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9" r:id="rId2"/>
    <p:sldId id="902" r:id="rId3"/>
    <p:sldId id="917" r:id="rId4"/>
    <p:sldId id="904" r:id="rId5"/>
    <p:sldId id="905" r:id="rId6"/>
    <p:sldId id="918" r:id="rId7"/>
    <p:sldId id="907" r:id="rId8"/>
    <p:sldId id="908" r:id="rId9"/>
    <p:sldId id="919" r:id="rId10"/>
    <p:sldId id="909" r:id="rId11"/>
    <p:sldId id="920" r:id="rId12"/>
    <p:sldId id="910" r:id="rId13"/>
    <p:sldId id="911" r:id="rId14"/>
    <p:sldId id="912" r:id="rId15"/>
    <p:sldId id="913" r:id="rId16"/>
    <p:sldId id="914" r:id="rId17"/>
    <p:sldId id="91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53" autoAdjust="0"/>
    <p:restoredTop sz="90607" autoAdjust="0"/>
  </p:normalViewPr>
  <p:slideViewPr>
    <p:cSldViewPr snapToGrid="0">
      <p:cViewPr>
        <p:scale>
          <a:sx n="60" d="100"/>
          <a:sy n="60" d="100"/>
        </p:scale>
        <p:origin x="152" y="560"/>
      </p:cViewPr>
      <p:guideLst/>
    </p:cSldViewPr>
  </p:slideViewPr>
  <p:outlineViewPr>
    <p:cViewPr>
      <p:scale>
        <a:sx n="33" d="100"/>
        <a:sy n="33" d="100"/>
      </p:scale>
      <p:origin x="0" y="-9029"/>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4/9/24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a:t>
            </a:fld>
            <a:endParaRPr lang="en-US"/>
          </a:p>
        </p:txBody>
      </p:sp>
    </p:spTree>
    <p:extLst>
      <p:ext uri="{BB962C8B-B14F-4D97-AF65-F5344CB8AC3E}">
        <p14:creationId xmlns:p14="http://schemas.microsoft.com/office/powerpoint/2010/main" val="2744127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5</a:t>
            </a:fld>
            <a:endParaRPr lang="en-US"/>
          </a:p>
        </p:txBody>
      </p:sp>
    </p:spTree>
    <p:extLst>
      <p:ext uri="{BB962C8B-B14F-4D97-AF65-F5344CB8AC3E}">
        <p14:creationId xmlns:p14="http://schemas.microsoft.com/office/powerpoint/2010/main" val="62231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E417A1AE-5DAB-4E41-9E51-25C599575BB0}" type="datetime1">
              <a:rPr lang="en-US" smtClean="0"/>
              <a:t>4/9/24</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17283D80-C2D7-44EB-9453-9205AD76814F}" type="datetime1">
              <a:rPr lang="en-US" smtClean="0"/>
              <a:t>4/9/24</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ECAB4566-B9D7-4BAE-91BA-A6126A23E47D}" type="datetime1">
              <a:rPr lang="en-US" smtClean="0"/>
              <a:t>4/9/24</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C0EDE3E1-E2CD-4E00-ABD7-0F88148EC8AA}" type="datetime1">
              <a:rPr lang="en-US" smtClean="0"/>
              <a:t>4/9/24</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8FB1FD97-B171-4664-9387-6C1400880CCF}" type="datetime1">
              <a:rPr lang="en-US" smtClean="0"/>
              <a:t>4/9/24</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20AF2BC1-FC8E-441B-854A-73B6F6F43270}" type="datetime1">
              <a:rPr lang="en-US" smtClean="0"/>
              <a:t>4/9/24</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4406EBD5-FA1A-404A-B962-DC2C3404E693}" type="datetime1">
              <a:rPr lang="en-US" smtClean="0"/>
              <a:t>4/9/24</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17D4C9B1-38A7-4FCE-A708-FF38E3C03BD9}" type="datetime1">
              <a:rPr lang="en-US" smtClean="0"/>
              <a:t>4/9/24</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AFB41A25-79A9-4D3C-A8ED-6D7D1BE54EAB}" type="datetime1">
              <a:rPr lang="en-US" smtClean="0"/>
              <a:t>4/9/24</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CF3A2462-D259-4B58-AEB3-225B8847BD20}" type="datetime1">
              <a:rPr lang="en-US" smtClean="0"/>
              <a:t>4/9/24</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68A25D2F-E7DD-4EDB-8F30-509996C69CA0}" type="datetime1">
              <a:rPr lang="en-US" smtClean="0"/>
              <a:t>4/9/24</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390F5C6A-251B-4510-9AD3-59281DC647FA}" type="datetime1">
              <a:rPr lang="en-US" smtClean="0"/>
              <a:t>4/9/24</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media/image15.pn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png"/></Relationships>
</file>

<file path=ppt/slides/_rels/slide9.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6.png"/><Relationship Id="rId7" Type="http://schemas.openxmlformats.org/officeDocument/2006/relationships/image" Target="../media/image49.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9CB09A4-A438-3C2F-7385-A9C475B8390A}"/>
              </a:ext>
            </a:extLst>
          </p:cNvPr>
          <p:cNvSpPr>
            <a:spLocks noGrp="1"/>
          </p:cNvSpPr>
          <p:nvPr>
            <p:ph type="ctrTitle"/>
          </p:nvPr>
        </p:nvSpPr>
        <p:spPr>
          <a:xfrm>
            <a:off x="1524000" y="1122363"/>
            <a:ext cx="9144000" cy="2387600"/>
          </a:xfrm>
        </p:spPr>
        <p:txBody>
          <a:bodyPr>
            <a:normAutofit/>
          </a:bodyPr>
          <a:lstStyle/>
          <a:p>
            <a:r>
              <a:rPr lang="en-US" dirty="0"/>
              <a:t>Reversing Hamiltonian Mechanics </a:t>
            </a:r>
          </a:p>
        </p:txBody>
      </p:sp>
      <p:sp>
        <p:nvSpPr>
          <p:cNvPr id="11" name="Subtitle 2">
            <a:extLst>
              <a:ext uri="{FF2B5EF4-FFF2-40B4-BE49-F238E27FC236}">
                <a16:creationId xmlns:a16="http://schemas.microsoft.com/office/drawing/2014/main" id="{F7526EB5-6349-1B82-B5F3-D13CA153F9B4}"/>
              </a:ext>
            </a:extLst>
          </p:cNvPr>
          <p:cNvSpPr>
            <a:spLocks noGrp="1"/>
          </p:cNvSpPr>
          <p:nvPr>
            <p:ph type="subTitle" idx="1"/>
          </p:nvPr>
        </p:nvSpPr>
        <p:spPr>
          <a:xfrm>
            <a:off x="1524000" y="3602038"/>
            <a:ext cx="9144000" cy="1655762"/>
          </a:xfrm>
        </p:spPr>
        <p:txBody>
          <a:bodyPr/>
          <a:lstStyle/>
          <a:p>
            <a:r>
              <a:rPr lang="en-US" dirty="0"/>
              <a:t>Gabriele </a:t>
            </a:r>
            <a:r>
              <a:rPr lang="en-US" dirty="0" err="1"/>
              <a:t>Carcassi</a:t>
            </a:r>
            <a:endParaRPr lang="en-US" dirty="0"/>
          </a:p>
        </p:txBody>
      </p:sp>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D2249-0D55-56FE-CA03-4756F7B03DD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0CCD9943-FACF-E9B2-3788-68FA877B62DD}"/>
              </a:ext>
            </a:extLst>
          </p:cNvPr>
          <p:cNvSpPr>
            <a:spLocks noGrp="1"/>
          </p:cNvSpPr>
          <p:nvPr>
            <p:ph type="sldNum" sz="quarter" idx="12"/>
          </p:nvPr>
        </p:nvSpPr>
        <p:spPr/>
        <p:txBody>
          <a:bodyPr/>
          <a:lstStyle/>
          <a:p>
            <a:fld id="{F47845EA-7733-40EE-B074-20032348B727}" type="slidenum">
              <a:rPr lang="en-US" smtClean="0"/>
              <a:t>10</a:t>
            </a:fld>
            <a:endParaRPr lang="en-US"/>
          </a:p>
        </p:txBody>
      </p:sp>
      <p:sp>
        <p:nvSpPr>
          <p:cNvPr id="4" name="TextBox 3">
            <a:extLst>
              <a:ext uri="{FF2B5EF4-FFF2-40B4-BE49-F238E27FC236}">
                <a16:creationId xmlns:a16="http://schemas.microsoft.com/office/drawing/2014/main" id="{41F35C94-1FDD-8F41-5A1B-B2F98A79A172}"/>
              </a:ext>
            </a:extLst>
          </p:cNvPr>
          <p:cNvSpPr txBox="1"/>
          <p:nvPr/>
        </p:nvSpPr>
        <p:spPr>
          <a:xfrm>
            <a:off x="0" y="208903"/>
            <a:ext cx="12096086" cy="461665"/>
          </a:xfrm>
          <a:prstGeom prst="rect">
            <a:avLst/>
          </a:prstGeom>
          <a:noFill/>
        </p:spPr>
        <p:txBody>
          <a:bodyPr wrap="square" rtlCol="0">
            <a:spAutoFit/>
          </a:bodyPr>
          <a:lstStyle/>
          <a:p>
            <a:pPr algn="ctr"/>
            <a:r>
              <a:rPr lang="en-US" sz="2400" dirty="0"/>
              <a:t>It is also useful to look more closely at the definition of the Poisson bracket:</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0D5E521-6D9F-1E9F-5ED1-71D91179585E}"/>
                  </a:ext>
                </a:extLst>
              </p:cNvPr>
              <p:cNvSpPr txBox="1"/>
              <p:nvPr/>
            </p:nvSpPr>
            <p:spPr>
              <a:xfrm>
                <a:off x="39554" y="670759"/>
                <a:ext cx="12096086" cy="91409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𝑔</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𝑞</m:t>
                          </m:r>
                        </m:sub>
                      </m:sSub>
                      <m:r>
                        <a:rPr lang="en-US" sz="2400" b="0" i="1" smtClean="0">
                          <a:latin typeface="Cambria Math" panose="02040503050406030204" pitchFamily="18" charset="0"/>
                        </a:rPr>
                        <m:t>𝑓</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𝑔</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𝑓</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𝑞</m:t>
                          </m:r>
                        </m:sub>
                      </m:sSub>
                      <m:r>
                        <a:rPr lang="en-US" sz="2400" b="0" i="1" smtClean="0">
                          <a:latin typeface="Cambria Math" panose="02040503050406030204" pitchFamily="18" charset="0"/>
                        </a:rPr>
                        <m:t>𝑔</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𝑞</m:t>
                                    </m:r>
                                  </m:sub>
                                </m:sSub>
                                <m:r>
                                  <a:rPr lang="en-US" sz="2400" b="0" i="1" smtClean="0">
                                    <a:latin typeface="Cambria Math" panose="02040503050406030204" pitchFamily="18" charset="0"/>
                                  </a:rPr>
                                  <m:t>𝑓</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𝑓</m:t>
                                </m:r>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𝑞</m:t>
                                    </m:r>
                                  </m:sub>
                                </m:sSub>
                                <m:r>
                                  <a:rPr lang="en-US" sz="2400" b="0" i="1" smtClean="0">
                                    <a:latin typeface="Cambria Math" panose="02040503050406030204" pitchFamily="18" charset="0"/>
                                  </a:rPr>
                                  <m:t>𝑔</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𝑔</m:t>
                                </m:r>
                              </m:e>
                            </m:mr>
                          </m:m>
                        </m:e>
                      </m:d>
                    </m:oMath>
                  </m:oMathPara>
                </a14:m>
                <a:endParaRPr lang="en-US" sz="2400" dirty="0"/>
              </a:p>
            </p:txBody>
          </p:sp>
        </mc:Choice>
        <mc:Fallback>
          <p:sp>
            <p:nvSpPr>
              <p:cNvPr id="7" name="TextBox 6">
                <a:extLst>
                  <a:ext uri="{FF2B5EF4-FFF2-40B4-BE49-F238E27FC236}">
                    <a16:creationId xmlns:a16="http://schemas.microsoft.com/office/drawing/2014/main" id="{70D5E521-6D9F-1E9F-5ED1-71D91179585E}"/>
                  </a:ext>
                </a:extLst>
              </p:cNvPr>
              <p:cNvSpPr txBox="1">
                <a:spLocks noRot="1" noChangeAspect="1" noMove="1" noResize="1" noEditPoints="1" noAdjustHandles="1" noChangeArrowheads="1" noChangeShapeType="1" noTextEdit="1"/>
              </p:cNvSpPr>
              <p:nvPr/>
            </p:nvSpPr>
            <p:spPr>
              <a:xfrm>
                <a:off x="39554" y="670759"/>
                <a:ext cx="12096086" cy="914096"/>
              </a:xfrm>
              <a:prstGeom prst="rect">
                <a:avLst/>
              </a:prstGeom>
              <a:blipFill>
                <a:blip r:embed="rId2"/>
                <a:stretch>
                  <a:fillRect b="-274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9BE1D70-77E9-EC2E-763D-FC3DB808929D}"/>
                  </a:ext>
                </a:extLst>
              </p:cNvPr>
              <p:cNvSpPr txBox="1"/>
              <p:nvPr/>
            </p:nvSpPr>
            <p:spPr>
              <a:xfrm>
                <a:off x="119730" y="1632352"/>
                <a:ext cx="12096086" cy="4682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sz="2400" dirty="0"/>
                        <m:t>We</m:t>
                      </m:r>
                      <m:r>
                        <m:rPr>
                          <m:nor/>
                        </m:rPr>
                        <a:rPr lang="en-US" sz="2400" dirty="0"/>
                        <m:t> </m:t>
                      </m:r>
                      <m:r>
                        <m:rPr>
                          <m:nor/>
                        </m:rPr>
                        <a:rPr lang="en-US" sz="2400" dirty="0"/>
                        <m:t>can</m:t>
                      </m:r>
                      <m:r>
                        <m:rPr>
                          <m:nor/>
                        </m:rPr>
                        <a:rPr lang="en-US" sz="2400" dirty="0"/>
                        <m:t> </m:t>
                      </m:r>
                      <m:r>
                        <m:rPr>
                          <m:nor/>
                        </m:rPr>
                        <a:rPr lang="en-US" sz="2400" dirty="0"/>
                        <m:t>express</m:t>
                      </m:r>
                      <m:r>
                        <m:rPr>
                          <m:nor/>
                        </m:rPr>
                        <a:rPr lang="en-US" sz="2400" dirty="0"/>
                        <m:t> </m:t>
                      </m:r>
                      <m:r>
                        <m:rPr>
                          <m:nor/>
                        </m:rPr>
                        <a:rPr lang="en-US" sz="2400" dirty="0"/>
                        <m:t>the</m:t>
                      </m:r>
                      <m:r>
                        <m:rPr>
                          <m:nor/>
                        </m:rPr>
                        <a:rPr lang="en-US" sz="2400" dirty="0"/>
                        <m:t> </m:t>
                      </m:r>
                      <m:r>
                        <m:rPr>
                          <m:nor/>
                        </m:rPr>
                        <a:rPr lang="en-US" sz="2400" dirty="0"/>
                        <m:t>Poisson</m:t>
                      </m:r>
                      <m:r>
                        <m:rPr>
                          <m:nor/>
                        </m:rPr>
                        <a:rPr lang="en-US" sz="2400" dirty="0"/>
                        <m:t> </m:t>
                      </m:r>
                      <m:r>
                        <m:rPr>
                          <m:nor/>
                        </m:rPr>
                        <a:rPr lang="en-US" sz="2400" dirty="0"/>
                        <m:t>bracket</m:t>
                      </m:r>
                      <m:r>
                        <m:rPr>
                          <m:nor/>
                        </m:rPr>
                        <a:rPr lang="en-US" sz="2400" dirty="0"/>
                        <m:t>: </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𝑔</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𝑎</m:t>
                          </m:r>
                        </m:sub>
                      </m:sSub>
                      <m:r>
                        <a:rPr lang="en-US" sz="2400" i="1">
                          <a:latin typeface="Cambria Math" panose="02040503050406030204" pitchFamily="18" charset="0"/>
                        </a:rPr>
                        <m:t>𝑓</m:t>
                      </m:r>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𝑎𝑏</m:t>
                          </m:r>
                        </m:sup>
                      </m:sSup>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𝑏</m:t>
                          </m:r>
                        </m:sub>
                      </m:sSub>
                      <m:r>
                        <a:rPr lang="en-US" sz="2400" i="1">
                          <a:latin typeface="Cambria Math" panose="02040503050406030204" pitchFamily="18" charset="0"/>
                        </a:rPr>
                        <m:t>𝑔</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𝑏</m:t>
                          </m:r>
                        </m:sub>
                      </m:sSub>
                      <m:r>
                        <a:rPr lang="en-US" sz="2400" i="1">
                          <a:latin typeface="Cambria Math" panose="02040503050406030204" pitchFamily="18" charset="0"/>
                        </a:rPr>
                        <m:t>𝑔</m:t>
                      </m:r>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𝑏𝑎</m:t>
                          </m:r>
                        </m:sup>
                      </m:sSup>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𝑎</m:t>
                          </m:r>
                        </m:sub>
                      </m:sSub>
                      <m:r>
                        <a:rPr lang="en-US" sz="2400" i="1">
                          <a:latin typeface="Cambria Math" panose="02040503050406030204" pitchFamily="18" charset="0"/>
                        </a:rPr>
                        <m:t>𝑓</m:t>
                      </m:r>
                    </m:oMath>
                  </m:oMathPara>
                </a14:m>
                <a:endParaRPr lang="en-US" sz="2400" dirty="0"/>
              </a:p>
            </p:txBody>
          </p:sp>
        </mc:Choice>
        <mc:Fallback>
          <p:sp>
            <p:nvSpPr>
              <p:cNvPr id="8" name="TextBox 7">
                <a:extLst>
                  <a:ext uri="{FF2B5EF4-FFF2-40B4-BE49-F238E27FC236}">
                    <a16:creationId xmlns:a16="http://schemas.microsoft.com/office/drawing/2014/main" id="{89BE1D70-77E9-EC2E-763D-FC3DB808929D}"/>
                  </a:ext>
                </a:extLst>
              </p:cNvPr>
              <p:cNvSpPr txBox="1">
                <a:spLocks noRot="1" noChangeAspect="1" noMove="1" noResize="1" noEditPoints="1" noAdjustHandles="1" noChangeArrowheads="1" noChangeShapeType="1" noTextEdit="1"/>
              </p:cNvSpPr>
              <p:nvPr/>
            </p:nvSpPr>
            <p:spPr>
              <a:xfrm>
                <a:off x="119730" y="1632352"/>
                <a:ext cx="12096086" cy="468205"/>
              </a:xfrm>
              <a:prstGeom prst="rect">
                <a:avLst/>
              </a:prstGeom>
              <a:blipFill>
                <a:blip r:embed="rId3"/>
                <a:stretch>
                  <a:fillRect t="-5263" b="-2105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152D29F-22B8-BE66-6847-1F8E6664EC18}"/>
                  </a:ext>
                </a:extLst>
              </p:cNvPr>
              <p:cNvSpPr txBox="1"/>
              <p:nvPr/>
            </p:nvSpPr>
            <p:spPr>
              <a:xfrm>
                <a:off x="126972" y="2198738"/>
                <a:ext cx="12096086" cy="72539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sz="2400" dirty="0"/>
                        <m:t>Where</m:t>
                      </m:r>
                      <m:r>
                        <m:rPr>
                          <m:nor/>
                        </m:rPr>
                        <a:rPr lang="en-US" sz="2400" dirty="0"/>
                        <m:t> </m:t>
                      </m:r>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𝑎𝑏</m:t>
                          </m:r>
                        </m:sup>
                      </m:sSup>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𝑞𝑞</m:t>
                                    </m:r>
                                  </m:sup>
                                </m:sSup>
                              </m:e>
                              <m:e>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𝑞𝑝</m:t>
                                    </m:r>
                                  </m:sup>
                                </m:sSup>
                              </m:e>
                            </m:mr>
                            <m:mr>
                              <m:e>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𝑝𝑞</m:t>
                                    </m:r>
                                  </m:sup>
                                </m:sSup>
                              </m:e>
                              <m:e>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𝑝𝑝</m:t>
                                    </m:r>
                                  </m:sup>
                                </m:sSup>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0</m:t>
                                </m:r>
                              </m:e>
                              <m:e>
                                <m:r>
                                  <a:rPr lang="en-US" sz="2400" i="1">
                                    <a:latin typeface="Cambria Math" panose="02040503050406030204" pitchFamily="18" charset="0"/>
                                  </a:rPr>
                                  <m:t>−1</m:t>
                                </m:r>
                              </m:e>
                            </m:mr>
                            <m:mr>
                              <m:e>
                                <m:r>
                                  <a:rPr lang="en-US" sz="2400" i="1">
                                    <a:latin typeface="Cambria Math" panose="02040503050406030204" pitchFamily="18" charset="0"/>
                                  </a:rPr>
                                  <m:t>1</m:t>
                                </m:r>
                              </m:e>
                              <m:e>
                                <m:r>
                                  <a:rPr lang="en-US" sz="2400" i="1">
                                    <a:latin typeface="Cambria Math" panose="02040503050406030204" pitchFamily="18" charset="0"/>
                                  </a:rPr>
                                  <m:t>0</m:t>
                                </m:r>
                              </m:e>
                            </m:mr>
                          </m:m>
                        </m:e>
                      </m:d>
                      <m:r>
                        <m:rPr>
                          <m:nor/>
                        </m:rPr>
                        <a:rPr lang="en-US" sz="2400" dirty="0"/>
                        <m:t> </m:t>
                      </m:r>
                      <m:r>
                        <m:rPr>
                          <m:nor/>
                        </m:rPr>
                        <a:rPr lang="en-US" sz="2400" dirty="0"/>
                        <m:t>is</m:t>
                      </m:r>
                      <m:r>
                        <m:rPr>
                          <m:nor/>
                        </m:rPr>
                        <a:rPr lang="en-US" sz="2400" dirty="0"/>
                        <m:t> </m:t>
                      </m:r>
                      <m:r>
                        <m:rPr>
                          <m:nor/>
                        </m:rPr>
                        <a:rPr lang="en-US" sz="2400" dirty="0"/>
                        <m:t>the</m:t>
                      </m:r>
                      <m:r>
                        <m:rPr>
                          <m:nor/>
                        </m:rPr>
                        <a:rPr lang="en-US" sz="2400" dirty="0"/>
                        <m:t> </m:t>
                      </m:r>
                      <m:r>
                        <m:rPr>
                          <m:nor/>
                        </m:rPr>
                        <a:rPr lang="en-US" sz="2400" dirty="0"/>
                        <m:t>inverse</m:t>
                      </m:r>
                      <m:r>
                        <m:rPr>
                          <m:nor/>
                        </m:rPr>
                        <a:rPr lang="en-US" sz="2400" dirty="0"/>
                        <m:t> </m:t>
                      </m:r>
                      <m:r>
                        <m:rPr>
                          <m:nor/>
                        </m:rPr>
                        <a:rPr lang="en-US" sz="2400" dirty="0"/>
                        <m:t>of</m:t>
                      </m:r>
                      <m:r>
                        <m:rPr>
                          <m:nor/>
                        </m:rPr>
                        <a:rPr lang="en-US" sz="2400" dirty="0"/>
                        <m:t> </m:t>
                      </m:r>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𝑎𝑏</m:t>
                          </m:r>
                        </m:sub>
                      </m:sSub>
                      <m:r>
                        <m:rPr>
                          <m:nor/>
                        </m:rPr>
                        <a:rPr lang="en-US" sz="2400" dirty="0"/>
                        <m:t> </m:t>
                      </m:r>
                      <m:r>
                        <m:rPr>
                          <m:nor/>
                        </m:rPr>
                        <a:rPr lang="en-US" sz="2400" dirty="0"/>
                        <m:t>which</m:t>
                      </m:r>
                      <m:r>
                        <m:rPr>
                          <m:nor/>
                        </m:rPr>
                        <a:rPr lang="en-US" sz="2400" dirty="0"/>
                        <m:t> </m:t>
                      </m:r>
                      <m:r>
                        <m:rPr>
                          <m:nor/>
                        </m:rPr>
                        <a:rPr lang="en-US" sz="2400" dirty="0"/>
                        <m:t>we</m:t>
                      </m:r>
                      <m:r>
                        <m:rPr>
                          <m:nor/>
                        </m:rPr>
                        <a:rPr lang="en-US" sz="2400" dirty="0"/>
                        <m:t> </m:t>
                      </m:r>
                      <m:r>
                        <m:rPr>
                          <m:nor/>
                        </m:rPr>
                        <a:rPr lang="en-US" sz="2400" dirty="0"/>
                        <m:t>know</m:t>
                      </m:r>
                      <m:r>
                        <m:rPr>
                          <m:nor/>
                        </m:rPr>
                        <a:rPr lang="en-US" sz="2400" dirty="0"/>
                        <m:t> </m:t>
                      </m:r>
                      <m:r>
                        <m:rPr>
                          <m:nor/>
                        </m:rPr>
                        <a:rPr lang="en-US" sz="2400" dirty="0"/>
                        <m:t>is</m:t>
                      </m:r>
                      <m:r>
                        <m:rPr>
                          <m:nor/>
                        </m:rPr>
                        <a:rPr lang="en-US" sz="2400" dirty="0"/>
                        <m:t> </m:t>
                      </m:r>
                      <m:r>
                        <m:rPr>
                          <m:nor/>
                        </m:rPr>
                        <a:rPr lang="en-US" sz="2400" dirty="0"/>
                        <m:t>invariant</m:t>
                      </m:r>
                      <m:r>
                        <m:rPr>
                          <m:nor/>
                        </m:rPr>
                        <a:rPr lang="en-US" sz="2400" dirty="0"/>
                        <m:t> </m:t>
                      </m:r>
                    </m:oMath>
                  </m:oMathPara>
                </a14:m>
                <a:endParaRPr lang="en-US" sz="2400" dirty="0"/>
              </a:p>
            </p:txBody>
          </p:sp>
        </mc:Choice>
        <mc:Fallback>
          <p:sp>
            <p:nvSpPr>
              <p:cNvPr id="9" name="TextBox 8">
                <a:extLst>
                  <a:ext uri="{FF2B5EF4-FFF2-40B4-BE49-F238E27FC236}">
                    <a16:creationId xmlns:a16="http://schemas.microsoft.com/office/drawing/2014/main" id="{5152D29F-22B8-BE66-6847-1F8E6664EC18}"/>
                  </a:ext>
                </a:extLst>
              </p:cNvPr>
              <p:cNvSpPr txBox="1">
                <a:spLocks noRot="1" noChangeAspect="1" noMove="1" noResize="1" noEditPoints="1" noAdjustHandles="1" noChangeArrowheads="1" noChangeShapeType="1" noTextEdit="1"/>
              </p:cNvSpPr>
              <p:nvPr/>
            </p:nvSpPr>
            <p:spPr>
              <a:xfrm>
                <a:off x="126972" y="2198738"/>
                <a:ext cx="12096086" cy="725391"/>
              </a:xfrm>
              <a:prstGeom prst="rect">
                <a:avLst/>
              </a:prstGeom>
              <a:blipFill>
                <a:blip r:embed="rId4"/>
                <a:stretch>
                  <a:fillRect b="-517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FA04F64B-2072-BD9D-F586-BDFC341F9A98}"/>
                  </a:ext>
                </a:extLst>
              </p:cNvPr>
              <p:cNvSpPr txBox="1"/>
              <p:nvPr/>
            </p:nvSpPr>
            <p:spPr>
              <a:xfrm>
                <a:off x="-555908" y="3733272"/>
                <a:ext cx="12096086"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sz="2400" dirty="0"/>
                        <m:t>We</m:t>
                      </m:r>
                      <m:r>
                        <m:rPr>
                          <m:nor/>
                        </m:rPr>
                        <a:rPr lang="en-US" sz="2400" dirty="0"/>
                        <m:t> </m:t>
                      </m:r>
                      <m:r>
                        <m:rPr>
                          <m:nor/>
                        </m:rPr>
                        <a:rPr lang="en-US" sz="2400" dirty="0"/>
                        <m:t>can</m:t>
                      </m:r>
                      <m:r>
                        <m:rPr>
                          <m:nor/>
                        </m:rPr>
                        <a:rPr lang="en-US" sz="2400" dirty="0"/>
                        <m:t> </m:t>
                      </m:r>
                      <m:r>
                        <m:rPr>
                          <m:nor/>
                        </m:rPr>
                        <a:rPr lang="en-US" sz="2400" dirty="0"/>
                        <m:t>express</m:t>
                      </m:r>
                      <m:r>
                        <m:rPr>
                          <m:nor/>
                        </m:rPr>
                        <a:rPr lang="en-US" sz="2400" dirty="0"/>
                        <m:t> </m:t>
                      </m:r>
                      <m:r>
                        <m:rPr>
                          <m:nor/>
                        </m:rPr>
                        <a:rPr lang="en-US" sz="2400" dirty="0"/>
                        <m:t>the</m:t>
                      </m:r>
                      <m:r>
                        <m:rPr>
                          <m:nor/>
                        </m:rPr>
                        <a:rPr lang="en-US" sz="2400" dirty="0"/>
                        <m:t> </m:t>
                      </m:r>
                      <m:r>
                        <m:rPr>
                          <m:nor/>
                        </m:rPr>
                        <a:rPr lang="en-US" sz="2400" dirty="0"/>
                        <m:t>flow</m:t>
                      </m:r>
                      <m:r>
                        <m:rPr>
                          <m:nor/>
                        </m:rPr>
                        <a:rPr lang="en-US" sz="2400" dirty="0"/>
                        <m:t> </m:t>
                      </m:r>
                      <m:r>
                        <m:rPr>
                          <m:nor/>
                        </m:rPr>
                        <a:rPr lang="en-US" sz="2400" dirty="0"/>
                        <m:t>through</m:t>
                      </m:r>
                      <m:r>
                        <m:rPr>
                          <m:nor/>
                        </m:rPr>
                        <a:rPr lang="en-US" sz="2400" dirty="0"/>
                        <m:t> </m:t>
                      </m:r>
                      <m:r>
                        <m:rPr>
                          <m:nor/>
                        </m:rPr>
                        <a:rPr lang="en-US" sz="2400" dirty="0"/>
                        <m:t>the</m:t>
                      </m:r>
                      <m:r>
                        <m:rPr>
                          <m:nor/>
                        </m:rPr>
                        <a:rPr lang="en-US" sz="2400" dirty="0"/>
                        <m:t> </m:t>
                      </m:r>
                      <m:r>
                        <m:rPr>
                          <m:nor/>
                        </m:rPr>
                        <a:rPr lang="en-US" sz="2400" dirty="0"/>
                        <m:t>displacement</m:t>
                      </m:r>
                      <m:r>
                        <m:rPr>
                          <m:nor/>
                        </m:rPr>
                        <a:rPr lang="en-US" sz="2400" dirty="0"/>
                        <m:t> </m:t>
                      </m:r>
                      <m:r>
                        <m:rPr>
                          <m:nor/>
                        </m:rPr>
                        <a:rPr lang="en-US" sz="2400" dirty="0"/>
                        <m:t>field</m:t>
                      </m:r>
                      <m:r>
                        <m:rPr>
                          <m:nor/>
                        </m:rPr>
                        <a:rPr lang="en-US" sz="2400" dirty="0"/>
                        <m:t>:</m:t>
                      </m:r>
                    </m:oMath>
                  </m:oMathPara>
                </a14:m>
                <a:endParaRPr lang="en-US" sz="2400" dirty="0"/>
              </a:p>
            </p:txBody>
          </p:sp>
        </mc:Choice>
        <mc:Fallback>
          <p:sp>
            <p:nvSpPr>
              <p:cNvPr id="11" name="TextBox 10">
                <a:extLst>
                  <a:ext uri="{FF2B5EF4-FFF2-40B4-BE49-F238E27FC236}">
                    <a16:creationId xmlns:a16="http://schemas.microsoft.com/office/drawing/2014/main" id="{FA04F64B-2072-BD9D-F586-BDFC341F9A98}"/>
                  </a:ext>
                </a:extLst>
              </p:cNvPr>
              <p:cNvSpPr txBox="1">
                <a:spLocks noRot="1" noChangeAspect="1" noMove="1" noResize="1" noEditPoints="1" noAdjustHandles="1" noChangeArrowheads="1" noChangeShapeType="1" noTextEdit="1"/>
              </p:cNvSpPr>
              <p:nvPr/>
            </p:nvSpPr>
            <p:spPr>
              <a:xfrm>
                <a:off x="-555908" y="3733272"/>
                <a:ext cx="12096086" cy="461665"/>
              </a:xfrm>
              <a:prstGeom prst="rect">
                <a:avLst/>
              </a:prstGeom>
              <a:blipFill>
                <a:blip r:embed="rId5"/>
                <a:stretch>
                  <a:fillRect t="-5263" b="-236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FCFE026-7334-EB87-0241-A955304A5424}"/>
                  </a:ext>
                </a:extLst>
              </p:cNvPr>
              <p:cNvSpPr txBox="1"/>
              <p:nvPr/>
            </p:nvSpPr>
            <p:spPr>
              <a:xfrm>
                <a:off x="-277954" y="4072689"/>
                <a:ext cx="12096086" cy="10609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2400" i="1">
                              <a:latin typeface="Cambria Math" panose="02040503050406030204" pitchFamily="18" charset="0"/>
                            </a:rPr>
                          </m:ctrlPr>
                        </m:naryPr>
                        <m:sub/>
                        <m:sup/>
                        <m:e>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𝑎</m:t>
                              </m:r>
                            </m:sup>
                          </m:sSup>
                          <m:r>
                            <a:rPr lang="en-US" sz="2400" i="1">
                              <a:latin typeface="Cambria Math" panose="02040503050406030204" pitchFamily="18" charset="0"/>
                            </a:rPr>
                            <m:t>𝑑𝑝</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𝑝</m:t>
                              </m:r>
                            </m:sup>
                          </m:sSup>
                          <m:r>
                            <a:rPr lang="en-US" sz="2400" i="1">
                              <a:latin typeface="Cambria Math" panose="02040503050406030204" pitchFamily="18" charset="0"/>
                            </a:rPr>
                            <m:t>𝑑𝑞</m:t>
                          </m:r>
                          <m:r>
                            <a:rPr lang="en-US" sz="2400" i="1">
                              <a:latin typeface="Cambria Math" panose="02040503050406030204" pitchFamily="18" charset="0"/>
                            </a:rPr>
                            <m:t>)=</m:t>
                          </m:r>
                          <m:nary>
                            <m:naryPr>
                              <m:limLoc m:val="undOvr"/>
                              <m:subHide m:val="on"/>
                              <m:supHide m:val="on"/>
                              <m:ctrlPr>
                                <a:rPr lang="en-US" sz="2400" i="1">
                                  <a:latin typeface="Cambria Math" panose="02040503050406030204" pitchFamily="18" charset="0"/>
                                </a:rPr>
                              </m:ctrlPr>
                            </m:naryPr>
                            <m:sub/>
                            <m:sup/>
                            <m:e>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𝑎</m:t>
                                  </m:r>
                                </m:sup>
                              </m:sSup>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𝑎𝑏</m:t>
                                  </m:r>
                                </m:sub>
                              </m:sSub>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𝑏</m:t>
                                  </m:r>
                                </m:sup>
                              </m:sSup>
                            </m:e>
                          </m:nary>
                          <m:r>
                            <a:rPr lang="en-US" sz="2400" i="1">
                              <a:latin typeface="Cambria Math" panose="02040503050406030204" pitchFamily="18" charset="0"/>
                            </a:rPr>
                            <m:t>=</m:t>
                          </m:r>
                          <m:nary>
                            <m:naryPr>
                              <m:limLoc m:val="undOvr"/>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𝑏</m:t>
                                  </m:r>
                                </m:sub>
                              </m:sSub>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𝑏</m:t>
                                  </m:r>
                                </m:sup>
                              </m:sSup>
                            </m:e>
                          </m:nary>
                        </m:e>
                      </m:nary>
                    </m:oMath>
                  </m:oMathPara>
                </a14:m>
                <a:endParaRPr lang="en-US" sz="2400" dirty="0"/>
              </a:p>
            </p:txBody>
          </p:sp>
        </mc:Choice>
        <mc:Fallback>
          <p:sp>
            <p:nvSpPr>
              <p:cNvPr id="12" name="TextBox 11">
                <a:extLst>
                  <a:ext uri="{FF2B5EF4-FFF2-40B4-BE49-F238E27FC236}">
                    <a16:creationId xmlns:a16="http://schemas.microsoft.com/office/drawing/2014/main" id="{AFCFE026-7334-EB87-0241-A955304A5424}"/>
                  </a:ext>
                </a:extLst>
              </p:cNvPr>
              <p:cNvSpPr txBox="1">
                <a:spLocks noRot="1" noChangeAspect="1" noMove="1" noResize="1" noEditPoints="1" noAdjustHandles="1" noChangeArrowheads="1" noChangeShapeType="1" noTextEdit="1"/>
              </p:cNvSpPr>
              <p:nvPr/>
            </p:nvSpPr>
            <p:spPr>
              <a:xfrm>
                <a:off x="-277954" y="4072689"/>
                <a:ext cx="12096086" cy="1060931"/>
              </a:xfrm>
              <a:prstGeom prst="rect">
                <a:avLst/>
              </a:prstGeom>
              <a:blipFill>
                <a:blip r:embed="rId6"/>
                <a:stretch>
                  <a:fillRect t="-137647" b="-19176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A1A436F9-E903-F701-FCDD-8094069F35DD}"/>
                  </a:ext>
                </a:extLst>
              </p:cNvPr>
              <p:cNvSpPr txBox="1"/>
              <p:nvPr/>
            </p:nvSpPr>
            <p:spPr>
              <a:xfrm>
                <a:off x="560899" y="3133688"/>
                <a:ext cx="9862470" cy="646331"/>
              </a:xfrm>
              <a:prstGeom prst="rect">
                <a:avLst/>
              </a:prstGeom>
              <a:noFill/>
            </p:spPr>
            <p:txBody>
              <a:bodyPr wrap="squar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 </a:t>
                </a:r>
                <a14:m>
                  <m:oMath xmlns:m="http://schemas.openxmlformats.org/officeDocument/2006/math">
                    <m:r>
                      <m:rPr>
                        <m:nor/>
                      </m:rPr>
                      <a:rPr lang="en-US" sz="3600" dirty="0">
                        <a:solidFill>
                          <a:schemeClr val="accent6">
                            <a:lumMod val="75000"/>
                          </a:schemeClr>
                        </a:solidFill>
                      </a:rPr>
                      <m:t>the</m:t>
                    </m:r>
                    <m:r>
                      <m:rPr>
                        <m:nor/>
                      </m:rPr>
                      <a:rPr lang="en-US" sz="3600" dirty="0">
                        <a:solidFill>
                          <a:schemeClr val="accent6">
                            <a:lumMod val="75000"/>
                          </a:schemeClr>
                        </a:solidFill>
                      </a:rPr>
                      <m:t> </m:t>
                    </m:r>
                    <m:r>
                      <m:rPr>
                        <m:nor/>
                      </m:rPr>
                      <a:rPr lang="en-US" sz="3600" dirty="0">
                        <a:solidFill>
                          <a:schemeClr val="accent6">
                            <a:lumMod val="75000"/>
                          </a:schemeClr>
                        </a:solidFill>
                      </a:rPr>
                      <m:t>evolution</m:t>
                    </m:r>
                    <m:r>
                      <m:rPr>
                        <m:nor/>
                      </m:rPr>
                      <a:rPr lang="en-US" sz="3600" dirty="0">
                        <a:solidFill>
                          <a:schemeClr val="accent6">
                            <a:lumMod val="75000"/>
                          </a:schemeClr>
                        </a:solidFill>
                      </a:rPr>
                      <m:t> </m:t>
                    </m:r>
                    <m:r>
                      <m:rPr>
                        <m:nor/>
                      </m:rPr>
                      <a:rPr lang="en-US" sz="3600" dirty="0">
                        <a:solidFill>
                          <a:schemeClr val="accent6">
                            <a:lumMod val="75000"/>
                          </a:schemeClr>
                        </a:solidFill>
                      </a:rPr>
                      <m:t>leave</m:t>
                    </m:r>
                    <m:r>
                      <m:rPr>
                        <m:nor/>
                      </m:rPr>
                      <a:rPr lang="en-US" sz="3600" dirty="0">
                        <a:solidFill>
                          <a:schemeClr val="accent6">
                            <a:lumMod val="75000"/>
                          </a:schemeClr>
                        </a:solidFill>
                      </a:rPr>
                      <m:t> </m:t>
                    </m:r>
                    <m:r>
                      <m:rPr>
                        <m:nor/>
                      </m:rPr>
                      <a:rPr lang="en-US" sz="3600" dirty="0">
                        <a:solidFill>
                          <a:schemeClr val="accent6">
                            <a:lumMod val="75000"/>
                          </a:schemeClr>
                        </a:solidFill>
                      </a:rPr>
                      <m:t>the</m:t>
                    </m:r>
                    <m:r>
                      <m:rPr>
                        <m:nor/>
                      </m:rPr>
                      <a:rPr lang="en-US" sz="3600" dirty="0">
                        <a:solidFill>
                          <a:schemeClr val="accent6">
                            <a:lumMod val="75000"/>
                          </a:schemeClr>
                        </a:solidFill>
                      </a:rPr>
                      <m:t> </m:t>
                    </m:r>
                    <m:r>
                      <m:rPr>
                        <m:nor/>
                      </m:rPr>
                      <a:rPr lang="en-US" sz="3600" dirty="0">
                        <a:solidFill>
                          <a:schemeClr val="accent6">
                            <a:lumMod val="75000"/>
                          </a:schemeClr>
                        </a:solidFill>
                      </a:rPr>
                      <m:t>Poisson</m:t>
                    </m:r>
                    <m:r>
                      <m:rPr>
                        <m:nor/>
                      </m:rPr>
                      <a:rPr lang="en-US" sz="3600" dirty="0">
                        <a:solidFill>
                          <a:schemeClr val="accent6">
                            <a:lumMod val="75000"/>
                          </a:schemeClr>
                        </a:solidFill>
                      </a:rPr>
                      <m:t> </m:t>
                    </m:r>
                    <m:r>
                      <m:rPr>
                        <m:nor/>
                      </m:rPr>
                      <a:rPr lang="en-US" sz="3600" dirty="0">
                        <a:solidFill>
                          <a:schemeClr val="accent6">
                            <a:lumMod val="75000"/>
                          </a:schemeClr>
                        </a:solidFill>
                      </a:rPr>
                      <m:t>brackets</m:t>
                    </m:r>
                    <m:r>
                      <m:rPr>
                        <m:nor/>
                      </m:rPr>
                      <a:rPr lang="en-US" sz="3600" dirty="0">
                        <a:solidFill>
                          <a:schemeClr val="accent6">
                            <a:lumMod val="75000"/>
                          </a:schemeClr>
                        </a:solidFill>
                      </a:rPr>
                      <m:t> </m:t>
                    </m:r>
                    <m:r>
                      <m:rPr>
                        <m:nor/>
                      </m:rPr>
                      <a:rPr lang="en-US" sz="3600" dirty="0">
                        <a:solidFill>
                          <a:schemeClr val="accent6">
                            <a:lumMod val="75000"/>
                          </a:schemeClr>
                        </a:solidFill>
                      </a:rPr>
                      <m:t>invariant</m:t>
                    </m:r>
                  </m:oMath>
                </a14:m>
                <a:endParaRPr lang="en-US" sz="3600" dirty="0">
                  <a:solidFill>
                    <a:schemeClr val="accent6">
                      <a:lumMod val="75000"/>
                    </a:schemeClr>
                  </a:solidFill>
                </a:endParaRPr>
              </a:p>
            </p:txBody>
          </p:sp>
        </mc:Choice>
        <mc:Fallback>
          <p:sp>
            <p:nvSpPr>
              <p:cNvPr id="13" name="TextBox 12">
                <a:extLst>
                  <a:ext uri="{FF2B5EF4-FFF2-40B4-BE49-F238E27FC236}">
                    <a16:creationId xmlns:a16="http://schemas.microsoft.com/office/drawing/2014/main" id="{A1A436F9-E903-F701-FCDD-8094069F35DD}"/>
                  </a:ext>
                </a:extLst>
              </p:cNvPr>
              <p:cNvSpPr txBox="1">
                <a:spLocks noRot="1" noChangeAspect="1" noMove="1" noResize="1" noEditPoints="1" noAdjustHandles="1" noChangeArrowheads="1" noChangeShapeType="1" noTextEdit="1"/>
              </p:cNvSpPr>
              <p:nvPr/>
            </p:nvSpPr>
            <p:spPr>
              <a:xfrm>
                <a:off x="560899" y="3133688"/>
                <a:ext cx="9862470" cy="646331"/>
              </a:xfrm>
              <a:prstGeom prst="rect">
                <a:avLst/>
              </a:prstGeom>
              <a:blipFill>
                <a:blip r:embed="rId7"/>
                <a:stretch>
                  <a:fillRect l="-257" t="-11538" r="-515" b="-2884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8478D247-9F56-FA8B-971B-13F5A06E101D}"/>
                  </a:ext>
                </a:extLst>
              </p:cNvPr>
              <p:cNvSpPr txBox="1"/>
              <p:nvPr/>
            </p:nvSpPr>
            <p:spPr>
              <a:xfrm>
                <a:off x="560899" y="5023669"/>
                <a:ext cx="9005556" cy="1754326"/>
              </a:xfrm>
              <a:prstGeom prst="rect">
                <a:avLst/>
              </a:prstGeom>
              <a:noFill/>
            </p:spPr>
            <p:txBody>
              <a:bodyPr wrap="squar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 the </a:t>
                </a:r>
                <a14:m>
                  <m:oMath xmlns:m="http://schemas.openxmlformats.org/officeDocument/2006/math">
                    <m:r>
                      <m:rPr>
                        <m:nor/>
                      </m:rPr>
                      <a:rPr lang="en-US" sz="3600" dirty="0">
                        <a:solidFill>
                          <a:schemeClr val="accent6">
                            <a:lumMod val="75000"/>
                          </a:schemeClr>
                        </a:solidFill>
                      </a:rPr>
                      <m:t>rotated</m:t>
                    </m:r>
                    <m:r>
                      <m:rPr>
                        <m:nor/>
                      </m:rPr>
                      <a:rPr lang="en-US" sz="3600" dirty="0">
                        <a:solidFill>
                          <a:schemeClr val="accent6">
                            <a:lumMod val="75000"/>
                          </a:schemeClr>
                        </a:solidFill>
                      </a:rPr>
                      <m:t> </m:t>
                    </m:r>
                    <m:r>
                      <m:rPr>
                        <m:nor/>
                      </m:rPr>
                      <a:rPr lang="en-US" sz="3600" dirty="0">
                        <a:solidFill>
                          <a:schemeClr val="accent6">
                            <a:lumMod val="75000"/>
                          </a:schemeClr>
                        </a:solidFill>
                      </a:rPr>
                      <m:t>displacement</m:t>
                    </m:r>
                    <m:r>
                      <m:rPr>
                        <m:nor/>
                      </m:rPr>
                      <a:rPr lang="en-US" sz="3600" dirty="0">
                        <a:solidFill>
                          <a:schemeClr val="accent6">
                            <a:lumMod val="75000"/>
                          </a:schemeClr>
                        </a:solidFill>
                      </a:rPr>
                      <m:t> </m:t>
                    </m:r>
                    <m:r>
                      <m:rPr>
                        <m:nor/>
                      </m:rPr>
                      <a:rPr lang="en-US" sz="3600" dirty="0">
                        <a:solidFill>
                          <a:schemeClr val="accent6">
                            <a:lumMod val="75000"/>
                          </a:schemeClr>
                        </a:solidFill>
                      </a:rPr>
                      <m:t>field</m:t>
                    </m:r>
                    <m:r>
                      <m:rPr>
                        <m:nor/>
                      </m:rPr>
                      <a:rPr lang="en-US" sz="3600" dirty="0">
                        <a:solidFill>
                          <a:schemeClr val="accent6">
                            <a:lumMod val="75000"/>
                          </a:schemeClr>
                        </a:solidFill>
                      </a:rPr>
                      <m:t> </m:t>
                    </m:r>
                    <m:r>
                      <m:rPr>
                        <m:nor/>
                      </m:rPr>
                      <a:rPr lang="en-US" sz="3600" dirty="0">
                        <a:solidFill>
                          <a:schemeClr val="accent6">
                            <a:lumMod val="75000"/>
                          </a:schemeClr>
                        </a:solidFill>
                      </a:rPr>
                      <m:t>is</m:t>
                    </m:r>
                    <m:r>
                      <m:rPr>
                        <m:nor/>
                      </m:rPr>
                      <a:rPr lang="en-US" sz="3600" dirty="0">
                        <a:solidFill>
                          <a:schemeClr val="accent6">
                            <a:lumMod val="75000"/>
                          </a:schemeClr>
                        </a:solidFill>
                      </a:rPr>
                      <m:t> </m:t>
                    </m:r>
                    <m:r>
                      <m:rPr>
                        <m:nor/>
                      </m:rPr>
                      <a:rPr lang="en-US" sz="3600" dirty="0">
                        <a:solidFill>
                          <a:schemeClr val="accent6">
                            <a:lumMod val="75000"/>
                          </a:schemeClr>
                        </a:solidFill>
                      </a:rPr>
                      <m:t>curl</m:t>
                    </m:r>
                    <m:r>
                      <m:rPr>
                        <m:nor/>
                      </m:rPr>
                      <a:rPr lang="en-US" sz="3600" dirty="0">
                        <a:solidFill>
                          <a:schemeClr val="accent6">
                            <a:lumMod val="75000"/>
                          </a:schemeClr>
                        </a:solidFill>
                      </a:rPr>
                      <m:t> </m:t>
                    </m:r>
                    <m:r>
                      <m:rPr>
                        <m:nor/>
                      </m:rPr>
                      <a:rPr lang="en-US" sz="3600" dirty="0">
                        <a:solidFill>
                          <a:schemeClr val="accent6">
                            <a:lumMod val="75000"/>
                          </a:schemeClr>
                        </a:solidFill>
                      </a:rPr>
                      <m:t>free</m:t>
                    </m:r>
                    <m:r>
                      <m:rPr>
                        <m:nor/>
                      </m:rPr>
                      <a:rPr lang="en-US" sz="3600" dirty="0">
                        <a:solidFill>
                          <a:schemeClr val="accent6">
                            <a:lumMod val="75000"/>
                          </a:schemeClr>
                        </a:solidFill>
                      </a:rPr>
                      <m:t>: </m:t>
                    </m:r>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m:t>
                        </m:r>
                      </m:e>
                      <m:sub>
                        <m:r>
                          <a:rPr lang="en-US" sz="3600" i="1">
                            <a:solidFill>
                              <a:schemeClr val="accent6">
                                <a:lumMod val="75000"/>
                              </a:schemeClr>
                            </a:solidFill>
                            <a:latin typeface="Cambria Math" panose="02040503050406030204" pitchFamily="18" charset="0"/>
                          </a:rPr>
                          <m:t>𝑎</m:t>
                        </m:r>
                      </m:sub>
                    </m:sSub>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𝑆</m:t>
                        </m:r>
                      </m:e>
                      <m:sub>
                        <m:r>
                          <a:rPr lang="en-US" sz="3600" i="1">
                            <a:solidFill>
                              <a:schemeClr val="accent6">
                                <a:lumMod val="75000"/>
                              </a:schemeClr>
                            </a:solidFill>
                            <a:latin typeface="Cambria Math" panose="02040503050406030204" pitchFamily="18" charset="0"/>
                          </a:rPr>
                          <m:t>𝑏</m:t>
                        </m:r>
                      </m:sub>
                    </m:sSub>
                    <m:r>
                      <a:rPr lang="en-US" sz="3600" i="1">
                        <a:solidFill>
                          <a:schemeClr val="accent6">
                            <a:lumMod val="75000"/>
                          </a:schemeClr>
                        </a:solidFill>
                        <a:latin typeface="Cambria Math" panose="02040503050406030204" pitchFamily="18" charset="0"/>
                      </a:rPr>
                      <m:t>−</m:t>
                    </m:r>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m:t>
                        </m:r>
                      </m:e>
                      <m:sub>
                        <m:r>
                          <a:rPr lang="en-US" sz="3600" i="1">
                            <a:solidFill>
                              <a:schemeClr val="accent6">
                                <a:lumMod val="75000"/>
                              </a:schemeClr>
                            </a:solidFill>
                            <a:latin typeface="Cambria Math" panose="02040503050406030204" pitchFamily="18" charset="0"/>
                          </a:rPr>
                          <m:t>𝑏</m:t>
                        </m:r>
                      </m:sub>
                    </m:sSub>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𝑆</m:t>
                        </m:r>
                      </m:e>
                      <m:sub>
                        <m:r>
                          <a:rPr lang="en-US" sz="3600" i="1">
                            <a:solidFill>
                              <a:schemeClr val="accent6">
                                <a:lumMod val="75000"/>
                              </a:schemeClr>
                            </a:solidFill>
                            <a:latin typeface="Cambria Math" panose="02040503050406030204" pitchFamily="18" charset="0"/>
                          </a:rPr>
                          <m:t>𝑎</m:t>
                        </m:r>
                      </m:sub>
                    </m:sSub>
                    <m:r>
                      <a:rPr lang="en-US" sz="3600" i="1">
                        <a:solidFill>
                          <a:schemeClr val="accent6">
                            <a:lumMod val="75000"/>
                          </a:schemeClr>
                        </a:solidFill>
                        <a:latin typeface="Cambria Math" panose="02040503050406030204" pitchFamily="18" charset="0"/>
                      </a:rPr>
                      <m:t>=0</m:t>
                    </m:r>
                  </m:oMath>
                </a14:m>
                <a:endParaRPr lang="en-US" sz="3600" dirty="0">
                  <a:solidFill>
                    <a:schemeClr val="accent6">
                      <a:lumMod val="75000"/>
                    </a:schemeClr>
                  </a:solidFill>
                </a:endParaRPr>
              </a:p>
              <a:p>
                <a:pPr algn="ctr"/>
                <a:endParaRPr lang="en-US" sz="3600" dirty="0">
                  <a:solidFill>
                    <a:schemeClr val="accent6">
                      <a:lumMod val="75000"/>
                    </a:schemeClr>
                  </a:solidFill>
                </a:endParaRPr>
              </a:p>
            </p:txBody>
          </p:sp>
        </mc:Choice>
        <mc:Fallback>
          <p:sp>
            <p:nvSpPr>
              <p:cNvPr id="14" name="TextBox 13">
                <a:extLst>
                  <a:ext uri="{FF2B5EF4-FFF2-40B4-BE49-F238E27FC236}">
                    <a16:creationId xmlns:a16="http://schemas.microsoft.com/office/drawing/2014/main" id="{8478D247-9F56-FA8B-971B-13F5A06E101D}"/>
                  </a:ext>
                </a:extLst>
              </p:cNvPr>
              <p:cNvSpPr txBox="1">
                <a:spLocks noRot="1" noChangeAspect="1" noMove="1" noResize="1" noEditPoints="1" noAdjustHandles="1" noChangeArrowheads="1" noChangeShapeType="1" noTextEdit="1"/>
              </p:cNvSpPr>
              <p:nvPr/>
            </p:nvSpPr>
            <p:spPr>
              <a:xfrm>
                <a:off x="560899" y="5023669"/>
                <a:ext cx="9005556" cy="1754326"/>
              </a:xfrm>
              <a:prstGeom prst="rect">
                <a:avLst/>
              </a:prstGeom>
              <a:blipFill>
                <a:blip r:embed="rId8"/>
                <a:stretch>
                  <a:fillRect t="-5036"/>
                </a:stretch>
              </a:blipFill>
            </p:spPr>
            <p:txBody>
              <a:bodyPr/>
              <a:lstStyle/>
              <a:p>
                <a:r>
                  <a:rPr lang="en-US">
                    <a:noFill/>
                  </a:rPr>
                  <a:t> </a:t>
                </a:r>
              </a:p>
            </p:txBody>
          </p:sp>
        </mc:Fallback>
      </mc:AlternateContent>
    </p:spTree>
    <p:extLst>
      <p:ext uri="{BB962C8B-B14F-4D97-AF65-F5344CB8AC3E}">
        <p14:creationId xmlns:p14="http://schemas.microsoft.com/office/powerpoint/2010/main" val="1060826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09781-4E6E-C588-EC6C-BACA6652623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F88DD85-10FF-5F21-A1D0-F35FD9583CB7}"/>
              </a:ext>
            </a:extLst>
          </p:cNvPr>
          <p:cNvSpPr>
            <a:spLocks noGrp="1"/>
          </p:cNvSpPr>
          <p:nvPr>
            <p:ph type="sldNum" sz="quarter" idx="12"/>
          </p:nvPr>
        </p:nvSpPr>
        <p:spPr/>
        <p:txBody>
          <a:bodyPr/>
          <a:lstStyle/>
          <a:p>
            <a:fld id="{F47845EA-7733-40EE-B074-20032348B727}" type="slidenum">
              <a:rPr lang="en-US" smtClean="0"/>
              <a:t>11</a:t>
            </a:fld>
            <a:endParaRPr lang="en-US"/>
          </a:p>
        </p:txBody>
      </p:sp>
    </p:spTree>
    <p:extLst>
      <p:ext uri="{BB962C8B-B14F-4D97-AF65-F5344CB8AC3E}">
        <p14:creationId xmlns:p14="http://schemas.microsoft.com/office/powerpoint/2010/main" val="2935133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B65E72-5E39-BABB-AD4A-1EB2E53A67C5}"/>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70841252-5B00-EAA6-59F7-7AC20F456228}"/>
              </a:ext>
            </a:extLst>
          </p:cNvPr>
          <p:cNvSpPr>
            <a:spLocks noGrp="1"/>
          </p:cNvSpPr>
          <p:nvPr>
            <p:ph type="sldNum" sz="quarter" idx="12"/>
          </p:nvPr>
        </p:nvSpPr>
        <p:spPr/>
        <p:txBody>
          <a:bodyPr/>
          <a:lstStyle/>
          <a:p>
            <a:fld id="{F47845EA-7733-40EE-B074-20032348B727}" type="slidenum">
              <a:rPr lang="en-US" smtClean="0"/>
              <a:t>12</a:t>
            </a:fld>
            <a:endParaRPr lang="en-US"/>
          </a:p>
        </p:txBody>
      </p:sp>
      <p:sp>
        <p:nvSpPr>
          <p:cNvPr id="6" name="TextBox 5">
            <a:extLst>
              <a:ext uri="{FF2B5EF4-FFF2-40B4-BE49-F238E27FC236}">
                <a16:creationId xmlns:a16="http://schemas.microsoft.com/office/drawing/2014/main" id="{EB6A8F8E-4055-79BC-327C-642E5FEB71FF}"/>
              </a:ext>
            </a:extLst>
          </p:cNvPr>
          <p:cNvSpPr txBox="1"/>
          <p:nvPr/>
        </p:nvSpPr>
        <p:spPr>
          <a:xfrm>
            <a:off x="0" y="208903"/>
            <a:ext cx="12096086" cy="3046988"/>
          </a:xfrm>
          <a:prstGeom prst="rect">
            <a:avLst/>
          </a:prstGeom>
          <a:noFill/>
        </p:spPr>
        <p:txBody>
          <a:bodyPr wrap="square" rtlCol="0">
            <a:spAutoFit/>
          </a:bodyPr>
          <a:lstStyle/>
          <a:p>
            <a:pPr algn="ctr"/>
            <a:r>
              <a:rPr lang="en-US" sz="2400" dirty="0"/>
              <a:t>Now, lets look at the physical characteristics of one dimensional Hamiltonian Mechanics:</a:t>
            </a:r>
          </a:p>
          <a:p>
            <a:pPr algn="ctr"/>
            <a:endParaRPr lang="en-US" sz="2400" dirty="0"/>
          </a:p>
          <a:p>
            <a:pPr algn="ctr"/>
            <a:r>
              <a:rPr lang="en-US" sz="2400" dirty="0"/>
              <a:t>We have seen that Hamiltonian mechanics transport areas and densities, and thus that classical particles are more aptly conceived as infinitesimal regions of phase space</a:t>
            </a:r>
          </a:p>
          <a:p>
            <a:pPr algn="ctr"/>
            <a:endParaRPr lang="en-US" sz="2400" dirty="0"/>
          </a:p>
          <a:p>
            <a:pPr algn="ctr"/>
            <a:r>
              <a:rPr lang="en-US" sz="2400" dirty="0"/>
              <a:t>Looking at physics more broadly, we can see that in statistical mechanics, we physically interpret volumes of regions in phase space, as representing the number of states.</a:t>
            </a:r>
          </a:p>
          <a:p>
            <a:pPr algn="ctr"/>
            <a:endParaRPr lang="en-US" sz="2400" dirty="0"/>
          </a:p>
        </p:txBody>
      </p:sp>
      <p:sp>
        <p:nvSpPr>
          <p:cNvPr id="7" name="TextBox 6">
            <a:extLst>
              <a:ext uri="{FF2B5EF4-FFF2-40B4-BE49-F238E27FC236}">
                <a16:creationId xmlns:a16="http://schemas.microsoft.com/office/drawing/2014/main" id="{D71327CF-D67C-AF46-1F92-D6AACA176CC7}"/>
              </a:ext>
            </a:extLst>
          </p:cNvPr>
          <p:cNvSpPr txBox="1"/>
          <p:nvPr/>
        </p:nvSpPr>
        <p:spPr>
          <a:xfrm>
            <a:off x="119730" y="3752630"/>
            <a:ext cx="9251991" cy="1938992"/>
          </a:xfrm>
          <a:prstGeom prst="rect">
            <a:avLst/>
          </a:prstGeom>
          <a:noFill/>
        </p:spPr>
        <p:txBody>
          <a:bodyPr wrap="square" rtlCol="0">
            <a:spAutoFit/>
          </a:bodyPr>
          <a:lstStyle/>
          <a:p>
            <a:pPr algn="ctr"/>
            <a:r>
              <a:rPr lang="en-US" sz="2400" dirty="0"/>
              <a:t>Thus, Hamiltonian mechanics map regions while preserving the number of states, meaning that for each initial state, there is one and only one final state</a:t>
            </a:r>
          </a:p>
          <a:p>
            <a:pPr algn="ctr"/>
            <a:endParaRPr lang="en-US" sz="2400" dirty="0"/>
          </a:p>
          <a:p>
            <a:pPr algn="ctr"/>
            <a:r>
              <a:rPr lang="en-US" sz="2400" dirty="0"/>
              <a:t>This means that Hamiltonian evolutions are deterministic and reversible</a:t>
            </a:r>
          </a:p>
        </p:txBody>
      </p:sp>
    </p:spTree>
    <p:extLst>
      <p:ext uri="{BB962C8B-B14F-4D97-AF65-F5344CB8AC3E}">
        <p14:creationId xmlns:p14="http://schemas.microsoft.com/office/powerpoint/2010/main" val="1978182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13AFEC-FBE9-A539-347B-0182B6C85A0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913A62A5-1AA2-C47F-9F9D-1DD516399465}"/>
              </a:ext>
            </a:extLst>
          </p:cNvPr>
          <p:cNvSpPr>
            <a:spLocks noGrp="1"/>
          </p:cNvSpPr>
          <p:nvPr>
            <p:ph type="sldNum" sz="quarter" idx="12"/>
          </p:nvPr>
        </p:nvSpPr>
        <p:spPr/>
        <p:txBody>
          <a:bodyPr/>
          <a:lstStyle/>
          <a:p>
            <a:fld id="{F47845EA-7733-40EE-B074-20032348B727}" type="slidenum">
              <a:rPr lang="en-US" smtClean="0"/>
              <a:t>13</a:t>
            </a:fld>
            <a:endParaRPr lang="en-US"/>
          </a:p>
        </p:txBody>
      </p:sp>
      <p:sp>
        <p:nvSpPr>
          <p:cNvPr id="4" name="TextBox 3">
            <a:extLst>
              <a:ext uri="{FF2B5EF4-FFF2-40B4-BE49-F238E27FC236}">
                <a16:creationId xmlns:a16="http://schemas.microsoft.com/office/drawing/2014/main" id="{4C6C7413-A1B3-0E52-37F4-3AE060859359}"/>
              </a:ext>
            </a:extLst>
          </p:cNvPr>
          <p:cNvSpPr txBox="1"/>
          <p:nvPr/>
        </p:nvSpPr>
        <p:spPr>
          <a:xfrm>
            <a:off x="0" y="208903"/>
            <a:ext cx="12096086" cy="3046988"/>
          </a:xfrm>
          <a:prstGeom prst="rect">
            <a:avLst/>
          </a:prstGeom>
          <a:noFill/>
        </p:spPr>
        <p:txBody>
          <a:bodyPr wrap="square" rtlCol="0">
            <a:spAutoFit/>
          </a:bodyPr>
          <a:lstStyle/>
          <a:p>
            <a:pPr algn="ctr"/>
            <a:r>
              <a:rPr lang="en-US" sz="2400" dirty="0"/>
              <a:t>Hamiltonian evolutions being deterministic and reversible explains why we are unable to model systems with attractors or that are dissipative, along with those with points or regions from which the system always goes away, such as a particle under linear drag.</a:t>
            </a:r>
          </a:p>
          <a:p>
            <a:pPr algn="ctr"/>
            <a:endParaRPr lang="en-US" sz="2400" dirty="0"/>
          </a:p>
          <a:p>
            <a:pPr algn="ctr"/>
            <a:r>
              <a:rPr lang="en-US" sz="2400" dirty="0"/>
              <a:t>This means if a system is deterministic and reversible, it admits a Hamiltonian, a notion of energy, and that energy is conserved over time. Which intuitively makes sense since a deterministic and reversible system does not depend on anything outside of the system, making it an isolated system.</a:t>
            </a:r>
          </a:p>
        </p:txBody>
      </p:sp>
      <p:sp>
        <p:nvSpPr>
          <p:cNvPr id="5" name="TextBox 4">
            <a:extLst>
              <a:ext uri="{FF2B5EF4-FFF2-40B4-BE49-F238E27FC236}">
                <a16:creationId xmlns:a16="http://schemas.microsoft.com/office/drawing/2014/main" id="{FBC43C38-995D-D46D-BCF6-6E854C054797}"/>
              </a:ext>
            </a:extLst>
          </p:cNvPr>
          <p:cNvSpPr txBox="1"/>
          <p:nvPr/>
        </p:nvSpPr>
        <p:spPr>
          <a:xfrm>
            <a:off x="0" y="4675960"/>
            <a:ext cx="9544050" cy="830997"/>
          </a:xfrm>
          <a:prstGeom prst="rect">
            <a:avLst/>
          </a:prstGeom>
          <a:noFill/>
        </p:spPr>
        <p:txBody>
          <a:bodyPr wrap="square" rtlCol="0">
            <a:spAutoFit/>
          </a:bodyPr>
          <a:lstStyle/>
          <a:p>
            <a:pPr algn="ctr"/>
            <a:r>
              <a:rPr lang="en-US" sz="2400" dirty="0"/>
              <a:t>From thermodynamics we know isolated systems conserve energy. Thus, it is no surprise that deterministic and reversible systems conserve energy</a:t>
            </a:r>
          </a:p>
        </p:txBody>
      </p:sp>
    </p:spTree>
    <p:extLst>
      <p:ext uri="{BB962C8B-B14F-4D97-AF65-F5344CB8AC3E}">
        <p14:creationId xmlns:p14="http://schemas.microsoft.com/office/powerpoint/2010/main" val="3711748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14</a:t>
            </a:fld>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565A1C6-3C78-EAE4-B43D-DF4EA8A18CAB}"/>
                  </a:ext>
                </a:extLst>
              </p:cNvPr>
              <p:cNvSpPr txBox="1"/>
              <p:nvPr/>
            </p:nvSpPr>
            <p:spPr>
              <a:xfrm>
                <a:off x="531339" y="266053"/>
                <a:ext cx="11129322" cy="2677656"/>
              </a:xfrm>
              <a:prstGeom prst="rect">
                <a:avLst/>
              </a:prstGeom>
              <a:noFill/>
            </p:spPr>
            <p:txBody>
              <a:bodyPr wrap="square" rtlCol="0">
                <a:spAutoFit/>
              </a:bodyPr>
              <a:lstStyle/>
              <a:p>
                <a:pPr algn="ctr"/>
                <a:r>
                  <a:rPr lang="en-US" sz="2800" dirty="0"/>
                  <a:t>Furthermore, a process is thermodynamically reversable  if it conserves thermodynamic entropy.</a:t>
                </a:r>
              </a:p>
              <a:p>
                <a:pPr algn="ctr"/>
                <a:r>
                  <a:rPr lang="en-US" sz="2800" dirty="0"/>
                  <a:t>Thermodynamic Entropy </a:t>
                </a:r>
                <a14:m>
                  <m:oMath xmlns:m="http://schemas.openxmlformats.org/officeDocument/2006/math">
                    <m:r>
                      <a:rPr lang="en-US" sz="2800" b="0" i="1" smtClean="0">
                        <a:latin typeface="Cambria Math" panose="02040503050406030204" pitchFamily="18" charset="0"/>
                      </a:rPr>
                      <m:t>𝑆</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𝐵</m:t>
                        </m:r>
                      </m:sub>
                    </m:sSub>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log</m:t>
                        </m:r>
                      </m:fName>
                      <m:e>
                        <m:r>
                          <a:rPr lang="en-US" sz="2800" b="0" i="1" smtClean="0">
                            <a:latin typeface="Cambria Math" panose="02040503050406030204" pitchFamily="18" charset="0"/>
                          </a:rPr>
                          <m:t>𝑊</m:t>
                        </m:r>
                      </m:e>
                    </m:func>
                  </m:oMath>
                </a14:m>
                <a:r>
                  <a:rPr lang="en-US" sz="2800" dirty="0"/>
                  <a:t> is the logarithm of the count of states, which corresponds to the volume of phase space.  Since the logarithm is a bijective function, conservation of areas of phase space is equivalent to the conservation of entropy.</a:t>
                </a:r>
              </a:p>
            </p:txBody>
          </p:sp>
        </mc:Choice>
        <mc:Fallback>
          <p:sp>
            <p:nvSpPr>
              <p:cNvPr id="4" name="TextBox 3">
                <a:extLst>
                  <a:ext uri="{FF2B5EF4-FFF2-40B4-BE49-F238E27FC236}">
                    <a16:creationId xmlns:a16="http://schemas.microsoft.com/office/drawing/2014/main" id="{D565A1C6-3C78-EAE4-B43D-DF4EA8A18CAB}"/>
                  </a:ext>
                </a:extLst>
              </p:cNvPr>
              <p:cNvSpPr txBox="1">
                <a:spLocks noRot="1" noChangeAspect="1" noMove="1" noResize="1" noEditPoints="1" noAdjustHandles="1" noChangeArrowheads="1" noChangeShapeType="1" noTextEdit="1"/>
              </p:cNvSpPr>
              <p:nvPr/>
            </p:nvSpPr>
            <p:spPr>
              <a:xfrm>
                <a:off x="531339" y="266053"/>
                <a:ext cx="11129322" cy="2677656"/>
              </a:xfrm>
              <a:prstGeom prst="rect">
                <a:avLst/>
              </a:prstGeom>
              <a:blipFill>
                <a:blip r:embed="rId2"/>
                <a:stretch>
                  <a:fillRect t="-2844" b="-521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55F71D8-CA72-CDFB-9C3D-FE0445C82B5B}"/>
              </a:ext>
            </a:extLst>
          </p:cNvPr>
          <p:cNvSpPr txBox="1"/>
          <p:nvPr/>
        </p:nvSpPr>
        <p:spPr>
          <a:xfrm>
            <a:off x="-751194" y="3997462"/>
            <a:ext cx="11129322" cy="1384995"/>
          </a:xfrm>
          <a:prstGeom prst="rect">
            <a:avLst/>
          </a:prstGeom>
          <a:noFill/>
        </p:spPr>
        <p:txBody>
          <a:bodyPr wrap="square" rtlCol="0">
            <a:spAutoFit/>
          </a:bodyPr>
          <a:lstStyle/>
          <a:p>
            <a:pPr algn="ctr"/>
            <a:endParaRPr lang="en-US" sz="2800" dirty="0"/>
          </a:p>
          <a:p>
            <a:pPr algn="ctr"/>
            <a:r>
              <a:rPr lang="en-US" sz="2800" dirty="0"/>
              <a:t>Therefore the Hamiltonian evolution is deterministic and thermodynamically reversible</a:t>
            </a:r>
          </a:p>
        </p:txBody>
      </p:sp>
    </p:spTree>
    <p:extLst>
      <p:ext uri="{BB962C8B-B14F-4D97-AF65-F5344CB8AC3E}">
        <p14:creationId xmlns:p14="http://schemas.microsoft.com/office/powerpoint/2010/main" val="1346242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15</a:t>
            </a:fld>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3FDD504-043F-B358-CD44-B02D837CA080}"/>
                  </a:ext>
                </a:extLst>
              </p:cNvPr>
              <p:cNvSpPr txBox="1"/>
              <p:nvPr/>
            </p:nvSpPr>
            <p:spPr>
              <a:xfrm>
                <a:off x="0" y="56503"/>
                <a:ext cx="12096085" cy="2677721"/>
              </a:xfrm>
              <a:prstGeom prst="rect">
                <a:avLst/>
              </a:prstGeom>
              <a:noFill/>
            </p:spPr>
            <p:txBody>
              <a:bodyPr wrap="square" rtlCol="0">
                <a:spAutoFit/>
              </a:bodyPr>
              <a:lstStyle/>
              <a:p>
                <a:pPr algn="ctr"/>
                <a:r>
                  <a:rPr lang="en-US" sz="2000" dirty="0"/>
                  <a:t>The other type of entropy that is also fundamental in both statistical mechanics and information theory is:</a:t>
                </a:r>
              </a:p>
              <a:p>
                <a:pPr algn="ctr"/>
                <a:r>
                  <a:rPr lang="en-US" sz="2000" dirty="0"/>
                  <a:t>the Gibbs/Shannon entropy </a:t>
                </a:r>
                <a14:m>
                  <m:oMath xmlns:m="http://schemas.openxmlformats.org/officeDocument/2006/math">
                    <m:r>
                      <a:rPr lang="en-US" sz="2000" b="0" i="1" smtClean="0">
                        <a:latin typeface="Cambria Math" panose="02040503050406030204" pitchFamily="18" charset="0"/>
                      </a:rPr>
                      <m:t>𝐼</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𝜌</m:t>
                        </m:r>
                        <m:d>
                          <m:dPr>
                            <m:ctrlPr>
                              <a:rPr lang="en-US" sz="2000" b="0" i="1" smtClean="0">
                                <a:latin typeface="Cambria Math" panose="02040503050406030204" pitchFamily="18" charset="0"/>
                                <a:ea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𝑎</m:t>
                                </m:r>
                              </m:sup>
                            </m:sSup>
                          </m:e>
                        </m:d>
                      </m:e>
                    </m:d>
                    <m:r>
                      <a:rPr lang="en-US" sz="2000" b="0" i="1" smtClean="0">
                        <a:latin typeface="Cambria Math" panose="02040503050406030204" pitchFamily="18" charset="0"/>
                        <a:ea typeface="Cambria Math" panose="02040503050406030204" pitchFamily="18" charset="0"/>
                      </a:rPr>
                      <m:t>=−</m:t>
                    </m:r>
                    <m:nary>
                      <m:naryPr>
                        <m:limLoc m:val="undOvr"/>
                        <m:subHide m:val="on"/>
                        <m:supHide m:val="on"/>
                        <m:ctrlPr>
                          <a:rPr lang="en-US" sz="2000" b="0" i="1" smtClean="0">
                            <a:latin typeface="Cambria Math" panose="02040503050406030204" pitchFamily="18" charset="0"/>
                            <a:ea typeface="Cambria Math" panose="02040503050406030204" pitchFamily="18" charset="0"/>
                          </a:rPr>
                        </m:ctrlPr>
                      </m:naryPr>
                      <m:sub/>
                      <m:sup/>
                      <m:e>
                        <m:r>
                          <a:rPr lang="en-US" sz="2000" b="0" i="1" smtClean="0">
                            <a:latin typeface="Cambria Math" panose="02040503050406030204" pitchFamily="18" charset="0"/>
                            <a:ea typeface="Cambria Math" panose="02040503050406030204" pitchFamily="18" charset="0"/>
                          </a:rPr>
                          <m:t>𝜌</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log</m:t>
                            </m:r>
                          </m:fName>
                          <m:e>
                            <m:r>
                              <a:rPr lang="en-US" sz="2000" b="0" i="1" smtClean="0">
                                <a:latin typeface="Cambria Math" panose="02040503050406030204" pitchFamily="18" charset="0"/>
                                <a:ea typeface="Cambria Math" panose="02040503050406030204" pitchFamily="18" charset="0"/>
                              </a:rPr>
                              <m:t>𝜌</m:t>
                            </m:r>
                          </m:e>
                        </m:func>
                        <m:r>
                          <a:rPr lang="en-US" sz="2000" b="0" i="1" smtClean="0">
                            <a:latin typeface="Cambria Math" panose="02040503050406030204" pitchFamily="18" charset="0"/>
                            <a:ea typeface="Cambria Math" panose="02040503050406030204" pitchFamily="18" charset="0"/>
                          </a:rPr>
                          <m:t>𝑑</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1</m:t>
                            </m:r>
                          </m:sup>
                        </m:sSup>
                      </m:e>
                    </m:nary>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𝑛</m:t>
                        </m:r>
                      </m:sup>
                    </m:sSup>
                  </m:oMath>
                </a14:m>
                <a:endParaRPr lang="en-US" sz="2000" dirty="0"/>
              </a:p>
              <a:p>
                <a:pPr algn="ctr"/>
                <a:r>
                  <a:rPr lang="en-US" sz="2000" dirty="0"/>
                  <a:t>Recalling the transformation rules for volumes and densities we have:</a:t>
                </a:r>
              </a:p>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𝐼</m:t>
                      </m:r>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𝜌</m:t>
                          </m:r>
                          <m:d>
                            <m:dPr>
                              <m:ctrlPr>
                                <a:rPr lang="en-US" sz="2000" i="1">
                                  <a:latin typeface="Cambria Math" panose="02040503050406030204" pitchFamily="18" charset="0"/>
                                  <a:ea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𝑎</m:t>
                                  </m:r>
                                </m:sup>
                              </m:sSup>
                            </m:e>
                          </m:d>
                        </m:e>
                      </m:d>
                      <m:r>
                        <a:rPr lang="en-US" sz="2000" i="1">
                          <a:latin typeface="Cambria Math" panose="02040503050406030204" pitchFamily="18" charset="0"/>
                          <a:ea typeface="Cambria Math" panose="02040503050406030204" pitchFamily="18" charset="0"/>
                        </a:rPr>
                        <m:t>=−</m:t>
                      </m:r>
                      <m:nary>
                        <m:naryPr>
                          <m:limLoc m:val="undOvr"/>
                          <m:subHide m:val="on"/>
                          <m:supHide m:val="on"/>
                          <m:ctrlPr>
                            <a:rPr lang="en-US" sz="2000" i="1">
                              <a:latin typeface="Cambria Math" panose="02040503050406030204" pitchFamily="18" charset="0"/>
                              <a:ea typeface="Cambria Math" panose="02040503050406030204" pitchFamily="18" charset="0"/>
                            </a:rPr>
                          </m:ctrlPr>
                        </m:naryPr>
                        <m:sub/>
                        <m:sup/>
                        <m:e>
                          <m:r>
                            <a:rPr lang="en-US" sz="2000" i="1">
                              <a:latin typeface="Cambria Math" panose="02040503050406030204" pitchFamily="18" charset="0"/>
                              <a:ea typeface="Cambria Math" panose="02040503050406030204" pitchFamily="18" charset="0"/>
                            </a:rPr>
                            <m:t>𝜌</m:t>
                          </m:r>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log</m:t>
                              </m:r>
                            </m:fName>
                            <m:e>
                              <m:r>
                                <a:rPr lang="en-US" sz="2000" i="1">
                                  <a:latin typeface="Cambria Math" panose="02040503050406030204" pitchFamily="18" charset="0"/>
                                  <a:ea typeface="Cambria Math" panose="02040503050406030204" pitchFamily="18" charset="0"/>
                                </a:rPr>
                                <m:t>𝜌</m:t>
                              </m:r>
                            </m:e>
                          </m:func>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e>
                      </m:nary>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r>
                        <a:rPr lang="en-US" sz="2000" b="0" i="1" smtClean="0">
                          <a:latin typeface="Cambria Math" panose="02040503050406030204" pitchFamily="18" charset="0"/>
                          <a:ea typeface="Cambria Math" panose="02040503050406030204" pitchFamily="18" charset="0"/>
                        </a:rPr>
                        <m:t>= </m:t>
                      </m:r>
                      <m:nary>
                        <m:naryPr>
                          <m:limLoc m:val="undOvr"/>
                          <m:subHide m:val="on"/>
                          <m:supHide m:val="on"/>
                          <m:ctrlPr>
                            <a:rPr lang="en-US" sz="2000" b="0" i="1" smtClean="0">
                              <a:latin typeface="Cambria Math" panose="02040503050406030204" pitchFamily="18" charset="0"/>
                              <a:ea typeface="Cambria Math" panose="02040503050406030204" pitchFamily="18" charset="0"/>
                            </a:rPr>
                          </m:ctrlPr>
                        </m:naryPr>
                        <m:sub/>
                        <m:sup/>
                        <m:e>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𝜌</m:t>
                              </m:r>
                            </m:e>
                          </m:acc>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𝜉</m:t>
                                      </m:r>
                                    </m:e>
                                  </m:acc>
                                </m:e>
                                <m:sup>
                                  <m:r>
                                    <a:rPr lang="en-US" sz="2000" b="0" i="1" smtClean="0">
                                      <a:latin typeface="Cambria Math" panose="02040503050406030204" pitchFamily="18" charset="0"/>
                                      <a:ea typeface="Cambria Math" panose="02040503050406030204" pitchFamily="18" charset="0"/>
                                    </a:rPr>
                                    <m:t>𝑏</m:t>
                                  </m:r>
                                </m:sup>
                              </m:sSup>
                            </m:e>
                          </m:d>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𝑎</m:t>
                                  </m:r>
                                </m:sub>
                              </m:sSub>
                              <m:sSup>
                                <m:sSupPr>
                                  <m:ctrlPr>
                                    <a:rPr lang="en-US" sz="2000" b="0" i="1" smtClean="0">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𝜉</m:t>
                                      </m:r>
                                    </m:e>
                                  </m:acc>
                                </m:e>
                                <m:sup>
                                  <m:r>
                                    <a:rPr lang="en-US" sz="2000" b="0" i="1" smtClean="0">
                                      <a:latin typeface="Cambria Math" panose="02040503050406030204" pitchFamily="18" charset="0"/>
                                      <a:ea typeface="Cambria Math" panose="02040503050406030204" pitchFamily="18" charset="0"/>
                                    </a:rPr>
                                    <m:t>𝑏</m:t>
                                  </m:r>
                                </m:sup>
                              </m:sSup>
                            </m:e>
                          </m:d>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log</m:t>
                              </m:r>
                            </m:fName>
                            <m:e>
                              <m:d>
                                <m:dPr>
                                  <m:ctrlPr>
                                    <a:rPr lang="en-US" sz="2000" b="0" i="1" smtClean="0">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b="0" i="1" smtClean="0">
                                          <a:latin typeface="Cambria Math" panose="02040503050406030204" pitchFamily="18" charset="0"/>
                                          <a:ea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𝜉</m:t>
                                              </m:r>
                                            </m:e>
                                          </m:acc>
                                        </m:e>
                                        <m:sup>
                                          <m:r>
                                            <a:rPr lang="en-US" sz="2000" b="0" i="1" smtClean="0">
                                              <a:latin typeface="Cambria Math" panose="02040503050406030204" pitchFamily="18" charset="0"/>
                                              <a:ea typeface="Cambria Math" panose="02040503050406030204" pitchFamily="18" charset="0"/>
                                            </a:rPr>
                                            <m:t>𝑏</m:t>
                                          </m:r>
                                        </m:sup>
                                      </m:sSup>
                                    </m:e>
                                  </m:d>
                                </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𝑎</m:t>
                                      </m:r>
                                    </m:sub>
                                  </m:sSub>
                                  <m:sSup>
                                    <m:sSupPr>
                                      <m:ctrlPr>
                                        <a:rPr lang="en-US" sz="2000" b="0" i="1" smtClean="0">
                                          <a:latin typeface="Cambria Math" panose="02040503050406030204" pitchFamily="18" charset="0"/>
                                          <a:ea typeface="Cambria Math" panose="02040503050406030204" pitchFamily="18" charset="0"/>
                                        </a:rPr>
                                      </m:ctrlPr>
                                    </m:sSupPr>
                                    <m:e>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𝜉</m:t>
                                          </m:r>
                                        </m:e>
                                      </m:acc>
                                    </m:e>
                                    <m:sup>
                                      <m:r>
                                        <a:rPr lang="en-US" sz="2000" b="0" i="1" smtClean="0">
                                          <a:latin typeface="Cambria Math" panose="02040503050406030204" pitchFamily="18" charset="0"/>
                                        </a:rPr>
                                        <m:t>𝑏</m:t>
                                      </m:r>
                                    </m:sup>
                                  </m:sSup>
                                  <m:r>
                                    <a:rPr lang="en-US" sz="2000" b="0" i="1" smtClean="0">
                                      <a:latin typeface="Cambria Math" panose="02040503050406030204" pitchFamily="18" charset="0"/>
                                    </a:rPr>
                                    <m:t>|</m:t>
                                  </m:r>
                                </m:e>
                              </m:d>
                            </m:e>
                          </m:func>
                        </m:e>
                      </m:nary>
                      <m:r>
                        <a:rPr lang="en-US" sz="2000" b="0" i="1" smtClean="0">
                          <a:latin typeface="Cambria Math" panose="02040503050406030204" pitchFamily="18" charset="0"/>
                          <a:ea typeface="Cambria Math" panose="02040503050406030204" pitchFamily="18" charset="0"/>
                        </a:rPr>
                        <m:t>𝑑</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1</m:t>
                          </m:r>
                        </m:sup>
                      </m:sSup>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𝑛</m:t>
                          </m:r>
                        </m:sup>
                      </m:sSup>
                    </m:oMath>
                  </m:oMathPara>
                </a14:m>
                <a:endParaRPr lang="en-US" sz="2000" dirty="0"/>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nary>
                        <m:naryPr>
                          <m:limLoc m:val="undOvr"/>
                          <m:subHide m:val="on"/>
                          <m:supHide m:val="on"/>
                          <m:ctrlPr>
                            <a:rPr lang="en-US" sz="2000" b="0" i="1" smtClean="0">
                              <a:latin typeface="Cambria Math" panose="02040503050406030204" pitchFamily="18" charset="0"/>
                            </a:rPr>
                          </m:ctrlPr>
                        </m:naryPr>
                        <m:sub/>
                        <m:sup/>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e>
                      </m:nary>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log</m:t>
                          </m:r>
                        </m:fName>
                        <m:e>
                          <m:d>
                            <m:dPr>
                              <m:ctrlPr>
                                <a:rPr lang="en-US" sz="2000" i="1">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ea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𝑎</m:t>
                                  </m:r>
                                </m:sub>
                              </m:sSub>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rPr>
                                    <m:t>𝑏</m:t>
                                  </m:r>
                                </m:sup>
                              </m:sSup>
                              <m:r>
                                <a:rPr lang="en-US" sz="2000" b="0" i="1" smtClean="0">
                                  <a:latin typeface="Cambria Math" panose="02040503050406030204" pitchFamily="18" charset="0"/>
                                </a:rPr>
                                <m:t>|</m:t>
                              </m:r>
                            </m:e>
                          </m:d>
                        </m:e>
                      </m:func>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oMath>
                  </m:oMathPara>
                </a14:m>
                <a:endParaRPr lang="en-US" sz="2000" dirty="0"/>
              </a:p>
            </p:txBody>
          </p:sp>
        </mc:Choice>
        <mc:Fallback>
          <p:sp>
            <p:nvSpPr>
              <p:cNvPr id="4" name="TextBox 3">
                <a:extLst>
                  <a:ext uri="{FF2B5EF4-FFF2-40B4-BE49-F238E27FC236}">
                    <a16:creationId xmlns:a16="http://schemas.microsoft.com/office/drawing/2014/main" id="{23FDD504-043F-B358-CD44-B02D837CA080}"/>
                  </a:ext>
                </a:extLst>
              </p:cNvPr>
              <p:cNvSpPr txBox="1">
                <a:spLocks noRot="1" noChangeAspect="1" noMove="1" noResize="1" noEditPoints="1" noAdjustHandles="1" noChangeArrowheads="1" noChangeShapeType="1" noTextEdit="1"/>
              </p:cNvSpPr>
              <p:nvPr/>
            </p:nvSpPr>
            <p:spPr>
              <a:xfrm>
                <a:off x="0" y="56503"/>
                <a:ext cx="12096085" cy="2677721"/>
              </a:xfrm>
              <a:prstGeom prst="rect">
                <a:avLst/>
              </a:prstGeom>
              <a:blipFill>
                <a:blip r:embed="rId2"/>
                <a:stretch>
                  <a:fillRect t="-12264" b="-6320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B6EB3BF-9700-83B7-7AC2-D0A808C6B325}"/>
                  </a:ext>
                </a:extLst>
              </p:cNvPr>
              <p:cNvSpPr txBox="1"/>
              <p:nvPr/>
            </p:nvSpPr>
            <p:spPr>
              <a:xfrm>
                <a:off x="-285749" y="3219677"/>
                <a:ext cx="10267950" cy="336887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nary>
                        <m:naryPr>
                          <m:limLoc m:val="undOvr"/>
                          <m:subHide m:val="on"/>
                          <m:supHide m:val="on"/>
                          <m:ctrlPr>
                            <a:rPr lang="en-US" sz="2000" b="0" i="1" smtClean="0">
                              <a:latin typeface="Cambria Math" panose="02040503050406030204" pitchFamily="18" charset="0"/>
                            </a:rPr>
                          </m:ctrlPr>
                        </m:naryPr>
                        <m:sub/>
                        <m:sup/>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log</m:t>
                              </m:r>
                            </m:fName>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ea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e>
                          </m:func>
                        </m:e>
                      </m:nary>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r>
                        <a:rPr lang="en-US" sz="2000" b="0" i="1" smtClean="0">
                          <a:latin typeface="Cambria Math" panose="02040503050406030204" pitchFamily="18" charset="0"/>
                          <a:ea typeface="Cambria Math" panose="02040503050406030204" pitchFamily="18" charset="0"/>
                        </a:rPr>
                        <m:t>−</m:t>
                      </m:r>
                      <m:nary>
                        <m:naryPr>
                          <m:limLoc m:val="undOvr"/>
                          <m:subHide m:val="on"/>
                          <m:supHide m:val="on"/>
                          <m:ctrlPr>
                            <a:rPr lang="en-US" sz="2000" i="1">
                              <a:latin typeface="Cambria Math" panose="02040503050406030204" pitchFamily="18" charset="0"/>
                            </a:rPr>
                          </m:ctrlPr>
                        </m:naryPr>
                        <m:sub/>
                        <m:sup/>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e>
                      </m:nary>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log</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𝑎</m:t>
                              </m:r>
                            </m:sub>
                          </m:sSub>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𝜉</m:t>
                              </m:r>
                            </m:e>
                          </m:acc>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e>
                      </m:func>
                    </m:oMath>
                  </m:oMathPara>
                </a14:m>
                <a:endParaRPr lang="en-US" sz="2000"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𝐼</m:t>
                      </m:r>
                      <m:d>
                        <m:dPr>
                          <m:begChr m:val="["/>
                          <m:endChr m:val="]"/>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𝜌</m:t>
                              </m:r>
                            </m:e>
                          </m:acc>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𝑏</m:t>
                                  </m:r>
                                </m:sup>
                              </m:sSup>
                            </m:e>
                          </m:d>
                        </m:e>
                      </m:d>
                      <m:r>
                        <a:rPr lang="en-US" sz="2000" i="1">
                          <a:latin typeface="Cambria Math" panose="02040503050406030204" pitchFamily="18" charset="0"/>
                          <a:ea typeface="Cambria Math" panose="02040503050406030204" pitchFamily="18" charset="0"/>
                        </a:rPr>
                        <m:t>−</m:t>
                      </m:r>
                      <m:nary>
                        <m:naryPr>
                          <m:limLoc m:val="undOvr"/>
                          <m:subHide m:val="on"/>
                          <m:supHide m:val="on"/>
                          <m:ctrlPr>
                            <a:rPr lang="en-US" sz="2000" i="1">
                              <a:latin typeface="Cambria Math" panose="02040503050406030204" pitchFamily="18" charset="0"/>
                            </a:rPr>
                          </m:ctrlPr>
                        </m:naryPr>
                        <m:sub/>
                        <m:sup/>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e>
                      </m:nary>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log</m:t>
                          </m:r>
                        </m:fNa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𝑎</m:t>
                              </m:r>
                            </m:sub>
                          </m:sSub>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e>
                      </m:func>
                    </m:oMath>
                  </m:oMathPara>
                </a14:m>
                <a:endParaRPr lang="en-US" sz="2000" dirty="0"/>
              </a:p>
              <a:p>
                <a:pPr algn="ctr"/>
                <a:r>
                  <a:rPr lang="en-US" sz="2000" dirty="0"/>
                  <a:t>Thus, information entropy remains constant if and only if the logarithm of the Jacobian determinant is zero, which means that Jacobian is one</a:t>
                </a:r>
              </a:p>
              <a:p>
                <a:pPr algn="ctr"/>
                <a:endParaRPr lang="en-US" sz="2000" dirty="0"/>
              </a:p>
              <a:p>
                <a:pPr algn="ctr"/>
                <a:r>
                  <a:rPr lang="en-US" sz="2400" dirty="0"/>
                  <a:t>Therefore, the evolution conserves information entropy</a:t>
                </a:r>
              </a:p>
              <a:p>
                <a:pPr algn="ctr"/>
                <a:endParaRPr lang="en-US" sz="2400" dirty="0"/>
              </a:p>
            </p:txBody>
          </p:sp>
        </mc:Choice>
        <mc:Fallback>
          <p:sp>
            <p:nvSpPr>
              <p:cNvPr id="5" name="TextBox 4">
                <a:extLst>
                  <a:ext uri="{FF2B5EF4-FFF2-40B4-BE49-F238E27FC236}">
                    <a16:creationId xmlns:a16="http://schemas.microsoft.com/office/drawing/2014/main" id="{FB6EB3BF-9700-83B7-7AC2-D0A808C6B325}"/>
                  </a:ext>
                </a:extLst>
              </p:cNvPr>
              <p:cNvSpPr txBox="1">
                <a:spLocks noRot="1" noChangeAspect="1" noMove="1" noResize="1" noEditPoints="1" noAdjustHandles="1" noChangeArrowheads="1" noChangeShapeType="1" noTextEdit="1"/>
              </p:cNvSpPr>
              <p:nvPr/>
            </p:nvSpPr>
            <p:spPr>
              <a:xfrm>
                <a:off x="-285749" y="3219677"/>
                <a:ext cx="10267950" cy="3368871"/>
              </a:xfrm>
              <a:prstGeom prst="rect">
                <a:avLst/>
              </a:prstGeom>
              <a:blipFill>
                <a:blip r:embed="rId3"/>
                <a:stretch>
                  <a:fillRect t="-36090" b="-1504"/>
                </a:stretch>
              </a:blipFill>
            </p:spPr>
            <p:txBody>
              <a:bodyPr/>
              <a:lstStyle/>
              <a:p>
                <a:r>
                  <a:rPr lang="en-US">
                    <a:noFill/>
                  </a:rPr>
                  <a:t> </a:t>
                </a:r>
              </a:p>
            </p:txBody>
          </p:sp>
        </mc:Fallback>
      </mc:AlternateContent>
    </p:spTree>
    <p:extLst>
      <p:ext uri="{BB962C8B-B14F-4D97-AF65-F5344CB8AC3E}">
        <p14:creationId xmlns:p14="http://schemas.microsoft.com/office/powerpoint/2010/main" val="2278645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16</a:t>
            </a:fld>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A20BEAAF-A929-5CBF-E834-0A669C419F89}"/>
                  </a:ext>
                </a:extLst>
              </p:cNvPr>
              <p:cNvSpPr txBox="1"/>
              <p:nvPr/>
            </p:nvSpPr>
            <p:spPr>
              <a:xfrm>
                <a:off x="531339" y="266053"/>
                <a:ext cx="11129322" cy="2802627"/>
              </a:xfrm>
              <a:prstGeom prst="rect">
                <a:avLst/>
              </a:prstGeom>
              <a:noFill/>
            </p:spPr>
            <p:txBody>
              <a:bodyPr wrap="square" rtlCol="0">
                <a:spAutoFit/>
              </a:bodyPr>
              <a:lstStyle/>
              <a:p>
                <a:pPr algn="ctr"/>
                <a:r>
                  <a:rPr lang="en-US" sz="2400" dirty="0"/>
                  <a:t>Lastly, we can look at how Hamiltonian evolution affects uncertainty:</a:t>
                </a:r>
              </a:p>
              <a:p>
                <a:pPr algn="ctr"/>
                <a:r>
                  <a:rPr lang="en-US" sz="2400" dirty="0"/>
                  <a:t>Given a multivariable distribution, the uncertainty is characterized by the covariance matrix:  </a:t>
                </a:r>
                <a14:m>
                  <m:oMath xmlns:m="http://schemas.openxmlformats.org/officeDocument/2006/math">
                    <m:r>
                      <a:rPr lang="en-US" sz="2400" b="0" i="1" smtClean="0">
                        <a:latin typeface="Cambria Math" panose="02040503050406030204" pitchFamily="18" charset="0"/>
                      </a:rPr>
                      <m:t>𝑐𝑜𝑣</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𝜉</m:t>
                            </m:r>
                          </m:e>
                          <m:sup>
                            <m:r>
                              <a:rPr lang="en-US" sz="2400" b="0" i="1" smtClean="0">
                                <a:latin typeface="Cambria Math" panose="02040503050406030204" pitchFamily="18" charset="0"/>
                              </a:rPr>
                              <m:t>𝑎</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𝜉</m:t>
                            </m:r>
                          </m:e>
                          <m:sup>
                            <m:r>
                              <a:rPr lang="en-US" sz="2400" b="0" i="1" smtClean="0">
                                <a:latin typeface="Cambria Math" panose="02040503050406030204" pitchFamily="18" charset="0"/>
                              </a:rPr>
                              <m:t>𝑏</m:t>
                            </m:r>
                          </m:sup>
                        </m:sSup>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𝑞</m:t>
                                  </m:r>
                                </m:sub>
                                <m:sup>
                                  <m:r>
                                    <a:rPr lang="en-US" sz="2400" b="0" i="1" smtClean="0">
                                      <a:latin typeface="Cambria Math" panose="02040503050406030204" pitchFamily="18" charset="0"/>
                                    </a:rPr>
                                    <m:t>2</m:t>
                                  </m:r>
                                </m:sup>
                              </m:sSubSup>
                            </m:e>
                            <m:e>
                              <m:r>
                                <a:rPr lang="en-US" sz="2400" b="0" i="1" smtClean="0">
                                  <a:latin typeface="Cambria Math" panose="02040503050406030204" pitchFamily="18" charset="0"/>
                                </a:rPr>
                                <m:t>𝑐𝑜</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𝑝</m:t>
                                  </m:r>
                                </m:sub>
                              </m:sSub>
                            </m:e>
                          </m:mr>
                          <m:mr>
                            <m:e>
                              <m:r>
                                <a:rPr lang="en-US" sz="2400" b="0" i="1" smtClean="0">
                                  <a:latin typeface="Cambria Math" panose="02040503050406030204" pitchFamily="18" charset="0"/>
                                </a:rPr>
                                <m:t>𝑐𝑜</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sub>
                              </m:sSub>
                            </m:e>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𝑝</m:t>
                                  </m:r>
                                </m:sub>
                                <m:sup>
                                  <m:r>
                                    <a:rPr lang="en-US" sz="2400" b="0" i="1" smtClean="0">
                                      <a:latin typeface="Cambria Math" panose="02040503050406030204" pitchFamily="18" charset="0"/>
                                    </a:rPr>
                                    <m:t>2</m:t>
                                  </m:r>
                                </m:sup>
                              </m:sSubSup>
                            </m:e>
                          </m:mr>
                        </m:m>
                      </m:e>
                    </m:d>
                  </m:oMath>
                </a14:m>
                <a:r>
                  <a:rPr lang="en-US" sz="2400" dirty="0"/>
                  <a:t>, whose determinant gives the coordinate independent quantity to characterize uncertainty, which we can use the linearized transformation to see how the uncertainty evolves after an infinitesimal time step </a:t>
                </a:r>
                <a14:m>
                  <m:oMath xmlns:m="http://schemas.openxmlformats.org/officeDocument/2006/math">
                    <m:r>
                      <a:rPr lang="en-US" sz="2400" b="0" i="1" smtClean="0">
                        <a:latin typeface="Cambria Math" panose="02040503050406030204" pitchFamily="18" charset="0"/>
                      </a:rPr>
                      <m:t>𝛿</m:t>
                    </m:r>
                    <m:r>
                      <a:rPr lang="en-US" sz="2400" b="0" i="1" smtClean="0">
                        <a:latin typeface="Cambria Math" panose="02040503050406030204" pitchFamily="18" charset="0"/>
                      </a:rPr>
                      <m:t>𝑡</m:t>
                    </m:r>
                  </m:oMath>
                </a14:m>
                <a:r>
                  <a:rPr lang="en-US" sz="2400" dirty="0"/>
                  <a:t> if the distribution is narrow enough </a:t>
                </a:r>
              </a:p>
            </p:txBody>
          </p:sp>
        </mc:Choice>
        <mc:Fallback>
          <p:sp>
            <p:nvSpPr>
              <p:cNvPr id="4" name="TextBox 3">
                <a:extLst>
                  <a:ext uri="{FF2B5EF4-FFF2-40B4-BE49-F238E27FC236}">
                    <a16:creationId xmlns:a16="http://schemas.microsoft.com/office/drawing/2014/main" id="{A20BEAAF-A929-5CBF-E834-0A669C419F89}"/>
                  </a:ext>
                </a:extLst>
              </p:cNvPr>
              <p:cNvSpPr txBox="1">
                <a:spLocks noRot="1" noChangeAspect="1" noMove="1" noResize="1" noEditPoints="1" noAdjustHandles="1" noChangeArrowheads="1" noChangeShapeType="1" noTextEdit="1"/>
              </p:cNvSpPr>
              <p:nvPr/>
            </p:nvSpPr>
            <p:spPr>
              <a:xfrm>
                <a:off x="531339" y="266053"/>
                <a:ext cx="11129322" cy="2802627"/>
              </a:xfrm>
              <a:prstGeom prst="rect">
                <a:avLst/>
              </a:prstGeom>
              <a:blipFill>
                <a:blip r:embed="rId2"/>
                <a:stretch>
                  <a:fillRect t="-1810" r="-342" b="-407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BB1B450-2FA9-DC4A-A271-00C753CA8479}"/>
                  </a:ext>
                </a:extLst>
              </p:cNvPr>
              <p:cNvSpPr txBox="1"/>
              <p:nvPr/>
            </p:nvSpPr>
            <p:spPr>
              <a:xfrm>
                <a:off x="1" y="4366599"/>
                <a:ext cx="9334500" cy="124982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𝑐𝑜𝑣</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𝑐</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𝑑</m:t>
                                  </m:r>
                                </m:sup>
                              </m:sSup>
                            </m:e>
                          </m:d>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𝑐</m:t>
                              </m:r>
                            </m:sup>
                          </m:sSup>
                          <m:r>
                            <a:rPr lang="en-US" sz="2400" b="0" i="1" smtClean="0">
                              <a:latin typeface="Cambria Math" panose="02040503050406030204" pitchFamily="18" charset="0"/>
                            </a:rPr>
                            <m:t>𝑐𝑜𝑣</m:t>
                          </m:r>
                          <m:d>
                            <m:dPr>
                              <m:ctrlPr>
                                <a:rPr lang="en-US" sz="2400" b="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𝑎</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𝑏</m:t>
                                  </m:r>
                                </m:sup>
                              </m:sSup>
                            </m:e>
                          </m:d>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𝜉</m:t>
                                  </m:r>
                                </m:e>
                              </m:acc>
                            </m:e>
                            <m:sup>
                              <m:r>
                                <a:rPr lang="en-US" sz="2400" i="1">
                                  <a:latin typeface="Cambria Math" panose="02040503050406030204" pitchFamily="18" charset="0"/>
                                </a:rPr>
                                <m:t>𝑑</m:t>
                              </m:r>
                            </m:sup>
                          </m:sSup>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𝜉</m:t>
                                  </m:r>
                                </m:e>
                              </m:acc>
                            </m:e>
                            <m:sup>
                              <m:r>
                                <a:rPr lang="en-US" sz="2400" b="0" i="1" smtClean="0">
                                  <a:latin typeface="Cambria Math" panose="02040503050406030204" pitchFamily="18" charset="0"/>
                                </a:rPr>
                                <m:t>𝑐</m:t>
                              </m:r>
                            </m:sup>
                          </m:sSup>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𝑐𝑜𝑣</m:t>
                          </m:r>
                          <m:d>
                            <m:dPr>
                              <m:ctrlPr>
                                <a:rPr lang="en-US" sz="2400" b="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𝑎</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𝑏</m:t>
                                  </m:r>
                                </m:sup>
                              </m:sSup>
                            </m:e>
                          </m:d>
                        </m:e>
                      </m:d>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𝜉</m:t>
                                  </m:r>
                                </m:e>
                              </m:acc>
                            </m:e>
                            <m:sup>
                              <m:r>
                                <a:rPr lang="en-US" sz="2400" i="1">
                                  <a:latin typeface="Cambria Math" panose="02040503050406030204" pitchFamily="18" charset="0"/>
                                </a:rPr>
                                <m:t>𝑑</m:t>
                              </m:r>
                            </m:sup>
                          </m:sSup>
                        </m:e>
                      </m:d>
                    </m:oMath>
                  </m:oMathPara>
                </a14:m>
                <a:endParaRPr lang="en-US" sz="2400" dirty="0"/>
              </a:p>
              <a:p>
                <a:pPr algn="ctr"/>
                <a:r>
                  <a:rPr lang="en-US" sz="2400" dirty="0"/>
                  <a:t>the uncertainty is unchanged if and only if the Jacobian is unitary:</a:t>
                </a:r>
              </a:p>
              <a:p>
                <a:pPr algn="ctr"/>
                <a:r>
                  <a:rPr lang="en-US" sz="2400" dirty="0"/>
                  <a:t>The evolution conserves the uncertainty of peaked distributions</a:t>
                </a:r>
              </a:p>
            </p:txBody>
          </p:sp>
        </mc:Choice>
        <mc:Fallback>
          <p:sp>
            <p:nvSpPr>
              <p:cNvPr id="6" name="TextBox 5">
                <a:extLst>
                  <a:ext uri="{FF2B5EF4-FFF2-40B4-BE49-F238E27FC236}">
                    <a16:creationId xmlns:a16="http://schemas.microsoft.com/office/drawing/2014/main" id="{5BB1B450-2FA9-DC4A-A271-00C753CA8479}"/>
                  </a:ext>
                </a:extLst>
              </p:cNvPr>
              <p:cNvSpPr txBox="1">
                <a:spLocks noRot="1" noChangeAspect="1" noMove="1" noResize="1" noEditPoints="1" noAdjustHandles="1" noChangeArrowheads="1" noChangeShapeType="1" noTextEdit="1"/>
              </p:cNvSpPr>
              <p:nvPr/>
            </p:nvSpPr>
            <p:spPr>
              <a:xfrm>
                <a:off x="1" y="4366599"/>
                <a:ext cx="9334500" cy="1249829"/>
              </a:xfrm>
              <a:prstGeom prst="rect">
                <a:avLst/>
              </a:prstGeom>
              <a:blipFill>
                <a:blip r:embed="rId3"/>
                <a:stretch>
                  <a:fillRect t="-3000" b="-10000"/>
                </a:stretch>
              </a:blipFill>
            </p:spPr>
            <p:txBody>
              <a:bodyPr/>
              <a:lstStyle/>
              <a:p>
                <a:r>
                  <a:rPr lang="en-US">
                    <a:noFill/>
                  </a:rPr>
                  <a:t> </a:t>
                </a:r>
              </a:p>
            </p:txBody>
          </p:sp>
        </mc:Fallback>
      </mc:AlternateContent>
    </p:spTree>
    <p:extLst>
      <p:ext uri="{BB962C8B-B14F-4D97-AF65-F5344CB8AC3E}">
        <p14:creationId xmlns:p14="http://schemas.microsoft.com/office/powerpoint/2010/main" val="463738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D51E4-B15E-A159-045F-94977C98398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A38F6D50-B6B4-4CD2-D280-2F24A98B5758}"/>
              </a:ext>
            </a:extLst>
          </p:cNvPr>
          <p:cNvSpPr>
            <a:spLocks noGrp="1"/>
          </p:cNvSpPr>
          <p:nvPr>
            <p:ph type="sldNum" sz="quarter" idx="12"/>
          </p:nvPr>
        </p:nvSpPr>
        <p:spPr/>
        <p:txBody>
          <a:bodyPr/>
          <a:lstStyle/>
          <a:p>
            <a:fld id="{F47845EA-7733-40EE-B074-20032348B727}" type="slidenum">
              <a:rPr lang="en-US" smtClean="0"/>
              <a:t>17</a:t>
            </a:fld>
            <a:endParaRPr lang="en-US"/>
          </a:p>
        </p:txBody>
      </p:sp>
      <p:sp>
        <p:nvSpPr>
          <p:cNvPr id="4" name="TextBox 3">
            <a:extLst>
              <a:ext uri="{FF2B5EF4-FFF2-40B4-BE49-F238E27FC236}">
                <a16:creationId xmlns:a16="http://schemas.microsoft.com/office/drawing/2014/main" id="{FAAFA123-D4AC-CD3C-2600-76FC2FA31D92}"/>
              </a:ext>
            </a:extLst>
          </p:cNvPr>
          <p:cNvSpPr txBox="1"/>
          <p:nvPr/>
        </p:nvSpPr>
        <p:spPr>
          <a:xfrm>
            <a:off x="325534" y="266053"/>
            <a:ext cx="11540931" cy="3970318"/>
          </a:xfrm>
          <a:prstGeom prst="rect">
            <a:avLst/>
          </a:prstGeom>
          <a:noFill/>
        </p:spPr>
        <p:txBody>
          <a:bodyPr wrap="square" rtlCol="0">
            <a:spAutoFit/>
          </a:bodyPr>
          <a:lstStyle/>
          <a:p>
            <a:pPr algn="ctr"/>
            <a:r>
              <a:rPr lang="en-US" sz="2800" dirty="0"/>
              <a:t>Overall:</a:t>
            </a:r>
          </a:p>
          <a:p>
            <a:pPr algn="ctr"/>
            <a:r>
              <a:rPr lang="en-US" sz="2800" dirty="0"/>
              <a:t>We have found twelve equivalent characterizations of Hamiltonian mechanics for a single degree of freedom, which allows us to characterize what systems Hamiltonian mechanics is meant to describe.</a:t>
            </a:r>
          </a:p>
          <a:p>
            <a:pPr algn="ctr"/>
            <a:endParaRPr lang="en-US" sz="2800" dirty="0"/>
          </a:p>
          <a:p>
            <a:pPr algn="ctr"/>
            <a:r>
              <a:rPr lang="en-US" sz="2800" dirty="0"/>
              <a:t>With those systems being the one for which the assumption of determinism and reversibility is inherent.</a:t>
            </a:r>
          </a:p>
          <a:p>
            <a:pPr algn="ctr"/>
            <a:endParaRPr lang="en-US" sz="2800" dirty="0"/>
          </a:p>
          <a:p>
            <a:pPr algn="ctr"/>
            <a:endParaRPr lang="en-US" sz="2800" dirty="0"/>
          </a:p>
        </p:txBody>
      </p:sp>
    </p:spTree>
    <p:extLst>
      <p:ext uri="{BB962C8B-B14F-4D97-AF65-F5344CB8AC3E}">
        <p14:creationId xmlns:p14="http://schemas.microsoft.com/office/powerpoint/2010/main" val="2610469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2</a:t>
            </a:fld>
            <a:endParaRPr lang="en-US"/>
          </a:p>
        </p:txBody>
      </p:sp>
      <p:sp>
        <p:nvSpPr>
          <p:cNvPr id="4" name="TextBox 3">
            <a:extLst>
              <a:ext uri="{FF2B5EF4-FFF2-40B4-BE49-F238E27FC236}">
                <a16:creationId xmlns:a16="http://schemas.microsoft.com/office/drawing/2014/main" id="{109FA656-95E7-7B48-38D6-E5E75FFA1D89}"/>
              </a:ext>
            </a:extLst>
          </p:cNvPr>
          <p:cNvSpPr txBox="1"/>
          <p:nvPr/>
        </p:nvSpPr>
        <p:spPr>
          <a:xfrm>
            <a:off x="1127971" y="321445"/>
            <a:ext cx="9919252" cy="646331"/>
          </a:xfrm>
          <a:prstGeom prst="rect">
            <a:avLst/>
          </a:prstGeom>
          <a:noFill/>
        </p:spPr>
        <p:txBody>
          <a:bodyPr wrap="square" rtlCol="0">
            <a:spAutoFit/>
          </a:bodyPr>
          <a:lstStyle/>
          <a:p>
            <a:pPr algn="ctr"/>
            <a:r>
              <a:rPr lang="en-US" sz="3600" dirty="0"/>
              <a:t>For Single Dimension Newtonian Mechanics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39B304C-2170-EB4C-B05A-259B1C7696A8}"/>
                  </a:ext>
                </a:extLst>
              </p:cNvPr>
              <p:cNvSpPr/>
              <p:nvPr/>
            </p:nvSpPr>
            <p:spPr>
              <a:xfrm>
                <a:off x="393741" y="3429000"/>
                <a:ext cx="3220872" cy="14666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𝑑𝑝</m:t>
                          </m:r>
                        </m:num>
                        <m:den>
                          <m:r>
                            <a:rPr lang="en-US" sz="3600" b="0" i="1" smtClean="0">
                              <a:latin typeface="Cambria Math"/>
                            </a:rPr>
                            <m:t>𝑑𝑡</m:t>
                          </m:r>
                        </m:den>
                      </m:f>
                      <m:r>
                        <a:rPr lang="en-US" sz="3600" b="0" i="1" smtClean="0">
                          <a:latin typeface="Cambria Math"/>
                        </a:rPr>
                        <m:t>=</m:t>
                      </m:r>
                      <m:sSub>
                        <m:sSubPr>
                          <m:ctrlPr>
                            <a:rPr lang="en-US" sz="3600" i="1">
                              <a:latin typeface="Cambria Math" panose="02040503050406030204" pitchFamily="18" charset="0"/>
                            </a:rPr>
                          </m:ctrlPr>
                        </m:sSubPr>
                        <m:e>
                          <m:d>
                            <m:dPr>
                              <m:begChr m:val=""/>
                              <m:endChr m:val="|"/>
                              <m:ctrlPr>
                                <a:rPr lang="en-US" sz="3600" i="1">
                                  <a:latin typeface="Cambria Math" panose="02040503050406030204" pitchFamily="18" charset="0"/>
                                </a:rPr>
                              </m:ctrlPr>
                            </m:dPr>
                            <m:e>
                              <m:r>
                                <a:rPr lang="en-US" sz="3600" b="0" i="1" smtClean="0">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b="0" i="1" smtClean="0">
                                      <a:latin typeface="Cambria Math"/>
                                    </a:rPr>
                                    <m:t>𝑥</m:t>
                                  </m:r>
                                </m:den>
                              </m:f>
                            </m:e>
                          </m:d>
                        </m:e>
                        <m:sub>
                          <m:r>
                            <a:rPr lang="en-US" sz="3600" i="1">
                              <a:latin typeface="Cambria Math"/>
                            </a:rPr>
                            <m:t>𝑥</m:t>
                          </m:r>
                          <m:r>
                            <a:rPr lang="en-US" sz="3600" i="1">
                              <a:latin typeface="Cambria Math"/>
                            </a:rPr>
                            <m:t>, </m:t>
                          </m:r>
                          <m:r>
                            <a:rPr lang="en-US" sz="3600" i="1">
                              <a:latin typeface="Cambria Math"/>
                            </a:rPr>
                            <m:t>𝑝</m:t>
                          </m:r>
                        </m:sub>
                      </m:sSub>
                    </m:oMath>
                  </m:oMathPara>
                </a14:m>
                <a:endParaRPr lang="en-US" sz="3600" dirty="0"/>
              </a:p>
            </p:txBody>
          </p:sp>
        </mc:Choice>
        <mc:Fallback xmlns="">
          <p:sp>
            <p:nvSpPr>
              <p:cNvPr id="16" name="Rectangle 15">
                <a:extLst>
                  <a:ext uri="{FF2B5EF4-FFF2-40B4-BE49-F238E27FC236}">
                    <a16:creationId xmlns:a16="http://schemas.microsoft.com/office/drawing/2014/main" id="{C39B304C-2170-EB4C-B05A-259B1C7696A8}"/>
                  </a:ext>
                </a:extLst>
              </p:cNvPr>
              <p:cNvSpPr>
                <a:spLocks noRot="1" noChangeAspect="1" noMove="1" noResize="1" noEditPoints="1" noAdjustHandles="1" noChangeArrowheads="1" noChangeShapeType="1" noTextEdit="1"/>
              </p:cNvSpPr>
              <p:nvPr/>
            </p:nvSpPr>
            <p:spPr>
              <a:xfrm>
                <a:off x="393741" y="3429000"/>
                <a:ext cx="3220872" cy="1466660"/>
              </a:xfrm>
              <a:prstGeom prst="rect">
                <a:avLst/>
              </a:prstGeom>
              <a:blipFill>
                <a:blip r:embed="rId2"/>
                <a:stretch>
                  <a:fillRect l="-394" t="-188793" r="-44882" b="-2612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8935A27-1F1A-9C23-FC34-072DF5053D67}"/>
                  </a:ext>
                </a:extLst>
              </p:cNvPr>
              <p:cNvSpPr txBox="1"/>
              <p:nvPr/>
            </p:nvSpPr>
            <p:spPr>
              <a:xfrm>
                <a:off x="905435" y="1430093"/>
                <a:ext cx="2778420" cy="14666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𝑑𝑥</m:t>
                          </m:r>
                        </m:num>
                        <m:den>
                          <m:r>
                            <a:rPr lang="en-US" sz="3600" b="0" i="1" smtClean="0">
                              <a:latin typeface="Cambria Math"/>
                            </a:rPr>
                            <m:t>𝑑𝑡</m:t>
                          </m:r>
                        </m:den>
                      </m:f>
                      <m:r>
                        <a:rPr lang="en-US" sz="3600" b="0" i="1" smtClean="0">
                          <a:latin typeface="Cambria Math"/>
                        </a:rPr>
                        <m:t>=</m:t>
                      </m:r>
                      <m:sSub>
                        <m:sSubPr>
                          <m:ctrlPr>
                            <a:rPr lang="en-US" sz="3600" i="1">
                              <a:latin typeface="Cambria Math" panose="02040503050406030204" pitchFamily="18" charset="0"/>
                            </a:rPr>
                          </m:ctrlPr>
                        </m:sSubPr>
                        <m:e>
                          <m:d>
                            <m:dPr>
                              <m:begChr m:val=""/>
                              <m:endChr m:val="|"/>
                              <m:ctrlPr>
                                <a:rPr lang="en-US" sz="3600" i="1">
                                  <a:latin typeface="Cambria Math" panose="02040503050406030204" pitchFamily="18" charset="0"/>
                                </a:rPr>
                              </m:ctrlPr>
                            </m:dPr>
                            <m:e>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a:rPr>
                                    <m:t>𝑝</m:t>
                                  </m:r>
                                </m:den>
                              </m:f>
                            </m:e>
                          </m:d>
                        </m:e>
                        <m:sub>
                          <m:r>
                            <a:rPr lang="en-US" sz="3600" i="1">
                              <a:latin typeface="Cambria Math"/>
                            </a:rPr>
                            <m:t>𝑥</m:t>
                          </m:r>
                          <m:r>
                            <a:rPr lang="en-US" sz="3600" i="1">
                              <a:latin typeface="Cambria Math"/>
                            </a:rPr>
                            <m:t>, </m:t>
                          </m:r>
                          <m:r>
                            <a:rPr lang="en-US" sz="3600" i="1">
                              <a:latin typeface="Cambria Math"/>
                            </a:rPr>
                            <m:t>𝑝</m:t>
                          </m:r>
                        </m:sub>
                      </m:sSub>
                    </m:oMath>
                  </m:oMathPara>
                </a14:m>
                <a:endParaRPr lang="en-US" sz="3600" dirty="0"/>
              </a:p>
            </p:txBody>
          </p:sp>
        </mc:Choice>
        <mc:Fallback xmlns="">
          <p:sp>
            <p:nvSpPr>
              <p:cNvPr id="22" name="TextBox 21">
                <a:extLst>
                  <a:ext uri="{FF2B5EF4-FFF2-40B4-BE49-F238E27FC236}">
                    <a16:creationId xmlns:a16="http://schemas.microsoft.com/office/drawing/2014/main" id="{18935A27-1F1A-9C23-FC34-072DF5053D67}"/>
                  </a:ext>
                </a:extLst>
              </p:cNvPr>
              <p:cNvSpPr txBox="1">
                <a:spLocks noRot="1" noChangeAspect="1" noMove="1" noResize="1" noEditPoints="1" noAdjustHandles="1" noChangeArrowheads="1" noChangeShapeType="1" noTextEdit="1"/>
              </p:cNvSpPr>
              <p:nvPr/>
            </p:nvSpPr>
            <p:spPr>
              <a:xfrm>
                <a:off x="905435" y="1430093"/>
                <a:ext cx="2778420" cy="1466660"/>
              </a:xfrm>
              <a:prstGeom prst="rect">
                <a:avLst/>
              </a:prstGeom>
              <a:blipFill>
                <a:blip r:embed="rId3"/>
                <a:stretch>
                  <a:fillRect l="-14155" t="-187179" r="-52511" b="-2589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6AF5946-AC6C-7373-BC59-2D8969C43C4D}"/>
                  </a:ext>
                </a:extLst>
              </p:cNvPr>
              <p:cNvSpPr txBox="1"/>
              <p:nvPr/>
            </p:nvSpPr>
            <p:spPr>
              <a:xfrm>
                <a:off x="3974323" y="1493486"/>
                <a:ext cx="3001206" cy="11441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𝑑𝑥</m:t>
                          </m:r>
                        </m:num>
                        <m:den>
                          <m:r>
                            <a:rPr lang="en-US" sz="3600" b="0" i="1" smtClean="0">
                              <a:latin typeface="Cambria Math"/>
                            </a:rPr>
                            <m:t>𝑑𝑡</m:t>
                          </m:r>
                        </m:den>
                      </m:f>
                      <m:r>
                        <a:rPr lang="en-US" sz="3600" b="0" i="1" smtClean="0">
                          <a:latin typeface="Cambria Math"/>
                        </a:rPr>
                        <m:t>=</m:t>
                      </m:r>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a:rPr>
                            <m:t>𝑥</m:t>
                          </m:r>
                        </m:sup>
                      </m:sSup>
                      <m:r>
                        <a:rPr lang="en-US" sz="3600" i="1">
                          <a:latin typeface="Cambria Math"/>
                        </a:rPr>
                        <m:t>(</m:t>
                      </m:r>
                      <m:r>
                        <a:rPr lang="en-US" sz="3600" i="1">
                          <a:latin typeface="Cambria Math"/>
                        </a:rPr>
                        <m:t>𝑥</m:t>
                      </m:r>
                      <m:r>
                        <a:rPr lang="en-US" sz="3600" b="0" i="1" smtClean="0">
                          <a:latin typeface="Cambria Math"/>
                        </a:rPr>
                        <m:t>,</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3" name="TextBox 22">
                <a:extLst>
                  <a:ext uri="{FF2B5EF4-FFF2-40B4-BE49-F238E27FC236}">
                    <a16:creationId xmlns:a16="http://schemas.microsoft.com/office/drawing/2014/main" id="{E6AF5946-AC6C-7373-BC59-2D8969C43C4D}"/>
                  </a:ext>
                </a:extLst>
              </p:cNvPr>
              <p:cNvSpPr txBox="1">
                <a:spLocks noRot="1" noChangeAspect="1" noMove="1" noResize="1" noEditPoints="1" noAdjustHandles="1" noChangeArrowheads="1" noChangeShapeType="1" noTextEdit="1"/>
              </p:cNvSpPr>
              <p:nvPr/>
            </p:nvSpPr>
            <p:spPr>
              <a:xfrm>
                <a:off x="3974323" y="1493486"/>
                <a:ext cx="3001206" cy="1144159"/>
              </a:xfrm>
              <a:prstGeom prst="rect">
                <a:avLst/>
              </a:prstGeom>
              <a:blipFill>
                <a:blip r:embed="rId4"/>
                <a:stretch>
                  <a:fillRect r="-1681" b="-98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46BAD3D-ADF6-9D4E-1F99-29A320FC9B61}"/>
                  </a:ext>
                </a:extLst>
              </p:cNvPr>
              <p:cNvSpPr txBox="1"/>
              <p:nvPr/>
            </p:nvSpPr>
            <p:spPr>
              <a:xfrm>
                <a:off x="7341993" y="1543926"/>
                <a:ext cx="2001702" cy="12389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a:rPr>
                            <m:t>𝑥</m:t>
                          </m:r>
                        </m:sup>
                      </m:sSup>
                      <m:r>
                        <a:rPr lang="en-US" sz="3600" b="0" i="1" smtClean="0">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a:rPr>
                            <m:t>𝑝</m:t>
                          </m:r>
                        </m:den>
                      </m:f>
                    </m:oMath>
                  </m:oMathPara>
                </a14:m>
                <a:endParaRPr lang="en-US" sz="3600" dirty="0"/>
              </a:p>
            </p:txBody>
          </p:sp>
        </mc:Choice>
        <mc:Fallback xmlns="">
          <p:sp>
            <p:nvSpPr>
              <p:cNvPr id="24" name="TextBox 23">
                <a:extLst>
                  <a:ext uri="{FF2B5EF4-FFF2-40B4-BE49-F238E27FC236}">
                    <a16:creationId xmlns:a16="http://schemas.microsoft.com/office/drawing/2014/main" id="{446BAD3D-ADF6-9D4E-1F99-29A320FC9B61}"/>
                  </a:ext>
                </a:extLst>
              </p:cNvPr>
              <p:cNvSpPr txBox="1">
                <a:spLocks noRot="1" noChangeAspect="1" noMove="1" noResize="1" noEditPoints="1" noAdjustHandles="1" noChangeArrowheads="1" noChangeShapeType="1" noTextEdit="1"/>
              </p:cNvSpPr>
              <p:nvPr/>
            </p:nvSpPr>
            <p:spPr>
              <a:xfrm>
                <a:off x="7341993" y="1543926"/>
                <a:ext cx="2001702" cy="1238994"/>
              </a:xfrm>
              <a:prstGeom prst="rect">
                <a:avLst/>
              </a:prstGeom>
              <a:blipFill>
                <a:blip r:embed="rId5"/>
                <a:stretch>
                  <a:fillRect r="-629"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D8D4561F-8E33-7D59-63DC-2E57FFEF60EC}"/>
                  </a:ext>
                </a:extLst>
              </p:cNvPr>
              <p:cNvSpPr/>
              <p:nvPr/>
            </p:nvSpPr>
            <p:spPr>
              <a:xfrm>
                <a:off x="3976866" y="3582548"/>
                <a:ext cx="3002873" cy="11441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𝑑𝑝</m:t>
                          </m:r>
                        </m:num>
                        <m:den>
                          <m:r>
                            <a:rPr lang="en-US" sz="3600" b="0" i="1" smtClean="0">
                              <a:latin typeface="Cambria Math"/>
                            </a:rPr>
                            <m:t>𝑑𝑡</m:t>
                          </m:r>
                        </m:den>
                      </m:f>
                      <m:r>
                        <a:rPr lang="en-US" sz="3600" b="0" i="1" smtClean="0">
                          <a:latin typeface="Cambria Math"/>
                        </a:rPr>
                        <m:t>=</m:t>
                      </m:r>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i="1">
                          <a:latin typeface="Cambria Math"/>
                        </a:rPr>
                        <m:t>(</m:t>
                      </m:r>
                      <m:r>
                        <a:rPr lang="en-US" sz="3600" i="1">
                          <a:latin typeface="Cambria Math"/>
                        </a:rPr>
                        <m:t>𝑥</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5" name="Rectangle 24">
                <a:extLst>
                  <a:ext uri="{FF2B5EF4-FFF2-40B4-BE49-F238E27FC236}">
                    <a16:creationId xmlns:a16="http://schemas.microsoft.com/office/drawing/2014/main" id="{D8D4561F-8E33-7D59-63DC-2E57FFEF60EC}"/>
                  </a:ext>
                </a:extLst>
              </p:cNvPr>
              <p:cNvSpPr>
                <a:spLocks noRot="1" noChangeAspect="1" noMove="1" noResize="1" noEditPoints="1" noAdjustHandles="1" noChangeArrowheads="1" noChangeShapeType="1" noTextEdit="1"/>
              </p:cNvSpPr>
              <p:nvPr/>
            </p:nvSpPr>
            <p:spPr>
              <a:xfrm>
                <a:off x="3976866" y="3582548"/>
                <a:ext cx="3002873" cy="1144159"/>
              </a:xfrm>
              <a:prstGeom prst="rect">
                <a:avLst/>
              </a:prstGeom>
              <a:blipFill>
                <a:blip r:embed="rId6"/>
                <a:stretch>
                  <a:fillRect l="-1681" r="-1681"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00B879E3-86E9-0506-7032-B3EB9EA592B6}"/>
                  </a:ext>
                </a:extLst>
              </p:cNvPr>
              <p:cNvSpPr/>
              <p:nvPr/>
            </p:nvSpPr>
            <p:spPr>
              <a:xfrm>
                <a:off x="7341993" y="3545646"/>
                <a:ext cx="2420471" cy="114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b="0" i="1" smtClean="0">
                          <a:latin typeface="Cambria Math"/>
                        </a:rPr>
                        <m:t>=</m:t>
                      </m:r>
                      <m:r>
                        <a:rPr lang="en-US" sz="3600" i="1">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a:rPr>
                            <m:t>𝑥</m:t>
                          </m:r>
                        </m:den>
                      </m:f>
                    </m:oMath>
                  </m:oMathPara>
                </a14:m>
                <a:endParaRPr lang="en-US" sz="3600" dirty="0"/>
              </a:p>
            </p:txBody>
          </p:sp>
        </mc:Choice>
        <mc:Fallback xmlns="">
          <p:sp>
            <p:nvSpPr>
              <p:cNvPr id="26" name="Rectangle 25">
                <a:extLst>
                  <a:ext uri="{FF2B5EF4-FFF2-40B4-BE49-F238E27FC236}">
                    <a16:creationId xmlns:a16="http://schemas.microsoft.com/office/drawing/2014/main" id="{00B879E3-86E9-0506-7032-B3EB9EA592B6}"/>
                  </a:ext>
                </a:extLst>
              </p:cNvPr>
              <p:cNvSpPr>
                <a:spLocks noRot="1" noChangeAspect="1" noMove="1" noResize="1" noEditPoints="1" noAdjustHandles="1" noChangeArrowheads="1" noChangeShapeType="1" noTextEdit="1"/>
              </p:cNvSpPr>
              <p:nvPr/>
            </p:nvSpPr>
            <p:spPr>
              <a:xfrm>
                <a:off x="7341993" y="3545646"/>
                <a:ext cx="2420471" cy="1145698"/>
              </a:xfrm>
              <a:prstGeom prst="rect">
                <a:avLst/>
              </a:prstGeom>
              <a:blipFill>
                <a:blip r:embed="rId7"/>
                <a:stretch>
                  <a:fillRect b="-8791"/>
                </a:stretch>
              </a:blipFill>
            </p:spPr>
            <p:txBody>
              <a:bodyPr/>
              <a:lstStyle/>
              <a:p>
                <a:r>
                  <a:rPr lang="en-US">
                    <a:noFill/>
                  </a:rPr>
                  <a:t> </a:t>
                </a:r>
              </a:p>
            </p:txBody>
          </p:sp>
        </mc:Fallback>
      </mc:AlternateContent>
    </p:spTree>
    <p:extLst>
      <p:ext uri="{BB962C8B-B14F-4D97-AF65-F5344CB8AC3E}">
        <p14:creationId xmlns:p14="http://schemas.microsoft.com/office/powerpoint/2010/main" val="2876084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 name="Group 144">
            <a:extLst>
              <a:ext uri="{FF2B5EF4-FFF2-40B4-BE49-F238E27FC236}">
                <a16:creationId xmlns:a16="http://schemas.microsoft.com/office/drawing/2014/main" id="{BE3B1C68-B2F3-6795-D6D5-D4CD271444A2}"/>
              </a:ext>
            </a:extLst>
          </p:cNvPr>
          <p:cNvGrpSpPr>
            <a:grpSpLocks noChangeAspect="1"/>
          </p:cNvGrpSpPr>
          <p:nvPr/>
        </p:nvGrpSpPr>
        <p:grpSpPr>
          <a:xfrm>
            <a:off x="548368" y="416610"/>
            <a:ext cx="4613533" cy="4767369"/>
            <a:chOff x="186335" y="772651"/>
            <a:chExt cx="5333668" cy="5511517"/>
          </a:xfrm>
        </p:grpSpPr>
        <p:grpSp>
          <p:nvGrpSpPr>
            <p:cNvPr id="146" name="Group 145">
              <a:extLst>
                <a:ext uri="{FF2B5EF4-FFF2-40B4-BE49-F238E27FC236}">
                  <a16:creationId xmlns:a16="http://schemas.microsoft.com/office/drawing/2014/main" id="{17ED629F-DA7B-7DCA-0F48-D493A81D95D6}"/>
                </a:ext>
              </a:extLst>
            </p:cNvPr>
            <p:cNvGrpSpPr/>
            <p:nvPr/>
          </p:nvGrpSpPr>
          <p:grpSpPr>
            <a:xfrm>
              <a:off x="221330" y="772651"/>
              <a:ext cx="5298673" cy="5504107"/>
              <a:chOff x="43051" y="306984"/>
              <a:chExt cx="5298673" cy="5504107"/>
            </a:xfrm>
          </p:grpSpPr>
          <p:sp>
            <p:nvSpPr>
              <p:cNvPr id="152" name="Rectangle 151">
                <a:extLst>
                  <a:ext uri="{FF2B5EF4-FFF2-40B4-BE49-F238E27FC236}">
                    <a16:creationId xmlns:a16="http://schemas.microsoft.com/office/drawing/2014/main" id="{ABDFC6B3-EFC4-42D9-44E7-97DB40536E46}"/>
                  </a:ext>
                </a:extLst>
              </p:cNvPr>
              <p:cNvSpPr/>
              <p:nvPr/>
            </p:nvSpPr>
            <p:spPr>
              <a:xfrm>
                <a:off x="763647" y="1224460"/>
                <a:ext cx="3657600" cy="3657600"/>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3" name="Group 152">
                <a:extLst>
                  <a:ext uri="{FF2B5EF4-FFF2-40B4-BE49-F238E27FC236}">
                    <a16:creationId xmlns:a16="http://schemas.microsoft.com/office/drawing/2014/main" id="{1C4DE8B0-3344-DB57-0FA4-883CDFDDE5FF}"/>
                  </a:ext>
                </a:extLst>
              </p:cNvPr>
              <p:cNvGrpSpPr/>
              <p:nvPr/>
            </p:nvGrpSpPr>
            <p:grpSpPr>
              <a:xfrm>
                <a:off x="43051" y="306984"/>
                <a:ext cx="5298673" cy="5504107"/>
                <a:chOff x="43051" y="306984"/>
                <a:chExt cx="5298673" cy="5504107"/>
              </a:xfrm>
            </p:grpSpPr>
            <p:sp>
              <p:nvSpPr>
                <p:cNvPr id="154" name="Oval 153">
                  <a:extLst>
                    <a:ext uri="{FF2B5EF4-FFF2-40B4-BE49-F238E27FC236}">
                      <a16:creationId xmlns:a16="http://schemas.microsoft.com/office/drawing/2014/main" id="{F571A72D-B229-026B-DD61-E8C297E491A6}"/>
                    </a:ext>
                  </a:extLst>
                </p:cNvPr>
                <p:cNvSpPr>
                  <a:spLocks noChangeAspect="1"/>
                </p:cNvSpPr>
                <p:nvPr/>
              </p:nvSpPr>
              <p:spPr>
                <a:xfrm>
                  <a:off x="1594922" y="2055735"/>
                  <a:ext cx="1995050" cy="199505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DA11DFAB-FFB1-E2A8-A22D-099D01D476DB}"/>
                    </a:ext>
                  </a:extLst>
                </p:cNvPr>
                <p:cNvSpPr>
                  <a:spLocks noChangeAspect="1"/>
                </p:cNvSpPr>
                <p:nvPr/>
              </p:nvSpPr>
              <p:spPr>
                <a:xfrm>
                  <a:off x="853953" y="1306047"/>
                  <a:ext cx="3491350" cy="349135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B19C30F2-793B-264A-605D-DB4F06EC5476}"/>
                    </a:ext>
                  </a:extLst>
                </p:cNvPr>
                <p:cNvSpPr>
                  <a:spLocks noChangeAspect="1"/>
                </p:cNvSpPr>
                <p:nvPr/>
              </p:nvSpPr>
              <p:spPr>
                <a:xfrm>
                  <a:off x="679388" y="1131482"/>
                  <a:ext cx="3840480" cy="384048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C0C070A6-40D6-DDCA-F1B0-33252DB5DDCF}"/>
                    </a:ext>
                  </a:extLst>
                </p:cNvPr>
                <p:cNvSpPr>
                  <a:spLocks noChangeAspect="1"/>
                </p:cNvSpPr>
                <p:nvPr/>
              </p:nvSpPr>
              <p:spPr>
                <a:xfrm>
                  <a:off x="535047" y="994322"/>
                  <a:ext cx="4114800" cy="411480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8FB71731-9A7E-1577-F921-B728FDE64BE0}"/>
                    </a:ext>
                  </a:extLst>
                </p:cNvPr>
                <p:cNvSpPr>
                  <a:spLocks noChangeAspect="1"/>
                </p:cNvSpPr>
                <p:nvPr/>
              </p:nvSpPr>
              <p:spPr>
                <a:xfrm>
                  <a:off x="420747" y="880022"/>
                  <a:ext cx="4343400" cy="434340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445991E9-58C8-AF7F-5A36-77F33006F6CB}"/>
                    </a:ext>
                  </a:extLst>
                </p:cNvPr>
                <p:cNvSpPr>
                  <a:spLocks noChangeAspect="1"/>
                </p:cNvSpPr>
                <p:nvPr/>
              </p:nvSpPr>
              <p:spPr>
                <a:xfrm>
                  <a:off x="329307" y="788582"/>
                  <a:ext cx="4526280" cy="452628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EBD28E54-0CD7-8255-0923-0B09CEF35735}"/>
                    </a:ext>
                  </a:extLst>
                </p:cNvPr>
                <p:cNvSpPr>
                  <a:spLocks noChangeAspect="1"/>
                </p:cNvSpPr>
                <p:nvPr/>
              </p:nvSpPr>
              <p:spPr>
                <a:xfrm>
                  <a:off x="254192" y="706286"/>
                  <a:ext cx="4690872" cy="4690872"/>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14F7346A-68EB-524A-363E-642BDA1E7C10}"/>
                    </a:ext>
                  </a:extLst>
                </p:cNvPr>
                <p:cNvSpPr>
                  <a:spLocks noChangeAspect="1"/>
                </p:cNvSpPr>
                <p:nvPr/>
              </p:nvSpPr>
              <p:spPr>
                <a:xfrm>
                  <a:off x="178431" y="637706"/>
                  <a:ext cx="4828032" cy="4828032"/>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221BB140-027C-D84C-B40A-F6942B1BFE24}"/>
                    </a:ext>
                  </a:extLst>
                </p:cNvPr>
                <p:cNvSpPr>
                  <a:spLocks noChangeAspect="1"/>
                </p:cNvSpPr>
                <p:nvPr/>
              </p:nvSpPr>
              <p:spPr>
                <a:xfrm>
                  <a:off x="118995" y="578270"/>
                  <a:ext cx="4946904" cy="494690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D9414CFA-6808-B7A4-17CD-30971A2E7B64}"/>
                    </a:ext>
                  </a:extLst>
                </p:cNvPr>
                <p:cNvSpPr>
                  <a:spLocks noChangeAspect="1"/>
                </p:cNvSpPr>
                <p:nvPr/>
              </p:nvSpPr>
              <p:spPr>
                <a:xfrm>
                  <a:off x="76285" y="531207"/>
                  <a:ext cx="5047488" cy="5047488"/>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FA97A457-9EAF-6103-B5FE-EF7036142DDB}"/>
                    </a:ext>
                  </a:extLst>
                </p:cNvPr>
                <p:cNvSpPr/>
                <p:nvPr/>
              </p:nvSpPr>
              <p:spPr>
                <a:xfrm>
                  <a:off x="4427324" y="1087089"/>
                  <a:ext cx="914400" cy="38404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Rectangle 164">
                  <a:extLst>
                    <a:ext uri="{FF2B5EF4-FFF2-40B4-BE49-F238E27FC236}">
                      <a16:creationId xmlns:a16="http://schemas.microsoft.com/office/drawing/2014/main" id="{5AE657FF-92F6-D561-FC99-83F29A9F05A0}"/>
                    </a:ext>
                  </a:extLst>
                </p:cNvPr>
                <p:cNvSpPr/>
                <p:nvPr/>
              </p:nvSpPr>
              <p:spPr>
                <a:xfrm>
                  <a:off x="43051" y="1131482"/>
                  <a:ext cx="716765" cy="38404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B26DE0C6-6F20-42C1-2925-A51167DF0CDB}"/>
                    </a:ext>
                  </a:extLst>
                </p:cNvPr>
                <p:cNvSpPr/>
                <p:nvPr/>
              </p:nvSpPr>
              <p:spPr>
                <a:xfrm rot="5400000">
                  <a:off x="2135247" y="-1156056"/>
                  <a:ext cx="914400" cy="38404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Rectangle 166">
                  <a:extLst>
                    <a:ext uri="{FF2B5EF4-FFF2-40B4-BE49-F238E27FC236}">
                      <a16:creationId xmlns:a16="http://schemas.microsoft.com/office/drawing/2014/main" id="{946D258E-EA4C-3FC0-0743-F7EEF242C80C}"/>
                    </a:ext>
                  </a:extLst>
                </p:cNvPr>
                <p:cNvSpPr/>
                <p:nvPr/>
              </p:nvSpPr>
              <p:spPr>
                <a:xfrm rot="5400000">
                  <a:off x="2171365" y="3433651"/>
                  <a:ext cx="914400" cy="38404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a:extLst>
                    <a:ext uri="{FF2B5EF4-FFF2-40B4-BE49-F238E27FC236}">
                      <a16:creationId xmlns:a16="http://schemas.microsoft.com/office/drawing/2014/main" id="{72B736DF-232F-01A1-AC63-58570CDADEB5}"/>
                    </a:ext>
                  </a:extLst>
                </p:cNvPr>
                <p:cNvSpPr>
                  <a:spLocks noChangeAspect="1"/>
                </p:cNvSpPr>
                <p:nvPr/>
              </p:nvSpPr>
              <p:spPr>
                <a:xfrm>
                  <a:off x="1993932" y="2454745"/>
                  <a:ext cx="1197030" cy="119703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a:extLst>
                    <a:ext uri="{FF2B5EF4-FFF2-40B4-BE49-F238E27FC236}">
                      <a16:creationId xmlns:a16="http://schemas.microsoft.com/office/drawing/2014/main" id="{1F5B2F83-B8EC-6CDB-AC2B-2B616FBA7546}"/>
                    </a:ext>
                  </a:extLst>
                </p:cNvPr>
                <p:cNvSpPr>
                  <a:spLocks noChangeAspect="1"/>
                </p:cNvSpPr>
                <p:nvPr/>
              </p:nvSpPr>
              <p:spPr>
                <a:xfrm>
                  <a:off x="1056821" y="1507095"/>
                  <a:ext cx="3092330" cy="309233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06249533-07D2-C4EB-4EE7-759E77005849}"/>
                    </a:ext>
                  </a:extLst>
                </p:cNvPr>
                <p:cNvSpPr>
                  <a:spLocks noChangeAspect="1"/>
                </p:cNvSpPr>
                <p:nvPr/>
              </p:nvSpPr>
              <p:spPr>
                <a:xfrm>
                  <a:off x="1302843" y="1777741"/>
                  <a:ext cx="2593570" cy="259357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a:extLst>
                    <a:ext uri="{FF2B5EF4-FFF2-40B4-BE49-F238E27FC236}">
                      <a16:creationId xmlns:a16="http://schemas.microsoft.com/office/drawing/2014/main" id="{BC27B0B3-1BE6-D52C-F92D-AFBBED3A543E}"/>
                    </a:ext>
                  </a:extLst>
                </p:cNvPr>
                <p:cNvCxnSpPr>
                  <a:cxnSpLocks/>
                  <a:stCxn id="168" idx="0"/>
                </p:cNvCxnSpPr>
                <p:nvPr/>
              </p:nvCxnSpPr>
              <p:spPr>
                <a:xfrm flipV="1">
                  <a:off x="2592447" y="2271029"/>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9ACF0371-6E08-B4BD-12D3-7F6864018EA7}"/>
                    </a:ext>
                  </a:extLst>
                </p:cNvPr>
                <p:cNvCxnSpPr>
                  <a:cxnSpLocks/>
                  <a:stCxn id="168" idx="6"/>
                </p:cNvCxnSpPr>
                <p:nvPr/>
              </p:nvCxnSpPr>
              <p:spPr>
                <a:xfrm>
                  <a:off x="3190962" y="3053260"/>
                  <a:ext cx="182880" cy="33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1380AC03-936E-DDE5-62BC-93D6819E2CA4}"/>
                    </a:ext>
                  </a:extLst>
                </p:cNvPr>
                <p:cNvCxnSpPr>
                  <a:cxnSpLocks/>
                  <a:stCxn id="168" idx="4"/>
                </p:cNvCxnSpPr>
                <p:nvPr/>
              </p:nvCxnSpPr>
              <p:spPr>
                <a:xfrm>
                  <a:off x="2592447" y="3651775"/>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1089F199-409F-B501-51FE-4FC1223AEC2F}"/>
                    </a:ext>
                  </a:extLst>
                </p:cNvPr>
                <p:cNvCxnSpPr>
                  <a:cxnSpLocks/>
                  <a:stCxn id="168" idx="2"/>
                </p:cNvCxnSpPr>
                <p:nvPr/>
              </p:nvCxnSpPr>
              <p:spPr>
                <a:xfrm flipH="1">
                  <a:off x="1806788" y="3053260"/>
                  <a:ext cx="18714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64321E41-341E-89DB-35CB-81E8EB6F5CD7}"/>
                    </a:ext>
                  </a:extLst>
                </p:cNvPr>
                <p:cNvCxnSpPr>
                  <a:cxnSpLocks noChangeAspect="1"/>
                  <a:stCxn id="168" idx="5"/>
                </p:cNvCxnSpPr>
                <p:nvPr/>
              </p:nvCxnSpPr>
              <p:spPr>
                <a:xfrm>
                  <a:off x="3015661" y="3476474"/>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45F97839-79FA-839E-BAAB-12745D8D918C}"/>
                    </a:ext>
                  </a:extLst>
                </p:cNvPr>
                <p:cNvCxnSpPr>
                  <a:cxnSpLocks/>
                </p:cNvCxnSpPr>
                <p:nvPr/>
              </p:nvCxnSpPr>
              <p:spPr>
                <a:xfrm flipH="1">
                  <a:off x="2016175" y="3467067"/>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1A577560-FAF3-D0B0-E97B-786F59011EB0}"/>
                    </a:ext>
                  </a:extLst>
                </p:cNvPr>
                <p:cNvCxnSpPr>
                  <a:cxnSpLocks/>
                </p:cNvCxnSpPr>
                <p:nvPr/>
              </p:nvCxnSpPr>
              <p:spPr>
                <a:xfrm flipH="1" flipV="1">
                  <a:off x="2016175" y="2517115"/>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43B5B7D8-653E-CF75-01ED-4931F08E65B8}"/>
                    </a:ext>
                  </a:extLst>
                </p:cNvPr>
                <p:cNvCxnSpPr>
                  <a:cxnSpLocks/>
                  <a:stCxn id="168" idx="7"/>
                </p:cNvCxnSpPr>
                <p:nvPr/>
              </p:nvCxnSpPr>
              <p:spPr>
                <a:xfrm flipV="1">
                  <a:off x="3015661" y="2527814"/>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2AAA2058-60A4-37AF-F4EB-23571CBD4925}"/>
                    </a:ext>
                  </a:extLst>
                </p:cNvPr>
                <p:cNvCxnSpPr>
                  <a:cxnSpLocks/>
                </p:cNvCxnSpPr>
                <p:nvPr/>
              </p:nvCxnSpPr>
              <p:spPr>
                <a:xfrm>
                  <a:off x="3909643" y="3051722"/>
                  <a:ext cx="40233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0B5CE7A2-DD76-3186-42D7-E7FFC769D70E}"/>
                    </a:ext>
                  </a:extLst>
                </p:cNvPr>
                <p:cNvCxnSpPr>
                  <a:cxnSpLocks noChangeAspect="1"/>
                  <a:stCxn id="170" idx="4"/>
                </p:cNvCxnSpPr>
                <p:nvPr/>
              </p:nvCxnSpPr>
              <p:spPr>
                <a:xfrm flipH="1">
                  <a:off x="2592447" y="4371311"/>
                  <a:ext cx="7181" cy="40596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17BE74F8-581B-CC6B-9AEB-EDDA86032DCE}"/>
                    </a:ext>
                  </a:extLst>
                </p:cNvPr>
                <p:cNvCxnSpPr>
                  <a:cxnSpLocks noChangeAspect="1"/>
                </p:cNvCxnSpPr>
                <p:nvPr/>
              </p:nvCxnSpPr>
              <p:spPr>
                <a:xfrm flipH="1">
                  <a:off x="881019" y="3058187"/>
                  <a:ext cx="411480" cy="17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544F31D1-47A7-07CD-642A-40BFACE0FEE9}"/>
                    </a:ext>
                  </a:extLst>
                </p:cNvPr>
                <p:cNvCxnSpPr>
                  <a:cxnSpLocks/>
                  <a:stCxn id="170" idx="3"/>
                </p:cNvCxnSpPr>
                <p:nvPr/>
              </p:nvCxnSpPr>
              <p:spPr>
                <a:xfrm flipH="1">
                  <a:off x="1378734" y="3991491"/>
                  <a:ext cx="303929" cy="29260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F250556D-F385-0043-0829-5E70A50908AF}"/>
                    </a:ext>
                  </a:extLst>
                </p:cNvPr>
                <p:cNvCxnSpPr>
                  <a:cxnSpLocks noChangeAspect="1"/>
                  <a:stCxn id="170" idx="1"/>
                </p:cNvCxnSpPr>
                <p:nvPr/>
              </p:nvCxnSpPr>
              <p:spPr>
                <a:xfrm flipH="1" flipV="1">
                  <a:off x="1410748" y="1861510"/>
                  <a:ext cx="271915" cy="2960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46DF2D25-B8DA-CB3B-1F9D-A5254A5A181D}"/>
                    </a:ext>
                  </a:extLst>
                </p:cNvPr>
                <p:cNvCxnSpPr>
                  <a:cxnSpLocks noChangeAspect="1"/>
                </p:cNvCxnSpPr>
                <p:nvPr/>
              </p:nvCxnSpPr>
              <p:spPr>
                <a:xfrm flipV="1">
                  <a:off x="3492750" y="1859107"/>
                  <a:ext cx="272995" cy="2926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138FC0BE-5A8F-22E8-D952-FD980287087B}"/>
                    </a:ext>
                  </a:extLst>
                </p:cNvPr>
                <p:cNvCxnSpPr>
                  <a:cxnSpLocks noChangeAspect="1"/>
                </p:cNvCxnSpPr>
                <p:nvPr/>
              </p:nvCxnSpPr>
              <p:spPr>
                <a:xfrm rot="1320000" flipV="1">
                  <a:off x="3072858" y="1868679"/>
                  <a:ext cx="0" cy="2755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C26AF97E-9335-197A-D816-79D591092947}"/>
                    </a:ext>
                  </a:extLst>
                </p:cNvPr>
                <p:cNvCxnSpPr>
                  <a:cxnSpLocks noChangeAspect="1"/>
                </p:cNvCxnSpPr>
                <p:nvPr/>
              </p:nvCxnSpPr>
              <p:spPr>
                <a:xfrm>
                  <a:off x="3492750" y="3510455"/>
                  <a:ext cx="255844" cy="1071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33A453BF-D71C-C5A0-C9BC-74027A08B38E}"/>
                    </a:ext>
                  </a:extLst>
                </p:cNvPr>
                <p:cNvCxnSpPr>
                  <a:cxnSpLocks noChangeAspect="1"/>
                </p:cNvCxnSpPr>
                <p:nvPr/>
              </p:nvCxnSpPr>
              <p:spPr>
                <a:xfrm flipH="1">
                  <a:off x="2080509" y="3993896"/>
                  <a:ext cx="101386" cy="2509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A2EF7AF1-3D18-4996-1D25-A15B9EAB8E6D}"/>
                    </a:ext>
                  </a:extLst>
                </p:cNvPr>
                <p:cNvCxnSpPr>
                  <a:cxnSpLocks noChangeAspect="1"/>
                </p:cNvCxnSpPr>
                <p:nvPr/>
              </p:nvCxnSpPr>
              <p:spPr>
                <a:xfrm rot="1320000" flipH="1">
                  <a:off x="1383435" y="2643162"/>
                  <a:ext cx="274320" cy="1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83F3AD28-352F-8D03-483F-A3DF2027F82E}"/>
                    </a:ext>
                  </a:extLst>
                </p:cNvPr>
                <p:cNvCxnSpPr>
                  <a:cxnSpLocks noChangeAspect="1"/>
                </p:cNvCxnSpPr>
                <p:nvPr/>
              </p:nvCxnSpPr>
              <p:spPr>
                <a:xfrm>
                  <a:off x="3038156" y="3943524"/>
                  <a:ext cx="106108" cy="2499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7BC6198E-C9BE-589B-FCAF-DE515DFBC503}"/>
                    </a:ext>
                  </a:extLst>
                </p:cNvPr>
                <p:cNvCxnSpPr>
                  <a:cxnSpLocks noChangeAspect="1"/>
                </p:cNvCxnSpPr>
                <p:nvPr/>
              </p:nvCxnSpPr>
              <p:spPr>
                <a:xfrm flipH="1">
                  <a:off x="1404398" y="3471124"/>
                  <a:ext cx="249976" cy="106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3A25254B-8D43-51A7-B13E-BB99125F48D1}"/>
                    </a:ext>
                  </a:extLst>
                </p:cNvPr>
                <p:cNvCxnSpPr>
                  <a:cxnSpLocks noChangeAspect="1"/>
                </p:cNvCxnSpPr>
                <p:nvPr/>
              </p:nvCxnSpPr>
              <p:spPr>
                <a:xfrm flipH="1" flipV="1">
                  <a:off x="2091616" y="1880497"/>
                  <a:ext cx="106167" cy="2498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42A519A3-AAAD-2925-C121-2300AB700F9A}"/>
                    </a:ext>
                  </a:extLst>
                </p:cNvPr>
                <p:cNvCxnSpPr>
                  <a:cxnSpLocks noChangeAspect="1"/>
                </p:cNvCxnSpPr>
                <p:nvPr/>
              </p:nvCxnSpPr>
              <p:spPr>
                <a:xfrm rot="1320000" flipV="1">
                  <a:off x="3579092" y="2559817"/>
                  <a:ext cx="192024" cy="1920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4F268F45-036E-EF82-997E-AE7C5E530B70}"/>
                    </a:ext>
                  </a:extLst>
                </p:cNvPr>
                <p:cNvCxnSpPr>
                  <a:cxnSpLocks noChangeAspect="1"/>
                </p:cNvCxnSpPr>
                <p:nvPr/>
              </p:nvCxnSpPr>
              <p:spPr>
                <a:xfrm flipV="1">
                  <a:off x="2599628" y="1364380"/>
                  <a:ext cx="0" cy="41336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2ECC2007-BB61-7606-4A64-0BA368EEE206}"/>
                    </a:ext>
                  </a:extLst>
                </p:cNvPr>
                <p:cNvCxnSpPr>
                  <a:cxnSpLocks/>
                  <a:stCxn id="170" idx="5"/>
                </p:cNvCxnSpPr>
                <p:nvPr/>
              </p:nvCxnSpPr>
              <p:spPr>
                <a:xfrm>
                  <a:off x="3516593" y="3991491"/>
                  <a:ext cx="274320" cy="2926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47" name="Rectangle 146">
              <a:extLst>
                <a:ext uri="{FF2B5EF4-FFF2-40B4-BE49-F238E27FC236}">
                  <a16:creationId xmlns:a16="http://schemas.microsoft.com/office/drawing/2014/main" id="{8DD335C5-9899-A4A2-015A-EEB1F85DC4AE}"/>
                </a:ext>
              </a:extLst>
            </p:cNvPr>
            <p:cNvSpPr/>
            <p:nvPr/>
          </p:nvSpPr>
          <p:spPr>
            <a:xfrm>
              <a:off x="4591021" y="1557095"/>
              <a:ext cx="740593" cy="28152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D720CABA-F10C-B081-82FC-CB7BE3C28C62}"/>
                </a:ext>
              </a:extLst>
            </p:cNvPr>
            <p:cNvSpPr/>
            <p:nvPr/>
          </p:nvSpPr>
          <p:spPr>
            <a:xfrm>
              <a:off x="186335" y="1604559"/>
              <a:ext cx="754820" cy="38404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8F55823D-CA86-6786-A76F-4890B5D8D9D8}"/>
                </a:ext>
              </a:extLst>
            </p:cNvPr>
            <p:cNvSpPr/>
            <p:nvPr/>
          </p:nvSpPr>
          <p:spPr>
            <a:xfrm rot="5400000">
              <a:off x="2316586" y="-682979"/>
              <a:ext cx="914400" cy="38404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9D55704C-BDB0-B51A-FBCC-C02E8DDA6AB0}"/>
                </a:ext>
              </a:extLst>
            </p:cNvPr>
            <p:cNvSpPr/>
            <p:nvPr/>
          </p:nvSpPr>
          <p:spPr>
            <a:xfrm rot="5400000">
              <a:off x="2352704" y="3906728"/>
              <a:ext cx="914400" cy="38404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7D61285F-2354-9D70-29D4-7712CE4660A8}"/>
                </a:ext>
              </a:extLst>
            </p:cNvPr>
            <p:cNvSpPr/>
            <p:nvPr/>
          </p:nvSpPr>
          <p:spPr>
            <a:xfrm>
              <a:off x="944986" y="1697537"/>
              <a:ext cx="3657600" cy="3657600"/>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Footer Placeholder 1">
            <a:extLst>
              <a:ext uri="{FF2B5EF4-FFF2-40B4-BE49-F238E27FC236}">
                <a16:creationId xmlns:a16="http://schemas.microsoft.com/office/drawing/2014/main" id="{B3476173-4ABA-A740-4443-7FCA3D77C65A}"/>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B5A47E6-9449-BCCA-9289-3B604515950F}"/>
              </a:ext>
            </a:extLst>
          </p:cNvPr>
          <p:cNvSpPr>
            <a:spLocks noGrp="1"/>
          </p:cNvSpPr>
          <p:nvPr>
            <p:ph type="sldNum" sz="quarter" idx="12"/>
          </p:nvPr>
        </p:nvSpPr>
        <p:spPr/>
        <p:txBody>
          <a:bodyPr/>
          <a:lstStyle/>
          <a:p>
            <a:fld id="{F47845EA-7733-40EE-B074-20032348B727}" type="slidenum">
              <a:rPr lang="en-US" smtClean="0"/>
              <a:t>3</a:t>
            </a:fld>
            <a:endParaRPr lang="en-US"/>
          </a:p>
        </p:txBody>
      </p:sp>
      <p:grpSp>
        <p:nvGrpSpPr>
          <p:cNvPr id="6" name="Group 5">
            <a:extLst>
              <a:ext uri="{FF2B5EF4-FFF2-40B4-BE49-F238E27FC236}">
                <a16:creationId xmlns:a16="http://schemas.microsoft.com/office/drawing/2014/main" id="{0642E69B-7045-AC57-F0C2-FA000DAA9A26}"/>
              </a:ext>
            </a:extLst>
          </p:cNvPr>
          <p:cNvGrpSpPr>
            <a:grpSpLocks noChangeAspect="1"/>
          </p:cNvGrpSpPr>
          <p:nvPr/>
        </p:nvGrpSpPr>
        <p:grpSpPr>
          <a:xfrm>
            <a:off x="5350423" y="546575"/>
            <a:ext cx="4369683" cy="4674422"/>
            <a:chOff x="4862768" y="366420"/>
            <a:chExt cx="5145279" cy="5504107"/>
          </a:xfrm>
        </p:grpSpPr>
        <p:sp>
          <p:nvSpPr>
            <p:cNvPr id="274" name="Oval 273">
              <a:extLst>
                <a:ext uri="{FF2B5EF4-FFF2-40B4-BE49-F238E27FC236}">
                  <a16:creationId xmlns:a16="http://schemas.microsoft.com/office/drawing/2014/main" id="{5228F35A-2CA9-3F0B-0AA8-4002D7CD5E1C}"/>
                </a:ext>
              </a:extLst>
            </p:cNvPr>
            <p:cNvSpPr>
              <a:spLocks noChangeAspect="1"/>
            </p:cNvSpPr>
            <p:nvPr/>
          </p:nvSpPr>
          <p:spPr>
            <a:xfrm>
              <a:off x="6452694" y="2115171"/>
              <a:ext cx="1995050" cy="199505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1D93FD2A-255D-B256-E3F5-B4F557EB28B0}"/>
                </a:ext>
              </a:extLst>
            </p:cNvPr>
            <p:cNvSpPr>
              <a:spLocks noChangeAspect="1"/>
            </p:cNvSpPr>
            <p:nvPr/>
          </p:nvSpPr>
          <p:spPr>
            <a:xfrm>
              <a:off x="5537160" y="1190918"/>
              <a:ext cx="3840480" cy="384048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8ECDC706-4F22-AF63-1CA2-22F29CA7654A}"/>
                </a:ext>
              </a:extLst>
            </p:cNvPr>
            <p:cNvSpPr>
              <a:spLocks noChangeAspect="1"/>
            </p:cNvSpPr>
            <p:nvPr/>
          </p:nvSpPr>
          <p:spPr>
            <a:xfrm>
              <a:off x="5392819" y="1053758"/>
              <a:ext cx="4114800" cy="411480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71547ACF-A47D-2BFE-4409-DDB791458E9D}"/>
                </a:ext>
              </a:extLst>
            </p:cNvPr>
            <p:cNvSpPr>
              <a:spLocks noChangeAspect="1"/>
            </p:cNvSpPr>
            <p:nvPr/>
          </p:nvSpPr>
          <p:spPr>
            <a:xfrm>
              <a:off x="5278519" y="939458"/>
              <a:ext cx="4343400" cy="434340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B8E92B3A-FB31-8FBB-7B8E-D8D44A494C0E}"/>
                </a:ext>
              </a:extLst>
            </p:cNvPr>
            <p:cNvSpPr>
              <a:spLocks noChangeAspect="1"/>
            </p:cNvSpPr>
            <p:nvPr/>
          </p:nvSpPr>
          <p:spPr>
            <a:xfrm>
              <a:off x="5187079" y="848018"/>
              <a:ext cx="4526280" cy="452628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283B2B71-D6F3-645B-7C25-1F0C0378C88A}"/>
                </a:ext>
              </a:extLst>
            </p:cNvPr>
            <p:cNvSpPr>
              <a:spLocks noChangeAspect="1"/>
            </p:cNvSpPr>
            <p:nvPr/>
          </p:nvSpPr>
          <p:spPr>
            <a:xfrm>
              <a:off x="5111964" y="765722"/>
              <a:ext cx="4690872" cy="4690872"/>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C33A30F4-90C2-27C3-735A-ADB68E58819F}"/>
                </a:ext>
              </a:extLst>
            </p:cNvPr>
            <p:cNvSpPr>
              <a:spLocks noChangeAspect="1"/>
            </p:cNvSpPr>
            <p:nvPr/>
          </p:nvSpPr>
          <p:spPr>
            <a:xfrm>
              <a:off x="5036203" y="697142"/>
              <a:ext cx="4828032" cy="4828032"/>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C6AFCA38-EBEF-4F87-1C72-7CEB5FE49674}"/>
                </a:ext>
              </a:extLst>
            </p:cNvPr>
            <p:cNvSpPr>
              <a:spLocks noChangeAspect="1"/>
            </p:cNvSpPr>
            <p:nvPr/>
          </p:nvSpPr>
          <p:spPr>
            <a:xfrm>
              <a:off x="4976767" y="637706"/>
              <a:ext cx="4946904" cy="494690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7CB18E10-7DD2-E666-2E41-8CA78893BAF7}"/>
                </a:ext>
              </a:extLst>
            </p:cNvPr>
            <p:cNvSpPr>
              <a:spLocks noChangeAspect="1"/>
            </p:cNvSpPr>
            <p:nvPr/>
          </p:nvSpPr>
          <p:spPr>
            <a:xfrm>
              <a:off x="4934057" y="590643"/>
              <a:ext cx="5047488" cy="5047488"/>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a:extLst>
                <a:ext uri="{FF2B5EF4-FFF2-40B4-BE49-F238E27FC236}">
                  <a16:creationId xmlns:a16="http://schemas.microsoft.com/office/drawing/2014/main" id="{E93A420E-D04C-8AF9-E727-C50A73F2DDA1}"/>
                </a:ext>
              </a:extLst>
            </p:cNvPr>
            <p:cNvSpPr/>
            <p:nvPr/>
          </p:nvSpPr>
          <p:spPr>
            <a:xfrm>
              <a:off x="9267454" y="1143454"/>
              <a:ext cx="740593" cy="28152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a:extLst>
                <a:ext uri="{FF2B5EF4-FFF2-40B4-BE49-F238E27FC236}">
                  <a16:creationId xmlns:a16="http://schemas.microsoft.com/office/drawing/2014/main" id="{0B15ED31-4FC6-A1BB-25F9-D87DB7A14E15}"/>
                </a:ext>
              </a:extLst>
            </p:cNvPr>
            <p:cNvSpPr/>
            <p:nvPr/>
          </p:nvSpPr>
          <p:spPr>
            <a:xfrm>
              <a:off x="4862768" y="1190918"/>
              <a:ext cx="754820" cy="38404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a:extLst>
                <a:ext uri="{FF2B5EF4-FFF2-40B4-BE49-F238E27FC236}">
                  <a16:creationId xmlns:a16="http://schemas.microsoft.com/office/drawing/2014/main" id="{6639EC96-129F-9C89-67E8-C7D3D2CA095E}"/>
                </a:ext>
              </a:extLst>
            </p:cNvPr>
            <p:cNvSpPr/>
            <p:nvPr/>
          </p:nvSpPr>
          <p:spPr>
            <a:xfrm rot="5400000">
              <a:off x="6993019" y="-1096620"/>
              <a:ext cx="914400" cy="38404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EF0DCC40-1840-1223-D124-399A3F1C2981}"/>
                </a:ext>
              </a:extLst>
            </p:cNvPr>
            <p:cNvSpPr/>
            <p:nvPr/>
          </p:nvSpPr>
          <p:spPr>
            <a:xfrm rot="5400000">
              <a:off x="7029137" y="3493087"/>
              <a:ext cx="914400" cy="38404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CD6A6BB7-BADD-8FC4-0323-F696323BB3DD}"/>
                </a:ext>
              </a:extLst>
            </p:cNvPr>
            <p:cNvSpPr>
              <a:spLocks noChangeAspect="1"/>
            </p:cNvSpPr>
            <p:nvPr/>
          </p:nvSpPr>
          <p:spPr>
            <a:xfrm>
              <a:off x="6851704" y="2514181"/>
              <a:ext cx="1197030" cy="119703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4" name="Oval 313">
              <a:extLst>
                <a:ext uri="{FF2B5EF4-FFF2-40B4-BE49-F238E27FC236}">
                  <a16:creationId xmlns:a16="http://schemas.microsoft.com/office/drawing/2014/main" id="{02C7832E-A620-775D-B645-E2D2851A26F0}"/>
                </a:ext>
              </a:extLst>
            </p:cNvPr>
            <p:cNvSpPr>
              <a:spLocks noChangeAspect="1"/>
            </p:cNvSpPr>
            <p:nvPr/>
          </p:nvSpPr>
          <p:spPr>
            <a:xfrm>
              <a:off x="5914593" y="1566531"/>
              <a:ext cx="3092330" cy="309233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1CE6319C-7CB5-FEA1-4312-EB79D56C8FD4}"/>
                </a:ext>
              </a:extLst>
            </p:cNvPr>
            <p:cNvSpPr>
              <a:spLocks noChangeAspect="1"/>
            </p:cNvSpPr>
            <p:nvPr/>
          </p:nvSpPr>
          <p:spPr>
            <a:xfrm>
              <a:off x="6160615" y="1837177"/>
              <a:ext cx="2593570" cy="259357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6" name="Rectangle 315">
              <a:extLst>
                <a:ext uri="{FF2B5EF4-FFF2-40B4-BE49-F238E27FC236}">
                  <a16:creationId xmlns:a16="http://schemas.microsoft.com/office/drawing/2014/main" id="{B509DF07-AA05-3BE7-B8E5-D273E0A711C4}"/>
                </a:ext>
              </a:extLst>
            </p:cNvPr>
            <p:cNvSpPr/>
            <p:nvPr/>
          </p:nvSpPr>
          <p:spPr>
            <a:xfrm>
              <a:off x="9286925" y="4134026"/>
              <a:ext cx="205016" cy="7306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316">
              <a:extLst>
                <a:ext uri="{FF2B5EF4-FFF2-40B4-BE49-F238E27FC236}">
                  <a16:creationId xmlns:a16="http://schemas.microsoft.com/office/drawing/2014/main" id="{9D8067A3-2115-C8AD-74CA-2A613C5F4B75}"/>
                </a:ext>
              </a:extLst>
            </p:cNvPr>
            <p:cNvSpPr/>
            <p:nvPr/>
          </p:nvSpPr>
          <p:spPr>
            <a:xfrm>
              <a:off x="9280487" y="3707595"/>
              <a:ext cx="229133" cy="6667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a:extLst>
                <a:ext uri="{FF2B5EF4-FFF2-40B4-BE49-F238E27FC236}">
                  <a16:creationId xmlns:a16="http://schemas.microsoft.com/office/drawing/2014/main" id="{EF09BBC4-DADE-3595-4ACD-F923EC38DD79}"/>
                </a:ext>
              </a:extLst>
            </p:cNvPr>
            <p:cNvSpPr/>
            <p:nvPr/>
          </p:nvSpPr>
          <p:spPr>
            <a:xfrm>
              <a:off x="5621419" y="1283896"/>
              <a:ext cx="3657600" cy="3657600"/>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a:extLst>
                <a:ext uri="{FF2B5EF4-FFF2-40B4-BE49-F238E27FC236}">
                  <a16:creationId xmlns:a16="http://schemas.microsoft.com/office/drawing/2014/main" id="{6CD4CF78-C347-681C-8B7C-2EF7A2549FFA}"/>
                </a:ext>
              </a:extLst>
            </p:cNvPr>
            <p:cNvSpPr>
              <a:spLocks noChangeAspect="1"/>
            </p:cNvSpPr>
            <p:nvPr/>
          </p:nvSpPr>
          <p:spPr>
            <a:xfrm>
              <a:off x="5711725" y="1365483"/>
              <a:ext cx="3491350" cy="349135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9" name="Straight Arrow Connector 288">
              <a:extLst>
                <a:ext uri="{FF2B5EF4-FFF2-40B4-BE49-F238E27FC236}">
                  <a16:creationId xmlns:a16="http://schemas.microsoft.com/office/drawing/2014/main" id="{CD04325B-ABFC-F163-DC83-20D214819B58}"/>
                </a:ext>
              </a:extLst>
            </p:cNvPr>
            <p:cNvCxnSpPr>
              <a:cxnSpLocks/>
            </p:cNvCxnSpPr>
            <p:nvPr/>
          </p:nvCxnSpPr>
          <p:spPr>
            <a:xfrm rot="5400000" flipV="1">
              <a:off x="7542077" y="2416180"/>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78C97410-81BD-B8FE-575A-49F500BCFC1A}"/>
                </a:ext>
              </a:extLst>
            </p:cNvPr>
            <p:cNvCxnSpPr>
              <a:cxnSpLocks/>
            </p:cNvCxnSpPr>
            <p:nvPr/>
          </p:nvCxnSpPr>
          <p:spPr>
            <a:xfrm rot="5400000">
              <a:off x="7955618" y="3132286"/>
              <a:ext cx="182880" cy="33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3C5D2F38-783D-5119-50E0-243E0A9505E5}"/>
                </a:ext>
              </a:extLst>
            </p:cNvPr>
            <p:cNvCxnSpPr>
              <a:cxnSpLocks/>
            </p:cNvCxnSpPr>
            <p:nvPr/>
          </p:nvCxnSpPr>
          <p:spPr>
            <a:xfrm rot="5400000">
              <a:off x="7365542" y="3628202"/>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DCE46082-9A99-F5EB-2401-23F1621B0BDF}"/>
                </a:ext>
              </a:extLst>
            </p:cNvPr>
            <p:cNvCxnSpPr>
              <a:cxnSpLocks/>
            </p:cNvCxnSpPr>
            <p:nvPr/>
          </p:nvCxnSpPr>
          <p:spPr>
            <a:xfrm rot="5400000" flipH="1">
              <a:off x="6758132" y="3090751"/>
              <a:ext cx="18714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C0F49FB7-5390-4B68-43B8-6D0200130777}"/>
                </a:ext>
              </a:extLst>
            </p:cNvPr>
            <p:cNvCxnSpPr>
              <a:cxnSpLocks noChangeAspect="1"/>
            </p:cNvCxnSpPr>
            <p:nvPr/>
          </p:nvCxnSpPr>
          <p:spPr>
            <a:xfrm rot="5400000">
              <a:off x="7802614" y="3484506"/>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189395E8-4986-83BC-B987-EB5C92E19C3D}"/>
                </a:ext>
              </a:extLst>
            </p:cNvPr>
            <p:cNvCxnSpPr>
              <a:cxnSpLocks/>
            </p:cNvCxnSpPr>
            <p:nvPr/>
          </p:nvCxnSpPr>
          <p:spPr>
            <a:xfrm rot="5400000" flipH="1">
              <a:off x="6916164" y="3434807"/>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525348CD-8DF3-8D44-617F-745136F9609A}"/>
                </a:ext>
              </a:extLst>
            </p:cNvPr>
            <p:cNvCxnSpPr>
              <a:cxnSpLocks/>
            </p:cNvCxnSpPr>
            <p:nvPr/>
          </p:nvCxnSpPr>
          <p:spPr>
            <a:xfrm rot="5400000" flipH="1" flipV="1">
              <a:off x="6975659" y="2608947"/>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7A89CE2D-33D2-AA2F-3A0A-16A4ADEF1B52}"/>
                </a:ext>
              </a:extLst>
            </p:cNvPr>
            <p:cNvCxnSpPr>
              <a:cxnSpLocks/>
            </p:cNvCxnSpPr>
            <p:nvPr/>
          </p:nvCxnSpPr>
          <p:spPr>
            <a:xfrm rot="5400000" flipV="1">
              <a:off x="7828112" y="2640559"/>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B50666BD-3805-1FDE-69C7-27731F364036}"/>
                </a:ext>
              </a:extLst>
            </p:cNvPr>
            <p:cNvCxnSpPr>
              <a:cxnSpLocks/>
              <a:stCxn id="315" idx="6"/>
            </p:cNvCxnSpPr>
            <p:nvPr/>
          </p:nvCxnSpPr>
          <p:spPr>
            <a:xfrm>
              <a:off x="8754185" y="3133962"/>
              <a:ext cx="0"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71F79496-F246-DD09-EB33-88212C4D9FDA}"/>
                </a:ext>
              </a:extLst>
            </p:cNvPr>
            <p:cNvCxnSpPr>
              <a:cxnSpLocks/>
              <a:stCxn id="315" idx="4"/>
            </p:cNvCxnSpPr>
            <p:nvPr/>
          </p:nvCxnSpPr>
          <p:spPr>
            <a:xfrm flipH="1" flipV="1">
              <a:off x="7072516" y="4419734"/>
              <a:ext cx="384884" cy="110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B603FDDF-D3B8-6910-D666-947BDFDC5307}"/>
                </a:ext>
              </a:extLst>
            </p:cNvPr>
            <p:cNvCxnSpPr>
              <a:cxnSpLocks noChangeAspect="1"/>
              <a:stCxn id="315" idx="2"/>
            </p:cNvCxnSpPr>
            <p:nvPr/>
          </p:nvCxnSpPr>
          <p:spPr>
            <a:xfrm flipH="1" flipV="1">
              <a:off x="6158914" y="2723862"/>
              <a:ext cx="1669"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0B65E6E4-0A9B-30B1-2788-5BE04AB8CBDE}"/>
                </a:ext>
              </a:extLst>
            </p:cNvPr>
            <p:cNvCxnSpPr>
              <a:cxnSpLocks/>
              <a:stCxn id="315" idx="5"/>
            </p:cNvCxnSpPr>
            <p:nvPr/>
          </p:nvCxnSpPr>
          <p:spPr>
            <a:xfrm flipH="1">
              <a:off x="8087366" y="4050927"/>
              <a:ext cx="286999" cy="2597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F4276DF5-3BE1-ADAF-1B3E-AAAA220B23F9}"/>
                </a:ext>
              </a:extLst>
            </p:cNvPr>
            <p:cNvCxnSpPr>
              <a:cxnSpLocks/>
              <a:stCxn id="315" idx="3"/>
            </p:cNvCxnSpPr>
            <p:nvPr/>
          </p:nvCxnSpPr>
          <p:spPr>
            <a:xfrm flipH="1" flipV="1">
              <a:off x="6244991" y="3743634"/>
              <a:ext cx="295444" cy="3072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F96745BB-AB77-9EF9-1FFD-158D0183AFE4}"/>
                </a:ext>
              </a:extLst>
            </p:cNvPr>
            <p:cNvCxnSpPr>
              <a:cxnSpLocks noChangeAspect="1"/>
              <a:stCxn id="315" idx="1"/>
            </p:cNvCxnSpPr>
            <p:nvPr/>
          </p:nvCxnSpPr>
          <p:spPr>
            <a:xfrm flipV="1">
              <a:off x="6540435" y="1947615"/>
              <a:ext cx="276114" cy="26938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C6D8F541-DCFF-C4C0-DA27-474103DA184D}"/>
                </a:ext>
              </a:extLst>
            </p:cNvPr>
            <p:cNvCxnSpPr>
              <a:cxnSpLocks/>
              <a:stCxn id="315" idx="7"/>
            </p:cNvCxnSpPr>
            <p:nvPr/>
          </p:nvCxnSpPr>
          <p:spPr>
            <a:xfrm>
              <a:off x="8374365" y="2216997"/>
              <a:ext cx="298374" cy="36018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6B277303-D737-F862-05FB-7CF812A42493}"/>
                </a:ext>
              </a:extLst>
            </p:cNvPr>
            <p:cNvCxnSpPr>
              <a:cxnSpLocks/>
            </p:cNvCxnSpPr>
            <p:nvPr/>
          </p:nvCxnSpPr>
          <p:spPr>
            <a:xfrm rot="6720000" flipV="1">
              <a:off x="7886627" y="2077303"/>
              <a:ext cx="0" cy="2755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FD71FE6-1CFC-4318-C4DC-71B4E959AAB4}"/>
                </a:ext>
              </a:extLst>
            </p:cNvPr>
            <p:cNvCxnSpPr>
              <a:cxnSpLocks/>
            </p:cNvCxnSpPr>
            <p:nvPr/>
          </p:nvCxnSpPr>
          <p:spPr>
            <a:xfrm rot="5400000">
              <a:off x="8198486" y="3534008"/>
              <a:ext cx="255844" cy="1071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2D80F6EA-4A2D-10C8-8563-F9A28C0AD3FB}"/>
                </a:ext>
              </a:extLst>
            </p:cNvPr>
            <p:cNvCxnSpPr>
              <a:cxnSpLocks/>
            </p:cNvCxnSpPr>
            <p:nvPr/>
          </p:nvCxnSpPr>
          <p:spPr>
            <a:xfrm rot="5400000" flipH="1">
              <a:off x="6976521" y="3883909"/>
              <a:ext cx="101386" cy="2509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129D9FF0-50D3-AB2C-5F9D-D987B02C490C}"/>
                </a:ext>
              </a:extLst>
            </p:cNvPr>
            <p:cNvCxnSpPr>
              <a:cxnSpLocks/>
            </p:cNvCxnSpPr>
            <p:nvPr/>
          </p:nvCxnSpPr>
          <p:spPr>
            <a:xfrm rot="6720000" flipH="1">
              <a:off x="6408103" y="2704001"/>
              <a:ext cx="274320" cy="1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34124B99-5397-A2EE-F1D6-90D1799787AE}"/>
                </a:ext>
              </a:extLst>
            </p:cNvPr>
            <p:cNvCxnSpPr>
              <a:cxnSpLocks/>
            </p:cNvCxnSpPr>
            <p:nvPr/>
          </p:nvCxnSpPr>
          <p:spPr>
            <a:xfrm rot="5400000">
              <a:off x="7826391" y="3890470"/>
              <a:ext cx="106108" cy="2499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AB006FFE-86DB-9264-3644-391AE1AEA89E}"/>
                </a:ext>
              </a:extLst>
            </p:cNvPr>
            <p:cNvCxnSpPr>
              <a:cxnSpLocks/>
            </p:cNvCxnSpPr>
            <p:nvPr/>
          </p:nvCxnSpPr>
          <p:spPr>
            <a:xfrm rot="5400000" flipH="1">
              <a:off x="6432632" y="3487428"/>
              <a:ext cx="249976" cy="106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B826DB79-FCB0-C3C5-6485-64ED23A391FE}"/>
                </a:ext>
              </a:extLst>
            </p:cNvPr>
            <p:cNvCxnSpPr>
              <a:cxnSpLocks/>
            </p:cNvCxnSpPr>
            <p:nvPr/>
          </p:nvCxnSpPr>
          <p:spPr>
            <a:xfrm rot="5400000" flipH="1" flipV="1">
              <a:off x="6991096" y="2079884"/>
              <a:ext cx="106167" cy="2498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2F39C32F-0D36-0806-C4E1-309B53404159}"/>
                </a:ext>
              </a:extLst>
            </p:cNvPr>
            <p:cNvCxnSpPr>
              <a:cxnSpLocks/>
            </p:cNvCxnSpPr>
            <p:nvPr/>
          </p:nvCxnSpPr>
          <p:spPr>
            <a:xfrm rot="6720000" flipV="1">
              <a:off x="8275129" y="2640951"/>
              <a:ext cx="192024" cy="1920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0355A117-A738-B6F2-20E3-7774850745F7}"/>
                </a:ext>
              </a:extLst>
            </p:cNvPr>
            <p:cNvCxnSpPr>
              <a:cxnSpLocks noChangeAspect="1"/>
              <a:stCxn id="315" idx="0"/>
            </p:cNvCxnSpPr>
            <p:nvPr/>
          </p:nvCxnSpPr>
          <p:spPr>
            <a:xfrm>
              <a:off x="7457400" y="1837177"/>
              <a:ext cx="402336" cy="114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4" name="Rectangle 383">
              <a:extLst>
                <a:ext uri="{FF2B5EF4-FFF2-40B4-BE49-F238E27FC236}">
                  <a16:creationId xmlns:a16="http://schemas.microsoft.com/office/drawing/2014/main" id="{60DEB7DA-630C-5711-7A23-D03BDD3852BB}"/>
                </a:ext>
              </a:extLst>
            </p:cNvPr>
            <p:cNvSpPr/>
            <p:nvPr/>
          </p:nvSpPr>
          <p:spPr>
            <a:xfrm rot="5400000">
              <a:off x="9567912" y="3790720"/>
              <a:ext cx="202097" cy="37747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Freeform 400">
              <a:extLst>
                <a:ext uri="{FF2B5EF4-FFF2-40B4-BE49-F238E27FC236}">
                  <a16:creationId xmlns:a16="http://schemas.microsoft.com/office/drawing/2014/main" id="{D8C36950-9319-BE89-CACE-6788F1F03628}"/>
                </a:ext>
              </a:extLst>
            </p:cNvPr>
            <p:cNvSpPr/>
            <p:nvPr/>
          </p:nvSpPr>
          <p:spPr>
            <a:xfrm>
              <a:off x="9409378" y="3886214"/>
              <a:ext cx="412750" cy="762221"/>
            </a:xfrm>
            <a:custGeom>
              <a:avLst/>
              <a:gdLst>
                <a:gd name="connsiteX0" fmla="*/ 412750 w 412750"/>
                <a:gd name="connsiteY0" fmla="*/ 197071 h 762221"/>
                <a:gd name="connsiteX1" fmla="*/ 412750 w 412750"/>
                <a:gd name="connsiteY1" fmla="*/ 197071 h 762221"/>
                <a:gd name="connsiteX2" fmla="*/ 390525 w 412750"/>
                <a:gd name="connsiteY2" fmla="*/ 222471 h 762221"/>
                <a:gd name="connsiteX3" fmla="*/ 384175 w 412750"/>
                <a:gd name="connsiteY3" fmla="*/ 235171 h 762221"/>
                <a:gd name="connsiteX4" fmla="*/ 361950 w 412750"/>
                <a:gd name="connsiteY4" fmla="*/ 270096 h 762221"/>
                <a:gd name="connsiteX5" fmla="*/ 355600 w 412750"/>
                <a:gd name="connsiteY5" fmla="*/ 285971 h 762221"/>
                <a:gd name="connsiteX6" fmla="*/ 320675 w 412750"/>
                <a:gd name="connsiteY6" fmla="*/ 346296 h 762221"/>
                <a:gd name="connsiteX7" fmla="*/ 307975 w 412750"/>
                <a:gd name="connsiteY7" fmla="*/ 365346 h 762221"/>
                <a:gd name="connsiteX8" fmla="*/ 298450 w 412750"/>
                <a:gd name="connsiteY8" fmla="*/ 381221 h 762221"/>
                <a:gd name="connsiteX9" fmla="*/ 285750 w 412750"/>
                <a:gd name="connsiteY9" fmla="*/ 397096 h 762221"/>
                <a:gd name="connsiteX10" fmla="*/ 266700 w 412750"/>
                <a:gd name="connsiteY10" fmla="*/ 425671 h 762221"/>
                <a:gd name="connsiteX11" fmla="*/ 254000 w 412750"/>
                <a:gd name="connsiteY11" fmla="*/ 441546 h 762221"/>
                <a:gd name="connsiteX12" fmla="*/ 247650 w 412750"/>
                <a:gd name="connsiteY12" fmla="*/ 451071 h 762221"/>
                <a:gd name="connsiteX13" fmla="*/ 238125 w 412750"/>
                <a:gd name="connsiteY13" fmla="*/ 460596 h 762221"/>
                <a:gd name="connsiteX14" fmla="*/ 231775 w 412750"/>
                <a:gd name="connsiteY14" fmla="*/ 473296 h 762221"/>
                <a:gd name="connsiteX15" fmla="*/ 222250 w 412750"/>
                <a:gd name="connsiteY15" fmla="*/ 482821 h 762221"/>
                <a:gd name="connsiteX16" fmla="*/ 209550 w 412750"/>
                <a:gd name="connsiteY16" fmla="*/ 501871 h 762221"/>
                <a:gd name="connsiteX17" fmla="*/ 203200 w 412750"/>
                <a:gd name="connsiteY17" fmla="*/ 511396 h 762221"/>
                <a:gd name="connsiteX18" fmla="*/ 193675 w 412750"/>
                <a:gd name="connsiteY18" fmla="*/ 517746 h 762221"/>
                <a:gd name="connsiteX19" fmla="*/ 187325 w 412750"/>
                <a:gd name="connsiteY19" fmla="*/ 527271 h 762221"/>
                <a:gd name="connsiteX20" fmla="*/ 177800 w 412750"/>
                <a:gd name="connsiteY20" fmla="*/ 533621 h 762221"/>
                <a:gd name="connsiteX21" fmla="*/ 174625 w 412750"/>
                <a:gd name="connsiteY21" fmla="*/ 543146 h 762221"/>
                <a:gd name="connsiteX22" fmla="*/ 168275 w 412750"/>
                <a:gd name="connsiteY22" fmla="*/ 552671 h 762221"/>
                <a:gd name="connsiteX23" fmla="*/ 158750 w 412750"/>
                <a:gd name="connsiteY23" fmla="*/ 574896 h 762221"/>
                <a:gd name="connsiteX24" fmla="*/ 152400 w 412750"/>
                <a:gd name="connsiteY24" fmla="*/ 593946 h 762221"/>
                <a:gd name="connsiteX25" fmla="*/ 149225 w 412750"/>
                <a:gd name="connsiteY25" fmla="*/ 603471 h 762221"/>
                <a:gd name="connsiteX26" fmla="*/ 146050 w 412750"/>
                <a:gd name="connsiteY26" fmla="*/ 612996 h 762221"/>
                <a:gd name="connsiteX27" fmla="*/ 142875 w 412750"/>
                <a:gd name="connsiteY27" fmla="*/ 625696 h 762221"/>
                <a:gd name="connsiteX28" fmla="*/ 133350 w 412750"/>
                <a:gd name="connsiteY28" fmla="*/ 660621 h 762221"/>
                <a:gd name="connsiteX29" fmla="*/ 127000 w 412750"/>
                <a:gd name="connsiteY29" fmla="*/ 701896 h 762221"/>
                <a:gd name="connsiteX30" fmla="*/ 123825 w 412750"/>
                <a:gd name="connsiteY30" fmla="*/ 724121 h 762221"/>
                <a:gd name="connsiteX31" fmla="*/ 117475 w 412750"/>
                <a:gd name="connsiteY31" fmla="*/ 752696 h 762221"/>
                <a:gd name="connsiteX32" fmla="*/ 111125 w 412750"/>
                <a:gd name="connsiteY32" fmla="*/ 762221 h 762221"/>
                <a:gd name="connsiteX33" fmla="*/ 69850 w 412750"/>
                <a:gd name="connsiteY33" fmla="*/ 759046 h 762221"/>
                <a:gd name="connsiteX34" fmla="*/ 60325 w 412750"/>
                <a:gd name="connsiteY34" fmla="*/ 755871 h 762221"/>
                <a:gd name="connsiteX35" fmla="*/ 44450 w 412750"/>
                <a:gd name="connsiteY35" fmla="*/ 733646 h 762221"/>
                <a:gd name="connsiteX36" fmla="*/ 34925 w 412750"/>
                <a:gd name="connsiteY36" fmla="*/ 698721 h 762221"/>
                <a:gd name="connsiteX37" fmla="*/ 31750 w 412750"/>
                <a:gd name="connsiteY37" fmla="*/ 686021 h 762221"/>
                <a:gd name="connsiteX38" fmla="*/ 28575 w 412750"/>
                <a:gd name="connsiteY38" fmla="*/ 663796 h 762221"/>
                <a:gd name="connsiteX39" fmla="*/ 25400 w 412750"/>
                <a:gd name="connsiteY39" fmla="*/ 638396 h 762221"/>
                <a:gd name="connsiteX40" fmla="*/ 19050 w 412750"/>
                <a:gd name="connsiteY40" fmla="*/ 546321 h 762221"/>
                <a:gd name="connsiteX41" fmla="*/ 12700 w 412750"/>
                <a:gd name="connsiteY41" fmla="*/ 489171 h 762221"/>
                <a:gd name="connsiteX42" fmla="*/ 9525 w 412750"/>
                <a:gd name="connsiteY42" fmla="*/ 466946 h 762221"/>
                <a:gd name="connsiteX43" fmla="*/ 6350 w 412750"/>
                <a:gd name="connsiteY43" fmla="*/ 447896 h 762221"/>
                <a:gd name="connsiteX44" fmla="*/ 0 w 412750"/>
                <a:gd name="connsiteY44" fmla="*/ 374871 h 762221"/>
                <a:gd name="connsiteX45" fmla="*/ 3175 w 412750"/>
                <a:gd name="connsiteY45" fmla="*/ 181196 h 762221"/>
                <a:gd name="connsiteX46" fmla="*/ 9525 w 412750"/>
                <a:gd name="connsiteY46" fmla="*/ 149446 h 762221"/>
                <a:gd name="connsiteX47" fmla="*/ 15875 w 412750"/>
                <a:gd name="connsiteY47" fmla="*/ 139921 h 762221"/>
                <a:gd name="connsiteX48" fmla="*/ 19050 w 412750"/>
                <a:gd name="connsiteY48" fmla="*/ 130396 h 762221"/>
                <a:gd name="connsiteX49" fmla="*/ 28575 w 412750"/>
                <a:gd name="connsiteY49" fmla="*/ 120871 h 762221"/>
                <a:gd name="connsiteX50" fmla="*/ 41275 w 412750"/>
                <a:gd name="connsiteY50" fmla="*/ 104996 h 762221"/>
                <a:gd name="connsiteX51" fmla="*/ 50800 w 412750"/>
                <a:gd name="connsiteY51" fmla="*/ 98646 h 762221"/>
                <a:gd name="connsiteX52" fmla="*/ 73025 w 412750"/>
                <a:gd name="connsiteY52" fmla="*/ 76421 h 762221"/>
                <a:gd name="connsiteX53" fmla="*/ 85725 w 412750"/>
                <a:gd name="connsiteY53" fmla="*/ 66896 h 762221"/>
                <a:gd name="connsiteX54" fmla="*/ 98425 w 412750"/>
                <a:gd name="connsiteY54" fmla="*/ 54196 h 762221"/>
                <a:gd name="connsiteX55" fmla="*/ 136525 w 412750"/>
                <a:gd name="connsiteY55" fmla="*/ 25621 h 762221"/>
                <a:gd name="connsiteX56" fmla="*/ 165100 w 412750"/>
                <a:gd name="connsiteY56" fmla="*/ 9746 h 762221"/>
                <a:gd name="connsiteX57" fmla="*/ 174625 w 412750"/>
                <a:gd name="connsiteY57" fmla="*/ 3396 h 762221"/>
                <a:gd name="connsiteX58" fmla="*/ 304800 w 412750"/>
                <a:gd name="connsiteY58" fmla="*/ 3396 h 762221"/>
                <a:gd name="connsiteX59" fmla="*/ 320675 w 412750"/>
                <a:gd name="connsiteY59" fmla="*/ 6571 h 762221"/>
                <a:gd name="connsiteX60" fmla="*/ 330200 w 412750"/>
                <a:gd name="connsiteY60" fmla="*/ 9746 h 762221"/>
                <a:gd name="connsiteX61" fmla="*/ 346075 w 412750"/>
                <a:gd name="connsiteY61" fmla="*/ 12921 h 762221"/>
                <a:gd name="connsiteX62" fmla="*/ 365125 w 412750"/>
                <a:gd name="connsiteY62" fmla="*/ 25621 h 762221"/>
                <a:gd name="connsiteX63" fmla="*/ 374650 w 412750"/>
                <a:gd name="connsiteY63" fmla="*/ 31971 h 762221"/>
                <a:gd name="connsiteX64" fmla="*/ 381000 w 412750"/>
                <a:gd name="connsiteY64" fmla="*/ 41496 h 762221"/>
                <a:gd name="connsiteX65" fmla="*/ 387350 w 412750"/>
                <a:gd name="connsiteY65" fmla="*/ 66896 h 762221"/>
                <a:gd name="connsiteX66" fmla="*/ 393700 w 412750"/>
                <a:gd name="connsiteY66" fmla="*/ 76421 h 762221"/>
                <a:gd name="connsiteX67" fmla="*/ 396875 w 412750"/>
                <a:gd name="connsiteY67" fmla="*/ 85946 h 762221"/>
                <a:gd name="connsiteX68" fmla="*/ 412750 w 412750"/>
                <a:gd name="connsiteY68" fmla="*/ 114521 h 762221"/>
                <a:gd name="connsiteX69" fmla="*/ 412750 w 412750"/>
                <a:gd name="connsiteY69" fmla="*/ 197071 h 76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12750" h="762221">
                  <a:moveTo>
                    <a:pt x="412750" y="197071"/>
                  </a:moveTo>
                  <a:lnTo>
                    <a:pt x="412750" y="197071"/>
                  </a:lnTo>
                  <a:cubicBezTo>
                    <a:pt x="405342" y="205538"/>
                    <a:pt x="397275" y="213471"/>
                    <a:pt x="390525" y="222471"/>
                  </a:cubicBezTo>
                  <a:cubicBezTo>
                    <a:pt x="387685" y="226257"/>
                    <a:pt x="386683" y="231157"/>
                    <a:pt x="384175" y="235171"/>
                  </a:cubicBezTo>
                  <a:cubicBezTo>
                    <a:pt x="365708" y="264719"/>
                    <a:pt x="383439" y="227117"/>
                    <a:pt x="361950" y="270096"/>
                  </a:cubicBezTo>
                  <a:cubicBezTo>
                    <a:pt x="359401" y="275194"/>
                    <a:pt x="358314" y="280960"/>
                    <a:pt x="355600" y="285971"/>
                  </a:cubicBezTo>
                  <a:cubicBezTo>
                    <a:pt x="344533" y="306402"/>
                    <a:pt x="332629" y="326372"/>
                    <a:pt x="320675" y="346296"/>
                  </a:cubicBezTo>
                  <a:cubicBezTo>
                    <a:pt x="316748" y="352840"/>
                    <a:pt x="312072" y="358907"/>
                    <a:pt x="307975" y="365346"/>
                  </a:cubicBezTo>
                  <a:cubicBezTo>
                    <a:pt x="304662" y="370552"/>
                    <a:pt x="301989" y="376165"/>
                    <a:pt x="298450" y="381221"/>
                  </a:cubicBezTo>
                  <a:cubicBezTo>
                    <a:pt x="294564" y="386773"/>
                    <a:pt x="289689" y="391582"/>
                    <a:pt x="285750" y="397096"/>
                  </a:cubicBezTo>
                  <a:cubicBezTo>
                    <a:pt x="279096" y="406411"/>
                    <a:pt x="273851" y="416732"/>
                    <a:pt x="266700" y="425671"/>
                  </a:cubicBezTo>
                  <a:cubicBezTo>
                    <a:pt x="262467" y="430963"/>
                    <a:pt x="258066" y="436125"/>
                    <a:pt x="254000" y="441546"/>
                  </a:cubicBezTo>
                  <a:cubicBezTo>
                    <a:pt x="251710" y="444599"/>
                    <a:pt x="250093" y="448140"/>
                    <a:pt x="247650" y="451071"/>
                  </a:cubicBezTo>
                  <a:cubicBezTo>
                    <a:pt x="244775" y="454520"/>
                    <a:pt x="240735" y="456942"/>
                    <a:pt x="238125" y="460596"/>
                  </a:cubicBezTo>
                  <a:cubicBezTo>
                    <a:pt x="235374" y="464447"/>
                    <a:pt x="234526" y="469445"/>
                    <a:pt x="231775" y="473296"/>
                  </a:cubicBezTo>
                  <a:cubicBezTo>
                    <a:pt x="229165" y="476950"/>
                    <a:pt x="225007" y="479277"/>
                    <a:pt x="222250" y="482821"/>
                  </a:cubicBezTo>
                  <a:cubicBezTo>
                    <a:pt x="217565" y="488845"/>
                    <a:pt x="213783" y="495521"/>
                    <a:pt x="209550" y="501871"/>
                  </a:cubicBezTo>
                  <a:cubicBezTo>
                    <a:pt x="207433" y="505046"/>
                    <a:pt x="206375" y="509279"/>
                    <a:pt x="203200" y="511396"/>
                  </a:cubicBezTo>
                  <a:lnTo>
                    <a:pt x="193675" y="517746"/>
                  </a:lnTo>
                  <a:cubicBezTo>
                    <a:pt x="191558" y="520921"/>
                    <a:pt x="190023" y="524573"/>
                    <a:pt x="187325" y="527271"/>
                  </a:cubicBezTo>
                  <a:cubicBezTo>
                    <a:pt x="184627" y="529969"/>
                    <a:pt x="180184" y="530641"/>
                    <a:pt x="177800" y="533621"/>
                  </a:cubicBezTo>
                  <a:cubicBezTo>
                    <a:pt x="175709" y="536234"/>
                    <a:pt x="176122" y="540153"/>
                    <a:pt x="174625" y="543146"/>
                  </a:cubicBezTo>
                  <a:cubicBezTo>
                    <a:pt x="172918" y="546559"/>
                    <a:pt x="170392" y="549496"/>
                    <a:pt x="168275" y="552671"/>
                  </a:cubicBezTo>
                  <a:cubicBezTo>
                    <a:pt x="159876" y="586266"/>
                    <a:pt x="171279" y="546705"/>
                    <a:pt x="158750" y="574896"/>
                  </a:cubicBezTo>
                  <a:cubicBezTo>
                    <a:pt x="156032" y="581013"/>
                    <a:pt x="154517" y="587596"/>
                    <a:pt x="152400" y="593946"/>
                  </a:cubicBezTo>
                  <a:lnTo>
                    <a:pt x="149225" y="603471"/>
                  </a:lnTo>
                  <a:cubicBezTo>
                    <a:pt x="148167" y="606646"/>
                    <a:pt x="146862" y="609749"/>
                    <a:pt x="146050" y="612996"/>
                  </a:cubicBezTo>
                  <a:cubicBezTo>
                    <a:pt x="144992" y="617229"/>
                    <a:pt x="144074" y="621500"/>
                    <a:pt x="142875" y="625696"/>
                  </a:cubicBezTo>
                  <a:cubicBezTo>
                    <a:pt x="138446" y="641196"/>
                    <a:pt x="136584" y="637983"/>
                    <a:pt x="133350" y="660621"/>
                  </a:cubicBezTo>
                  <a:cubicBezTo>
                    <a:pt x="124144" y="725066"/>
                    <a:pt x="135811" y="644627"/>
                    <a:pt x="127000" y="701896"/>
                  </a:cubicBezTo>
                  <a:cubicBezTo>
                    <a:pt x="125862" y="709293"/>
                    <a:pt x="124963" y="716724"/>
                    <a:pt x="123825" y="724121"/>
                  </a:cubicBezTo>
                  <a:cubicBezTo>
                    <a:pt x="122741" y="731167"/>
                    <a:pt x="121313" y="745021"/>
                    <a:pt x="117475" y="752696"/>
                  </a:cubicBezTo>
                  <a:cubicBezTo>
                    <a:pt x="115768" y="756109"/>
                    <a:pt x="113242" y="759046"/>
                    <a:pt x="111125" y="762221"/>
                  </a:cubicBezTo>
                  <a:cubicBezTo>
                    <a:pt x="97367" y="761163"/>
                    <a:pt x="83542" y="760758"/>
                    <a:pt x="69850" y="759046"/>
                  </a:cubicBezTo>
                  <a:cubicBezTo>
                    <a:pt x="66529" y="758631"/>
                    <a:pt x="63110" y="757727"/>
                    <a:pt x="60325" y="755871"/>
                  </a:cubicBezTo>
                  <a:cubicBezTo>
                    <a:pt x="51956" y="750292"/>
                    <a:pt x="48062" y="742675"/>
                    <a:pt x="44450" y="733646"/>
                  </a:cubicBezTo>
                  <a:cubicBezTo>
                    <a:pt x="37016" y="715061"/>
                    <a:pt x="38911" y="716657"/>
                    <a:pt x="34925" y="698721"/>
                  </a:cubicBezTo>
                  <a:cubicBezTo>
                    <a:pt x="33978" y="694461"/>
                    <a:pt x="32531" y="690314"/>
                    <a:pt x="31750" y="686021"/>
                  </a:cubicBezTo>
                  <a:cubicBezTo>
                    <a:pt x="30411" y="678658"/>
                    <a:pt x="29564" y="671214"/>
                    <a:pt x="28575" y="663796"/>
                  </a:cubicBezTo>
                  <a:cubicBezTo>
                    <a:pt x="27447" y="655338"/>
                    <a:pt x="26209" y="646890"/>
                    <a:pt x="25400" y="638396"/>
                  </a:cubicBezTo>
                  <a:cubicBezTo>
                    <a:pt x="21461" y="597039"/>
                    <a:pt x="22425" y="590195"/>
                    <a:pt x="19050" y="546321"/>
                  </a:cubicBezTo>
                  <a:cubicBezTo>
                    <a:pt x="17730" y="529164"/>
                    <a:pt x="15025" y="506607"/>
                    <a:pt x="12700" y="489171"/>
                  </a:cubicBezTo>
                  <a:cubicBezTo>
                    <a:pt x="11711" y="481753"/>
                    <a:pt x="10663" y="474343"/>
                    <a:pt x="9525" y="466946"/>
                  </a:cubicBezTo>
                  <a:cubicBezTo>
                    <a:pt x="8546" y="460583"/>
                    <a:pt x="7012" y="454299"/>
                    <a:pt x="6350" y="447896"/>
                  </a:cubicBezTo>
                  <a:cubicBezTo>
                    <a:pt x="3836" y="423592"/>
                    <a:pt x="0" y="374871"/>
                    <a:pt x="0" y="374871"/>
                  </a:cubicBezTo>
                  <a:cubicBezTo>
                    <a:pt x="1058" y="310313"/>
                    <a:pt x="1248" y="245734"/>
                    <a:pt x="3175" y="181196"/>
                  </a:cubicBezTo>
                  <a:cubicBezTo>
                    <a:pt x="3259" y="178373"/>
                    <a:pt x="7370" y="154475"/>
                    <a:pt x="9525" y="149446"/>
                  </a:cubicBezTo>
                  <a:cubicBezTo>
                    <a:pt x="11028" y="145939"/>
                    <a:pt x="14168" y="143334"/>
                    <a:pt x="15875" y="139921"/>
                  </a:cubicBezTo>
                  <a:cubicBezTo>
                    <a:pt x="17372" y="136928"/>
                    <a:pt x="17194" y="133181"/>
                    <a:pt x="19050" y="130396"/>
                  </a:cubicBezTo>
                  <a:cubicBezTo>
                    <a:pt x="21541" y="126660"/>
                    <a:pt x="25618" y="124250"/>
                    <a:pt x="28575" y="120871"/>
                  </a:cubicBezTo>
                  <a:cubicBezTo>
                    <a:pt x="33037" y="115771"/>
                    <a:pt x="36483" y="109788"/>
                    <a:pt x="41275" y="104996"/>
                  </a:cubicBezTo>
                  <a:cubicBezTo>
                    <a:pt x="43973" y="102298"/>
                    <a:pt x="47964" y="101199"/>
                    <a:pt x="50800" y="98646"/>
                  </a:cubicBezTo>
                  <a:cubicBezTo>
                    <a:pt x="58587" y="91637"/>
                    <a:pt x="64643" y="82707"/>
                    <a:pt x="73025" y="76421"/>
                  </a:cubicBezTo>
                  <a:cubicBezTo>
                    <a:pt x="77258" y="73246"/>
                    <a:pt x="81743" y="70381"/>
                    <a:pt x="85725" y="66896"/>
                  </a:cubicBezTo>
                  <a:cubicBezTo>
                    <a:pt x="90231" y="62954"/>
                    <a:pt x="93826" y="58029"/>
                    <a:pt x="98425" y="54196"/>
                  </a:cubicBezTo>
                  <a:cubicBezTo>
                    <a:pt x="104775" y="48904"/>
                    <a:pt x="127000" y="33029"/>
                    <a:pt x="136525" y="25621"/>
                  </a:cubicBezTo>
                  <a:cubicBezTo>
                    <a:pt x="156619" y="9992"/>
                    <a:pt x="145303" y="14695"/>
                    <a:pt x="165100" y="9746"/>
                  </a:cubicBezTo>
                  <a:cubicBezTo>
                    <a:pt x="168275" y="7629"/>
                    <a:pt x="170907" y="4254"/>
                    <a:pt x="174625" y="3396"/>
                  </a:cubicBezTo>
                  <a:cubicBezTo>
                    <a:pt x="207014" y="-4078"/>
                    <a:pt x="294577" y="3066"/>
                    <a:pt x="304800" y="3396"/>
                  </a:cubicBezTo>
                  <a:cubicBezTo>
                    <a:pt x="310092" y="4454"/>
                    <a:pt x="315440" y="5262"/>
                    <a:pt x="320675" y="6571"/>
                  </a:cubicBezTo>
                  <a:cubicBezTo>
                    <a:pt x="323922" y="7383"/>
                    <a:pt x="326953" y="8934"/>
                    <a:pt x="330200" y="9746"/>
                  </a:cubicBezTo>
                  <a:cubicBezTo>
                    <a:pt x="335435" y="11055"/>
                    <a:pt x="340783" y="11863"/>
                    <a:pt x="346075" y="12921"/>
                  </a:cubicBezTo>
                  <a:lnTo>
                    <a:pt x="365125" y="25621"/>
                  </a:lnTo>
                  <a:lnTo>
                    <a:pt x="374650" y="31971"/>
                  </a:lnTo>
                  <a:cubicBezTo>
                    <a:pt x="376767" y="35146"/>
                    <a:pt x="379660" y="37923"/>
                    <a:pt x="381000" y="41496"/>
                  </a:cubicBezTo>
                  <a:cubicBezTo>
                    <a:pt x="386434" y="55987"/>
                    <a:pt x="381474" y="55145"/>
                    <a:pt x="387350" y="66896"/>
                  </a:cubicBezTo>
                  <a:cubicBezTo>
                    <a:pt x="389057" y="70309"/>
                    <a:pt x="391993" y="73008"/>
                    <a:pt x="393700" y="76421"/>
                  </a:cubicBezTo>
                  <a:cubicBezTo>
                    <a:pt x="395197" y="79414"/>
                    <a:pt x="395250" y="83020"/>
                    <a:pt x="396875" y="85946"/>
                  </a:cubicBezTo>
                  <a:cubicBezTo>
                    <a:pt x="415071" y="118698"/>
                    <a:pt x="405566" y="92968"/>
                    <a:pt x="412750" y="114521"/>
                  </a:cubicBezTo>
                  <a:cubicBezTo>
                    <a:pt x="409241" y="181187"/>
                    <a:pt x="412750" y="183313"/>
                    <a:pt x="412750" y="197071"/>
                  </a:cubicBezTo>
                  <a:close/>
                </a:path>
              </a:pathLst>
            </a:cu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02" name="Rectangle 401">
              <a:extLst>
                <a:ext uri="{FF2B5EF4-FFF2-40B4-BE49-F238E27FC236}">
                  <a16:creationId xmlns:a16="http://schemas.microsoft.com/office/drawing/2014/main" id="{13020D16-0286-73FC-6782-5866FE861034}"/>
                </a:ext>
              </a:extLst>
            </p:cNvPr>
            <p:cNvSpPr/>
            <p:nvPr/>
          </p:nvSpPr>
          <p:spPr>
            <a:xfrm rot="1726555">
              <a:off x="9587026" y="4202417"/>
              <a:ext cx="45719" cy="41933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17B3257-FECD-A63D-40EC-2CDAEA5678E1}"/>
                  </a:ext>
                </a:extLst>
              </p:cNvPr>
              <p:cNvSpPr txBox="1"/>
              <p:nvPr/>
            </p:nvSpPr>
            <p:spPr>
              <a:xfrm>
                <a:off x="254192" y="0"/>
                <a:ext cx="11666809" cy="764184"/>
              </a:xfrm>
              <a:prstGeom prst="rect">
                <a:avLst/>
              </a:prstGeom>
              <a:noFill/>
            </p:spPr>
            <p:txBody>
              <a:bodyPr wrap="square" rtlCol="0">
                <a:spAutoFit/>
              </a:bodyPr>
              <a:lstStyle/>
              <a:p>
                <a:pPr algn="ctr"/>
                <a:r>
                  <a:rPr lang="en-US" sz="2800" dirty="0"/>
                  <a:t>The surface plot of the Hamiltonian for a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p:sp>
            <p:nvSpPr>
              <p:cNvPr id="7" name="TextBox 6">
                <a:extLst>
                  <a:ext uri="{FF2B5EF4-FFF2-40B4-BE49-F238E27FC236}">
                    <a16:creationId xmlns:a16="http://schemas.microsoft.com/office/drawing/2014/main" id="{B17B3257-FECD-A63D-40EC-2CDAEA5678E1}"/>
                  </a:ext>
                </a:extLst>
              </p:cNvPr>
              <p:cNvSpPr txBox="1">
                <a:spLocks noRot="1" noChangeAspect="1" noMove="1" noResize="1" noEditPoints="1" noAdjustHandles="1" noChangeArrowheads="1" noChangeShapeType="1" noTextEdit="1"/>
              </p:cNvSpPr>
              <p:nvPr/>
            </p:nvSpPr>
            <p:spPr>
              <a:xfrm>
                <a:off x="254192" y="0"/>
                <a:ext cx="11666809" cy="764184"/>
              </a:xfrm>
              <a:prstGeom prst="rect">
                <a:avLst/>
              </a:prstGeom>
              <a:blipFill>
                <a:blip r:embed="rId3"/>
                <a:stretch>
                  <a:fillRect b="-81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1FC2452E-1268-0FB3-E8A7-8DDC97F3A613}"/>
                  </a:ext>
                </a:extLst>
              </p:cNvPr>
              <p:cNvSpPr/>
              <p:nvPr/>
            </p:nvSpPr>
            <p:spPr>
              <a:xfrm>
                <a:off x="68637" y="4680873"/>
                <a:ext cx="9395585" cy="749821"/>
              </a:xfrm>
              <a:prstGeom prst="rect">
                <a:avLst/>
              </a:prstGeom>
            </p:spPr>
            <p:txBody>
              <a:bodyPr wrap="none">
                <a:spAutoFit/>
              </a:bodyPr>
              <a:lstStyle/>
              <a:p>
                <a:r>
                  <a:rPr lang="en-US" sz="2400" b="0" dirty="0"/>
                  <a:t>Given: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𝑎𝑏</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𝑞𝑞</m:t>
                                  </m:r>
                                </m:sub>
                              </m:sSub>
                            </m:e>
                            <m:e>
                              <m:sSub>
                                <m:sSubPr>
                                  <m:ctrlPr>
                                    <a:rPr lang="en-US" sz="2400" i="1" smtClean="0">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𝑞𝑝</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𝑝𝑝</m:t>
                                  </m:r>
                                </m:sub>
                              </m:sSub>
                            </m:e>
                          </m:mr>
                        </m:m>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0</m:t>
                              </m:r>
                            </m:e>
                            <m:e>
                              <m:r>
                                <a:rPr lang="en-US" sz="2400" b="0" i="1" smtClean="0">
                                  <a:latin typeface="Cambria Math" panose="02040503050406030204" pitchFamily="18" charset="0"/>
                                </a:rPr>
                                <m:t>1</m:t>
                              </m:r>
                            </m:e>
                          </m:mr>
                          <m:mr>
                            <m:e>
                              <m:r>
                                <a:rPr lang="en-US" sz="2400" b="0" i="1" smtClean="0">
                                  <a:latin typeface="Cambria Math" panose="02040503050406030204" pitchFamily="18" charset="0"/>
                                </a:rPr>
                                <m:t>−1</m:t>
                              </m:r>
                            </m:e>
                            <m:e>
                              <m:r>
                                <a:rPr lang="en-US" sz="2400" b="0" i="1" smtClean="0">
                                  <a:latin typeface="Cambria Math" panose="02040503050406030204" pitchFamily="18" charset="0"/>
                                </a:rPr>
                                <m:t>0</m:t>
                              </m:r>
                            </m:e>
                          </m:mr>
                        </m:m>
                      </m:e>
                    </m:d>
                  </m:oMath>
                </a14:m>
                <a:r>
                  <a:rPr lang="en-US" sz="2400" dirty="0"/>
                  <a:t>   we can write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𝑏</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𝑏𝑎</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𝐻</m:t>
                    </m:r>
                  </m:oMath>
                </a14:m>
                <a:endParaRPr lang="en-US" sz="2400" dirty="0"/>
              </a:p>
            </p:txBody>
          </p:sp>
        </mc:Choice>
        <mc:Fallback>
          <p:sp>
            <p:nvSpPr>
              <p:cNvPr id="9" name="Rectangle 8">
                <a:extLst>
                  <a:ext uri="{FF2B5EF4-FFF2-40B4-BE49-F238E27FC236}">
                    <a16:creationId xmlns:a16="http://schemas.microsoft.com/office/drawing/2014/main" id="{1FC2452E-1268-0FB3-E8A7-8DDC97F3A613}"/>
                  </a:ext>
                </a:extLst>
              </p:cNvPr>
              <p:cNvSpPr>
                <a:spLocks noRot="1" noChangeAspect="1" noMove="1" noResize="1" noEditPoints="1" noAdjustHandles="1" noChangeArrowheads="1" noChangeShapeType="1" noTextEdit="1"/>
              </p:cNvSpPr>
              <p:nvPr/>
            </p:nvSpPr>
            <p:spPr>
              <a:xfrm>
                <a:off x="68637" y="4680873"/>
                <a:ext cx="9395585" cy="749821"/>
              </a:xfrm>
              <a:prstGeom prst="rect">
                <a:avLst/>
              </a:prstGeom>
              <a:blipFill>
                <a:blip r:embed="rId4"/>
                <a:stretch>
                  <a:fillRect l="-945" b="-5000"/>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7D511BC9-0FE2-2B15-723E-8BB78E7C2535}"/>
              </a:ext>
            </a:extLst>
          </p:cNvPr>
          <p:cNvSpPr txBox="1"/>
          <p:nvPr/>
        </p:nvSpPr>
        <p:spPr>
          <a:xfrm>
            <a:off x="5374559" y="665565"/>
            <a:ext cx="4320540" cy="523220"/>
          </a:xfrm>
          <a:prstGeom prst="rect">
            <a:avLst/>
          </a:prstGeom>
          <a:noFill/>
        </p:spPr>
        <p:txBody>
          <a:bodyPr wrap="square" rtlCol="0">
            <a:spAutoFit/>
          </a:bodyPr>
          <a:lstStyle/>
          <a:p>
            <a:pPr algn="ctr"/>
            <a:r>
              <a:rPr lang="en-US" sz="2800" dirty="0"/>
              <a:t>The Displacement Field</a:t>
            </a:r>
          </a:p>
        </p:txBody>
      </p:sp>
      <p:sp>
        <p:nvSpPr>
          <p:cNvPr id="87" name="TextBox 86">
            <a:extLst>
              <a:ext uri="{FF2B5EF4-FFF2-40B4-BE49-F238E27FC236}">
                <a16:creationId xmlns:a16="http://schemas.microsoft.com/office/drawing/2014/main" id="{5286F84B-1394-E467-A124-C7416A28241D}"/>
              </a:ext>
            </a:extLst>
          </p:cNvPr>
          <p:cNvSpPr txBox="1"/>
          <p:nvPr/>
        </p:nvSpPr>
        <p:spPr>
          <a:xfrm>
            <a:off x="429804" y="639284"/>
            <a:ext cx="4320540" cy="523220"/>
          </a:xfrm>
          <a:prstGeom prst="rect">
            <a:avLst/>
          </a:prstGeom>
          <a:noFill/>
        </p:spPr>
        <p:txBody>
          <a:bodyPr wrap="square" rtlCol="0">
            <a:spAutoFit/>
          </a:bodyPr>
          <a:lstStyle/>
          <a:p>
            <a:pPr algn="ctr"/>
            <a:r>
              <a:rPr lang="en-US" sz="2800" dirty="0"/>
              <a:t>The Gradient</a:t>
            </a:r>
          </a:p>
        </p:txBody>
      </p:sp>
      <mc:AlternateContent xmlns:mc="http://schemas.openxmlformats.org/markup-compatibility/2006">
        <mc:Choice xmlns:a14="http://schemas.microsoft.com/office/drawing/2010/main" Requires="a14">
          <p:sp>
            <p:nvSpPr>
              <p:cNvPr id="195" name="Rectangle 194">
                <a:extLst>
                  <a:ext uri="{FF2B5EF4-FFF2-40B4-BE49-F238E27FC236}">
                    <a16:creationId xmlns:a16="http://schemas.microsoft.com/office/drawing/2014/main" id="{CE09228E-292B-F0E3-A71D-7FEEE985E267}"/>
                  </a:ext>
                </a:extLst>
              </p:cNvPr>
              <p:cNvSpPr/>
              <p:nvPr/>
            </p:nvSpPr>
            <p:spPr>
              <a:xfrm>
                <a:off x="1809065" y="5675050"/>
                <a:ext cx="5997155" cy="4901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b="0" i="1" smtClean="0">
                              <a:latin typeface="Cambria Math" panose="02040503050406030204" pitchFamily="18" charset="0"/>
                            </a:rPr>
                          </m:ctrlPr>
                        </m:sSupPr>
                        <m:e>
                          <m:r>
                            <a:rPr lang="en-US" sz="2400" i="1" smtClean="0">
                              <a:latin typeface="Cambria Math"/>
                            </a:rPr>
                            <m:t>𝑆</m:t>
                          </m:r>
                        </m:e>
                        <m:sup>
                          <m:r>
                            <a:rPr lang="en-US" sz="2400" b="0" i="1" smtClean="0">
                              <a:latin typeface="Cambria Math" panose="02040503050406030204" pitchFamily="18" charset="0"/>
                            </a:rPr>
                            <m:t>𝑎</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𝑞</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𝑞</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𝑝</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𝑝</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𝑞</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𝐻</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b="0" i="1" smtClean="0">
                              <a:latin typeface="Cambria Math" panose="02040503050406030204" pitchFamily="18" charset="0"/>
                            </a:rPr>
                            <m:t>𝑝</m:t>
                          </m:r>
                        </m:sub>
                      </m:sSub>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b="0" i="1" smtClean="0">
                              <a:latin typeface="Cambria Math" panose="02040503050406030204" pitchFamily="18" charset="0"/>
                            </a:rPr>
                            <m:t>𝑞</m:t>
                          </m:r>
                        </m:sub>
                      </m:sSub>
                      <m:r>
                        <a:rPr lang="en-US" sz="2400" i="1">
                          <a:latin typeface="Cambria Math" panose="02040503050406030204" pitchFamily="18" charset="0"/>
                        </a:rPr>
                        <m:t>𝐻</m:t>
                      </m:r>
                      <m:r>
                        <a:rPr lang="en-US" sz="2400" b="0" i="1" smtClean="0">
                          <a:latin typeface="Cambria Math" panose="02040503050406030204" pitchFamily="18" charset="0"/>
                        </a:rPr>
                        <m:t>=0</m:t>
                      </m:r>
                    </m:oMath>
                  </m:oMathPara>
                </a14:m>
                <a:endParaRPr lang="en-US" sz="2400" dirty="0"/>
              </a:p>
            </p:txBody>
          </p:sp>
        </mc:Choice>
        <mc:Fallback>
          <p:sp>
            <p:nvSpPr>
              <p:cNvPr id="195" name="Rectangle 194">
                <a:extLst>
                  <a:ext uri="{FF2B5EF4-FFF2-40B4-BE49-F238E27FC236}">
                    <a16:creationId xmlns:a16="http://schemas.microsoft.com/office/drawing/2014/main" id="{CE09228E-292B-F0E3-A71D-7FEEE985E267}"/>
                  </a:ext>
                </a:extLst>
              </p:cNvPr>
              <p:cNvSpPr>
                <a:spLocks noRot="1" noChangeAspect="1" noMove="1" noResize="1" noEditPoints="1" noAdjustHandles="1" noChangeArrowheads="1" noChangeShapeType="1" noTextEdit="1"/>
              </p:cNvSpPr>
              <p:nvPr/>
            </p:nvSpPr>
            <p:spPr>
              <a:xfrm>
                <a:off x="1809065" y="5675050"/>
                <a:ext cx="5997155" cy="490199"/>
              </a:xfrm>
              <a:prstGeom prst="rect">
                <a:avLst/>
              </a:prstGeom>
              <a:blipFill>
                <a:blip r:embed="rId5"/>
                <a:stretch>
                  <a:fillRect b="-5000"/>
                </a:stretch>
              </a:blipFill>
            </p:spPr>
            <p:txBody>
              <a:bodyPr/>
              <a:lstStyle/>
              <a:p>
                <a:r>
                  <a:rPr lang="en-US">
                    <a:noFill/>
                  </a:rPr>
                  <a:t> </a:t>
                </a:r>
              </a:p>
            </p:txBody>
          </p:sp>
        </mc:Fallback>
      </mc:AlternateContent>
    </p:spTree>
    <p:extLst>
      <p:ext uri="{BB962C8B-B14F-4D97-AF65-F5344CB8AC3E}">
        <p14:creationId xmlns:p14="http://schemas.microsoft.com/office/powerpoint/2010/main" val="2003706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4</a:t>
            </a:fld>
            <a:endParaRPr lang="en-US"/>
          </a:p>
        </p:txBody>
      </p:sp>
      <p:grpSp>
        <p:nvGrpSpPr>
          <p:cNvPr id="4" name="Group 3">
            <a:extLst>
              <a:ext uri="{FF2B5EF4-FFF2-40B4-BE49-F238E27FC236}">
                <a16:creationId xmlns:a16="http://schemas.microsoft.com/office/drawing/2014/main" id="{B39044DA-5581-CFDD-8975-502D20515A49}"/>
              </a:ext>
            </a:extLst>
          </p:cNvPr>
          <p:cNvGrpSpPr>
            <a:grpSpLocks noChangeAspect="1"/>
          </p:cNvGrpSpPr>
          <p:nvPr/>
        </p:nvGrpSpPr>
        <p:grpSpPr>
          <a:xfrm>
            <a:off x="911586" y="772111"/>
            <a:ext cx="3110447" cy="3038352"/>
            <a:chOff x="389975" y="729317"/>
            <a:chExt cx="3789906" cy="3702061"/>
          </a:xfrm>
        </p:grpSpPr>
        <p:cxnSp>
          <p:nvCxnSpPr>
            <p:cNvPr id="188" name="Straight Connector 187">
              <a:extLst>
                <a:ext uri="{FF2B5EF4-FFF2-40B4-BE49-F238E27FC236}">
                  <a16:creationId xmlns:a16="http://schemas.microsoft.com/office/drawing/2014/main" id="{8D6826FF-966A-88AC-B377-78DAFB9EAC02}"/>
                </a:ext>
              </a:extLst>
            </p:cNvPr>
            <p:cNvCxnSpPr>
              <a:cxnSpLocks/>
            </p:cNvCxnSpPr>
            <p:nvPr/>
          </p:nvCxnSpPr>
          <p:spPr>
            <a:xfrm>
              <a:off x="791307" y="8616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E0A823D-2E2E-DA42-AA7E-987F4BD1CE13}"/>
                </a:ext>
              </a:extLst>
            </p:cNvPr>
            <p:cNvCxnSpPr>
              <a:cxnSpLocks/>
            </p:cNvCxnSpPr>
            <p:nvPr/>
          </p:nvCxnSpPr>
          <p:spPr>
            <a:xfrm rot="5400000">
              <a:off x="2391507" y="24618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1" name="TextBox 190">
                  <a:extLst>
                    <a:ext uri="{FF2B5EF4-FFF2-40B4-BE49-F238E27FC236}">
                      <a16:creationId xmlns:a16="http://schemas.microsoft.com/office/drawing/2014/main" id="{2073801F-AD47-0CC3-FB0A-7C5A06421011}"/>
                    </a:ext>
                  </a:extLst>
                </p:cNvPr>
                <p:cNvSpPr txBox="1"/>
                <p:nvPr/>
              </p:nvSpPr>
              <p:spPr>
                <a:xfrm>
                  <a:off x="389975" y="729317"/>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p:sp>
              <p:nvSpPr>
                <p:cNvPr id="191" name="TextBox 190">
                  <a:extLst>
                    <a:ext uri="{FF2B5EF4-FFF2-40B4-BE49-F238E27FC236}">
                      <a16:creationId xmlns:a16="http://schemas.microsoft.com/office/drawing/2014/main" id="{2073801F-AD47-0CC3-FB0A-7C5A06421011}"/>
                    </a:ext>
                  </a:extLst>
                </p:cNvPr>
                <p:cNvSpPr txBox="1">
                  <a:spLocks noRot="1" noChangeAspect="1" noMove="1" noResize="1" noEditPoints="1" noAdjustHandles="1" noChangeArrowheads="1" noChangeShapeType="1" noTextEdit="1"/>
                </p:cNvSpPr>
                <p:nvPr/>
              </p:nvSpPr>
              <p:spPr>
                <a:xfrm>
                  <a:off x="389975" y="729317"/>
                  <a:ext cx="304736" cy="369332"/>
                </a:xfrm>
                <a:prstGeom prst="rect">
                  <a:avLst/>
                </a:prstGeom>
                <a:blipFill>
                  <a:blip r:embed="rId2"/>
                  <a:stretch>
                    <a:fillRect l="-30000" r="-25000" b="-4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2" name="TextBox 191">
                  <a:extLst>
                    <a:ext uri="{FF2B5EF4-FFF2-40B4-BE49-F238E27FC236}">
                      <a16:creationId xmlns:a16="http://schemas.microsoft.com/office/drawing/2014/main" id="{E2FCDB25-9ADA-3F7E-5028-F8E7AD746D53}"/>
                    </a:ext>
                  </a:extLst>
                </p:cNvPr>
                <p:cNvSpPr txBox="1"/>
                <p:nvPr/>
              </p:nvSpPr>
              <p:spPr>
                <a:xfrm>
                  <a:off x="3875145" y="4062046"/>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p:sp>
              <p:nvSpPr>
                <p:cNvPr id="192" name="TextBox 191">
                  <a:extLst>
                    <a:ext uri="{FF2B5EF4-FFF2-40B4-BE49-F238E27FC236}">
                      <a16:creationId xmlns:a16="http://schemas.microsoft.com/office/drawing/2014/main" id="{E2FCDB25-9ADA-3F7E-5028-F8E7AD746D53}"/>
                    </a:ext>
                  </a:extLst>
                </p:cNvPr>
                <p:cNvSpPr txBox="1">
                  <a:spLocks noRot="1" noChangeAspect="1" noMove="1" noResize="1" noEditPoints="1" noAdjustHandles="1" noChangeArrowheads="1" noChangeShapeType="1" noTextEdit="1"/>
                </p:cNvSpPr>
                <p:nvPr/>
              </p:nvSpPr>
              <p:spPr>
                <a:xfrm>
                  <a:off x="3875145" y="4062046"/>
                  <a:ext cx="304736" cy="369332"/>
                </a:xfrm>
                <a:prstGeom prst="rect">
                  <a:avLst/>
                </a:prstGeom>
                <a:blipFill>
                  <a:blip r:embed="rId3"/>
                  <a:stretch>
                    <a:fillRect l="-30000" r="-25000" b="-54167"/>
                  </a:stretch>
                </a:blipFill>
              </p:spPr>
              <p:txBody>
                <a:bodyPr/>
                <a:lstStyle/>
                <a:p>
                  <a:r>
                    <a:rPr lang="en-US">
                      <a:noFill/>
                    </a:rPr>
                    <a:t> </a:t>
                  </a:r>
                </a:p>
              </p:txBody>
            </p:sp>
          </mc:Fallback>
        </mc:AlternateContent>
        <p:sp>
          <p:nvSpPr>
            <p:cNvPr id="211" name="Freeform 210">
              <a:extLst>
                <a:ext uri="{FF2B5EF4-FFF2-40B4-BE49-F238E27FC236}">
                  <a16:creationId xmlns:a16="http://schemas.microsoft.com/office/drawing/2014/main" id="{0E2ADEDB-670A-1EFC-0384-F330896135AC}"/>
                </a:ext>
              </a:extLst>
            </p:cNvPr>
            <p:cNvSpPr/>
            <p:nvPr/>
          </p:nvSpPr>
          <p:spPr>
            <a:xfrm>
              <a:off x="1653988" y="1532965"/>
              <a:ext cx="1922930" cy="1922929"/>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Lst>
              <a:ahLst/>
              <a:cxnLst>
                <a:cxn ang="0">
                  <a:pos x="connsiteX0" y="connsiteY0"/>
                </a:cxn>
                <a:cxn ang="0">
                  <a:pos x="connsiteX1" y="connsiteY1"/>
                </a:cxn>
                <a:cxn ang="0">
                  <a:pos x="connsiteX2" y="connsiteY2"/>
                </a:cxn>
                <a:cxn ang="0">
                  <a:pos x="connsiteX3" y="connsiteY3"/>
                </a:cxn>
              </a:cxnLst>
              <a:rect l="l" t="t" r="r" b="b"/>
              <a:pathLst>
                <a:path w="1922930" h="1922929">
                  <a:moveTo>
                    <a:pt x="0" y="1922929"/>
                  </a:moveTo>
                  <a:cubicBezTo>
                    <a:pt x="281268" y="1904999"/>
                    <a:pt x="537883" y="1712258"/>
                    <a:pt x="753036" y="1465729"/>
                  </a:cubicBezTo>
                  <a:cubicBezTo>
                    <a:pt x="968189" y="1219200"/>
                    <a:pt x="1149724" y="674594"/>
                    <a:pt x="1290918" y="443752"/>
                  </a:cubicBezTo>
                  <a:cubicBezTo>
                    <a:pt x="1432112" y="212910"/>
                    <a:pt x="1636619" y="41462"/>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12" name="TextBox 211">
                  <a:extLst>
                    <a:ext uri="{FF2B5EF4-FFF2-40B4-BE49-F238E27FC236}">
                      <a16:creationId xmlns:a16="http://schemas.microsoft.com/office/drawing/2014/main" id="{95F46B6D-11BA-8855-6E9B-AA446A4975E3}"/>
                    </a:ext>
                  </a:extLst>
                </p:cNvPr>
                <p:cNvSpPr txBox="1"/>
                <p:nvPr/>
              </p:nvSpPr>
              <p:spPr>
                <a:xfrm>
                  <a:off x="1246486" y="332338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p:sp>
              <p:nvSpPr>
                <p:cNvPr id="212" name="TextBox 211">
                  <a:extLst>
                    <a:ext uri="{FF2B5EF4-FFF2-40B4-BE49-F238E27FC236}">
                      <a16:creationId xmlns:a16="http://schemas.microsoft.com/office/drawing/2014/main" id="{95F46B6D-11BA-8855-6E9B-AA446A4975E3}"/>
                    </a:ext>
                  </a:extLst>
                </p:cNvPr>
                <p:cNvSpPr txBox="1">
                  <a:spLocks noRot="1" noChangeAspect="1" noMove="1" noResize="1" noEditPoints="1" noAdjustHandles="1" noChangeArrowheads="1" noChangeShapeType="1" noTextEdit="1"/>
                </p:cNvSpPr>
                <p:nvPr/>
              </p:nvSpPr>
              <p:spPr>
                <a:xfrm>
                  <a:off x="1246486" y="3323383"/>
                  <a:ext cx="304736" cy="369332"/>
                </a:xfrm>
                <a:prstGeom prst="rect">
                  <a:avLst/>
                </a:prstGeom>
                <a:blipFill>
                  <a:blip r:embed="rId4"/>
                  <a:stretch>
                    <a:fillRect l="-35000" r="-35000" b="-2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3" name="TextBox 212">
                  <a:extLst>
                    <a:ext uri="{FF2B5EF4-FFF2-40B4-BE49-F238E27FC236}">
                      <a16:creationId xmlns:a16="http://schemas.microsoft.com/office/drawing/2014/main" id="{6AD14DB4-54B8-61E5-2A03-9B74C441B22A}"/>
                    </a:ext>
                  </a:extLst>
                </p:cNvPr>
                <p:cNvSpPr txBox="1"/>
                <p:nvPr/>
              </p:nvSpPr>
              <p:spPr>
                <a:xfrm>
                  <a:off x="3651430" y="1348299"/>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p:sp>
              <p:nvSpPr>
                <p:cNvPr id="213" name="TextBox 212">
                  <a:extLst>
                    <a:ext uri="{FF2B5EF4-FFF2-40B4-BE49-F238E27FC236}">
                      <a16:creationId xmlns:a16="http://schemas.microsoft.com/office/drawing/2014/main" id="{6AD14DB4-54B8-61E5-2A03-9B74C441B22A}"/>
                    </a:ext>
                  </a:extLst>
                </p:cNvPr>
                <p:cNvSpPr txBox="1">
                  <a:spLocks noRot="1" noChangeAspect="1" noMove="1" noResize="1" noEditPoints="1" noAdjustHandles="1" noChangeArrowheads="1" noChangeShapeType="1" noTextEdit="1"/>
                </p:cNvSpPr>
                <p:nvPr/>
              </p:nvSpPr>
              <p:spPr>
                <a:xfrm>
                  <a:off x="3651430" y="1348299"/>
                  <a:ext cx="304736" cy="369332"/>
                </a:xfrm>
                <a:prstGeom prst="rect">
                  <a:avLst/>
                </a:prstGeom>
                <a:blipFill>
                  <a:blip r:embed="rId5"/>
                  <a:stretch>
                    <a:fillRect l="-28571" r="-23810" b="-28000"/>
                  </a:stretch>
                </a:blipFill>
              </p:spPr>
              <p:txBody>
                <a:bodyPr/>
                <a:lstStyle/>
                <a:p>
                  <a:r>
                    <a:rPr lang="en-US">
                      <a:noFill/>
                    </a:rPr>
                    <a:t> </a:t>
                  </a:r>
                </a:p>
              </p:txBody>
            </p:sp>
          </mc:Fallback>
        </mc:AlternateContent>
        <p:cxnSp>
          <p:nvCxnSpPr>
            <p:cNvPr id="218" name="Straight Arrow Connector 217">
              <a:extLst>
                <a:ext uri="{FF2B5EF4-FFF2-40B4-BE49-F238E27FC236}">
                  <a16:creationId xmlns:a16="http://schemas.microsoft.com/office/drawing/2014/main" id="{C43D9817-0BE4-5A9B-66EE-99C908746F9F}"/>
                </a:ext>
              </a:extLst>
            </p:cNvPr>
            <p:cNvCxnSpPr/>
            <p:nvPr/>
          </p:nvCxnSpPr>
          <p:spPr>
            <a:xfrm>
              <a:off x="2931459" y="1532965"/>
              <a:ext cx="510988" cy="38996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BD49B439-A105-8C48-3719-2674DEF6799F}"/>
                </a:ext>
              </a:extLst>
            </p:cNvPr>
            <p:cNvCxnSpPr>
              <a:cxnSpLocks/>
            </p:cNvCxnSpPr>
            <p:nvPr/>
          </p:nvCxnSpPr>
          <p:spPr>
            <a:xfrm flipV="1">
              <a:off x="2536463" y="20619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AB200E51-A565-9B5F-3CEF-C4DD49A6177F}"/>
                </a:ext>
              </a:extLst>
            </p:cNvPr>
            <p:cNvCxnSpPr>
              <a:cxnSpLocks/>
            </p:cNvCxnSpPr>
            <p:nvPr/>
          </p:nvCxnSpPr>
          <p:spPr>
            <a:xfrm>
              <a:off x="2136013" y="2868409"/>
              <a:ext cx="580739" cy="21207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DADF12B3-22FD-B08F-C84A-1751FAC1F6E6}"/>
                </a:ext>
              </a:extLst>
            </p:cNvPr>
            <p:cNvCxnSpPr>
              <a:cxnSpLocks/>
            </p:cNvCxnSpPr>
            <p:nvPr/>
          </p:nvCxnSpPr>
          <p:spPr>
            <a:xfrm>
              <a:off x="1806766" y="3179008"/>
              <a:ext cx="318297" cy="4449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F54F389E-E016-0F13-9922-56C78EB8B593}"/>
                </a:ext>
              </a:extLst>
            </p:cNvPr>
            <p:cNvCxnSpPr>
              <a:cxnSpLocks/>
            </p:cNvCxnSpPr>
            <p:nvPr/>
          </p:nvCxnSpPr>
          <p:spPr>
            <a:xfrm flipV="1">
              <a:off x="2391507" y="25046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65D5D3AA-6368-67A2-359E-CB801C0EE5B7}"/>
              </a:ext>
            </a:extLst>
          </p:cNvPr>
          <p:cNvGrpSpPr>
            <a:grpSpLocks noChangeAspect="1"/>
          </p:cNvGrpSpPr>
          <p:nvPr/>
        </p:nvGrpSpPr>
        <p:grpSpPr>
          <a:xfrm>
            <a:off x="5192403" y="855398"/>
            <a:ext cx="3149730" cy="3076724"/>
            <a:chOff x="6124952" y="772111"/>
            <a:chExt cx="3789906" cy="3702061"/>
          </a:xfrm>
        </p:grpSpPr>
        <p:cxnSp>
          <p:nvCxnSpPr>
            <p:cNvPr id="197" name="Straight Connector 196">
              <a:extLst>
                <a:ext uri="{FF2B5EF4-FFF2-40B4-BE49-F238E27FC236}">
                  <a16:creationId xmlns:a16="http://schemas.microsoft.com/office/drawing/2014/main" id="{19E9FF06-93E4-FD9C-8E98-DD0FC2A30612}"/>
                </a:ext>
              </a:extLst>
            </p:cNvPr>
            <p:cNvCxnSpPr>
              <a:cxnSpLocks/>
            </p:cNvCxnSpPr>
            <p:nvPr/>
          </p:nvCxnSpPr>
          <p:spPr>
            <a:xfrm>
              <a:off x="6526284" y="9044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5EF5DE8-7843-2D61-EF94-C003DAAAA5AD}"/>
                </a:ext>
              </a:extLst>
            </p:cNvPr>
            <p:cNvCxnSpPr>
              <a:cxnSpLocks/>
            </p:cNvCxnSpPr>
            <p:nvPr/>
          </p:nvCxnSpPr>
          <p:spPr>
            <a:xfrm rot="5400000">
              <a:off x="8126484" y="25046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9" name="TextBox 198">
                  <a:extLst>
                    <a:ext uri="{FF2B5EF4-FFF2-40B4-BE49-F238E27FC236}">
                      <a16:creationId xmlns:a16="http://schemas.microsoft.com/office/drawing/2014/main" id="{419FE2FE-38FF-AF09-50AD-B279366FE65A}"/>
                    </a:ext>
                  </a:extLst>
                </p:cNvPr>
                <p:cNvSpPr txBox="1"/>
                <p:nvPr/>
              </p:nvSpPr>
              <p:spPr>
                <a:xfrm>
                  <a:off x="6124952" y="772111"/>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p:sp>
              <p:nvSpPr>
                <p:cNvPr id="199" name="TextBox 198">
                  <a:extLst>
                    <a:ext uri="{FF2B5EF4-FFF2-40B4-BE49-F238E27FC236}">
                      <a16:creationId xmlns:a16="http://schemas.microsoft.com/office/drawing/2014/main" id="{419FE2FE-38FF-AF09-50AD-B279366FE65A}"/>
                    </a:ext>
                  </a:extLst>
                </p:cNvPr>
                <p:cNvSpPr txBox="1">
                  <a:spLocks noRot="1" noChangeAspect="1" noMove="1" noResize="1" noEditPoints="1" noAdjustHandles="1" noChangeArrowheads="1" noChangeShapeType="1" noTextEdit="1"/>
                </p:cNvSpPr>
                <p:nvPr/>
              </p:nvSpPr>
              <p:spPr>
                <a:xfrm>
                  <a:off x="6124952" y="772111"/>
                  <a:ext cx="304736" cy="369332"/>
                </a:xfrm>
                <a:prstGeom prst="rect">
                  <a:avLst/>
                </a:prstGeom>
                <a:blipFill>
                  <a:blip r:embed="rId6"/>
                  <a:stretch>
                    <a:fillRect l="-23810" r="-23810" b="-4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0" name="TextBox 199">
                  <a:extLst>
                    <a:ext uri="{FF2B5EF4-FFF2-40B4-BE49-F238E27FC236}">
                      <a16:creationId xmlns:a16="http://schemas.microsoft.com/office/drawing/2014/main" id="{D06D7277-6D63-B1E5-D95C-D9636D44D903}"/>
                    </a:ext>
                  </a:extLst>
                </p:cNvPr>
                <p:cNvSpPr txBox="1"/>
                <p:nvPr/>
              </p:nvSpPr>
              <p:spPr>
                <a:xfrm>
                  <a:off x="9610122" y="4104840"/>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p:sp>
              <p:nvSpPr>
                <p:cNvPr id="200" name="TextBox 199">
                  <a:extLst>
                    <a:ext uri="{FF2B5EF4-FFF2-40B4-BE49-F238E27FC236}">
                      <a16:creationId xmlns:a16="http://schemas.microsoft.com/office/drawing/2014/main" id="{D06D7277-6D63-B1E5-D95C-D9636D44D903}"/>
                    </a:ext>
                  </a:extLst>
                </p:cNvPr>
                <p:cNvSpPr txBox="1">
                  <a:spLocks noRot="1" noChangeAspect="1" noMove="1" noResize="1" noEditPoints="1" noAdjustHandles="1" noChangeArrowheads="1" noChangeShapeType="1" noTextEdit="1"/>
                </p:cNvSpPr>
                <p:nvPr/>
              </p:nvSpPr>
              <p:spPr>
                <a:xfrm>
                  <a:off x="9610122" y="4104840"/>
                  <a:ext cx="304736" cy="369332"/>
                </a:xfrm>
                <a:prstGeom prst="rect">
                  <a:avLst/>
                </a:prstGeom>
                <a:blipFill>
                  <a:blip r:embed="rId7"/>
                  <a:stretch>
                    <a:fillRect l="-23810" r="-19048" b="-48000"/>
                  </a:stretch>
                </a:blipFill>
              </p:spPr>
              <p:txBody>
                <a:bodyPr/>
                <a:lstStyle/>
                <a:p>
                  <a:r>
                    <a:rPr lang="en-US">
                      <a:noFill/>
                    </a:rPr>
                    <a:t> </a:t>
                  </a:r>
                </a:p>
              </p:txBody>
            </p:sp>
          </mc:Fallback>
        </mc:AlternateContent>
        <p:sp>
          <p:nvSpPr>
            <p:cNvPr id="240" name="Freeform 239">
              <a:extLst>
                <a:ext uri="{FF2B5EF4-FFF2-40B4-BE49-F238E27FC236}">
                  <a16:creationId xmlns:a16="http://schemas.microsoft.com/office/drawing/2014/main" id="{4BAB7E7A-2367-2307-F178-57ECF476CCBB}"/>
                </a:ext>
              </a:extLst>
            </p:cNvPr>
            <p:cNvSpPr/>
            <p:nvPr/>
          </p:nvSpPr>
          <p:spPr>
            <a:xfrm rot="600000">
              <a:off x="7182645" y="1648593"/>
              <a:ext cx="1694186" cy="1993382"/>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1" name="Straight Arrow Connector 240">
              <a:extLst>
                <a:ext uri="{FF2B5EF4-FFF2-40B4-BE49-F238E27FC236}">
                  <a16:creationId xmlns:a16="http://schemas.microsoft.com/office/drawing/2014/main" id="{63428D5E-5C9F-BEAD-DB6C-60D7CE4D287F}"/>
                </a:ext>
              </a:extLst>
            </p:cNvPr>
            <p:cNvCxnSpPr>
              <a:cxnSpLocks/>
            </p:cNvCxnSpPr>
            <p:nvPr/>
          </p:nvCxnSpPr>
          <p:spPr>
            <a:xfrm flipV="1">
              <a:off x="7705548" y="1896933"/>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D51965EB-20C1-7952-DF2B-CE9BD72500F2}"/>
                </a:ext>
              </a:extLst>
            </p:cNvPr>
            <p:cNvCxnSpPr>
              <a:cxnSpLocks/>
            </p:cNvCxnSpPr>
            <p:nvPr/>
          </p:nvCxnSpPr>
          <p:spPr>
            <a:xfrm>
              <a:off x="7631325" y="2164125"/>
              <a:ext cx="598802" cy="1042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0A2EEA0-A594-4D54-5BF9-CF7D2467C789}"/>
                </a:ext>
              </a:extLst>
            </p:cNvPr>
            <p:cNvCxnSpPr>
              <a:cxnSpLocks/>
            </p:cNvCxnSpPr>
            <p:nvPr/>
          </p:nvCxnSpPr>
          <p:spPr>
            <a:xfrm>
              <a:off x="7088540" y="255301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F691818E-49AD-6578-FFA9-654452290393}"/>
                </a:ext>
              </a:extLst>
            </p:cNvPr>
            <p:cNvCxnSpPr>
              <a:cxnSpLocks/>
            </p:cNvCxnSpPr>
            <p:nvPr/>
          </p:nvCxnSpPr>
          <p:spPr>
            <a:xfrm>
              <a:off x="6827273" y="275404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FD7A3242-D043-671E-7FA6-9D927A49F98E}"/>
                </a:ext>
              </a:extLst>
            </p:cNvPr>
            <p:cNvCxnSpPr>
              <a:cxnSpLocks/>
            </p:cNvCxnSpPr>
            <p:nvPr/>
          </p:nvCxnSpPr>
          <p:spPr>
            <a:xfrm>
              <a:off x="7384923" y="2322948"/>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8F880B64-36DF-37DA-0FCF-28B228E75032}"/>
                </a:ext>
              </a:extLst>
            </p:cNvPr>
            <p:cNvCxnSpPr>
              <a:cxnSpLocks/>
            </p:cNvCxnSpPr>
            <p:nvPr/>
          </p:nvCxnSpPr>
          <p:spPr>
            <a:xfrm flipV="1">
              <a:off x="8597739" y="2145436"/>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1C371093-DE0C-D5EA-F51A-095A64FA5E24}"/>
                </a:ext>
              </a:extLst>
            </p:cNvPr>
            <p:cNvCxnSpPr>
              <a:cxnSpLocks/>
            </p:cNvCxnSpPr>
            <p:nvPr/>
          </p:nvCxnSpPr>
          <p:spPr>
            <a:xfrm flipV="1">
              <a:off x="8332976" y="2362486"/>
              <a:ext cx="704060" cy="5204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EAE4956F-B431-4A6B-C79F-DEB916A5BEA4}"/>
                </a:ext>
              </a:extLst>
            </p:cNvPr>
            <p:cNvCxnSpPr>
              <a:cxnSpLocks/>
            </p:cNvCxnSpPr>
            <p:nvPr/>
          </p:nvCxnSpPr>
          <p:spPr>
            <a:xfrm rot="-660000">
              <a:off x="8040144" y="287402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F2B2A2BB-6D4A-4F5E-370B-4CB6CAAD808A}"/>
                </a:ext>
              </a:extLst>
            </p:cNvPr>
            <p:cNvCxnSpPr>
              <a:cxnSpLocks/>
            </p:cNvCxnSpPr>
            <p:nvPr/>
          </p:nvCxnSpPr>
          <p:spPr>
            <a:xfrm rot="-300000">
              <a:off x="7975235" y="322837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7D38BA99-1FAA-6AAE-38ED-02C958C24395}"/>
                </a:ext>
              </a:extLst>
            </p:cNvPr>
            <p:cNvCxnSpPr>
              <a:cxnSpLocks/>
            </p:cNvCxnSpPr>
            <p:nvPr/>
          </p:nvCxnSpPr>
          <p:spPr>
            <a:xfrm rot="-1200000">
              <a:off x="8227458" y="2518074"/>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0" name="TextBox 259">
                <a:extLst>
                  <a:ext uri="{FF2B5EF4-FFF2-40B4-BE49-F238E27FC236}">
                    <a16:creationId xmlns:a16="http://schemas.microsoft.com/office/drawing/2014/main" id="{76F97D78-87DF-E986-0923-D6050B9F6D7F}"/>
                  </a:ext>
                </a:extLst>
              </p:cNvPr>
              <p:cNvSpPr txBox="1"/>
              <p:nvPr/>
            </p:nvSpPr>
            <p:spPr>
              <a:xfrm>
                <a:off x="152705" y="133372"/>
                <a:ext cx="5166497" cy="461665"/>
              </a:xfrm>
              <a:prstGeom prst="rect">
                <a:avLst/>
              </a:prstGeom>
              <a:noFill/>
            </p:spPr>
            <p:txBody>
              <a:bodyPr wrap="square" rtlCol="0">
                <a:spAutoFit/>
              </a:bodyPr>
              <a:lstStyle/>
              <a:p>
                <a:r>
                  <a:rPr lang="en-US" sz="2400" dirty="0">
                    <a:effectLst/>
                    <a:latin typeface="CMR10"/>
                  </a:rPr>
                  <a:t>The Flow of the Displacement Field </a:t>
                </a:r>
                <a14:m>
                  <m:oMath xmlns:m="http://schemas.openxmlformats.org/officeDocument/2006/math">
                    <m:sSup>
                      <m:sSupPr>
                        <m:ctrlPr>
                          <a:rPr lang="en-US" sz="2400" b="0" i="1" smtClean="0">
                            <a:effectLst/>
                            <a:latin typeface="Cambria Math" panose="02040503050406030204" pitchFamily="18" charset="0"/>
                          </a:rPr>
                        </m:ctrlPr>
                      </m:sSupPr>
                      <m:e>
                        <m:r>
                          <a:rPr lang="en-US" sz="2400" b="0" i="1" smtClean="0">
                            <a:effectLst/>
                            <a:latin typeface="Cambria Math" panose="02040503050406030204" pitchFamily="18" charset="0"/>
                          </a:rPr>
                          <m:t>𝑆</m:t>
                        </m:r>
                      </m:e>
                      <m:sup>
                        <m:r>
                          <a:rPr lang="en-US" sz="2400" b="0" i="1" smtClean="0">
                            <a:effectLst/>
                            <a:latin typeface="Cambria Math" panose="02040503050406030204" pitchFamily="18" charset="0"/>
                          </a:rPr>
                          <m:t>𝑎</m:t>
                        </m:r>
                      </m:sup>
                    </m:sSup>
                  </m:oMath>
                </a14:m>
                <a:r>
                  <a:rPr lang="en-US" sz="2400" dirty="0">
                    <a:effectLst/>
                    <a:latin typeface="CMMI8"/>
                  </a:rPr>
                  <a:t> </a:t>
                </a:r>
                <a:endParaRPr lang="en-US" sz="2400" dirty="0"/>
              </a:p>
            </p:txBody>
          </p:sp>
        </mc:Choice>
        <mc:Fallback xmlns="">
          <p:sp>
            <p:nvSpPr>
              <p:cNvPr id="260" name="TextBox 259">
                <a:extLst>
                  <a:ext uri="{FF2B5EF4-FFF2-40B4-BE49-F238E27FC236}">
                    <a16:creationId xmlns:a16="http://schemas.microsoft.com/office/drawing/2014/main" id="{76F97D78-87DF-E986-0923-D6050B9F6D7F}"/>
                  </a:ext>
                </a:extLst>
              </p:cNvPr>
              <p:cNvSpPr txBox="1">
                <a:spLocks noRot="1" noChangeAspect="1" noMove="1" noResize="1" noEditPoints="1" noAdjustHandles="1" noChangeArrowheads="1" noChangeShapeType="1" noTextEdit="1"/>
              </p:cNvSpPr>
              <p:nvPr/>
            </p:nvSpPr>
            <p:spPr>
              <a:xfrm>
                <a:off x="152705" y="133372"/>
                <a:ext cx="5166497" cy="461665"/>
              </a:xfrm>
              <a:prstGeom prst="rect">
                <a:avLst/>
              </a:prstGeom>
              <a:blipFill>
                <a:blip r:embed="rId8"/>
                <a:stretch>
                  <a:fillRect l="-1961" t="-7895"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1" name="TextBox 260">
                <a:extLst>
                  <a:ext uri="{FF2B5EF4-FFF2-40B4-BE49-F238E27FC236}">
                    <a16:creationId xmlns:a16="http://schemas.microsoft.com/office/drawing/2014/main" id="{76667939-C009-35C2-E6A4-F3A494325915}"/>
                  </a:ext>
                </a:extLst>
              </p:cNvPr>
              <p:cNvSpPr txBox="1"/>
              <p:nvPr/>
            </p:nvSpPr>
            <p:spPr>
              <a:xfrm>
                <a:off x="5319202" y="56504"/>
                <a:ext cx="6159653" cy="890372"/>
              </a:xfrm>
              <a:prstGeom prst="rect">
                <a:avLst/>
              </a:prstGeom>
              <a:noFill/>
            </p:spPr>
            <p:txBody>
              <a:bodyPr wrap="square" rtlCol="0">
                <a:spAutoFit/>
              </a:bodyPr>
              <a:lstStyle/>
              <a:p>
                <a:pPr algn="ctr"/>
                <a:r>
                  <a:rPr lang="en-US" sz="2400" dirty="0">
                    <a:effectLst/>
                    <a:latin typeface="CMR10"/>
                  </a:rPr>
                  <a:t>Difference of the Hamiltonian at the Two </a:t>
                </a:r>
                <a:r>
                  <a:rPr lang="en-US" sz="2400" dirty="0">
                    <a:latin typeface="CMR10"/>
                  </a:rPr>
                  <a:t>P</a:t>
                </a:r>
                <a:r>
                  <a:rPr lang="en-US" sz="2400" dirty="0">
                    <a:effectLst/>
                    <a:latin typeface="CMR10"/>
                  </a:rPr>
                  <a:t>oints:</a:t>
                </a:r>
              </a:p>
              <a:p>
                <a:pPr algn="ctr"/>
                <a14:m>
                  <m:oMath xmlns:m="http://schemas.openxmlformats.org/officeDocument/2006/math">
                    <m:r>
                      <a:rPr lang="en-US" sz="2400" i="1" smtClean="0">
                        <a:effectLst/>
                        <a:latin typeface="Cambria Math" panose="02040503050406030204" pitchFamily="18" charset="0"/>
                        <a:ea typeface="Cambria Math" panose="02040503050406030204" pitchFamily="18" charset="0"/>
                      </a:rPr>
                      <m:t>∆</m:t>
                    </m:r>
                    <m:r>
                      <a:rPr lang="en-US" sz="2400" b="0" i="1" smtClean="0">
                        <a:effectLst/>
                        <a:latin typeface="Cambria Math" panose="02040503050406030204" pitchFamily="18" charset="0"/>
                        <a:ea typeface="Cambria Math" panose="02040503050406030204" pitchFamily="18" charset="0"/>
                      </a:rPr>
                      <m:t>𝐻</m:t>
                    </m:r>
                    <m:r>
                      <a:rPr lang="en-US" sz="2400" b="0" i="1" smtClean="0">
                        <a:effectLst/>
                        <a:latin typeface="Cambria Math" panose="02040503050406030204" pitchFamily="18" charset="0"/>
                        <a:ea typeface="Cambria Math" panose="02040503050406030204" pitchFamily="18" charset="0"/>
                      </a:rPr>
                      <m:t>=</m:t>
                    </m:r>
                    <m:nary>
                      <m:naryPr>
                        <m:supHide m:val="on"/>
                        <m:ctrlPr>
                          <a:rPr lang="en-US" sz="2400" b="0" i="1" smtClean="0">
                            <a:effectLst/>
                            <a:latin typeface="Cambria Math" panose="02040503050406030204" pitchFamily="18" charset="0"/>
                            <a:ea typeface="Cambria Math" panose="02040503050406030204" pitchFamily="18" charset="0"/>
                          </a:rPr>
                        </m:ctrlPr>
                      </m:naryPr>
                      <m:sub>
                        <m:r>
                          <a:rPr lang="en-US" sz="2400" b="0" i="1" smtClean="0">
                            <a:effectLst/>
                            <a:latin typeface="Cambria Math" panose="02040503050406030204" pitchFamily="18" charset="0"/>
                            <a:ea typeface="Cambria Math" panose="02040503050406030204" pitchFamily="18" charset="0"/>
                          </a:rPr>
                          <m:t>𝑂𝑃</m:t>
                        </m:r>
                      </m:sub>
                      <m:sup/>
                      <m:e>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𝑆</m:t>
                            </m:r>
                          </m:e>
                          <m:sup>
                            <m:r>
                              <a:rPr lang="en-US" sz="2400" b="0" i="1" smtClean="0">
                                <a:effectLst/>
                                <a:latin typeface="Cambria Math" panose="02040503050406030204" pitchFamily="18" charset="0"/>
                                <a:ea typeface="Cambria Math" panose="02040503050406030204" pitchFamily="18" charset="0"/>
                              </a:rPr>
                              <m:t>𝑎</m:t>
                            </m:r>
                          </m:sup>
                        </m:sSup>
                      </m:e>
                    </m:nary>
                    <m:r>
                      <a:rPr lang="en-US" sz="2400" b="0" i="1" smtClean="0">
                        <a:effectLst/>
                        <a:latin typeface="Cambria Math" panose="02040503050406030204" pitchFamily="18" charset="0"/>
                        <a:ea typeface="Cambria Math" panose="02040503050406030204" pitchFamily="18" charset="0"/>
                      </a:rPr>
                      <m:t> × </m:t>
                    </m:r>
                    <m:r>
                      <a:rPr lang="en-US" sz="2400" b="0" i="1" smtClean="0">
                        <a:effectLst/>
                        <a:latin typeface="Cambria Math" panose="02040503050406030204" pitchFamily="18" charset="0"/>
                        <a:ea typeface="Cambria Math" panose="02040503050406030204" pitchFamily="18" charset="0"/>
                      </a:rPr>
                      <m:t>𝑑</m:t>
                    </m:r>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𝜉</m:t>
                        </m:r>
                      </m:e>
                      <m:sup>
                        <m:r>
                          <a:rPr lang="en-US" sz="2400" b="0" i="1" smtClean="0">
                            <a:effectLst/>
                            <a:latin typeface="Cambria Math" panose="02040503050406030204" pitchFamily="18" charset="0"/>
                            <a:ea typeface="Cambria Math" panose="02040503050406030204" pitchFamily="18" charset="0"/>
                          </a:rPr>
                          <m:t>𝑏</m:t>
                        </m:r>
                      </m:sup>
                    </m:sSup>
                  </m:oMath>
                </a14:m>
                <a:r>
                  <a:rPr lang="en-US" sz="2400" dirty="0">
                    <a:effectLst/>
                    <a:latin typeface="CMR10"/>
                  </a:rPr>
                  <a:t> </a:t>
                </a:r>
                <a:endParaRPr lang="en-US" sz="2400" dirty="0"/>
              </a:p>
            </p:txBody>
          </p:sp>
        </mc:Choice>
        <mc:Fallback xmlns="">
          <p:sp>
            <p:nvSpPr>
              <p:cNvPr id="261" name="TextBox 260">
                <a:extLst>
                  <a:ext uri="{FF2B5EF4-FFF2-40B4-BE49-F238E27FC236}">
                    <a16:creationId xmlns:a16="http://schemas.microsoft.com/office/drawing/2014/main" id="{76667939-C009-35C2-E6A4-F3A494325915}"/>
                  </a:ext>
                </a:extLst>
              </p:cNvPr>
              <p:cNvSpPr txBox="1">
                <a:spLocks noRot="1" noChangeAspect="1" noMove="1" noResize="1" noEditPoints="1" noAdjustHandles="1" noChangeArrowheads="1" noChangeShapeType="1" noTextEdit="1"/>
              </p:cNvSpPr>
              <p:nvPr/>
            </p:nvSpPr>
            <p:spPr>
              <a:xfrm>
                <a:off x="5319202" y="56504"/>
                <a:ext cx="6159653" cy="890372"/>
              </a:xfrm>
              <a:prstGeom prst="rect">
                <a:avLst/>
              </a:prstGeom>
              <a:blipFill>
                <a:blip r:embed="rId9"/>
                <a:stretch>
                  <a:fillRect l="-1443" t="-39437" r="-1443" b="-11831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3" name="Rectangle 262">
                <a:extLst>
                  <a:ext uri="{FF2B5EF4-FFF2-40B4-BE49-F238E27FC236}">
                    <a16:creationId xmlns:a16="http://schemas.microsoft.com/office/drawing/2014/main" id="{D0E55266-8B21-91AC-9830-6D4958FE8732}"/>
                  </a:ext>
                </a:extLst>
              </p:cNvPr>
              <p:cNvSpPr/>
              <p:nvPr/>
            </p:nvSpPr>
            <p:spPr>
              <a:xfrm>
                <a:off x="1739592" y="3950041"/>
                <a:ext cx="6306791" cy="518668"/>
              </a:xfrm>
              <a:prstGeom prst="rect">
                <a:avLst/>
              </a:prstGeom>
            </p:spPr>
            <p:txBody>
              <a:bodyPr wrap="none">
                <a:spAutoFit/>
              </a:bodyPr>
              <a:lstStyle/>
              <a:p>
                <a:r>
                  <a:rPr lang="en-US" sz="2400" b="0" dirty="0"/>
                  <a:t>Geometrically, this means: </a:t>
                </a:r>
                <a14:m>
                  <m:oMath xmlns:m="http://schemas.openxmlformats.org/officeDocument/2006/math">
                    <m:nary>
                      <m:naryPr>
                        <m:chr m:val="∮"/>
                        <m:limLoc m:val="undOvr"/>
                        <m:subHide m:val="on"/>
                        <m:supHide m:val="on"/>
                        <m:ctrlPr>
                          <a:rPr lang="en-US" sz="2400" b="0" i="1" smtClean="0">
                            <a:latin typeface="Cambria Math" panose="02040503050406030204" pitchFamily="18" charset="0"/>
                          </a:rPr>
                        </m:ctrlPr>
                      </m:naryPr>
                      <m:sub/>
                      <m:sup/>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𝑞</m:t>
                                </m:r>
                              </m:sup>
                            </m:sSup>
                            <m:r>
                              <a:rPr lang="en-US" sz="2400" b="0" i="1" smtClean="0">
                                <a:latin typeface="Cambria Math" panose="02040503050406030204" pitchFamily="18" charset="0"/>
                              </a:rPr>
                              <m:t>𝑑𝑝</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𝑝</m:t>
                                </m:r>
                              </m:sup>
                            </m:sSup>
                            <m:r>
                              <a:rPr lang="en-US" sz="2400" b="0" i="1" smtClean="0">
                                <a:latin typeface="Cambria Math" panose="02040503050406030204" pitchFamily="18" charset="0"/>
                              </a:rPr>
                              <m:t>𝑑𝑞</m:t>
                            </m:r>
                          </m:e>
                        </m:d>
                        <m:r>
                          <a:rPr lang="en-US" sz="2400" b="0" i="1" smtClean="0">
                            <a:latin typeface="Cambria Math" panose="02040503050406030204" pitchFamily="18" charset="0"/>
                          </a:rPr>
                          <m:t>=0</m:t>
                        </m:r>
                      </m:e>
                    </m:nary>
                  </m:oMath>
                </a14:m>
                <a:endParaRPr lang="en-US" sz="2400" dirty="0"/>
              </a:p>
            </p:txBody>
          </p:sp>
        </mc:Choice>
        <mc:Fallback>
          <p:sp>
            <p:nvSpPr>
              <p:cNvPr id="263" name="Rectangle 262">
                <a:extLst>
                  <a:ext uri="{FF2B5EF4-FFF2-40B4-BE49-F238E27FC236}">
                    <a16:creationId xmlns:a16="http://schemas.microsoft.com/office/drawing/2014/main" id="{D0E55266-8B21-91AC-9830-6D4958FE8732}"/>
                  </a:ext>
                </a:extLst>
              </p:cNvPr>
              <p:cNvSpPr>
                <a:spLocks noRot="1" noChangeAspect="1" noMove="1" noResize="1" noEditPoints="1" noAdjustHandles="1" noChangeArrowheads="1" noChangeShapeType="1" noTextEdit="1"/>
              </p:cNvSpPr>
              <p:nvPr/>
            </p:nvSpPr>
            <p:spPr>
              <a:xfrm>
                <a:off x="1739592" y="3950041"/>
                <a:ext cx="6306791" cy="518668"/>
              </a:xfrm>
              <a:prstGeom prst="rect">
                <a:avLst/>
              </a:prstGeom>
              <a:blipFill>
                <a:blip r:embed="rId10"/>
                <a:stretch>
                  <a:fillRect l="-1406" t="-143902" b="-20243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5025919C-2781-D339-D4D4-C60E7F72C615}"/>
                  </a:ext>
                </a:extLst>
              </p:cNvPr>
              <p:cNvSpPr/>
              <p:nvPr/>
            </p:nvSpPr>
            <p:spPr>
              <a:xfrm>
                <a:off x="463719" y="4464820"/>
                <a:ext cx="8858535" cy="1799595"/>
              </a:xfrm>
              <a:prstGeom prst="rect">
                <a:avLst/>
              </a:prstGeom>
            </p:spPr>
            <p:txBody>
              <a:bodyPr wrap="square">
                <a:spAutoFit/>
              </a:bodyPr>
              <a:lstStyle/>
              <a:p>
                <a:r>
                  <a:rPr lang="en-US" sz="2400" dirty="0"/>
                  <a:t>Since we are in two dimensional space and a hyper surface surface has dimension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−1=2−1=1</m:t>
                    </m:r>
                  </m:oMath>
                </a14:m>
                <a:endParaRPr lang="en-US" sz="2400" dirty="0"/>
              </a:p>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𝑞</m:t>
                                  </m:r>
                                </m:sup>
                              </m:sSup>
                              <m:r>
                                <a:rPr lang="en-US" sz="2400" i="1">
                                  <a:latin typeface="Cambria Math" panose="02040503050406030204" pitchFamily="18" charset="0"/>
                                </a:rPr>
                                <m:t>𝑑𝑝</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𝑝</m:t>
                                  </m:r>
                                </m:sup>
                              </m:sSup>
                              <m:r>
                                <a:rPr lang="en-US" sz="2400" i="1">
                                  <a:latin typeface="Cambria Math" panose="02040503050406030204" pitchFamily="18" charset="0"/>
                                </a:rPr>
                                <m:t>𝑑𝑞</m:t>
                              </m:r>
                            </m:e>
                          </m:d>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𝑝</m:t>
                                  </m:r>
                                </m:sub>
                              </m:sSub>
                              <m:r>
                                <a:rPr lang="en-US" sz="2400" i="1">
                                  <a:latin typeface="Cambria Math" panose="02040503050406030204" pitchFamily="18" charset="0"/>
                                </a:rPr>
                                <m:t>𝐻𝑑𝑝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𝑞</m:t>
                                  </m:r>
                                </m:sub>
                              </m:sSub>
                              <m:r>
                                <a:rPr lang="en-US" sz="2400" i="1">
                                  <a:latin typeface="Cambria Math" panose="02040503050406030204" pitchFamily="18" charset="0"/>
                                </a:rPr>
                                <m:t>𝐻𝑑𝑞</m:t>
                              </m:r>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𝑑𝐻</m:t>
                                  </m:r>
                                  <m:r>
                                    <a:rPr lang="en-US" sz="2400" i="1">
                                      <a:latin typeface="Cambria Math" panose="02040503050406030204" pitchFamily="18" charset="0"/>
                                    </a:rPr>
                                    <m:t>=0</m:t>
                                  </m:r>
                                </m:e>
                              </m:nary>
                            </m:e>
                          </m:nary>
                        </m:e>
                      </m:nary>
                    </m:oMath>
                  </m:oMathPara>
                </a14:m>
                <a:endParaRPr lang="en-US" sz="2400" dirty="0"/>
              </a:p>
            </p:txBody>
          </p:sp>
        </mc:Choice>
        <mc:Fallback>
          <p:sp>
            <p:nvSpPr>
              <p:cNvPr id="6" name="Rectangle 5">
                <a:extLst>
                  <a:ext uri="{FF2B5EF4-FFF2-40B4-BE49-F238E27FC236}">
                    <a16:creationId xmlns:a16="http://schemas.microsoft.com/office/drawing/2014/main" id="{5025919C-2781-D339-D4D4-C60E7F72C615}"/>
                  </a:ext>
                </a:extLst>
              </p:cNvPr>
              <p:cNvSpPr>
                <a:spLocks noRot="1" noChangeAspect="1" noMove="1" noResize="1" noEditPoints="1" noAdjustHandles="1" noChangeArrowheads="1" noChangeShapeType="1" noTextEdit="1"/>
              </p:cNvSpPr>
              <p:nvPr/>
            </p:nvSpPr>
            <p:spPr>
              <a:xfrm>
                <a:off x="463719" y="4464820"/>
                <a:ext cx="8858535" cy="1799595"/>
              </a:xfrm>
              <a:prstGeom prst="rect">
                <a:avLst/>
              </a:prstGeom>
              <a:blipFill>
                <a:blip r:embed="rId11"/>
                <a:stretch>
                  <a:fillRect l="-3438" t="-41958" b="-113986"/>
                </a:stretch>
              </a:blipFill>
            </p:spPr>
            <p:txBody>
              <a:bodyPr/>
              <a:lstStyle/>
              <a:p>
                <a:r>
                  <a:rPr lang="en-US">
                    <a:noFill/>
                  </a:rPr>
                  <a:t> </a:t>
                </a:r>
              </a:p>
            </p:txBody>
          </p:sp>
        </mc:Fallback>
      </mc:AlternateContent>
    </p:spTree>
    <p:extLst>
      <p:ext uri="{BB962C8B-B14F-4D97-AF65-F5344CB8AC3E}">
        <p14:creationId xmlns:p14="http://schemas.microsoft.com/office/powerpoint/2010/main" val="3065102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232BBB-1F1E-A052-7D7D-6DD298EE3B28}"/>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E3509AA-7711-29F2-0442-6099A15602BA}"/>
              </a:ext>
            </a:extLst>
          </p:cNvPr>
          <p:cNvSpPr>
            <a:spLocks noGrp="1"/>
          </p:cNvSpPr>
          <p:nvPr>
            <p:ph type="sldNum" sz="quarter" idx="12"/>
          </p:nvPr>
        </p:nvSpPr>
        <p:spPr/>
        <p:txBody>
          <a:bodyPr/>
          <a:lstStyle/>
          <a:p>
            <a:fld id="{F47845EA-7733-40EE-B074-20032348B727}" type="slidenum">
              <a:rPr lang="en-US" smtClean="0"/>
              <a:t>5</a:t>
            </a:fld>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8DF7448-DCAE-C370-E0E9-CA9CBB9C92B5}"/>
                  </a:ext>
                </a:extLst>
              </p:cNvPr>
              <p:cNvSpPr txBox="1"/>
              <p:nvPr/>
            </p:nvSpPr>
            <p:spPr>
              <a:xfrm>
                <a:off x="228645" y="251080"/>
                <a:ext cx="6741041" cy="954107"/>
              </a:xfrm>
              <a:prstGeom prst="rect">
                <a:avLst/>
              </a:prstGeom>
              <a:noFill/>
            </p:spPr>
            <p:txBody>
              <a:bodyPr wrap="square" rtlCol="0">
                <a:spAutoFit/>
              </a:bodyPr>
              <a:lstStyle/>
              <a:p>
                <a:r>
                  <a:rPr lang="en-US" sz="2800" dirty="0"/>
                  <a:t>Each divergenceless field in two dimensions admits a stream function </a:t>
                </a:r>
                <a14:m>
                  <m:oMath xmlns:m="http://schemas.openxmlformats.org/officeDocument/2006/math">
                    <m:r>
                      <a:rPr lang="en-US" sz="2800" b="0" i="1" smtClean="0">
                        <a:latin typeface="Cambria Math" panose="02040503050406030204" pitchFamily="18" charset="0"/>
                      </a:rPr>
                      <m:t>𝐻</m:t>
                    </m:r>
                  </m:oMath>
                </a14:m>
                <a:r>
                  <a:rPr lang="en-US" sz="2800" dirty="0"/>
                  <a:t> that satisfies:</a:t>
                </a:r>
              </a:p>
            </p:txBody>
          </p:sp>
        </mc:Choice>
        <mc:Fallback>
          <p:sp>
            <p:nvSpPr>
              <p:cNvPr id="4" name="TextBox 3">
                <a:extLst>
                  <a:ext uri="{FF2B5EF4-FFF2-40B4-BE49-F238E27FC236}">
                    <a16:creationId xmlns:a16="http://schemas.microsoft.com/office/drawing/2014/main" id="{58DF7448-DCAE-C370-E0E9-CA9CBB9C92B5}"/>
                  </a:ext>
                </a:extLst>
              </p:cNvPr>
              <p:cNvSpPr txBox="1">
                <a:spLocks noRot="1" noChangeAspect="1" noMove="1" noResize="1" noEditPoints="1" noAdjustHandles="1" noChangeArrowheads="1" noChangeShapeType="1" noTextEdit="1"/>
              </p:cNvSpPr>
              <p:nvPr/>
            </p:nvSpPr>
            <p:spPr>
              <a:xfrm>
                <a:off x="228645" y="251080"/>
                <a:ext cx="6741041" cy="954107"/>
              </a:xfrm>
              <a:prstGeom prst="rect">
                <a:avLst/>
              </a:prstGeom>
              <a:blipFill>
                <a:blip r:embed="rId3"/>
                <a:stretch>
                  <a:fillRect l="-1883" t="-6494" b="-15584"/>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46C31B99-EA23-04EF-76E8-33929CC6BA0E}"/>
              </a:ext>
            </a:extLst>
          </p:cNvPr>
          <p:cNvSpPr txBox="1"/>
          <p:nvPr/>
        </p:nvSpPr>
        <p:spPr>
          <a:xfrm>
            <a:off x="119730" y="1739205"/>
            <a:ext cx="12262713" cy="954107"/>
          </a:xfrm>
          <a:prstGeom prst="rect">
            <a:avLst/>
          </a:prstGeom>
          <a:noFill/>
        </p:spPr>
        <p:txBody>
          <a:bodyPr wrap="square" rtlCol="0">
            <a:spAutoFit/>
          </a:bodyPr>
          <a:lstStyle/>
          <a:p>
            <a:r>
              <a:rPr lang="en-US" sz="2800" dirty="0"/>
              <a:t>the flow through a line connecting two states only depends on the states and is path independent: </a:t>
            </a:r>
            <a:endParaRPr lang="en-US" sz="2800" dirty="0">
              <a:solidFill>
                <a:schemeClr val="bg1"/>
              </a:solidFill>
            </a:endParaRP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D829E47-BC78-B0CA-7EDD-F3619213EFFF}"/>
                  </a:ext>
                </a:extLst>
              </p:cNvPr>
              <p:cNvSpPr txBox="1"/>
              <p:nvPr/>
            </p:nvSpPr>
            <p:spPr>
              <a:xfrm>
                <a:off x="0" y="4997830"/>
                <a:ext cx="9397048" cy="1200329"/>
              </a:xfrm>
              <a:prstGeom prst="rect">
                <a:avLst/>
              </a:prstGeom>
              <a:noFill/>
            </p:spPr>
            <p:txBody>
              <a:bodyPr wrap="squar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r>
                      <m:rPr>
                        <m:sty m:val="p"/>
                      </m:rPr>
                      <a:rPr lang="en-US" sz="3600" b="0" i="0" smtClean="0">
                        <a:solidFill>
                          <a:schemeClr val="accent6">
                            <a:lumMod val="75000"/>
                          </a:schemeClr>
                        </a:solidFill>
                        <a:latin typeface="Cambria Math" panose="02040503050406030204" pitchFamily="18" charset="0"/>
                      </a:rPr>
                      <m:t>T</m:t>
                    </m:r>
                  </m:oMath>
                </a14:m>
                <a:r>
                  <a:rPr lang="en-US" sz="3600" dirty="0">
                    <a:solidFill>
                      <a:schemeClr val="accent6">
                        <a:lumMod val="75000"/>
                      </a:schemeClr>
                    </a:solidFill>
                  </a:rPr>
                  <a:t>he displacement field for a one dimensional Hamiltonian Is divergenceless: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m:t>
                        </m:r>
                      </m:e>
                      <m:sub>
                        <m:r>
                          <a:rPr lang="en-US" sz="3600" i="1">
                            <a:solidFill>
                              <a:schemeClr val="accent6">
                                <a:lumMod val="75000"/>
                              </a:schemeClr>
                            </a:solidFill>
                            <a:latin typeface="Cambria Math" panose="02040503050406030204" pitchFamily="18" charset="0"/>
                          </a:rPr>
                          <m:t>𝑎</m:t>
                        </m:r>
                      </m:sub>
                    </m:sSub>
                    <m:sSup>
                      <m:sSupPr>
                        <m:ctrlPr>
                          <a:rPr lang="en-US" sz="3600" i="1">
                            <a:solidFill>
                              <a:schemeClr val="accent6">
                                <a:lumMod val="75000"/>
                              </a:schemeClr>
                            </a:solidFill>
                            <a:latin typeface="Cambria Math" panose="02040503050406030204" pitchFamily="18" charset="0"/>
                          </a:rPr>
                        </m:ctrlPr>
                      </m:sSupPr>
                      <m:e>
                        <m:r>
                          <a:rPr lang="en-US" sz="3600" i="1">
                            <a:solidFill>
                              <a:schemeClr val="accent6">
                                <a:lumMod val="75000"/>
                              </a:schemeClr>
                            </a:solidFill>
                            <a:latin typeface="Cambria Math" panose="02040503050406030204" pitchFamily="18" charset="0"/>
                          </a:rPr>
                          <m:t>𝑆</m:t>
                        </m:r>
                      </m:e>
                      <m:sup>
                        <m:r>
                          <a:rPr lang="en-US" sz="3600" i="1">
                            <a:solidFill>
                              <a:schemeClr val="accent6">
                                <a:lumMod val="75000"/>
                              </a:schemeClr>
                            </a:solidFill>
                            <a:latin typeface="Cambria Math" panose="02040503050406030204" pitchFamily="18" charset="0"/>
                          </a:rPr>
                          <m:t>𝑎</m:t>
                        </m:r>
                      </m:sup>
                    </m:sSup>
                    <m:r>
                      <a:rPr lang="en-US" sz="3600" i="1">
                        <a:solidFill>
                          <a:schemeClr val="accent6">
                            <a:lumMod val="75000"/>
                          </a:schemeClr>
                        </a:solidFill>
                        <a:latin typeface="Cambria Math" panose="02040503050406030204" pitchFamily="18" charset="0"/>
                      </a:rPr>
                      <m:t>=0  </m:t>
                    </m:r>
                  </m:oMath>
                </a14:m>
                <a:endParaRPr lang="en-US" sz="3600" dirty="0">
                  <a:solidFill>
                    <a:schemeClr val="accent6">
                      <a:lumMod val="75000"/>
                    </a:schemeClr>
                  </a:solidFill>
                </a:endParaRPr>
              </a:p>
            </p:txBody>
          </p:sp>
        </mc:Choice>
        <mc:Fallback>
          <p:sp>
            <p:nvSpPr>
              <p:cNvPr id="9" name="TextBox 8">
                <a:extLst>
                  <a:ext uri="{FF2B5EF4-FFF2-40B4-BE49-F238E27FC236}">
                    <a16:creationId xmlns:a16="http://schemas.microsoft.com/office/drawing/2014/main" id="{AD829E47-BC78-B0CA-7EDD-F3619213EFFF}"/>
                  </a:ext>
                </a:extLst>
              </p:cNvPr>
              <p:cNvSpPr txBox="1">
                <a:spLocks noRot="1" noChangeAspect="1" noMove="1" noResize="1" noEditPoints="1" noAdjustHandles="1" noChangeArrowheads="1" noChangeShapeType="1" noTextEdit="1"/>
              </p:cNvSpPr>
              <p:nvPr/>
            </p:nvSpPr>
            <p:spPr>
              <a:xfrm>
                <a:off x="0" y="4997830"/>
                <a:ext cx="9397048" cy="1200329"/>
              </a:xfrm>
              <a:prstGeom prst="rect">
                <a:avLst/>
              </a:prstGeom>
              <a:blipFill>
                <a:blip r:embed="rId4"/>
                <a:stretch>
                  <a:fillRect t="-8333" r="-270" b="-1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4C472320-C837-B0A2-F9C2-51080CB45DBC}"/>
                  </a:ext>
                </a:extLst>
              </p:cNvPr>
              <p:cNvSpPr txBox="1"/>
              <p:nvPr/>
            </p:nvSpPr>
            <p:spPr>
              <a:xfrm>
                <a:off x="6969686" y="495960"/>
                <a:ext cx="4848446" cy="556434"/>
              </a:xfrm>
              <a:prstGeom prst="rect">
                <a:avLst/>
              </a:prstGeom>
              <a:noFill/>
            </p:spPr>
            <p:txBody>
              <a:bodyPr wrap="square" rtlCol="0">
                <a:spAutoFit/>
              </a:bodyPr>
              <a:lstStyle/>
              <a:p>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𝑞</m:t>
                        </m:r>
                      </m:sup>
                    </m:sSup>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𝑝</m:t>
                        </m:r>
                      </m:sub>
                    </m:sSub>
                    <m:r>
                      <a:rPr lang="en-US" sz="2800" i="1">
                        <a:latin typeface="Cambria Math" panose="02040503050406030204" pitchFamily="18" charset="0"/>
                      </a:rPr>
                      <m:t>𝐻</m:t>
                    </m:r>
                  </m:oMath>
                </a14:m>
                <a:r>
                  <a:rPr lang="en-US" sz="2800" dirty="0"/>
                  <a:t> and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𝑝</m:t>
                        </m:r>
                      </m:sup>
                    </m:sSup>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r>
                      <a:rPr lang="en-US" sz="2800" i="1">
                        <a:latin typeface="Cambria Math" panose="02040503050406030204" pitchFamily="18" charset="0"/>
                      </a:rPr>
                      <m:t>𝐻</m:t>
                    </m:r>
                  </m:oMath>
                </a14:m>
                <a:endParaRPr lang="en-US" sz="2800" dirty="0"/>
              </a:p>
            </p:txBody>
          </p:sp>
        </mc:Choice>
        <mc:Fallback>
          <p:sp>
            <p:nvSpPr>
              <p:cNvPr id="10" name="TextBox 9">
                <a:extLst>
                  <a:ext uri="{FF2B5EF4-FFF2-40B4-BE49-F238E27FC236}">
                    <a16:creationId xmlns:a16="http://schemas.microsoft.com/office/drawing/2014/main" id="{4C472320-C837-B0A2-F9C2-51080CB45DBC}"/>
                  </a:ext>
                </a:extLst>
              </p:cNvPr>
              <p:cNvSpPr txBox="1">
                <a:spLocks noRot="1" noChangeAspect="1" noMove="1" noResize="1" noEditPoints="1" noAdjustHandles="1" noChangeArrowheads="1" noChangeShapeType="1" noTextEdit="1"/>
              </p:cNvSpPr>
              <p:nvPr/>
            </p:nvSpPr>
            <p:spPr>
              <a:xfrm>
                <a:off x="6969686" y="495960"/>
                <a:ext cx="4848446" cy="556434"/>
              </a:xfrm>
              <a:prstGeom prst="rect">
                <a:avLst/>
              </a:prstGeom>
              <a:blipFill>
                <a:blip r:embed="rId5"/>
                <a:stretch>
                  <a:fillRect l="-522" t="-6522" b="-239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3B4CD1C-00BD-792E-CD95-655232D1C0CF}"/>
                  </a:ext>
                </a:extLst>
              </p:cNvPr>
              <p:cNvSpPr txBox="1"/>
              <p:nvPr/>
            </p:nvSpPr>
            <p:spPr>
              <a:xfrm>
                <a:off x="5834253" y="2572644"/>
                <a:ext cx="4412554" cy="106150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𝐻</m:t>
                      </m:r>
                      <m:d>
                        <m:dPr>
                          <m:ctrlPr>
                            <a:rPr lang="en-US" sz="2800" i="1">
                              <a:latin typeface="Cambria Math" panose="02040503050406030204" pitchFamily="18" charset="0"/>
                            </a:rPr>
                          </m:ctrlPr>
                        </m:dPr>
                        <m:e>
                          <m:r>
                            <a:rPr lang="en-US" sz="2800" i="1">
                              <a:latin typeface="Cambria Math" panose="02040503050406030204" pitchFamily="18" charset="0"/>
                            </a:rPr>
                            <m:t>𝑃</m:t>
                          </m:r>
                        </m:e>
                      </m:d>
                      <m:r>
                        <a:rPr lang="en-US" sz="2800" i="1">
                          <a:latin typeface="Cambria Math" panose="02040503050406030204" pitchFamily="18" charset="0"/>
                        </a:rPr>
                        <m:t>= </m:t>
                      </m:r>
                      <m:nary>
                        <m:naryPr>
                          <m:ctrlPr>
                            <a:rPr lang="en-US" sz="2800" i="1">
                              <a:latin typeface="Cambria Math" panose="02040503050406030204" pitchFamily="18" charset="0"/>
                            </a:rPr>
                          </m:ctrlPr>
                        </m:naryPr>
                        <m:sub>
                          <m:r>
                            <m:rPr>
                              <m:brk m:alnAt="23"/>
                            </m:rPr>
                            <a:rPr lang="en-US" sz="2800" i="1">
                              <a:latin typeface="Cambria Math" panose="02040503050406030204" pitchFamily="18" charset="0"/>
                            </a:rPr>
                            <m:t>𝑂</m:t>
                          </m:r>
                        </m:sub>
                        <m:sup>
                          <m:r>
                            <a:rPr lang="en-US" sz="2800" i="1">
                              <a:latin typeface="Cambria Math" panose="02040503050406030204" pitchFamily="18" charset="0"/>
                            </a:rPr>
                            <m:t>𝑃</m:t>
                          </m:r>
                        </m:sup>
                        <m:e>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𝑞</m:t>
                              </m:r>
                            </m:sup>
                          </m:sSup>
                          <m:r>
                            <a:rPr lang="en-US" sz="2800" i="1">
                              <a:latin typeface="Cambria Math" panose="02040503050406030204" pitchFamily="18" charset="0"/>
                            </a:rPr>
                            <m:t>𝑑𝑝</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𝑝</m:t>
                              </m:r>
                            </m:sup>
                          </m:sSup>
                          <m:r>
                            <a:rPr lang="en-US" sz="2800" i="1">
                              <a:latin typeface="Cambria Math" panose="02040503050406030204" pitchFamily="18" charset="0"/>
                            </a:rPr>
                            <m:t>𝑑𝑞</m:t>
                          </m:r>
                          <m:r>
                            <a:rPr lang="en-US" sz="2800" i="1">
                              <a:latin typeface="Cambria Math" panose="02040503050406030204" pitchFamily="18" charset="0"/>
                            </a:rPr>
                            <m:t>)</m:t>
                          </m:r>
                        </m:e>
                      </m:nary>
                    </m:oMath>
                  </m:oMathPara>
                </a14:m>
                <a:endParaRPr lang="en-US" sz="2800" dirty="0"/>
              </a:p>
            </p:txBody>
          </p:sp>
        </mc:Choice>
        <mc:Fallback>
          <p:sp>
            <p:nvSpPr>
              <p:cNvPr id="11" name="TextBox 10">
                <a:extLst>
                  <a:ext uri="{FF2B5EF4-FFF2-40B4-BE49-F238E27FC236}">
                    <a16:creationId xmlns:a16="http://schemas.microsoft.com/office/drawing/2014/main" id="{33B4CD1C-00BD-792E-CD95-655232D1C0CF}"/>
                  </a:ext>
                </a:extLst>
              </p:cNvPr>
              <p:cNvSpPr txBox="1">
                <a:spLocks noRot="1" noChangeAspect="1" noMove="1" noResize="1" noEditPoints="1" noAdjustHandles="1" noChangeArrowheads="1" noChangeShapeType="1" noTextEdit="1"/>
              </p:cNvSpPr>
              <p:nvPr/>
            </p:nvSpPr>
            <p:spPr>
              <a:xfrm>
                <a:off x="5834253" y="2572644"/>
                <a:ext cx="4412554" cy="1061509"/>
              </a:xfrm>
              <a:prstGeom prst="rect">
                <a:avLst/>
              </a:prstGeom>
              <a:blipFill>
                <a:blip r:embed="rId6"/>
                <a:stretch>
                  <a:fillRect l="-1724" t="-160000" b="-2364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DBB47F52-40C0-C9A6-C6E8-C9BEBB30CC72}"/>
                  </a:ext>
                </a:extLst>
              </p:cNvPr>
              <p:cNvSpPr txBox="1"/>
              <p:nvPr/>
            </p:nvSpPr>
            <p:spPr>
              <a:xfrm>
                <a:off x="1945194" y="2866259"/>
                <a:ext cx="1943865" cy="52322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𝐻</m:t>
                      </m:r>
                      <m:d>
                        <m:dPr>
                          <m:ctrlPr>
                            <a:rPr lang="en-US" sz="2800" i="1">
                              <a:latin typeface="Cambria Math" panose="02040503050406030204" pitchFamily="18" charset="0"/>
                            </a:rPr>
                          </m:ctrlPr>
                        </m:dPr>
                        <m:e>
                          <m:r>
                            <a:rPr lang="en-US" sz="2800" i="1">
                              <a:latin typeface="Cambria Math" panose="02040503050406030204" pitchFamily="18" charset="0"/>
                            </a:rPr>
                            <m:t>𝑂</m:t>
                          </m:r>
                        </m:e>
                      </m:d>
                      <m:r>
                        <a:rPr lang="en-US" sz="2800" i="1">
                          <a:latin typeface="Cambria Math" panose="02040503050406030204" pitchFamily="18" charset="0"/>
                        </a:rPr>
                        <m:t>=0</m:t>
                      </m:r>
                    </m:oMath>
                  </m:oMathPara>
                </a14:m>
                <a:endParaRPr lang="en-US" sz="2800" dirty="0">
                  <a:solidFill>
                    <a:schemeClr val="bg1"/>
                  </a:solidFill>
                </a:endParaRPr>
              </a:p>
            </p:txBody>
          </p:sp>
        </mc:Choice>
        <mc:Fallback>
          <p:sp>
            <p:nvSpPr>
              <p:cNvPr id="12" name="TextBox 11">
                <a:extLst>
                  <a:ext uri="{FF2B5EF4-FFF2-40B4-BE49-F238E27FC236}">
                    <a16:creationId xmlns:a16="http://schemas.microsoft.com/office/drawing/2014/main" id="{DBB47F52-40C0-C9A6-C6E8-C9BEBB30CC72}"/>
                  </a:ext>
                </a:extLst>
              </p:cNvPr>
              <p:cNvSpPr txBox="1">
                <a:spLocks noRot="1" noChangeAspect="1" noMove="1" noResize="1" noEditPoints="1" noAdjustHandles="1" noChangeArrowheads="1" noChangeShapeType="1" noTextEdit="1"/>
              </p:cNvSpPr>
              <p:nvPr/>
            </p:nvSpPr>
            <p:spPr>
              <a:xfrm>
                <a:off x="1945194" y="2866259"/>
                <a:ext cx="1943865"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9B9BF6B4-E69D-85AB-F155-6F6364FD2875}"/>
                  </a:ext>
                </a:extLst>
              </p:cNvPr>
              <p:cNvSpPr txBox="1"/>
              <p:nvPr/>
            </p:nvSpPr>
            <p:spPr>
              <a:xfrm>
                <a:off x="2969290" y="4037774"/>
                <a:ext cx="6563592" cy="556434"/>
              </a:xfrm>
              <a:prstGeom prst="rect">
                <a:avLst/>
              </a:prstGeom>
              <a:noFill/>
            </p:spPr>
            <p:txBody>
              <a:bodyPr wrap="square" rtlCol="0">
                <a:spAutoFit/>
              </a:bodyPr>
              <a:lstStyle/>
              <a:p>
                <a:pPr algn="ctr"/>
                <a:r>
                  <a:rPr lang="en-US" sz="2800" dirty="0"/>
                  <a:t> </a:t>
                </a:r>
                <a14:m>
                  <m:oMath xmlns:m="http://schemas.openxmlformats.org/officeDocument/2006/math">
                    <m:r>
                      <a:rPr lang="en-US" sz="2800" i="1">
                        <a:latin typeface="Cambria Math" panose="02040503050406030204" pitchFamily="18" charset="0"/>
                      </a:rPr>
                      <m:t>𝑑𝐻</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r>
                      <a:rPr lang="en-US" sz="2800" i="1">
                        <a:latin typeface="Cambria Math" panose="02040503050406030204" pitchFamily="18" charset="0"/>
                      </a:rPr>
                      <m:t>𝐻𝑑𝑞</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𝑝</m:t>
                        </m:r>
                      </m:sub>
                    </m:sSub>
                    <m:r>
                      <a:rPr lang="en-US" sz="2800" i="1">
                        <a:latin typeface="Cambria Math" panose="02040503050406030204" pitchFamily="18" charset="0"/>
                      </a:rPr>
                      <m:t>𝐻𝑑𝑝</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𝑝</m:t>
                        </m:r>
                      </m:sup>
                    </m:sSup>
                    <m:r>
                      <a:rPr lang="en-US" sz="2800" i="1">
                        <a:latin typeface="Cambria Math" panose="02040503050406030204" pitchFamily="18" charset="0"/>
                      </a:rPr>
                      <m:t>𝑑𝑞</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𝑞</m:t>
                        </m:r>
                      </m:sup>
                    </m:sSup>
                    <m:r>
                      <a:rPr lang="en-US" sz="2800" i="1">
                        <a:latin typeface="Cambria Math" panose="02040503050406030204" pitchFamily="18" charset="0"/>
                      </a:rPr>
                      <m:t>𝑑𝑝</m:t>
                    </m:r>
                  </m:oMath>
                </a14:m>
                <a:r>
                  <a:rPr lang="en-US" sz="2800" dirty="0">
                    <a:solidFill>
                      <a:schemeClr val="bg1"/>
                    </a:solidFill>
                  </a:rPr>
                  <a:t> </a:t>
                </a:r>
              </a:p>
            </p:txBody>
          </p:sp>
        </mc:Choice>
        <mc:Fallback>
          <p:sp>
            <p:nvSpPr>
              <p:cNvPr id="14" name="TextBox 13">
                <a:extLst>
                  <a:ext uri="{FF2B5EF4-FFF2-40B4-BE49-F238E27FC236}">
                    <a16:creationId xmlns:a16="http://schemas.microsoft.com/office/drawing/2014/main" id="{9B9BF6B4-E69D-85AB-F155-6F6364FD2875}"/>
                  </a:ext>
                </a:extLst>
              </p:cNvPr>
              <p:cNvSpPr txBox="1">
                <a:spLocks noRot="1" noChangeAspect="1" noMove="1" noResize="1" noEditPoints="1" noAdjustHandles="1" noChangeArrowheads="1" noChangeShapeType="1" noTextEdit="1"/>
              </p:cNvSpPr>
              <p:nvPr/>
            </p:nvSpPr>
            <p:spPr>
              <a:xfrm>
                <a:off x="2969290" y="4037774"/>
                <a:ext cx="6563592" cy="556434"/>
              </a:xfrm>
              <a:prstGeom prst="rect">
                <a:avLst/>
              </a:prstGeom>
              <a:blipFill>
                <a:blip r:embed="rId8"/>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4155855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6</a:t>
            </a:fld>
            <a:endParaRPr lang="en-US"/>
          </a:p>
        </p:txBody>
      </p:sp>
      <p:sp>
        <p:nvSpPr>
          <p:cNvPr id="4" name="TextBox 3">
            <a:extLst>
              <a:ext uri="{FF2B5EF4-FFF2-40B4-BE49-F238E27FC236}">
                <a16:creationId xmlns:a16="http://schemas.microsoft.com/office/drawing/2014/main" id="{D2BA4621-041B-E33E-46DE-0BB051FE42ED}"/>
              </a:ext>
            </a:extLst>
          </p:cNvPr>
          <p:cNvSpPr txBox="1"/>
          <p:nvPr/>
        </p:nvSpPr>
        <p:spPr>
          <a:xfrm>
            <a:off x="119730" y="114438"/>
            <a:ext cx="11976356" cy="461665"/>
          </a:xfrm>
          <a:prstGeom prst="rect">
            <a:avLst/>
          </a:prstGeom>
        </p:spPr>
        <p:txBody>
          <a:bodyPr wrap="square" rtlCol="0">
            <a:spAutoFit/>
          </a:bodyPr>
          <a:lstStyle/>
          <a:p>
            <a:pPr algn="ctr"/>
            <a:r>
              <a:rPr lang="en-US" sz="2400" dirty="0">
                <a:solidFill>
                  <a:schemeClr val="tx1"/>
                </a:solidFill>
              </a:rPr>
              <a:t>Now let us turn our attention to the way regions are transported by the evolution</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11692FE-D920-E625-0488-8971C0432CD4}"/>
                  </a:ext>
                </a:extLst>
              </p:cNvPr>
              <p:cNvSpPr txBox="1"/>
              <p:nvPr/>
            </p:nvSpPr>
            <p:spPr>
              <a:xfrm>
                <a:off x="119730" y="4321433"/>
                <a:ext cx="9503955" cy="1631216"/>
              </a:xfrm>
              <a:prstGeom prst="rect">
                <a:avLst/>
              </a:prstGeom>
              <a:noFill/>
            </p:spPr>
            <p:txBody>
              <a:bodyPr wrap="square" rtlCol="0">
                <a:spAutoFit/>
              </a:bodyPr>
              <a:lstStyle/>
              <a:p>
                <a:r>
                  <a:rPr lang="en-US" sz="2000" dirty="0"/>
                  <a:t>T</a:t>
                </a:r>
                <a:r>
                  <a:rPr lang="en-US" sz="2000" dirty="0">
                    <a:solidFill>
                      <a:schemeClr val="tx1"/>
                    </a:solidFill>
                  </a:rPr>
                  <a:t>he first term in proportional to the divergence of the displacement field, therefore the Jacobian determinant is equal to one if and only if the displacement is </a:t>
                </a:r>
                <a:r>
                  <a:rPr lang="en-US" sz="2000" dirty="0" err="1">
                    <a:solidFill>
                      <a:schemeClr val="tx1"/>
                    </a:solidFill>
                  </a:rPr>
                  <a:t>divergentless</a:t>
                </a:r>
                <a:endParaRPr lang="en-US" sz="2000" dirty="0">
                  <a:solidFill>
                    <a:schemeClr val="tx1"/>
                  </a:solidFill>
                </a:endParaRPr>
              </a:p>
              <a:p>
                <a:endParaRPr lang="en-US" sz="2000" dirty="0"/>
              </a:p>
              <a:p>
                <a14:m>
                  <m:oMath xmlns:m="http://schemas.openxmlformats.org/officeDocument/2006/math">
                    <m:r>
                      <a:rPr lang="en-US" sz="2000" b="0" i="1" smtClean="0">
                        <a:solidFill>
                          <a:schemeClr val="accent6">
                            <a:lumMod val="75000"/>
                          </a:schemeClr>
                        </a:solidFill>
                        <a:latin typeface="Cambria Math" panose="02040503050406030204" pitchFamily="18" charset="0"/>
                      </a:rPr>
                      <m:t>⇒</m:t>
                    </m:r>
                  </m:oMath>
                </a14:m>
                <a:r>
                  <a:rPr lang="en-US" sz="2000" dirty="0">
                    <a:solidFill>
                      <a:schemeClr val="accent6">
                        <a:lumMod val="75000"/>
                      </a:schemeClr>
                    </a:solidFill>
                  </a:rPr>
                  <a:t>the Jacobian of the time evolution being unitary, and volumes being conserved through the evolution are equivalent to the displacement field being </a:t>
                </a:r>
                <a:r>
                  <a:rPr lang="en-US" sz="2000" dirty="0" err="1">
                    <a:solidFill>
                      <a:schemeClr val="accent6">
                        <a:lumMod val="75000"/>
                      </a:schemeClr>
                    </a:solidFill>
                  </a:rPr>
                  <a:t>divergentless</a:t>
                </a:r>
                <a:endParaRPr lang="en-US" sz="2000" dirty="0">
                  <a:solidFill>
                    <a:schemeClr val="accent6">
                      <a:lumMod val="75000"/>
                    </a:schemeClr>
                  </a:solidFill>
                </a:endParaRPr>
              </a:p>
            </p:txBody>
          </p:sp>
        </mc:Choice>
        <mc:Fallback>
          <p:sp>
            <p:nvSpPr>
              <p:cNvPr id="5" name="TextBox 4">
                <a:extLst>
                  <a:ext uri="{FF2B5EF4-FFF2-40B4-BE49-F238E27FC236}">
                    <a16:creationId xmlns:a16="http://schemas.microsoft.com/office/drawing/2014/main" id="{311692FE-D920-E625-0488-8971C0432CD4}"/>
                  </a:ext>
                </a:extLst>
              </p:cNvPr>
              <p:cNvSpPr txBox="1">
                <a:spLocks noRot="1" noChangeAspect="1" noMove="1" noResize="1" noEditPoints="1" noAdjustHandles="1" noChangeArrowheads="1" noChangeShapeType="1" noTextEdit="1"/>
              </p:cNvSpPr>
              <p:nvPr/>
            </p:nvSpPr>
            <p:spPr>
              <a:xfrm>
                <a:off x="119730" y="4321433"/>
                <a:ext cx="9503955" cy="1631216"/>
              </a:xfrm>
              <a:prstGeom prst="rect">
                <a:avLst/>
              </a:prstGeom>
              <a:blipFill>
                <a:blip r:embed="rId2"/>
                <a:stretch>
                  <a:fillRect l="-668" t="-2326" r="-134" b="-620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85F41AD-212C-D1BF-8CB9-927D2E94D32E}"/>
                  </a:ext>
                </a:extLst>
              </p:cNvPr>
              <p:cNvSpPr txBox="1"/>
              <p:nvPr/>
            </p:nvSpPr>
            <p:spPr>
              <a:xfrm>
                <a:off x="16134" y="767799"/>
                <a:ext cx="1894685" cy="441339"/>
              </a:xfrm>
              <a:prstGeom prst="rect">
                <a:avLst/>
              </a:prstGeom>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0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2000" i="1" smtClean="0">
                                  <a:solidFill>
                                    <a:schemeClr val="tx1"/>
                                  </a:solidFill>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b="0" i="1" smtClean="0">
                              <a:solidFill>
                                <a:schemeClr val="tx1"/>
                              </a:solidFill>
                              <a:latin typeface="Cambria Math" panose="02040503050406030204" pitchFamily="18" charset="0"/>
                              <a:ea typeface="Cambria Math" panose="02040503050406030204" pitchFamily="18" charset="0"/>
                            </a:rPr>
                            <m:t>𝑎</m:t>
                          </m:r>
                        </m:sup>
                      </m:sSup>
                      <m:r>
                        <a:rPr lang="en-US" sz="2000" b="0" i="1" smtClean="0">
                          <a:solidFill>
                            <a:schemeClr val="tx1"/>
                          </a:solidFill>
                          <a:latin typeface="Cambria Math" panose="02040503050406030204" pitchFamily="18" charset="0"/>
                          <a:ea typeface="Cambria Math" panose="02040503050406030204" pitchFamily="18" charset="0"/>
                        </a:rPr>
                        <m:t>=</m:t>
                      </m:r>
                      <m:sSup>
                        <m:sSupPr>
                          <m:ctrlPr>
                            <a:rPr lang="en-US" sz="20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2000" b="0" i="1" smtClean="0">
                                  <a:solidFill>
                                    <a:schemeClr val="tx1"/>
                                  </a:solidFill>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b="0" i="1" smtClean="0">
                              <a:solidFill>
                                <a:schemeClr val="tx1"/>
                              </a:solidFill>
                              <a:latin typeface="Cambria Math" panose="02040503050406030204" pitchFamily="18" charset="0"/>
                              <a:ea typeface="Cambria Math" panose="02040503050406030204" pitchFamily="18" charset="0"/>
                            </a:rPr>
                            <m:t>𝑎</m:t>
                          </m:r>
                        </m:sup>
                      </m:sSup>
                      <m:d>
                        <m:dPr>
                          <m:ctrlPr>
                            <a:rPr lang="en-US" sz="2000" b="0" i="1" smtClean="0">
                              <a:solidFill>
                                <a:schemeClr val="tx1"/>
                              </a:solidFill>
                              <a:latin typeface="Cambria Math" panose="02040503050406030204" pitchFamily="18" charset="0"/>
                              <a:ea typeface="Cambria Math" panose="02040503050406030204" pitchFamily="18" charset="0"/>
                            </a:rPr>
                          </m:ctrlPr>
                        </m:dPr>
                        <m:e>
                          <m:sSup>
                            <m:sSupPr>
                              <m:ctrlPr>
                                <a:rPr lang="en-US" sz="2000" b="0" i="1" smtClean="0">
                                  <a:solidFill>
                                    <a:schemeClr val="tx1"/>
                                  </a:solidFill>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𝑏</m:t>
                              </m:r>
                            </m:sup>
                          </m:sSup>
                        </m:e>
                      </m:d>
                    </m:oMath>
                  </m:oMathPara>
                </a14:m>
                <a:endParaRPr lang="en-US" sz="2000" dirty="0">
                  <a:solidFill>
                    <a:schemeClr val="tx1"/>
                  </a:solidFill>
                </a:endParaRPr>
              </a:p>
            </p:txBody>
          </p:sp>
        </mc:Choice>
        <mc:Fallback>
          <p:sp>
            <p:nvSpPr>
              <p:cNvPr id="6" name="TextBox 5">
                <a:extLst>
                  <a:ext uri="{FF2B5EF4-FFF2-40B4-BE49-F238E27FC236}">
                    <a16:creationId xmlns:a16="http://schemas.microsoft.com/office/drawing/2014/main" id="{685F41AD-212C-D1BF-8CB9-927D2E94D32E}"/>
                  </a:ext>
                </a:extLst>
              </p:cNvPr>
              <p:cNvSpPr txBox="1">
                <a:spLocks noRot="1" noChangeAspect="1" noMove="1" noResize="1" noEditPoints="1" noAdjustHandles="1" noChangeArrowheads="1" noChangeShapeType="1" noTextEdit="1"/>
              </p:cNvSpPr>
              <p:nvPr/>
            </p:nvSpPr>
            <p:spPr>
              <a:xfrm>
                <a:off x="16134" y="767799"/>
                <a:ext cx="1894685" cy="441339"/>
              </a:xfrm>
              <a:prstGeom prst="rect">
                <a:avLst/>
              </a:prstGeom>
              <a:blipFill>
                <a:blip r:embed="rId3"/>
                <a:stretch>
                  <a:fillRect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BC0283F-7302-42BA-D791-96E40BC2B5D4}"/>
                  </a:ext>
                </a:extLst>
              </p:cNvPr>
              <p:cNvSpPr txBox="1"/>
              <p:nvPr/>
            </p:nvSpPr>
            <p:spPr>
              <a:xfrm>
                <a:off x="1926953" y="782611"/>
                <a:ext cx="2307683" cy="416717"/>
              </a:xfrm>
              <a:prstGeom prst="rect">
                <a:avLst/>
              </a:prstGeom>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𝑎</m:t>
                          </m:r>
                        </m:sup>
                      </m:sSup>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𝑏</m:t>
                          </m:r>
                        </m:sub>
                      </m:sSub>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𝑎</m:t>
                          </m:r>
                        </m:sup>
                      </m:sSup>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𝑏</m:t>
                          </m:r>
                        </m:sup>
                      </m:sSup>
                    </m:oMath>
                  </m:oMathPara>
                </a14:m>
                <a:endParaRPr lang="en-US" sz="2000" dirty="0">
                  <a:solidFill>
                    <a:schemeClr val="tx1"/>
                  </a:solidFill>
                </a:endParaRPr>
              </a:p>
            </p:txBody>
          </p:sp>
        </mc:Choice>
        <mc:Fallback>
          <p:sp>
            <p:nvSpPr>
              <p:cNvPr id="7" name="TextBox 6">
                <a:extLst>
                  <a:ext uri="{FF2B5EF4-FFF2-40B4-BE49-F238E27FC236}">
                    <a16:creationId xmlns:a16="http://schemas.microsoft.com/office/drawing/2014/main" id="{2BC0283F-7302-42BA-D791-96E40BC2B5D4}"/>
                  </a:ext>
                </a:extLst>
              </p:cNvPr>
              <p:cNvSpPr txBox="1">
                <a:spLocks noRot="1" noChangeAspect="1" noMove="1" noResize="1" noEditPoints="1" noAdjustHandles="1" noChangeArrowheads="1" noChangeShapeType="1" noTextEdit="1"/>
              </p:cNvSpPr>
              <p:nvPr/>
            </p:nvSpPr>
            <p:spPr>
              <a:xfrm>
                <a:off x="1926953" y="782611"/>
                <a:ext cx="2307683" cy="416717"/>
              </a:xfrm>
              <a:prstGeom prst="rect">
                <a:avLst/>
              </a:prstGeom>
              <a:blipFill>
                <a:blip r:embed="rId4"/>
                <a:stretch>
                  <a:fillRect t="-2941" b="-1176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AFBD274-89D4-3CA6-B7A0-8427FA775DED}"/>
                  </a:ext>
                </a:extLst>
              </p:cNvPr>
              <p:cNvSpPr txBox="1"/>
              <p:nvPr/>
            </p:nvSpPr>
            <p:spPr>
              <a:xfrm>
                <a:off x="4250770" y="767799"/>
                <a:ext cx="4157228" cy="441339"/>
              </a:xfrm>
              <a:prstGeom prst="rect">
                <a:avLst/>
              </a:prstGeom>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𝑛</m:t>
                          </m:r>
                        </m:sup>
                      </m:sSup>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𝑏</m:t>
                              </m:r>
                            </m:sub>
                          </m:sSub>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𝑎</m:t>
                              </m:r>
                            </m:sup>
                          </m:sSup>
                        </m:e>
                      </m:d>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oMath>
                  </m:oMathPara>
                </a14:m>
                <a:endParaRPr lang="en-US" sz="2000" dirty="0">
                  <a:solidFill>
                    <a:schemeClr val="tx1"/>
                  </a:solidFill>
                </a:endParaRPr>
              </a:p>
            </p:txBody>
          </p:sp>
        </mc:Choice>
        <mc:Fallback>
          <p:sp>
            <p:nvSpPr>
              <p:cNvPr id="8" name="TextBox 7">
                <a:extLst>
                  <a:ext uri="{FF2B5EF4-FFF2-40B4-BE49-F238E27FC236}">
                    <a16:creationId xmlns:a16="http://schemas.microsoft.com/office/drawing/2014/main" id="{7AFBD274-89D4-3CA6-B7A0-8427FA775DED}"/>
                  </a:ext>
                </a:extLst>
              </p:cNvPr>
              <p:cNvSpPr txBox="1">
                <a:spLocks noRot="1" noChangeAspect="1" noMove="1" noResize="1" noEditPoints="1" noAdjustHandles="1" noChangeArrowheads="1" noChangeShapeType="1" noTextEdit="1"/>
              </p:cNvSpPr>
              <p:nvPr/>
            </p:nvSpPr>
            <p:spPr>
              <a:xfrm>
                <a:off x="4250770" y="767799"/>
                <a:ext cx="4157228" cy="441339"/>
              </a:xfrm>
              <a:prstGeom prst="rect">
                <a:avLst/>
              </a:prstGeom>
              <a:blipFill>
                <a:blip r:embed="rId5"/>
                <a:stretch>
                  <a:fillRect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1A6CCFC4-C453-53E8-37A0-3B8409EDF4CA}"/>
                  </a:ext>
                </a:extLst>
              </p:cNvPr>
              <p:cNvSpPr txBox="1"/>
              <p:nvPr/>
            </p:nvSpPr>
            <p:spPr>
              <a:xfrm>
                <a:off x="8424132" y="566269"/>
                <a:ext cx="3751733" cy="777264"/>
              </a:xfrm>
              <a:prstGeom prst="rect">
                <a:avLst/>
              </a:prstGeom>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𝑞</m:t>
                          </m:r>
                        </m:e>
                      </m:acc>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2"/>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m:t>
                                    </m:r>
                                  </m:e>
                                  <m:sub>
                                    <m:r>
                                      <a:rPr lang="en-US" sz="2000" i="1">
                                        <a:latin typeface="Cambria Math" panose="02040503050406030204" pitchFamily="18" charset="0"/>
                                      </a:rPr>
                                      <m:t>𝑞</m:t>
                                    </m:r>
                                  </m:sub>
                                </m:sSub>
                                <m:acc>
                                  <m:accPr>
                                    <m:chr m:val="̂"/>
                                    <m:ctrlPr>
                                      <a:rPr lang="en-US" sz="2000" i="1">
                                        <a:latin typeface="Cambria Math" panose="02040503050406030204" pitchFamily="18" charset="0"/>
                                      </a:rPr>
                                    </m:ctrlPr>
                                  </m:accPr>
                                  <m:e>
                                    <m:r>
                                      <a:rPr lang="en-US" sz="2000" i="1">
                                        <a:latin typeface="Cambria Math" panose="02040503050406030204" pitchFamily="18" charset="0"/>
                                      </a:rPr>
                                      <m:t>𝑞</m:t>
                                    </m:r>
                                  </m:e>
                                </m:acc>
                              </m:e>
                              <m:e>
                                <m:sSub>
                                  <m:sSubPr>
                                    <m:ctrlPr>
                                      <a:rPr lang="en-US" sz="2000" i="1">
                                        <a:latin typeface="Cambria Math" panose="02040503050406030204" pitchFamily="18" charset="0"/>
                                      </a:rPr>
                                    </m:ctrlPr>
                                  </m:sSubPr>
                                  <m:e>
                                    <m:r>
                                      <a:rPr lang="en-US" sz="2000" i="1">
                                        <a:latin typeface="Cambria Math" panose="02040503050406030204" pitchFamily="18" charset="0"/>
                                      </a:rPr>
                                      <m:t>𝜕</m:t>
                                    </m:r>
                                  </m:e>
                                  <m:sub>
                                    <m:r>
                                      <a:rPr lang="en-US" sz="2000" i="1">
                                        <a:latin typeface="Cambria Math" panose="02040503050406030204" pitchFamily="18" charset="0"/>
                                      </a:rPr>
                                      <m:t>𝑝</m:t>
                                    </m:r>
                                  </m:sub>
                                </m:sSub>
                                <m:acc>
                                  <m:accPr>
                                    <m:chr m:val="̂"/>
                                    <m:ctrlPr>
                                      <a:rPr lang="en-US" sz="2000" i="1">
                                        <a:latin typeface="Cambria Math" panose="02040503050406030204" pitchFamily="18" charset="0"/>
                                      </a:rPr>
                                    </m:ctrlPr>
                                  </m:accPr>
                                  <m:e>
                                    <m:r>
                                      <a:rPr lang="en-US" sz="2000" i="1">
                                        <a:latin typeface="Cambria Math" panose="02040503050406030204" pitchFamily="18" charset="0"/>
                                      </a:rPr>
                                      <m:t>𝑞</m:t>
                                    </m:r>
                                  </m:e>
                                </m:acc>
                              </m:e>
                            </m:mr>
                            <m:mr>
                              <m:e>
                                <m:sSub>
                                  <m:sSubPr>
                                    <m:ctrlPr>
                                      <a:rPr lang="en-US" sz="2000" i="1">
                                        <a:latin typeface="Cambria Math" panose="02040503050406030204" pitchFamily="18" charset="0"/>
                                      </a:rPr>
                                    </m:ctrlPr>
                                  </m:sSubPr>
                                  <m:e>
                                    <m:r>
                                      <a:rPr lang="en-US" sz="2000" i="1">
                                        <a:latin typeface="Cambria Math" panose="02040503050406030204" pitchFamily="18" charset="0"/>
                                      </a:rPr>
                                      <m:t>𝜕</m:t>
                                    </m:r>
                                  </m:e>
                                  <m:sub>
                                    <m:r>
                                      <a:rPr lang="en-US" sz="2000" i="1">
                                        <a:latin typeface="Cambria Math" panose="02040503050406030204" pitchFamily="18" charset="0"/>
                                      </a:rPr>
                                      <m:t>𝑞</m:t>
                                    </m:r>
                                  </m:sub>
                                </m:sSub>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e>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mr>
                          </m:m>
                        </m:e>
                      </m:d>
                      <m:r>
                        <a:rPr lang="en-US" sz="2000" i="1">
                          <a:latin typeface="Cambria Math" panose="02040503050406030204" pitchFamily="18" charset="0"/>
                        </a:rPr>
                        <m:t>𝑑𝑞𝑑𝑝</m:t>
                      </m:r>
                    </m:oMath>
                  </m:oMathPara>
                </a14:m>
                <a:endParaRPr lang="en-US" sz="2000" dirty="0">
                  <a:solidFill>
                    <a:schemeClr val="tx1"/>
                  </a:solidFill>
                </a:endParaRPr>
              </a:p>
            </p:txBody>
          </p:sp>
        </mc:Choice>
        <mc:Fallback>
          <p:sp>
            <p:nvSpPr>
              <p:cNvPr id="9" name="TextBox 8">
                <a:extLst>
                  <a:ext uri="{FF2B5EF4-FFF2-40B4-BE49-F238E27FC236}">
                    <a16:creationId xmlns:a16="http://schemas.microsoft.com/office/drawing/2014/main" id="{1A6CCFC4-C453-53E8-37A0-3B8409EDF4CA}"/>
                  </a:ext>
                </a:extLst>
              </p:cNvPr>
              <p:cNvSpPr txBox="1">
                <a:spLocks noRot="1" noChangeAspect="1" noMove="1" noResize="1" noEditPoints="1" noAdjustHandles="1" noChangeArrowheads="1" noChangeShapeType="1" noTextEdit="1"/>
              </p:cNvSpPr>
              <p:nvPr/>
            </p:nvSpPr>
            <p:spPr>
              <a:xfrm>
                <a:off x="8424132" y="566269"/>
                <a:ext cx="3751733" cy="777264"/>
              </a:xfrm>
              <a:prstGeom prst="rect">
                <a:avLst/>
              </a:prstGeom>
              <a:blipFill>
                <a:blip r:embed="rId6"/>
                <a:stretch>
                  <a:fillRect t="-3226" b="-16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B9F656A2-4D89-9289-7125-86DFD204909C}"/>
                  </a:ext>
                </a:extLst>
              </p:cNvPr>
              <p:cNvSpPr txBox="1"/>
              <p:nvPr/>
            </p:nvSpPr>
            <p:spPr>
              <a:xfrm>
                <a:off x="891033" y="3062465"/>
                <a:ext cx="9659183" cy="44749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m:t>
                              </m:r>
                            </m:e>
                            <m:sub>
                              <m:r>
                                <a:rPr lang="en-US" sz="2000" b="0" i="1" smtClean="0">
                                  <a:solidFill>
                                    <a:schemeClr val="tx1"/>
                                  </a:solidFill>
                                  <a:latin typeface="Cambria Math" panose="02040503050406030204" pitchFamily="18" charset="0"/>
                                </a:rPr>
                                <m:t>𝑏</m:t>
                              </m:r>
                            </m:sub>
                          </m:sSub>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𝑎</m:t>
                              </m:r>
                            </m:sup>
                          </m:sSup>
                        </m:e>
                      </m:d>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𝑞</m:t>
                              </m:r>
                            </m:sub>
                          </m:sSub>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𝑆</m:t>
                              </m:r>
                            </m:e>
                            <m:sup>
                              <m:r>
                                <a:rPr lang="en-US" sz="2000" b="0" i="1" smtClean="0">
                                  <a:latin typeface="Cambria Math" panose="02040503050406030204" pitchFamily="18" charset="0"/>
                                  <a:ea typeface="Cambria Math" panose="02040503050406030204" pitchFamily="18" charset="0"/>
                                </a:rPr>
                                <m:t>𝑞</m:t>
                              </m:r>
                            </m:sup>
                          </m:sSup>
                          <m:r>
                            <a:rPr lang="en-US" sz="2000" b="0" i="1" smtClean="0">
                              <a:latin typeface="Cambria Math" panose="02040503050406030204" pitchFamily="18" charset="0"/>
                              <a:ea typeface="Cambria Math" panose="02040503050406030204" pitchFamily="18" charset="0"/>
                            </a:rPr>
                            <m:t>𝛿</m:t>
                          </m:r>
                          <m:r>
                            <a:rPr lang="en-US" sz="2000" b="0" i="1" smtClean="0">
                              <a:latin typeface="Cambria Math" panose="02040503050406030204" pitchFamily="18" charset="0"/>
                              <a:ea typeface="Cambria Math" panose="02040503050406030204" pitchFamily="18" charset="0"/>
                            </a:rPr>
                            <m:t>𝑡</m:t>
                          </m:r>
                        </m:e>
                      </m:d>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𝑝</m:t>
                              </m:r>
                            </m:sub>
                          </m:sSub>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𝑆</m:t>
                              </m:r>
                            </m:e>
                            <m:sup>
                              <m:r>
                                <a:rPr lang="en-US" sz="2000" b="0" i="1" smtClean="0">
                                  <a:latin typeface="Cambria Math" panose="02040503050406030204" pitchFamily="18" charset="0"/>
                                  <a:ea typeface="Cambria Math" panose="02040503050406030204" pitchFamily="18" charset="0"/>
                                </a:rPr>
                                <m:t>𝑝</m:t>
                              </m:r>
                            </m:sup>
                          </m:sSup>
                          <m:r>
                            <a:rPr lang="en-US" sz="2000" b="0" i="1" smtClean="0">
                              <a:latin typeface="Cambria Math" panose="02040503050406030204" pitchFamily="18" charset="0"/>
                              <a:ea typeface="Cambria Math" panose="02040503050406030204" pitchFamily="18" charset="0"/>
                            </a:rPr>
                            <m:t>𝛿</m:t>
                          </m:r>
                          <m:r>
                            <a:rPr lang="en-US" sz="2000" b="0" i="1" smtClean="0">
                              <a:latin typeface="Cambria Math" panose="02040503050406030204" pitchFamily="18" charset="0"/>
                              <a:ea typeface="Cambria Math" panose="02040503050406030204" pitchFamily="18" charset="0"/>
                            </a:rPr>
                            <m:t>𝑡</m:t>
                          </m:r>
                        </m:e>
                      </m:d>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𝑞</m:t>
                          </m:r>
                        </m:sub>
                      </m:s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𝑆</m:t>
                          </m:r>
                        </m:e>
                        <m:sup>
                          <m:r>
                            <a:rPr lang="en-US" sz="2000" i="1">
                              <a:latin typeface="Cambria Math" panose="02040503050406030204" pitchFamily="18" charset="0"/>
                              <a:ea typeface="Cambria Math" panose="02040503050406030204" pitchFamily="18" charset="0"/>
                            </a:rPr>
                            <m:t>𝑝</m:t>
                          </m:r>
                        </m:sup>
                      </m:sSup>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𝑞</m:t>
                          </m:r>
                        </m:sub>
                      </m:s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𝑆</m:t>
                          </m:r>
                        </m:e>
                        <m:sup>
                          <m:r>
                            <a:rPr lang="en-US" sz="2000" i="1">
                              <a:latin typeface="Cambria Math" panose="02040503050406030204" pitchFamily="18" charset="0"/>
                              <a:ea typeface="Cambria Math" panose="02040503050406030204" pitchFamily="18" charset="0"/>
                            </a:rPr>
                            <m:t>𝑞</m:t>
                          </m:r>
                        </m:sup>
                      </m:sSup>
                      <m:r>
                        <a:rPr lang="en-US" sz="2000" i="1">
                          <a:latin typeface="Cambria Math" panose="02040503050406030204" pitchFamily="18" charset="0"/>
                          <a:ea typeface="Cambria Math" panose="02040503050406030204" pitchFamily="18" charset="0"/>
                        </a:rPr>
                        <m:t>𝛿</m:t>
                      </m:r>
                      <m:sSup>
                        <m:sSupPr>
                          <m:ctrlPr>
                            <a:rPr lang="en-US" sz="2000" b="0" i="1" smtClean="0">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𝑡</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=1+</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𝑞</m:t>
                              </m:r>
                            </m:sub>
                          </m:sSub>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𝑆</m:t>
                              </m:r>
                            </m:e>
                            <m:sup>
                              <m:r>
                                <a:rPr lang="en-US" sz="2000" b="0" i="1" smtClean="0">
                                  <a:latin typeface="Cambria Math" panose="02040503050406030204" pitchFamily="18" charset="0"/>
                                  <a:ea typeface="Cambria Math" panose="02040503050406030204" pitchFamily="18" charset="0"/>
                                </a:rPr>
                                <m:t>1</m:t>
                              </m:r>
                            </m:sup>
                          </m:sSup>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𝑝</m:t>
                              </m:r>
                            </m:sub>
                          </m:sSub>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𝑆</m:t>
                              </m:r>
                            </m:e>
                            <m:sup>
                              <m:r>
                                <a:rPr lang="en-US" sz="2000" b="0" i="1" smtClean="0">
                                  <a:latin typeface="Cambria Math" panose="02040503050406030204" pitchFamily="18" charset="0"/>
                                  <a:ea typeface="Cambria Math" panose="02040503050406030204" pitchFamily="18" charset="0"/>
                                </a:rPr>
                                <m:t>𝑝</m:t>
                              </m:r>
                            </m:sup>
                          </m:sSup>
                        </m:e>
                      </m:d>
                      <m:r>
                        <a:rPr lang="en-US" sz="2000" b="0" i="1" smtClean="0">
                          <a:latin typeface="Cambria Math" panose="02040503050406030204" pitchFamily="18" charset="0"/>
                          <a:ea typeface="Cambria Math" panose="02040503050406030204" pitchFamily="18" charset="0"/>
                        </a:rPr>
                        <m:t>𝛿</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𝑂</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𝛿</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𝑡</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m:t>
                      </m:r>
                    </m:oMath>
                  </m:oMathPara>
                </a14:m>
                <a:endParaRPr lang="en-US" sz="2000" dirty="0">
                  <a:solidFill>
                    <a:schemeClr val="tx1"/>
                  </a:solidFill>
                </a:endParaRPr>
              </a:p>
            </p:txBody>
          </p:sp>
        </mc:Choice>
        <mc:Fallback>
          <p:sp>
            <p:nvSpPr>
              <p:cNvPr id="11" name="TextBox 10">
                <a:extLst>
                  <a:ext uri="{FF2B5EF4-FFF2-40B4-BE49-F238E27FC236}">
                    <a16:creationId xmlns:a16="http://schemas.microsoft.com/office/drawing/2014/main" id="{B9F656A2-4D89-9289-7125-86DFD204909C}"/>
                  </a:ext>
                </a:extLst>
              </p:cNvPr>
              <p:cNvSpPr txBox="1">
                <a:spLocks noRot="1" noChangeAspect="1" noMove="1" noResize="1" noEditPoints="1" noAdjustHandles="1" noChangeArrowheads="1" noChangeShapeType="1" noTextEdit="1"/>
              </p:cNvSpPr>
              <p:nvPr/>
            </p:nvSpPr>
            <p:spPr>
              <a:xfrm>
                <a:off x="891033" y="3062465"/>
                <a:ext cx="9659183" cy="447495"/>
              </a:xfrm>
              <a:prstGeom prst="rect">
                <a:avLst/>
              </a:prstGeom>
              <a:blipFill>
                <a:blip r:embed="rId7"/>
                <a:stretch>
                  <a:fillRect b="-54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5A128A68-4538-2AAE-213C-F8A77501D425}"/>
                  </a:ext>
                </a:extLst>
              </p:cNvPr>
              <p:cNvSpPr txBox="1"/>
              <p:nvPr/>
            </p:nvSpPr>
            <p:spPr>
              <a:xfrm>
                <a:off x="4022788" y="2242541"/>
                <a:ext cx="1697837"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𝑞</m:t>
                          </m:r>
                        </m:e>
                      </m:acc>
                      <m:r>
                        <a:rPr lang="en-US" sz="2000" i="1">
                          <a:latin typeface="Cambria Math" panose="02040503050406030204" pitchFamily="18" charset="0"/>
                        </a:rPr>
                        <m:t>=</m:t>
                      </m:r>
                      <m:r>
                        <a:rPr lang="en-US" sz="2000" i="1">
                          <a:latin typeface="Cambria Math" panose="02040503050406030204" pitchFamily="18" charset="0"/>
                        </a:rPr>
                        <m:t>𝑞</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𝑆</m:t>
                          </m:r>
                        </m:e>
                        <m:sup>
                          <m:r>
                            <a:rPr lang="en-US" sz="2000" i="1">
                              <a:latin typeface="Cambria Math" panose="02040503050406030204" pitchFamily="18" charset="0"/>
                            </a:rPr>
                            <m:t>𝑞</m:t>
                          </m:r>
                        </m:sup>
                      </m:sSup>
                      <m:r>
                        <a:rPr lang="en-US" sz="2000" i="1">
                          <a:latin typeface="Cambria Math" panose="02040503050406030204" pitchFamily="18" charset="0"/>
                        </a:rPr>
                        <m:t>𝛿</m:t>
                      </m:r>
                      <m:r>
                        <a:rPr lang="en-US" sz="2000" i="1">
                          <a:latin typeface="Cambria Math" panose="02040503050406030204" pitchFamily="18" charset="0"/>
                        </a:rPr>
                        <m:t>𝑡</m:t>
                      </m:r>
                    </m:oMath>
                  </m:oMathPara>
                </a14:m>
                <a:endParaRPr lang="en-US" sz="2000" dirty="0">
                  <a:solidFill>
                    <a:schemeClr val="tx1"/>
                  </a:solidFill>
                </a:endParaRPr>
              </a:p>
            </p:txBody>
          </p:sp>
        </mc:Choice>
        <mc:Fallback>
          <p:sp>
            <p:nvSpPr>
              <p:cNvPr id="12" name="TextBox 11">
                <a:extLst>
                  <a:ext uri="{FF2B5EF4-FFF2-40B4-BE49-F238E27FC236}">
                    <a16:creationId xmlns:a16="http://schemas.microsoft.com/office/drawing/2014/main" id="{5A128A68-4538-2AAE-213C-F8A77501D425}"/>
                  </a:ext>
                </a:extLst>
              </p:cNvPr>
              <p:cNvSpPr txBox="1">
                <a:spLocks noRot="1" noChangeAspect="1" noMove="1" noResize="1" noEditPoints="1" noAdjustHandles="1" noChangeArrowheads="1" noChangeShapeType="1" noTextEdit="1"/>
              </p:cNvSpPr>
              <p:nvPr/>
            </p:nvSpPr>
            <p:spPr>
              <a:xfrm>
                <a:off x="4022788" y="2242541"/>
                <a:ext cx="1697837" cy="400110"/>
              </a:xfrm>
              <a:prstGeom prst="rect">
                <a:avLst/>
              </a:prstGeom>
              <a:blipFill>
                <a:blip r:embed="rId8"/>
                <a:stretch>
                  <a:fillRect t="-6061" b="-60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C45FDC01-FB10-4E07-C5F1-B6DBE6074674}"/>
                  </a:ext>
                </a:extLst>
              </p:cNvPr>
              <p:cNvSpPr txBox="1"/>
              <p:nvPr/>
            </p:nvSpPr>
            <p:spPr>
              <a:xfrm>
                <a:off x="1192524" y="2286296"/>
                <a:ext cx="170129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𝑆</m:t>
                          </m:r>
                        </m:e>
                        <m:sup>
                          <m:r>
                            <a:rPr lang="en-US" sz="2000" i="1">
                              <a:latin typeface="Cambria Math" panose="02040503050406030204" pitchFamily="18" charset="0"/>
                            </a:rPr>
                            <m:t>𝑝</m:t>
                          </m:r>
                        </m:sup>
                      </m:sSup>
                      <m:r>
                        <a:rPr lang="en-US" sz="2000" i="1">
                          <a:latin typeface="Cambria Math" panose="02040503050406030204" pitchFamily="18" charset="0"/>
                        </a:rPr>
                        <m:t>𝛿</m:t>
                      </m:r>
                      <m:r>
                        <a:rPr lang="en-US" sz="2000" i="1">
                          <a:latin typeface="Cambria Math" panose="02040503050406030204" pitchFamily="18" charset="0"/>
                        </a:rPr>
                        <m:t>𝑡</m:t>
                      </m:r>
                    </m:oMath>
                  </m:oMathPara>
                </a14:m>
                <a:endParaRPr lang="en-US" sz="2000" dirty="0">
                  <a:solidFill>
                    <a:schemeClr val="tx1"/>
                  </a:solidFill>
                </a:endParaRPr>
              </a:p>
            </p:txBody>
          </p:sp>
        </mc:Choice>
        <mc:Fallback>
          <p:sp>
            <p:nvSpPr>
              <p:cNvPr id="13" name="TextBox 12">
                <a:extLst>
                  <a:ext uri="{FF2B5EF4-FFF2-40B4-BE49-F238E27FC236}">
                    <a16:creationId xmlns:a16="http://schemas.microsoft.com/office/drawing/2014/main" id="{C45FDC01-FB10-4E07-C5F1-B6DBE6074674}"/>
                  </a:ext>
                </a:extLst>
              </p:cNvPr>
              <p:cNvSpPr txBox="1">
                <a:spLocks noRot="1" noChangeAspect="1" noMove="1" noResize="1" noEditPoints="1" noAdjustHandles="1" noChangeArrowheads="1" noChangeShapeType="1" noTextEdit="1"/>
              </p:cNvSpPr>
              <p:nvPr/>
            </p:nvSpPr>
            <p:spPr>
              <a:xfrm>
                <a:off x="1192524" y="2286296"/>
                <a:ext cx="1701299" cy="400110"/>
              </a:xfrm>
              <a:prstGeom prst="rect">
                <a:avLst/>
              </a:prstGeom>
              <a:blipFill>
                <a:blip r:embed="rId9"/>
                <a:stretch>
                  <a:fillRect t="-6250" b="-93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3A57AA91-82E6-BF2D-AFA8-CE1D6E7C98AA}"/>
                  </a:ext>
                </a:extLst>
              </p:cNvPr>
              <p:cNvSpPr txBox="1"/>
              <p:nvPr/>
            </p:nvSpPr>
            <p:spPr>
              <a:xfrm>
                <a:off x="6849590" y="2053964"/>
                <a:ext cx="4022768" cy="77726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m:t>
                          </m:r>
                        </m:e>
                        <m:sub>
                          <m:r>
                            <a:rPr lang="en-US" sz="2000" i="1">
                              <a:latin typeface="Cambria Math" panose="02040503050406030204" pitchFamily="18" charset="0"/>
                            </a:rPr>
                            <m:t>𝑏</m:t>
                          </m:r>
                        </m:sub>
                      </m:sSub>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𝑎</m:t>
                          </m:r>
                        </m:sup>
                      </m:sSup>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m>
                            <m:mPr>
                              <m:mcs>
                                <m:mc>
                                  <m:mcPr>
                                    <m:count m:val="2"/>
                                    <m:mcJc m:val="center"/>
                                  </m:mcPr>
                                </m:mc>
                              </m:mcs>
                              <m:ctrlPr>
                                <a:rPr lang="en-US" sz="2000" i="1">
                                  <a:latin typeface="Cambria Math" panose="02040503050406030204" pitchFamily="18" charset="0"/>
                                  <a:ea typeface="Cambria Math" panose="02040503050406030204" pitchFamily="18" charset="0"/>
                                </a:rPr>
                              </m:ctrlPr>
                            </m:mPr>
                            <m:mr>
                              <m:e>
                                <m:r>
                                  <m:rPr>
                                    <m:brk m:alnAt="7"/>
                                  </m:rP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𝑞</m:t>
                                    </m:r>
                                  </m:sub>
                                </m:s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𝑆</m:t>
                                    </m:r>
                                  </m:e>
                                  <m:sup>
                                    <m:r>
                                      <a:rPr lang="en-US" sz="2000" i="1">
                                        <a:latin typeface="Cambria Math" panose="02040503050406030204" pitchFamily="18" charset="0"/>
                                        <a:ea typeface="Cambria Math" panose="02040503050406030204" pitchFamily="18" charset="0"/>
                                      </a:rPr>
                                      <m:t>𝑞</m:t>
                                    </m:r>
                                  </m:sup>
                                </m:sSup>
                                <m:r>
                                  <a:rPr lang="en-US" sz="2000" i="1">
                                    <a:latin typeface="Cambria Math" panose="02040503050406030204" pitchFamily="18" charset="0"/>
                                    <a:ea typeface="Cambria Math" panose="02040503050406030204" pitchFamily="18" charset="0"/>
                                  </a:rPr>
                                  <m:t>𝛿</m:t>
                                </m:r>
                                <m:r>
                                  <a:rPr lang="en-US" sz="2000" i="1">
                                    <a:latin typeface="Cambria Math" panose="02040503050406030204" pitchFamily="18" charset="0"/>
                                    <a:ea typeface="Cambria Math" panose="02040503050406030204" pitchFamily="18" charset="0"/>
                                  </a:rPr>
                                  <m:t>𝑡</m:t>
                                </m:r>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𝑞</m:t>
                                    </m:r>
                                  </m:sub>
                                </m:s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𝑆</m:t>
                                    </m:r>
                                  </m:e>
                                  <m:sup>
                                    <m:r>
                                      <a:rPr lang="en-US" sz="2000" i="1">
                                        <a:latin typeface="Cambria Math" panose="02040503050406030204" pitchFamily="18" charset="0"/>
                                        <a:ea typeface="Cambria Math" panose="02040503050406030204" pitchFamily="18" charset="0"/>
                                      </a:rPr>
                                      <m:t>𝑞</m:t>
                                    </m:r>
                                  </m:sup>
                                </m:sSup>
                                <m:r>
                                  <a:rPr lang="en-US" sz="2000" i="1">
                                    <a:latin typeface="Cambria Math" panose="02040503050406030204" pitchFamily="18" charset="0"/>
                                    <a:ea typeface="Cambria Math" panose="02040503050406030204" pitchFamily="18" charset="0"/>
                                  </a:rPr>
                                  <m:t>𝛿</m:t>
                                </m:r>
                                <m:r>
                                  <a:rPr lang="en-US" sz="2000" i="1">
                                    <a:latin typeface="Cambria Math" panose="02040503050406030204" pitchFamily="18" charset="0"/>
                                    <a:ea typeface="Cambria Math" panose="02040503050406030204" pitchFamily="18" charset="0"/>
                                  </a:rPr>
                                  <m:t>𝑡</m:t>
                                </m:r>
                              </m:e>
                            </m:mr>
                            <m:m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𝑞</m:t>
                                    </m:r>
                                  </m:sub>
                                </m:s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𝑆</m:t>
                                    </m:r>
                                  </m:e>
                                  <m:sup>
                                    <m:r>
                                      <a:rPr lang="en-US" sz="2000" i="1">
                                        <a:latin typeface="Cambria Math" panose="02040503050406030204" pitchFamily="18" charset="0"/>
                                        <a:ea typeface="Cambria Math" panose="02040503050406030204" pitchFamily="18" charset="0"/>
                                      </a:rPr>
                                      <m:t>𝑝</m:t>
                                    </m:r>
                                  </m:sup>
                                </m:sSup>
                                <m:r>
                                  <a:rPr lang="en-US" sz="2000" i="1">
                                    <a:latin typeface="Cambria Math" panose="02040503050406030204" pitchFamily="18" charset="0"/>
                                    <a:ea typeface="Cambria Math" panose="02040503050406030204" pitchFamily="18" charset="0"/>
                                  </a:rPr>
                                  <m:t>𝛿</m:t>
                                </m:r>
                                <m:r>
                                  <a:rPr lang="en-US" sz="2000" i="1">
                                    <a:latin typeface="Cambria Math" panose="02040503050406030204" pitchFamily="18" charset="0"/>
                                    <a:ea typeface="Cambria Math" panose="02040503050406030204" pitchFamily="18" charset="0"/>
                                  </a:rPr>
                                  <m:t>𝑡</m:t>
                                </m:r>
                              </m:e>
                              <m:e>
                                <m:r>
                                  <a:rPr lang="en-US" sz="2000" i="1">
                                    <a:latin typeface="Cambria Math" panose="02040503050406030204" pitchFamily="18" charset="0"/>
                                    <a:ea typeface="Cambria Math" panose="02040503050406030204" pitchFamily="18" charset="0"/>
                                  </a:rPr>
                                  <m:t>1+</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𝑝</m:t>
                                    </m:r>
                                  </m:sub>
                                </m:s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𝑆</m:t>
                                    </m:r>
                                  </m:e>
                                  <m:sup>
                                    <m:r>
                                      <a:rPr lang="en-US" sz="2000" i="1">
                                        <a:latin typeface="Cambria Math" panose="02040503050406030204" pitchFamily="18" charset="0"/>
                                        <a:ea typeface="Cambria Math" panose="02040503050406030204" pitchFamily="18" charset="0"/>
                                      </a:rPr>
                                      <m:t>𝑝</m:t>
                                    </m:r>
                                  </m:sup>
                                </m:sSup>
                                <m:r>
                                  <a:rPr lang="en-US" sz="2000" i="1">
                                    <a:latin typeface="Cambria Math" panose="02040503050406030204" pitchFamily="18" charset="0"/>
                                    <a:ea typeface="Cambria Math" panose="02040503050406030204" pitchFamily="18" charset="0"/>
                                  </a:rPr>
                                  <m:t>𝛿</m:t>
                                </m:r>
                                <m:r>
                                  <a:rPr lang="en-US" sz="2000" i="1">
                                    <a:latin typeface="Cambria Math" panose="02040503050406030204" pitchFamily="18" charset="0"/>
                                    <a:ea typeface="Cambria Math" panose="02040503050406030204" pitchFamily="18" charset="0"/>
                                  </a:rPr>
                                  <m:t>𝑡</m:t>
                                </m:r>
                              </m:e>
                            </m:mr>
                          </m:m>
                        </m:e>
                      </m:d>
                    </m:oMath>
                  </m:oMathPara>
                </a14:m>
                <a:endParaRPr lang="en-US" sz="2000" dirty="0">
                  <a:solidFill>
                    <a:schemeClr val="tx1"/>
                  </a:solidFill>
                </a:endParaRPr>
              </a:p>
            </p:txBody>
          </p:sp>
        </mc:Choice>
        <mc:Fallback>
          <p:sp>
            <p:nvSpPr>
              <p:cNvPr id="14" name="TextBox 13">
                <a:extLst>
                  <a:ext uri="{FF2B5EF4-FFF2-40B4-BE49-F238E27FC236}">
                    <a16:creationId xmlns:a16="http://schemas.microsoft.com/office/drawing/2014/main" id="{3A57AA91-82E6-BF2D-AFA8-CE1D6E7C98AA}"/>
                  </a:ext>
                </a:extLst>
              </p:cNvPr>
              <p:cNvSpPr txBox="1">
                <a:spLocks noRot="1" noChangeAspect="1" noMove="1" noResize="1" noEditPoints="1" noAdjustHandles="1" noChangeArrowheads="1" noChangeShapeType="1" noTextEdit="1"/>
              </p:cNvSpPr>
              <p:nvPr/>
            </p:nvSpPr>
            <p:spPr>
              <a:xfrm>
                <a:off x="6849590" y="2053964"/>
                <a:ext cx="4022768" cy="777264"/>
              </a:xfrm>
              <a:prstGeom prst="rect">
                <a:avLst/>
              </a:prstGeom>
              <a:blipFill>
                <a:blip r:embed="rId10"/>
                <a:stretch>
                  <a:fillRect b="-16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0F081565-DF92-B502-3A2C-4BE358B5776F}"/>
                  </a:ext>
                </a:extLst>
              </p:cNvPr>
              <p:cNvSpPr txBox="1"/>
              <p:nvPr/>
            </p:nvSpPr>
            <p:spPr>
              <a:xfrm>
                <a:off x="942093" y="1521789"/>
                <a:ext cx="1048369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sz="2400" dirty="0"/>
                        <m:t>If</m:t>
                      </m:r>
                      <m:r>
                        <m:rPr>
                          <m:nor/>
                        </m:rPr>
                        <a:rPr lang="en-US" sz="2400" dirty="0"/>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𝑞</m:t>
                          </m:r>
                        </m:e>
                      </m:acc>
                      <m:r>
                        <m:rPr>
                          <m:nor/>
                        </m:rPr>
                        <a:rPr lang="en-US" sz="2400" dirty="0"/>
                        <m:t> </m:t>
                      </m:r>
                      <m:r>
                        <m:rPr>
                          <m:nor/>
                        </m:rPr>
                        <a:rPr lang="en-US" sz="2400" dirty="0"/>
                        <m:t>and</m:t>
                      </m:r>
                      <m:r>
                        <m:rPr>
                          <m:nor/>
                        </m:rPr>
                        <a:rPr lang="en-US" sz="2400" dirty="0"/>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r>
                        <m:rPr>
                          <m:nor/>
                        </m:rPr>
                        <a:rPr lang="en-US" sz="2400" dirty="0"/>
                        <m:t> </m:t>
                      </m:r>
                      <m:r>
                        <m:rPr>
                          <m:nor/>
                        </m:rPr>
                        <a:rPr lang="en-US" sz="2400" dirty="0"/>
                        <m:t>represent</m:t>
                      </m:r>
                      <m:r>
                        <m:rPr>
                          <m:nor/>
                        </m:rPr>
                        <a:rPr lang="en-US" sz="2400" dirty="0"/>
                        <m:t> </m:t>
                      </m:r>
                      <m:r>
                        <m:rPr>
                          <m:nor/>
                        </m:rPr>
                        <a:rPr lang="en-US" sz="2400" dirty="0"/>
                        <m:t>the</m:t>
                      </m:r>
                      <m:r>
                        <m:rPr>
                          <m:nor/>
                        </m:rPr>
                        <a:rPr lang="en-US" sz="2400" dirty="0"/>
                        <m:t> </m:t>
                      </m:r>
                      <m:r>
                        <m:rPr>
                          <m:nor/>
                        </m:rPr>
                        <a:rPr lang="en-US" sz="2400" dirty="0"/>
                        <m:t>evolution</m:t>
                      </m:r>
                      <m:r>
                        <m:rPr>
                          <m:nor/>
                        </m:rPr>
                        <a:rPr lang="en-US" sz="2400" dirty="0"/>
                        <m:t> </m:t>
                      </m:r>
                      <m:r>
                        <m:rPr>
                          <m:nor/>
                        </m:rPr>
                        <a:rPr lang="en-US" sz="2400" dirty="0"/>
                        <m:t>of</m:t>
                      </m:r>
                      <m:r>
                        <m:rPr>
                          <m:nor/>
                        </m:rPr>
                        <a:rPr lang="en-US" sz="2400" dirty="0"/>
                        <m:t> </m:t>
                      </m:r>
                      <m:r>
                        <a:rPr lang="en-US" sz="2400" i="1">
                          <a:latin typeface="Cambria Math" panose="02040503050406030204" pitchFamily="18" charset="0"/>
                        </a:rPr>
                        <m:t>𝑞</m:t>
                      </m:r>
                      <m:r>
                        <m:rPr>
                          <m:nor/>
                        </m:rPr>
                        <a:rPr lang="en-US" sz="2400" dirty="0"/>
                        <m:t> </m:t>
                      </m:r>
                      <m:r>
                        <m:rPr>
                          <m:nor/>
                        </m:rPr>
                        <a:rPr lang="en-US" sz="2400" dirty="0"/>
                        <m:t>and</m:t>
                      </m:r>
                      <m:r>
                        <m:rPr>
                          <m:nor/>
                        </m:rPr>
                        <a:rPr lang="en-US" sz="2400" dirty="0"/>
                        <m:t> </m:t>
                      </m:r>
                      <m:r>
                        <a:rPr lang="en-US" sz="2400" i="1">
                          <a:latin typeface="Cambria Math" panose="02040503050406030204" pitchFamily="18" charset="0"/>
                        </a:rPr>
                        <m:t>𝑝</m:t>
                      </m:r>
                      <m:r>
                        <m:rPr>
                          <m:nor/>
                        </m:rPr>
                        <a:rPr lang="en-US" sz="2400" dirty="0"/>
                        <m:t> </m:t>
                      </m:r>
                      <m:r>
                        <m:rPr>
                          <m:nor/>
                        </m:rPr>
                        <a:rPr lang="en-US" sz="2400" dirty="0"/>
                        <m:t>after</m:t>
                      </m:r>
                      <m:r>
                        <m:rPr>
                          <m:nor/>
                        </m:rPr>
                        <a:rPr lang="en-US" sz="2400" dirty="0"/>
                        <m:t> </m:t>
                      </m:r>
                      <m:r>
                        <m:rPr>
                          <m:nor/>
                        </m:rPr>
                        <a:rPr lang="en-US" sz="2400" dirty="0"/>
                        <m:t>an</m:t>
                      </m:r>
                      <m:r>
                        <m:rPr>
                          <m:nor/>
                        </m:rPr>
                        <a:rPr lang="en-US" sz="2400" dirty="0"/>
                        <m:t> </m:t>
                      </m:r>
                      <m:r>
                        <m:rPr>
                          <m:nor/>
                        </m:rPr>
                        <a:rPr lang="en-US" sz="2400" dirty="0"/>
                        <m:t>infinitesimal</m:t>
                      </m:r>
                      <m:r>
                        <m:rPr>
                          <m:nor/>
                        </m:rPr>
                        <a:rPr lang="en-US" sz="2400" dirty="0"/>
                        <m:t> </m:t>
                      </m:r>
                      <m:r>
                        <m:rPr>
                          <m:nor/>
                        </m:rPr>
                        <a:rPr lang="en-US" sz="2400" dirty="0"/>
                        <m:t>time</m:t>
                      </m:r>
                      <m:r>
                        <m:rPr>
                          <m:nor/>
                        </m:rPr>
                        <a:rPr lang="en-US" sz="2400" dirty="0"/>
                        <m:t> </m:t>
                      </m:r>
                      <m:r>
                        <m:rPr>
                          <m:nor/>
                        </m:rPr>
                        <a:rPr lang="en-US" sz="2400" dirty="0"/>
                        <m:t>step</m:t>
                      </m:r>
                      <m:r>
                        <m:rPr>
                          <m:nor/>
                        </m:rPr>
                        <a:rPr lang="en-US" sz="2400" dirty="0"/>
                        <m:t> </m:t>
                      </m:r>
                      <m:r>
                        <a:rPr lang="en-US" sz="2400" i="1">
                          <a:latin typeface="Cambria Math" panose="02040503050406030204" pitchFamily="18" charset="0"/>
                        </a:rPr>
                        <m:t>𝛿</m:t>
                      </m:r>
                      <m:r>
                        <a:rPr lang="en-US" sz="2400" i="1">
                          <a:latin typeface="Cambria Math" panose="02040503050406030204" pitchFamily="18" charset="0"/>
                        </a:rPr>
                        <m:t>𝑡</m:t>
                      </m:r>
                      <m:r>
                        <m:rPr>
                          <m:nor/>
                        </m:rPr>
                        <a:rPr lang="en-US" sz="2400" dirty="0"/>
                        <m:t>:</m:t>
                      </m:r>
                    </m:oMath>
                  </m:oMathPara>
                </a14:m>
                <a:endParaRPr lang="en-US" sz="2400" dirty="0"/>
              </a:p>
            </p:txBody>
          </p:sp>
        </mc:Choice>
        <mc:Fallback>
          <p:sp>
            <p:nvSpPr>
              <p:cNvPr id="15" name="TextBox 14">
                <a:extLst>
                  <a:ext uri="{FF2B5EF4-FFF2-40B4-BE49-F238E27FC236}">
                    <a16:creationId xmlns:a16="http://schemas.microsoft.com/office/drawing/2014/main" id="{0F081565-DF92-B502-3A2C-4BE358B5776F}"/>
                  </a:ext>
                </a:extLst>
              </p:cNvPr>
              <p:cNvSpPr txBox="1">
                <a:spLocks noRot="1" noChangeAspect="1" noMove="1" noResize="1" noEditPoints="1" noAdjustHandles="1" noChangeArrowheads="1" noChangeShapeType="1" noTextEdit="1"/>
              </p:cNvSpPr>
              <p:nvPr/>
            </p:nvSpPr>
            <p:spPr>
              <a:xfrm>
                <a:off x="942093" y="1521789"/>
                <a:ext cx="10483695" cy="461665"/>
              </a:xfrm>
              <a:prstGeom prst="rect">
                <a:avLst/>
              </a:prstGeom>
              <a:blipFill>
                <a:blip r:embed="rId11"/>
                <a:stretch>
                  <a:fillRect t="-8333" b="-27778"/>
                </a:stretch>
              </a:blipFill>
            </p:spPr>
            <p:txBody>
              <a:bodyPr/>
              <a:lstStyle/>
              <a:p>
                <a:r>
                  <a:rPr lang="en-US">
                    <a:noFill/>
                  </a:rPr>
                  <a:t> </a:t>
                </a:r>
              </a:p>
            </p:txBody>
          </p:sp>
        </mc:Fallback>
      </mc:AlternateContent>
    </p:spTree>
    <p:extLst>
      <p:ext uri="{BB962C8B-B14F-4D97-AF65-F5344CB8AC3E}">
        <p14:creationId xmlns:p14="http://schemas.microsoft.com/office/powerpoint/2010/main" val="4214571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7</a:t>
            </a:fld>
            <a:endParaRPr lang="en-US"/>
          </a:p>
        </p:txBody>
      </p:sp>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FB53B42E-80F2-7E14-F92D-499C5A7C18AB}"/>
                  </a:ext>
                </a:extLst>
              </p:cNvPr>
              <p:cNvSpPr txBox="1"/>
              <p:nvPr/>
            </p:nvSpPr>
            <p:spPr>
              <a:xfrm>
                <a:off x="119730" y="3608249"/>
                <a:ext cx="10092146" cy="646331"/>
              </a:xfrm>
              <a:prstGeom prst="rect">
                <a:avLst/>
              </a:prstGeom>
              <a:noFill/>
            </p:spPr>
            <p:txBody>
              <a:bodyPr wrap="square" rtlCol="0">
                <a:spAutoFit/>
              </a:bodyPr>
              <a:lstStyle/>
              <a:p>
                <a14:m>
                  <m:oMath xmlns:m="http://schemas.openxmlformats.org/officeDocument/2006/math">
                    <m:r>
                      <a:rPr lang="en-US" sz="3600" b="0" i="1" dirty="0"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Densities being conserved through the evolution:</a:t>
                </a:r>
              </a:p>
            </p:txBody>
          </p:sp>
        </mc:Choice>
        <mc:Fallback>
          <p:sp>
            <p:nvSpPr>
              <p:cNvPr id="53" name="TextBox 52">
                <a:extLst>
                  <a:ext uri="{FF2B5EF4-FFF2-40B4-BE49-F238E27FC236}">
                    <a16:creationId xmlns:a16="http://schemas.microsoft.com/office/drawing/2014/main" id="{FB53B42E-80F2-7E14-F92D-499C5A7C18AB}"/>
                  </a:ext>
                </a:extLst>
              </p:cNvPr>
              <p:cNvSpPr txBox="1">
                <a:spLocks noRot="1" noChangeAspect="1" noMove="1" noResize="1" noEditPoints="1" noAdjustHandles="1" noChangeArrowheads="1" noChangeShapeType="1" noTextEdit="1"/>
              </p:cNvSpPr>
              <p:nvPr/>
            </p:nvSpPr>
            <p:spPr>
              <a:xfrm>
                <a:off x="119730" y="3608249"/>
                <a:ext cx="10092146" cy="646331"/>
              </a:xfrm>
              <a:prstGeom prst="rect">
                <a:avLst/>
              </a:prstGeom>
              <a:blipFill>
                <a:blip r:embed="rId2"/>
                <a:stretch>
                  <a:fillRect l="-377" t="-15385" b="-326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44D5BC9D-1238-D4B7-6217-1FE7A52ABED3}"/>
                  </a:ext>
                </a:extLst>
              </p:cNvPr>
              <p:cNvSpPr txBox="1"/>
              <p:nvPr/>
            </p:nvSpPr>
            <p:spPr>
              <a:xfrm>
                <a:off x="119730" y="1653159"/>
                <a:ext cx="11469333" cy="646331"/>
              </a:xfrm>
              <a:prstGeom prst="rect">
                <a:avLst/>
              </a:prstGeom>
              <a:noFill/>
            </p:spPr>
            <p:txBody>
              <a:bodyPr wrap="square" rtlCol="0">
                <a:spAutoFit/>
              </a:bodyPr>
              <a:lstStyle/>
              <a:p>
                <a14:m>
                  <m:oMath xmlns:m="http://schemas.openxmlformats.org/officeDocument/2006/math">
                    <m:r>
                      <a:rPr lang="en-US" sz="3600" b="0" i="1" dirty="0"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 Volumes being conserved through the evolution:</a:t>
                </a:r>
              </a:p>
            </p:txBody>
          </p:sp>
        </mc:Choice>
        <mc:Fallback>
          <p:sp>
            <p:nvSpPr>
              <p:cNvPr id="42" name="TextBox 41">
                <a:extLst>
                  <a:ext uri="{FF2B5EF4-FFF2-40B4-BE49-F238E27FC236}">
                    <a16:creationId xmlns:a16="http://schemas.microsoft.com/office/drawing/2014/main" id="{44D5BC9D-1238-D4B7-6217-1FE7A52ABED3}"/>
                  </a:ext>
                </a:extLst>
              </p:cNvPr>
              <p:cNvSpPr txBox="1">
                <a:spLocks noRot="1" noChangeAspect="1" noMove="1" noResize="1" noEditPoints="1" noAdjustHandles="1" noChangeArrowheads="1" noChangeShapeType="1" noTextEdit="1"/>
              </p:cNvSpPr>
              <p:nvPr/>
            </p:nvSpPr>
            <p:spPr>
              <a:xfrm>
                <a:off x="119730" y="1653159"/>
                <a:ext cx="11469333" cy="646331"/>
              </a:xfrm>
              <a:prstGeom prst="rect">
                <a:avLst/>
              </a:prstGeom>
              <a:blipFill>
                <a:blip r:embed="rId3"/>
                <a:stretch>
                  <a:fillRect l="-332" t="-15686" b="-35294"/>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A187AB14-37A2-4D4D-FBEC-F1CD443F2725}"/>
              </a:ext>
            </a:extLst>
          </p:cNvPr>
          <p:cNvSpPr txBox="1"/>
          <p:nvPr/>
        </p:nvSpPr>
        <p:spPr>
          <a:xfrm>
            <a:off x="315282" y="776665"/>
            <a:ext cx="12267657" cy="523220"/>
          </a:xfrm>
          <a:prstGeom prst="rect">
            <a:avLst/>
          </a:prstGeom>
          <a:noFill/>
        </p:spPr>
        <p:txBody>
          <a:bodyPr wrap="square" rtlCol="0">
            <a:spAutoFit/>
          </a:bodyPr>
          <a:lstStyle/>
          <a:p>
            <a:r>
              <a:rPr lang="en-US" sz="2800" dirty="0"/>
              <a:t>Additionally, the displacement field being </a:t>
            </a:r>
            <a:r>
              <a:rPr lang="en-US" sz="2800" dirty="0" err="1"/>
              <a:t>divergentless</a:t>
            </a:r>
            <a:r>
              <a:rPr lang="en-US" sz="2800" dirty="0"/>
              <a:t> is also equivalent to </a:t>
            </a: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61B06BEE-3653-0D7A-7275-FF153A35E954}"/>
                  </a:ext>
                </a:extLst>
              </p:cNvPr>
              <p:cNvSpPr txBox="1"/>
              <p:nvPr/>
            </p:nvSpPr>
            <p:spPr>
              <a:xfrm>
                <a:off x="287388" y="2314658"/>
                <a:ext cx="11469333" cy="67621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3600" i="1">
                          <a:solidFill>
                            <a:schemeClr val="accent6">
                              <a:lumMod val="75000"/>
                            </a:schemeClr>
                          </a:solidFill>
                          <a:latin typeface="Cambria Math" panose="02040503050406030204" pitchFamily="18" charset="0"/>
                        </a:rPr>
                        <m:t>𝑑</m:t>
                      </m:r>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rPr>
                            <m:t>1</m:t>
                          </m:r>
                        </m:sup>
                      </m:sSup>
                      <m:r>
                        <a:rPr lang="en-US" sz="3600" i="1">
                          <a:solidFill>
                            <a:schemeClr val="accent6">
                              <a:lumMod val="75000"/>
                            </a:schemeClr>
                          </a:solidFill>
                          <a:latin typeface="Cambria Math" panose="02040503050406030204" pitchFamily="18" charset="0"/>
                        </a:rPr>
                        <m:t>…</m:t>
                      </m:r>
                      <m:r>
                        <a:rPr lang="en-US" sz="3600" i="1">
                          <a:solidFill>
                            <a:schemeClr val="accent6">
                              <a:lumMod val="75000"/>
                            </a:schemeClr>
                          </a:solidFill>
                          <a:latin typeface="Cambria Math" panose="02040503050406030204" pitchFamily="18" charset="0"/>
                        </a:rPr>
                        <m:t>𝑑</m:t>
                      </m:r>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ea typeface="Cambria Math" panose="02040503050406030204" pitchFamily="18" charset="0"/>
                            </a:rPr>
                            <m:t>𝑛</m:t>
                          </m:r>
                        </m:sup>
                      </m:sSup>
                      <m:r>
                        <a:rPr lang="en-US" sz="3600" i="1">
                          <a:solidFill>
                            <a:schemeClr val="accent6">
                              <a:lumMod val="75000"/>
                            </a:schemeClr>
                          </a:solidFill>
                          <a:latin typeface="Cambria Math" panose="02040503050406030204" pitchFamily="18" charset="0"/>
                        </a:rPr>
                        <m:t>=</m:t>
                      </m:r>
                      <m:r>
                        <a:rPr lang="en-US" sz="3600" i="1">
                          <a:solidFill>
                            <a:schemeClr val="accent6">
                              <a:lumMod val="75000"/>
                            </a:schemeClr>
                          </a:solidFill>
                          <a:latin typeface="Cambria Math" panose="02040503050406030204" pitchFamily="18" charset="0"/>
                        </a:rPr>
                        <m:t>𝑑</m:t>
                      </m:r>
                      <m:sSup>
                        <m:sSupPr>
                          <m:ctrlPr>
                            <a:rPr lang="en-US" sz="3600" i="1">
                              <a:solidFill>
                                <a:schemeClr val="accent6">
                                  <a:lumMod val="75000"/>
                                </a:schemeClr>
                              </a:solidFill>
                              <a:latin typeface="Cambria Math" panose="02040503050406030204" pitchFamily="18" charset="0"/>
                              <a:ea typeface="Cambria Math" panose="02040503050406030204" pitchFamily="18" charset="0"/>
                            </a:rPr>
                          </m:ctrlPr>
                        </m:sSupPr>
                        <m:e>
                          <m:r>
                            <a:rPr lang="en-US" sz="3600" i="1">
                              <a:solidFill>
                                <a:schemeClr val="accent6">
                                  <a:lumMod val="75000"/>
                                </a:schemeClr>
                              </a:solidFill>
                              <a:latin typeface="Cambria Math" panose="02040503050406030204" pitchFamily="18" charset="0"/>
                              <a:ea typeface="Cambria Math" panose="02040503050406030204" pitchFamily="18" charset="0"/>
                            </a:rPr>
                            <m:t>𝜉</m:t>
                          </m:r>
                        </m:e>
                        <m:sup>
                          <m:r>
                            <a:rPr lang="en-US" sz="3600" i="1">
                              <a:solidFill>
                                <a:schemeClr val="accent6">
                                  <a:lumMod val="75000"/>
                                </a:schemeClr>
                              </a:solidFill>
                              <a:latin typeface="Cambria Math" panose="02040503050406030204" pitchFamily="18" charset="0"/>
                              <a:ea typeface="Cambria Math" panose="02040503050406030204" pitchFamily="18" charset="0"/>
                            </a:rPr>
                            <m:t>1</m:t>
                          </m:r>
                        </m:sup>
                      </m:sSup>
                      <m:r>
                        <a:rPr lang="en-US" sz="3600" i="1">
                          <a:solidFill>
                            <a:schemeClr val="accent6">
                              <a:lumMod val="75000"/>
                            </a:schemeClr>
                          </a:solidFill>
                          <a:latin typeface="Cambria Math" panose="02040503050406030204" pitchFamily="18" charset="0"/>
                          <a:ea typeface="Cambria Math" panose="02040503050406030204" pitchFamily="18" charset="0"/>
                        </a:rPr>
                        <m:t>…</m:t>
                      </m:r>
                      <m:r>
                        <a:rPr lang="en-US" sz="3600" i="1">
                          <a:solidFill>
                            <a:schemeClr val="accent6">
                              <a:lumMod val="75000"/>
                            </a:schemeClr>
                          </a:solidFill>
                          <a:latin typeface="Cambria Math" panose="02040503050406030204" pitchFamily="18" charset="0"/>
                          <a:ea typeface="Cambria Math" panose="02040503050406030204" pitchFamily="18" charset="0"/>
                        </a:rPr>
                        <m:t>𝑑</m:t>
                      </m:r>
                      <m:r>
                        <a:rPr lang="en-US" sz="3600" i="1">
                          <a:solidFill>
                            <a:schemeClr val="accent6">
                              <a:lumMod val="75000"/>
                            </a:schemeClr>
                          </a:solidFill>
                          <a:latin typeface="Cambria Math" panose="02040503050406030204" pitchFamily="18" charset="0"/>
                          <a:ea typeface="Cambria Math" panose="02040503050406030204" pitchFamily="18" charset="0"/>
                        </a:rPr>
                        <m:t>𝜉</m:t>
                      </m:r>
                      <m:r>
                        <a:rPr lang="en-US" sz="3600" i="1">
                          <a:solidFill>
                            <a:schemeClr val="accent6">
                              <a:lumMod val="75000"/>
                            </a:schemeClr>
                          </a:solidFill>
                          <a:latin typeface="Cambria Math" panose="02040503050406030204" pitchFamily="18" charset="0"/>
                          <a:ea typeface="Cambria Math" panose="02040503050406030204" pitchFamily="18" charset="0"/>
                        </a:rPr>
                        <m:t>^</m:t>
                      </m:r>
                      <m:r>
                        <a:rPr lang="en-US" sz="3600" i="1">
                          <a:solidFill>
                            <a:schemeClr val="accent6">
                              <a:lumMod val="75000"/>
                            </a:schemeClr>
                          </a:solidFill>
                          <a:latin typeface="Cambria Math" panose="02040503050406030204" pitchFamily="18" charset="0"/>
                          <a:ea typeface="Cambria Math" panose="02040503050406030204" pitchFamily="18" charset="0"/>
                        </a:rPr>
                        <m:t>𝑛</m:t>
                      </m:r>
                    </m:oMath>
                  </m:oMathPara>
                </a14:m>
                <a:endParaRPr lang="en-US" sz="3600" dirty="0">
                  <a:solidFill>
                    <a:schemeClr val="accent6">
                      <a:lumMod val="75000"/>
                    </a:schemeClr>
                  </a:solidFill>
                </a:endParaRPr>
              </a:p>
            </p:txBody>
          </p:sp>
        </mc:Choice>
        <mc:Fallback>
          <p:sp>
            <p:nvSpPr>
              <p:cNvPr id="46" name="TextBox 45">
                <a:extLst>
                  <a:ext uri="{FF2B5EF4-FFF2-40B4-BE49-F238E27FC236}">
                    <a16:creationId xmlns:a16="http://schemas.microsoft.com/office/drawing/2014/main" id="{61B06BEE-3653-0D7A-7275-FF153A35E954}"/>
                  </a:ext>
                </a:extLst>
              </p:cNvPr>
              <p:cNvSpPr txBox="1">
                <a:spLocks noRot="1" noChangeAspect="1" noMove="1" noResize="1" noEditPoints="1" noAdjustHandles="1" noChangeArrowheads="1" noChangeShapeType="1" noTextEdit="1"/>
              </p:cNvSpPr>
              <p:nvPr/>
            </p:nvSpPr>
            <p:spPr>
              <a:xfrm>
                <a:off x="287388" y="2314658"/>
                <a:ext cx="11469333" cy="676211"/>
              </a:xfrm>
              <a:prstGeom prst="rect">
                <a:avLst/>
              </a:prstGeom>
              <a:blipFill>
                <a:blip r:embed="rId4"/>
                <a:stretch>
                  <a:fillRect t="-9259" b="-1851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 name="TextBox 49">
                <a:extLst>
                  <a:ext uri="{FF2B5EF4-FFF2-40B4-BE49-F238E27FC236}">
                    <a16:creationId xmlns:a16="http://schemas.microsoft.com/office/drawing/2014/main" id="{B21C8D8B-D398-EF6D-95D1-34C78403608D}"/>
                  </a:ext>
                </a:extLst>
              </p:cNvPr>
              <p:cNvSpPr txBox="1"/>
              <p:nvPr/>
            </p:nvSpPr>
            <p:spPr>
              <a:xfrm>
                <a:off x="277371" y="4187080"/>
                <a:ext cx="10092146" cy="72058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3600" i="1">
                              <a:solidFill>
                                <a:schemeClr val="accent6">
                                  <a:lumMod val="75000"/>
                                </a:schemeClr>
                              </a:solidFill>
                              <a:latin typeface="Cambria Math" panose="02040503050406030204" pitchFamily="18" charset="0"/>
                            </a:rPr>
                          </m:ctrlPr>
                        </m:dPr>
                        <m:e>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rPr>
                                <m:t>𝑎</m:t>
                              </m:r>
                            </m:sup>
                          </m:sSup>
                        </m:e>
                      </m:d>
                      <m:r>
                        <a:rPr lang="en-US" sz="3600" i="1">
                          <a:solidFill>
                            <a:schemeClr val="accent6">
                              <a:lumMod val="75000"/>
                            </a:schemeClr>
                          </a:solidFill>
                          <a:latin typeface="Cambria Math" panose="02040503050406030204" pitchFamily="18" charset="0"/>
                        </a:rPr>
                        <m:t>=</m:t>
                      </m:r>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3600" i="1">
                              <a:solidFill>
                                <a:schemeClr val="accent6">
                                  <a:lumMod val="75000"/>
                                </a:schemeClr>
                              </a:solidFill>
                              <a:latin typeface="Cambria Math" panose="02040503050406030204" pitchFamily="18" charset="0"/>
                            </a:rPr>
                          </m:ctrlPr>
                        </m:dPr>
                        <m:e>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rPr>
                                <m:t>𝑏</m:t>
                              </m:r>
                            </m:sup>
                          </m:sSup>
                        </m:e>
                      </m:d>
                    </m:oMath>
                  </m:oMathPara>
                </a14:m>
                <a:endParaRPr lang="en-US" sz="3600" dirty="0">
                  <a:solidFill>
                    <a:schemeClr val="accent6">
                      <a:lumMod val="75000"/>
                    </a:schemeClr>
                  </a:solidFill>
                </a:endParaRPr>
              </a:p>
            </p:txBody>
          </p:sp>
        </mc:Choice>
        <mc:Fallback>
          <p:sp>
            <p:nvSpPr>
              <p:cNvPr id="50" name="TextBox 49">
                <a:extLst>
                  <a:ext uri="{FF2B5EF4-FFF2-40B4-BE49-F238E27FC236}">
                    <a16:creationId xmlns:a16="http://schemas.microsoft.com/office/drawing/2014/main" id="{B21C8D8B-D398-EF6D-95D1-34C78403608D}"/>
                  </a:ext>
                </a:extLst>
              </p:cNvPr>
              <p:cNvSpPr txBox="1">
                <a:spLocks noRot="1" noChangeAspect="1" noMove="1" noResize="1" noEditPoints="1" noAdjustHandles="1" noChangeArrowheads="1" noChangeShapeType="1" noTextEdit="1"/>
              </p:cNvSpPr>
              <p:nvPr/>
            </p:nvSpPr>
            <p:spPr>
              <a:xfrm>
                <a:off x="277371" y="4187080"/>
                <a:ext cx="10092146" cy="720582"/>
              </a:xfrm>
              <a:prstGeom prst="rect">
                <a:avLst/>
              </a:prstGeom>
              <a:blipFill>
                <a:blip r:embed="rId5"/>
                <a:stretch>
                  <a:fillRect t="-5172" b="-13793"/>
                </a:stretch>
              </a:blipFill>
            </p:spPr>
            <p:txBody>
              <a:bodyPr/>
              <a:lstStyle/>
              <a:p>
                <a:r>
                  <a:rPr lang="en-US">
                    <a:noFill/>
                  </a:rPr>
                  <a:t> </a:t>
                </a:r>
              </a:p>
            </p:txBody>
          </p:sp>
        </mc:Fallback>
      </mc:AlternateContent>
    </p:spTree>
    <p:extLst>
      <p:ext uri="{BB962C8B-B14F-4D97-AF65-F5344CB8AC3E}">
        <p14:creationId xmlns:p14="http://schemas.microsoft.com/office/powerpoint/2010/main" val="699598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8</a:t>
            </a:fld>
            <a:endParaRPr 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82FFE77-826D-8979-6044-DE5B24FBDD3F}"/>
                  </a:ext>
                </a:extLst>
              </p:cNvPr>
              <p:cNvSpPr txBox="1"/>
              <p:nvPr/>
            </p:nvSpPr>
            <p:spPr>
              <a:xfrm>
                <a:off x="288316" y="4859774"/>
                <a:ext cx="8213777" cy="837537"/>
              </a:xfrm>
              <a:prstGeom prst="rect">
                <a:avLst/>
              </a:prstGeom>
              <a:noFill/>
            </p:spPr>
            <p:txBody>
              <a:bodyPr wrap="square" rtlCol="0">
                <a:spAutoFit/>
              </a:bodyPr>
              <a:lstStyle/>
              <a:p>
                <a:pPr algn="ctr"/>
                <a:r>
                  <a:rPr lang="en-US" sz="2400" dirty="0"/>
                  <a:t>Given two vectors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oMath>
                </a14:m>
                <a:r>
                  <a:rPr lang="en-US" sz="2400" dirty="0"/>
                  <a:t> and </a:t>
                </a:r>
                <a14:m>
                  <m:oMath xmlns:m="http://schemas.openxmlformats.org/officeDocument/2006/math">
                    <m:sSup>
                      <m:sSupPr>
                        <m:ctrlPr>
                          <a:rPr lang="en-US" sz="2400" i="1">
                            <a:latin typeface="Cambria Math" panose="02040503050406030204" pitchFamily="18" charset="0"/>
                          </a:rPr>
                        </m:ctrlPr>
                      </m:sSupPr>
                      <m:e>
                        <m:r>
                          <a:rPr lang="en-US" sz="2400" b="0" i="1" smtClean="0">
                            <a:latin typeface="Cambria Math" panose="02040503050406030204" pitchFamily="18" charset="0"/>
                          </a:rPr>
                          <m:t>𝑤</m:t>
                        </m:r>
                      </m:e>
                      <m:sup>
                        <m:r>
                          <a:rPr lang="en-US" sz="2400" i="1">
                            <a:latin typeface="Cambria Math" panose="02040503050406030204" pitchFamily="18" charset="0"/>
                          </a:rPr>
                          <m:t>𝑎</m:t>
                        </m:r>
                      </m:sup>
                    </m:sSup>
                  </m:oMath>
                </a14:m>
                <a:r>
                  <a:rPr lang="en-US" sz="2400" dirty="0"/>
                  <a:t>, the area of the parallelogram they form is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b="0" i="1" smtClean="0">
                            <a:latin typeface="Cambria Math" panose="02040503050406030204" pitchFamily="18" charset="0"/>
                          </a:rPr>
                          <m:t>𝑞</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𝑝</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𝑝</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𝑞</m:t>
                        </m:r>
                      </m:sup>
                    </m:sSup>
                  </m:oMath>
                </a14:m>
                <a:r>
                  <a:rPr lang="en-US" sz="2400" dirty="0"/>
                  <a:t> which can be written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𝑎</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𝑎𝑏</m:t>
                        </m:r>
                        <m:r>
                          <a:rPr lang="en-US" sz="2400" b="0" i="1" smtClean="0">
                            <a:latin typeface="Cambria Math" panose="02040503050406030204" pitchFamily="18" charset="0"/>
                          </a:rPr>
                          <m:t> </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oMath>
                </a14:m>
                <a:endParaRPr lang="en-US" sz="2400" dirty="0"/>
              </a:p>
            </p:txBody>
          </p:sp>
        </mc:Choice>
        <mc:Fallback>
          <p:sp>
            <p:nvSpPr>
              <p:cNvPr id="6" name="TextBox 5">
                <a:extLst>
                  <a:ext uri="{FF2B5EF4-FFF2-40B4-BE49-F238E27FC236}">
                    <a16:creationId xmlns:a16="http://schemas.microsoft.com/office/drawing/2014/main" id="{682FFE77-826D-8979-6044-DE5B24FBDD3F}"/>
                  </a:ext>
                </a:extLst>
              </p:cNvPr>
              <p:cNvSpPr txBox="1">
                <a:spLocks noRot="1" noChangeAspect="1" noMove="1" noResize="1" noEditPoints="1" noAdjustHandles="1" noChangeArrowheads="1" noChangeShapeType="1" noTextEdit="1"/>
              </p:cNvSpPr>
              <p:nvPr/>
            </p:nvSpPr>
            <p:spPr>
              <a:xfrm>
                <a:off x="288316" y="4859774"/>
                <a:ext cx="8213777" cy="837537"/>
              </a:xfrm>
              <a:prstGeom prst="rect">
                <a:avLst/>
              </a:prstGeom>
              <a:blipFill>
                <a:blip r:embed="rId2"/>
                <a:stretch>
                  <a:fillRect l="-926" t="-4478" r="-1852" b="-14925"/>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466B8101-3FC8-2B29-F948-A9DA096028A1}"/>
              </a:ext>
            </a:extLst>
          </p:cNvPr>
          <p:cNvGrpSpPr>
            <a:grpSpLocks noChangeAspect="1"/>
          </p:cNvGrpSpPr>
          <p:nvPr/>
        </p:nvGrpSpPr>
        <p:grpSpPr>
          <a:xfrm>
            <a:off x="436620" y="270947"/>
            <a:ext cx="3010027" cy="3080896"/>
            <a:chOff x="442227" y="1758113"/>
            <a:chExt cx="3672223" cy="3758683"/>
          </a:xfrm>
        </p:grpSpPr>
        <p:cxnSp>
          <p:nvCxnSpPr>
            <p:cNvPr id="51" name="Straight Arrow Connector 50">
              <a:extLst>
                <a:ext uri="{FF2B5EF4-FFF2-40B4-BE49-F238E27FC236}">
                  <a16:creationId xmlns:a16="http://schemas.microsoft.com/office/drawing/2014/main" id="{DCB26ED7-D312-4BAE-7DBF-422926B79EF1}"/>
                </a:ext>
              </a:extLst>
            </p:cNvPr>
            <p:cNvCxnSpPr>
              <a:cxnSpLocks/>
            </p:cNvCxnSpPr>
            <p:nvPr/>
          </p:nvCxnSpPr>
          <p:spPr>
            <a:xfrm rot="10800000">
              <a:off x="2255086" y="1859196"/>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05DECA0-25EF-6105-7986-68328FC20B18}"/>
                </a:ext>
              </a:extLst>
            </p:cNvPr>
            <p:cNvCxnSpPr>
              <a:cxnSpLocks/>
            </p:cNvCxnSpPr>
            <p:nvPr/>
          </p:nvCxnSpPr>
          <p:spPr>
            <a:xfrm rot="16200000">
              <a:off x="2271027" y="1857054"/>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585C8CB-9D4C-2C3F-A61A-48F4375EE201}"/>
                </a:ext>
              </a:extLst>
            </p:cNvPr>
            <p:cNvCxnSpPr>
              <a:cxnSpLocks/>
            </p:cNvCxnSpPr>
            <p:nvPr/>
          </p:nvCxnSpPr>
          <p:spPr>
            <a:xfrm rot="5400000" flipV="1">
              <a:off x="2355704" y="2970214"/>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25E8879-CEDB-C072-738B-82674EA78783}"/>
                </a:ext>
              </a:extLst>
            </p:cNvPr>
            <p:cNvCxnSpPr>
              <a:cxnSpLocks/>
            </p:cNvCxnSpPr>
            <p:nvPr/>
          </p:nvCxnSpPr>
          <p:spPr>
            <a:xfrm rot="5400000">
              <a:off x="2755075" y="3769996"/>
              <a:ext cx="182880" cy="33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6CFA5ED-42D7-A236-F15C-CD79BDABE2F9}"/>
                </a:ext>
              </a:extLst>
            </p:cNvPr>
            <p:cNvCxnSpPr>
              <a:cxnSpLocks/>
            </p:cNvCxnSpPr>
            <p:nvPr/>
          </p:nvCxnSpPr>
          <p:spPr>
            <a:xfrm rot="5400000">
              <a:off x="2179169" y="4182236"/>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061D89-013D-4B7D-0756-F95963D21409}"/>
                </a:ext>
              </a:extLst>
            </p:cNvPr>
            <p:cNvCxnSpPr>
              <a:cxnSpLocks/>
            </p:cNvCxnSpPr>
            <p:nvPr/>
          </p:nvCxnSpPr>
          <p:spPr>
            <a:xfrm rot="5400000" flipH="1">
              <a:off x="1571759" y="3594424"/>
              <a:ext cx="18714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EE4283A-63B3-0348-D2D0-C6AE0E08B14F}"/>
                </a:ext>
              </a:extLst>
            </p:cNvPr>
            <p:cNvCxnSpPr>
              <a:cxnSpLocks noChangeAspect="1"/>
            </p:cNvCxnSpPr>
            <p:nvPr/>
          </p:nvCxnSpPr>
          <p:spPr>
            <a:xfrm rot="5400000">
              <a:off x="2616241" y="4038540"/>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D56D56B-FC6E-760E-FF79-DE795C85CF23}"/>
                </a:ext>
              </a:extLst>
            </p:cNvPr>
            <p:cNvCxnSpPr>
              <a:cxnSpLocks/>
            </p:cNvCxnSpPr>
            <p:nvPr/>
          </p:nvCxnSpPr>
          <p:spPr>
            <a:xfrm rot="5400000" flipH="1">
              <a:off x="1729791" y="398884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05985C6-2885-4B75-F8F7-A684A5DDDA4D}"/>
                </a:ext>
              </a:extLst>
            </p:cNvPr>
            <p:cNvCxnSpPr>
              <a:cxnSpLocks/>
            </p:cNvCxnSpPr>
            <p:nvPr/>
          </p:nvCxnSpPr>
          <p:spPr>
            <a:xfrm rot="5400000" flipH="1" flipV="1">
              <a:off x="1789286" y="316298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8438E8C-5A46-4B55-D519-EE54B053A3EB}"/>
                </a:ext>
              </a:extLst>
            </p:cNvPr>
            <p:cNvCxnSpPr>
              <a:cxnSpLocks/>
            </p:cNvCxnSpPr>
            <p:nvPr/>
          </p:nvCxnSpPr>
          <p:spPr>
            <a:xfrm rot="5400000" flipV="1">
              <a:off x="2641739" y="3194593"/>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8F0E19C0-5414-C576-C913-6D80C778D95C}"/>
                </a:ext>
              </a:extLst>
            </p:cNvPr>
            <p:cNvCxnSpPr>
              <a:cxnSpLocks/>
            </p:cNvCxnSpPr>
            <p:nvPr/>
          </p:nvCxnSpPr>
          <p:spPr>
            <a:xfrm>
              <a:off x="3567812" y="3687996"/>
              <a:ext cx="0"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7063E10-2BF7-0E67-6DF7-01EE976E2C3A}"/>
                </a:ext>
              </a:extLst>
            </p:cNvPr>
            <p:cNvCxnSpPr>
              <a:cxnSpLocks/>
            </p:cNvCxnSpPr>
            <p:nvPr/>
          </p:nvCxnSpPr>
          <p:spPr>
            <a:xfrm flipH="1" flipV="1">
              <a:off x="1886143" y="4973768"/>
              <a:ext cx="384884" cy="110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5D4B37C-13FE-526A-3693-39132CB07FE5}"/>
                </a:ext>
              </a:extLst>
            </p:cNvPr>
            <p:cNvCxnSpPr>
              <a:cxnSpLocks noChangeAspect="1"/>
            </p:cNvCxnSpPr>
            <p:nvPr/>
          </p:nvCxnSpPr>
          <p:spPr>
            <a:xfrm flipH="1" flipV="1">
              <a:off x="972541" y="3277896"/>
              <a:ext cx="1669"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0A8B1E0-9E1B-21F3-7223-6F603C22CC02}"/>
                </a:ext>
              </a:extLst>
            </p:cNvPr>
            <p:cNvCxnSpPr>
              <a:cxnSpLocks/>
            </p:cNvCxnSpPr>
            <p:nvPr/>
          </p:nvCxnSpPr>
          <p:spPr>
            <a:xfrm flipH="1">
              <a:off x="2900993" y="4604961"/>
              <a:ext cx="286999" cy="2597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F61106A-B25E-2722-BE22-5E8703C3D6E3}"/>
                </a:ext>
              </a:extLst>
            </p:cNvPr>
            <p:cNvCxnSpPr>
              <a:cxnSpLocks/>
            </p:cNvCxnSpPr>
            <p:nvPr/>
          </p:nvCxnSpPr>
          <p:spPr>
            <a:xfrm flipH="1" flipV="1">
              <a:off x="1058618" y="4297668"/>
              <a:ext cx="295444" cy="3072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880FE67-70F2-96B3-B338-E155B0142ED9}"/>
                </a:ext>
              </a:extLst>
            </p:cNvPr>
            <p:cNvCxnSpPr>
              <a:cxnSpLocks noChangeAspect="1"/>
            </p:cNvCxnSpPr>
            <p:nvPr/>
          </p:nvCxnSpPr>
          <p:spPr>
            <a:xfrm flipV="1">
              <a:off x="1354062" y="2501649"/>
              <a:ext cx="276114" cy="26938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E7A1060-2CDD-D032-E7F6-D18B481600BC}"/>
                </a:ext>
              </a:extLst>
            </p:cNvPr>
            <p:cNvCxnSpPr>
              <a:cxnSpLocks/>
            </p:cNvCxnSpPr>
            <p:nvPr/>
          </p:nvCxnSpPr>
          <p:spPr>
            <a:xfrm>
              <a:off x="3187992" y="2771031"/>
              <a:ext cx="298374" cy="36018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A05F4BE-BF91-4253-425F-E18ED1CE193F}"/>
                </a:ext>
              </a:extLst>
            </p:cNvPr>
            <p:cNvCxnSpPr>
              <a:cxnSpLocks/>
            </p:cNvCxnSpPr>
            <p:nvPr/>
          </p:nvCxnSpPr>
          <p:spPr>
            <a:xfrm rot="6720000" flipV="1">
              <a:off x="2700254" y="2631337"/>
              <a:ext cx="0" cy="2755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92C58C1-A2A6-5F98-9877-193BA143178F}"/>
                </a:ext>
              </a:extLst>
            </p:cNvPr>
            <p:cNvCxnSpPr>
              <a:cxnSpLocks/>
            </p:cNvCxnSpPr>
            <p:nvPr/>
          </p:nvCxnSpPr>
          <p:spPr>
            <a:xfrm rot="5400000">
              <a:off x="3012113" y="4088042"/>
              <a:ext cx="255844" cy="1071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97E68E0-C9A4-EE83-47BD-74FE4138B2AA}"/>
                </a:ext>
              </a:extLst>
            </p:cNvPr>
            <p:cNvCxnSpPr>
              <a:cxnSpLocks/>
            </p:cNvCxnSpPr>
            <p:nvPr/>
          </p:nvCxnSpPr>
          <p:spPr>
            <a:xfrm rot="5400000" flipH="1">
              <a:off x="1790148" y="4437943"/>
              <a:ext cx="101386" cy="2509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4067D1-A7C1-8EA5-445B-49C8CCA1859D}"/>
                </a:ext>
              </a:extLst>
            </p:cNvPr>
            <p:cNvCxnSpPr>
              <a:cxnSpLocks/>
            </p:cNvCxnSpPr>
            <p:nvPr/>
          </p:nvCxnSpPr>
          <p:spPr>
            <a:xfrm rot="6720000" flipH="1">
              <a:off x="1221730" y="3258035"/>
              <a:ext cx="274320" cy="1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2238044-D32A-EEEA-F078-619DB123E425}"/>
                </a:ext>
              </a:extLst>
            </p:cNvPr>
            <p:cNvCxnSpPr>
              <a:cxnSpLocks/>
            </p:cNvCxnSpPr>
            <p:nvPr/>
          </p:nvCxnSpPr>
          <p:spPr>
            <a:xfrm rot="5400000">
              <a:off x="2640018" y="4444504"/>
              <a:ext cx="106108" cy="2499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8453B26-F66D-FFE7-118C-814E065C4414}"/>
                </a:ext>
              </a:extLst>
            </p:cNvPr>
            <p:cNvCxnSpPr>
              <a:cxnSpLocks/>
            </p:cNvCxnSpPr>
            <p:nvPr/>
          </p:nvCxnSpPr>
          <p:spPr>
            <a:xfrm rot="5400000" flipH="1">
              <a:off x="1246259" y="4041462"/>
              <a:ext cx="249976" cy="106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2B20F22-1D4D-A592-2438-823E6F9DA17A}"/>
                </a:ext>
              </a:extLst>
            </p:cNvPr>
            <p:cNvCxnSpPr>
              <a:cxnSpLocks/>
            </p:cNvCxnSpPr>
            <p:nvPr/>
          </p:nvCxnSpPr>
          <p:spPr>
            <a:xfrm rot="5400000" flipH="1" flipV="1">
              <a:off x="1804723" y="2633918"/>
              <a:ext cx="106167" cy="2498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303A3CA-7DD7-5672-38D1-10F82AF36053}"/>
                </a:ext>
              </a:extLst>
            </p:cNvPr>
            <p:cNvCxnSpPr>
              <a:cxnSpLocks/>
            </p:cNvCxnSpPr>
            <p:nvPr/>
          </p:nvCxnSpPr>
          <p:spPr>
            <a:xfrm rot="6720000" flipV="1">
              <a:off x="3088756" y="3194985"/>
              <a:ext cx="192024" cy="1920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1AA6751-56AE-94CB-170D-4381BEDC7C5C}"/>
                </a:ext>
              </a:extLst>
            </p:cNvPr>
            <p:cNvCxnSpPr>
              <a:cxnSpLocks noChangeAspect="1"/>
            </p:cNvCxnSpPr>
            <p:nvPr/>
          </p:nvCxnSpPr>
          <p:spPr>
            <a:xfrm>
              <a:off x="2271027" y="2391211"/>
              <a:ext cx="402336" cy="114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Freeform 76">
              <a:extLst>
                <a:ext uri="{FF2B5EF4-FFF2-40B4-BE49-F238E27FC236}">
                  <a16:creationId xmlns:a16="http://schemas.microsoft.com/office/drawing/2014/main" id="{CB1FE8FF-CEB2-470A-7DA4-B5164BCF852A}"/>
                </a:ext>
              </a:extLst>
            </p:cNvPr>
            <p:cNvSpPr/>
            <p:nvPr/>
          </p:nvSpPr>
          <p:spPr>
            <a:xfrm>
              <a:off x="2351663" y="2506371"/>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a:extLst>
                <a:ext uri="{FF2B5EF4-FFF2-40B4-BE49-F238E27FC236}">
                  <a16:creationId xmlns:a16="http://schemas.microsoft.com/office/drawing/2014/main" id="{A74E30B9-FE90-8F34-22E3-35D3654EF246}"/>
                </a:ext>
              </a:extLst>
            </p:cNvPr>
            <p:cNvSpPr/>
            <p:nvPr/>
          </p:nvSpPr>
          <p:spPr>
            <a:xfrm rot="5400000">
              <a:off x="2605833" y="3809114"/>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9" name="TextBox 78">
                  <a:extLst>
                    <a:ext uri="{FF2B5EF4-FFF2-40B4-BE49-F238E27FC236}">
                      <a16:creationId xmlns:a16="http://schemas.microsoft.com/office/drawing/2014/main" id="{5FB554DC-FC13-6572-BCB3-2DD7A637153C}"/>
                    </a:ext>
                  </a:extLst>
                </p:cNvPr>
                <p:cNvSpPr txBox="1"/>
                <p:nvPr/>
              </p:nvSpPr>
              <p:spPr>
                <a:xfrm>
                  <a:off x="1917302" y="175811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p:sp>
              <p:nvSpPr>
                <p:cNvPr id="79" name="TextBox 78">
                  <a:extLst>
                    <a:ext uri="{FF2B5EF4-FFF2-40B4-BE49-F238E27FC236}">
                      <a16:creationId xmlns:a16="http://schemas.microsoft.com/office/drawing/2014/main" id="{5FB554DC-FC13-6572-BCB3-2DD7A637153C}"/>
                    </a:ext>
                  </a:extLst>
                </p:cNvPr>
                <p:cNvSpPr txBox="1">
                  <a:spLocks noRot="1" noChangeAspect="1" noMove="1" noResize="1" noEditPoints="1" noAdjustHandles="1" noChangeArrowheads="1" noChangeShapeType="1" noTextEdit="1"/>
                </p:cNvSpPr>
                <p:nvPr/>
              </p:nvSpPr>
              <p:spPr>
                <a:xfrm>
                  <a:off x="1917302" y="1758113"/>
                  <a:ext cx="304736" cy="369332"/>
                </a:xfrm>
                <a:prstGeom prst="rect">
                  <a:avLst/>
                </a:prstGeom>
                <a:blipFill>
                  <a:blip r:embed="rId3"/>
                  <a:stretch>
                    <a:fillRect l="-23810" r="-23810" b="-4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0" name="TextBox 79">
                  <a:extLst>
                    <a:ext uri="{FF2B5EF4-FFF2-40B4-BE49-F238E27FC236}">
                      <a16:creationId xmlns:a16="http://schemas.microsoft.com/office/drawing/2014/main" id="{DA143873-432F-C5EF-3A52-C134F5C8898C}"/>
                    </a:ext>
                  </a:extLst>
                </p:cNvPr>
                <p:cNvSpPr txBox="1"/>
                <p:nvPr/>
              </p:nvSpPr>
              <p:spPr>
                <a:xfrm>
                  <a:off x="3809714" y="3225092"/>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p:sp>
              <p:nvSpPr>
                <p:cNvPr id="80" name="TextBox 79">
                  <a:extLst>
                    <a:ext uri="{FF2B5EF4-FFF2-40B4-BE49-F238E27FC236}">
                      <a16:creationId xmlns:a16="http://schemas.microsoft.com/office/drawing/2014/main" id="{DA143873-432F-C5EF-3A52-C134F5C8898C}"/>
                    </a:ext>
                  </a:extLst>
                </p:cNvPr>
                <p:cNvSpPr txBox="1">
                  <a:spLocks noRot="1" noChangeAspect="1" noMove="1" noResize="1" noEditPoints="1" noAdjustHandles="1" noChangeArrowheads="1" noChangeShapeType="1" noTextEdit="1"/>
                </p:cNvSpPr>
                <p:nvPr/>
              </p:nvSpPr>
              <p:spPr>
                <a:xfrm>
                  <a:off x="3809714" y="3225092"/>
                  <a:ext cx="304736" cy="369332"/>
                </a:xfrm>
                <a:prstGeom prst="rect">
                  <a:avLst/>
                </a:prstGeom>
                <a:blipFill>
                  <a:blip r:embed="rId4"/>
                  <a:stretch>
                    <a:fillRect l="-23810" r="-19048" b="-54167"/>
                  </a:stretch>
                </a:blipFill>
              </p:spPr>
              <p:txBody>
                <a:bodyPr/>
                <a:lstStyle/>
                <a:p>
                  <a:r>
                    <a:rPr lang="en-US">
                      <a:noFill/>
                    </a:rPr>
                    <a:t> </a:t>
                  </a:r>
                </a:p>
              </p:txBody>
            </p:sp>
          </mc:Fallback>
        </mc:AlternateContent>
      </p:grpSp>
      <p:grpSp>
        <p:nvGrpSpPr>
          <p:cNvPr id="81" name="Group 80">
            <a:extLst>
              <a:ext uri="{FF2B5EF4-FFF2-40B4-BE49-F238E27FC236}">
                <a16:creationId xmlns:a16="http://schemas.microsoft.com/office/drawing/2014/main" id="{CEE9906D-AF6F-3003-8F6D-45456AE05DC6}"/>
              </a:ext>
            </a:extLst>
          </p:cNvPr>
          <p:cNvGrpSpPr/>
          <p:nvPr/>
        </p:nvGrpSpPr>
        <p:grpSpPr>
          <a:xfrm>
            <a:off x="4802337" y="357265"/>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4624185" y="3402214"/>
            <a:ext cx="4882403" cy="830997"/>
          </a:xfrm>
          <a:prstGeom prst="rect">
            <a:avLst/>
          </a:prstGeom>
          <a:noFill/>
        </p:spPr>
        <p:txBody>
          <a:bodyPr wrap="square" rtlCol="0">
            <a:spAutoFit/>
          </a:bodyPr>
          <a:lstStyle/>
          <a:p>
            <a:r>
              <a:rPr lang="en-US" sz="1600" dirty="0"/>
              <a:t>Hamiltonian evolutions transport a probability distribution point by point, with the probability density remaining the same as it move through space</a:t>
            </a:r>
          </a:p>
        </p:txBody>
      </p:sp>
      <mc:AlternateContent xmlns:mc="http://schemas.openxmlformats.org/markup-compatibility/2006">
        <mc:Choice xmlns:a14="http://schemas.microsoft.com/office/drawing/2010/main" Requires="a14">
          <p:sp>
            <p:nvSpPr>
              <p:cNvPr id="92" name="TextBox 91">
                <a:extLst>
                  <a:ext uri="{FF2B5EF4-FFF2-40B4-BE49-F238E27FC236}">
                    <a16:creationId xmlns:a16="http://schemas.microsoft.com/office/drawing/2014/main" id="{01EDDFF4-B33F-A42F-580A-A194229FD8E6}"/>
                  </a:ext>
                </a:extLst>
              </p:cNvPr>
              <p:cNvSpPr txBox="1"/>
              <p:nvPr/>
            </p:nvSpPr>
            <p:spPr>
              <a:xfrm>
                <a:off x="27297" y="3542327"/>
                <a:ext cx="4464673" cy="584775"/>
              </a:xfrm>
              <a:prstGeom prst="rect">
                <a:avLst/>
              </a:prstGeom>
              <a:noFill/>
            </p:spPr>
            <p:txBody>
              <a:bodyPr wrap="square" rtlCol="0">
                <a:spAutoFit/>
              </a:bodyPr>
              <a:lstStyle/>
              <a:p>
                <a:r>
                  <a:rPr lang="en-US" sz="1600" dirty="0"/>
                  <a:t>The displacement field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𝑆</m:t>
                        </m:r>
                      </m:e>
                      <m:sup>
                        <m:r>
                          <a:rPr lang="en-US" sz="1600" b="0" i="1" smtClean="0">
                            <a:latin typeface="Cambria Math" panose="02040503050406030204" pitchFamily="18" charset="0"/>
                          </a:rPr>
                          <m:t>𝑎</m:t>
                        </m:r>
                      </m:sup>
                    </m:sSup>
                  </m:oMath>
                </a14:m>
                <a:r>
                  <a:rPr lang="en-US" sz="1600" dirty="0"/>
                  <a:t> transports areas of phase space to equal areas of phase space</a:t>
                </a:r>
              </a:p>
            </p:txBody>
          </p:sp>
        </mc:Choice>
        <mc:Fallback>
          <p:sp>
            <p:nvSpPr>
              <p:cNvPr id="92" name="TextBox 91">
                <a:extLst>
                  <a:ext uri="{FF2B5EF4-FFF2-40B4-BE49-F238E27FC236}">
                    <a16:creationId xmlns:a16="http://schemas.microsoft.com/office/drawing/2014/main" id="{01EDDFF4-B33F-A42F-580A-A194229FD8E6}"/>
                  </a:ext>
                </a:extLst>
              </p:cNvPr>
              <p:cNvSpPr txBox="1">
                <a:spLocks noRot="1" noChangeAspect="1" noMove="1" noResize="1" noEditPoints="1" noAdjustHandles="1" noChangeArrowheads="1" noChangeShapeType="1" noTextEdit="1"/>
              </p:cNvSpPr>
              <p:nvPr/>
            </p:nvSpPr>
            <p:spPr>
              <a:xfrm>
                <a:off x="27297" y="3542327"/>
                <a:ext cx="4464673" cy="584775"/>
              </a:xfrm>
              <a:prstGeom prst="rect">
                <a:avLst/>
              </a:prstGeom>
              <a:blipFill>
                <a:blip r:embed="rId5"/>
                <a:stretch>
                  <a:fillRect l="-567" t="-2128" r="-1700" b="-12766"/>
                </a:stretch>
              </a:blipFill>
            </p:spPr>
            <p:txBody>
              <a:bodyPr/>
              <a:lstStyle/>
              <a:p>
                <a:r>
                  <a:rPr lang="en-US">
                    <a:noFill/>
                  </a:rPr>
                  <a:t> </a:t>
                </a:r>
              </a:p>
            </p:txBody>
          </p:sp>
        </mc:Fallback>
      </mc:AlternateContent>
    </p:spTree>
    <p:extLst>
      <p:ext uri="{BB962C8B-B14F-4D97-AF65-F5344CB8AC3E}">
        <p14:creationId xmlns:p14="http://schemas.microsoft.com/office/powerpoint/2010/main" val="1216216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9</a:t>
            </a:fld>
            <a:endParaRPr lang="en-US"/>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F0CD16D-29EE-F85E-BBDF-C6FFE72191EC}"/>
                  </a:ext>
                </a:extLst>
              </p:cNvPr>
              <p:cNvSpPr txBox="1"/>
              <p:nvPr/>
            </p:nvSpPr>
            <p:spPr>
              <a:xfrm>
                <a:off x="-255646" y="4847818"/>
                <a:ext cx="6664608" cy="48154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i="1">
                              <a:latin typeface="Cambria Math" panose="02040503050406030204" pitchFamily="18" charset="0"/>
                            </a:rPr>
                            <m:t>𝑐</m:t>
                          </m:r>
                        </m:sup>
                      </m:sSup>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𝑐𝑑</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𝑑</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𝑑</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𝜔</m:t>
                              </m:r>
                            </m:e>
                          </m:acc>
                        </m:e>
                        <m:sub>
                          <m:r>
                            <a:rPr lang="en-US" sz="2400" b="0" i="1" smtClean="0">
                              <a:latin typeface="Cambria Math" panose="02040503050406030204" pitchFamily="18" charset="0"/>
                            </a:rPr>
                            <m:t>𝑎𝑏</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oMath>
                  </m:oMathPara>
                </a14:m>
                <a:endParaRPr lang="en-US" sz="2400" dirty="0">
                  <a:solidFill>
                    <a:schemeClr val="tx1"/>
                  </a:solidFill>
                </a:endParaRPr>
              </a:p>
            </p:txBody>
          </p:sp>
        </mc:Choice>
        <mc:Fallback>
          <p:sp>
            <p:nvSpPr>
              <p:cNvPr id="9" name="TextBox 8">
                <a:extLst>
                  <a:ext uri="{FF2B5EF4-FFF2-40B4-BE49-F238E27FC236}">
                    <a16:creationId xmlns:a16="http://schemas.microsoft.com/office/drawing/2014/main" id="{AF0CD16D-29EE-F85E-BBDF-C6FFE72191EC}"/>
                  </a:ext>
                </a:extLst>
              </p:cNvPr>
              <p:cNvSpPr txBox="1">
                <a:spLocks noRot="1" noChangeAspect="1" noMove="1" noResize="1" noEditPoints="1" noAdjustHandles="1" noChangeArrowheads="1" noChangeShapeType="1" noTextEdit="1"/>
              </p:cNvSpPr>
              <p:nvPr/>
            </p:nvSpPr>
            <p:spPr>
              <a:xfrm>
                <a:off x="-255646" y="4847818"/>
                <a:ext cx="6664608" cy="481542"/>
              </a:xfrm>
              <a:prstGeom prst="rect">
                <a:avLst/>
              </a:prstGeom>
              <a:blipFill>
                <a:blip r:embed="rId2"/>
                <a:stretch>
                  <a:fillRect t="-10256" b="-1538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32A66D1-370D-C0C8-B423-B4D020A45EF9}"/>
                  </a:ext>
                </a:extLst>
              </p:cNvPr>
              <p:cNvSpPr txBox="1"/>
              <p:nvPr/>
            </p:nvSpPr>
            <p:spPr>
              <a:xfrm>
                <a:off x="401023" y="4015415"/>
                <a:ext cx="8751306" cy="724494"/>
              </a:xfrm>
              <a:prstGeom prst="rect">
                <a:avLst/>
              </a:prstGeom>
              <a:noFill/>
            </p:spPr>
            <p:txBody>
              <a:bodyPr wrap="square" rtlCol="0">
                <a:spAutoFit/>
              </a:bodyPr>
              <a:lstStyle/>
              <a:p>
                <a:r>
                  <a:rPr lang="en-US" sz="2000" dirty="0"/>
                  <a:t>Denoting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𝑣</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𝑏</m:t>
                        </m:r>
                      </m:sup>
                    </m:sSup>
                  </m:oMath>
                </a14:m>
                <a:r>
                  <a:rPr lang="en-US" sz="2000" dirty="0">
                    <a:solidFill>
                      <a:schemeClr val="tx1"/>
                    </a:solidFill>
                  </a:rPr>
                  <a:t> and</a:t>
                </a:r>
                <a14:m>
                  <m:oMath xmlns:m="http://schemas.openxmlformats.org/officeDocument/2006/math">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𝑤</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𝑤</m:t>
                        </m:r>
                      </m:e>
                      <m:sup>
                        <m:r>
                          <a:rPr lang="en-US" sz="2000" b="0" i="1" smtClean="0">
                            <a:latin typeface="Cambria Math" panose="02040503050406030204" pitchFamily="18" charset="0"/>
                          </a:rPr>
                          <m:t>𝑏</m:t>
                        </m:r>
                      </m:sup>
                    </m:sSup>
                  </m:oMath>
                </a14:m>
                <a:r>
                  <a:rPr lang="en-US" sz="2000" dirty="0">
                    <a:solidFill>
                      <a:schemeClr val="tx1"/>
                    </a:solidFill>
                  </a:rPr>
                  <a:t>, the invariance of the area can be written </a:t>
                </a:r>
              </a:p>
              <a:p>
                <a:endParaRPr lang="en-US" sz="2000" dirty="0"/>
              </a:p>
            </p:txBody>
          </p:sp>
        </mc:Choice>
        <mc:Fallback>
          <p:sp>
            <p:nvSpPr>
              <p:cNvPr id="10" name="TextBox 9">
                <a:extLst>
                  <a:ext uri="{FF2B5EF4-FFF2-40B4-BE49-F238E27FC236}">
                    <a16:creationId xmlns:a16="http://schemas.microsoft.com/office/drawing/2014/main" id="{D32A66D1-370D-C0C8-B423-B4D020A45EF9}"/>
                  </a:ext>
                </a:extLst>
              </p:cNvPr>
              <p:cNvSpPr txBox="1">
                <a:spLocks noRot="1" noChangeAspect="1" noMove="1" noResize="1" noEditPoints="1" noAdjustHandles="1" noChangeArrowheads="1" noChangeShapeType="1" noTextEdit="1"/>
              </p:cNvSpPr>
              <p:nvPr/>
            </p:nvSpPr>
            <p:spPr>
              <a:xfrm>
                <a:off x="401023" y="4015415"/>
                <a:ext cx="8751306" cy="724494"/>
              </a:xfrm>
              <a:prstGeom prst="rect">
                <a:avLst/>
              </a:prstGeom>
              <a:blipFill>
                <a:blip r:embed="rId3"/>
                <a:stretch>
                  <a:fillRect l="-725" t="-3448"/>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466B8101-3FC8-2B29-F948-A9DA096028A1}"/>
              </a:ext>
            </a:extLst>
          </p:cNvPr>
          <p:cNvGrpSpPr>
            <a:grpSpLocks noChangeAspect="1"/>
          </p:cNvGrpSpPr>
          <p:nvPr/>
        </p:nvGrpSpPr>
        <p:grpSpPr>
          <a:xfrm>
            <a:off x="1827406" y="805996"/>
            <a:ext cx="3010027" cy="3080896"/>
            <a:chOff x="442227" y="1758113"/>
            <a:chExt cx="3672223" cy="3758683"/>
          </a:xfrm>
        </p:grpSpPr>
        <p:cxnSp>
          <p:nvCxnSpPr>
            <p:cNvPr id="51" name="Straight Arrow Connector 50">
              <a:extLst>
                <a:ext uri="{FF2B5EF4-FFF2-40B4-BE49-F238E27FC236}">
                  <a16:creationId xmlns:a16="http://schemas.microsoft.com/office/drawing/2014/main" id="{DCB26ED7-D312-4BAE-7DBF-422926B79EF1}"/>
                </a:ext>
              </a:extLst>
            </p:cNvPr>
            <p:cNvCxnSpPr>
              <a:cxnSpLocks/>
            </p:cNvCxnSpPr>
            <p:nvPr/>
          </p:nvCxnSpPr>
          <p:spPr>
            <a:xfrm rot="10800000">
              <a:off x="2255086" y="1859196"/>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05DECA0-25EF-6105-7986-68328FC20B18}"/>
                </a:ext>
              </a:extLst>
            </p:cNvPr>
            <p:cNvCxnSpPr>
              <a:cxnSpLocks/>
            </p:cNvCxnSpPr>
            <p:nvPr/>
          </p:nvCxnSpPr>
          <p:spPr>
            <a:xfrm rot="16200000">
              <a:off x="2271027" y="1857054"/>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585C8CB-9D4C-2C3F-A61A-48F4375EE201}"/>
                </a:ext>
              </a:extLst>
            </p:cNvPr>
            <p:cNvCxnSpPr>
              <a:cxnSpLocks/>
            </p:cNvCxnSpPr>
            <p:nvPr/>
          </p:nvCxnSpPr>
          <p:spPr>
            <a:xfrm rot="5400000" flipV="1">
              <a:off x="2355704" y="2970214"/>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25E8879-CEDB-C072-738B-82674EA78783}"/>
                </a:ext>
              </a:extLst>
            </p:cNvPr>
            <p:cNvCxnSpPr>
              <a:cxnSpLocks/>
            </p:cNvCxnSpPr>
            <p:nvPr/>
          </p:nvCxnSpPr>
          <p:spPr>
            <a:xfrm rot="5400000">
              <a:off x="2755075" y="3769996"/>
              <a:ext cx="182880" cy="33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6CFA5ED-42D7-A236-F15C-CD79BDABE2F9}"/>
                </a:ext>
              </a:extLst>
            </p:cNvPr>
            <p:cNvCxnSpPr>
              <a:cxnSpLocks/>
            </p:cNvCxnSpPr>
            <p:nvPr/>
          </p:nvCxnSpPr>
          <p:spPr>
            <a:xfrm rot="5400000">
              <a:off x="2179169" y="4182236"/>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061D89-013D-4B7D-0756-F95963D21409}"/>
                </a:ext>
              </a:extLst>
            </p:cNvPr>
            <p:cNvCxnSpPr>
              <a:cxnSpLocks/>
            </p:cNvCxnSpPr>
            <p:nvPr/>
          </p:nvCxnSpPr>
          <p:spPr>
            <a:xfrm rot="5400000" flipH="1">
              <a:off x="1571759" y="3594424"/>
              <a:ext cx="18714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EE4283A-63B3-0348-D2D0-C6AE0E08B14F}"/>
                </a:ext>
              </a:extLst>
            </p:cNvPr>
            <p:cNvCxnSpPr>
              <a:cxnSpLocks noChangeAspect="1"/>
            </p:cNvCxnSpPr>
            <p:nvPr/>
          </p:nvCxnSpPr>
          <p:spPr>
            <a:xfrm rot="5400000">
              <a:off x="2616241" y="4038540"/>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D56D56B-FC6E-760E-FF79-DE795C85CF23}"/>
                </a:ext>
              </a:extLst>
            </p:cNvPr>
            <p:cNvCxnSpPr>
              <a:cxnSpLocks/>
            </p:cNvCxnSpPr>
            <p:nvPr/>
          </p:nvCxnSpPr>
          <p:spPr>
            <a:xfrm rot="5400000" flipH="1">
              <a:off x="1729791" y="398884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05985C6-2885-4B75-F8F7-A684A5DDDA4D}"/>
                </a:ext>
              </a:extLst>
            </p:cNvPr>
            <p:cNvCxnSpPr>
              <a:cxnSpLocks/>
            </p:cNvCxnSpPr>
            <p:nvPr/>
          </p:nvCxnSpPr>
          <p:spPr>
            <a:xfrm rot="5400000" flipH="1" flipV="1">
              <a:off x="1789286" y="316298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8438E8C-5A46-4B55-D519-EE54B053A3EB}"/>
                </a:ext>
              </a:extLst>
            </p:cNvPr>
            <p:cNvCxnSpPr>
              <a:cxnSpLocks/>
            </p:cNvCxnSpPr>
            <p:nvPr/>
          </p:nvCxnSpPr>
          <p:spPr>
            <a:xfrm rot="5400000" flipV="1">
              <a:off x="2641739" y="3194593"/>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8F0E19C0-5414-C576-C913-6D80C778D95C}"/>
                </a:ext>
              </a:extLst>
            </p:cNvPr>
            <p:cNvCxnSpPr>
              <a:cxnSpLocks/>
            </p:cNvCxnSpPr>
            <p:nvPr/>
          </p:nvCxnSpPr>
          <p:spPr>
            <a:xfrm>
              <a:off x="3567812" y="3687996"/>
              <a:ext cx="0"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7063E10-2BF7-0E67-6DF7-01EE976E2C3A}"/>
                </a:ext>
              </a:extLst>
            </p:cNvPr>
            <p:cNvCxnSpPr>
              <a:cxnSpLocks/>
            </p:cNvCxnSpPr>
            <p:nvPr/>
          </p:nvCxnSpPr>
          <p:spPr>
            <a:xfrm flipH="1" flipV="1">
              <a:off x="1886143" y="4973768"/>
              <a:ext cx="384884" cy="110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5D4B37C-13FE-526A-3693-39132CB07FE5}"/>
                </a:ext>
              </a:extLst>
            </p:cNvPr>
            <p:cNvCxnSpPr>
              <a:cxnSpLocks noChangeAspect="1"/>
            </p:cNvCxnSpPr>
            <p:nvPr/>
          </p:nvCxnSpPr>
          <p:spPr>
            <a:xfrm flipH="1" flipV="1">
              <a:off x="972541" y="3277896"/>
              <a:ext cx="1669"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0A8B1E0-9E1B-21F3-7223-6F603C22CC02}"/>
                </a:ext>
              </a:extLst>
            </p:cNvPr>
            <p:cNvCxnSpPr>
              <a:cxnSpLocks/>
            </p:cNvCxnSpPr>
            <p:nvPr/>
          </p:nvCxnSpPr>
          <p:spPr>
            <a:xfrm flipH="1">
              <a:off x="2900993" y="4604961"/>
              <a:ext cx="286999" cy="2597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F61106A-B25E-2722-BE22-5E8703C3D6E3}"/>
                </a:ext>
              </a:extLst>
            </p:cNvPr>
            <p:cNvCxnSpPr>
              <a:cxnSpLocks/>
            </p:cNvCxnSpPr>
            <p:nvPr/>
          </p:nvCxnSpPr>
          <p:spPr>
            <a:xfrm flipH="1" flipV="1">
              <a:off x="1058618" y="4297668"/>
              <a:ext cx="295444" cy="3072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880FE67-70F2-96B3-B338-E155B0142ED9}"/>
                </a:ext>
              </a:extLst>
            </p:cNvPr>
            <p:cNvCxnSpPr>
              <a:cxnSpLocks noChangeAspect="1"/>
            </p:cNvCxnSpPr>
            <p:nvPr/>
          </p:nvCxnSpPr>
          <p:spPr>
            <a:xfrm flipV="1">
              <a:off x="1354062" y="2501649"/>
              <a:ext cx="276114" cy="26938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E7A1060-2CDD-D032-E7F6-D18B481600BC}"/>
                </a:ext>
              </a:extLst>
            </p:cNvPr>
            <p:cNvCxnSpPr>
              <a:cxnSpLocks/>
            </p:cNvCxnSpPr>
            <p:nvPr/>
          </p:nvCxnSpPr>
          <p:spPr>
            <a:xfrm>
              <a:off x="3187992" y="2771031"/>
              <a:ext cx="298374" cy="36018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A05F4BE-BF91-4253-425F-E18ED1CE193F}"/>
                </a:ext>
              </a:extLst>
            </p:cNvPr>
            <p:cNvCxnSpPr>
              <a:cxnSpLocks/>
            </p:cNvCxnSpPr>
            <p:nvPr/>
          </p:nvCxnSpPr>
          <p:spPr>
            <a:xfrm rot="6720000" flipV="1">
              <a:off x="2700254" y="2631337"/>
              <a:ext cx="0" cy="2755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92C58C1-A2A6-5F98-9877-193BA143178F}"/>
                </a:ext>
              </a:extLst>
            </p:cNvPr>
            <p:cNvCxnSpPr>
              <a:cxnSpLocks/>
            </p:cNvCxnSpPr>
            <p:nvPr/>
          </p:nvCxnSpPr>
          <p:spPr>
            <a:xfrm rot="5400000">
              <a:off x="3012113" y="4088042"/>
              <a:ext cx="255844" cy="1071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97E68E0-C9A4-EE83-47BD-74FE4138B2AA}"/>
                </a:ext>
              </a:extLst>
            </p:cNvPr>
            <p:cNvCxnSpPr>
              <a:cxnSpLocks/>
            </p:cNvCxnSpPr>
            <p:nvPr/>
          </p:nvCxnSpPr>
          <p:spPr>
            <a:xfrm rot="5400000" flipH="1">
              <a:off x="1790148" y="4437943"/>
              <a:ext cx="101386" cy="2509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4067D1-A7C1-8EA5-445B-49C8CCA1859D}"/>
                </a:ext>
              </a:extLst>
            </p:cNvPr>
            <p:cNvCxnSpPr>
              <a:cxnSpLocks/>
            </p:cNvCxnSpPr>
            <p:nvPr/>
          </p:nvCxnSpPr>
          <p:spPr>
            <a:xfrm rot="6720000" flipH="1">
              <a:off x="1221730" y="3258035"/>
              <a:ext cx="274320" cy="1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2238044-D32A-EEEA-F078-619DB123E425}"/>
                </a:ext>
              </a:extLst>
            </p:cNvPr>
            <p:cNvCxnSpPr>
              <a:cxnSpLocks/>
            </p:cNvCxnSpPr>
            <p:nvPr/>
          </p:nvCxnSpPr>
          <p:spPr>
            <a:xfrm rot="5400000">
              <a:off x="2640018" y="4444504"/>
              <a:ext cx="106108" cy="2499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8453B26-F66D-FFE7-118C-814E065C4414}"/>
                </a:ext>
              </a:extLst>
            </p:cNvPr>
            <p:cNvCxnSpPr>
              <a:cxnSpLocks/>
            </p:cNvCxnSpPr>
            <p:nvPr/>
          </p:nvCxnSpPr>
          <p:spPr>
            <a:xfrm rot="5400000" flipH="1">
              <a:off x="1246259" y="4041462"/>
              <a:ext cx="249976" cy="106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2B20F22-1D4D-A592-2438-823E6F9DA17A}"/>
                </a:ext>
              </a:extLst>
            </p:cNvPr>
            <p:cNvCxnSpPr>
              <a:cxnSpLocks/>
            </p:cNvCxnSpPr>
            <p:nvPr/>
          </p:nvCxnSpPr>
          <p:spPr>
            <a:xfrm rot="5400000" flipH="1" flipV="1">
              <a:off x="1804723" y="2633918"/>
              <a:ext cx="106167" cy="2498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303A3CA-7DD7-5672-38D1-10F82AF36053}"/>
                </a:ext>
              </a:extLst>
            </p:cNvPr>
            <p:cNvCxnSpPr>
              <a:cxnSpLocks/>
            </p:cNvCxnSpPr>
            <p:nvPr/>
          </p:nvCxnSpPr>
          <p:spPr>
            <a:xfrm rot="6720000" flipV="1">
              <a:off x="3088756" y="3194985"/>
              <a:ext cx="192024" cy="1920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1AA6751-56AE-94CB-170D-4381BEDC7C5C}"/>
                </a:ext>
              </a:extLst>
            </p:cNvPr>
            <p:cNvCxnSpPr>
              <a:cxnSpLocks noChangeAspect="1"/>
            </p:cNvCxnSpPr>
            <p:nvPr/>
          </p:nvCxnSpPr>
          <p:spPr>
            <a:xfrm>
              <a:off x="2271027" y="2391211"/>
              <a:ext cx="402336" cy="114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Freeform 76">
              <a:extLst>
                <a:ext uri="{FF2B5EF4-FFF2-40B4-BE49-F238E27FC236}">
                  <a16:creationId xmlns:a16="http://schemas.microsoft.com/office/drawing/2014/main" id="{CB1FE8FF-CEB2-470A-7DA4-B5164BCF852A}"/>
                </a:ext>
              </a:extLst>
            </p:cNvPr>
            <p:cNvSpPr/>
            <p:nvPr/>
          </p:nvSpPr>
          <p:spPr>
            <a:xfrm>
              <a:off x="2351663" y="2506371"/>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a:extLst>
                <a:ext uri="{FF2B5EF4-FFF2-40B4-BE49-F238E27FC236}">
                  <a16:creationId xmlns:a16="http://schemas.microsoft.com/office/drawing/2014/main" id="{A74E30B9-FE90-8F34-22E3-35D3654EF246}"/>
                </a:ext>
              </a:extLst>
            </p:cNvPr>
            <p:cNvSpPr/>
            <p:nvPr/>
          </p:nvSpPr>
          <p:spPr>
            <a:xfrm rot="5400000">
              <a:off x="2605833" y="3809114"/>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9" name="TextBox 78">
                  <a:extLst>
                    <a:ext uri="{FF2B5EF4-FFF2-40B4-BE49-F238E27FC236}">
                      <a16:creationId xmlns:a16="http://schemas.microsoft.com/office/drawing/2014/main" id="{5FB554DC-FC13-6572-BCB3-2DD7A637153C}"/>
                    </a:ext>
                  </a:extLst>
                </p:cNvPr>
                <p:cNvSpPr txBox="1"/>
                <p:nvPr/>
              </p:nvSpPr>
              <p:spPr>
                <a:xfrm>
                  <a:off x="1917302" y="175811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p:sp>
              <p:nvSpPr>
                <p:cNvPr id="79" name="TextBox 78">
                  <a:extLst>
                    <a:ext uri="{FF2B5EF4-FFF2-40B4-BE49-F238E27FC236}">
                      <a16:creationId xmlns:a16="http://schemas.microsoft.com/office/drawing/2014/main" id="{5FB554DC-FC13-6572-BCB3-2DD7A637153C}"/>
                    </a:ext>
                  </a:extLst>
                </p:cNvPr>
                <p:cNvSpPr txBox="1">
                  <a:spLocks noRot="1" noChangeAspect="1" noMove="1" noResize="1" noEditPoints="1" noAdjustHandles="1" noChangeArrowheads="1" noChangeShapeType="1" noTextEdit="1"/>
                </p:cNvSpPr>
                <p:nvPr/>
              </p:nvSpPr>
              <p:spPr>
                <a:xfrm>
                  <a:off x="1917302" y="1758113"/>
                  <a:ext cx="304736" cy="369332"/>
                </a:xfrm>
                <a:prstGeom prst="rect">
                  <a:avLst/>
                </a:prstGeom>
                <a:blipFill>
                  <a:blip r:embed="rId4"/>
                  <a:stretch>
                    <a:fillRect l="-30000" r="-25000" b="-4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0" name="TextBox 79">
                  <a:extLst>
                    <a:ext uri="{FF2B5EF4-FFF2-40B4-BE49-F238E27FC236}">
                      <a16:creationId xmlns:a16="http://schemas.microsoft.com/office/drawing/2014/main" id="{DA143873-432F-C5EF-3A52-C134F5C8898C}"/>
                    </a:ext>
                  </a:extLst>
                </p:cNvPr>
                <p:cNvSpPr txBox="1"/>
                <p:nvPr/>
              </p:nvSpPr>
              <p:spPr>
                <a:xfrm>
                  <a:off x="3809714" y="3225092"/>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p:sp>
              <p:nvSpPr>
                <p:cNvPr id="80" name="TextBox 79">
                  <a:extLst>
                    <a:ext uri="{FF2B5EF4-FFF2-40B4-BE49-F238E27FC236}">
                      <a16:creationId xmlns:a16="http://schemas.microsoft.com/office/drawing/2014/main" id="{DA143873-432F-C5EF-3A52-C134F5C8898C}"/>
                    </a:ext>
                  </a:extLst>
                </p:cNvPr>
                <p:cNvSpPr txBox="1">
                  <a:spLocks noRot="1" noChangeAspect="1" noMove="1" noResize="1" noEditPoints="1" noAdjustHandles="1" noChangeArrowheads="1" noChangeShapeType="1" noTextEdit="1"/>
                </p:cNvSpPr>
                <p:nvPr/>
              </p:nvSpPr>
              <p:spPr>
                <a:xfrm>
                  <a:off x="3809714" y="3225092"/>
                  <a:ext cx="304736" cy="369332"/>
                </a:xfrm>
                <a:prstGeom prst="rect">
                  <a:avLst/>
                </a:prstGeom>
                <a:blipFill>
                  <a:blip r:embed="rId5"/>
                  <a:stretch>
                    <a:fillRect l="-23810" r="-19048" b="-52000"/>
                  </a:stretch>
                </a:blipFill>
              </p:spPr>
              <p:txBody>
                <a:bodyPr/>
                <a:lstStyle/>
                <a:p>
                  <a:r>
                    <a:rPr lang="en-US">
                      <a:noFill/>
                    </a:rPr>
                    <a:t> </a:t>
                  </a:r>
                </a:p>
              </p:txBody>
            </p:sp>
          </mc:Fallback>
        </mc:AlternateContent>
      </p:grpSp>
      <p:grpSp>
        <p:nvGrpSpPr>
          <p:cNvPr id="81" name="Group 80">
            <a:extLst>
              <a:ext uri="{FF2B5EF4-FFF2-40B4-BE49-F238E27FC236}">
                <a16:creationId xmlns:a16="http://schemas.microsoft.com/office/drawing/2014/main" id="{CEE9906D-AF6F-3003-8F6D-45456AE05DC6}"/>
              </a:ext>
            </a:extLst>
          </p:cNvPr>
          <p:cNvGrpSpPr/>
          <p:nvPr/>
        </p:nvGrpSpPr>
        <p:grpSpPr>
          <a:xfrm>
            <a:off x="6664839" y="1182663"/>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711128" y="169667"/>
            <a:ext cx="4882403" cy="830997"/>
          </a:xfrm>
          <a:prstGeom prst="rect">
            <a:avLst/>
          </a:prstGeom>
          <a:noFill/>
        </p:spPr>
        <p:txBody>
          <a:bodyPr wrap="square" rtlCol="0">
            <a:spAutoFit/>
          </a:bodyPr>
          <a:lstStyle/>
          <a:p>
            <a:r>
              <a:rPr lang="en-US" sz="1600" dirty="0"/>
              <a:t>Hamiltonian evolutions transport a probability distribution point by point, with the probability density remaining the same as it move through space</a:t>
            </a:r>
          </a:p>
        </p:txBody>
      </p:sp>
      <mc:AlternateContent xmlns:mc="http://schemas.openxmlformats.org/markup-compatibility/2006">
        <mc:Choice xmlns:a14="http://schemas.microsoft.com/office/drawing/2010/main" Requires="a14">
          <p:sp>
            <p:nvSpPr>
              <p:cNvPr id="92" name="TextBox 91">
                <a:extLst>
                  <a:ext uri="{FF2B5EF4-FFF2-40B4-BE49-F238E27FC236}">
                    <a16:creationId xmlns:a16="http://schemas.microsoft.com/office/drawing/2014/main" id="{01EDDFF4-B33F-A42F-580A-A194229FD8E6}"/>
                  </a:ext>
                </a:extLst>
              </p:cNvPr>
              <p:cNvSpPr txBox="1"/>
              <p:nvPr/>
            </p:nvSpPr>
            <p:spPr>
              <a:xfrm>
                <a:off x="1053934" y="117665"/>
                <a:ext cx="4464673" cy="584775"/>
              </a:xfrm>
              <a:prstGeom prst="rect">
                <a:avLst/>
              </a:prstGeom>
              <a:noFill/>
            </p:spPr>
            <p:txBody>
              <a:bodyPr wrap="square" rtlCol="0">
                <a:spAutoFit/>
              </a:bodyPr>
              <a:lstStyle/>
              <a:p>
                <a:r>
                  <a:rPr lang="en-US" sz="1600" dirty="0"/>
                  <a:t>The displacement field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𝑆</m:t>
                        </m:r>
                      </m:e>
                      <m:sup>
                        <m:r>
                          <a:rPr lang="en-US" sz="1600" b="0" i="1" smtClean="0">
                            <a:latin typeface="Cambria Math" panose="02040503050406030204" pitchFamily="18" charset="0"/>
                          </a:rPr>
                          <m:t>𝑎</m:t>
                        </m:r>
                      </m:sup>
                    </m:sSup>
                  </m:oMath>
                </a14:m>
                <a:r>
                  <a:rPr lang="en-US" sz="1600" dirty="0"/>
                  <a:t> transports areas of phase space to equal areas of phase space</a:t>
                </a:r>
              </a:p>
            </p:txBody>
          </p:sp>
        </mc:Choice>
        <mc:Fallback>
          <p:sp>
            <p:nvSpPr>
              <p:cNvPr id="92" name="TextBox 91">
                <a:extLst>
                  <a:ext uri="{FF2B5EF4-FFF2-40B4-BE49-F238E27FC236}">
                    <a16:creationId xmlns:a16="http://schemas.microsoft.com/office/drawing/2014/main" id="{01EDDFF4-B33F-A42F-580A-A194229FD8E6}"/>
                  </a:ext>
                </a:extLst>
              </p:cNvPr>
              <p:cNvSpPr txBox="1">
                <a:spLocks noRot="1" noChangeAspect="1" noMove="1" noResize="1" noEditPoints="1" noAdjustHandles="1" noChangeArrowheads="1" noChangeShapeType="1" noTextEdit="1"/>
              </p:cNvSpPr>
              <p:nvPr/>
            </p:nvSpPr>
            <p:spPr>
              <a:xfrm>
                <a:off x="1053934" y="117665"/>
                <a:ext cx="4464673" cy="584775"/>
              </a:xfrm>
              <a:prstGeom prst="rect">
                <a:avLst/>
              </a:prstGeom>
              <a:blipFill>
                <a:blip r:embed="rId6"/>
                <a:stretch>
                  <a:fillRect l="-852" t="-4255" r="-1705" b="-106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9320F87-9E12-D3A8-C35E-F8C98C3E93F6}"/>
                  </a:ext>
                </a:extLst>
              </p:cNvPr>
              <p:cNvSpPr txBox="1"/>
              <p:nvPr/>
            </p:nvSpPr>
            <p:spPr>
              <a:xfrm>
                <a:off x="-307050" y="5682734"/>
                <a:ext cx="9862470" cy="646331"/>
              </a:xfrm>
              <a:prstGeom prst="rect">
                <a:avLst/>
              </a:prstGeom>
              <a:noFill/>
            </p:spPr>
            <p:txBody>
              <a:bodyPr wrap="squar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the evolution leave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r>
                  <a:rPr lang="en-US" sz="3600" dirty="0">
                    <a:solidFill>
                      <a:schemeClr val="accent6">
                        <a:lumMod val="75000"/>
                      </a:schemeClr>
                    </a:solidFill>
                  </a:rPr>
                  <a:t> invariant: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𝜔</m:t>
                            </m:r>
                          </m:e>
                        </m:acc>
                      </m:e>
                      <m:sub>
                        <m:r>
                          <a:rPr lang="en-US" sz="3600" i="1">
                            <a:solidFill>
                              <a:schemeClr val="accent6">
                                <a:lumMod val="75000"/>
                              </a:schemeClr>
                            </a:solidFill>
                            <a:latin typeface="Cambria Math" panose="02040503050406030204" pitchFamily="18" charset="0"/>
                          </a:rPr>
                          <m:t>𝑎𝑏</m:t>
                        </m:r>
                      </m:sub>
                    </m:sSub>
                    <m:r>
                      <a:rPr lang="en-US" sz="3600" i="1">
                        <a:solidFill>
                          <a:schemeClr val="accent6">
                            <a:lumMod val="75000"/>
                          </a:schemeClr>
                        </a:solidFill>
                        <a:latin typeface="Cambria Math" panose="02040503050406030204" pitchFamily="18" charset="0"/>
                      </a:rPr>
                      <m:t>=</m:t>
                    </m:r>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endParaRPr lang="en-US" sz="3600" dirty="0">
                  <a:solidFill>
                    <a:schemeClr val="accent6">
                      <a:lumMod val="75000"/>
                    </a:schemeClr>
                  </a:solidFill>
                </a:endParaRPr>
              </a:p>
            </p:txBody>
          </p:sp>
        </mc:Choice>
        <mc:Fallback>
          <p:sp>
            <p:nvSpPr>
              <p:cNvPr id="4" name="TextBox 3">
                <a:extLst>
                  <a:ext uri="{FF2B5EF4-FFF2-40B4-BE49-F238E27FC236}">
                    <a16:creationId xmlns:a16="http://schemas.microsoft.com/office/drawing/2014/main" id="{39320F87-9E12-D3A8-C35E-F8C98C3E93F6}"/>
                  </a:ext>
                </a:extLst>
              </p:cNvPr>
              <p:cNvSpPr txBox="1">
                <a:spLocks noRot="1" noChangeAspect="1" noMove="1" noResize="1" noEditPoints="1" noAdjustHandles="1" noChangeArrowheads="1" noChangeShapeType="1" noTextEdit="1"/>
              </p:cNvSpPr>
              <p:nvPr/>
            </p:nvSpPr>
            <p:spPr>
              <a:xfrm>
                <a:off x="-307050" y="5682734"/>
                <a:ext cx="9862470" cy="646331"/>
              </a:xfrm>
              <a:prstGeom prst="rect">
                <a:avLst/>
              </a:prstGeom>
              <a:blipFill>
                <a:blip r:embed="rId7"/>
                <a:stretch>
                  <a:fillRect t="-13462" b="-326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66EAB4E-3F88-A502-1CD8-032EE1A40605}"/>
                  </a:ext>
                </a:extLst>
              </p:cNvPr>
              <p:cNvSpPr txBox="1"/>
              <p:nvPr/>
            </p:nvSpPr>
            <p:spPr>
              <a:xfrm>
                <a:off x="6125087" y="4878208"/>
                <a:ext cx="3489703" cy="4682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𝑣</m:t>
                          </m:r>
                        </m:e>
                        <m:sup>
                          <m:r>
                            <a:rPr lang="en-US" sz="2400" b="0" i="1" smtClean="0">
                              <a:solidFill>
                                <a:schemeClr val="tx1"/>
                              </a:solidFill>
                              <a:latin typeface="Cambria Math" panose="02040503050406030204" pitchFamily="18" charset="0"/>
                            </a:rPr>
                            <m:t>𝑎</m:t>
                          </m:r>
                        </m:sup>
                      </m:s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𝜔</m:t>
                          </m:r>
                        </m:e>
                        <m:sub>
                          <m:r>
                            <a:rPr lang="en-US" sz="2400" b="0" i="1" smtClean="0">
                              <a:solidFill>
                                <a:schemeClr val="tx1"/>
                              </a:solidFill>
                              <a:latin typeface="Cambria Math" panose="02040503050406030204" pitchFamily="18" charset="0"/>
                            </a:rPr>
                            <m:t>𝑎𝑏</m:t>
                          </m:r>
                        </m:sub>
                      </m:sSub>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𝑤</m:t>
                          </m:r>
                        </m:e>
                        <m:sup>
                          <m:r>
                            <a:rPr lang="en-US" sz="2400" b="0" i="1" smtClean="0">
                              <a:solidFill>
                                <a:schemeClr val="tx1"/>
                              </a:solidFill>
                              <a:latin typeface="Cambria Math" panose="02040503050406030204" pitchFamily="18" charset="0"/>
                            </a:rPr>
                            <m:t>𝑏</m:t>
                          </m:r>
                        </m:sup>
                      </m:sSup>
                      <m:r>
                        <a:rPr lang="en-US" sz="2400" b="0" i="1" smtClean="0">
                          <a:solidFill>
                            <a:schemeClr val="tx1"/>
                          </a:solidFill>
                          <a:latin typeface="Cambria Math" panose="02040503050406030204" pitchFamily="18" charset="0"/>
                        </a:rPr>
                        <m:t>=</m:t>
                      </m:r>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p>
                        <m:sSupPr>
                          <m:ctrlPr>
                            <a:rPr lang="en-US" sz="2400" b="0" i="1" smtClean="0">
                              <a:latin typeface="Cambria Math" panose="02040503050406030204" pitchFamily="18" charset="0"/>
                            </a:rPr>
                          </m:ctrlPr>
                        </m:sSup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𝑤</m:t>
                              </m:r>
                            </m:e>
                          </m:acc>
                        </m:e>
                        <m:sup>
                          <m:r>
                            <a:rPr lang="en-US" sz="2400" b="0" i="1" smtClean="0">
                              <a:latin typeface="Cambria Math" panose="02040503050406030204" pitchFamily="18" charset="0"/>
                            </a:rPr>
                            <m:t>𝑑</m:t>
                          </m:r>
                        </m:sup>
                      </m:sSup>
                    </m:oMath>
                  </m:oMathPara>
                </a14:m>
                <a:endParaRPr lang="en-US" sz="2400" dirty="0">
                  <a:solidFill>
                    <a:schemeClr val="tx1"/>
                  </a:solidFill>
                </a:endParaRPr>
              </a:p>
            </p:txBody>
          </p:sp>
        </mc:Choice>
        <mc:Fallback>
          <p:sp>
            <p:nvSpPr>
              <p:cNvPr id="7" name="TextBox 6">
                <a:extLst>
                  <a:ext uri="{FF2B5EF4-FFF2-40B4-BE49-F238E27FC236}">
                    <a16:creationId xmlns:a16="http://schemas.microsoft.com/office/drawing/2014/main" id="{C66EAB4E-3F88-A502-1CD8-032EE1A40605}"/>
                  </a:ext>
                </a:extLst>
              </p:cNvPr>
              <p:cNvSpPr txBox="1">
                <a:spLocks noRot="1" noChangeAspect="1" noMove="1" noResize="1" noEditPoints="1" noAdjustHandles="1" noChangeArrowheads="1" noChangeShapeType="1" noTextEdit="1"/>
              </p:cNvSpPr>
              <p:nvPr/>
            </p:nvSpPr>
            <p:spPr>
              <a:xfrm>
                <a:off x="6125087" y="4878208"/>
                <a:ext cx="3489703" cy="468205"/>
              </a:xfrm>
              <a:prstGeom prst="rect">
                <a:avLst/>
              </a:prstGeom>
              <a:blipFill>
                <a:blip r:embed="rId8"/>
                <a:stretch>
                  <a:fillRect t="-2703" b="-2703"/>
                </a:stretch>
              </a:blipFill>
            </p:spPr>
            <p:txBody>
              <a:bodyPr/>
              <a:lstStyle/>
              <a:p>
                <a:r>
                  <a:rPr lang="en-US">
                    <a:noFill/>
                  </a:rPr>
                  <a:t> </a:t>
                </a:r>
              </a:p>
            </p:txBody>
          </p:sp>
        </mc:Fallback>
      </mc:AlternateContent>
    </p:spTree>
    <p:extLst>
      <p:ext uri="{BB962C8B-B14F-4D97-AF65-F5344CB8AC3E}">
        <p14:creationId xmlns:p14="http://schemas.microsoft.com/office/powerpoint/2010/main" val="2222985877"/>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74682</TotalTime>
  <Words>1357</Words>
  <Application>Microsoft Macintosh PowerPoint</Application>
  <PresentationFormat>Widescreen</PresentationFormat>
  <Paragraphs>141</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Cambria Math</vt:lpstr>
      <vt:lpstr>CMMI8</vt:lpstr>
      <vt:lpstr>CMR10</vt:lpstr>
      <vt:lpstr>Office Theme</vt:lpstr>
      <vt:lpstr>Reversing Hamiltonian Mechanics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Kaufman, Phillip</cp:lastModifiedBy>
  <cp:revision>175</cp:revision>
  <dcterms:created xsi:type="dcterms:W3CDTF">2021-04-07T15:17:47Z</dcterms:created>
  <dcterms:modified xsi:type="dcterms:W3CDTF">2024-04-11T17:00:28Z</dcterms:modified>
</cp:coreProperties>
</file>