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9" r:id="rId2"/>
    <p:sldId id="916" r:id="rId3"/>
    <p:sldId id="901" r:id="rId4"/>
    <p:sldId id="902" r:id="rId5"/>
    <p:sldId id="904" r:id="rId6"/>
    <p:sldId id="923" r:id="rId7"/>
    <p:sldId id="907" r:id="rId8"/>
    <p:sldId id="924" r:id="rId9"/>
    <p:sldId id="917" r:id="rId10"/>
    <p:sldId id="909" r:id="rId11"/>
    <p:sldId id="921" r:id="rId12"/>
    <p:sldId id="915" r:id="rId13"/>
    <p:sldId id="922" r:id="rId14"/>
    <p:sldId id="912" r:id="rId15"/>
    <p:sldId id="91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4"/>
    <p:restoredTop sz="82628"/>
  </p:normalViewPr>
  <p:slideViewPr>
    <p:cSldViewPr snapToGrid="0">
      <p:cViewPr varScale="1">
        <p:scale>
          <a:sx n="103" d="100"/>
          <a:sy n="103"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a:t>
            </a:fld>
            <a:endParaRPr lang="en-US"/>
          </a:p>
        </p:txBody>
      </p:sp>
    </p:spTree>
    <p:extLst>
      <p:ext uri="{BB962C8B-B14F-4D97-AF65-F5344CB8AC3E}">
        <p14:creationId xmlns:p14="http://schemas.microsoft.com/office/powerpoint/2010/main" val="701098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into two: one part before example and conclusion after the example</a:t>
            </a:r>
          </a:p>
          <a:p>
            <a:r>
              <a:rPr lang="en-US" dirty="0"/>
              <a:t>TODO: missing the derivation</a:t>
            </a:r>
          </a:p>
        </p:txBody>
      </p:sp>
      <p:sp>
        <p:nvSpPr>
          <p:cNvPr id="4" name="Slide Number Placeholder 3"/>
          <p:cNvSpPr>
            <a:spLocks noGrp="1"/>
          </p:cNvSpPr>
          <p:nvPr>
            <p:ph type="sldNum" sz="quarter" idx="5"/>
          </p:nvPr>
        </p:nvSpPr>
        <p:spPr/>
        <p:txBody>
          <a:bodyPr/>
          <a:lstStyle/>
          <a:p>
            <a:fld id="{A154F452-85BD-4268-B680-C313DBFDCEB3}" type="slidenum">
              <a:rPr lang="en-US" smtClean="0"/>
              <a:t>10</a:t>
            </a:fld>
            <a:endParaRPr lang="en-US"/>
          </a:p>
        </p:txBody>
      </p:sp>
    </p:spTree>
    <p:extLst>
      <p:ext uri="{BB962C8B-B14F-4D97-AF65-F5344CB8AC3E}">
        <p14:creationId xmlns:p14="http://schemas.microsoft.com/office/powerpoint/2010/main" val="4286589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into two: one part before example and conclusion after the example</a:t>
            </a:r>
          </a:p>
          <a:p>
            <a:r>
              <a:rPr lang="en-US" dirty="0"/>
              <a:t>TODO: missing the derivation</a:t>
            </a:r>
          </a:p>
        </p:txBody>
      </p:sp>
      <p:sp>
        <p:nvSpPr>
          <p:cNvPr id="4" name="Slide Number Placeholder 3"/>
          <p:cNvSpPr>
            <a:spLocks noGrp="1"/>
          </p:cNvSpPr>
          <p:nvPr>
            <p:ph type="sldNum" sz="quarter" idx="5"/>
          </p:nvPr>
        </p:nvSpPr>
        <p:spPr/>
        <p:txBody>
          <a:bodyPr/>
          <a:lstStyle/>
          <a:p>
            <a:fld id="{A154F452-85BD-4268-B680-C313DBFDCEB3}" type="slidenum">
              <a:rPr lang="en-US" smtClean="0"/>
              <a:t>11</a:t>
            </a:fld>
            <a:endParaRPr lang="en-US"/>
          </a:p>
        </p:txBody>
      </p:sp>
    </p:spTree>
    <p:extLst>
      <p:ext uri="{BB962C8B-B14F-4D97-AF65-F5344CB8AC3E}">
        <p14:creationId xmlns:p14="http://schemas.microsoft.com/office/powerpoint/2010/main" val="165770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12</a:t>
            </a:fld>
            <a:endParaRPr lang="en-US"/>
          </a:p>
        </p:txBody>
      </p:sp>
    </p:spTree>
    <p:extLst>
      <p:ext uri="{BB962C8B-B14F-4D97-AF65-F5344CB8AC3E}">
        <p14:creationId xmlns:p14="http://schemas.microsoft.com/office/powerpoint/2010/main" val="2903630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make a general diagram going between position and momentum and position and velocity</a:t>
            </a:r>
          </a:p>
          <a:p>
            <a:r>
              <a:rPr lang="en-US" dirty="0"/>
              <a:t>TODO: we haven’t defined </a:t>
            </a:r>
            <a:r>
              <a:rPr lang="en-US"/>
              <a:t>kinematic equivalence</a:t>
            </a: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13</a:t>
            </a:fld>
            <a:endParaRPr lang="en-US"/>
          </a:p>
        </p:txBody>
      </p:sp>
    </p:spTree>
    <p:extLst>
      <p:ext uri="{BB962C8B-B14F-4D97-AF65-F5344CB8AC3E}">
        <p14:creationId xmlns:p14="http://schemas.microsoft.com/office/powerpoint/2010/main" val="320822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make a general diagram going between position and momentum and position and velocity</a:t>
            </a:r>
          </a:p>
          <a:p>
            <a:r>
              <a:rPr lang="en-US" dirty="0"/>
              <a:t>TODO: we haven’t defined </a:t>
            </a:r>
            <a:r>
              <a:rPr lang="en-US"/>
              <a:t>kinematic equivalence</a:t>
            </a: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14</a:t>
            </a:fld>
            <a:endParaRPr lang="en-US"/>
          </a:p>
        </p:txBody>
      </p:sp>
    </p:spTree>
    <p:extLst>
      <p:ext uri="{BB962C8B-B14F-4D97-AF65-F5344CB8AC3E}">
        <p14:creationId xmlns:p14="http://schemas.microsoft.com/office/powerpoint/2010/main" val="173925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pictures of books claiming equivalent</a:t>
            </a:r>
          </a:p>
          <a:p>
            <a:endParaRPr lang="en-US" dirty="0"/>
          </a:p>
          <a:p>
            <a:r>
              <a:rPr lang="en-US" dirty="0"/>
              <a:t>Quotes: The most general formulation of the law </a:t>
            </a:r>
            <a:r>
              <a:rPr lang="en-US" dirty="0" err="1"/>
              <a:t>goYerning</a:t>
            </a:r>
            <a:r>
              <a:rPr lang="en-US" dirty="0"/>
              <a:t> the motion of mechanical systems is the principle of least action or Hamilton's principle, according to which every mechanical system is characterized by a definite function L(qt, q2, ... , q8 , qt, q2 ••.. , q8 , t), or briefly L(q, q’, t), and the motion of the system is such that a certain condition is satisfied. L. D. LANDAU AND E. M. LIFSHITZ mechanics third edition</a:t>
            </a:r>
          </a:p>
          <a:p>
            <a:endParaRPr lang="en-US" dirty="0"/>
          </a:p>
          <a:p>
            <a:endParaRPr lang="en-US" dirty="0"/>
          </a:p>
          <a:p>
            <a:r>
              <a:rPr lang="en-US" dirty="0"/>
              <a:t>Nothing new is added to the physics involved; we simply gain another (and more powerful) method of working with the physical principles already established. The Hamiltonian methods are not particularly superior to Lagrangian techniques for the direct solution of mechanical problems (Herbert Goldstein Classical Mechanics third edition page:334</a:t>
            </a:r>
          </a:p>
          <a:p>
            <a:endParaRPr lang="en-US" dirty="0"/>
          </a:p>
          <a:p>
            <a:endParaRPr lang="en-US" dirty="0"/>
          </a:p>
          <a:p>
            <a:r>
              <a:rPr lang="en-US" dirty="0"/>
              <a:t> Douglas A. Davis’s Classical</a:t>
            </a:r>
          </a:p>
          <a:p>
            <a:r>
              <a:rPr lang="en-US" dirty="0"/>
              <a:t>Mechanics “Therefore, it is quite worthwhile to spend some considerable effort in reformulating the ideas</a:t>
            </a:r>
          </a:p>
          <a:p>
            <a:r>
              <a:rPr lang="en-US" dirty="0"/>
              <a:t>held in Newtonian mechanics so we can solve otherwise intractable problems. Remember, this is only a</a:t>
            </a:r>
          </a:p>
          <a:p>
            <a:r>
              <a:rPr lang="en-US" dirty="0"/>
              <a:t>reformulation so, as we have done before, we shall check the results by applying them to already familiar</a:t>
            </a:r>
          </a:p>
          <a:p>
            <a:r>
              <a:rPr lang="en-US" dirty="0"/>
              <a:t>examples. There is no new information or new areas of validity. We will simply restate Newtonian mechanics</a:t>
            </a:r>
          </a:p>
          <a:p>
            <a:r>
              <a:rPr lang="en-US" dirty="0"/>
              <a:t>in another form.”[2] </a:t>
            </a:r>
          </a:p>
        </p:txBody>
      </p:sp>
      <p:sp>
        <p:nvSpPr>
          <p:cNvPr id="4" name="Slide Number Placeholder 3"/>
          <p:cNvSpPr>
            <a:spLocks noGrp="1"/>
          </p:cNvSpPr>
          <p:nvPr>
            <p:ph type="sldNum" sz="quarter" idx="5"/>
          </p:nvPr>
        </p:nvSpPr>
        <p:spPr/>
        <p:txBody>
          <a:bodyPr/>
          <a:lstStyle/>
          <a:p>
            <a:fld id="{A154F452-85BD-4268-B680-C313DBFDCEB3}" type="slidenum">
              <a:rPr lang="en-US" smtClean="0"/>
              <a:t>2</a:t>
            </a:fld>
            <a:endParaRPr lang="en-US"/>
          </a:p>
        </p:txBody>
      </p:sp>
    </p:spTree>
    <p:extLst>
      <p:ext uri="{BB962C8B-B14F-4D97-AF65-F5344CB8AC3E}">
        <p14:creationId xmlns:p14="http://schemas.microsoft.com/office/powerpoint/2010/main" val="100183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Draw one-to-map between Newtonian and Hamiltonian</a:t>
            </a:r>
          </a:p>
          <a:p>
            <a:r>
              <a:rPr lang="en-US" dirty="0"/>
              <a:t>TODO: text on the left should not be as big and with the extra spacing</a:t>
            </a:r>
          </a:p>
          <a:p>
            <a:r>
              <a:rPr lang="en-US" dirty="0"/>
              <a:t>TODO: picture should show, for each formulation, state and equation (for evolution) and a </a:t>
            </a:r>
            <a:r>
              <a:rPr lang="en-US" dirty="0" err="1"/>
              <a:t>twopoint</a:t>
            </a:r>
            <a:r>
              <a:rPr lang="en-US" dirty="0"/>
              <a:t> arrow between them</a:t>
            </a:r>
          </a:p>
        </p:txBody>
      </p:sp>
      <p:sp>
        <p:nvSpPr>
          <p:cNvPr id="4" name="Slide Number Placeholder 3"/>
          <p:cNvSpPr>
            <a:spLocks noGrp="1"/>
          </p:cNvSpPr>
          <p:nvPr>
            <p:ph type="sldNum" sz="quarter" idx="5"/>
          </p:nvPr>
        </p:nvSpPr>
        <p:spPr/>
        <p:txBody>
          <a:bodyPr/>
          <a:lstStyle/>
          <a:p>
            <a:fld id="{A154F452-85BD-4268-B680-C313DBFDCEB3}" type="slidenum">
              <a:rPr lang="en-US" smtClean="0"/>
              <a:t>3</a:t>
            </a:fld>
            <a:endParaRPr lang="en-US"/>
          </a:p>
        </p:txBody>
      </p:sp>
    </p:spTree>
    <p:extLst>
      <p:ext uri="{BB962C8B-B14F-4D97-AF65-F5344CB8AC3E}">
        <p14:creationId xmlns:p14="http://schemas.microsoft.com/office/powerpoint/2010/main" val="216305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transform it into a “Table”</a:t>
            </a:r>
          </a:p>
          <a:p>
            <a:r>
              <a:rPr lang="en-US" dirty="0"/>
              <a:t>Equations of motion (instead of Evolution of he system)</a:t>
            </a:r>
          </a:p>
          <a:p>
            <a:r>
              <a:rPr lang="en-US" dirty="0"/>
              <a:t>Mechanics are the rows</a:t>
            </a:r>
          </a:p>
          <a:p>
            <a:r>
              <a:rPr lang="en-US" dirty="0"/>
              <a:t>TODO: add </a:t>
            </a:r>
            <a:r>
              <a:rPr lang="en-US" dirty="0" err="1"/>
              <a:t>hyperregularity</a:t>
            </a:r>
            <a:r>
              <a:rPr lang="en-US" dirty="0"/>
              <a:t> of </a:t>
            </a:r>
            <a:r>
              <a:rPr lang="en-US" dirty="0" err="1"/>
              <a:t>Lagrangian</a:t>
            </a: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a:t>
            </a:fld>
            <a:endParaRPr lang="en-US"/>
          </a:p>
        </p:txBody>
      </p:sp>
    </p:spTree>
    <p:extLst>
      <p:ext uri="{BB962C8B-B14F-4D97-AF65-F5344CB8AC3E}">
        <p14:creationId xmlns:p14="http://schemas.microsoft.com/office/powerpoint/2010/main" val="4241917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visual of 3 equation vs 1 equation (one can go to three but three can’t go to one)</a:t>
            </a:r>
          </a:p>
          <a:p>
            <a:r>
              <a:rPr lang="en-US" dirty="0"/>
              <a:t>TODO: the visual should be about F, L and H</a:t>
            </a:r>
          </a:p>
        </p:txBody>
      </p:sp>
      <p:sp>
        <p:nvSpPr>
          <p:cNvPr id="4" name="Slide Number Placeholder 3"/>
          <p:cNvSpPr>
            <a:spLocks noGrp="1"/>
          </p:cNvSpPr>
          <p:nvPr>
            <p:ph type="sldNum" sz="quarter" idx="5"/>
          </p:nvPr>
        </p:nvSpPr>
        <p:spPr/>
        <p:txBody>
          <a:bodyPr/>
          <a:lstStyle/>
          <a:p>
            <a:fld id="{A154F452-85BD-4268-B680-C313DBFDCEB3}" type="slidenum">
              <a:rPr lang="en-US" smtClean="0"/>
              <a:t>5</a:t>
            </a:fld>
            <a:endParaRPr lang="en-US"/>
          </a:p>
        </p:txBody>
      </p:sp>
    </p:spTree>
    <p:extLst>
      <p:ext uri="{BB962C8B-B14F-4D97-AF65-F5344CB8AC3E}">
        <p14:creationId xmlns:p14="http://schemas.microsoft.com/office/powerpoint/2010/main" val="105049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visual of 3 equation vs 1 equation (one can go to three but three can’t go to one)</a:t>
            </a:r>
          </a:p>
          <a:p>
            <a:r>
              <a:rPr lang="en-US" dirty="0"/>
              <a:t>TODO: the visual should be about F, L and H</a:t>
            </a:r>
          </a:p>
        </p:txBody>
      </p:sp>
      <p:sp>
        <p:nvSpPr>
          <p:cNvPr id="4" name="Slide Number Placeholder 3"/>
          <p:cNvSpPr>
            <a:spLocks noGrp="1"/>
          </p:cNvSpPr>
          <p:nvPr>
            <p:ph type="sldNum" sz="quarter" idx="5"/>
          </p:nvPr>
        </p:nvSpPr>
        <p:spPr/>
        <p:txBody>
          <a:bodyPr/>
          <a:lstStyle/>
          <a:p>
            <a:fld id="{A154F452-85BD-4268-B680-C313DBFDCEB3}" type="slidenum">
              <a:rPr lang="en-US" smtClean="0"/>
              <a:t>6</a:t>
            </a:fld>
            <a:endParaRPr lang="en-US"/>
          </a:p>
        </p:txBody>
      </p:sp>
    </p:spTree>
    <p:extLst>
      <p:ext uri="{BB962C8B-B14F-4D97-AF65-F5344CB8AC3E}">
        <p14:creationId xmlns:p14="http://schemas.microsoft.com/office/powerpoint/2010/main" val="2524962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Add derivation</a:t>
            </a:r>
          </a:p>
        </p:txBody>
      </p:sp>
      <p:sp>
        <p:nvSpPr>
          <p:cNvPr id="4" name="Slide Number Placeholder 3"/>
          <p:cNvSpPr>
            <a:spLocks noGrp="1"/>
          </p:cNvSpPr>
          <p:nvPr>
            <p:ph type="sldNum" sz="quarter" idx="5"/>
          </p:nvPr>
        </p:nvSpPr>
        <p:spPr/>
        <p:txBody>
          <a:bodyPr/>
          <a:lstStyle/>
          <a:p>
            <a:fld id="{A154F452-85BD-4268-B680-C313DBFDCEB3}" type="slidenum">
              <a:rPr lang="en-US" smtClean="0"/>
              <a:t>7</a:t>
            </a:fld>
            <a:endParaRPr lang="en-US"/>
          </a:p>
        </p:txBody>
      </p:sp>
    </p:spTree>
    <p:extLst>
      <p:ext uri="{BB962C8B-B14F-4D97-AF65-F5344CB8AC3E}">
        <p14:creationId xmlns:p14="http://schemas.microsoft.com/office/powerpoint/2010/main" val="2554356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Add derivation</a:t>
            </a:r>
          </a:p>
        </p:txBody>
      </p:sp>
      <p:sp>
        <p:nvSpPr>
          <p:cNvPr id="4" name="Slide Number Placeholder 3"/>
          <p:cNvSpPr>
            <a:spLocks noGrp="1"/>
          </p:cNvSpPr>
          <p:nvPr>
            <p:ph type="sldNum" sz="quarter" idx="5"/>
          </p:nvPr>
        </p:nvSpPr>
        <p:spPr/>
        <p:txBody>
          <a:bodyPr/>
          <a:lstStyle/>
          <a:p>
            <a:fld id="{A154F452-85BD-4268-B680-C313DBFDCEB3}" type="slidenum">
              <a:rPr lang="en-US" smtClean="0"/>
              <a:t>8</a:t>
            </a:fld>
            <a:endParaRPr lang="en-US"/>
          </a:p>
        </p:txBody>
      </p:sp>
    </p:spTree>
    <p:extLst>
      <p:ext uri="{BB962C8B-B14F-4D97-AF65-F5344CB8AC3E}">
        <p14:creationId xmlns:p14="http://schemas.microsoft.com/office/powerpoint/2010/main" val="4153902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missing kinematic equivalence and how it is needed for converting the state</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9</a:t>
            </a:fld>
            <a:endParaRPr lang="en-US"/>
          </a:p>
        </p:txBody>
      </p:sp>
    </p:spTree>
    <p:extLst>
      <p:ext uri="{BB962C8B-B14F-4D97-AF65-F5344CB8AC3E}">
        <p14:creationId xmlns:p14="http://schemas.microsoft.com/office/powerpoint/2010/main" val="24393915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3/28/2024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3/28/2024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3/28/2024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3/28/2024</a:t>
            </a:fld>
            <a:endParaRPr lang="en-US"/>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3/28/2024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3/28/2024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3/28/2024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3/28/2024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3/28/2024</a:t>
            </a:fld>
            <a:endParaRPr lang="en-US"/>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3/28/2024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3/28/2024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3/28/2024</a:t>
            </a:fld>
            <a:endParaRPr lang="en-US"/>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8.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a:xfrm>
            <a:off x="1524000" y="4079875"/>
            <a:ext cx="9144000" cy="1655762"/>
          </a:xfrm>
        </p:spPr>
        <p:txBody>
          <a:bodyPr/>
          <a:lstStyle/>
          <a:p>
            <a:r>
              <a:rPr lang="en-US" dirty="0"/>
              <a:t>Gabriele </a:t>
            </a:r>
            <a:r>
              <a:rPr lang="en-US" dirty="0" err="1"/>
              <a:t>Carcassi</a:t>
            </a:r>
            <a:endParaRPr lang="en-US" dirty="0"/>
          </a:p>
        </p:txBody>
      </p:sp>
      <p:sp>
        <p:nvSpPr>
          <p:cNvPr id="6" name="Title 1">
            <a:extLst>
              <a:ext uri="{FF2B5EF4-FFF2-40B4-BE49-F238E27FC236}">
                <a16:creationId xmlns:a16="http://schemas.microsoft.com/office/drawing/2014/main" id="{890D72D4-E8AC-56E4-2AA7-B1B4EB2CCE07}"/>
              </a:ext>
            </a:extLst>
          </p:cNvPr>
          <p:cNvSpPr>
            <a:spLocks noGrp="1"/>
          </p:cNvSpPr>
          <p:nvPr>
            <p:ph type="ctrTitle"/>
          </p:nvPr>
        </p:nvSpPr>
        <p:spPr>
          <a:xfrm>
            <a:off x="1524000" y="1122363"/>
            <a:ext cx="9144000" cy="2387600"/>
          </a:xfrm>
        </p:spPr>
        <p:txBody>
          <a:bodyPr>
            <a:normAutofit fontScale="90000"/>
          </a:bodyPr>
          <a:lstStyle/>
          <a:p>
            <a:r>
              <a:rPr lang="en-US" dirty="0"/>
              <a:t>Inequivalence of Newtonian, Lagrangian, and Hamiltonian Mechanics</a:t>
            </a:r>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CE4AC-6551-B384-8F49-AF0E944028E7}"/>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143A1E82-6D7D-6407-EC9C-B976EF793310}"/>
              </a:ext>
            </a:extLst>
          </p:cNvPr>
          <p:cNvSpPr>
            <a:spLocks noGrp="1"/>
          </p:cNvSpPr>
          <p:nvPr>
            <p:ph type="sldNum" sz="quarter" idx="12"/>
          </p:nvPr>
        </p:nvSpPr>
        <p:spPr/>
        <p:txBody>
          <a:bodyPr/>
          <a:lstStyle/>
          <a:p>
            <a:fld id="{F47845EA-7733-40EE-B074-20032348B727}" type="slidenum">
              <a:rPr lang="en-US" smtClean="0"/>
              <a:t>10</a:t>
            </a:fld>
            <a:endParaRPr lang="en-US"/>
          </a:p>
        </p:txBody>
      </p:sp>
      <p:sp>
        <p:nvSpPr>
          <p:cNvPr id="6" name="TextBox 5">
            <a:extLst>
              <a:ext uri="{FF2B5EF4-FFF2-40B4-BE49-F238E27FC236}">
                <a16:creationId xmlns:a16="http://schemas.microsoft.com/office/drawing/2014/main" id="{95AC0750-542C-B026-AC64-E38192332B9E}"/>
              </a:ext>
            </a:extLst>
          </p:cNvPr>
          <p:cNvSpPr txBox="1"/>
          <p:nvPr/>
        </p:nvSpPr>
        <p:spPr>
          <a:xfrm>
            <a:off x="105746" y="268156"/>
            <a:ext cx="9409448" cy="707886"/>
          </a:xfrm>
          <a:prstGeom prst="rect">
            <a:avLst/>
          </a:prstGeom>
          <a:noFill/>
        </p:spPr>
        <p:txBody>
          <a:bodyPr wrap="square" rtlCol="0">
            <a:spAutoFit/>
          </a:bodyPr>
          <a:lstStyle/>
          <a:p>
            <a:r>
              <a:rPr lang="en-US" sz="2000" dirty="0"/>
              <a:t>Now let us see if we can express acceleration as a function of position and velocity for Hamiltonian systems: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F766592-6416-A071-EEDF-EF7C3EC59B0D}"/>
                  </a:ext>
                </a:extLst>
              </p:cNvPr>
              <p:cNvSpPr txBox="1"/>
              <p:nvPr/>
            </p:nvSpPr>
            <p:spPr>
              <a:xfrm>
                <a:off x="214857" y="1932294"/>
                <a:ext cx="9435548" cy="3558923"/>
              </a:xfrm>
              <a:prstGeom prst="rect">
                <a:avLst/>
              </a:prstGeom>
              <a:noFill/>
            </p:spPr>
            <p:txBody>
              <a:bodyPr wrap="square" rtlCol="0">
                <a:spAutoFit/>
              </a:bodyPr>
              <a:lstStyle/>
              <a:p>
                <a:pPr>
                  <a:lnSpc>
                    <a:spcPct val="200000"/>
                  </a:lnSpc>
                </a:pPr>
                <a:r>
                  <a:rPr lang="en-US" dirty="0"/>
                  <a:t>Acceleration is always an explicit function of position and momentum not position and velocity. To change the expression, we need to be and to write the momentum as a function of position and velocity. The Hamiltonian equations give us a way to express  velocity as an expression of position and momentum, so we just need this expression to be invertible.</a:t>
                </a:r>
              </a:p>
              <a:p>
                <a:pPr>
                  <a:lnSpc>
                    <a:spcPct val="200000"/>
                  </a:lnSpc>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𝑗</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e>
                        <m:sub>
                          <m:r>
                            <a:rPr lang="en-US" b="0" i="1" smtClean="0">
                              <a:latin typeface="Cambria Math" panose="02040503050406030204" pitchFamily="18" charset="0"/>
                            </a:rPr>
                            <m:t>𝑗</m:t>
                          </m:r>
                        </m:sub>
                      </m:sSub>
                      <m:r>
                        <a:rPr lang="en-US" b="0" i="1" smtClean="0">
                          <a:latin typeface="Cambria Math" panose="02040503050406030204" pitchFamily="18" charset="0"/>
                        </a:rPr>
                        <m:t>𝐻</m:t>
                      </m:r>
                      <m:r>
                        <a:rPr lang="en-US" b="0" i="1" smtClean="0">
                          <a:latin typeface="Cambria Math" panose="02040503050406030204" pitchFamily="18" charset="0"/>
                        </a:rPr>
                        <m:t>|≠0</m:t>
                      </m:r>
                    </m:oMath>
                  </m:oMathPara>
                </a14:m>
                <a:endParaRPr lang="en-US" dirty="0"/>
              </a:p>
              <a:p>
                <a:pPr>
                  <a:lnSpc>
                    <a:spcPct val="200000"/>
                  </a:lnSpc>
                </a:pPr>
                <a:r>
                  <a:rPr lang="en-US" dirty="0"/>
                  <a:t>However, this is not a requirement of Hamiltonian systems.</a:t>
                </a:r>
              </a:p>
            </p:txBody>
          </p:sp>
        </mc:Choice>
        <mc:Fallback xmlns="">
          <p:sp>
            <p:nvSpPr>
              <p:cNvPr id="7" name="TextBox 6">
                <a:extLst>
                  <a:ext uri="{FF2B5EF4-FFF2-40B4-BE49-F238E27FC236}">
                    <a16:creationId xmlns:a16="http://schemas.microsoft.com/office/drawing/2014/main" id="{FF766592-6416-A071-EEDF-EF7C3EC59B0D}"/>
                  </a:ext>
                </a:extLst>
              </p:cNvPr>
              <p:cNvSpPr txBox="1">
                <a:spLocks noRot="1" noChangeAspect="1" noMove="1" noResize="1" noEditPoints="1" noAdjustHandles="1" noChangeArrowheads="1" noChangeShapeType="1" noTextEdit="1"/>
              </p:cNvSpPr>
              <p:nvPr/>
            </p:nvSpPr>
            <p:spPr>
              <a:xfrm>
                <a:off x="214857" y="1932294"/>
                <a:ext cx="9435548" cy="3558923"/>
              </a:xfrm>
              <a:prstGeom prst="rect">
                <a:avLst/>
              </a:prstGeom>
              <a:blipFill>
                <a:blip r:embed="rId3"/>
                <a:stretch>
                  <a:fillRect l="-538" b="-1779"/>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FEC7FB72-E51D-EA31-257E-50AE9FBD35C4}"/>
              </a:ext>
            </a:extLst>
          </p:cNvPr>
          <p:cNvGrpSpPr/>
          <p:nvPr/>
        </p:nvGrpSpPr>
        <p:grpSpPr>
          <a:xfrm>
            <a:off x="9650405" y="121281"/>
            <a:ext cx="2296582" cy="1780774"/>
            <a:chOff x="2152990" y="605117"/>
            <a:chExt cx="6346135" cy="5486400"/>
          </a:xfrm>
        </p:grpSpPr>
        <p:sp>
          <p:nvSpPr>
            <p:cNvPr id="16" name="Oval 15">
              <a:extLst>
                <a:ext uri="{FF2B5EF4-FFF2-40B4-BE49-F238E27FC236}">
                  <a16:creationId xmlns:a16="http://schemas.microsoft.com/office/drawing/2014/main" id="{0F04A316-D0B8-3390-68C4-1287A9D89B41}"/>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90093812-DCA9-A49B-F63C-00B567C64603}"/>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5B44A2F5-D3A0-75FD-3AE0-1CA40B3E21D1}"/>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9" name="Freeform 18">
            <a:extLst>
              <a:ext uri="{FF2B5EF4-FFF2-40B4-BE49-F238E27FC236}">
                <a16:creationId xmlns:a16="http://schemas.microsoft.com/office/drawing/2014/main" id="{41656B0B-9156-882F-AE12-6ECB1F9C49E0}"/>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2A63DC5A-231F-C88A-5D79-84E089F48BFA}"/>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ADF9535-6C67-743A-A998-A9A219671C64}"/>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TextBox 23">
            <a:extLst>
              <a:ext uri="{FF2B5EF4-FFF2-40B4-BE49-F238E27FC236}">
                <a16:creationId xmlns:a16="http://schemas.microsoft.com/office/drawing/2014/main" id="{BD16BED6-1252-D2EC-721D-BC5A40DA067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26" name="TextBox 25">
            <a:extLst>
              <a:ext uri="{FF2B5EF4-FFF2-40B4-BE49-F238E27FC236}">
                <a16:creationId xmlns:a16="http://schemas.microsoft.com/office/drawing/2014/main" id="{DCFA65DC-77AF-8711-2F78-FE83E70CA570}"/>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019AFA-563A-0C0E-7F4B-E196CD898A25}"/>
                  </a:ext>
                </a:extLst>
              </p:cNvPr>
              <p:cNvSpPr txBox="1"/>
              <p:nvPr/>
            </p:nvSpPr>
            <p:spPr>
              <a:xfrm>
                <a:off x="887111" y="5521455"/>
                <a:ext cx="8091040" cy="670761"/>
              </a:xfrm>
              <a:prstGeom prst="rect">
                <a:avLst/>
              </a:prstGeom>
              <a:noFill/>
            </p:spPr>
            <p:txBody>
              <a:bodyPr wrap="square" rtlCol="0">
                <a:spAutoFit/>
              </a:bodyPr>
              <a:lstStyle/>
              <a:p>
                <a:pPr>
                  <a:lnSpc>
                    <a:spcPct val="150000"/>
                  </a:lnSpc>
                </a:pPr>
                <a14:m>
                  <m:oMath xmlns:m="http://schemas.openxmlformats.org/officeDocument/2006/math">
                    <m:r>
                      <a:rPr lang="en-US" sz="2800" b="0" i="1" smtClean="0">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Not all Hamiltonian systems are Newtonian</a:t>
                </a:r>
              </a:p>
            </p:txBody>
          </p:sp>
        </mc:Choice>
        <mc:Fallback xmlns="">
          <p:sp>
            <p:nvSpPr>
              <p:cNvPr id="4" name="TextBox 3">
                <a:extLst>
                  <a:ext uri="{FF2B5EF4-FFF2-40B4-BE49-F238E27FC236}">
                    <a16:creationId xmlns:a16="http://schemas.microsoft.com/office/drawing/2014/main" id="{D5019AFA-563A-0C0E-7F4B-E196CD898A25}"/>
                  </a:ext>
                </a:extLst>
              </p:cNvPr>
              <p:cNvSpPr txBox="1">
                <a:spLocks noRot="1" noChangeAspect="1" noMove="1" noResize="1" noEditPoints="1" noAdjustHandles="1" noChangeArrowheads="1" noChangeShapeType="1" noTextEdit="1"/>
              </p:cNvSpPr>
              <p:nvPr/>
            </p:nvSpPr>
            <p:spPr>
              <a:xfrm>
                <a:off x="887111" y="5521455"/>
                <a:ext cx="8091040" cy="670761"/>
              </a:xfrm>
              <a:prstGeom prst="rect">
                <a:avLst/>
              </a:prstGeom>
              <a:blipFill>
                <a:blip r:embed="rId4"/>
                <a:stretch>
                  <a:fillRect l="-157" b="-2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BAE9FBA-E641-70A3-9EE4-C04B80E85C91}"/>
                  </a:ext>
                </a:extLst>
              </p:cNvPr>
              <p:cNvSpPr txBox="1"/>
              <p:nvPr/>
            </p:nvSpPr>
            <p:spPr>
              <a:xfrm>
                <a:off x="746894" y="768134"/>
                <a:ext cx="9409448" cy="1176091"/>
              </a:xfrm>
              <a:prstGeom prst="rect">
                <a:avLst/>
              </a:prstGeom>
              <a:noFill/>
            </p:spPr>
            <p:txBody>
              <a:bodyPr wrap="square" rtlCol="0">
                <a:spAutoFit/>
              </a:bodyPr>
              <a:lstStyle/>
              <a:p>
                <a:pPr algn="ctr"/>
                <a:r>
                  <a:rPr lang="en-US" sz="2000" dirty="0"/>
                  <a:t>From the Hamiltonian equations: </a:t>
                </a:r>
                <a14:m>
                  <m:oMath xmlns:m="http://schemas.openxmlformats.org/officeDocument/2006/math">
                    <m:sSub>
                      <m:sSubPr>
                        <m:ctrlPr>
                          <a:rPr lang="en-US" sz="2000" i="1" smtClean="0">
                            <a:latin typeface="Cambria Math" panose="02040503050406030204" pitchFamily="18" charset="0"/>
                          </a:rPr>
                        </m:ctrlPr>
                      </m:sSubPr>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𝑖</m:t>
                                </m:r>
                              </m:sup>
                            </m:sSup>
                          </m:sub>
                        </m:sSub>
                        <m:r>
                          <a:rPr lang="en-US" sz="2000" b="0" i="1" smtClean="0">
                            <a:latin typeface="Cambria Math" panose="02040503050406030204" pitchFamily="18" charset="0"/>
                          </a:rPr>
                          <m:t>𝐻</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𝑗</m:t>
                                </m:r>
                              </m:sup>
                            </m:sSup>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𝑖</m:t>
                                </m:r>
                              </m:sup>
                            </m:sSup>
                          </m:sub>
                        </m:sSub>
                        <m:r>
                          <a:rPr lang="en-US" sz="2000" b="0" i="1" smtClean="0">
                            <a:latin typeface="Cambria Math" panose="02040503050406030204" pitchFamily="18" charset="0"/>
                          </a:rPr>
                          <m:t>𝐻</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𝑗</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𝑘</m:t>
                                </m:r>
                              </m:sub>
                            </m:sSub>
                          </m:sub>
                        </m:sSub>
                        <m:sSub>
                          <m:sSubPr>
                            <m:ctrlPr>
                              <a:rPr lang="en-US" sz="2000" b="0" i="1" smtClean="0">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𝑝</m:t>
                                </m:r>
                              </m:sub>
                            </m:sSub>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𝐻</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𝑘</m:t>
                            </m:r>
                          </m:sub>
                        </m:sSub>
                        <m:r>
                          <a:rPr lang="en-US" sz="2000" i="1">
                            <a:latin typeface="Cambria Math" panose="02040503050406030204" pitchFamily="18" charset="0"/>
                          </a:rPr>
                          <m:t>𝜕</m:t>
                        </m:r>
                      </m:e>
                      <m:sub>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𝑗</m:t>
                            </m:r>
                          </m:sup>
                        </m:sSup>
                      </m:sub>
                    </m:sSub>
                    <m:r>
                      <a:rPr lang="en-US" sz="2000" b="0" i="1" smtClean="0">
                        <a:latin typeface="Cambria Math" panose="02040503050406030204" pitchFamily="18" charset="0"/>
                      </a:rPr>
                      <m:t> </m:t>
                    </m:r>
                  </m:oMath>
                </a14:m>
                <a:endParaRPr lang="en-US"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b="0" i="1" smtClean="0">
                                  <a:latin typeface="Cambria Math" panose="02040503050406030204" pitchFamily="18" charset="0"/>
                                </a:rPr>
                                <m:t>𝑝</m:t>
                              </m:r>
                            </m:e>
                            <m:sup>
                              <m:r>
                                <a:rPr lang="en-US" sz="2000" i="1">
                                  <a:latin typeface="Cambria Math" panose="02040503050406030204" pitchFamily="18" charset="0"/>
                                </a:rPr>
                                <m:t>𝑖</m:t>
                              </m:r>
                            </m:sup>
                          </m:sSup>
                        </m:sub>
                      </m:sSub>
                      <m:r>
                        <a:rPr lang="en-US" sz="2000" b="0" i="1" smtClean="0">
                          <a:latin typeface="Cambria Math" panose="02040503050406030204" pitchFamily="18" charset="0"/>
                        </a:rPr>
                        <m:t>𝐻</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sub>
                      </m:sSub>
                      <m:r>
                        <a:rPr lang="en-US" sz="2000" b="0" i="1" smtClean="0">
                          <a:latin typeface="Cambria Math" panose="02040503050406030204" pitchFamily="18" charset="0"/>
                        </a:rPr>
                        <m:t>𝐻</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𝑘</m:t>
                              </m:r>
                            </m:sub>
                          </m:sSub>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smtClean="0">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𝐻</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𝑘</m:t>
                              </m:r>
                            </m:sup>
                          </m:sSup>
                        </m:sub>
                      </m:sSub>
                      <m:r>
                        <a:rPr lang="en-US" sz="2000" b="0" i="1" smtClean="0">
                          <a:latin typeface="Cambria Math" panose="02040503050406030204" pitchFamily="18" charset="0"/>
                        </a:rPr>
                        <m:t>𝐻</m:t>
                      </m:r>
                    </m:oMath>
                  </m:oMathPara>
                </a14:m>
                <a:endParaRPr lang="en-US" sz="2000" dirty="0"/>
              </a:p>
            </p:txBody>
          </p:sp>
        </mc:Choice>
        <mc:Fallback xmlns="">
          <p:sp>
            <p:nvSpPr>
              <p:cNvPr id="5" name="TextBox 4">
                <a:extLst>
                  <a:ext uri="{FF2B5EF4-FFF2-40B4-BE49-F238E27FC236}">
                    <a16:creationId xmlns:a16="http://schemas.microsoft.com/office/drawing/2014/main" id="{7BAE9FBA-E641-70A3-9EE4-C04B80E85C91}"/>
                  </a:ext>
                </a:extLst>
              </p:cNvPr>
              <p:cNvSpPr txBox="1">
                <a:spLocks noRot="1" noChangeAspect="1" noMove="1" noResize="1" noEditPoints="1" noAdjustHandles="1" noChangeArrowheads="1" noChangeShapeType="1" noTextEdit="1"/>
              </p:cNvSpPr>
              <p:nvPr/>
            </p:nvSpPr>
            <p:spPr>
              <a:xfrm>
                <a:off x="746894" y="768134"/>
                <a:ext cx="9409448" cy="1176091"/>
              </a:xfrm>
              <a:prstGeom prst="rect">
                <a:avLst/>
              </a:prstGeom>
              <a:blipFill>
                <a:blip r:embed="rId5"/>
                <a:stretch>
                  <a:fillRect t="-2128" b="-1064"/>
                </a:stretch>
              </a:blipFill>
            </p:spPr>
            <p:txBody>
              <a:bodyPr/>
              <a:lstStyle/>
              <a:p>
                <a:r>
                  <a:rPr lang="en-US">
                    <a:noFill/>
                  </a:rPr>
                  <a:t> </a:t>
                </a:r>
              </a:p>
            </p:txBody>
          </p:sp>
        </mc:Fallback>
      </mc:AlternateContent>
      <p:sp>
        <p:nvSpPr>
          <p:cNvPr id="8" name="Freeform 7">
            <a:extLst>
              <a:ext uri="{FF2B5EF4-FFF2-40B4-BE49-F238E27FC236}">
                <a16:creationId xmlns:a16="http://schemas.microsoft.com/office/drawing/2014/main" id="{39C1F917-2F63-56F0-9C45-075254997ABC}"/>
              </a:ext>
            </a:extLst>
          </p:cNvPr>
          <p:cNvSpPr/>
          <p:nvPr/>
        </p:nvSpPr>
        <p:spPr>
          <a:xfrm>
            <a:off x="10798696" y="737896"/>
            <a:ext cx="1148292" cy="1164160"/>
          </a:xfrm>
          <a:custGeom>
            <a:avLst/>
            <a:gdLst>
              <a:gd name="connsiteX0" fmla="*/ 659232 w 1148292"/>
              <a:gd name="connsiteY0" fmla="*/ 0 h 1164160"/>
              <a:gd name="connsiteX1" fmla="*/ 744083 w 1148292"/>
              <a:gd name="connsiteY1" fmla="*/ 23623 h 1164160"/>
              <a:gd name="connsiteX2" fmla="*/ 1148292 w 1148292"/>
              <a:gd name="connsiteY2" fmla="*/ 570568 h 1164160"/>
              <a:gd name="connsiteX3" fmla="*/ 486473 w 1148292"/>
              <a:gd name="connsiteY3" fmla="*/ 1164160 h 1164160"/>
              <a:gd name="connsiteX4" fmla="*/ 18496 w 1148292"/>
              <a:gd name="connsiteY4" fmla="*/ 990301 h 1164160"/>
              <a:gd name="connsiteX5" fmla="*/ 0 w 1148292"/>
              <a:gd name="connsiteY5" fmla="*/ 970195 h 1164160"/>
              <a:gd name="connsiteX6" fmla="*/ 62319 w 1148292"/>
              <a:gd name="connsiteY6" fmla="*/ 902451 h 1164160"/>
              <a:gd name="connsiteX7" fmla="*/ 175347 w 1148292"/>
              <a:gd name="connsiteY7" fmla="*/ 570568 h 1164160"/>
              <a:gd name="connsiteX8" fmla="*/ 172759 w 1148292"/>
              <a:gd name="connsiteY8" fmla="*/ 547546 h 1164160"/>
              <a:gd name="connsiteX9" fmla="*/ 257611 w 1148292"/>
              <a:gd name="connsiteY9" fmla="*/ 523922 h 1164160"/>
              <a:gd name="connsiteX10" fmla="*/ 648374 w 1148292"/>
              <a:gd name="connsiteY10" fmla="*/ 96607 h 1164160"/>
              <a:gd name="connsiteX11" fmla="*/ 659232 w 1148292"/>
              <a:gd name="connsiteY11" fmla="*/ 0 h 116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2" h="1164160">
                <a:moveTo>
                  <a:pt x="659232" y="0"/>
                </a:moveTo>
                <a:lnTo>
                  <a:pt x="744083" y="23623"/>
                </a:lnTo>
                <a:cubicBezTo>
                  <a:pt x="981620" y="113735"/>
                  <a:pt x="1148292" y="324694"/>
                  <a:pt x="1148292" y="570568"/>
                </a:cubicBezTo>
                <a:cubicBezTo>
                  <a:pt x="1148292" y="898400"/>
                  <a:pt x="851986" y="1164160"/>
                  <a:pt x="486473" y="1164160"/>
                </a:cubicBezTo>
                <a:cubicBezTo>
                  <a:pt x="303716" y="1164160"/>
                  <a:pt x="138262" y="1097720"/>
                  <a:pt x="18496" y="990301"/>
                </a:cubicBezTo>
                <a:lnTo>
                  <a:pt x="0" y="970195"/>
                </a:lnTo>
                <a:lnTo>
                  <a:pt x="62319" y="902451"/>
                </a:lnTo>
                <a:cubicBezTo>
                  <a:pt x="133679" y="807713"/>
                  <a:pt x="175347" y="693505"/>
                  <a:pt x="175347" y="570568"/>
                </a:cubicBezTo>
                <a:lnTo>
                  <a:pt x="172759" y="547546"/>
                </a:lnTo>
                <a:lnTo>
                  <a:pt x="257611" y="523922"/>
                </a:lnTo>
                <a:cubicBezTo>
                  <a:pt x="455558" y="448828"/>
                  <a:pt x="604294" y="289814"/>
                  <a:pt x="648374" y="96607"/>
                </a:cubicBezTo>
                <a:lnTo>
                  <a:pt x="659232" y="0"/>
                </a:ln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E10C9827-B566-AF97-E853-3E66612EF570}"/>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Tree>
    <p:extLst>
      <p:ext uri="{BB962C8B-B14F-4D97-AF65-F5344CB8AC3E}">
        <p14:creationId xmlns:p14="http://schemas.microsoft.com/office/powerpoint/2010/main" val="279451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CE4AC-6551-B384-8F49-AF0E944028E7}"/>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143A1E82-6D7D-6407-EC9C-B976EF793310}"/>
              </a:ext>
            </a:extLst>
          </p:cNvPr>
          <p:cNvSpPr>
            <a:spLocks noGrp="1"/>
          </p:cNvSpPr>
          <p:nvPr>
            <p:ph type="sldNum" sz="quarter" idx="12"/>
          </p:nvPr>
        </p:nvSpPr>
        <p:spPr/>
        <p:txBody>
          <a:bodyPr/>
          <a:lstStyle/>
          <a:p>
            <a:fld id="{F47845EA-7733-40EE-B074-20032348B727}" type="slidenum">
              <a:rPr lang="en-US" smtClean="0"/>
              <a:t>11</a:t>
            </a:fld>
            <a:endParaRPr lang="en-US"/>
          </a:p>
        </p:txBody>
      </p:sp>
      <p:sp>
        <p:nvSpPr>
          <p:cNvPr id="6" name="TextBox 5">
            <a:extLst>
              <a:ext uri="{FF2B5EF4-FFF2-40B4-BE49-F238E27FC236}">
                <a16:creationId xmlns:a16="http://schemas.microsoft.com/office/drawing/2014/main" id="{95AC0750-542C-B026-AC64-E38192332B9E}"/>
              </a:ext>
            </a:extLst>
          </p:cNvPr>
          <p:cNvSpPr txBox="1"/>
          <p:nvPr/>
        </p:nvSpPr>
        <p:spPr>
          <a:xfrm>
            <a:off x="105746" y="268156"/>
            <a:ext cx="9409448" cy="707886"/>
          </a:xfrm>
          <a:prstGeom prst="rect">
            <a:avLst/>
          </a:prstGeom>
          <a:noFill/>
        </p:spPr>
        <p:txBody>
          <a:bodyPr wrap="square" rtlCol="0">
            <a:spAutoFit/>
          </a:bodyPr>
          <a:lstStyle/>
          <a:p>
            <a:r>
              <a:rPr lang="en-US" sz="2000" dirty="0"/>
              <a:t>Now let us see if we can express acceleration as a function of position and velocity for Hamiltonian systems: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F766592-6416-A071-EEDF-EF7C3EC59B0D}"/>
                  </a:ext>
                </a:extLst>
              </p:cNvPr>
              <p:cNvSpPr txBox="1"/>
              <p:nvPr/>
            </p:nvSpPr>
            <p:spPr>
              <a:xfrm>
                <a:off x="214857" y="1932294"/>
                <a:ext cx="9435548" cy="3558923"/>
              </a:xfrm>
              <a:prstGeom prst="rect">
                <a:avLst/>
              </a:prstGeom>
              <a:noFill/>
            </p:spPr>
            <p:txBody>
              <a:bodyPr wrap="square" rtlCol="0">
                <a:spAutoFit/>
              </a:bodyPr>
              <a:lstStyle/>
              <a:p>
                <a:pPr>
                  <a:lnSpc>
                    <a:spcPct val="200000"/>
                  </a:lnSpc>
                </a:pPr>
                <a:r>
                  <a:rPr lang="en-US" dirty="0"/>
                  <a:t>Acceleration is always an explicit function of position and momentum not position and velocity. To change the expression, we need to be and to write the momentum as a function of position and velocity. The Hamiltonian equations give us a way to express  velocity as an expression of position and momentum, so we just need this expression to be invertible.</a:t>
                </a:r>
              </a:p>
              <a:p>
                <a:pPr>
                  <a:lnSpc>
                    <a:spcPct val="200000"/>
                  </a:lnSpc>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𝑗</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e>
                        <m:sub>
                          <m:r>
                            <a:rPr lang="en-US" b="0" i="1" smtClean="0">
                              <a:latin typeface="Cambria Math" panose="02040503050406030204" pitchFamily="18" charset="0"/>
                            </a:rPr>
                            <m:t>𝑗</m:t>
                          </m:r>
                        </m:sub>
                      </m:sSub>
                      <m:r>
                        <a:rPr lang="en-US" b="0" i="1" smtClean="0">
                          <a:latin typeface="Cambria Math" panose="02040503050406030204" pitchFamily="18" charset="0"/>
                        </a:rPr>
                        <m:t>𝐻</m:t>
                      </m:r>
                      <m:r>
                        <a:rPr lang="en-US" b="0" i="1" smtClean="0">
                          <a:latin typeface="Cambria Math" panose="02040503050406030204" pitchFamily="18" charset="0"/>
                        </a:rPr>
                        <m:t>|≠0</m:t>
                      </m:r>
                    </m:oMath>
                  </m:oMathPara>
                </a14:m>
                <a:endParaRPr lang="en-US" dirty="0"/>
              </a:p>
              <a:p>
                <a:pPr>
                  <a:lnSpc>
                    <a:spcPct val="200000"/>
                  </a:lnSpc>
                </a:pPr>
                <a:r>
                  <a:rPr lang="en-US" dirty="0"/>
                  <a:t>However, this is not a requirement of Hamiltonian systems.</a:t>
                </a:r>
              </a:p>
            </p:txBody>
          </p:sp>
        </mc:Choice>
        <mc:Fallback xmlns="">
          <p:sp>
            <p:nvSpPr>
              <p:cNvPr id="7" name="TextBox 6">
                <a:extLst>
                  <a:ext uri="{FF2B5EF4-FFF2-40B4-BE49-F238E27FC236}">
                    <a16:creationId xmlns:a16="http://schemas.microsoft.com/office/drawing/2014/main" id="{FF766592-6416-A071-EEDF-EF7C3EC59B0D}"/>
                  </a:ext>
                </a:extLst>
              </p:cNvPr>
              <p:cNvSpPr txBox="1">
                <a:spLocks noRot="1" noChangeAspect="1" noMove="1" noResize="1" noEditPoints="1" noAdjustHandles="1" noChangeArrowheads="1" noChangeShapeType="1" noTextEdit="1"/>
              </p:cNvSpPr>
              <p:nvPr/>
            </p:nvSpPr>
            <p:spPr>
              <a:xfrm>
                <a:off x="214857" y="1932294"/>
                <a:ext cx="9435548" cy="3558923"/>
              </a:xfrm>
              <a:prstGeom prst="rect">
                <a:avLst/>
              </a:prstGeom>
              <a:blipFill>
                <a:blip r:embed="rId3"/>
                <a:stretch>
                  <a:fillRect l="-538" b="-1779"/>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FEC7FB72-E51D-EA31-257E-50AE9FBD35C4}"/>
              </a:ext>
            </a:extLst>
          </p:cNvPr>
          <p:cNvGrpSpPr/>
          <p:nvPr/>
        </p:nvGrpSpPr>
        <p:grpSpPr>
          <a:xfrm>
            <a:off x="9650405" y="121281"/>
            <a:ext cx="2296582" cy="1780774"/>
            <a:chOff x="2152990" y="605117"/>
            <a:chExt cx="6346135" cy="5486400"/>
          </a:xfrm>
        </p:grpSpPr>
        <p:sp>
          <p:nvSpPr>
            <p:cNvPr id="16" name="Oval 15">
              <a:extLst>
                <a:ext uri="{FF2B5EF4-FFF2-40B4-BE49-F238E27FC236}">
                  <a16:creationId xmlns:a16="http://schemas.microsoft.com/office/drawing/2014/main" id="{0F04A316-D0B8-3390-68C4-1287A9D89B41}"/>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90093812-DCA9-A49B-F63C-00B567C64603}"/>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5B44A2F5-D3A0-75FD-3AE0-1CA40B3E21D1}"/>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9" name="Freeform 18">
            <a:extLst>
              <a:ext uri="{FF2B5EF4-FFF2-40B4-BE49-F238E27FC236}">
                <a16:creationId xmlns:a16="http://schemas.microsoft.com/office/drawing/2014/main" id="{41656B0B-9156-882F-AE12-6ECB1F9C49E0}"/>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2A63DC5A-231F-C88A-5D79-84E089F48BFA}"/>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ADF9535-6C67-743A-A998-A9A219671C64}"/>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TextBox 23">
            <a:extLst>
              <a:ext uri="{FF2B5EF4-FFF2-40B4-BE49-F238E27FC236}">
                <a16:creationId xmlns:a16="http://schemas.microsoft.com/office/drawing/2014/main" id="{BD16BED6-1252-D2EC-721D-BC5A40DA067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26" name="TextBox 25">
            <a:extLst>
              <a:ext uri="{FF2B5EF4-FFF2-40B4-BE49-F238E27FC236}">
                <a16:creationId xmlns:a16="http://schemas.microsoft.com/office/drawing/2014/main" id="{DCFA65DC-77AF-8711-2F78-FE83E70CA570}"/>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019AFA-563A-0C0E-7F4B-E196CD898A25}"/>
                  </a:ext>
                </a:extLst>
              </p:cNvPr>
              <p:cNvSpPr txBox="1"/>
              <p:nvPr/>
            </p:nvSpPr>
            <p:spPr>
              <a:xfrm>
                <a:off x="887111" y="5521455"/>
                <a:ext cx="8091040" cy="670761"/>
              </a:xfrm>
              <a:prstGeom prst="rect">
                <a:avLst/>
              </a:prstGeom>
              <a:noFill/>
            </p:spPr>
            <p:txBody>
              <a:bodyPr wrap="square" rtlCol="0">
                <a:spAutoFit/>
              </a:bodyPr>
              <a:lstStyle/>
              <a:p>
                <a:pPr>
                  <a:lnSpc>
                    <a:spcPct val="150000"/>
                  </a:lnSpc>
                </a:pPr>
                <a14:m>
                  <m:oMath xmlns:m="http://schemas.openxmlformats.org/officeDocument/2006/math">
                    <m:r>
                      <a:rPr lang="en-US" sz="2800" b="0" i="1" smtClean="0">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Not all Hamiltonian systems are Newtonian</a:t>
                </a:r>
              </a:p>
            </p:txBody>
          </p:sp>
        </mc:Choice>
        <mc:Fallback xmlns="">
          <p:sp>
            <p:nvSpPr>
              <p:cNvPr id="4" name="TextBox 3">
                <a:extLst>
                  <a:ext uri="{FF2B5EF4-FFF2-40B4-BE49-F238E27FC236}">
                    <a16:creationId xmlns:a16="http://schemas.microsoft.com/office/drawing/2014/main" id="{D5019AFA-563A-0C0E-7F4B-E196CD898A25}"/>
                  </a:ext>
                </a:extLst>
              </p:cNvPr>
              <p:cNvSpPr txBox="1">
                <a:spLocks noRot="1" noChangeAspect="1" noMove="1" noResize="1" noEditPoints="1" noAdjustHandles="1" noChangeArrowheads="1" noChangeShapeType="1" noTextEdit="1"/>
              </p:cNvSpPr>
              <p:nvPr/>
            </p:nvSpPr>
            <p:spPr>
              <a:xfrm>
                <a:off x="887111" y="5521455"/>
                <a:ext cx="8091040" cy="670761"/>
              </a:xfrm>
              <a:prstGeom prst="rect">
                <a:avLst/>
              </a:prstGeom>
              <a:blipFill>
                <a:blip r:embed="rId4"/>
                <a:stretch>
                  <a:fillRect l="-157" b="-2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BAE9FBA-E641-70A3-9EE4-C04B80E85C91}"/>
                  </a:ext>
                </a:extLst>
              </p:cNvPr>
              <p:cNvSpPr txBox="1"/>
              <p:nvPr/>
            </p:nvSpPr>
            <p:spPr>
              <a:xfrm>
                <a:off x="746894" y="768134"/>
                <a:ext cx="9409448" cy="1176091"/>
              </a:xfrm>
              <a:prstGeom prst="rect">
                <a:avLst/>
              </a:prstGeom>
              <a:noFill/>
            </p:spPr>
            <p:txBody>
              <a:bodyPr wrap="square" rtlCol="0">
                <a:spAutoFit/>
              </a:bodyPr>
              <a:lstStyle/>
              <a:p>
                <a:pPr algn="ctr"/>
                <a:r>
                  <a:rPr lang="en-US" sz="2000" dirty="0"/>
                  <a:t>From the Hamiltonian equations: </a:t>
                </a:r>
                <a14:m>
                  <m:oMath xmlns:m="http://schemas.openxmlformats.org/officeDocument/2006/math">
                    <m:sSub>
                      <m:sSubPr>
                        <m:ctrlPr>
                          <a:rPr lang="en-US" sz="2000" i="1" smtClean="0">
                            <a:latin typeface="Cambria Math" panose="02040503050406030204" pitchFamily="18" charset="0"/>
                          </a:rPr>
                        </m:ctrlPr>
                      </m:sSubPr>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𝑖</m:t>
                                </m:r>
                              </m:sup>
                            </m:sSup>
                          </m:sub>
                        </m:sSub>
                        <m:r>
                          <a:rPr lang="en-US" sz="2000" b="0" i="1" smtClean="0">
                            <a:latin typeface="Cambria Math" panose="02040503050406030204" pitchFamily="18" charset="0"/>
                          </a:rPr>
                          <m:t>𝐻</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𝑗</m:t>
                                </m:r>
                              </m:sup>
                            </m:sSup>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𝑖</m:t>
                                </m:r>
                              </m:sup>
                            </m:sSup>
                          </m:sub>
                        </m:sSub>
                        <m:r>
                          <a:rPr lang="en-US" sz="2000" b="0" i="1" smtClean="0">
                            <a:latin typeface="Cambria Math" panose="02040503050406030204" pitchFamily="18" charset="0"/>
                          </a:rPr>
                          <m:t>𝐻</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𝑗</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𝑘</m:t>
                                </m:r>
                              </m:sub>
                            </m:sSub>
                          </m:sub>
                        </m:sSub>
                        <m:sSub>
                          <m:sSubPr>
                            <m:ctrlPr>
                              <a:rPr lang="en-US" sz="2000" b="0" i="1" smtClean="0">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𝑝</m:t>
                                </m:r>
                              </m:sub>
                            </m:sSub>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𝐻</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𝑘</m:t>
                            </m:r>
                          </m:sub>
                        </m:sSub>
                        <m:r>
                          <a:rPr lang="en-US" sz="2000" i="1">
                            <a:latin typeface="Cambria Math" panose="02040503050406030204" pitchFamily="18" charset="0"/>
                          </a:rPr>
                          <m:t>𝜕</m:t>
                        </m:r>
                      </m:e>
                      <m:sub>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𝑗</m:t>
                            </m:r>
                          </m:sup>
                        </m:sSup>
                      </m:sub>
                    </m:sSub>
                    <m:r>
                      <a:rPr lang="en-US" sz="2000" b="0" i="1" smtClean="0">
                        <a:latin typeface="Cambria Math" panose="02040503050406030204" pitchFamily="18" charset="0"/>
                      </a:rPr>
                      <m:t> </m:t>
                    </m:r>
                  </m:oMath>
                </a14:m>
                <a:endParaRPr lang="en-US"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b="0" i="1" smtClean="0">
                                  <a:latin typeface="Cambria Math" panose="02040503050406030204" pitchFamily="18" charset="0"/>
                                </a:rPr>
                                <m:t>𝑝</m:t>
                              </m:r>
                            </m:e>
                            <m:sup>
                              <m:r>
                                <a:rPr lang="en-US" sz="2000" i="1">
                                  <a:latin typeface="Cambria Math" panose="02040503050406030204" pitchFamily="18" charset="0"/>
                                </a:rPr>
                                <m:t>𝑖</m:t>
                              </m:r>
                            </m:sup>
                          </m:sSup>
                        </m:sub>
                      </m:sSub>
                      <m:r>
                        <a:rPr lang="en-US" sz="2000" b="0" i="1" smtClean="0">
                          <a:latin typeface="Cambria Math" panose="02040503050406030204" pitchFamily="18" charset="0"/>
                        </a:rPr>
                        <m:t>𝐻</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sub>
                      </m:sSub>
                      <m:r>
                        <a:rPr lang="en-US" sz="2000" b="0" i="1" smtClean="0">
                          <a:latin typeface="Cambria Math" panose="02040503050406030204" pitchFamily="18" charset="0"/>
                        </a:rPr>
                        <m:t>𝐻</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𝑘</m:t>
                              </m:r>
                            </m:sub>
                          </m:sSub>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smtClean="0">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𝐻</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𝑘</m:t>
                              </m:r>
                            </m:sup>
                          </m:sSup>
                        </m:sub>
                      </m:sSub>
                      <m:r>
                        <a:rPr lang="en-US" sz="2000" b="0" i="1" smtClean="0">
                          <a:latin typeface="Cambria Math" panose="02040503050406030204" pitchFamily="18" charset="0"/>
                        </a:rPr>
                        <m:t>𝐻</m:t>
                      </m:r>
                    </m:oMath>
                  </m:oMathPara>
                </a14:m>
                <a:endParaRPr lang="en-US" sz="2000" dirty="0"/>
              </a:p>
            </p:txBody>
          </p:sp>
        </mc:Choice>
        <mc:Fallback xmlns="">
          <p:sp>
            <p:nvSpPr>
              <p:cNvPr id="5" name="TextBox 4">
                <a:extLst>
                  <a:ext uri="{FF2B5EF4-FFF2-40B4-BE49-F238E27FC236}">
                    <a16:creationId xmlns:a16="http://schemas.microsoft.com/office/drawing/2014/main" id="{7BAE9FBA-E641-70A3-9EE4-C04B80E85C91}"/>
                  </a:ext>
                </a:extLst>
              </p:cNvPr>
              <p:cNvSpPr txBox="1">
                <a:spLocks noRot="1" noChangeAspect="1" noMove="1" noResize="1" noEditPoints="1" noAdjustHandles="1" noChangeArrowheads="1" noChangeShapeType="1" noTextEdit="1"/>
              </p:cNvSpPr>
              <p:nvPr/>
            </p:nvSpPr>
            <p:spPr>
              <a:xfrm>
                <a:off x="746894" y="768134"/>
                <a:ext cx="9409448" cy="1176091"/>
              </a:xfrm>
              <a:prstGeom prst="rect">
                <a:avLst/>
              </a:prstGeom>
              <a:blipFill>
                <a:blip r:embed="rId5"/>
                <a:stretch>
                  <a:fillRect t="-2128" b="-1064"/>
                </a:stretch>
              </a:blipFill>
            </p:spPr>
            <p:txBody>
              <a:bodyPr/>
              <a:lstStyle/>
              <a:p>
                <a:r>
                  <a:rPr lang="en-US">
                    <a:noFill/>
                  </a:rPr>
                  <a:t> </a:t>
                </a:r>
              </a:p>
            </p:txBody>
          </p:sp>
        </mc:Fallback>
      </mc:AlternateContent>
      <p:sp>
        <p:nvSpPr>
          <p:cNvPr id="8" name="Freeform 7">
            <a:extLst>
              <a:ext uri="{FF2B5EF4-FFF2-40B4-BE49-F238E27FC236}">
                <a16:creationId xmlns:a16="http://schemas.microsoft.com/office/drawing/2014/main" id="{39C1F917-2F63-56F0-9C45-075254997ABC}"/>
              </a:ext>
            </a:extLst>
          </p:cNvPr>
          <p:cNvSpPr/>
          <p:nvPr/>
        </p:nvSpPr>
        <p:spPr>
          <a:xfrm>
            <a:off x="10798696" y="737896"/>
            <a:ext cx="1148292" cy="1164160"/>
          </a:xfrm>
          <a:custGeom>
            <a:avLst/>
            <a:gdLst>
              <a:gd name="connsiteX0" fmla="*/ 659232 w 1148292"/>
              <a:gd name="connsiteY0" fmla="*/ 0 h 1164160"/>
              <a:gd name="connsiteX1" fmla="*/ 744083 w 1148292"/>
              <a:gd name="connsiteY1" fmla="*/ 23623 h 1164160"/>
              <a:gd name="connsiteX2" fmla="*/ 1148292 w 1148292"/>
              <a:gd name="connsiteY2" fmla="*/ 570568 h 1164160"/>
              <a:gd name="connsiteX3" fmla="*/ 486473 w 1148292"/>
              <a:gd name="connsiteY3" fmla="*/ 1164160 h 1164160"/>
              <a:gd name="connsiteX4" fmla="*/ 18496 w 1148292"/>
              <a:gd name="connsiteY4" fmla="*/ 990301 h 1164160"/>
              <a:gd name="connsiteX5" fmla="*/ 0 w 1148292"/>
              <a:gd name="connsiteY5" fmla="*/ 970195 h 1164160"/>
              <a:gd name="connsiteX6" fmla="*/ 62319 w 1148292"/>
              <a:gd name="connsiteY6" fmla="*/ 902451 h 1164160"/>
              <a:gd name="connsiteX7" fmla="*/ 175347 w 1148292"/>
              <a:gd name="connsiteY7" fmla="*/ 570568 h 1164160"/>
              <a:gd name="connsiteX8" fmla="*/ 172759 w 1148292"/>
              <a:gd name="connsiteY8" fmla="*/ 547546 h 1164160"/>
              <a:gd name="connsiteX9" fmla="*/ 257611 w 1148292"/>
              <a:gd name="connsiteY9" fmla="*/ 523922 h 1164160"/>
              <a:gd name="connsiteX10" fmla="*/ 648374 w 1148292"/>
              <a:gd name="connsiteY10" fmla="*/ 96607 h 1164160"/>
              <a:gd name="connsiteX11" fmla="*/ 659232 w 1148292"/>
              <a:gd name="connsiteY11" fmla="*/ 0 h 116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2" h="1164160">
                <a:moveTo>
                  <a:pt x="659232" y="0"/>
                </a:moveTo>
                <a:lnTo>
                  <a:pt x="744083" y="23623"/>
                </a:lnTo>
                <a:cubicBezTo>
                  <a:pt x="981620" y="113735"/>
                  <a:pt x="1148292" y="324694"/>
                  <a:pt x="1148292" y="570568"/>
                </a:cubicBezTo>
                <a:cubicBezTo>
                  <a:pt x="1148292" y="898400"/>
                  <a:pt x="851986" y="1164160"/>
                  <a:pt x="486473" y="1164160"/>
                </a:cubicBezTo>
                <a:cubicBezTo>
                  <a:pt x="303716" y="1164160"/>
                  <a:pt x="138262" y="1097720"/>
                  <a:pt x="18496" y="990301"/>
                </a:cubicBezTo>
                <a:lnTo>
                  <a:pt x="0" y="970195"/>
                </a:lnTo>
                <a:lnTo>
                  <a:pt x="62319" y="902451"/>
                </a:lnTo>
                <a:cubicBezTo>
                  <a:pt x="133679" y="807713"/>
                  <a:pt x="175347" y="693505"/>
                  <a:pt x="175347" y="570568"/>
                </a:cubicBezTo>
                <a:lnTo>
                  <a:pt x="172759" y="547546"/>
                </a:lnTo>
                <a:lnTo>
                  <a:pt x="257611" y="523922"/>
                </a:lnTo>
                <a:cubicBezTo>
                  <a:pt x="455558" y="448828"/>
                  <a:pt x="604294" y="289814"/>
                  <a:pt x="648374" y="96607"/>
                </a:cubicBezTo>
                <a:lnTo>
                  <a:pt x="659232"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E10C9827-B566-AF97-E853-3E66612EF570}"/>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Tree>
    <p:extLst>
      <p:ext uri="{BB962C8B-B14F-4D97-AF65-F5344CB8AC3E}">
        <p14:creationId xmlns:p14="http://schemas.microsoft.com/office/powerpoint/2010/main" val="286871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3" name="Straight Connector 202">
            <a:extLst>
              <a:ext uri="{FF2B5EF4-FFF2-40B4-BE49-F238E27FC236}">
                <a16:creationId xmlns:a16="http://schemas.microsoft.com/office/drawing/2014/main" id="{5ECE224C-8826-784B-B1ED-D41F3459A342}"/>
              </a:ext>
            </a:extLst>
          </p:cNvPr>
          <p:cNvCxnSpPr>
            <a:cxnSpLocks/>
          </p:cNvCxnSpPr>
          <p:nvPr/>
        </p:nvCxnSpPr>
        <p:spPr>
          <a:xfrm>
            <a:off x="478482" y="3115110"/>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71333E9-03AC-F27B-C947-EABE2258AEE7}"/>
              </a:ext>
            </a:extLst>
          </p:cNvPr>
          <p:cNvCxnSpPr>
            <a:cxnSpLocks/>
          </p:cNvCxnSpPr>
          <p:nvPr/>
        </p:nvCxnSpPr>
        <p:spPr>
          <a:xfrm rot="5400000">
            <a:off x="478482" y="3112571"/>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938F251-EF24-9DF1-1304-AF0BA866C993}"/>
              </a:ext>
            </a:extLst>
          </p:cNvPr>
          <p:cNvCxnSpPr>
            <a:cxnSpLocks/>
          </p:cNvCxnSpPr>
          <p:nvPr/>
        </p:nvCxnSpPr>
        <p:spPr>
          <a:xfrm>
            <a:off x="1227508" y="2847247"/>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0F3C102-E440-6764-99EF-E6F8A2C7A8EF}"/>
              </a:ext>
            </a:extLst>
          </p:cNvPr>
          <p:cNvCxnSpPr>
            <a:cxnSpLocks/>
          </p:cNvCxnSpPr>
          <p:nvPr/>
        </p:nvCxnSpPr>
        <p:spPr>
          <a:xfrm rot="5400000">
            <a:off x="1227508" y="2844708"/>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73ECFF4-A6E2-61D4-AEE8-917EE9ECADC2}"/>
              </a:ext>
            </a:extLst>
          </p:cNvPr>
          <p:cNvCxnSpPr>
            <a:cxnSpLocks/>
          </p:cNvCxnSpPr>
          <p:nvPr/>
        </p:nvCxnSpPr>
        <p:spPr>
          <a:xfrm>
            <a:off x="1967036" y="2849786"/>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AC7DC21F-D92A-1B43-8A61-3DF3C24A5B70}"/>
              </a:ext>
            </a:extLst>
          </p:cNvPr>
          <p:cNvCxnSpPr>
            <a:cxnSpLocks/>
          </p:cNvCxnSpPr>
          <p:nvPr/>
        </p:nvCxnSpPr>
        <p:spPr>
          <a:xfrm rot="5400000">
            <a:off x="1967036" y="2847247"/>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058EEB8-E3E1-CDA1-3C2A-74749D86EE0B}"/>
              </a:ext>
            </a:extLst>
          </p:cNvPr>
          <p:cNvCxnSpPr>
            <a:cxnSpLocks/>
          </p:cNvCxnSpPr>
          <p:nvPr/>
        </p:nvCxnSpPr>
        <p:spPr>
          <a:xfrm>
            <a:off x="2706564" y="2852325"/>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CC64C247-CDEB-288E-A4EB-DCB073C8D54D}"/>
              </a:ext>
            </a:extLst>
          </p:cNvPr>
          <p:cNvCxnSpPr>
            <a:cxnSpLocks/>
          </p:cNvCxnSpPr>
          <p:nvPr/>
        </p:nvCxnSpPr>
        <p:spPr>
          <a:xfrm rot="5400000">
            <a:off x="2706564" y="2849786"/>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B7C0B1E0-653C-7598-3BF2-8AC09042F73C}"/>
              </a:ext>
            </a:extLst>
          </p:cNvPr>
          <p:cNvCxnSpPr>
            <a:cxnSpLocks/>
          </p:cNvCxnSpPr>
          <p:nvPr/>
        </p:nvCxnSpPr>
        <p:spPr>
          <a:xfrm>
            <a:off x="3446092" y="2854864"/>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46C76A63-6186-43D1-1455-D10C01EDFC81}"/>
              </a:ext>
            </a:extLst>
          </p:cNvPr>
          <p:cNvCxnSpPr>
            <a:cxnSpLocks/>
          </p:cNvCxnSpPr>
          <p:nvPr/>
        </p:nvCxnSpPr>
        <p:spPr>
          <a:xfrm rot="5400000">
            <a:off x="3446092" y="2852325"/>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0202CA4-19F2-C49B-291E-A9FF439C227B}"/>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30D67C1A-B13A-5801-A2AB-5653A8FDCBCE}"/>
              </a:ext>
            </a:extLst>
          </p:cNvPr>
          <p:cNvSpPr>
            <a:spLocks noGrp="1"/>
          </p:cNvSpPr>
          <p:nvPr>
            <p:ph type="sldNum" sz="quarter" idx="12"/>
          </p:nvPr>
        </p:nvSpPr>
        <p:spPr/>
        <p:txBody>
          <a:bodyPr/>
          <a:lstStyle/>
          <a:p>
            <a:fld id="{F47845EA-7733-40EE-B074-20032348B727}" type="slidenum">
              <a:rPr lang="en-US" smtClean="0"/>
              <a:t>12</a:t>
            </a:fld>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DDEE87-721C-0B81-34B1-D36155A47000}"/>
                  </a:ext>
                </a:extLst>
              </p:cNvPr>
              <p:cNvSpPr txBox="1"/>
              <p:nvPr/>
            </p:nvSpPr>
            <p:spPr>
              <a:xfrm>
                <a:off x="119730" y="4421947"/>
                <a:ext cx="5333407" cy="792525"/>
              </a:xfrm>
              <a:prstGeom prst="rect">
                <a:avLst/>
              </a:prstGeom>
              <a:noFill/>
            </p:spPr>
            <p:txBody>
              <a:bodyPr wrap="square" rtlCol="0">
                <a:spAutoFit/>
              </a:bodyPr>
              <a:lstStyle/>
              <a:p>
                <a:pPr algn="ctr">
                  <a:lnSpc>
                    <a:spcPct val="150000"/>
                  </a:lnSpc>
                </a:pPr>
                <a:r>
                  <a:rPr lang="en-US" sz="1600" dirty="0">
                    <a:latin typeface="Cambria Math" panose="02040503050406030204" pitchFamily="18" charset="0"/>
                    <a:ea typeface="Cambria Math" panose="02040503050406030204" pitchFamily="18" charset="0"/>
                  </a:rPr>
                  <a:t>T</a:t>
                </a:r>
                <a:r>
                  <a:rPr lang="en-US" sz="1600" b="0" dirty="0">
                    <a:latin typeface="Cambria Math" panose="02040503050406030204" pitchFamily="18" charset="0"/>
                    <a:ea typeface="Cambria Math" panose="02040503050406030204" pitchFamily="18" charset="0"/>
                  </a:rPr>
                  <a:t>he phase-space diagram for a photon treated as a point particle and a plot of the Hamiltonian </a:t>
                </a:r>
                <a14:m>
                  <m:oMath xmlns:m="http://schemas.openxmlformats.org/officeDocument/2006/math">
                    <m:r>
                      <a:rPr lang="en-US" sz="1600" b="0" i="1" smtClean="0">
                        <a:latin typeface="Cambria Math" panose="02040503050406030204" pitchFamily="18" charset="0"/>
                        <a:ea typeface="Cambria Math" panose="02040503050406030204" pitchFamily="18" charset="0"/>
                      </a:rPr>
                      <m:t>𝐻</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𝑐</m:t>
                    </m:r>
                    <m:r>
                      <m:rPr>
                        <m:lit/>
                      </m:rP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m:t>
                    </m:r>
                  </m:oMath>
                </a14:m>
                <a:endParaRPr lang="en-US" sz="1600" b="0" dirty="0">
                  <a:latin typeface="Cambria Math" panose="02040503050406030204" pitchFamily="18" charset="0"/>
                  <a:ea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18DDEE87-721C-0B81-34B1-D36155A47000}"/>
                  </a:ext>
                </a:extLst>
              </p:cNvPr>
              <p:cNvSpPr txBox="1">
                <a:spLocks noRot="1" noChangeAspect="1" noMove="1" noResize="1" noEditPoints="1" noAdjustHandles="1" noChangeArrowheads="1" noChangeShapeType="1" noTextEdit="1"/>
              </p:cNvSpPr>
              <p:nvPr/>
            </p:nvSpPr>
            <p:spPr>
              <a:xfrm>
                <a:off x="119730" y="4421947"/>
                <a:ext cx="5333407" cy="792525"/>
              </a:xfrm>
              <a:prstGeom prst="rect">
                <a:avLst/>
              </a:prstGeom>
              <a:blipFill>
                <a:blip r:embed="rId3"/>
                <a:stretch>
                  <a:fillRect b="-7937"/>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C09470AD-2DB2-59F9-FEB0-2C153C10B5DE}"/>
              </a:ext>
            </a:extLst>
          </p:cNvPr>
          <p:cNvGrpSpPr/>
          <p:nvPr/>
        </p:nvGrpSpPr>
        <p:grpSpPr>
          <a:xfrm>
            <a:off x="9650405" y="121281"/>
            <a:ext cx="2296582" cy="1780774"/>
            <a:chOff x="2152990" y="605117"/>
            <a:chExt cx="6346135" cy="5486400"/>
          </a:xfrm>
        </p:grpSpPr>
        <p:sp>
          <p:nvSpPr>
            <p:cNvPr id="16" name="Oval 15">
              <a:extLst>
                <a:ext uri="{FF2B5EF4-FFF2-40B4-BE49-F238E27FC236}">
                  <a16:creationId xmlns:a16="http://schemas.microsoft.com/office/drawing/2014/main" id="{869485B7-C5A0-CE18-A9F1-F087C55033D1}"/>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DFDC7817-19A4-0A37-3880-3E4C9FC4CDA7}"/>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5D17ACB5-3528-AB42-F16D-87475D795EC4}"/>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1" name="Freeform 20">
            <a:extLst>
              <a:ext uri="{FF2B5EF4-FFF2-40B4-BE49-F238E27FC236}">
                <a16:creationId xmlns:a16="http://schemas.microsoft.com/office/drawing/2014/main" id="{746C1271-92DF-18D5-9EE7-2BF2C996E188}"/>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D8292E2F-B467-C40F-2C06-9D14EC9DCDAC}"/>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D79FA3CE-CAFC-9563-2D13-0A9B3A66CE1A}"/>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TextBox 24">
            <a:extLst>
              <a:ext uri="{FF2B5EF4-FFF2-40B4-BE49-F238E27FC236}">
                <a16:creationId xmlns:a16="http://schemas.microsoft.com/office/drawing/2014/main" id="{101D905B-A79E-09D7-C445-B9D8BE72E9E4}"/>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cxnSp>
        <p:nvCxnSpPr>
          <p:cNvPr id="30" name="Straight Arrow Connector 29">
            <a:extLst>
              <a:ext uri="{FF2B5EF4-FFF2-40B4-BE49-F238E27FC236}">
                <a16:creationId xmlns:a16="http://schemas.microsoft.com/office/drawing/2014/main" id="{82C7E4D7-7D08-2F35-616A-B44A64C1A58C}"/>
              </a:ext>
            </a:extLst>
          </p:cNvPr>
          <p:cNvCxnSpPr>
            <a:cxnSpLocks/>
          </p:cNvCxnSpPr>
          <p:nvPr/>
        </p:nvCxnSpPr>
        <p:spPr>
          <a:xfrm flipV="1">
            <a:off x="4134971" y="1405010"/>
            <a:ext cx="0" cy="29586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6215FDE-43DA-5853-8B9F-2A9713BFF1BB}"/>
              </a:ext>
            </a:extLst>
          </p:cNvPr>
          <p:cNvCxnSpPr>
            <a:cxnSpLocks/>
          </p:cNvCxnSpPr>
          <p:nvPr/>
        </p:nvCxnSpPr>
        <p:spPr>
          <a:xfrm>
            <a:off x="4134971" y="2884040"/>
            <a:ext cx="178173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604F81B-672D-2A63-8637-7B606C3B8AC8}"/>
              </a:ext>
            </a:extLst>
          </p:cNvPr>
          <p:cNvCxnSpPr/>
          <p:nvPr/>
        </p:nvCxnSpPr>
        <p:spPr>
          <a:xfrm flipH="1">
            <a:off x="4134971" y="1405010"/>
            <a:ext cx="1781735" cy="14790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92F4F6-47EE-C038-19C2-F6F81785701C}"/>
              </a:ext>
            </a:extLst>
          </p:cNvPr>
          <p:cNvCxnSpPr>
            <a:cxnSpLocks/>
          </p:cNvCxnSpPr>
          <p:nvPr/>
        </p:nvCxnSpPr>
        <p:spPr>
          <a:xfrm flipH="1" flipV="1">
            <a:off x="4134970" y="2883192"/>
            <a:ext cx="1743689" cy="14883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ED4BD23-94A1-FCBB-D5CE-BAE9384FAAF8}"/>
                  </a:ext>
                </a:extLst>
              </p:cNvPr>
              <p:cNvSpPr txBox="1"/>
              <p:nvPr/>
            </p:nvSpPr>
            <p:spPr>
              <a:xfrm>
                <a:off x="4173019" y="1201990"/>
                <a:ext cx="1780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41" name="TextBox 40">
                <a:extLst>
                  <a:ext uri="{FF2B5EF4-FFF2-40B4-BE49-F238E27FC236}">
                    <a16:creationId xmlns:a16="http://schemas.microsoft.com/office/drawing/2014/main" id="{FED4BD23-94A1-FCBB-D5CE-BAE9384FAAF8}"/>
                  </a:ext>
                </a:extLst>
              </p:cNvPr>
              <p:cNvSpPr txBox="1">
                <a:spLocks noRot="1" noChangeAspect="1" noMove="1" noResize="1" noEditPoints="1" noAdjustHandles="1" noChangeArrowheads="1" noChangeShapeType="1" noTextEdit="1"/>
              </p:cNvSpPr>
              <p:nvPr/>
            </p:nvSpPr>
            <p:spPr>
              <a:xfrm>
                <a:off x="4173019" y="1201990"/>
                <a:ext cx="178006" cy="369332"/>
              </a:xfrm>
              <a:prstGeom prst="rect">
                <a:avLst/>
              </a:prstGeom>
              <a:blipFill>
                <a:blip r:embed="rId4"/>
                <a:stretch>
                  <a:fillRect r="-6666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C7C045D-9C44-FCD0-C13E-101656600DF3}"/>
                  </a:ext>
                </a:extLst>
              </p:cNvPr>
              <p:cNvSpPr txBox="1"/>
              <p:nvPr/>
            </p:nvSpPr>
            <p:spPr>
              <a:xfrm>
                <a:off x="5708354" y="2957735"/>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oMath>
                  </m:oMathPara>
                </a14:m>
                <a:endParaRPr lang="en-US" dirty="0"/>
              </a:p>
            </p:txBody>
          </p:sp>
        </mc:Choice>
        <mc:Fallback xmlns="">
          <p:sp>
            <p:nvSpPr>
              <p:cNvPr id="42" name="TextBox 41">
                <a:extLst>
                  <a:ext uri="{FF2B5EF4-FFF2-40B4-BE49-F238E27FC236}">
                    <a16:creationId xmlns:a16="http://schemas.microsoft.com/office/drawing/2014/main" id="{CC7C045D-9C44-FCD0-C13E-101656600DF3}"/>
                  </a:ext>
                </a:extLst>
              </p:cNvPr>
              <p:cNvSpPr txBox="1">
                <a:spLocks noRot="1" noChangeAspect="1" noMove="1" noResize="1" noEditPoints="1" noAdjustHandles="1" noChangeArrowheads="1" noChangeShapeType="1" noTextEdit="1"/>
              </p:cNvSpPr>
              <p:nvPr/>
            </p:nvSpPr>
            <p:spPr>
              <a:xfrm>
                <a:off x="5708354" y="2957735"/>
                <a:ext cx="184731" cy="369332"/>
              </a:xfrm>
              <a:prstGeom prst="rect">
                <a:avLst/>
              </a:prstGeom>
              <a:blipFill>
                <a:blip r:embed="rId5"/>
                <a:stretch>
                  <a:fillRect r="-75000"/>
                </a:stretch>
              </a:blipFill>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E9BB4F2E-11CB-C3E9-A90D-7E3E61EF97A1}"/>
              </a:ext>
            </a:extLst>
          </p:cNvPr>
          <p:cNvCxnSpPr>
            <a:cxnSpLocks/>
          </p:cNvCxnSpPr>
          <p:nvPr/>
        </p:nvCxnSpPr>
        <p:spPr>
          <a:xfrm flipV="1">
            <a:off x="2007581" y="1412821"/>
            <a:ext cx="0" cy="29586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79F3D86-D597-6FE3-F3A5-E013BF22721C}"/>
              </a:ext>
            </a:extLst>
          </p:cNvPr>
          <p:cNvCxnSpPr>
            <a:cxnSpLocks/>
          </p:cNvCxnSpPr>
          <p:nvPr/>
        </p:nvCxnSpPr>
        <p:spPr>
          <a:xfrm>
            <a:off x="230768" y="2892165"/>
            <a:ext cx="358582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246AF28-835E-99AF-FBDD-30F79A15D589}"/>
                  </a:ext>
                </a:extLst>
              </p:cNvPr>
              <p:cNvSpPr txBox="1"/>
              <p:nvPr/>
            </p:nvSpPr>
            <p:spPr>
              <a:xfrm>
                <a:off x="2062129" y="1188249"/>
                <a:ext cx="1780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47" name="TextBox 46">
                <a:extLst>
                  <a:ext uri="{FF2B5EF4-FFF2-40B4-BE49-F238E27FC236}">
                    <a16:creationId xmlns:a16="http://schemas.microsoft.com/office/drawing/2014/main" id="{4246AF28-835E-99AF-FBDD-30F79A15D589}"/>
                  </a:ext>
                </a:extLst>
              </p:cNvPr>
              <p:cNvSpPr txBox="1">
                <a:spLocks noRot="1" noChangeAspect="1" noMove="1" noResize="1" noEditPoints="1" noAdjustHandles="1" noChangeArrowheads="1" noChangeShapeType="1" noTextEdit="1"/>
              </p:cNvSpPr>
              <p:nvPr/>
            </p:nvSpPr>
            <p:spPr>
              <a:xfrm>
                <a:off x="2062129" y="1188249"/>
                <a:ext cx="178006" cy="369332"/>
              </a:xfrm>
              <a:prstGeom prst="rect">
                <a:avLst/>
              </a:prstGeom>
              <a:blipFill>
                <a:blip r:embed="rId4"/>
                <a:stretch>
                  <a:fillRect r="-6666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8B670B2-9B3A-B85C-5E8B-84B6804F3088}"/>
                  </a:ext>
                </a:extLst>
              </p:cNvPr>
              <p:cNvSpPr txBox="1"/>
              <p:nvPr/>
            </p:nvSpPr>
            <p:spPr>
              <a:xfrm>
                <a:off x="3638584" y="2892165"/>
                <a:ext cx="1780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48" name="TextBox 47">
                <a:extLst>
                  <a:ext uri="{FF2B5EF4-FFF2-40B4-BE49-F238E27FC236}">
                    <a16:creationId xmlns:a16="http://schemas.microsoft.com/office/drawing/2014/main" id="{18B670B2-9B3A-B85C-5E8B-84B6804F3088}"/>
                  </a:ext>
                </a:extLst>
              </p:cNvPr>
              <p:cNvSpPr txBox="1">
                <a:spLocks noRot="1" noChangeAspect="1" noMove="1" noResize="1" noEditPoints="1" noAdjustHandles="1" noChangeArrowheads="1" noChangeShapeType="1" noTextEdit="1"/>
              </p:cNvSpPr>
              <p:nvPr/>
            </p:nvSpPr>
            <p:spPr>
              <a:xfrm>
                <a:off x="3638584" y="2892165"/>
                <a:ext cx="178006" cy="369332"/>
              </a:xfrm>
              <a:prstGeom prst="rect">
                <a:avLst/>
              </a:prstGeom>
              <a:blipFill>
                <a:blip r:embed="rId6"/>
                <a:stretch>
                  <a:fillRect r="-66667" b="-10000"/>
                </a:stretch>
              </a:blipFill>
            </p:spPr>
            <p:txBody>
              <a:bodyPr/>
              <a:lstStyle/>
              <a:p>
                <a:r>
                  <a:rPr lang="en-US">
                    <a:noFill/>
                  </a:rPr>
                  <a:t> </a:t>
                </a:r>
              </a:p>
            </p:txBody>
          </p:sp>
        </mc:Fallback>
      </mc:AlternateContent>
      <p:cxnSp>
        <p:nvCxnSpPr>
          <p:cNvPr id="49" name="Straight Connector 48">
            <a:extLst>
              <a:ext uri="{FF2B5EF4-FFF2-40B4-BE49-F238E27FC236}">
                <a16:creationId xmlns:a16="http://schemas.microsoft.com/office/drawing/2014/main" id="{B5D6A3A1-84AC-0ED6-45A8-F72F477A48AC}"/>
              </a:ext>
            </a:extLst>
          </p:cNvPr>
          <p:cNvCxnSpPr>
            <a:cxnSpLocks/>
          </p:cNvCxnSpPr>
          <p:nvPr/>
        </p:nvCxnSpPr>
        <p:spPr>
          <a:xfrm flipH="1">
            <a:off x="242047" y="4126768"/>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F0CE8D0-60E1-BC0F-7148-5CFA23BE1DE2}"/>
              </a:ext>
            </a:extLst>
          </p:cNvPr>
          <p:cNvCxnSpPr>
            <a:cxnSpLocks/>
          </p:cNvCxnSpPr>
          <p:nvPr/>
        </p:nvCxnSpPr>
        <p:spPr>
          <a:xfrm flipH="1">
            <a:off x="233946" y="3714018"/>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785AC4A-7226-9ECC-BFD0-116C6CDE1E44}"/>
              </a:ext>
            </a:extLst>
          </p:cNvPr>
          <p:cNvCxnSpPr>
            <a:cxnSpLocks/>
          </p:cNvCxnSpPr>
          <p:nvPr/>
        </p:nvCxnSpPr>
        <p:spPr>
          <a:xfrm flipH="1">
            <a:off x="233945" y="3301268"/>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C96090E-7B15-E705-3044-67E576522909}"/>
              </a:ext>
            </a:extLst>
          </p:cNvPr>
          <p:cNvCxnSpPr>
            <a:cxnSpLocks/>
          </p:cNvCxnSpPr>
          <p:nvPr/>
        </p:nvCxnSpPr>
        <p:spPr>
          <a:xfrm flipH="1">
            <a:off x="233944" y="2478943"/>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CC7FF7A-EFE0-2CC3-F4D6-84086710B1B0}"/>
              </a:ext>
            </a:extLst>
          </p:cNvPr>
          <p:cNvCxnSpPr>
            <a:cxnSpLocks/>
          </p:cNvCxnSpPr>
          <p:nvPr/>
        </p:nvCxnSpPr>
        <p:spPr>
          <a:xfrm flipH="1">
            <a:off x="237571" y="2066813"/>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8365EAF-4737-A298-F1B9-AD1CE76A773D}"/>
              </a:ext>
            </a:extLst>
          </p:cNvPr>
          <p:cNvCxnSpPr>
            <a:cxnSpLocks/>
          </p:cNvCxnSpPr>
          <p:nvPr/>
        </p:nvCxnSpPr>
        <p:spPr>
          <a:xfrm flipH="1">
            <a:off x="237571" y="1655328"/>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90717C6-B90E-6B87-8EB7-80AA76FBE28C}"/>
              </a:ext>
            </a:extLst>
          </p:cNvPr>
          <p:cNvCxnSpPr>
            <a:cxnSpLocks/>
          </p:cNvCxnSpPr>
          <p:nvPr/>
        </p:nvCxnSpPr>
        <p:spPr>
          <a:xfrm>
            <a:off x="533400" y="1655328"/>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5B50005-D4E8-AF4C-095B-9D8040833B7F}"/>
              </a:ext>
            </a:extLst>
          </p:cNvPr>
          <p:cNvCxnSpPr>
            <a:cxnSpLocks/>
          </p:cNvCxnSpPr>
          <p:nvPr/>
        </p:nvCxnSpPr>
        <p:spPr>
          <a:xfrm>
            <a:off x="1273175" y="1655328"/>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08391789-3480-A0CF-3666-E444860B6809}"/>
              </a:ext>
            </a:extLst>
          </p:cNvPr>
          <p:cNvCxnSpPr>
            <a:cxnSpLocks/>
          </p:cNvCxnSpPr>
          <p:nvPr/>
        </p:nvCxnSpPr>
        <p:spPr>
          <a:xfrm>
            <a:off x="2012950" y="1655328"/>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175E6BA2-72F1-154A-25A0-FCEB971A803D}"/>
              </a:ext>
            </a:extLst>
          </p:cNvPr>
          <p:cNvCxnSpPr>
            <a:cxnSpLocks/>
          </p:cNvCxnSpPr>
          <p:nvPr/>
        </p:nvCxnSpPr>
        <p:spPr>
          <a:xfrm>
            <a:off x="2752725" y="1655328"/>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F4D0A6F-AD47-F53B-8B69-40FE85B21F14}"/>
              </a:ext>
            </a:extLst>
          </p:cNvPr>
          <p:cNvCxnSpPr>
            <a:cxnSpLocks/>
          </p:cNvCxnSpPr>
          <p:nvPr/>
        </p:nvCxnSpPr>
        <p:spPr>
          <a:xfrm>
            <a:off x="3492500" y="1655328"/>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D66F3B6-F26F-9ED0-BC76-F7E97D59B5E8}"/>
              </a:ext>
            </a:extLst>
          </p:cNvPr>
          <p:cNvCxnSpPr>
            <a:cxnSpLocks/>
          </p:cNvCxnSpPr>
          <p:nvPr/>
        </p:nvCxnSpPr>
        <p:spPr>
          <a:xfrm>
            <a:off x="533400" y="206681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DC46766-C590-EC87-35B2-C5DA3DAA5A0E}"/>
              </a:ext>
            </a:extLst>
          </p:cNvPr>
          <p:cNvCxnSpPr>
            <a:cxnSpLocks/>
          </p:cNvCxnSpPr>
          <p:nvPr/>
        </p:nvCxnSpPr>
        <p:spPr>
          <a:xfrm>
            <a:off x="1273175" y="206681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E934F50-2EB6-7346-71D3-8727B6D68E05}"/>
              </a:ext>
            </a:extLst>
          </p:cNvPr>
          <p:cNvCxnSpPr>
            <a:cxnSpLocks/>
          </p:cNvCxnSpPr>
          <p:nvPr/>
        </p:nvCxnSpPr>
        <p:spPr>
          <a:xfrm>
            <a:off x="2012950" y="206681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B46D1A9-FA86-0932-1285-F0B8E54990E9}"/>
              </a:ext>
            </a:extLst>
          </p:cNvPr>
          <p:cNvCxnSpPr>
            <a:cxnSpLocks/>
          </p:cNvCxnSpPr>
          <p:nvPr/>
        </p:nvCxnSpPr>
        <p:spPr>
          <a:xfrm>
            <a:off x="2752725" y="206681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F064E8D-AA67-215E-E912-7F90A6D29D9C}"/>
              </a:ext>
            </a:extLst>
          </p:cNvPr>
          <p:cNvCxnSpPr>
            <a:cxnSpLocks/>
          </p:cNvCxnSpPr>
          <p:nvPr/>
        </p:nvCxnSpPr>
        <p:spPr>
          <a:xfrm>
            <a:off x="3492500" y="206681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1093BF33-0FAB-0812-B858-606354908424}"/>
              </a:ext>
            </a:extLst>
          </p:cNvPr>
          <p:cNvCxnSpPr>
            <a:cxnSpLocks/>
          </p:cNvCxnSpPr>
          <p:nvPr/>
        </p:nvCxnSpPr>
        <p:spPr>
          <a:xfrm>
            <a:off x="533400" y="247894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D5BD16CF-6C56-1E6F-559F-860E2EC7AEE8}"/>
              </a:ext>
            </a:extLst>
          </p:cNvPr>
          <p:cNvCxnSpPr>
            <a:cxnSpLocks/>
          </p:cNvCxnSpPr>
          <p:nvPr/>
        </p:nvCxnSpPr>
        <p:spPr>
          <a:xfrm>
            <a:off x="1273175" y="247894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A5D926A-095C-1C7B-D2DE-0C7F905E4A0E}"/>
              </a:ext>
            </a:extLst>
          </p:cNvPr>
          <p:cNvCxnSpPr>
            <a:cxnSpLocks/>
          </p:cNvCxnSpPr>
          <p:nvPr/>
        </p:nvCxnSpPr>
        <p:spPr>
          <a:xfrm>
            <a:off x="2012950" y="247894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E95C25A5-916B-2EDD-69C9-989F4578A8D1}"/>
              </a:ext>
            </a:extLst>
          </p:cNvPr>
          <p:cNvCxnSpPr>
            <a:cxnSpLocks/>
          </p:cNvCxnSpPr>
          <p:nvPr/>
        </p:nvCxnSpPr>
        <p:spPr>
          <a:xfrm>
            <a:off x="2752725" y="247894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5405F1C3-48B6-1559-CC65-03DF3B15B3AB}"/>
              </a:ext>
            </a:extLst>
          </p:cNvPr>
          <p:cNvCxnSpPr>
            <a:cxnSpLocks/>
          </p:cNvCxnSpPr>
          <p:nvPr/>
        </p:nvCxnSpPr>
        <p:spPr>
          <a:xfrm>
            <a:off x="3492500" y="247894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C34964B0-BCE7-E271-1C4D-C692B3E74ABC}"/>
              </a:ext>
            </a:extLst>
          </p:cNvPr>
          <p:cNvCxnSpPr>
            <a:cxnSpLocks/>
          </p:cNvCxnSpPr>
          <p:nvPr/>
        </p:nvCxnSpPr>
        <p:spPr>
          <a:xfrm flipH="1">
            <a:off x="3293395" y="329872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5798CF75-2E15-9698-FCE3-25778D878ECD}"/>
              </a:ext>
            </a:extLst>
          </p:cNvPr>
          <p:cNvCxnSpPr>
            <a:cxnSpLocks/>
          </p:cNvCxnSpPr>
          <p:nvPr/>
        </p:nvCxnSpPr>
        <p:spPr>
          <a:xfrm flipH="1">
            <a:off x="2553620" y="329872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C9BF3F5-AF76-ED08-2588-87945E9FC3E0}"/>
              </a:ext>
            </a:extLst>
          </p:cNvPr>
          <p:cNvCxnSpPr>
            <a:cxnSpLocks/>
          </p:cNvCxnSpPr>
          <p:nvPr/>
        </p:nvCxnSpPr>
        <p:spPr>
          <a:xfrm flipH="1">
            <a:off x="1813845" y="329872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9B1104C9-8737-8280-3BD0-E9AF79961D02}"/>
              </a:ext>
            </a:extLst>
          </p:cNvPr>
          <p:cNvCxnSpPr>
            <a:cxnSpLocks/>
          </p:cNvCxnSpPr>
          <p:nvPr/>
        </p:nvCxnSpPr>
        <p:spPr>
          <a:xfrm flipH="1">
            <a:off x="1074070" y="329872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E1A50629-52A7-7BBE-2D85-F68E01587A0C}"/>
              </a:ext>
            </a:extLst>
          </p:cNvPr>
          <p:cNvCxnSpPr>
            <a:cxnSpLocks/>
          </p:cNvCxnSpPr>
          <p:nvPr/>
        </p:nvCxnSpPr>
        <p:spPr>
          <a:xfrm flipH="1">
            <a:off x="334295" y="3566591"/>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214DCD7-9E18-C04E-B758-B6DFE685B262}"/>
              </a:ext>
            </a:extLst>
          </p:cNvPr>
          <p:cNvCxnSpPr>
            <a:cxnSpLocks/>
          </p:cNvCxnSpPr>
          <p:nvPr/>
        </p:nvCxnSpPr>
        <p:spPr>
          <a:xfrm flipH="1">
            <a:off x="3293395" y="3710843"/>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6B4D77D4-A8BC-29CD-509B-F52DD7CB1683}"/>
              </a:ext>
            </a:extLst>
          </p:cNvPr>
          <p:cNvCxnSpPr>
            <a:cxnSpLocks/>
          </p:cNvCxnSpPr>
          <p:nvPr/>
        </p:nvCxnSpPr>
        <p:spPr>
          <a:xfrm flipH="1">
            <a:off x="2553620" y="3710843"/>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21C719B-7104-0C9F-4EE6-A8B0538431C6}"/>
              </a:ext>
            </a:extLst>
          </p:cNvPr>
          <p:cNvCxnSpPr>
            <a:cxnSpLocks/>
          </p:cNvCxnSpPr>
          <p:nvPr/>
        </p:nvCxnSpPr>
        <p:spPr>
          <a:xfrm flipH="1">
            <a:off x="1813845" y="3710843"/>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1CE8D65-7551-BD74-E928-4C23117EE4E4}"/>
              </a:ext>
            </a:extLst>
          </p:cNvPr>
          <p:cNvCxnSpPr>
            <a:cxnSpLocks/>
          </p:cNvCxnSpPr>
          <p:nvPr/>
        </p:nvCxnSpPr>
        <p:spPr>
          <a:xfrm flipH="1">
            <a:off x="1074070" y="3710843"/>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5ACCE251-0699-2FD8-3315-52890A864BA0}"/>
              </a:ext>
            </a:extLst>
          </p:cNvPr>
          <p:cNvCxnSpPr>
            <a:cxnSpLocks/>
          </p:cNvCxnSpPr>
          <p:nvPr/>
        </p:nvCxnSpPr>
        <p:spPr>
          <a:xfrm flipH="1">
            <a:off x="334295" y="3978706"/>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E535C8FF-8489-25E4-8811-F80CBFEBC7CE}"/>
              </a:ext>
            </a:extLst>
          </p:cNvPr>
          <p:cNvCxnSpPr>
            <a:cxnSpLocks/>
          </p:cNvCxnSpPr>
          <p:nvPr/>
        </p:nvCxnSpPr>
        <p:spPr>
          <a:xfrm flipH="1">
            <a:off x="3298617" y="412676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D586FB9E-BDC9-7E01-0DDF-8657B22EFFB7}"/>
              </a:ext>
            </a:extLst>
          </p:cNvPr>
          <p:cNvCxnSpPr>
            <a:cxnSpLocks/>
          </p:cNvCxnSpPr>
          <p:nvPr/>
        </p:nvCxnSpPr>
        <p:spPr>
          <a:xfrm flipH="1">
            <a:off x="2558842" y="412676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D580BC64-1DD1-5755-5861-768B26B1C386}"/>
              </a:ext>
            </a:extLst>
          </p:cNvPr>
          <p:cNvCxnSpPr>
            <a:cxnSpLocks/>
          </p:cNvCxnSpPr>
          <p:nvPr/>
        </p:nvCxnSpPr>
        <p:spPr>
          <a:xfrm flipH="1">
            <a:off x="1819067" y="412676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3735D00-C487-5347-F0BC-6ECCF9B37775}"/>
              </a:ext>
            </a:extLst>
          </p:cNvPr>
          <p:cNvCxnSpPr>
            <a:cxnSpLocks/>
          </p:cNvCxnSpPr>
          <p:nvPr/>
        </p:nvCxnSpPr>
        <p:spPr>
          <a:xfrm flipH="1">
            <a:off x="1079292" y="412676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77F4BBB-6486-4123-CEAC-ECD58689398C}"/>
              </a:ext>
            </a:extLst>
          </p:cNvPr>
          <p:cNvCxnSpPr>
            <a:cxnSpLocks/>
          </p:cNvCxnSpPr>
          <p:nvPr/>
        </p:nvCxnSpPr>
        <p:spPr>
          <a:xfrm flipH="1">
            <a:off x="339517" y="4394631"/>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E008318D-BC87-CD82-445F-A3B5D355FF77}"/>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256" name="TextBox 255">
            <a:extLst>
              <a:ext uri="{FF2B5EF4-FFF2-40B4-BE49-F238E27FC236}">
                <a16:creationId xmlns:a16="http://schemas.microsoft.com/office/drawing/2014/main" id="{26DA1FA2-4823-185D-2F9A-1F155AE55DE2}"/>
              </a:ext>
            </a:extLst>
          </p:cNvPr>
          <p:cNvSpPr txBox="1"/>
          <p:nvPr/>
        </p:nvSpPr>
        <p:spPr>
          <a:xfrm>
            <a:off x="6029808" y="2233117"/>
            <a:ext cx="6248021" cy="1711366"/>
          </a:xfrm>
          <a:prstGeom prst="rect">
            <a:avLst/>
          </a:prstGeom>
          <a:noFill/>
        </p:spPr>
        <p:txBody>
          <a:bodyPr wrap="square" rtlCol="0">
            <a:spAutoFit/>
          </a:bodyPr>
          <a:lstStyle/>
          <a:p>
            <a:pPr>
              <a:lnSpc>
                <a:spcPct val="150000"/>
              </a:lnSpc>
            </a:pPr>
            <a:r>
              <a:rPr lang="en-US" i="0" dirty="0">
                <a:latin typeface="+mj-lt"/>
                <a:ea typeface="Cambria Math" panose="02040503050406030204" pitchFamily="18" charset="0"/>
              </a:rPr>
              <a:t>For the photon as a particle, </a:t>
            </a:r>
            <a:r>
              <a:rPr lang="en-US" b="0" i="0" dirty="0">
                <a:latin typeface="+mj-lt"/>
                <a:ea typeface="Cambria Math" panose="02040503050406030204" pitchFamily="18" charset="0"/>
              </a:rPr>
              <a:t>acceleration is always an explicit function of position and momentum, not position and velocity</a:t>
            </a:r>
            <a:r>
              <a:rPr lang="en-US" b="0" dirty="0">
                <a:latin typeface="+mj-lt"/>
                <a:ea typeface="Cambria Math" panose="02040503050406030204" pitchFamily="18" charset="0"/>
              </a:rPr>
              <a:t> and t</a:t>
            </a:r>
            <a:r>
              <a:rPr lang="en-US" dirty="0">
                <a:latin typeface="+mj-lt"/>
                <a:ea typeface="Cambria Math" panose="02040503050406030204" pitchFamily="18" charset="0"/>
              </a:rPr>
              <a:t>he determinant of the Hessian matrix is zero so we can not write acceleration as a function of position and momentum</a:t>
            </a:r>
            <a:endParaRPr lang="en-US" b="0" i="0" dirty="0">
              <a:latin typeface="+mj-lt"/>
              <a:ea typeface="Cambria Math" panose="020405030504060302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28F822-05DD-A3F4-9C1E-EADF2ABF465B}"/>
                  </a:ext>
                </a:extLst>
              </p:cNvPr>
              <p:cNvSpPr txBox="1"/>
              <p:nvPr/>
            </p:nvSpPr>
            <p:spPr>
              <a:xfrm>
                <a:off x="437292" y="85511"/>
                <a:ext cx="9108140" cy="1102738"/>
              </a:xfrm>
              <a:prstGeom prst="rect">
                <a:avLst/>
              </a:prstGeom>
              <a:noFill/>
            </p:spPr>
            <p:txBody>
              <a:bodyPr wrap="square" rtlCol="0">
                <a:spAutoFit/>
              </a:bodyPr>
              <a:lstStyle/>
              <a:p>
                <a:r>
                  <a:rPr lang="en-US" sz="2400" dirty="0"/>
                  <a:t>Example: If we treat the photon as a classical particle we get:</a:t>
                </a:r>
                <a:endParaRPr lang="en-US" sz="2400" b="0" i="1" dirty="0">
                  <a:latin typeface="Cambria Math" panose="02040503050406030204" pitchFamily="18" charset="0"/>
                  <a:ea typeface="Cambria Math" panose="02040503050406030204" pitchFamily="18" charset="0"/>
                </a:endParaRPr>
              </a:p>
              <a:p>
                <a14:m>
                  <m:oMath xmlns:m="http://schemas.openxmlformats.org/officeDocument/2006/math">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=ℏ</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𝜔</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ℏ</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𝑘</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𝑝</m:t>
                        </m:r>
                      </m:e>
                    </m:d>
                    <m:r>
                      <a:rPr lang="en-US" sz="2400" b="0" i="0"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𝑑</m:t>
                        </m:r>
                      </m:e>
                      <m:sub>
                        <m:r>
                          <a:rPr lang="en-US" sz="2400" b="0" i="1" smtClean="0">
                            <a:latin typeface="Cambria Math" panose="02040503050406030204" pitchFamily="18" charset="0"/>
                            <a:ea typeface="Cambria Math" panose="02040503050406030204" pitchFamily="18" charset="0"/>
                          </a:rPr>
                          <m:t>𝑡</m:t>
                        </m:r>
                      </m:sub>
                    </m:sSub>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𝑞</m:t>
                        </m:r>
                      </m:e>
                      <m:sup>
                        <m:r>
                          <a:rPr lang="en-US" sz="2400" b="0" i="1" smtClean="0">
                            <a:latin typeface="Cambria Math" panose="02040503050406030204" pitchFamily="18" charset="0"/>
                            <a:ea typeface="Cambria Math" panose="02040503050406030204" pitchFamily="18" charset="0"/>
                          </a:rPr>
                          <m:t>𝑖</m:t>
                        </m:r>
                      </m:sup>
                    </m:sSup>
                    <m:r>
                      <m:rPr>
                        <m:nor/>
                      </m:rPr>
                      <a:rPr lang="en-US" sz="240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𝑐</m:t>
                    </m:r>
                    <m:f>
                      <m:fPr>
                        <m:ctrlPr>
                          <a:rPr lang="en-US" sz="2400" i="1" smtClean="0">
                            <a:latin typeface="Cambria Math" panose="02040503050406030204" pitchFamily="18" charset="0"/>
                            <a:ea typeface="Cambria Math" panose="02040503050406030204" pitchFamily="18" charset="0"/>
                          </a:rPr>
                        </m:ctrlPr>
                      </m:fPr>
                      <m:num>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𝑝</m:t>
                            </m:r>
                          </m:e>
                          <m:sup>
                            <m:r>
                              <a:rPr lang="en-US" sz="2400" i="1">
                                <a:latin typeface="Cambria Math" panose="02040503050406030204" pitchFamily="18" charset="0"/>
                                <a:ea typeface="Cambria Math" panose="02040503050406030204" pitchFamily="18" charset="0"/>
                              </a:rPr>
                              <m:t>𝑖</m:t>
                            </m:r>
                          </m:sup>
                        </m:sSup>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𝑝</m:t>
                        </m:r>
                        <m:r>
                          <a:rPr lang="en-US" sz="2400" i="1">
                            <a:latin typeface="Cambria Math" panose="02040503050406030204" pitchFamily="18" charset="0"/>
                            <a:ea typeface="Cambria Math" panose="02040503050406030204" pitchFamily="18" charset="0"/>
                          </a:rPr>
                          <m:t>|</m:t>
                        </m:r>
                      </m:den>
                    </m:f>
                    <m:r>
                      <a:rPr lang="en-US" sz="2400" b="0" i="1" smtClean="0">
                        <a:latin typeface="Cambria Math" panose="02040503050406030204" pitchFamily="18" charset="0"/>
                        <a:ea typeface="Cambria Math" panose="02040503050406030204" pitchFamily="18" charset="0"/>
                      </a:rPr>
                      <m:t> </m:t>
                    </m:r>
                  </m:oMath>
                </a14:m>
                <a:r>
                  <a:rPr lang="en-US" sz="2400" dirty="0">
                    <a:latin typeface="Cambria Math" panose="02040503050406030204" pitchFamily="18" charset="0"/>
                    <a:ea typeface="Cambria Math" panose="02040503050406030204" pitchFamily="18" charset="0"/>
                  </a:rPr>
                  <a:t>,</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𝑑</m:t>
                        </m:r>
                      </m:e>
                      <m:sub>
                        <m:r>
                          <a:rPr lang="en-US" sz="2400" b="0" i="1" smtClean="0">
                            <a:latin typeface="Cambria Math" panose="02040503050406030204" pitchFamily="18" charset="0"/>
                            <a:ea typeface="Cambria Math" panose="02040503050406030204" pitchFamily="18" charset="0"/>
                          </a:rPr>
                          <m:t>𝑡</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oMath>
                </a14:m>
                <a:endParaRPr lang="en-US" sz="2400" b="0" dirty="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9828F822-05DD-A3F4-9C1E-EADF2ABF465B}"/>
                  </a:ext>
                </a:extLst>
              </p:cNvPr>
              <p:cNvSpPr txBox="1">
                <a:spLocks noRot="1" noChangeAspect="1" noMove="1" noResize="1" noEditPoints="1" noAdjustHandles="1" noChangeArrowheads="1" noChangeShapeType="1" noTextEdit="1"/>
              </p:cNvSpPr>
              <p:nvPr/>
            </p:nvSpPr>
            <p:spPr>
              <a:xfrm>
                <a:off x="437292" y="85511"/>
                <a:ext cx="9108140" cy="1102738"/>
              </a:xfrm>
              <a:prstGeom prst="rect">
                <a:avLst/>
              </a:prstGeom>
              <a:blipFill>
                <a:blip r:embed="rId7"/>
                <a:stretch>
                  <a:fillRect l="-1114" t="-4545" b="-4545"/>
                </a:stretch>
              </a:blipFill>
            </p:spPr>
            <p:txBody>
              <a:bodyPr/>
              <a:lstStyle/>
              <a:p>
                <a:r>
                  <a:rPr lang="en-US">
                    <a:noFill/>
                  </a:rPr>
                  <a:t> </a:t>
                </a:r>
              </a:p>
            </p:txBody>
          </p:sp>
        </mc:Fallback>
      </mc:AlternateContent>
      <p:sp>
        <p:nvSpPr>
          <p:cNvPr id="8" name="Freeform 7">
            <a:extLst>
              <a:ext uri="{FF2B5EF4-FFF2-40B4-BE49-F238E27FC236}">
                <a16:creationId xmlns:a16="http://schemas.microsoft.com/office/drawing/2014/main" id="{E96D8488-E730-3C62-2D6C-B116AF09CED6}"/>
              </a:ext>
            </a:extLst>
          </p:cNvPr>
          <p:cNvSpPr/>
          <p:nvPr/>
        </p:nvSpPr>
        <p:spPr>
          <a:xfrm>
            <a:off x="10798696" y="737896"/>
            <a:ext cx="1148292" cy="1164160"/>
          </a:xfrm>
          <a:custGeom>
            <a:avLst/>
            <a:gdLst>
              <a:gd name="connsiteX0" fmla="*/ 659232 w 1148292"/>
              <a:gd name="connsiteY0" fmla="*/ 0 h 1164160"/>
              <a:gd name="connsiteX1" fmla="*/ 744083 w 1148292"/>
              <a:gd name="connsiteY1" fmla="*/ 23623 h 1164160"/>
              <a:gd name="connsiteX2" fmla="*/ 1148292 w 1148292"/>
              <a:gd name="connsiteY2" fmla="*/ 570568 h 1164160"/>
              <a:gd name="connsiteX3" fmla="*/ 486473 w 1148292"/>
              <a:gd name="connsiteY3" fmla="*/ 1164160 h 1164160"/>
              <a:gd name="connsiteX4" fmla="*/ 18496 w 1148292"/>
              <a:gd name="connsiteY4" fmla="*/ 990301 h 1164160"/>
              <a:gd name="connsiteX5" fmla="*/ 0 w 1148292"/>
              <a:gd name="connsiteY5" fmla="*/ 970195 h 1164160"/>
              <a:gd name="connsiteX6" fmla="*/ 62319 w 1148292"/>
              <a:gd name="connsiteY6" fmla="*/ 902451 h 1164160"/>
              <a:gd name="connsiteX7" fmla="*/ 175347 w 1148292"/>
              <a:gd name="connsiteY7" fmla="*/ 570568 h 1164160"/>
              <a:gd name="connsiteX8" fmla="*/ 172759 w 1148292"/>
              <a:gd name="connsiteY8" fmla="*/ 547546 h 1164160"/>
              <a:gd name="connsiteX9" fmla="*/ 257611 w 1148292"/>
              <a:gd name="connsiteY9" fmla="*/ 523922 h 1164160"/>
              <a:gd name="connsiteX10" fmla="*/ 648374 w 1148292"/>
              <a:gd name="connsiteY10" fmla="*/ 96607 h 1164160"/>
              <a:gd name="connsiteX11" fmla="*/ 659232 w 1148292"/>
              <a:gd name="connsiteY11" fmla="*/ 0 h 116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2" h="1164160">
                <a:moveTo>
                  <a:pt x="659232" y="0"/>
                </a:moveTo>
                <a:lnTo>
                  <a:pt x="744083" y="23623"/>
                </a:lnTo>
                <a:cubicBezTo>
                  <a:pt x="981620" y="113735"/>
                  <a:pt x="1148292" y="324694"/>
                  <a:pt x="1148292" y="570568"/>
                </a:cubicBezTo>
                <a:cubicBezTo>
                  <a:pt x="1148292" y="898400"/>
                  <a:pt x="851986" y="1164160"/>
                  <a:pt x="486473" y="1164160"/>
                </a:cubicBezTo>
                <a:cubicBezTo>
                  <a:pt x="303716" y="1164160"/>
                  <a:pt x="138262" y="1097720"/>
                  <a:pt x="18496" y="990301"/>
                </a:cubicBezTo>
                <a:lnTo>
                  <a:pt x="0" y="970195"/>
                </a:lnTo>
                <a:lnTo>
                  <a:pt x="62319" y="902451"/>
                </a:lnTo>
                <a:cubicBezTo>
                  <a:pt x="133679" y="807713"/>
                  <a:pt x="175347" y="693505"/>
                  <a:pt x="175347" y="570568"/>
                </a:cubicBezTo>
                <a:lnTo>
                  <a:pt x="172759" y="547546"/>
                </a:lnTo>
                <a:lnTo>
                  <a:pt x="257611" y="523922"/>
                </a:lnTo>
                <a:cubicBezTo>
                  <a:pt x="455558" y="448828"/>
                  <a:pt x="604294" y="289814"/>
                  <a:pt x="648374" y="96607"/>
                </a:cubicBezTo>
                <a:lnTo>
                  <a:pt x="659232"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D373413A-10E5-9711-3898-9C155DF0D657}"/>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
        <p:nvSpPr>
          <p:cNvPr id="5" name="TextBox 4">
            <a:extLst>
              <a:ext uri="{FF2B5EF4-FFF2-40B4-BE49-F238E27FC236}">
                <a16:creationId xmlns:a16="http://schemas.microsoft.com/office/drawing/2014/main" id="{AD5A73AB-8A3A-537D-DAF9-1C3CEBFAE85E}"/>
              </a:ext>
            </a:extLst>
          </p:cNvPr>
          <p:cNvSpPr txBox="1"/>
          <p:nvPr/>
        </p:nvSpPr>
        <p:spPr>
          <a:xfrm>
            <a:off x="149558" y="5345042"/>
            <a:ext cx="8880575" cy="880369"/>
          </a:xfrm>
          <a:prstGeom prst="rect">
            <a:avLst/>
          </a:prstGeom>
          <a:noFill/>
        </p:spPr>
        <p:txBody>
          <a:bodyPr wrap="square" rtlCol="0">
            <a:spAutoFit/>
          </a:bodyPr>
          <a:lstStyle/>
          <a:p>
            <a:pPr>
              <a:lnSpc>
                <a:spcPct val="150000"/>
              </a:lnSpc>
            </a:pPr>
            <a:r>
              <a:rPr lang="en-US" b="0" i="0" dirty="0">
                <a:latin typeface="+mj-lt"/>
                <a:ea typeface="Cambria Math" panose="02040503050406030204" pitchFamily="18" charset="0"/>
              </a:rPr>
              <a:t>Thus, for a Hamiltonian system to also be Newtonian, then it need to satisfy kinematic equivalence, something that not all Hamiltonian systems do. </a:t>
            </a:r>
          </a:p>
        </p:txBody>
      </p:sp>
    </p:spTree>
    <p:extLst>
      <p:ext uri="{BB962C8B-B14F-4D97-AF65-F5344CB8AC3E}">
        <p14:creationId xmlns:p14="http://schemas.microsoft.com/office/powerpoint/2010/main" val="1059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a:extLst>
              <a:ext uri="{FF2B5EF4-FFF2-40B4-BE49-F238E27FC236}">
                <a16:creationId xmlns:a16="http://schemas.microsoft.com/office/drawing/2014/main" id="{69A1756F-0D48-0875-553F-E079C39EED32}"/>
              </a:ext>
            </a:extLst>
          </p:cNvPr>
          <p:cNvSpPr/>
          <p:nvPr/>
        </p:nvSpPr>
        <p:spPr>
          <a:xfrm rot="10545867">
            <a:off x="351367" y="3294121"/>
            <a:ext cx="1975769" cy="134324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DAB3EC9D-7C84-B492-A12B-5FD0CC6955CF}"/>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E8617770-A87C-E82B-2068-8D66F8BD1801}"/>
              </a:ext>
            </a:extLst>
          </p:cNvPr>
          <p:cNvSpPr>
            <a:spLocks noGrp="1"/>
          </p:cNvSpPr>
          <p:nvPr>
            <p:ph type="sldNum" sz="quarter" idx="12"/>
          </p:nvPr>
        </p:nvSpPr>
        <p:spPr/>
        <p:txBody>
          <a:bodyPr/>
          <a:lstStyle/>
          <a:p>
            <a:fld id="{F47845EA-7733-40EE-B074-20032348B727}" type="slidenum">
              <a:rPr lang="en-US" smtClean="0"/>
              <a:t>13</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B5E2408-0219-A926-A112-AD4B764A3BDE}"/>
                  </a:ext>
                </a:extLst>
              </p:cNvPr>
              <p:cNvSpPr txBox="1"/>
              <p:nvPr/>
            </p:nvSpPr>
            <p:spPr>
              <a:xfrm>
                <a:off x="271846" y="172231"/>
                <a:ext cx="9290886" cy="1936877"/>
              </a:xfrm>
              <a:prstGeom prst="rect">
                <a:avLst/>
              </a:prstGeom>
              <a:noFill/>
            </p:spPr>
            <p:txBody>
              <a:bodyPr wrap="square" rtlCol="0">
                <a:spAutoFit/>
              </a:bodyPr>
              <a:lstStyle/>
              <a:p>
                <a:pPr>
                  <a:lnSpc>
                    <a:spcPct val="150000"/>
                  </a:lnSpc>
                </a:pPr>
                <a:r>
                  <a:rPr lang="en-US" sz="2000" dirty="0"/>
                  <a:t>If we are given the Lagrangian we can define the conjugate momentum: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sub>
                    </m:sSub>
                    <m:r>
                      <a:rPr lang="en-US" sz="2000" i="1">
                        <a:latin typeface="Cambria Math" panose="02040503050406030204" pitchFamily="18" charset="0"/>
                      </a:rPr>
                      <m:t>𝐿</m:t>
                    </m:r>
                    <m:r>
                      <a:rPr lang="en-US" sz="2000" b="0" i="1" smtClean="0">
                        <a:latin typeface="Cambria Math" panose="02040503050406030204" pitchFamily="18" charset="0"/>
                      </a:rPr>
                      <m:t> </m:t>
                    </m:r>
                  </m:oMath>
                </a14:m>
                <a:r>
                  <a:rPr lang="en-US" sz="2000" dirty="0"/>
                  <a:t>and the Hamiltonian </a:t>
                </a:r>
                <a14:m>
                  <m:oMath xmlns:m="http://schemas.openxmlformats.org/officeDocument/2006/math">
                    <m:r>
                      <a:rPr lang="en-US" sz="2000" b="0" i="1" smtClean="0">
                        <a:latin typeface="Cambria Math" panose="02040503050406030204" pitchFamily="18" charset="0"/>
                      </a:rPr>
                      <m:t>𝐻</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r>
                      <a:rPr lang="en-US" sz="2000" b="0" i="1" smtClean="0">
                        <a:latin typeface="Cambria Math" panose="02040503050406030204" pitchFamily="18" charset="0"/>
                      </a:rPr>
                      <m:t>𝐿</m:t>
                    </m:r>
                  </m:oMath>
                </a14:m>
                <a:endParaRPr lang="en-US" sz="2000" dirty="0"/>
              </a:p>
              <a:p>
                <a:pPr>
                  <a:lnSpc>
                    <a:spcPct val="150000"/>
                  </a:lnSpc>
                </a:pPr>
                <a:r>
                  <a:rPr lang="en-US" sz="2000" dirty="0"/>
                  <a:t>If we are given the Hamiltonian we can define the Lagrangian: </a:t>
                </a:r>
                <a14:m>
                  <m:oMath xmlns:m="http://schemas.openxmlformats.org/officeDocument/2006/math">
                    <m:r>
                      <a:rPr lang="en-US" sz="2000" b="0" i="1" smtClean="0">
                        <a:latin typeface="Cambria Math" panose="02040503050406030204" pitchFamily="18" charset="0"/>
                      </a:rPr>
                      <m:t>𝐿</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r>
                      <a:rPr lang="en-US" sz="2000" i="1">
                        <a:latin typeface="Cambria Math" panose="02040503050406030204" pitchFamily="18" charset="0"/>
                      </a:rPr>
                      <m:t>−</m:t>
                    </m:r>
                    <m:r>
                      <a:rPr lang="en-US" sz="2000" b="0" i="1" smtClean="0">
                        <a:latin typeface="Cambria Math" panose="02040503050406030204" pitchFamily="18" charset="0"/>
                      </a:rPr>
                      <m:t>𝐻</m:t>
                    </m:r>
                  </m:oMath>
                </a14:m>
                <a:endParaRPr lang="en-US" sz="2000" dirty="0"/>
              </a:p>
              <a:p>
                <a:pPr>
                  <a:lnSpc>
                    <a:spcPct val="150000"/>
                  </a:lnSpc>
                </a:pPr>
                <a:endParaRPr lang="en-US" sz="2000" dirty="0"/>
              </a:p>
            </p:txBody>
          </p:sp>
        </mc:Choice>
        <mc:Fallback xmlns="">
          <p:sp>
            <p:nvSpPr>
              <p:cNvPr id="6" name="TextBox 5">
                <a:extLst>
                  <a:ext uri="{FF2B5EF4-FFF2-40B4-BE49-F238E27FC236}">
                    <a16:creationId xmlns:a16="http://schemas.microsoft.com/office/drawing/2014/main" id="{EB5E2408-0219-A926-A112-AD4B764A3BDE}"/>
                  </a:ext>
                </a:extLst>
              </p:cNvPr>
              <p:cNvSpPr txBox="1">
                <a:spLocks noRot="1" noChangeAspect="1" noMove="1" noResize="1" noEditPoints="1" noAdjustHandles="1" noChangeArrowheads="1" noChangeShapeType="1" noTextEdit="1"/>
              </p:cNvSpPr>
              <p:nvPr/>
            </p:nvSpPr>
            <p:spPr>
              <a:xfrm>
                <a:off x="271846" y="172231"/>
                <a:ext cx="9290886" cy="1936877"/>
              </a:xfrm>
              <a:prstGeom prst="rect">
                <a:avLst/>
              </a:prstGeom>
              <a:blipFill>
                <a:blip r:embed="rId3"/>
                <a:stretch>
                  <a:fillRect l="-6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86DFBA-3076-7BC6-3CEF-11B394F26AD3}"/>
                  </a:ext>
                </a:extLst>
              </p:cNvPr>
              <p:cNvSpPr txBox="1"/>
              <p:nvPr/>
            </p:nvSpPr>
            <p:spPr>
              <a:xfrm>
                <a:off x="4614767" y="1910203"/>
                <a:ext cx="7949794" cy="2161297"/>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000" i="1" dirty="0"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𝑗</m:t>
                                  </m:r>
                                </m:sup>
                              </m:sSup>
                            </m:sub>
                          </m:sSub>
                          <m:r>
                            <a:rPr lang="en-US" sz="2000" b="0" i="1" smtClean="0">
                              <a:latin typeface="Cambria Math" panose="02040503050406030204" pitchFamily="18" charset="0"/>
                            </a:rPr>
                            <m:t>𝐿</m:t>
                          </m:r>
                        </m:e>
                      </m:d>
                      <m:r>
                        <a:rPr lang="en-US" sz="2000" b="0" i="1" smtClean="0">
                          <a:latin typeface="Cambria Math" panose="02040503050406030204" pitchFamily="18" charset="0"/>
                        </a:rPr>
                        <m:t>=</m:t>
                      </m:r>
                      <m:d>
                        <m:dPr>
                          <m:begChr m:val="|"/>
                          <m:endChr m:val="|"/>
                          <m:ctrlPr>
                            <a:rPr lang="en-US" sz="2000" i="1" dirty="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begChr m:val="|"/>
                              <m:endChr m:val="|"/>
                              <m:ctrlPr>
                                <a:rPr lang="en-US" sz="2000" i="1" dirty="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ub>
                              </m:s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𝑗</m:t>
                                  </m:r>
                                </m:sup>
                              </m:sSup>
                            </m:e>
                          </m:d>
                        </m:e>
                        <m:sup>
                          <m:r>
                            <a:rPr lang="en-US" sz="2000" b="0" i="1" smtClean="0">
                              <a:latin typeface="Cambria Math" panose="02040503050406030204" pitchFamily="18" charset="0"/>
                            </a:rPr>
                            <m:t>−1</m:t>
                          </m:r>
                        </m:sup>
                      </m:sSup>
                      <m:r>
                        <a:rPr lang="en-US" sz="2000" b="0" i="1" smtClean="0">
                          <a:latin typeface="Cambria Math" panose="02040503050406030204" pitchFamily="18" charset="0"/>
                        </a:rPr>
                        <m:t>=</m:t>
                      </m:r>
                      <m:d>
                        <m:dPr>
                          <m:begChr m:val="|"/>
                          <m:endChr m:val="|"/>
                          <m:ctrlPr>
                            <a:rPr lang="en-US" sz="2000" i="1" dirty="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𝑗</m:t>
                                  </m:r>
                                </m:sub>
                              </m:sSub>
                            </m:sub>
                          </m:sSub>
                          <m:r>
                            <a:rPr lang="en-US" sz="2000" b="0" i="1" smtClean="0">
                              <a:latin typeface="Cambria Math" panose="02040503050406030204" pitchFamily="18" charset="0"/>
                            </a:rPr>
                            <m:t>𝐻</m:t>
                          </m:r>
                        </m:e>
                      </m:d>
                    </m:oMath>
                  </m:oMathPara>
                </a14:m>
                <a:endParaRPr lang="en-US" sz="2000" dirty="0"/>
              </a:p>
              <a:p>
                <a:pPr>
                  <a:lnSpc>
                    <a:spcPct val="150000"/>
                  </a:lnSpc>
                </a:pPr>
                <a:r>
                  <a:rPr lang="en-US" sz="2000" dirty="0"/>
                  <a:t>Thus: </a:t>
                </a:r>
                <a14:m>
                  <m:oMath xmlns:m="http://schemas.openxmlformats.org/officeDocument/2006/math">
                    <m:r>
                      <a:rPr lang="en-US" sz="2000" b="0" i="1" smtClean="0">
                        <a:latin typeface="Cambria Math" panose="02040503050406030204" pitchFamily="18" charset="0"/>
                      </a:rPr>
                      <m:t>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𝑗</m:t>
                            </m:r>
                          </m:sup>
                        </m:sSup>
                      </m:sub>
                    </m:sSub>
                    <m:r>
                      <a:rPr lang="en-US" sz="2000" b="0" i="1" smtClean="0">
                        <a:latin typeface="Cambria Math" panose="02040503050406030204" pitchFamily="18" charset="0"/>
                      </a:rPr>
                      <m:t>𝐿</m:t>
                    </m:r>
                    <m:r>
                      <a:rPr lang="en-US" sz="2000" b="0" i="1" smtClean="0">
                        <a:latin typeface="Cambria Math" panose="02040503050406030204" pitchFamily="18" charset="0"/>
                      </a:rPr>
                      <m:t>|</m:t>
                    </m:r>
                  </m:oMath>
                </a14:m>
                <a:r>
                  <a:rPr lang="en-US" sz="2000" dirty="0"/>
                  <a:t> meaning that we must be able to express momentum in terms of position and velocity, a condition that we already know is required for Lagrangian systems with unique solutions</a:t>
                </a:r>
              </a:p>
            </p:txBody>
          </p:sp>
        </mc:Choice>
        <mc:Fallback xmlns="">
          <p:sp>
            <p:nvSpPr>
              <p:cNvPr id="7" name="TextBox 6">
                <a:extLst>
                  <a:ext uri="{FF2B5EF4-FFF2-40B4-BE49-F238E27FC236}">
                    <a16:creationId xmlns:a16="http://schemas.microsoft.com/office/drawing/2014/main" id="{7386DFBA-3076-7BC6-3CEF-11B394F26AD3}"/>
                  </a:ext>
                </a:extLst>
              </p:cNvPr>
              <p:cNvSpPr txBox="1">
                <a:spLocks noRot="1" noChangeAspect="1" noMove="1" noResize="1" noEditPoints="1" noAdjustHandles="1" noChangeArrowheads="1" noChangeShapeType="1" noTextEdit="1"/>
              </p:cNvSpPr>
              <p:nvPr/>
            </p:nvSpPr>
            <p:spPr>
              <a:xfrm>
                <a:off x="4614767" y="1910203"/>
                <a:ext cx="7949794" cy="2161297"/>
              </a:xfrm>
              <a:prstGeom prst="rect">
                <a:avLst/>
              </a:prstGeom>
              <a:blipFill>
                <a:blip r:embed="rId4"/>
                <a:stretch>
                  <a:fillRect l="-797" b="-4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087E7CF-22B5-0420-BB37-8CD75D7E6FB5}"/>
                  </a:ext>
                </a:extLst>
              </p:cNvPr>
              <p:cNvSpPr txBox="1"/>
              <p:nvPr/>
            </p:nvSpPr>
            <p:spPr>
              <a:xfrm>
                <a:off x="1537899" y="7272180"/>
                <a:ext cx="7949795" cy="1384995"/>
              </a:xfrm>
              <a:prstGeom prst="rect">
                <a:avLst/>
              </a:prstGeom>
              <a:noFill/>
            </p:spPr>
            <p:txBody>
              <a:bodyPr wrap="square" rtlCol="0">
                <a:spAutoFit/>
              </a:bodyPr>
              <a:lstStyle/>
              <a:p>
                <a:pPr>
                  <a:lnSpc>
                    <a:spcPct val="150000"/>
                  </a:lnSpc>
                </a:pPr>
                <a14:m>
                  <m:oMathPara xmlns:m="http://schemas.openxmlformats.org/officeDocument/2006/math">
                    <m:oMathParaPr>
                      <m:jc m:val="center"/>
                    </m:oMathParaPr>
                    <m:oMath xmlns:m="http://schemas.openxmlformats.org/officeDocument/2006/math">
                      <m:r>
                        <m:rPr>
                          <m:nor/>
                        </m:rPr>
                        <a:rPr lang="en-US" sz="2800"/>
                        <m:t>Lagrangian</m:t>
                      </m:r>
                      <m:r>
                        <m:rPr>
                          <m:nor/>
                        </m:rPr>
                        <a:rPr lang="en-US" sz="2800" dirty="0"/>
                        <m:t> </m:t>
                      </m:r>
                      <m:r>
                        <m:rPr>
                          <m:nor/>
                        </m:rPr>
                        <a:rPr lang="en-US" sz="2800" dirty="0"/>
                        <m:t>systems</m:t>
                      </m:r>
                      <m:r>
                        <m:rPr>
                          <m:nor/>
                        </m:rPr>
                        <a:rPr lang="en-US" sz="2800" dirty="0"/>
                        <m:t> </m:t>
                      </m:r>
                      <m:r>
                        <m:rPr>
                          <m:nor/>
                        </m:rPr>
                        <a:rPr lang="en-US" sz="2800" dirty="0"/>
                        <m:t>are</m:t>
                      </m:r>
                      <m:r>
                        <m:rPr>
                          <m:nor/>
                        </m:rPr>
                        <a:rPr lang="en-US" sz="2800" dirty="0"/>
                        <m:t> </m:t>
                      </m:r>
                      <m:r>
                        <m:rPr>
                          <m:nor/>
                        </m:rPr>
                        <a:rPr lang="en-US" sz="2800" dirty="0"/>
                        <m:t>the</m:t>
                      </m:r>
                      <m:r>
                        <m:rPr>
                          <m:nor/>
                        </m:rPr>
                        <a:rPr lang="en-US" sz="2800" dirty="0"/>
                        <m:t> </m:t>
                      </m:r>
                      <m:r>
                        <m:rPr>
                          <m:nor/>
                        </m:rPr>
                        <a:rPr lang="en-US" sz="2800" dirty="0"/>
                        <m:t>one</m:t>
                      </m:r>
                      <m:r>
                        <m:rPr>
                          <m:nor/>
                        </m:rPr>
                        <a:rPr lang="en-US" sz="2800" dirty="0"/>
                        <m:t> </m:t>
                      </m:r>
                      <m:r>
                        <m:rPr>
                          <m:nor/>
                        </m:rPr>
                        <a:rPr lang="en-US" sz="2800" dirty="0"/>
                        <m:t>for</m:t>
                      </m:r>
                      <m:r>
                        <m:rPr>
                          <m:nor/>
                        </m:rPr>
                        <a:rPr lang="en-US" sz="2800" dirty="0"/>
                        <m:t> </m:t>
                      </m:r>
                      <m:r>
                        <m:rPr>
                          <m:nor/>
                        </m:rPr>
                        <a:rPr lang="en-US" sz="2800" dirty="0"/>
                        <m:t>which</m:t>
                      </m:r>
                      <m:r>
                        <m:rPr>
                          <m:nor/>
                        </m:rPr>
                        <a:rPr lang="en-US" sz="2800" dirty="0"/>
                        <m:t> </m:t>
                      </m:r>
                    </m:oMath>
                  </m:oMathPara>
                </a14:m>
                <a:endParaRPr lang="en-US" sz="2800" dirty="0"/>
              </a:p>
              <a:p>
                <a:pPr>
                  <a:lnSpc>
                    <a:spcPct val="150000"/>
                  </a:lnSpc>
                </a:pPr>
                <a14:m>
                  <m:oMathPara xmlns:m="http://schemas.openxmlformats.org/officeDocument/2006/math">
                    <m:oMathParaPr>
                      <m:jc m:val="center"/>
                    </m:oMathParaPr>
                    <m:oMath xmlns:m="http://schemas.openxmlformats.org/officeDocument/2006/math">
                      <m:r>
                        <m:rPr>
                          <m:nor/>
                        </m:rPr>
                        <a:rPr lang="en-US" sz="2800" dirty="0"/>
                        <m:t>there</m:t>
                      </m:r>
                      <m:r>
                        <m:rPr>
                          <m:nor/>
                        </m:rPr>
                        <a:rPr lang="en-US" sz="2800" dirty="0"/>
                        <m:t> </m:t>
                      </m:r>
                      <m:r>
                        <m:rPr>
                          <m:nor/>
                        </m:rPr>
                        <a:rPr lang="en-US" sz="2800" dirty="0"/>
                        <m:t>is</m:t>
                      </m:r>
                      <m:r>
                        <m:rPr>
                          <m:nor/>
                        </m:rPr>
                        <a:rPr lang="en-US" sz="2800" dirty="0"/>
                        <m:t> </m:t>
                      </m:r>
                      <m:r>
                        <m:rPr>
                          <m:nor/>
                        </m:rPr>
                        <a:rPr lang="en-US" sz="2800" dirty="0"/>
                        <m:t>Kinematic</m:t>
                      </m:r>
                      <m:r>
                        <m:rPr>
                          <m:nor/>
                        </m:rPr>
                        <a:rPr lang="en-US" sz="2800" dirty="0"/>
                        <m:t> </m:t>
                      </m:r>
                      <m:r>
                        <m:rPr>
                          <m:nor/>
                        </m:rPr>
                        <a:rPr lang="en-US" sz="2800" dirty="0"/>
                        <m:t>Equivalence</m:t>
                      </m:r>
                    </m:oMath>
                  </m:oMathPara>
                </a14:m>
                <a:endParaRPr lang="en-US" sz="2800" dirty="0"/>
              </a:p>
            </p:txBody>
          </p:sp>
        </mc:Choice>
        <mc:Fallback xmlns="">
          <p:sp>
            <p:nvSpPr>
              <p:cNvPr id="8" name="TextBox 7">
                <a:extLst>
                  <a:ext uri="{FF2B5EF4-FFF2-40B4-BE49-F238E27FC236}">
                    <a16:creationId xmlns:a16="http://schemas.microsoft.com/office/drawing/2014/main" id="{9087E7CF-22B5-0420-BB37-8CD75D7E6FB5}"/>
                  </a:ext>
                </a:extLst>
              </p:cNvPr>
              <p:cNvSpPr txBox="1">
                <a:spLocks noRot="1" noChangeAspect="1" noMove="1" noResize="1" noEditPoints="1" noAdjustHandles="1" noChangeArrowheads="1" noChangeShapeType="1" noTextEdit="1"/>
              </p:cNvSpPr>
              <p:nvPr/>
            </p:nvSpPr>
            <p:spPr>
              <a:xfrm>
                <a:off x="1537899" y="7272180"/>
                <a:ext cx="7949795" cy="1384995"/>
              </a:xfrm>
              <a:prstGeom prst="rect">
                <a:avLst/>
              </a:prstGeom>
              <a:blipFill>
                <a:blip r:embed="rId5"/>
                <a:stretch>
                  <a:fillRect b="-3636"/>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16007F83-4A7C-1EEC-F94B-36BD7E055307}"/>
              </a:ext>
            </a:extLst>
          </p:cNvPr>
          <p:cNvGrpSpPr/>
          <p:nvPr/>
        </p:nvGrpSpPr>
        <p:grpSpPr>
          <a:xfrm>
            <a:off x="9650405" y="121281"/>
            <a:ext cx="2296582" cy="1780774"/>
            <a:chOff x="2152990" y="605117"/>
            <a:chExt cx="6346135" cy="5486400"/>
          </a:xfrm>
        </p:grpSpPr>
        <p:sp>
          <p:nvSpPr>
            <p:cNvPr id="16" name="Oval 15">
              <a:extLst>
                <a:ext uri="{FF2B5EF4-FFF2-40B4-BE49-F238E27FC236}">
                  <a16:creationId xmlns:a16="http://schemas.microsoft.com/office/drawing/2014/main" id="{E05C4074-23FC-6050-94B1-DA6ADBACEEE4}"/>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B7CDE72D-2587-5B97-19B7-F0802AD8AA50}"/>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8D7CE488-F94C-0E61-3FB6-0C1AF19F620F}"/>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9" name="Freeform 18">
            <a:extLst>
              <a:ext uri="{FF2B5EF4-FFF2-40B4-BE49-F238E27FC236}">
                <a16:creationId xmlns:a16="http://schemas.microsoft.com/office/drawing/2014/main" id="{107D8C5C-5CA2-DCCC-755F-C466EE07F53A}"/>
              </a:ext>
            </a:extLst>
          </p:cNvPr>
          <p:cNvSpPr/>
          <p:nvPr/>
        </p:nvSpPr>
        <p:spPr>
          <a:xfrm>
            <a:off x="10139466" y="714873"/>
            <a:ext cx="659230" cy="570569"/>
          </a:xfrm>
          <a:custGeom>
            <a:avLst/>
            <a:gdLst>
              <a:gd name="connsiteX0" fmla="*/ 172758 w 659230"/>
              <a:gd name="connsiteY0" fmla="*/ 0 h 570569"/>
              <a:gd name="connsiteX1" fmla="*/ 640735 w 659230"/>
              <a:gd name="connsiteY1" fmla="*/ 173859 h 570569"/>
              <a:gd name="connsiteX2" fmla="*/ 659230 w 659230"/>
              <a:gd name="connsiteY2" fmla="*/ 193965 h 570569"/>
              <a:gd name="connsiteX3" fmla="*/ 596912 w 659230"/>
              <a:gd name="connsiteY3" fmla="*/ 261709 h 570569"/>
              <a:gd name="connsiteX4" fmla="*/ 497330 w 659230"/>
              <a:gd name="connsiteY4" fmla="*/ 473962 h 570569"/>
              <a:gd name="connsiteX5" fmla="*/ 486472 w 659230"/>
              <a:gd name="connsiteY5" fmla="*/ 570569 h 570569"/>
              <a:gd name="connsiteX6" fmla="*/ 401621 w 659230"/>
              <a:gd name="connsiteY6" fmla="*/ 546946 h 570569"/>
              <a:gd name="connsiteX7" fmla="*/ 10858 w 659230"/>
              <a:gd name="connsiteY7" fmla="*/ 119631 h 570569"/>
              <a:gd name="connsiteX8" fmla="*/ 0 w 659230"/>
              <a:gd name="connsiteY8" fmla="*/ 23023 h 570569"/>
              <a:gd name="connsiteX9" fmla="*/ 39378 w 659230"/>
              <a:gd name="connsiteY9" fmla="*/ 12060 h 570569"/>
              <a:gd name="connsiteX10" fmla="*/ 172758 w 659230"/>
              <a:gd name="connsiteY10" fmla="*/ 0 h 57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0" h="570569">
                <a:moveTo>
                  <a:pt x="172758" y="0"/>
                </a:moveTo>
                <a:cubicBezTo>
                  <a:pt x="355514" y="0"/>
                  <a:pt x="520969" y="66440"/>
                  <a:pt x="640735" y="173859"/>
                </a:cubicBezTo>
                <a:lnTo>
                  <a:pt x="659230" y="193965"/>
                </a:lnTo>
                <a:lnTo>
                  <a:pt x="596912" y="261709"/>
                </a:lnTo>
                <a:cubicBezTo>
                  <a:pt x="549339" y="324868"/>
                  <a:pt x="514962" y="396680"/>
                  <a:pt x="497330" y="473962"/>
                </a:cubicBezTo>
                <a:lnTo>
                  <a:pt x="486472" y="570569"/>
                </a:lnTo>
                <a:lnTo>
                  <a:pt x="401621" y="546946"/>
                </a:lnTo>
                <a:cubicBezTo>
                  <a:pt x="203674" y="471852"/>
                  <a:pt x="54938" y="312838"/>
                  <a:pt x="10858" y="119631"/>
                </a:cubicBezTo>
                <a:lnTo>
                  <a:pt x="0" y="23023"/>
                </a:lnTo>
                <a:lnTo>
                  <a:pt x="39378" y="12060"/>
                </a:lnTo>
                <a:cubicBezTo>
                  <a:pt x="82461" y="4152"/>
                  <a:pt x="127069" y="0"/>
                  <a:pt x="172758" y="0"/>
                </a:cubicBez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C00000"/>
              </a:solidFill>
            </a:endParaRPr>
          </a:p>
        </p:txBody>
      </p:sp>
      <p:sp>
        <p:nvSpPr>
          <p:cNvPr id="20" name="Freeform 19">
            <a:extLst>
              <a:ext uri="{FF2B5EF4-FFF2-40B4-BE49-F238E27FC236}">
                <a16:creationId xmlns:a16="http://schemas.microsoft.com/office/drawing/2014/main" id="{B80AEEDE-0386-2776-A5FA-7815AA779430}"/>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6816A0A8-1E05-1C3E-9F8B-2CBAECA78123}"/>
              </a:ext>
            </a:extLst>
          </p:cNvPr>
          <p:cNvSpPr/>
          <p:nvPr/>
        </p:nvSpPr>
        <p:spPr>
          <a:xfrm>
            <a:off x="10623351" y="1285441"/>
            <a:ext cx="350693" cy="422650"/>
          </a:xfrm>
          <a:custGeom>
            <a:avLst/>
            <a:gdLst>
              <a:gd name="connsiteX0" fmla="*/ 2588 w 350693"/>
              <a:gd name="connsiteY0" fmla="*/ 0 h 422650"/>
              <a:gd name="connsiteX1" fmla="*/ 41967 w 350693"/>
              <a:gd name="connsiteY1" fmla="*/ 10964 h 422650"/>
              <a:gd name="connsiteX2" fmla="*/ 175347 w 350693"/>
              <a:gd name="connsiteY2" fmla="*/ 23024 h 422650"/>
              <a:gd name="connsiteX3" fmla="*/ 308727 w 350693"/>
              <a:gd name="connsiteY3" fmla="*/ 10964 h 422650"/>
              <a:gd name="connsiteX4" fmla="*/ 348105 w 350693"/>
              <a:gd name="connsiteY4" fmla="*/ 1 h 422650"/>
              <a:gd name="connsiteX5" fmla="*/ 350693 w 350693"/>
              <a:gd name="connsiteY5" fmla="*/ 23023 h 422650"/>
              <a:gd name="connsiteX6" fmla="*/ 237665 w 350693"/>
              <a:gd name="connsiteY6" fmla="*/ 354906 h 422650"/>
              <a:gd name="connsiteX7" fmla="*/ 175346 w 350693"/>
              <a:gd name="connsiteY7" fmla="*/ 422650 h 422650"/>
              <a:gd name="connsiteX8" fmla="*/ 113028 w 350693"/>
              <a:gd name="connsiteY8" fmla="*/ 354906 h 422650"/>
              <a:gd name="connsiteX9" fmla="*/ 0 w 350693"/>
              <a:gd name="connsiteY9" fmla="*/ 23023 h 422650"/>
              <a:gd name="connsiteX10" fmla="*/ 2588 w 350693"/>
              <a:gd name="connsiteY10" fmla="*/ 0 h 42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693" h="422650">
                <a:moveTo>
                  <a:pt x="2588" y="0"/>
                </a:moveTo>
                <a:lnTo>
                  <a:pt x="41967" y="10964"/>
                </a:lnTo>
                <a:cubicBezTo>
                  <a:pt x="85050" y="18872"/>
                  <a:pt x="129658" y="23024"/>
                  <a:pt x="175347" y="23024"/>
                </a:cubicBezTo>
                <a:cubicBezTo>
                  <a:pt x="221036" y="23024"/>
                  <a:pt x="265644" y="18872"/>
                  <a:pt x="308727" y="10964"/>
                </a:cubicBezTo>
                <a:lnTo>
                  <a:pt x="348105" y="1"/>
                </a:lnTo>
                <a:lnTo>
                  <a:pt x="350693" y="23023"/>
                </a:lnTo>
                <a:cubicBezTo>
                  <a:pt x="350693" y="145960"/>
                  <a:pt x="309025" y="260168"/>
                  <a:pt x="237665" y="354906"/>
                </a:cubicBezTo>
                <a:lnTo>
                  <a:pt x="175346" y="422650"/>
                </a:lnTo>
                <a:lnTo>
                  <a:pt x="113028" y="354906"/>
                </a:lnTo>
                <a:cubicBezTo>
                  <a:pt x="41668" y="260168"/>
                  <a:pt x="0" y="145960"/>
                  <a:pt x="0" y="23023"/>
                </a:cubicBezTo>
                <a:lnTo>
                  <a:pt x="2588" y="0"/>
                </a:ln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811B163-B596-FB10-4C24-0DA7A9512B1B}"/>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8C1586F-06DE-6FBD-9CE8-EAAF2761BCE8}"/>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CF6215EB-DFFB-7620-B8DA-DE2341DAC8DB}"/>
              </a:ext>
            </a:extLst>
          </p:cNvPr>
          <p:cNvSpPr/>
          <p:nvPr/>
        </p:nvSpPr>
        <p:spPr>
          <a:xfrm>
            <a:off x="10798696" y="737896"/>
            <a:ext cx="1148292" cy="1164160"/>
          </a:xfrm>
          <a:custGeom>
            <a:avLst/>
            <a:gdLst>
              <a:gd name="connsiteX0" fmla="*/ 659232 w 1148292"/>
              <a:gd name="connsiteY0" fmla="*/ 0 h 1164160"/>
              <a:gd name="connsiteX1" fmla="*/ 744083 w 1148292"/>
              <a:gd name="connsiteY1" fmla="*/ 23623 h 1164160"/>
              <a:gd name="connsiteX2" fmla="*/ 1148292 w 1148292"/>
              <a:gd name="connsiteY2" fmla="*/ 570568 h 1164160"/>
              <a:gd name="connsiteX3" fmla="*/ 486473 w 1148292"/>
              <a:gd name="connsiteY3" fmla="*/ 1164160 h 1164160"/>
              <a:gd name="connsiteX4" fmla="*/ 18496 w 1148292"/>
              <a:gd name="connsiteY4" fmla="*/ 990301 h 1164160"/>
              <a:gd name="connsiteX5" fmla="*/ 0 w 1148292"/>
              <a:gd name="connsiteY5" fmla="*/ 970195 h 1164160"/>
              <a:gd name="connsiteX6" fmla="*/ 62319 w 1148292"/>
              <a:gd name="connsiteY6" fmla="*/ 902451 h 1164160"/>
              <a:gd name="connsiteX7" fmla="*/ 175347 w 1148292"/>
              <a:gd name="connsiteY7" fmla="*/ 570568 h 1164160"/>
              <a:gd name="connsiteX8" fmla="*/ 172759 w 1148292"/>
              <a:gd name="connsiteY8" fmla="*/ 547546 h 1164160"/>
              <a:gd name="connsiteX9" fmla="*/ 257611 w 1148292"/>
              <a:gd name="connsiteY9" fmla="*/ 523922 h 1164160"/>
              <a:gd name="connsiteX10" fmla="*/ 648374 w 1148292"/>
              <a:gd name="connsiteY10" fmla="*/ 96607 h 1164160"/>
              <a:gd name="connsiteX11" fmla="*/ 659232 w 1148292"/>
              <a:gd name="connsiteY11" fmla="*/ 0 h 116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2" h="1164160">
                <a:moveTo>
                  <a:pt x="659232" y="0"/>
                </a:moveTo>
                <a:lnTo>
                  <a:pt x="744083" y="23623"/>
                </a:lnTo>
                <a:cubicBezTo>
                  <a:pt x="981620" y="113735"/>
                  <a:pt x="1148292" y="324694"/>
                  <a:pt x="1148292" y="570568"/>
                </a:cubicBezTo>
                <a:cubicBezTo>
                  <a:pt x="1148292" y="898400"/>
                  <a:pt x="851986" y="1164160"/>
                  <a:pt x="486473" y="1164160"/>
                </a:cubicBezTo>
                <a:cubicBezTo>
                  <a:pt x="303716" y="1164160"/>
                  <a:pt x="138262" y="1097720"/>
                  <a:pt x="18496" y="990301"/>
                </a:cubicBezTo>
                <a:lnTo>
                  <a:pt x="0" y="970195"/>
                </a:lnTo>
                <a:lnTo>
                  <a:pt x="62319" y="902451"/>
                </a:lnTo>
                <a:cubicBezTo>
                  <a:pt x="133679" y="807713"/>
                  <a:pt x="175347" y="693505"/>
                  <a:pt x="175347" y="570568"/>
                </a:cubicBezTo>
                <a:lnTo>
                  <a:pt x="172759" y="547546"/>
                </a:lnTo>
                <a:lnTo>
                  <a:pt x="257611" y="523922"/>
                </a:lnTo>
                <a:cubicBezTo>
                  <a:pt x="455558" y="448828"/>
                  <a:pt x="604294" y="289814"/>
                  <a:pt x="648374" y="96607"/>
                </a:cubicBezTo>
                <a:lnTo>
                  <a:pt x="659232"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2DDEF9AF-3465-EEC2-9A99-74F5A391D393}"/>
              </a:ext>
            </a:extLst>
          </p:cNvPr>
          <p:cNvSpPr/>
          <p:nvPr/>
        </p:nvSpPr>
        <p:spPr>
          <a:xfrm>
            <a:off x="10625939" y="908837"/>
            <a:ext cx="345517" cy="399628"/>
          </a:xfrm>
          <a:custGeom>
            <a:avLst/>
            <a:gdLst>
              <a:gd name="connsiteX0" fmla="*/ 172758 w 345517"/>
              <a:gd name="connsiteY0" fmla="*/ 0 h 399628"/>
              <a:gd name="connsiteX1" fmla="*/ 235077 w 345517"/>
              <a:gd name="connsiteY1" fmla="*/ 67744 h 399628"/>
              <a:gd name="connsiteX2" fmla="*/ 334659 w 345517"/>
              <a:gd name="connsiteY2" fmla="*/ 279997 h 399628"/>
              <a:gd name="connsiteX3" fmla="*/ 345517 w 345517"/>
              <a:gd name="connsiteY3" fmla="*/ 376605 h 399628"/>
              <a:gd name="connsiteX4" fmla="*/ 306139 w 345517"/>
              <a:gd name="connsiteY4" fmla="*/ 387568 h 399628"/>
              <a:gd name="connsiteX5" fmla="*/ 172759 w 345517"/>
              <a:gd name="connsiteY5" fmla="*/ 399628 h 399628"/>
              <a:gd name="connsiteX6" fmla="*/ 39379 w 345517"/>
              <a:gd name="connsiteY6" fmla="*/ 387568 h 399628"/>
              <a:gd name="connsiteX7" fmla="*/ 0 w 345517"/>
              <a:gd name="connsiteY7" fmla="*/ 376604 h 399628"/>
              <a:gd name="connsiteX8" fmla="*/ 10858 w 345517"/>
              <a:gd name="connsiteY8" fmla="*/ 279997 h 399628"/>
              <a:gd name="connsiteX9" fmla="*/ 110440 w 345517"/>
              <a:gd name="connsiteY9" fmla="*/ 67744 h 399628"/>
              <a:gd name="connsiteX10" fmla="*/ 172758 w 345517"/>
              <a:gd name="connsiteY10" fmla="*/ 0 h 39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5517" h="399628">
                <a:moveTo>
                  <a:pt x="172758" y="0"/>
                </a:moveTo>
                <a:lnTo>
                  <a:pt x="235077" y="67744"/>
                </a:lnTo>
                <a:cubicBezTo>
                  <a:pt x="282650" y="130903"/>
                  <a:pt x="317027" y="202715"/>
                  <a:pt x="334659" y="279997"/>
                </a:cubicBezTo>
                <a:lnTo>
                  <a:pt x="345517" y="376605"/>
                </a:lnTo>
                <a:lnTo>
                  <a:pt x="306139" y="387568"/>
                </a:lnTo>
                <a:cubicBezTo>
                  <a:pt x="263056" y="395476"/>
                  <a:pt x="218448" y="399628"/>
                  <a:pt x="172759" y="399628"/>
                </a:cubicBezTo>
                <a:cubicBezTo>
                  <a:pt x="127070" y="399628"/>
                  <a:pt x="82462" y="395476"/>
                  <a:pt x="39379" y="387568"/>
                </a:cubicBezTo>
                <a:lnTo>
                  <a:pt x="0" y="376604"/>
                </a:lnTo>
                <a:lnTo>
                  <a:pt x="10858" y="279997"/>
                </a:lnTo>
                <a:cubicBezTo>
                  <a:pt x="28490" y="202715"/>
                  <a:pt x="62867" y="130903"/>
                  <a:pt x="110440" y="67744"/>
                </a:cubicBezTo>
                <a:lnTo>
                  <a:pt x="172758" y="0"/>
                </a:ln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TextBox 27">
            <a:extLst>
              <a:ext uri="{FF2B5EF4-FFF2-40B4-BE49-F238E27FC236}">
                <a16:creationId xmlns:a16="http://schemas.microsoft.com/office/drawing/2014/main" id="{D736F15F-E37A-244B-641F-C47C40D853FB}"/>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
        <p:nvSpPr>
          <p:cNvPr id="29" name="TextBox 28">
            <a:extLst>
              <a:ext uri="{FF2B5EF4-FFF2-40B4-BE49-F238E27FC236}">
                <a16:creationId xmlns:a16="http://schemas.microsoft.com/office/drawing/2014/main" id="{3EA50549-26FB-B955-25A0-3B53C46F820F}"/>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5" name="Freeform 4">
            <a:extLst>
              <a:ext uri="{FF2B5EF4-FFF2-40B4-BE49-F238E27FC236}">
                <a16:creationId xmlns:a16="http://schemas.microsoft.com/office/drawing/2014/main" id="{19768EB8-39C3-5EF5-E992-EA0FAD6CF748}"/>
              </a:ext>
            </a:extLst>
          </p:cNvPr>
          <p:cNvSpPr/>
          <p:nvPr/>
        </p:nvSpPr>
        <p:spPr>
          <a:xfrm flipH="1">
            <a:off x="363806" y="3110192"/>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9" name="Freeform 8">
            <a:extLst>
              <a:ext uri="{FF2B5EF4-FFF2-40B4-BE49-F238E27FC236}">
                <a16:creationId xmlns:a16="http://schemas.microsoft.com/office/drawing/2014/main" id="{775B855E-FFA3-347C-CBCC-BE8FF0843E05}"/>
              </a:ext>
            </a:extLst>
          </p:cNvPr>
          <p:cNvSpPr/>
          <p:nvPr/>
        </p:nvSpPr>
        <p:spPr>
          <a:xfrm rot="5400000" flipH="1">
            <a:off x="1391802" y="3668622"/>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56CB770-2FB0-CB2A-0DE7-DE0756B06F7F}"/>
                  </a:ext>
                </a:extLst>
              </p:cNvPr>
              <p:cNvSpPr txBox="1"/>
              <p:nvPr/>
            </p:nvSpPr>
            <p:spPr>
              <a:xfrm>
                <a:off x="119730" y="285834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10" name="TextBox 9">
                <a:extLst>
                  <a:ext uri="{FF2B5EF4-FFF2-40B4-BE49-F238E27FC236}">
                    <a16:creationId xmlns:a16="http://schemas.microsoft.com/office/drawing/2014/main" id="{956CB770-2FB0-CB2A-0DE7-DE0756B06F7F}"/>
                  </a:ext>
                </a:extLst>
              </p:cNvPr>
              <p:cNvSpPr txBox="1">
                <a:spLocks noRot="1" noChangeAspect="1" noMove="1" noResize="1" noEditPoints="1" noAdjustHandles="1" noChangeArrowheads="1" noChangeShapeType="1" noTextEdit="1"/>
              </p:cNvSpPr>
              <p:nvPr/>
            </p:nvSpPr>
            <p:spPr>
              <a:xfrm>
                <a:off x="119730" y="2858344"/>
                <a:ext cx="184731" cy="369332"/>
              </a:xfrm>
              <a:prstGeom prst="rect">
                <a:avLst/>
              </a:prstGeom>
              <a:blipFill>
                <a:blip r:embed="rId6"/>
                <a:stretch>
                  <a:fillRect r="-5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48ECC21-07C9-8EC1-9C50-881452BAE32C}"/>
                  </a:ext>
                </a:extLst>
              </p:cNvPr>
              <p:cNvSpPr txBox="1"/>
              <p:nvPr/>
            </p:nvSpPr>
            <p:spPr>
              <a:xfrm>
                <a:off x="2309257" y="4766981"/>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4" name="TextBox 13">
                <a:extLst>
                  <a:ext uri="{FF2B5EF4-FFF2-40B4-BE49-F238E27FC236}">
                    <a16:creationId xmlns:a16="http://schemas.microsoft.com/office/drawing/2014/main" id="{B48ECC21-07C9-8EC1-9C50-881452BAE32C}"/>
                  </a:ext>
                </a:extLst>
              </p:cNvPr>
              <p:cNvSpPr txBox="1">
                <a:spLocks noRot="1" noChangeAspect="1" noMove="1" noResize="1" noEditPoints="1" noAdjustHandles="1" noChangeArrowheads="1" noChangeShapeType="1" noTextEdit="1"/>
              </p:cNvSpPr>
              <p:nvPr/>
            </p:nvSpPr>
            <p:spPr>
              <a:xfrm>
                <a:off x="2309257" y="4766981"/>
                <a:ext cx="184731" cy="369332"/>
              </a:xfrm>
              <a:prstGeom prst="rect">
                <a:avLst/>
              </a:prstGeom>
              <a:blipFill>
                <a:blip r:embed="rId7"/>
                <a:stretch>
                  <a:fillRect r="-43750"/>
                </a:stretch>
              </a:blipFill>
            </p:spPr>
            <p:txBody>
              <a:bodyPr/>
              <a:lstStyle/>
              <a:p>
                <a:r>
                  <a:rPr lang="en-US">
                    <a:noFill/>
                  </a:rPr>
                  <a:t> </a:t>
                </a:r>
              </a:p>
            </p:txBody>
          </p:sp>
        </mc:Fallback>
      </mc:AlternateContent>
      <p:sp>
        <p:nvSpPr>
          <p:cNvPr id="52" name="Freeform 51">
            <a:extLst>
              <a:ext uri="{FF2B5EF4-FFF2-40B4-BE49-F238E27FC236}">
                <a16:creationId xmlns:a16="http://schemas.microsoft.com/office/drawing/2014/main" id="{1CA87753-EAFD-A063-CEFC-3408115343F8}"/>
              </a:ext>
            </a:extLst>
          </p:cNvPr>
          <p:cNvSpPr/>
          <p:nvPr/>
        </p:nvSpPr>
        <p:spPr>
          <a:xfrm rot="10545867">
            <a:off x="2697156" y="3316980"/>
            <a:ext cx="1975769" cy="134324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4D455DBA-EB54-604B-9692-418C35C8FEDC}"/>
              </a:ext>
            </a:extLst>
          </p:cNvPr>
          <p:cNvSpPr/>
          <p:nvPr/>
        </p:nvSpPr>
        <p:spPr>
          <a:xfrm flipH="1">
            <a:off x="2709595" y="3133051"/>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54" name="Freeform 53">
            <a:extLst>
              <a:ext uri="{FF2B5EF4-FFF2-40B4-BE49-F238E27FC236}">
                <a16:creationId xmlns:a16="http://schemas.microsoft.com/office/drawing/2014/main" id="{A5E5C6F2-D847-527F-4808-C07B4177BA19}"/>
              </a:ext>
            </a:extLst>
          </p:cNvPr>
          <p:cNvSpPr/>
          <p:nvPr/>
        </p:nvSpPr>
        <p:spPr>
          <a:xfrm rot="5400000" flipH="1">
            <a:off x="3737591" y="3691481"/>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5DF4A87-6D90-B3E4-9FF8-BE2D9A7A0661}"/>
                  </a:ext>
                </a:extLst>
              </p:cNvPr>
              <p:cNvSpPr txBox="1"/>
              <p:nvPr/>
            </p:nvSpPr>
            <p:spPr>
              <a:xfrm>
                <a:off x="2465519" y="2881203"/>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55" name="TextBox 54">
                <a:extLst>
                  <a:ext uri="{FF2B5EF4-FFF2-40B4-BE49-F238E27FC236}">
                    <a16:creationId xmlns:a16="http://schemas.microsoft.com/office/drawing/2014/main" id="{65DF4A87-6D90-B3E4-9FF8-BE2D9A7A0661}"/>
                  </a:ext>
                </a:extLst>
              </p:cNvPr>
              <p:cNvSpPr txBox="1">
                <a:spLocks noRot="1" noChangeAspect="1" noMove="1" noResize="1" noEditPoints="1" noAdjustHandles="1" noChangeArrowheads="1" noChangeShapeType="1" noTextEdit="1"/>
              </p:cNvSpPr>
              <p:nvPr/>
            </p:nvSpPr>
            <p:spPr>
              <a:xfrm>
                <a:off x="2465519" y="2881203"/>
                <a:ext cx="184731" cy="369332"/>
              </a:xfrm>
              <a:prstGeom prst="rect">
                <a:avLst/>
              </a:prstGeom>
              <a:blipFill>
                <a:blip r:embed="rId8"/>
                <a:stretch>
                  <a:fillRect r="-56250"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EA7A563-BE23-69FE-8FC5-9B5A99342343}"/>
                  </a:ext>
                </a:extLst>
              </p:cNvPr>
              <p:cNvSpPr txBox="1"/>
              <p:nvPr/>
            </p:nvSpPr>
            <p:spPr>
              <a:xfrm>
                <a:off x="4655046" y="4789840"/>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56" name="TextBox 55">
                <a:extLst>
                  <a:ext uri="{FF2B5EF4-FFF2-40B4-BE49-F238E27FC236}">
                    <a16:creationId xmlns:a16="http://schemas.microsoft.com/office/drawing/2014/main" id="{5EA7A563-BE23-69FE-8FC5-9B5A99342343}"/>
                  </a:ext>
                </a:extLst>
              </p:cNvPr>
              <p:cNvSpPr txBox="1">
                <a:spLocks noRot="1" noChangeAspect="1" noMove="1" noResize="1" noEditPoints="1" noAdjustHandles="1" noChangeArrowheads="1" noChangeShapeType="1" noTextEdit="1"/>
              </p:cNvSpPr>
              <p:nvPr/>
            </p:nvSpPr>
            <p:spPr>
              <a:xfrm>
                <a:off x="4655046" y="4789840"/>
                <a:ext cx="184731" cy="369332"/>
              </a:xfrm>
              <a:prstGeom prst="rect">
                <a:avLst/>
              </a:prstGeom>
              <a:blipFill>
                <a:blip r:embed="rId9"/>
                <a:stretch>
                  <a:fillRect r="-4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3610B9-948A-E414-1D35-155CF8396205}"/>
                  </a:ext>
                </a:extLst>
              </p:cNvPr>
              <p:cNvSpPr txBox="1"/>
              <p:nvPr/>
            </p:nvSpPr>
            <p:spPr>
              <a:xfrm>
                <a:off x="1156899" y="5151686"/>
                <a:ext cx="7949795" cy="1318181"/>
              </a:xfrm>
              <a:prstGeom prst="rect">
                <a:avLst/>
              </a:prstGeom>
              <a:noFill/>
            </p:spPr>
            <p:txBody>
              <a:bodyPr wrap="square" rtlCol="0">
                <a:spAutoFit/>
              </a:bodyPr>
              <a:lstStyle/>
              <a:p>
                <a:pPr>
                  <a:lnSpc>
                    <a:spcPct val="150000"/>
                  </a:lnSpc>
                </a:pPr>
                <a14:m>
                  <m:oMath xmlns:m="http://schemas.openxmlformats.org/officeDocument/2006/math">
                    <m:r>
                      <a:rPr lang="en-US" sz="2800" b="0" i="1" smtClean="0">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 Lagrangian systems are the ones for which Hamiltonian systems have kinematic equivalence</a:t>
                </a:r>
              </a:p>
            </p:txBody>
          </p:sp>
        </mc:Choice>
        <mc:Fallback xmlns="">
          <p:sp>
            <p:nvSpPr>
              <p:cNvPr id="4" name="TextBox 3">
                <a:extLst>
                  <a:ext uri="{FF2B5EF4-FFF2-40B4-BE49-F238E27FC236}">
                    <a16:creationId xmlns:a16="http://schemas.microsoft.com/office/drawing/2014/main" id="{283610B9-948A-E414-1D35-155CF8396205}"/>
                  </a:ext>
                </a:extLst>
              </p:cNvPr>
              <p:cNvSpPr txBox="1">
                <a:spLocks noRot="1" noChangeAspect="1" noMove="1" noResize="1" noEditPoints="1" noAdjustHandles="1" noChangeArrowheads="1" noChangeShapeType="1" noTextEdit="1"/>
              </p:cNvSpPr>
              <p:nvPr/>
            </p:nvSpPr>
            <p:spPr>
              <a:xfrm>
                <a:off x="1156899" y="5151686"/>
                <a:ext cx="7949795" cy="1318181"/>
              </a:xfrm>
              <a:prstGeom prst="rect">
                <a:avLst/>
              </a:prstGeom>
              <a:blipFill>
                <a:blip r:embed="rId10"/>
                <a:stretch>
                  <a:fillRect l="-1595" b="-1142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EB58C1B-ACF8-213C-B5D4-AE2C078741F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Tree>
    <p:extLst>
      <p:ext uri="{BB962C8B-B14F-4D97-AF65-F5344CB8AC3E}">
        <p14:creationId xmlns:p14="http://schemas.microsoft.com/office/powerpoint/2010/main" val="20727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a:extLst>
              <a:ext uri="{FF2B5EF4-FFF2-40B4-BE49-F238E27FC236}">
                <a16:creationId xmlns:a16="http://schemas.microsoft.com/office/drawing/2014/main" id="{69A1756F-0D48-0875-553F-E079C39EED32}"/>
              </a:ext>
            </a:extLst>
          </p:cNvPr>
          <p:cNvSpPr/>
          <p:nvPr/>
        </p:nvSpPr>
        <p:spPr>
          <a:xfrm rot="10545867">
            <a:off x="351367" y="3294121"/>
            <a:ext cx="1975769" cy="134324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DAB3EC9D-7C84-B492-A12B-5FD0CC6955CF}"/>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E8617770-A87C-E82B-2068-8D66F8BD1801}"/>
              </a:ext>
            </a:extLst>
          </p:cNvPr>
          <p:cNvSpPr>
            <a:spLocks noGrp="1"/>
          </p:cNvSpPr>
          <p:nvPr>
            <p:ph type="sldNum" sz="quarter" idx="12"/>
          </p:nvPr>
        </p:nvSpPr>
        <p:spPr/>
        <p:txBody>
          <a:bodyPr/>
          <a:lstStyle/>
          <a:p>
            <a:fld id="{F47845EA-7733-40EE-B074-20032348B727}" type="slidenum">
              <a:rPr lang="en-US" smtClean="0"/>
              <a:t>14</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B5E2408-0219-A926-A112-AD4B764A3BDE}"/>
                  </a:ext>
                </a:extLst>
              </p:cNvPr>
              <p:cNvSpPr txBox="1"/>
              <p:nvPr/>
            </p:nvSpPr>
            <p:spPr>
              <a:xfrm>
                <a:off x="271846" y="172231"/>
                <a:ext cx="9290886" cy="1936877"/>
              </a:xfrm>
              <a:prstGeom prst="rect">
                <a:avLst/>
              </a:prstGeom>
              <a:noFill/>
            </p:spPr>
            <p:txBody>
              <a:bodyPr wrap="square" rtlCol="0">
                <a:spAutoFit/>
              </a:bodyPr>
              <a:lstStyle/>
              <a:p>
                <a:pPr>
                  <a:lnSpc>
                    <a:spcPct val="150000"/>
                  </a:lnSpc>
                </a:pPr>
                <a:r>
                  <a:rPr lang="en-US" sz="2000" dirty="0"/>
                  <a:t>If we are given the Lagrangian we can define the conjugate momentum: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sub>
                    </m:sSub>
                    <m:r>
                      <a:rPr lang="en-US" sz="2000" i="1">
                        <a:latin typeface="Cambria Math" panose="02040503050406030204" pitchFamily="18" charset="0"/>
                      </a:rPr>
                      <m:t>𝐿</m:t>
                    </m:r>
                    <m:r>
                      <a:rPr lang="en-US" sz="2000" b="0" i="1" smtClean="0">
                        <a:latin typeface="Cambria Math" panose="02040503050406030204" pitchFamily="18" charset="0"/>
                      </a:rPr>
                      <m:t> </m:t>
                    </m:r>
                  </m:oMath>
                </a14:m>
                <a:r>
                  <a:rPr lang="en-US" sz="2000" dirty="0"/>
                  <a:t>and the Hamiltonian </a:t>
                </a:r>
                <a14:m>
                  <m:oMath xmlns:m="http://schemas.openxmlformats.org/officeDocument/2006/math">
                    <m:r>
                      <a:rPr lang="en-US" sz="2000" b="0" i="1" smtClean="0">
                        <a:latin typeface="Cambria Math" panose="02040503050406030204" pitchFamily="18" charset="0"/>
                      </a:rPr>
                      <m:t>𝐻</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r>
                      <a:rPr lang="en-US" sz="2000" b="0" i="1" smtClean="0">
                        <a:latin typeface="Cambria Math" panose="02040503050406030204" pitchFamily="18" charset="0"/>
                      </a:rPr>
                      <m:t>𝐿</m:t>
                    </m:r>
                  </m:oMath>
                </a14:m>
                <a:endParaRPr lang="en-US" sz="2000" dirty="0"/>
              </a:p>
              <a:p>
                <a:pPr>
                  <a:lnSpc>
                    <a:spcPct val="150000"/>
                  </a:lnSpc>
                </a:pPr>
                <a:r>
                  <a:rPr lang="en-US" sz="2000" dirty="0"/>
                  <a:t>If we are given the Hamiltonian we can define the Lagrangian: </a:t>
                </a:r>
                <a14:m>
                  <m:oMath xmlns:m="http://schemas.openxmlformats.org/officeDocument/2006/math">
                    <m:r>
                      <a:rPr lang="en-US" sz="2000" b="0" i="1" smtClean="0">
                        <a:latin typeface="Cambria Math" panose="02040503050406030204" pitchFamily="18" charset="0"/>
                      </a:rPr>
                      <m:t>𝐿</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r>
                      <a:rPr lang="en-US" sz="2000" i="1">
                        <a:latin typeface="Cambria Math" panose="02040503050406030204" pitchFamily="18" charset="0"/>
                      </a:rPr>
                      <m:t>−</m:t>
                    </m:r>
                    <m:r>
                      <a:rPr lang="en-US" sz="2000" b="0" i="1" smtClean="0">
                        <a:latin typeface="Cambria Math" panose="02040503050406030204" pitchFamily="18" charset="0"/>
                      </a:rPr>
                      <m:t>𝐻</m:t>
                    </m:r>
                  </m:oMath>
                </a14:m>
                <a:endParaRPr lang="en-US" sz="2000" dirty="0"/>
              </a:p>
              <a:p>
                <a:pPr>
                  <a:lnSpc>
                    <a:spcPct val="150000"/>
                  </a:lnSpc>
                </a:pPr>
                <a:endParaRPr lang="en-US" sz="2000" dirty="0"/>
              </a:p>
            </p:txBody>
          </p:sp>
        </mc:Choice>
        <mc:Fallback xmlns="">
          <p:sp>
            <p:nvSpPr>
              <p:cNvPr id="6" name="TextBox 5">
                <a:extLst>
                  <a:ext uri="{FF2B5EF4-FFF2-40B4-BE49-F238E27FC236}">
                    <a16:creationId xmlns:a16="http://schemas.microsoft.com/office/drawing/2014/main" id="{EB5E2408-0219-A926-A112-AD4B764A3BDE}"/>
                  </a:ext>
                </a:extLst>
              </p:cNvPr>
              <p:cNvSpPr txBox="1">
                <a:spLocks noRot="1" noChangeAspect="1" noMove="1" noResize="1" noEditPoints="1" noAdjustHandles="1" noChangeArrowheads="1" noChangeShapeType="1" noTextEdit="1"/>
              </p:cNvSpPr>
              <p:nvPr/>
            </p:nvSpPr>
            <p:spPr>
              <a:xfrm>
                <a:off x="271846" y="172231"/>
                <a:ext cx="9290886" cy="1936877"/>
              </a:xfrm>
              <a:prstGeom prst="rect">
                <a:avLst/>
              </a:prstGeom>
              <a:blipFill>
                <a:blip r:embed="rId3"/>
                <a:stretch>
                  <a:fillRect l="-6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86DFBA-3076-7BC6-3CEF-11B394F26AD3}"/>
                  </a:ext>
                </a:extLst>
              </p:cNvPr>
              <p:cNvSpPr txBox="1"/>
              <p:nvPr/>
            </p:nvSpPr>
            <p:spPr>
              <a:xfrm>
                <a:off x="4614767" y="1910203"/>
                <a:ext cx="7949794" cy="2161297"/>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000" i="1" dirty="0"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𝑗</m:t>
                                  </m:r>
                                </m:sup>
                              </m:sSup>
                            </m:sub>
                          </m:sSub>
                          <m:r>
                            <a:rPr lang="en-US" sz="2000" b="0" i="1" smtClean="0">
                              <a:latin typeface="Cambria Math" panose="02040503050406030204" pitchFamily="18" charset="0"/>
                            </a:rPr>
                            <m:t>𝐿</m:t>
                          </m:r>
                        </m:e>
                      </m:d>
                      <m:r>
                        <a:rPr lang="en-US" sz="2000" b="0" i="1" smtClean="0">
                          <a:latin typeface="Cambria Math" panose="02040503050406030204" pitchFamily="18" charset="0"/>
                        </a:rPr>
                        <m:t>=</m:t>
                      </m:r>
                      <m:d>
                        <m:dPr>
                          <m:begChr m:val="|"/>
                          <m:endChr m:val="|"/>
                          <m:ctrlPr>
                            <a:rPr lang="en-US" sz="2000" i="1" dirty="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begChr m:val="|"/>
                              <m:endChr m:val="|"/>
                              <m:ctrlPr>
                                <a:rPr lang="en-US" sz="2000" i="1" dirty="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ub>
                              </m:s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𝑗</m:t>
                                  </m:r>
                                </m:sup>
                              </m:sSup>
                            </m:e>
                          </m:d>
                        </m:e>
                        <m:sup>
                          <m:r>
                            <a:rPr lang="en-US" sz="2000" b="0" i="1" smtClean="0">
                              <a:latin typeface="Cambria Math" panose="02040503050406030204" pitchFamily="18" charset="0"/>
                            </a:rPr>
                            <m:t>−1</m:t>
                          </m:r>
                        </m:sup>
                      </m:sSup>
                      <m:r>
                        <a:rPr lang="en-US" sz="2000" b="0" i="1" smtClean="0">
                          <a:latin typeface="Cambria Math" panose="02040503050406030204" pitchFamily="18" charset="0"/>
                        </a:rPr>
                        <m:t>=</m:t>
                      </m:r>
                      <m:d>
                        <m:dPr>
                          <m:begChr m:val="|"/>
                          <m:endChr m:val="|"/>
                          <m:ctrlPr>
                            <a:rPr lang="en-US" sz="2000" i="1" dirty="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𝑗</m:t>
                                  </m:r>
                                </m:sub>
                              </m:sSub>
                            </m:sub>
                          </m:sSub>
                          <m:r>
                            <a:rPr lang="en-US" sz="2000" b="0" i="1" smtClean="0">
                              <a:latin typeface="Cambria Math" panose="02040503050406030204" pitchFamily="18" charset="0"/>
                            </a:rPr>
                            <m:t>𝐻</m:t>
                          </m:r>
                        </m:e>
                      </m:d>
                    </m:oMath>
                  </m:oMathPara>
                </a14:m>
                <a:endParaRPr lang="en-US" sz="2000" dirty="0"/>
              </a:p>
              <a:p>
                <a:pPr>
                  <a:lnSpc>
                    <a:spcPct val="150000"/>
                  </a:lnSpc>
                </a:pPr>
                <a:r>
                  <a:rPr lang="en-US" sz="2000" dirty="0"/>
                  <a:t>Thus: </a:t>
                </a:r>
                <a14:m>
                  <m:oMath xmlns:m="http://schemas.openxmlformats.org/officeDocument/2006/math">
                    <m:r>
                      <a:rPr lang="en-US" sz="2000" b="0" i="1" smtClean="0">
                        <a:latin typeface="Cambria Math" panose="02040503050406030204" pitchFamily="18" charset="0"/>
                      </a:rPr>
                      <m:t>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𝑗</m:t>
                            </m:r>
                          </m:sup>
                        </m:sSup>
                      </m:sub>
                    </m:sSub>
                    <m:r>
                      <a:rPr lang="en-US" sz="2000" b="0" i="1" smtClean="0">
                        <a:latin typeface="Cambria Math" panose="02040503050406030204" pitchFamily="18" charset="0"/>
                      </a:rPr>
                      <m:t>𝐿</m:t>
                    </m:r>
                    <m:r>
                      <a:rPr lang="en-US" sz="2000" b="0" i="1" smtClean="0">
                        <a:latin typeface="Cambria Math" panose="02040503050406030204" pitchFamily="18" charset="0"/>
                      </a:rPr>
                      <m:t>|</m:t>
                    </m:r>
                  </m:oMath>
                </a14:m>
                <a:r>
                  <a:rPr lang="en-US" sz="2000" dirty="0"/>
                  <a:t> meaning that we must be able to express momentum in terms of position and velocity, a condition that we already know is required for Lagrangian systems with unique solutions</a:t>
                </a:r>
              </a:p>
            </p:txBody>
          </p:sp>
        </mc:Choice>
        <mc:Fallback xmlns="">
          <p:sp>
            <p:nvSpPr>
              <p:cNvPr id="7" name="TextBox 6">
                <a:extLst>
                  <a:ext uri="{FF2B5EF4-FFF2-40B4-BE49-F238E27FC236}">
                    <a16:creationId xmlns:a16="http://schemas.microsoft.com/office/drawing/2014/main" id="{7386DFBA-3076-7BC6-3CEF-11B394F26AD3}"/>
                  </a:ext>
                </a:extLst>
              </p:cNvPr>
              <p:cNvSpPr txBox="1">
                <a:spLocks noRot="1" noChangeAspect="1" noMove="1" noResize="1" noEditPoints="1" noAdjustHandles="1" noChangeArrowheads="1" noChangeShapeType="1" noTextEdit="1"/>
              </p:cNvSpPr>
              <p:nvPr/>
            </p:nvSpPr>
            <p:spPr>
              <a:xfrm>
                <a:off x="4614767" y="1910203"/>
                <a:ext cx="7949794" cy="2161297"/>
              </a:xfrm>
              <a:prstGeom prst="rect">
                <a:avLst/>
              </a:prstGeom>
              <a:blipFill>
                <a:blip r:embed="rId4"/>
                <a:stretch>
                  <a:fillRect l="-797" b="-4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087E7CF-22B5-0420-BB37-8CD75D7E6FB5}"/>
                  </a:ext>
                </a:extLst>
              </p:cNvPr>
              <p:cNvSpPr txBox="1"/>
              <p:nvPr/>
            </p:nvSpPr>
            <p:spPr>
              <a:xfrm>
                <a:off x="1537899" y="7272180"/>
                <a:ext cx="7949795" cy="1384995"/>
              </a:xfrm>
              <a:prstGeom prst="rect">
                <a:avLst/>
              </a:prstGeom>
              <a:noFill/>
            </p:spPr>
            <p:txBody>
              <a:bodyPr wrap="square" rtlCol="0">
                <a:spAutoFit/>
              </a:bodyPr>
              <a:lstStyle/>
              <a:p>
                <a:pPr>
                  <a:lnSpc>
                    <a:spcPct val="150000"/>
                  </a:lnSpc>
                </a:pPr>
                <a14:m>
                  <m:oMathPara xmlns:m="http://schemas.openxmlformats.org/officeDocument/2006/math">
                    <m:oMathParaPr>
                      <m:jc m:val="center"/>
                    </m:oMathParaPr>
                    <m:oMath xmlns:m="http://schemas.openxmlformats.org/officeDocument/2006/math">
                      <m:r>
                        <m:rPr>
                          <m:nor/>
                        </m:rPr>
                        <a:rPr lang="en-US" sz="2800"/>
                        <m:t>Lagrangian</m:t>
                      </m:r>
                      <m:r>
                        <m:rPr>
                          <m:nor/>
                        </m:rPr>
                        <a:rPr lang="en-US" sz="2800" dirty="0"/>
                        <m:t> </m:t>
                      </m:r>
                      <m:r>
                        <m:rPr>
                          <m:nor/>
                        </m:rPr>
                        <a:rPr lang="en-US" sz="2800" dirty="0"/>
                        <m:t>systems</m:t>
                      </m:r>
                      <m:r>
                        <m:rPr>
                          <m:nor/>
                        </m:rPr>
                        <a:rPr lang="en-US" sz="2800" dirty="0"/>
                        <m:t> </m:t>
                      </m:r>
                      <m:r>
                        <m:rPr>
                          <m:nor/>
                        </m:rPr>
                        <a:rPr lang="en-US" sz="2800" dirty="0"/>
                        <m:t>are</m:t>
                      </m:r>
                      <m:r>
                        <m:rPr>
                          <m:nor/>
                        </m:rPr>
                        <a:rPr lang="en-US" sz="2800" dirty="0"/>
                        <m:t> </m:t>
                      </m:r>
                      <m:r>
                        <m:rPr>
                          <m:nor/>
                        </m:rPr>
                        <a:rPr lang="en-US" sz="2800" dirty="0"/>
                        <m:t>the</m:t>
                      </m:r>
                      <m:r>
                        <m:rPr>
                          <m:nor/>
                        </m:rPr>
                        <a:rPr lang="en-US" sz="2800" dirty="0"/>
                        <m:t> </m:t>
                      </m:r>
                      <m:r>
                        <m:rPr>
                          <m:nor/>
                        </m:rPr>
                        <a:rPr lang="en-US" sz="2800" dirty="0"/>
                        <m:t>one</m:t>
                      </m:r>
                      <m:r>
                        <m:rPr>
                          <m:nor/>
                        </m:rPr>
                        <a:rPr lang="en-US" sz="2800" dirty="0"/>
                        <m:t> </m:t>
                      </m:r>
                      <m:r>
                        <m:rPr>
                          <m:nor/>
                        </m:rPr>
                        <a:rPr lang="en-US" sz="2800" dirty="0"/>
                        <m:t>for</m:t>
                      </m:r>
                      <m:r>
                        <m:rPr>
                          <m:nor/>
                        </m:rPr>
                        <a:rPr lang="en-US" sz="2800" dirty="0"/>
                        <m:t> </m:t>
                      </m:r>
                      <m:r>
                        <m:rPr>
                          <m:nor/>
                        </m:rPr>
                        <a:rPr lang="en-US" sz="2800" dirty="0"/>
                        <m:t>which</m:t>
                      </m:r>
                      <m:r>
                        <m:rPr>
                          <m:nor/>
                        </m:rPr>
                        <a:rPr lang="en-US" sz="2800" dirty="0"/>
                        <m:t> </m:t>
                      </m:r>
                    </m:oMath>
                  </m:oMathPara>
                </a14:m>
                <a:endParaRPr lang="en-US" sz="2800" dirty="0"/>
              </a:p>
              <a:p>
                <a:pPr>
                  <a:lnSpc>
                    <a:spcPct val="150000"/>
                  </a:lnSpc>
                </a:pPr>
                <a14:m>
                  <m:oMathPara xmlns:m="http://schemas.openxmlformats.org/officeDocument/2006/math">
                    <m:oMathParaPr>
                      <m:jc m:val="center"/>
                    </m:oMathParaPr>
                    <m:oMath xmlns:m="http://schemas.openxmlformats.org/officeDocument/2006/math">
                      <m:r>
                        <m:rPr>
                          <m:nor/>
                        </m:rPr>
                        <a:rPr lang="en-US" sz="2800" dirty="0"/>
                        <m:t>there</m:t>
                      </m:r>
                      <m:r>
                        <m:rPr>
                          <m:nor/>
                        </m:rPr>
                        <a:rPr lang="en-US" sz="2800" dirty="0"/>
                        <m:t> </m:t>
                      </m:r>
                      <m:r>
                        <m:rPr>
                          <m:nor/>
                        </m:rPr>
                        <a:rPr lang="en-US" sz="2800" dirty="0"/>
                        <m:t>is</m:t>
                      </m:r>
                      <m:r>
                        <m:rPr>
                          <m:nor/>
                        </m:rPr>
                        <a:rPr lang="en-US" sz="2800" dirty="0"/>
                        <m:t> </m:t>
                      </m:r>
                      <m:r>
                        <m:rPr>
                          <m:nor/>
                        </m:rPr>
                        <a:rPr lang="en-US" sz="2800" dirty="0"/>
                        <m:t>Kinematic</m:t>
                      </m:r>
                      <m:r>
                        <m:rPr>
                          <m:nor/>
                        </m:rPr>
                        <a:rPr lang="en-US" sz="2800" dirty="0"/>
                        <m:t> </m:t>
                      </m:r>
                      <m:r>
                        <m:rPr>
                          <m:nor/>
                        </m:rPr>
                        <a:rPr lang="en-US" sz="2800" dirty="0"/>
                        <m:t>Equivalence</m:t>
                      </m:r>
                    </m:oMath>
                  </m:oMathPara>
                </a14:m>
                <a:endParaRPr lang="en-US" sz="2800" dirty="0"/>
              </a:p>
            </p:txBody>
          </p:sp>
        </mc:Choice>
        <mc:Fallback xmlns="">
          <p:sp>
            <p:nvSpPr>
              <p:cNvPr id="8" name="TextBox 7">
                <a:extLst>
                  <a:ext uri="{FF2B5EF4-FFF2-40B4-BE49-F238E27FC236}">
                    <a16:creationId xmlns:a16="http://schemas.microsoft.com/office/drawing/2014/main" id="{9087E7CF-22B5-0420-BB37-8CD75D7E6FB5}"/>
                  </a:ext>
                </a:extLst>
              </p:cNvPr>
              <p:cNvSpPr txBox="1">
                <a:spLocks noRot="1" noChangeAspect="1" noMove="1" noResize="1" noEditPoints="1" noAdjustHandles="1" noChangeArrowheads="1" noChangeShapeType="1" noTextEdit="1"/>
              </p:cNvSpPr>
              <p:nvPr/>
            </p:nvSpPr>
            <p:spPr>
              <a:xfrm>
                <a:off x="1537899" y="7272180"/>
                <a:ext cx="7949795" cy="1384995"/>
              </a:xfrm>
              <a:prstGeom prst="rect">
                <a:avLst/>
              </a:prstGeom>
              <a:blipFill>
                <a:blip r:embed="rId5"/>
                <a:stretch>
                  <a:fillRect b="-3636"/>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16007F83-4A7C-1EEC-F94B-36BD7E055307}"/>
              </a:ext>
            </a:extLst>
          </p:cNvPr>
          <p:cNvGrpSpPr/>
          <p:nvPr/>
        </p:nvGrpSpPr>
        <p:grpSpPr>
          <a:xfrm>
            <a:off x="9650405" y="121281"/>
            <a:ext cx="2296582" cy="1780774"/>
            <a:chOff x="2152990" y="605117"/>
            <a:chExt cx="6346135" cy="5486400"/>
          </a:xfrm>
        </p:grpSpPr>
        <p:sp>
          <p:nvSpPr>
            <p:cNvPr id="16" name="Oval 15">
              <a:extLst>
                <a:ext uri="{FF2B5EF4-FFF2-40B4-BE49-F238E27FC236}">
                  <a16:creationId xmlns:a16="http://schemas.microsoft.com/office/drawing/2014/main" id="{E05C4074-23FC-6050-94B1-DA6ADBACEEE4}"/>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B7CDE72D-2587-5B97-19B7-F0802AD8AA50}"/>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8D7CE488-F94C-0E61-3FB6-0C1AF19F620F}"/>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9" name="Freeform 18">
            <a:extLst>
              <a:ext uri="{FF2B5EF4-FFF2-40B4-BE49-F238E27FC236}">
                <a16:creationId xmlns:a16="http://schemas.microsoft.com/office/drawing/2014/main" id="{107D8C5C-5CA2-DCCC-755F-C466EE07F53A}"/>
              </a:ext>
            </a:extLst>
          </p:cNvPr>
          <p:cNvSpPr/>
          <p:nvPr/>
        </p:nvSpPr>
        <p:spPr>
          <a:xfrm>
            <a:off x="10139466" y="714873"/>
            <a:ext cx="659230" cy="570569"/>
          </a:xfrm>
          <a:custGeom>
            <a:avLst/>
            <a:gdLst>
              <a:gd name="connsiteX0" fmla="*/ 172758 w 659230"/>
              <a:gd name="connsiteY0" fmla="*/ 0 h 570569"/>
              <a:gd name="connsiteX1" fmla="*/ 640735 w 659230"/>
              <a:gd name="connsiteY1" fmla="*/ 173859 h 570569"/>
              <a:gd name="connsiteX2" fmla="*/ 659230 w 659230"/>
              <a:gd name="connsiteY2" fmla="*/ 193965 h 570569"/>
              <a:gd name="connsiteX3" fmla="*/ 596912 w 659230"/>
              <a:gd name="connsiteY3" fmla="*/ 261709 h 570569"/>
              <a:gd name="connsiteX4" fmla="*/ 497330 w 659230"/>
              <a:gd name="connsiteY4" fmla="*/ 473962 h 570569"/>
              <a:gd name="connsiteX5" fmla="*/ 486472 w 659230"/>
              <a:gd name="connsiteY5" fmla="*/ 570569 h 570569"/>
              <a:gd name="connsiteX6" fmla="*/ 401621 w 659230"/>
              <a:gd name="connsiteY6" fmla="*/ 546946 h 570569"/>
              <a:gd name="connsiteX7" fmla="*/ 10858 w 659230"/>
              <a:gd name="connsiteY7" fmla="*/ 119631 h 570569"/>
              <a:gd name="connsiteX8" fmla="*/ 0 w 659230"/>
              <a:gd name="connsiteY8" fmla="*/ 23023 h 570569"/>
              <a:gd name="connsiteX9" fmla="*/ 39378 w 659230"/>
              <a:gd name="connsiteY9" fmla="*/ 12060 h 570569"/>
              <a:gd name="connsiteX10" fmla="*/ 172758 w 659230"/>
              <a:gd name="connsiteY10" fmla="*/ 0 h 57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0" h="570569">
                <a:moveTo>
                  <a:pt x="172758" y="0"/>
                </a:moveTo>
                <a:cubicBezTo>
                  <a:pt x="355514" y="0"/>
                  <a:pt x="520969" y="66440"/>
                  <a:pt x="640735" y="173859"/>
                </a:cubicBezTo>
                <a:lnTo>
                  <a:pt x="659230" y="193965"/>
                </a:lnTo>
                <a:lnTo>
                  <a:pt x="596912" y="261709"/>
                </a:lnTo>
                <a:cubicBezTo>
                  <a:pt x="549339" y="324868"/>
                  <a:pt x="514962" y="396680"/>
                  <a:pt x="497330" y="473962"/>
                </a:cubicBezTo>
                <a:lnTo>
                  <a:pt x="486472" y="570569"/>
                </a:lnTo>
                <a:lnTo>
                  <a:pt x="401621" y="546946"/>
                </a:lnTo>
                <a:cubicBezTo>
                  <a:pt x="203674" y="471852"/>
                  <a:pt x="54938" y="312838"/>
                  <a:pt x="10858" y="119631"/>
                </a:cubicBezTo>
                <a:lnTo>
                  <a:pt x="0" y="23023"/>
                </a:lnTo>
                <a:lnTo>
                  <a:pt x="39378" y="12060"/>
                </a:lnTo>
                <a:cubicBezTo>
                  <a:pt x="82461" y="4152"/>
                  <a:pt x="127069" y="0"/>
                  <a:pt x="172758"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C00000"/>
              </a:solidFill>
            </a:endParaRPr>
          </a:p>
        </p:txBody>
      </p:sp>
      <p:sp>
        <p:nvSpPr>
          <p:cNvPr id="20" name="Freeform 19">
            <a:extLst>
              <a:ext uri="{FF2B5EF4-FFF2-40B4-BE49-F238E27FC236}">
                <a16:creationId xmlns:a16="http://schemas.microsoft.com/office/drawing/2014/main" id="{B80AEEDE-0386-2776-A5FA-7815AA779430}"/>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6816A0A8-1E05-1C3E-9F8B-2CBAECA78123}"/>
              </a:ext>
            </a:extLst>
          </p:cNvPr>
          <p:cNvSpPr/>
          <p:nvPr/>
        </p:nvSpPr>
        <p:spPr>
          <a:xfrm>
            <a:off x="10623351" y="1285441"/>
            <a:ext cx="350693" cy="422650"/>
          </a:xfrm>
          <a:custGeom>
            <a:avLst/>
            <a:gdLst>
              <a:gd name="connsiteX0" fmla="*/ 2588 w 350693"/>
              <a:gd name="connsiteY0" fmla="*/ 0 h 422650"/>
              <a:gd name="connsiteX1" fmla="*/ 41967 w 350693"/>
              <a:gd name="connsiteY1" fmla="*/ 10964 h 422650"/>
              <a:gd name="connsiteX2" fmla="*/ 175347 w 350693"/>
              <a:gd name="connsiteY2" fmla="*/ 23024 h 422650"/>
              <a:gd name="connsiteX3" fmla="*/ 308727 w 350693"/>
              <a:gd name="connsiteY3" fmla="*/ 10964 h 422650"/>
              <a:gd name="connsiteX4" fmla="*/ 348105 w 350693"/>
              <a:gd name="connsiteY4" fmla="*/ 1 h 422650"/>
              <a:gd name="connsiteX5" fmla="*/ 350693 w 350693"/>
              <a:gd name="connsiteY5" fmla="*/ 23023 h 422650"/>
              <a:gd name="connsiteX6" fmla="*/ 237665 w 350693"/>
              <a:gd name="connsiteY6" fmla="*/ 354906 h 422650"/>
              <a:gd name="connsiteX7" fmla="*/ 175346 w 350693"/>
              <a:gd name="connsiteY7" fmla="*/ 422650 h 422650"/>
              <a:gd name="connsiteX8" fmla="*/ 113028 w 350693"/>
              <a:gd name="connsiteY8" fmla="*/ 354906 h 422650"/>
              <a:gd name="connsiteX9" fmla="*/ 0 w 350693"/>
              <a:gd name="connsiteY9" fmla="*/ 23023 h 422650"/>
              <a:gd name="connsiteX10" fmla="*/ 2588 w 350693"/>
              <a:gd name="connsiteY10" fmla="*/ 0 h 42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693" h="422650">
                <a:moveTo>
                  <a:pt x="2588" y="0"/>
                </a:moveTo>
                <a:lnTo>
                  <a:pt x="41967" y="10964"/>
                </a:lnTo>
                <a:cubicBezTo>
                  <a:pt x="85050" y="18872"/>
                  <a:pt x="129658" y="23024"/>
                  <a:pt x="175347" y="23024"/>
                </a:cubicBezTo>
                <a:cubicBezTo>
                  <a:pt x="221036" y="23024"/>
                  <a:pt x="265644" y="18872"/>
                  <a:pt x="308727" y="10964"/>
                </a:cubicBezTo>
                <a:lnTo>
                  <a:pt x="348105" y="1"/>
                </a:lnTo>
                <a:lnTo>
                  <a:pt x="350693" y="23023"/>
                </a:lnTo>
                <a:cubicBezTo>
                  <a:pt x="350693" y="145960"/>
                  <a:pt x="309025" y="260168"/>
                  <a:pt x="237665" y="354906"/>
                </a:cubicBezTo>
                <a:lnTo>
                  <a:pt x="175346" y="422650"/>
                </a:lnTo>
                <a:lnTo>
                  <a:pt x="113028" y="354906"/>
                </a:lnTo>
                <a:cubicBezTo>
                  <a:pt x="41668" y="260168"/>
                  <a:pt x="0" y="145960"/>
                  <a:pt x="0" y="23023"/>
                </a:cubicBezTo>
                <a:lnTo>
                  <a:pt x="2588" y="0"/>
                </a:ln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811B163-B596-FB10-4C24-0DA7A9512B1B}"/>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8C1586F-06DE-6FBD-9CE8-EAAF2761BCE8}"/>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CF6215EB-DFFB-7620-B8DA-DE2341DAC8DB}"/>
              </a:ext>
            </a:extLst>
          </p:cNvPr>
          <p:cNvSpPr/>
          <p:nvPr/>
        </p:nvSpPr>
        <p:spPr>
          <a:xfrm>
            <a:off x="10798696" y="737896"/>
            <a:ext cx="1148292" cy="1164160"/>
          </a:xfrm>
          <a:custGeom>
            <a:avLst/>
            <a:gdLst>
              <a:gd name="connsiteX0" fmla="*/ 659232 w 1148292"/>
              <a:gd name="connsiteY0" fmla="*/ 0 h 1164160"/>
              <a:gd name="connsiteX1" fmla="*/ 744083 w 1148292"/>
              <a:gd name="connsiteY1" fmla="*/ 23623 h 1164160"/>
              <a:gd name="connsiteX2" fmla="*/ 1148292 w 1148292"/>
              <a:gd name="connsiteY2" fmla="*/ 570568 h 1164160"/>
              <a:gd name="connsiteX3" fmla="*/ 486473 w 1148292"/>
              <a:gd name="connsiteY3" fmla="*/ 1164160 h 1164160"/>
              <a:gd name="connsiteX4" fmla="*/ 18496 w 1148292"/>
              <a:gd name="connsiteY4" fmla="*/ 990301 h 1164160"/>
              <a:gd name="connsiteX5" fmla="*/ 0 w 1148292"/>
              <a:gd name="connsiteY5" fmla="*/ 970195 h 1164160"/>
              <a:gd name="connsiteX6" fmla="*/ 62319 w 1148292"/>
              <a:gd name="connsiteY6" fmla="*/ 902451 h 1164160"/>
              <a:gd name="connsiteX7" fmla="*/ 175347 w 1148292"/>
              <a:gd name="connsiteY7" fmla="*/ 570568 h 1164160"/>
              <a:gd name="connsiteX8" fmla="*/ 172759 w 1148292"/>
              <a:gd name="connsiteY8" fmla="*/ 547546 h 1164160"/>
              <a:gd name="connsiteX9" fmla="*/ 257611 w 1148292"/>
              <a:gd name="connsiteY9" fmla="*/ 523922 h 1164160"/>
              <a:gd name="connsiteX10" fmla="*/ 648374 w 1148292"/>
              <a:gd name="connsiteY10" fmla="*/ 96607 h 1164160"/>
              <a:gd name="connsiteX11" fmla="*/ 659232 w 1148292"/>
              <a:gd name="connsiteY11" fmla="*/ 0 h 116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2" h="1164160">
                <a:moveTo>
                  <a:pt x="659232" y="0"/>
                </a:moveTo>
                <a:lnTo>
                  <a:pt x="744083" y="23623"/>
                </a:lnTo>
                <a:cubicBezTo>
                  <a:pt x="981620" y="113735"/>
                  <a:pt x="1148292" y="324694"/>
                  <a:pt x="1148292" y="570568"/>
                </a:cubicBezTo>
                <a:cubicBezTo>
                  <a:pt x="1148292" y="898400"/>
                  <a:pt x="851986" y="1164160"/>
                  <a:pt x="486473" y="1164160"/>
                </a:cubicBezTo>
                <a:cubicBezTo>
                  <a:pt x="303716" y="1164160"/>
                  <a:pt x="138262" y="1097720"/>
                  <a:pt x="18496" y="990301"/>
                </a:cubicBezTo>
                <a:lnTo>
                  <a:pt x="0" y="970195"/>
                </a:lnTo>
                <a:lnTo>
                  <a:pt x="62319" y="902451"/>
                </a:lnTo>
                <a:cubicBezTo>
                  <a:pt x="133679" y="807713"/>
                  <a:pt x="175347" y="693505"/>
                  <a:pt x="175347" y="570568"/>
                </a:cubicBezTo>
                <a:lnTo>
                  <a:pt x="172759" y="547546"/>
                </a:lnTo>
                <a:lnTo>
                  <a:pt x="257611" y="523922"/>
                </a:lnTo>
                <a:cubicBezTo>
                  <a:pt x="455558" y="448828"/>
                  <a:pt x="604294" y="289814"/>
                  <a:pt x="648374" y="96607"/>
                </a:cubicBezTo>
                <a:lnTo>
                  <a:pt x="659232"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2DDEF9AF-3465-EEC2-9A99-74F5A391D393}"/>
              </a:ext>
            </a:extLst>
          </p:cNvPr>
          <p:cNvSpPr/>
          <p:nvPr/>
        </p:nvSpPr>
        <p:spPr>
          <a:xfrm>
            <a:off x="10625939" y="908837"/>
            <a:ext cx="345517" cy="399628"/>
          </a:xfrm>
          <a:custGeom>
            <a:avLst/>
            <a:gdLst>
              <a:gd name="connsiteX0" fmla="*/ 172758 w 345517"/>
              <a:gd name="connsiteY0" fmla="*/ 0 h 399628"/>
              <a:gd name="connsiteX1" fmla="*/ 235077 w 345517"/>
              <a:gd name="connsiteY1" fmla="*/ 67744 h 399628"/>
              <a:gd name="connsiteX2" fmla="*/ 334659 w 345517"/>
              <a:gd name="connsiteY2" fmla="*/ 279997 h 399628"/>
              <a:gd name="connsiteX3" fmla="*/ 345517 w 345517"/>
              <a:gd name="connsiteY3" fmla="*/ 376605 h 399628"/>
              <a:gd name="connsiteX4" fmla="*/ 306139 w 345517"/>
              <a:gd name="connsiteY4" fmla="*/ 387568 h 399628"/>
              <a:gd name="connsiteX5" fmla="*/ 172759 w 345517"/>
              <a:gd name="connsiteY5" fmla="*/ 399628 h 399628"/>
              <a:gd name="connsiteX6" fmla="*/ 39379 w 345517"/>
              <a:gd name="connsiteY6" fmla="*/ 387568 h 399628"/>
              <a:gd name="connsiteX7" fmla="*/ 0 w 345517"/>
              <a:gd name="connsiteY7" fmla="*/ 376604 h 399628"/>
              <a:gd name="connsiteX8" fmla="*/ 10858 w 345517"/>
              <a:gd name="connsiteY8" fmla="*/ 279997 h 399628"/>
              <a:gd name="connsiteX9" fmla="*/ 110440 w 345517"/>
              <a:gd name="connsiteY9" fmla="*/ 67744 h 399628"/>
              <a:gd name="connsiteX10" fmla="*/ 172758 w 345517"/>
              <a:gd name="connsiteY10" fmla="*/ 0 h 39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5517" h="399628">
                <a:moveTo>
                  <a:pt x="172758" y="0"/>
                </a:moveTo>
                <a:lnTo>
                  <a:pt x="235077" y="67744"/>
                </a:lnTo>
                <a:cubicBezTo>
                  <a:pt x="282650" y="130903"/>
                  <a:pt x="317027" y="202715"/>
                  <a:pt x="334659" y="279997"/>
                </a:cubicBezTo>
                <a:lnTo>
                  <a:pt x="345517" y="376605"/>
                </a:lnTo>
                <a:lnTo>
                  <a:pt x="306139" y="387568"/>
                </a:lnTo>
                <a:cubicBezTo>
                  <a:pt x="263056" y="395476"/>
                  <a:pt x="218448" y="399628"/>
                  <a:pt x="172759" y="399628"/>
                </a:cubicBezTo>
                <a:cubicBezTo>
                  <a:pt x="127070" y="399628"/>
                  <a:pt x="82462" y="395476"/>
                  <a:pt x="39379" y="387568"/>
                </a:cubicBezTo>
                <a:lnTo>
                  <a:pt x="0" y="376604"/>
                </a:lnTo>
                <a:lnTo>
                  <a:pt x="10858" y="279997"/>
                </a:lnTo>
                <a:cubicBezTo>
                  <a:pt x="28490" y="202715"/>
                  <a:pt x="62867" y="130903"/>
                  <a:pt x="110440" y="67744"/>
                </a:cubicBezTo>
                <a:lnTo>
                  <a:pt x="172758"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54C99904-682B-AD8E-AE52-F3C0BB4FA2F9}"/>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28" name="TextBox 27">
            <a:extLst>
              <a:ext uri="{FF2B5EF4-FFF2-40B4-BE49-F238E27FC236}">
                <a16:creationId xmlns:a16="http://schemas.microsoft.com/office/drawing/2014/main" id="{D736F15F-E37A-244B-641F-C47C40D853FB}"/>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
        <p:nvSpPr>
          <p:cNvPr id="29" name="TextBox 28">
            <a:extLst>
              <a:ext uri="{FF2B5EF4-FFF2-40B4-BE49-F238E27FC236}">
                <a16:creationId xmlns:a16="http://schemas.microsoft.com/office/drawing/2014/main" id="{3EA50549-26FB-B955-25A0-3B53C46F820F}"/>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5" name="Freeform 4">
            <a:extLst>
              <a:ext uri="{FF2B5EF4-FFF2-40B4-BE49-F238E27FC236}">
                <a16:creationId xmlns:a16="http://schemas.microsoft.com/office/drawing/2014/main" id="{19768EB8-39C3-5EF5-E992-EA0FAD6CF748}"/>
              </a:ext>
            </a:extLst>
          </p:cNvPr>
          <p:cNvSpPr/>
          <p:nvPr/>
        </p:nvSpPr>
        <p:spPr>
          <a:xfrm flipH="1">
            <a:off x="363806" y="3110192"/>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9" name="Freeform 8">
            <a:extLst>
              <a:ext uri="{FF2B5EF4-FFF2-40B4-BE49-F238E27FC236}">
                <a16:creationId xmlns:a16="http://schemas.microsoft.com/office/drawing/2014/main" id="{775B855E-FFA3-347C-CBCC-BE8FF0843E05}"/>
              </a:ext>
            </a:extLst>
          </p:cNvPr>
          <p:cNvSpPr/>
          <p:nvPr/>
        </p:nvSpPr>
        <p:spPr>
          <a:xfrm rot="5400000" flipH="1">
            <a:off x="1391802" y="3668622"/>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56CB770-2FB0-CB2A-0DE7-DE0756B06F7F}"/>
                  </a:ext>
                </a:extLst>
              </p:cNvPr>
              <p:cNvSpPr txBox="1"/>
              <p:nvPr/>
            </p:nvSpPr>
            <p:spPr>
              <a:xfrm>
                <a:off x="119730" y="285834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10" name="TextBox 9">
                <a:extLst>
                  <a:ext uri="{FF2B5EF4-FFF2-40B4-BE49-F238E27FC236}">
                    <a16:creationId xmlns:a16="http://schemas.microsoft.com/office/drawing/2014/main" id="{956CB770-2FB0-CB2A-0DE7-DE0756B06F7F}"/>
                  </a:ext>
                </a:extLst>
              </p:cNvPr>
              <p:cNvSpPr txBox="1">
                <a:spLocks noRot="1" noChangeAspect="1" noMove="1" noResize="1" noEditPoints="1" noAdjustHandles="1" noChangeArrowheads="1" noChangeShapeType="1" noTextEdit="1"/>
              </p:cNvSpPr>
              <p:nvPr/>
            </p:nvSpPr>
            <p:spPr>
              <a:xfrm>
                <a:off x="119730" y="2858344"/>
                <a:ext cx="184731" cy="369332"/>
              </a:xfrm>
              <a:prstGeom prst="rect">
                <a:avLst/>
              </a:prstGeom>
              <a:blipFill>
                <a:blip r:embed="rId6"/>
                <a:stretch>
                  <a:fillRect r="-5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48ECC21-07C9-8EC1-9C50-881452BAE32C}"/>
                  </a:ext>
                </a:extLst>
              </p:cNvPr>
              <p:cNvSpPr txBox="1"/>
              <p:nvPr/>
            </p:nvSpPr>
            <p:spPr>
              <a:xfrm>
                <a:off x="2309257" y="4766981"/>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4" name="TextBox 13">
                <a:extLst>
                  <a:ext uri="{FF2B5EF4-FFF2-40B4-BE49-F238E27FC236}">
                    <a16:creationId xmlns:a16="http://schemas.microsoft.com/office/drawing/2014/main" id="{B48ECC21-07C9-8EC1-9C50-881452BAE32C}"/>
                  </a:ext>
                </a:extLst>
              </p:cNvPr>
              <p:cNvSpPr txBox="1">
                <a:spLocks noRot="1" noChangeAspect="1" noMove="1" noResize="1" noEditPoints="1" noAdjustHandles="1" noChangeArrowheads="1" noChangeShapeType="1" noTextEdit="1"/>
              </p:cNvSpPr>
              <p:nvPr/>
            </p:nvSpPr>
            <p:spPr>
              <a:xfrm>
                <a:off x="2309257" y="4766981"/>
                <a:ext cx="184731" cy="369332"/>
              </a:xfrm>
              <a:prstGeom prst="rect">
                <a:avLst/>
              </a:prstGeom>
              <a:blipFill>
                <a:blip r:embed="rId7"/>
                <a:stretch>
                  <a:fillRect r="-43750"/>
                </a:stretch>
              </a:blipFill>
            </p:spPr>
            <p:txBody>
              <a:bodyPr/>
              <a:lstStyle/>
              <a:p>
                <a:r>
                  <a:rPr lang="en-US">
                    <a:noFill/>
                  </a:rPr>
                  <a:t> </a:t>
                </a:r>
              </a:p>
            </p:txBody>
          </p:sp>
        </mc:Fallback>
      </mc:AlternateContent>
      <p:sp>
        <p:nvSpPr>
          <p:cNvPr id="52" name="Freeform 51">
            <a:extLst>
              <a:ext uri="{FF2B5EF4-FFF2-40B4-BE49-F238E27FC236}">
                <a16:creationId xmlns:a16="http://schemas.microsoft.com/office/drawing/2014/main" id="{1CA87753-EAFD-A063-CEFC-3408115343F8}"/>
              </a:ext>
            </a:extLst>
          </p:cNvPr>
          <p:cNvSpPr/>
          <p:nvPr/>
        </p:nvSpPr>
        <p:spPr>
          <a:xfrm rot="10545867">
            <a:off x="2697156" y="3316980"/>
            <a:ext cx="1975769" cy="134324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4D455DBA-EB54-604B-9692-418C35C8FEDC}"/>
              </a:ext>
            </a:extLst>
          </p:cNvPr>
          <p:cNvSpPr/>
          <p:nvPr/>
        </p:nvSpPr>
        <p:spPr>
          <a:xfrm flipH="1">
            <a:off x="2709595" y="3133051"/>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54" name="Freeform 53">
            <a:extLst>
              <a:ext uri="{FF2B5EF4-FFF2-40B4-BE49-F238E27FC236}">
                <a16:creationId xmlns:a16="http://schemas.microsoft.com/office/drawing/2014/main" id="{A5E5C6F2-D847-527F-4808-C07B4177BA19}"/>
              </a:ext>
            </a:extLst>
          </p:cNvPr>
          <p:cNvSpPr/>
          <p:nvPr/>
        </p:nvSpPr>
        <p:spPr>
          <a:xfrm rot="5400000" flipH="1">
            <a:off x="3737591" y="3691481"/>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5DF4A87-6D90-B3E4-9FF8-BE2D9A7A0661}"/>
                  </a:ext>
                </a:extLst>
              </p:cNvPr>
              <p:cNvSpPr txBox="1"/>
              <p:nvPr/>
            </p:nvSpPr>
            <p:spPr>
              <a:xfrm>
                <a:off x="2465519" y="2881203"/>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55" name="TextBox 54">
                <a:extLst>
                  <a:ext uri="{FF2B5EF4-FFF2-40B4-BE49-F238E27FC236}">
                    <a16:creationId xmlns:a16="http://schemas.microsoft.com/office/drawing/2014/main" id="{65DF4A87-6D90-B3E4-9FF8-BE2D9A7A0661}"/>
                  </a:ext>
                </a:extLst>
              </p:cNvPr>
              <p:cNvSpPr txBox="1">
                <a:spLocks noRot="1" noChangeAspect="1" noMove="1" noResize="1" noEditPoints="1" noAdjustHandles="1" noChangeArrowheads="1" noChangeShapeType="1" noTextEdit="1"/>
              </p:cNvSpPr>
              <p:nvPr/>
            </p:nvSpPr>
            <p:spPr>
              <a:xfrm>
                <a:off x="2465519" y="2881203"/>
                <a:ext cx="184731" cy="369332"/>
              </a:xfrm>
              <a:prstGeom prst="rect">
                <a:avLst/>
              </a:prstGeom>
              <a:blipFill>
                <a:blip r:embed="rId8"/>
                <a:stretch>
                  <a:fillRect r="-56250"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EA7A563-BE23-69FE-8FC5-9B5A99342343}"/>
                  </a:ext>
                </a:extLst>
              </p:cNvPr>
              <p:cNvSpPr txBox="1"/>
              <p:nvPr/>
            </p:nvSpPr>
            <p:spPr>
              <a:xfrm>
                <a:off x="4655046" y="4789840"/>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56" name="TextBox 55">
                <a:extLst>
                  <a:ext uri="{FF2B5EF4-FFF2-40B4-BE49-F238E27FC236}">
                    <a16:creationId xmlns:a16="http://schemas.microsoft.com/office/drawing/2014/main" id="{5EA7A563-BE23-69FE-8FC5-9B5A99342343}"/>
                  </a:ext>
                </a:extLst>
              </p:cNvPr>
              <p:cNvSpPr txBox="1">
                <a:spLocks noRot="1" noChangeAspect="1" noMove="1" noResize="1" noEditPoints="1" noAdjustHandles="1" noChangeArrowheads="1" noChangeShapeType="1" noTextEdit="1"/>
              </p:cNvSpPr>
              <p:nvPr/>
            </p:nvSpPr>
            <p:spPr>
              <a:xfrm>
                <a:off x="4655046" y="4789840"/>
                <a:ext cx="184731" cy="369332"/>
              </a:xfrm>
              <a:prstGeom prst="rect">
                <a:avLst/>
              </a:prstGeom>
              <a:blipFill>
                <a:blip r:embed="rId9"/>
                <a:stretch>
                  <a:fillRect r="-4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3610B9-948A-E414-1D35-155CF8396205}"/>
                  </a:ext>
                </a:extLst>
              </p:cNvPr>
              <p:cNvSpPr txBox="1"/>
              <p:nvPr/>
            </p:nvSpPr>
            <p:spPr>
              <a:xfrm>
                <a:off x="1156899" y="5151686"/>
                <a:ext cx="7949795" cy="1318181"/>
              </a:xfrm>
              <a:prstGeom prst="rect">
                <a:avLst/>
              </a:prstGeom>
              <a:noFill/>
            </p:spPr>
            <p:txBody>
              <a:bodyPr wrap="square" rtlCol="0">
                <a:spAutoFit/>
              </a:bodyPr>
              <a:lstStyle/>
              <a:p>
                <a:pPr>
                  <a:lnSpc>
                    <a:spcPct val="150000"/>
                  </a:lnSpc>
                </a:pPr>
                <a14:m>
                  <m:oMath xmlns:m="http://schemas.openxmlformats.org/officeDocument/2006/math">
                    <m:r>
                      <a:rPr lang="en-US" sz="2800" b="0" i="1" smtClean="0">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 Lagrangian systems are the ones for which Hamiltonian systems have kinematic equivalence</a:t>
                </a:r>
              </a:p>
            </p:txBody>
          </p:sp>
        </mc:Choice>
        <mc:Fallback xmlns="">
          <p:sp>
            <p:nvSpPr>
              <p:cNvPr id="4" name="TextBox 3">
                <a:extLst>
                  <a:ext uri="{FF2B5EF4-FFF2-40B4-BE49-F238E27FC236}">
                    <a16:creationId xmlns:a16="http://schemas.microsoft.com/office/drawing/2014/main" id="{283610B9-948A-E414-1D35-155CF8396205}"/>
                  </a:ext>
                </a:extLst>
              </p:cNvPr>
              <p:cNvSpPr txBox="1">
                <a:spLocks noRot="1" noChangeAspect="1" noMove="1" noResize="1" noEditPoints="1" noAdjustHandles="1" noChangeArrowheads="1" noChangeShapeType="1" noTextEdit="1"/>
              </p:cNvSpPr>
              <p:nvPr/>
            </p:nvSpPr>
            <p:spPr>
              <a:xfrm>
                <a:off x="1156899" y="5151686"/>
                <a:ext cx="7949795" cy="1318181"/>
              </a:xfrm>
              <a:prstGeom prst="rect">
                <a:avLst/>
              </a:prstGeom>
              <a:blipFill>
                <a:blip r:embed="rId10"/>
                <a:stretch>
                  <a:fillRect l="-1595" b="-11429"/>
                </a:stretch>
              </a:blipFill>
            </p:spPr>
            <p:txBody>
              <a:bodyPr/>
              <a:lstStyle/>
              <a:p>
                <a:r>
                  <a:rPr lang="en-US">
                    <a:noFill/>
                  </a:rPr>
                  <a:t> </a:t>
                </a:r>
              </a:p>
            </p:txBody>
          </p:sp>
        </mc:Fallback>
      </mc:AlternateContent>
    </p:spTree>
    <p:extLst>
      <p:ext uri="{BB962C8B-B14F-4D97-AF65-F5344CB8AC3E}">
        <p14:creationId xmlns:p14="http://schemas.microsoft.com/office/powerpoint/2010/main" val="3825521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1D1200-9071-94E0-B702-75A7E8C19AB6}"/>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99845C04-C5A6-D26D-5BC6-757A54F0EB08}"/>
              </a:ext>
            </a:extLst>
          </p:cNvPr>
          <p:cNvSpPr>
            <a:spLocks noGrp="1"/>
          </p:cNvSpPr>
          <p:nvPr>
            <p:ph type="sldNum" sz="quarter" idx="12"/>
          </p:nvPr>
        </p:nvSpPr>
        <p:spPr/>
        <p:txBody>
          <a:bodyPr/>
          <a:lstStyle/>
          <a:p>
            <a:fld id="{F47845EA-7733-40EE-B074-20032348B727}" type="slidenum">
              <a:rPr lang="en-US" smtClean="0"/>
              <a:t>15</a:t>
            </a:fld>
            <a:endParaRPr lang="en-US"/>
          </a:p>
        </p:txBody>
      </p:sp>
      <p:sp>
        <p:nvSpPr>
          <p:cNvPr id="4" name="Oval 3">
            <a:extLst>
              <a:ext uri="{FF2B5EF4-FFF2-40B4-BE49-F238E27FC236}">
                <a16:creationId xmlns:a16="http://schemas.microsoft.com/office/drawing/2014/main" id="{8258BC1A-6FC5-61B1-5087-F6EA41D900BC}"/>
              </a:ext>
            </a:extLst>
          </p:cNvPr>
          <p:cNvSpPr/>
          <p:nvPr/>
        </p:nvSpPr>
        <p:spPr>
          <a:xfrm>
            <a:off x="4254650" y="2928817"/>
            <a:ext cx="4984533" cy="3432585"/>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1327583E-E0FD-5C87-6065-5E23417826EA}"/>
              </a:ext>
            </a:extLst>
          </p:cNvPr>
          <p:cNvSpPr/>
          <p:nvPr/>
        </p:nvSpPr>
        <p:spPr>
          <a:xfrm>
            <a:off x="119730" y="2928817"/>
            <a:ext cx="6735619" cy="3432585"/>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C1D91E2B-C48C-A9E2-C707-96F47BDE99D5}"/>
              </a:ext>
            </a:extLst>
          </p:cNvPr>
          <p:cNvSpPr txBox="1"/>
          <p:nvPr/>
        </p:nvSpPr>
        <p:spPr>
          <a:xfrm>
            <a:off x="1647702" y="4106500"/>
            <a:ext cx="2019719" cy="1077218"/>
          </a:xfrm>
          <a:prstGeom prst="rect">
            <a:avLst/>
          </a:prstGeom>
          <a:noFill/>
        </p:spPr>
        <p:txBody>
          <a:bodyPr wrap="square" rtlCol="0">
            <a:spAutoFit/>
          </a:bodyPr>
          <a:lstStyle/>
          <a:p>
            <a:pPr algn="ctr"/>
            <a:r>
              <a:rPr lang="en-US" sz="3200"/>
              <a:t>Newtonian</a:t>
            </a:r>
          </a:p>
          <a:p>
            <a:pPr algn="ctr"/>
            <a:r>
              <a:rPr lang="en-US" sz="3200"/>
              <a:t>Systems</a:t>
            </a:r>
          </a:p>
        </p:txBody>
      </p:sp>
      <p:sp>
        <p:nvSpPr>
          <p:cNvPr id="7" name="TextBox 6">
            <a:extLst>
              <a:ext uri="{FF2B5EF4-FFF2-40B4-BE49-F238E27FC236}">
                <a16:creationId xmlns:a16="http://schemas.microsoft.com/office/drawing/2014/main" id="{4B534915-2FFF-041E-3865-6B6C935AE4B0}"/>
              </a:ext>
            </a:extLst>
          </p:cNvPr>
          <p:cNvSpPr txBox="1"/>
          <p:nvPr/>
        </p:nvSpPr>
        <p:spPr>
          <a:xfrm>
            <a:off x="4555559" y="4106500"/>
            <a:ext cx="1998881" cy="1077218"/>
          </a:xfrm>
          <a:prstGeom prst="rect">
            <a:avLst/>
          </a:prstGeom>
          <a:noFill/>
        </p:spPr>
        <p:txBody>
          <a:bodyPr wrap="square" rtlCol="0">
            <a:spAutoFit/>
          </a:bodyPr>
          <a:lstStyle/>
          <a:p>
            <a:pPr algn="ctr"/>
            <a:r>
              <a:rPr lang="en-US" sz="3200" dirty="0"/>
              <a:t>Lagrangian</a:t>
            </a:r>
          </a:p>
          <a:p>
            <a:pPr algn="ctr"/>
            <a:r>
              <a:rPr lang="en-US" sz="3200" dirty="0"/>
              <a:t>Systems</a:t>
            </a:r>
          </a:p>
        </p:txBody>
      </p:sp>
      <p:sp>
        <p:nvSpPr>
          <p:cNvPr id="8" name="TextBox 7">
            <a:extLst>
              <a:ext uri="{FF2B5EF4-FFF2-40B4-BE49-F238E27FC236}">
                <a16:creationId xmlns:a16="http://schemas.microsoft.com/office/drawing/2014/main" id="{296A8AE4-5ACA-2FB2-FCF4-F1E1FFBD364A}"/>
              </a:ext>
            </a:extLst>
          </p:cNvPr>
          <p:cNvSpPr txBox="1"/>
          <p:nvPr/>
        </p:nvSpPr>
        <p:spPr>
          <a:xfrm>
            <a:off x="6855349" y="4106500"/>
            <a:ext cx="2230867" cy="1077218"/>
          </a:xfrm>
          <a:prstGeom prst="rect">
            <a:avLst/>
          </a:prstGeom>
          <a:noFill/>
        </p:spPr>
        <p:txBody>
          <a:bodyPr wrap="square" rtlCol="0">
            <a:spAutoFit/>
          </a:bodyPr>
          <a:lstStyle/>
          <a:p>
            <a:pPr algn="ctr"/>
            <a:r>
              <a:rPr lang="en-US" sz="3200"/>
              <a:t>Hamiltonian</a:t>
            </a:r>
          </a:p>
          <a:p>
            <a:pPr algn="ctr"/>
            <a:r>
              <a:rPr lang="en-US" sz="3200"/>
              <a:t>Systems</a:t>
            </a:r>
          </a:p>
        </p:txBody>
      </p:sp>
      <p:sp>
        <p:nvSpPr>
          <p:cNvPr id="9" name="TextBox 8">
            <a:extLst>
              <a:ext uri="{FF2B5EF4-FFF2-40B4-BE49-F238E27FC236}">
                <a16:creationId xmlns:a16="http://schemas.microsoft.com/office/drawing/2014/main" id="{D3AC4AB9-477F-5C96-5C2A-0FADA5C685B8}"/>
              </a:ext>
            </a:extLst>
          </p:cNvPr>
          <p:cNvSpPr txBox="1"/>
          <p:nvPr/>
        </p:nvSpPr>
        <p:spPr>
          <a:xfrm>
            <a:off x="4752951" y="381291"/>
            <a:ext cx="2669321" cy="646331"/>
          </a:xfrm>
          <a:prstGeom prst="rect">
            <a:avLst/>
          </a:prstGeom>
          <a:noFill/>
        </p:spPr>
        <p:txBody>
          <a:bodyPr wrap="none" rtlCol="0">
            <a:spAutoFit/>
          </a:bodyPr>
          <a:lstStyle/>
          <a:p>
            <a:pPr algn="ctr"/>
            <a:r>
              <a:rPr lang="en-US" sz="3600"/>
              <a:t>Our Findings:</a:t>
            </a:r>
          </a:p>
        </p:txBody>
      </p:sp>
      <p:sp>
        <p:nvSpPr>
          <p:cNvPr id="10" name="TextBox 9">
            <a:extLst>
              <a:ext uri="{FF2B5EF4-FFF2-40B4-BE49-F238E27FC236}">
                <a16:creationId xmlns:a16="http://schemas.microsoft.com/office/drawing/2014/main" id="{16C065AF-4234-6E2F-E014-BC1335960C7E}"/>
              </a:ext>
            </a:extLst>
          </p:cNvPr>
          <p:cNvSpPr txBox="1"/>
          <p:nvPr/>
        </p:nvSpPr>
        <p:spPr>
          <a:xfrm>
            <a:off x="854439" y="1027622"/>
            <a:ext cx="10448145" cy="1697068"/>
          </a:xfrm>
          <a:prstGeom prst="rect">
            <a:avLst/>
          </a:prstGeom>
          <a:noFill/>
        </p:spPr>
        <p:txBody>
          <a:bodyPr wrap="square" rtlCol="0">
            <a:spAutoFit/>
          </a:bodyPr>
          <a:lstStyle/>
          <a:p>
            <a:pPr algn="ctr">
              <a:lnSpc>
                <a:spcPct val="150000"/>
              </a:lnSpc>
            </a:pPr>
            <a:r>
              <a:rPr lang="en-US" sz="2400" dirty="0"/>
              <a:t>We have found that Kinematic Equivalence is a foundational assumption of Lagrangian mechanics and that it demonstrates which Hamiltonian Systems are Newtonian/Lagrangian</a:t>
            </a:r>
          </a:p>
        </p:txBody>
      </p:sp>
    </p:spTree>
    <p:extLst>
      <p:ext uri="{BB962C8B-B14F-4D97-AF65-F5344CB8AC3E}">
        <p14:creationId xmlns:p14="http://schemas.microsoft.com/office/powerpoint/2010/main" val="205859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81CFD4-F417-1EB1-05A9-F9D2915EA68D}"/>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A5F53AF7-5E44-D1A8-D36C-DB0DA26587B7}"/>
              </a:ext>
            </a:extLst>
          </p:cNvPr>
          <p:cNvSpPr>
            <a:spLocks noGrp="1"/>
          </p:cNvSpPr>
          <p:nvPr>
            <p:ph type="sldNum" sz="quarter" idx="12"/>
          </p:nvPr>
        </p:nvSpPr>
        <p:spPr/>
        <p:txBody>
          <a:bodyPr/>
          <a:lstStyle/>
          <a:p>
            <a:fld id="{F47845EA-7733-40EE-B074-20032348B727}" type="slidenum">
              <a:rPr lang="en-US" smtClean="0"/>
              <a:t>2</a:t>
            </a:fld>
            <a:endParaRPr lang="en-US"/>
          </a:p>
        </p:txBody>
      </p:sp>
      <p:sp>
        <p:nvSpPr>
          <p:cNvPr id="4" name="TextBox 3">
            <a:extLst>
              <a:ext uri="{FF2B5EF4-FFF2-40B4-BE49-F238E27FC236}">
                <a16:creationId xmlns:a16="http://schemas.microsoft.com/office/drawing/2014/main" id="{F7ED96BA-31C6-12F4-5377-37ADBA15D8D1}"/>
              </a:ext>
            </a:extLst>
          </p:cNvPr>
          <p:cNvSpPr txBox="1"/>
          <p:nvPr/>
        </p:nvSpPr>
        <p:spPr>
          <a:xfrm rot="285049">
            <a:off x="1973346" y="963788"/>
            <a:ext cx="10085261" cy="1323439"/>
          </a:xfrm>
          <a:prstGeom prst="rect">
            <a:avLst/>
          </a:prstGeom>
          <a:noFill/>
        </p:spPr>
        <p:txBody>
          <a:bodyPr wrap="none" rtlCol="0">
            <a:spAutoFit/>
          </a:bodyPr>
          <a:lstStyle/>
          <a:p>
            <a:r>
              <a:rPr lang="en-US" sz="2000" dirty="0"/>
              <a:t>“The Lagrangian and Newtonian formulations of mechanics are equivalent” (254)</a:t>
            </a:r>
          </a:p>
          <a:p>
            <a:endParaRPr lang="en-US" sz="2000" dirty="0"/>
          </a:p>
          <a:p>
            <a:r>
              <a:rPr lang="en-US" sz="2000" b="0" i="0" u="none" strike="noStrike" dirty="0">
                <a:effectLst/>
                <a:cs typeface="Calibri" panose="020F0502020204030204" pitchFamily="34" charset="0"/>
              </a:rPr>
              <a:t>Thornton, S. T., &amp; Marion, J. B. (2004). </a:t>
            </a:r>
            <a:r>
              <a:rPr lang="en-US" sz="2000" b="0" i="1" u="none" strike="noStrike" dirty="0">
                <a:effectLst/>
                <a:cs typeface="Calibri" panose="020F0502020204030204" pitchFamily="34" charset="0"/>
              </a:rPr>
              <a:t>Classical dynamics of particles and systems</a:t>
            </a:r>
            <a:r>
              <a:rPr lang="en-US" sz="2000" b="0" i="0" u="none" strike="noStrike" dirty="0">
                <a:effectLst/>
                <a:cs typeface="Calibri" panose="020F0502020204030204" pitchFamily="34" charset="0"/>
              </a:rPr>
              <a:t>. Brooks/Cole.</a:t>
            </a:r>
            <a:endParaRPr lang="en-US" sz="2000" dirty="0">
              <a:cs typeface="Calibri" panose="020F0502020204030204" pitchFamily="34" charset="0"/>
            </a:endParaRPr>
          </a:p>
          <a:p>
            <a:endParaRPr lang="en-US" sz="2000" dirty="0"/>
          </a:p>
        </p:txBody>
      </p:sp>
      <p:sp>
        <p:nvSpPr>
          <p:cNvPr id="9" name="TextBox 8">
            <a:extLst>
              <a:ext uri="{FF2B5EF4-FFF2-40B4-BE49-F238E27FC236}">
                <a16:creationId xmlns:a16="http://schemas.microsoft.com/office/drawing/2014/main" id="{B4B225ED-C8FC-4B17-D9DC-43E9F6139E4E}"/>
              </a:ext>
            </a:extLst>
          </p:cNvPr>
          <p:cNvSpPr txBox="1"/>
          <p:nvPr/>
        </p:nvSpPr>
        <p:spPr>
          <a:xfrm rot="21348444">
            <a:off x="491925" y="2772478"/>
            <a:ext cx="10215011" cy="2352952"/>
          </a:xfrm>
          <a:prstGeom prst="rect">
            <a:avLst/>
          </a:prstGeom>
          <a:noFill/>
        </p:spPr>
        <p:txBody>
          <a:bodyPr wrap="square" rtlCol="0">
            <a:spAutoFit/>
          </a:bodyPr>
          <a:lstStyle/>
          <a:p>
            <a:pPr indent="-457200" rtl="0">
              <a:lnSpc>
                <a:spcPct val="150000"/>
              </a:lnSpc>
              <a:spcBef>
                <a:spcPts val="0"/>
              </a:spcBef>
              <a:spcAft>
                <a:spcPts val="0"/>
              </a:spcAft>
            </a:pPr>
            <a:r>
              <a:rPr lang="en-US" sz="2000" dirty="0"/>
              <a:t>“Like the Lagrangian version, Hamiltonian mechanics is equivalent to Newtonian but is considerably more flexible in its choice of coordinates.” (521) </a:t>
            </a:r>
          </a:p>
          <a:p>
            <a:pPr indent="-457200" rtl="0">
              <a:lnSpc>
                <a:spcPct val="150000"/>
              </a:lnSpc>
              <a:spcBef>
                <a:spcPts val="0"/>
              </a:spcBef>
              <a:spcAft>
                <a:spcPts val="0"/>
              </a:spcAft>
            </a:pPr>
            <a:r>
              <a:rPr lang="en-US" sz="2000" b="0" i="0" u="none" strike="noStrike" dirty="0">
                <a:effectLst/>
              </a:rPr>
              <a:t>Taylor, J. R. (2005). </a:t>
            </a:r>
            <a:r>
              <a:rPr lang="en-US" sz="2000" b="0" i="1" u="none" strike="noStrike" dirty="0">
                <a:effectLst/>
              </a:rPr>
              <a:t>Classical Mechanics</a:t>
            </a:r>
            <a:r>
              <a:rPr lang="en-US" sz="2000" b="0" i="0" u="none" strike="noStrike" dirty="0">
                <a:effectLst/>
              </a:rPr>
              <a:t>. University Science Books.</a:t>
            </a:r>
            <a:endParaRPr lang="en-US" sz="2000" b="0" dirty="0">
              <a:effectLst/>
            </a:endParaRPr>
          </a:p>
          <a:p>
            <a:pPr>
              <a:lnSpc>
                <a:spcPct val="150000"/>
              </a:lnSpc>
            </a:pPr>
            <a:br>
              <a:rPr lang="en-US" sz="2000" dirty="0"/>
            </a:br>
            <a:endParaRPr lang="en-US" sz="2000" dirty="0"/>
          </a:p>
        </p:txBody>
      </p:sp>
    </p:spTree>
    <p:extLst>
      <p:ext uri="{BB962C8B-B14F-4D97-AF65-F5344CB8AC3E}">
        <p14:creationId xmlns:p14="http://schemas.microsoft.com/office/powerpoint/2010/main" val="78857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7D6EC1-DFF8-97C7-A9DA-BCDB9C77D4E6}"/>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CCBCE4D4-6651-AC02-8A0D-0694016B5FAC}"/>
              </a:ext>
            </a:extLst>
          </p:cNvPr>
          <p:cNvSpPr>
            <a:spLocks noGrp="1"/>
          </p:cNvSpPr>
          <p:nvPr>
            <p:ph type="sldNum" sz="quarter" idx="12"/>
          </p:nvPr>
        </p:nvSpPr>
        <p:spPr/>
        <p:txBody>
          <a:bodyPr/>
          <a:lstStyle/>
          <a:p>
            <a:fld id="{F47845EA-7733-40EE-B074-20032348B727}" type="slidenum">
              <a:rPr lang="en-US" smtClean="0"/>
              <a:t>3</a:t>
            </a:fld>
            <a:endParaRPr lang="en-US"/>
          </a:p>
        </p:txBody>
      </p:sp>
      <p:sp>
        <p:nvSpPr>
          <p:cNvPr id="4" name="TextBox 3">
            <a:extLst>
              <a:ext uri="{FF2B5EF4-FFF2-40B4-BE49-F238E27FC236}">
                <a16:creationId xmlns:a16="http://schemas.microsoft.com/office/drawing/2014/main" id="{DF3257EB-8EF7-4DEC-5277-147FD3FB0482}"/>
              </a:ext>
            </a:extLst>
          </p:cNvPr>
          <p:cNvSpPr txBox="1"/>
          <p:nvPr/>
        </p:nvSpPr>
        <p:spPr>
          <a:xfrm>
            <a:off x="1061699" y="347570"/>
            <a:ext cx="10437473" cy="646331"/>
          </a:xfrm>
          <a:prstGeom prst="rect">
            <a:avLst/>
          </a:prstGeom>
          <a:noFill/>
        </p:spPr>
        <p:txBody>
          <a:bodyPr wrap="none" rtlCol="0">
            <a:spAutoFit/>
          </a:bodyPr>
          <a:lstStyle/>
          <a:p>
            <a:r>
              <a:rPr lang="en-US" sz="3600" dirty="0"/>
              <a:t>What Does it Mean For Formulations to be Equivalent?</a:t>
            </a:r>
          </a:p>
        </p:txBody>
      </p:sp>
      <p:sp>
        <p:nvSpPr>
          <p:cNvPr id="5" name="TextBox 4">
            <a:extLst>
              <a:ext uri="{FF2B5EF4-FFF2-40B4-BE49-F238E27FC236}">
                <a16:creationId xmlns:a16="http://schemas.microsoft.com/office/drawing/2014/main" id="{84411310-8767-0AC7-5462-3186E70CA09D}"/>
              </a:ext>
            </a:extLst>
          </p:cNvPr>
          <p:cNvSpPr txBox="1"/>
          <p:nvPr/>
        </p:nvSpPr>
        <p:spPr>
          <a:xfrm>
            <a:off x="6096000" y="2246898"/>
            <a:ext cx="5809436" cy="1815882"/>
          </a:xfrm>
          <a:prstGeom prst="rect">
            <a:avLst/>
          </a:prstGeom>
          <a:noFill/>
        </p:spPr>
        <p:txBody>
          <a:bodyPr wrap="square" rtlCol="0">
            <a:spAutoFit/>
          </a:bodyPr>
          <a:lstStyle/>
          <a:p>
            <a:r>
              <a:rPr lang="en-US" sz="2800" dirty="0"/>
              <a:t>We will consider two formulations equivalent if any system that can be described in one can be described in the other and vice-versa</a:t>
            </a:r>
          </a:p>
        </p:txBody>
      </p:sp>
      <p:sp>
        <p:nvSpPr>
          <p:cNvPr id="9" name="TextBox 8">
            <a:extLst>
              <a:ext uri="{FF2B5EF4-FFF2-40B4-BE49-F238E27FC236}">
                <a16:creationId xmlns:a16="http://schemas.microsoft.com/office/drawing/2014/main" id="{DECF6D89-F291-2818-F4F7-AEB54ABB9E3F}"/>
              </a:ext>
            </a:extLst>
          </p:cNvPr>
          <p:cNvSpPr txBox="1"/>
          <p:nvPr/>
        </p:nvSpPr>
        <p:spPr>
          <a:xfrm>
            <a:off x="289098" y="1392706"/>
            <a:ext cx="2245102" cy="646331"/>
          </a:xfrm>
          <a:prstGeom prst="rect">
            <a:avLst/>
          </a:prstGeom>
          <a:noFill/>
        </p:spPr>
        <p:txBody>
          <a:bodyPr wrap="none" rtlCol="0">
            <a:spAutoFit/>
          </a:bodyPr>
          <a:lstStyle/>
          <a:p>
            <a:r>
              <a:rPr lang="en-US" sz="3600" dirty="0"/>
              <a:t>Newtonian</a:t>
            </a:r>
          </a:p>
        </p:txBody>
      </p:sp>
      <p:sp>
        <p:nvSpPr>
          <p:cNvPr id="10" name="TextBox 9">
            <a:extLst>
              <a:ext uri="{FF2B5EF4-FFF2-40B4-BE49-F238E27FC236}">
                <a16:creationId xmlns:a16="http://schemas.microsoft.com/office/drawing/2014/main" id="{7707DE03-10C7-F45F-A8A4-0B0A82622FF0}"/>
              </a:ext>
            </a:extLst>
          </p:cNvPr>
          <p:cNvSpPr txBox="1"/>
          <p:nvPr/>
        </p:nvSpPr>
        <p:spPr>
          <a:xfrm>
            <a:off x="3618719" y="1392706"/>
            <a:ext cx="2477281" cy="646331"/>
          </a:xfrm>
          <a:prstGeom prst="rect">
            <a:avLst/>
          </a:prstGeom>
          <a:noFill/>
        </p:spPr>
        <p:txBody>
          <a:bodyPr wrap="none" rtlCol="0">
            <a:spAutoFit/>
          </a:bodyPr>
          <a:lstStyle/>
          <a:p>
            <a:r>
              <a:rPr lang="en-US" sz="3600" dirty="0"/>
              <a:t>Hamiltonian</a:t>
            </a:r>
          </a:p>
        </p:txBody>
      </p:sp>
      <p:sp>
        <p:nvSpPr>
          <p:cNvPr id="12" name="Oval 11">
            <a:extLst>
              <a:ext uri="{FF2B5EF4-FFF2-40B4-BE49-F238E27FC236}">
                <a16:creationId xmlns:a16="http://schemas.microsoft.com/office/drawing/2014/main" id="{216E3B1D-114B-2E56-C0F1-88809675A32B}"/>
              </a:ext>
            </a:extLst>
          </p:cNvPr>
          <p:cNvSpPr/>
          <p:nvPr/>
        </p:nvSpPr>
        <p:spPr>
          <a:xfrm>
            <a:off x="1354264" y="2528487"/>
            <a:ext cx="1405053" cy="123489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AFB630B-7B94-23FF-A988-5B42C77ADB3F}"/>
              </a:ext>
            </a:extLst>
          </p:cNvPr>
          <p:cNvCxnSpPr>
            <a:cxnSpLocks/>
          </p:cNvCxnSpPr>
          <p:nvPr/>
        </p:nvCxnSpPr>
        <p:spPr>
          <a:xfrm flipV="1">
            <a:off x="2433196" y="2710562"/>
            <a:ext cx="1366520" cy="23368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899B75EF-3897-2E64-58E9-EABA9E2B4DFC}"/>
              </a:ext>
            </a:extLst>
          </p:cNvPr>
          <p:cNvGrpSpPr/>
          <p:nvPr/>
        </p:nvGrpSpPr>
        <p:grpSpPr>
          <a:xfrm>
            <a:off x="1682730" y="2765163"/>
            <a:ext cx="120340" cy="408088"/>
            <a:chOff x="8820275" y="5418145"/>
            <a:chExt cx="120340" cy="408088"/>
          </a:xfrm>
        </p:grpSpPr>
        <p:sp>
          <p:nvSpPr>
            <p:cNvPr id="30" name="Oval 29">
              <a:extLst>
                <a:ext uri="{FF2B5EF4-FFF2-40B4-BE49-F238E27FC236}">
                  <a16:creationId xmlns:a16="http://schemas.microsoft.com/office/drawing/2014/main" id="{E40C9868-F879-B47A-DE49-FBEA5807AED2}"/>
                </a:ext>
              </a:extLst>
            </p:cNvPr>
            <p:cNvSpPr/>
            <p:nvPr/>
          </p:nvSpPr>
          <p:spPr>
            <a:xfrm>
              <a:off x="8890996" y="5418145"/>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C299589-8791-761E-A0F8-6DA978EE8BC4}"/>
                </a:ext>
              </a:extLst>
            </p:cNvPr>
            <p:cNvSpPr/>
            <p:nvPr/>
          </p:nvSpPr>
          <p:spPr>
            <a:xfrm>
              <a:off x="8820275" y="5776614"/>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Oval 31">
            <a:extLst>
              <a:ext uri="{FF2B5EF4-FFF2-40B4-BE49-F238E27FC236}">
                <a16:creationId xmlns:a16="http://schemas.microsoft.com/office/drawing/2014/main" id="{A0A2F9F0-AE24-8662-BE12-65C6F4072649}"/>
              </a:ext>
            </a:extLst>
          </p:cNvPr>
          <p:cNvSpPr/>
          <p:nvPr/>
        </p:nvSpPr>
        <p:spPr>
          <a:xfrm>
            <a:off x="2055001" y="3027305"/>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AA78805-0873-D525-B71D-DE064A20EC8B}"/>
              </a:ext>
            </a:extLst>
          </p:cNvPr>
          <p:cNvSpPr/>
          <p:nvPr/>
        </p:nvSpPr>
        <p:spPr>
          <a:xfrm>
            <a:off x="2349340" y="2926296"/>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4F6165D-D917-AE99-F77C-0D7618DE15E8}"/>
              </a:ext>
            </a:extLst>
          </p:cNvPr>
          <p:cNvSpPr/>
          <p:nvPr/>
        </p:nvSpPr>
        <p:spPr>
          <a:xfrm>
            <a:off x="2019402" y="3292504"/>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5B82852-1276-794B-7137-B32E5B3A2C92}"/>
              </a:ext>
            </a:extLst>
          </p:cNvPr>
          <p:cNvSpPr/>
          <p:nvPr/>
        </p:nvSpPr>
        <p:spPr>
          <a:xfrm>
            <a:off x="2490359" y="3317579"/>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035AA4E-8297-86D7-4956-C87B55E30C1A}"/>
              </a:ext>
            </a:extLst>
          </p:cNvPr>
          <p:cNvSpPr/>
          <p:nvPr/>
        </p:nvSpPr>
        <p:spPr>
          <a:xfrm>
            <a:off x="1867467" y="3507575"/>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D778563-73FC-D810-5E0B-4EC94FE6404A}"/>
              </a:ext>
            </a:extLst>
          </p:cNvPr>
          <p:cNvSpPr/>
          <p:nvPr/>
        </p:nvSpPr>
        <p:spPr>
          <a:xfrm>
            <a:off x="3403990" y="2371396"/>
            <a:ext cx="1405053" cy="123489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DAB6F21-4636-7EAD-FBC1-962439FFF4A7}"/>
              </a:ext>
            </a:extLst>
          </p:cNvPr>
          <p:cNvSpPr/>
          <p:nvPr/>
        </p:nvSpPr>
        <p:spPr>
          <a:xfrm>
            <a:off x="3826211" y="2677897"/>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536BAEF-FBAB-5945-4F2C-4BC7E210BA02}"/>
              </a:ext>
            </a:extLst>
          </p:cNvPr>
          <p:cNvSpPr/>
          <p:nvPr/>
        </p:nvSpPr>
        <p:spPr>
          <a:xfrm>
            <a:off x="3755490" y="3036366"/>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C562E85-7ECD-02CF-ADE0-D27428076110}"/>
              </a:ext>
            </a:extLst>
          </p:cNvPr>
          <p:cNvSpPr/>
          <p:nvPr/>
        </p:nvSpPr>
        <p:spPr>
          <a:xfrm>
            <a:off x="4104727" y="2870214"/>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2B56A0F-688E-0036-BC24-F655516A9456}"/>
              </a:ext>
            </a:extLst>
          </p:cNvPr>
          <p:cNvSpPr/>
          <p:nvPr/>
        </p:nvSpPr>
        <p:spPr>
          <a:xfrm>
            <a:off x="4399066" y="2769205"/>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CB7B06DE-14A9-D07E-260F-A586A68B1498}"/>
              </a:ext>
            </a:extLst>
          </p:cNvPr>
          <p:cNvSpPr/>
          <p:nvPr/>
        </p:nvSpPr>
        <p:spPr>
          <a:xfrm>
            <a:off x="4069128" y="3135413"/>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22350EA-3B15-0C4F-D011-305E172C3C3B}"/>
              </a:ext>
            </a:extLst>
          </p:cNvPr>
          <p:cNvSpPr/>
          <p:nvPr/>
        </p:nvSpPr>
        <p:spPr>
          <a:xfrm>
            <a:off x="4540085" y="3160488"/>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E996A29-F7C6-25F3-730F-0183347DDC3A}"/>
              </a:ext>
            </a:extLst>
          </p:cNvPr>
          <p:cNvSpPr/>
          <p:nvPr/>
        </p:nvSpPr>
        <p:spPr>
          <a:xfrm>
            <a:off x="3917193" y="3350484"/>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FC954A93-5CC4-9F78-2AD9-5D4CF3631D85}"/>
              </a:ext>
            </a:extLst>
          </p:cNvPr>
          <p:cNvCxnSpPr>
            <a:cxnSpLocks/>
          </p:cNvCxnSpPr>
          <p:nvPr/>
        </p:nvCxnSpPr>
        <p:spPr>
          <a:xfrm>
            <a:off x="1794742" y="3149537"/>
            <a:ext cx="2251354" cy="10605"/>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3970150-B3BA-A8EB-6F2D-D30B98561B0C}"/>
              </a:ext>
            </a:extLst>
          </p:cNvPr>
          <p:cNvCxnSpPr/>
          <p:nvPr/>
        </p:nvCxnSpPr>
        <p:spPr>
          <a:xfrm>
            <a:off x="3079800" y="1204896"/>
            <a:ext cx="0" cy="499995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B2B43D0-B00A-85A1-1D96-4CD50C6C8B79}"/>
              </a:ext>
            </a:extLst>
          </p:cNvPr>
          <p:cNvSpPr txBox="1"/>
          <p:nvPr/>
        </p:nvSpPr>
        <p:spPr>
          <a:xfrm>
            <a:off x="714408" y="2391720"/>
            <a:ext cx="734112" cy="369332"/>
          </a:xfrm>
          <a:prstGeom prst="rect">
            <a:avLst/>
          </a:prstGeom>
          <a:noFill/>
        </p:spPr>
        <p:txBody>
          <a:bodyPr wrap="none" rtlCol="0">
            <a:spAutoFit/>
          </a:bodyPr>
          <a:lstStyle/>
          <a:p>
            <a:r>
              <a:rPr lang="en-US" dirty="0"/>
              <a:t>states</a:t>
            </a:r>
          </a:p>
        </p:txBody>
      </p:sp>
      <p:sp>
        <p:nvSpPr>
          <p:cNvPr id="58" name="Oval 57">
            <a:extLst>
              <a:ext uri="{FF2B5EF4-FFF2-40B4-BE49-F238E27FC236}">
                <a16:creationId xmlns:a16="http://schemas.microsoft.com/office/drawing/2014/main" id="{8239DD78-C739-E476-54EE-990183BC59DA}"/>
              </a:ext>
            </a:extLst>
          </p:cNvPr>
          <p:cNvSpPr/>
          <p:nvPr/>
        </p:nvSpPr>
        <p:spPr>
          <a:xfrm>
            <a:off x="3510752" y="3912790"/>
            <a:ext cx="1405053" cy="19901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4CD5AE79-B0FA-7335-CA0B-723A92D03B30}"/>
              </a:ext>
            </a:extLst>
          </p:cNvPr>
          <p:cNvSpPr/>
          <p:nvPr/>
        </p:nvSpPr>
        <p:spPr>
          <a:xfrm>
            <a:off x="3932973" y="4219292"/>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AEAE3DD2-CCC0-3FE5-B478-E02954082546}"/>
              </a:ext>
            </a:extLst>
          </p:cNvPr>
          <p:cNvSpPr/>
          <p:nvPr/>
        </p:nvSpPr>
        <p:spPr>
          <a:xfrm>
            <a:off x="3740145" y="4625017"/>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21255356-48FC-245F-1C62-36C4C33522A5}"/>
              </a:ext>
            </a:extLst>
          </p:cNvPr>
          <p:cNvSpPr/>
          <p:nvPr/>
        </p:nvSpPr>
        <p:spPr>
          <a:xfrm>
            <a:off x="4211489" y="4411609"/>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2B03445-546A-7C69-B4C9-1FCB66F58030}"/>
              </a:ext>
            </a:extLst>
          </p:cNvPr>
          <p:cNvSpPr/>
          <p:nvPr/>
        </p:nvSpPr>
        <p:spPr>
          <a:xfrm>
            <a:off x="4505828" y="4310600"/>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8F19DAA-EDEF-EA74-B457-FCE7DC74556B}"/>
              </a:ext>
            </a:extLst>
          </p:cNvPr>
          <p:cNvSpPr/>
          <p:nvPr/>
        </p:nvSpPr>
        <p:spPr>
          <a:xfrm>
            <a:off x="4278356" y="4665441"/>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11D4F4F-C21E-E89F-E5FC-5CA1C790AF03}"/>
              </a:ext>
            </a:extLst>
          </p:cNvPr>
          <p:cNvSpPr/>
          <p:nvPr/>
        </p:nvSpPr>
        <p:spPr>
          <a:xfrm>
            <a:off x="4646847" y="4701883"/>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D7ADE58-45C6-86FC-591A-747853249A0E}"/>
              </a:ext>
            </a:extLst>
          </p:cNvPr>
          <p:cNvSpPr/>
          <p:nvPr/>
        </p:nvSpPr>
        <p:spPr>
          <a:xfrm>
            <a:off x="4023955" y="4891879"/>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C93EC054-B8C0-B3B2-7A76-96FF84FE3373}"/>
              </a:ext>
            </a:extLst>
          </p:cNvPr>
          <p:cNvSpPr/>
          <p:nvPr/>
        </p:nvSpPr>
        <p:spPr>
          <a:xfrm>
            <a:off x="3812633" y="5309083"/>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4ADD475-A6FC-BEA9-BBDC-2D30D2955521}"/>
              </a:ext>
            </a:extLst>
          </p:cNvPr>
          <p:cNvSpPr/>
          <p:nvPr/>
        </p:nvSpPr>
        <p:spPr>
          <a:xfrm>
            <a:off x="4161870" y="5142931"/>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0380BB9-0E44-7BD6-4A60-CCDC91831B19}"/>
              </a:ext>
            </a:extLst>
          </p:cNvPr>
          <p:cNvSpPr/>
          <p:nvPr/>
        </p:nvSpPr>
        <p:spPr>
          <a:xfrm>
            <a:off x="4456209" y="5041922"/>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8E77FDEC-FEFF-6968-BE0A-8E6ED489BBF0}"/>
              </a:ext>
            </a:extLst>
          </p:cNvPr>
          <p:cNvSpPr/>
          <p:nvPr/>
        </p:nvSpPr>
        <p:spPr>
          <a:xfrm>
            <a:off x="4210959" y="5509030"/>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40768B2-C2F3-49B7-F594-20B3389F5CA3}"/>
              </a:ext>
            </a:extLst>
          </p:cNvPr>
          <p:cNvSpPr/>
          <p:nvPr/>
        </p:nvSpPr>
        <p:spPr>
          <a:xfrm>
            <a:off x="4597228" y="5433205"/>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9269345-1FE4-AE5C-6441-1D10392EAE69}"/>
              </a:ext>
            </a:extLst>
          </p:cNvPr>
          <p:cNvSpPr/>
          <p:nvPr/>
        </p:nvSpPr>
        <p:spPr>
          <a:xfrm>
            <a:off x="3974336" y="5623201"/>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CBAA005-216E-ABFE-1CE9-ED9D784556D4}"/>
              </a:ext>
            </a:extLst>
          </p:cNvPr>
          <p:cNvSpPr/>
          <p:nvPr/>
        </p:nvSpPr>
        <p:spPr>
          <a:xfrm>
            <a:off x="1281539" y="4147872"/>
            <a:ext cx="1405053" cy="19901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137CB06A-6828-C290-393E-227EBBE6B8EE}"/>
              </a:ext>
            </a:extLst>
          </p:cNvPr>
          <p:cNvSpPr/>
          <p:nvPr/>
        </p:nvSpPr>
        <p:spPr>
          <a:xfrm>
            <a:off x="1703760" y="4454374"/>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57A35BC2-E725-8861-60DD-6195BB602A44}"/>
              </a:ext>
            </a:extLst>
          </p:cNvPr>
          <p:cNvSpPr/>
          <p:nvPr/>
        </p:nvSpPr>
        <p:spPr>
          <a:xfrm>
            <a:off x="1510932" y="4860099"/>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FDAF177-283E-4231-0849-0D53BBC93E9F}"/>
              </a:ext>
            </a:extLst>
          </p:cNvPr>
          <p:cNvSpPr/>
          <p:nvPr/>
        </p:nvSpPr>
        <p:spPr>
          <a:xfrm>
            <a:off x="1982276" y="4646691"/>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177925E3-10B3-EC09-372C-1133131E645D}"/>
              </a:ext>
            </a:extLst>
          </p:cNvPr>
          <p:cNvSpPr/>
          <p:nvPr/>
        </p:nvSpPr>
        <p:spPr>
          <a:xfrm>
            <a:off x="2276615" y="4545682"/>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300D1385-7226-F36E-CC7F-541BDD2E6C8C}"/>
              </a:ext>
            </a:extLst>
          </p:cNvPr>
          <p:cNvSpPr/>
          <p:nvPr/>
        </p:nvSpPr>
        <p:spPr>
          <a:xfrm>
            <a:off x="2049143" y="4900523"/>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AF025ACE-F091-C52B-7F13-F5844C52AB44}"/>
              </a:ext>
            </a:extLst>
          </p:cNvPr>
          <p:cNvSpPr/>
          <p:nvPr/>
        </p:nvSpPr>
        <p:spPr>
          <a:xfrm>
            <a:off x="2417634" y="4936965"/>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7DB1A5A-6440-CDB6-FA7F-941D3521259D}"/>
              </a:ext>
            </a:extLst>
          </p:cNvPr>
          <p:cNvSpPr/>
          <p:nvPr/>
        </p:nvSpPr>
        <p:spPr>
          <a:xfrm>
            <a:off x="1794742" y="5126961"/>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225BC0E-CAAD-1B37-7AB4-0C33FA64C0D6}"/>
              </a:ext>
            </a:extLst>
          </p:cNvPr>
          <p:cNvSpPr/>
          <p:nvPr/>
        </p:nvSpPr>
        <p:spPr>
          <a:xfrm>
            <a:off x="1583420" y="5544165"/>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133B0A5-1F82-8F62-B1BD-B2BAB5D734B9}"/>
              </a:ext>
            </a:extLst>
          </p:cNvPr>
          <p:cNvSpPr/>
          <p:nvPr/>
        </p:nvSpPr>
        <p:spPr>
          <a:xfrm>
            <a:off x="1932657" y="5378013"/>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1496C2F8-A848-9ECB-3EDB-508035DB95FE}"/>
              </a:ext>
            </a:extLst>
          </p:cNvPr>
          <p:cNvSpPr/>
          <p:nvPr/>
        </p:nvSpPr>
        <p:spPr>
          <a:xfrm>
            <a:off x="2226996" y="5277004"/>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E5A93314-47D8-C1B7-DB44-42E076762FA9}"/>
              </a:ext>
            </a:extLst>
          </p:cNvPr>
          <p:cNvSpPr/>
          <p:nvPr/>
        </p:nvSpPr>
        <p:spPr>
          <a:xfrm>
            <a:off x="1981746" y="5744112"/>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584DBDD8-E857-01FA-F6BD-13B7FED2090D}"/>
              </a:ext>
            </a:extLst>
          </p:cNvPr>
          <p:cNvSpPr/>
          <p:nvPr/>
        </p:nvSpPr>
        <p:spPr>
          <a:xfrm>
            <a:off x="2368015" y="5668287"/>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285EA9E3-7821-F620-D6E6-2AFA8EC9EFF6}"/>
              </a:ext>
            </a:extLst>
          </p:cNvPr>
          <p:cNvSpPr/>
          <p:nvPr/>
        </p:nvSpPr>
        <p:spPr>
          <a:xfrm>
            <a:off x="1745123" y="5858283"/>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F3DE17A8-837D-83E2-CEB0-BFE2E93C9515}"/>
              </a:ext>
            </a:extLst>
          </p:cNvPr>
          <p:cNvCxnSpPr>
            <a:cxnSpLocks/>
          </p:cNvCxnSpPr>
          <p:nvPr/>
        </p:nvCxnSpPr>
        <p:spPr>
          <a:xfrm>
            <a:off x="1803070" y="4471255"/>
            <a:ext cx="2139494" cy="4102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B2924BC-2EB2-BC78-246A-BF3E8E39F37C}"/>
              </a:ext>
            </a:extLst>
          </p:cNvPr>
          <p:cNvCxnSpPr>
            <a:cxnSpLocks/>
          </p:cNvCxnSpPr>
          <p:nvPr/>
        </p:nvCxnSpPr>
        <p:spPr>
          <a:xfrm flipV="1">
            <a:off x="2043048" y="5077609"/>
            <a:ext cx="2356018" cy="28109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2CEAB499-5C0C-8DDB-CA62-2770A3D19671}"/>
              </a:ext>
            </a:extLst>
          </p:cNvPr>
          <p:cNvSpPr txBox="1"/>
          <p:nvPr/>
        </p:nvSpPr>
        <p:spPr>
          <a:xfrm>
            <a:off x="407481" y="3843524"/>
            <a:ext cx="1115498" cy="646331"/>
          </a:xfrm>
          <a:prstGeom prst="rect">
            <a:avLst/>
          </a:prstGeom>
          <a:noFill/>
        </p:spPr>
        <p:txBody>
          <a:bodyPr wrap="none" rtlCol="0">
            <a:spAutoFit/>
          </a:bodyPr>
          <a:lstStyle/>
          <a:p>
            <a:pPr algn="ctr"/>
            <a:r>
              <a:rPr lang="en-US" dirty="0"/>
              <a:t>equations</a:t>
            </a:r>
            <a:br>
              <a:rPr lang="en-US" dirty="0"/>
            </a:br>
            <a:r>
              <a:rPr lang="en-US" dirty="0"/>
              <a:t>of motion</a:t>
            </a:r>
          </a:p>
        </p:txBody>
      </p:sp>
    </p:spTree>
    <p:extLst>
      <p:ext uri="{BB962C8B-B14F-4D97-AF65-F5344CB8AC3E}">
        <p14:creationId xmlns:p14="http://schemas.microsoft.com/office/powerpoint/2010/main" val="245033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317FA4-C0AC-32CF-6606-FFE9AA503500}"/>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8C018ACC-C9A2-92B5-BDDC-3D39279A24AC}"/>
              </a:ext>
            </a:extLst>
          </p:cNvPr>
          <p:cNvSpPr>
            <a:spLocks noGrp="1"/>
          </p:cNvSpPr>
          <p:nvPr>
            <p:ph type="sldNum" sz="quarter" idx="12"/>
          </p:nvPr>
        </p:nvSpPr>
        <p:spPr/>
        <p:txBody>
          <a:bodyPr/>
          <a:lstStyle/>
          <a:p>
            <a:fld id="{F47845EA-7733-40EE-B074-20032348B727}" type="slidenum">
              <a:rPr lang="en-US" smtClean="0"/>
              <a:t>4</a:t>
            </a:fld>
            <a:endParaRPr lang="en-US"/>
          </a:p>
        </p:txBody>
      </p:sp>
      <p:sp>
        <p:nvSpPr>
          <p:cNvPr id="4" name="TextBox 3">
            <a:extLst>
              <a:ext uri="{FF2B5EF4-FFF2-40B4-BE49-F238E27FC236}">
                <a16:creationId xmlns:a16="http://schemas.microsoft.com/office/drawing/2014/main" id="{7D4B2A6B-15AC-4B61-7D92-8404D9AC16AB}"/>
              </a:ext>
            </a:extLst>
          </p:cNvPr>
          <p:cNvSpPr txBox="1"/>
          <p:nvPr/>
        </p:nvSpPr>
        <p:spPr>
          <a:xfrm>
            <a:off x="348829" y="146062"/>
            <a:ext cx="4932298" cy="523220"/>
          </a:xfrm>
          <a:prstGeom prst="rect">
            <a:avLst/>
          </a:prstGeom>
          <a:noFill/>
        </p:spPr>
        <p:txBody>
          <a:bodyPr wrap="square" rtlCol="0">
            <a:spAutoFit/>
          </a:bodyPr>
          <a:lstStyle/>
          <a:p>
            <a:r>
              <a:rPr lang="en-US" sz="2800" dirty="0"/>
              <a:t>Newtonian Mechanics: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70E47D5-035C-A5F8-E789-63B40D0D04DA}"/>
                  </a:ext>
                </a:extLst>
              </p:cNvPr>
              <p:cNvSpPr txBox="1"/>
              <p:nvPr/>
            </p:nvSpPr>
            <p:spPr>
              <a:xfrm>
                <a:off x="2355759" y="1196926"/>
                <a:ext cx="5199729" cy="404983"/>
              </a:xfrm>
              <a:prstGeom prst="rect">
                <a:avLst/>
              </a:prstGeom>
              <a:noFill/>
            </p:spPr>
            <p:txBody>
              <a:bodyPr wrap="square" rtlCol="0">
                <a:spAutoFit/>
              </a:bodyPr>
              <a:lstStyle/>
              <a:p>
                <a:r>
                  <a:rPr lang="en-US" dirty="0"/>
                  <a:t>Evolution of the system: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𝑖</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𝑗</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𝑘</m:t>
                            </m:r>
                          </m:sup>
                        </m:sSup>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𝑡</m:t>
                        </m:r>
                      </m:sub>
                    </m:sSub>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𝑖</m:t>
                        </m:r>
                      </m:sup>
                    </m:sSup>
                  </m:oMath>
                </a14:m>
                <a:endParaRPr lang="en-US" dirty="0"/>
              </a:p>
            </p:txBody>
          </p:sp>
        </mc:Choice>
        <mc:Fallback xmlns="">
          <p:sp>
            <p:nvSpPr>
              <p:cNvPr id="5" name="TextBox 4">
                <a:extLst>
                  <a:ext uri="{FF2B5EF4-FFF2-40B4-BE49-F238E27FC236}">
                    <a16:creationId xmlns:a16="http://schemas.microsoft.com/office/drawing/2014/main" id="{970E47D5-035C-A5F8-E789-63B40D0D04DA}"/>
                  </a:ext>
                </a:extLst>
              </p:cNvPr>
              <p:cNvSpPr txBox="1">
                <a:spLocks noRot="1" noChangeAspect="1" noMove="1" noResize="1" noEditPoints="1" noAdjustHandles="1" noChangeArrowheads="1" noChangeShapeType="1" noTextEdit="1"/>
              </p:cNvSpPr>
              <p:nvPr/>
            </p:nvSpPr>
            <p:spPr>
              <a:xfrm>
                <a:off x="2355759" y="1196926"/>
                <a:ext cx="5199729" cy="404983"/>
              </a:xfrm>
              <a:prstGeom prst="rect">
                <a:avLst/>
              </a:prstGeom>
              <a:blipFill>
                <a:blip r:embed="rId3"/>
                <a:stretch>
                  <a:fillRect l="-976"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66F74B-13EA-4147-59B6-7DA70CB9462F}"/>
                  </a:ext>
                </a:extLst>
              </p:cNvPr>
              <p:cNvSpPr txBox="1"/>
              <p:nvPr/>
            </p:nvSpPr>
            <p:spPr>
              <a:xfrm>
                <a:off x="4547878" y="5418265"/>
                <a:ext cx="1445396" cy="4333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e>
                        <m:sub>
                          <m:sSup>
                            <m:sSupPr>
                              <m:ctrlPr>
                                <a:rPr lang="en-US" i="1">
                                  <a:latin typeface="Cambria Math" panose="02040503050406030204" pitchFamily="18" charset="0"/>
                                </a:rPr>
                              </m:ctrlPr>
                            </m:sSupPr>
                            <m:e>
                              <m:r>
                                <a:rPr lang="en-US" b="0" i="1" smtClean="0">
                                  <a:latin typeface="Cambria Math" panose="02040503050406030204" pitchFamily="18" charset="0"/>
                                </a:rPr>
                                <m:t>𝑝</m:t>
                              </m:r>
                            </m:e>
                            <m:sup>
                              <m:r>
                                <a:rPr lang="en-US" i="1">
                                  <a:latin typeface="Cambria Math" panose="02040503050406030204" pitchFamily="18" charset="0"/>
                                </a:rPr>
                                <m:t>𝑖</m:t>
                              </m:r>
                            </m:sup>
                          </m:sSup>
                        </m:sub>
                      </m:sSub>
                      <m:r>
                        <a:rPr lang="en-US" b="0" i="1" smtClean="0">
                          <a:latin typeface="Cambria Math" panose="02040503050406030204" pitchFamily="18" charset="0"/>
                        </a:rPr>
                        <m:t>𝐻</m:t>
                      </m:r>
                    </m:oMath>
                  </m:oMathPara>
                </a14:m>
                <a:endParaRPr lang="en-US" dirty="0"/>
              </a:p>
            </p:txBody>
          </p:sp>
        </mc:Choice>
        <mc:Fallback xmlns="">
          <p:sp>
            <p:nvSpPr>
              <p:cNvPr id="6" name="TextBox 5">
                <a:extLst>
                  <a:ext uri="{FF2B5EF4-FFF2-40B4-BE49-F238E27FC236}">
                    <a16:creationId xmlns:a16="http://schemas.microsoft.com/office/drawing/2014/main" id="{6866F74B-13EA-4147-59B6-7DA70CB9462F}"/>
                  </a:ext>
                </a:extLst>
              </p:cNvPr>
              <p:cNvSpPr txBox="1">
                <a:spLocks noRot="1" noChangeAspect="1" noMove="1" noResize="1" noEditPoints="1" noAdjustHandles="1" noChangeArrowheads="1" noChangeShapeType="1" noTextEdit="1"/>
              </p:cNvSpPr>
              <p:nvPr/>
            </p:nvSpPr>
            <p:spPr>
              <a:xfrm>
                <a:off x="4547878" y="5418265"/>
                <a:ext cx="1445396" cy="433324"/>
              </a:xfrm>
              <a:prstGeom prst="rect">
                <a:avLst/>
              </a:prstGeom>
              <a:blipFill>
                <a:blip r:embed="rId4"/>
                <a:stretch>
                  <a:fillRect b="-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2808A8-A08C-1206-1BBC-E1752B95FC0F}"/>
                  </a:ext>
                </a:extLst>
              </p:cNvPr>
              <p:cNvSpPr txBox="1"/>
              <p:nvPr/>
            </p:nvSpPr>
            <p:spPr>
              <a:xfrm>
                <a:off x="3139611" y="3047731"/>
                <a:ext cx="6463693" cy="387607"/>
              </a:xfrm>
              <a:prstGeom prst="rect">
                <a:avLst/>
              </a:prstGeom>
              <a:noFill/>
            </p:spPr>
            <p:txBody>
              <a:bodyPr wrap="none" rtlCol="0">
                <a:spAutoFit/>
              </a:bodyPr>
              <a:lstStyle/>
              <a:p>
                <a:r>
                  <a:rPr lang="en-US" dirty="0"/>
                  <a:t>Evolution of the system: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m:t>
                        </m:r>
                      </m:e>
                      <m:sub>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sub>
                    </m:sSub>
                    <m:r>
                      <a:rPr lang="en-US" b="0" i="1" smtClean="0">
                        <a:latin typeface="Cambria Math" panose="02040503050406030204" pitchFamily="18" charset="0"/>
                      </a:rPr>
                      <m:t>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i="1">
                            <a:latin typeface="Cambria Math" panose="02040503050406030204" pitchFamily="18" charset="0"/>
                          </a:rPr>
                          <m:t>𝜕</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𝑖</m:t>
                            </m:r>
                          </m:sup>
                        </m:sSup>
                      </m:sub>
                    </m:sSub>
                    <m:r>
                      <a:rPr lang="en-US" b="0" i="1" smtClean="0">
                        <a:latin typeface="Cambria Math" panose="02040503050406030204" pitchFamily="18" charset="0"/>
                      </a:rPr>
                      <m:t>𝐿</m:t>
                    </m:r>
                  </m:oMath>
                </a14:m>
                <a:r>
                  <a:rPr lang="en-US" dirty="0"/>
                  <a:t> (Euler-Lagrange equations)</a:t>
                </a:r>
              </a:p>
            </p:txBody>
          </p:sp>
        </mc:Choice>
        <mc:Fallback xmlns="">
          <p:sp>
            <p:nvSpPr>
              <p:cNvPr id="7" name="TextBox 6">
                <a:extLst>
                  <a:ext uri="{FF2B5EF4-FFF2-40B4-BE49-F238E27FC236}">
                    <a16:creationId xmlns:a16="http://schemas.microsoft.com/office/drawing/2014/main" id="{BE2808A8-A08C-1206-1BBC-E1752B95FC0F}"/>
                  </a:ext>
                </a:extLst>
              </p:cNvPr>
              <p:cNvSpPr txBox="1">
                <a:spLocks noRot="1" noChangeAspect="1" noMove="1" noResize="1" noEditPoints="1" noAdjustHandles="1" noChangeArrowheads="1" noChangeShapeType="1" noTextEdit="1"/>
              </p:cNvSpPr>
              <p:nvPr/>
            </p:nvSpPr>
            <p:spPr>
              <a:xfrm>
                <a:off x="3139611" y="3047731"/>
                <a:ext cx="6463693" cy="387607"/>
              </a:xfrm>
              <a:prstGeom prst="rect">
                <a:avLst/>
              </a:prstGeom>
              <a:blipFill>
                <a:blip r:embed="rId5"/>
                <a:stretch>
                  <a:fillRect l="-786" t="-9677" b="-1935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647B428-45B2-8A86-6E10-689826164558}"/>
              </a:ext>
            </a:extLst>
          </p:cNvPr>
          <p:cNvSpPr txBox="1"/>
          <p:nvPr/>
        </p:nvSpPr>
        <p:spPr>
          <a:xfrm>
            <a:off x="348829" y="1719221"/>
            <a:ext cx="4932298" cy="523220"/>
          </a:xfrm>
          <a:prstGeom prst="rect">
            <a:avLst/>
          </a:prstGeom>
          <a:noFill/>
        </p:spPr>
        <p:txBody>
          <a:bodyPr wrap="square" rtlCol="0">
            <a:spAutoFit/>
          </a:bodyPr>
          <a:lstStyle/>
          <a:p>
            <a:r>
              <a:rPr lang="en-US" sz="2800" dirty="0"/>
              <a:t>Lagrangian Mechanics:</a:t>
            </a:r>
          </a:p>
        </p:txBody>
      </p:sp>
      <p:sp>
        <p:nvSpPr>
          <p:cNvPr id="9" name="TextBox 8">
            <a:extLst>
              <a:ext uri="{FF2B5EF4-FFF2-40B4-BE49-F238E27FC236}">
                <a16:creationId xmlns:a16="http://schemas.microsoft.com/office/drawing/2014/main" id="{38E6CD63-D500-C8B4-7D39-E3AD55AD713A}"/>
              </a:ext>
            </a:extLst>
          </p:cNvPr>
          <p:cNvSpPr txBox="1"/>
          <p:nvPr/>
        </p:nvSpPr>
        <p:spPr>
          <a:xfrm>
            <a:off x="119730" y="3515177"/>
            <a:ext cx="4305825" cy="523220"/>
          </a:xfrm>
          <a:prstGeom prst="rect">
            <a:avLst/>
          </a:prstGeom>
          <a:noFill/>
        </p:spPr>
        <p:txBody>
          <a:bodyPr wrap="square" rtlCol="0">
            <a:spAutoFit/>
          </a:bodyPr>
          <a:lstStyle/>
          <a:p>
            <a:r>
              <a:rPr lang="en-US" sz="2800" dirty="0"/>
              <a:t>Hamiltonian Mechanics: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0ECD9F6-2B56-C8DF-121A-76F06A0E6077}"/>
                  </a:ext>
                </a:extLst>
              </p:cNvPr>
              <p:cNvSpPr txBox="1"/>
              <p:nvPr/>
            </p:nvSpPr>
            <p:spPr>
              <a:xfrm>
                <a:off x="6290537" y="5444412"/>
                <a:ext cx="1444883" cy="4333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𝑡</m:t>
                          </m:r>
                        </m:sub>
                      </m:sSub>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𝑖</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e>
                        <m:sub>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𝑖</m:t>
                              </m:r>
                            </m:sup>
                          </m:sSup>
                        </m:sub>
                      </m:sSub>
                      <m:r>
                        <a:rPr lang="en-US" b="0" i="1" smtClean="0">
                          <a:latin typeface="Cambria Math" panose="02040503050406030204" pitchFamily="18" charset="0"/>
                        </a:rPr>
                        <m:t>𝐻</m:t>
                      </m:r>
                    </m:oMath>
                  </m:oMathPara>
                </a14:m>
                <a:endParaRPr lang="en-US" dirty="0"/>
              </a:p>
            </p:txBody>
          </p:sp>
        </mc:Choice>
        <mc:Fallback xmlns="">
          <p:sp>
            <p:nvSpPr>
              <p:cNvPr id="10" name="TextBox 9">
                <a:extLst>
                  <a:ext uri="{FF2B5EF4-FFF2-40B4-BE49-F238E27FC236}">
                    <a16:creationId xmlns:a16="http://schemas.microsoft.com/office/drawing/2014/main" id="{60ECD9F6-2B56-C8DF-121A-76F06A0E6077}"/>
                  </a:ext>
                </a:extLst>
              </p:cNvPr>
              <p:cNvSpPr txBox="1">
                <a:spLocks noRot="1" noChangeAspect="1" noMove="1" noResize="1" noEditPoints="1" noAdjustHandles="1" noChangeArrowheads="1" noChangeShapeType="1" noTextEdit="1"/>
              </p:cNvSpPr>
              <p:nvPr/>
            </p:nvSpPr>
            <p:spPr>
              <a:xfrm>
                <a:off x="6290537" y="5444412"/>
                <a:ext cx="1444883" cy="433324"/>
              </a:xfrm>
              <a:prstGeom prst="rect">
                <a:avLst/>
              </a:prstGeom>
              <a:blipFill>
                <a:blip r:embed="rId6"/>
                <a:stretch>
                  <a:fillRect b="-2857"/>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A87F4947-5883-6167-19B0-631CBC437461}"/>
              </a:ext>
            </a:extLst>
          </p:cNvPr>
          <p:cNvGrpSpPr/>
          <p:nvPr/>
        </p:nvGrpSpPr>
        <p:grpSpPr>
          <a:xfrm>
            <a:off x="9555609" y="121281"/>
            <a:ext cx="2505456" cy="1783080"/>
            <a:chOff x="1891042" y="605117"/>
            <a:chExt cx="6927923" cy="5486400"/>
          </a:xfrm>
        </p:grpSpPr>
        <p:sp>
          <p:nvSpPr>
            <p:cNvPr id="22" name="Oval 21">
              <a:extLst>
                <a:ext uri="{FF2B5EF4-FFF2-40B4-BE49-F238E27FC236}">
                  <a16:creationId xmlns:a16="http://schemas.microsoft.com/office/drawing/2014/main" id="{EFC18211-528A-60CA-2FD9-02508C440557}"/>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BBE7BA3E-1FC1-C9CC-BBED-4FD6866E3803}"/>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A6742F8C-6C03-9F06-BA11-734F4CA0905A}"/>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04AE98C8-940A-B5D0-0328-4BC42F917B64}"/>
                </a:ext>
              </a:extLst>
            </p:cNvPr>
            <p:cNvSpPr txBox="1"/>
            <p:nvPr/>
          </p:nvSpPr>
          <p:spPr>
            <a:xfrm>
              <a:off x="3870881" y="986019"/>
              <a:ext cx="2910351" cy="1609908"/>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26" name="TextBox 25">
              <a:extLst>
                <a:ext uri="{FF2B5EF4-FFF2-40B4-BE49-F238E27FC236}">
                  <a16:creationId xmlns:a16="http://schemas.microsoft.com/office/drawing/2014/main" id="{7C780930-BC0E-633D-C67A-3CA0F116FF78}"/>
                </a:ext>
              </a:extLst>
            </p:cNvPr>
            <p:cNvSpPr txBox="1"/>
            <p:nvPr/>
          </p:nvSpPr>
          <p:spPr>
            <a:xfrm>
              <a:off x="1891042" y="3900332"/>
              <a:ext cx="3511746" cy="1806332"/>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27" name="TextBox 26">
              <a:extLst>
                <a:ext uri="{FF2B5EF4-FFF2-40B4-BE49-F238E27FC236}">
                  <a16:creationId xmlns:a16="http://schemas.microsoft.com/office/drawing/2014/main" id="{855025D4-D48F-3BB0-1DD1-677959870C5E}"/>
                </a:ext>
              </a:extLst>
            </p:cNvPr>
            <p:cNvSpPr txBox="1"/>
            <p:nvPr/>
          </p:nvSpPr>
          <p:spPr>
            <a:xfrm>
              <a:off x="5469442" y="3938339"/>
              <a:ext cx="3349523" cy="1806332"/>
            </a:xfrm>
            <a:prstGeom prst="rect">
              <a:avLst/>
            </a:prstGeom>
            <a:noFill/>
          </p:spPr>
          <p:txBody>
            <a:bodyPr wrap="square" rtlCol="0">
              <a:spAutoFit/>
            </a:bodyPr>
            <a:lstStyle/>
            <a:p>
              <a:pPr algn="ctr"/>
              <a:r>
                <a:rPr lang="en-US" sz="1400" dirty="0"/>
                <a:t>Hamiltonian</a:t>
              </a:r>
            </a:p>
            <a:p>
              <a:pPr algn="ctr"/>
              <a:r>
                <a:rPr lang="en-US" sz="1400" dirty="0"/>
                <a:t>Systems</a:t>
              </a:r>
            </a:p>
          </p:txBody>
        </p:sp>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2261309-4805-BC36-AE56-F05AD238DBEC}"/>
                  </a:ext>
                </a:extLst>
              </p:cNvPr>
              <p:cNvSpPr txBox="1"/>
              <p:nvPr/>
            </p:nvSpPr>
            <p:spPr>
              <a:xfrm>
                <a:off x="348829" y="659326"/>
                <a:ext cx="5583836" cy="378245"/>
              </a:xfrm>
              <a:prstGeom prst="rect">
                <a:avLst/>
              </a:prstGeom>
              <a:noFill/>
            </p:spPr>
            <p:txBody>
              <a:bodyPr wrap="none" rtlCol="0">
                <a:spAutoFit/>
              </a:bodyPr>
              <a:lstStyle/>
              <a:p>
                <a:r>
                  <a:rPr lang="en-US" dirty="0"/>
                  <a:t>State of the system is  given by position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a14:m>
                <a:r>
                  <a:rPr lang="en-US" dirty="0"/>
                  <a:t> and velocity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𝑖</m:t>
                        </m:r>
                      </m:sup>
                    </m:sSup>
                  </m:oMath>
                </a14:m>
                <a:endParaRPr lang="en-US" dirty="0"/>
              </a:p>
            </p:txBody>
          </p:sp>
        </mc:Choice>
        <mc:Fallback xmlns="">
          <p:sp>
            <p:nvSpPr>
              <p:cNvPr id="14" name="TextBox 13">
                <a:extLst>
                  <a:ext uri="{FF2B5EF4-FFF2-40B4-BE49-F238E27FC236}">
                    <a16:creationId xmlns:a16="http://schemas.microsoft.com/office/drawing/2014/main" id="{32261309-4805-BC36-AE56-F05AD238DBEC}"/>
                  </a:ext>
                </a:extLst>
              </p:cNvPr>
              <p:cNvSpPr txBox="1">
                <a:spLocks noRot="1" noChangeAspect="1" noMove="1" noResize="1" noEditPoints="1" noAdjustHandles="1" noChangeArrowheads="1" noChangeShapeType="1" noTextEdit="1"/>
              </p:cNvSpPr>
              <p:nvPr/>
            </p:nvSpPr>
            <p:spPr>
              <a:xfrm>
                <a:off x="348829" y="659326"/>
                <a:ext cx="5583836" cy="378245"/>
              </a:xfrm>
              <a:prstGeom prst="rect">
                <a:avLst/>
              </a:prstGeom>
              <a:blipFill>
                <a:blip r:embed="rId7"/>
                <a:stretch>
                  <a:fillRect l="-907" t="-3226" b="-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B877F63-50C8-28E2-832E-F2ED27C1742F}"/>
                  </a:ext>
                </a:extLst>
              </p:cNvPr>
              <p:cNvSpPr txBox="1"/>
              <p:nvPr/>
            </p:nvSpPr>
            <p:spPr>
              <a:xfrm>
                <a:off x="338194" y="2469125"/>
                <a:ext cx="5530938" cy="378245"/>
              </a:xfrm>
              <a:prstGeom prst="rect">
                <a:avLst/>
              </a:prstGeom>
              <a:noFill/>
            </p:spPr>
            <p:txBody>
              <a:bodyPr wrap="none" rtlCol="0">
                <a:spAutoFit/>
              </a:bodyPr>
              <a:lstStyle/>
              <a:p>
                <a:r>
                  <a:rPr lang="en-US" dirty="0"/>
                  <a:t>State of the system is given by position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a14:m>
                <a:r>
                  <a:rPr lang="en-US" dirty="0"/>
                  <a:t> and velocity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𝑖</m:t>
                        </m:r>
                      </m:sup>
                    </m:sSup>
                  </m:oMath>
                </a14:m>
                <a:endParaRPr lang="en-US" dirty="0"/>
              </a:p>
            </p:txBody>
          </p:sp>
        </mc:Choice>
        <mc:Fallback xmlns="">
          <p:sp>
            <p:nvSpPr>
              <p:cNvPr id="15" name="TextBox 14">
                <a:extLst>
                  <a:ext uri="{FF2B5EF4-FFF2-40B4-BE49-F238E27FC236}">
                    <a16:creationId xmlns:a16="http://schemas.microsoft.com/office/drawing/2014/main" id="{0B877F63-50C8-28E2-832E-F2ED27C1742F}"/>
                  </a:ext>
                </a:extLst>
              </p:cNvPr>
              <p:cNvSpPr txBox="1">
                <a:spLocks noRot="1" noChangeAspect="1" noMove="1" noResize="1" noEditPoints="1" noAdjustHandles="1" noChangeArrowheads="1" noChangeShapeType="1" noTextEdit="1"/>
              </p:cNvSpPr>
              <p:nvPr/>
            </p:nvSpPr>
            <p:spPr>
              <a:xfrm>
                <a:off x="338194" y="2469125"/>
                <a:ext cx="5530938" cy="378245"/>
              </a:xfrm>
              <a:prstGeom prst="rect">
                <a:avLst/>
              </a:prstGeom>
              <a:blipFill>
                <a:blip r:embed="rId8"/>
                <a:stretch>
                  <a:fillRect l="-915" t="-3226" b="-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68935F9-701E-B885-3E69-AF1C947E322B}"/>
                  </a:ext>
                </a:extLst>
              </p:cNvPr>
              <p:cNvSpPr txBox="1"/>
              <p:nvPr/>
            </p:nvSpPr>
            <p:spPr>
              <a:xfrm>
                <a:off x="2499674" y="4038397"/>
                <a:ext cx="6865982" cy="378245"/>
              </a:xfrm>
              <a:prstGeom prst="rect">
                <a:avLst/>
              </a:prstGeom>
              <a:noFill/>
            </p:spPr>
            <p:txBody>
              <a:bodyPr wrap="none" rtlCol="0">
                <a:spAutoFit/>
              </a:bodyPr>
              <a:lstStyle/>
              <a:p>
                <a:r>
                  <a:rPr lang="en-US" dirty="0"/>
                  <a:t>State of the system is given by position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oMath>
                </a14:m>
                <a:r>
                  <a:rPr lang="en-US" dirty="0"/>
                  <a:t> and conjugate momentum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endParaRPr lang="en-US" dirty="0"/>
              </a:p>
            </p:txBody>
          </p:sp>
        </mc:Choice>
        <mc:Fallback xmlns="">
          <p:sp>
            <p:nvSpPr>
              <p:cNvPr id="16" name="TextBox 15">
                <a:extLst>
                  <a:ext uri="{FF2B5EF4-FFF2-40B4-BE49-F238E27FC236}">
                    <a16:creationId xmlns:a16="http://schemas.microsoft.com/office/drawing/2014/main" id="{D68935F9-701E-B885-3E69-AF1C947E322B}"/>
                  </a:ext>
                </a:extLst>
              </p:cNvPr>
              <p:cNvSpPr txBox="1">
                <a:spLocks noRot="1" noChangeAspect="1" noMove="1" noResize="1" noEditPoints="1" noAdjustHandles="1" noChangeArrowheads="1" noChangeShapeType="1" noTextEdit="1"/>
              </p:cNvSpPr>
              <p:nvPr/>
            </p:nvSpPr>
            <p:spPr>
              <a:xfrm>
                <a:off x="2499674" y="4038397"/>
                <a:ext cx="6865982" cy="378245"/>
              </a:xfrm>
              <a:prstGeom prst="rect">
                <a:avLst/>
              </a:prstGeom>
              <a:blipFill>
                <a:blip r:embed="rId9"/>
                <a:stretch>
                  <a:fillRect l="-738" t="-3226" b="-25806"/>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2B8818D4-9CE0-212D-C457-BB8C2728D61A}"/>
              </a:ext>
            </a:extLst>
          </p:cNvPr>
          <p:cNvSpPr txBox="1"/>
          <p:nvPr/>
        </p:nvSpPr>
        <p:spPr>
          <a:xfrm>
            <a:off x="1763066" y="5444412"/>
            <a:ext cx="2487549" cy="369332"/>
          </a:xfrm>
          <a:prstGeom prst="rect">
            <a:avLst/>
          </a:prstGeom>
          <a:noFill/>
        </p:spPr>
        <p:txBody>
          <a:bodyPr wrap="square">
            <a:spAutoFit/>
          </a:bodyPr>
          <a:lstStyle/>
          <a:p>
            <a:r>
              <a:rPr lang="en-US" dirty="0"/>
              <a:t>Evolution of the system: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1574DA9-8E0F-EAD6-E6F9-EE6C6C6B4C2C}"/>
                  </a:ext>
                </a:extLst>
              </p:cNvPr>
              <p:cNvSpPr txBox="1"/>
              <p:nvPr/>
            </p:nvSpPr>
            <p:spPr>
              <a:xfrm>
                <a:off x="5932665" y="655927"/>
                <a:ext cx="6106332" cy="392993"/>
              </a:xfrm>
              <a:prstGeom prst="rect">
                <a:avLst/>
              </a:prstGeom>
              <a:noFill/>
            </p:spPr>
            <p:txBody>
              <a:bodyPr wrap="square">
                <a:spAutoFit/>
              </a:bodyPr>
              <a:lstStyle/>
              <a:p>
                <a:r>
                  <a:rPr lang="en-US" dirty="0"/>
                  <a:t>Dynamics specified by: </a:t>
                </a:r>
                <a14:m>
                  <m:oMath xmlns:m="http://schemas.openxmlformats.org/officeDocument/2006/math">
                    <m:sSup>
                      <m:sSupPr>
                        <m:ctrlPr>
                          <a:rPr lang="en-US" i="1">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𝑖</m:t>
                            </m:r>
                          </m:sup>
                        </m:sSup>
                        <m:r>
                          <a:rPr lang="en-US" i="1">
                            <a:latin typeface="Cambria Math" panose="02040503050406030204" pitchFamily="18" charset="0"/>
                          </a:rPr>
                          <m:t>(</m:t>
                        </m:r>
                        <m:r>
                          <a:rPr lang="en-US" i="1">
                            <a:latin typeface="Cambria Math" panose="02040503050406030204" pitchFamily="18" charset="0"/>
                          </a:rPr>
                          <m:t>𝑥</m:t>
                        </m:r>
                      </m:e>
                      <m:sup>
                        <m:r>
                          <a:rPr lang="en-US" b="0" i="1" smtClean="0">
                            <a:latin typeface="Cambria Math" panose="02040503050406030204" pitchFamily="18" charset="0"/>
                          </a:rPr>
                          <m:t>𝑗</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b="0" i="1" smtClean="0">
                            <a:latin typeface="Cambria Math" panose="02040503050406030204" pitchFamily="18" charset="0"/>
                          </a:rPr>
                          <m:t>𝑘</m:t>
                        </m:r>
                      </m:sup>
                    </m:s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endParaRPr lang="en-US" dirty="0"/>
              </a:p>
            </p:txBody>
          </p:sp>
        </mc:Choice>
        <mc:Fallback xmlns="">
          <p:sp>
            <p:nvSpPr>
              <p:cNvPr id="20" name="TextBox 19">
                <a:extLst>
                  <a:ext uri="{FF2B5EF4-FFF2-40B4-BE49-F238E27FC236}">
                    <a16:creationId xmlns:a16="http://schemas.microsoft.com/office/drawing/2014/main" id="{B1574DA9-8E0F-EAD6-E6F9-EE6C6C6B4C2C}"/>
                  </a:ext>
                </a:extLst>
              </p:cNvPr>
              <p:cNvSpPr txBox="1">
                <a:spLocks noRot="1" noChangeAspect="1" noMove="1" noResize="1" noEditPoints="1" noAdjustHandles="1" noChangeArrowheads="1" noChangeShapeType="1" noTextEdit="1"/>
              </p:cNvSpPr>
              <p:nvPr/>
            </p:nvSpPr>
            <p:spPr>
              <a:xfrm>
                <a:off x="5932665" y="655927"/>
                <a:ext cx="6106332" cy="392993"/>
              </a:xfrm>
              <a:prstGeom prst="rect">
                <a:avLst/>
              </a:prstGeom>
              <a:blipFill>
                <a:blip r:embed="rId10"/>
                <a:stretch>
                  <a:fillRect l="-830" t="-3125" b="-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D5B347E-228C-7464-E790-0F63ADE12370}"/>
                  </a:ext>
                </a:extLst>
              </p:cNvPr>
              <p:cNvSpPr txBox="1"/>
              <p:nvPr/>
            </p:nvSpPr>
            <p:spPr>
              <a:xfrm>
                <a:off x="6085668" y="2454377"/>
                <a:ext cx="6106332" cy="392993"/>
              </a:xfrm>
              <a:prstGeom prst="rect">
                <a:avLst/>
              </a:prstGeom>
              <a:noFill/>
            </p:spPr>
            <p:txBody>
              <a:bodyPr wrap="square">
                <a:spAutoFit/>
              </a:bodyPr>
              <a:lstStyle/>
              <a:p>
                <a:r>
                  <a:rPr lang="en-US" dirty="0"/>
                  <a:t>Dynamics specified by a single function: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𝑥</m:t>
                        </m:r>
                      </m:e>
                      <m:sup>
                        <m:r>
                          <a:rPr lang="en-US" b="0" i="1" smtClean="0">
                            <a:latin typeface="Cambria Math" panose="02040503050406030204" pitchFamily="18" charset="0"/>
                          </a:rPr>
                          <m:t>𝑖</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b="0" i="1" smtClean="0">
                            <a:latin typeface="Cambria Math" panose="02040503050406030204" pitchFamily="18" charset="0"/>
                          </a:rPr>
                          <m:t>𝑗</m:t>
                        </m:r>
                      </m:sup>
                    </m:s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endParaRPr lang="en-US" dirty="0"/>
              </a:p>
            </p:txBody>
          </p:sp>
        </mc:Choice>
        <mc:Fallback xmlns="">
          <p:sp>
            <p:nvSpPr>
              <p:cNvPr id="29" name="TextBox 28">
                <a:extLst>
                  <a:ext uri="{FF2B5EF4-FFF2-40B4-BE49-F238E27FC236}">
                    <a16:creationId xmlns:a16="http://schemas.microsoft.com/office/drawing/2014/main" id="{5D5B347E-228C-7464-E790-0F63ADE12370}"/>
                  </a:ext>
                </a:extLst>
              </p:cNvPr>
              <p:cNvSpPr txBox="1">
                <a:spLocks noRot="1" noChangeAspect="1" noMove="1" noResize="1" noEditPoints="1" noAdjustHandles="1" noChangeArrowheads="1" noChangeShapeType="1" noTextEdit="1"/>
              </p:cNvSpPr>
              <p:nvPr/>
            </p:nvSpPr>
            <p:spPr>
              <a:xfrm>
                <a:off x="6085668" y="2454377"/>
                <a:ext cx="6106332" cy="392993"/>
              </a:xfrm>
              <a:prstGeom prst="rect">
                <a:avLst/>
              </a:prstGeom>
              <a:blipFill>
                <a:blip r:embed="rId11"/>
                <a:stretch>
                  <a:fillRect l="-830" t="-312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9ECF021-D558-8BB9-7344-58A926B441A8}"/>
                  </a:ext>
                </a:extLst>
              </p:cNvPr>
              <p:cNvSpPr txBox="1"/>
              <p:nvPr/>
            </p:nvSpPr>
            <p:spPr>
              <a:xfrm>
                <a:off x="3259324" y="4614225"/>
                <a:ext cx="6106332" cy="406906"/>
              </a:xfrm>
              <a:prstGeom prst="rect">
                <a:avLst/>
              </a:prstGeom>
              <a:noFill/>
            </p:spPr>
            <p:txBody>
              <a:bodyPr wrap="square">
                <a:spAutoFit/>
              </a:bodyPr>
              <a:lstStyle/>
              <a:p>
                <a:r>
                  <a:rPr lang="en-US" dirty="0"/>
                  <a:t>Dynamics specified by a single function: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𝐻</m:t>
                        </m:r>
                        <m:r>
                          <a:rPr lang="en-US" i="1">
                            <a:latin typeface="Cambria Math" panose="02040503050406030204" pitchFamily="18" charset="0"/>
                          </a:rPr>
                          <m:t>(</m:t>
                        </m:r>
                        <m:r>
                          <a:rPr lang="en-US" b="0" i="1" smtClean="0">
                            <a:latin typeface="Cambria Math" panose="02040503050406030204" pitchFamily="18" charset="0"/>
                          </a:rPr>
                          <m:t>𝑞</m:t>
                        </m:r>
                      </m:e>
                      <m:sup>
                        <m:r>
                          <a:rPr lang="en-US" b="0" i="1" smtClean="0">
                            <a:latin typeface="Cambria Math" panose="02040503050406030204" pitchFamily="18" charset="0"/>
                          </a:rPr>
                          <m:t>𝑖</m:t>
                        </m:r>
                      </m:sup>
                    </m:s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endParaRPr lang="en-US" dirty="0"/>
              </a:p>
            </p:txBody>
          </p:sp>
        </mc:Choice>
        <mc:Fallback xmlns="">
          <p:sp>
            <p:nvSpPr>
              <p:cNvPr id="30" name="TextBox 29">
                <a:extLst>
                  <a:ext uri="{FF2B5EF4-FFF2-40B4-BE49-F238E27FC236}">
                    <a16:creationId xmlns:a16="http://schemas.microsoft.com/office/drawing/2014/main" id="{59ECF021-D558-8BB9-7344-58A926B441A8}"/>
                  </a:ext>
                </a:extLst>
              </p:cNvPr>
              <p:cNvSpPr txBox="1">
                <a:spLocks noRot="1" noChangeAspect="1" noMove="1" noResize="1" noEditPoints="1" noAdjustHandles="1" noChangeArrowheads="1" noChangeShapeType="1" noTextEdit="1"/>
              </p:cNvSpPr>
              <p:nvPr/>
            </p:nvSpPr>
            <p:spPr>
              <a:xfrm>
                <a:off x="3259324" y="4614225"/>
                <a:ext cx="6106332" cy="406906"/>
              </a:xfrm>
              <a:prstGeom prst="rect">
                <a:avLst/>
              </a:prstGeom>
              <a:blipFill>
                <a:blip r:embed="rId12"/>
                <a:stretch>
                  <a:fillRect l="-830" t="-3030" b="-18182"/>
                </a:stretch>
              </a:blipFill>
            </p:spPr>
            <p:txBody>
              <a:bodyPr/>
              <a:lstStyle/>
              <a:p>
                <a:r>
                  <a:rPr lang="en-US">
                    <a:noFill/>
                  </a:rPr>
                  <a:t> </a:t>
                </a:r>
              </a:p>
            </p:txBody>
          </p:sp>
        </mc:Fallback>
      </mc:AlternateContent>
    </p:spTree>
    <p:extLst>
      <p:ext uri="{BB962C8B-B14F-4D97-AF65-F5344CB8AC3E}">
        <p14:creationId xmlns:p14="http://schemas.microsoft.com/office/powerpoint/2010/main" val="323969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0B40F4-A1E9-3C73-B772-AF856A34A550}"/>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766FB11F-C394-6DEA-12D0-238DA99130C7}"/>
              </a:ext>
            </a:extLst>
          </p:cNvPr>
          <p:cNvSpPr>
            <a:spLocks noGrp="1"/>
          </p:cNvSpPr>
          <p:nvPr>
            <p:ph type="sldNum" sz="quarter" idx="12"/>
          </p:nvPr>
        </p:nvSpPr>
        <p:spPr/>
        <p:txBody>
          <a:bodyPr/>
          <a:lstStyle/>
          <a:p>
            <a:fld id="{F47845EA-7733-40EE-B074-20032348B727}" type="slidenum">
              <a:rPr lang="en-US" smtClean="0"/>
              <a:t>5</a:t>
            </a:fld>
            <a:endParaRPr lang="en-US"/>
          </a:p>
        </p:txBody>
      </p:sp>
      <p:sp>
        <p:nvSpPr>
          <p:cNvPr id="5" name="TextBox 4">
            <a:extLst>
              <a:ext uri="{FF2B5EF4-FFF2-40B4-BE49-F238E27FC236}">
                <a16:creationId xmlns:a16="http://schemas.microsoft.com/office/drawing/2014/main" id="{35F30937-B70C-B366-358B-861B482B9FA4}"/>
              </a:ext>
            </a:extLst>
          </p:cNvPr>
          <p:cNvSpPr txBox="1"/>
          <p:nvPr/>
        </p:nvSpPr>
        <p:spPr>
          <a:xfrm>
            <a:off x="429627" y="527255"/>
            <a:ext cx="3940981" cy="1015663"/>
          </a:xfrm>
          <a:prstGeom prst="rect">
            <a:avLst/>
          </a:prstGeom>
          <a:noFill/>
        </p:spPr>
        <p:txBody>
          <a:bodyPr wrap="square" rtlCol="0">
            <a:spAutoFit/>
          </a:bodyPr>
          <a:lstStyle/>
          <a:p>
            <a:r>
              <a:rPr lang="en-US" sz="2000" dirty="0"/>
              <a:t>Newtonian: Three independently chosen functions (i.e. the Forces) of position and velocity</a:t>
            </a:r>
          </a:p>
        </p:txBody>
      </p:sp>
      <p:grpSp>
        <p:nvGrpSpPr>
          <p:cNvPr id="13" name="Group 12">
            <a:extLst>
              <a:ext uri="{FF2B5EF4-FFF2-40B4-BE49-F238E27FC236}">
                <a16:creationId xmlns:a16="http://schemas.microsoft.com/office/drawing/2014/main" id="{BCF292C1-4168-689F-1B7A-182A67EB0E57}"/>
              </a:ext>
            </a:extLst>
          </p:cNvPr>
          <p:cNvGrpSpPr/>
          <p:nvPr/>
        </p:nvGrpSpPr>
        <p:grpSpPr>
          <a:xfrm>
            <a:off x="9650405" y="121281"/>
            <a:ext cx="2412328" cy="1780774"/>
            <a:chOff x="2152990" y="605117"/>
            <a:chExt cx="6665975" cy="5486400"/>
          </a:xfrm>
        </p:grpSpPr>
        <p:sp>
          <p:nvSpPr>
            <p:cNvPr id="14" name="Oval 13">
              <a:extLst>
                <a:ext uri="{FF2B5EF4-FFF2-40B4-BE49-F238E27FC236}">
                  <a16:creationId xmlns:a16="http://schemas.microsoft.com/office/drawing/2014/main" id="{EB0B81DE-96BE-5B3F-B5A0-A28B923B885E}"/>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3A8C300B-6B15-F916-9749-303A84C9F1D4}"/>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Oval 15">
              <a:extLst>
                <a:ext uri="{FF2B5EF4-FFF2-40B4-BE49-F238E27FC236}">
                  <a16:creationId xmlns:a16="http://schemas.microsoft.com/office/drawing/2014/main" id="{6B32AD77-0831-31BA-908B-DCE227344006}"/>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49E9DB89-8135-7CB0-D5E3-C5706DEE4369}"/>
                </a:ext>
              </a:extLst>
            </p:cNvPr>
            <p:cNvSpPr txBox="1"/>
            <p:nvPr/>
          </p:nvSpPr>
          <p:spPr>
            <a:xfrm>
              <a:off x="3870883" y="986019"/>
              <a:ext cx="2910350" cy="1611992"/>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19" name="TextBox 18">
              <a:extLst>
                <a:ext uri="{FF2B5EF4-FFF2-40B4-BE49-F238E27FC236}">
                  <a16:creationId xmlns:a16="http://schemas.microsoft.com/office/drawing/2014/main" id="{DDFC03EF-B22B-2A85-F11B-97B8E704CAFA}"/>
                </a:ext>
              </a:extLst>
            </p:cNvPr>
            <p:cNvSpPr txBox="1"/>
            <p:nvPr/>
          </p:nvSpPr>
          <p:spPr>
            <a:xfrm>
              <a:off x="5469442" y="3938339"/>
              <a:ext cx="3349523" cy="1806332"/>
            </a:xfrm>
            <a:prstGeom prst="rect">
              <a:avLst/>
            </a:prstGeom>
            <a:noFill/>
          </p:spPr>
          <p:txBody>
            <a:bodyPr wrap="square" rtlCol="0">
              <a:spAutoFit/>
            </a:bodyPr>
            <a:lstStyle/>
            <a:p>
              <a:pPr algn="ctr"/>
              <a:r>
                <a:rPr lang="en-US" sz="1400" dirty="0"/>
                <a:t>Hamiltonian</a:t>
              </a:r>
            </a:p>
            <a:p>
              <a:pPr algn="ctr"/>
              <a:r>
                <a:rPr lang="en-US" sz="1400" dirty="0"/>
                <a:t>Systems</a:t>
              </a:r>
            </a:p>
          </p:txBody>
        </p:sp>
      </p:grpSp>
      <p:sp>
        <p:nvSpPr>
          <p:cNvPr id="39" name="Freeform 38">
            <a:extLst>
              <a:ext uri="{FF2B5EF4-FFF2-40B4-BE49-F238E27FC236}">
                <a16:creationId xmlns:a16="http://schemas.microsoft.com/office/drawing/2014/main" id="{84326CBB-7D0F-F567-7BE2-690D60E359D3}"/>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TextBox 46">
            <a:extLst>
              <a:ext uri="{FF2B5EF4-FFF2-40B4-BE49-F238E27FC236}">
                <a16:creationId xmlns:a16="http://schemas.microsoft.com/office/drawing/2014/main" id="{03332210-C0F0-4BD3-EB19-3D1B16AA4BB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50" name="TextBox 49">
            <a:extLst>
              <a:ext uri="{FF2B5EF4-FFF2-40B4-BE49-F238E27FC236}">
                <a16:creationId xmlns:a16="http://schemas.microsoft.com/office/drawing/2014/main" id="{CC09EB53-BE76-916F-5206-958317A4F5FD}"/>
              </a:ext>
            </a:extLst>
          </p:cNvPr>
          <p:cNvSpPr txBox="1"/>
          <p:nvPr/>
        </p:nvSpPr>
        <p:spPr>
          <a:xfrm>
            <a:off x="429627" y="3717200"/>
            <a:ext cx="9435879" cy="954107"/>
          </a:xfrm>
          <a:prstGeom prst="rect">
            <a:avLst/>
          </a:prstGeom>
          <a:noFill/>
        </p:spPr>
        <p:txBody>
          <a:bodyPr wrap="square" rtlCol="0">
            <a:spAutoFit/>
          </a:bodyPr>
          <a:lstStyle/>
          <a:p>
            <a:r>
              <a:rPr lang="en-US" sz="2800" dirty="0">
                <a:solidFill>
                  <a:srgbClr val="C00000"/>
                </a:solidFill>
              </a:rPr>
              <a:t>There is no continuous one-to-one map between the space of a single function and the space of multiple functions!</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A514AB42-7590-3CD7-C298-EE6C1256B259}"/>
                  </a:ext>
                </a:extLst>
              </p:cNvPr>
              <p:cNvSpPr txBox="1"/>
              <p:nvPr/>
            </p:nvSpPr>
            <p:spPr>
              <a:xfrm>
                <a:off x="357521" y="4985457"/>
                <a:ext cx="6417792" cy="954107"/>
              </a:xfrm>
              <a:prstGeom prst="rect">
                <a:avLst/>
              </a:prstGeom>
              <a:noFill/>
            </p:spPr>
            <p:txBody>
              <a:bodyPr wrap="square" rtlCol="0">
                <a:spAutoFit/>
              </a:bodyPr>
              <a:lstStyle>
                <a:defPPr>
                  <a:defRPr lang="en-US"/>
                </a:defPPr>
                <a:lvl1pPr>
                  <a:defRPr/>
                </a:lvl1pPr>
              </a:lstStyle>
              <a:p>
                <a14:m>
                  <m:oMath xmlns:m="http://schemas.openxmlformats.org/officeDocument/2006/math">
                    <m:r>
                      <a:rPr lang="en-US" sz="2800" b="0" i="1" smtClean="0">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 Not all Newtonian systems are </a:t>
                </a:r>
              </a:p>
              <a:p>
                <a:r>
                  <a:rPr lang="en-US" sz="2800" dirty="0">
                    <a:solidFill>
                      <a:schemeClr val="accent6">
                        <a:lumMod val="75000"/>
                      </a:schemeClr>
                    </a:solidFill>
                  </a:rPr>
                  <a:t>Lagrangian and/or Hamiltonian</a:t>
                </a:r>
              </a:p>
            </p:txBody>
          </p:sp>
        </mc:Choice>
        <mc:Fallback>
          <p:sp>
            <p:nvSpPr>
              <p:cNvPr id="51" name="TextBox 50">
                <a:extLst>
                  <a:ext uri="{FF2B5EF4-FFF2-40B4-BE49-F238E27FC236}">
                    <a16:creationId xmlns:a16="http://schemas.microsoft.com/office/drawing/2014/main" id="{A514AB42-7590-3CD7-C298-EE6C1256B259}"/>
                  </a:ext>
                </a:extLst>
              </p:cNvPr>
              <p:cNvSpPr txBox="1">
                <a:spLocks noRot="1" noChangeAspect="1" noMove="1" noResize="1" noEditPoints="1" noAdjustHandles="1" noChangeArrowheads="1" noChangeShapeType="1" noTextEdit="1"/>
              </p:cNvSpPr>
              <p:nvPr/>
            </p:nvSpPr>
            <p:spPr>
              <a:xfrm>
                <a:off x="357521" y="4985457"/>
                <a:ext cx="6417792" cy="954107"/>
              </a:xfrm>
              <a:prstGeom prst="rect">
                <a:avLst/>
              </a:prstGeom>
              <a:blipFill>
                <a:blip r:embed="rId3"/>
                <a:stretch>
                  <a:fillRect l="-1996" t="-6410" b="-17949"/>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89ADF166-EB34-E5C1-2D30-A531B1647371}"/>
              </a:ext>
            </a:extLst>
          </p:cNvPr>
          <p:cNvGrpSpPr/>
          <p:nvPr/>
        </p:nvGrpSpPr>
        <p:grpSpPr>
          <a:xfrm>
            <a:off x="357521" y="2165070"/>
            <a:ext cx="7667983" cy="1188146"/>
            <a:chOff x="528506" y="2735169"/>
            <a:chExt cx="7667983" cy="1188146"/>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F91464D-E321-F84E-966D-27BAE579DACF}"/>
                    </a:ext>
                  </a:extLst>
                </p:cNvPr>
                <p:cNvSpPr txBox="1"/>
                <p:nvPr/>
              </p:nvSpPr>
              <p:spPr>
                <a:xfrm>
                  <a:off x="528506" y="2735169"/>
                  <a:ext cx="3888629" cy="118814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6600" b="0" i="1" smtClean="0">
                            <a:latin typeface="Cambria Math" panose="02040503050406030204" pitchFamily="18" charset="0"/>
                          </a:rPr>
                          <m:t>[</m:t>
                        </m:r>
                        <m:sSub>
                          <m:sSubPr>
                            <m:ctrlPr>
                              <a:rPr lang="en-US" sz="6600" b="0" i="1" smtClean="0">
                                <a:latin typeface="Cambria Math" panose="02040503050406030204" pitchFamily="18" charset="0"/>
                              </a:rPr>
                            </m:ctrlPr>
                          </m:sSubPr>
                          <m:e>
                            <m:r>
                              <a:rPr lang="en-US" sz="6600" b="0" i="1" smtClean="0">
                                <a:latin typeface="Cambria Math" panose="02040503050406030204" pitchFamily="18" charset="0"/>
                              </a:rPr>
                              <m:t>𝐹</m:t>
                            </m:r>
                          </m:e>
                          <m:sub>
                            <m:r>
                              <a:rPr lang="en-US" sz="6600" b="0" i="1" smtClean="0">
                                <a:latin typeface="Cambria Math" panose="02040503050406030204" pitchFamily="18" charset="0"/>
                              </a:rPr>
                              <m:t>𝑥</m:t>
                            </m:r>
                          </m:sub>
                        </m:sSub>
                        <m:r>
                          <a:rPr lang="en-US" sz="6600" b="0" i="1" smtClean="0">
                            <a:latin typeface="Cambria Math" panose="02040503050406030204" pitchFamily="18" charset="0"/>
                          </a:rPr>
                          <m:t>,</m:t>
                        </m:r>
                        <m:sSub>
                          <m:sSubPr>
                            <m:ctrlPr>
                              <a:rPr lang="en-US" sz="6600" i="1">
                                <a:latin typeface="Cambria Math" panose="02040503050406030204" pitchFamily="18" charset="0"/>
                              </a:rPr>
                            </m:ctrlPr>
                          </m:sSubPr>
                          <m:e>
                            <m:r>
                              <a:rPr lang="en-US" sz="6600" i="1">
                                <a:latin typeface="Cambria Math" panose="02040503050406030204" pitchFamily="18" charset="0"/>
                              </a:rPr>
                              <m:t>𝐹</m:t>
                            </m:r>
                          </m:e>
                          <m:sub>
                            <m:r>
                              <a:rPr lang="en-US" sz="6600" i="1">
                                <a:latin typeface="Cambria Math" panose="02040503050406030204" pitchFamily="18" charset="0"/>
                              </a:rPr>
                              <m:t>𝑦</m:t>
                            </m:r>
                          </m:sub>
                        </m:sSub>
                        <m:r>
                          <a:rPr lang="en-US" sz="6600" b="0" i="1" smtClean="0">
                            <a:latin typeface="Cambria Math" panose="02040503050406030204" pitchFamily="18" charset="0"/>
                          </a:rPr>
                          <m:t>,</m:t>
                        </m:r>
                        <m:sSub>
                          <m:sSubPr>
                            <m:ctrlPr>
                              <a:rPr lang="en-US" sz="6600" b="0" i="1" smtClean="0">
                                <a:latin typeface="Cambria Math" panose="02040503050406030204" pitchFamily="18" charset="0"/>
                              </a:rPr>
                            </m:ctrlPr>
                          </m:sSubPr>
                          <m:e>
                            <m:r>
                              <a:rPr lang="en-US" sz="6600" b="0" i="1" smtClean="0">
                                <a:latin typeface="Cambria Math" panose="02040503050406030204" pitchFamily="18" charset="0"/>
                              </a:rPr>
                              <m:t>𝐹</m:t>
                            </m:r>
                          </m:e>
                          <m:sub>
                            <m:r>
                              <a:rPr lang="en-US" sz="6600" b="0" i="1" smtClean="0">
                                <a:latin typeface="Cambria Math" panose="02040503050406030204" pitchFamily="18" charset="0"/>
                              </a:rPr>
                              <m:t>𝑧</m:t>
                            </m:r>
                          </m:sub>
                        </m:sSub>
                        <m:r>
                          <a:rPr lang="en-US" sz="6600" b="0" i="1" smtClean="0">
                            <a:latin typeface="Cambria Math" panose="02040503050406030204" pitchFamily="18" charset="0"/>
                          </a:rPr>
                          <m:t>]</m:t>
                        </m:r>
                      </m:oMath>
                    </m:oMathPara>
                  </a14:m>
                  <a:endParaRPr lang="en-US" sz="6600" dirty="0"/>
                </a:p>
              </p:txBody>
            </p:sp>
          </mc:Choice>
          <mc:Fallback>
            <p:sp>
              <p:nvSpPr>
                <p:cNvPr id="6" name="TextBox 5">
                  <a:extLst>
                    <a:ext uri="{FF2B5EF4-FFF2-40B4-BE49-F238E27FC236}">
                      <a16:creationId xmlns:a16="http://schemas.microsoft.com/office/drawing/2014/main" id="{0F91464D-E321-F84E-966D-27BAE579DACF}"/>
                    </a:ext>
                  </a:extLst>
                </p:cNvPr>
                <p:cNvSpPr txBox="1">
                  <a:spLocks noRot="1" noChangeAspect="1" noMove="1" noResize="1" noEditPoints="1" noAdjustHandles="1" noChangeArrowheads="1" noChangeShapeType="1" noTextEdit="1"/>
                </p:cNvSpPr>
                <p:nvPr/>
              </p:nvSpPr>
              <p:spPr>
                <a:xfrm>
                  <a:off x="528506" y="2735169"/>
                  <a:ext cx="3888629" cy="118814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2B576A5-E4EB-F378-6C12-82A5425663A6}"/>
                    </a:ext>
                  </a:extLst>
                </p:cNvPr>
                <p:cNvSpPr txBox="1"/>
                <p:nvPr/>
              </p:nvSpPr>
              <p:spPr>
                <a:xfrm>
                  <a:off x="5377295" y="2775244"/>
                  <a:ext cx="1015791" cy="11079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6600" b="0" i="1" smtClean="0">
                            <a:latin typeface="Cambria Math" panose="02040503050406030204" pitchFamily="18" charset="0"/>
                          </a:rPr>
                          <m:t>𝐻</m:t>
                        </m:r>
                      </m:oMath>
                    </m:oMathPara>
                  </a14:m>
                  <a:endParaRPr lang="en-US" sz="6600" dirty="0"/>
                </a:p>
              </p:txBody>
            </p:sp>
          </mc:Choice>
          <mc:Fallback>
            <p:sp>
              <p:nvSpPr>
                <p:cNvPr id="8" name="TextBox 7">
                  <a:extLst>
                    <a:ext uri="{FF2B5EF4-FFF2-40B4-BE49-F238E27FC236}">
                      <a16:creationId xmlns:a16="http://schemas.microsoft.com/office/drawing/2014/main" id="{A2B576A5-E4EB-F378-6C12-82A5425663A6}"/>
                    </a:ext>
                  </a:extLst>
                </p:cNvPr>
                <p:cNvSpPr txBox="1">
                  <a:spLocks noRot="1" noChangeAspect="1" noMove="1" noResize="1" noEditPoints="1" noAdjustHandles="1" noChangeArrowheads="1" noChangeShapeType="1" noTextEdit="1"/>
                </p:cNvSpPr>
                <p:nvPr/>
              </p:nvSpPr>
              <p:spPr>
                <a:xfrm>
                  <a:off x="5377295" y="2775244"/>
                  <a:ext cx="1015791" cy="11079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20428A4-A9EE-697B-B460-B577A33F83F3}"/>
                    </a:ext>
                  </a:extLst>
                </p:cNvPr>
                <p:cNvSpPr txBox="1"/>
                <p:nvPr/>
              </p:nvSpPr>
              <p:spPr>
                <a:xfrm>
                  <a:off x="7353245" y="2775244"/>
                  <a:ext cx="843244" cy="11079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6600" b="0" i="1" smtClean="0">
                            <a:latin typeface="Cambria Math" panose="02040503050406030204" pitchFamily="18" charset="0"/>
                          </a:rPr>
                          <m:t>𝐿</m:t>
                        </m:r>
                      </m:oMath>
                    </m:oMathPara>
                  </a14:m>
                  <a:endParaRPr lang="en-US" sz="6600" dirty="0"/>
                </a:p>
              </p:txBody>
            </p:sp>
          </mc:Choice>
          <mc:Fallback>
            <p:sp>
              <p:nvSpPr>
                <p:cNvPr id="9" name="TextBox 8">
                  <a:extLst>
                    <a:ext uri="{FF2B5EF4-FFF2-40B4-BE49-F238E27FC236}">
                      <a16:creationId xmlns:a16="http://schemas.microsoft.com/office/drawing/2014/main" id="{220428A4-A9EE-697B-B460-B577A33F83F3}"/>
                    </a:ext>
                  </a:extLst>
                </p:cNvPr>
                <p:cNvSpPr txBox="1">
                  <a:spLocks noRot="1" noChangeAspect="1" noMove="1" noResize="1" noEditPoints="1" noAdjustHandles="1" noChangeArrowheads="1" noChangeShapeType="1" noTextEdit="1"/>
                </p:cNvSpPr>
                <p:nvPr/>
              </p:nvSpPr>
              <p:spPr>
                <a:xfrm>
                  <a:off x="7353245" y="2775244"/>
                  <a:ext cx="843244" cy="1107996"/>
                </a:xfrm>
                <a:prstGeom prst="rect">
                  <a:avLst/>
                </a:prstGeom>
                <a:blipFill>
                  <a:blip r:embed="rId6"/>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86AC7E1-BA4E-30EC-027D-B113FFF26EC2}"/>
                </a:ext>
              </a:extLst>
            </p:cNvPr>
            <p:cNvCxnSpPr>
              <a:cxnSpLocks/>
              <a:stCxn id="6" idx="3"/>
              <a:endCxn id="8" idx="1"/>
            </p:cNvCxnSpPr>
            <p:nvPr/>
          </p:nvCxnSpPr>
          <p:spPr>
            <a:xfrm>
              <a:off x="4417135" y="3329242"/>
              <a:ext cx="96016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2FC528E-480D-F3B1-B76C-CCE17D3BB107}"/>
                </a:ext>
              </a:extLst>
            </p:cNvPr>
            <p:cNvCxnSpPr>
              <a:cxnSpLocks/>
              <a:stCxn id="8" idx="3"/>
              <a:endCxn id="9" idx="1"/>
            </p:cNvCxnSpPr>
            <p:nvPr/>
          </p:nvCxnSpPr>
          <p:spPr>
            <a:xfrm>
              <a:off x="6393086" y="3329242"/>
              <a:ext cx="960159"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BA6283B-39F3-83F4-3DCC-92C06FD4560E}"/>
              </a:ext>
            </a:extLst>
          </p:cNvPr>
          <p:cNvSpPr txBox="1"/>
          <p:nvPr/>
        </p:nvSpPr>
        <p:spPr>
          <a:xfrm>
            <a:off x="8109088" y="2670589"/>
            <a:ext cx="4863498" cy="707886"/>
          </a:xfrm>
          <a:prstGeom prst="rect">
            <a:avLst/>
          </a:prstGeom>
          <a:noFill/>
        </p:spPr>
        <p:txBody>
          <a:bodyPr wrap="square" rtlCol="0">
            <a:spAutoFit/>
          </a:bodyPr>
          <a:lstStyle/>
          <a:p>
            <a:r>
              <a:rPr lang="en-US" sz="2000" dirty="0" err="1"/>
              <a:t>Lagrangian</a:t>
            </a:r>
            <a:r>
              <a:rPr lang="en-US" sz="2000" dirty="0"/>
              <a:t>: A single function (i.e. the </a:t>
            </a:r>
            <a:r>
              <a:rPr lang="en-US" sz="2000" dirty="0" err="1"/>
              <a:t>Lagrangian</a:t>
            </a:r>
            <a:r>
              <a:rPr lang="en-US" sz="2000" dirty="0"/>
              <a:t>) of position and velocity</a:t>
            </a:r>
          </a:p>
        </p:txBody>
      </p:sp>
      <p:sp>
        <p:nvSpPr>
          <p:cNvPr id="24" name="TextBox 23">
            <a:extLst>
              <a:ext uri="{FF2B5EF4-FFF2-40B4-BE49-F238E27FC236}">
                <a16:creationId xmlns:a16="http://schemas.microsoft.com/office/drawing/2014/main" id="{80F54164-9B9E-CD7C-8900-AA42D916F7FA}"/>
              </a:ext>
            </a:extLst>
          </p:cNvPr>
          <p:cNvSpPr txBox="1"/>
          <p:nvPr/>
        </p:nvSpPr>
        <p:spPr>
          <a:xfrm>
            <a:off x="4805041" y="882150"/>
            <a:ext cx="4625011" cy="707886"/>
          </a:xfrm>
          <a:prstGeom prst="rect">
            <a:avLst/>
          </a:prstGeom>
          <a:noFill/>
        </p:spPr>
        <p:txBody>
          <a:bodyPr wrap="square" rtlCol="0">
            <a:spAutoFit/>
          </a:bodyPr>
          <a:lstStyle/>
          <a:p>
            <a:r>
              <a:rPr lang="en-US" sz="2000" dirty="0"/>
              <a:t>Hamiltonian: A single function (i.e. the Hamiltonian) of position and momentum</a:t>
            </a:r>
          </a:p>
        </p:txBody>
      </p:sp>
      <p:cxnSp>
        <p:nvCxnSpPr>
          <p:cNvPr id="27" name="Straight Connector 26">
            <a:extLst>
              <a:ext uri="{FF2B5EF4-FFF2-40B4-BE49-F238E27FC236}">
                <a16:creationId xmlns:a16="http://schemas.microsoft.com/office/drawing/2014/main" id="{13D4C9D4-1A52-9B55-752B-27A712EE346C}"/>
              </a:ext>
            </a:extLst>
          </p:cNvPr>
          <p:cNvCxnSpPr/>
          <p:nvPr/>
        </p:nvCxnSpPr>
        <p:spPr>
          <a:xfrm flipH="1">
            <a:off x="2148468" y="1548113"/>
            <a:ext cx="87555" cy="645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33CB45-A168-F551-66DA-5B1909234C71}"/>
              </a:ext>
            </a:extLst>
          </p:cNvPr>
          <p:cNvCxnSpPr/>
          <p:nvPr/>
        </p:nvCxnSpPr>
        <p:spPr>
          <a:xfrm flipH="1">
            <a:off x="5794885" y="1640330"/>
            <a:ext cx="234208" cy="69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70E83D-F8C6-B968-51F0-BC3F6BAC0108}"/>
              </a:ext>
            </a:extLst>
          </p:cNvPr>
          <p:cNvCxnSpPr/>
          <p:nvPr/>
        </p:nvCxnSpPr>
        <p:spPr>
          <a:xfrm flipH="1" flipV="1">
            <a:off x="7788839" y="2759143"/>
            <a:ext cx="331461" cy="133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88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0B40F4-A1E9-3C73-B772-AF856A34A550}"/>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766FB11F-C394-6DEA-12D0-238DA99130C7}"/>
              </a:ext>
            </a:extLst>
          </p:cNvPr>
          <p:cNvSpPr>
            <a:spLocks noGrp="1"/>
          </p:cNvSpPr>
          <p:nvPr>
            <p:ph type="sldNum" sz="quarter" idx="12"/>
          </p:nvPr>
        </p:nvSpPr>
        <p:spPr/>
        <p:txBody>
          <a:bodyPr/>
          <a:lstStyle/>
          <a:p>
            <a:fld id="{F47845EA-7733-40EE-B074-20032348B727}" type="slidenum">
              <a:rPr lang="en-US" smtClean="0"/>
              <a:t>6</a:t>
            </a:fld>
            <a:endParaRPr lang="en-US"/>
          </a:p>
        </p:txBody>
      </p:sp>
      <p:sp>
        <p:nvSpPr>
          <p:cNvPr id="5" name="TextBox 4">
            <a:extLst>
              <a:ext uri="{FF2B5EF4-FFF2-40B4-BE49-F238E27FC236}">
                <a16:creationId xmlns:a16="http://schemas.microsoft.com/office/drawing/2014/main" id="{35F30937-B70C-B366-358B-861B482B9FA4}"/>
              </a:ext>
            </a:extLst>
          </p:cNvPr>
          <p:cNvSpPr txBox="1"/>
          <p:nvPr/>
        </p:nvSpPr>
        <p:spPr>
          <a:xfrm>
            <a:off x="429627" y="527255"/>
            <a:ext cx="3940981" cy="1015663"/>
          </a:xfrm>
          <a:prstGeom prst="rect">
            <a:avLst/>
          </a:prstGeom>
          <a:noFill/>
        </p:spPr>
        <p:txBody>
          <a:bodyPr wrap="square" rtlCol="0">
            <a:spAutoFit/>
          </a:bodyPr>
          <a:lstStyle/>
          <a:p>
            <a:r>
              <a:rPr lang="en-US" sz="2000" dirty="0"/>
              <a:t>Newtonian: Three independently chosen functions (i.e. the Forces) of position and velocity</a:t>
            </a:r>
          </a:p>
        </p:txBody>
      </p:sp>
      <p:grpSp>
        <p:nvGrpSpPr>
          <p:cNvPr id="13" name="Group 12">
            <a:extLst>
              <a:ext uri="{FF2B5EF4-FFF2-40B4-BE49-F238E27FC236}">
                <a16:creationId xmlns:a16="http://schemas.microsoft.com/office/drawing/2014/main" id="{BCF292C1-4168-689F-1B7A-182A67EB0E57}"/>
              </a:ext>
            </a:extLst>
          </p:cNvPr>
          <p:cNvGrpSpPr/>
          <p:nvPr/>
        </p:nvGrpSpPr>
        <p:grpSpPr>
          <a:xfrm>
            <a:off x="9650405" y="121281"/>
            <a:ext cx="2412328" cy="1780774"/>
            <a:chOff x="2152990" y="605117"/>
            <a:chExt cx="6665975" cy="5486400"/>
          </a:xfrm>
        </p:grpSpPr>
        <p:sp>
          <p:nvSpPr>
            <p:cNvPr id="14" name="Oval 13">
              <a:extLst>
                <a:ext uri="{FF2B5EF4-FFF2-40B4-BE49-F238E27FC236}">
                  <a16:creationId xmlns:a16="http://schemas.microsoft.com/office/drawing/2014/main" id="{EB0B81DE-96BE-5B3F-B5A0-A28B923B885E}"/>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3A8C300B-6B15-F916-9749-303A84C9F1D4}"/>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Oval 15">
              <a:extLst>
                <a:ext uri="{FF2B5EF4-FFF2-40B4-BE49-F238E27FC236}">
                  <a16:creationId xmlns:a16="http://schemas.microsoft.com/office/drawing/2014/main" id="{6B32AD77-0831-31BA-908B-DCE227344006}"/>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49E9DB89-8135-7CB0-D5E3-C5706DEE4369}"/>
                </a:ext>
              </a:extLst>
            </p:cNvPr>
            <p:cNvSpPr txBox="1"/>
            <p:nvPr/>
          </p:nvSpPr>
          <p:spPr>
            <a:xfrm>
              <a:off x="3870883" y="986019"/>
              <a:ext cx="2910350" cy="1611992"/>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19" name="TextBox 18">
              <a:extLst>
                <a:ext uri="{FF2B5EF4-FFF2-40B4-BE49-F238E27FC236}">
                  <a16:creationId xmlns:a16="http://schemas.microsoft.com/office/drawing/2014/main" id="{DDFC03EF-B22B-2A85-F11B-97B8E704CAFA}"/>
                </a:ext>
              </a:extLst>
            </p:cNvPr>
            <p:cNvSpPr txBox="1"/>
            <p:nvPr/>
          </p:nvSpPr>
          <p:spPr>
            <a:xfrm>
              <a:off x="5469442" y="3938339"/>
              <a:ext cx="3349523" cy="1806332"/>
            </a:xfrm>
            <a:prstGeom prst="rect">
              <a:avLst/>
            </a:prstGeom>
            <a:noFill/>
          </p:spPr>
          <p:txBody>
            <a:bodyPr wrap="square" rtlCol="0">
              <a:spAutoFit/>
            </a:bodyPr>
            <a:lstStyle/>
            <a:p>
              <a:pPr algn="ctr"/>
              <a:r>
                <a:rPr lang="en-US" sz="1400" dirty="0"/>
                <a:t>Hamiltonian</a:t>
              </a:r>
            </a:p>
            <a:p>
              <a:pPr algn="ctr"/>
              <a:r>
                <a:rPr lang="en-US" sz="1400" dirty="0"/>
                <a:t>Systems</a:t>
              </a:r>
            </a:p>
          </p:txBody>
        </p:sp>
      </p:grpSp>
      <p:sp>
        <p:nvSpPr>
          <p:cNvPr id="39" name="Freeform 38">
            <a:extLst>
              <a:ext uri="{FF2B5EF4-FFF2-40B4-BE49-F238E27FC236}">
                <a16:creationId xmlns:a16="http://schemas.microsoft.com/office/drawing/2014/main" id="{84326CBB-7D0F-F567-7BE2-690D60E359D3}"/>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lumMod val="75000"/>
                </a:schemeClr>
              </a:solidFill>
            </a:endParaRPr>
          </a:p>
        </p:txBody>
      </p:sp>
      <p:sp>
        <p:nvSpPr>
          <p:cNvPr id="47" name="TextBox 46">
            <a:extLst>
              <a:ext uri="{FF2B5EF4-FFF2-40B4-BE49-F238E27FC236}">
                <a16:creationId xmlns:a16="http://schemas.microsoft.com/office/drawing/2014/main" id="{03332210-C0F0-4BD3-EB19-3D1B16AA4BB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50" name="TextBox 49">
            <a:extLst>
              <a:ext uri="{FF2B5EF4-FFF2-40B4-BE49-F238E27FC236}">
                <a16:creationId xmlns:a16="http://schemas.microsoft.com/office/drawing/2014/main" id="{CC09EB53-BE76-916F-5206-958317A4F5FD}"/>
              </a:ext>
            </a:extLst>
          </p:cNvPr>
          <p:cNvSpPr txBox="1"/>
          <p:nvPr/>
        </p:nvSpPr>
        <p:spPr>
          <a:xfrm>
            <a:off x="429627" y="3717200"/>
            <a:ext cx="9435879" cy="954107"/>
          </a:xfrm>
          <a:prstGeom prst="rect">
            <a:avLst/>
          </a:prstGeom>
          <a:noFill/>
        </p:spPr>
        <p:txBody>
          <a:bodyPr wrap="square" rtlCol="0">
            <a:spAutoFit/>
          </a:bodyPr>
          <a:lstStyle/>
          <a:p>
            <a:r>
              <a:rPr lang="en-US" sz="2800" dirty="0">
                <a:solidFill>
                  <a:srgbClr val="C00000"/>
                </a:solidFill>
              </a:rPr>
              <a:t>There is no continuous one-to-one map between the space of a single function and the space of multiple functions!</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A514AB42-7590-3CD7-C298-EE6C1256B259}"/>
                  </a:ext>
                </a:extLst>
              </p:cNvPr>
              <p:cNvSpPr txBox="1"/>
              <p:nvPr/>
            </p:nvSpPr>
            <p:spPr>
              <a:xfrm>
                <a:off x="357521" y="4985457"/>
                <a:ext cx="6417792" cy="954107"/>
              </a:xfrm>
              <a:prstGeom prst="rect">
                <a:avLst/>
              </a:prstGeom>
              <a:noFill/>
            </p:spPr>
            <p:txBody>
              <a:bodyPr wrap="square" rtlCol="0">
                <a:spAutoFit/>
              </a:bodyPr>
              <a:lstStyle>
                <a:defPPr>
                  <a:defRPr lang="en-US"/>
                </a:defPPr>
                <a:lvl1pPr>
                  <a:defRPr/>
                </a:lvl1pPr>
              </a:lstStyle>
              <a:p>
                <a14:m>
                  <m:oMath xmlns:m="http://schemas.openxmlformats.org/officeDocument/2006/math">
                    <m:r>
                      <a:rPr lang="en-US" sz="2800" b="0" i="1" smtClean="0">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 Not all Newtonian systems are </a:t>
                </a:r>
              </a:p>
              <a:p>
                <a:r>
                  <a:rPr lang="en-US" sz="2800" dirty="0">
                    <a:solidFill>
                      <a:schemeClr val="accent6">
                        <a:lumMod val="75000"/>
                      </a:schemeClr>
                    </a:solidFill>
                  </a:rPr>
                  <a:t>Lagrangian and/or Hamiltonian</a:t>
                </a:r>
              </a:p>
            </p:txBody>
          </p:sp>
        </mc:Choice>
        <mc:Fallback>
          <p:sp>
            <p:nvSpPr>
              <p:cNvPr id="51" name="TextBox 50">
                <a:extLst>
                  <a:ext uri="{FF2B5EF4-FFF2-40B4-BE49-F238E27FC236}">
                    <a16:creationId xmlns:a16="http://schemas.microsoft.com/office/drawing/2014/main" id="{A514AB42-7590-3CD7-C298-EE6C1256B259}"/>
                  </a:ext>
                </a:extLst>
              </p:cNvPr>
              <p:cNvSpPr txBox="1">
                <a:spLocks noRot="1" noChangeAspect="1" noMove="1" noResize="1" noEditPoints="1" noAdjustHandles="1" noChangeArrowheads="1" noChangeShapeType="1" noTextEdit="1"/>
              </p:cNvSpPr>
              <p:nvPr/>
            </p:nvSpPr>
            <p:spPr>
              <a:xfrm>
                <a:off x="357521" y="4985457"/>
                <a:ext cx="6417792" cy="954107"/>
              </a:xfrm>
              <a:prstGeom prst="rect">
                <a:avLst/>
              </a:prstGeom>
              <a:blipFill>
                <a:blip r:embed="rId3"/>
                <a:stretch>
                  <a:fillRect l="-1996" t="-6410" b="-17949"/>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89ADF166-EB34-E5C1-2D30-A531B1647371}"/>
              </a:ext>
            </a:extLst>
          </p:cNvPr>
          <p:cNvGrpSpPr/>
          <p:nvPr/>
        </p:nvGrpSpPr>
        <p:grpSpPr>
          <a:xfrm>
            <a:off x="357521" y="2165070"/>
            <a:ext cx="7667983" cy="1188146"/>
            <a:chOff x="528506" y="2735169"/>
            <a:chExt cx="7667983" cy="1188146"/>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F91464D-E321-F84E-966D-27BAE579DACF}"/>
                    </a:ext>
                  </a:extLst>
                </p:cNvPr>
                <p:cNvSpPr txBox="1"/>
                <p:nvPr/>
              </p:nvSpPr>
              <p:spPr>
                <a:xfrm>
                  <a:off x="528506" y="2735169"/>
                  <a:ext cx="3888629" cy="118814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6600" b="0" i="1" smtClean="0">
                            <a:latin typeface="Cambria Math" panose="02040503050406030204" pitchFamily="18" charset="0"/>
                          </a:rPr>
                          <m:t>[</m:t>
                        </m:r>
                        <m:sSub>
                          <m:sSubPr>
                            <m:ctrlPr>
                              <a:rPr lang="en-US" sz="6600" b="0" i="1" smtClean="0">
                                <a:latin typeface="Cambria Math" panose="02040503050406030204" pitchFamily="18" charset="0"/>
                              </a:rPr>
                            </m:ctrlPr>
                          </m:sSubPr>
                          <m:e>
                            <m:r>
                              <a:rPr lang="en-US" sz="6600" b="0" i="1" smtClean="0">
                                <a:latin typeface="Cambria Math" panose="02040503050406030204" pitchFamily="18" charset="0"/>
                              </a:rPr>
                              <m:t>𝐹</m:t>
                            </m:r>
                          </m:e>
                          <m:sub>
                            <m:r>
                              <a:rPr lang="en-US" sz="6600" b="0" i="1" smtClean="0">
                                <a:latin typeface="Cambria Math" panose="02040503050406030204" pitchFamily="18" charset="0"/>
                              </a:rPr>
                              <m:t>𝑥</m:t>
                            </m:r>
                          </m:sub>
                        </m:sSub>
                        <m:r>
                          <a:rPr lang="en-US" sz="6600" b="0" i="1" smtClean="0">
                            <a:latin typeface="Cambria Math" panose="02040503050406030204" pitchFamily="18" charset="0"/>
                          </a:rPr>
                          <m:t>,</m:t>
                        </m:r>
                        <m:sSub>
                          <m:sSubPr>
                            <m:ctrlPr>
                              <a:rPr lang="en-US" sz="6600" i="1">
                                <a:latin typeface="Cambria Math" panose="02040503050406030204" pitchFamily="18" charset="0"/>
                              </a:rPr>
                            </m:ctrlPr>
                          </m:sSubPr>
                          <m:e>
                            <m:r>
                              <a:rPr lang="en-US" sz="6600" i="1">
                                <a:latin typeface="Cambria Math" panose="02040503050406030204" pitchFamily="18" charset="0"/>
                              </a:rPr>
                              <m:t>𝐹</m:t>
                            </m:r>
                          </m:e>
                          <m:sub>
                            <m:r>
                              <a:rPr lang="en-US" sz="6600" i="1">
                                <a:latin typeface="Cambria Math" panose="02040503050406030204" pitchFamily="18" charset="0"/>
                              </a:rPr>
                              <m:t>𝑦</m:t>
                            </m:r>
                          </m:sub>
                        </m:sSub>
                        <m:r>
                          <a:rPr lang="en-US" sz="6600" b="0" i="1" smtClean="0">
                            <a:latin typeface="Cambria Math" panose="02040503050406030204" pitchFamily="18" charset="0"/>
                          </a:rPr>
                          <m:t>,</m:t>
                        </m:r>
                        <m:sSub>
                          <m:sSubPr>
                            <m:ctrlPr>
                              <a:rPr lang="en-US" sz="6600" b="0" i="1" smtClean="0">
                                <a:latin typeface="Cambria Math" panose="02040503050406030204" pitchFamily="18" charset="0"/>
                              </a:rPr>
                            </m:ctrlPr>
                          </m:sSubPr>
                          <m:e>
                            <m:r>
                              <a:rPr lang="en-US" sz="6600" b="0" i="1" smtClean="0">
                                <a:latin typeface="Cambria Math" panose="02040503050406030204" pitchFamily="18" charset="0"/>
                              </a:rPr>
                              <m:t>𝐹</m:t>
                            </m:r>
                          </m:e>
                          <m:sub>
                            <m:r>
                              <a:rPr lang="en-US" sz="6600" b="0" i="1" smtClean="0">
                                <a:latin typeface="Cambria Math" panose="02040503050406030204" pitchFamily="18" charset="0"/>
                              </a:rPr>
                              <m:t>𝑧</m:t>
                            </m:r>
                          </m:sub>
                        </m:sSub>
                        <m:r>
                          <a:rPr lang="en-US" sz="6600" b="0" i="1" smtClean="0">
                            <a:latin typeface="Cambria Math" panose="02040503050406030204" pitchFamily="18" charset="0"/>
                          </a:rPr>
                          <m:t>]</m:t>
                        </m:r>
                      </m:oMath>
                    </m:oMathPara>
                  </a14:m>
                  <a:endParaRPr lang="en-US" sz="6600" dirty="0"/>
                </a:p>
              </p:txBody>
            </p:sp>
          </mc:Choice>
          <mc:Fallback>
            <p:sp>
              <p:nvSpPr>
                <p:cNvPr id="6" name="TextBox 5">
                  <a:extLst>
                    <a:ext uri="{FF2B5EF4-FFF2-40B4-BE49-F238E27FC236}">
                      <a16:creationId xmlns:a16="http://schemas.microsoft.com/office/drawing/2014/main" id="{0F91464D-E321-F84E-966D-27BAE579DACF}"/>
                    </a:ext>
                  </a:extLst>
                </p:cNvPr>
                <p:cNvSpPr txBox="1">
                  <a:spLocks noRot="1" noChangeAspect="1" noMove="1" noResize="1" noEditPoints="1" noAdjustHandles="1" noChangeArrowheads="1" noChangeShapeType="1" noTextEdit="1"/>
                </p:cNvSpPr>
                <p:nvPr/>
              </p:nvSpPr>
              <p:spPr>
                <a:xfrm>
                  <a:off x="528506" y="2735169"/>
                  <a:ext cx="3888629" cy="118814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2B576A5-E4EB-F378-6C12-82A5425663A6}"/>
                    </a:ext>
                  </a:extLst>
                </p:cNvPr>
                <p:cNvSpPr txBox="1"/>
                <p:nvPr/>
              </p:nvSpPr>
              <p:spPr>
                <a:xfrm>
                  <a:off x="5377295" y="2775244"/>
                  <a:ext cx="1015791" cy="11079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6600" b="0" i="1" smtClean="0">
                            <a:latin typeface="Cambria Math" panose="02040503050406030204" pitchFamily="18" charset="0"/>
                          </a:rPr>
                          <m:t>𝐻</m:t>
                        </m:r>
                      </m:oMath>
                    </m:oMathPara>
                  </a14:m>
                  <a:endParaRPr lang="en-US" sz="6600" dirty="0"/>
                </a:p>
              </p:txBody>
            </p:sp>
          </mc:Choice>
          <mc:Fallback>
            <p:sp>
              <p:nvSpPr>
                <p:cNvPr id="8" name="TextBox 7">
                  <a:extLst>
                    <a:ext uri="{FF2B5EF4-FFF2-40B4-BE49-F238E27FC236}">
                      <a16:creationId xmlns:a16="http://schemas.microsoft.com/office/drawing/2014/main" id="{A2B576A5-E4EB-F378-6C12-82A5425663A6}"/>
                    </a:ext>
                  </a:extLst>
                </p:cNvPr>
                <p:cNvSpPr txBox="1">
                  <a:spLocks noRot="1" noChangeAspect="1" noMove="1" noResize="1" noEditPoints="1" noAdjustHandles="1" noChangeArrowheads="1" noChangeShapeType="1" noTextEdit="1"/>
                </p:cNvSpPr>
                <p:nvPr/>
              </p:nvSpPr>
              <p:spPr>
                <a:xfrm>
                  <a:off x="5377295" y="2775244"/>
                  <a:ext cx="1015791" cy="11079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20428A4-A9EE-697B-B460-B577A33F83F3}"/>
                    </a:ext>
                  </a:extLst>
                </p:cNvPr>
                <p:cNvSpPr txBox="1"/>
                <p:nvPr/>
              </p:nvSpPr>
              <p:spPr>
                <a:xfrm>
                  <a:off x="7353245" y="2775244"/>
                  <a:ext cx="843244" cy="11079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6600" b="0" i="1" smtClean="0">
                            <a:latin typeface="Cambria Math" panose="02040503050406030204" pitchFamily="18" charset="0"/>
                          </a:rPr>
                          <m:t>𝐿</m:t>
                        </m:r>
                      </m:oMath>
                    </m:oMathPara>
                  </a14:m>
                  <a:endParaRPr lang="en-US" sz="6600" dirty="0"/>
                </a:p>
              </p:txBody>
            </p:sp>
          </mc:Choice>
          <mc:Fallback>
            <p:sp>
              <p:nvSpPr>
                <p:cNvPr id="9" name="TextBox 8">
                  <a:extLst>
                    <a:ext uri="{FF2B5EF4-FFF2-40B4-BE49-F238E27FC236}">
                      <a16:creationId xmlns:a16="http://schemas.microsoft.com/office/drawing/2014/main" id="{220428A4-A9EE-697B-B460-B577A33F83F3}"/>
                    </a:ext>
                  </a:extLst>
                </p:cNvPr>
                <p:cNvSpPr txBox="1">
                  <a:spLocks noRot="1" noChangeAspect="1" noMove="1" noResize="1" noEditPoints="1" noAdjustHandles="1" noChangeArrowheads="1" noChangeShapeType="1" noTextEdit="1"/>
                </p:cNvSpPr>
                <p:nvPr/>
              </p:nvSpPr>
              <p:spPr>
                <a:xfrm>
                  <a:off x="7353245" y="2775244"/>
                  <a:ext cx="843244" cy="1107996"/>
                </a:xfrm>
                <a:prstGeom prst="rect">
                  <a:avLst/>
                </a:prstGeom>
                <a:blipFill>
                  <a:blip r:embed="rId6"/>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86AC7E1-BA4E-30EC-027D-B113FFF26EC2}"/>
                </a:ext>
              </a:extLst>
            </p:cNvPr>
            <p:cNvCxnSpPr>
              <a:cxnSpLocks/>
              <a:stCxn id="6" idx="3"/>
              <a:endCxn id="8" idx="1"/>
            </p:cNvCxnSpPr>
            <p:nvPr/>
          </p:nvCxnSpPr>
          <p:spPr>
            <a:xfrm>
              <a:off x="4417135" y="3329242"/>
              <a:ext cx="96016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2FC528E-480D-F3B1-B76C-CCE17D3BB107}"/>
                </a:ext>
              </a:extLst>
            </p:cNvPr>
            <p:cNvCxnSpPr>
              <a:cxnSpLocks/>
              <a:stCxn id="8" idx="3"/>
              <a:endCxn id="9" idx="1"/>
            </p:cNvCxnSpPr>
            <p:nvPr/>
          </p:nvCxnSpPr>
          <p:spPr>
            <a:xfrm>
              <a:off x="6393086" y="3329242"/>
              <a:ext cx="960159"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BA6283B-39F3-83F4-3DCC-92C06FD4560E}"/>
              </a:ext>
            </a:extLst>
          </p:cNvPr>
          <p:cNvSpPr txBox="1"/>
          <p:nvPr/>
        </p:nvSpPr>
        <p:spPr>
          <a:xfrm>
            <a:off x="8109088" y="2670589"/>
            <a:ext cx="4863498" cy="707886"/>
          </a:xfrm>
          <a:prstGeom prst="rect">
            <a:avLst/>
          </a:prstGeom>
          <a:noFill/>
        </p:spPr>
        <p:txBody>
          <a:bodyPr wrap="square" rtlCol="0">
            <a:spAutoFit/>
          </a:bodyPr>
          <a:lstStyle/>
          <a:p>
            <a:r>
              <a:rPr lang="en-US" sz="2000" dirty="0" err="1"/>
              <a:t>Lagrangian</a:t>
            </a:r>
            <a:r>
              <a:rPr lang="en-US" sz="2000" dirty="0"/>
              <a:t>: A single function (i.e. the </a:t>
            </a:r>
            <a:r>
              <a:rPr lang="en-US" sz="2000" dirty="0" err="1"/>
              <a:t>Lagrangian</a:t>
            </a:r>
            <a:r>
              <a:rPr lang="en-US" sz="2000" dirty="0"/>
              <a:t>) of position and velocity</a:t>
            </a:r>
          </a:p>
        </p:txBody>
      </p:sp>
      <p:sp>
        <p:nvSpPr>
          <p:cNvPr id="24" name="TextBox 23">
            <a:extLst>
              <a:ext uri="{FF2B5EF4-FFF2-40B4-BE49-F238E27FC236}">
                <a16:creationId xmlns:a16="http://schemas.microsoft.com/office/drawing/2014/main" id="{80F54164-9B9E-CD7C-8900-AA42D916F7FA}"/>
              </a:ext>
            </a:extLst>
          </p:cNvPr>
          <p:cNvSpPr txBox="1"/>
          <p:nvPr/>
        </p:nvSpPr>
        <p:spPr>
          <a:xfrm>
            <a:off x="4805041" y="882150"/>
            <a:ext cx="4625011" cy="707886"/>
          </a:xfrm>
          <a:prstGeom prst="rect">
            <a:avLst/>
          </a:prstGeom>
          <a:noFill/>
        </p:spPr>
        <p:txBody>
          <a:bodyPr wrap="square" rtlCol="0">
            <a:spAutoFit/>
          </a:bodyPr>
          <a:lstStyle/>
          <a:p>
            <a:r>
              <a:rPr lang="en-US" sz="2000" dirty="0"/>
              <a:t>Hamiltonian: A single function (i.e. the Hamiltonian) of position and momentum</a:t>
            </a:r>
          </a:p>
        </p:txBody>
      </p:sp>
      <p:cxnSp>
        <p:nvCxnSpPr>
          <p:cNvPr id="27" name="Straight Connector 26">
            <a:extLst>
              <a:ext uri="{FF2B5EF4-FFF2-40B4-BE49-F238E27FC236}">
                <a16:creationId xmlns:a16="http://schemas.microsoft.com/office/drawing/2014/main" id="{13D4C9D4-1A52-9B55-752B-27A712EE346C}"/>
              </a:ext>
            </a:extLst>
          </p:cNvPr>
          <p:cNvCxnSpPr/>
          <p:nvPr/>
        </p:nvCxnSpPr>
        <p:spPr>
          <a:xfrm flipH="1">
            <a:off x="2148468" y="1548113"/>
            <a:ext cx="87555" cy="645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33CB45-A168-F551-66DA-5B1909234C71}"/>
              </a:ext>
            </a:extLst>
          </p:cNvPr>
          <p:cNvCxnSpPr/>
          <p:nvPr/>
        </p:nvCxnSpPr>
        <p:spPr>
          <a:xfrm flipH="1">
            <a:off x="5794885" y="1640330"/>
            <a:ext cx="234208" cy="69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70E83D-F8C6-B968-51F0-BC3F6BAC0108}"/>
              </a:ext>
            </a:extLst>
          </p:cNvPr>
          <p:cNvCxnSpPr/>
          <p:nvPr/>
        </p:nvCxnSpPr>
        <p:spPr>
          <a:xfrm flipH="1" flipV="1">
            <a:off x="7788839" y="2759143"/>
            <a:ext cx="331461" cy="133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65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8621A0-EF9F-2B44-0373-70CDEB1A25A1}"/>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F4F841A9-50FB-1423-C2AD-0DADF689445A}"/>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0BAB579-F931-E798-DAB1-7637E479A61D}"/>
                  </a:ext>
                </a:extLst>
              </p:cNvPr>
              <p:cNvSpPr txBox="1"/>
              <p:nvPr/>
            </p:nvSpPr>
            <p:spPr>
              <a:xfrm>
                <a:off x="836634" y="1073744"/>
                <a:ext cx="3686074" cy="1175515"/>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4400" b="0" i="1" dirty="0" smtClean="0">
                              <a:effectLst/>
                              <a:latin typeface="Cambria Math" panose="02040503050406030204" pitchFamily="18" charset="0"/>
                            </a:rPr>
                          </m:ctrlPr>
                        </m:sSubPr>
                        <m:e>
                          <m:r>
                            <a:rPr lang="en-US" sz="4400" i="1" dirty="0" smtClean="0">
                              <a:effectLst/>
                              <a:latin typeface="Cambria Math" panose="02040503050406030204" pitchFamily="18" charset="0"/>
                            </a:rPr>
                            <m:t>𝜕</m:t>
                          </m:r>
                        </m:e>
                        <m:sub>
                          <m:sSup>
                            <m:sSupPr>
                              <m:ctrlPr>
                                <a:rPr lang="en-US" sz="4400" b="0" i="1" dirty="0" smtClean="0">
                                  <a:effectLst/>
                                  <a:latin typeface="Cambria Math" panose="02040503050406030204" pitchFamily="18" charset="0"/>
                                </a:rPr>
                              </m:ctrlPr>
                            </m:sSupPr>
                            <m:e>
                              <m:r>
                                <a:rPr lang="en-US" sz="4400" b="0" i="1" dirty="0" smtClean="0">
                                  <a:effectLst/>
                                  <a:latin typeface="Cambria Math" panose="02040503050406030204" pitchFamily="18" charset="0"/>
                                </a:rPr>
                                <m:t>𝑥</m:t>
                              </m:r>
                            </m:e>
                            <m:sup>
                              <m:r>
                                <a:rPr lang="en-US" sz="4400" b="0" i="1" dirty="0" smtClean="0">
                                  <a:effectLst/>
                                  <a:latin typeface="Cambria Math" panose="02040503050406030204" pitchFamily="18" charset="0"/>
                                </a:rPr>
                                <m:t>𝑖</m:t>
                              </m:r>
                            </m:sup>
                          </m:sSup>
                        </m:sub>
                      </m:sSub>
                      <m:r>
                        <a:rPr lang="en-US" sz="4400" b="0" i="1" dirty="0" smtClean="0">
                          <a:effectLst/>
                          <a:latin typeface="Cambria Math" panose="02040503050406030204" pitchFamily="18" charset="0"/>
                        </a:rPr>
                        <m:t>𝐿</m:t>
                      </m:r>
                      <m:r>
                        <a:rPr lang="en-US" sz="4400" i="1" dirty="0">
                          <a:effectLst/>
                          <a:latin typeface="Cambria Math" panose="02040503050406030204" pitchFamily="18" charset="0"/>
                        </a:rPr>
                        <m:t>=</m:t>
                      </m:r>
                      <m:sSub>
                        <m:sSubPr>
                          <m:ctrlPr>
                            <a:rPr lang="en-US" sz="4400" b="0" i="1" dirty="0" smtClean="0">
                              <a:effectLst/>
                              <a:latin typeface="Cambria Math" panose="02040503050406030204" pitchFamily="18" charset="0"/>
                            </a:rPr>
                          </m:ctrlPr>
                        </m:sSubPr>
                        <m:e>
                          <m:r>
                            <a:rPr lang="en-US" sz="4400" b="0" i="1" dirty="0" smtClean="0">
                              <a:effectLst/>
                              <a:latin typeface="Cambria Math" panose="02040503050406030204" pitchFamily="18" charset="0"/>
                            </a:rPr>
                            <m:t>𝑑</m:t>
                          </m:r>
                        </m:e>
                        <m:sub>
                          <m:r>
                            <a:rPr lang="en-US" sz="4400" b="0" i="1" dirty="0" smtClean="0">
                              <a:effectLst/>
                              <a:latin typeface="Cambria Math" panose="02040503050406030204" pitchFamily="18" charset="0"/>
                            </a:rPr>
                            <m:t>𝑡</m:t>
                          </m:r>
                        </m:sub>
                      </m:sSub>
                      <m:sSub>
                        <m:sSubPr>
                          <m:ctrlPr>
                            <a:rPr lang="en-US" sz="4400" b="0" i="1" dirty="0" smtClean="0">
                              <a:effectLst/>
                              <a:latin typeface="Cambria Math" panose="02040503050406030204" pitchFamily="18" charset="0"/>
                            </a:rPr>
                          </m:ctrlPr>
                        </m:sSubPr>
                        <m:e>
                          <m:r>
                            <a:rPr lang="en-US" sz="4400" i="1" dirty="0" smtClean="0">
                              <a:effectLst/>
                              <a:latin typeface="Cambria Math" panose="02040503050406030204" pitchFamily="18" charset="0"/>
                            </a:rPr>
                            <m:t>𝜕</m:t>
                          </m:r>
                        </m:e>
                        <m:sub>
                          <m:sSup>
                            <m:sSupPr>
                              <m:ctrlPr>
                                <a:rPr lang="en-US" sz="4400" b="0" i="1" dirty="0" smtClean="0">
                                  <a:effectLst/>
                                  <a:latin typeface="Cambria Math" panose="02040503050406030204" pitchFamily="18" charset="0"/>
                                </a:rPr>
                              </m:ctrlPr>
                            </m:sSupPr>
                            <m:e>
                              <m:r>
                                <a:rPr lang="en-US" sz="4400" b="0" i="1" dirty="0" smtClean="0">
                                  <a:effectLst/>
                                  <a:latin typeface="Cambria Math" panose="02040503050406030204" pitchFamily="18" charset="0"/>
                                </a:rPr>
                                <m:t>𝑣</m:t>
                              </m:r>
                            </m:e>
                            <m:sup>
                              <m:r>
                                <a:rPr lang="en-US" sz="4400" b="0" i="1" dirty="0" smtClean="0">
                                  <a:effectLst/>
                                  <a:latin typeface="Cambria Math" panose="02040503050406030204" pitchFamily="18" charset="0"/>
                                </a:rPr>
                                <m:t>𝑖</m:t>
                              </m:r>
                            </m:sup>
                          </m:sSup>
                        </m:sub>
                      </m:sSub>
                      <m:r>
                        <a:rPr lang="en-US" sz="4400" b="0" i="1" dirty="0" smtClean="0">
                          <a:effectLst/>
                          <a:latin typeface="Cambria Math" panose="02040503050406030204" pitchFamily="18" charset="0"/>
                        </a:rPr>
                        <m:t>𝐿</m:t>
                      </m:r>
                    </m:oMath>
                  </m:oMathPara>
                </a14:m>
                <a:endParaRPr lang="en-US" sz="4400" b="0" i="1" dirty="0">
                  <a:effectLst/>
                  <a:latin typeface="Cambria Math" panose="02040503050406030204" pitchFamily="18" charset="0"/>
                </a:endParaRPr>
              </a:p>
            </p:txBody>
          </p:sp>
        </mc:Choice>
        <mc:Fallback>
          <p:sp>
            <p:nvSpPr>
              <p:cNvPr id="5" name="TextBox 4">
                <a:extLst>
                  <a:ext uri="{FF2B5EF4-FFF2-40B4-BE49-F238E27FC236}">
                    <a16:creationId xmlns:a16="http://schemas.microsoft.com/office/drawing/2014/main" id="{30BAB579-F931-E798-DAB1-7637E479A61D}"/>
                  </a:ext>
                </a:extLst>
              </p:cNvPr>
              <p:cNvSpPr txBox="1">
                <a:spLocks noRot="1" noChangeAspect="1" noMove="1" noResize="1" noEditPoints="1" noAdjustHandles="1" noChangeArrowheads="1" noChangeShapeType="1" noTextEdit="1"/>
              </p:cNvSpPr>
              <p:nvPr/>
            </p:nvSpPr>
            <p:spPr>
              <a:xfrm>
                <a:off x="836634" y="1073744"/>
                <a:ext cx="3686074" cy="11755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4B631D6-CB90-6F11-FFB8-D2419144C7D9}"/>
                  </a:ext>
                </a:extLst>
              </p:cNvPr>
              <p:cNvSpPr txBox="1"/>
              <p:nvPr/>
            </p:nvSpPr>
            <p:spPr>
              <a:xfrm>
                <a:off x="182626" y="5383466"/>
                <a:ext cx="9028177" cy="738664"/>
              </a:xfrm>
              <a:prstGeom prst="rect">
                <a:avLst/>
              </a:prstGeom>
              <a:noFill/>
            </p:spPr>
            <p:txBody>
              <a:bodyPr wrap="none" rtlCol="0">
                <a:spAutoFit/>
              </a:bodyPr>
              <a:lstStyle/>
              <a:p>
                <a14:m>
                  <m:oMath xmlns:m="http://schemas.openxmlformats.org/officeDocument/2006/math">
                    <m:r>
                      <a:rPr lang="en-US" sz="4200" b="0" i="1" smtClean="0">
                        <a:solidFill>
                          <a:schemeClr val="accent6">
                            <a:lumMod val="75000"/>
                          </a:schemeClr>
                        </a:solidFill>
                        <a:latin typeface="Cambria Math" panose="02040503050406030204" pitchFamily="18" charset="0"/>
                      </a:rPr>
                      <m:t>⇒ </m:t>
                    </m:r>
                  </m:oMath>
                </a14:m>
                <a:r>
                  <a:rPr lang="en-US" sz="4200" dirty="0">
                    <a:solidFill>
                      <a:schemeClr val="accent6">
                        <a:lumMod val="75000"/>
                      </a:schemeClr>
                    </a:solidFill>
                  </a:rPr>
                  <a:t>All Lagrangian systems are Newtonian</a:t>
                </a:r>
              </a:p>
            </p:txBody>
          </p:sp>
        </mc:Choice>
        <mc:Fallback>
          <p:sp>
            <p:nvSpPr>
              <p:cNvPr id="8" name="TextBox 7">
                <a:extLst>
                  <a:ext uri="{FF2B5EF4-FFF2-40B4-BE49-F238E27FC236}">
                    <a16:creationId xmlns:a16="http://schemas.microsoft.com/office/drawing/2014/main" id="{E4B631D6-CB90-6F11-FFB8-D2419144C7D9}"/>
                  </a:ext>
                </a:extLst>
              </p:cNvPr>
              <p:cNvSpPr txBox="1">
                <a:spLocks noRot="1" noChangeAspect="1" noMove="1" noResize="1" noEditPoints="1" noAdjustHandles="1" noChangeArrowheads="1" noChangeShapeType="1" noTextEdit="1"/>
              </p:cNvSpPr>
              <p:nvPr/>
            </p:nvSpPr>
            <p:spPr>
              <a:xfrm>
                <a:off x="182626" y="5383466"/>
                <a:ext cx="9028177" cy="738664"/>
              </a:xfrm>
              <a:prstGeom prst="rect">
                <a:avLst/>
              </a:prstGeom>
              <a:blipFill>
                <a:blip r:embed="rId4"/>
                <a:stretch>
                  <a:fillRect t="-15702" r="-1688" b="-38017"/>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A235A63B-7E81-F0B0-7D82-6913F45C120B}"/>
              </a:ext>
            </a:extLst>
          </p:cNvPr>
          <p:cNvGrpSpPr/>
          <p:nvPr/>
        </p:nvGrpSpPr>
        <p:grpSpPr>
          <a:xfrm>
            <a:off x="9650405" y="121281"/>
            <a:ext cx="2296582" cy="1780774"/>
            <a:chOff x="2152990" y="605117"/>
            <a:chExt cx="6346135" cy="5486400"/>
          </a:xfrm>
        </p:grpSpPr>
        <p:sp>
          <p:nvSpPr>
            <p:cNvPr id="33" name="Oval 32">
              <a:extLst>
                <a:ext uri="{FF2B5EF4-FFF2-40B4-BE49-F238E27FC236}">
                  <a16:creationId xmlns:a16="http://schemas.microsoft.com/office/drawing/2014/main" id="{AF161B08-8F2B-27DF-3393-F9D3E95201EE}"/>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4F553D0C-A4EC-2EF3-295C-F3CA476DAF15}"/>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F812E0F6-4C00-9F0C-E133-D06DE34AE196}"/>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 name="Freeform 35">
            <a:extLst>
              <a:ext uri="{FF2B5EF4-FFF2-40B4-BE49-F238E27FC236}">
                <a16:creationId xmlns:a16="http://schemas.microsoft.com/office/drawing/2014/main" id="{E44E9D07-4E42-5F70-B50B-327A39526273}"/>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lumMod val="75000"/>
                </a:schemeClr>
              </a:solidFill>
            </a:endParaRPr>
          </a:p>
        </p:txBody>
      </p:sp>
      <p:sp>
        <p:nvSpPr>
          <p:cNvPr id="37" name="Freeform 36">
            <a:extLst>
              <a:ext uri="{FF2B5EF4-FFF2-40B4-BE49-F238E27FC236}">
                <a16:creationId xmlns:a16="http://schemas.microsoft.com/office/drawing/2014/main" id="{51FDFBBA-FFC0-3470-C5BD-FCC4CEFBEB6C}"/>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37">
            <a:extLst>
              <a:ext uri="{FF2B5EF4-FFF2-40B4-BE49-F238E27FC236}">
                <a16:creationId xmlns:a16="http://schemas.microsoft.com/office/drawing/2014/main" id="{EFA93F18-2EAE-2DED-619D-7A3A90B45AF7}"/>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TextBox 39">
            <a:extLst>
              <a:ext uri="{FF2B5EF4-FFF2-40B4-BE49-F238E27FC236}">
                <a16:creationId xmlns:a16="http://schemas.microsoft.com/office/drawing/2014/main" id="{BB05C0D9-18A1-D132-B336-C86297A979A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41" name="TextBox 40">
            <a:extLst>
              <a:ext uri="{FF2B5EF4-FFF2-40B4-BE49-F238E27FC236}">
                <a16:creationId xmlns:a16="http://schemas.microsoft.com/office/drawing/2014/main" id="{2C217077-A760-B534-09B0-3332DDA44623}"/>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
        <p:nvSpPr>
          <p:cNvPr id="42" name="TextBox 41">
            <a:extLst>
              <a:ext uri="{FF2B5EF4-FFF2-40B4-BE49-F238E27FC236}">
                <a16:creationId xmlns:a16="http://schemas.microsoft.com/office/drawing/2014/main" id="{0B69B3A2-450E-AA22-1452-D4C6FACF01B6}"/>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BBA921B-3B71-8ACC-78C4-4553722A679C}"/>
                  </a:ext>
                </a:extLst>
              </p:cNvPr>
              <p:cNvSpPr txBox="1"/>
              <p:nvPr/>
            </p:nvSpPr>
            <p:spPr>
              <a:xfrm>
                <a:off x="299528" y="2275161"/>
                <a:ext cx="11498917" cy="1542217"/>
              </a:xfrm>
              <a:prstGeom prst="rect">
                <a:avLst/>
              </a:prstGeom>
              <a:noFill/>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2800" b="0" i="1" dirty="0" smtClean="0">
                              <a:effectLst/>
                              <a:latin typeface="Cambria Math" panose="02040503050406030204" pitchFamily="18" charset="0"/>
                            </a:rPr>
                          </m:ctrlPr>
                        </m:sSub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𝑖</m:t>
                                  </m:r>
                                </m:sup>
                              </m:sSup>
                            </m:sub>
                          </m:sSub>
                          <m:r>
                            <a:rPr lang="en-US" sz="2800" i="1" dirty="0">
                              <a:latin typeface="Cambria Math" panose="02040503050406030204" pitchFamily="18" charset="0"/>
                            </a:rPr>
                            <m:t>𝐿</m:t>
                          </m:r>
                          <m:r>
                            <a:rPr lang="en-US" sz="2800" b="0" i="1" dirty="0" smtClean="0">
                              <a:latin typeface="Cambria Math" panose="02040503050406030204" pitchFamily="18" charset="0"/>
                            </a:rPr>
                            <m:t>=</m:t>
                          </m:r>
                          <m:r>
                            <a:rPr lang="en-US" sz="2800" b="0" i="1" dirty="0" smtClean="0">
                              <a:effectLst/>
                              <a:latin typeface="Cambria Math" panose="02040503050406030204" pitchFamily="18" charset="0"/>
                            </a:rPr>
                            <m:t>𝑑</m:t>
                          </m:r>
                        </m:e>
                        <m:sub>
                          <m:r>
                            <a:rPr lang="en-US" sz="2800" b="0" i="1" dirty="0" smtClean="0">
                              <a:effectLst/>
                              <a:latin typeface="Cambria Math" panose="02040503050406030204" pitchFamily="18" charset="0"/>
                            </a:rPr>
                            <m:t>𝑡</m:t>
                          </m:r>
                        </m:sub>
                      </m:sSub>
                      <m:sSub>
                        <m:sSubPr>
                          <m:ctrlPr>
                            <a:rPr lang="en-US" sz="2800" b="0" i="1" dirty="0" smtClean="0">
                              <a:effectLst/>
                              <a:latin typeface="Cambria Math" panose="02040503050406030204" pitchFamily="18" charset="0"/>
                            </a:rPr>
                          </m:ctrlPr>
                        </m:sSubPr>
                        <m:e>
                          <m:r>
                            <a:rPr lang="en-US" sz="2800" i="1" dirty="0" smtClean="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i="1" dirty="0" smtClean="0">
                          <a:effectLst/>
                          <a:latin typeface="Cambria Math" panose="02040503050406030204" pitchFamily="18" charset="0"/>
                        </a:rPr>
                        <m:t>=</m:t>
                      </m:r>
                      <m:sSub>
                        <m:sSubPr>
                          <m:ctrlPr>
                            <a:rPr lang="en-US" sz="2800" b="0" i="1" dirty="0" smtClean="0">
                              <a:effectLst/>
                              <a:latin typeface="Cambria Math" panose="02040503050406030204" pitchFamily="18" charset="0"/>
                            </a:rPr>
                          </m:ctrlPr>
                        </m:sSubPr>
                        <m:e>
                          <m:r>
                            <a:rPr lang="en-US" sz="2800" i="1" dirty="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𝑥</m:t>
                              </m:r>
                            </m:e>
                            <m:sup>
                              <m:r>
                                <a:rPr lang="en-US" sz="2800" b="0" i="1" dirty="0" smtClean="0">
                                  <a:effectLst/>
                                  <a:latin typeface="Cambria Math" panose="02040503050406030204" pitchFamily="18" charset="0"/>
                                </a:rPr>
                                <m:t>𝑗</m:t>
                              </m:r>
                            </m:sup>
                          </m:sSup>
                        </m:sub>
                      </m:sSub>
                      <m:sSub>
                        <m:sSubPr>
                          <m:ctrlPr>
                            <a:rPr lang="en-US" sz="2800" b="0" i="1" dirty="0" smtClean="0">
                              <a:effectLst/>
                              <a:latin typeface="Cambria Math" panose="02040503050406030204" pitchFamily="18" charset="0"/>
                            </a:rPr>
                          </m:ctrlPr>
                        </m:sSubPr>
                        <m:e>
                          <m:r>
                            <a:rPr lang="en-US" sz="2800" i="1" dirty="0">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b="0" i="1" dirty="0" smtClean="0">
                          <a:effectLst/>
                          <a:latin typeface="Cambria Math" panose="02040503050406030204" pitchFamily="18" charset="0"/>
                        </a:rPr>
                        <m:t> </m:t>
                      </m:r>
                      <m:sSub>
                        <m:sSubPr>
                          <m:ctrlPr>
                            <a:rPr lang="en-US" sz="2800" b="0" i="1" dirty="0" smtClean="0">
                              <a:effectLst/>
                              <a:latin typeface="Cambria Math" panose="02040503050406030204" pitchFamily="18" charset="0"/>
                            </a:rPr>
                          </m:ctrlPr>
                        </m:sSubPr>
                        <m:e>
                          <m:r>
                            <a:rPr lang="en-US" sz="2800" b="0" i="1" dirty="0" smtClean="0">
                              <a:effectLst/>
                              <a:latin typeface="Cambria Math" panose="02040503050406030204" pitchFamily="18" charset="0"/>
                            </a:rPr>
                            <m:t>𝑑</m:t>
                          </m:r>
                        </m:e>
                        <m:sub>
                          <m:r>
                            <a:rPr lang="en-US" sz="2800" b="0" i="1" dirty="0" smtClean="0">
                              <a:effectLst/>
                              <a:latin typeface="Cambria Math" panose="02040503050406030204" pitchFamily="18" charset="0"/>
                            </a:rPr>
                            <m:t>𝑡</m:t>
                          </m:r>
                        </m:sub>
                      </m:s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𝑥</m:t>
                          </m:r>
                        </m:e>
                        <m:sup>
                          <m:r>
                            <a:rPr lang="en-US" sz="2800" b="0" i="1" dirty="0" smtClean="0">
                              <a:effectLst/>
                              <a:latin typeface="Cambria Math" panose="02040503050406030204" pitchFamily="18" charset="0"/>
                            </a:rPr>
                            <m:t>𝑗</m:t>
                          </m:r>
                        </m:sup>
                      </m:sSup>
                      <m:r>
                        <a:rPr lang="en-US" sz="2800" i="1" dirty="0">
                          <a:effectLst/>
                          <a:latin typeface="Cambria Math" panose="02040503050406030204" pitchFamily="18" charset="0"/>
                        </a:rPr>
                        <m:t>+</m:t>
                      </m:r>
                      <m:sSub>
                        <m:sSubPr>
                          <m:ctrlPr>
                            <a:rPr lang="en-US" sz="2800" b="0" i="1" dirty="0" smtClean="0">
                              <a:effectLst/>
                              <a:latin typeface="Cambria Math" panose="02040503050406030204" pitchFamily="18" charset="0"/>
                            </a:rPr>
                          </m:ctrlPr>
                        </m:sSubPr>
                        <m:e>
                          <m:r>
                            <a:rPr lang="en-US" sz="2800" i="1" dirty="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𝑘</m:t>
                              </m:r>
                            </m:sup>
                          </m:sSup>
                        </m:sub>
                      </m:sSub>
                      <m:sSub>
                        <m:sSubPr>
                          <m:ctrlPr>
                            <a:rPr lang="en-US" sz="2800" b="0" i="1" dirty="0" smtClean="0">
                              <a:effectLst/>
                              <a:latin typeface="Cambria Math" panose="02040503050406030204" pitchFamily="18" charset="0"/>
                            </a:rPr>
                          </m:ctrlPr>
                        </m:sSubPr>
                        <m:e>
                          <m:r>
                            <a:rPr lang="en-US" sz="2800" i="1" dirty="0">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b="0" i="1" dirty="0" smtClean="0">
                          <a:effectLst/>
                          <a:latin typeface="Cambria Math" panose="02040503050406030204" pitchFamily="18" charset="0"/>
                        </a:rPr>
                        <m:t> </m:t>
                      </m:r>
                      <m:sSub>
                        <m:sSubPr>
                          <m:ctrlPr>
                            <a:rPr lang="en-US" sz="2800" b="0" i="1" dirty="0" smtClean="0">
                              <a:effectLst/>
                              <a:latin typeface="Cambria Math" panose="02040503050406030204" pitchFamily="18" charset="0"/>
                            </a:rPr>
                          </m:ctrlPr>
                        </m:sSubPr>
                        <m:e>
                          <m:r>
                            <a:rPr lang="en-US" sz="2800" b="0" i="1" dirty="0" smtClean="0">
                              <a:effectLst/>
                              <a:latin typeface="Cambria Math" panose="02040503050406030204" pitchFamily="18" charset="0"/>
                            </a:rPr>
                            <m:t>𝑑</m:t>
                          </m:r>
                        </m:e>
                        <m:sub>
                          <m:r>
                            <a:rPr lang="en-US" sz="2800" b="0" i="1" dirty="0" smtClean="0">
                              <a:effectLst/>
                              <a:latin typeface="Cambria Math" panose="02040503050406030204" pitchFamily="18" charset="0"/>
                            </a:rPr>
                            <m:t>𝑡</m:t>
                          </m:r>
                        </m:sub>
                      </m:s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𝑘</m:t>
                          </m:r>
                        </m:sup>
                      </m:sSup>
                      <m:r>
                        <a:rPr lang="en-US" sz="2800" i="1" dirty="0">
                          <a:latin typeface="Cambria Math" panose="02040503050406030204" pitchFamily="18" charset="0"/>
                        </a:rPr>
                        <m:t>=</m:t>
                      </m:r>
                      <m:sSub>
                        <m:sSubPr>
                          <m:ctrlPr>
                            <a:rPr lang="en-US" sz="2800" b="0" i="1" dirty="0" smtClean="0">
                              <a:effectLst/>
                              <a:latin typeface="Cambria Math" panose="02040503050406030204" pitchFamily="18" charset="0"/>
                            </a:rPr>
                          </m:ctrlPr>
                        </m:sSubPr>
                        <m:e>
                          <m:r>
                            <a:rPr lang="en-US" sz="2800" i="1" dirty="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𝑥</m:t>
                              </m:r>
                            </m:e>
                            <m:sup>
                              <m:r>
                                <a:rPr lang="en-US" sz="2800" b="0" i="1" dirty="0" smtClean="0">
                                  <a:effectLst/>
                                  <a:latin typeface="Cambria Math" panose="02040503050406030204" pitchFamily="18" charset="0"/>
                                </a:rPr>
                                <m:t>𝑗</m:t>
                              </m:r>
                            </m:sup>
                          </m:sSup>
                        </m:sub>
                      </m:sSub>
                      <m:sSub>
                        <m:sSubPr>
                          <m:ctrlPr>
                            <a:rPr lang="en-US" sz="2800" b="0" i="1" dirty="0" smtClean="0">
                              <a:effectLst/>
                              <a:latin typeface="Cambria Math" panose="02040503050406030204" pitchFamily="18" charset="0"/>
                            </a:rPr>
                          </m:ctrlPr>
                        </m:sSubPr>
                        <m:e>
                          <m:r>
                            <a:rPr lang="en-US" sz="2800" i="1" dirty="0">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b="0" i="1" dirty="0" smtClean="0">
                          <a:effectLst/>
                          <a:latin typeface="Cambria Math" panose="02040503050406030204" pitchFamily="18" charset="0"/>
                        </a:rPr>
                        <m:t> </m:t>
                      </m:r>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𝑗</m:t>
                          </m:r>
                        </m:sup>
                      </m:sSup>
                      <m:r>
                        <a:rPr lang="en-US" sz="2800" i="1" dirty="0">
                          <a:effectLst/>
                          <a:latin typeface="Cambria Math" panose="02040503050406030204" pitchFamily="18" charset="0"/>
                        </a:rPr>
                        <m:t>+</m:t>
                      </m:r>
                      <m:sSub>
                        <m:sSubPr>
                          <m:ctrlPr>
                            <a:rPr lang="en-US" sz="2800" b="0" i="1" dirty="0" smtClean="0">
                              <a:effectLst/>
                              <a:latin typeface="Cambria Math" panose="02040503050406030204" pitchFamily="18" charset="0"/>
                            </a:rPr>
                          </m:ctrlPr>
                        </m:sSubPr>
                        <m:e>
                          <m:r>
                            <a:rPr lang="en-US" sz="2800" i="1" dirty="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𝑘</m:t>
                              </m:r>
                            </m:sup>
                          </m:sSup>
                        </m:sub>
                      </m:sSub>
                      <m:sSub>
                        <m:sSubPr>
                          <m:ctrlPr>
                            <a:rPr lang="en-US" sz="2800" b="0" i="1" dirty="0" smtClean="0">
                              <a:effectLst/>
                              <a:latin typeface="Cambria Math" panose="02040503050406030204" pitchFamily="18" charset="0"/>
                            </a:rPr>
                          </m:ctrlPr>
                        </m:sSubPr>
                        <m:e>
                          <m:r>
                            <a:rPr lang="en-US" sz="2800" i="1" dirty="0">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b="0" i="1" dirty="0" smtClean="0">
                          <a:effectLst/>
                          <a:latin typeface="Cambria Math" panose="02040503050406030204" pitchFamily="18" charset="0"/>
                        </a:rPr>
                        <m:t> </m:t>
                      </m:r>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𝑎</m:t>
                          </m:r>
                        </m:e>
                        <m:sup>
                          <m:r>
                            <a:rPr lang="en-US" sz="2800" b="0" i="1" dirty="0" smtClean="0">
                              <a:effectLst/>
                              <a:latin typeface="Cambria Math" panose="02040503050406030204" pitchFamily="18" charset="0"/>
                            </a:rPr>
                            <m:t>𝑘</m:t>
                          </m:r>
                        </m:sup>
                      </m:sSup>
                      <m:r>
                        <a:rPr lang="en-US" sz="2800" i="1" dirty="0">
                          <a:effectLst/>
                          <a:latin typeface="Cambria Math" panose="02040503050406030204" pitchFamily="18" charset="0"/>
                        </a:rPr>
                        <m:t> </m:t>
                      </m:r>
                    </m:oMath>
                  </m:oMathPara>
                </a14:m>
                <a:endParaRPr lang="en-US" sz="2800" dirty="0"/>
              </a:p>
              <a:p>
                <a:pPr>
                  <a:lnSpc>
                    <a:spcPct val="150000"/>
                  </a:lnSpc>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𝑘</m:t>
                              </m:r>
                            </m:sup>
                          </m:sSup>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𝑖</m:t>
                              </m:r>
                            </m:sup>
                          </m:sSup>
                        </m:sub>
                      </m:sSub>
                      <m:r>
                        <a:rPr lang="en-US" sz="2800" i="1">
                          <a:latin typeface="Cambria Math" panose="02040503050406030204" pitchFamily="18" charset="0"/>
                        </a:rPr>
                        <m:t>𝐿</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𝑎</m:t>
                          </m:r>
                        </m:e>
                        <m:sup>
                          <m:r>
                            <a:rPr lang="en-US" sz="2800" b="0" i="1" smtClean="0">
                              <a:latin typeface="Cambria Math" panose="02040503050406030204" pitchFamily="18" charset="0"/>
                            </a:rPr>
                            <m:t>𝑘</m:t>
                          </m:r>
                        </m:sup>
                      </m:sSup>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𝑖</m:t>
                              </m:r>
                            </m:sup>
                          </m:sSup>
                        </m:sub>
                      </m:sSub>
                      <m:r>
                        <a:rPr lang="en-US" sz="2800" i="1">
                          <a:latin typeface="Cambria Math" panose="02040503050406030204" pitchFamily="18" charset="0"/>
                        </a:rPr>
                        <m:t>𝐿</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𝑗</m:t>
                              </m:r>
                            </m:sup>
                          </m:sSup>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𝑖</m:t>
                              </m:r>
                            </m:sup>
                          </m:sSup>
                        </m:sub>
                      </m:sSub>
                      <m:r>
                        <a:rPr lang="en-US" sz="2800" i="1">
                          <a:latin typeface="Cambria Math" panose="02040503050406030204" pitchFamily="18" charset="0"/>
                        </a:rPr>
                        <m:t>𝐿</m:t>
                      </m:r>
                      <m:r>
                        <a:rPr lang="en-US" sz="2800" b="0" i="1" smtClean="0">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𝑗</m:t>
                          </m:r>
                        </m:sup>
                      </m:sSup>
                    </m:oMath>
                  </m:oMathPara>
                </a14:m>
                <a:endParaRPr lang="en-US" sz="2800" dirty="0"/>
              </a:p>
            </p:txBody>
          </p:sp>
        </mc:Choice>
        <mc:Fallback>
          <p:sp>
            <p:nvSpPr>
              <p:cNvPr id="10" name="TextBox 9">
                <a:extLst>
                  <a:ext uri="{FF2B5EF4-FFF2-40B4-BE49-F238E27FC236}">
                    <a16:creationId xmlns:a16="http://schemas.microsoft.com/office/drawing/2014/main" id="{EBBA921B-3B71-8ACC-78C4-4553722A679C}"/>
                  </a:ext>
                </a:extLst>
              </p:cNvPr>
              <p:cNvSpPr txBox="1">
                <a:spLocks noRot="1" noChangeAspect="1" noMove="1" noResize="1" noEditPoints="1" noAdjustHandles="1" noChangeArrowheads="1" noChangeShapeType="1" noTextEdit="1"/>
              </p:cNvSpPr>
              <p:nvPr/>
            </p:nvSpPr>
            <p:spPr>
              <a:xfrm>
                <a:off x="299528" y="2275161"/>
                <a:ext cx="11498917" cy="154221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D3F68E6-B84B-F8B2-2D4E-BF94A559B4E7}"/>
                  </a:ext>
                </a:extLst>
              </p:cNvPr>
              <p:cNvSpPr txBox="1"/>
              <p:nvPr/>
            </p:nvSpPr>
            <p:spPr>
              <a:xfrm>
                <a:off x="2588243" y="214765"/>
                <a:ext cx="2023759" cy="7913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𝑥</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𝑣</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oMath>
                  </m:oMathPara>
                </a14:m>
                <a:endParaRPr lang="en-US" sz="4400" dirty="0"/>
              </a:p>
            </p:txBody>
          </p:sp>
        </mc:Choice>
        <mc:Fallback>
          <p:sp>
            <p:nvSpPr>
              <p:cNvPr id="6" name="TextBox 5">
                <a:extLst>
                  <a:ext uri="{FF2B5EF4-FFF2-40B4-BE49-F238E27FC236}">
                    <a16:creationId xmlns:a16="http://schemas.microsoft.com/office/drawing/2014/main" id="{1D3F68E6-B84B-F8B2-2D4E-BF94A559B4E7}"/>
                  </a:ext>
                </a:extLst>
              </p:cNvPr>
              <p:cNvSpPr txBox="1">
                <a:spLocks noRot="1" noChangeAspect="1" noMove="1" noResize="1" noEditPoints="1" noAdjustHandles="1" noChangeArrowheads="1" noChangeShapeType="1" noTextEdit="1"/>
              </p:cNvSpPr>
              <p:nvPr/>
            </p:nvSpPr>
            <p:spPr>
              <a:xfrm>
                <a:off x="2588243" y="214765"/>
                <a:ext cx="2023759" cy="79137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6C7E4EA-FBBD-7ACC-91AF-AAB7CEB3124F}"/>
                  </a:ext>
                </a:extLst>
              </p:cNvPr>
              <p:cNvSpPr txBox="1"/>
              <p:nvPr/>
            </p:nvSpPr>
            <p:spPr>
              <a:xfrm>
                <a:off x="5390551" y="186849"/>
                <a:ext cx="2023759" cy="7913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𝑥</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𝑣</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oMath>
                  </m:oMathPara>
                </a14:m>
                <a:endParaRPr lang="en-US" sz="4400" dirty="0"/>
              </a:p>
            </p:txBody>
          </p:sp>
        </mc:Choice>
        <mc:Fallback>
          <p:sp>
            <p:nvSpPr>
              <p:cNvPr id="12" name="TextBox 11">
                <a:extLst>
                  <a:ext uri="{FF2B5EF4-FFF2-40B4-BE49-F238E27FC236}">
                    <a16:creationId xmlns:a16="http://schemas.microsoft.com/office/drawing/2014/main" id="{A6C7E4EA-FBBD-7ACC-91AF-AAB7CEB3124F}"/>
                  </a:ext>
                </a:extLst>
              </p:cNvPr>
              <p:cNvSpPr txBox="1">
                <a:spLocks noRot="1" noChangeAspect="1" noMove="1" noResize="1" noEditPoints="1" noAdjustHandles="1" noChangeArrowheads="1" noChangeShapeType="1" noTextEdit="1"/>
              </p:cNvSpPr>
              <p:nvPr/>
            </p:nvSpPr>
            <p:spPr>
              <a:xfrm>
                <a:off x="5390551" y="186849"/>
                <a:ext cx="2023759" cy="791370"/>
              </a:xfrm>
              <a:prstGeom prst="rect">
                <a:avLst/>
              </a:prstGeom>
              <a:blipFill>
                <a:blip r:embed="rId7"/>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F6C1658-C4B3-D69F-F0FB-5E3738F3300C}"/>
              </a:ext>
            </a:extLst>
          </p:cNvPr>
          <p:cNvSpPr txBox="1"/>
          <p:nvPr/>
        </p:nvSpPr>
        <p:spPr>
          <a:xfrm>
            <a:off x="7681650" y="316949"/>
            <a:ext cx="1217257" cy="646331"/>
          </a:xfrm>
          <a:prstGeom prst="rect">
            <a:avLst/>
          </a:prstGeom>
          <a:noFill/>
        </p:spPr>
        <p:txBody>
          <a:bodyPr wrap="none" rtlCol="0">
            <a:spAutoFit/>
          </a:bodyPr>
          <a:lstStyle/>
          <a:p>
            <a:pPr algn="r"/>
            <a:r>
              <a:rPr lang="en-US" dirty="0"/>
              <a:t>Newtonian</a:t>
            </a:r>
            <a:br>
              <a:rPr lang="en-US" dirty="0"/>
            </a:br>
            <a:r>
              <a:rPr lang="en-US" dirty="0"/>
              <a:t>state</a:t>
            </a:r>
          </a:p>
        </p:txBody>
      </p:sp>
      <p:sp>
        <p:nvSpPr>
          <p:cNvPr id="14" name="TextBox 13">
            <a:extLst>
              <a:ext uri="{FF2B5EF4-FFF2-40B4-BE49-F238E27FC236}">
                <a16:creationId xmlns:a16="http://schemas.microsoft.com/office/drawing/2014/main" id="{322C0054-345F-3DE1-A868-E5917BDC1CC8}"/>
              </a:ext>
            </a:extLst>
          </p:cNvPr>
          <p:cNvSpPr txBox="1"/>
          <p:nvPr/>
        </p:nvSpPr>
        <p:spPr>
          <a:xfrm>
            <a:off x="1116663" y="358060"/>
            <a:ext cx="1204240" cy="646331"/>
          </a:xfrm>
          <a:prstGeom prst="rect">
            <a:avLst/>
          </a:prstGeom>
          <a:noFill/>
        </p:spPr>
        <p:txBody>
          <a:bodyPr wrap="none" rtlCol="0">
            <a:spAutoFit/>
          </a:bodyPr>
          <a:lstStyle/>
          <a:p>
            <a:r>
              <a:rPr lang="en-US" dirty="0" err="1"/>
              <a:t>Lagrangian</a:t>
            </a:r>
            <a:br>
              <a:rPr lang="en-US" dirty="0"/>
            </a:br>
            <a:r>
              <a:rPr lang="en-US" dirty="0"/>
              <a:t>state</a:t>
            </a:r>
          </a:p>
        </p:txBody>
      </p:sp>
      <p:cxnSp>
        <p:nvCxnSpPr>
          <p:cNvPr id="15" name="Straight Arrow Connector 14">
            <a:extLst>
              <a:ext uri="{FF2B5EF4-FFF2-40B4-BE49-F238E27FC236}">
                <a16:creationId xmlns:a16="http://schemas.microsoft.com/office/drawing/2014/main" id="{9B87B3F0-B21F-A9EC-112A-85323DC0109F}"/>
              </a:ext>
            </a:extLst>
          </p:cNvPr>
          <p:cNvCxnSpPr>
            <a:cxnSpLocks/>
          </p:cNvCxnSpPr>
          <p:nvPr/>
        </p:nvCxnSpPr>
        <p:spPr>
          <a:xfrm>
            <a:off x="4521197" y="649107"/>
            <a:ext cx="960159"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B529D00-ACAE-D4C8-85F7-FDEAA1840E4E}"/>
                  </a:ext>
                </a:extLst>
              </p:cNvPr>
              <p:cNvSpPr txBox="1"/>
              <p:nvPr/>
            </p:nvSpPr>
            <p:spPr>
              <a:xfrm>
                <a:off x="5481356" y="1105202"/>
                <a:ext cx="2585323" cy="1140890"/>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sz="4400" b="0" i="1" dirty="0" smtClean="0">
                              <a:effectLst/>
                              <a:latin typeface="Cambria Math" panose="02040503050406030204" pitchFamily="18" charset="0"/>
                            </a:rPr>
                          </m:ctrlPr>
                        </m:sSupPr>
                        <m:e>
                          <m:r>
                            <a:rPr lang="en-US" sz="4400" b="0" i="1" dirty="0" smtClean="0">
                              <a:effectLst/>
                              <a:latin typeface="Cambria Math" panose="02040503050406030204" pitchFamily="18" charset="0"/>
                            </a:rPr>
                            <m:t>𝐹</m:t>
                          </m:r>
                        </m:e>
                        <m:sup>
                          <m:r>
                            <a:rPr lang="en-US" sz="4400" b="0" i="1" dirty="0" smtClean="0">
                              <a:effectLst/>
                              <a:latin typeface="Cambria Math" panose="02040503050406030204" pitchFamily="18" charset="0"/>
                            </a:rPr>
                            <m:t>𝑖</m:t>
                          </m:r>
                        </m:sup>
                      </m:sSup>
                      <m:r>
                        <a:rPr lang="en-US" sz="4400" i="1" dirty="0">
                          <a:effectLst/>
                          <a:latin typeface="Cambria Math" panose="02040503050406030204" pitchFamily="18" charset="0"/>
                        </a:rPr>
                        <m:t>=</m:t>
                      </m:r>
                      <m:r>
                        <a:rPr lang="en-US" sz="4400" b="0" i="1" dirty="0" smtClean="0">
                          <a:effectLst/>
                          <a:latin typeface="Cambria Math" panose="02040503050406030204" pitchFamily="18" charset="0"/>
                        </a:rPr>
                        <m:t>𝑚</m:t>
                      </m:r>
                      <m:sSup>
                        <m:sSupPr>
                          <m:ctrlPr>
                            <a:rPr lang="en-US" sz="4400" b="0" i="1" dirty="0" smtClean="0">
                              <a:effectLst/>
                              <a:latin typeface="Cambria Math" panose="02040503050406030204" pitchFamily="18" charset="0"/>
                            </a:rPr>
                          </m:ctrlPr>
                        </m:sSupPr>
                        <m:e>
                          <m:r>
                            <a:rPr lang="en-US" sz="4400" b="0" i="1" dirty="0" smtClean="0">
                              <a:effectLst/>
                              <a:latin typeface="Cambria Math" panose="02040503050406030204" pitchFamily="18" charset="0"/>
                            </a:rPr>
                            <m:t>𝑎</m:t>
                          </m:r>
                        </m:e>
                        <m:sup>
                          <m:r>
                            <a:rPr lang="en-US" sz="4400" b="0" i="1" dirty="0" smtClean="0">
                              <a:effectLst/>
                              <a:latin typeface="Cambria Math" panose="02040503050406030204" pitchFamily="18" charset="0"/>
                            </a:rPr>
                            <m:t>𝑖</m:t>
                          </m:r>
                        </m:sup>
                      </m:sSup>
                    </m:oMath>
                  </m:oMathPara>
                </a14:m>
                <a:endParaRPr lang="en-US" sz="4400" b="0" i="1" dirty="0">
                  <a:effectLst/>
                  <a:latin typeface="Cambria Math" panose="02040503050406030204" pitchFamily="18" charset="0"/>
                </a:endParaRPr>
              </a:p>
            </p:txBody>
          </p:sp>
        </mc:Choice>
        <mc:Fallback>
          <p:sp>
            <p:nvSpPr>
              <p:cNvPr id="16" name="TextBox 15">
                <a:extLst>
                  <a:ext uri="{FF2B5EF4-FFF2-40B4-BE49-F238E27FC236}">
                    <a16:creationId xmlns:a16="http://schemas.microsoft.com/office/drawing/2014/main" id="{6B529D00-ACAE-D4C8-85F7-FDEAA1840E4E}"/>
                  </a:ext>
                </a:extLst>
              </p:cNvPr>
              <p:cNvSpPr txBox="1">
                <a:spLocks noRot="1" noChangeAspect="1" noMove="1" noResize="1" noEditPoints="1" noAdjustHandles="1" noChangeArrowheads="1" noChangeShapeType="1" noTextEdit="1"/>
              </p:cNvSpPr>
              <p:nvPr/>
            </p:nvSpPr>
            <p:spPr>
              <a:xfrm>
                <a:off x="5481356" y="1105202"/>
                <a:ext cx="2585323" cy="1140890"/>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764A42E-D5FD-BEE8-F600-B2A7C354177A}"/>
              </a:ext>
            </a:extLst>
          </p:cNvPr>
          <p:cNvCxnSpPr>
            <a:cxnSpLocks/>
          </p:cNvCxnSpPr>
          <p:nvPr/>
        </p:nvCxnSpPr>
        <p:spPr>
          <a:xfrm>
            <a:off x="4521197" y="1724383"/>
            <a:ext cx="960159" cy="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F0B6968-7EDA-B215-DC4D-77B40CCC614B}"/>
              </a:ext>
            </a:extLst>
          </p:cNvPr>
          <p:cNvSpPr txBox="1"/>
          <p:nvPr/>
        </p:nvSpPr>
        <p:spPr>
          <a:xfrm>
            <a:off x="182626" y="1084382"/>
            <a:ext cx="1204240" cy="646331"/>
          </a:xfrm>
          <a:prstGeom prst="rect">
            <a:avLst/>
          </a:prstGeom>
          <a:noFill/>
        </p:spPr>
        <p:txBody>
          <a:bodyPr wrap="none" rtlCol="0">
            <a:spAutoFit/>
          </a:bodyPr>
          <a:lstStyle/>
          <a:p>
            <a:r>
              <a:rPr lang="en-US" dirty="0" err="1"/>
              <a:t>Lagrangian</a:t>
            </a:r>
            <a:br>
              <a:rPr lang="en-US" dirty="0"/>
            </a:br>
            <a:r>
              <a:rPr lang="en-US" dirty="0" err="1"/>
              <a:t>EoM</a:t>
            </a:r>
            <a:endParaRPr lang="en-US" dirty="0"/>
          </a:p>
        </p:txBody>
      </p:sp>
      <p:sp>
        <p:nvSpPr>
          <p:cNvPr id="19" name="TextBox 18">
            <a:extLst>
              <a:ext uri="{FF2B5EF4-FFF2-40B4-BE49-F238E27FC236}">
                <a16:creationId xmlns:a16="http://schemas.microsoft.com/office/drawing/2014/main" id="{152FE86E-3B5A-241F-B0BD-E0053B647321}"/>
              </a:ext>
            </a:extLst>
          </p:cNvPr>
          <p:cNvSpPr txBox="1"/>
          <p:nvPr/>
        </p:nvSpPr>
        <p:spPr>
          <a:xfrm>
            <a:off x="7784790" y="1067687"/>
            <a:ext cx="1217257" cy="646331"/>
          </a:xfrm>
          <a:prstGeom prst="rect">
            <a:avLst/>
          </a:prstGeom>
          <a:noFill/>
        </p:spPr>
        <p:txBody>
          <a:bodyPr wrap="none" rtlCol="0">
            <a:spAutoFit/>
          </a:bodyPr>
          <a:lstStyle/>
          <a:p>
            <a:pPr algn="r"/>
            <a:r>
              <a:rPr lang="en-US" dirty="0"/>
              <a:t>Newtonian</a:t>
            </a:r>
            <a:br>
              <a:rPr lang="en-US" dirty="0"/>
            </a:br>
            <a:r>
              <a:rPr lang="en-US" dirty="0" err="1"/>
              <a:t>EoM</a:t>
            </a:r>
            <a:endParaRPr lang="en-US" dirty="0"/>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2ADF675-FBE7-EA11-60EB-C73D40A0488D}"/>
                  </a:ext>
                </a:extLst>
              </p:cNvPr>
              <p:cNvSpPr txBox="1"/>
              <p:nvPr/>
            </p:nvSpPr>
            <p:spPr>
              <a:xfrm>
                <a:off x="836634" y="3877408"/>
                <a:ext cx="8833444" cy="995209"/>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𝑎</m:t>
                          </m:r>
                        </m:e>
                        <m:sup>
                          <m:r>
                            <a:rPr lang="en-US" sz="4400" b="0" i="1" smtClean="0">
                              <a:latin typeface="Cambria Math" panose="02040503050406030204" pitchFamily="18" charset="0"/>
                            </a:rPr>
                            <m:t>𝑘</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d>
                            <m:dPr>
                              <m:ctrlPr>
                                <a:rPr lang="en-US" sz="4400" b="0" i="1" smtClean="0">
                                  <a:latin typeface="Cambria Math" panose="02040503050406030204" pitchFamily="18" charset="0"/>
                                </a:rPr>
                              </m:ctrlPr>
                            </m:dPr>
                            <m:e>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𝑘</m:t>
                                      </m:r>
                                    </m:sup>
                                  </m:sSup>
                                </m:sub>
                              </m:sSub>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𝑖</m:t>
                                      </m:r>
                                    </m:sup>
                                  </m:sSup>
                                </m:sub>
                              </m:sSub>
                              <m:r>
                                <a:rPr lang="en-US" sz="4400" i="1">
                                  <a:latin typeface="Cambria Math" panose="02040503050406030204" pitchFamily="18" charset="0"/>
                                </a:rPr>
                                <m:t>𝐿</m:t>
                              </m:r>
                            </m:e>
                          </m:d>
                        </m:e>
                        <m:sup>
                          <m:r>
                            <a:rPr lang="en-US" sz="4400" b="0" i="1" smtClean="0">
                              <a:latin typeface="Cambria Math" panose="02040503050406030204" pitchFamily="18" charset="0"/>
                            </a:rPr>
                            <m:t>−1</m:t>
                          </m:r>
                        </m:sup>
                      </m:sSup>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𝑥</m:t>
                              </m:r>
                            </m:e>
                            <m:sup>
                              <m:r>
                                <a:rPr lang="en-US" sz="4400" i="1">
                                  <a:latin typeface="Cambria Math" panose="02040503050406030204" pitchFamily="18" charset="0"/>
                                </a:rPr>
                                <m:t>𝑖</m:t>
                              </m:r>
                            </m:sup>
                          </m:sSup>
                        </m:sub>
                      </m:sSub>
                      <m:r>
                        <a:rPr lang="en-US" sz="4400" i="1">
                          <a:latin typeface="Cambria Math" panose="02040503050406030204" pitchFamily="18" charset="0"/>
                        </a:rPr>
                        <m:t>𝐿</m:t>
                      </m:r>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𝑥</m:t>
                              </m:r>
                            </m:e>
                            <m:sup>
                              <m:r>
                                <a:rPr lang="en-US" sz="4400" i="1">
                                  <a:latin typeface="Cambria Math" panose="02040503050406030204" pitchFamily="18" charset="0"/>
                                </a:rPr>
                                <m:t>𝑗</m:t>
                              </m:r>
                            </m:sup>
                          </m:sSup>
                        </m:sub>
                      </m:sSub>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𝑖</m:t>
                              </m:r>
                            </m:sup>
                          </m:sSup>
                        </m:sub>
                      </m:sSub>
                      <m:r>
                        <a:rPr lang="en-US" sz="4400" i="1">
                          <a:latin typeface="Cambria Math" panose="02040503050406030204" pitchFamily="18" charset="0"/>
                        </a:rPr>
                        <m:t>𝐿</m:t>
                      </m:r>
                      <m:r>
                        <a:rPr lang="en-US" sz="4400" b="0" i="1" smtClean="0">
                          <a:latin typeface="Cambria Math" panose="02040503050406030204" pitchFamily="18" charset="0"/>
                        </a:rPr>
                        <m:t> </m:t>
                      </m:r>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𝑗</m:t>
                          </m:r>
                        </m:sup>
                      </m:sSup>
                    </m:oMath>
                  </m:oMathPara>
                </a14:m>
                <a:endParaRPr lang="en-US" sz="4400" dirty="0"/>
              </a:p>
            </p:txBody>
          </p:sp>
        </mc:Choice>
        <mc:Fallback>
          <p:sp>
            <p:nvSpPr>
              <p:cNvPr id="21" name="TextBox 20">
                <a:extLst>
                  <a:ext uri="{FF2B5EF4-FFF2-40B4-BE49-F238E27FC236}">
                    <a16:creationId xmlns:a16="http://schemas.microsoft.com/office/drawing/2014/main" id="{22ADF675-FBE7-EA11-60EB-C73D40A0488D}"/>
                  </a:ext>
                </a:extLst>
              </p:cNvPr>
              <p:cNvSpPr txBox="1">
                <a:spLocks noRot="1" noChangeAspect="1" noMove="1" noResize="1" noEditPoints="1" noAdjustHandles="1" noChangeArrowheads="1" noChangeShapeType="1" noTextEdit="1"/>
              </p:cNvSpPr>
              <p:nvPr/>
            </p:nvSpPr>
            <p:spPr>
              <a:xfrm>
                <a:off x="836634" y="3877408"/>
                <a:ext cx="8833444" cy="995209"/>
              </a:xfrm>
              <a:prstGeom prst="rect">
                <a:avLst/>
              </a:prstGeom>
              <a:blipFill>
                <a:blip r:embed="rId9"/>
                <a:stretch>
                  <a:fillRect/>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35257742-88BF-792F-91CE-E725FEF35D83}"/>
              </a:ext>
            </a:extLst>
          </p:cNvPr>
          <p:cNvCxnSpPr/>
          <p:nvPr/>
        </p:nvCxnSpPr>
        <p:spPr>
          <a:xfrm>
            <a:off x="2588243" y="3678544"/>
            <a:ext cx="601006" cy="456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AF909D7B-8FB0-915C-0E87-5010D0E81AC0}"/>
                  </a:ext>
                </a:extLst>
              </p:cNvPr>
              <p:cNvSpPr txBox="1"/>
              <p:nvPr/>
            </p:nvSpPr>
            <p:spPr>
              <a:xfrm>
                <a:off x="728449" y="3259788"/>
                <a:ext cx="1993494" cy="646331"/>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𝐿</m:t>
                    </m:r>
                  </m:oMath>
                </a14:m>
                <a:r>
                  <a:rPr lang="en-US" dirty="0"/>
                  <a:t> is hyperregular</a:t>
                </a:r>
              </a:p>
              <a:p>
                <a14:m>
                  <m:oMath xmlns:m="http://schemas.openxmlformats.org/officeDocument/2006/math">
                    <m:r>
                      <a:rPr lang="en-US" b="0" i="1" smtClean="0">
                        <a:latin typeface="Cambria Math" panose="02040503050406030204" pitchFamily="18" charset="0"/>
                      </a:rPr>
                      <m:t>≡</m:t>
                    </m:r>
                  </m:oMath>
                </a14:m>
                <a:r>
                  <a:rPr lang="en-US" dirty="0"/>
                  <a:t> unique solution</a:t>
                </a:r>
              </a:p>
            </p:txBody>
          </p:sp>
        </mc:Choice>
        <mc:Fallback>
          <p:sp>
            <p:nvSpPr>
              <p:cNvPr id="24" name="TextBox 23">
                <a:extLst>
                  <a:ext uri="{FF2B5EF4-FFF2-40B4-BE49-F238E27FC236}">
                    <a16:creationId xmlns:a16="http://schemas.microsoft.com/office/drawing/2014/main" id="{AF909D7B-8FB0-915C-0E87-5010D0E81AC0}"/>
                  </a:ext>
                </a:extLst>
              </p:cNvPr>
              <p:cNvSpPr txBox="1">
                <a:spLocks noRot="1" noChangeAspect="1" noMove="1" noResize="1" noEditPoints="1" noAdjustHandles="1" noChangeArrowheads="1" noChangeShapeType="1" noTextEdit="1"/>
              </p:cNvSpPr>
              <p:nvPr/>
            </p:nvSpPr>
            <p:spPr>
              <a:xfrm>
                <a:off x="728449" y="3259788"/>
                <a:ext cx="1993494" cy="646331"/>
              </a:xfrm>
              <a:prstGeom prst="rect">
                <a:avLst/>
              </a:prstGeom>
              <a:blipFill>
                <a:blip r:embed="rId10"/>
                <a:stretch>
                  <a:fillRect t="-5660" r="-2134" b="-14151"/>
                </a:stretch>
              </a:blipFill>
            </p:spPr>
            <p:txBody>
              <a:bodyPr/>
              <a:lstStyle/>
              <a:p>
                <a:r>
                  <a:rPr lang="en-US">
                    <a:noFill/>
                  </a:rPr>
                  <a:t> </a:t>
                </a:r>
              </a:p>
            </p:txBody>
          </p:sp>
        </mc:Fallback>
      </mc:AlternateContent>
    </p:spTree>
    <p:extLst>
      <p:ext uri="{BB962C8B-B14F-4D97-AF65-F5344CB8AC3E}">
        <p14:creationId xmlns:p14="http://schemas.microsoft.com/office/powerpoint/2010/main" val="114516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8621A0-EF9F-2B44-0373-70CDEB1A25A1}"/>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F4F841A9-50FB-1423-C2AD-0DADF689445A}"/>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0BAB579-F931-E798-DAB1-7637E479A61D}"/>
                  </a:ext>
                </a:extLst>
              </p:cNvPr>
              <p:cNvSpPr txBox="1"/>
              <p:nvPr/>
            </p:nvSpPr>
            <p:spPr>
              <a:xfrm>
                <a:off x="836634" y="1073744"/>
                <a:ext cx="3686074" cy="1175515"/>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4400" b="0" i="1" dirty="0" smtClean="0">
                              <a:effectLst/>
                              <a:latin typeface="Cambria Math" panose="02040503050406030204" pitchFamily="18" charset="0"/>
                            </a:rPr>
                          </m:ctrlPr>
                        </m:sSubPr>
                        <m:e>
                          <m:r>
                            <a:rPr lang="en-US" sz="4400" i="1" dirty="0" smtClean="0">
                              <a:effectLst/>
                              <a:latin typeface="Cambria Math" panose="02040503050406030204" pitchFamily="18" charset="0"/>
                            </a:rPr>
                            <m:t>𝜕</m:t>
                          </m:r>
                        </m:e>
                        <m:sub>
                          <m:sSup>
                            <m:sSupPr>
                              <m:ctrlPr>
                                <a:rPr lang="en-US" sz="4400" b="0" i="1" dirty="0" smtClean="0">
                                  <a:effectLst/>
                                  <a:latin typeface="Cambria Math" panose="02040503050406030204" pitchFamily="18" charset="0"/>
                                </a:rPr>
                              </m:ctrlPr>
                            </m:sSupPr>
                            <m:e>
                              <m:r>
                                <a:rPr lang="en-US" sz="4400" b="0" i="1" dirty="0" smtClean="0">
                                  <a:effectLst/>
                                  <a:latin typeface="Cambria Math" panose="02040503050406030204" pitchFamily="18" charset="0"/>
                                </a:rPr>
                                <m:t>𝑥</m:t>
                              </m:r>
                            </m:e>
                            <m:sup>
                              <m:r>
                                <a:rPr lang="en-US" sz="4400" b="0" i="1" dirty="0" smtClean="0">
                                  <a:effectLst/>
                                  <a:latin typeface="Cambria Math" panose="02040503050406030204" pitchFamily="18" charset="0"/>
                                </a:rPr>
                                <m:t>𝑖</m:t>
                              </m:r>
                            </m:sup>
                          </m:sSup>
                        </m:sub>
                      </m:sSub>
                      <m:r>
                        <a:rPr lang="en-US" sz="4400" b="0" i="1" dirty="0" smtClean="0">
                          <a:effectLst/>
                          <a:latin typeface="Cambria Math" panose="02040503050406030204" pitchFamily="18" charset="0"/>
                        </a:rPr>
                        <m:t>𝐿</m:t>
                      </m:r>
                      <m:r>
                        <a:rPr lang="en-US" sz="4400" i="1" dirty="0">
                          <a:effectLst/>
                          <a:latin typeface="Cambria Math" panose="02040503050406030204" pitchFamily="18" charset="0"/>
                        </a:rPr>
                        <m:t>=</m:t>
                      </m:r>
                      <m:sSub>
                        <m:sSubPr>
                          <m:ctrlPr>
                            <a:rPr lang="en-US" sz="4400" b="0" i="1" dirty="0" smtClean="0">
                              <a:effectLst/>
                              <a:latin typeface="Cambria Math" panose="02040503050406030204" pitchFamily="18" charset="0"/>
                            </a:rPr>
                          </m:ctrlPr>
                        </m:sSubPr>
                        <m:e>
                          <m:r>
                            <a:rPr lang="en-US" sz="4400" b="0" i="1" dirty="0" smtClean="0">
                              <a:effectLst/>
                              <a:latin typeface="Cambria Math" panose="02040503050406030204" pitchFamily="18" charset="0"/>
                            </a:rPr>
                            <m:t>𝑑</m:t>
                          </m:r>
                        </m:e>
                        <m:sub>
                          <m:r>
                            <a:rPr lang="en-US" sz="4400" b="0" i="1" dirty="0" smtClean="0">
                              <a:effectLst/>
                              <a:latin typeface="Cambria Math" panose="02040503050406030204" pitchFamily="18" charset="0"/>
                            </a:rPr>
                            <m:t>𝑡</m:t>
                          </m:r>
                        </m:sub>
                      </m:sSub>
                      <m:sSub>
                        <m:sSubPr>
                          <m:ctrlPr>
                            <a:rPr lang="en-US" sz="4400" b="0" i="1" dirty="0" smtClean="0">
                              <a:effectLst/>
                              <a:latin typeface="Cambria Math" panose="02040503050406030204" pitchFamily="18" charset="0"/>
                            </a:rPr>
                          </m:ctrlPr>
                        </m:sSubPr>
                        <m:e>
                          <m:r>
                            <a:rPr lang="en-US" sz="4400" i="1" dirty="0" smtClean="0">
                              <a:effectLst/>
                              <a:latin typeface="Cambria Math" panose="02040503050406030204" pitchFamily="18" charset="0"/>
                            </a:rPr>
                            <m:t>𝜕</m:t>
                          </m:r>
                        </m:e>
                        <m:sub>
                          <m:sSup>
                            <m:sSupPr>
                              <m:ctrlPr>
                                <a:rPr lang="en-US" sz="4400" b="0" i="1" dirty="0" smtClean="0">
                                  <a:effectLst/>
                                  <a:latin typeface="Cambria Math" panose="02040503050406030204" pitchFamily="18" charset="0"/>
                                </a:rPr>
                              </m:ctrlPr>
                            </m:sSupPr>
                            <m:e>
                              <m:r>
                                <a:rPr lang="en-US" sz="4400" b="0" i="1" dirty="0" smtClean="0">
                                  <a:effectLst/>
                                  <a:latin typeface="Cambria Math" panose="02040503050406030204" pitchFamily="18" charset="0"/>
                                </a:rPr>
                                <m:t>𝑣</m:t>
                              </m:r>
                            </m:e>
                            <m:sup>
                              <m:r>
                                <a:rPr lang="en-US" sz="4400" b="0" i="1" dirty="0" smtClean="0">
                                  <a:effectLst/>
                                  <a:latin typeface="Cambria Math" panose="02040503050406030204" pitchFamily="18" charset="0"/>
                                </a:rPr>
                                <m:t>𝑖</m:t>
                              </m:r>
                            </m:sup>
                          </m:sSup>
                        </m:sub>
                      </m:sSub>
                      <m:r>
                        <a:rPr lang="en-US" sz="4400" b="0" i="1" dirty="0" smtClean="0">
                          <a:effectLst/>
                          <a:latin typeface="Cambria Math" panose="02040503050406030204" pitchFamily="18" charset="0"/>
                        </a:rPr>
                        <m:t>𝐿</m:t>
                      </m:r>
                    </m:oMath>
                  </m:oMathPara>
                </a14:m>
                <a:endParaRPr lang="en-US" sz="4400" b="0" i="1" dirty="0">
                  <a:effectLst/>
                  <a:latin typeface="Cambria Math" panose="02040503050406030204" pitchFamily="18" charset="0"/>
                </a:endParaRPr>
              </a:p>
            </p:txBody>
          </p:sp>
        </mc:Choice>
        <mc:Fallback>
          <p:sp>
            <p:nvSpPr>
              <p:cNvPr id="5" name="TextBox 4">
                <a:extLst>
                  <a:ext uri="{FF2B5EF4-FFF2-40B4-BE49-F238E27FC236}">
                    <a16:creationId xmlns:a16="http://schemas.microsoft.com/office/drawing/2014/main" id="{30BAB579-F931-E798-DAB1-7637E479A61D}"/>
                  </a:ext>
                </a:extLst>
              </p:cNvPr>
              <p:cNvSpPr txBox="1">
                <a:spLocks noRot="1" noChangeAspect="1" noMove="1" noResize="1" noEditPoints="1" noAdjustHandles="1" noChangeArrowheads="1" noChangeShapeType="1" noTextEdit="1"/>
              </p:cNvSpPr>
              <p:nvPr/>
            </p:nvSpPr>
            <p:spPr>
              <a:xfrm>
                <a:off x="836634" y="1073744"/>
                <a:ext cx="3686074" cy="11755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4B631D6-CB90-6F11-FFB8-D2419144C7D9}"/>
                  </a:ext>
                </a:extLst>
              </p:cNvPr>
              <p:cNvSpPr txBox="1"/>
              <p:nvPr/>
            </p:nvSpPr>
            <p:spPr>
              <a:xfrm>
                <a:off x="182626" y="5383466"/>
                <a:ext cx="9028177" cy="738664"/>
              </a:xfrm>
              <a:prstGeom prst="rect">
                <a:avLst/>
              </a:prstGeom>
              <a:noFill/>
            </p:spPr>
            <p:txBody>
              <a:bodyPr wrap="none" rtlCol="0">
                <a:spAutoFit/>
              </a:bodyPr>
              <a:lstStyle/>
              <a:p>
                <a14:m>
                  <m:oMath xmlns:m="http://schemas.openxmlformats.org/officeDocument/2006/math">
                    <m:r>
                      <a:rPr lang="en-US" sz="4200" b="0" i="1" smtClean="0">
                        <a:solidFill>
                          <a:schemeClr val="accent6">
                            <a:lumMod val="75000"/>
                          </a:schemeClr>
                        </a:solidFill>
                        <a:latin typeface="Cambria Math" panose="02040503050406030204" pitchFamily="18" charset="0"/>
                      </a:rPr>
                      <m:t>⇒ </m:t>
                    </m:r>
                  </m:oMath>
                </a14:m>
                <a:r>
                  <a:rPr lang="en-US" sz="4200" dirty="0">
                    <a:solidFill>
                      <a:schemeClr val="accent6">
                        <a:lumMod val="75000"/>
                      </a:schemeClr>
                    </a:solidFill>
                  </a:rPr>
                  <a:t>All Lagrangian systems are Newtonian</a:t>
                </a:r>
              </a:p>
            </p:txBody>
          </p:sp>
        </mc:Choice>
        <mc:Fallback>
          <p:sp>
            <p:nvSpPr>
              <p:cNvPr id="8" name="TextBox 7">
                <a:extLst>
                  <a:ext uri="{FF2B5EF4-FFF2-40B4-BE49-F238E27FC236}">
                    <a16:creationId xmlns:a16="http://schemas.microsoft.com/office/drawing/2014/main" id="{E4B631D6-CB90-6F11-FFB8-D2419144C7D9}"/>
                  </a:ext>
                </a:extLst>
              </p:cNvPr>
              <p:cNvSpPr txBox="1">
                <a:spLocks noRot="1" noChangeAspect="1" noMove="1" noResize="1" noEditPoints="1" noAdjustHandles="1" noChangeArrowheads="1" noChangeShapeType="1" noTextEdit="1"/>
              </p:cNvSpPr>
              <p:nvPr/>
            </p:nvSpPr>
            <p:spPr>
              <a:xfrm>
                <a:off x="182626" y="5383466"/>
                <a:ext cx="9028177" cy="738664"/>
              </a:xfrm>
              <a:prstGeom prst="rect">
                <a:avLst/>
              </a:prstGeom>
              <a:blipFill>
                <a:blip r:embed="rId4"/>
                <a:stretch>
                  <a:fillRect t="-15702" r="-1688" b="-38017"/>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A235A63B-7E81-F0B0-7D82-6913F45C120B}"/>
              </a:ext>
            </a:extLst>
          </p:cNvPr>
          <p:cNvGrpSpPr/>
          <p:nvPr/>
        </p:nvGrpSpPr>
        <p:grpSpPr>
          <a:xfrm>
            <a:off x="9650405" y="121281"/>
            <a:ext cx="2296582" cy="1780774"/>
            <a:chOff x="2152990" y="605117"/>
            <a:chExt cx="6346135" cy="5486400"/>
          </a:xfrm>
        </p:grpSpPr>
        <p:sp>
          <p:nvSpPr>
            <p:cNvPr id="33" name="Oval 32">
              <a:extLst>
                <a:ext uri="{FF2B5EF4-FFF2-40B4-BE49-F238E27FC236}">
                  <a16:creationId xmlns:a16="http://schemas.microsoft.com/office/drawing/2014/main" id="{AF161B08-8F2B-27DF-3393-F9D3E95201EE}"/>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4F553D0C-A4EC-2EF3-295C-F3CA476DAF15}"/>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F812E0F6-4C00-9F0C-E133-D06DE34AE196}"/>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 name="Freeform 35">
            <a:extLst>
              <a:ext uri="{FF2B5EF4-FFF2-40B4-BE49-F238E27FC236}">
                <a16:creationId xmlns:a16="http://schemas.microsoft.com/office/drawing/2014/main" id="{E44E9D07-4E42-5F70-B50B-327A39526273}"/>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lumMod val="75000"/>
                </a:schemeClr>
              </a:solidFill>
            </a:endParaRPr>
          </a:p>
        </p:txBody>
      </p:sp>
      <p:sp>
        <p:nvSpPr>
          <p:cNvPr id="37" name="Freeform 36">
            <a:extLst>
              <a:ext uri="{FF2B5EF4-FFF2-40B4-BE49-F238E27FC236}">
                <a16:creationId xmlns:a16="http://schemas.microsoft.com/office/drawing/2014/main" id="{51FDFBBA-FFC0-3470-C5BD-FCC4CEFBEB6C}"/>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37">
            <a:extLst>
              <a:ext uri="{FF2B5EF4-FFF2-40B4-BE49-F238E27FC236}">
                <a16:creationId xmlns:a16="http://schemas.microsoft.com/office/drawing/2014/main" id="{EFA93F18-2EAE-2DED-619D-7A3A90B45AF7}"/>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TextBox 39">
            <a:extLst>
              <a:ext uri="{FF2B5EF4-FFF2-40B4-BE49-F238E27FC236}">
                <a16:creationId xmlns:a16="http://schemas.microsoft.com/office/drawing/2014/main" id="{BB05C0D9-18A1-D132-B336-C86297A979A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41" name="TextBox 40">
            <a:extLst>
              <a:ext uri="{FF2B5EF4-FFF2-40B4-BE49-F238E27FC236}">
                <a16:creationId xmlns:a16="http://schemas.microsoft.com/office/drawing/2014/main" id="{2C217077-A760-B534-09B0-3332DDA44623}"/>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
        <p:nvSpPr>
          <p:cNvPr id="42" name="TextBox 41">
            <a:extLst>
              <a:ext uri="{FF2B5EF4-FFF2-40B4-BE49-F238E27FC236}">
                <a16:creationId xmlns:a16="http://schemas.microsoft.com/office/drawing/2014/main" id="{0B69B3A2-450E-AA22-1452-D4C6FACF01B6}"/>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BBA921B-3B71-8ACC-78C4-4553722A679C}"/>
                  </a:ext>
                </a:extLst>
              </p:cNvPr>
              <p:cNvSpPr txBox="1"/>
              <p:nvPr/>
            </p:nvSpPr>
            <p:spPr>
              <a:xfrm>
                <a:off x="299528" y="2275161"/>
                <a:ext cx="11498917" cy="1542217"/>
              </a:xfrm>
              <a:prstGeom prst="rect">
                <a:avLst/>
              </a:prstGeom>
              <a:noFill/>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2800" b="0" i="1" dirty="0" smtClean="0">
                              <a:effectLst/>
                              <a:latin typeface="Cambria Math" panose="02040503050406030204" pitchFamily="18" charset="0"/>
                            </a:rPr>
                          </m:ctrlPr>
                        </m:sSub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𝑖</m:t>
                                  </m:r>
                                </m:sup>
                              </m:sSup>
                            </m:sub>
                          </m:sSub>
                          <m:r>
                            <a:rPr lang="en-US" sz="2800" i="1" dirty="0">
                              <a:latin typeface="Cambria Math" panose="02040503050406030204" pitchFamily="18" charset="0"/>
                            </a:rPr>
                            <m:t>𝐿</m:t>
                          </m:r>
                          <m:r>
                            <a:rPr lang="en-US" sz="2800" b="0" i="1" dirty="0" smtClean="0">
                              <a:latin typeface="Cambria Math" panose="02040503050406030204" pitchFamily="18" charset="0"/>
                            </a:rPr>
                            <m:t>=</m:t>
                          </m:r>
                          <m:r>
                            <a:rPr lang="en-US" sz="2800" b="0" i="1" dirty="0" smtClean="0">
                              <a:effectLst/>
                              <a:latin typeface="Cambria Math" panose="02040503050406030204" pitchFamily="18" charset="0"/>
                            </a:rPr>
                            <m:t>𝑑</m:t>
                          </m:r>
                        </m:e>
                        <m:sub>
                          <m:r>
                            <a:rPr lang="en-US" sz="2800" b="0" i="1" dirty="0" smtClean="0">
                              <a:effectLst/>
                              <a:latin typeface="Cambria Math" panose="02040503050406030204" pitchFamily="18" charset="0"/>
                            </a:rPr>
                            <m:t>𝑡</m:t>
                          </m:r>
                        </m:sub>
                      </m:sSub>
                      <m:sSub>
                        <m:sSubPr>
                          <m:ctrlPr>
                            <a:rPr lang="en-US" sz="2800" b="0" i="1" dirty="0" smtClean="0">
                              <a:effectLst/>
                              <a:latin typeface="Cambria Math" panose="02040503050406030204" pitchFamily="18" charset="0"/>
                            </a:rPr>
                          </m:ctrlPr>
                        </m:sSubPr>
                        <m:e>
                          <m:r>
                            <a:rPr lang="en-US" sz="2800" i="1" dirty="0" smtClean="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i="1" dirty="0" smtClean="0">
                          <a:effectLst/>
                          <a:latin typeface="Cambria Math" panose="02040503050406030204" pitchFamily="18" charset="0"/>
                        </a:rPr>
                        <m:t>=</m:t>
                      </m:r>
                      <m:sSub>
                        <m:sSubPr>
                          <m:ctrlPr>
                            <a:rPr lang="en-US" sz="2800" b="0" i="1" dirty="0" smtClean="0">
                              <a:effectLst/>
                              <a:latin typeface="Cambria Math" panose="02040503050406030204" pitchFamily="18" charset="0"/>
                            </a:rPr>
                          </m:ctrlPr>
                        </m:sSubPr>
                        <m:e>
                          <m:r>
                            <a:rPr lang="en-US" sz="2800" i="1" dirty="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𝑥</m:t>
                              </m:r>
                            </m:e>
                            <m:sup>
                              <m:r>
                                <a:rPr lang="en-US" sz="2800" b="0" i="1" dirty="0" smtClean="0">
                                  <a:effectLst/>
                                  <a:latin typeface="Cambria Math" panose="02040503050406030204" pitchFamily="18" charset="0"/>
                                </a:rPr>
                                <m:t>𝑗</m:t>
                              </m:r>
                            </m:sup>
                          </m:sSup>
                        </m:sub>
                      </m:sSub>
                      <m:sSub>
                        <m:sSubPr>
                          <m:ctrlPr>
                            <a:rPr lang="en-US" sz="2800" b="0" i="1" dirty="0" smtClean="0">
                              <a:effectLst/>
                              <a:latin typeface="Cambria Math" panose="02040503050406030204" pitchFamily="18" charset="0"/>
                            </a:rPr>
                          </m:ctrlPr>
                        </m:sSubPr>
                        <m:e>
                          <m:r>
                            <a:rPr lang="en-US" sz="2800" i="1" dirty="0">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b="0" i="1" dirty="0" smtClean="0">
                          <a:effectLst/>
                          <a:latin typeface="Cambria Math" panose="02040503050406030204" pitchFamily="18" charset="0"/>
                        </a:rPr>
                        <m:t> </m:t>
                      </m:r>
                      <m:sSub>
                        <m:sSubPr>
                          <m:ctrlPr>
                            <a:rPr lang="en-US" sz="2800" b="0" i="1" dirty="0" smtClean="0">
                              <a:effectLst/>
                              <a:latin typeface="Cambria Math" panose="02040503050406030204" pitchFamily="18" charset="0"/>
                            </a:rPr>
                          </m:ctrlPr>
                        </m:sSubPr>
                        <m:e>
                          <m:r>
                            <a:rPr lang="en-US" sz="2800" b="0" i="1" dirty="0" smtClean="0">
                              <a:effectLst/>
                              <a:latin typeface="Cambria Math" panose="02040503050406030204" pitchFamily="18" charset="0"/>
                            </a:rPr>
                            <m:t>𝑑</m:t>
                          </m:r>
                        </m:e>
                        <m:sub>
                          <m:r>
                            <a:rPr lang="en-US" sz="2800" b="0" i="1" dirty="0" smtClean="0">
                              <a:effectLst/>
                              <a:latin typeface="Cambria Math" panose="02040503050406030204" pitchFamily="18" charset="0"/>
                            </a:rPr>
                            <m:t>𝑡</m:t>
                          </m:r>
                        </m:sub>
                      </m:s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𝑥</m:t>
                          </m:r>
                        </m:e>
                        <m:sup>
                          <m:r>
                            <a:rPr lang="en-US" sz="2800" b="0" i="1" dirty="0" smtClean="0">
                              <a:effectLst/>
                              <a:latin typeface="Cambria Math" panose="02040503050406030204" pitchFamily="18" charset="0"/>
                            </a:rPr>
                            <m:t>𝑗</m:t>
                          </m:r>
                        </m:sup>
                      </m:sSup>
                      <m:r>
                        <a:rPr lang="en-US" sz="2800" i="1" dirty="0">
                          <a:effectLst/>
                          <a:latin typeface="Cambria Math" panose="02040503050406030204" pitchFamily="18" charset="0"/>
                        </a:rPr>
                        <m:t>+</m:t>
                      </m:r>
                      <m:sSub>
                        <m:sSubPr>
                          <m:ctrlPr>
                            <a:rPr lang="en-US" sz="2800" b="0" i="1" dirty="0" smtClean="0">
                              <a:effectLst/>
                              <a:latin typeface="Cambria Math" panose="02040503050406030204" pitchFamily="18" charset="0"/>
                            </a:rPr>
                          </m:ctrlPr>
                        </m:sSubPr>
                        <m:e>
                          <m:r>
                            <a:rPr lang="en-US" sz="2800" i="1" dirty="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𝑘</m:t>
                              </m:r>
                            </m:sup>
                          </m:sSup>
                        </m:sub>
                      </m:sSub>
                      <m:sSub>
                        <m:sSubPr>
                          <m:ctrlPr>
                            <a:rPr lang="en-US" sz="2800" b="0" i="1" dirty="0" smtClean="0">
                              <a:effectLst/>
                              <a:latin typeface="Cambria Math" panose="02040503050406030204" pitchFamily="18" charset="0"/>
                            </a:rPr>
                          </m:ctrlPr>
                        </m:sSubPr>
                        <m:e>
                          <m:r>
                            <a:rPr lang="en-US" sz="2800" i="1" dirty="0">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b="0" i="1" dirty="0" smtClean="0">
                          <a:effectLst/>
                          <a:latin typeface="Cambria Math" panose="02040503050406030204" pitchFamily="18" charset="0"/>
                        </a:rPr>
                        <m:t> </m:t>
                      </m:r>
                      <m:sSub>
                        <m:sSubPr>
                          <m:ctrlPr>
                            <a:rPr lang="en-US" sz="2800" b="0" i="1" dirty="0" smtClean="0">
                              <a:effectLst/>
                              <a:latin typeface="Cambria Math" panose="02040503050406030204" pitchFamily="18" charset="0"/>
                            </a:rPr>
                          </m:ctrlPr>
                        </m:sSubPr>
                        <m:e>
                          <m:r>
                            <a:rPr lang="en-US" sz="2800" b="0" i="1" dirty="0" smtClean="0">
                              <a:effectLst/>
                              <a:latin typeface="Cambria Math" panose="02040503050406030204" pitchFamily="18" charset="0"/>
                            </a:rPr>
                            <m:t>𝑑</m:t>
                          </m:r>
                        </m:e>
                        <m:sub>
                          <m:r>
                            <a:rPr lang="en-US" sz="2800" b="0" i="1" dirty="0" smtClean="0">
                              <a:effectLst/>
                              <a:latin typeface="Cambria Math" panose="02040503050406030204" pitchFamily="18" charset="0"/>
                            </a:rPr>
                            <m:t>𝑡</m:t>
                          </m:r>
                        </m:sub>
                      </m:s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𝑘</m:t>
                          </m:r>
                        </m:sup>
                      </m:sSup>
                      <m:r>
                        <a:rPr lang="en-US" sz="2800" i="1" dirty="0">
                          <a:latin typeface="Cambria Math" panose="02040503050406030204" pitchFamily="18" charset="0"/>
                        </a:rPr>
                        <m:t>=</m:t>
                      </m:r>
                      <m:sSub>
                        <m:sSubPr>
                          <m:ctrlPr>
                            <a:rPr lang="en-US" sz="2800" b="0" i="1" dirty="0" smtClean="0">
                              <a:effectLst/>
                              <a:latin typeface="Cambria Math" panose="02040503050406030204" pitchFamily="18" charset="0"/>
                            </a:rPr>
                          </m:ctrlPr>
                        </m:sSubPr>
                        <m:e>
                          <m:r>
                            <a:rPr lang="en-US" sz="2800" i="1" dirty="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𝑥</m:t>
                              </m:r>
                            </m:e>
                            <m:sup>
                              <m:r>
                                <a:rPr lang="en-US" sz="2800" b="0" i="1" dirty="0" smtClean="0">
                                  <a:effectLst/>
                                  <a:latin typeface="Cambria Math" panose="02040503050406030204" pitchFamily="18" charset="0"/>
                                </a:rPr>
                                <m:t>𝑗</m:t>
                              </m:r>
                            </m:sup>
                          </m:sSup>
                        </m:sub>
                      </m:sSub>
                      <m:sSub>
                        <m:sSubPr>
                          <m:ctrlPr>
                            <a:rPr lang="en-US" sz="2800" b="0" i="1" dirty="0" smtClean="0">
                              <a:effectLst/>
                              <a:latin typeface="Cambria Math" panose="02040503050406030204" pitchFamily="18" charset="0"/>
                            </a:rPr>
                          </m:ctrlPr>
                        </m:sSubPr>
                        <m:e>
                          <m:r>
                            <a:rPr lang="en-US" sz="2800" i="1" dirty="0">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b="0" i="1" dirty="0" smtClean="0">
                          <a:effectLst/>
                          <a:latin typeface="Cambria Math" panose="02040503050406030204" pitchFamily="18" charset="0"/>
                        </a:rPr>
                        <m:t> </m:t>
                      </m:r>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𝑗</m:t>
                          </m:r>
                        </m:sup>
                      </m:sSup>
                      <m:r>
                        <a:rPr lang="en-US" sz="2800" i="1" dirty="0">
                          <a:effectLst/>
                          <a:latin typeface="Cambria Math" panose="02040503050406030204" pitchFamily="18" charset="0"/>
                        </a:rPr>
                        <m:t>+</m:t>
                      </m:r>
                      <m:sSub>
                        <m:sSubPr>
                          <m:ctrlPr>
                            <a:rPr lang="en-US" sz="2800" b="0" i="1" dirty="0" smtClean="0">
                              <a:effectLst/>
                              <a:latin typeface="Cambria Math" panose="02040503050406030204" pitchFamily="18" charset="0"/>
                            </a:rPr>
                          </m:ctrlPr>
                        </m:sSubPr>
                        <m:e>
                          <m:r>
                            <a:rPr lang="en-US" sz="2800" i="1" dirty="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𝑘</m:t>
                              </m:r>
                            </m:sup>
                          </m:sSup>
                        </m:sub>
                      </m:sSub>
                      <m:sSub>
                        <m:sSubPr>
                          <m:ctrlPr>
                            <a:rPr lang="en-US" sz="2800" b="0" i="1" dirty="0" smtClean="0">
                              <a:effectLst/>
                              <a:latin typeface="Cambria Math" panose="02040503050406030204" pitchFamily="18" charset="0"/>
                            </a:rPr>
                          </m:ctrlPr>
                        </m:sSubPr>
                        <m:e>
                          <m:r>
                            <a:rPr lang="en-US" sz="2800" i="1" dirty="0">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b="0" i="1" dirty="0" smtClean="0">
                          <a:effectLst/>
                          <a:latin typeface="Cambria Math" panose="02040503050406030204" pitchFamily="18" charset="0"/>
                        </a:rPr>
                        <m:t> </m:t>
                      </m:r>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𝑎</m:t>
                          </m:r>
                        </m:e>
                        <m:sup>
                          <m:r>
                            <a:rPr lang="en-US" sz="2800" b="0" i="1" dirty="0" smtClean="0">
                              <a:effectLst/>
                              <a:latin typeface="Cambria Math" panose="02040503050406030204" pitchFamily="18" charset="0"/>
                            </a:rPr>
                            <m:t>𝑘</m:t>
                          </m:r>
                        </m:sup>
                      </m:sSup>
                      <m:r>
                        <a:rPr lang="en-US" sz="2800" i="1" dirty="0">
                          <a:effectLst/>
                          <a:latin typeface="Cambria Math" panose="02040503050406030204" pitchFamily="18" charset="0"/>
                        </a:rPr>
                        <m:t> </m:t>
                      </m:r>
                    </m:oMath>
                  </m:oMathPara>
                </a14:m>
                <a:endParaRPr lang="en-US" sz="2800" dirty="0"/>
              </a:p>
              <a:p>
                <a:pPr>
                  <a:lnSpc>
                    <a:spcPct val="150000"/>
                  </a:lnSpc>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𝑘</m:t>
                              </m:r>
                            </m:sup>
                          </m:sSup>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𝑖</m:t>
                              </m:r>
                            </m:sup>
                          </m:sSup>
                        </m:sub>
                      </m:sSub>
                      <m:r>
                        <a:rPr lang="en-US" sz="2800" i="1">
                          <a:latin typeface="Cambria Math" panose="02040503050406030204" pitchFamily="18" charset="0"/>
                        </a:rPr>
                        <m:t>𝐿</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𝑎</m:t>
                          </m:r>
                        </m:e>
                        <m:sup>
                          <m:r>
                            <a:rPr lang="en-US" sz="2800" b="0" i="1" smtClean="0">
                              <a:latin typeface="Cambria Math" panose="02040503050406030204" pitchFamily="18" charset="0"/>
                            </a:rPr>
                            <m:t>𝑘</m:t>
                          </m:r>
                        </m:sup>
                      </m:sSup>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𝑖</m:t>
                              </m:r>
                            </m:sup>
                          </m:sSup>
                        </m:sub>
                      </m:sSub>
                      <m:r>
                        <a:rPr lang="en-US" sz="2800" i="1">
                          <a:latin typeface="Cambria Math" panose="02040503050406030204" pitchFamily="18" charset="0"/>
                        </a:rPr>
                        <m:t>𝐿</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𝑗</m:t>
                              </m:r>
                            </m:sup>
                          </m:sSup>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𝑖</m:t>
                              </m:r>
                            </m:sup>
                          </m:sSup>
                        </m:sub>
                      </m:sSub>
                      <m:r>
                        <a:rPr lang="en-US" sz="2800" i="1">
                          <a:latin typeface="Cambria Math" panose="02040503050406030204" pitchFamily="18" charset="0"/>
                        </a:rPr>
                        <m:t>𝐿</m:t>
                      </m:r>
                      <m:r>
                        <a:rPr lang="en-US" sz="2800" b="0" i="1" smtClean="0">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𝑗</m:t>
                          </m:r>
                        </m:sup>
                      </m:sSup>
                    </m:oMath>
                  </m:oMathPara>
                </a14:m>
                <a:endParaRPr lang="en-US" sz="2800" dirty="0"/>
              </a:p>
            </p:txBody>
          </p:sp>
        </mc:Choice>
        <mc:Fallback>
          <p:sp>
            <p:nvSpPr>
              <p:cNvPr id="10" name="TextBox 9">
                <a:extLst>
                  <a:ext uri="{FF2B5EF4-FFF2-40B4-BE49-F238E27FC236}">
                    <a16:creationId xmlns:a16="http://schemas.microsoft.com/office/drawing/2014/main" id="{EBBA921B-3B71-8ACC-78C4-4553722A679C}"/>
                  </a:ext>
                </a:extLst>
              </p:cNvPr>
              <p:cNvSpPr txBox="1">
                <a:spLocks noRot="1" noChangeAspect="1" noMove="1" noResize="1" noEditPoints="1" noAdjustHandles="1" noChangeArrowheads="1" noChangeShapeType="1" noTextEdit="1"/>
              </p:cNvSpPr>
              <p:nvPr/>
            </p:nvSpPr>
            <p:spPr>
              <a:xfrm>
                <a:off x="299528" y="2275161"/>
                <a:ext cx="11498917" cy="154221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D3F68E6-B84B-F8B2-2D4E-BF94A559B4E7}"/>
                  </a:ext>
                </a:extLst>
              </p:cNvPr>
              <p:cNvSpPr txBox="1"/>
              <p:nvPr/>
            </p:nvSpPr>
            <p:spPr>
              <a:xfrm>
                <a:off x="2588243" y="214765"/>
                <a:ext cx="2023759" cy="7913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𝑥</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𝑣</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oMath>
                  </m:oMathPara>
                </a14:m>
                <a:endParaRPr lang="en-US" sz="4400" dirty="0"/>
              </a:p>
            </p:txBody>
          </p:sp>
        </mc:Choice>
        <mc:Fallback>
          <p:sp>
            <p:nvSpPr>
              <p:cNvPr id="6" name="TextBox 5">
                <a:extLst>
                  <a:ext uri="{FF2B5EF4-FFF2-40B4-BE49-F238E27FC236}">
                    <a16:creationId xmlns:a16="http://schemas.microsoft.com/office/drawing/2014/main" id="{1D3F68E6-B84B-F8B2-2D4E-BF94A559B4E7}"/>
                  </a:ext>
                </a:extLst>
              </p:cNvPr>
              <p:cNvSpPr txBox="1">
                <a:spLocks noRot="1" noChangeAspect="1" noMove="1" noResize="1" noEditPoints="1" noAdjustHandles="1" noChangeArrowheads="1" noChangeShapeType="1" noTextEdit="1"/>
              </p:cNvSpPr>
              <p:nvPr/>
            </p:nvSpPr>
            <p:spPr>
              <a:xfrm>
                <a:off x="2588243" y="214765"/>
                <a:ext cx="2023759" cy="79137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6C7E4EA-FBBD-7ACC-91AF-AAB7CEB3124F}"/>
                  </a:ext>
                </a:extLst>
              </p:cNvPr>
              <p:cNvSpPr txBox="1"/>
              <p:nvPr/>
            </p:nvSpPr>
            <p:spPr>
              <a:xfrm>
                <a:off x="5390551" y="186849"/>
                <a:ext cx="2023759" cy="7913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𝑥</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𝑣</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oMath>
                  </m:oMathPara>
                </a14:m>
                <a:endParaRPr lang="en-US" sz="4400" dirty="0"/>
              </a:p>
            </p:txBody>
          </p:sp>
        </mc:Choice>
        <mc:Fallback>
          <p:sp>
            <p:nvSpPr>
              <p:cNvPr id="12" name="TextBox 11">
                <a:extLst>
                  <a:ext uri="{FF2B5EF4-FFF2-40B4-BE49-F238E27FC236}">
                    <a16:creationId xmlns:a16="http://schemas.microsoft.com/office/drawing/2014/main" id="{A6C7E4EA-FBBD-7ACC-91AF-AAB7CEB3124F}"/>
                  </a:ext>
                </a:extLst>
              </p:cNvPr>
              <p:cNvSpPr txBox="1">
                <a:spLocks noRot="1" noChangeAspect="1" noMove="1" noResize="1" noEditPoints="1" noAdjustHandles="1" noChangeArrowheads="1" noChangeShapeType="1" noTextEdit="1"/>
              </p:cNvSpPr>
              <p:nvPr/>
            </p:nvSpPr>
            <p:spPr>
              <a:xfrm>
                <a:off x="5390551" y="186849"/>
                <a:ext cx="2023759" cy="791370"/>
              </a:xfrm>
              <a:prstGeom prst="rect">
                <a:avLst/>
              </a:prstGeom>
              <a:blipFill>
                <a:blip r:embed="rId7"/>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F6C1658-C4B3-D69F-F0FB-5E3738F3300C}"/>
              </a:ext>
            </a:extLst>
          </p:cNvPr>
          <p:cNvSpPr txBox="1"/>
          <p:nvPr/>
        </p:nvSpPr>
        <p:spPr>
          <a:xfrm>
            <a:off x="7681650" y="316949"/>
            <a:ext cx="1217257" cy="646331"/>
          </a:xfrm>
          <a:prstGeom prst="rect">
            <a:avLst/>
          </a:prstGeom>
          <a:noFill/>
        </p:spPr>
        <p:txBody>
          <a:bodyPr wrap="none" rtlCol="0">
            <a:spAutoFit/>
          </a:bodyPr>
          <a:lstStyle/>
          <a:p>
            <a:pPr algn="r"/>
            <a:r>
              <a:rPr lang="en-US" dirty="0"/>
              <a:t>Newtonian</a:t>
            </a:r>
            <a:br>
              <a:rPr lang="en-US" dirty="0"/>
            </a:br>
            <a:r>
              <a:rPr lang="en-US" dirty="0"/>
              <a:t>state</a:t>
            </a:r>
          </a:p>
        </p:txBody>
      </p:sp>
      <p:sp>
        <p:nvSpPr>
          <p:cNvPr id="14" name="TextBox 13">
            <a:extLst>
              <a:ext uri="{FF2B5EF4-FFF2-40B4-BE49-F238E27FC236}">
                <a16:creationId xmlns:a16="http://schemas.microsoft.com/office/drawing/2014/main" id="{322C0054-345F-3DE1-A868-E5917BDC1CC8}"/>
              </a:ext>
            </a:extLst>
          </p:cNvPr>
          <p:cNvSpPr txBox="1"/>
          <p:nvPr/>
        </p:nvSpPr>
        <p:spPr>
          <a:xfrm>
            <a:off x="1116663" y="358060"/>
            <a:ext cx="1204240" cy="646331"/>
          </a:xfrm>
          <a:prstGeom prst="rect">
            <a:avLst/>
          </a:prstGeom>
          <a:noFill/>
        </p:spPr>
        <p:txBody>
          <a:bodyPr wrap="none" rtlCol="0">
            <a:spAutoFit/>
          </a:bodyPr>
          <a:lstStyle/>
          <a:p>
            <a:r>
              <a:rPr lang="en-US" dirty="0" err="1"/>
              <a:t>Lagrangian</a:t>
            </a:r>
            <a:br>
              <a:rPr lang="en-US" dirty="0"/>
            </a:br>
            <a:r>
              <a:rPr lang="en-US" dirty="0"/>
              <a:t>state</a:t>
            </a:r>
          </a:p>
        </p:txBody>
      </p:sp>
      <p:cxnSp>
        <p:nvCxnSpPr>
          <p:cNvPr id="15" name="Straight Arrow Connector 14">
            <a:extLst>
              <a:ext uri="{FF2B5EF4-FFF2-40B4-BE49-F238E27FC236}">
                <a16:creationId xmlns:a16="http://schemas.microsoft.com/office/drawing/2014/main" id="{9B87B3F0-B21F-A9EC-112A-85323DC0109F}"/>
              </a:ext>
            </a:extLst>
          </p:cNvPr>
          <p:cNvCxnSpPr>
            <a:cxnSpLocks/>
          </p:cNvCxnSpPr>
          <p:nvPr/>
        </p:nvCxnSpPr>
        <p:spPr>
          <a:xfrm>
            <a:off x="4521197" y="649107"/>
            <a:ext cx="960159"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B529D00-ACAE-D4C8-85F7-FDEAA1840E4E}"/>
                  </a:ext>
                </a:extLst>
              </p:cNvPr>
              <p:cNvSpPr txBox="1"/>
              <p:nvPr/>
            </p:nvSpPr>
            <p:spPr>
              <a:xfrm>
                <a:off x="5481356" y="1105202"/>
                <a:ext cx="2585323" cy="1140890"/>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sz="4400" b="0" i="1" dirty="0" smtClean="0">
                              <a:effectLst/>
                              <a:latin typeface="Cambria Math" panose="02040503050406030204" pitchFamily="18" charset="0"/>
                            </a:rPr>
                          </m:ctrlPr>
                        </m:sSupPr>
                        <m:e>
                          <m:r>
                            <a:rPr lang="en-US" sz="4400" b="0" i="1" dirty="0" smtClean="0">
                              <a:effectLst/>
                              <a:latin typeface="Cambria Math" panose="02040503050406030204" pitchFamily="18" charset="0"/>
                            </a:rPr>
                            <m:t>𝐹</m:t>
                          </m:r>
                        </m:e>
                        <m:sup>
                          <m:r>
                            <a:rPr lang="en-US" sz="4400" b="0" i="1" dirty="0" smtClean="0">
                              <a:effectLst/>
                              <a:latin typeface="Cambria Math" panose="02040503050406030204" pitchFamily="18" charset="0"/>
                            </a:rPr>
                            <m:t>𝑖</m:t>
                          </m:r>
                        </m:sup>
                      </m:sSup>
                      <m:r>
                        <a:rPr lang="en-US" sz="4400" i="1" dirty="0">
                          <a:effectLst/>
                          <a:latin typeface="Cambria Math" panose="02040503050406030204" pitchFamily="18" charset="0"/>
                        </a:rPr>
                        <m:t>=</m:t>
                      </m:r>
                      <m:r>
                        <a:rPr lang="en-US" sz="4400" b="0" i="1" dirty="0" smtClean="0">
                          <a:effectLst/>
                          <a:latin typeface="Cambria Math" panose="02040503050406030204" pitchFamily="18" charset="0"/>
                        </a:rPr>
                        <m:t>𝑚</m:t>
                      </m:r>
                      <m:sSup>
                        <m:sSupPr>
                          <m:ctrlPr>
                            <a:rPr lang="en-US" sz="4400" b="0" i="1" dirty="0" smtClean="0">
                              <a:effectLst/>
                              <a:latin typeface="Cambria Math" panose="02040503050406030204" pitchFamily="18" charset="0"/>
                            </a:rPr>
                          </m:ctrlPr>
                        </m:sSupPr>
                        <m:e>
                          <m:r>
                            <a:rPr lang="en-US" sz="4400" b="0" i="1" dirty="0" smtClean="0">
                              <a:effectLst/>
                              <a:latin typeface="Cambria Math" panose="02040503050406030204" pitchFamily="18" charset="0"/>
                            </a:rPr>
                            <m:t>𝑎</m:t>
                          </m:r>
                        </m:e>
                        <m:sup>
                          <m:r>
                            <a:rPr lang="en-US" sz="4400" b="0" i="1" dirty="0" smtClean="0">
                              <a:effectLst/>
                              <a:latin typeface="Cambria Math" panose="02040503050406030204" pitchFamily="18" charset="0"/>
                            </a:rPr>
                            <m:t>𝑖</m:t>
                          </m:r>
                        </m:sup>
                      </m:sSup>
                    </m:oMath>
                  </m:oMathPara>
                </a14:m>
                <a:endParaRPr lang="en-US" sz="4400" b="0" i="1" dirty="0">
                  <a:effectLst/>
                  <a:latin typeface="Cambria Math" panose="02040503050406030204" pitchFamily="18" charset="0"/>
                </a:endParaRPr>
              </a:p>
            </p:txBody>
          </p:sp>
        </mc:Choice>
        <mc:Fallback>
          <p:sp>
            <p:nvSpPr>
              <p:cNvPr id="16" name="TextBox 15">
                <a:extLst>
                  <a:ext uri="{FF2B5EF4-FFF2-40B4-BE49-F238E27FC236}">
                    <a16:creationId xmlns:a16="http://schemas.microsoft.com/office/drawing/2014/main" id="{6B529D00-ACAE-D4C8-85F7-FDEAA1840E4E}"/>
                  </a:ext>
                </a:extLst>
              </p:cNvPr>
              <p:cNvSpPr txBox="1">
                <a:spLocks noRot="1" noChangeAspect="1" noMove="1" noResize="1" noEditPoints="1" noAdjustHandles="1" noChangeArrowheads="1" noChangeShapeType="1" noTextEdit="1"/>
              </p:cNvSpPr>
              <p:nvPr/>
            </p:nvSpPr>
            <p:spPr>
              <a:xfrm>
                <a:off x="5481356" y="1105202"/>
                <a:ext cx="2585323" cy="1140890"/>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764A42E-D5FD-BEE8-F600-B2A7C354177A}"/>
              </a:ext>
            </a:extLst>
          </p:cNvPr>
          <p:cNvCxnSpPr>
            <a:cxnSpLocks/>
          </p:cNvCxnSpPr>
          <p:nvPr/>
        </p:nvCxnSpPr>
        <p:spPr>
          <a:xfrm>
            <a:off x="4521197" y="1724383"/>
            <a:ext cx="960159" cy="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F0B6968-7EDA-B215-DC4D-77B40CCC614B}"/>
              </a:ext>
            </a:extLst>
          </p:cNvPr>
          <p:cNvSpPr txBox="1"/>
          <p:nvPr/>
        </p:nvSpPr>
        <p:spPr>
          <a:xfrm>
            <a:off x="182626" y="1084382"/>
            <a:ext cx="1204240" cy="646331"/>
          </a:xfrm>
          <a:prstGeom prst="rect">
            <a:avLst/>
          </a:prstGeom>
          <a:noFill/>
        </p:spPr>
        <p:txBody>
          <a:bodyPr wrap="none" rtlCol="0">
            <a:spAutoFit/>
          </a:bodyPr>
          <a:lstStyle/>
          <a:p>
            <a:r>
              <a:rPr lang="en-US" dirty="0" err="1"/>
              <a:t>Lagrangian</a:t>
            </a:r>
            <a:br>
              <a:rPr lang="en-US" dirty="0"/>
            </a:br>
            <a:r>
              <a:rPr lang="en-US" dirty="0" err="1"/>
              <a:t>EoM</a:t>
            </a:r>
            <a:endParaRPr lang="en-US" dirty="0"/>
          </a:p>
        </p:txBody>
      </p:sp>
      <p:sp>
        <p:nvSpPr>
          <p:cNvPr id="19" name="TextBox 18">
            <a:extLst>
              <a:ext uri="{FF2B5EF4-FFF2-40B4-BE49-F238E27FC236}">
                <a16:creationId xmlns:a16="http://schemas.microsoft.com/office/drawing/2014/main" id="{152FE86E-3B5A-241F-B0BD-E0053B647321}"/>
              </a:ext>
            </a:extLst>
          </p:cNvPr>
          <p:cNvSpPr txBox="1"/>
          <p:nvPr/>
        </p:nvSpPr>
        <p:spPr>
          <a:xfrm>
            <a:off x="7784790" y="1067687"/>
            <a:ext cx="1217257" cy="646331"/>
          </a:xfrm>
          <a:prstGeom prst="rect">
            <a:avLst/>
          </a:prstGeom>
          <a:noFill/>
        </p:spPr>
        <p:txBody>
          <a:bodyPr wrap="none" rtlCol="0">
            <a:spAutoFit/>
          </a:bodyPr>
          <a:lstStyle/>
          <a:p>
            <a:pPr algn="r"/>
            <a:r>
              <a:rPr lang="en-US" dirty="0"/>
              <a:t>Newtonian</a:t>
            </a:r>
            <a:br>
              <a:rPr lang="en-US" dirty="0"/>
            </a:br>
            <a:r>
              <a:rPr lang="en-US" dirty="0" err="1"/>
              <a:t>EoM</a:t>
            </a:r>
            <a:endParaRPr lang="en-US" dirty="0"/>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2ADF675-FBE7-EA11-60EB-C73D40A0488D}"/>
                  </a:ext>
                </a:extLst>
              </p:cNvPr>
              <p:cNvSpPr txBox="1"/>
              <p:nvPr/>
            </p:nvSpPr>
            <p:spPr>
              <a:xfrm>
                <a:off x="836634" y="3877408"/>
                <a:ext cx="8833444" cy="995209"/>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𝑎</m:t>
                          </m:r>
                        </m:e>
                        <m:sup>
                          <m:r>
                            <a:rPr lang="en-US" sz="4400" b="0" i="1" smtClean="0">
                              <a:latin typeface="Cambria Math" panose="02040503050406030204" pitchFamily="18" charset="0"/>
                            </a:rPr>
                            <m:t>𝑘</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d>
                            <m:dPr>
                              <m:ctrlPr>
                                <a:rPr lang="en-US" sz="4400" b="0" i="1" smtClean="0">
                                  <a:latin typeface="Cambria Math" panose="02040503050406030204" pitchFamily="18" charset="0"/>
                                </a:rPr>
                              </m:ctrlPr>
                            </m:dPr>
                            <m:e>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𝑘</m:t>
                                      </m:r>
                                    </m:sup>
                                  </m:sSup>
                                </m:sub>
                              </m:sSub>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𝑖</m:t>
                                      </m:r>
                                    </m:sup>
                                  </m:sSup>
                                </m:sub>
                              </m:sSub>
                              <m:r>
                                <a:rPr lang="en-US" sz="4400" i="1">
                                  <a:latin typeface="Cambria Math" panose="02040503050406030204" pitchFamily="18" charset="0"/>
                                </a:rPr>
                                <m:t>𝐿</m:t>
                              </m:r>
                            </m:e>
                          </m:d>
                        </m:e>
                        <m:sup>
                          <m:r>
                            <a:rPr lang="en-US" sz="4400" b="0" i="1" smtClean="0">
                              <a:latin typeface="Cambria Math" panose="02040503050406030204" pitchFamily="18" charset="0"/>
                            </a:rPr>
                            <m:t>−1</m:t>
                          </m:r>
                        </m:sup>
                      </m:sSup>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𝑥</m:t>
                              </m:r>
                            </m:e>
                            <m:sup>
                              <m:r>
                                <a:rPr lang="en-US" sz="4400" i="1">
                                  <a:latin typeface="Cambria Math" panose="02040503050406030204" pitchFamily="18" charset="0"/>
                                </a:rPr>
                                <m:t>𝑖</m:t>
                              </m:r>
                            </m:sup>
                          </m:sSup>
                        </m:sub>
                      </m:sSub>
                      <m:r>
                        <a:rPr lang="en-US" sz="4400" i="1">
                          <a:latin typeface="Cambria Math" panose="02040503050406030204" pitchFamily="18" charset="0"/>
                        </a:rPr>
                        <m:t>𝐿</m:t>
                      </m:r>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𝑥</m:t>
                              </m:r>
                            </m:e>
                            <m:sup>
                              <m:r>
                                <a:rPr lang="en-US" sz="4400" i="1">
                                  <a:latin typeface="Cambria Math" panose="02040503050406030204" pitchFamily="18" charset="0"/>
                                </a:rPr>
                                <m:t>𝑗</m:t>
                              </m:r>
                            </m:sup>
                          </m:sSup>
                        </m:sub>
                      </m:sSub>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𝑖</m:t>
                              </m:r>
                            </m:sup>
                          </m:sSup>
                        </m:sub>
                      </m:sSub>
                      <m:r>
                        <a:rPr lang="en-US" sz="4400" i="1">
                          <a:latin typeface="Cambria Math" panose="02040503050406030204" pitchFamily="18" charset="0"/>
                        </a:rPr>
                        <m:t>𝐿</m:t>
                      </m:r>
                      <m:r>
                        <a:rPr lang="en-US" sz="4400" b="0" i="1" smtClean="0">
                          <a:latin typeface="Cambria Math" panose="02040503050406030204" pitchFamily="18" charset="0"/>
                        </a:rPr>
                        <m:t> </m:t>
                      </m:r>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𝑗</m:t>
                          </m:r>
                        </m:sup>
                      </m:sSup>
                    </m:oMath>
                  </m:oMathPara>
                </a14:m>
                <a:endParaRPr lang="en-US" sz="4400" dirty="0"/>
              </a:p>
            </p:txBody>
          </p:sp>
        </mc:Choice>
        <mc:Fallback>
          <p:sp>
            <p:nvSpPr>
              <p:cNvPr id="21" name="TextBox 20">
                <a:extLst>
                  <a:ext uri="{FF2B5EF4-FFF2-40B4-BE49-F238E27FC236}">
                    <a16:creationId xmlns:a16="http://schemas.microsoft.com/office/drawing/2014/main" id="{22ADF675-FBE7-EA11-60EB-C73D40A0488D}"/>
                  </a:ext>
                </a:extLst>
              </p:cNvPr>
              <p:cNvSpPr txBox="1">
                <a:spLocks noRot="1" noChangeAspect="1" noMove="1" noResize="1" noEditPoints="1" noAdjustHandles="1" noChangeArrowheads="1" noChangeShapeType="1" noTextEdit="1"/>
              </p:cNvSpPr>
              <p:nvPr/>
            </p:nvSpPr>
            <p:spPr>
              <a:xfrm>
                <a:off x="836634" y="3877408"/>
                <a:ext cx="8833444" cy="995209"/>
              </a:xfrm>
              <a:prstGeom prst="rect">
                <a:avLst/>
              </a:prstGeom>
              <a:blipFill>
                <a:blip r:embed="rId9"/>
                <a:stretch>
                  <a:fillRect/>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35257742-88BF-792F-91CE-E725FEF35D83}"/>
              </a:ext>
            </a:extLst>
          </p:cNvPr>
          <p:cNvCxnSpPr/>
          <p:nvPr/>
        </p:nvCxnSpPr>
        <p:spPr>
          <a:xfrm>
            <a:off x="2588243" y="3678544"/>
            <a:ext cx="601006" cy="456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AF909D7B-8FB0-915C-0E87-5010D0E81AC0}"/>
                  </a:ext>
                </a:extLst>
              </p:cNvPr>
              <p:cNvSpPr txBox="1"/>
              <p:nvPr/>
            </p:nvSpPr>
            <p:spPr>
              <a:xfrm>
                <a:off x="728449" y="3259788"/>
                <a:ext cx="1993494" cy="646331"/>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𝐿</m:t>
                    </m:r>
                  </m:oMath>
                </a14:m>
                <a:r>
                  <a:rPr lang="en-US" dirty="0"/>
                  <a:t> is hyperregular</a:t>
                </a:r>
              </a:p>
              <a:p>
                <a14:m>
                  <m:oMath xmlns:m="http://schemas.openxmlformats.org/officeDocument/2006/math">
                    <m:r>
                      <a:rPr lang="en-US" b="0" i="1" smtClean="0">
                        <a:latin typeface="Cambria Math" panose="02040503050406030204" pitchFamily="18" charset="0"/>
                      </a:rPr>
                      <m:t>≡</m:t>
                    </m:r>
                  </m:oMath>
                </a14:m>
                <a:r>
                  <a:rPr lang="en-US" dirty="0"/>
                  <a:t> unique solution</a:t>
                </a:r>
              </a:p>
            </p:txBody>
          </p:sp>
        </mc:Choice>
        <mc:Fallback>
          <p:sp>
            <p:nvSpPr>
              <p:cNvPr id="24" name="TextBox 23">
                <a:extLst>
                  <a:ext uri="{FF2B5EF4-FFF2-40B4-BE49-F238E27FC236}">
                    <a16:creationId xmlns:a16="http://schemas.microsoft.com/office/drawing/2014/main" id="{AF909D7B-8FB0-915C-0E87-5010D0E81AC0}"/>
                  </a:ext>
                </a:extLst>
              </p:cNvPr>
              <p:cNvSpPr txBox="1">
                <a:spLocks noRot="1" noChangeAspect="1" noMove="1" noResize="1" noEditPoints="1" noAdjustHandles="1" noChangeArrowheads="1" noChangeShapeType="1" noTextEdit="1"/>
              </p:cNvSpPr>
              <p:nvPr/>
            </p:nvSpPr>
            <p:spPr>
              <a:xfrm>
                <a:off x="728449" y="3259788"/>
                <a:ext cx="1993494" cy="646331"/>
              </a:xfrm>
              <a:prstGeom prst="rect">
                <a:avLst/>
              </a:prstGeom>
              <a:blipFill>
                <a:blip r:embed="rId10"/>
                <a:stretch>
                  <a:fillRect t="-5660" r="-2134" b="-14151"/>
                </a:stretch>
              </a:blipFill>
            </p:spPr>
            <p:txBody>
              <a:bodyPr/>
              <a:lstStyle/>
              <a:p>
                <a:r>
                  <a:rPr lang="en-US">
                    <a:noFill/>
                  </a:rPr>
                  <a:t> </a:t>
                </a:r>
              </a:p>
            </p:txBody>
          </p:sp>
        </mc:Fallback>
      </mc:AlternateContent>
    </p:spTree>
    <p:extLst>
      <p:ext uri="{BB962C8B-B14F-4D97-AF65-F5344CB8AC3E}">
        <p14:creationId xmlns:p14="http://schemas.microsoft.com/office/powerpoint/2010/main" val="3875206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CEF7B5-0D63-6A9A-0C7B-65C2DB891516}"/>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4546466B-612E-16B2-E20B-557F1990BF16}"/>
              </a:ext>
            </a:extLst>
          </p:cNvPr>
          <p:cNvSpPr>
            <a:spLocks noGrp="1"/>
          </p:cNvSpPr>
          <p:nvPr>
            <p:ph type="sldNum" sz="quarter" idx="12"/>
          </p:nvPr>
        </p:nvSpPr>
        <p:spPr/>
        <p:txBody>
          <a:bodyPr/>
          <a:lstStyle/>
          <a:p>
            <a:fld id="{F47845EA-7733-40EE-B074-20032348B727}" type="slidenum">
              <a:rPr lang="en-US" smtClean="0"/>
              <a:t>9</a:t>
            </a:fld>
            <a:endParaRPr lang="en-US"/>
          </a:p>
        </p:txBody>
      </p:sp>
      <p:grpSp>
        <p:nvGrpSpPr>
          <p:cNvPr id="5" name="Group 4">
            <a:extLst>
              <a:ext uri="{FF2B5EF4-FFF2-40B4-BE49-F238E27FC236}">
                <a16:creationId xmlns:a16="http://schemas.microsoft.com/office/drawing/2014/main" id="{4F8A0021-5929-AE12-007C-3151BF27788B}"/>
              </a:ext>
            </a:extLst>
          </p:cNvPr>
          <p:cNvGrpSpPr/>
          <p:nvPr/>
        </p:nvGrpSpPr>
        <p:grpSpPr>
          <a:xfrm>
            <a:off x="9650405" y="121281"/>
            <a:ext cx="2296582" cy="1780774"/>
            <a:chOff x="2152990" y="605117"/>
            <a:chExt cx="6346135" cy="5486400"/>
          </a:xfrm>
        </p:grpSpPr>
        <p:sp>
          <p:nvSpPr>
            <p:cNvPr id="6" name="Oval 5">
              <a:extLst>
                <a:ext uri="{FF2B5EF4-FFF2-40B4-BE49-F238E27FC236}">
                  <a16:creationId xmlns:a16="http://schemas.microsoft.com/office/drawing/2014/main" id="{C51DCE4E-8D70-AC67-D9EA-14C06B9249FB}"/>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52184462-0A35-6D25-6C46-6B9D0FFCA42A}"/>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D06ECC59-DDBF-24FF-3DD2-58DBF0CA91CE}"/>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Freeform 8">
            <a:extLst>
              <a:ext uri="{FF2B5EF4-FFF2-40B4-BE49-F238E27FC236}">
                <a16:creationId xmlns:a16="http://schemas.microsoft.com/office/drawing/2014/main" id="{F82F98CF-5BD6-13E9-C80C-D5429153CB8C}"/>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lumMod val="75000"/>
                </a:schemeClr>
              </a:solidFill>
            </a:endParaRPr>
          </a:p>
        </p:txBody>
      </p:sp>
      <p:sp>
        <p:nvSpPr>
          <p:cNvPr id="10" name="Freeform 9">
            <a:extLst>
              <a:ext uri="{FF2B5EF4-FFF2-40B4-BE49-F238E27FC236}">
                <a16:creationId xmlns:a16="http://schemas.microsoft.com/office/drawing/2014/main" id="{5E81B0D8-0D8B-6A52-8E38-35D615B1FD4F}"/>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0">
            <a:extLst>
              <a:ext uri="{FF2B5EF4-FFF2-40B4-BE49-F238E27FC236}">
                <a16:creationId xmlns:a16="http://schemas.microsoft.com/office/drawing/2014/main" id="{55D33181-2BFA-A4FB-EA04-D7EA79E9E29D}"/>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8554D014-735E-19A0-0A44-9751F51321FC}"/>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13" name="TextBox 12">
            <a:extLst>
              <a:ext uri="{FF2B5EF4-FFF2-40B4-BE49-F238E27FC236}">
                <a16:creationId xmlns:a16="http://schemas.microsoft.com/office/drawing/2014/main" id="{C4632C4F-E966-4E22-5B51-2A093F11ADA2}"/>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
        <p:nvSpPr>
          <p:cNvPr id="14" name="TextBox 13">
            <a:extLst>
              <a:ext uri="{FF2B5EF4-FFF2-40B4-BE49-F238E27FC236}">
                <a16:creationId xmlns:a16="http://schemas.microsoft.com/office/drawing/2014/main" id="{36CD42BB-A70E-1343-32EA-F5A41543B375}"/>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15" name="TextBox 14">
            <a:extLst>
              <a:ext uri="{FF2B5EF4-FFF2-40B4-BE49-F238E27FC236}">
                <a16:creationId xmlns:a16="http://schemas.microsoft.com/office/drawing/2014/main" id="{86F36A75-CD8F-620D-C57D-EDC6A058C7D0}"/>
              </a:ext>
            </a:extLst>
          </p:cNvPr>
          <p:cNvSpPr txBox="1"/>
          <p:nvPr/>
        </p:nvSpPr>
        <p:spPr>
          <a:xfrm>
            <a:off x="311243" y="4408790"/>
            <a:ext cx="8984171" cy="1891287"/>
          </a:xfrm>
          <a:prstGeom prst="rect">
            <a:avLst/>
          </a:prstGeom>
          <a:noFill/>
        </p:spPr>
        <p:txBody>
          <a:bodyPr wrap="square" rtlCol="0">
            <a:spAutoFit/>
          </a:bodyPr>
          <a:lstStyle/>
          <a:p>
            <a:pPr>
              <a:lnSpc>
                <a:spcPct val="150000"/>
              </a:lnSpc>
            </a:pPr>
            <a:r>
              <a:rPr lang="en-US" sz="2000" dirty="0"/>
              <a:t>We just proved that kinematic equivalence is an underlying assumption of Lagrangian systems with unique solutions since for any Lagrangian system with a unique solution, we can explicitly wire the acceleration of the system as a function of its state (position, velocity, and time) </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0AA78B71-22E4-3A64-B543-7C1C371BD02A}"/>
                  </a:ext>
                </a:extLst>
              </p:cNvPr>
              <p:cNvSpPr txBox="1"/>
              <p:nvPr/>
            </p:nvSpPr>
            <p:spPr>
              <a:xfrm>
                <a:off x="2588243" y="214765"/>
                <a:ext cx="2023759" cy="7913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𝑥</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𝑣</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oMath>
                  </m:oMathPara>
                </a14:m>
                <a:endParaRPr lang="en-US" sz="4400" dirty="0"/>
              </a:p>
            </p:txBody>
          </p:sp>
        </mc:Choice>
        <mc:Fallback>
          <p:sp>
            <p:nvSpPr>
              <p:cNvPr id="16" name="TextBox 15">
                <a:extLst>
                  <a:ext uri="{FF2B5EF4-FFF2-40B4-BE49-F238E27FC236}">
                    <a16:creationId xmlns:a16="http://schemas.microsoft.com/office/drawing/2014/main" id="{0AA78B71-22E4-3A64-B543-7C1C371BD02A}"/>
                  </a:ext>
                </a:extLst>
              </p:cNvPr>
              <p:cNvSpPr txBox="1">
                <a:spLocks noRot="1" noChangeAspect="1" noMove="1" noResize="1" noEditPoints="1" noAdjustHandles="1" noChangeArrowheads="1" noChangeShapeType="1" noTextEdit="1"/>
              </p:cNvSpPr>
              <p:nvPr/>
            </p:nvSpPr>
            <p:spPr>
              <a:xfrm>
                <a:off x="2588243" y="214765"/>
                <a:ext cx="2023759" cy="7913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613EAAC2-AE20-B8B2-E49C-695FC5442886}"/>
                  </a:ext>
                </a:extLst>
              </p:cNvPr>
              <p:cNvSpPr txBox="1"/>
              <p:nvPr/>
            </p:nvSpPr>
            <p:spPr>
              <a:xfrm>
                <a:off x="5390551" y="186849"/>
                <a:ext cx="1971822" cy="7913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𝑞</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𝑝</m:t>
                          </m:r>
                        </m:e>
                        <m:sub>
                          <m:r>
                            <a:rPr lang="en-US" sz="4400" b="0" i="1" smtClean="0">
                              <a:latin typeface="Cambria Math" panose="02040503050406030204" pitchFamily="18" charset="0"/>
                            </a:rPr>
                            <m:t>𝑖</m:t>
                          </m:r>
                        </m:sub>
                      </m:sSub>
                      <m:r>
                        <a:rPr lang="en-US" sz="4400" b="0" i="1" smtClean="0">
                          <a:latin typeface="Cambria Math" panose="02040503050406030204" pitchFamily="18" charset="0"/>
                        </a:rPr>
                        <m:t>)</m:t>
                      </m:r>
                    </m:oMath>
                  </m:oMathPara>
                </a14:m>
                <a:endParaRPr lang="en-US" sz="4400" dirty="0"/>
              </a:p>
            </p:txBody>
          </p:sp>
        </mc:Choice>
        <mc:Fallback>
          <p:sp>
            <p:nvSpPr>
              <p:cNvPr id="17" name="TextBox 16">
                <a:extLst>
                  <a:ext uri="{FF2B5EF4-FFF2-40B4-BE49-F238E27FC236}">
                    <a16:creationId xmlns:a16="http://schemas.microsoft.com/office/drawing/2014/main" id="{613EAAC2-AE20-B8B2-E49C-695FC5442886}"/>
                  </a:ext>
                </a:extLst>
              </p:cNvPr>
              <p:cNvSpPr txBox="1">
                <a:spLocks noRot="1" noChangeAspect="1" noMove="1" noResize="1" noEditPoints="1" noAdjustHandles="1" noChangeArrowheads="1" noChangeShapeType="1" noTextEdit="1"/>
              </p:cNvSpPr>
              <p:nvPr/>
            </p:nvSpPr>
            <p:spPr>
              <a:xfrm>
                <a:off x="5390551" y="186849"/>
                <a:ext cx="1971822" cy="791370"/>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825AA75D-3554-1350-D0F6-C4FDDD12BAFF}"/>
              </a:ext>
            </a:extLst>
          </p:cNvPr>
          <p:cNvSpPr txBox="1"/>
          <p:nvPr/>
        </p:nvSpPr>
        <p:spPr>
          <a:xfrm>
            <a:off x="7565529" y="316949"/>
            <a:ext cx="1333378" cy="646331"/>
          </a:xfrm>
          <a:prstGeom prst="rect">
            <a:avLst/>
          </a:prstGeom>
          <a:noFill/>
        </p:spPr>
        <p:txBody>
          <a:bodyPr wrap="none" rtlCol="0">
            <a:spAutoFit/>
          </a:bodyPr>
          <a:lstStyle/>
          <a:p>
            <a:pPr algn="r"/>
            <a:r>
              <a:rPr lang="en-US" dirty="0"/>
              <a:t>Hamiltonian</a:t>
            </a:r>
            <a:br>
              <a:rPr lang="en-US" dirty="0"/>
            </a:br>
            <a:r>
              <a:rPr lang="en-US" dirty="0"/>
              <a:t>state</a:t>
            </a:r>
          </a:p>
        </p:txBody>
      </p:sp>
      <p:sp>
        <p:nvSpPr>
          <p:cNvPr id="19" name="TextBox 18">
            <a:extLst>
              <a:ext uri="{FF2B5EF4-FFF2-40B4-BE49-F238E27FC236}">
                <a16:creationId xmlns:a16="http://schemas.microsoft.com/office/drawing/2014/main" id="{EDB35F9F-DBF5-A5D4-599D-66DE5EC09C0C}"/>
              </a:ext>
            </a:extLst>
          </p:cNvPr>
          <p:cNvSpPr txBox="1"/>
          <p:nvPr/>
        </p:nvSpPr>
        <p:spPr>
          <a:xfrm>
            <a:off x="1180847" y="353826"/>
            <a:ext cx="1204240" cy="646331"/>
          </a:xfrm>
          <a:prstGeom prst="rect">
            <a:avLst/>
          </a:prstGeom>
          <a:noFill/>
        </p:spPr>
        <p:txBody>
          <a:bodyPr wrap="none" rtlCol="0">
            <a:spAutoFit/>
          </a:bodyPr>
          <a:lstStyle/>
          <a:p>
            <a:r>
              <a:rPr lang="en-US" dirty="0" err="1"/>
              <a:t>Lagrangian</a:t>
            </a:r>
            <a:br>
              <a:rPr lang="en-US" dirty="0"/>
            </a:br>
            <a:r>
              <a:rPr lang="en-US" dirty="0"/>
              <a:t>state</a:t>
            </a:r>
          </a:p>
        </p:txBody>
      </p:sp>
      <p:cxnSp>
        <p:nvCxnSpPr>
          <p:cNvPr id="20" name="Straight Arrow Connector 19">
            <a:extLst>
              <a:ext uri="{FF2B5EF4-FFF2-40B4-BE49-F238E27FC236}">
                <a16:creationId xmlns:a16="http://schemas.microsoft.com/office/drawing/2014/main" id="{E3D3CB1A-26C2-37EC-C372-0556105C78C9}"/>
              </a:ext>
            </a:extLst>
          </p:cNvPr>
          <p:cNvCxnSpPr>
            <a:cxnSpLocks/>
          </p:cNvCxnSpPr>
          <p:nvPr/>
        </p:nvCxnSpPr>
        <p:spPr>
          <a:xfrm>
            <a:off x="4521197" y="649107"/>
            <a:ext cx="960159"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FF2E17B3-8C6D-49DF-47C1-DDE2D0F987F8}"/>
                  </a:ext>
                </a:extLst>
              </p:cNvPr>
              <p:cNvSpPr txBox="1"/>
              <p:nvPr/>
            </p:nvSpPr>
            <p:spPr>
              <a:xfrm>
                <a:off x="2505308" y="1496326"/>
                <a:ext cx="3311997" cy="66005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𝑖</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𝑑</m:t>
                          </m:r>
                        </m:e>
                        <m:sub>
                          <m:r>
                            <a:rPr lang="en-US" sz="3200" b="0" i="1" smtClean="0">
                              <a:latin typeface="Cambria Math" panose="02040503050406030204" pitchFamily="18" charset="0"/>
                            </a:rPr>
                            <m:t>𝑡</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𝑞</m:t>
                          </m:r>
                        </m:e>
                        <m:sup>
                          <m:r>
                            <a:rPr lang="en-US" sz="3200" b="0" i="1" smtClean="0">
                              <a:latin typeface="Cambria Math" panose="02040503050406030204" pitchFamily="18" charset="0"/>
                            </a:rPr>
                            <m:t>𝑖</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𝑖</m:t>
                              </m:r>
                            </m:sub>
                          </m:sSub>
                        </m:sub>
                      </m:sSub>
                      <m:r>
                        <a:rPr lang="en-US" sz="3200" b="0" i="1" smtClean="0">
                          <a:latin typeface="Cambria Math" panose="02040503050406030204" pitchFamily="18" charset="0"/>
                        </a:rPr>
                        <m:t>𝐻</m:t>
                      </m:r>
                    </m:oMath>
                  </m:oMathPara>
                </a14:m>
                <a:endParaRPr lang="en-US" sz="3200" dirty="0"/>
              </a:p>
            </p:txBody>
          </p:sp>
        </mc:Choice>
        <mc:Fallback>
          <p:sp>
            <p:nvSpPr>
              <p:cNvPr id="21" name="TextBox 20">
                <a:extLst>
                  <a:ext uri="{FF2B5EF4-FFF2-40B4-BE49-F238E27FC236}">
                    <a16:creationId xmlns:a16="http://schemas.microsoft.com/office/drawing/2014/main" id="{FF2E17B3-8C6D-49DF-47C1-DDE2D0F987F8}"/>
                  </a:ext>
                </a:extLst>
              </p:cNvPr>
              <p:cNvSpPr txBox="1">
                <a:spLocks noRot="1" noChangeAspect="1" noMove="1" noResize="1" noEditPoints="1" noAdjustHandles="1" noChangeArrowheads="1" noChangeShapeType="1" noTextEdit="1"/>
              </p:cNvSpPr>
              <p:nvPr/>
            </p:nvSpPr>
            <p:spPr>
              <a:xfrm>
                <a:off x="2505308" y="1496326"/>
                <a:ext cx="3311997" cy="660052"/>
              </a:xfrm>
              <a:prstGeom prst="rect">
                <a:avLst/>
              </a:prstGeom>
              <a:blipFill>
                <a:blip r:embed="rId5"/>
                <a:stretch>
                  <a:fillRect/>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059F156F-F718-E945-F2D0-204DB48ED1C1}"/>
              </a:ext>
            </a:extLst>
          </p:cNvPr>
          <p:cNvCxnSpPr>
            <a:cxnSpLocks/>
          </p:cNvCxnSpPr>
          <p:nvPr/>
        </p:nvCxnSpPr>
        <p:spPr>
          <a:xfrm flipH="1">
            <a:off x="5912101" y="1483990"/>
            <a:ext cx="540738" cy="21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6692DAB-1972-E1CA-42B0-5B760E3505BB}"/>
              </a:ext>
            </a:extLst>
          </p:cNvPr>
          <p:cNvSpPr txBox="1"/>
          <p:nvPr/>
        </p:nvSpPr>
        <p:spPr>
          <a:xfrm>
            <a:off x="6554860" y="1253273"/>
            <a:ext cx="1886414" cy="369332"/>
          </a:xfrm>
          <a:prstGeom prst="rect">
            <a:avLst/>
          </a:prstGeom>
          <a:noFill/>
        </p:spPr>
        <p:txBody>
          <a:bodyPr wrap="none" rtlCol="0">
            <a:spAutoFit/>
          </a:bodyPr>
          <a:lstStyle/>
          <a:p>
            <a:r>
              <a:rPr lang="en-US" dirty="0"/>
              <a:t>must be invertible</a:t>
            </a:r>
          </a:p>
        </p:txBody>
      </p:sp>
      <p:pic>
        <p:nvPicPr>
          <p:cNvPr id="30" name="Picture 29">
            <a:extLst>
              <a:ext uri="{FF2B5EF4-FFF2-40B4-BE49-F238E27FC236}">
                <a16:creationId xmlns:a16="http://schemas.microsoft.com/office/drawing/2014/main" id="{F72FF371-B5F2-E61D-0B94-4AF460011332}"/>
              </a:ext>
            </a:extLst>
          </p:cNvPr>
          <p:cNvPicPr>
            <a:picLocks noChangeAspect="1"/>
          </p:cNvPicPr>
          <p:nvPr/>
        </p:nvPicPr>
        <p:blipFill>
          <a:blip r:embed="rId6"/>
          <a:stretch>
            <a:fillRect/>
          </a:stretch>
        </p:blipFill>
        <p:spPr>
          <a:xfrm>
            <a:off x="734405" y="3332141"/>
            <a:ext cx="8821204" cy="908401"/>
          </a:xfrm>
          <a:prstGeom prst="rect">
            <a:avLst/>
          </a:prstGeom>
        </p:spPr>
      </p:pic>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96DD3127-16C1-C729-F81F-32CB3913C395}"/>
                  </a:ext>
                </a:extLst>
              </p:cNvPr>
              <p:cNvSpPr txBox="1"/>
              <p:nvPr/>
            </p:nvSpPr>
            <p:spPr>
              <a:xfrm>
                <a:off x="2588243" y="2533220"/>
                <a:ext cx="4390561" cy="82573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𝑗</m:t>
                                  </m:r>
                                </m:sub>
                              </m:sSub>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𝑖</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𝑗</m:t>
                                  </m:r>
                                </m:sub>
                              </m:sSub>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𝑖</m:t>
                                  </m:r>
                                </m:sub>
                              </m:sSub>
                            </m:sub>
                          </m:sSub>
                          <m:r>
                            <a:rPr lang="en-US" sz="3200" b="0" i="1" smtClean="0">
                              <a:latin typeface="Cambria Math" panose="02040503050406030204" pitchFamily="18" charset="0"/>
                            </a:rPr>
                            <m:t>𝐻</m:t>
                          </m:r>
                        </m:e>
                      </m:d>
                      <m:r>
                        <a:rPr lang="en-US" sz="3200" b="0" i="1" smtClean="0">
                          <a:latin typeface="Cambria Math" panose="02040503050406030204" pitchFamily="18" charset="0"/>
                        </a:rPr>
                        <m:t>≠0</m:t>
                      </m:r>
                    </m:oMath>
                  </m:oMathPara>
                </a14:m>
                <a:endParaRPr lang="en-US" sz="3200" dirty="0"/>
              </a:p>
            </p:txBody>
          </p:sp>
        </mc:Choice>
        <mc:Fallback>
          <p:sp>
            <p:nvSpPr>
              <p:cNvPr id="31" name="TextBox 30">
                <a:extLst>
                  <a:ext uri="{FF2B5EF4-FFF2-40B4-BE49-F238E27FC236}">
                    <a16:creationId xmlns:a16="http://schemas.microsoft.com/office/drawing/2014/main" id="{96DD3127-16C1-C729-F81F-32CB3913C395}"/>
                  </a:ext>
                </a:extLst>
              </p:cNvPr>
              <p:cNvSpPr txBox="1">
                <a:spLocks noRot="1" noChangeAspect="1" noMove="1" noResize="1" noEditPoints="1" noAdjustHandles="1" noChangeArrowheads="1" noChangeShapeType="1" noTextEdit="1"/>
              </p:cNvSpPr>
              <p:nvPr/>
            </p:nvSpPr>
            <p:spPr>
              <a:xfrm>
                <a:off x="2588243" y="2533220"/>
                <a:ext cx="4390561" cy="82573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294608"/>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18377</TotalTime>
  <Words>2044</Words>
  <Application>Microsoft Office PowerPoint</Application>
  <PresentationFormat>Widescreen</PresentationFormat>
  <Paragraphs>279</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Inequivalence of Newtonian, Lagrangian, and Hamiltonian Mechanics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24</cp:revision>
  <dcterms:created xsi:type="dcterms:W3CDTF">2021-04-07T15:17:47Z</dcterms:created>
  <dcterms:modified xsi:type="dcterms:W3CDTF">2024-03-28T19:07:29Z</dcterms:modified>
</cp:coreProperties>
</file>