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926" r:id="rId3"/>
    <p:sldId id="901" r:id="rId4"/>
    <p:sldId id="930" r:id="rId5"/>
    <p:sldId id="902" r:id="rId6"/>
    <p:sldId id="919" r:id="rId7"/>
    <p:sldId id="927" r:id="rId8"/>
    <p:sldId id="903" r:id="rId9"/>
    <p:sldId id="929" r:id="rId10"/>
    <p:sldId id="907" r:id="rId11"/>
    <p:sldId id="908" r:id="rId12"/>
    <p:sldId id="914" r:id="rId13"/>
    <p:sldId id="910" r:id="rId14"/>
    <p:sldId id="913" r:id="rId15"/>
    <p:sldId id="915" r:id="rId16"/>
    <p:sldId id="917" r:id="rId17"/>
    <p:sldId id="9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 autoAdjust="0"/>
    <p:restoredTop sz="90590" autoAdjust="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3/28/2024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50.png"/><Relationship Id="rId5" Type="http://schemas.openxmlformats.org/officeDocument/2006/relationships/image" Target="../media/image400.png"/><Relationship Id="rId10" Type="http://schemas.openxmlformats.org/officeDocument/2006/relationships/image" Target="../media/image440.png"/><Relationship Id="rId4" Type="http://schemas.openxmlformats.org/officeDocument/2006/relationships/image" Target="../media/image390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29607-87C6-9DBC-9FC7-7AD41014505E}"/>
              </a:ext>
            </a:extLst>
          </p:cNvPr>
          <p:cNvSpPr txBox="1"/>
          <p:nvPr/>
        </p:nvSpPr>
        <p:spPr>
          <a:xfrm>
            <a:off x="125163" y="4014178"/>
            <a:ext cx="929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Next, Suppose we have the same system, but let's assume that m is a constant and define the actual mass of the system as the ratio between conjugate momentum and velocity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5466158"/>
                  </p:ext>
                </p:extLst>
              </p:nvPr>
            </p:nvGraphicFramePr>
            <p:xfrm>
              <a:off x="1814820" y="2168206"/>
              <a:ext cx="768681" cy="76868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768681" cy="7686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310342" ay="-1741516" az="-126645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2475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4820" y="2168206"/>
                <a:ext cx="768681" cy="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956581"/>
                  </p:ext>
                </p:extLst>
              </p:nvPr>
            </p:nvGraphicFramePr>
            <p:xfrm>
              <a:off x="5190653" y="1998724"/>
              <a:ext cx="1053561" cy="105356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53561" cy="1053561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63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0653" y="1998724"/>
                <a:ext cx="1053561" cy="105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1323719"/>
                  </p:ext>
                </p:extLst>
              </p:nvPr>
            </p:nvGraphicFramePr>
            <p:xfrm>
              <a:off x="9295483" y="1819702"/>
              <a:ext cx="1408176" cy="141160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08176" cy="141160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4913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5483" y="1819702"/>
                <a:ext cx="1408176" cy="1411606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08E92E-CD84-F1CA-F7A4-C53E67E8069C}"/>
              </a:ext>
            </a:extLst>
          </p:cNvPr>
          <p:cNvCxnSpPr>
            <a:cxnSpLocks/>
          </p:cNvCxnSpPr>
          <p:nvPr/>
        </p:nvCxnSpPr>
        <p:spPr>
          <a:xfrm flipV="1">
            <a:off x="5704043" y="319357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957F7F-3B75-4AEF-BD72-7A23D087142E}"/>
              </a:ext>
            </a:extLst>
          </p:cNvPr>
          <p:cNvCxnSpPr>
            <a:cxnSpLocks/>
          </p:cNvCxnSpPr>
          <p:nvPr/>
        </p:nvCxnSpPr>
        <p:spPr>
          <a:xfrm flipV="1">
            <a:off x="2223006" y="2993670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D0B868-B1DB-DB6D-DFF5-397EE0B0D977}"/>
              </a:ext>
            </a:extLst>
          </p:cNvPr>
          <p:cNvCxnSpPr>
            <a:cxnSpLocks/>
          </p:cNvCxnSpPr>
          <p:nvPr/>
        </p:nvCxnSpPr>
        <p:spPr>
          <a:xfrm flipV="1">
            <a:off x="9999571" y="332660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650835-4477-3CF2-8191-7206CD3AFC58}"/>
              </a:ext>
            </a:extLst>
          </p:cNvPr>
          <p:cNvCxnSpPr>
            <a:cxnSpLocks/>
          </p:cNvCxnSpPr>
          <p:nvPr/>
        </p:nvCxnSpPr>
        <p:spPr>
          <a:xfrm rot="2700000" flipV="1">
            <a:off x="4944655" y="300827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CC6D2-085D-C859-A786-616AF6EBF6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469567" y="22678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75A9F0-5758-B3CC-393B-41BBD1425C0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0982" y="223746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F55E55-95D5-B4CF-C1B1-C91F0FCCB642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3717" y="22778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9CCA73-33D0-B293-7C83-AA04CAB78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473" y="156284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7FB219-D866-905D-AA7B-87D50037AD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433" y="12807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A0D790-198B-89CC-7546-FB6D25420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9571" y="12178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37F717-7185-601B-A7EF-7FF683C5B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8948" y="226450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88530A-94CE-E0F1-FB79-C3D36553C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129" y="22675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F5316D-19EE-A944-194D-0DCEB189A4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56" y="2311715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14F6F9-A07A-3D35-C059-C4CC69305E89}"/>
              </a:ext>
            </a:extLst>
          </p:cNvPr>
          <p:cNvCxnSpPr>
            <a:cxnSpLocks/>
          </p:cNvCxnSpPr>
          <p:nvPr/>
        </p:nvCxnSpPr>
        <p:spPr>
          <a:xfrm rot="2700000" flipV="1">
            <a:off x="9213608" y="31242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0D002-423F-7254-AAB8-AC9246226C0B}"/>
              </a:ext>
            </a:extLst>
          </p:cNvPr>
          <p:cNvCxnSpPr>
            <a:cxnSpLocks/>
          </p:cNvCxnSpPr>
          <p:nvPr/>
        </p:nvCxnSpPr>
        <p:spPr>
          <a:xfrm rot="8100000" flipV="1">
            <a:off x="4977137" y="160970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FBFA4F-1517-FEC7-BC7E-6E937500ACB8}"/>
              </a:ext>
            </a:extLst>
          </p:cNvPr>
          <p:cNvCxnSpPr>
            <a:cxnSpLocks/>
          </p:cNvCxnSpPr>
          <p:nvPr/>
        </p:nvCxnSpPr>
        <p:spPr>
          <a:xfrm rot="8100000" flipV="1">
            <a:off x="9153709" y="148443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2D6FF5-60EC-08FE-0A34-4238BAA9AF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845433" y="149202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DCF761-AE22-A0CE-AE7D-45385B1919E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391410" y="15316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C34021-C1B5-8FBA-9401-4845DD5BD3B4}"/>
              </a:ext>
            </a:extLst>
          </p:cNvPr>
          <p:cNvCxnSpPr>
            <a:cxnSpLocks/>
          </p:cNvCxnSpPr>
          <p:nvPr/>
        </p:nvCxnSpPr>
        <p:spPr>
          <a:xfrm rot="-2700000" flipV="1">
            <a:off x="10773230" y="30243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FC43A3-5D9C-CD22-38A3-D2DE91FCB361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98773" y="299125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EF8A-E5C4-F695-6679-EA4BF4E95867}"/>
              </a:ext>
            </a:extLst>
          </p:cNvPr>
          <p:cNvCxnSpPr>
            <a:cxnSpLocks/>
          </p:cNvCxnSpPr>
          <p:nvPr/>
        </p:nvCxnSpPr>
        <p:spPr>
          <a:xfrm rot="1320000" flipV="1">
            <a:off x="9584365" y="328034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BD7F06-C3FB-D889-4AC7-FFDEB71005FF}"/>
              </a:ext>
            </a:extLst>
          </p:cNvPr>
          <p:cNvCxnSpPr>
            <a:cxnSpLocks/>
          </p:cNvCxnSpPr>
          <p:nvPr/>
        </p:nvCxnSpPr>
        <p:spPr>
          <a:xfrm rot="-1320000" flipV="1">
            <a:off x="10400846" y="325822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3E1094-02D9-8045-8AFC-32284D1EED29}"/>
              </a:ext>
            </a:extLst>
          </p:cNvPr>
          <p:cNvCxnSpPr>
            <a:cxnSpLocks/>
          </p:cNvCxnSpPr>
          <p:nvPr/>
        </p:nvCxnSpPr>
        <p:spPr>
          <a:xfrm rot="4020000" flipV="1">
            <a:off x="8928388" y="2755426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FBA392-C883-C8A7-BF73-B63102FA2901}"/>
              </a:ext>
            </a:extLst>
          </p:cNvPr>
          <p:cNvCxnSpPr>
            <a:cxnSpLocks/>
          </p:cNvCxnSpPr>
          <p:nvPr/>
        </p:nvCxnSpPr>
        <p:spPr>
          <a:xfrm rot="-4020000" flipV="1">
            <a:off x="11017184" y="276289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FB4D8-475D-5200-77B7-9D29E61044EC}"/>
              </a:ext>
            </a:extLst>
          </p:cNvPr>
          <p:cNvCxnSpPr>
            <a:cxnSpLocks/>
          </p:cNvCxnSpPr>
          <p:nvPr/>
        </p:nvCxnSpPr>
        <p:spPr>
          <a:xfrm rot="6720000" flipV="1">
            <a:off x="9027161" y="185868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57B84C-2036-C1BF-5947-0ADE0B113305}"/>
              </a:ext>
            </a:extLst>
          </p:cNvPr>
          <p:cNvCxnSpPr>
            <a:cxnSpLocks/>
          </p:cNvCxnSpPr>
          <p:nvPr/>
        </p:nvCxnSpPr>
        <p:spPr>
          <a:xfrm rot="-6720000" flipV="1">
            <a:off x="11019116" y="1873044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C7573A-726C-FE6A-0FF0-9AE69302E6E2}"/>
              </a:ext>
            </a:extLst>
          </p:cNvPr>
          <p:cNvCxnSpPr>
            <a:cxnSpLocks/>
          </p:cNvCxnSpPr>
          <p:nvPr/>
        </p:nvCxnSpPr>
        <p:spPr>
          <a:xfrm rot="9420000" flipV="1">
            <a:off x="9592225" y="1238163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02D547-4FC9-2051-8793-5427F0C8136A}"/>
              </a:ext>
            </a:extLst>
          </p:cNvPr>
          <p:cNvCxnSpPr>
            <a:cxnSpLocks/>
          </p:cNvCxnSpPr>
          <p:nvPr/>
        </p:nvCxnSpPr>
        <p:spPr>
          <a:xfrm rot="-9420000" flipV="1">
            <a:off x="10456482" y="127345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BA8F43-A93A-2FBC-1E75-72C4062B0D77}"/>
              </a:ext>
            </a:extLst>
          </p:cNvPr>
          <p:cNvCxnSpPr>
            <a:cxnSpLocks/>
          </p:cNvCxnSpPr>
          <p:nvPr/>
        </p:nvCxnSpPr>
        <p:spPr>
          <a:xfrm>
            <a:off x="1172885" y="210141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21D520-634F-2C95-33F7-02735B1EBF79}"/>
              </a:ext>
            </a:extLst>
          </p:cNvPr>
          <p:cNvCxnSpPr>
            <a:cxnSpLocks/>
          </p:cNvCxnSpPr>
          <p:nvPr/>
        </p:nvCxnSpPr>
        <p:spPr>
          <a:xfrm>
            <a:off x="1115668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ED966F-17CB-B4B7-9139-D147EAF5796E}"/>
              </a:ext>
            </a:extLst>
          </p:cNvPr>
          <p:cNvCxnSpPr>
            <a:cxnSpLocks/>
          </p:cNvCxnSpPr>
          <p:nvPr/>
        </p:nvCxnSpPr>
        <p:spPr>
          <a:xfrm>
            <a:off x="445537" y="25765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F7D76F-DCF3-9870-7D9B-30D49998F07F}"/>
              </a:ext>
            </a:extLst>
          </p:cNvPr>
          <p:cNvCxnSpPr>
            <a:cxnSpLocks/>
          </p:cNvCxnSpPr>
          <p:nvPr/>
        </p:nvCxnSpPr>
        <p:spPr>
          <a:xfrm>
            <a:off x="111566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89B6A9-F8F6-3288-6CFD-40EF09DAE92D}"/>
              </a:ext>
            </a:extLst>
          </p:cNvPr>
          <p:cNvCxnSpPr>
            <a:cxnSpLocks/>
          </p:cNvCxnSpPr>
          <p:nvPr/>
        </p:nvCxnSpPr>
        <p:spPr>
          <a:xfrm>
            <a:off x="1115668" y="30522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CE3E18-3A82-E62A-BE54-2FD0F0E2383F}"/>
              </a:ext>
            </a:extLst>
          </p:cNvPr>
          <p:cNvCxnSpPr>
            <a:cxnSpLocks/>
          </p:cNvCxnSpPr>
          <p:nvPr/>
        </p:nvCxnSpPr>
        <p:spPr>
          <a:xfrm>
            <a:off x="4296328" y="223947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3B2D5-12BF-2ADD-10BE-F06682FDB22F}"/>
              </a:ext>
            </a:extLst>
          </p:cNvPr>
          <p:cNvCxnSpPr>
            <a:cxnSpLocks/>
          </p:cNvCxnSpPr>
          <p:nvPr/>
        </p:nvCxnSpPr>
        <p:spPr>
          <a:xfrm>
            <a:off x="3654393" y="252550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7C24C27-E4BD-F351-BFA8-385A01B9ED40}"/>
              </a:ext>
            </a:extLst>
          </p:cNvPr>
          <p:cNvCxnSpPr>
            <a:cxnSpLocks/>
          </p:cNvCxnSpPr>
          <p:nvPr/>
        </p:nvCxnSpPr>
        <p:spPr>
          <a:xfrm>
            <a:off x="429632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406857" y="5334716"/>
                <a:ext cx="9298444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" y="5334716"/>
                <a:ext cx="9298444" cy="861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A7B2-F803-4137-57E0-2452FFF6825F}"/>
              </a:ext>
            </a:extLst>
          </p:cNvPr>
          <p:cNvCxnSpPr>
            <a:cxnSpLocks/>
          </p:cNvCxnSpPr>
          <p:nvPr/>
        </p:nvCxnSpPr>
        <p:spPr>
          <a:xfrm>
            <a:off x="8294713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1BF68-D68C-1BE8-B4B8-C98235D15C60}"/>
              </a:ext>
            </a:extLst>
          </p:cNvPr>
          <p:cNvCxnSpPr>
            <a:cxnSpLocks/>
          </p:cNvCxnSpPr>
          <p:nvPr/>
        </p:nvCxnSpPr>
        <p:spPr>
          <a:xfrm>
            <a:off x="8294713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3913410" y="220055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For the Hamiltonian we now have: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blipFill>
                <a:blip r:embed="rId2"/>
                <a:stretch>
                  <a:fillRect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blipFill>
                <a:blip r:embed="rId3"/>
                <a:stretch>
                  <a:fillRect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5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4289276" y="428128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5317272" y="483971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5323836" y="36639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/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7062916" y="432032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8090912" y="487875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/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7108065" y="4743384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366CA3D-B50A-0404-D0E2-DCF312F4A38F}"/>
              </a:ext>
            </a:extLst>
          </p:cNvPr>
          <p:cNvSpPr/>
          <p:nvPr/>
        </p:nvSpPr>
        <p:spPr>
          <a:xfrm flipH="1">
            <a:off x="1545688" y="426750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746504-0C5C-66F3-4EF9-4A3B67B4A794}"/>
              </a:ext>
            </a:extLst>
          </p:cNvPr>
          <p:cNvSpPr/>
          <p:nvPr/>
        </p:nvSpPr>
        <p:spPr>
          <a:xfrm rot="5400000" flipH="1">
            <a:off x="2573684" y="48259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/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/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/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FE567A19-A749-10A2-785E-F44069E9F216}"/>
              </a:ext>
            </a:extLst>
          </p:cNvPr>
          <p:cNvSpPr/>
          <p:nvPr/>
        </p:nvSpPr>
        <p:spPr>
          <a:xfrm rot="10800000">
            <a:off x="1577658" y="4459374"/>
            <a:ext cx="1693756" cy="14035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  <a:gd name="connsiteX0" fmla="*/ 1945388 w 1945388"/>
              <a:gd name="connsiteY0" fmla="*/ 0 h 1327338"/>
              <a:gd name="connsiteX1" fmla="*/ 1614461 w 1945388"/>
              <a:gd name="connsiteY1" fmla="*/ 9526 h 1327338"/>
              <a:gd name="connsiteX2" fmla="*/ 1369987 w 1945388"/>
              <a:gd name="connsiteY2" fmla="*/ 31750 h 1327338"/>
              <a:gd name="connsiteX3" fmla="*/ 1122336 w 1945388"/>
              <a:gd name="connsiteY3" fmla="*/ 63502 h 1327338"/>
              <a:gd name="connsiteX4" fmla="*/ 925487 w 1945388"/>
              <a:gd name="connsiteY4" fmla="*/ 101600 h 1327338"/>
              <a:gd name="connsiteX5" fmla="*/ 741336 w 1945388"/>
              <a:gd name="connsiteY5" fmla="*/ 158750 h 1327338"/>
              <a:gd name="connsiteX6" fmla="*/ 582587 w 1945388"/>
              <a:gd name="connsiteY6" fmla="*/ 231775 h 1327338"/>
              <a:gd name="connsiteX7" fmla="*/ 417486 w 1945388"/>
              <a:gd name="connsiteY7" fmla="*/ 327025 h 1327338"/>
              <a:gd name="connsiteX8" fmla="*/ 296836 w 1945388"/>
              <a:gd name="connsiteY8" fmla="*/ 422276 h 1327338"/>
              <a:gd name="connsiteX9" fmla="*/ 179362 w 1945388"/>
              <a:gd name="connsiteY9" fmla="*/ 536575 h 1327338"/>
              <a:gd name="connsiteX10" fmla="*/ 80936 w 1945388"/>
              <a:gd name="connsiteY10" fmla="*/ 657225 h 1327338"/>
              <a:gd name="connsiteX11" fmla="*/ 4737 w 1945388"/>
              <a:gd name="connsiteY11" fmla="*/ 768350 h 1327338"/>
              <a:gd name="connsiteX12" fmla="*/ 273857 w 1945388"/>
              <a:gd name="connsiteY12" fmla="*/ 1327338 h 1327338"/>
              <a:gd name="connsiteX0" fmla="*/ 1866404 w 1866404"/>
              <a:gd name="connsiteY0" fmla="*/ 0 h 1327338"/>
              <a:gd name="connsiteX1" fmla="*/ 1535477 w 1866404"/>
              <a:gd name="connsiteY1" fmla="*/ 9526 h 1327338"/>
              <a:gd name="connsiteX2" fmla="*/ 1291003 w 1866404"/>
              <a:gd name="connsiteY2" fmla="*/ 31750 h 1327338"/>
              <a:gd name="connsiteX3" fmla="*/ 1043352 w 1866404"/>
              <a:gd name="connsiteY3" fmla="*/ 63502 h 1327338"/>
              <a:gd name="connsiteX4" fmla="*/ 846503 w 1866404"/>
              <a:gd name="connsiteY4" fmla="*/ 101600 h 1327338"/>
              <a:gd name="connsiteX5" fmla="*/ 662352 w 1866404"/>
              <a:gd name="connsiteY5" fmla="*/ 158750 h 1327338"/>
              <a:gd name="connsiteX6" fmla="*/ 503603 w 1866404"/>
              <a:gd name="connsiteY6" fmla="*/ 231775 h 1327338"/>
              <a:gd name="connsiteX7" fmla="*/ 338502 w 1866404"/>
              <a:gd name="connsiteY7" fmla="*/ 327025 h 1327338"/>
              <a:gd name="connsiteX8" fmla="*/ 217852 w 1866404"/>
              <a:gd name="connsiteY8" fmla="*/ 422276 h 1327338"/>
              <a:gd name="connsiteX9" fmla="*/ 100378 w 1866404"/>
              <a:gd name="connsiteY9" fmla="*/ 536575 h 1327338"/>
              <a:gd name="connsiteX10" fmla="*/ 1952 w 1866404"/>
              <a:gd name="connsiteY10" fmla="*/ 657225 h 1327338"/>
              <a:gd name="connsiteX11" fmla="*/ 233728 w 1866404"/>
              <a:gd name="connsiteY11" fmla="*/ 1139825 h 1327338"/>
              <a:gd name="connsiteX12" fmla="*/ 194873 w 1866404"/>
              <a:gd name="connsiteY12" fmla="*/ 1327338 h 1327338"/>
              <a:gd name="connsiteX0" fmla="*/ 1769309 w 1769309"/>
              <a:gd name="connsiteY0" fmla="*/ 0 h 1327338"/>
              <a:gd name="connsiteX1" fmla="*/ 1438382 w 1769309"/>
              <a:gd name="connsiteY1" fmla="*/ 9526 h 1327338"/>
              <a:gd name="connsiteX2" fmla="*/ 1193908 w 1769309"/>
              <a:gd name="connsiteY2" fmla="*/ 31750 h 1327338"/>
              <a:gd name="connsiteX3" fmla="*/ 946257 w 1769309"/>
              <a:gd name="connsiteY3" fmla="*/ 63502 h 1327338"/>
              <a:gd name="connsiteX4" fmla="*/ 749408 w 1769309"/>
              <a:gd name="connsiteY4" fmla="*/ 101600 h 1327338"/>
              <a:gd name="connsiteX5" fmla="*/ 565257 w 1769309"/>
              <a:gd name="connsiteY5" fmla="*/ 158750 h 1327338"/>
              <a:gd name="connsiteX6" fmla="*/ 406508 w 1769309"/>
              <a:gd name="connsiteY6" fmla="*/ 231775 h 1327338"/>
              <a:gd name="connsiteX7" fmla="*/ 241407 w 1769309"/>
              <a:gd name="connsiteY7" fmla="*/ 327025 h 1327338"/>
              <a:gd name="connsiteX8" fmla="*/ 120757 w 1769309"/>
              <a:gd name="connsiteY8" fmla="*/ 422276 h 1327338"/>
              <a:gd name="connsiteX9" fmla="*/ 3283 w 1769309"/>
              <a:gd name="connsiteY9" fmla="*/ 536575 h 1327338"/>
              <a:gd name="connsiteX10" fmla="*/ 203307 w 1769309"/>
              <a:gd name="connsiteY10" fmla="*/ 1000125 h 1327338"/>
              <a:gd name="connsiteX11" fmla="*/ 136633 w 1769309"/>
              <a:gd name="connsiteY11" fmla="*/ 1139825 h 1327338"/>
              <a:gd name="connsiteX12" fmla="*/ 97778 w 1769309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2979 w 1671531"/>
              <a:gd name="connsiteY8" fmla="*/ 4222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985005 w 1671531"/>
              <a:gd name="connsiteY2" fmla="*/ 1079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35676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64251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55656 w 1655656"/>
              <a:gd name="connsiteY0" fmla="*/ 0 h 1371788"/>
              <a:gd name="connsiteX1" fmla="*/ 1340604 w 1655656"/>
              <a:gd name="connsiteY1" fmla="*/ 53976 h 1371788"/>
              <a:gd name="connsiteX2" fmla="*/ 1124346 w 1655656"/>
              <a:gd name="connsiteY2" fmla="*/ 108701 h 1371788"/>
              <a:gd name="connsiteX3" fmla="*/ 985005 w 1655656"/>
              <a:gd name="connsiteY3" fmla="*/ 152400 h 1371788"/>
              <a:gd name="connsiteX4" fmla="*/ 784979 w 1655656"/>
              <a:gd name="connsiteY4" fmla="*/ 244477 h 1371788"/>
              <a:gd name="connsiteX5" fmla="*/ 648455 w 1655656"/>
              <a:gd name="connsiteY5" fmla="*/ 336550 h 1371788"/>
              <a:gd name="connsiteX6" fmla="*/ 518279 w 1655656"/>
              <a:gd name="connsiteY6" fmla="*/ 447675 h 1371788"/>
              <a:gd name="connsiteX7" fmla="*/ 416680 w 1655656"/>
              <a:gd name="connsiteY7" fmla="*/ 555625 h 1371788"/>
              <a:gd name="connsiteX8" fmla="*/ 330954 w 1655656"/>
              <a:gd name="connsiteY8" fmla="*/ 663575 h 1371788"/>
              <a:gd name="connsiteX9" fmla="*/ 245229 w 1655656"/>
              <a:gd name="connsiteY9" fmla="*/ 771526 h 1371788"/>
              <a:gd name="connsiteX10" fmla="*/ 169030 w 1655656"/>
              <a:gd name="connsiteY10" fmla="*/ 920750 h 1371788"/>
              <a:gd name="connsiteX11" fmla="*/ 105529 w 1655656"/>
              <a:gd name="connsiteY11" fmla="*/ 1044575 h 1371788"/>
              <a:gd name="connsiteX12" fmla="*/ 38855 w 1655656"/>
              <a:gd name="connsiteY12" fmla="*/ 1184275 h 1371788"/>
              <a:gd name="connsiteX13" fmla="*/ 0 w 1655656"/>
              <a:gd name="connsiteY13" fmla="*/ 1371788 h 13717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213480 w 1700106"/>
              <a:gd name="connsiteY11" fmla="*/ 920750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54730 w 1700106"/>
              <a:gd name="connsiteY13" fmla="*/ 1235075 h 1397188"/>
              <a:gd name="connsiteX14" fmla="*/ 0 w 1700106"/>
              <a:gd name="connsiteY14" fmla="*/ 1397188 h 139718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413210 w 1693756"/>
              <a:gd name="connsiteY1" fmla="*/ 48225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756" h="1403538">
                <a:moveTo>
                  <a:pt x="1693756" y="0"/>
                </a:moveTo>
                <a:cubicBezTo>
                  <a:pt x="1639252" y="2646"/>
                  <a:pt x="1521160" y="39758"/>
                  <a:pt x="1413210" y="48225"/>
                </a:cubicBezTo>
                <a:cubicBezTo>
                  <a:pt x="1345357" y="67525"/>
                  <a:pt x="1230299" y="89401"/>
                  <a:pt x="1162446" y="108701"/>
                </a:cubicBezTo>
                <a:lnTo>
                  <a:pt x="1023105" y="152400"/>
                </a:lnTo>
                <a:cubicBezTo>
                  <a:pt x="966544" y="175029"/>
                  <a:pt x="875466" y="211140"/>
                  <a:pt x="823079" y="244477"/>
                </a:cubicBezTo>
                <a:cubicBezTo>
                  <a:pt x="770692" y="277814"/>
                  <a:pt x="753759" y="291571"/>
                  <a:pt x="686555" y="336550"/>
                </a:cubicBezTo>
                <a:cubicBezTo>
                  <a:pt x="619351" y="381529"/>
                  <a:pt x="610883" y="401638"/>
                  <a:pt x="556379" y="447675"/>
                </a:cubicBezTo>
                <a:cubicBezTo>
                  <a:pt x="501875" y="493712"/>
                  <a:pt x="487588" y="519642"/>
                  <a:pt x="454780" y="555625"/>
                </a:cubicBezTo>
                <a:cubicBezTo>
                  <a:pt x="421972" y="591608"/>
                  <a:pt x="404508" y="611187"/>
                  <a:pt x="359529" y="663575"/>
                </a:cubicBezTo>
                <a:cubicBezTo>
                  <a:pt x="314550" y="715963"/>
                  <a:pt x="303497" y="740709"/>
                  <a:pt x="283329" y="771526"/>
                </a:cubicBezTo>
                <a:cubicBezTo>
                  <a:pt x="263161" y="802343"/>
                  <a:pt x="251222" y="823605"/>
                  <a:pt x="238522" y="848476"/>
                </a:cubicBezTo>
                <a:cubicBezTo>
                  <a:pt x="225822" y="873347"/>
                  <a:pt x="204954" y="904471"/>
                  <a:pt x="184905" y="942975"/>
                </a:cubicBezTo>
                <a:cubicBezTo>
                  <a:pt x="164856" y="981479"/>
                  <a:pt x="140983" y="1030817"/>
                  <a:pt x="118229" y="1079500"/>
                </a:cubicBezTo>
                <a:cubicBezTo>
                  <a:pt x="95475" y="1128183"/>
                  <a:pt x="68085" y="1181069"/>
                  <a:pt x="48380" y="1235075"/>
                </a:cubicBezTo>
                <a:cubicBezTo>
                  <a:pt x="28675" y="1289081"/>
                  <a:pt x="29104" y="1300880"/>
                  <a:pt x="0" y="140353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868-F72E-794C-0DCC-006A798EFA7C}"/>
              </a:ext>
            </a:extLst>
          </p:cNvPr>
          <p:cNvSpPr txBox="1"/>
          <p:nvPr/>
        </p:nvSpPr>
        <p:spPr>
          <a:xfrm>
            <a:off x="3913419" y="381291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/>
              <p:nvPr/>
            </p:nvSpPr>
            <p:spPr>
              <a:xfrm>
                <a:off x="1053516" y="1232251"/>
                <a:ext cx="10084967" cy="287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and why does this work?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In the one dimensional case, if we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1232251"/>
                <a:ext cx="10084967" cy="2877583"/>
              </a:xfrm>
              <a:prstGeom prst="rect">
                <a:avLst/>
              </a:prstGeo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2703A4D-A820-51E7-43CE-39032792FAE1}"/>
              </a:ext>
            </a:extLst>
          </p:cNvPr>
          <p:cNvSpPr txBox="1"/>
          <p:nvPr/>
        </p:nvSpPr>
        <p:spPr>
          <a:xfrm>
            <a:off x="371345" y="4314464"/>
            <a:ext cx="920073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same kinematics apply to a system where instead of slowing down due to friction, the body is slowing down due to the conservation of Momentum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817AB8-5E14-88D7-3650-58217C18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2582B-479C-FE8A-CF35-4A19B40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21C44-1BA8-F254-5C26-BC4E31CF1052}"/>
              </a:ext>
            </a:extLst>
          </p:cNvPr>
          <p:cNvSpPr txBox="1"/>
          <p:nvPr/>
        </p:nvSpPr>
        <p:spPr>
          <a:xfrm>
            <a:off x="4946141" y="381291"/>
            <a:ext cx="228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Takeaways: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6DC2-6E40-2FB8-E497-246CDC7A8B42}"/>
              </a:ext>
            </a:extLst>
          </p:cNvPr>
          <p:cNvSpPr txBox="1"/>
          <p:nvPr/>
        </p:nvSpPr>
        <p:spPr>
          <a:xfrm>
            <a:off x="269698" y="982057"/>
            <a:ext cx="10884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same kinematics can apply to a a linear drag system as that of a system in which mass increases over time.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65A89-5841-A805-857F-6F7A669D4E19}"/>
              </a:ext>
            </a:extLst>
          </p:cNvPr>
          <p:cNvSpPr txBox="1"/>
          <p:nvPr/>
        </p:nvSpPr>
        <p:spPr>
          <a:xfrm>
            <a:off x="269698" y="4446419"/>
            <a:ext cx="9352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Lagrangian mechanics, these distinctions become even more difficult to see as we know that the kinematics of a Lagrangian system is sufficient to reconstruct its dynamics and vice-versa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CB06-AC32-8B17-13A1-B035EB657E74}"/>
              </a:ext>
            </a:extLst>
          </p:cNvPr>
          <p:cNvSpPr txBox="1"/>
          <p:nvPr/>
        </p:nvSpPr>
        <p:spPr>
          <a:xfrm>
            <a:off x="269698" y="2529572"/>
            <a:ext cx="1088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Newtonian mechanics, we can readily distinguish between the two cases, but with Lagrangian and Hamiltonian mechanics the dynamic quantities will be different in different cases.</a:t>
            </a:r>
          </a:p>
        </p:txBody>
      </p:sp>
    </p:spTree>
    <p:extLst>
      <p:ext uri="{BB962C8B-B14F-4D97-AF65-F5344CB8AC3E}">
        <p14:creationId xmlns:p14="http://schemas.microsoft.com/office/powerpoint/2010/main" val="334634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/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Let’s compare the motion of a particle traveling in an inertial frame with time t, to the motion of a particle decelerating exponentially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as the time variable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blipFill>
                <a:blip r:embed="rId3"/>
                <a:stretch>
                  <a:fillRect l="-881" r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6028350" y="424331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056346" y="480174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87597" y="4960620"/>
            <a:ext cx="2008624" cy="85814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blipFill>
                <a:blip r:embed="rId5"/>
                <a:stretch>
                  <a:fillRect t="-8108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2527499" y="422045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3555495" y="477888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blipFill>
                <a:blip r:embed="rId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61340" y="4318279"/>
            <a:ext cx="1835771" cy="150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1045113" y="1029176"/>
                <a:ext cx="10084967" cy="2399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Next, 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express it as a Newtonian we get: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then we get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029176"/>
                <a:ext cx="10084967" cy="2399824"/>
              </a:xfrm>
              <a:prstGeom prst="rect">
                <a:avLst/>
              </a:prstGeom>
              <a:blipFill>
                <a:blip r:embed="rId3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1045113" y="3891766"/>
            <a:ext cx="843569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If we look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/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We can verify that this gives us the correct effective mass and force: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If we set force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blipFill>
                <a:blip r:embed="rId2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E23FF0-0322-E44E-24AA-23AA31EF1F07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1053516" y="609768"/>
                <a:ext cx="10084967" cy="196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This case demonstrates that we can have the same kinematics for different systems and that having the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not enough for one to know what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represent physically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609768"/>
                <a:ext cx="10084967" cy="1963423"/>
              </a:xfrm>
              <a:prstGeom prst="rect">
                <a:avLst/>
              </a:prstGeom>
              <a:blipFill>
                <a:blip r:embed="rId2"/>
                <a:stretch>
                  <a:fillRect l="-1385" r="-630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B529C3-96BD-B367-0BA9-1E56FC6F4582}"/>
              </a:ext>
            </a:extLst>
          </p:cNvPr>
          <p:cNvSpPr txBox="1"/>
          <p:nvPr/>
        </p:nvSpPr>
        <p:spPr>
          <a:xfrm>
            <a:off x="352722" y="3429000"/>
            <a:ext cx="916864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Big Picture: We have seen that looking at the kinematics of a system is not enough for us to understand its causes of motion, with the different formulations having different ways of relating dynamics and kinematics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8CB7-8AFC-7298-0D79-33C0CCF1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79222-8690-EB79-9AAE-AAED6E012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kinematics and dynamics, how they are different, …</a:t>
                </a:r>
              </a:p>
              <a:p>
                <a:r>
                  <a:rPr lang="en-US" dirty="0"/>
                  <a:t>Start with linear drag in Newtonian (solve the whole problem)</a:t>
                </a:r>
              </a:p>
              <a:p>
                <a:r>
                  <a:rPr lang="en-US" dirty="0"/>
                  <a:t>Can we do it in </a:t>
                </a:r>
                <a:r>
                  <a:rPr lang="en-US" dirty="0" err="1"/>
                  <a:t>Lagrangian</a:t>
                </a:r>
                <a:r>
                  <a:rPr lang="en-US" dirty="0"/>
                  <a:t>/Hamiltonian? Look at this cool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kinamtics</a:t>
                </a:r>
                <a:r>
                  <a:rPr lang="en-US" dirty="0"/>
                  <a:t> is right, but the </a:t>
                </a:r>
                <a:r>
                  <a:rPr lang="en-US" dirty="0" err="1"/>
                  <a:t>dynamcis</a:t>
                </a:r>
                <a:r>
                  <a:rPr lang="en-US" dirty="0"/>
                  <a:t> looks “fishy”</a:t>
                </a:r>
              </a:p>
              <a:p>
                <a:r>
                  <a:rPr lang="en-US" dirty="0"/>
                  <a:t>Suppose we keep that p=mv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variable mass system</a:t>
                </a:r>
              </a:p>
              <a:p>
                <a:r>
                  <a:rPr lang="en-US" dirty="0"/>
                  <a:t>Also assumed we are in an </a:t>
                </a:r>
                <a:r>
                  <a:rPr lang="en-US" dirty="0" err="1"/>
                  <a:t>intertial</a:t>
                </a:r>
                <a:r>
                  <a:rPr lang="en-US" dirty="0"/>
                  <a:t> frame.</a:t>
                </a:r>
              </a:p>
              <a:p>
                <a:pPr lvl="1"/>
                <a:r>
                  <a:rPr lang="en-US" dirty="0"/>
                  <a:t>Rework the problem in non-inertial frame</a:t>
                </a:r>
              </a:p>
              <a:p>
                <a:pPr lvl="1"/>
                <a:r>
                  <a:rPr lang="en-US" dirty="0"/>
                  <a:t>The increase in mass is an “apparent” feature of the redefinition</a:t>
                </a:r>
                <a:br>
                  <a:rPr lang="en-US" dirty="0"/>
                </a:br>
                <a:r>
                  <a:rPr lang="en-US" dirty="0"/>
                  <a:t>of time (like in relativity)</a:t>
                </a:r>
              </a:p>
              <a:p>
                <a:pPr lvl="1"/>
                <a:endParaRPr lang="en-US" dirty="0"/>
              </a:p>
              <a:p>
                <a:r>
                  <a:rPr lang="en-US"/>
                  <a:t>Conclusion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79222-8690-EB79-9AAE-AAED6E012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0D5C-ABBB-2BDA-AED3-257003D2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D9F45-AFA9-2592-1D98-B18AEDC265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90EA4-D04A-EA77-34BD-676D2DF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68C95-A900-D9A4-7EEC-101B369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9094F-C037-CE40-4FF4-FB7B6B8D1657}"/>
              </a:ext>
            </a:extLst>
          </p:cNvPr>
          <p:cNvSpPr txBox="1"/>
          <p:nvPr/>
        </p:nvSpPr>
        <p:spPr>
          <a:xfrm>
            <a:off x="348829" y="146062"/>
            <a:ext cx="493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Newtonian Mechanics: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518C0-F52A-B8E4-7F76-F93FD8F60F4B}"/>
                  </a:ext>
                </a:extLst>
              </p:cNvPr>
              <p:cNvSpPr txBox="1"/>
              <p:nvPr/>
            </p:nvSpPr>
            <p:spPr>
              <a:xfrm>
                <a:off x="2355759" y="1196926"/>
                <a:ext cx="51997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Evolution of the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518C0-F52A-B8E4-7F76-F93FD8F60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59" y="1196926"/>
                <a:ext cx="5199729" cy="404983"/>
              </a:xfrm>
              <a:prstGeom prst="rect">
                <a:avLst/>
              </a:prstGeom>
              <a:blipFill>
                <a:blip r:embed="rId2"/>
                <a:stretch>
                  <a:fillRect l="-97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0FA195-97AE-7D5C-9DF9-B8DEE875E0A8}"/>
                  </a:ext>
                </a:extLst>
              </p:cNvPr>
              <p:cNvSpPr txBox="1"/>
              <p:nvPr/>
            </p:nvSpPr>
            <p:spPr>
              <a:xfrm>
                <a:off x="4547878" y="5418265"/>
                <a:ext cx="1445396" cy="4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0FA195-97AE-7D5C-9DF9-B8DEE875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78" y="5418265"/>
                <a:ext cx="1445396" cy="433324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90F5B-072F-A4DB-8FF7-0000396F3C98}"/>
                  </a:ext>
                </a:extLst>
              </p:cNvPr>
              <p:cNvSpPr txBox="1"/>
              <p:nvPr/>
            </p:nvSpPr>
            <p:spPr>
              <a:xfrm>
                <a:off x="3139611" y="3047731"/>
                <a:ext cx="6463693" cy="387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Evolution of the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(Euler-Lagrange equations)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90F5B-072F-A4DB-8FF7-0000396F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11" y="3047731"/>
                <a:ext cx="6463693" cy="387607"/>
              </a:xfrm>
              <a:prstGeom prst="rect">
                <a:avLst/>
              </a:prstGeom>
              <a:blipFill>
                <a:blip r:embed="rId4"/>
                <a:stretch>
                  <a:fillRect l="-786" t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3361C6C-2738-6F19-B36F-614612D7E652}"/>
              </a:ext>
            </a:extLst>
          </p:cNvPr>
          <p:cNvSpPr txBox="1"/>
          <p:nvPr/>
        </p:nvSpPr>
        <p:spPr>
          <a:xfrm>
            <a:off x="348829" y="1719221"/>
            <a:ext cx="493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Lagrangian 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5D240-AB65-93EA-1976-363C0B69A80F}"/>
              </a:ext>
            </a:extLst>
          </p:cNvPr>
          <p:cNvSpPr txBox="1"/>
          <p:nvPr/>
        </p:nvSpPr>
        <p:spPr>
          <a:xfrm>
            <a:off x="119730" y="3515177"/>
            <a:ext cx="43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Hamiltonian Mechanics: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EBC9C-9AA7-9BB2-559B-F43EE64769AB}"/>
                  </a:ext>
                </a:extLst>
              </p:cNvPr>
              <p:cNvSpPr txBox="1"/>
              <p:nvPr/>
            </p:nvSpPr>
            <p:spPr>
              <a:xfrm>
                <a:off x="6290537" y="5444412"/>
                <a:ext cx="1444883" cy="4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EBC9C-9AA7-9BB2-559B-F43EE647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537" y="5444412"/>
                <a:ext cx="1444883" cy="433324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4F855-C501-7F83-F488-C7135948BEDB}"/>
                  </a:ext>
                </a:extLst>
              </p:cNvPr>
              <p:cNvSpPr txBox="1"/>
              <p:nvPr/>
            </p:nvSpPr>
            <p:spPr>
              <a:xfrm>
                <a:off x="348829" y="659326"/>
                <a:ext cx="558383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of the system is  given by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4F855-C501-7F83-F488-C7135948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9" y="659326"/>
                <a:ext cx="5583836" cy="378245"/>
              </a:xfrm>
              <a:prstGeom prst="rect">
                <a:avLst/>
              </a:prstGeom>
              <a:blipFill>
                <a:blip r:embed="rId6"/>
                <a:stretch>
                  <a:fillRect l="-907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7F185-16F3-E0D1-E07F-2303E6012164}"/>
                  </a:ext>
                </a:extLst>
              </p:cNvPr>
              <p:cNvSpPr txBox="1"/>
              <p:nvPr/>
            </p:nvSpPr>
            <p:spPr>
              <a:xfrm>
                <a:off x="338194" y="2469125"/>
                <a:ext cx="553093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of the system is given by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7F185-16F3-E0D1-E07F-2303E601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4" y="2469125"/>
                <a:ext cx="5530938" cy="378245"/>
              </a:xfrm>
              <a:prstGeom prst="rect">
                <a:avLst/>
              </a:prstGeom>
              <a:blipFill>
                <a:blip r:embed="rId7"/>
                <a:stretch>
                  <a:fillRect l="-915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9E4A4-F68D-F78D-D1BC-93A29A80C260}"/>
                  </a:ext>
                </a:extLst>
              </p:cNvPr>
              <p:cNvSpPr txBox="1"/>
              <p:nvPr/>
            </p:nvSpPr>
            <p:spPr>
              <a:xfrm>
                <a:off x="2499674" y="4038397"/>
                <a:ext cx="686598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of the system is given by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conjugate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9E4A4-F68D-F78D-D1BC-93A29A80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674" y="4038397"/>
                <a:ext cx="6865982" cy="378245"/>
              </a:xfrm>
              <a:prstGeom prst="rect">
                <a:avLst/>
              </a:prstGeom>
              <a:blipFill>
                <a:blip r:embed="rId8"/>
                <a:stretch>
                  <a:fillRect l="-738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1D8A046-AC70-4C06-DBE4-CBC5F0336C2E}"/>
              </a:ext>
            </a:extLst>
          </p:cNvPr>
          <p:cNvSpPr txBox="1"/>
          <p:nvPr/>
        </p:nvSpPr>
        <p:spPr>
          <a:xfrm>
            <a:off x="1763066" y="5444412"/>
            <a:ext cx="24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Evolution of the system: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595D29-29BA-063B-EBEF-56CA82DADE10}"/>
                  </a:ext>
                </a:extLst>
              </p:cNvPr>
              <p:cNvSpPr txBox="1"/>
              <p:nvPr/>
            </p:nvSpPr>
            <p:spPr>
              <a:xfrm>
                <a:off x="5932665" y="655927"/>
                <a:ext cx="61063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Dynamics specified by: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595D29-29BA-063B-EBEF-56CA82DAD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65" y="655927"/>
                <a:ext cx="6106332" cy="392993"/>
              </a:xfrm>
              <a:prstGeom prst="rect">
                <a:avLst/>
              </a:prstGeom>
              <a:blipFill>
                <a:blip r:embed="rId9"/>
                <a:stretch>
                  <a:fillRect l="-830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5AD0C-3B9E-2BB7-836B-064E6F2C3C4C}"/>
                  </a:ext>
                </a:extLst>
              </p:cNvPr>
              <p:cNvSpPr txBox="1"/>
              <p:nvPr/>
            </p:nvSpPr>
            <p:spPr>
              <a:xfrm>
                <a:off x="6085668" y="2454377"/>
                <a:ext cx="61063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Dynamics specified by a single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5AD0C-3B9E-2BB7-836B-064E6F2C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68" y="2454377"/>
                <a:ext cx="6106332" cy="392993"/>
              </a:xfrm>
              <a:prstGeom prst="rect">
                <a:avLst/>
              </a:prstGeom>
              <a:blipFill>
                <a:blip r:embed="rId10"/>
                <a:stretch>
                  <a:fillRect l="-830" t="-312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F6245-CC49-A65E-441A-9871D5CF94F0}"/>
                  </a:ext>
                </a:extLst>
              </p:cNvPr>
              <p:cNvSpPr txBox="1"/>
              <p:nvPr/>
            </p:nvSpPr>
            <p:spPr>
              <a:xfrm>
                <a:off x="3259324" y="4614225"/>
                <a:ext cx="6106332" cy="40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Dynamics specified by a single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F6245-CC49-A65E-441A-9871D5CF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324" y="4614225"/>
                <a:ext cx="6106332" cy="406906"/>
              </a:xfrm>
              <a:prstGeom prst="rect">
                <a:avLst/>
              </a:prstGeom>
              <a:blipFill>
                <a:blip r:embed="rId11"/>
                <a:stretch>
                  <a:fillRect l="-830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/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/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B997EC-FC0C-1831-5AD7-6D9631780234}"/>
              </a:ext>
            </a:extLst>
          </p:cNvPr>
          <p:cNvSpPr txBox="1"/>
          <p:nvPr/>
        </p:nvSpPr>
        <p:spPr>
          <a:xfrm>
            <a:off x="748572" y="2555798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/>
              <a:t>Lagrangian</a:t>
            </a:r>
            <a:r>
              <a:rPr lang="en-US" sz="3600"/>
              <a:t> </a:t>
            </a:r>
          </a:p>
          <a:p>
            <a:r>
              <a:rPr lang="en-US" sz="360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B3B7-EAA9-01E0-D200-D1FD8475BA20}"/>
              </a:ext>
            </a:extLst>
          </p:cNvPr>
          <p:cNvSpPr txBox="1"/>
          <p:nvPr/>
        </p:nvSpPr>
        <p:spPr>
          <a:xfrm>
            <a:off x="748572" y="4685477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/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9E52D6-5CE1-2D4F-22A1-35C781F1DF59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609D-D3CB-9F16-3355-FBF3BF05AD1A}"/>
              </a:ext>
            </a:extLst>
          </p:cNvPr>
          <p:cNvSpPr txBox="1"/>
          <p:nvPr/>
        </p:nvSpPr>
        <p:spPr>
          <a:xfrm>
            <a:off x="190406" y="256007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BD125-7716-5208-BCCA-546D3F793E5D}"/>
              </a:ext>
            </a:extLst>
          </p:cNvPr>
          <p:cNvSpPr txBox="1"/>
          <p:nvPr/>
        </p:nvSpPr>
        <p:spPr>
          <a:xfrm>
            <a:off x="190406" y="465649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571526" y="38129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360618"/>
                  </p:ext>
                </p:extLst>
              </p:nvPr>
            </p:nvGraphicFramePr>
            <p:xfrm>
              <a:off x="1712394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394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4843039"/>
                  </p:ext>
                </p:extLst>
              </p:nvPr>
            </p:nvGraphicFramePr>
            <p:xfrm>
              <a:off x="5068247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247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622225"/>
                  </p:ext>
                </p:extLst>
              </p:nvPr>
            </p:nvGraphicFramePr>
            <p:xfrm>
              <a:off x="8107677" y="3526114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677" y="3526114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607666" y="2272514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/>
              <p:nvPr/>
            </p:nvSpPr>
            <p:spPr>
              <a:xfrm>
                <a:off x="674079" y="1261614"/>
                <a:ext cx="10866099" cy="148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Lagrangian Mechanics</a:t>
                </a:r>
                <a:r>
                  <a:rPr lang="en-US" sz="2000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We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 smtClean="0"/>
                        <m:t>set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b="0" dirty="0"/>
                  <a:t>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𝑏𝑣</m:t>
                        </m:r>
                      </m:e>
                    </m:d>
                  </m:oMath>
                </a14:m>
                <a:r>
                  <a:rPr lang="en-US" sz="2000" b="0" dirty="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9" y="1261614"/>
                <a:ext cx="10866099" cy="1484381"/>
              </a:xfrm>
              <a:prstGeom prst="rect">
                <a:avLst/>
              </a:prstGeom>
              <a:blipFill>
                <a:blip r:embed="rId2"/>
                <a:stretch>
                  <a:fillRect t="-3390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895733-2F53-5B19-7DA7-22296C478686}"/>
              </a:ext>
            </a:extLst>
          </p:cNvPr>
          <p:cNvSpPr txBox="1"/>
          <p:nvPr/>
        </p:nvSpPr>
        <p:spPr>
          <a:xfrm>
            <a:off x="1104089" y="2954181"/>
            <a:ext cx="9983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Hamiltonian Mechanics: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346004" y="3415846"/>
                <a:ext cx="9983821" cy="1554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We have: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dirty="0"/>
                  <a:t>We expect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but it stays constant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4" y="3415846"/>
                <a:ext cx="9983821" cy="1554593"/>
              </a:xfrm>
              <a:prstGeom prst="rect">
                <a:avLst/>
              </a:prstGeom>
              <a:blipFill>
                <a:blip r:embed="rId3"/>
                <a:stretch>
                  <a:fillRect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032A9-5BFC-D28D-9EF0-97F4B80C1619}"/>
                  </a:ext>
                </a:extLst>
              </p:cNvPr>
              <p:cNvSpPr txBox="1"/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Newtonian Mechanics: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032A9-5BFC-D28D-9EF0-97F4B80C1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blipFill>
                <a:blip r:embed="rId4"/>
                <a:stretch>
                  <a:fillRect t="-481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4FC76C-605F-BDAB-9275-11631D3A2FC6}"/>
                  </a:ext>
                </a:extLst>
              </p:cNvPr>
              <p:cNvSpPr txBox="1"/>
              <p:nvPr/>
            </p:nvSpPr>
            <p:spPr>
              <a:xfrm>
                <a:off x="237068" y="5034557"/>
                <a:ext cx="10201692" cy="111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we also expect to find: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But instead we find: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4FC76C-605F-BDAB-9275-11631D3A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" y="5034557"/>
                <a:ext cx="10201692" cy="1114601"/>
              </a:xfrm>
              <a:prstGeom prst="rect">
                <a:avLst/>
              </a:prstGeom>
              <a:blipFill>
                <a:blip r:embed="rId5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Newtonian Mechanics:  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FD643FF-7786-01F4-55AB-A3BA231C42EA}"/>
              </a:ext>
            </a:extLst>
          </p:cNvPr>
          <p:cNvSpPr/>
          <p:nvPr/>
        </p:nvSpPr>
        <p:spPr>
          <a:xfrm flipH="1">
            <a:off x="1269493" y="21578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BE5335-1055-A8CE-A768-8B1A84947F9D}"/>
              </a:ext>
            </a:extLst>
          </p:cNvPr>
          <p:cNvSpPr/>
          <p:nvPr/>
        </p:nvSpPr>
        <p:spPr>
          <a:xfrm rot="5400000" flipH="1">
            <a:off x="2297489" y="27162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/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/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/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6E2308A4-5861-DEF8-028B-C276F773D1FD}"/>
              </a:ext>
            </a:extLst>
          </p:cNvPr>
          <p:cNvSpPr/>
          <p:nvPr/>
        </p:nvSpPr>
        <p:spPr>
          <a:xfrm>
            <a:off x="1312073" y="2587284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EA04F4-0679-59C5-3C3E-BAF42986FA15}"/>
              </a:ext>
            </a:extLst>
          </p:cNvPr>
          <p:cNvSpPr/>
          <p:nvPr/>
        </p:nvSpPr>
        <p:spPr>
          <a:xfrm rot="5400000" flipH="1">
            <a:off x="2322896" y="1518307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/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/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/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E5C81619-4BD9-0C54-825F-6C9D9D7E0289}"/>
              </a:ext>
            </a:extLst>
          </p:cNvPr>
          <p:cNvSpPr/>
          <p:nvPr/>
        </p:nvSpPr>
        <p:spPr>
          <a:xfrm flipH="1">
            <a:off x="4924846" y="20903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CA30F90-94DD-E0C1-9C7F-47DCDE5B61C6}"/>
              </a:ext>
            </a:extLst>
          </p:cNvPr>
          <p:cNvSpPr/>
          <p:nvPr/>
        </p:nvSpPr>
        <p:spPr>
          <a:xfrm rot="5400000" flipH="1">
            <a:off x="5952842" y="26487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C3D7CBC-DBAC-46B9-4A70-86B0C36C4758}"/>
              </a:ext>
            </a:extLst>
          </p:cNvPr>
          <p:cNvSpPr/>
          <p:nvPr/>
        </p:nvSpPr>
        <p:spPr>
          <a:xfrm flipV="1">
            <a:off x="4973450" y="2512462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/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/>
              <p:nvPr/>
            </p:nvSpPr>
            <p:spPr>
              <a:xfrm>
                <a:off x="-164277" y="624124"/>
                <a:ext cx="4448527" cy="112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277" y="624124"/>
                <a:ext cx="4448527" cy="1120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/>
              <p:nvPr/>
            </p:nvSpPr>
            <p:spPr>
              <a:xfrm>
                <a:off x="4045571" y="4722913"/>
                <a:ext cx="65898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71" y="4722913"/>
                <a:ext cx="658984" cy="495649"/>
              </a:xfrm>
              <a:prstGeom prst="rect">
                <a:avLst/>
              </a:prstGeom>
              <a:blipFill>
                <a:blip r:embed="rId11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/>
              <p:nvPr/>
            </p:nvSpPr>
            <p:spPr>
              <a:xfrm>
                <a:off x="4345869" y="432276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69" y="4322767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14DFBDC0-EB39-A876-6919-C8930DF2A6A5}"/>
              </a:ext>
            </a:extLst>
          </p:cNvPr>
          <p:cNvSpPr/>
          <p:nvPr/>
        </p:nvSpPr>
        <p:spPr>
          <a:xfrm flipH="1">
            <a:off x="4614019" y="464786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A561E0A-A4DA-DCB2-87AC-A67CD8109201}"/>
              </a:ext>
            </a:extLst>
          </p:cNvPr>
          <p:cNvSpPr/>
          <p:nvPr/>
        </p:nvSpPr>
        <p:spPr>
          <a:xfrm rot="5400000" flipH="1">
            <a:off x="5642015" y="520629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/>
              <p:nvPr/>
            </p:nvSpPr>
            <p:spPr>
              <a:xfrm>
                <a:off x="6496623" y="624007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23" y="6240071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6C43A4F0-B171-E552-A4BA-1F1A67735591}"/>
              </a:ext>
            </a:extLst>
          </p:cNvPr>
          <p:cNvSpPr/>
          <p:nvPr/>
        </p:nvSpPr>
        <p:spPr>
          <a:xfrm flipV="1">
            <a:off x="4662860" y="5072342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/>
              <p:nvPr/>
            </p:nvSpPr>
            <p:spPr>
              <a:xfrm>
                <a:off x="5114769" y="5692782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69" y="5692782"/>
                <a:ext cx="56630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/>
              <p:nvPr/>
            </p:nvSpPr>
            <p:spPr>
              <a:xfrm>
                <a:off x="4492526" y="611829"/>
                <a:ext cx="3041502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26" y="611829"/>
                <a:ext cx="3041502" cy="910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9390408" y="3248061"/>
                <a:ext cx="2135328" cy="881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408" y="3248061"/>
                <a:ext cx="2135328" cy="881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/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blipFill>
                <a:blip r:embed="rId16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/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0DB19BE-9647-9E1F-3D14-3B382BCE951F}"/>
              </a:ext>
            </a:extLst>
          </p:cNvPr>
          <p:cNvSpPr/>
          <p:nvPr/>
        </p:nvSpPr>
        <p:spPr>
          <a:xfrm flipH="1">
            <a:off x="8531386" y="2308681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0165C7-776D-A70C-E03F-001FDBFE9B50}"/>
              </a:ext>
            </a:extLst>
          </p:cNvPr>
          <p:cNvSpPr/>
          <p:nvPr/>
        </p:nvSpPr>
        <p:spPr>
          <a:xfrm rot="5400000" flipH="1">
            <a:off x="9571260" y="162341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blipFill>
                <a:blip r:embed="rId18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>
            <a:extLst>
              <a:ext uri="{FF2B5EF4-FFF2-40B4-BE49-F238E27FC236}">
                <a16:creationId xmlns:a16="http://schemas.microsoft.com/office/drawing/2014/main" id="{D9379D40-93BE-0C50-836E-8721F735D32F}"/>
              </a:ext>
            </a:extLst>
          </p:cNvPr>
          <p:cNvSpPr/>
          <p:nvPr/>
        </p:nvSpPr>
        <p:spPr>
          <a:xfrm rot="10800000" flipH="1" flipV="1">
            <a:off x="8577890" y="2686145"/>
            <a:ext cx="2033245" cy="1087639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63575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83599 w 2004474"/>
              <a:gd name="connsiteY11" fmla="*/ 788869 h 911250"/>
              <a:gd name="connsiteX12" fmla="*/ 0 w 2004474"/>
              <a:gd name="connsiteY12" fmla="*/ 911250 h 911250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0 w 2004474"/>
              <a:gd name="connsiteY12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42561 w 2004474"/>
              <a:gd name="connsiteY12" fmla="*/ 860300 h 939589"/>
              <a:gd name="connsiteX13" fmla="*/ 0 w 2004474"/>
              <a:gd name="connsiteY13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125829 w 2004474"/>
              <a:gd name="connsiteY11" fmla="*/ 720713 h 939589"/>
              <a:gd name="connsiteX12" fmla="*/ 83599 w 2004474"/>
              <a:gd name="connsiteY12" fmla="*/ 788869 h 939589"/>
              <a:gd name="connsiteX13" fmla="*/ 42561 w 2004474"/>
              <a:gd name="connsiteY13" fmla="*/ 860300 h 939589"/>
              <a:gd name="connsiteX14" fmla="*/ 0 w 2004474"/>
              <a:gd name="connsiteY14" fmla="*/ 939589 h 9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474" h="939589">
                <a:moveTo>
                  <a:pt x="2004474" y="0"/>
                </a:moveTo>
                <a:cubicBezTo>
                  <a:pt x="1949970" y="2646"/>
                  <a:pt x="1801273" y="7409"/>
                  <a:pt x="1693323" y="15876"/>
                </a:cubicBezTo>
                <a:lnTo>
                  <a:pt x="1448849" y="38100"/>
                </a:lnTo>
                <a:cubicBezTo>
                  <a:pt x="1366828" y="46567"/>
                  <a:pt x="1259935" y="58740"/>
                  <a:pt x="1201198" y="69852"/>
                </a:cubicBezTo>
                <a:cubicBezTo>
                  <a:pt x="1142461" y="80964"/>
                  <a:pt x="1067320" y="89959"/>
                  <a:pt x="1004349" y="107950"/>
                </a:cubicBezTo>
                <a:cubicBezTo>
                  <a:pt x="914920" y="130704"/>
                  <a:pt x="877877" y="144463"/>
                  <a:pt x="820198" y="165100"/>
                </a:cubicBezTo>
                <a:cubicBezTo>
                  <a:pt x="762519" y="185737"/>
                  <a:pt x="715424" y="212196"/>
                  <a:pt x="661449" y="238125"/>
                </a:cubicBezTo>
                <a:cubicBezTo>
                  <a:pt x="607474" y="264054"/>
                  <a:pt x="544502" y="300037"/>
                  <a:pt x="496348" y="333375"/>
                </a:cubicBezTo>
                <a:cubicBezTo>
                  <a:pt x="448194" y="366713"/>
                  <a:pt x="415385" y="393701"/>
                  <a:pt x="375698" y="428626"/>
                </a:cubicBezTo>
                <a:cubicBezTo>
                  <a:pt x="336011" y="463551"/>
                  <a:pt x="293678" y="505354"/>
                  <a:pt x="258224" y="542925"/>
                </a:cubicBezTo>
                <a:cubicBezTo>
                  <a:pt x="222770" y="580496"/>
                  <a:pt x="181864" y="641557"/>
                  <a:pt x="159798" y="670660"/>
                </a:cubicBezTo>
                <a:cubicBezTo>
                  <a:pt x="137732" y="699763"/>
                  <a:pt x="138529" y="701012"/>
                  <a:pt x="125829" y="720713"/>
                </a:cubicBezTo>
                <a:cubicBezTo>
                  <a:pt x="113129" y="740414"/>
                  <a:pt x="97477" y="765076"/>
                  <a:pt x="83599" y="788869"/>
                </a:cubicBezTo>
                <a:cubicBezTo>
                  <a:pt x="69721" y="812662"/>
                  <a:pt x="56494" y="835180"/>
                  <a:pt x="42561" y="860300"/>
                </a:cubicBezTo>
                <a:cubicBezTo>
                  <a:pt x="28628" y="885420"/>
                  <a:pt x="7697" y="925845"/>
                  <a:pt x="0" y="939589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/>
              <p:nvPr/>
            </p:nvSpPr>
            <p:spPr>
              <a:xfrm>
                <a:off x="1010552" y="4597338"/>
                <a:ext cx="2894273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52" y="4597338"/>
                <a:ext cx="2894273" cy="11543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Lagrangian and Hamiltonian Mechanics: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1849579" y="547145"/>
                <a:ext cx="3190076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79" y="547145"/>
                <a:ext cx="3190076" cy="112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3101E8A7-3F01-F3B1-7D26-2FACE6BD85B2}"/>
              </a:ext>
            </a:extLst>
          </p:cNvPr>
          <p:cNvSpPr/>
          <p:nvPr/>
        </p:nvSpPr>
        <p:spPr>
          <a:xfrm flipH="1">
            <a:off x="1250544" y="1918630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0EEC0AF-9089-D70E-6259-997757D931F5}"/>
              </a:ext>
            </a:extLst>
          </p:cNvPr>
          <p:cNvSpPr/>
          <p:nvPr/>
        </p:nvSpPr>
        <p:spPr>
          <a:xfrm rot="5400000" flipH="1">
            <a:off x="2278540" y="247706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/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/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/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E3B7EA26-4743-79C9-13BF-8DC81C7E15A8}"/>
              </a:ext>
            </a:extLst>
          </p:cNvPr>
          <p:cNvSpPr/>
          <p:nvPr/>
        </p:nvSpPr>
        <p:spPr>
          <a:xfrm>
            <a:off x="1293124" y="2348056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6E47C12-EEC3-DE95-7B3F-E6AB20323B7D}"/>
              </a:ext>
            </a:extLst>
          </p:cNvPr>
          <p:cNvSpPr/>
          <p:nvPr/>
        </p:nvSpPr>
        <p:spPr>
          <a:xfrm rot="5400000" flipH="1">
            <a:off x="2303947" y="127907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/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/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blipFill>
                <a:blip r:embed="rId9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/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65">
            <a:extLst>
              <a:ext uri="{FF2B5EF4-FFF2-40B4-BE49-F238E27FC236}">
                <a16:creationId xmlns:a16="http://schemas.microsoft.com/office/drawing/2014/main" id="{EA5CFE0F-ABFA-70F2-A026-324BAFF69EB2}"/>
              </a:ext>
            </a:extLst>
          </p:cNvPr>
          <p:cNvSpPr/>
          <p:nvPr/>
        </p:nvSpPr>
        <p:spPr>
          <a:xfrm flipH="1">
            <a:off x="4809444" y="189335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EBABC87-F6D4-0953-3FA4-4B1F1D80E001}"/>
              </a:ext>
            </a:extLst>
          </p:cNvPr>
          <p:cNvSpPr/>
          <p:nvPr/>
        </p:nvSpPr>
        <p:spPr>
          <a:xfrm rot="5400000" flipH="1">
            <a:off x="5837440" y="24517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E4B4F5F-C9A0-D60F-87C9-A2C8CAFEAEBD}"/>
              </a:ext>
            </a:extLst>
          </p:cNvPr>
          <p:cNvSpPr/>
          <p:nvPr/>
        </p:nvSpPr>
        <p:spPr>
          <a:xfrm rot="5400000" flipH="1">
            <a:off x="5844004" y="127599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876071D-2729-FEEB-ADBA-E4A2BE4409DF}"/>
              </a:ext>
            </a:extLst>
          </p:cNvPr>
          <p:cNvSpPr/>
          <p:nvPr/>
        </p:nvSpPr>
        <p:spPr>
          <a:xfrm flipV="1">
            <a:off x="4872064" y="2323661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BE5207-A048-0095-647E-2584E120179F}"/>
                  </a:ext>
                </a:extLst>
              </p:cNvPr>
              <p:cNvSpPr txBox="1"/>
              <p:nvPr/>
            </p:nvSpPr>
            <p:spPr>
              <a:xfrm>
                <a:off x="5588601" y="1927641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BE5207-A048-0095-647E-2584E120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01" y="1927641"/>
                <a:ext cx="65800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75573D-E8DE-52D6-2B62-FA6C2C5BC8A9}"/>
                  </a:ext>
                </a:extLst>
              </p:cNvPr>
              <p:cNvSpPr txBox="1"/>
              <p:nvPr/>
            </p:nvSpPr>
            <p:spPr>
              <a:xfrm>
                <a:off x="5537862" y="2825710"/>
                <a:ext cx="85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75573D-E8DE-52D6-2B62-FA6C2C5BC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62" y="2825710"/>
                <a:ext cx="85266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/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blipFill>
                <a:blip r:embed="rId13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/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>
            <a:extLst>
              <a:ext uri="{FF2B5EF4-FFF2-40B4-BE49-F238E27FC236}">
                <a16:creationId xmlns:a16="http://schemas.microsoft.com/office/drawing/2014/main" id="{042956FA-A985-8F3D-BCEC-84ABFB45525E}"/>
              </a:ext>
            </a:extLst>
          </p:cNvPr>
          <p:cNvSpPr/>
          <p:nvPr/>
        </p:nvSpPr>
        <p:spPr>
          <a:xfrm flipH="1">
            <a:off x="8065359" y="195611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2945E300-32F0-8CAC-A9DE-31F0EEFEAB60}"/>
              </a:ext>
            </a:extLst>
          </p:cNvPr>
          <p:cNvSpPr/>
          <p:nvPr/>
        </p:nvSpPr>
        <p:spPr>
          <a:xfrm rot="5400000" flipH="1">
            <a:off x="9093355" y="251454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/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>
            <a:extLst>
              <a:ext uri="{FF2B5EF4-FFF2-40B4-BE49-F238E27FC236}">
                <a16:creationId xmlns:a16="http://schemas.microsoft.com/office/drawing/2014/main" id="{B3C09E47-710A-5716-897F-26891CF5F2FB}"/>
              </a:ext>
            </a:extLst>
          </p:cNvPr>
          <p:cNvSpPr/>
          <p:nvPr/>
        </p:nvSpPr>
        <p:spPr>
          <a:xfrm flipV="1">
            <a:off x="8114200" y="2380592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0128A5D-AAC0-59C4-475A-E25B8B75D5F4}"/>
                  </a:ext>
                </a:extLst>
              </p:cNvPr>
              <p:cNvSpPr txBox="1"/>
              <p:nvPr/>
            </p:nvSpPr>
            <p:spPr>
              <a:xfrm>
                <a:off x="8700833" y="2908438"/>
                <a:ext cx="58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0128A5D-AAC0-59C4-475A-E25B8B75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833" y="2908438"/>
                <a:ext cx="583813" cy="307777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99E452-15CB-3962-5EE3-5899654B3933}"/>
                  </a:ext>
                </a:extLst>
              </p:cNvPr>
              <p:cNvSpPr txBox="1"/>
              <p:nvPr/>
            </p:nvSpPr>
            <p:spPr>
              <a:xfrm>
                <a:off x="8025707" y="3262750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99E452-15CB-3962-5EE3-5899654B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707" y="3262750"/>
                <a:ext cx="566309" cy="307777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reeform 81">
            <a:extLst>
              <a:ext uri="{FF2B5EF4-FFF2-40B4-BE49-F238E27FC236}">
                <a16:creationId xmlns:a16="http://schemas.microsoft.com/office/drawing/2014/main" id="{8B16BCF0-7643-C553-5ECC-0927E6991BDF}"/>
              </a:ext>
            </a:extLst>
          </p:cNvPr>
          <p:cNvSpPr/>
          <p:nvPr/>
        </p:nvSpPr>
        <p:spPr>
          <a:xfrm flipV="1">
            <a:off x="8110508" y="2379172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/>
              <p:nvPr/>
            </p:nvSpPr>
            <p:spPr>
              <a:xfrm>
                <a:off x="5769155" y="481839"/>
                <a:ext cx="3190076" cy="12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55" y="481839"/>
                <a:ext cx="3190076" cy="12041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/>
              <p:nvPr/>
            </p:nvSpPr>
            <p:spPr>
              <a:xfrm>
                <a:off x="782474" y="3830379"/>
                <a:ext cx="906587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see that the dynamics of the system are different what we expect, with the momentum being constant and the energy not decreasing as fast as we expect it to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This system can not be currently be described b</a:t>
                </a:r>
                <a:r>
                  <a:rPr lang="en-US" sz="2800" b="0" dirty="0">
                    <a:solidFill>
                      <a:schemeClr val="accent6">
                        <a:lumMod val="75000"/>
                      </a:schemeClr>
                    </a:solidFill>
                  </a:rPr>
                  <a:t>y  Lagrangian or Hamiltonian mechanics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" y="3830379"/>
                <a:ext cx="9065871" cy="2800767"/>
              </a:xfrm>
              <a:prstGeom prst="rect">
                <a:avLst/>
              </a:prstGeom>
              <a:blipFill>
                <a:blip r:embed="rId18"/>
                <a:stretch>
                  <a:fillRect l="-139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1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55973</TotalTime>
  <Words>1507</Words>
  <Application>Microsoft Office PowerPoint</Application>
  <PresentationFormat>Widescreen</PresentationFormat>
  <Paragraphs>203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169</cp:revision>
  <dcterms:created xsi:type="dcterms:W3CDTF">2021-04-07T15:17:47Z</dcterms:created>
  <dcterms:modified xsi:type="dcterms:W3CDTF">2024-03-28T19:16:43Z</dcterms:modified>
</cp:coreProperties>
</file>