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9" r:id="rId2"/>
    <p:sldId id="921" r:id="rId3"/>
    <p:sldId id="902" r:id="rId4"/>
    <p:sldId id="926" r:id="rId5"/>
    <p:sldId id="927" r:id="rId6"/>
    <p:sldId id="930" r:id="rId7"/>
    <p:sldId id="928" r:id="rId8"/>
    <p:sldId id="917" r:id="rId9"/>
    <p:sldId id="904" r:id="rId10"/>
    <p:sldId id="924" r:id="rId11"/>
    <p:sldId id="923" r:id="rId12"/>
    <p:sldId id="918" r:id="rId13"/>
    <p:sldId id="907" r:id="rId14"/>
    <p:sldId id="908" r:id="rId15"/>
    <p:sldId id="919" r:id="rId16"/>
    <p:sldId id="909" r:id="rId17"/>
    <p:sldId id="920" r:id="rId18"/>
    <p:sldId id="910" r:id="rId19"/>
    <p:sldId id="911" r:id="rId20"/>
    <p:sldId id="912" r:id="rId21"/>
    <p:sldId id="913" r:id="rId22"/>
    <p:sldId id="914" r:id="rId23"/>
    <p:sldId id="91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3333"/>
    <a:srgbClr val="FF9999"/>
    <a:srgbClr val="FF6666"/>
    <a:srgbClr val="FF7F7F"/>
    <a:srgbClr val="1801A1"/>
    <a:srgbClr val="A20000"/>
    <a:srgbClr val="0080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52" autoAdjust="0"/>
    <p:restoredTop sz="90641" autoAdjust="0"/>
  </p:normalViewPr>
  <p:slideViewPr>
    <p:cSldViewPr snapToGrid="0">
      <p:cViewPr varScale="1">
        <p:scale>
          <a:sx n="104" d="100"/>
          <a:sy n="104" d="100"/>
        </p:scale>
        <p:origin x="115" y="293"/>
      </p:cViewPr>
      <p:guideLst/>
    </p:cSldViewPr>
  </p:slideViewPr>
  <p:outlineViewPr>
    <p:cViewPr>
      <p:scale>
        <a:sx n="33" d="100"/>
        <a:sy n="33" d="100"/>
      </p:scale>
      <p:origin x="0" y="-9029"/>
    </p:cViewPr>
    <p:sldLst>
      <p:sld r:id="rId1" collapse="1"/>
    </p:sldLst>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9C704-B8F9-449B-B828-36D786A1FE73}" type="datetimeFigureOut">
              <a:rPr lang="en-US" smtClean="0"/>
              <a:t>4/18/2024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54F452-85BD-4268-B680-C313DBFDCEB3}" type="slidenum">
              <a:rPr lang="en-US" smtClean="0"/>
              <a:t>‹#›</a:t>
            </a:fld>
            <a:endParaRPr lang="en-US"/>
          </a:p>
        </p:txBody>
      </p:sp>
    </p:spTree>
    <p:extLst>
      <p:ext uri="{BB962C8B-B14F-4D97-AF65-F5344CB8AC3E}">
        <p14:creationId xmlns:p14="http://schemas.microsoft.com/office/powerpoint/2010/main" val="843431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8</a:t>
            </a:fld>
            <a:endParaRPr lang="en-US"/>
          </a:p>
        </p:txBody>
      </p:sp>
    </p:spTree>
    <p:extLst>
      <p:ext uri="{BB962C8B-B14F-4D97-AF65-F5344CB8AC3E}">
        <p14:creationId xmlns:p14="http://schemas.microsoft.com/office/powerpoint/2010/main" val="27441270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4FB9D-FE32-4608-A322-879EB604C4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2BEF24-38DB-414B-9143-835F94C545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649D3D-74DA-4CF4-9D8A-35BEC589E886}"/>
              </a:ext>
            </a:extLst>
          </p:cNvPr>
          <p:cNvSpPr>
            <a:spLocks noGrp="1"/>
          </p:cNvSpPr>
          <p:nvPr>
            <p:ph type="dt" sz="half" idx="10"/>
          </p:nvPr>
        </p:nvSpPr>
        <p:spPr/>
        <p:txBody>
          <a:bodyPr/>
          <a:lstStyle/>
          <a:p>
            <a:fld id="{E417A1AE-5DAB-4E41-9E51-25C599575BB0}" type="datetime1">
              <a:rPr lang="en-US" smtClean="0"/>
              <a:t>4/18/2024</a:t>
            </a:fld>
            <a:endParaRPr lang="en-US"/>
          </a:p>
        </p:txBody>
      </p:sp>
      <p:sp>
        <p:nvSpPr>
          <p:cNvPr id="5" name="Footer Placeholder 4">
            <a:extLst>
              <a:ext uri="{FF2B5EF4-FFF2-40B4-BE49-F238E27FC236}">
                <a16:creationId xmlns:a16="http://schemas.microsoft.com/office/drawing/2014/main" id="{C3B2A6A3-4127-48D5-9784-9FE0EA9F2B0E}"/>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747A031F-D251-4900-90B5-0DBC5EEB8B53}"/>
              </a:ext>
            </a:extLst>
          </p:cNvPr>
          <p:cNvSpPr>
            <a:spLocks noGrp="1"/>
          </p:cNvSpPr>
          <p:nvPr>
            <p:ph type="sldNum" sz="quarter" idx="12"/>
          </p:nvPr>
        </p:nvSpPr>
        <p:spPr/>
        <p:txBody>
          <a:bodyPr/>
          <a:lstStyle/>
          <a:p>
            <a:fld id="{F47845EA-7733-40EE-B074-20032348B727}" type="slidenum">
              <a:rPr lang="en-US" smtClean="0"/>
              <a:t>‹#›</a:t>
            </a:fld>
            <a:endParaRPr lang="en-US"/>
          </a:p>
        </p:txBody>
      </p:sp>
      <p:sp>
        <p:nvSpPr>
          <p:cNvPr id="9" name="Oval 8">
            <a:extLst>
              <a:ext uri="{FF2B5EF4-FFF2-40B4-BE49-F238E27FC236}">
                <a16:creationId xmlns:a16="http://schemas.microsoft.com/office/drawing/2014/main" id="{3AF2D39E-1CF2-6C35-A74E-C2E85F817FF0}"/>
              </a:ext>
            </a:extLst>
          </p:cNvPr>
          <p:cNvSpPr/>
          <p:nvPr userDrawn="1"/>
        </p:nvSpPr>
        <p:spPr>
          <a:xfrm>
            <a:off x="9442580" y="4170784"/>
            <a:ext cx="2674054" cy="2668555"/>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3" name="Picture 12">
            <a:extLst>
              <a:ext uri="{FF2B5EF4-FFF2-40B4-BE49-F238E27FC236}">
                <a16:creationId xmlns:a16="http://schemas.microsoft.com/office/drawing/2014/main" id="{803588DA-AF3D-0538-FED6-B91B80D9B03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41405" y="4365482"/>
            <a:ext cx="1676403" cy="1523725"/>
          </a:xfrm>
          <a:prstGeom prst="rect">
            <a:avLst/>
          </a:prstGeom>
        </p:spPr>
      </p:pic>
      <p:pic>
        <p:nvPicPr>
          <p:cNvPr id="15" name="Picture 14">
            <a:extLst>
              <a:ext uri="{FF2B5EF4-FFF2-40B4-BE49-F238E27FC236}">
                <a16:creationId xmlns:a16="http://schemas.microsoft.com/office/drawing/2014/main" id="{4EEE5F5B-B632-2F49-E623-5C0F89CE0E7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64754" y="5933727"/>
            <a:ext cx="2229706" cy="756859"/>
          </a:xfrm>
          <a:prstGeom prst="rect">
            <a:avLst/>
          </a:prstGeom>
        </p:spPr>
      </p:pic>
      <p:pic>
        <p:nvPicPr>
          <p:cNvPr id="16" name="Picture 15">
            <a:extLst>
              <a:ext uri="{FF2B5EF4-FFF2-40B4-BE49-F238E27FC236}">
                <a16:creationId xmlns:a16="http://schemas.microsoft.com/office/drawing/2014/main" id="{9AE0316C-62B2-770F-A578-C8D4BEA5ED2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2032" y="4433212"/>
            <a:ext cx="1676403" cy="1523725"/>
          </a:xfrm>
          <a:prstGeom prst="rect">
            <a:avLst/>
          </a:prstGeom>
        </p:spPr>
      </p:pic>
      <p:pic>
        <p:nvPicPr>
          <p:cNvPr id="17" name="Picture 16">
            <a:extLst>
              <a:ext uri="{FF2B5EF4-FFF2-40B4-BE49-F238E27FC236}">
                <a16:creationId xmlns:a16="http://schemas.microsoft.com/office/drawing/2014/main" id="{730B28FF-2283-988B-15E2-3907B103BE7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5381" y="6001457"/>
            <a:ext cx="2229706" cy="756859"/>
          </a:xfrm>
          <a:prstGeom prst="rect">
            <a:avLst/>
          </a:prstGeom>
        </p:spPr>
      </p:pic>
    </p:spTree>
    <p:extLst>
      <p:ext uri="{BB962C8B-B14F-4D97-AF65-F5344CB8AC3E}">
        <p14:creationId xmlns:p14="http://schemas.microsoft.com/office/powerpoint/2010/main" val="231453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1A85-F374-4F3F-BA0C-52075B074A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3497C3-0A16-4208-BEB3-607737FDD7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EED635-7E11-4664-8FBC-36FEBFF2DC4C}"/>
              </a:ext>
            </a:extLst>
          </p:cNvPr>
          <p:cNvSpPr>
            <a:spLocks noGrp="1"/>
          </p:cNvSpPr>
          <p:nvPr>
            <p:ph type="dt" sz="half" idx="10"/>
          </p:nvPr>
        </p:nvSpPr>
        <p:spPr/>
        <p:txBody>
          <a:bodyPr/>
          <a:lstStyle/>
          <a:p>
            <a:fld id="{17283D80-C2D7-44EB-9453-9205AD76814F}" type="datetime1">
              <a:rPr lang="en-US" smtClean="0"/>
              <a:t>4/18/2024</a:t>
            </a:fld>
            <a:endParaRPr lang="en-US"/>
          </a:p>
        </p:txBody>
      </p:sp>
      <p:sp>
        <p:nvSpPr>
          <p:cNvPr id="5" name="Footer Placeholder 4">
            <a:extLst>
              <a:ext uri="{FF2B5EF4-FFF2-40B4-BE49-F238E27FC236}">
                <a16:creationId xmlns:a16="http://schemas.microsoft.com/office/drawing/2014/main" id="{C4B9DE0C-6D6F-4D42-817A-BBD09369DA60}"/>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E2E03EC4-334C-45C4-A174-AFF5497F81A4}"/>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17333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597DE0-D863-4430-924C-3EB271CE81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98BD85-A68E-409D-B87F-BAD2034195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EAA6CF-52A1-4471-AFF7-79B37FEF207B}"/>
              </a:ext>
            </a:extLst>
          </p:cNvPr>
          <p:cNvSpPr>
            <a:spLocks noGrp="1"/>
          </p:cNvSpPr>
          <p:nvPr>
            <p:ph type="dt" sz="half" idx="10"/>
          </p:nvPr>
        </p:nvSpPr>
        <p:spPr/>
        <p:txBody>
          <a:bodyPr/>
          <a:lstStyle/>
          <a:p>
            <a:fld id="{ECAB4566-B9D7-4BAE-91BA-A6126A23E47D}" type="datetime1">
              <a:rPr lang="en-US" smtClean="0"/>
              <a:t>4/18/2024</a:t>
            </a:fld>
            <a:endParaRPr lang="en-US"/>
          </a:p>
        </p:txBody>
      </p:sp>
      <p:sp>
        <p:nvSpPr>
          <p:cNvPr id="5" name="Footer Placeholder 4">
            <a:extLst>
              <a:ext uri="{FF2B5EF4-FFF2-40B4-BE49-F238E27FC236}">
                <a16:creationId xmlns:a16="http://schemas.microsoft.com/office/drawing/2014/main" id="{C9E4AF83-3843-42EB-A5A1-2BDCD43FA050}"/>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15368DFD-8437-42AF-BA50-3290D8CDC27B}"/>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388594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2083A-4E98-4B0F-9BE9-89B3801C59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3EDFED-B2F5-4E8E-B7CC-56CC10C1C4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065BC790-453E-4FDF-8576-041B1DF9865E}"/>
              </a:ext>
            </a:extLst>
          </p:cNvPr>
          <p:cNvSpPr>
            <a:spLocks noGrp="1"/>
          </p:cNvSpPr>
          <p:nvPr>
            <p:ph type="ftr" sz="quarter" idx="11"/>
          </p:nvPr>
        </p:nvSpPr>
        <p:spPr/>
        <p:txBody>
          <a:bodyPr/>
          <a:lstStyle/>
          <a:p>
            <a:r>
              <a:rPr lang="en-US"/>
              <a:t>Gabriele Carcassi - University of Michigan</a:t>
            </a:r>
          </a:p>
        </p:txBody>
      </p:sp>
      <p:sp>
        <p:nvSpPr>
          <p:cNvPr id="9" name="Date Placeholder 8">
            <a:extLst>
              <a:ext uri="{FF2B5EF4-FFF2-40B4-BE49-F238E27FC236}">
                <a16:creationId xmlns:a16="http://schemas.microsoft.com/office/drawing/2014/main" id="{0BC8FBAB-8131-440B-982D-5FFA7A53024B}"/>
              </a:ext>
            </a:extLst>
          </p:cNvPr>
          <p:cNvSpPr>
            <a:spLocks noGrp="1"/>
          </p:cNvSpPr>
          <p:nvPr>
            <p:ph type="dt" sz="half" idx="12"/>
          </p:nvPr>
        </p:nvSpPr>
        <p:spPr/>
        <p:txBody>
          <a:bodyPr/>
          <a:lstStyle/>
          <a:p>
            <a:fld id="{C0EDE3E1-E2CD-4E00-ABD7-0F88148EC8AA}" type="datetime1">
              <a:rPr lang="en-US" smtClean="0"/>
              <a:t>4/18/2024</a:t>
            </a:fld>
            <a:endParaRPr lang="en-US" dirty="0"/>
          </a:p>
        </p:txBody>
      </p:sp>
      <p:sp>
        <p:nvSpPr>
          <p:cNvPr id="10" name="Slide Number Placeholder 9">
            <a:extLst>
              <a:ext uri="{FF2B5EF4-FFF2-40B4-BE49-F238E27FC236}">
                <a16:creationId xmlns:a16="http://schemas.microsoft.com/office/drawing/2014/main" id="{2CD6FF50-33B5-48AA-9106-E41AD3A7C711}"/>
              </a:ext>
            </a:extLst>
          </p:cNvPr>
          <p:cNvSpPr>
            <a:spLocks noGrp="1"/>
          </p:cNvSpPr>
          <p:nvPr>
            <p:ph type="sldNum" sz="quarter" idx="13"/>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3278915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ACB5C-4D91-4CEE-A37D-A6D6EA7755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72FF89-CC5E-4ECF-8587-C5477617EC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65818F-79A2-4B99-9E93-0A0D3450941C}"/>
              </a:ext>
            </a:extLst>
          </p:cNvPr>
          <p:cNvSpPr>
            <a:spLocks noGrp="1"/>
          </p:cNvSpPr>
          <p:nvPr>
            <p:ph type="dt" sz="half" idx="10"/>
          </p:nvPr>
        </p:nvSpPr>
        <p:spPr/>
        <p:txBody>
          <a:bodyPr/>
          <a:lstStyle/>
          <a:p>
            <a:fld id="{8FB1FD97-B171-4664-9387-6C1400880CCF}" type="datetime1">
              <a:rPr lang="en-US" smtClean="0"/>
              <a:t>4/18/2024</a:t>
            </a:fld>
            <a:endParaRPr lang="en-US"/>
          </a:p>
        </p:txBody>
      </p:sp>
      <p:sp>
        <p:nvSpPr>
          <p:cNvPr id="5" name="Footer Placeholder 4">
            <a:extLst>
              <a:ext uri="{FF2B5EF4-FFF2-40B4-BE49-F238E27FC236}">
                <a16:creationId xmlns:a16="http://schemas.microsoft.com/office/drawing/2014/main" id="{A0A0A171-786D-4212-94DA-A3B5DDCBE8FE}"/>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F90C80CF-897E-4A36-9214-10EE125C5239}"/>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878647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8B1A4-D1EF-45A3-9791-016116AFC3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B0615B-3F88-41CF-8B1F-20FB3C7BE2C0}"/>
              </a:ext>
            </a:extLst>
          </p:cNvPr>
          <p:cNvSpPr>
            <a:spLocks noGrp="1"/>
          </p:cNvSpPr>
          <p:nvPr>
            <p:ph sz="half" idx="1"/>
          </p:nvPr>
        </p:nvSpPr>
        <p:spPr>
          <a:xfrm>
            <a:off x="103955" y="1105469"/>
            <a:ext cx="5915845" cy="5071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C97195-09DC-40DF-8642-91B5CEAE2EB1}"/>
              </a:ext>
            </a:extLst>
          </p:cNvPr>
          <p:cNvSpPr>
            <a:spLocks noGrp="1"/>
          </p:cNvSpPr>
          <p:nvPr>
            <p:ph sz="half" idx="2"/>
          </p:nvPr>
        </p:nvSpPr>
        <p:spPr>
          <a:xfrm>
            <a:off x="6172199" y="1105469"/>
            <a:ext cx="5915845" cy="5071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77FD46-DF3C-4CF1-8DB8-AE555EDA6094}"/>
              </a:ext>
            </a:extLst>
          </p:cNvPr>
          <p:cNvSpPr>
            <a:spLocks noGrp="1"/>
          </p:cNvSpPr>
          <p:nvPr>
            <p:ph type="dt" sz="half" idx="10"/>
          </p:nvPr>
        </p:nvSpPr>
        <p:spPr/>
        <p:txBody>
          <a:bodyPr/>
          <a:lstStyle/>
          <a:p>
            <a:fld id="{20AF2BC1-FC8E-441B-854A-73B6F6F43270}" type="datetime1">
              <a:rPr lang="en-US" smtClean="0"/>
              <a:t>4/18/2024</a:t>
            </a:fld>
            <a:endParaRPr lang="en-US"/>
          </a:p>
        </p:txBody>
      </p:sp>
      <p:sp>
        <p:nvSpPr>
          <p:cNvPr id="6" name="Footer Placeholder 5">
            <a:extLst>
              <a:ext uri="{FF2B5EF4-FFF2-40B4-BE49-F238E27FC236}">
                <a16:creationId xmlns:a16="http://schemas.microsoft.com/office/drawing/2014/main" id="{32AA3C63-BDA7-4CD1-98D2-7B44F82B1548}"/>
              </a:ext>
            </a:extLst>
          </p:cNvPr>
          <p:cNvSpPr>
            <a:spLocks noGrp="1"/>
          </p:cNvSpPr>
          <p:nvPr>
            <p:ph type="ftr" sz="quarter" idx="11"/>
          </p:nvPr>
        </p:nvSpPr>
        <p:spPr/>
        <p:txBody>
          <a:bodyPr/>
          <a:lstStyle/>
          <a:p>
            <a:r>
              <a:rPr lang="en-US"/>
              <a:t>Gabriele Carcassi - University of Michigan</a:t>
            </a:r>
          </a:p>
        </p:txBody>
      </p:sp>
      <p:sp>
        <p:nvSpPr>
          <p:cNvPr id="7" name="Slide Number Placeholder 6">
            <a:extLst>
              <a:ext uri="{FF2B5EF4-FFF2-40B4-BE49-F238E27FC236}">
                <a16:creationId xmlns:a16="http://schemas.microsoft.com/office/drawing/2014/main" id="{C09C5504-0686-44F8-A23D-45B91F88ED2C}"/>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158628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9177B-A747-42FD-8F29-D1361B4E2C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DEB389-9A95-4143-B34D-74A157C3E5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8FF914-FCFA-477B-964A-C59B91251C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6DC335-A7AE-4EBC-A953-CD7B08744D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06B780-1F08-4E36-968D-D083275A4F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AC007B-DA08-41DC-96BA-9EDC62C18742}"/>
              </a:ext>
            </a:extLst>
          </p:cNvPr>
          <p:cNvSpPr>
            <a:spLocks noGrp="1"/>
          </p:cNvSpPr>
          <p:nvPr>
            <p:ph type="dt" sz="half" idx="10"/>
          </p:nvPr>
        </p:nvSpPr>
        <p:spPr/>
        <p:txBody>
          <a:bodyPr/>
          <a:lstStyle/>
          <a:p>
            <a:fld id="{4406EBD5-FA1A-404A-B962-DC2C3404E693}" type="datetime1">
              <a:rPr lang="en-US" smtClean="0"/>
              <a:t>4/18/2024</a:t>
            </a:fld>
            <a:endParaRPr lang="en-US"/>
          </a:p>
        </p:txBody>
      </p:sp>
      <p:sp>
        <p:nvSpPr>
          <p:cNvPr id="8" name="Footer Placeholder 7">
            <a:extLst>
              <a:ext uri="{FF2B5EF4-FFF2-40B4-BE49-F238E27FC236}">
                <a16:creationId xmlns:a16="http://schemas.microsoft.com/office/drawing/2014/main" id="{29F2FD71-2584-48F8-992F-EBA7CFFACF44}"/>
              </a:ext>
            </a:extLst>
          </p:cNvPr>
          <p:cNvSpPr>
            <a:spLocks noGrp="1"/>
          </p:cNvSpPr>
          <p:nvPr>
            <p:ph type="ftr" sz="quarter" idx="11"/>
          </p:nvPr>
        </p:nvSpPr>
        <p:spPr/>
        <p:txBody>
          <a:bodyPr/>
          <a:lstStyle/>
          <a:p>
            <a:r>
              <a:rPr lang="en-US"/>
              <a:t>Gabriele Carcassi - University of Michigan</a:t>
            </a:r>
          </a:p>
        </p:txBody>
      </p:sp>
      <p:sp>
        <p:nvSpPr>
          <p:cNvPr id="9" name="Slide Number Placeholder 8">
            <a:extLst>
              <a:ext uri="{FF2B5EF4-FFF2-40B4-BE49-F238E27FC236}">
                <a16:creationId xmlns:a16="http://schemas.microsoft.com/office/drawing/2014/main" id="{51FB88B5-3CD1-407E-B5B5-2FDF80D2DBD8}"/>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328709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BD30F-053D-46F9-9A37-D1DA8923C9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2A0CFC-E613-4829-BB1E-23DC17F1F460}"/>
              </a:ext>
            </a:extLst>
          </p:cNvPr>
          <p:cNvSpPr>
            <a:spLocks noGrp="1"/>
          </p:cNvSpPr>
          <p:nvPr>
            <p:ph type="dt" sz="half" idx="10"/>
          </p:nvPr>
        </p:nvSpPr>
        <p:spPr/>
        <p:txBody>
          <a:bodyPr/>
          <a:lstStyle/>
          <a:p>
            <a:fld id="{17D4C9B1-38A7-4FCE-A708-FF38E3C03BD9}" type="datetime1">
              <a:rPr lang="en-US" smtClean="0"/>
              <a:t>4/18/2024</a:t>
            </a:fld>
            <a:endParaRPr lang="en-US"/>
          </a:p>
        </p:txBody>
      </p:sp>
      <p:sp>
        <p:nvSpPr>
          <p:cNvPr id="4" name="Footer Placeholder 3">
            <a:extLst>
              <a:ext uri="{FF2B5EF4-FFF2-40B4-BE49-F238E27FC236}">
                <a16:creationId xmlns:a16="http://schemas.microsoft.com/office/drawing/2014/main" id="{B344F9ED-0DC1-499C-966A-67FA83690F04}"/>
              </a:ext>
            </a:extLst>
          </p:cNvPr>
          <p:cNvSpPr>
            <a:spLocks noGrp="1"/>
          </p:cNvSpPr>
          <p:nvPr>
            <p:ph type="ftr" sz="quarter" idx="11"/>
          </p:nvPr>
        </p:nvSpPr>
        <p:spPr/>
        <p:txBody>
          <a:bodyPr/>
          <a:lstStyle/>
          <a:p>
            <a:r>
              <a:rPr lang="en-US"/>
              <a:t>Gabriele Carcassi - University of Michigan</a:t>
            </a:r>
          </a:p>
        </p:txBody>
      </p:sp>
      <p:sp>
        <p:nvSpPr>
          <p:cNvPr id="5" name="Slide Number Placeholder 4">
            <a:extLst>
              <a:ext uri="{FF2B5EF4-FFF2-40B4-BE49-F238E27FC236}">
                <a16:creationId xmlns:a16="http://schemas.microsoft.com/office/drawing/2014/main" id="{5E2F0D14-ECEA-4749-973A-35A78F792B48}"/>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562136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0F97A8DE-26FB-44D4-A9F1-CB9FF4220695}"/>
              </a:ext>
            </a:extLst>
          </p:cNvPr>
          <p:cNvSpPr>
            <a:spLocks noGrp="1"/>
          </p:cNvSpPr>
          <p:nvPr>
            <p:ph type="dt" sz="half" idx="10"/>
          </p:nvPr>
        </p:nvSpPr>
        <p:spPr/>
        <p:txBody>
          <a:bodyPr/>
          <a:lstStyle/>
          <a:p>
            <a:fld id="{AFB41A25-79A9-4D3C-A8ED-6D7D1BE54EAB}" type="datetime1">
              <a:rPr lang="en-US" smtClean="0"/>
              <a:t>4/18/2024</a:t>
            </a:fld>
            <a:endParaRPr lang="en-US" dirty="0"/>
          </a:p>
        </p:txBody>
      </p:sp>
      <p:sp>
        <p:nvSpPr>
          <p:cNvPr id="6" name="Footer Placeholder 5">
            <a:extLst>
              <a:ext uri="{FF2B5EF4-FFF2-40B4-BE49-F238E27FC236}">
                <a16:creationId xmlns:a16="http://schemas.microsoft.com/office/drawing/2014/main" id="{AB56CC65-9693-4336-8892-7DBB0D428480}"/>
              </a:ext>
            </a:extLst>
          </p:cNvPr>
          <p:cNvSpPr>
            <a:spLocks noGrp="1"/>
          </p:cNvSpPr>
          <p:nvPr>
            <p:ph type="ftr" sz="quarter" idx="11"/>
          </p:nvPr>
        </p:nvSpPr>
        <p:spPr/>
        <p:txBody>
          <a:bodyPr/>
          <a:lstStyle/>
          <a:p>
            <a:r>
              <a:rPr lang="en-US"/>
              <a:t>Gabriele Carcassi - University of Michigan</a:t>
            </a:r>
            <a:endParaRPr lang="en-US" dirty="0"/>
          </a:p>
        </p:txBody>
      </p:sp>
      <p:sp>
        <p:nvSpPr>
          <p:cNvPr id="7" name="Slide Number Placeholder 6">
            <a:extLst>
              <a:ext uri="{FF2B5EF4-FFF2-40B4-BE49-F238E27FC236}">
                <a16:creationId xmlns:a16="http://schemas.microsoft.com/office/drawing/2014/main" id="{01092D98-AE7E-447E-AA93-A2032A1FEC20}"/>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858322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036F1-9482-436E-9974-452FA8C033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63F32D-85F2-44AA-81B0-6B60F5AE66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3A3A79-53E7-4E9B-A70E-77106E56CD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FD5672-F891-4ED6-8D9F-0B8771B5CE5E}"/>
              </a:ext>
            </a:extLst>
          </p:cNvPr>
          <p:cNvSpPr>
            <a:spLocks noGrp="1"/>
          </p:cNvSpPr>
          <p:nvPr>
            <p:ph type="dt" sz="half" idx="10"/>
          </p:nvPr>
        </p:nvSpPr>
        <p:spPr/>
        <p:txBody>
          <a:bodyPr/>
          <a:lstStyle/>
          <a:p>
            <a:fld id="{CF3A2462-D259-4B58-AEB3-225B8847BD20}" type="datetime1">
              <a:rPr lang="en-US" smtClean="0"/>
              <a:t>4/18/2024</a:t>
            </a:fld>
            <a:endParaRPr lang="en-US"/>
          </a:p>
        </p:txBody>
      </p:sp>
      <p:sp>
        <p:nvSpPr>
          <p:cNvPr id="6" name="Footer Placeholder 5">
            <a:extLst>
              <a:ext uri="{FF2B5EF4-FFF2-40B4-BE49-F238E27FC236}">
                <a16:creationId xmlns:a16="http://schemas.microsoft.com/office/drawing/2014/main" id="{11272739-2C05-4A24-88F6-82BBE08FDB25}"/>
              </a:ext>
            </a:extLst>
          </p:cNvPr>
          <p:cNvSpPr>
            <a:spLocks noGrp="1"/>
          </p:cNvSpPr>
          <p:nvPr>
            <p:ph type="ftr" sz="quarter" idx="11"/>
          </p:nvPr>
        </p:nvSpPr>
        <p:spPr/>
        <p:txBody>
          <a:bodyPr/>
          <a:lstStyle/>
          <a:p>
            <a:r>
              <a:rPr lang="en-US"/>
              <a:t>Gabriele Carcassi - University of Michigan</a:t>
            </a:r>
          </a:p>
        </p:txBody>
      </p:sp>
      <p:sp>
        <p:nvSpPr>
          <p:cNvPr id="7" name="Slide Number Placeholder 6">
            <a:extLst>
              <a:ext uri="{FF2B5EF4-FFF2-40B4-BE49-F238E27FC236}">
                <a16:creationId xmlns:a16="http://schemas.microsoft.com/office/drawing/2014/main" id="{62675969-E211-4DE2-B886-5934860C36F7}"/>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312265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47BCD-8167-44E1-825E-012B66377C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72A2AE-5BB8-4C31-9C94-6EDE7D578B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D1A6C8-B63C-47F8-8C8C-4DB028D4B5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356164-D348-4A71-AE1D-E22897D3C6B4}"/>
              </a:ext>
            </a:extLst>
          </p:cNvPr>
          <p:cNvSpPr>
            <a:spLocks noGrp="1"/>
          </p:cNvSpPr>
          <p:nvPr>
            <p:ph type="dt" sz="half" idx="10"/>
          </p:nvPr>
        </p:nvSpPr>
        <p:spPr/>
        <p:txBody>
          <a:bodyPr/>
          <a:lstStyle/>
          <a:p>
            <a:fld id="{68A25D2F-E7DD-4EDB-8F30-509996C69CA0}" type="datetime1">
              <a:rPr lang="en-US" smtClean="0"/>
              <a:t>4/18/2024</a:t>
            </a:fld>
            <a:endParaRPr lang="en-US"/>
          </a:p>
        </p:txBody>
      </p:sp>
      <p:sp>
        <p:nvSpPr>
          <p:cNvPr id="6" name="Footer Placeholder 5">
            <a:extLst>
              <a:ext uri="{FF2B5EF4-FFF2-40B4-BE49-F238E27FC236}">
                <a16:creationId xmlns:a16="http://schemas.microsoft.com/office/drawing/2014/main" id="{91F6AADB-3A05-424C-9F43-41572E843641}"/>
              </a:ext>
            </a:extLst>
          </p:cNvPr>
          <p:cNvSpPr>
            <a:spLocks noGrp="1"/>
          </p:cNvSpPr>
          <p:nvPr>
            <p:ph type="ftr" sz="quarter" idx="11"/>
          </p:nvPr>
        </p:nvSpPr>
        <p:spPr/>
        <p:txBody>
          <a:bodyPr/>
          <a:lstStyle/>
          <a:p>
            <a:r>
              <a:rPr lang="en-US"/>
              <a:t>Gabriele Carcassi - University of Michigan</a:t>
            </a:r>
          </a:p>
        </p:txBody>
      </p:sp>
      <p:sp>
        <p:nvSpPr>
          <p:cNvPr id="7" name="Slide Number Placeholder 6">
            <a:extLst>
              <a:ext uri="{FF2B5EF4-FFF2-40B4-BE49-F238E27FC236}">
                <a16:creationId xmlns:a16="http://schemas.microsoft.com/office/drawing/2014/main" id="{A6B28A14-221B-4635-AA55-72AC789D4FBE}"/>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955683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5AE79D-67AF-4A6E-B20E-A13E26034F0F}"/>
              </a:ext>
            </a:extLst>
          </p:cNvPr>
          <p:cNvSpPr>
            <a:spLocks noGrp="1"/>
          </p:cNvSpPr>
          <p:nvPr>
            <p:ph type="title"/>
          </p:nvPr>
        </p:nvSpPr>
        <p:spPr>
          <a:xfrm>
            <a:off x="103955" y="84779"/>
            <a:ext cx="11984090" cy="89742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EDFF892-5903-470F-A479-331C39379FA1}"/>
              </a:ext>
            </a:extLst>
          </p:cNvPr>
          <p:cNvSpPr>
            <a:spLocks noGrp="1"/>
          </p:cNvSpPr>
          <p:nvPr>
            <p:ph type="body" idx="1"/>
          </p:nvPr>
        </p:nvSpPr>
        <p:spPr>
          <a:xfrm>
            <a:off x="103955" y="1075038"/>
            <a:ext cx="11984090" cy="538174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686424-CA87-4045-BC8B-6EDDC11B3217}"/>
              </a:ext>
            </a:extLst>
          </p:cNvPr>
          <p:cNvSpPr>
            <a:spLocks noGrp="1"/>
          </p:cNvSpPr>
          <p:nvPr>
            <p:ph type="dt" sz="half" idx="2"/>
          </p:nvPr>
        </p:nvSpPr>
        <p:spPr>
          <a:xfrm>
            <a:off x="7604759" y="6580246"/>
            <a:ext cx="2229706" cy="228609"/>
          </a:xfrm>
          <a:prstGeom prst="rect">
            <a:avLst/>
          </a:prstGeom>
        </p:spPr>
        <p:txBody>
          <a:bodyPr vert="horz" lIns="91440" tIns="45720" rIns="91440" bIns="45720" rtlCol="0" anchor="ctr"/>
          <a:lstStyle>
            <a:lvl1pPr algn="l">
              <a:defRPr sz="1200">
                <a:solidFill>
                  <a:schemeClr val="tx1">
                    <a:tint val="75000"/>
                  </a:schemeClr>
                </a:solidFill>
              </a:defRPr>
            </a:lvl1pPr>
          </a:lstStyle>
          <a:p>
            <a:fld id="{390F5C6A-251B-4510-9AD3-59281DC647FA}" type="datetime1">
              <a:rPr lang="en-US" smtClean="0"/>
              <a:t>4/18/2024</a:t>
            </a:fld>
            <a:endParaRPr lang="en-US" dirty="0"/>
          </a:p>
        </p:txBody>
      </p:sp>
      <p:sp>
        <p:nvSpPr>
          <p:cNvPr id="5" name="Footer Placeholder 4">
            <a:extLst>
              <a:ext uri="{FF2B5EF4-FFF2-40B4-BE49-F238E27FC236}">
                <a16:creationId xmlns:a16="http://schemas.microsoft.com/office/drawing/2014/main" id="{3A6D1E3F-305F-48EC-9661-A5555D6D9141}"/>
              </a:ext>
            </a:extLst>
          </p:cNvPr>
          <p:cNvSpPr>
            <a:spLocks noGrp="1"/>
          </p:cNvSpPr>
          <p:nvPr>
            <p:ph type="ftr" sz="quarter" idx="3"/>
          </p:nvPr>
        </p:nvSpPr>
        <p:spPr>
          <a:xfrm>
            <a:off x="119730" y="6565529"/>
            <a:ext cx="5967867" cy="23596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Gabriele Carcassi - University of Michigan</a:t>
            </a:r>
            <a:endParaRPr lang="en-US" dirty="0"/>
          </a:p>
        </p:txBody>
      </p:sp>
      <p:sp>
        <p:nvSpPr>
          <p:cNvPr id="6" name="Slide Number Placeholder 5">
            <a:extLst>
              <a:ext uri="{FF2B5EF4-FFF2-40B4-BE49-F238E27FC236}">
                <a16:creationId xmlns:a16="http://schemas.microsoft.com/office/drawing/2014/main" id="{1B9D7172-52C7-47AA-A8CB-03E0DDB3662E}"/>
              </a:ext>
            </a:extLst>
          </p:cNvPr>
          <p:cNvSpPr>
            <a:spLocks noGrp="1"/>
          </p:cNvSpPr>
          <p:nvPr>
            <p:ph type="sldNum" sz="quarter" idx="4"/>
          </p:nvPr>
        </p:nvSpPr>
        <p:spPr>
          <a:xfrm>
            <a:off x="11540178" y="6572888"/>
            <a:ext cx="555908" cy="228609"/>
          </a:xfrm>
          <a:prstGeom prst="rect">
            <a:avLst/>
          </a:prstGeom>
        </p:spPr>
        <p:txBody>
          <a:bodyPr vert="horz" lIns="91440" tIns="45720" rIns="91440" bIns="45720" rtlCol="0" anchor="ctr"/>
          <a:lstStyle>
            <a:lvl1pPr algn="r">
              <a:defRPr sz="1200">
                <a:solidFill>
                  <a:schemeClr val="tx1">
                    <a:tint val="75000"/>
                  </a:schemeClr>
                </a:solidFill>
              </a:defRPr>
            </a:lvl1pPr>
          </a:lstStyle>
          <a:p>
            <a:fld id="{F47845EA-7733-40EE-B074-20032348B727}" type="slidenum">
              <a:rPr lang="en-US" smtClean="0"/>
              <a:t>‹#›</a:t>
            </a:fld>
            <a:endParaRPr lang="en-US"/>
          </a:p>
        </p:txBody>
      </p:sp>
      <p:sp>
        <p:nvSpPr>
          <p:cNvPr id="7" name="Oval 6">
            <a:extLst>
              <a:ext uri="{FF2B5EF4-FFF2-40B4-BE49-F238E27FC236}">
                <a16:creationId xmlns:a16="http://schemas.microsoft.com/office/drawing/2014/main" id="{B1AA285D-1676-8476-E3FF-1782C3DC601F}"/>
              </a:ext>
            </a:extLst>
          </p:cNvPr>
          <p:cNvSpPr/>
          <p:nvPr userDrawn="1"/>
        </p:nvSpPr>
        <p:spPr>
          <a:xfrm>
            <a:off x="9442580" y="4170784"/>
            <a:ext cx="2674054" cy="2668555"/>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93C0152C-5722-D560-A1D1-83330A0E1841}"/>
              </a:ext>
            </a:extLst>
          </p:cNvPr>
          <p:cNvSpPr txBox="1"/>
          <p:nvPr userDrawn="1"/>
        </p:nvSpPr>
        <p:spPr>
          <a:xfrm>
            <a:off x="9723330" y="5954370"/>
            <a:ext cx="2151551" cy="261610"/>
          </a:xfrm>
          <a:prstGeom prst="rect">
            <a:avLst/>
          </a:prstGeom>
          <a:noFill/>
        </p:spPr>
        <p:txBody>
          <a:bodyPr wrap="none">
            <a:spAutoFit/>
          </a:bodyPr>
          <a:lstStyle/>
          <a:p>
            <a:r>
              <a:rPr lang="en-US" sz="1100" dirty="0"/>
              <a:t>https://assumptionsofphysics.org/</a:t>
            </a:r>
          </a:p>
        </p:txBody>
      </p:sp>
      <p:pic>
        <p:nvPicPr>
          <p:cNvPr id="14" name="Picture 13">
            <a:extLst>
              <a:ext uri="{FF2B5EF4-FFF2-40B4-BE49-F238E27FC236}">
                <a16:creationId xmlns:a16="http://schemas.microsoft.com/office/drawing/2014/main" id="{12EABDBC-29F5-54A5-0B74-DE652EDCED65}"/>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21201" y="5161572"/>
            <a:ext cx="755811" cy="686976"/>
          </a:xfrm>
          <a:prstGeom prst="rect">
            <a:avLst/>
          </a:prstGeom>
        </p:spPr>
      </p:pic>
      <p:pic>
        <p:nvPicPr>
          <p:cNvPr id="17" name="Picture 16">
            <a:extLst>
              <a:ext uri="{FF2B5EF4-FFF2-40B4-BE49-F238E27FC236}">
                <a16:creationId xmlns:a16="http://schemas.microsoft.com/office/drawing/2014/main" id="{90CDCAE5-166F-5A8D-47B6-2316E82EF1EA}"/>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124150" y="6274104"/>
            <a:ext cx="1313865" cy="445983"/>
          </a:xfrm>
          <a:prstGeom prst="rect">
            <a:avLst/>
          </a:prstGeom>
        </p:spPr>
      </p:pic>
    </p:spTree>
    <p:extLst>
      <p:ext uri="{BB962C8B-B14F-4D97-AF65-F5344CB8AC3E}">
        <p14:creationId xmlns:p14="http://schemas.microsoft.com/office/powerpoint/2010/main" val="3603477694"/>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hf hdr="0" dt="0"/>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11.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7.png"/><Relationship Id="rId7" Type="http://schemas.openxmlformats.org/officeDocument/2006/relationships/image" Target="../media/image40.png"/><Relationship Id="rId2" Type="http://schemas.openxmlformats.org/officeDocument/2006/relationships/image" Target="../media/image36.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44.png"/><Relationship Id="rId5" Type="http://schemas.openxmlformats.org/officeDocument/2006/relationships/image" Target="../media/image39.png"/><Relationship Id="rId10" Type="http://schemas.openxmlformats.org/officeDocument/2006/relationships/image" Target="../media/image43.png"/><Relationship Id="rId4" Type="http://schemas.openxmlformats.org/officeDocument/2006/relationships/image" Target="../media/image38.png"/><Relationship Id="rId9" Type="http://schemas.openxmlformats.org/officeDocument/2006/relationships/image" Target="../media/image42.png"/></Relationships>
</file>

<file path=ppt/slides/_rels/slide12.xml.rels><?xml version="1.0" encoding="UTF-8" standalone="yes"?>
<Relationships xmlns="http://schemas.openxmlformats.org/package/2006/relationships"><Relationship Id="rId8" Type="http://schemas.openxmlformats.org/officeDocument/2006/relationships/image" Target="../media/image330.png"/><Relationship Id="rId3" Type="http://schemas.openxmlformats.org/officeDocument/2006/relationships/image" Target="../media/image280.png"/><Relationship Id="rId7" Type="http://schemas.openxmlformats.org/officeDocument/2006/relationships/image" Target="../media/image320.png"/><Relationship Id="rId2" Type="http://schemas.openxmlformats.org/officeDocument/2006/relationships/image" Target="../media/image270.png"/><Relationship Id="rId1" Type="http://schemas.openxmlformats.org/officeDocument/2006/relationships/slideLayout" Target="../slideLayouts/slideLayout7.xml"/><Relationship Id="rId6" Type="http://schemas.openxmlformats.org/officeDocument/2006/relationships/image" Target="../media/image311.png"/><Relationship Id="rId11" Type="http://schemas.openxmlformats.org/officeDocument/2006/relationships/image" Target="../media/image360.png"/><Relationship Id="rId5" Type="http://schemas.openxmlformats.org/officeDocument/2006/relationships/image" Target="../media/image300.png"/><Relationship Id="rId10" Type="http://schemas.openxmlformats.org/officeDocument/2006/relationships/image" Target="../media/image350.png"/><Relationship Id="rId4" Type="http://schemas.openxmlformats.org/officeDocument/2006/relationships/image" Target="../media/image290.png"/><Relationship Id="rId9" Type="http://schemas.openxmlformats.org/officeDocument/2006/relationships/image" Target="../media/image340.png"/></Relationships>
</file>

<file path=ppt/slides/_rels/slide13.xml.rels><?xml version="1.0" encoding="UTF-8" standalone="yes"?>
<Relationships xmlns="http://schemas.openxmlformats.org/package/2006/relationships"><Relationship Id="rId3" Type="http://schemas.openxmlformats.org/officeDocument/2006/relationships/image" Target="../media/image380.png"/><Relationship Id="rId2" Type="http://schemas.openxmlformats.org/officeDocument/2006/relationships/image" Target="../media/image370.png"/><Relationship Id="rId1" Type="http://schemas.openxmlformats.org/officeDocument/2006/relationships/slideLayout" Target="../slideLayouts/slideLayout7.xml"/><Relationship Id="rId5" Type="http://schemas.openxmlformats.org/officeDocument/2006/relationships/image" Target="../media/image400.png"/><Relationship Id="rId4" Type="http://schemas.openxmlformats.org/officeDocument/2006/relationships/image" Target="../media/image390.png"/></Relationships>
</file>

<file path=ppt/slides/_rels/slide14.xml.rels><?xml version="1.0" encoding="UTF-8" standalone="yes"?>
<Relationships xmlns="http://schemas.openxmlformats.org/package/2006/relationships"><Relationship Id="rId3" Type="http://schemas.openxmlformats.org/officeDocument/2006/relationships/image" Target="../media/image420.png"/><Relationship Id="rId2" Type="http://schemas.openxmlformats.org/officeDocument/2006/relationships/image" Target="../media/image410.png"/><Relationship Id="rId1" Type="http://schemas.openxmlformats.org/officeDocument/2006/relationships/slideLayout" Target="../slideLayouts/slideLayout7.xml"/><Relationship Id="rId5" Type="http://schemas.openxmlformats.org/officeDocument/2006/relationships/image" Target="../media/image440.png"/><Relationship Id="rId4" Type="http://schemas.openxmlformats.org/officeDocument/2006/relationships/image" Target="../media/image430.png"/></Relationships>
</file>

<file path=ppt/slides/_rels/slide15.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6.png"/><Relationship Id="rId7" Type="http://schemas.openxmlformats.org/officeDocument/2006/relationships/image" Target="../media/image49.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160.png"/></Relationships>
</file>

<file path=ppt/slides/_rels/slide16.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image" Target="../media/image51.png"/><Relationship Id="rId1" Type="http://schemas.openxmlformats.org/officeDocument/2006/relationships/slideLayout" Target="../slideLayouts/slideLayout7.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10.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1.png"/><Relationship Id="rId7" Type="http://schemas.openxmlformats.org/officeDocument/2006/relationships/image" Target="../media/image16.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00.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9CB09A4-A438-3C2F-7385-A9C475B8390A}"/>
              </a:ext>
            </a:extLst>
          </p:cNvPr>
          <p:cNvSpPr>
            <a:spLocks noGrp="1"/>
          </p:cNvSpPr>
          <p:nvPr>
            <p:ph type="ctrTitle"/>
          </p:nvPr>
        </p:nvSpPr>
        <p:spPr>
          <a:xfrm>
            <a:off x="1524000" y="1122363"/>
            <a:ext cx="9144000" cy="2387600"/>
          </a:xfrm>
        </p:spPr>
        <p:txBody>
          <a:bodyPr>
            <a:normAutofit/>
          </a:bodyPr>
          <a:lstStyle/>
          <a:p>
            <a:r>
              <a:rPr lang="en-US" dirty="0"/>
              <a:t>Reversing Hamiltonian Mechanics </a:t>
            </a:r>
          </a:p>
        </p:txBody>
      </p:sp>
      <p:sp>
        <p:nvSpPr>
          <p:cNvPr id="11" name="Subtitle 2">
            <a:extLst>
              <a:ext uri="{FF2B5EF4-FFF2-40B4-BE49-F238E27FC236}">
                <a16:creationId xmlns:a16="http://schemas.microsoft.com/office/drawing/2014/main" id="{F7526EB5-6349-1B82-B5F3-D13CA153F9B4}"/>
              </a:ext>
            </a:extLst>
          </p:cNvPr>
          <p:cNvSpPr>
            <a:spLocks noGrp="1"/>
          </p:cNvSpPr>
          <p:nvPr>
            <p:ph type="subTitle" idx="1"/>
          </p:nvPr>
        </p:nvSpPr>
        <p:spPr>
          <a:xfrm>
            <a:off x="1524000" y="3602038"/>
            <a:ext cx="9144000" cy="1655762"/>
          </a:xfrm>
        </p:spPr>
        <p:txBody>
          <a:bodyPr/>
          <a:lstStyle/>
          <a:p>
            <a:r>
              <a:rPr lang="en-US" dirty="0"/>
              <a:t>Gabriele </a:t>
            </a:r>
            <a:r>
              <a:rPr lang="en-US" dirty="0" err="1"/>
              <a:t>Carcassi</a:t>
            </a:r>
            <a:endParaRPr lang="en-US" dirty="0"/>
          </a:p>
        </p:txBody>
      </p:sp>
    </p:spTree>
    <p:extLst>
      <p:ext uri="{BB962C8B-B14F-4D97-AF65-F5344CB8AC3E}">
        <p14:creationId xmlns:p14="http://schemas.microsoft.com/office/powerpoint/2010/main" val="1639624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A6A4BE0-820F-77FC-F7C8-E736729EF7FC}"/>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AFE92F8-FEF3-49AC-4E04-72532D791B0E}"/>
              </a:ext>
            </a:extLst>
          </p:cNvPr>
          <p:cNvSpPr>
            <a:spLocks noGrp="1"/>
          </p:cNvSpPr>
          <p:nvPr>
            <p:ph type="sldNum" sz="quarter" idx="12"/>
          </p:nvPr>
        </p:nvSpPr>
        <p:spPr/>
        <p:txBody>
          <a:bodyPr/>
          <a:lstStyle/>
          <a:p>
            <a:fld id="{F47845EA-7733-40EE-B074-20032348B727}" type="slidenum">
              <a:rPr lang="en-US" smtClean="0"/>
              <a:t>10</a:t>
            </a:fld>
            <a:endParaRPr lang="en-US"/>
          </a:p>
        </p:txBody>
      </p:sp>
      <mc:AlternateContent xmlns:mc="http://schemas.openxmlformats.org/markup-compatibility/2006" xmlns:a14="http://schemas.microsoft.com/office/drawing/2010/main">
        <mc:Choice Requires="a14">
          <p:sp>
            <p:nvSpPr>
              <p:cNvPr id="260" name="TextBox 259">
                <a:extLst>
                  <a:ext uri="{FF2B5EF4-FFF2-40B4-BE49-F238E27FC236}">
                    <a16:creationId xmlns:a16="http://schemas.microsoft.com/office/drawing/2014/main" id="{76F97D78-87DF-E986-0923-D6050B9F6D7F}"/>
                  </a:ext>
                </a:extLst>
              </p:cNvPr>
              <p:cNvSpPr txBox="1"/>
              <p:nvPr/>
            </p:nvSpPr>
            <p:spPr>
              <a:xfrm>
                <a:off x="152705" y="133372"/>
                <a:ext cx="5166497" cy="369332"/>
              </a:xfrm>
              <a:prstGeom prst="rect">
                <a:avLst/>
              </a:prstGeom>
              <a:noFill/>
            </p:spPr>
            <p:txBody>
              <a:bodyPr wrap="square" rtlCol="0">
                <a:spAutoFit/>
              </a:bodyPr>
              <a:lstStyle/>
              <a:p>
                <a:r>
                  <a:rPr lang="en-US" dirty="0">
                    <a:effectLst/>
                    <a:latin typeface="CMR10"/>
                  </a:rPr>
                  <a:t>The Flow of the Displacement Field </a:t>
                </a:r>
                <a14:m>
                  <m:oMath xmlns:m="http://schemas.openxmlformats.org/officeDocument/2006/math">
                    <m:sSup>
                      <m:sSupPr>
                        <m:ctrlPr>
                          <a:rPr lang="en-US" b="0" i="1" smtClean="0">
                            <a:effectLst/>
                            <a:latin typeface="Cambria Math" panose="02040503050406030204" pitchFamily="18" charset="0"/>
                          </a:rPr>
                        </m:ctrlPr>
                      </m:sSupPr>
                      <m:e>
                        <m:r>
                          <a:rPr lang="en-US" b="0" i="1" smtClean="0">
                            <a:effectLst/>
                            <a:latin typeface="Cambria Math" panose="02040503050406030204" pitchFamily="18" charset="0"/>
                          </a:rPr>
                          <m:t>𝑆</m:t>
                        </m:r>
                      </m:e>
                      <m:sup>
                        <m:r>
                          <a:rPr lang="en-US" b="0" i="1" smtClean="0">
                            <a:effectLst/>
                            <a:latin typeface="Cambria Math" panose="02040503050406030204" pitchFamily="18" charset="0"/>
                          </a:rPr>
                          <m:t>𝑎</m:t>
                        </m:r>
                      </m:sup>
                    </m:sSup>
                  </m:oMath>
                </a14:m>
                <a:r>
                  <a:rPr lang="en-US" dirty="0">
                    <a:effectLst/>
                    <a:latin typeface="CMMI8"/>
                  </a:rPr>
                  <a:t> </a:t>
                </a:r>
                <a:endParaRPr lang="en-US" dirty="0"/>
              </a:p>
            </p:txBody>
          </p:sp>
        </mc:Choice>
        <mc:Fallback xmlns="">
          <p:sp>
            <p:nvSpPr>
              <p:cNvPr id="260" name="TextBox 259">
                <a:extLst>
                  <a:ext uri="{FF2B5EF4-FFF2-40B4-BE49-F238E27FC236}">
                    <a16:creationId xmlns:a16="http://schemas.microsoft.com/office/drawing/2014/main" id="{76F97D78-87DF-E986-0923-D6050B9F6D7F}"/>
                  </a:ext>
                </a:extLst>
              </p:cNvPr>
              <p:cNvSpPr txBox="1">
                <a:spLocks noRot="1" noChangeAspect="1" noMove="1" noResize="1" noEditPoints="1" noAdjustHandles="1" noChangeArrowheads="1" noChangeShapeType="1" noTextEdit="1"/>
              </p:cNvSpPr>
              <p:nvPr/>
            </p:nvSpPr>
            <p:spPr>
              <a:xfrm>
                <a:off x="152705" y="133372"/>
                <a:ext cx="5166497" cy="369332"/>
              </a:xfrm>
              <a:prstGeom prst="rect">
                <a:avLst/>
              </a:prstGeom>
              <a:blipFill>
                <a:blip r:embed="rId2"/>
                <a:stretch>
                  <a:fillRect l="-980" t="-666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1" name="TextBox 260">
                <a:extLst>
                  <a:ext uri="{FF2B5EF4-FFF2-40B4-BE49-F238E27FC236}">
                    <a16:creationId xmlns:a16="http://schemas.microsoft.com/office/drawing/2014/main" id="{76667939-C009-35C2-E6A4-F3A494325915}"/>
                  </a:ext>
                </a:extLst>
              </p:cNvPr>
              <p:cNvSpPr txBox="1"/>
              <p:nvPr/>
            </p:nvSpPr>
            <p:spPr>
              <a:xfrm>
                <a:off x="3366827" y="56825"/>
                <a:ext cx="6159653" cy="696922"/>
              </a:xfrm>
              <a:prstGeom prst="rect">
                <a:avLst/>
              </a:prstGeom>
              <a:noFill/>
            </p:spPr>
            <p:txBody>
              <a:bodyPr wrap="square" rtlCol="0">
                <a:spAutoFit/>
              </a:bodyPr>
              <a:lstStyle/>
              <a:p>
                <a:pPr algn="ctr"/>
                <a:r>
                  <a:rPr lang="en-US" dirty="0">
                    <a:effectLst/>
                    <a:latin typeface="CMR10"/>
                  </a:rPr>
                  <a:t>Difference of the Hamiltonian at the Two </a:t>
                </a:r>
                <a:r>
                  <a:rPr lang="en-US" dirty="0">
                    <a:latin typeface="CMR10"/>
                  </a:rPr>
                  <a:t>P</a:t>
                </a:r>
                <a:r>
                  <a:rPr lang="en-US" dirty="0">
                    <a:effectLst/>
                    <a:latin typeface="CMR10"/>
                  </a:rPr>
                  <a:t>oints:</a:t>
                </a:r>
              </a:p>
              <a:p>
                <a:pPr algn="ctr"/>
                <a14:m>
                  <m:oMath xmlns:m="http://schemas.openxmlformats.org/officeDocument/2006/math">
                    <m:r>
                      <a:rPr lang="en-US" i="1" smtClean="0">
                        <a:effectLst/>
                        <a:latin typeface="Cambria Math" panose="02040503050406030204" pitchFamily="18" charset="0"/>
                        <a:ea typeface="Cambria Math" panose="02040503050406030204" pitchFamily="18" charset="0"/>
                      </a:rPr>
                      <m:t>∆</m:t>
                    </m:r>
                    <m:r>
                      <a:rPr lang="en-US" b="0" i="1" smtClean="0">
                        <a:effectLst/>
                        <a:latin typeface="Cambria Math" panose="02040503050406030204" pitchFamily="18" charset="0"/>
                        <a:ea typeface="Cambria Math" panose="02040503050406030204" pitchFamily="18" charset="0"/>
                      </a:rPr>
                      <m:t>𝐻</m:t>
                    </m:r>
                    <m:r>
                      <a:rPr lang="en-US" b="0" i="1" smtClean="0">
                        <a:effectLst/>
                        <a:latin typeface="Cambria Math" panose="02040503050406030204" pitchFamily="18" charset="0"/>
                        <a:ea typeface="Cambria Math" panose="02040503050406030204" pitchFamily="18" charset="0"/>
                      </a:rPr>
                      <m:t>=</m:t>
                    </m:r>
                    <m:nary>
                      <m:naryPr>
                        <m:supHide m:val="on"/>
                        <m:ctrlPr>
                          <a:rPr lang="en-US" b="0" i="1" smtClean="0">
                            <a:effectLst/>
                            <a:latin typeface="Cambria Math" panose="02040503050406030204" pitchFamily="18" charset="0"/>
                            <a:ea typeface="Cambria Math" panose="02040503050406030204" pitchFamily="18" charset="0"/>
                          </a:rPr>
                        </m:ctrlPr>
                      </m:naryPr>
                      <m:sub>
                        <m:r>
                          <a:rPr lang="en-US" b="0" i="1" smtClean="0">
                            <a:effectLst/>
                            <a:latin typeface="Cambria Math" panose="02040503050406030204" pitchFamily="18" charset="0"/>
                            <a:ea typeface="Cambria Math" panose="02040503050406030204" pitchFamily="18" charset="0"/>
                          </a:rPr>
                          <m:t>𝑂𝑃</m:t>
                        </m:r>
                      </m:sub>
                      <m:sup/>
                      <m:e>
                        <m:sSup>
                          <m:sSupPr>
                            <m:ctrlPr>
                              <a:rPr lang="en-US" b="0" i="1" smtClean="0">
                                <a:effectLst/>
                                <a:latin typeface="Cambria Math" panose="02040503050406030204" pitchFamily="18" charset="0"/>
                                <a:ea typeface="Cambria Math" panose="02040503050406030204" pitchFamily="18" charset="0"/>
                              </a:rPr>
                            </m:ctrlPr>
                          </m:sSupPr>
                          <m:e>
                            <m:r>
                              <a:rPr lang="en-US" b="0" i="1" smtClean="0">
                                <a:effectLst/>
                                <a:latin typeface="Cambria Math" panose="02040503050406030204" pitchFamily="18" charset="0"/>
                                <a:ea typeface="Cambria Math" panose="02040503050406030204" pitchFamily="18" charset="0"/>
                              </a:rPr>
                              <m:t>𝑆</m:t>
                            </m:r>
                          </m:e>
                          <m:sup>
                            <m:r>
                              <a:rPr lang="en-US" b="0" i="1" smtClean="0">
                                <a:effectLst/>
                                <a:latin typeface="Cambria Math" panose="02040503050406030204" pitchFamily="18" charset="0"/>
                                <a:ea typeface="Cambria Math" panose="02040503050406030204" pitchFamily="18" charset="0"/>
                              </a:rPr>
                              <m:t>𝑎</m:t>
                            </m:r>
                          </m:sup>
                        </m:sSup>
                      </m:e>
                    </m:nary>
                    <m:r>
                      <a:rPr lang="en-US" b="0" i="1" smtClean="0">
                        <a:effectLst/>
                        <a:latin typeface="Cambria Math" panose="02040503050406030204" pitchFamily="18" charset="0"/>
                        <a:ea typeface="Cambria Math" panose="02040503050406030204" pitchFamily="18" charset="0"/>
                      </a:rPr>
                      <m:t> × </m:t>
                    </m:r>
                    <m:r>
                      <a:rPr lang="en-US" b="0" i="1" smtClean="0">
                        <a:effectLst/>
                        <a:latin typeface="Cambria Math" panose="02040503050406030204" pitchFamily="18" charset="0"/>
                        <a:ea typeface="Cambria Math" panose="02040503050406030204" pitchFamily="18" charset="0"/>
                      </a:rPr>
                      <m:t>𝑑</m:t>
                    </m:r>
                    <m:sSup>
                      <m:sSupPr>
                        <m:ctrlPr>
                          <a:rPr lang="en-US" b="0" i="1" smtClean="0">
                            <a:effectLst/>
                            <a:latin typeface="Cambria Math" panose="02040503050406030204" pitchFamily="18" charset="0"/>
                            <a:ea typeface="Cambria Math" panose="02040503050406030204" pitchFamily="18" charset="0"/>
                          </a:rPr>
                        </m:ctrlPr>
                      </m:sSupPr>
                      <m:e>
                        <m:r>
                          <a:rPr lang="en-US" b="0" i="1" smtClean="0">
                            <a:effectLst/>
                            <a:latin typeface="Cambria Math" panose="02040503050406030204" pitchFamily="18" charset="0"/>
                            <a:ea typeface="Cambria Math" panose="02040503050406030204" pitchFamily="18" charset="0"/>
                          </a:rPr>
                          <m:t>𝜉</m:t>
                        </m:r>
                      </m:e>
                      <m:sup>
                        <m:r>
                          <a:rPr lang="en-US" b="0" i="1" smtClean="0">
                            <a:effectLst/>
                            <a:latin typeface="Cambria Math" panose="02040503050406030204" pitchFamily="18" charset="0"/>
                            <a:ea typeface="Cambria Math" panose="02040503050406030204" pitchFamily="18" charset="0"/>
                          </a:rPr>
                          <m:t>𝑏</m:t>
                        </m:r>
                      </m:sup>
                    </m:sSup>
                  </m:oMath>
                </a14:m>
                <a:r>
                  <a:rPr lang="en-US" dirty="0">
                    <a:effectLst/>
                    <a:latin typeface="CMR10"/>
                  </a:rPr>
                  <a:t> </a:t>
                </a:r>
                <a:endParaRPr lang="en-US" dirty="0"/>
              </a:p>
            </p:txBody>
          </p:sp>
        </mc:Choice>
        <mc:Fallback xmlns="">
          <p:sp>
            <p:nvSpPr>
              <p:cNvPr id="261" name="TextBox 260">
                <a:extLst>
                  <a:ext uri="{FF2B5EF4-FFF2-40B4-BE49-F238E27FC236}">
                    <a16:creationId xmlns:a16="http://schemas.microsoft.com/office/drawing/2014/main" id="{76667939-C009-35C2-E6A4-F3A494325915}"/>
                  </a:ext>
                </a:extLst>
              </p:cNvPr>
              <p:cNvSpPr txBox="1">
                <a:spLocks noRot="1" noChangeAspect="1" noMove="1" noResize="1" noEditPoints="1" noAdjustHandles="1" noChangeArrowheads="1" noChangeShapeType="1" noTextEdit="1"/>
              </p:cNvSpPr>
              <p:nvPr/>
            </p:nvSpPr>
            <p:spPr>
              <a:xfrm>
                <a:off x="3366827" y="56825"/>
                <a:ext cx="6159653" cy="696922"/>
              </a:xfrm>
              <a:prstGeom prst="rect">
                <a:avLst/>
              </a:prstGeom>
              <a:blipFill>
                <a:blip r:embed="rId3"/>
                <a:stretch>
                  <a:fillRect t="-33929" b="-107143"/>
                </a:stretch>
              </a:blipFill>
            </p:spPr>
            <p:txBody>
              <a:bodyPr/>
              <a:lstStyle/>
              <a:p>
                <a:r>
                  <a:rPr lang="en-US">
                    <a:noFill/>
                  </a:rPr>
                  <a:t> </a:t>
                </a:r>
              </a:p>
            </p:txBody>
          </p:sp>
        </mc:Fallback>
      </mc:AlternateContent>
      <p:grpSp>
        <p:nvGrpSpPr>
          <p:cNvPr id="7" name="Group 6">
            <a:extLst>
              <a:ext uri="{FF2B5EF4-FFF2-40B4-BE49-F238E27FC236}">
                <a16:creationId xmlns:a16="http://schemas.microsoft.com/office/drawing/2014/main" id="{A7FA2F73-896F-735F-CB79-BD214BF13AAA}"/>
              </a:ext>
            </a:extLst>
          </p:cNvPr>
          <p:cNvGrpSpPr/>
          <p:nvPr/>
        </p:nvGrpSpPr>
        <p:grpSpPr>
          <a:xfrm>
            <a:off x="476736" y="688407"/>
            <a:ext cx="3110447" cy="3038352"/>
            <a:chOff x="1049362" y="1550625"/>
            <a:chExt cx="3110447" cy="3038352"/>
          </a:xfrm>
        </p:grpSpPr>
        <p:grpSp>
          <p:nvGrpSpPr>
            <p:cNvPr id="8" name="Group 7">
              <a:extLst>
                <a:ext uri="{FF2B5EF4-FFF2-40B4-BE49-F238E27FC236}">
                  <a16:creationId xmlns:a16="http://schemas.microsoft.com/office/drawing/2014/main" id="{FF1C9E22-59A4-66D1-363C-2C9B29FFF330}"/>
                </a:ext>
              </a:extLst>
            </p:cNvPr>
            <p:cNvGrpSpPr/>
            <p:nvPr/>
          </p:nvGrpSpPr>
          <p:grpSpPr>
            <a:xfrm>
              <a:off x="1049362" y="1550625"/>
              <a:ext cx="3110447" cy="3038352"/>
              <a:chOff x="1049362" y="1550625"/>
              <a:chExt cx="3110447" cy="3038352"/>
            </a:xfrm>
          </p:grpSpPr>
          <p:grpSp>
            <p:nvGrpSpPr>
              <p:cNvPr id="11" name="Group 10">
                <a:extLst>
                  <a:ext uri="{FF2B5EF4-FFF2-40B4-BE49-F238E27FC236}">
                    <a16:creationId xmlns:a16="http://schemas.microsoft.com/office/drawing/2014/main" id="{71F9ABC1-BC10-38D5-1E95-562F86062BFD}"/>
                  </a:ext>
                </a:extLst>
              </p:cNvPr>
              <p:cNvGrpSpPr/>
              <p:nvPr/>
            </p:nvGrpSpPr>
            <p:grpSpPr>
              <a:xfrm>
                <a:off x="1581933" y="1792313"/>
                <a:ext cx="2246041" cy="2244806"/>
                <a:chOff x="1576677" y="1905460"/>
                <a:chExt cx="2246041" cy="2244806"/>
              </a:xfrm>
            </p:grpSpPr>
            <p:cxnSp>
              <p:nvCxnSpPr>
                <p:cNvPr id="21" name="Straight Arrow Connector 20">
                  <a:extLst>
                    <a:ext uri="{FF2B5EF4-FFF2-40B4-BE49-F238E27FC236}">
                      <a16:creationId xmlns:a16="http://schemas.microsoft.com/office/drawing/2014/main" id="{9DC794DB-E528-7D1C-9983-6EA997AE2151}"/>
                    </a:ext>
                  </a:extLst>
                </p:cNvPr>
                <p:cNvCxnSpPr>
                  <a:cxnSpLocks/>
                </p:cNvCxnSpPr>
                <p:nvPr/>
              </p:nvCxnSpPr>
              <p:spPr>
                <a:xfrm rot="5400000" flipV="1">
                  <a:off x="2751343" y="2414613"/>
                  <a:ext cx="0" cy="15602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251117F-E4DC-86EC-DB48-563C4708E632}"/>
                    </a:ext>
                  </a:extLst>
                </p:cNvPr>
                <p:cNvCxnSpPr>
                  <a:cxnSpLocks/>
                </p:cNvCxnSpPr>
                <p:nvPr/>
              </p:nvCxnSpPr>
              <p:spPr>
                <a:xfrm rot="5400000">
                  <a:off x="3130241" y="3031977"/>
                  <a:ext cx="155313" cy="2847"/>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F54CD2B-90DD-77DB-9A59-39EC7CC35FC4}"/>
                    </a:ext>
                  </a:extLst>
                </p:cNvPr>
                <p:cNvCxnSpPr>
                  <a:cxnSpLocks/>
                </p:cNvCxnSpPr>
                <p:nvPr/>
              </p:nvCxnSpPr>
              <p:spPr>
                <a:xfrm rot="5400000">
                  <a:off x="2682598" y="3445249"/>
                  <a:ext cx="0" cy="15602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EBF6DDE-BCC9-9570-56B5-33616037FBF0}"/>
                    </a:ext>
                  </a:extLst>
                </p:cNvPr>
                <p:cNvCxnSpPr>
                  <a:cxnSpLocks/>
                </p:cNvCxnSpPr>
                <p:nvPr/>
              </p:nvCxnSpPr>
              <p:spPr>
                <a:xfrm rot="5400000" flipH="1">
                  <a:off x="2098821" y="2994125"/>
                  <a:ext cx="158934"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296EEAB-4C7D-BC5B-1AB9-07002CCE7E50}"/>
                    </a:ext>
                  </a:extLst>
                </p:cNvPr>
                <p:cNvCxnSpPr>
                  <a:cxnSpLocks noChangeAspect="1"/>
                </p:cNvCxnSpPr>
                <p:nvPr/>
              </p:nvCxnSpPr>
              <p:spPr>
                <a:xfrm rot="5400000">
                  <a:off x="3000618" y="3322689"/>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26DF393-A6B5-5E6F-4202-2AA07DE67BCB}"/>
                    </a:ext>
                  </a:extLst>
                </p:cNvPr>
                <p:cNvCxnSpPr>
                  <a:cxnSpLocks/>
                </p:cNvCxnSpPr>
                <p:nvPr/>
              </p:nvCxnSpPr>
              <p:spPr>
                <a:xfrm rot="5400000" flipH="1">
                  <a:off x="2267511" y="3312610"/>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4ABA2D4-BA9F-E5DC-8519-883312D92E25}"/>
                    </a:ext>
                  </a:extLst>
                </p:cNvPr>
                <p:cNvCxnSpPr>
                  <a:cxnSpLocks/>
                </p:cNvCxnSpPr>
                <p:nvPr/>
              </p:nvCxnSpPr>
              <p:spPr>
                <a:xfrm rot="5400000" flipH="1" flipV="1">
                  <a:off x="2297400" y="2570953"/>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89D7E71-6D7F-51A8-9CDB-931F9B07850E}"/>
                    </a:ext>
                  </a:extLst>
                </p:cNvPr>
                <p:cNvCxnSpPr>
                  <a:cxnSpLocks/>
                </p:cNvCxnSpPr>
                <p:nvPr/>
              </p:nvCxnSpPr>
              <p:spPr>
                <a:xfrm rot="5400000" flipV="1">
                  <a:off x="3047602" y="2632681"/>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62D73A1-82FC-DA0D-9F4D-3A22E4CF412E}"/>
                    </a:ext>
                  </a:extLst>
                </p:cNvPr>
                <p:cNvCxnSpPr>
                  <a:cxnSpLocks/>
                </p:cNvCxnSpPr>
                <p:nvPr/>
              </p:nvCxnSpPr>
              <p:spPr>
                <a:xfrm>
                  <a:off x="3822718" y="2987499"/>
                  <a:ext cx="0" cy="34168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716E0AF-12B0-1B35-76FE-165BBE4B0AF1}"/>
                    </a:ext>
                  </a:extLst>
                </p:cNvPr>
                <p:cNvCxnSpPr>
                  <a:cxnSpLocks/>
                </p:cNvCxnSpPr>
                <p:nvPr/>
              </p:nvCxnSpPr>
              <p:spPr>
                <a:xfrm flipH="1" flipV="1">
                  <a:off x="2419375" y="4140913"/>
                  <a:ext cx="326867" cy="935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68FC04B-23EA-7350-3D1B-6468C387BB24}"/>
                    </a:ext>
                  </a:extLst>
                </p:cNvPr>
                <p:cNvCxnSpPr>
                  <a:cxnSpLocks noChangeAspect="1"/>
                </p:cNvCxnSpPr>
                <p:nvPr/>
              </p:nvCxnSpPr>
              <p:spPr>
                <a:xfrm flipH="1" flipV="1">
                  <a:off x="1576677" y="2675915"/>
                  <a:ext cx="1417" cy="34168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F31130E-54FC-F8B4-A01E-B14B7E2C9494}"/>
                    </a:ext>
                  </a:extLst>
                </p:cNvPr>
                <p:cNvCxnSpPr>
                  <a:cxnSpLocks/>
                </p:cNvCxnSpPr>
                <p:nvPr/>
              </p:nvCxnSpPr>
              <p:spPr>
                <a:xfrm flipH="1">
                  <a:off x="3248261" y="3822249"/>
                  <a:ext cx="243737" cy="22060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9344B4C-F926-E149-A196-77281C4851F6}"/>
                    </a:ext>
                  </a:extLst>
                </p:cNvPr>
                <p:cNvCxnSpPr>
                  <a:cxnSpLocks/>
                </p:cNvCxnSpPr>
                <p:nvPr/>
              </p:nvCxnSpPr>
              <p:spPr>
                <a:xfrm flipH="1" flipV="1">
                  <a:off x="1684325" y="3590359"/>
                  <a:ext cx="250909" cy="26097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56DEBF4-D8D1-E097-5EA8-86412AB66251}"/>
                    </a:ext>
                  </a:extLst>
                </p:cNvPr>
                <p:cNvCxnSpPr>
                  <a:cxnSpLocks noChangeAspect="1"/>
                </p:cNvCxnSpPr>
                <p:nvPr/>
              </p:nvCxnSpPr>
              <p:spPr>
                <a:xfrm flipV="1">
                  <a:off x="1896070" y="2016679"/>
                  <a:ext cx="234493" cy="22877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CF554457-D62C-168F-65D9-759938697062}"/>
                    </a:ext>
                  </a:extLst>
                </p:cNvPr>
                <p:cNvCxnSpPr>
                  <a:cxnSpLocks/>
                </p:cNvCxnSpPr>
                <p:nvPr/>
              </p:nvCxnSpPr>
              <p:spPr>
                <a:xfrm>
                  <a:off x="3483468" y="2218368"/>
                  <a:ext cx="253397" cy="30589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5DE98AA-CC94-3C57-FA8B-E7589555A1F6}"/>
                    </a:ext>
                  </a:extLst>
                </p:cNvPr>
                <p:cNvCxnSpPr>
                  <a:cxnSpLocks/>
                </p:cNvCxnSpPr>
                <p:nvPr/>
              </p:nvCxnSpPr>
              <p:spPr>
                <a:xfrm rot="6720000" flipV="1">
                  <a:off x="3050273" y="2108142"/>
                  <a:ext cx="0" cy="234034"/>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A9A2272-54E5-6123-542E-B8707AF0ED1B}"/>
                    </a:ext>
                  </a:extLst>
                </p:cNvPr>
                <p:cNvCxnSpPr>
                  <a:cxnSpLocks/>
                </p:cNvCxnSpPr>
                <p:nvPr/>
              </p:nvCxnSpPr>
              <p:spPr>
                <a:xfrm rot="5400000">
                  <a:off x="3343229" y="3392185"/>
                  <a:ext cx="217278" cy="909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D6BD68ED-B394-6686-ECE3-0927CD5D55E7}"/>
                    </a:ext>
                  </a:extLst>
                </p:cNvPr>
                <p:cNvCxnSpPr>
                  <a:cxnSpLocks/>
                </p:cNvCxnSpPr>
                <p:nvPr/>
              </p:nvCxnSpPr>
              <p:spPr>
                <a:xfrm rot="5400000" flipH="1">
                  <a:off x="2242821" y="3670431"/>
                  <a:ext cx="86103" cy="21311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2936EED-0C17-6D24-A4AC-25C760C70E59}"/>
                    </a:ext>
                  </a:extLst>
                </p:cNvPr>
                <p:cNvCxnSpPr>
                  <a:cxnSpLocks/>
                </p:cNvCxnSpPr>
                <p:nvPr/>
              </p:nvCxnSpPr>
              <p:spPr>
                <a:xfrm rot="6720000" flipH="1">
                  <a:off x="1788303" y="2659048"/>
                  <a:ext cx="232969" cy="96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7A21C323-5EB0-91A5-A53B-6032AC4B385F}"/>
                    </a:ext>
                  </a:extLst>
                </p:cNvPr>
                <p:cNvCxnSpPr>
                  <a:cxnSpLocks/>
                </p:cNvCxnSpPr>
                <p:nvPr/>
              </p:nvCxnSpPr>
              <p:spPr>
                <a:xfrm rot="5400000">
                  <a:off x="2972165" y="3698849"/>
                  <a:ext cx="90113" cy="212295"/>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CD7C2123-CBBB-2549-3EA0-D335755079F0}"/>
                    </a:ext>
                  </a:extLst>
                </p:cNvPr>
                <p:cNvCxnSpPr>
                  <a:cxnSpLocks/>
                </p:cNvCxnSpPr>
                <p:nvPr/>
              </p:nvCxnSpPr>
              <p:spPr>
                <a:xfrm rot="5400000" flipH="1">
                  <a:off x="1793424" y="3297589"/>
                  <a:ext cx="212295" cy="9011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4F144D9-3CD3-D806-2953-E763A1872F3B}"/>
                    </a:ext>
                  </a:extLst>
                </p:cNvPr>
                <p:cNvCxnSpPr>
                  <a:cxnSpLocks/>
                </p:cNvCxnSpPr>
                <p:nvPr/>
              </p:nvCxnSpPr>
              <p:spPr>
                <a:xfrm rot="5400000" flipH="1" flipV="1">
                  <a:off x="2302905" y="2116042"/>
                  <a:ext cx="90163" cy="21217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079C308-17DA-BC0C-9600-F94A7FE8A320}"/>
                    </a:ext>
                  </a:extLst>
                </p:cNvPr>
                <p:cNvCxnSpPr>
                  <a:cxnSpLocks/>
                </p:cNvCxnSpPr>
                <p:nvPr/>
              </p:nvCxnSpPr>
              <p:spPr>
                <a:xfrm rot="6720000" flipV="1">
                  <a:off x="3406909" y="2601560"/>
                  <a:ext cx="163078" cy="16307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9F61E0E7-4CF4-2768-2CDD-DEE5A4CAB2F9}"/>
                    </a:ext>
                  </a:extLst>
                </p:cNvPr>
                <p:cNvCxnSpPr>
                  <a:cxnSpLocks noChangeAspect="1"/>
                </p:cNvCxnSpPr>
                <p:nvPr/>
              </p:nvCxnSpPr>
              <p:spPr>
                <a:xfrm>
                  <a:off x="2669538" y="1905460"/>
                  <a:ext cx="341688" cy="97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1D771EFE-1C7D-0EC0-BB1B-5560F8E85369}"/>
                  </a:ext>
                </a:extLst>
              </p:cNvPr>
              <p:cNvGrpSpPr>
                <a:grpSpLocks noChangeAspect="1"/>
              </p:cNvGrpSpPr>
              <p:nvPr/>
            </p:nvGrpSpPr>
            <p:grpSpPr>
              <a:xfrm>
                <a:off x="1049362" y="1550625"/>
                <a:ext cx="3110447" cy="3038352"/>
                <a:chOff x="389975" y="729317"/>
                <a:chExt cx="3789906" cy="3702061"/>
              </a:xfrm>
            </p:grpSpPr>
            <p:cxnSp>
              <p:nvCxnSpPr>
                <p:cNvPr id="13" name="Straight Connector 12">
                  <a:extLst>
                    <a:ext uri="{FF2B5EF4-FFF2-40B4-BE49-F238E27FC236}">
                      <a16:creationId xmlns:a16="http://schemas.microsoft.com/office/drawing/2014/main" id="{CDEB5584-DACE-2E45-1BB2-EFC9BAE6BC30}"/>
                    </a:ext>
                  </a:extLst>
                </p:cNvPr>
                <p:cNvCxnSpPr>
                  <a:cxnSpLocks/>
                </p:cNvCxnSpPr>
                <p:nvPr/>
              </p:nvCxnSpPr>
              <p:spPr>
                <a:xfrm>
                  <a:off x="791307" y="861647"/>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24D8DFD-1767-ECCB-00D5-3E8C1BD2736D}"/>
                    </a:ext>
                  </a:extLst>
                </p:cNvPr>
                <p:cNvCxnSpPr>
                  <a:cxnSpLocks/>
                </p:cNvCxnSpPr>
                <p:nvPr/>
              </p:nvCxnSpPr>
              <p:spPr>
                <a:xfrm rot="5400000">
                  <a:off x="2391507" y="2461847"/>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7800116-2754-9B24-A05B-BF2DB7DE7A56}"/>
                        </a:ext>
                      </a:extLst>
                    </p:cNvPr>
                    <p:cNvSpPr txBox="1"/>
                    <p:nvPr/>
                  </p:nvSpPr>
                  <p:spPr>
                    <a:xfrm>
                      <a:off x="389975" y="729317"/>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5" name="TextBox 14">
                      <a:extLst>
                        <a:ext uri="{FF2B5EF4-FFF2-40B4-BE49-F238E27FC236}">
                          <a16:creationId xmlns:a16="http://schemas.microsoft.com/office/drawing/2014/main" id="{D7800116-2754-9B24-A05B-BF2DB7DE7A56}"/>
                        </a:ext>
                      </a:extLst>
                    </p:cNvPr>
                    <p:cNvSpPr txBox="1">
                      <a:spLocks noRot="1" noChangeAspect="1" noMove="1" noResize="1" noEditPoints="1" noAdjustHandles="1" noChangeArrowheads="1" noChangeShapeType="1" noTextEdit="1"/>
                    </p:cNvSpPr>
                    <p:nvPr/>
                  </p:nvSpPr>
                  <p:spPr>
                    <a:xfrm>
                      <a:off x="389975" y="729317"/>
                      <a:ext cx="304736" cy="369332"/>
                    </a:xfrm>
                    <a:prstGeom prst="rect">
                      <a:avLst/>
                    </a:prstGeom>
                    <a:blipFill>
                      <a:blip r:embed="rId4"/>
                      <a:stretch>
                        <a:fillRect l="-23810" r="-19048" b="-4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A8FD18B-40E0-7ABD-8CEA-C87B557FE235}"/>
                        </a:ext>
                      </a:extLst>
                    </p:cNvPr>
                    <p:cNvSpPr txBox="1"/>
                    <p:nvPr/>
                  </p:nvSpPr>
                  <p:spPr>
                    <a:xfrm>
                      <a:off x="3875145" y="4062046"/>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16" name="TextBox 15">
                      <a:extLst>
                        <a:ext uri="{FF2B5EF4-FFF2-40B4-BE49-F238E27FC236}">
                          <a16:creationId xmlns:a16="http://schemas.microsoft.com/office/drawing/2014/main" id="{6A8FD18B-40E0-7ABD-8CEA-C87B557FE235}"/>
                        </a:ext>
                      </a:extLst>
                    </p:cNvPr>
                    <p:cNvSpPr txBox="1">
                      <a:spLocks noRot="1" noChangeAspect="1" noMove="1" noResize="1" noEditPoints="1" noAdjustHandles="1" noChangeArrowheads="1" noChangeShapeType="1" noTextEdit="1"/>
                    </p:cNvSpPr>
                    <p:nvPr/>
                  </p:nvSpPr>
                  <p:spPr>
                    <a:xfrm>
                      <a:off x="3875145" y="4062046"/>
                      <a:ext cx="304736" cy="369332"/>
                    </a:xfrm>
                    <a:prstGeom prst="rect">
                      <a:avLst/>
                    </a:prstGeom>
                    <a:blipFill>
                      <a:blip r:embed="rId5"/>
                      <a:stretch>
                        <a:fillRect l="-23810" r="-23810" b="-48000"/>
                      </a:stretch>
                    </a:blipFill>
                  </p:spPr>
                  <p:txBody>
                    <a:bodyPr/>
                    <a:lstStyle/>
                    <a:p>
                      <a:r>
                        <a:rPr lang="en-US">
                          <a:noFill/>
                        </a:rPr>
                        <a:t> </a:t>
                      </a:r>
                    </a:p>
                  </p:txBody>
                </p:sp>
              </mc:Fallback>
            </mc:AlternateContent>
            <p:sp>
              <p:nvSpPr>
                <p:cNvPr id="17" name="Freeform 16">
                  <a:extLst>
                    <a:ext uri="{FF2B5EF4-FFF2-40B4-BE49-F238E27FC236}">
                      <a16:creationId xmlns:a16="http://schemas.microsoft.com/office/drawing/2014/main" id="{985F5041-7F6F-59A7-F8C3-59DCF286E67B}"/>
                    </a:ext>
                  </a:extLst>
                </p:cNvPr>
                <p:cNvSpPr/>
                <p:nvPr/>
              </p:nvSpPr>
              <p:spPr>
                <a:xfrm>
                  <a:off x="1653988" y="1532965"/>
                  <a:ext cx="1922930" cy="1922928"/>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050364 w 1922930"/>
                    <a:gd name="connsiteY2" fmla="*/ 196868 h 1922929"/>
                    <a:gd name="connsiteX3" fmla="*/ 1922930 w 1922930"/>
                    <a:gd name="connsiteY3" fmla="*/ 0 h 1922929"/>
                    <a:gd name="connsiteX0" fmla="*/ 0 w 1922930"/>
                    <a:gd name="connsiteY0" fmla="*/ 1922929 h 1922929"/>
                    <a:gd name="connsiteX1" fmla="*/ 240278 w 1922930"/>
                    <a:gd name="connsiteY1" fmla="*/ 1491050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922930 w 1922930"/>
                    <a:gd name="connsiteY3" fmla="*/ 0 h 1922929"/>
                    <a:gd name="connsiteX0" fmla="*/ 0 w 1922930"/>
                    <a:gd name="connsiteY0" fmla="*/ 2013787 h 2013787"/>
                    <a:gd name="connsiteX1" fmla="*/ 233947 w 1922930"/>
                    <a:gd name="connsiteY1" fmla="*/ 1379336 h 2013787"/>
                    <a:gd name="connsiteX2" fmla="*/ 822472 w 1922930"/>
                    <a:gd name="connsiteY2" fmla="*/ 420664 h 2013787"/>
                    <a:gd name="connsiteX3" fmla="*/ 1508836 w 1922930"/>
                    <a:gd name="connsiteY3" fmla="*/ 12304 h 2013787"/>
                    <a:gd name="connsiteX4" fmla="*/ 1922930 w 1922930"/>
                    <a:gd name="connsiteY4" fmla="*/ 90858 h 2013787"/>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660765 w 1922930"/>
                    <a:gd name="connsiteY3" fmla="*/ 288608 h 1922929"/>
                    <a:gd name="connsiteX4" fmla="*/ 1922930 w 1922930"/>
                    <a:gd name="connsiteY4" fmla="*/ 0 h 1922929"/>
                    <a:gd name="connsiteX0" fmla="*/ 0 w 1922930"/>
                    <a:gd name="connsiteY0" fmla="*/ 1922929 h 1922929"/>
                    <a:gd name="connsiteX1" fmla="*/ 173127 w 1922930"/>
                    <a:gd name="connsiteY1" fmla="*/ 1472386 h 1922929"/>
                    <a:gd name="connsiteX2" fmla="*/ 233947 w 1922930"/>
                    <a:gd name="connsiteY2" fmla="*/ 1288478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70802 w 1922930"/>
                    <a:gd name="connsiteY4" fmla="*/ 238421 h 1922929"/>
                    <a:gd name="connsiteX5" fmla="*/ 1922930 w 1922930"/>
                    <a:gd name="connsiteY5" fmla="*/ 0 h 192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930" h="1922929">
                      <a:moveTo>
                        <a:pt x="0" y="1922929"/>
                      </a:moveTo>
                      <a:cubicBezTo>
                        <a:pt x="25689" y="1841508"/>
                        <a:pt x="191110" y="1659368"/>
                        <a:pt x="274414" y="1466056"/>
                      </a:cubicBezTo>
                      <a:cubicBezTo>
                        <a:pt x="357718" y="1272744"/>
                        <a:pt x="382103" y="949265"/>
                        <a:pt x="499823" y="763055"/>
                      </a:cubicBezTo>
                      <a:cubicBezTo>
                        <a:pt x="617543" y="576845"/>
                        <a:pt x="785569" y="436236"/>
                        <a:pt x="980732" y="348797"/>
                      </a:cubicBezTo>
                      <a:cubicBezTo>
                        <a:pt x="1175895" y="261358"/>
                        <a:pt x="1487392" y="293389"/>
                        <a:pt x="1670802" y="238421"/>
                      </a:cubicBezTo>
                      <a:cubicBezTo>
                        <a:pt x="1854212" y="183453"/>
                        <a:pt x="1860245" y="14339"/>
                        <a:pt x="1922930"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103E70C-CEB2-5B4E-F6C0-A7ED877E41F1}"/>
                        </a:ext>
                      </a:extLst>
                    </p:cNvPr>
                    <p:cNvSpPr txBox="1"/>
                    <p:nvPr/>
                  </p:nvSpPr>
                  <p:spPr>
                    <a:xfrm>
                      <a:off x="1246486" y="3323383"/>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𝑂</m:t>
                            </m:r>
                          </m:oMath>
                        </m:oMathPara>
                      </a14:m>
                      <a:endParaRPr lang="en-US" sz="2400" dirty="0"/>
                    </a:p>
                  </p:txBody>
                </p:sp>
              </mc:Choice>
              <mc:Fallback xmlns="">
                <p:sp>
                  <p:nvSpPr>
                    <p:cNvPr id="18" name="TextBox 17">
                      <a:extLst>
                        <a:ext uri="{FF2B5EF4-FFF2-40B4-BE49-F238E27FC236}">
                          <a16:creationId xmlns:a16="http://schemas.microsoft.com/office/drawing/2014/main" id="{2103E70C-CEB2-5B4E-F6C0-A7ED877E41F1}"/>
                        </a:ext>
                      </a:extLst>
                    </p:cNvPr>
                    <p:cNvSpPr txBox="1">
                      <a:spLocks noRot="1" noChangeAspect="1" noMove="1" noResize="1" noEditPoints="1" noAdjustHandles="1" noChangeArrowheads="1" noChangeShapeType="1" noTextEdit="1"/>
                    </p:cNvSpPr>
                    <p:nvPr/>
                  </p:nvSpPr>
                  <p:spPr>
                    <a:xfrm>
                      <a:off x="1246486" y="3323383"/>
                      <a:ext cx="304736" cy="369332"/>
                    </a:xfrm>
                    <a:prstGeom prst="rect">
                      <a:avLst/>
                    </a:prstGeom>
                    <a:blipFill>
                      <a:blip r:embed="rId6"/>
                      <a:stretch>
                        <a:fillRect l="-40000" r="-30000" b="-2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FA874B5F-233B-D8D7-11FB-C4189755C7CE}"/>
                        </a:ext>
                      </a:extLst>
                    </p:cNvPr>
                    <p:cNvSpPr txBox="1"/>
                    <p:nvPr/>
                  </p:nvSpPr>
                  <p:spPr>
                    <a:xfrm>
                      <a:off x="3651430" y="1348299"/>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oMath>
                        </m:oMathPara>
                      </a14:m>
                      <a:endParaRPr lang="en-US" sz="2400" dirty="0"/>
                    </a:p>
                  </p:txBody>
                </p:sp>
              </mc:Choice>
              <mc:Fallback xmlns="">
                <p:sp>
                  <p:nvSpPr>
                    <p:cNvPr id="19" name="TextBox 18">
                      <a:extLst>
                        <a:ext uri="{FF2B5EF4-FFF2-40B4-BE49-F238E27FC236}">
                          <a16:creationId xmlns:a16="http://schemas.microsoft.com/office/drawing/2014/main" id="{FA874B5F-233B-D8D7-11FB-C4189755C7CE}"/>
                        </a:ext>
                      </a:extLst>
                    </p:cNvPr>
                    <p:cNvSpPr txBox="1">
                      <a:spLocks noRot="1" noChangeAspect="1" noMove="1" noResize="1" noEditPoints="1" noAdjustHandles="1" noChangeArrowheads="1" noChangeShapeType="1" noTextEdit="1"/>
                    </p:cNvSpPr>
                    <p:nvPr/>
                  </p:nvSpPr>
                  <p:spPr>
                    <a:xfrm>
                      <a:off x="3651430" y="1348299"/>
                      <a:ext cx="304736" cy="369332"/>
                    </a:xfrm>
                    <a:prstGeom prst="rect">
                      <a:avLst/>
                    </a:prstGeom>
                    <a:blipFill>
                      <a:blip r:embed="rId7"/>
                      <a:stretch>
                        <a:fillRect l="-35000" r="-30000" b="-28000"/>
                      </a:stretch>
                    </a:blipFill>
                  </p:spPr>
                  <p:txBody>
                    <a:bodyPr/>
                    <a:lstStyle/>
                    <a:p>
                      <a:r>
                        <a:rPr lang="en-US">
                          <a:noFill/>
                        </a:rPr>
                        <a:t> </a:t>
                      </a:r>
                    </a:p>
                  </p:txBody>
                </p:sp>
              </mc:Fallback>
            </mc:AlternateContent>
            <p:sp>
              <p:nvSpPr>
                <p:cNvPr id="20" name="Freeform 19">
                  <a:extLst>
                    <a:ext uri="{FF2B5EF4-FFF2-40B4-BE49-F238E27FC236}">
                      <a16:creationId xmlns:a16="http://schemas.microsoft.com/office/drawing/2014/main" id="{670FFF1D-C722-D3B7-512D-804220C7C0FF}"/>
                    </a:ext>
                  </a:extLst>
                </p:cNvPr>
                <p:cNvSpPr/>
                <p:nvPr/>
              </p:nvSpPr>
              <p:spPr>
                <a:xfrm>
                  <a:off x="1646243" y="1544249"/>
                  <a:ext cx="1951136" cy="1915877"/>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877413 w 1922930"/>
                    <a:gd name="connsiteY3" fmla="*/ 423642 h 1922929"/>
                    <a:gd name="connsiteX4" fmla="*/ 1922930 w 1922930"/>
                    <a:gd name="connsiteY4" fmla="*/ 0 h 1922929"/>
                    <a:gd name="connsiteX0" fmla="*/ 0 w 1951136"/>
                    <a:gd name="connsiteY0" fmla="*/ 1915878 h 1915878"/>
                    <a:gd name="connsiteX1" fmla="*/ 961938 w 1951136"/>
                    <a:gd name="connsiteY1" fmla="*/ 1572624 h 1915878"/>
                    <a:gd name="connsiteX2" fmla="*/ 1537803 w 1951136"/>
                    <a:gd name="connsiteY2" fmla="*/ 968452 h 1915878"/>
                    <a:gd name="connsiteX3" fmla="*/ 1877413 w 1951136"/>
                    <a:gd name="connsiteY3" fmla="*/ 416591 h 1915878"/>
                    <a:gd name="connsiteX4" fmla="*/ 1951136 w 1951136"/>
                    <a:gd name="connsiteY4" fmla="*/ 0 h 1915878"/>
                    <a:gd name="connsiteX0" fmla="*/ 0 w 1951136"/>
                    <a:gd name="connsiteY0" fmla="*/ 1915878 h 1915878"/>
                    <a:gd name="connsiteX1" fmla="*/ 961938 w 1951136"/>
                    <a:gd name="connsiteY1" fmla="*/ 1572624 h 1915878"/>
                    <a:gd name="connsiteX2" fmla="*/ 1550046 w 1951136"/>
                    <a:gd name="connsiteY2" fmla="*/ 1054156 h 1915878"/>
                    <a:gd name="connsiteX3" fmla="*/ 1877413 w 1951136"/>
                    <a:gd name="connsiteY3" fmla="*/ 416591 h 1915878"/>
                    <a:gd name="connsiteX4" fmla="*/ 1951136 w 1951136"/>
                    <a:gd name="connsiteY4" fmla="*/ 0 h 1915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1136" h="1915878">
                      <a:moveTo>
                        <a:pt x="0" y="1915878"/>
                      </a:moveTo>
                      <a:cubicBezTo>
                        <a:pt x="281268" y="1897948"/>
                        <a:pt x="703597" y="1716244"/>
                        <a:pt x="961938" y="1572624"/>
                      </a:cubicBezTo>
                      <a:cubicBezTo>
                        <a:pt x="1220279" y="1429004"/>
                        <a:pt x="1397467" y="1246828"/>
                        <a:pt x="1550046" y="1054156"/>
                      </a:cubicBezTo>
                      <a:cubicBezTo>
                        <a:pt x="1702625" y="861484"/>
                        <a:pt x="1813225" y="579175"/>
                        <a:pt x="1877413" y="416591"/>
                      </a:cubicBezTo>
                      <a:cubicBezTo>
                        <a:pt x="1941601" y="254007"/>
                        <a:pt x="1922449" y="79047"/>
                        <a:pt x="1951136"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9" name="Oval 8">
              <a:extLst>
                <a:ext uri="{FF2B5EF4-FFF2-40B4-BE49-F238E27FC236}">
                  <a16:creationId xmlns:a16="http://schemas.microsoft.com/office/drawing/2014/main" id="{8636DACE-C7C8-0D0E-4C5D-755C5F22EB4C}"/>
                </a:ext>
              </a:extLst>
            </p:cNvPr>
            <p:cNvSpPr>
              <a:spLocks noChangeAspect="1"/>
            </p:cNvSpPr>
            <p:nvPr/>
          </p:nvSpPr>
          <p:spPr>
            <a:xfrm>
              <a:off x="3633957" y="2155226"/>
              <a:ext cx="91440" cy="9144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20D6F33-3A64-8681-0C73-0EB678A987E1}"/>
                </a:ext>
              </a:extLst>
            </p:cNvPr>
            <p:cNvSpPr>
              <a:spLocks noChangeAspect="1"/>
            </p:cNvSpPr>
            <p:nvPr/>
          </p:nvSpPr>
          <p:spPr>
            <a:xfrm>
              <a:off x="2038214" y="3739743"/>
              <a:ext cx="91440" cy="9144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id="{3A02A648-2C6B-21E1-27E1-6B2DBAD0F522}"/>
              </a:ext>
            </a:extLst>
          </p:cNvPr>
          <p:cNvGrpSpPr/>
          <p:nvPr/>
        </p:nvGrpSpPr>
        <p:grpSpPr>
          <a:xfrm>
            <a:off x="4105518" y="818069"/>
            <a:ext cx="3110447" cy="3038352"/>
            <a:chOff x="5946843" y="1369982"/>
            <a:chExt cx="3110447" cy="3038352"/>
          </a:xfrm>
        </p:grpSpPr>
        <p:grpSp>
          <p:nvGrpSpPr>
            <p:cNvPr id="46" name="Group 45">
              <a:extLst>
                <a:ext uri="{FF2B5EF4-FFF2-40B4-BE49-F238E27FC236}">
                  <a16:creationId xmlns:a16="http://schemas.microsoft.com/office/drawing/2014/main" id="{8AC8E4D7-078B-B3F1-077F-A929B380434E}"/>
                </a:ext>
              </a:extLst>
            </p:cNvPr>
            <p:cNvGrpSpPr/>
            <p:nvPr/>
          </p:nvGrpSpPr>
          <p:grpSpPr>
            <a:xfrm>
              <a:off x="5946843" y="1369982"/>
              <a:ext cx="3110447" cy="3038352"/>
              <a:chOff x="1049362" y="1550625"/>
              <a:chExt cx="3110447" cy="3038352"/>
            </a:xfrm>
          </p:grpSpPr>
          <p:grpSp>
            <p:nvGrpSpPr>
              <p:cNvPr id="48" name="Group 47">
                <a:extLst>
                  <a:ext uri="{FF2B5EF4-FFF2-40B4-BE49-F238E27FC236}">
                    <a16:creationId xmlns:a16="http://schemas.microsoft.com/office/drawing/2014/main" id="{00F612BF-24CE-2CE0-E413-6479B4F93851}"/>
                  </a:ext>
                </a:extLst>
              </p:cNvPr>
              <p:cNvGrpSpPr/>
              <p:nvPr/>
            </p:nvGrpSpPr>
            <p:grpSpPr>
              <a:xfrm>
                <a:off x="1581933" y="1792313"/>
                <a:ext cx="2246041" cy="2244806"/>
                <a:chOff x="1576677" y="1905460"/>
                <a:chExt cx="2246041" cy="2244806"/>
              </a:xfrm>
            </p:grpSpPr>
            <p:cxnSp>
              <p:nvCxnSpPr>
                <p:cNvPr id="54" name="Straight Arrow Connector 53">
                  <a:extLst>
                    <a:ext uri="{FF2B5EF4-FFF2-40B4-BE49-F238E27FC236}">
                      <a16:creationId xmlns:a16="http://schemas.microsoft.com/office/drawing/2014/main" id="{ABFF4ED8-9031-B8F9-8FC2-A93070947E81}"/>
                    </a:ext>
                  </a:extLst>
                </p:cNvPr>
                <p:cNvCxnSpPr>
                  <a:cxnSpLocks/>
                </p:cNvCxnSpPr>
                <p:nvPr/>
              </p:nvCxnSpPr>
              <p:spPr>
                <a:xfrm rot="5400000" flipV="1">
                  <a:off x="2751343" y="2414613"/>
                  <a:ext cx="0" cy="15602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C8145FCF-AF3A-F02C-C649-6C5C37E2F0E2}"/>
                    </a:ext>
                  </a:extLst>
                </p:cNvPr>
                <p:cNvCxnSpPr>
                  <a:cxnSpLocks/>
                </p:cNvCxnSpPr>
                <p:nvPr/>
              </p:nvCxnSpPr>
              <p:spPr>
                <a:xfrm rot="5400000">
                  <a:off x="3130241" y="3031977"/>
                  <a:ext cx="155313" cy="2847"/>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3F43E6F2-5C99-A24A-3352-A33A3CAAFFF4}"/>
                    </a:ext>
                  </a:extLst>
                </p:cNvPr>
                <p:cNvCxnSpPr>
                  <a:cxnSpLocks/>
                </p:cNvCxnSpPr>
                <p:nvPr/>
              </p:nvCxnSpPr>
              <p:spPr>
                <a:xfrm rot="5400000">
                  <a:off x="2682598" y="3445249"/>
                  <a:ext cx="0" cy="15602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485F1359-3FDA-F402-C647-4880FC2080D3}"/>
                    </a:ext>
                  </a:extLst>
                </p:cNvPr>
                <p:cNvCxnSpPr>
                  <a:cxnSpLocks/>
                </p:cNvCxnSpPr>
                <p:nvPr/>
              </p:nvCxnSpPr>
              <p:spPr>
                <a:xfrm rot="5400000" flipH="1">
                  <a:off x="2098821" y="2994125"/>
                  <a:ext cx="158934"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9CCF5CB5-2019-2B70-00C9-BFAACA78E318}"/>
                    </a:ext>
                  </a:extLst>
                </p:cNvPr>
                <p:cNvCxnSpPr>
                  <a:cxnSpLocks noChangeAspect="1"/>
                </p:cNvCxnSpPr>
                <p:nvPr/>
              </p:nvCxnSpPr>
              <p:spPr>
                <a:xfrm rot="5400000">
                  <a:off x="3000618" y="3322689"/>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64F88F4D-4E47-DCBF-DFE1-2BCCD01E6E85}"/>
                    </a:ext>
                  </a:extLst>
                </p:cNvPr>
                <p:cNvCxnSpPr>
                  <a:cxnSpLocks/>
                </p:cNvCxnSpPr>
                <p:nvPr/>
              </p:nvCxnSpPr>
              <p:spPr>
                <a:xfrm rot="5400000" flipH="1">
                  <a:off x="2267511" y="3312610"/>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AFA93115-064D-9459-C59B-E93721D09C52}"/>
                    </a:ext>
                  </a:extLst>
                </p:cNvPr>
                <p:cNvCxnSpPr>
                  <a:cxnSpLocks/>
                </p:cNvCxnSpPr>
                <p:nvPr/>
              </p:nvCxnSpPr>
              <p:spPr>
                <a:xfrm rot="5400000" flipH="1" flipV="1">
                  <a:off x="2297400" y="2570953"/>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29AE4A31-F773-BFAF-2325-C74F238C50E4}"/>
                    </a:ext>
                  </a:extLst>
                </p:cNvPr>
                <p:cNvCxnSpPr>
                  <a:cxnSpLocks/>
                </p:cNvCxnSpPr>
                <p:nvPr/>
              </p:nvCxnSpPr>
              <p:spPr>
                <a:xfrm rot="5400000" flipV="1">
                  <a:off x="3047602" y="2632681"/>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81ED8FE2-1A84-FD19-C706-672BAD85D82C}"/>
                    </a:ext>
                  </a:extLst>
                </p:cNvPr>
                <p:cNvCxnSpPr>
                  <a:cxnSpLocks/>
                </p:cNvCxnSpPr>
                <p:nvPr/>
              </p:nvCxnSpPr>
              <p:spPr>
                <a:xfrm>
                  <a:off x="3822718" y="2987499"/>
                  <a:ext cx="0" cy="34168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B2099533-B17E-59DF-93F3-C07696D3AA3A}"/>
                    </a:ext>
                  </a:extLst>
                </p:cNvPr>
                <p:cNvCxnSpPr>
                  <a:cxnSpLocks/>
                </p:cNvCxnSpPr>
                <p:nvPr/>
              </p:nvCxnSpPr>
              <p:spPr>
                <a:xfrm flipH="1" flipV="1">
                  <a:off x="2419375" y="4140913"/>
                  <a:ext cx="326867" cy="935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C0D15A1C-B29C-5F7E-C0CE-65AF82E7D345}"/>
                    </a:ext>
                  </a:extLst>
                </p:cNvPr>
                <p:cNvCxnSpPr>
                  <a:cxnSpLocks noChangeAspect="1"/>
                </p:cNvCxnSpPr>
                <p:nvPr/>
              </p:nvCxnSpPr>
              <p:spPr>
                <a:xfrm flipH="1" flipV="1">
                  <a:off x="1576677" y="2675915"/>
                  <a:ext cx="1417" cy="34168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57F471F6-9C35-7A65-599F-E7C004556E9D}"/>
                    </a:ext>
                  </a:extLst>
                </p:cNvPr>
                <p:cNvCxnSpPr>
                  <a:cxnSpLocks/>
                </p:cNvCxnSpPr>
                <p:nvPr/>
              </p:nvCxnSpPr>
              <p:spPr>
                <a:xfrm flipH="1">
                  <a:off x="3248261" y="3822249"/>
                  <a:ext cx="243737" cy="22060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527C9145-F7DB-947D-B1EE-C7FD57304513}"/>
                    </a:ext>
                  </a:extLst>
                </p:cNvPr>
                <p:cNvCxnSpPr>
                  <a:cxnSpLocks/>
                </p:cNvCxnSpPr>
                <p:nvPr/>
              </p:nvCxnSpPr>
              <p:spPr>
                <a:xfrm flipH="1" flipV="1">
                  <a:off x="1684325" y="3590359"/>
                  <a:ext cx="250909" cy="26097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79F5E451-837E-FFE1-AE02-6D62A7297058}"/>
                    </a:ext>
                  </a:extLst>
                </p:cNvPr>
                <p:cNvCxnSpPr>
                  <a:cxnSpLocks noChangeAspect="1"/>
                </p:cNvCxnSpPr>
                <p:nvPr/>
              </p:nvCxnSpPr>
              <p:spPr>
                <a:xfrm flipV="1">
                  <a:off x="1896070" y="2016679"/>
                  <a:ext cx="234493" cy="22877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9B653237-CB24-AC85-D159-7331E48C98B2}"/>
                    </a:ext>
                  </a:extLst>
                </p:cNvPr>
                <p:cNvCxnSpPr>
                  <a:cxnSpLocks/>
                </p:cNvCxnSpPr>
                <p:nvPr/>
              </p:nvCxnSpPr>
              <p:spPr>
                <a:xfrm>
                  <a:off x="3483468" y="2218368"/>
                  <a:ext cx="253397" cy="30589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CA8F8E4F-8FF9-3089-0A4C-56E27F7AA173}"/>
                    </a:ext>
                  </a:extLst>
                </p:cNvPr>
                <p:cNvCxnSpPr>
                  <a:cxnSpLocks/>
                </p:cNvCxnSpPr>
                <p:nvPr/>
              </p:nvCxnSpPr>
              <p:spPr>
                <a:xfrm rot="6720000" flipV="1">
                  <a:off x="3050273" y="2108142"/>
                  <a:ext cx="0" cy="234034"/>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CC6BE575-2352-BBB8-FE7C-0AA1FE097772}"/>
                    </a:ext>
                  </a:extLst>
                </p:cNvPr>
                <p:cNvCxnSpPr>
                  <a:cxnSpLocks/>
                </p:cNvCxnSpPr>
                <p:nvPr/>
              </p:nvCxnSpPr>
              <p:spPr>
                <a:xfrm rot="5400000">
                  <a:off x="3343229" y="3392185"/>
                  <a:ext cx="217278" cy="909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62B76438-B477-F499-83D7-B77596F26904}"/>
                    </a:ext>
                  </a:extLst>
                </p:cNvPr>
                <p:cNvCxnSpPr>
                  <a:cxnSpLocks/>
                </p:cNvCxnSpPr>
                <p:nvPr/>
              </p:nvCxnSpPr>
              <p:spPr>
                <a:xfrm rot="5400000" flipH="1">
                  <a:off x="2242821" y="3670431"/>
                  <a:ext cx="86103" cy="21311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CA750CB9-8CB2-7C0C-B1D4-446D78BF9253}"/>
                    </a:ext>
                  </a:extLst>
                </p:cNvPr>
                <p:cNvCxnSpPr>
                  <a:cxnSpLocks/>
                </p:cNvCxnSpPr>
                <p:nvPr/>
              </p:nvCxnSpPr>
              <p:spPr>
                <a:xfrm rot="6720000" flipH="1">
                  <a:off x="1788303" y="2659048"/>
                  <a:ext cx="232969" cy="96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C72B50D5-039A-8937-CD25-38E62EF6840F}"/>
                    </a:ext>
                  </a:extLst>
                </p:cNvPr>
                <p:cNvCxnSpPr>
                  <a:cxnSpLocks/>
                </p:cNvCxnSpPr>
                <p:nvPr/>
              </p:nvCxnSpPr>
              <p:spPr>
                <a:xfrm rot="5400000">
                  <a:off x="2972165" y="3698849"/>
                  <a:ext cx="90113" cy="212295"/>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369D9FEA-8FBD-B088-4267-0B729D3FE563}"/>
                    </a:ext>
                  </a:extLst>
                </p:cNvPr>
                <p:cNvCxnSpPr>
                  <a:cxnSpLocks/>
                </p:cNvCxnSpPr>
                <p:nvPr/>
              </p:nvCxnSpPr>
              <p:spPr>
                <a:xfrm rot="5400000" flipH="1">
                  <a:off x="1793424" y="3297589"/>
                  <a:ext cx="212295" cy="9011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802D18A7-CBEB-9B39-0EEF-D26730188120}"/>
                    </a:ext>
                  </a:extLst>
                </p:cNvPr>
                <p:cNvCxnSpPr>
                  <a:cxnSpLocks/>
                </p:cNvCxnSpPr>
                <p:nvPr/>
              </p:nvCxnSpPr>
              <p:spPr>
                <a:xfrm rot="5400000" flipH="1" flipV="1">
                  <a:off x="2302905" y="2116042"/>
                  <a:ext cx="90163" cy="21217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F3833255-0237-48EC-6A71-2B4DD3A4C3BD}"/>
                    </a:ext>
                  </a:extLst>
                </p:cNvPr>
                <p:cNvCxnSpPr>
                  <a:cxnSpLocks/>
                </p:cNvCxnSpPr>
                <p:nvPr/>
              </p:nvCxnSpPr>
              <p:spPr>
                <a:xfrm rot="6720000" flipV="1">
                  <a:off x="3406909" y="2601560"/>
                  <a:ext cx="163078" cy="16307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A938CA27-AFAC-FE5D-87A0-4BE15DD5F8D8}"/>
                    </a:ext>
                  </a:extLst>
                </p:cNvPr>
                <p:cNvCxnSpPr>
                  <a:cxnSpLocks noChangeAspect="1"/>
                </p:cNvCxnSpPr>
                <p:nvPr/>
              </p:nvCxnSpPr>
              <p:spPr>
                <a:xfrm>
                  <a:off x="2669538" y="1905460"/>
                  <a:ext cx="341688" cy="97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9" name="Group 48">
                <a:extLst>
                  <a:ext uri="{FF2B5EF4-FFF2-40B4-BE49-F238E27FC236}">
                    <a16:creationId xmlns:a16="http://schemas.microsoft.com/office/drawing/2014/main" id="{37DD3367-E4E0-8C66-6BF4-2FC2FD35CF1C}"/>
                  </a:ext>
                </a:extLst>
              </p:cNvPr>
              <p:cNvGrpSpPr>
                <a:grpSpLocks noChangeAspect="1"/>
              </p:cNvGrpSpPr>
              <p:nvPr/>
            </p:nvGrpSpPr>
            <p:grpSpPr>
              <a:xfrm>
                <a:off x="1049362" y="1550625"/>
                <a:ext cx="3110447" cy="3038352"/>
                <a:chOff x="389975" y="729317"/>
                <a:chExt cx="3789906" cy="3702061"/>
              </a:xfrm>
            </p:grpSpPr>
            <p:cxnSp>
              <p:nvCxnSpPr>
                <p:cNvPr id="50" name="Straight Connector 49">
                  <a:extLst>
                    <a:ext uri="{FF2B5EF4-FFF2-40B4-BE49-F238E27FC236}">
                      <a16:creationId xmlns:a16="http://schemas.microsoft.com/office/drawing/2014/main" id="{2B8E971A-F0C3-F6CD-BE08-A09848D5F849}"/>
                    </a:ext>
                  </a:extLst>
                </p:cNvPr>
                <p:cNvCxnSpPr>
                  <a:cxnSpLocks/>
                </p:cNvCxnSpPr>
                <p:nvPr/>
              </p:nvCxnSpPr>
              <p:spPr>
                <a:xfrm>
                  <a:off x="791307" y="861647"/>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9443272-F05A-3E77-7FA1-0B7D1E77643D}"/>
                    </a:ext>
                  </a:extLst>
                </p:cNvPr>
                <p:cNvCxnSpPr>
                  <a:cxnSpLocks/>
                </p:cNvCxnSpPr>
                <p:nvPr/>
              </p:nvCxnSpPr>
              <p:spPr>
                <a:xfrm rot="5400000">
                  <a:off x="2391507" y="2461847"/>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ED8A43EA-B7AE-3239-22B0-E53B835C26E4}"/>
                        </a:ext>
                      </a:extLst>
                    </p:cNvPr>
                    <p:cNvSpPr txBox="1"/>
                    <p:nvPr/>
                  </p:nvSpPr>
                  <p:spPr>
                    <a:xfrm>
                      <a:off x="389975" y="729317"/>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52" name="TextBox 51">
                      <a:extLst>
                        <a:ext uri="{FF2B5EF4-FFF2-40B4-BE49-F238E27FC236}">
                          <a16:creationId xmlns:a16="http://schemas.microsoft.com/office/drawing/2014/main" id="{ED8A43EA-B7AE-3239-22B0-E53B835C26E4}"/>
                        </a:ext>
                      </a:extLst>
                    </p:cNvPr>
                    <p:cNvSpPr txBox="1">
                      <a:spLocks noRot="1" noChangeAspect="1" noMove="1" noResize="1" noEditPoints="1" noAdjustHandles="1" noChangeArrowheads="1" noChangeShapeType="1" noTextEdit="1"/>
                    </p:cNvSpPr>
                    <p:nvPr/>
                  </p:nvSpPr>
                  <p:spPr>
                    <a:xfrm>
                      <a:off x="389975" y="729317"/>
                      <a:ext cx="304736" cy="369332"/>
                    </a:xfrm>
                    <a:prstGeom prst="rect">
                      <a:avLst/>
                    </a:prstGeom>
                    <a:blipFill>
                      <a:blip r:embed="rId8"/>
                      <a:stretch>
                        <a:fillRect l="-23810" r="-19048" b="-4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1041078E-8B9A-6686-CCA0-2652244C02FA}"/>
                        </a:ext>
                      </a:extLst>
                    </p:cNvPr>
                    <p:cNvSpPr txBox="1"/>
                    <p:nvPr/>
                  </p:nvSpPr>
                  <p:spPr>
                    <a:xfrm>
                      <a:off x="3875145" y="4062046"/>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53" name="TextBox 52">
                      <a:extLst>
                        <a:ext uri="{FF2B5EF4-FFF2-40B4-BE49-F238E27FC236}">
                          <a16:creationId xmlns:a16="http://schemas.microsoft.com/office/drawing/2014/main" id="{1041078E-8B9A-6686-CCA0-2652244C02FA}"/>
                        </a:ext>
                      </a:extLst>
                    </p:cNvPr>
                    <p:cNvSpPr txBox="1">
                      <a:spLocks noRot="1" noChangeAspect="1" noMove="1" noResize="1" noEditPoints="1" noAdjustHandles="1" noChangeArrowheads="1" noChangeShapeType="1" noTextEdit="1"/>
                    </p:cNvSpPr>
                    <p:nvPr/>
                  </p:nvSpPr>
                  <p:spPr>
                    <a:xfrm>
                      <a:off x="3875145" y="4062046"/>
                      <a:ext cx="304736" cy="369332"/>
                    </a:xfrm>
                    <a:prstGeom prst="rect">
                      <a:avLst/>
                    </a:prstGeom>
                    <a:blipFill>
                      <a:blip r:embed="rId9"/>
                      <a:stretch>
                        <a:fillRect l="-23810" r="-19048" b="-48000"/>
                      </a:stretch>
                    </a:blipFill>
                  </p:spPr>
                  <p:txBody>
                    <a:bodyPr/>
                    <a:lstStyle/>
                    <a:p>
                      <a:r>
                        <a:rPr lang="en-US">
                          <a:noFill/>
                        </a:rPr>
                        <a:t> </a:t>
                      </a:r>
                    </a:p>
                  </p:txBody>
                </p:sp>
              </mc:Fallback>
            </mc:AlternateContent>
          </p:grpSp>
        </p:grpSp>
        <p:sp>
          <p:nvSpPr>
            <p:cNvPr id="47" name="Freeform 46">
              <a:extLst>
                <a:ext uri="{FF2B5EF4-FFF2-40B4-BE49-F238E27FC236}">
                  <a16:creationId xmlns:a16="http://schemas.microsoft.com/office/drawing/2014/main" id="{756202E7-C2D5-311B-C17D-BC9542A01072}"/>
                </a:ext>
              </a:extLst>
            </p:cNvPr>
            <p:cNvSpPr/>
            <p:nvPr/>
          </p:nvSpPr>
          <p:spPr>
            <a:xfrm rot="600000">
              <a:off x="6836840" y="1994445"/>
              <a:ext cx="1408011" cy="1656668"/>
            </a:xfrm>
            <a:custGeom>
              <a:avLst/>
              <a:gdLst>
                <a:gd name="connsiteX0" fmla="*/ 2249316 w 2249316"/>
                <a:gd name="connsiteY0" fmla="*/ 221673 h 1987238"/>
                <a:gd name="connsiteX1" fmla="*/ 1307207 w 2249316"/>
                <a:gd name="connsiteY1" fmla="*/ 27709 h 1987238"/>
                <a:gd name="connsiteX2" fmla="*/ 877716 w 2249316"/>
                <a:gd name="connsiteY2" fmla="*/ 277091 h 1987238"/>
                <a:gd name="connsiteX3" fmla="*/ 863861 w 2249316"/>
                <a:gd name="connsiteY3" fmla="*/ 623455 h 1987238"/>
                <a:gd name="connsiteX4" fmla="*/ 4880 w 2249316"/>
                <a:gd name="connsiteY4" fmla="*/ 1427018 h 1987238"/>
                <a:gd name="connsiteX5" fmla="*/ 1307207 w 2249316"/>
                <a:gd name="connsiteY5" fmla="*/ 1967346 h 1987238"/>
                <a:gd name="connsiteX6" fmla="*/ 1653571 w 2249316"/>
                <a:gd name="connsiteY6" fmla="*/ 720437 h 1987238"/>
                <a:gd name="connsiteX7" fmla="*/ 2138480 w 2249316"/>
                <a:gd name="connsiteY7" fmla="*/ 249382 h 1987238"/>
                <a:gd name="connsiteX8" fmla="*/ 1916807 w 2249316"/>
                <a:gd name="connsiteY8" fmla="*/ 0 h 1987238"/>
                <a:gd name="connsiteX0" fmla="*/ 2249316 w 2249316"/>
                <a:gd name="connsiteY0" fmla="*/ 194550 h 1960115"/>
                <a:gd name="connsiteX1" fmla="*/ 1307207 w 2249316"/>
                <a:gd name="connsiteY1" fmla="*/ 586 h 1960115"/>
                <a:gd name="connsiteX2" fmla="*/ 877716 w 2249316"/>
                <a:gd name="connsiteY2" fmla="*/ 249968 h 1960115"/>
                <a:gd name="connsiteX3" fmla="*/ 863861 w 2249316"/>
                <a:gd name="connsiteY3" fmla="*/ 596332 h 1960115"/>
                <a:gd name="connsiteX4" fmla="*/ 4880 w 2249316"/>
                <a:gd name="connsiteY4" fmla="*/ 1399895 h 1960115"/>
                <a:gd name="connsiteX5" fmla="*/ 1307207 w 2249316"/>
                <a:gd name="connsiteY5" fmla="*/ 1940223 h 1960115"/>
                <a:gd name="connsiteX6" fmla="*/ 1653571 w 2249316"/>
                <a:gd name="connsiteY6" fmla="*/ 693314 h 1960115"/>
                <a:gd name="connsiteX7" fmla="*/ 2138480 w 2249316"/>
                <a:gd name="connsiteY7" fmla="*/ 222259 h 1960115"/>
                <a:gd name="connsiteX0" fmla="*/ 2124625 w 2138480"/>
                <a:gd name="connsiteY0" fmla="*/ 235557 h 1959558"/>
                <a:gd name="connsiteX1" fmla="*/ 1307207 w 2138480"/>
                <a:gd name="connsiteY1" fmla="*/ 29 h 1959558"/>
                <a:gd name="connsiteX2" fmla="*/ 877716 w 2138480"/>
                <a:gd name="connsiteY2" fmla="*/ 249411 h 1959558"/>
                <a:gd name="connsiteX3" fmla="*/ 863861 w 2138480"/>
                <a:gd name="connsiteY3" fmla="*/ 595775 h 1959558"/>
                <a:gd name="connsiteX4" fmla="*/ 4880 w 2138480"/>
                <a:gd name="connsiteY4" fmla="*/ 1399338 h 1959558"/>
                <a:gd name="connsiteX5" fmla="*/ 1307207 w 2138480"/>
                <a:gd name="connsiteY5" fmla="*/ 1939666 h 1959558"/>
                <a:gd name="connsiteX6" fmla="*/ 1653571 w 2138480"/>
                <a:gd name="connsiteY6" fmla="*/ 692757 h 1959558"/>
                <a:gd name="connsiteX7" fmla="*/ 2138480 w 2138480"/>
                <a:gd name="connsiteY7" fmla="*/ 221702 h 1959558"/>
                <a:gd name="connsiteX0" fmla="*/ 2124625 w 2124625"/>
                <a:gd name="connsiteY0" fmla="*/ 235557 h 1959558"/>
                <a:gd name="connsiteX1" fmla="*/ 1307207 w 2124625"/>
                <a:gd name="connsiteY1" fmla="*/ 29 h 1959558"/>
                <a:gd name="connsiteX2" fmla="*/ 877716 w 2124625"/>
                <a:gd name="connsiteY2" fmla="*/ 249411 h 1959558"/>
                <a:gd name="connsiteX3" fmla="*/ 863861 w 2124625"/>
                <a:gd name="connsiteY3" fmla="*/ 595775 h 1959558"/>
                <a:gd name="connsiteX4" fmla="*/ 4880 w 2124625"/>
                <a:gd name="connsiteY4" fmla="*/ 1399338 h 1959558"/>
                <a:gd name="connsiteX5" fmla="*/ 1307207 w 2124625"/>
                <a:gd name="connsiteY5" fmla="*/ 1939666 h 1959558"/>
                <a:gd name="connsiteX6" fmla="*/ 1653571 w 2124625"/>
                <a:gd name="connsiteY6" fmla="*/ 692757 h 1959558"/>
                <a:gd name="connsiteX7" fmla="*/ 2055352 w 2124625"/>
                <a:gd name="connsiteY7" fmla="*/ 110866 h 1959558"/>
                <a:gd name="connsiteX0" fmla="*/ 2124625 w 2124625"/>
                <a:gd name="connsiteY0" fmla="*/ 235557 h 1959558"/>
                <a:gd name="connsiteX1" fmla="*/ 1307207 w 2124625"/>
                <a:gd name="connsiteY1" fmla="*/ 29 h 1959558"/>
                <a:gd name="connsiteX2" fmla="*/ 877716 w 2124625"/>
                <a:gd name="connsiteY2" fmla="*/ 249411 h 1959558"/>
                <a:gd name="connsiteX3" fmla="*/ 863861 w 2124625"/>
                <a:gd name="connsiteY3" fmla="*/ 595775 h 1959558"/>
                <a:gd name="connsiteX4" fmla="*/ 4880 w 2124625"/>
                <a:gd name="connsiteY4" fmla="*/ 1399338 h 1959558"/>
                <a:gd name="connsiteX5" fmla="*/ 1307207 w 2124625"/>
                <a:gd name="connsiteY5" fmla="*/ 1939666 h 1959558"/>
                <a:gd name="connsiteX6" fmla="*/ 1653571 w 2124625"/>
                <a:gd name="connsiteY6" fmla="*/ 692757 h 1959558"/>
                <a:gd name="connsiteX7" fmla="*/ 2055352 w 2124625"/>
                <a:gd name="connsiteY7" fmla="*/ 110866 h 1959558"/>
                <a:gd name="connsiteX8" fmla="*/ 2124625 w 2124625"/>
                <a:gd name="connsiteY8" fmla="*/ 235557 h 1959558"/>
                <a:gd name="connsiteX0" fmla="*/ 2124625 w 2130377"/>
                <a:gd name="connsiteY0" fmla="*/ 235560 h 1959561"/>
                <a:gd name="connsiteX1" fmla="*/ 1307207 w 2130377"/>
                <a:gd name="connsiteY1" fmla="*/ 32 h 1959561"/>
                <a:gd name="connsiteX2" fmla="*/ 877716 w 2130377"/>
                <a:gd name="connsiteY2" fmla="*/ 249414 h 1959561"/>
                <a:gd name="connsiteX3" fmla="*/ 863861 w 2130377"/>
                <a:gd name="connsiteY3" fmla="*/ 595778 h 1959561"/>
                <a:gd name="connsiteX4" fmla="*/ 4880 w 2130377"/>
                <a:gd name="connsiteY4" fmla="*/ 1399341 h 1959561"/>
                <a:gd name="connsiteX5" fmla="*/ 1307207 w 2130377"/>
                <a:gd name="connsiteY5" fmla="*/ 1939669 h 1959561"/>
                <a:gd name="connsiteX6" fmla="*/ 1653571 w 2130377"/>
                <a:gd name="connsiteY6" fmla="*/ 692760 h 1959561"/>
                <a:gd name="connsiteX7" fmla="*/ 2124625 w 2130377"/>
                <a:gd name="connsiteY7" fmla="*/ 235560 h 1959561"/>
                <a:gd name="connsiteX0" fmla="*/ 2124733 w 2130485"/>
                <a:gd name="connsiteY0" fmla="*/ 235863 h 1959864"/>
                <a:gd name="connsiteX1" fmla="*/ 1307315 w 2130485"/>
                <a:gd name="connsiteY1" fmla="*/ 335 h 1959864"/>
                <a:gd name="connsiteX2" fmla="*/ 988660 w 2130485"/>
                <a:gd name="connsiteY2" fmla="*/ 194299 h 1959864"/>
                <a:gd name="connsiteX3" fmla="*/ 863969 w 2130485"/>
                <a:gd name="connsiteY3" fmla="*/ 596081 h 1959864"/>
                <a:gd name="connsiteX4" fmla="*/ 4988 w 2130485"/>
                <a:gd name="connsiteY4" fmla="*/ 1399644 h 1959864"/>
                <a:gd name="connsiteX5" fmla="*/ 1307315 w 2130485"/>
                <a:gd name="connsiteY5" fmla="*/ 1939972 h 1959864"/>
                <a:gd name="connsiteX6" fmla="*/ 1653679 w 2130485"/>
                <a:gd name="connsiteY6" fmla="*/ 693063 h 1959864"/>
                <a:gd name="connsiteX7" fmla="*/ 2124733 w 2130485"/>
                <a:gd name="connsiteY7" fmla="*/ 235863 h 1959864"/>
                <a:gd name="connsiteX0" fmla="*/ 2131430 w 2137182"/>
                <a:gd name="connsiteY0" fmla="*/ 235988 h 1958970"/>
                <a:gd name="connsiteX1" fmla="*/ 1314012 w 2137182"/>
                <a:gd name="connsiteY1" fmla="*/ 460 h 1958970"/>
                <a:gd name="connsiteX2" fmla="*/ 995357 w 2137182"/>
                <a:gd name="connsiteY2" fmla="*/ 194424 h 1958970"/>
                <a:gd name="connsiteX3" fmla="*/ 690557 w 2137182"/>
                <a:gd name="connsiteY3" fmla="*/ 776315 h 1958970"/>
                <a:gd name="connsiteX4" fmla="*/ 11685 w 2137182"/>
                <a:gd name="connsiteY4" fmla="*/ 1399769 h 1958970"/>
                <a:gd name="connsiteX5" fmla="*/ 1314012 w 2137182"/>
                <a:gd name="connsiteY5" fmla="*/ 1940097 h 1958970"/>
                <a:gd name="connsiteX6" fmla="*/ 1660376 w 2137182"/>
                <a:gd name="connsiteY6" fmla="*/ 693188 h 1958970"/>
                <a:gd name="connsiteX7" fmla="*/ 2131430 w 2137182"/>
                <a:gd name="connsiteY7" fmla="*/ 235988 h 1958970"/>
                <a:gd name="connsiteX0" fmla="*/ 1887031 w 1892783"/>
                <a:gd name="connsiteY0" fmla="*/ 235988 h 1972751"/>
                <a:gd name="connsiteX1" fmla="*/ 1069613 w 1892783"/>
                <a:gd name="connsiteY1" fmla="*/ 460 h 1972751"/>
                <a:gd name="connsiteX2" fmla="*/ 750958 w 1892783"/>
                <a:gd name="connsiteY2" fmla="*/ 194424 h 1972751"/>
                <a:gd name="connsiteX3" fmla="*/ 446158 w 1892783"/>
                <a:gd name="connsiteY3" fmla="*/ 776315 h 1972751"/>
                <a:gd name="connsiteX4" fmla="*/ 16668 w 1892783"/>
                <a:gd name="connsiteY4" fmla="*/ 1538315 h 1972751"/>
                <a:gd name="connsiteX5" fmla="*/ 1069613 w 1892783"/>
                <a:gd name="connsiteY5" fmla="*/ 1940097 h 1972751"/>
                <a:gd name="connsiteX6" fmla="*/ 1415977 w 1892783"/>
                <a:gd name="connsiteY6" fmla="*/ 693188 h 1972751"/>
                <a:gd name="connsiteX7" fmla="*/ 1887031 w 1892783"/>
                <a:gd name="connsiteY7" fmla="*/ 235988 h 1972751"/>
                <a:gd name="connsiteX0" fmla="*/ 1887031 w 1892284"/>
                <a:gd name="connsiteY0" fmla="*/ 235988 h 1972751"/>
                <a:gd name="connsiteX1" fmla="*/ 1069613 w 1892284"/>
                <a:gd name="connsiteY1" fmla="*/ 460 h 1972751"/>
                <a:gd name="connsiteX2" fmla="*/ 750958 w 1892284"/>
                <a:gd name="connsiteY2" fmla="*/ 194424 h 1972751"/>
                <a:gd name="connsiteX3" fmla="*/ 446158 w 1892284"/>
                <a:gd name="connsiteY3" fmla="*/ 776315 h 1972751"/>
                <a:gd name="connsiteX4" fmla="*/ 16668 w 1892284"/>
                <a:gd name="connsiteY4" fmla="*/ 1538315 h 1972751"/>
                <a:gd name="connsiteX5" fmla="*/ 1069613 w 1892284"/>
                <a:gd name="connsiteY5" fmla="*/ 1940097 h 1972751"/>
                <a:gd name="connsiteX6" fmla="*/ 1374413 w 1892284"/>
                <a:gd name="connsiteY6" fmla="*/ 693188 h 1972751"/>
                <a:gd name="connsiteX7" fmla="*/ 1887031 w 1892284"/>
                <a:gd name="connsiteY7" fmla="*/ 235988 h 1972751"/>
                <a:gd name="connsiteX0" fmla="*/ 1887031 w 1892284"/>
                <a:gd name="connsiteY0" fmla="*/ 235988 h 1982424"/>
                <a:gd name="connsiteX1" fmla="*/ 1069613 w 1892284"/>
                <a:gd name="connsiteY1" fmla="*/ 460 h 1982424"/>
                <a:gd name="connsiteX2" fmla="*/ 750958 w 1892284"/>
                <a:gd name="connsiteY2" fmla="*/ 194424 h 1982424"/>
                <a:gd name="connsiteX3" fmla="*/ 446158 w 1892284"/>
                <a:gd name="connsiteY3" fmla="*/ 776315 h 1982424"/>
                <a:gd name="connsiteX4" fmla="*/ 16668 w 1892284"/>
                <a:gd name="connsiteY4" fmla="*/ 1538315 h 1982424"/>
                <a:gd name="connsiteX5" fmla="*/ 1069613 w 1892284"/>
                <a:gd name="connsiteY5" fmla="*/ 1940097 h 1982424"/>
                <a:gd name="connsiteX6" fmla="*/ 1374413 w 1892284"/>
                <a:gd name="connsiteY6" fmla="*/ 693188 h 1982424"/>
                <a:gd name="connsiteX7" fmla="*/ 1887031 w 1892284"/>
                <a:gd name="connsiteY7" fmla="*/ 235988 h 1982424"/>
                <a:gd name="connsiteX0" fmla="*/ 1679213 w 1687453"/>
                <a:gd name="connsiteY0" fmla="*/ 193964 h 1981964"/>
                <a:gd name="connsiteX1" fmla="*/ 1069613 w 1687453"/>
                <a:gd name="connsiteY1" fmla="*/ 0 h 1981964"/>
                <a:gd name="connsiteX2" fmla="*/ 750958 w 1687453"/>
                <a:gd name="connsiteY2" fmla="*/ 193964 h 1981964"/>
                <a:gd name="connsiteX3" fmla="*/ 446158 w 1687453"/>
                <a:gd name="connsiteY3" fmla="*/ 775855 h 1981964"/>
                <a:gd name="connsiteX4" fmla="*/ 16668 w 1687453"/>
                <a:gd name="connsiteY4" fmla="*/ 1537855 h 1981964"/>
                <a:gd name="connsiteX5" fmla="*/ 1069613 w 1687453"/>
                <a:gd name="connsiteY5" fmla="*/ 1939637 h 1981964"/>
                <a:gd name="connsiteX6" fmla="*/ 1374413 w 1687453"/>
                <a:gd name="connsiteY6" fmla="*/ 692728 h 1981964"/>
                <a:gd name="connsiteX7" fmla="*/ 1679213 w 1687453"/>
                <a:gd name="connsiteY7" fmla="*/ 193964 h 1981964"/>
                <a:gd name="connsiteX0" fmla="*/ 1671576 w 1679816"/>
                <a:gd name="connsiteY0" fmla="*/ 193964 h 1982495"/>
                <a:gd name="connsiteX1" fmla="*/ 1061976 w 1679816"/>
                <a:gd name="connsiteY1" fmla="*/ 0 h 1982495"/>
                <a:gd name="connsiteX2" fmla="*/ 743321 w 1679816"/>
                <a:gd name="connsiteY2" fmla="*/ 193964 h 1982495"/>
                <a:gd name="connsiteX3" fmla="*/ 563212 w 1679816"/>
                <a:gd name="connsiteY3" fmla="*/ 734292 h 1982495"/>
                <a:gd name="connsiteX4" fmla="*/ 9031 w 1679816"/>
                <a:gd name="connsiteY4" fmla="*/ 1537855 h 1982495"/>
                <a:gd name="connsiteX5" fmla="*/ 1061976 w 1679816"/>
                <a:gd name="connsiteY5" fmla="*/ 1939637 h 1982495"/>
                <a:gd name="connsiteX6" fmla="*/ 1366776 w 1679816"/>
                <a:gd name="connsiteY6" fmla="*/ 692728 h 1982495"/>
                <a:gd name="connsiteX7" fmla="*/ 1671576 w 1679816"/>
                <a:gd name="connsiteY7" fmla="*/ 193964 h 1982495"/>
                <a:gd name="connsiteX0" fmla="*/ 1685946 w 1694186"/>
                <a:gd name="connsiteY0" fmla="*/ 193964 h 1993382"/>
                <a:gd name="connsiteX1" fmla="*/ 1076346 w 1694186"/>
                <a:gd name="connsiteY1" fmla="*/ 0 h 1993382"/>
                <a:gd name="connsiteX2" fmla="*/ 757691 w 1694186"/>
                <a:gd name="connsiteY2" fmla="*/ 193964 h 1993382"/>
                <a:gd name="connsiteX3" fmla="*/ 577582 w 1694186"/>
                <a:gd name="connsiteY3" fmla="*/ 734292 h 1993382"/>
                <a:gd name="connsiteX4" fmla="*/ 23401 w 1694186"/>
                <a:gd name="connsiteY4" fmla="*/ 1537855 h 1993382"/>
                <a:gd name="connsiteX5" fmla="*/ 1076346 w 1694186"/>
                <a:gd name="connsiteY5" fmla="*/ 1939637 h 1993382"/>
                <a:gd name="connsiteX6" fmla="*/ 1381146 w 1694186"/>
                <a:gd name="connsiteY6" fmla="*/ 692728 h 1993382"/>
                <a:gd name="connsiteX7" fmla="*/ 1685946 w 1694186"/>
                <a:gd name="connsiteY7" fmla="*/ 193964 h 1993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94186" h="1993382">
                  <a:moveTo>
                    <a:pt x="1685946" y="193964"/>
                  </a:moveTo>
                  <a:cubicBezTo>
                    <a:pt x="1628219" y="78509"/>
                    <a:pt x="1231055" y="0"/>
                    <a:pt x="1076346" y="0"/>
                  </a:cubicBezTo>
                  <a:cubicBezTo>
                    <a:pt x="921637" y="0"/>
                    <a:pt x="840818" y="71582"/>
                    <a:pt x="757691" y="193964"/>
                  </a:cubicBezTo>
                  <a:cubicBezTo>
                    <a:pt x="674564" y="316346"/>
                    <a:pt x="699964" y="510310"/>
                    <a:pt x="577582" y="734292"/>
                  </a:cubicBezTo>
                  <a:cubicBezTo>
                    <a:pt x="455200" y="958274"/>
                    <a:pt x="-122310" y="1221384"/>
                    <a:pt x="23401" y="1537855"/>
                  </a:cubicBezTo>
                  <a:cubicBezTo>
                    <a:pt x="169112" y="1854326"/>
                    <a:pt x="794637" y="2108201"/>
                    <a:pt x="1076346" y="1939637"/>
                  </a:cubicBezTo>
                  <a:cubicBezTo>
                    <a:pt x="1358055" y="1771073"/>
                    <a:pt x="1279546" y="983673"/>
                    <a:pt x="1381146" y="692728"/>
                  </a:cubicBezTo>
                  <a:cubicBezTo>
                    <a:pt x="1482746" y="401783"/>
                    <a:pt x="1743673" y="309419"/>
                    <a:pt x="1685946" y="193964"/>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D337316D-AFD4-D071-F3AD-73A53BC0C79E}"/>
              </a:ext>
            </a:extLst>
          </p:cNvPr>
          <p:cNvSpPr txBox="1"/>
          <p:nvPr/>
        </p:nvSpPr>
        <p:spPr>
          <a:xfrm>
            <a:off x="7782238" y="490637"/>
            <a:ext cx="4445832" cy="1200329"/>
          </a:xfrm>
          <a:prstGeom prst="rect">
            <a:avLst/>
          </a:prstGeom>
          <a:noFill/>
        </p:spPr>
        <p:txBody>
          <a:bodyPr wrap="square" rtlCol="0">
            <a:spAutoFit/>
          </a:bodyPr>
          <a:lstStyle/>
          <a:p>
            <a:r>
              <a:rPr lang="en-US" sz="2400" dirty="0"/>
              <a:t>the flow through a line connecting two states only depends on the states and is path independent: </a:t>
            </a:r>
            <a:endParaRPr lang="en-US" sz="2400" dirty="0">
              <a:solidFill>
                <a:schemeClr val="bg1"/>
              </a:solidFill>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C6C46FB-EC20-7034-A6DD-481A933E1EE2}"/>
                  </a:ext>
                </a:extLst>
              </p:cNvPr>
              <p:cNvSpPr txBox="1"/>
              <p:nvPr/>
            </p:nvSpPr>
            <p:spPr>
              <a:xfrm>
                <a:off x="119730" y="5196324"/>
                <a:ext cx="9397048" cy="1200329"/>
              </a:xfrm>
              <a:prstGeom prst="rect">
                <a:avLst/>
              </a:prstGeom>
              <a:noFill/>
            </p:spPr>
            <p:txBody>
              <a:bodyPr wrap="square" rtlCol="0">
                <a:spAutoFit/>
              </a:bodyPr>
              <a:lstStyle/>
              <a:p>
                <a:pPr algn="ctr"/>
                <a14:m>
                  <m:oMath xmlns:m="http://schemas.openxmlformats.org/officeDocument/2006/math">
                    <m:r>
                      <a:rPr lang="en-US" sz="3600" b="0" i="1" smtClean="0">
                        <a:solidFill>
                          <a:schemeClr val="accent6">
                            <a:lumMod val="75000"/>
                          </a:schemeClr>
                        </a:solidFill>
                        <a:latin typeface="Cambria Math" panose="02040503050406030204" pitchFamily="18" charset="0"/>
                      </a:rPr>
                      <m:t>⇒</m:t>
                    </m:r>
                    <m:r>
                      <m:rPr>
                        <m:sty m:val="p"/>
                      </m:rPr>
                      <a:rPr lang="en-US" sz="3600" b="0" i="0" smtClean="0">
                        <a:solidFill>
                          <a:schemeClr val="accent6">
                            <a:lumMod val="75000"/>
                          </a:schemeClr>
                        </a:solidFill>
                        <a:latin typeface="Cambria Math" panose="02040503050406030204" pitchFamily="18" charset="0"/>
                      </a:rPr>
                      <m:t>T</m:t>
                    </m:r>
                  </m:oMath>
                </a14:m>
                <a:r>
                  <a:rPr lang="en-US" sz="3600" dirty="0">
                    <a:solidFill>
                      <a:schemeClr val="accent6">
                        <a:lumMod val="75000"/>
                      </a:schemeClr>
                    </a:solidFill>
                  </a:rPr>
                  <a:t>he displacement field for a one dimensional Hamiltonian Is divergenceless: </a:t>
                </a:r>
                <a14:m>
                  <m:oMath xmlns:m="http://schemas.openxmlformats.org/officeDocument/2006/math">
                    <m:sSub>
                      <m:sSubPr>
                        <m:ctrlPr>
                          <a:rPr lang="en-US" sz="3600" i="1">
                            <a:solidFill>
                              <a:schemeClr val="accent6">
                                <a:lumMod val="75000"/>
                              </a:schemeClr>
                            </a:solidFill>
                            <a:latin typeface="Cambria Math" panose="02040503050406030204" pitchFamily="18" charset="0"/>
                          </a:rPr>
                        </m:ctrlPr>
                      </m:sSubPr>
                      <m:e>
                        <m:r>
                          <a:rPr lang="en-US" sz="3600" i="1">
                            <a:solidFill>
                              <a:schemeClr val="accent6">
                                <a:lumMod val="75000"/>
                              </a:schemeClr>
                            </a:solidFill>
                            <a:latin typeface="Cambria Math" panose="02040503050406030204" pitchFamily="18" charset="0"/>
                          </a:rPr>
                          <m:t>𝜕</m:t>
                        </m:r>
                      </m:e>
                      <m:sub>
                        <m:r>
                          <a:rPr lang="en-US" sz="3600" i="1">
                            <a:solidFill>
                              <a:schemeClr val="accent6">
                                <a:lumMod val="75000"/>
                              </a:schemeClr>
                            </a:solidFill>
                            <a:latin typeface="Cambria Math" panose="02040503050406030204" pitchFamily="18" charset="0"/>
                          </a:rPr>
                          <m:t>𝑎</m:t>
                        </m:r>
                      </m:sub>
                    </m:sSub>
                    <m:sSup>
                      <m:sSupPr>
                        <m:ctrlPr>
                          <a:rPr lang="en-US" sz="3600" i="1">
                            <a:solidFill>
                              <a:schemeClr val="accent6">
                                <a:lumMod val="75000"/>
                              </a:schemeClr>
                            </a:solidFill>
                            <a:latin typeface="Cambria Math" panose="02040503050406030204" pitchFamily="18" charset="0"/>
                          </a:rPr>
                        </m:ctrlPr>
                      </m:sSupPr>
                      <m:e>
                        <m:r>
                          <a:rPr lang="en-US" sz="3600" i="1">
                            <a:solidFill>
                              <a:schemeClr val="accent6">
                                <a:lumMod val="75000"/>
                              </a:schemeClr>
                            </a:solidFill>
                            <a:latin typeface="Cambria Math" panose="02040503050406030204" pitchFamily="18" charset="0"/>
                          </a:rPr>
                          <m:t>𝑆</m:t>
                        </m:r>
                      </m:e>
                      <m:sup>
                        <m:r>
                          <a:rPr lang="en-US" sz="3600" i="1">
                            <a:solidFill>
                              <a:schemeClr val="accent6">
                                <a:lumMod val="75000"/>
                              </a:schemeClr>
                            </a:solidFill>
                            <a:latin typeface="Cambria Math" panose="02040503050406030204" pitchFamily="18" charset="0"/>
                          </a:rPr>
                          <m:t>𝑎</m:t>
                        </m:r>
                      </m:sup>
                    </m:sSup>
                    <m:r>
                      <a:rPr lang="en-US" sz="3600" i="1">
                        <a:solidFill>
                          <a:schemeClr val="accent6">
                            <a:lumMod val="75000"/>
                          </a:schemeClr>
                        </a:solidFill>
                        <a:latin typeface="Cambria Math" panose="02040503050406030204" pitchFamily="18" charset="0"/>
                      </a:rPr>
                      <m:t>=0  </m:t>
                    </m:r>
                  </m:oMath>
                </a14:m>
                <a:endParaRPr lang="en-US" sz="3600" dirty="0">
                  <a:solidFill>
                    <a:schemeClr val="accent6">
                      <a:lumMod val="75000"/>
                    </a:schemeClr>
                  </a:solidFill>
                </a:endParaRPr>
              </a:p>
            </p:txBody>
          </p:sp>
        </mc:Choice>
        <mc:Fallback xmlns="">
          <p:sp>
            <p:nvSpPr>
              <p:cNvPr id="5" name="TextBox 4">
                <a:extLst>
                  <a:ext uri="{FF2B5EF4-FFF2-40B4-BE49-F238E27FC236}">
                    <a16:creationId xmlns:a16="http://schemas.microsoft.com/office/drawing/2014/main" id="{DC6C46FB-EC20-7034-A6DD-481A933E1EE2}"/>
                  </a:ext>
                </a:extLst>
              </p:cNvPr>
              <p:cNvSpPr txBox="1">
                <a:spLocks noRot="1" noChangeAspect="1" noMove="1" noResize="1" noEditPoints="1" noAdjustHandles="1" noChangeArrowheads="1" noChangeShapeType="1" noTextEdit="1"/>
              </p:cNvSpPr>
              <p:nvPr/>
            </p:nvSpPr>
            <p:spPr>
              <a:xfrm>
                <a:off x="119730" y="5196324"/>
                <a:ext cx="9397048" cy="1200329"/>
              </a:xfrm>
              <a:prstGeom prst="rect">
                <a:avLst/>
              </a:prstGeom>
              <a:blipFill>
                <a:blip r:embed="rId10"/>
                <a:stretch>
                  <a:fillRect t="-7292" r="-270" b="-177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2" name="TextBox 141">
                <a:extLst>
                  <a:ext uri="{FF2B5EF4-FFF2-40B4-BE49-F238E27FC236}">
                    <a16:creationId xmlns:a16="http://schemas.microsoft.com/office/drawing/2014/main" id="{1E4F8CEF-AC21-7872-9C89-9E4AC3C6FCDD}"/>
                  </a:ext>
                </a:extLst>
              </p:cNvPr>
              <p:cNvSpPr txBox="1"/>
              <p:nvPr/>
            </p:nvSpPr>
            <p:spPr>
              <a:xfrm>
                <a:off x="7603241" y="2270867"/>
                <a:ext cx="4412554" cy="106150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𝐻</m:t>
                      </m:r>
                      <m:d>
                        <m:dPr>
                          <m:ctrlPr>
                            <a:rPr lang="en-US" sz="2800" i="1">
                              <a:latin typeface="Cambria Math" panose="02040503050406030204" pitchFamily="18" charset="0"/>
                            </a:rPr>
                          </m:ctrlPr>
                        </m:dPr>
                        <m:e>
                          <m:r>
                            <a:rPr lang="en-US" sz="2800" i="1">
                              <a:latin typeface="Cambria Math" panose="02040503050406030204" pitchFamily="18" charset="0"/>
                            </a:rPr>
                            <m:t>𝑃</m:t>
                          </m:r>
                        </m:e>
                      </m:d>
                      <m:r>
                        <a:rPr lang="en-US" sz="2800" i="1">
                          <a:latin typeface="Cambria Math" panose="02040503050406030204" pitchFamily="18" charset="0"/>
                        </a:rPr>
                        <m:t>= </m:t>
                      </m:r>
                      <m:nary>
                        <m:naryPr>
                          <m:ctrlPr>
                            <a:rPr lang="en-US" sz="2800" i="1">
                              <a:latin typeface="Cambria Math" panose="02040503050406030204" pitchFamily="18" charset="0"/>
                            </a:rPr>
                          </m:ctrlPr>
                        </m:naryPr>
                        <m:sub>
                          <m:r>
                            <m:rPr>
                              <m:brk m:alnAt="23"/>
                            </m:rPr>
                            <a:rPr lang="en-US" sz="2800" i="1">
                              <a:latin typeface="Cambria Math" panose="02040503050406030204" pitchFamily="18" charset="0"/>
                            </a:rPr>
                            <m:t>𝑂</m:t>
                          </m:r>
                        </m:sub>
                        <m:sup>
                          <m:r>
                            <a:rPr lang="en-US" sz="2800" i="1">
                              <a:latin typeface="Cambria Math" panose="02040503050406030204" pitchFamily="18" charset="0"/>
                            </a:rPr>
                            <m:t>𝑃</m:t>
                          </m:r>
                        </m:sup>
                        <m:e>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𝑆</m:t>
                              </m:r>
                            </m:e>
                            <m:sup>
                              <m:r>
                                <a:rPr lang="en-US" sz="2800" i="1">
                                  <a:latin typeface="Cambria Math" panose="02040503050406030204" pitchFamily="18" charset="0"/>
                                </a:rPr>
                                <m:t>𝑞</m:t>
                              </m:r>
                            </m:sup>
                          </m:sSup>
                          <m:r>
                            <a:rPr lang="en-US" sz="2800" i="1">
                              <a:latin typeface="Cambria Math" panose="02040503050406030204" pitchFamily="18" charset="0"/>
                            </a:rPr>
                            <m:t>𝑑𝑝</m:t>
                          </m:r>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𝑆</m:t>
                              </m:r>
                            </m:e>
                            <m:sup>
                              <m:r>
                                <a:rPr lang="en-US" sz="2800" i="1">
                                  <a:latin typeface="Cambria Math" panose="02040503050406030204" pitchFamily="18" charset="0"/>
                                </a:rPr>
                                <m:t>𝑝</m:t>
                              </m:r>
                            </m:sup>
                          </m:sSup>
                          <m:r>
                            <a:rPr lang="en-US" sz="2800" i="1">
                              <a:latin typeface="Cambria Math" panose="02040503050406030204" pitchFamily="18" charset="0"/>
                            </a:rPr>
                            <m:t>𝑑𝑞</m:t>
                          </m:r>
                          <m:r>
                            <a:rPr lang="en-US" sz="2800" i="1">
                              <a:latin typeface="Cambria Math" panose="02040503050406030204" pitchFamily="18" charset="0"/>
                            </a:rPr>
                            <m:t>)</m:t>
                          </m:r>
                        </m:e>
                      </m:nary>
                    </m:oMath>
                  </m:oMathPara>
                </a14:m>
                <a:endParaRPr lang="en-US" sz="2800" dirty="0"/>
              </a:p>
            </p:txBody>
          </p:sp>
        </mc:Choice>
        <mc:Fallback xmlns="">
          <p:sp>
            <p:nvSpPr>
              <p:cNvPr id="142" name="TextBox 141">
                <a:extLst>
                  <a:ext uri="{FF2B5EF4-FFF2-40B4-BE49-F238E27FC236}">
                    <a16:creationId xmlns:a16="http://schemas.microsoft.com/office/drawing/2014/main" id="{1E4F8CEF-AC21-7872-9C89-9E4AC3C6FCDD}"/>
                  </a:ext>
                </a:extLst>
              </p:cNvPr>
              <p:cNvSpPr txBox="1">
                <a:spLocks noRot="1" noChangeAspect="1" noMove="1" noResize="1" noEditPoints="1" noAdjustHandles="1" noChangeArrowheads="1" noChangeShapeType="1" noTextEdit="1"/>
              </p:cNvSpPr>
              <p:nvPr/>
            </p:nvSpPr>
            <p:spPr>
              <a:xfrm>
                <a:off x="7603241" y="2270867"/>
                <a:ext cx="4412554" cy="1061509"/>
              </a:xfrm>
              <a:prstGeom prst="rect">
                <a:avLst/>
              </a:prstGeom>
              <a:blipFill>
                <a:blip r:embed="rId11"/>
                <a:stretch>
                  <a:fillRect l="-1719" t="-161905" b="-239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3" name="TextBox 142">
                <a:extLst>
                  <a:ext uri="{FF2B5EF4-FFF2-40B4-BE49-F238E27FC236}">
                    <a16:creationId xmlns:a16="http://schemas.microsoft.com/office/drawing/2014/main" id="{B17B8D07-B1CD-4BCA-6608-CB422F6115CC}"/>
                  </a:ext>
                </a:extLst>
              </p:cNvPr>
              <p:cNvSpPr txBox="1"/>
              <p:nvPr/>
            </p:nvSpPr>
            <p:spPr>
              <a:xfrm>
                <a:off x="8073861" y="1874082"/>
                <a:ext cx="1943865" cy="52322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𝐻</m:t>
                      </m:r>
                      <m:d>
                        <m:dPr>
                          <m:ctrlPr>
                            <a:rPr lang="en-US" sz="2800" i="1">
                              <a:latin typeface="Cambria Math" panose="02040503050406030204" pitchFamily="18" charset="0"/>
                            </a:rPr>
                          </m:ctrlPr>
                        </m:dPr>
                        <m:e>
                          <m:r>
                            <a:rPr lang="en-US" sz="2800" i="1">
                              <a:latin typeface="Cambria Math" panose="02040503050406030204" pitchFamily="18" charset="0"/>
                            </a:rPr>
                            <m:t>𝑂</m:t>
                          </m:r>
                        </m:e>
                      </m:d>
                      <m:r>
                        <a:rPr lang="en-US" sz="2800" i="1">
                          <a:latin typeface="Cambria Math" panose="02040503050406030204" pitchFamily="18" charset="0"/>
                        </a:rPr>
                        <m:t>=0</m:t>
                      </m:r>
                    </m:oMath>
                  </m:oMathPara>
                </a14:m>
                <a:endParaRPr lang="en-US" sz="2800" dirty="0">
                  <a:solidFill>
                    <a:schemeClr val="bg1"/>
                  </a:solidFill>
                </a:endParaRPr>
              </a:p>
            </p:txBody>
          </p:sp>
        </mc:Choice>
        <mc:Fallback xmlns="">
          <p:sp>
            <p:nvSpPr>
              <p:cNvPr id="143" name="TextBox 142">
                <a:extLst>
                  <a:ext uri="{FF2B5EF4-FFF2-40B4-BE49-F238E27FC236}">
                    <a16:creationId xmlns:a16="http://schemas.microsoft.com/office/drawing/2014/main" id="{B17B8D07-B1CD-4BCA-6608-CB422F6115CC}"/>
                  </a:ext>
                </a:extLst>
              </p:cNvPr>
              <p:cNvSpPr txBox="1">
                <a:spLocks noRot="1" noChangeAspect="1" noMove="1" noResize="1" noEditPoints="1" noAdjustHandles="1" noChangeArrowheads="1" noChangeShapeType="1" noTextEdit="1"/>
              </p:cNvSpPr>
              <p:nvPr/>
            </p:nvSpPr>
            <p:spPr>
              <a:xfrm>
                <a:off x="8073861" y="1874082"/>
                <a:ext cx="1943865" cy="523220"/>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4" name="TextBox 143">
                <a:extLst>
                  <a:ext uri="{FF2B5EF4-FFF2-40B4-BE49-F238E27FC236}">
                    <a16:creationId xmlns:a16="http://schemas.microsoft.com/office/drawing/2014/main" id="{B69F05E3-1255-5B72-A874-8E94DE94B69C}"/>
                  </a:ext>
                </a:extLst>
              </p:cNvPr>
              <p:cNvSpPr txBox="1"/>
              <p:nvPr/>
            </p:nvSpPr>
            <p:spPr>
              <a:xfrm>
                <a:off x="1957904" y="4283070"/>
                <a:ext cx="6563592" cy="556434"/>
              </a:xfrm>
              <a:prstGeom prst="rect">
                <a:avLst/>
              </a:prstGeom>
              <a:noFill/>
            </p:spPr>
            <p:txBody>
              <a:bodyPr wrap="square" rtlCol="0">
                <a:spAutoFit/>
              </a:bodyPr>
              <a:lstStyle/>
              <a:p>
                <a:pPr algn="ctr"/>
                <a:r>
                  <a:rPr lang="en-US" sz="2800" dirty="0"/>
                  <a:t> </a:t>
                </a:r>
                <a14:m>
                  <m:oMath xmlns:m="http://schemas.openxmlformats.org/officeDocument/2006/math">
                    <m:r>
                      <a:rPr lang="en-US" sz="2800" i="1">
                        <a:latin typeface="Cambria Math" panose="02040503050406030204" pitchFamily="18" charset="0"/>
                      </a:rPr>
                      <m:t>𝑑𝐻</m:t>
                    </m:r>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𝑞</m:t>
                        </m:r>
                      </m:sub>
                    </m:sSub>
                    <m:r>
                      <a:rPr lang="en-US" sz="2800" i="1">
                        <a:latin typeface="Cambria Math" panose="02040503050406030204" pitchFamily="18" charset="0"/>
                      </a:rPr>
                      <m:t>𝐻𝑑𝑞</m:t>
                    </m:r>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𝑝</m:t>
                        </m:r>
                      </m:sub>
                    </m:sSub>
                    <m:r>
                      <a:rPr lang="en-US" sz="2800" i="1">
                        <a:latin typeface="Cambria Math" panose="02040503050406030204" pitchFamily="18" charset="0"/>
                      </a:rPr>
                      <m:t>𝐻𝑑𝑝</m:t>
                    </m:r>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𝑆</m:t>
                        </m:r>
                      </m:e>
                      <m:sup>
                        <m:r>
                          <a:rPr lang="en-US" sz="2800" i="1">
                            <a:latin typeface="Cambria Math" panose="02040503050406030204" pitchFamily="18" charset="0"/>
                          </a:rPr>
                          <m:t>𝑝</m:t>
                        </m:r>
                      </m:sup>
                    </m:sSup>
                    <m:r>
                      <a:rPr lang="en-US" sz="2800" i="1">
                        <a:latin typeface="Cambria Math" panose="02040503050406030204" pitchFamily="18" charset="0"/>
                      </a:rPr>
                      <m:t>𝑑𝑞</m:t>
                    </m:r>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𝑆</m:t>
                        </m:r>
                      </m:e>
                      <m:sup>
                        <m:r>
                          <a:rPr lang="en-US" sz="2800" i="1">
                            <a:latin typeface="Cambria Math" panose="02040503050406030204" pitchFamily="18" charset="0"/>
                          </a:rPr>
                          <m:t>𝑞</m:t>
                        </m:r>
                      </m:sup>
                    </m:sSup>
                    <m:r>
                      <a:rPr lang="en-US" sz="2800" i="1">
                        <a:latin typeface="Cambria Math" panose="02040503050406030204" pitchFamily="18" charset="0"/>
                      </a:rPr>
                      <m:t>𝑑𝑝</m:t>
                    </m:r>
                  </m:oMath>
                </a14:m>
                <a:r>
                  <a:rPr lang="en-US" sz="2800" dirty="0">
                    <a:solidFill>
                      <a:schemeClr val="bg1"/>
                    </a:solidFill>
                  </a:rPr>
                  <a:t> </a:t>
                </a:r>
              </a:p>
            </p:txBody>
          </p:sp>
        </mc:Choice>
        <mc:Fallback xmlns="">
          <p:sp>
            <p:nvSpPr>
              <p:cNvPr id="144" name="TextBox 143">
                <a:extLst>
                  <a:ext uri="{FF2B5EF4-FFF2-40B4-BE49-F238E27FC236}">
                    <a16:creationId xmlns:a16="http://schemas.microsoft.com/office/drawing/2014/main" id="{B69F05E3-1255-5B72-A874-8E94DE94B69C}"/>
                  </a:ext>
                </a:extLst>
              </p:cNvPr>
              <p:cNvSpPr txBox="1">
                <a:spLocks noRot="1" noChangeAspect="1" noMove="1" noResize="1" noEditPoints="1" noAdjustHandles="1" noChangeArrowheads="1" noChangeShapeType="1" noTextEdit="1"/>
              </p:cNvSpPr>
              <p:nvPr/>
            </p:nvSpPr>
            <p:spPr>
              <a:xfrm>
                <a:off x="1957904" y="4283070"/>
                <a:ext cx="6563592" cy="556434"/>
              </a:xfrm>
              <a:prstGeom prst="rect">
                <a:avLst/>
              </a:prstGeom>
              <a:blipFill>
                <a:blip r:embed="rId13"/>
                <a:stretch>
                  <a:fillRect b="-11111"/>
                </a:stretch>
              </a:blipFill>
            </p:spPr>
            <p:txBody>
              <a:bodyPr/>
              <a:lstStyle/>
              <a:p>
                <a:r>
                  <a:rPr lang="en-US">
                    <a:noFill/>
                  </a:rPr>
                  <a:t> </a:t>
                </a:r>
              </a:p>
            </p:txBody>
          </p:sp>
        </mc:Fallback>
      </mc:AlternateContent>
    </p:spTree>
    <p:extLst>
      <p:ext uri="{BB962C8B-B14F-4D97-AF65-F5344CB8AC3E}">
        <p14:creationId xmlns:p14="http://schemas.microsoft.com/office/powerpoint/2010/main" val="1593425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A6A4BE0-820F-77FC-F7C8-E736729EF7FC}"/>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AFE92F8-FEF3-49AC-4E04-72532D791B0E}"/>
              </a:ext>
            </a:extLst>
          </p:cNvPr>
          <p:cNvSpPr>
            <a:spLocks noGrp="1"/>
          </p:cNvSpPr>
          <p:nvPr>
            <p:ph type="sldNum" sz="quarter" idx="12"/>
          </p:nvPr>
        </p:nvSpPr>
        <p:spPr/>
        <p:txBody>
          <a:bodyPr/>
          <a:lstStyle/>
          <a:p>
            <a:fld id="{F47845EA-7733-40EE-B074-20032348B727}" type="slidenum">
              <a:rPr lang="en-US" smtClean="0"/>
              <a:t>11</a:t>
            </a:fld>
            <a:endParaRPr lang="en-US"/>
          </a:p>
        </p:txBody>
      </p:sp>
      <p:grpSp>
        <p:nvGrpSpPr>
          <p:cNvPr id="4" name="Group 3">
            <a:extLst>
              <a:ext uri="{FF2B5EF4-FFF2-40B4-BE49-F238E27FC236}">
                <a16:creationId xmlns:a16="http://schemas.microsoft.com/office/drawing/2014/main" id="{B39044DA-5581-CFDD-8975-502D20515A49}"/>
              </a:ext>
            </a:extLst>
          </p:cNvPr>
          <p:cNvGrpSpPr>
            <a:grpSpLocks noChangeAspect="1"/>
          </p:cNvGrpSpPr>
          <p:nvPr/>
        </p:nvGrpSpPr>
        <p:grpSpPr>
          <a:xfrm>
            <a:off x="911586" y="772111"/>
            <a:ext cx="3110447" cy="3038352"/>
            <a:chOff x="389975" y="729317"/>
            <a:chExt cx="3789906" cy="3702061"/>
          </a:xfrm>
        </p:grpSpPr>
        <p:cxnSp>
          <p:nvCxnSpPr>
            <p:cNvPr id="188" name="Straight Connector 187">
              <a:extLst>
                <a:ext uri="{FF2B5EF4-FFF2-40B4-BE49-F238E27FC236}">
                  <a16:creationId xmlns:a16="http://schemas.microsoft.com/office/drawing/2014/main" id="{8D6826FF-966A-88AC-B377-78DAFB9EAC02}"/>
                </a:ext>
              </a:extLst>
            </p:cNvPr>
            <p:cNvCxnSpPr>
              <a:cxnSpLocks/>
            </p:cNvCxnSpPr>
            <p:nvPr/>
          </p:nvCxnSpPr>
          <p:spPr>
            <a:xfrm>
              <a:off x="791307" y="861647"/>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CE0A823D-2E2E-DA42-AA7E-987F4BD1CE13}"/>
                </a:ext>
              </a:extLst>
            </p:cNvPr>
            <p:cNvCxnSpPr>
              <a:cxnSpLocks/>
            </p:cNvCxnSpPr>
            <p:nvPr/>
          </p:nvCxnSpPr>
          <p:spPr>
            <a:xfrm rot="5400000">
              <a:off x="2391507" y="2461847"/>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1" name="TextBox 190">
                  <a:extLst>
                    <a:ext uri="{FF2B5EF4-FFF2-40B4-BE49-F238E27FC236}">
                      <a16:creationId xmlns:a16="http://schemas.microsoft.com/office/drawing/2014/main" id="{2073801F-AD47-0CC3-FB0A-7C5A06421011}"/>
                    </a:ext>
                  </a:extLst>
                </p:cNvPr>
                <p:cNvSpPr txBox="1"/>
                <p:nvPr/>
              </p:nvSpPr>
              <p:spPr>
                <a:xfrm>
                  <a:off x="389975" y="729317"/>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91" name="TextBox 190">
                  <a:extLst>
                    <a:ext uri="{FF2B5EF4-FFF2-40B4-BE49-F238E27FC236}">
                      <a16:creationId xmlns:a16="http://schemas.microsoft.com/office/drawing/2014/main" id="{2073801F-AD47-0CC3-FB0A-7C5A06421011}"/>
                    </a:ext>
                  </a:extLst>
                </p:cNvPr>
                <p:cNvSpPr txBox="1">
                  <a:spLocks noRot="1" noChangeAspect="1" noMove="1" noResize="1" noEditPoints="1" noAdjustHandles="1" noChangeArrowheads="1" noChangeShapeType="1" noTextEdit="1"/>
                </p:cNvSpPr>
                <p:nvPr/>
              </p:nvSpPr>
              <p:spPr>
                <a:xfrm>
                  <a:off x="389975" y="729317"/>
                  <a:ext cx="304736" cy="369332"/>
                </a:xfrm>
                <a:prstGeom prst="rect">
                  <a:avLst/>
                </a:prstGeom>
                <a:blipFill>
                  <a:blip r:embed="rId2"/>
                  <a:stretch>
                    <a:fillRect l="-30000" r="-25000" b="-4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2" name="TextBox 191">
                  <a:extLst>
                    <a:ext uri="{FF2B5EF4-FFF2-40B4-BE49-F238E27FC236}">
                      <a16:creationId xmlns:a16="http://schemas.microsoft.com/office/drawing/2014/main" id="{E2FCDB25-9ADA-3F7E-5028-F8E7AD746D53}"/>
                    </a:ext>
                  </a:extLst>
                </p:cNvPr>
                <p:cNvSpPr txBox="1"/>
                <p:nvPr/>
              </p:nvSpPr>
              <p:spPr>
                <a:xfrm>
                  <a:off x="3875145" y="4062046"/>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192" name="TextBox 191">
                  <a:extLst>
                    <a:ext uri="{FF2B5EF4-FFF2-40B4-BE49-F238E27FC236}">
                      <a16:creationId xmlns:a16="http://schemas.microsoft.com/office/drawing/2014/main" id="{E2FCDB25-9ADA-3F7E-5028-F8E7AD746D53}"/>
                    </a:ext>
                  </a:extLst>
                </p:cNvPr>
                <p:cNvSpPr txBox="1">
                  <a:spLocks noRot="1" noChangeAspect="1" noMove="1" noResize="1" noEditPoints="1" noAdjustHandles="1" noChangeArrowheads="1" noChangeShapeType="1" noTextEdit="1"/>
                </p:cNvSpPr>
                <p:nvPr/>
              </p:nvSpPr>
              <p:spPr>
                <a:xfrm>
                  <a:off x="3875145" y="4062046"/>
                  <a:ext cx="304736" cy="369332"/>
                </a:xfrm>
                <a:prstGeom prst="rect">
                  <a:avLst/>
                </a:prstGeom>
                <a:blipFill>
                  <a:blip r:embed="rId3"/>
                  <a:stretch>
                    <a:fillRect l="-30000" r="-25000" b="-54167"/>
                  </a:stretch>
                </a:blipFill>
              </p:spPr>
              <p:txBody>
                <a:bodyPr/>
                <a:lstStyle/>
                <a:p>
                  <a:r>
                    <a:rPr lang="en-US">
                      <a:noFill/>
                    </a:rPr>
                    <a:t> </a:t>
                  </a:r>
                </a:p>
              </p:txBody>
            </p:sp>
          </mc:Fallback>
        </mc:AlternateContent>
        <p:sp>
          <p:nvSpPr>
            <p:cNvPr id="211" name="Freeform 210">
              <a:extLst>
                <a:ext uri="{FF2B5EF4-FFF2-40B4-BE49-F238E27FC236}">
                  <a16:creationId xmlns:a16="http://schemas.microsoft.com/office/drawing/2014/main" id="{0E2ADEDB-670A-1EFC-0384-F330896135AC}"/>
                </a:ext>
              </a:extLst>
            </p:cNvPr>
            <p:cNvSpPr/>
            <p:nvPr/>
          </p:nvSpPr>
          <p:spPr>
            <a:xfrm>
              <a:off x="1653988" y="1532965"/>
              <a:ext cx="1922930" cy="1922929"/>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Lst>
              <a:ahLst/>
              <a:cxnLst>
                <a:cxn ang="0">
                  <a:pos x="connsiteX0" y="connsiteY0"/>
                </a:cxn>
                <a:cxn ang="0">
                  <a:pos x="connsiteX1" y="connsiteY1"/>
                </a:cxn>
                <a:cxn ang="0">
                  <a:pos x="connsiteX2" y="connsiteY2"/>
                </a:cxn>
                <a:cxn ang="0">
                  <a:pos x="connsiteX3" y="connsiteY3"/>
                </a:cxn>
              </a:cxnLst>
              <a:rect l="l" t="t" r="r" b="b"/>
              <a:pathLst>
                <a:path w="1922930" h="1922929">
                  <a:moveTo>
                    <a:pt x="0" y="1922929"/>
                  </a:moveTo>
                  <a:cubicBezTo>
                    <a:pt x="281268" y="1904999"/>
                    <a:pt x="537883" y="1712258"/>
                    <a:pt x="753036" y="1465729"/>
                  </a:cubicBezTo>
                  <a:cubicBezTo>
                    <a:pt x="968189" y="1219200"/>
                    <a:pt x="1149724" y="674594"/>
                    <a:pt x="1290918" y="443752"/>
                  </a:cubicBezTo>
                  <a:cubicBezTo>
                    <a:pt x="1432112" y="212910"/>
                    <a:pt x="1636619" y="41462"/>
                    <a:pt x="1922930"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12" name="TextBox 211">
                  <a:extLst>
                    <a:ext uri="{FF2B5EF4-FFF2-40B4-BE49-F238E27FC236}">
                      <a16:creationId xmlns:a16="http://schemas.microsoft.com/office/drawing/2014/main" id="{95F46B6D-11BA-8855-6E9B-AA446A4975E3}"/>
                    </a:ext>
                  </a:extLst>
                </p:cNvPr>
                <p:cNvSpPr txBox="1"/>
                <p:nvPr/>
              </p:nvSpPr>
              <p:spPr>
                <a:xfrm>
                  <a:off x="1246486" y="3323383"/>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𝑂</m:t>
                        </m:r>
                      </m:oMath>
                    </m:oMathPara>
                  </a14:m>
                  <a:endParaRPr lang="en-US" sz="2400" dirty="0"/>
                </a:p>
              </p:txBody>
            </p:sp>
          </mc:Choice>
          <mc:Fallback xmlns="">
            <p:sp>
              <p:nvSpPr>
                <p:cNvPr id="212" name="TextBox 211">
                  <a:extLst>
                    <a:ext uri="{FF2B5EF4-FFF2-40B4-BE49-F238E27FC236}">
                      <a16:creationId xmlns:a16="http://schemas.microsoft.com/office/drawing/2014/main" id="{95F46B6D-11BA-8855-6E9B-AA446A4975E3}"/>
                    </a:ext>
                  </a:extLst>
                </p:cNvPr>
                <p:cNvSpPr txBox="1">
                  <a:spLocks noRot="1" noChangeAspect="1" noMove="1" noResize="1" noEditPoints="1" noAdjustHandles="1" noChangeArrowheads="1" noChangeShapeType="1" noTextEdit="1"/>
                </p:cNvSpPr>
                <p:nvPr/>
              </p:nvSpPr>
              <p:spPr>
                <a:xfrm>
                  <a:off x="1246486" y="3323383"/>
                  <a:ext cx="304736" cy="369332"/>
                </a:xfrm>
                <a:prstGeom prst="rect">
                  <a:avLst/>
                </a:prstGeom>
                <a:blipFill>
                  <a:blip r:embed="rId4"/>
                  <a:stretch>
                    <a:fillRect l="-35000" r="-35000" b="-2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3" name="TextBox 212">
                  <a:extLst>
                    <a:ext uri="{FF2B5EF4-FFF2-40B4-BE49-F238E27FC236}">
                      <a16:creationId xmlns:a16="http://schemas.microsoft.com/office/drawing/2014/main" id="{6AD14DB4-54B8-61E5-2A03-9B74C441B22A}"/>
                    </a:ext>
                  </a:extLst>
                </p:cNvPr>
                <p:cNvSpPr txBox="1"/>
                <p:nvPr/>
              </p:nvSpPr>
              <p:spPr>
                <a:xfrm>
                  <a:off x="3651430" y="1348299"/>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oMath>
                    </m:oMathPara>
                  </a14:m>
                  <a:endParaRPr lang="en-US" sz="2400" dirty="0"/>
                </a:p>
              </p:txBody>
            </p:sp>
          </mc:Choice>
          <mc:Fallback xmlns="">
            <p:sp>
              <p:nvSpPr>
                <p:cNvPr id="213" name="TextBox 212">
                  <a:extLst>
                    <a:ext uri="{FF2B5EF4-FFF2-40B4-BE49-F238E27FC236}">
                      <a16:creationId xmlns:a16="http://schemas.microsoft.com/office/drawing/2014/main" id="{6AD14DB4-54B8-61E5-2A03-9B74C441B22A}"/>
                    </a:ext>
                  </a:extLst>
                </p:cNvPr>
                <p:cNvSpPr txBox="1">
                  <a:spLocks noRot="1" noChangeAspect="1" noMove="1" noResize="1" noEditPoints="1" noAdjustHandles="1" noChangeArrowheads="1" noChangeShapeType="1" noTextEdit="1"/>
                </p:cNvSpPr>
                <p:nvPr/>
              </p:nvSpPr>
              <p:spPr>
                <a:xfrm>
                  <a:off x="3651430" y="1348299"/>
                  <a:ext cx="304736" cy="369332"/>
                </a:xfrm>
                <a:prstGeom prst="rect">
                  <a:avLst/>
                </a:prstGeom>
                <a:blipFill>
                  <a:blip r:embed="rId5"/>
                  <a:stretch>
                    <a:fillRect l="-28571" r="-23810" b="-28000"/>
                  </a:stretch>
                </a:blipFill>
              </p:spPr>
              <p:txBody>
                <a:bodyPr/>
                <a:lstStyle/>
                <a:p>
                  <a:r>
                    <a:rPr lang="en-US">
                      <a:noFill/>
                    </a:rPr>
                    <a:t> </a:t>
                  </a:r>
                </a:p>
              </p:txBody>
            </p:sp>
          </mc:Fallback>
        </mc:AlternateContent>
        <p:cxnSp>
          <p:nvCxnSpPr>
            <p:cNvPr id="218" name="Straight Arrow Connector 217">
              <a:extLst>
                <a:ext uri="{FF2B5EF4-FFF2-40B4-BE49-F238E27FC236}">
                  <a16:creationId xmlns:a16="http://schemas.microsoft.com/office/drawing/2014/main" id="{C43D9817-0BE4-5A9B-66EE-99C908746F9F}"/>
                </a:ext>
              </a:extLst>
            </p:cNvPr>
            <p:cNvCxnSpPr/>
            <p:nvPr/>
          </p:nvCxnSpPr>
          <p:spPr>
            <a:xfrm>
              <a:off x="2931459" y="1532965"/>
              <a:ext cx="510988" cy="38996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Straight Arrow Connector 218">
              <a:extLst>
                <a:ext uri="{FF2B5EF4-FFF2-40B4-BE49-F238E27FC236}">
                  <a16:creationId xmlns:a16="http://schemas.microsoft.com/office/drawing/2014/main" id="{BD49B439-A105-8C48-3719-2674DEF6799F}"/>
                </a:ext>
              </a:extLst>
            </p:cNvPr>
            <p:cNvCxnSpPr>
              <a:cxnSpLocks/>
            </p:cNvCxnSpPr>
            <p:nvPr/>
          </p:nvCxnSpPr>
          <p:spPr>
            <a:xfrm flipV="1">
              <a:off x="2536463" y="2061941"/>
              <a:ext cx="650490" cy="4687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1" name="Straight Arrow Connector 220">
              <a:extLst>
                <a:ext uri="{FF2B5EF4-FFF2-40B4-BE49-F238E27FC236}">
                  <a16:creationId xmlns:a16="http://schemas.microsoft.com/office/drawing/2014/main" id="{AB200E51-A565-9B5F-3CEF-C4DD49A6177F}"/>
                </a:ext>
              </a:extLst>
            </p:cNvPr>
            <p:cNvCxnSpPr>
              <a:cxnSpLocks/>
            </p:cNvCxnSpPr>
            <p:nvPr/>
          </p:nvCxnSpPr>
          <p:spPr>
            <a:xfrm>
              <a:off x="2136013" y="2868409"/>
              <a:ext cx="580739" cy="21207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DADF12B3-22FD-B08F-C84A-1751FAC1F6E6}"/>
                </a:ext>
              </a:extLst>
            </p:cNvPr>
            <p:cNvCxnSpPr>
              <a:cxnSpLocks/>
            </p:cNvCxnSpPr>
            <p:nvPr/>
          </p:nvCxnSpPr>
          <p:spPr>
            <a:xfrm>
              <a:off x="1806766" y="3179008"/>
              <a:ext cx="318297" cy="44497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F54F389E-E016-0F13-9922-56C78EB8B593}"/>
                </a:ext>
              </a:extLst>
            </p:cNvPr>
            <p:cNvCxnSpPr>
              <a:cxnSpLocks/>
            </p:cNvCxnSpPr>
            <p:nvPr/>
          </p:nvCxnSpPr>
          <p:spPr>
            <a:xfrm flipV="1">
              <a:off x="2391507" y="2504641"/>
              <a:ext cx="650490" cy="4687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a16="http://schemas.microsoft.com/office/drawing/2014/main" id="{65D5D3AA-6368-67A2-359E-CB801C0EE5B7}"/>
              </a:ext>
            </a:extLst>
          </p:cNvPr>
          <p:cNvGrpSpPr>
            <a:grpSpLocks noChangeAspect="1"/>
          </p:cNvGrpSpPr>
          <p:nvPr/>
        </p:nvGrpSpPr>
        <p:grpSpPr>
          <a:xfrm>
            <a:off x="5192403" y="855398"/>
            <a:ext cx="3149730" cy="3076724"/>
            <a:chOff x="6124952" y="772111"/>
            <a:chExt cx="3789906" cy="3702061"/>
          </a:xfrm>
        </p:grpSpPr>
        <p:cxnSp>
          <p:nvCxnSpPr>
            <p:cNvPr id="197" name="Straight Connector 196">
              <a:extLst>
                <a:ext uri="{FF2B5EF4-FFF2-40B4-BE49-F238E27FC236}">
                  <a16:creationId xmlns:a16="http://schemas.microsoft.com/office/drawing/2014/main" id="{19E9FF06-93E4-FD9C-8E98-DD0FC2A30612}"/>
                </a:ext>
              </a:extLst>
            </p:cNvPr>
            <p:cNvCxnSpPr>
              <a:cxnSpLocks/>
            </p:cNvCxnSpPr>
            <p:nvPr/>
          </p:nvCxnSpPr>
          <p:spPr>
            <a:xfrm>
              <a:off x="6526284" y="904441"/>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95EF5DE8-7843-2D61-EF94-C003DAAAA5AD}"/>
                </a:ext>
              </a:extLst>
            </p:cNvPr>
            <p:cNvCxnSpPr>
              <a:cxnSpLocks/>
            </p:cNvCxnSpPr>
            <p:nvPr/>
          </p:nvCxnSpPr>
          <p:spPr>
            <a:xfrm rot="5400000">
              <a:off x="8126484" y="2504641"/>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9" name="TextBox 198">
                  <a:extLst>
                    <a:ext uri="{FF2B5EF4-FFF2-40B4-BE49-F238E27FC236}">
                      <a16:creationId xmlns:a16="http://schemas.microsoft.com/office/drawing/2014/main" id="{419FE2FE-38FF-AF09-50AD-B279366FE65A}"/>
                    </a:ext>
                  </a:extLst>
                </p:cNvPr>
                <p:cNvSpPr txBox="1"/>
                <p:nvPr/>
              </p:nvSpPr>
              <p:spPr>
                <a:xfrm>
                  <a:off x="6124952" y="772111"/>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99" name="TextBox 198">
                  <a:extLst>
                    <a:ext uri="{FF2B5EF4-FFF2-40B4-BE49-F238E27FC236}">
                      <a16:creationId xmlns:a16="http://schemas.microsoft.com/office/drawing/2014/main" id="{419FE2FE-38FF-AF09-50AD-B279366FE65A}"/>
                    </a:ext>
                  </a:extLst>
                </p:cNvPr>
                <p:cNvSpPr txBox="1">
                  <a:spLocks noRot="1" noChangeAspect="1" noMove="1" noResize="1" noEditPoints="1" noAdjustHandles="1" noChangeArrowheads="1" noChangeShapeType="1" noTextEdit="1"/>
                </p:cNvSpPr>
                <p:nvPr/>
              </p:nvSpPr>
              <p:spPr>
                <a:xfrm>
                  <a:off x="6124952" y="772111"/>
                  <a:ext cx="304736" cy="369332"/>
                </a:xfrm>
                <a:prstGeom prst="rect">
                  <a:avLst/>
                </a:prstGeom>
                <a:blipFill>
                  <a:blip r:embed="rId6"/>
                  <a:stretch>
                    <a:fillRect l="-23810" r="-23810" b="-4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0" name="TextBox 199">
                  <a:extLst>
                    <a:ext uri="{FF2B5EF4-FFF2-40B4-BE49-F238E27FC236}">
                      <a16:creationId xmlns:a16="http://schemas.microsoft.com/office/drawing/2014/main" id="{D06D7277-6D63-B1E5-D95C-D9636D44D903}"/>
                    </a:ext>
                  </a:extLst>
                </p:cNvPr>
                <p:cNvSpPr txBox="1"/>
                <p:nvPr/>
              </p:nvSpPr>
              <p:spPr>
                <a:xfrm>
                  <a:off x="9610122" y="4104840"/>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200" name="TextBox 199">
                  <a:extLst>
                    <a:ext uri="{FF2B5EF4-FFF2-40B4-BE49-F238E27FC236}">
                      <a16:creationId xmlns:a16="http://schemas.microsoft.com/office/drawing/2014/main" id="{D06D7277-6D63-B1E5-D95C-D9636D44D903}"/>
                    </a:ext>
                  </a:extLst>
                </p:cNvPr>
                <p:cNvSpPr txBox="1">
                  <a:spLocks noRot="1" noChangeAspect="1" noMove="1" noResize="1" noEditPoints="1" noAdjustHandles="1" noChangeArrowheads="1" noChangeShapeType="1" noTextEdit="1"/>
                </p:cNvSpPr>
                <p:nvPr/>
              </p:nvSpPr>
              <p:spPr>
                <a:xfrm>
                  <a:off x="9610122" y="4104840"/>
                  <a:ext cx="304736" cy="369332"/>
                </a:xfrm>
                <a:prstGeom prst="rect">
                  <a:avLst/>
                </a:prstGeom>
                <a:blipFill>
                  <a:blip r:embed="rId7"/>
                  <a:stretch>
                    <a:fillRect l="-23810" r="-19048" b="-48000"/>
                  </a:stretch>
                </a:blipFill>
              </p:spPr>
              <p:txBody>
                <a:bodyPr/>
                <a:lstStyle/>
                <a:p>
                  <a:r>
                    <a:rPr lang="en-US">
                      <a:noFill/>
                    </a:rPr>
                    <a:t> </a:t>
                  </a:r>
                </a:p>
              </p:txBody>
            </p:sp>
          </mc:Fallback>
        </mc:AlternateContent>
        <p:sp>
          <p:nvSpPr>
            <p:cNvPr id="240" name="Freeform 239">
              <a:extLst>
                <a:ext uri="{FF2B5EF4-FFF2-40B4-BE49-F238E27FC236}">
                  <a16:creationId xmlns:a16="http://schemas.microsoft.com/office/drawing/2014/main" id="{4BAB7E7A-2367-2307-F178-57ECF476CCBB}"/>
                </a:ext>
              </a:extLst>
            </p:cNvPr>
            <p:cNvSpPr/>
            <p:nvPr/>
          </p:nvSpPr>
          <p:spPr>
            <a:xfrm rot="600000">
              <a:off x="7182645" y="1648593"/>
              <a:ext cx="1694186" cy="1993382"/>
            </a:xfrm>
            <a:custGeom>
              <a:avLst/>
              <a:gdLst>
                <a:gd name="connsiteX0" fmla="*/ 2249316 w 2249316"/>
                <a:gd name="connsiteY0" fmla="*/ 221673 h 1987238"/>
                <a:gd name="connsiteX1" fmla="*/ 1307207 w 2249316"/>
                <a:gd name="connsiteY1" fmla="*/ 27709 h 1987238"/>
                <a:gd name="connsiteX2" fmla="*/ 877716 w 2249316"/>
                <a:gd name="connsiteY2" fmla="*/ 277091 h 1987238"/>
                <a:gd name="connsiteX3" fmla="*/ 863861 w 2249316"/>
                <a:gd name="connsiteY3" fmla="*/ 623455 h 1987238"/>
                <a:gd name="connsiteX4" fmla="*/ 4880 w 2249316"/>
                <a:gd name="connsiteY4" fmla="*/ 1427018 h 1987238"/>
                <a:gd name="connsiteX5" fmla="*/ 1307207 w 2249316"/>
                <a:gd name="connsiteY5" fmla="*/ 1967346 h 1987238"/>
                <a:gd name="connsiteX6" fmla="*/ 1653571 w 2249316"/>
                <a:gd name="connsiteY6" fmla="*/ 720437 h 1987238"/>
                <a:gd name="connsiteX7" fmla="*/ 2138480 w 2249316"/>
                <a:gd name="connsiteY7" fmla="*/ 249382 h 1987238"/>
                <a:gd name="connsiteX8" fmla="*/ 1916807 w 2249316"/>
                <a:gd name="connsiteY8" fmla="*/ 0 h 1987238"/>
                <a:gd name="connsiteX0" fmla="*/ 2249316 w 2249316"/>
                <a:gd name="connsiteY0" fmla="*/ 194550 h 1960115"/>
                <a:gd name="connsiteX1" fmla="*/ 1307207 w 2249316"/>
                <a:gd name="connsiteY1" fmla="*/ 586 h 1960115"/>
                <a:gd name="connsiteX2" fmla="*/ 877716 w 2249316"/>
                <a:gd name="connsiteY2" fmla="*/ 249968 h 1960115"/>
                <a:gd name="connsiteX3" fmla="*/ 863861 w 2249316"/>
                <a:gd name="connsiteY3" fmla="*/ 596332 h 1960115"/>
                <a:gd name="connsiteX4" fmla="*/ 4880 w 2249316"/>
                <a:gd name="connsiteY4" fmla="*/ 1399895 h 1960115"/>
                <a:gd name="connsiteX5" fmla="*/ 1307207 w 2249316"/>
                <a:gd name="connsiteY5" fmla="*/ 1940223 h 1960115"/>
                <a:gd name="connsiteX6" fmla="*/ 1653571 w 2249316"/>
                <a:gd name="connsiteY6" fmla="*/ 693314 h 1960115"/>
                <a:gd name="connsiteX7" fmla="*/ 2138480 w 2249316"/>
                <a:gd name="connsiteY7" fmla="*/ 222259 h 1960115"/>
                <a:gd name="connsiteX0" fmla="*/ 2124625 w 2138480"/>
                <a:gd name="connsiteY0" fmla="*/ 235557 h 1959558"/>
                <a:gd name="connsiteX1" fmla="*/ 1307207 w 2138480"/>
                <a:gd name="connsiteY1" fmla="*/ 29 h 1959558"/>
                <a:gd name="connsiteX2" fmla="*/ 877716 w 2138480"/>
                <a:gd name="connsiteY2" fmla="*/ 249411 h 1959558"/>
                <a:gd name="connsiteX3" fmla="*/ 863861 w 2138480"/>
                <a:gd name="connsiteY3" fmla="*/ 595775 h 1959558"/>
                <a:gd name="connsiteX4" fmla="*/ 4880 w 2138480"/>
                <a:gd name="connsiteY4" fmla="*/ 1399338 h 1959558"/>
                <a:gd name="connsiteX5" fmla="*/ 1307207 w 2138480"/>
                <a:gd name="connsiteY5" fmla="*/ 1939666 h 1959558"/>
                <a:gd name="connsiteX6" fmla="*/ 1653571 w 2138480"/>
                <a:gd name="connsiteY6" fmla="*/ 692757 h 1959558"/>
                <a:gd name="connsiteX7" fmla="*/ 2138480 w 2138480"/>
                <a:gd name="connsiteY7" fmla="*/ 221702 h 1959558"/>
                <a:gd name="connsiteX0" fmla="*/ 2124625 w 2124625"/>
                <a:gd name="connsiteY0" fmla="*/ 235557 h 1959558"/>
                <a:gd name="connsiteX1" fmla="*/ 1307207 w 2124625"/>
                <a:gd name="connsiteY1" fmla="*/ 29 h 1959558"/>
                <a:gd name="connsiteX2" fmla="*/ 877716 w 2124625"/>
                <a:gd name="connsiteY2" fmla="*/ 249411 h 1959558"/>
                <a:gd name="connsiteX3" fmla="*/ 863861 w 2124625"/>
                <a:gd name="connsiteY3" fmla="*/ 595775 h 1959558"/>
                <a:gd name="connsiteX4" fmla="*/ 4880 w 2124625"/>
                <a:gd name="connsiteY4" fmla="*/ 1399338 h 1959558"/>
                <a:gd name="connsiteX5" fmla="*/ 1307207 w 2124625"/>
                <a:gd name="connsiteY5" fmla="*/ 1939666 h 1959558"/>
                <a:gd name="connsiteX6" fmla="*/ 1653571 w 2124625"/>
                <a:gd name="connsiteY6" fmla="*/ 692757 h 1959558"/>
                <a:gd name="connsiteX7" fmla="*/ 2055352 w 2124625"/>
                <a:gd name="connsiteY7" fmla="*/ 110866 h 1959558"/>
                <a:gd name="connsiteX0" fmla="*/ 2124625 w 2124625"/>
                <a:gd name="connsiteY0" fmla="*/ 235557 h 1959558"/>
                <a:gd name="connsiteX1" fmla="*/ 1307207 w 2124625"/>
                <a:gd name="connsiteY1" fmla="*/ 29 h 1959558"/>
                <a:gd name="connsiteX2" fmla="*/ 877716 w 2124625"/>
                <a:gd name="connsiteY2" fmla="*/ 249411 h 1959558"/>
                <a:gd name="connsiteX3" fmla="*/ 863861 w 2124625"/>
                <a:gd name="connsiteY3" fmla="*/ 595775 h 1959558"/>
                <a:gd name="connsiteX4" fmla="*/ 4880 w 2124625"/>
                <a:gd name="connsiteY4" fmla="*/ 1399338 h 1959558"/>
                <a:gd name="connsiteX5" fmla="*/ 1307207 w 2124625"/>
                <a:gd name="connsiteY5" fmla="*/ 1939666 h 1959558"/>
                <a:gd name="connsiteX6" fmla="*/ 1653571 w 2124625"/>
                <a:gd name="connsiteY6" fmla="*/ 692757 h 1959558"/>
                <a:gd name="connsiteX7" fmla="*/ 2055352 w 2124625"/>
                <a:gd name="connsiteY7" fmla="*/ 110866 h 1959558"/>
                <a:gd name="connsiteX8" fmla="*/ 2124625 w 2124625"/>
                <a:gd name="connsiteY8" fmla="*/ 235557 h 1959558"/>
                <a:gd name="connsiteX0" fmla="*/ 2124625 w 2130377"/>
                <a:gd name="connsiteY0" fmla="*/ 235560 h 1959561"/>
                <a:gd name="connsiteX1" fmla="*/ 1307207 w 2130377"/>
                <a:gd name="connsiteY1" fmla="*/ 32 h 1959561"/>
                <a:gd name="connsiteX2" fmla="*/ 877716 w 2130377"/>
                <a:gd name="connsiteY2" fmla="*/ 249414 h 1959561"/>
                <a:gd name="connsiteX3" fmla="*/ 863861 w 2130377"/>
                <a:gd name="connsiteY3" fmla="*/ 595778 h 1959561"/>
                <a:gd name="connsiteX4" fmla="*/ 4880 w 2130377"/>
                <a:gd name="connsiteY4" fmla="*/ 1399341 h 1959561"/>
                <a:gd name="connsiteX5" fmla="*/ 1307207 w 2130377"/>
                <a:gd name="connsiteY5" fmla="*/ 1939669 h 1959561"/>
                <a:gd name="connsiteX6" fmla="*/ 1653571 w 2130377"/>
                <a:gd name="connsiteY6" fmla="*/ 692760 h 1959561"/>
                <a:gd name="connsiteX7" fmla="*/ 2124625 w 2130377"/>
                <a:gd name="connsiteY7" fmla="*/ 235560 h 1959561"/>
                <a:gd name="connsiteX0" fmla="*/ 2124733 w 2130485"/>
                <a:gd name="connsiteY0" fmla="*/ 235863 h 1959864"/>
                <a:gd name="connsiteX1" fmla="*/ 1307315 w 2130485"/>
                <a:gd name="connsiteY1" fmla="*/ 335 h 1959864"/>
                <a:gd name="connsiteX2" fmla="*/ 988660 w 2130485"/>
                <a:gd name="connsiteY2" fmla="*/ 194299 h 1959864"/>
                <a:gd name="connsiteX3" fmla="*/ 863969 w 2130485"/>
                <a:gd name="connsiteY3" fmla="*/ 596081 h 1959864"/>
                <a:gd name="connsiteX4" fmla="*/ 4988 w 2130485"/>
                <a:gd name="connsiteY4" fmla="*/ 1399644 h 1959864"/>
                <a:gd name="connsiteX5" fmla="*/ 1307315 w 2130485"/>
                <a:gd name="connsiteY5" fmla="*/ 1939972 h 1959864"/>
                <a:gd name="connsiteX6" fmla="*/ 1653679 w 2130485"/>
                <a:gd name="connsiteY6" fmla="*/ 693063 h 1959864"/>
                <a:gd name="connsiteX7" fmla="*/ 2124733 w 2130485"/>
                <a:gd name="connsiteY7" fmla="*/ 235863 h 1959864"/>
                <a:gd name="connsiteX0" fmla="*/ 2131430 w 2137182"/>
                <a:gd name="connsiteY0" fmla="*/ 235988 h 1958970"/>
                <a:gd name="connsiteX1" fmla="*/ 1314012 w 2137182"/>
                <a:gd name="connsiteY1" fmla="*/ 460 h 1958970"/>
                <a:gd name="connsiteX2" fmla="*/ 995357 w 2137182"/>
                <a:gd name="connsiteY2" fmla="*/ 194424 h 1958970"/>
                <a:gd name="connsiteX3" fmla="*/ 690557 w 2137182"/>
                <a:gd name="connsiteY3" fmla="*/ 776315 h 1958970"/>
                <a:gd name="connsiteX4" fmla="*/ 11685 w 2137182"/>
                <a:gd name="connsiteY4" fmla="*/ 1399769 h 1958970"/>
                <a:gd name="connsiteX5" fmla="*/ 1314012 w 2137182"/>
                <a:gd name="connsiteY5" fmla="*/ 1940097 h 1958970"/>
                <a:gd name="connsiteX6" fmla="*/ 1660376 w 2137182"/>
                <a:gd name="connsiteY6" fmla="*/ 693188 h 1958970"/>
                <a:gd name="connsiteX7" fmla="*/ 2131430 w 2137182"/>
                <a:gd name="connsiteY7" fmla="*/ 235988 h 1958970"/>
                <a:gd name="connsiteX0" fmla="*/ 1887031 w 1892783"/>
                <a:gd name="connsiteY0" fmla="*/ 235988 h 1972751"/>
                <a:gd name="connsiteX1" fmla="*/ 1069613 w 1892783"/>
                <a:gd name="connsiteY1" fmla="*/ 460 h 1972751"/>
                <a:gd name="connsiteX2" fmla="*/ 750958 w 1892783"/>
                <a:gd name="connsiteY2" fmla="*/ 194424 h 1972751"/>
                <a:gd name="connsiteX3" fmla="*/ 446158 w 1892783"/>
                <a:gd name="connsiteY3" fmla="*/ 776315 h 1972751"/>
                <a:gd name="connsiteX4" fmla="*/ 16668 w 1892783"/>
                <a:gd name="connsiteY4" fmla="*/ 1538315 h 1972751"/>
                <a:gd name="connsiteX5" fmla="*/ 1069613 w 1892783"/>
                <a:gd name="connsiteY5" fmla="*/ 1940097 h 1972751"/>
                <a:gd name="connsiteX6" fmla="*/ 1415977 w 1892783"/>
                <a:gd name="connsiteY6" fmla="*/ 693188 h 1972751"/>
                <a:gd name="connsiteX7" fmla="*/ 1887031 w 1892783"/>
                <a:gd name="connsiteY7" fmla="*/ 235988 h 1972751"/>
                <a:gd name="connsiteX0" fmla="*/ 1887031 w 1892284"/>
                <a:gd name="connsiteY0" fmla="*/ 235988 h 1972751"/>
                <a:gd name="connsiteX1" fmla="*/ 1069613 w 1892284"/>
                <a:gd name="connsiteY1" fmla="*/ 460 h 1972751"/>
                <a:gd name="connsiteX2" fmla="*/ 750958 w 1892284"/>
                <a:gd name="connsiteY2" fmla="*/ 194424 h 1972751"/>
                <a:gd name="connsiteX3" fmla="*/ 446158 w 1892284"/>
                <a:gd name="connsiteY3" fmla="*/ 776315 h 1972751"/>
                <a:gd name="connsiteX4" fmla="*/ 16668 w 1892284"/>
                <a:gd name="connsiteY4" fmla="*/ 1538315 h 1972751"/>
                <a:gd name="connsiteX5" fmla="*/ 1069613 w 1892284"/>
                <a:gd name="connsiteY5" fmla="*/ 1940097 h 1972751"/>
                <a:gd name="connsiteX6" fmla="*/ 1374413 w 1892284"/>
                <a:gd name="connsiteY6" fmla="*/ 693188 h 1972751"/>
                <a:gd name="connsiteX7" fmla="*/ 1887031 w 1892284"/>
                <a:gd name="connsiteY7" fmla="*/ 235988 h 1972751"/>
                <a:gd name="connsiteX0" fmla="*/ 1887031 w 1892284"/>
                <a:gd name="connsiteY0" fmla="*/ 235988 h 1982424"/>
                <a:gd name="connsiteX1" fmla="*/ 1069613 w 1892284"/>
                <a:gd name="connsiteY1" fmla="*/ 460 h 1982424"/>
                <a:gd name="connsiteX2" fmla="*/ 750958 w 1892284"/>
                <a:gd name="connsiteY2" fmla="*/ 194424 h 1982424"/>
                <a:gd name="connsiteX3" fmla="*/ 446158 w 1892284"/>
                <a:gd name="connsiteY3" fmla="*/ 776315 h 1982424"/>
                <a:gd name="connsiteX4" fmla="*/ 16668 w 1892284"/>
                <a:gd name="connsiteY4" fmla="*/ 1538315 h 1982424"/>
                <a:gd name="connsiteX5" fmla="*/ 1069613 w 1892284"/>
                <a:gd name="connsiteY5" fmla="*/ 1940097 h 1982424"/>
                <a:gd name="connsiteX6" fmla="*/ 1374413 w 1892284"/>
                <a:gd name="connsiteY6" fmla="*/ 693188 h 1982424"/>
                <a:gd name="connsiteX7" fmla="*/ 1887031 w 1892284"/>
                <a:gd name="connsiteY7" fmla="*/ 235988 h 1982424"/>
                <a:gd name="connsiteX0" fmla="*/ 1679213 w 1687453"/>
                <a:gd name="connsiteY0" fmla="*/ 193964 h 1981964"/>
                <a:gd name="connsiteX1" fmla="*/ 1069613 w 1687453"/>
                <a:gd name="connsiteY1" fmla="*/ 0 h 1981964"/>
                <a:gd name="connsiteX2" fmla="*/ 750958 w 1687453"/>
                <a:gd name="connsiteY2" fmla="*/ 193964 h 1981964"/>
                <a:gd name="connsiteX3" fmla="*/ 446158 w 1687453"/>
                <a:gd name="connsiteY3" fmla="*/ 775855 h 1981964"/>
                <a:gd name="connsiteX4" fmla="*/ 16668 w 1687453"/>
                <a:gd name="connsiteY4" fmla="*/ 1537855 h 1981964"/>
                <a:gd name="connsiteX5" fmla="*/ 1069613 w 1687453"/>
                <a:gd name="connsiteY5" fmla="*/ 1939637 h 1981964"/>
                <a:gd name="connsiteX6" fmla="*/ 1374413 w 1687453"/>
                <a:gd name="connsiteY6" fmla="*/ 692728 h 1981964"/>
                <a:gd name="connsiteX7" fmla="*/ 1679213 w 1687453"/>
                <a:gd name="connsiteY7" fmla="*/ 193964 h 1981964"/>
                <a:gd name="connsiteX0" fmla="*/ 1671576 w 1679816"/>
                <a:gd name="connsiteY0" fmla="*/ 193964 h 1982495"/>
                <a:gd name="connsiteX1" fmla="*/ 1061976 w 1679816"/>
                <a:gd name="connsiteY1" fmla="*/ 0 h 1982495"/>
                <a:gd name="connsiteX2" fmla="*/ 743321 w 1679816"/>
                <a:gd name="connsiteY2" fmla="*/ 193964 h 1982495"/>
                <a:gd name="connsiteX3" fmla="*/ 563212 w 1679816"/>
                <a:gd name="connsiteY3" fmla="*/ 734292 h 1982495"/>
                <a:gd name="connsiteX4" fmla="*/ 9031 w 1679816"/>
                <a:gd name="connsiteY4" fmla="*/ 1537855 h 1982495"/>
                <a:gd name="connsiteX5" fmla="*/ 1061976 w 1679816"/>
                <a:gd name="connsiteY5" fmla="*/ 1939637 h 1982495"/>
                <a:gd name="connsiteX6" fmla="*/ 1366776 w 1679816"/>
                <a:gd name="connsiteY6" fmla="*/ 692728 h 1982495"/>
                <a:gd name="connsiteX7" fmla="*/ 1671576 w 1679816"/>
                <a:gd name="connsiteY7" fmla="*/ 193964 h 1982495"/>
                <a:gd name="connsiteX0" fmla="*/ 1685946 w 1694186"/>
                <a:gd name="connsiteY0" fmla="*/ 193964 h 1993382"/>
                <a:gd name="connsiteX1" fmla="*/ 1076346 w 1694186"/>
                <a:gd name="connsiteY1" fmla="*/ 0 h 1993382"/>
                <a:gd name="connsiteX2" fmla="*/ 757691 w 1694186"/>
                <a:gd name="connsiteY2" fmla="*/ 193964 h 1993382"/>
                <a:gd name="connsiteX3" fmla="*/ 577582 w 1694186"/>
                <a:gd name="connsiteY3" fmla="*/ 734292 h 1993382"/>
                <a:gd name="connsiteX4" fmla="*/ 23401 w 1694186"/>
                <a:gd name="connsiteY4" fmla="*/ 1537855 h 1993382"/>
                <a:gd name="connsiteX5" fmla="*/ 1076346 w 1694186"/>
                <a:gd name="connsiteY5" fmla="*/ 1939637 h 1993382"/>
                <a:gd name="connsiteX6" fmla="*/ 1381146 w 1694186"/>
                <a:gd name="connsiteY6" fmla="*/ 692728 h 1993382"/>
                <a:gd name="connsiteX7" fmla="*/ 1685946 w 1694186"/>
                <a:gd name="connsiteY7" fmla="*/ 193964 h 1993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94186" h="1993382">
                  <a:moveTo>
                    <a:pt x="1685946" y="193964"/>
                  </a:moveTo>
                  <a:cubicBezTo>
                    <a:pt x="1628219" y="78509"/>
                    <a:pt x="1231055" y="0"/>
                    <a:pt x="1076346" y="0"/>
                  </a:cubicBezTo>
                  <a:cubicBezTo>
                    <a:pt x="921637" y="0"/>
                    <a:pt x="840818" y="71582"/>
                    <a:pt x="757691" y="193964"/>
                  </a:cubicBezTo>
                  <a:cubicBezTo>
                    <a:pt x="674564" y="316346"/>
                    <a:pt x="699964" y="510310"/>
                    <a:pt x="577582" y="734292"/>
                  </a:cubicBezTo>
                  <a:cubicBezTo>
                    <a:pt x="455200" y="958274"/>
                    <a:pt x="-122310" y="1221384"/>
                    <a:pt x="23401" y="1537855"/>
                  </a:cubicBezTo>
                  <a:cubicBezTo>
                    <a:pt x="169112" y="1854326"/>
                    <a:pt x="794637" y="2108201"/>
                    <a:pt x="1076346" y="1939637"/>
                  </a:cubicBezTo>
                  <a:cubicBezTo>
                    <a:pt x="1358055" y="1771073"/>
                    <a:pt x="1279546" y="983673"/>
                    <a:pt x="1381146" y="692728"/>
                  </a:cubicBezTo>
                  <a:cubicBezTo>
                    <a:pt x="1482746" y="401783"/>
                    <a:pt x="1743673" y="309419"/>
                    <a:pt x="1685946" y="193964"/>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1" name="Straight Arrow Connector 240">
              <a:extLst>
                <a:ext uri="{FF2B5EF4-FFF2-40B4-BE49-F238E27FC236}">
                  <a16:creationId xmlns:a16="http://schemas.microsoft.com/office/drawing/2014/main" id="{63428D5E-5C9F-BEAD-DB6C-60D7CE4D287F}"/>
                </a:ext>
              </a:extLst>
            </p:cNvPr>
            <p:cNvCxnSpPr>
              <a:cxnSpLocks/>
            </p:cNvCxnSpPr>
            <p:nvPr/>
          </p:nvCxnSpPr>
          <p:spPr>
            <a:xfrm flipV="1">
              <a:off x="7705548" y="1896933"/>
              <a:ext cx="648380" cy="4572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D51965EB-20C1-7952-DF2B-CE9BD72500F2}"/>
                </a:ext>
              </a:extLst>
            </p:cNvPr>
            <p:cNvCxnSpPr>
              <a:cxnSpLocks/>
            </p:cNvCxnSpPr>
            <p:nvPr/>
          </p:nvCxnSpPr>
          <p:spPr>
            <a:xfrm>
              <a:off x="7631325" y="2164125"/>
              <a:ext cx="598802" cy="10429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3" name="Straight Arrow Connector 242">
              <a:extLst>
                <a:ext uri="{FF2B5EF4-FFF2-40B4-BE49-F238E27FC236}">
                  <a16:creationId xmlns:a16="http://schemas.microsoft.com/office/drawing/2014/main" id="{30A2EEA0-A594-4D54-5BF9-CF7D2467C789}"/>
                </a:ext>
              </a:extLst>
            </p:cNvPr>
            <p:cNvCxnSpPr>
              <a:cxnSpLocks/>
            </p:cNvCxnSpPr>
            <p:nvPr/>
          </p:nvCxnSpPr>
          <p:spPr>
            <a:xfrm>
              <a:off x="7088540" y="2553011"/>
              <a:ext cx="653109" cy="17618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id="{F691818E-49AD-6578-FFA9-654452290393}"/>
                </a:ext>
              </a:extLst>
            </p:cNvPr>
            <p:cNvCxnSpPr>
              <a:cxnSpLocks/>
            </p:cNvCxnSpPr>
            <p:nvPr/>
          </p:nvCxnSpPr>
          <p:spPr>
            <a:xfrm>
              <a:off x="6827273" y="2754045"/>
              <a:ext cx="557650" cy="18914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5" name="Straight Arrow Connector 244">
              <a:extLst>
                <a:ext uri="{FF2B5EF4-FFF2-40B4-BE49-F238E27FC236}">
                  <a16:creationId xmlns:a16="http://schemas.microsoft.com/office/drawing/2014/main" id="{FD7A3242-D043-671E-7FA6-9D927A49F98E}"/>
                </a:ext>
              </a:extLst>
            </p:cNvPr>
            <p:cNvCxnSpPr>
              <a:cxnSpLocks/>
            </p:cNvCxnSpPr>
            <p:nvPr/>
          </p:nvCxnSpPr>
          <p:spPr>
            <a:xfrm>
              <a:off x="7384923" y="2322948"/>
              <a:ext cx="563885" cy="24079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3" name="Straight Arrow Connector 252">
              <a:extLst>
                <a:ext uri="{FF2B5EF4-FFF2-40B4-BE49-F238E27FC236}">
                  <a16:creationId xmlns:a16="http://schemas.microsoft.com/office/drawing/2014/main" id="{8F880B64-36DF-37DA-0FCF-28B228E75032}"/>
                </a:ext>
              </a:extLst>
            </p:cNvPr>
            <p:cNvCxnSpPr>
              <a:cxnSpLocks/>
            </p:cNvCxnSpPr>
            <p:nvPr/>
          </p:nvCxnSpPr>
          <p:spPr>
            <a:xfrm flipV="1">
              <a:off x="8597739" y="2145436"/>
              <a:ext cx="648380" cy="4572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1C371093-DE0C-D5EA-F51A-095A64FA5E24}"/>
                </a:ext>
              </a:extLst>
            </p:cNvPr>
            <p:cNvCxnSpPr>
              <a:cxnSpLocks/>
            </p:cNvCxnSpPr>
            <p:nvPr/>
          </p:nvCxnSpPr>
          <p:spPr>
            <a:xfrm flipV="1">
              <a:off x="8332976" y="2362486"/>
              <a:ext cx="704060" cy="5204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5" name="Straight Arrow Connector 254">
              <a:extLst>
                <a:ext uri="{FF2B5EF4-FFF2-40B4-BE49-F238E27FC236}">
                  <a16:creationId xmlns:a16="http://schemas.microsoft.com/office/drawing/2014/main" id="{EAE4956F-B431-4A6B-C79F-DEB916A5BEA4}"/>
                </a:ext>
              </a:extLst>
            </p:cNvPr>
            <p:cNvCxnSpPr>
              <a:cxnSpLocks/>
            </p:cNvCxnSpPr>
            <p:nvPr/>
          </p:nvCxnSpPr>
          <p:spPr>
            <a:xfrm rot="-660000">
              <a:off x="8040144" y="2874021"/>
              <a:ext cx="653109" cy="17618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F2B2A2BB-6D4A-4F5E-370B-4CB6CAAD808A}"/>
                </a:ext>
              </a:extLst>
            </p:cNvPr>
            <p:cNvCxnSpPr>
              <a:cxnSpLocks/>
            </p:cNvCxnSpPr>
            <p:nvPr/>
          </p:nvCxnSpPr>
          <p:spPr>
            <a:xfrm rot="-300000">
              <a:off x="7975235" y="3228375"/>
              <a:ext cx="557650" cy="18914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7D38BA99-1FAA-6AAE-38ED-02C958C24395}"/>
                </a:ext>
              </a:extLst>
            </p:cNvPr>
            <p:cNvCxnSpPr>
              <a:cxnSpLocks/>
            </p:cNvCxnSpPr>
            <p:nvPr/>
          </p:nvCxnSpPr>
          <p:spPr>
            <a:xfrm rot="-1200000">
              <a:off x="8227458" y="2518074"/>
              <a:ext cx="563885" cy="24079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60" name="TextBox 259">
                <a:extLst>
                  <a:ext uri="{FF2B5EF4-FFF2-40B4-BE49-F238E27FC236}">
                    <a16:creationId xmlns:a16="http://schemas.microsoft.com/office/drawing/2014/main" id="{76F97D78-87DF-E986-0923-D6050B9F6D7F}"/>
                  </a:ext>
                </a:extLst>
              </p:cNvPr>
              <p:cNvSpPr txBox="1"/>
              <p:nvPr/>
            </p:nvSpPr>
            <p:spPr>
              <a:xfrm>
                <a:off x="152705" y="133372"/>
                <a:ext cx="5166497" cy="461665"/>
              </a:xfrm>
              <a:prstGeom prst="rect">
                <a:avLst/>
              </a:prstGeom>
              <a:noFill/>
            </p:spPr>
            <p:txBody>
              <a:bodyPr wrap="square" rtlCol="0">
                <a:spAutoFit/>
              </a:bodyPr>
              <a:lstStyle/>
              <a:p>
                <a:r>
                  <a:rPr lang="en-US" sz="2400" dirty="0">
                    <a:effectLst/>
                    <a:latin typeface="CMR10"/>
                  </a:rPr>
                  <a:t>The Flow of the Displacement Field </a:t>
                </a:r>
                <a14:m>
                  <m:oMath xmlns:m="http://schemas.openxmlformats.org/officeDocument/2006/math">
                    <m:sSup>
                      <m:sSupPr>
                        <m:ctrlPr>
                          <a:rPr lang="en-US" sz="2400" b="0" i="1" smtClean="0">
                            <a:effectLst/>
                            <a:latin typeface="Cambria Math" panose="02040503050406030204" pitchFamily="18" charset="0"/>
                          </a:rPr>
                        </m:ctrlPr>
                      </m:sSupPr>
                      <m:e>
                        <m:r>
                          <a:rPr lang="en-US" sz="2400" b="0" i="1" smtClean="0">
                            <a:effectLst/>
                            <a:latin typeface="Cambria Math" panose="02040503050406030204" pitchFamily="18" charset="0"/>
                          </a:rPr>
                          <m:t>𝑆</m:t>
                        </m:r>
                      </m:e>
                      <m:sup>
                        <m:r>
                          <a:rPr lang="en-US" sz="2400" b="0" i="1" smtClean="0">
                            <a:effectLst/>
                            <a:latin typeface="Cambria Math" panose="02040503050406030204" pitchFamily="18" charset="0"/>
                          </a:rPr>
                          <m:t>𝑎</m:t>
                        </m:r>
                      </m:sup>
                    </m:sSup>
                  </m:oMath>
                </a14:m>
                <a:r>
                  <a:rPr lang="en-US" sz="2400" dirty="0">
                    <a:effectLst/>
                    <a:latin typeface="CMMI8"/>
                  </a:rPr>
                  <a:t> </a:t>
                </a:r>
                <a:endParaRPr lang="en-US" sz="2400" dirty="0"/>
              </a:p>
            </p:txBody>
          </p:sp>
        </mc:Choice>
        <mc:Fallback xmlns="">
          <p:sp>
            <p:nvSpPr>
              <p:cNvPr id="260" name="TextBox 259">
                <a:extLst>
                  <a:ext uri="{FF2B5EF4-FFF2-40B4-BE49-F238E27FC236}">
                    <a16:creationId xmlns:a16="http://schemas.microsoft.com/office/drawing/2014/main" id="{76F97D78-87DF-E986-0923-D6050B9F6D7F}"/>
                  </a:ext>
                </a:extLst>
              </p:cNvPr>
              <p:cNvSpPr txBox="1">
                <a:spLocks noRot="1" noChangeAspect="1" noMove="1" noResize="1" noEditPoints="1" noAdjustHandles="1" noChangeArrowheads="1" noChangeShapeType="1" noTextEdit="1"/>
              </p:cNvSpPr>
              <p:nvPr/>
            </p:nvSpPr>
            <p:spPr>
              <a:xfrm>
                <a:off x="152705" y="133372"/>
                <a:ext cx="5166497" cy="461665"/>
              </a:xfrm>
              <a:prstGeom prst="rect">
                <a:avLst/>
              </a:prstGeom>
              <a:blipFill>
                <a:blip r:embed="rId8"/>
                <a:stretch>
                  <a:fillRect l="-1961" t="-7895"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1" name="TextBox 260">
                <a:extLst>
                  <a:ext uri="{FF2B5EF4-FFF2-40B4-BE49-F238E27FC236}">
                    <a16:creationId xmlns:a16="http://schemas.microsoft.com/office/drawing/2014/main" id="{76667939-C009-35C2-E6A4-F3A494325915}"/>
                  </a:ext>
                </a:extLst>
              </p:cNvPr>
              <p:cNvSpPr txBox="1"/>
              <p:nvPr/>
            </p:nvSpPr>
            <p:spPr>
              <a:xfrm>
                <a:off x="5319202" y="56504"/>
                <a:ext cx="6159653" cy="890372"/>
              </a:xfrm>
              <a:prstGeom prst="rect">
                <a:avLst/>
              </a:prstGeom>
              <a:noFill/>
            </p:spPr>
            <p:txBody>
              <a:bodyPr wrap="square" rtlCol="0">
                <a:spAutoFit/>
              </a:bodyPr>
              <a:lstStyle/>
              <a:p>
                <a:pPr algn="ctr"/>
                <a:r>
                  <a:rPr lang="en-US" sz="2400" dirty="0">
                    <a:effectLst/>
                    <a:latin typeface="CMR10"/>
                  </a:rPr>
                  <a:t>Difference of the Hamiltonian at the Two </a:t>
                </a:r>
                <a:r>
                  <a:rPr lang="en-US" sz="2400" dirty="0">
                    <a:latin typeface="CMR10"/>
                  </a:rPr>
                  <a:t>P</a:t>
                </a:r>
                <a:r>
                  <a:rPr lang="en-US" sz="2400" dirty="0">
                    <a:effectLst/>
                    <a:latin typeface="CMR10"/>
                  </a:rPr>
                  <a:t>oints:</a:t>
                </a:r>
              </a:p>
              <a:p>
                <a:pPr algn="ctr"/>
                <a14:m>
                  <m:oMath xmlns:m="http://schemas.openxmlformats.org/officeDocument/2006/math">
                    <m:r>
                      <a:rPr lang="en-US" sz="2400" i="1" smtClean="0">
                        <a:effectLst/>
                        <a:latin typeface="Cambria Math" panose="02040503050406030204" pitchFamily="18" charset="0"/>
                        <a:ea typeface="Cambria Math" panose="02040503050406030204" pitchFamily="18" charset="0"/>
                      </a:rPr>
                      <m:t>∆</m:t>
                    </m:r>
                    <m:r>
                      <a:rPr lang="en-US" sz="2400" b="0" i="1" smtClean="0">
                        <a:effectLst/>
                        <a:latin typeface="Cambria Math" panose="02040503050406030204" pitchFamily="18" charset="0"/>
                        <a:ea typeface="Cambria Math" panose="02040503050406030204" pitchFamily="18" charset="0"/>
                      </a:rPr>
                      <m:t>𝐻</m:t>
                    </m:r>
                    <m:r>
                      <a:rPr lang="en-US" sz="2400" b="0" i="1" smtClean="0">
                        <a:effectLst/>
                        <a:latin typeface="Cambria Math" panose="02040503050406030204" pitchFamily="18" charset="0"/>
                        <a:ea typeface="Cambria Math" panose="02040503050406030204" pitchFamily="18" charset="0"/>
                      </a:rPr>
                      <m:t>=</m:t>
                    </m:r>
                    <m:nary>
                      <m:naryPr>
                        <m:supHide m:val="on"/>
                        <m:ctrlPr>
                          <a:rPr lang="en-US" sz="2400" b="0" i="1" smtClean="0">
                            <a:effectLst/>
                            <a:latin typeface="Cambria Math" panose="02040503050406030204" pitchFamily="18" charset="0"/>
                            <a:ea typeface="Cambria Math" panose="02040503050406030204" pitchFamily="18" charset="0"/>
                          </a:rPr>
                        </m:ctrlPr>
                      </m:naryPr>
                      <m:sub>
                        <m:r>
                          <a:rPr lang="en-US" sz="2400" b="0" i="1" smtClean="0">
                            <a:effectLst/>
                            <a:latin typeface="Cambria Math" panose="02040503050406030204" pitchFamily="18" charset="0"/>
                            <a:ea typeface="Cambria Math" panose="02040503050406030204" pitchFamily="18" charset="0"/>
                          </a:rPr>
                          <m:t>𝑂𝑃</m:t>
                        </m:r>
                      </m:sub>
                      <m:sup/>
                      <m:e>
                        <m:sSup>
                          <m:sSupPr>
                            <m:ctrlPr>
                              <a:rPr lang="en-US" sz="2400" b="0" i="1" smtClean="0">
                                <a:effectLst/>
                                <a:latin typeface="Cambria Math" panose="02040503050406030204" pitchFamily="18" charset="0"/>
                                <a:ea typeface="Cambria Math" panose="02040503050406030204" pitchFamily="18" charset="0"/>
                              </a:rPr>
                            </m:ctrlPr>
                          </m:sSupPr>
                          <m:e>
                            <m:r>
                              <a:rPr lang="en-US" sz="2400" b="0" i="1" smtClean="0">
                                <a:effectLst/>
                                <a:latin typeface="Cambria Math" panose="02040503050406030204" pitchFamily="18" charset="0"/>
                                <a:ea typeface="Cambria Math" panose="02040503050406030204" pitchFamily="18" charset="0"/>
                              </a:rPr>
                              <m:t>𝑆</m:t>
                            </m:r>
                          </m:e>
                          <m:sup>
                            <m:r>
                              <a:rPr lang="en-US" sz="2400" b="0" i="1" smtClean="0">
                                <a:effectLst/>
                                <a:latin typeface="Cambria Math" panose="02040503050406030204" pitchFamily="18" charset="0"/>
                                <a:ea typeface="Cambria Math" panose="02040503050406030204" pitchFamily="18" charset="0"/>
                              </a:rPr>
                              <m:t>𝑎</m:t>
                            </m:r>
                          </m:sup>
                        </m:sSup>
                      </m:e>
                    </m:nary>
                    <m:r>
                      <a:rPr lang="en-US" sz="2400" b="0" i="1" smtClean="0">
                        <a:effectLst/>
                        <a:latin typeface="Cambria Math" panose="02040503050406030204" pitchFamily="18" charset="0"/>
                        <a:ea typeface="Cambria Math" panose="02040503050406030204" pitchFamily="18" charset="0"/>
                      </a:rPr>
                      <m:t> × </m:t>
                    </m:r>
                    <m:r>
                      <a:rPr lang="en-US" sz="2400" b="0" i="1" smtClean="0">
                        <a:effectLst/>
                        <a:latin typeface="Cambria Math" panose="02040503050406030204" pitchFamily="18" charset="0"/>
                        <a:ea typeface="Cambria Math" panose="02040503050406030204" pitchFamily="18" charset="0"/>
                      </a:rPr>
                      <m:t>𝑑</m:t>
                    </m:r>
                    <m:sSup>
                      <m:sSupPr>
                        <m:ctrlPr>
                          <a:rPr lang="en-US" sz="2400" b="0" i="1" smtClean="0">
                            <a:effectLst/>
                            <a:latin typeface="Cambria Math" panose="02040503050406030204" pitchFamily="18" charset="0"/>
                            <a:ea typeface="Cambria Math" panose="02040503050406030204" pitchFamily="18" charset="0"/>
                          </a:rPr>
                        </m:ctrlPr>
                      </m:sSupPr>
                      <m:e>
                        <m:r>
                          <a:rPr lang="en-US" sz="2400" b="0" i="1" smtClean="0">
                            <a:effectLst/>
                            <a:latin typeface="Cambria Math" panose="02040503050406030204" pitchFamily="18" charset="0"/>
                            <a:ea typeface="Cambria Math" panose="02040503050406030204" pitchFamily="18" charset="0"/>
                          </a:rPr>
                          <m:t>𝜉</m:t>
                        </m:r>
                      </m:e>
                      <m:sup>
                        <m:r>
                          <a:rPr lang="en-US" sz="2400" b="0" i="1" smtClean="0">
                            <a:effectLst/>
                            <a:latin typeface="Cambria Math" panose="02040503050406030204" pitchFamily="18" charset="0"/>
                            <a:ea typeface="Cambria Math" panose="02040503050406030204" pitchFamily="18" charset="0"/>
                          </a:rPr>
                          <m:t>𝑏</m:t>
                        </m:r>
                      </m:sup>
                    </m:sSup>
                  </m:oMath>
                </a14:m>
                <a:r>
                  <a:rPr lang="en-US" sz="2400" dirty="0">
                    <a:effectLst/>
                    <a:latin typeface="CMR10"/>
                  </a:rPr>
                  <a:t> </a:t>
                </a:r>
                <a:endParaRPr lang="en-US" sz="2400" dirty="0"/>
              </a:p>
            </p:txBody>
          </p:sp>
        </mc:Choice>
        <mc:Fallback xmlns="">
          <p:sp>
            <p:nvSpPr>
              <p:cNvPr id="261" name="TextBox 260">
                <a:extLst>
                  <a:ext uri="{FF2B5EF4-FFF2-40B4-BE49-F238E27FC236}">
                    <a16:creationId xmlns:a16="http://schemas.microsoft.com/office/drawing/2014/main" id="{76667939-C009-35C2-E6A4-F3A494325915}"/>
                  </a:ext>
                </a:extLst>
              </p:cNvPr>
              <p:cNvSpPr txBox="1">
                <a:spLocks noRot="1" noChangeAspect="1" noMove="1" noResize="1" noEditPoints="1" noAdjustHandles="1" noChangeArrowheads="1" noChangeShapeType="1" noTextEdit="1"/>
              </p:cNvSpPr>
              <p:nvPr/>
            </p:nvSpPr>
            <p:spPr>
              <a:xfrm>
                <a:off x="5319202" y="56504"/>
                <a:ext cx="6159653" cy="890372"/>
              </a:xfrm>
              <a:prstGeom prst="rect">
                <a:avLst/>
              </a:prstGeom>
              <a:blipFill>
                <a:blip r:embed="rId9"/>
                <a:stretch>
                  <a:fillRect l="-1443" t="-39437" r="-1443" b="-1183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3" name="Rectangle 262">
                <a:extLst>
                  <a:ext uri="{FF2B5EF4-FFF2-40B4-BE49-F238E27FC236}">
                    <a16:creationId xmlns:a16="http://schemas.microsoft.com/office/drawing/2014/main" id="{D0E55266-8B21-91AC-9830-6D4958FE8732}"/>
                  </a:ext>
                </a:extLst>
              </p:cNvPr>
              <p:cNvSpPr/>
              <p:nvPr/>
            </p:nvSpPr>
            <p:spPr>
              <a:xfrm>
                <a:off x="1739592" y="3950041"/>
                <a:ext cx="6306791" cy="518668"/>
              </a:xfrm>
              <a:prstGeom prst="rect">
                <a:avLst/>
              </a:prstGeom>
            </p:spPr>
            <p:txBody>
              <a:bodyPr wrap="none">
                <a:spAutoFit/>
              </a:bodyPr>
              <a:lstStyle/>
              <a:p>
                <a:r>
                  <a:rPr lang="en-US" sz="2400" b="0" dirty="0"/>
                  <a:t>Geometrically, this means: </a:t>
                </a:r>
                <a14:m>
                  <m:oMath xmlns:m="http://schemas.openxmlformats.org/officeDocument/2006/math">
                    <m:nary>
                      <m:naryPr>
                        <m:chr m:val="∮"/>
                        <m:limLoc m:val="undOvr"/>
                        <m:subHide m:val="on"/>
                        <m:supHide m:val="on"/>
                        <m:ctrlPr>
                          <a:rPr lang="en-US" sz="2400" b="0" i="1" smtClean="0">
                            <a:latin typeface="Cambria Math" panose="02040503050406030204" pitchFamily="18" charset="0"/>
                          </a:rPr>
                        </m:ctrlPr>
                      </m:naryPr>
                      <m:sub/>
                      <m:sup/>
                      <m:e>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𝑆</m:t>
                                </m:r>
                              </m:e>
                              <m:sup>
                                <m:r>
                                  <a:rPr lang="en-US" sz="2400" b="0" i="1" smtClean="0">
                                    <a:latin typeface="Cambria Math" panose="02040503050406030204" pitchFamily="18" charset="0"/>
                                  </a:rPr>
                                  <m:t>𝑞</m:t>
                                </m:r>
                              </m:sup>
                            </m:sSup>
                            <m:r>
                              <a:rPr lang="en-US" sz="2400" b="0" i="1" smtClean="0">
                                <a:latin typeface="Cambria Math" panose="02040503050406030204" pitchFamily="18" charset="0"/>
                              </a:rPr>
                              <m:t>𝑑𝑝</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𝑆</m:t>
                                </m:r>
                              </m:e>
                              <m:sup>
                                <m:r>
                                  <a:rPr lang="en-US" sz="2400" b="0" i="1" smtClean="0">
                                    <a:latin typeface="Cambria Math" panose="02040503050406030204" pitchFamily="18" charset="0"/>
                                  </a:rPr>
                                  <m:t>𝑝</m:t>
                                </m:r>
                              </m:sup>
                            </m:sSup>
                            <m:r>
                              <a:rPr lang="en-US" sz="2400" b="0" i="1" smtClean="0">
                                <a:latin typeface="Cambria Math" panose="02040503050406030204" pitchFamily="18" charset="0"/>
                              </a:rPr>
                              <m:t>𝑑𝑞</m:t>
                            </m:r>
                          </m:e>
                        </m:d>
                        <m:r>
                          <a:rPr lang="en-US" sz="2400" b="0" i="1" smtClean="0">
                            <a:latin typeface="Cambria Math" panose="02040503050406030204" pitchFamily="18" charset="0"/>
                          </a:rPr>
                          <m:t>=0</m:t>
                        </m:r>
                      </m:e>
                    </m:nary>
                  </m:oMath>
                </a14:m>
                <a:endParaRPr lang="en-US" sz="2400" dirty="0"/>
              </a:p>
            </p:txBody>
          </p:sp>
        </mc:Choice>
        <mc:Fallback xmlns="">
          <p:sp>
            <p:nvSpPr>
              <p:cNvPr id="263" name="Rectangle 262">
                <a:extLst>
                  <a:ext uri="{FF2B5EF4-FFF2-40B4-BE49-F238E27FC236}">
                    <a16:creationId xmlns:a16="http://schemas.microsoft.com/office/drawing/2014/main" id="{D0E55266-8B21-91AC-9830-6D4958FE8732}"/>
                  </a:ext>
                </a:extLst>
              </p:cNvPr>
              <p:cNvSpPr>
                <a:spLocks noRot="1" noChangeAspect="1" noMove="1" noResize="1" noEditPoints="1" noAdjustHandles="1" noChangeArrowheads="1" noChangeShapeType="1" noTextEdit="1"/>
              </p:cNvSpPr>
              <p:nvPr/>
            </p:nvSpPr>
            <p:spPr>
              <a:xfrm>
                <a:off x="1739592" y="3950041"/>
                <a:ext cx="6306791" cy="518668"/>
              </a:xfrm>
              <a:prstGeom prst="rect">
                <a:avLst/>
              </a:prstGeom>
              <a:blipFill>
                <a:blip r:embed="rId10"/>
                <a:stretch>
                  <a:fillRect l="-1406" t="-143902" b="-2024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5025919C-2781-D339-D4D4-C60E7F72C615}"/>
                  </a:ext>
                </a:extLst>
              </p:cNvPr>
              <p:cNvSpPr/>
              <p:nvPr/>
            </p:nvSpPr>
            <p:spPr>
              <a:xfrm>
                <a:off x="463719" y="4464820"/>
                <a:ext cx="8858535" cy="1799595"/>
              </a:xfrm>
              <a:prstGeom prst="rect">
                <a:avLst/>
              </a:prstGeom>
            </p:spPr>
            <p:txBody>
              <a:bodyPr wrap="square">
                <a:spAutoFit/>
              </a:bodyPr>
              <a:lstStyle/>
              <a:p>
                <a:r>
                  <a:rPr lang="en-US" sz="2400" dirty="0"/>
                  <a:t>Since we are in two dimensional space and a hyper surface surface has dimension </a:t>
                </a:r>
                <a14:m>
                  <m:oMath xmlns:m="http://schemas.openxmlformats.org/officeDocument/2006/math">
                    <m:r>
                      <a:rPr lang="en-US" sz="2400" i="1">
                        <a:latin typeface="Cambria Math" panose="02040503050406030204" pitchFamily="18" charset="0"/>
                      </a:rPr>
                      <m:t>𝑛</m:t>
                    </m:r>
                    <m:r>
                      <a:rPr lang="en-US" sz="2400" i="1">
                        <a:latin typeface="Cambria Math" panose="02040503050406030204" pitchFamily="18" charset="0"/>
                      </a:rPr>
                      <m:t>−1=2−1=1</m:t>
                    </m:r>
                  </m:oMath>
                </a14:m>
                <a:endParaRPr lang="en-US" sz="2400" dirty="0"/>
              </a:p>
              <a:p>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US" sz="2400" i="1">
                              <a:latin typeface="Cambria Math" panose="02040503050406030204" pitchFamily="18" charset="0"/>
                            </a:rPr>
                          </m:ctrlPr>
                        </m:naryPr>
                        <m:sub/>
                        <m:sup/>
                        <m:e>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𝑆</m:t>
                                  </m:r>
                                </m:e>
                                <m:sup>
                                  <m:r>
                                    <a:rPr lang="en-US" sz="2400" i="1">
                                      <a:latin typeface="Cambria Math" panose="02040503050406030204" pitchFamily="18" charset="0"/>
                                    </a:rPr>
                                    <m:t>𝑞</m:t>
                                  </m:r>
                                </m:sup>
                              </m:sSup>
                              <m:r>
                                <a:rPr lang="en-US" sz="2400" i="1">
                                  <a:latin typeface="Cambria Math" panose="02040503050406030204" pitchFamily="18" charset="0"/>
                                </a:rPr>
                                <m:t>𝑑𝑝</m:t>
                              </m:r>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𝑆</m:t>
                                  </m:r>
                                </m:e>
                                <m:sup>
                                  <m:r>
                                    <a:rPr lang="en-US" sz="2400" i="1">
                                      <a:latin typeface="Cambria Math" panose="02040503050406030204" pitchFamily="18" charset="0"/>
                                    </a:rPr>
                                    <m:t>𝑝</m:t>
                                  </m:r>
                                </m:sup>
                              </m:sSup>
                              <m:r>
                                <a:rPr lang="en-US" sz="2400" i="1">
                                  <a:latin typeface="Cambria Math" panose="02040503050406030204" pitchFamily="18" charset="0"/>
                                </a:rPr>
                                <m:t>𝑑𝑞</m:t>
                              </m:r>
                            </m:e>
                          </m:d>
                          <m:r>
                            <a:rPr lang="en-US" sz="2400" i="1">
                              <a:latin typeface="Cambria Math" panose="02040503050406030204" pitchFamily="18" charset="0"/>
                            </a:rPr>
                            <m:t>=</m:t>
                          </m:r>
                          <m:nary>
                            <m:naryPr>
                              <m:chr m:val="∮"/>
                              <m:limLoc m:val="undOvr"/>
                              <m:subHide m:val="on"/>
                              <m:supHide m:val="on"/>
                              <m:ctrlPr>
                                <a:rPr lang="en-US" sz="2400" i="1">
                                  <a:latin typeface="Cambria Math" panose="02040503050406030204" pitchFamily="18" charset="0"/>
                                </a:rPr>
                              </m:ctrlPr>
                            </m:naryPr>
                            <m:sub/>
                            <m:sup/>
                            <m:e>
                              <m:sSub>
                                <m:sSubPr>
                                  <m:ctrlPr>
                                    <a:rPr lang="en-US" sz="2400" i="1">
                                      <a:latin typeface="Cambria Math" panose="02040503050406030204" pitchFamily="18" charset="0"/>
                                    </a:rPr>
                                  </m:ctrlPr>
                                </m:sSubPr>
                                <m:e>
                                  <m:r>
                                    <a:rPr lang="en-US" sz="2400" i="1">
                                      <a:latin typeface="Cambria Math" panose="02040503050406030204" pitchFamily="18" charset="0"/>
                                    </a:rPr>
                                    <m:t>𝜕</m:t>
                                  </m:r>
                                </m:e>
                                <m:sub>
                                  <m:r>
                                    <a:rPr lang="en-US" sz="2400" i="1">
                                      <a:latin typeface="Cambria Math" panose="02040503050406030204" pitchFamily="18" charset="0"/>
                                    </a:rPr>
                                    <m:t>𝑝</m:t>
                                  </m:r>
                                </m:sub>
                              </m:sSub>
                              <m:r>
                                <a:rPr lang="en-US" sz="2400" i="1">
                                  <a:latin typeface="Cambria Math" panose="02040503050406030204" pitchFamily="18" charset="0"/>
                                </a:rPr>
                                <m:t>𝐻𝑑𝑝</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m:t>
                                  </m:r>
                                </m:e>
                                <m:sub>
                                  <m:r>
                                    <a:rPr lang="en-US" sz="2400" i="1">
                                      <a:latin typeface="Cambria Math" panose="02040503050406030204" pitchFamily="18" charset="0"/>
                                    </a:rPr>
                                    <m:t>𝑞</m:t>
                                  </m:r>
                                </m:sub>
                              </m:sSub>
                              <m:r>
                                <a:rPr lang="en-US" sz="2400" i="1">
                                  <a:latin typeface="Cambria Math" panose="02040503050406030204" pitchFamily="18" charset="0"/>
                                </a:rPr>
                                <m:t>𝐻𝑑𝑞</m:t>
                              </m:r>
                              <m:r>
                                <a:rPr lang="en-US" sz="2400" i="1">
                                  <a:latin typeface="Cambria Math" panose="02040503050406030204" pitchFamily="18" charset="0"/>
                                </a:rPr>
                                <m:t>)=</m:t>
                              </m:r>
                              <m:nary>
                                <m:naryPr>
                                  <m:chr m:val="∮"/>
                                  <m:limLoc m:val="undOvr"/>
                                  <m:subHide m:val="on"/>
                                  <m:supHide m:val="on"/>
                                  <m:ctrlPr>
                                    <a:rPr lang="en-US" sz="2400" i="1">
                                      <a:latin typeface="Cambria Math" panose="02040503050406030204" pitchFamily="18" charset="0"/>
                                    </a:rPr>
                                  </m:ctrlPr>
                                </m:naryPr>
                                <m:sub/>
                                <m:sup/>
                                <m:e>
                                  <m:r>
                                    <a:rPr lang="en-US" sz="2400" i="1">
                                      <a:latin typeface="Cambria Math" panose="02040503050406030204" pitchFamily="18" charset="0"/>
                                    </a:rPr>
                                    <m:t>𝑑𝐻</m:t>
                                  </m:r>
                                  <m:r>
                                    <a:rPr lang="en-US" sz="2400" i="1">
                                      <a:latin typeface="Cambria Math" panose="02040503050406030204" pitchFamily="18" charset="0"/>
                                    </a:rPr>
                                    <m:t>=0</m:t>
                                  </m:r>
                                </m:e>
                              </m:nary>
                            </m:e>
                          </m:nary>
                        </m:e>
                      </m:nary>
                    </m:oMath>
                  </m:oMathPara>
                </a14:m>
                <a:endParaRPr lang="en-US" sz="2400" dirty="0"/>
              </a:p>
            </p:txBody>
          </p:sp>
        </mc:Choice>
        <mc:Fallback xmlns="">
          <p:sp>
            <p:nvSpPr>
              <p:cNvPr id="6" name="Rectangle 5">
                <a:extLst>
                  <a:ext uri="{FF2B5EF4-FFF2-40B4-BE49-F238E27FC236}">
                    <a16:creationId xmlns:a16="http://schemas.microsoft.com/office/drawing/2014/main" id="{5025919C-2781-D339-D4D4-C60E7F72C615}"/>
                  </a:ext>
                </a:extLst>
              </p:cNvPr>
              <p:cNvSpPr>
                <a:spLocks noRot="1" noChangeAspect="1" noMove="1" noResize="1" noEditPoints="1" noAdjustHandles="1" noChangeArrowheads="1" noChangeShapeType="1" noTextEdit="1"/>
              </p:cNvSpPr>
              <p:nvPr/>
            </p:nvSpPr>
            <p:spPr>
              <a:xfrm>
                <a:off x="463719" y="4464820"/>
                <a:ext cx="8858535" cy="1799595"/>
              </a:xfrm>
              <a:prstGeom prst="rect">
                <a:avLst/>
              </a:prstGeom>
              <a:blipFill>
                <a:blip r:embed="rId11"/>
                <a:stretch>
                  <a:fillRect l="-3438" t="-41958" b="-113986"/>
                </a:stretch>
              </a:blipFill>
            </p:spPr>
            <p:txBody>
              <a:bodyPr/>
              <a:lstStyle/>
              <a:p>
                <a:r>
                  <a:rPr lang="en-US">
                    <a:noFill/>
                  </a:rPr>
                  <a:t> </a:t>
                </a:r>
              </a:p>
            </p:txBody>
          </p:sp>
        </mc:Fallback>
      </mc:AlternateContent>
    </p:spTree>
    <p:extLst>
      <p:ext uri="{BB962C8B-B14F-4D97-AF65-F5344CB8AC3E}">
        <p14:creationId xmlns:p14="http://schemas.microsoft.com/office/powerpoint/2010/main" val="1723110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D585CDD-29CC-4D68-0D14-F92E3E25FB39}"/>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563E069E-FA67-5239-856E-C921AF8A45F0}"/>
              </a:ext>
            </a:extLst>
          </p:cNvPr>
          <p:cNvSpPr>
            <a:spLocks noGrp="1"/>
          </p:cNvSpPr>
          <p:nvPr>
            <p:ph type="sldNum" sz="quarter" idx="12"/>
          </p:nvPr>
        </p:nvSpPr>
        <p:spPr/>
        <p:txBody>
          <a:bodyPr/>
          <a:lstStyle/>
          <a:p>
            <a:fld id="{F47845EA-7733-40EE-B074-20032348B727}" type="slidenum">
              <a:rPr lang="en-US" smtClean="0"/>
              <a:t>12</a:t>
            </a:fld>
            <a:endParaRPr lang="en-US"/>
          </a:p>
        </p:txBody>
      </p:sp>
      <p:sp>
        <p:nvSpPr>
          <p:cNvPr id="4" name="TextBox 3">
            <a:extLst>
              <a:ext uri="{FF2B5EF4-FFF2-40B4-BE49-F238E27FC236}">
                <a16:creationId xmlns:a16="http://schemas.microsoft.com/office/drawing/2014/main" id="{D2BA4621-041B-E33E-46DE-0BB051FE42ED}"/>
              </a:ext>
            </a:extLst>
          </p:cNvPr>
          <p:cNvSpPr txBox="1"/>
          <p:nvPr/>
        </p:nvSpPr>
        <p:spPr>
          <a:xfrm>
            <a:off x="119730" y="114438"/>
            <a:ext cx="11976356" cy="461665"/>
          </a:xfrm>
          <a:prstGeom prst="rect">
            <a:avLst/>
          </a:prstGeom>
        </p:spPr>
        <p:txBody>
          <a:bodyPr wrap="square" rtlCol="0">
            <a:spAutoFit/>
          </a:bodyPr>
          <a:lstStyle/>
          <a:p>
            <a:pPr algn="ctr"/>
            <a:r>
              <a:rPr lang="en-US" sz="2400" dirty="0">
                <a:solidFill>
                  <a:schemeClr val="tx1"/>
                </a:solidFill>
              </a:rPr>
              <a:t>Now let us turn our attention to the way regions are transported by the evolution</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11692FE-D920-E625-0488-8971C0432CD4}"/>
                  </a:ext>
                </a:extLst>
              </p:cNvPr>
              <p:cNvSpPr txBox="1"/>
              <p:nvPr/>
            </p:nvSpPr>
            <p:spPr>
              <a:xfrm>
                <a:off x="119730" y="4321433"/>
                <a:ext cx="9503955" cy="1631216"/>
              </a:xfrm>
              <a:prstGeom prst="rect">
                <a:avLst/>
              </a:prstGeom>
              <a:noFill/>
            </p:spPr>
            <p:txBody>
              <a:bodyPr wrap="square" rtlCol="0">
                <a:spAutoFit/>
              </a:bodyPr>
              <a:lstStyle/>
              <a:p>
                <a:r>
                  <a:rPr lang="en-US" sz="2000" dirty="0"/>
                  <a:t>T</a:t>
                </a:r>
                <a:r>
                  <a:rPr lang="en-US" sz="2000" dirty="0">
                    <a:solidFill>
                      <a:schemeClr val="tx1"/>
                    </a:solidFill>
                  </a:rPr>
                  <a:t>he first term in proportional to the divergence of the displacement field, therefore the Jacobian determinant is equal to one if and only if the displacement is </a:t>
                </a:r>
                <a:r>
                  <a:rPr lang="en-US" sz="2000" dirty="0" err="1">
                    <a:solidFill>
                      <a:schemeClr val="tx1"/>
                    </a:solidFill>
                  </a:rPr>
                  <a:t>divergentless</a:t>
                </a:r>
                <a:endParaRPr lang="en-US" sz="2000" dirty="0">
                  <a:solidFill>
                    <a:schemeClr val="tx1"/>
                  </a:solidFill>
                </a:endParaRPr>
              </a:p>
              <a:p>
                <a:endParaRPr lang="en-US" sz="2000" dirty="0"/>
              </a:p>
              <a:p>
                <a14:m>
                  <m:oMath xmlns:m="http://schemas.openxmlformats.org/officeDocument/2006/math">
                    <m:r>
                      <a:rPr lang="en-US" sz="2000" b="0" i="1" smtClean="0">
                        <a:solidFill>
                          <a:schemeClr val="accent6">
                            <a:lumMod val="75000"/>
                          </a:schemeClr>
                        </a:solidFill>
                        <a:latin typeface="Cambria Math" panose="02040503050406030204" pitchFamily="18" charset="0"/>
                      </a:rPr>
                      <m:t>⇒</m:t>
                    </m:r>
                  </m:oMath>
                </a14:m>
                <a:r>
                  <a:rPr lang="en-US" sz="2000" dirty="0">
                    <a:solidFill>
                      <a:schemeClr val="accent6">
                        <a:lumMod val="75000"/>
                      </a:schemeClr>
                    </a:solidFill>
                  </a:rPr>
                  <a:t>the Jacobian of the time evolution being unitary, and volumes being conserved through the evolution are equivalent to the displacement field being </a:t>
                </a:r>
                <a:r>
                  <a:rPr lang="en-US" sz="2000" dirty="0" err="1">
                    <a:solidFill>
                      <a:schemeClr val="accent6">
                        <a:lumMod val="75000"/>
                      </a:schemeClr>
                    </a:solidFill>
                  </a:rPr>
                  <a:t>divergentless</a:t>
                </a:r>
                <a:endParaRPr lang="en-US" sz="2000" dirty="0">
                  <a:solidFill>
                    <a:schemeClr val="accent6">
                      <a:lumMod val="75000"/>
                    </a:schemeClr>
                  </a:solidFill>
                </a:endParaRPr>
              </a:p>
            </p:txBody>
          </p:sp>
        </mc:Choice>
        <mc:Fallback xmlns="">
          <p:sp>
            <p:nvSpPr>
              <p:cNvPr id="5" name="TextBox 4">
                <a:extLst>
                  <a:ext uri="{FF2B5EF4-FFF2-40B4-BE49-F238E27FC236}">
                    <a16:creationId xmlns:a16="http://schemas.microsoft.com/office/drawing/2014/main" id="{311692FE-D920-E625-0488-8971C0432CD4}"/>
                  </a:ext>
                </a:extLst>
              </p:cNvPr>
              <p:cNvSpPr txBox="1">
                <a:spLocks noRot="1" noChangeAspect="1" noMove="1" noResize="1" noEditPoints="1" noAdjustHandles="1" noChangeArrowheads="1" noChangeShapeType="1" noTextEdit="1"/>
              </p:cNvSpPr>
              <p:nvPr/>
            </p:nvSpPr>
            <p:spPr>
              <a:xfrm>
                <a:off x="119730" y="4321433"/>
                <a:ext cx="9503955" cy="1631216"/>
              </a:xfrm>
              <a:prstGeom prst="rect">
                <a:avLst/>
              </a:prstGeom>
              <a:blipFill>
                <a:blip r:embed="rId2"/>
                <a:stretch>
                  <a:fillRect l="-668" t="-2326" r="-134" b="-62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85F41AD-212C-D1BF-8CB9-927D2E94D32E}"/>
                  </a:ext>
                </a:extLst>
              </p:cNvPr>
              <p:cNvSpPr txBox="1"/>
              <p:nvPr/>
            </p:nvSpPr>
            <p:spPr>
              <a:xfrm>
                <a:off x="16134" y="767799"/>
                <a:ext cx="1894685" cy="441339"/>
              </a:xfrm>
              <a:prstGeom prst="rect">
                <a:avLst/>
              </a:prstGeom>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sz="2000" b="0" i="1" smtClean="0">
                              <a:solidFill>
                                <a:schemeClr val="tx1"/>
                              </a:solidFill>
                              <a:latin typeface="Cambria Math" panose="02040503050406030204" pitchFamily="18" charset="0"/>
                              <a:ea typeface="Cambria Math" panose="02040503050406030204" pitchFamily="18" charset="0"/>
                            </a:rPr>
                          </m:ctrlPr>
                        </m:sSupPr>
                        <m:e>
                          <m:acc>
                            <m:accPr>
                              <m:chr m:val="̂"/>
                              <m:ctrlPr>
                                <a:rPr lang="en-US" sz="2000" i="1" smtClean="0">
                                  <a:solidFill>
                                    <a:schemeClr val="tx1"/>
                                  </a:solidFill>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𝜉</m:t>
                              </m:r>
                            </m:e>
                          </m:acc>
                        </m:e>
                        <m:sup>
                          <m:r>
                            <a:rPr lang="en-US" sz="2000" b="0" i="1" smtClean="0">
                              <a:solidFill>
                                <a:schemeClr val="tx1"/>
                              </a:solidFill>
                              <a:latin typeface="Cambria Math" panose="02040503050406030204" pitchFamily="18" charset="0"/>
                              <a:ea typeface="Cambria Math" panose="02040503050406030204" pitchFamily="18" charset="0"/>
                            </a:rPr>
                            <m:t>𝑎</m:t>
                          </m:r>
                        </m:sup>
                      </m:sSup>
                      <m:r>
                        <a:rPr lang="en-US" sz="2000" b="0" i="1" smtClean="0">
                          <a:solidFill>
                            <a:schemeClr val="tx1"/>
                          </a:solidFill>
                          <a:latin typeface="Cambria Math" panose="02040503050406030204" pitchFamily="18" charset="0"/>
                          <a:ea typeface="Cambria Math" panose="02040503050406030204" pitchFamily="18" charset="0"/>
                        </a:rPr>
                        <m:t>=</m:t>
                      </m:r>
                      <m:sSup>
                        <m:sSupPr>
                          <m:ctrlPr>
                            <a:rPr lang="en-US" sz="2000" b="0" i="1" smtClean="0">
                              <a:solidFill>
                                <a:schemeClr val="tx1"/>
                              </a:solidFill>
                              <a:latin typeface="Cambria Math" panose="02040503050406030204" pitchFamily="18" charset="0"/>
                              <a:ea typeface="Cambria Math" panose="02040503050406030204" pitchFamily="18" charset="0"/>
                            </a:rPr>
                          </m:ctrlPr>
                        </m:sSupPr>
                        <m:e>
                          <m:acc>
                            <m:accPr>
                              <m:chr m:val="̂"/>
                              <m:ctrlPr>
                                <a:rPr lang="en-US" sz="2000" b="0" i="1" smtClean="0">
                                  <a:solidFill>
                                    <a:schemeClr val="tx1"/>
                                  </a:solidFill>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𝜉</m:t>
                              </m:r>
                            </m:e>
                          </m:acc>
                        </m:e>
                        <m:sup>
                          <m:r>
                            <a:rPr lang="en-US" sz="2000" b="0" i="1" smtClean="0">
                              <a:solidFill>
                                <a:schemeClr val="tx1"/>
                              </a:solidFill>
                              <a:latin typeface="Cambria Math" panose="02040503050406030204" pitchFamily="18" charset="0"/>
                              <a:ea typeface="Cambria Math" panose="02040503050406030204" pitchFamily="18" charset="0"/>
                            </a:rPr>
                            <m:t>𝑎</m:t>
                          </m:r>
                        </m:sup>
                      </m:sSup>
                      <m:d>
                        <m:dPr>
                          <m:ctrlPr>
                            <a:rPr lang="en-US" sz="2000" b="0" i="1" smtClean="0">
                              <a:solidFill>
                                <a:schemeClr val="tx1"/>
                              </a:solidFill>
                              <a:latin typeface="Cambria Math" panose="02040503050406030204" pitchFamily="18" charset="0"/>
                              <a:ea typeface="Cambria Math" panose="02040503050406030204" pitchFamily="18" charset="0"/>
                            </a:rPr>
                          </m:ctrlPr>
                        </m:dPr>
                        <m:e>
                          <m:sSup>
                            <m:sSupPr>
                              <m:ctrlPr>
                                <a:rPr lang="en-US" sz="2000" b="0" i="1" smtClean="0">
                                  <a:solidFill>
                                    <a:schemeClr val="tx1"/>
                                  </a:solidFill>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𝜉</m:t>
                              </m:r>
                            </m:e>
                            <m:sup>
                              <m:r>
                                <a:rPr lang="en-US" sz="2000" b="0" i="1" smtClean="0">
                                  <a:latin typeface="Cambria Math" panose="02040503050406030204" pitchFamily="18" charset="0"/>
                                  <a:ea typeface="Cambria Math" panose="02040503050406030204" pitchFamily="18" charset="0"/>
                                </a:rPr>
                                <m:t>𝑏</m:t>
                              </m:r>
                            </m:sup>
                          </m:sSup>
                        </m:e>
                      </m:d>
                    </m:oMath>
                  </m:oMathPara>
                </a14:m>
                <a:endParaRPr lang="en-US" sz="2000" dirty="0">
                  <a:solidFill>
                    <a:schemeClr val="tx1"/>
                  </a:solidFill>
                </a:endParaRPr>
              </a:p>
            </p:txBody>
          </p:sp>
        </mc:Choice>
        <mc:Fallback xmlns="">
          <p:sp>
            <p:nvSpPr>
              <p:cNvPr id="6" name="TextBox 5">
                <a:extLst>
                  <a:ext uri="{FF2B5EF4-FFF2-40B4-BE49-F238E27FC236}">
                    <a16:creationId xmlns:a16="http://schemas.microsoft.com/office/drawing/2014/main" id="{685F41AD-212C-D1BF-8CB9-927D2E94D32E}"/>
                  </a:ext>
                </a:extLst>
              </p:cNvPr>
              <p:cNvSpPr txBox="1">
                <a:spLocks noRot="1" noChangeAspect="1" noMove="1" noResize="1" noEditPoints="1" noAdjustHandles="1" noChangeArrowheads="1" noChangeShapeType="1" noTextEdit="1"/>
              </p:cNvSpPr>
              <p:nvPr/>
            </p:nvSpPr>
            <p:spPr>
              <a:xfrm>
                <a:off x="16134" y="767799"/>
                <a:ext cx="1894685" cy="441339"/>
              </a:xfrm>
              <a:prstGeom prst="rect">
                <a:avLst/>
              </a:prstGeom>
              <a:blipFill>
                <a:blip r:embed="rId3"/>
                <a:stretch>
                  <a:fillRect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BC0283F-7302-42BA-D791-96E40BC2B5D4}"/>
                  </a:ext>
                </a:extLst>
              </p:cNvPr>
              <p:cNvSpPr txBox="1"/>
              <p:nvPr/>
            </p:nvSpPr>
            <p:spPr>
              <a:xfrm>
                <a:off x="1926953" y="782611"/>
                <a:ext cx="2307683" cy="416717"/>
              </a:xfrm>
              <a:prstGeom prst="rect">
                <a:avLst/>
              </a:prstGeom>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ea typeface="Cambria Math" panose="02040503050406030204" pitchFamily="18" charset="0"/>
                        </a:rPr>
                        <m:t>𝑑</m:t>
                      </m:r>
                      <m:sSup>
                        <m:sSupPr>
                          <m:ctrlPr>
                            <a:rPr lang="en-US" sz="2000" i="1">
                              <a:latin typeface="Cambria Math" panose="02040503050406030204" pitchFamily="18" charset="0"/>
                              <a:ea typeface="Cambria Math" panose="02040503050406030204" pitchFamily="18" charset="0"/>
                            </a:rPr>
                          </m:ctrlPr>
                        </m:sSupPr>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𝜉</m:t>
                              </m:r>
                            </m:e>
                          </m:acc>
                        </m:e>
                        <m:sup>
                          <m:r>
                            <a:rPr lang="en-US" sz="2000" i="1">
                              <a:latin typeface="Cambria Math" panose="02040503050406030204" pitchFamily="18" charset="0"/>
                              <a:ea typeface="Cambria Math" panose="02040503050406030204" pitchFamily="18" charset="0"/>
                            </a:rPr>
                            <m:t>𝑎</m:t>
                          </m:r>
                        </m:sup>
                      </m:sSup>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m:t>
                          </m:r>
                        </m:e>
                        <m:sub>
                          <m:r>
                            <a:rPr lang="en-US" sz="2000" i="1">
                              <a:latin typeface="Cambria Math" panose="02040503050406030204" pitchFamily="18" charset="0"/>
                              <a:ea typeface="Cambria Math" panose="02040503050406030204" pitchFamily="18" charset="0"/>
                            </a:rPr>
                            <m:t>𝑏</m:t>
                          </m:r>
                        </m:sub>
                      </m:sSub>
                      <m:sSup>
                        <m:sSupPr>
                          <m:ctrlPr>
                            <a:rPr lang="en-US" sz="2000" i="1">
                              <a:latin typeface="Cambria Math" panose="02040503050406030204" pitchFamily="18" charset="0"/>
                              <a:ea typeface="Cambria Math" panose="02040503050406030204" pitchFamily="18" charset="0"/>
                            </a:rPr>
                          </m:ctrlPr>
                        </m:sSupPr>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𝜉</m:t>
                              </m:r>
                            </m:e>
                          </m:acc>
                        </m:e>
                        <m:sup>
                          <m:r>
                            <a:rPr lang="en-US" sz="2000" i="1">
                              <a:latin typeface="Cambria Math" panose="02040503050406030204" pitchFamily="18" charset="0"/>
                              <a:ea typeface="Cambria Math" panose="02040503050406030204" pitchFamily="18" charset="0"/>
                            </a:rPr>
                            <m:t>𝑎</m:t>
                          </m:r>
                        </m:sup>
                      </m:sSup>
                      <m:r>
                        <a:rPr lang="en-US" sz="2000" i="1">
                          <a:latin typeface="Cambria Math" panose="02040503050406030204" pitchFamily="18" charset="0"/>
                          <a:ea typeface="Cambria Math" panose="02040503050406030204" pitchFamily="18" charset="0"/>
                        </a:rPr>
                        <m:t>𝑑</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𝜉</m:t>
                          </m:r>
                        </m:e>
                        <m:sup>
                          <m:r>
                            <a:rPr lang="en-US" sz="2000" i="1">
                              <a:latin typeface="Cambria Math" panose="02040503050406030204" pitchFamily="18" charset="0"/>
                              <a:ea typeface="Cambria Math" panose="02040503050406030204" pitchFamily="18" charset="0"/>
                            </a:rPr>
                            <m:t>𝑏</m:t>
                          </m:r>
                        </m:sup>
                      </m:sSup>
                    </m:oMath>
                  </m:oMathPara>
                </a14:m>
                <a:endParaRPr lang="en-US" sz="2000" dirty="0">
                  <a:solidFill>
                    <a:schemeClr val="tx1"/>
                  </a:solidFill>
                </a:endParaRPr>
              </a:p>
            </p:txBody>
          </p:sp>
        </mc:Choice>
        <mc:Fallback xmlns="">
          <p:sp>
            <p:nvSpPr>
              <p:cNvPr id="7" name="TextBox 6">
                <a:extLst>
                  <a:ext uri="{FF2B5EF4-FFF2-40B4-BE49-F238E27FC236}">
                    <a16:creationId xmlns:a16="http://schemas.microsoft.com/office/drawing/2014/main" id="{2BC0283F-7302-42BA-D791-96E40BC2B5D4}"/>
                  </a:ext>
                </a:extLst>
              </p:cNvPr>
              <p:cNvSpPr txBox="1">
                <a:spLocks noRot="1" noChangeAspect="1" noMove="1" noResize="1" noEditPoints="1" noAdjustHandles="1" noChangeArrowheads="1" noChangeShapeType="1" noTextEdit="1"/>
              </p:cNvSpPr>
              <p:nvPr/>
            </p:nvSpPr>
            <p:spPr>
              <a:xfrm>
                <a:off x="1926953" y="782611"/>
                <a:ext cx="2307683" cy="416717"/>
              </a:xfrm>
              <a:prstGeom prst="rect">
                <a:avLst/>
              </a:prstGeom>
              <a:blipFill>
                <a:blip r:embed="rId4"/>
                <a:stretch>
                  <a:fillRect t="-2941" b="-117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AFBD274-89D4-3CA6-B7A0-8427FA775DED}"/>
                  </a:ext>
                </a:extLst>
              </p:cNvPr>
              <p:cNvSpPr txBox="1"/>
              <p:nvPr/>
            </p:nvSpPr>
            <p:spPr>
              <a:xfrm>
                <a:off x="4250770" y="767799"/>
                <a:ext cx="4157228" cy="441339"/>
              </a:xfrm>
              <a:prstGeom prst="rect">
                <a:avLst/>
              </a:prstGeom>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ea typeface="Cambria Math" panose="02040503050406030204" pitchFamily="18" charset="0"/>
                        </a:rPr>
                        <m:t>𝑑</m:t>
                      </m:r>
                      <m:sSup>
                        <m:sSupPr>
                          <m:ctrlPr>
                            <a:rPr lang="en-US" sz="2000" i="1">
                              <a:latin typeface="Cambria Math" panose="02040503050406030204" pitchFamily="18" charset="0"/>
                              <a:ea typeface="Cambria Math" panose="02040503050406030204" pitchFamily="18" charset="0"/>
                            </a:rPr>
                          </m:ctrlPr>
                        </m:sSupPr>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𝜉</m:t>
                              </m:r>
                            </m:e>
                          </m:acc>
                        </m:e>
                        <m:sup>
                          <m:r>
                            <a:rPr lang="en-US" sz="2000" i="1">
                              <a:latin typeface="Cambria Math" panose="02040503050406030204" pitchFamily="18" charset="0"/>
                              <a:ea typeface="Cambria Math" panose="02040503050406030204" pitchFamily="18" charset="0"/>
                            </a:rPr>
                            <m:t>1</m:t>
                          </m:r>
                        </m:sup>
                      </m:sSup>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𝑑</m:t>
                      </m:r>
                      <m:sSup>
                        <m:sSupPr>
                          <m:ctrlPr>
                            <a:rPr lang="en-US" sz="2000" i="1">
                              <a:latin typeface="Cambria Math" panose="02040503050406030204" pitchFamily="18" charset="0"/>
                              <a:ea typeface="Cambria Math" panose="02040503050406030204" pitchFamily="18" charset="0"/>
                            </a:rPr>
                          </m:ctrlPr>
                        </m:sSupPr>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𝜉</m:t>
                              </m:r>
                            </m:e>
                          </m:acc>
                        </m:e>
                        <m:sup>
                          <m:r>
                            <a:rPr lang="en-US" sz="2000" i="1">
                              <a:latin typeface="Cambria Math" panose="02040503050406030204" pitchFamily="18" charset="0"/>
                              <a:ea typeface="Cambria Math" panose="02040503050406030204" pitchFamily="18" charset="0"/>
                            </a:rPr>
                            <m:t>𝑛</m:t>
                          </m:r>
                        </m:sup>
                      </m:sSup>
                      <m:r>
                        <a:rPr lang="en-US" sz="2000" i="1">
                          <a:latin typeface="Cambria Math" panose="02040503050406030204" pitchFamily="18" charset="0"/>
                          <a:ea typeface="Cambria Math" panose="02040503050406030204" pitchFamily="18" charset="0"/>
                        </a:rPr>
                        <m:t>=</m:t>
                      </m:r>
                      <m:d>
                        <m:dPr>
                          <m:begChr m:val="|"/>
                          <m:endChr m:val="|"/>
                          <m:ctrlPr>
                            <a:rPr lang="en-US" sz="2000" i="1">
                              <a:latin typeface="Cambria Math" panose="02040503050406030204" pitchFamily="18" charset="0"/>
                              <a:ea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m:t>
                              </m:r>
                            </m:e>
                            <m:sub>
                              <m:r>
                                <a:rPr lang="en-US" sz="2000" i="1">
                                  <a:latin typeface="Cambria Math" panose="02040503050406030204" pitchFamily="18" charset="0"/>
                                  <a:ea typeface="Cambria Math" panose="02040503050406030204" pitchFamily="18" charset="0"/>
                                </a:rPr>
                                <m:t>𝑏</m:t>
                              </m:r>
                            </m:sub>
                          </m:sSub>
                          <m:sSup>
                            <m:sSupPr>
                              <m:ctrlPr>
                                <a:rPr lang="en-US" sz="2000" i="1">
                                  <a:latin typeface="Cambria Math" panose="02040503050406030204" pitchFamily="18" charset="0"/>
                                  <a:ea typeface="Cambria Math" panose="02040503050406030204" pitchFamily="18" charset="0"/>
                                </a:rPr>
                              </m:ctrlPr>
                            </m:sSupPr>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𝜉</m:t>
                                  </m:r>
                                </m:e>
                              </m:acc>
                            </m:e>
                            <m:sup>
                              <m:r>
                                <a:rPr lang="en-US" sz="2000" i="1">
                                  <a:latin typeface="Cambria Math" panose="02040503050406030204" pitchFamily="18" charset="0"/>
                                  <a:ea typeface="Cambria Math" panose="02040503050406030204" pitchFamily="18" charset="0"/>
                                </a:rPr>
                                <m:t>𝑎</m:t>
                              </m:r>
                            </m:sup>
                          </m:sSup>
                        </m:e>
                      </m:d>
                      <m:r>
                        <a:rPr lang="en-US" sz="2000" i="1">
                          <a:latin typeface="Cambria Math" panose="02040503050406030204" pitchFamily="18" charset="0"/>
                          <a:ea typeface="Cambria Math" panose="02040503050406030204" pitchFamily="18" charset="0"/>
                        </a:rPr>
                        <m:t>𝑑</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𝜉</m:t>
                          </m:r>
                        </m:e>
                        <m:sup>
                          <m:r>
                            <a:rPr lang="en-US" sz="2000" i="1">
                              <a:latin typeface="Cambria Math" panose="02040503050406030204" pitchFamily="18" charset="0"/>
                              <a:ea typeface="Cambria Math" panose="02040503050406030204" pitchFamily="18" charset="0"/>
                            </a:rPr>
                            <m:t>1</m:t>
                          </m:r>
                        </m:sup>
                      </m:sSup>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𝑑</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𝜉</m:t>
                          </m:r>
                        </m:e>
                        <m:sup>
                          <m:r>
                            <a:rPr lang="en-US" sz="2000" i="1">
                              <a:latin typeface="Cambria Math" panose="02040503050406030204" pitchFamily="18" charset="0"/>
                              <a:ea typeface="Cambria Math" panose="02040503050406030204" pitchFamily="18" charset="0"/>
                            </a:rPr>
                            <m:t>𝑛</m:t>
                          </m:r>
                        </m:sup>
                      </m:sSup>
                    </m:oMath>
                  </m:oMathPara>
                </a14:m>
                <a:endParaRPr lang="en-US" sz="2000" dirty="0">
                  <a:solidFill>
                    <a:schemeClr val="tx1"/>
                  </a:solidFill>
                </a:endParaRPr>
              </a:p>
            </p:txBody>
          </p:sp>
        </mc:Choice>
        <mc:Fallback xmlns="">
          <p:sp>
            <p:nvSpPr>
              <p:cNvPr id="8" name="TextBox 7">
                <a:extLst>
                  <a:ext uri="{FF2B5EF4-FFF2-40B4-BE49-F238E27FC236}">
                    <a16:creationId xmlns:a16="http://schemas.microsoft.com/office/drawing/2014/main" id="{7AFBD274-89D4-3CA6-B7A0-8427FA775DED}"/>
                  </a:ext>
                </a:extLst>
              </p:cNvPr>
              <p:cNvSpPr txBox="1">
                <a:spLocks noRot="1" noChangeAspect="1" noMove="1" noResize="1" noEditPoints="1" noAdjustHandles="1" noChangeArrowheads="1" noChangeShapeType="1" noTextEdit="1"/>
              </p:cNvSpPr>
              <p:nvPr/>
            </p:nvSpPr>
            <p:spPr>
              <a:xfrm>
                <a:off x="4250770" y="767799"/>
                <a:ext cx="4157228" cy="441339"/>
              </a:xfrm>
              <a:prstGeom prst="rect">
                <a:avLst/>
              </a:prstGeom>
              <a:blipFill>
                <a:blip r:embed="rId5"/>
                <a:stretch>
                  <a:fillRect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A6CCFC4-C453-53E8-37A0-3B8409EDF4CA}"/>
                  </a:ext>
                </a:extLst>
              </p:cNvPr>
              <p:cNvSpPr txBox="1"/>
              <p:nvPr/>
            </p:nvSpPr>
            <p:spPr>
              <a:xfrm>
                <a:off x="8424132" y="566269"/>
                <a:ext cx="3751733" cy="777264"/>
              </a:xfrm>
              <a:prstGeom prst="rect">
                <a:avLst/>
              </a:prstGeom>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𝑑</m:t>
                      </m:r>
                      <m:acc>
                        <m:accPr>
                          <m:chr m:val="̂"/>
                          <m:ctrlPr>
                            <a:rPr lang="en-US" sz="2000" i="1">
                              <a:latin typeface="Cambria Math" panose="02040503050406030204" pitchFamily="18" charset="0"/>
                            </a:rPr>
                          </m:ctrlPr>
                        </m:accPr>
                        <m:e>
                          <m:r>
                            <a:rPr lang="en-US" sz="2000" i="1">
                              <a:latin typeface="Cambria Math" panose="02040503050406030204" pitchFamily="18" charset="0"/>
                            </a:rPr>
                            <m:t>𝑞</m:t>
                          </m:r>
                        </m:e>
                      </m:acc>
                      <m:r>
                        <a:rPr lang="en-US" sz="2000" i="1">
                          <a:latin typeface="Cambria Math" panose="02040503050406030204" pitchFamily="18" charset="0"/>
                        </a:rPr>
                        <m:t>𝑑</m:t>
                      </m:r>
                      <m:acc>
                        <m:accPr>
                          <m:chr m:val="̂"/>
                          <m:ctrlPr>
                            <a:rPr lang="en-US" sz="2000" i="1">
                              <a:latin typeface="Cambria Math" panose="02040503050406030204" pitchFamily="18" charset="0"/>
                            </a:rPr>
                          </m:ctrlPr>
                        </m:accPr>
                        <m:e>
                          <m:r>
                            <a:rPr lang="en-US" sz="2000" i="1">
                              <a:latin typeface="Cambria Math" panose="02040503050406030204" pitchFamily="18" charset="0"/>
                            </a:rPr>
                            <m:t>𝑝</m:t>
                          </m:r>
                        </m:e>
                      </m:acc>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m>
                            <m:mPr>
                              <m:mcs>
                                <m:mc>
                                  <m:mcPr>
                                    <m:count m:val="2"/>
                                    <m:mcJc m:val="center"/>
                                  </m:mcPr>
                                </m:mc>
                              </m:mcs>
                              <m:ctrlPr>
                                <a:rPr lang="en-US" sz="2000" i="1">
                                  <a:latin typeface="Cambria Math" panose="02040503050406030204" pitchFamily="18" charset="0"/>
                                </a:rPr>
                              </m:ctrlPr>
                            </m:mPr>
                            <m:mr>
                              <m:e>
                                <m:sSub>
                                  <m:sSubPr>
                                    <m:ctrlPr>
                                      <a:rPr lang="en-US" sz="2000" i="1">
                                        <a:latin typeface="Cambria Math" panose="02040503050406030204" pitchFamily="18" charset="0"/>
                                      </a:rPr>
                                    </m:ctrlPr>
                                  </m:sSubPr>
                                  <m:e>
                                    <m:r>
                                      <a:rPr lang="en-US" sz="2000" i="1">
                                        <a:latin typeface="Cambria Math" panose="02040503050406030204" pitchFamily="18" charset="0"/>
                                      </a:rPr>
                                      <m:t>𝜕</m:t>
                                    </m:r>
                                  </m:e>
                                  <m:sub>
                                    <m:r>
                                      <a:rPr lang="en-US" sz="2000" i="1">
                                        <a:latin typeface="Cambria Math" panose="02040503050406030204" pitchFamily="18" charset="0"/>
                                      </a:rPr>
                                      <m:t>𝑞</m:t>
                                    </m:r>
                                  </m:sub>
                                </m:sSub>
                                <m:acc>
                                  <m:accPr>
                                    <m:chr m:val="̂"/>
                                    <m:ctrlPr>
                                      <a:rPr lang="en-US" sz="2000" i="1">
                                        <a:latin typeface="Cambria Math" panose="02040503050406030204" pitchFamily="18" charset="0"/>
                                      </a:rPr>
                                    </m:ctrlPr>
                                  </m:accPr>
                                  <m:e>
                                    <m:r>
                                      <a:rPr lang="en-US" sz="2000" i="1">
                                        <a:latin typeface="Cambria Math" panose="02040503050406030204" pitchFamily="18" charset="0"/>
                                      </a:rPr>
                                      <m:t>𝑞</m:t>
                                    </m:r>
                                  </m:e>
                                </m:acc>
                              </m:e>
                              <m:e>
                                <m:sSub>
                                  <m:sSubPr>
                                    <m:ctrlPr>
                                      <a:rPr lang="en-US" sz="2000" i="1">
                                        <a:latin typeface="Cambria Math" panose="02040503050406030204" pitchFamily="18" charset="0"/>
                                      </a:rPr>
                                    </m:ctrlPr>
                                  </m:sSubPr>
                                  <m:e>
                                    <m:r>
                                      <a:rPr lang="en-US" sz="2000" i="1">
                                        <a:latin typeface="Cambria Math" panose="02040503050406030204" pitchFamily="18" charset="0"/>
                                      </a:rPr>
                                      <m:t>𝜕</m:t>
                                    </m:r>
                                  </m:e>
                                  <m:sub>
                                    <m:r>
                                      <a:rPr lang="en-US" sz="2000" i="1">
                                        <a:latin typeface="Cambria Math" panose="02040503050406030204" pitchFamily="18" charset="0"/>
                                      </a:rPr>
                                      <m:t>𝑝</m:t>
                                    </m:r>
                                  </m:sub>
                                </m:sSub>
                                <m:acc>
                                  <m:accPr>
                                    <m:chr m:val="̂"/>
                                    <m:ctrlPr>
                                      <a:rPr lang="en-US" sz="2000" i="1">
                                        <a:latin typeface="Cambria Math" panose="02040503050406030204" pitchFamily="18" charset="0"/>
                                      </a:rPr>
                                    </m:ctrlPr>
                                  </m:accPr>
                                  <m:e>
                                    <m:r>
                                      <a:rPr lang="en-US" sz="2000" i="1">
                                        <a:latin typeface="Cambria Math" panose="02040503050406030204" pitchFamily="18" charset="0"/>
                                      </a:rPr>
                                      <m:t>𝑞</m:t>
                                    </m:r>
                                  </m:e>
                                </m:acc>
                              </m:e>
                            </m:mr>
                            <m:mr>
                              <m:e>
                                <m:sSub>
                                  <m:sSubPr>
                                    <m:ctrlPr>
                                      <a:rPr lang="en-US" sz="2000" i="1">
                                        <a:latin typeface="Cambria Math" panose="02040503050406030204" pitchFamily="18" charset="0"/>
                                      </a:rPr>
                                    </m:ctrlPr>
                                  </m:sSubPr>
                                  <m:e>
                                    <m:r>
                                      <a:rPr lang="en-US" sz="2000" i="1">
                                        <a:latin typeface="Cambria Math" panose="02040503050406030204" pitchFamily="18" charset="0"/>
                                      </a:rPr>
                                      <m:t>𝜕</m:t>
                                    </m:r>
                                  </m:e>
                                  <m:sub>
                                    <m:r>
                                      <a:rPr lang="en-US" sz="2000" i="1">
                                        <a:latin typeface="Cambria Math" panose="02040503050406030204" pitchFamily="18" charset="0"/>
                                      </a:rPr>
                                      <m:t>𝑞</m:t>
                                    </m:r>
                                  </m:sub>
                                </m:sSub>
                                <m:acc>
                                  <m:accPr>
                                    <m:chr m:val="̂"/>
                                    <m:ctrlPr>
                                      <a:rPr lang="en-US" sz="2000" i="1">
                                        <a:latin typeface="Cambria Math" panose="02040503050406030204" pitchFamily="18" charset="0"/>
                                      </a:rPr>
                                    </m:ctrlPr>
                                  </m:accPr>
                                  <m:e>
                                    <m:r>
                                      <a:rPr lang="en-US" sz="2000" i="1">
                                        <a:latin typeface="Cambria Math" panose="02040503050406030204" pitchFamily="18" charset="0"/>
                                      </a:rPr>
                                      <m:t>𝑝</m:t>
                                    </m:r>
                                  </m:e>
                                </m:acc>
                              </m:e>
                              <m:e>
                                <m:r>
                                  <a:rPr lang="en-US" sz="2000" i="1">
                                    <a:latin typeface="Cambria Math" panose="02040503050406030204" pitchFamily="18" charset="0"/>
                                  </a:rPr>
                                  <m:t>𝜕</m:t>
                                </m:r>
                                <m:acc>
                                  <m:accPr>
                                    <m:chr m:val="̂"/>
                                    <m:ctrlPr>
                                      <a:rPr lang="en-US" sz="2000" i="1">
                                        <a:latin typeface="Cambria Math" panose="02040503050406030204" pitchFamily="18" charset="0"/>
                                      </a:rPr>
                                    </m:ctrlPr>
                                  </m:accPr>
                                  <m:e>
                                    <m:r>
                                      <a:rPr lang="en-US" sz="2000" i="1">
                                        <a:latin typeface="Cambria Math" panose="02040503050406030204" pitchFamily="18" charset="0"/>
                                      </a:rPr>
                                      <m:t>𝑝</m:t>
                                    </m:r>
                                  </m:e>
                                </m:acc>
                              </m:e>
                            </m:mr>
                          </m:m>
                        </m:e>
                      </m:d>
                      <m:r>
                        <a:rPr lang="en-US" sz="2000" i="1">
                          <a:latin typeface="Cambria Math" panose="02040503050406030204" pitchFamily="18" charset="0"/>
                        </a:rPr>
                        <m:t>𝑑𝑞𝑑𝑝</m:t>
                      </m:r>
                    </m:oMath>
                  </m:oMathPara>
                </a14:m>
                <a:endParaRPr lang="en-US" sz="2000" dirty="0">
                  <a:solidFill>
                    <a:schemeClr val="tx1"/>
                  </a:solidFill>
                </a:endParaRPr>
              </a:p>
            </p:txBody>
          </p:sp>
        </mc:Choice>
        <mc:Fallback xmlns="">
          <p:sp>
            <p:nvSpPr>
              <p:cNvPr id="9" name="TextBox 8">
                <a:extLst>
                  <a:ext uri="{FF2B5EF4-FFF2-40B4-BE49-F238E27FC236}">
                    <a16:creationId xmlns:a16="http://schemas.microsoft.com/office/drawing/2014/main" id="{1A6CCFC4-C453-53E8-37A0-3B8409EDF4CA}"/>
                  </a:ext>
                </a:extLst>
              </p:cNvPr>
              <p:cNvSpPr txBox="1">
                <a:spLocks noRot="1" noChangeAspect="1" noMove="1" noResize="1" noEditPoints="1" noAdjustHandles="1" noChangeArrowheads="1" noChangeShapeType="1" noTextEdit="1"/>
              </p:cNvSpPr>
              <p:nvPr/>
            </p:nvSpPr>
            <p:spPr>
              <a:xfrm>
                <a:off x="8424132" y="566269"/>
                <a:ext cx="3751733" cy="777264"/>
              </a:xfrm>
              <a:prstGeom prst="rect">
                <a:avLst/>
              </a:prstGeom>
              <a:blipFill>
                <a:blip r:embed="rId6"/>
                <a:stretch>
                  <a:fillRect t="-3226" b="-16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9F656A2-4D89-9289-7125-86DFD204909C}"/>
                  </a:ext>
                </a:extLst>
              </p:cNvPr>
              <p:cNvSpPr txBox="1"/>
              <p:nvPr/>
            </p:nvSpPr>
            <p:spPr>
              <a:xfrm>
                <a:off x="891033" y="3062465"/>
                <a:ext cx="9659183" cy="44749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sz="2000" b="0" i="1" smtClean="0">
                              <a:solidFill>
                                <a:schemeClr val="tx1"/>
                              </a:solidFill>
                              <a:latin typeface="Cambria Math" panose="02040503050406030204" pitchFamily="18" charset="0"/>
                            </a:rPr>
                          </m:ctrlPr>
                        </m:dPr>
                        <m:e>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m:t>
                              </m:r>
                            </m:e>
                            <m:sub>
                              <m:r>
                                <a:rPr lang="en-US" sz="2000" b="0" i="1" smtClean="0">
                                  <a:solidFill>
                                    <a:schemeClr val="tx1"/>
                                  </a:solidFill>
                                  <a:latin typeface="Cambria Math" panose="02040503050406030204" pitchFamily="18" charset="0"/>
                                </a:rPr>
                                <m:t>𝑏</m:t>
                              </m:r>
                            </m:sub>
                          </m:sSub>
                          <m:sSup>
                            <m:sSupPr>
                              <m:ctrlPr>
                                <a:rPr lang="en-US" sz="2000" i="1">
                                  <a:latin typeface="Cambria Math" panose="02040503050406030204" pitchFamily="18" charset="0"/>
                                  <a:ea typeface="Cambria Math" panose="02040503050406030204" pitchFamily="18" charset="0"/>
                                </a:rPr>
                              </m:ctrlPr>
                            </m:sSupPr>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𝜉</m:t>
                                  </m:r>
                                </m:e>
                              </m:acc>
                            </m:e>
                            <m:sup>
                              <m:r>
                                <a:rPr lang="en-US" sz="2000" i="1">
                                  <a:latin typeface="Cambria Math" panose="02040503050406030204" pitchFamily="18" charset="0"/>
                                  <a:ea typeface="Cambria Math" panose="02040503050406030204" pitchFamily="18" charset="0"/>
                                </a:rPr>
                                <m:t>𝑎</m:t>
                              </m:r>
                            </m:sup>
                          </m:sSup>
                        </m:e>
                      </m:d>
                      <m:r>
                        <a:rPr lang="en-US" sz="2000" b="0" i="1" smtClean="0">
                          <a:latin typeface="Cambria Math" panose="02040503050406030204" pitchFamily="18" charset="0"/>
                          <a:ea typeface="Cambria Math" panose="02040503050406030204" pitchFamily="18" charset="0"/>
                        </a:rPr>
                        <m:t>=</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1+</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m:t>
                              </m:r>
                            </m:e>
                            <m:sub>
                              <m:r>
                                <a:rPr lang="en-US" sz="2000" b="0" i="1" smtClean="0">
                                  <a:latin typeface="Cambria Math" panose="02040503050406030204" pitchFamily="18" charset="0"/>
                                  <a:ea typeface="Cambria Math" panose="02040503050406030204" pitchFamily="18" charset="0"/>
                                </a:rPr>
                                <m:t>𝑞</m:t>
                              </m:r>
                            </m:sub>
                          </m:sSub>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𝑆</m:t>
                              </m:r>
                            </m:e>
                            <m:sup>
                              <m:r>
                                <a:rPr lang="en-US" sz="2000" b="0" i="1" smtClean="0">
                                  <a:latin typeface="Cambria Math" panose="02040503050406030204" pitchFamily="18" charset="0"/>
                                  <a:ea typeface="Cambria Math" panose="02040503050406030204" pitchFamily="18" charset="0"/>
                                </a:rPr>
                                <m:t>𝑞</m:t>
                              </m:r>
                            </m:sup>
                          </m:sSup>
                          <m:r>
                            <a:rPr lang="en-US" sz="2000" b="0" i="1" smtClean="0">
                              <a:latin typeface="Cambria Math" panose="02040503050406030204" pitchFamily="18" charset="0"/>
                              <a:ea typeface="Cambria Math" panose="02040503050406030204" pitchFamily="18" charset="0"/>
                            </a:rPr>
                            <m:t>𝛿</m:t>
                          </m:r>
                          <m:r>
                            <a:rPr lang="en-US" sz="2000" b="0" i="1" smtClean="0">
                              <a:latin typeface="Cambria Math" panose="02040503050406030204" pitchFamily="18" charset="0"/>
                              <a:ea typeface="Cambria Math" panose="02040503050406030204" pitchFamily="18" charset="0"/>
                            </a:rPr>
                            <m:t>𝑡</m:t>
                          </m:r>
                        </m:e>
                      </m:d>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1+</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m:t>
                              </m:r>
                            </m:e>
                            <m:sub>
                              <m:r>
                                <a:rPr lang="en-US" sz="2000" b="0" i="1" smtClean="0">
                                  <a:latin typeface="Cambria Math" panose="02040503050406030204" pitchFamily="18" charset="0"/>
                                  <a:ea typeface="Cambria Math" panose="02040503050406030204" pitchFamily="18" charset="0"/>
                                </a:rPr>
                                <m:t>𝑝</m:t>
                              </m:r>
                            </m:sub>
                          </m:sSub>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𝑆</m:t>
                              </m:r>
                            </m:e>
                            <m:sup>
                              <m:r>
                                <a:rPr lang="en-US" sz="2000" b="0" i="1" smtClean="0">
                                  <a:latin typeface="Cambria Math" panose="02040503050406030204" pitchFamily="18" charset="0"/>
                                  <a:ea typeface="Cambria Math" panose="02040503050406030204" pitchFamily="18" charset="0"/>
                                </a:rPr>
                                <m:t>𝑝</m:t>
                              </m:r>
                            </m:sup>
                          </m:sSup>
                          <m:r>
                            <a:rPr lang="en-US" sz="2000" b="0" i="1" smtClean="0">
                              <a:latin typeface="Cambria Math" panose="02040503050406030204" pitchFamily="18" charset="0"/>
                              <a:ea typeface="Cambria Math" panose="02040503050406030204" pitchFamily="18" charset="0"/>
                            </a:rPr>
                            <m:t>𝛿</m:t>
                          </m:r>
                          <m:r>
                            <a:rPr lang="en-US" sz="2000" b="0" i="1" smtClean="0">
                              <a:latin typeface="Cambria Math" panose="02040503050406030204" pitchFamily="18" charset="0"/>
                              <a:ea typeface="Cambria Math" panose="02040503050406030204" pitchFamily="18" charset="0"/>
                            </a:rPr>
                            <m:t>𝑡</m:t>
                          </m:r>
                        </m:e>
                      </m:d>
                      <m:r>
                        <a:rPr lang="en-US" sz="2000" b="0" i="1" smtClean="0">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m:t>
                          </m:r>
                        </m:e>
                        <m:sub>
                          <m:r>
                            <a:rPr lang="en-US" sz="2000" i="1">
                              <a:latin typeface="Cambria Math" panose="02040503050406030204" pitchFamily="18" charset="0"/>
                              <a:ea typeface="Cambria Math" panose="02040503050406030204" pitchFamily="18" charset="0"/>
                            </a:rPr>
                            <m:t>𝑞</m:t>
                          </m:r>
                        </m:sub>
                      </m:sSub>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𝑆</m:t>
                          </m:r>
                        </m:e>
                        <m:sup>
                          <m:r>
                            <a:rPr lang="en-US" sz="2000" i="1">
                              <a:latin typeface="Cambria Math" panose="02040503050406030204" pitchFamily="18" charset="0"/>
                              <a:ea typeface="Cambria Math" panose="02040503050406030204" pitchFamily="18" charset="0"/>
                            </a:rPr>
                            <m:t>𝑝</m:t>
                          </m:r>
                        </m:sup>
                      </m:sSup>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m:t>
                          </m:r>
                        </m:e>
                        <m:sub>
                          <m:r>
                            <a:rPr lang="en-US" sz="2000" i="1">
                              <a:latin typeface="Cambria Math" panose="02040503050406030204" pitchFamily="18" charset="0"/>
                              <a:ea typeface="Cambria Math" panose="02040503050406030204" pitchFamily="18" charset="0"/>
                            </a:rPr>
                            <m:t>𝑞</m:t>
                          </m:r>
                        </m:sub>
                      </m:sSub>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𝑆</m:t>
                          </m:r>
                        </m:e>
                        <m:sup>
                          <m:r>
                            <a:rPr lang="en-US" sz="2000" i="1">
                              <a:latin typeface="Cambria Math" panose="02040503050406030204" pitchFamily="18" charset="0"/>
                              <a:ea typeface="Cambria Math" panose="02040503050406030204" pitchFamily="18" charset="0"/>
                            </a:rPr>
                            <m:t>𝑞</m:t>
                          </m:r>
                        </m:sup>
                      </m:sSup>
                      <m:r>
                        <a:rPr lang="en-US" sz="2000" i="1">
                          <a:latin typeface="Cambria Math" panose="02040503050406030204" pitchFamily="18" charset="0"/>
                          <a:ea typeface="Cambria Math" panose="02040503050406030204" pitchFamily="18" charset="0"/>
                        </a:rPr>
                        <m:t>𝛿</m:t>
                      </m:r>
                      <m:sSup>
                        <m:sSupPr>
                          <m:ctrlPr>
                            <a:rPr lang="en-US" sz="2000" b="0" i="1" smtClean="0">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𝑡</m:t>
                          </m:r>
                        </m:e>
                        <m:sup>
                          <m:r>
                            <a:rPr lang="en-US" sz="2000" b="0" i="1" smtClean="0">
                              <a:latin typeface="Cambria Math" panose="02040503050406030204" pitchFamily="18" charset="0"/>
                              <a:ea typeface="Cambria Math" panose="02040503050406030204" pitchFamily="18" charset="0"/>
                            </a:rPr>
                            <m:t>2</m:t>
                          </m:r>
                        </m:sup>
                      </m:sSup>
                      <m:r>
                        <a:rPr lang="en-US" sz="2000" b="0" i="1" smtClean="0">
                          <a:latin typeface="Cambria Math" panose="02040503050406030204" pitchFamily="18" charset="0"/>
                          <a:ea typeface="Cambria Math" panose="02040503050406030204" pitchFamily="18" charset="0"/>
                        </a:rPr>
                        <m:t>=1+</m:t>
                      </m:r>
                      <m:d>
                        <m:dPr>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m:t>
                              </m:r>
                            </m:e>
                            <m:sub>
                              <m:r>
                                <a:rPr lang="en-US" sz="2000" b="0" i="1" smtClean="0">
                                  <a:latin typeface="Cambria Math" panose="02040503050406030204" pitchFamily="18" charset="0"/>
                                  <a:ea typeface="Cambria Math" panose="02040503050406030204" pitchFamily="18" charset="0"/>
                                </a:rPr>
                                <m:t>𝑞</m:t>
                              </m:r>
                            </m:sub>
                          </m:sSub>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𝑆</m:t>
                              </m:r>
                            </m:e>
                            <m:sup>
                              <m:r>
                                <a:rPr lang="en-US" sz="2000" b="0" i="1" smtClean="0">
                                  <a:latin typeface="Cambria Math" panose="02040503050406030204" pitchFamily="18" charset="0"/>
                                  <a:ea typeface="Cambria Math" panose="02040503050406030204" pitchFamily="18" charset="0"/>
                                </a:rPr>
                                <m:t>1</m:t>
                              </m:r>
                            </m:sup>
                          </m:sSup>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m:t>
                              </m:r>
                            </m:e>
                            <m:sub>
                              <m:r>
                                <a:rPr lang="en-US" sz="2000" b="0" i="1" smtClean="0">
                                  <a:latin typeface="Cambria Math" panose="02040503050406030204" pitchFamily="18" charset="0"/>
                                  <a:ea typeface="Cambria Math" panose="02040503050406030204" pitchFamily="18" charset="0"/>
                                </a:rPr>
                                <m:t>𝑝</m:t>
                              </m:r>
                            </m:sub>
                          </m:sSub>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𝑆</m:t>
                              </m:r>
                            </m:e>
                            <m:sup>
                              <m:r>
                                <a:rPr lang="en-US" sz="2000" b="0" i="1" smtClean="0">
                                  <a:latin typeface="Cambria Math" panose="02040503050406030204" pitchFamily="18" charset="0"/>
                                  <a:ea typeface="Cambria Math" panose="02040503050406030204" pitchFamily="18" charset="0"/>
                                </a:rPr>
                                <m:t>𝑝</m:t>
                              </m:r>
                            </m:sup>
                          </m:sSup>
                        </m:e>
                      </m:d>
                      <m:r>
                        <a:rPr lang="en-US" sz="2000" b="0" i="1" smtClean="0">
                          <a:latin typeface="Cambria Math" panose="02040503050406030204" pitchFamily="18" charset="0"/>
                          <a:ea typeface="Cambria Math" panose="02040503050406030204" pitchFamily="18" charset="0"/>
                        </a:rPr>
                        <m:t>𝛿</m:t>
                      </m:r>
                      <m:r>
                        <a:rPr lang="en-US" sz="2000" b="0" i="1" smtClean="0">
                          <a:latin typeface="Cambria Math" panose="02040503050406030204" pitchFamily="18" charset="0"/>
                          <a:ea typeface="Cambria Math" panose="02040503050406030204" pitchFamily="18" charset="0"/>
                        </a:rPr>
                        <m:t>𝑡</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𝑂</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𝛿</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𝑡</m:t>
                          </m:r>
                        </m:e>
                        <m:sup>
                          <m:r>
                            <a:rPr lang="en-US" sz="2000" b="0" i="1" smtClean="0">
                              <a:latin typeface="Cambria Math" panose="02040503050406030204" pitchFamily="18" charset="0"/>
                              <a:ea typeface="Cambria Math" panose="02040503050406030204" pitchFamily="18" charset="0"/>
                            </a:rPr>
                            <m:t>2</m:t>
                          </m:r>
                        </m:sup>
                      </m:sSup>
                      <m:r>
                        <a:rPr lang="en-US" sz="2000" b="0" i="1" smtClean="0">
                          <a:latin typeface="Cambria Math" panose="02040503050406030204" pitchFamily="18" charset="0"/>
                          <a:ea typeface="Cambria Math" panose="02040503050406030204" pitchFamily="18" charset="0"/>
                        </a:rPr>
                        <m:t>)</m:t>
                      </m:r>
                    </m:oMath>
                  </m:oMathPara>
                </a14:m>
                <a:endParaRPr lang="en-US" sz="2000" dirty="0">
                  <a:solidFill>
                    <a:schemeClr val="tx1"/>
                  </a:solidFill>
                </a:endParaRPr>
              </a:p>
            </p:txBody>
          </p:sp>
        </mc:Choice>
        <mc:Fallback xmlns="">
          <p:sp>
            <p:nvSpPr>
              <p:cNvPr id="11" name="TextBox 10">
                <a:extLst>
                  <a:ext uri="{FF2B5EF4-FFF2-40B4-BE49-F238E27FC236}">
                    <a16:creationId xmlns:a16="http://schemas.microsoft.com/office/drawing/2014/main" id="{B9F656A2-4D89-9289-7125-86DFD204909C}"/>
                  </a:ext>
                </a:extLst>
              </p:cNvPr>
              <p:cNvSpPr txBox="1">
                <a:spLocks noRot="1" noChangeAspect="1" noMove="1" noResize="1" noEditPoints="1" noAdjustHandles="1" noChangeArrowheads="1" noChangeShapeType="1" noTextEdit="1"/>
              </p:cNvSpPr>
              <p:nvPr/>
            </p:nvSpPr>
            <p:spPr>
              <a:xfrm>
                <a:off x="891033" y="3062465"/>
                <a:ext cx="9659183" cy="447495"/>
              </a:xfrm>
              <a:prstGeom prst="rect">
                <a:avLst/>
              </a:prstGeom>
              <a:blipFill>
                <a:blip r:embed="rId7"/>
                <a:stretch>
                  <a:fillRect b="-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A128A68-4538-2AAE-213C-F8A77501D425}"/>
                  </a:ext>
                </a:extLst>
              </p:cNvPr>
              <p:cNvSpPr txBox="1"/>
              <p:nvPr/>
            </p:nvSpPr>
            <p:spPr>
              <a:xfrm>
                <a:off x="4022788" y="2242541"/>
                <a:ext cx="1697837"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000" i="1">
                              <a:latin typeface="Cambria Math" panose="02040503050406030204" pitchFamily="18" charset="0"/>
                            </a:rPr>
                          </m:ctrlPr>
                        </m:accPr>
                        <m:e>
                          <m:r>
                            <a:rPr lang="en-US" sz="2000" i="1">
                              <a:latin typeface="Cambria Math" panose="02040503050406030204" pitchFamily="18" charset="0"/>
                            </a:rPr>
                            <m:t>𝑞</m:t>
                          </m:r>
                        </m:e>
                      </m:acc>
                      <m:r>
                        <a:rPr lang="en-US" sz="2000" i="1">
                          <a:latin typeface="Cambria Math" panose="02040503050406030204" pitchFamily="18" charset="0"/>
                        </a:rPr>
                        <m:t>=</m:t>
                      </m:r>
                      <m:r>
                        <a:rPr lang="en-US" sz="2000" i="1">
                          <a:latin typeface="Cambria Math" panose="02040503050406030204" pitchFamily="18" charset="0"/>
                        </a:rPr>
                        <m:t>𝑞</m:t>
                      </m:r>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𝑆</m:t>
                          </m:r>
                        </m:e>
                        <m:sup>
                          <m:r>
                            <a:rPr lang="en-US" sz="2000" i="1">
                              <a:latin typeface="Cambria Math" panose="02040503050406030204" pitchFamily="18" charset="0"/>
                            </a:rPr>
                            <m:t>𝑞</m:t>
                          </m:r>
                        </m:sup>
                      </m:sSup>
                      <m:r>
                        <a:rPr lang="en-US" sz="2000" i="1">
                          <a:latin typeface="Cambria Math" panose="02040503050406030204" pitchFamily="18" charset="0"/>
                        </a:rPr>
                        <m:t>𝛿</m:t>
                      </m:r>
                      <m:r>
                        <a:rPr lang="en-US" sz="2000" i="1">
                          <a:latin typeface="Cambria Math" panose="02040503050406030204" pitchFamily="18" charset="0"/>
                        </a:rPr>
                        <m:t>𝑡</m:t>
                      </m:r>
                    </m:oMath>
                  </m:oMathPara>
                </a14:m>
                <a:endParaRPr lang="en-US" sz="2000" dirty="0">
                  <a:solidFill>
                    <a:schemeClr val="tx1"/>
                  </a:solidFill>
                </a:endParaRPr>
              </a:p>
            </p:txBody>
          </p:sp>
        </mc:Choice>
        <mc:Fallback xmlns="">
          <p:sp>
            <p:nvSpPr>
              <p:cNvPr id="12" name="TextBox 11">
                <a:extLst>
                  <a:ext uri="{FF2B5EF4-FFF2-40B4-BE49-F238E27FC236}">
                    <a16:creationId xmlns:a16="http://schemas.microsoft.com/office/drawing/2014/main" id="{5A128A68-4538-2AAE-213C-F8A77501D425}"/>
                  </a:ext>
                </a:extLst>
              </p:cNvPr>
              <p:cNvSpPr txBox="1">
                <a:spLocks noRot="1" noChangeAspect="1" noMove="1" noResize="1" noEditPoints="1" noAdjustHandles="1" noChangeArrowheads="1" noChangeShapeType="1" noTextEdit="1"/>
              </p:cNvSpPr>
              <p:nvPr/>
            </p:nvSpPr>
            <p:spPr>
              <a:xfrm>
                <a:off x="4022788" y="2242541"/>
                <a:ext cx="1697837" cy="400110"/>
              </a:xfrm>
              <a:prstGeom prst="rect">
                <a:avLst/>
              </a:prstGeom>
              <a:blipFill>
                <a:blip r:embed="rId8"/>
                <a:stretch>
                  <a:fillRect t="-6061"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C45FDC01-FB10-4E07-C5F1-B6DBE6074674}"/>
                  </a:ext>
                </a:extLst>
              </p:cNvPr>
              <p:cNvSpPr txBox="1"/>
              <p:nvPr/>
            </p:nvSpPr>
            <p:spPr>
              <a:xfrm>
                <a:off x="1192524" y="2286296"/>
                <a:ext cx="1701299"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000" i="1">
                              <a:latin typeface="Cambria Math" panose="02040503050406030204" pitchFamily="18" charset="0"/>
                            </a:rPr>
                          </m:ctrlPr>
                        </m:accPr>
                        <m:e>
                          <m:r>
                            <a:rPr lang="en-US" sz="2000" i="1">
                              <a:latin typeface="Cambria Math" panose="02040503050406030204" pitchFamily="18" charset="0"/>
                            </a:rPr>
                            <m:t>𝑝</m:t>
                          </m:r>
                        </m:e>
                      </m:acc>
                      <m:r>
                        <a:rPr lang="en-US" sz="2000" i="1">
                          <a:latin typeface="Cambria Math" panose="02040503050406030204" pitchFamily="18" charset="0"/>
                        </a:rPr>
                        <m:t>=</m:t>
                      </m:r>
                      <m:r>
                        <a:rPr lang="en-US" sz="2000" i="1">
                          <a:latin typeface="Cambria Math" panose="02040503050406030204" pitchFamily="18" charset="0"/>
                        </a:rPr>
                        <m:t>𝑝</m:t>
                      </m:r>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𝑆</m:t>
                          </m:r>
                        </m:e>
                        <m:sup>
                          <m:r>
                            <a:rPr lang="en-US" sz="2000" i="1">
                              <a:latin typeface="Cambria Math" panose="02040503050406030204" pitchFamily="18" charset="0"/>
                            </a:rPr>
                            <m:t>𝑝</m:t>
                          </m:r>
                        </m:sup>
                      </m:sSup>
                      <m:r>
                        <a:rPr lang="en-US" sz="2000" i="1">
                          <a:latin typeface="Cambria Math" panose="02040503050406030204" pitchFamily="18" charset="0"/>
                        </a:rPr>
                        <m:t>𝛿</m:t>
                      </m:r>
                      <m:r>
                        <a:rPr lang="en-US" sz="2000" i="1">
                          <a:latin typeface="Cambria Math" panose="02040503050406030204" pitchFamily="18" charset="0"/>
                        </a:rPr>
                        <m:t>𝑡</m:t>
                      </m:r>
                    </m:oMath>
                  </m:oMathPara>
                </a14:m>
                <a:endParaRPr lang="en-US" sz="2000" dirty="0">
                  <a:solidFill>
                    <a:schemeClr val="tx1"/>
                  </a:solidFill>
                </a:endParaRPr>
              </a:p>
            </p:txBody>
          </p:sp>
        </mc:Choice>
        <mc:Fallback xmlns="">
          <p:sp>
            <p:nvSpPr>
              <p:cNvPr id="13" name="TextBox 12">
                <a:extLst>
                  <a:ext uri="{FF2B5EF4-FFF2-40B4-BE49-F238E27FC236}">
                    <a16:creationId xmlns:a16="http://schemas.microsoft.com/office/drawing/2014/main" id="{C45FDC01-FB10-4E07-C5F1-B6DBE6074674}"/>
                  </a:ext>
                </a:extLst>
              </p:cNvPr>
              <p:cNvSpPr txBox="1">
                <a:spLocks noRot="1" noChangeAspect="1" noMove="1" noResize="1" noEditPoints="1" noAdjustHandles="1" noChangeArrowheads="1" noChangeShapeType="1" noTextEdit="1"/>
              </p:cNvSpPr>
              <p:nvPr/>
            </p:nvSpPr>
            <p:spPr>
              <a:xfrm>
                <a:off x="1192524" y="2286296"/>
                <a:ext cx="1701299" cy="400110"/>
              </a:xfrm>
              <a:prstGeom prst="rect">
                <a:avLst/>
              </a:prstGeom>
              <a:blipFill>
                <a:blip r:embed="rId9"/>
                <a:stretch>
                  <a:fillRect t="-6250" b="-9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A57AA91-82E6-BF2D-AFA8-CE1D6E7C98AA}"/>
                  </a:ext>
                </a:extLst>
              </p:cNvPr>
              <p:cNvSpPr txBox="1"/>
              <p:nvPr/>
            </p:nvSpPr>
            <p:spPr>
              <a:xfrm>
                <a:off x="6849590" y="2053964"/>
                <a:ext cx="4022768" cy="77726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m:t>
                          </m:r>
                        </m:e>
                        <m:sub>
                          <m:r>
                            <a:rPr lang="en-US" sz="2000" i="1">
                              <a:latin typeface="Cambria Math" panose="02040503050406030204" pitchFamily="18" charset="0"/>
                            </a:rPr>
                            <m:t>𝑏</m:t>
                          </m:r>
                        </m:sub>
                      </m:sSub>
                      <m:sSup>
                        <m:sSupPr>
                          <m:ctrlPr>
                            <a:rPr lang="en-US" sz="2000" i="1">
                              <a:latin typeface="Cambria Math" panose="02040503050406030204" pitchFamily="18" charset="0"/>
                              <a:ea typeface="Cambria Math" panose="02040503050406030204" pitchFamily="18" charset="0"/>
                            </a:rPr>
                          </m:ctrlPr>
                        </m:sSupPr>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𝜉</m:t>
                              </m:r>
                            </m:e>
                          </m:acc>
                        </m:e>
                        <m:sup>
                          <m:r>
                            <a:rPr lang="en-US" sz="2000" i="1">
                              <a:latin typeface="Cambria Math" panose="02040503050406030204" pitchFamily="18" charset="0"/>
                              <a:ea typeface="Cambria Math" panose="02040503050406030204" pitchFamily="18" charset="0"/>
                            </a:rPr>
                            <m:t>𝑎</m:t>
                          </m:r>
                        </m:sup>
                      </m:sSup>
                      <m:r>
                        <a:rPr lang="en-US" sz="2000" i="1">
                          <a:latin typeface="Cambria Math" panose="02040503050406030204" pitchFamily="18" charset="0"/>
                          <a:ea typeface="Cambria Math" panose="02040503050406030204" pitchFamily="18" charset="0"/>
                        </a:rPr>
                        <m:t>=</m:t>
                      </m:r>
                      <m:d>
                        <m:dPr>
                          <m:begChr m:val="["/>
                          <m:endChr m:val="]"/>
                          <m:ctrlPr>
                            <a:rPr lang="en-US" sz="2000" i="1">
                              <a:latin typeface="Cambria Math" panose="02040503050406030204" pitchFamily="18" charset="0"/>
                              <a:ea typeface="Cambria Math" panose="02040503050406030204" pitchFamily="18" charset="0"/>
                            </a:rPr>
                          </m:ctrlPr>
                        </m:dPr>
                        <m:e>
                          <m:m>
                            <m:mPr>
                              <m:mcs>
                                <m:mc>
                                  <m:mcPr>
                                    <m:count m:val="2"/>
                                    <m:mcJc m:val="center"/>
                                  </m:mcPr>
                                </m:mc>
                              </m:mcs>
                              <m:ctrlPr>
                                <a:rPr lang="en-US" sz="2000" i="1">
                                  <a:latin typeface="Cambria Math" panose="02040503050406030204" pitchFamily="18" charset="0"/>
                                  <a:ea typeface="Cambria Math" panose="02040503050406030204" pitchFamily="18" charset="0"/>
                                </a:rPr>
                              </m:ctrlPr>
                            </m:mPr>
                            <m:mr>
                              <m:e>
                                <m:r>
                                  <m:rPr>
                                    <m:brk m:alnAt="7"/>
                                  </m:rPr>
                                  <a:rPr lang="en-US" sz="2000" i="1">
                                    <a:latin typeface="Cambria Math" panose="02040503050406030204" pitchFamily="18" charset="0"/>
                                    <a:ea typeface="Cambria Math" panose="02040503050406030204" pitchFamily="18" charset="0"/>
                                  </a:rPr>
                                  <m:t>1</m:t>
                                </m:r>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m:t>
                                    </m:r>
                                  </m:e>
                                  <m:sub>
                                    <m:r>
                                      <a:rPr lang="en-US" sz="2000" i="1">
                                        <a:latin typeface="Cambria Math" panose="02040503050406030204" pitchFamily="18" charset="0"/>
                                        <a:ea typeface="Cambria Math" panose="02040503050406030204" pitchFamily="18" charset="0"/>
                                      </a:rPr>
                                      <m:t>𝑞</m:t>
                                    </m:r>
                                  </m:sub>
                                </m:sSub>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𝑆</m:t>
                                    </m:r>
                                  </m:e>
                                  <m:sup>
                                    <m:r>
                                      <a:rPr lang="en-US" sz="2000" i="1">
                                        <a:latin typeface="Cambria Math" panose="02040503050406030204" pitchFamily="18" charset="0"/>
                                        <a:ea typeface="Cambria Math" panose="02040503050406030204" pitchFamily="18" charset="0"/>
                                      </a:rPr>
                                      <m:t>𝑞</m:t>
                                    </m:r>
                                  </m:sup>
                                </m:sSup>
                                <m:r>
                                  <a:rPr lang="en-US" sz="2000" i="1">
                                    <a:latin typeface="Cambria Math" panose="02040503050406030204" pitchFamily="18" charset="0"/>
                                    <a:ea typeface="Cambria Math" panose="02040503050406030204" pitchFamily="18" charset="0"/>
                                  </a:rPr>
                                  <m:t>𝛿</m:t>
                                </m:r>
                                <m:r>
                                  <a:rPr lang="en-US" sz="2000" i="1">
                                    <a:latin typeface="Cambria Math" panose="02040503050406030204" pitchFamily="18" charset="0"/>
                                    <a:ea typeface="Cambria Math" panose="02040503050406030204" pitchFamily="18" charset="0"/>
                                  </a:rPr>
                                  <m:t>𝑡</m:t>
                                </m:r>
                              </m:e>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m:t>
                                    </m:r>
                                  </m:e>
                                  <m:sub>
                                    <m:r>
                                      <a:rPr lang="en-US" sz="2000" i="1">
                                        <a:latin typeface="Cambria Math" panose="02040503050406030204" pitchFamily="18" charset="0"/>
                                        <a:ea typeface="Cambria Math" panose="02040503050406030204" pitchFamily="18" charset="0"/>
                                      </a:rPr>
                                      <m:t>𝑞</m:t>
                                    </m:r>
                                  </m:sub>
                                </m:sSub>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𝑆</m:t>
                                    </m:r>
                                  </m:e>
                                  <m:sup>
                                    <m:r>
                                      <a:rPr lang="en-US" sz="2000" i="1">
                                        <a:latin typeface="Cambria Math" panose="02040503050406030204" pitchFamily="18" charset="0"/>
                                        <a:ea typeface="Cambria Math" panose="02040503050406030204" pitchFamily="18" charset="0"/>
                                      </a:rPr>
                                      <m:t>𝑞</m:t>
                                    </m:r>
                                  </m:sup>
                                </m:sSup>
                                <m:r>
                                  <a:rPr lang="en-US" sz="2000" i="1">
                                    <a:latin typeface="Cambria Math" panose="02040503050406030204" pitchFamily="18" charset="0"/>
                                    <a:ea typeface="Cambria Math" panose="02040503050406030204" pitchFamily="18" charset="0"/>
                                  </a:rPr>
                                  <m:t>𝛿</m:t>
                                </m:r>
                                <m:r>
                                  <a:rPr lang="en-US" sz="2000" i="1">
                                    <a:latin typeface="Cambria Math" panose="02040503050406030204" pitchFamily="18" charset="0"/>
                                    <a:ea typeface="Cambria Math" panose="02040503050406030204" pitchFamily="18" charset="0"/>
                                  </a:rPr>
                                  <m:t>𝑡</m:t>
                                </m:r>
                              </m:e>
                            </m:mr>
                            <m:m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m:t>
                                    </m:r>
                                  </m:e>
                                  <m:sub>
                                    <m:r>
                                      <a:rPr lang="en-US" sz="2000" i="1">
                                        <a:latin typeface="Cambria Math" panose="02040503050406030204" pitchFamily="18" charset="0"/>
                                        <a:ea typeface="Cambria Math" panose="02040503050406030204" pitchFamily="18" charset="0"/>
                                      </a:rPr>
                                      <m:t>𝑞</m:t>
                                    </m:r>
                                  </m:sub>
                                </m:sSub>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𝑆</m:t>
                                    </m:r>
                                  </m:e>
                                  <m:sup>
                                    <m:r>
                                      <a:rPr lang="en-US" sz="2000" i="1">
                                        <a:latin typeface="Cambria Math" panose="02040503050406030204" pitchFamily="18" charset="0"/>
                                        <a:ea typeface="Cambria Math" panose="02040503050406030204" pitchFamily="18" charset="0"/>
                                      </a:rPr>
                                      <m:t>𝑝</m:t>
                                    </m:r>
                                  </m:sup>
                                </m:sSup>
                                <m:r>
                                  <a:rPr lang="en-US" sz="2000" i="1">
                                    <a:latin typeface="Cambria Math" panose="02040503050406030204" pitchFamily="18" charset="0"/>
                                    <a:ea typeface="Cambria Math" panose="02040503050406030204" pitchFamily="18" charset="0"/>
                                  </a:rPr>
                                  <m:t>𝛿</m:t>
                                </m:r>
                                <m:r>
                                  <a:rPr lang="en-US" sz="2000" i="1">
                                    <a:latin typeface="Cambria Math" panose="02040503050406030204" pitchFamily="18" charset="0"/>
                                    <a:ea typeface="Cambria Math" panose="02040503050406030204" pitchFamily="18" charset="0"/>
                                  </a:rPr>
                                  <m:t>𝑡</m:t>
                                </m:r>
                              </m:e>
                              <m:e>
                                <m:r>
                                  <a:rPr lang="en-US" sz="2000" i="1">
                                    <a:latin typeface="Cambria Math" panose="02040503050406030204" pitchFamily="18" charset="0"/>
                                    <a:ea typeface="Cambria Math" panose="02040503050406030204" pitchFamily="18" charset="0"/>
                                  </a:rPr>
                                  <m:t>1+</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m:t>
                                    </m:r>
                                  </m:e>
                                  <m:sub>
                                    <m:r>
                                      <a:rPr lang="en-US" sz="2000" i="1">
                                        <a:latin typeface="Cambria Math" panose="02040503050406030204" pitchFamily="18" charset="0"/>
                                        <a:ea typeface="Cambria Math" panose="02040503050406030204" pitchFamily="18" charset="0"/>
                                      </a:rPr>
                                      <m:t>𝑝</m:t>
                                    </m:r>
                                  </m:sub>
                                </m:sSub>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𝑆</m:t>
                                    </m:r>
                                  </m:e>
                                  <m:sup>
                                    <m:r>
                                      <a:rPr lang="en-US" sz="2000" i="1">
                                        <a:latin typeface="Cambria Math" panose="02040503050406030204" pitchFamily="18" charset="0"/>
                                        <a:ea typeface="Cambria Math" panose="02040503050406030204" pitchFamily="18" charset="0"/>
                                      </a:rPr>
                                      <m:t>𝑝</m:t>
                                    </m:r>
                                  </m:sup>
                                </m:sSup>
                                <m:r>
                                  <a:rPr lang="en-US" sz="2000" i="1">
                                    <a:latin typeface="Cambria Math" panose="02040503050406030204" pitchFamily="18" charset="0"/>
                                    <a:ea typeface="Cambria Math" panose="02040503050406030204" pitchFamily="18" charset="0"/>
                                  </a:rPr>
                                  <m:t>𝛿</m:t>
                                </m:r>
                                <m:r>
                                  <a:rPr lang="en-US" sz="2000" i="1">
                                    <a:latin typeface="Cambria Math" panose="02040503050406030204" pitchFamily="18" charset="0"/>
                                    <a:ea typeface="Cambria Math" panose="02040503050406030204" pitchFamily="18" charset="0"/>
                                  </a:rPr>
                                  <m:t>𝑡</m:t>
                                </m:r>
                              </m:e>
                            </m:mr>
                          </m:m>
                        </m:e>
                      </m:d>
                    </m:oMath>
                  </m:oMathPara>
                </a14:m>
                <a:endParaRPr lang="en-US" sz="2000" dirty="0">
                  <a:solidFill>
                    <a:schemeClr val="tx1"/>
                  </a:solidFill>
                </a:endParaRPr>
              </a:p>
            </p:txBody>
          </p:sp>
        </mc:Choice>
        <mc:Fallback xmlns="">
          <p:sp>
            <p:nvSpPr>
              <p:cNvPr id="14" name="TextBox 13">
                <a:extLst>
                  <a:ext uri="{FF2B5EF4-FFF2-40B4-BE49-F238E27FC236}">
                    <a16:creationId xmlns:a16="http://schemas.microsoft.com/office/drawing/2014/main" id="{3A57AA91-82E6-BF2D-AFA8-CE1D6E7C98AA}"/>
                  </a:ext>
                </a:extLst>
              </p:cNvPr>
              <p:cNvSpPr txBox="1">
                <a:spLocks noRot="1" noChangeAspect="1" noMove="1" noResize="1" noEditPoints="1" noAdjustHandles="1" noChangeArrowheads="1" noChangeShapeType="1" noTextEdit="1"/>
              </p:cNvSpPr>
              <p:nvPr/>
            </p:nvSpPr>
            <p:spPr>
              <a:xfrm>
                <a:off x="6849590" y="2053964"/>
                <a:ext cx="4022768" cy="777264"/>
              </a:xfrm>
              <a:prstGeom prst="rect">
                <a:avLst/>
              </a:prstGeom>
              <a:blipFill>
                <a:blip r:embed="rId10"/>
                <a:stretch>
                  <a:fillRect b="-16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F081565-DF92-B502-3A2C-4BE358B5776F}"/>
                  </a:ext>
                </a:extLst>
              </p:cNvPr>
              <p:cNvSpPr txBox="1"/>
              <p:nvPr/>
            </p:nvSpPr>
            <p:spPr>
              <a:xfrm>
                <a:off x="942093" y="1521789"/>
                <a:ext cx="1048369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m:rPr>
                          <m:nor/>
                        </m:rPr>
                        <a:rPr lang="en-US" sz="2400" dirty="0"/>
                        <m:t>If</m:t>
                      </m:r>
                      <m:r>
                        <m:rPr>
                          <m:nor/>
                        </m:rPr>
                        <a:rPr lang="en-US" sz="2400" dirty="0"/>
                        <m:t> </m:t>
                      </m:r>
                      <m:acc>
                        <m:accPr>
                          <m:chr m:val="̂"/>
                          <m:ctrlPr>
                            <a:rPr lang="en-US" sz="2400" i="1">
                              <a:latin typeface="Cambria Math" panose="02040503050406030204" pitchFamily="18" charset="0"/>
                            </a:rPr>
                          </m:ctrlPr>
                        </m:accPr>
                        <m:e>
                          <m:r>
                            <a:rPr lang="en-US" sz="2400" i="1">
                              <a:latin typeface="Cambria Math" panose="02040503050406030204" pitchFamily="18" charset="0"/>
                            </a:rPr>
                            <m:t>𝑞</m:t>
                          </m:r>
                        </m:e>
                      </m:acc>
                      <m:r>
                        <m:rPr>
                          <m:nor/>
                        </m:rPr>
                        <a:rPr lang="en-US" sz="2400" dirty="0"/>
                        <m:t> </m:t>
                      </m:r>
                      <m:r>
                        <m:rPr>
                          <m:nor/>
                        </m:rPr>
                        <a:rPr lang="en-US" sz="2400" dirty="0"/>
                        <m:t>and</m:t>
                      </m:r>
                      <m:r>
                        <m:rPr>
                          <m:nor/>
                        </m:rPr>
                        <a:rPr lang="en-US" sz="2400" dirty="0"/>
                        <m:t> </m:t>
                      </m:r>
                      <m:acc>
                        <m:accPr>
                          <m:chr m:val="̂"/>
                          <m:ctrlPr>
                            <a:rPr lang="en-US" sz="2400" i="1">
                              <a:latin typeface="Cambria Math" panose="02040503050406030204" pitchFamily="18" charset="0"/>
                            </a:rPr>
                          </m:ctrlPr>
                        </m:accPr>
                        <m:e>
                          <m:r>
                            <a:rPr lang="en-US" sz="2400" i="1">
                              <a:latin typeface="Cambria Math" panose="02040503050406030204" pitchFamily="18" charset="0"/>
                            </a:rPr>
                            <m:t>𝑝</m:t>
                          </m:r>
                        </m:e>
                      </m:acc>
                      <m:r>
                        <m:rPr>
                          <m:nor/>
                        </m:rPr>
                        <a:rPr lang="en-US" sz="2400" dirty="0"/>
                        <m:t> </m:t>
                      </m:r>
                      <m:r>
                        <m:rPr>
                          <m:nor/>
                        </m:rPr>
                        <a:rPr lang="en-US" sz="2400" dirty="0"/>
                        <m:t>represent</m:t>
                      </m:r>
                      <m:r>
                        <m:rPr>
                          <m:nor/>
                        </m:rPr>
                        <a:rPr lang="en-US" sz="2400" dirty="0"/>
                        <m:t> </m:t>
                      </m:r>
                      <m:r>
                        <m:rPr>
                          <m:nor/>
                        </m:rPr>
                        <a:rPr lang="en-US" sz="2400" dirty="0"/>
                        <m:t>the</m:t>
                      </m:r>
                      <m:r>
                        <m:rPr>
                          <m:nor/>
                        </m:rPr>
                        <a:rPr lang="en-US" sz="2400" dirty="0"/>
                        <m:t> </m:t>
                      </m:r>
                      <m:r>
                        <m:rPr>
                          <m:nor/>
                        </m:rPr>
                        <a:rPr lang="en-US" sz="2400" dirty="0"/>
                        <m:t>evolution</m:t>
                      </m:r>
                      <m:r>
                        <m:rPr>
                          <m:nor/>
                        </m:rPr>
                        <a:rPr lang="en-US" sz="2400" dirty="0"/>
                        <m:t> </m:t>
                      </m:r>
                      <m:r>
                        <m:rPr>
                          <m:nor/>
                        </m:rPr>
                        <a:rPr lang="en-US" sz="2400" dirty="0"/>
                        <m:t>of</m:t>
                      </m:r>
                      <m:r>
                        <m:rPr>
                          <m:nor/>
                        </m:rPr>
                        <a:rPr lang="en-US" sz="2400" dirty="0"/>
                        <m:t> </m:t>
                      </m:r>
                      <m:r>
                        <a:rPr lang="en-US" sz="2400" i="1">
                          <a:latin typeface="Cambria Math" panose="02040503050406030204" pitchFamily="18" charset="0"/>
                        </a:rPr>
                        <m:t>𝑞</m:t>
                      </m:r>
                      <m:r>
                        <m:rPr>
                          <m:nor/>
                        </m:rPr>
                        <a:rPr lang="en-US" sz="2400" dirty="0"/>
                        <m:t> </m:t>
                      </m:r>
                      <m:r>
                        <m:rPr>
                          <m:nor/>
                        </m:rPr>
                        <a:rPr lang="en-US" sz="2400" dirty="0"/>
                        <m:t>and</m:t>
                      </m:r>
                      <m:r>
                        <m:rPr>
                          <m:nor/>
                        </m:rPr>
                        <a:rPr lang="en-US" sz="2400" dirty="0"/>
                        <m:t> </m:t>
                      </m:r>
                      <m:r>
                        <a:rPr lang="en-US" sz="2400" i="1">
                          <a:latin typeface="Cambria Math" panose="02040503050406030204" pitchFamily="18" charset="0"/>
                        </a:rPr>
                        <m:t>𝑝</m:t>
                      </m:r>
                      <m:r>
                        <m:rPr>
                          <m:nor/>
                        </m:rPr>
                        <a:rPr lang="en-US" sz="2400" dirty="0"/>
                        <m:t> </m:t>
                      </m:r>
                      <m:r>
                        <m:rPr>
                          <m:nor/>
                        </m:rPr>
                        <a:rPr lang="en-US" sz="2400" dirty="0"/>
                        <m:t>after</m:t>
                      </m:r>
                      <m:r>
                        <m:rPr>
                          <m:nor/>
                        </m:rPr>
                        <a:rPr lang="en-US" sz="2400" dirty="0"/>
                        <m:t> </m:t>
                      </m:r>
                      <m:r>
                        <m:rPr>
                          <m:nor/>
                        </m:rPr>
                        <a:rPr lang="en-US" sz="2400" dirty="0"/>
                        <m:t>an</m:t>
                      </m:r>
                      <m:r>
                        <m:rPr>
                          <m:nor/>
                        </m:rPr>
                        <a:rPr lang="en-US" sz="2400" dirty="0"/>
                        <m:t> </m:t>
                      </m:r>
                      <m:r>
                        <m:rPr>
                          <m:nor/>
                        </m:rPr>
                        <a:rPr lang="en-US" sz="2400" dirty="0"/>
                        <m:t>infinitesimal</m:t>
                      </m:r>
                      <m:r>
                        <m:rPr>
                          <m:nor/>
                        </m:rPr>
                        <a:rPr lang="en-US" sz="2400" dirty="0"/>
                        <m:t> </m:t>
                      </m:r>
                      <m:r>
                        <m:rPr>
                          <m:nor/>
                        </m:rPr>
                        <a:rPr lang="en-US" sz="2400" dirty="0"/>
                        <m:t>time</m:t>
                      </m:r>
                      <m:r>
                        <m:rPr>
                          <m:nor/>
                        </m:rPr>
                        <a:rPr lang="en-US" sz="2400" dirty="0"/>
                        <m:t> </m:t>
                      </m:r>
                      <m:r>
                        <m:rPr>
                          <m:nor/>
                        </m:rPr>
                        <a:rPr lang="en-US" sz="2400" dirty="0"/>
                        <m:t>step</m:t>
                      </m:r>
                      <m:r>
                        <m:rPr>
                          <m:nor/>
                        </m:rPr>
                        <a:rPr lang="en-US" sz="2400" dirty="0"/>
                        <m:t> </m:t>
                      </m:r>
                      <m:r>
                        <a:rPr lang="en-US" sz="2400" i="1">
                          <a:latin typeface="Cambria Math" panose="02040503050406030204" pitchFamily="18" charset="0"/>
                        </a:rPr>
                        <m:t>𝛿</m:t>
                      </m:r>
                      <m:r>
                        <a:rPr lang="en-US" sz="2400" i="1">
                          <a:latin typeface="Cambria Math" panose="02040503050406030204" pitchFamily="18" charset="0"/>
                        </a:rPr>
                        <m:t>𝑡</m:t>
                      </m:r>
                      <m:r>
                        <m:rPr>
                          <m:nor/>
                        </m:rPr>
                        <a:rPr lang="en-US" sz="2400" dirty="0"/>
                        <m:t>:</m:t>
                      </m:r>
                    </m:oMath>
                  </m:oMathPara>
                </a14:m>
                <a:endParaRPr lang="en-US" sz="2400" dirty="0"/>
              </a:p>
            </p:txBody>
          </p:sp>
        </mc:Choice>
        <mc:Fallback xmlns="">
          <p:sp>
            <p:nvSpPr>
              <p:cNvPr id="15" name="TextBox 14">
                <a:extLst>
                  <a:ext uri="{FF2B5EF4-FFF2-40B4-BE49-F238E27FC236}">
                    <a16:creationId xmlns:a16="http://schemas.microsoft.com/office/drawing/2014/main" id="{0F081565-DF92-B502-3A2C-4BE358B5776F}"/>
                  </a:ext>
                </a:extLst>
              </p:cNvPr>
              <p:cNvSpPr txBox="1">
                <a:spLocks noRot="1" noChangeAspect="1" noMove="1" noResize="1" noEditPoints="1" noAdjustHandles="1" noChangeArrowheads="1" noChangeShapeType="1" noTextEdit="1"/>
              </p:cNvSpPr>
              <p:nvPr/>
            </p:nvSpPr>
            <p:spPr>
              <a:xfrm>
                <a:off x="942093" y="1521789"/>
                <a:ext cx="10483695" cy="461665"/>
              </a:xfrm>
              <a:prstGeom prst="rect">
                <a:avLst/>
              </a:prstGeom>
              <a:blipFill>
                <a:blip r:embed="rId11"/>
                <a:stretch>
                  <a:fillRect t="-8333" b="-27778"/>
                </a:stretch>
              </a:blipFill>
            </p:spPr>
            <p:txBody>
              <a:bodyPr/>
              <a:lstStyle/>
              <a:p>
                <a:r>
                  <a:rPr lang="en-US">
                    <a:noFill/>
                  </a:rPr>
                  <a:t> </a:t>
                </a:r>
              </a:p>
            </p:txBody>
          </p:sp>
        </mc:Fallback>
      </mc:AlternateContent>
    </p:spTree>
    <p:extLst>
      <p:ext uri="{BB962C8B-B14F-4D97-AF65-F5344CB8AC3E}">
        <p14:creationId xmlns:p14="http://schemas.microsoft.com/office/powerpoint/2010/main" val="4214571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13</a:t>
            </a:fld>
            <a:endParaRPr lang="en-US"/>
          </a:p>
        </p:txBody>
      </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FB53B42E-80F2-7E14-F92D-499C5A7C18AB}"/>
                  </a:ext>
                </a:extLst>
              </p:cNvPr>
              <p:cNvSpPr txBox="1"/>
              <p:nvPr/>
            </p:nvSpPr>
            <p:spPr>
              <a:xfrm>
                <a:off x="119730" y="3608249"/>
                <a:ext cx="10092146" cy="646331"/>
              </a:xfrm>
              <a:prstGeom prst="rect">
                <a:avLst/>
              </a:prstGeom>
              <a:noFill/>
            </p:spPr>
            <p:txBody>
              <a:bodyPr wrap="square" rtlCol="0">
                <a:spAutoFit/>
              </a:bodyPr>
              <a:lstStyle/>
              <a:p>
                <a14:m>
                  <m:oMath xmlns:m="http://schemas.openxmlformats.org/officeDocument/2006/math">
                    <m:r>
                      <a:rPr lang="en-US" sz="3600" b="0" i="1" dirty="0" smtClean="0">
                        <a:solidFill>
                          <a:schemeClr val="accent6">
                            <a:lumMod val="75000"/>
                          </a:schemeClr>
                        </a:solidFill>
                        <a:latin typeface="Cambria Math" panose="02040503050406030204" pitchFamily="18" charset="0"/>
                      </a:rPr>
                      <m:t>⇒</m:t>
                    </m:r>
                  </m:oMath>
                </a14:m>
                <a:r>
                  <a:rPr lang="en-US" sz="3600" dirty="0">
                    <a:solidFill>
                      <a:schemeClr val="accent6">
                        <a:lumMod val="75000"/>
                      </a:schemeClr>
                    </a:solidFill>
                  </a:rPr>
                  <a:t>Densities being conserved through the evolution:</a:t>
                </a:r>
              </a:p>
            </p:txBody>
          </p:sp>
        </mc:Choice>
        <mc:Fallback xmlns="">
          <p:sp>
            <p:nvSpPr>
              <p:cNvPr id="53" name="TextBox 52">
                <a:extLst>
                  <a:ext uri="{FF2B5EF4-FFF2-40B4-BE49-F238E27FC236}">
                    <a16:creationId xmlns:a16="http://schemas.microsoft.com/office/drawing/2014/main" id="{FB53B42E-80F2-7E14-F92D-499C5A7C18AB}"/>
                  </a:ext>
                </a:extLst>
              </p:cNvPr>
              <p:cNvSpPr txBox="1">
                <a:spLocks noRot="1" noChangeAspect="1" noMove="1" noResize="1" noEditPoints="1" noAdjustHandles="1" noChangeArrowheads="1" noChangeShapeType="1" noTextEdit="1"/>
              </p:cNvSpPr>
              <p:nvPr/>
            </p:nvSpPr>
            <p:spPr>
              <a:xfrm>
                <a:off x="119730" y="3608249"/>
                <a:ext cx="10092146" cy="646331"/>
              </a:xfrm>
              <a:prstGeom prst="rect">
                <a:avLst/>
              </a:prstGeom>
              <a:blipFill>
                <a:blip r:embed="rId2"/>
                <a:stretch>
                  <a:fillRect l="-377" t="-15385" b="-32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44D5BC9D-1238-D4B7-6217-1FE7A52ABED3}"/>
                  </a:ext>
                </a:extLst>
              </p:cNvPr>
              <p:cNvSpPr txBox="1"/>
              <p:nvPr/>
            </p:nvSpPr>
            <p:spPr>
              <a:xfrm>
                <a:off x="119730" y="1653159"/>
                <a:ext cx="11469333" cy="646331"/>
              </a:xfrm>
              <a:prstGeom prst="rect">
                <a:avLst/>
              </a:prstGeom>
              <a:noFill/>
            </p:spPr>
            <p:txBody>
              <a:bodyPr wrap="square" rtlCol="0">
                <a:spAutoFit/>
              </a:bodyPr>
              <a:lstStyle/>
              <a:p>
                <a14:m>
                  <m:oMath xmlns:m="http://schemas.openxmlformats.org/officeDocument/2006/math">
                    <m:r>
                      <a:rPr lang="en-US" sz="3600" b="0" i="1" dirty="0" smtClean="0">
                        <a:solidFill>
                          <a:schemeClr val="accent6">
                            <a:lumMod val="75000"/>
                          </a:schemeClr>
                        </a:solidFill>
                        <a:latin typeface="Cambria Math" panose="02040503050406030204" pitchFamily="18" charset="0"/>
                      </a:rPr>
                      <m:t>⇒</m:t>
                    </m:r>
                  </m:oMath>
                </a14:m>
                <a:r>
                  <a:rPr lang="en-US" sz="3600" dirty="0">
                    <a:solidFill>
                      <a:schemeClr val="accent6">
                        <a:lumMod val="75000"/>
                      </a:schemeClr>
                    </a:solidFill>
                  </a:rPr>
                  <a:t> Volumes being conserved through the evolution:</a:t>
                </a:r>
              </a:p>
            </p:txBody>
          </p:sp>
        </mc:Choice>
        <mc:Fallback xmlns="">
          <p:sp>
            <p:nvSpPr>
              <p:cNvPr id="42" name="TextBox 41">
                <a:extLst>
                  <a:ext uri="{FF2B5EF4-FFF2-40B4-BE49-F238E27FC236}">
                    <a16:creationId xmlns:a16="http://schemas.microsoft.com/office/drawing/2014/main" id="{44D5BC9D-1238-D4B7-6217-1FE7A52ABED3}"/>
                  </a:ext>
                </a:extLst>
              </p:cNvPr>
              <p:cNvSpPr txBox="1">
                <a:spLocks noRot="1" noChangeAspect="1" noMove="1" noResize="1" noEditPoints="1" noAdjustHandles="1" noChangeArrowheads="1" noChangeShapeType="1" noTextEdit="1"/>
              </p:cNvSpPr>
              <p:nvPr/>
            </p:nvSpPr>
            <p:spPr>
              <a:xfrm>
                <a:off x="119730" y="1653159"/>
                <a:ext cx="11469333" cy="646331"/>
              </a:xfrm>
              <a:prstGeom prst="rect">
                <a:avLst/>
              </a:prstGeom>
              <a:blipFill>
                <a:blip r:embed="rId3"/>
                <a:stretch>
                  <a:fillRect l="-332" t="-15686" b="-35294"/>
                </a:stretch>
              </a:blipFill>
            </p:spPr>
            <p:txBody>
              <a:bodyPr/>
              <a:lstStyle/>
              <a:p>
                <a:r>
                  <a:rPr lang="en-US">
                    <a:noFill/>
                  </a:rPr>
                  <a:t> </a:t>
                </a:r>
              </a:p>
            </p:txBody>
          </p:sp>
        </mc:Fallback>
      </mc:AlternateContent>
      <p:sp>
        <p:nvSpPr>
          <p:cNvPr id="45" name="TextBox 44">
            <a:extLst>
              <a:ext uri="{FF2B5EF4-FFF2-40B4-BE49-F238E27FC236}">
                <a16:creationId xmlns:a16="http://schemas.microsoft.com/office/drawing/2014/main" id="{A187AB14-37A2-4D4D-FBEC-F1CD443F2725}"/>
              </a:ext>
            </a:extLst>
          </p:cNvPr>
          <p:cNvSpPr txBox="1"/>
          <p:nvPr/>
        </p:nvSpPr>
        <p:spPr>
          <a:xfrm>
            <a:off x="315282" y="776665"/>
            <a:ext cx="12267657" cy="523220"/>
          </a:xfrm>
          <a:prstGeom prst="rect">
            <a:avLst/>
          </a:prstGeom>
          <a:noFill/>
        </p:spPr>
        <p:txBody>
          <a:bodyPr wrap="square" rtlCol="0">
            <a:spAutoFit/>
          </a:bodyPr>
          <a:lstStyle/>
          <a:p>
            <a:r>
              <a:rPr lang="en-US" sz="2800" dirty="0"/>
              <a:t>Additionally, the displacement field being </a:t>
            </a:r>
            <a:r>
              <a:rPr lang="en-US" sz="2800" dirty="0" err="1"/>
              <a:t>divergentless</a:t>
            </a:r>
            <a:r>
              <a:rPr lang="en-US" sz="2800" dirty="0"/>
              <a:t> is also equivalent to </a:t>
            </a:r>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61B06BEE-3653-0D7A-7275-FF153A35E954}"/>
                  </a:ext>
                </a:extLst>
              </p:cNvPr>
              <p:cNvSpPr txBox="1"/>
              <p:nvPr/>
            </p:nvSpPr>
            <p:spPr>
              <a:xfrm>
                <a:off x="287388" y="2314658"/>
                <a:ext cx="11469333" cy="67621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600" i="1">
                          <a:solidFill>
                            <a:schemeClr val="accent6">
                              <a:lumMod val="75000"/>
                            </a:schemeClr>
                          </a:solidFill>
                          <a:latin typeface="Cambria Math" panose="02040503050406030204" pitchFamily="18" charset="0"/>
                        </a:rPr>
                        <m:t>𝑑</m:t>
                      </m:r>
                      <m:sSup>
                        <m:sSupPr>
                          <m:ctrlPr>
                            <a:rPr lang="en-US" sz="3600" i="1">
                              <a:solidFill>
                                <a:schemeClr val="accent6">
                                  <a:lumMod val="75000"/>
                                </a:schemeClr>
                              </a:solidFill>
                              <a:latin typeface="Cambria Math" panose="02040503050406030204" pitchFamily="18" charset="0"/>
                            </a:rPr>
                          </m:ctrlPr>
                        </m:sSupPr>
                        <m:e>
                          <m:acc>
                            <m:accPr>
                              <m:chr m:val="̂"/>
                              <m:ctrlPr>
                                <a:rPr lang="en-US" sz="3600" i="1">
                                  <a:solidFill>
                                    <a:schemeClr val="accent6">
                                      <a:lumMod val="75000"/>
                                    </a:schemeClr>
                                  </a:solidFill>
                                  <a:latin typeface="Cambria Math" panose="02040503050406030204" pitchFamily="18" charset="0"/>
                                </a:rPr>
                              </m:ctrlPr>
                            </m:accPr>
                            <m:e>
                              <m:r>
                                <a:rPr lang="en-US" sz="3600" i="1">
                                  <a:solidFill>
                                    <a:schemeClr val="accent6">
                                      <a:lumMod val="75000"/>
                                    </a:schemeClr>
                                  </a:solidFill>
                                  <a:latin typeface="Cambria Math" panose="02040503050406030204" pitchFamily="18" charset="0"/>
                                  <a:ea typeface="Cambria Math" panose="02040503050406030204" pitchFamily="18" charset="0"/>
                                </a:rPr>
                                <m:t>𝜉</m:t>
                              </m:r>
                            </m:e>
                          </m:acc>
                        </m:e>
                        <m:sup>
                          <m:r>
                            <a:rPr lang="en-US" sz="3600" i="1">
                              <a:solidFill>
                                <a:schemeClr val="accent6">
                                  <a:lumMod val="75000"/>
                                </a:schemeClr>
                              </a:solidFill>
                              <a:latin typeface="Cambria Math" panose="02040503050406030204" pitchFamily="18" charset="0"/>
                            </a:rPr>
                            <m:t>1</m:t>
                          </m:r>
                        </m:sup>
                      </m:sSup>
                      <m:r>
                        <a:rPr lang="en-US" sz="3600" i="1">
                          <a:solidFill>
                            <a:schemeClr val="accent6">
                              <a:lumMod val="75000"/>
                            </a:schemeClr>
                          </a:solidFill>
                          <a:latin typeface="Cambria Math" panose="02040503050406030204" pitchFamily="18" charset="0"/>
                        </a:rPr>
                        <m:t>…</m:t>
                      </m:r>
                      <m:r>
                        <a:rPr lang="en-US" sz="3600" i="1">
                          <a:solidFill>
                            <a:schemeClr val="accent6">
                              <a:lumMod val="75000"/>
                            </a:schemeClr>
                          </a:solidFill>
                          <a:latin typeface="Cambria Math" panose="02040503050406030204" pitchFamily="18" charset="0"/>
                        </a:rPr>
                        <m:t>𝑑</m:t>
                      </m:r>
                      <m:sSup>
                        <m:sSupPr>
                          <m:ctrlPr>
                            <a:rPr lang="en-US" sz="3600" i="1">
                              <a:solidFill>
                                <a:schemeClr val="accent6">
                                  <a:lumMod val="75000"/>
                                </a:schemeClr>
                              </a:solidFill>
                              <a:latin typeface="Cambria Math" panose="02040503050406030204" pitchFamily="18" charset="0"/>
                            </a:rPr>
                          </m:ctrlPr>
                        </m:sSupPr>
                        <m:e>
                          <m:acc>
                            <m:accPr>
                              <m:chr m:val="̂"/>
                              <m:ctrlPr>
                                <a:rPr lang="en-US" sz="3600" i="1">
                                  <a:solidFill>
                                    <a:schemeClr val="accent6">
                                      <a:lumMod val="75000"/>
                                    </a:schemeClr>
                                  </a:solidFill>
                                  <a:latin typeface="Cambria Math" panose="02040503050406030204" pitchFamily="18" charset="0"/>
                                </a:rPr>
                              </m:ctrlPr>
                            </m:accPr>
                            <m:e>
                              <m:r>
                                <a:rPr lang="en-US" sz="3600" i="1">
                                  <a:solidFill>
                                    <a:schemeClr val="accent6">
                                      <a:lumMod val="75000"/>
                                    </a:schemeClr>
                                  </a:solidFill>
                                  <a:latin typeface="Cambria Math" panose="02040503050406030204" pitchFamily="18" charset="0"/>
                                  <a:ea typeface="Cambria Math" panose="02040503050406030204" pitchFamily="18" charset="0"/>
                                </a:rPr>
                                <m:t>𝜉</m:t>
                              </m:r>
                            </m:e>
                          </m:acc>
                        </m:e>
                        <m:sup>
                          <m:r>
                            <a:rPr lang="en-US" sz="3600" i="1">
                              <a:solidFill>
                                <a:schemeClr val="accent6">
                                  <a:lumMod val="75000"/>
                                </a:schemeClr>
                              </a:solidFill>
                              <a:latin typeface="Cambria Math" panose="02040503050406030204" pitchFamily="18" charset="0"/>
                              <a:ea typeface="Cambria Math" panose="02040503050406030204" pitchFamily="18" charset="0"/>
                            </a:rPr>
                            <m:t>𝑛</m:t>
                          </m:r>
                        </m:sup>
                      </m:sSup>
                      <m:r>
                        <a:rPr lang="en-US" sz="3600" i="1">
                          <a:solidFill>
                            <a:schemeClr val="accent6">
                              <a:lumMod val="75000"/>
                            </a:schemeClr>
                          </a:solidFill>
                          <a:latin typeface="Cambria Math" panose="02040503050406030204" pitchFamily="18" charset="0"/>
                        </a:rPr>
                        <m:t>=</m:t>
                      </m:r>
                      <m:r>
                        <a:rPr lang="en-US" sz="3600" i="1">
                          <a:solidFill>
                            <a:schemeClr val="accent6">
                              <a:lumMod val="75000"/>
                            </a:schemeClr>
                          </a:solidFill>
                          <a:latin typeface="Cambria Math" panose="02040503050406030204" pitchFamily="18" charset="0"/>
                        </a:rPr>
                        <m:t>𝑑</m:t>
                      </m:r>
                      <m:sSup>
                        <m:sSupPr>
                          <m:ctrlPr>
                            <a:rPr lang="en-US" sz="3600" i="1">
                              <a:solidFill>
                                <a:schemeClr val="accent6">
                                  <a:lumMod val="75000"/>
                                </a:schemeClr>
                              </a:solidFill>
                              <a:latin typeface="Cambria Math" panose="02040503050406030204" pitchFamily="18" charset="0"/>
                              <a:ea typeface="Cambria Math" panose="02040503050406030204" pitchFamily="18" charset="0"/>
                            </a:rPr>
                          </m:ctrlPr>
                        </m:sSupPr>
                        <m:e>
                          <m:r>
                            <a:rPr lang="en-US" sz="3600" i="1">
                              <a:solidFill>
                                <a:schemeClr val="accent6">
                                  <a:lumMod val="75000"/>
                                </a:schemeClr>
                              </a:solidFill>
                              <a:latin typeface="Cambria Math" panose="02040503050406030204" pitchFamily="18" charset="0"/>
                              <a:ea typeface="Cambria Math" panose="02040503050406030204" pitchFamily="18" charset="0"/>
                            </a:rPr>
                            <m:t>𝜉</m:t>
                          </m:r>
                        </m:e>
                        <m:sup>
                          <m:r>
                            <a:rPr lang="en-US" sz="3600" i="1">
                              <a:solidFill>
                                <a:schemeClr val="accent6">
                                  <a:lumMod val="75000"/>
                                </a:schemeClr>
                              </a:solidFill>
                              <a:latin typeface="Cambria Math" panose="02040503050406030204" pitchFamily="18" charset="0"/>
                              <a:ea typeface="Cambria Math" panose="02040503050406030204" pitchFamily="18" charset="0"/>
                            </a:rPr>
                            <m:t>1</m:t>
                          </m:r>
                        </m:sup>
                      </m:sSup>
                      <m:r>
                        <a:rPr lang="en-US" sz="3600" i="1">
                          <a:solidFill>
                            <a:schemeClr val="accent6">
                              <a:lumMod val="75000"/>
                            </a:schemeClr>
                          </a:solidFill>
                          <a:latin typeface="Cambria Math" panose="02040503050406030204" pitchFamily="18" charset="0"/>
                          <a:ea typeface="Cambria Math" panose="02040503050406030204" pitchFamily="18" charset="0"/>
                        </a:rPr>
                        <m:t>…</m:t>
                      </m:r>
                      <m:r>
                        <a:rPr lang="en-US" sz="3600" i="1">
                          <a:solidFill>
                            <a:schemeClr val="accent6">
                              <a:lumMod val="75000"/>
                            </a:schemeClr>
                          </a:solidFill>
                          <a:latin typeface="Cambria Math" panose="02040503050406030204" pitchFamily="18" charset="0"/>
                          <a:ea typeface="Cambria Math" panose="02040503050406030204" pitchFamily="18" charset="0"/>
                        </a:rPr>
                        <m:t>𝑑</m:t>
                      </m:r>
                      <m:r>
                        <a:rPr lang="en-US" sz="3600" i="1">
                          <a:solidFill>
                            <a:schemeClr val="accent6">
                              <a:lumMod val="75000"/>
                            </a:schemeClr>
                          </a:solidFill>
                          <a:latin typeface="Cambria Math" panose="02040503050406030204" pitchFamily="18" charset="0"/>
                          <a:ea typeface="Cambria Math" panose="02040503050406030204" pitchFamily="18" charset="0"/>
                        </a:rPr>
                        <m:t>𝜉</m:t>
                      </m:r>
                      <m:r>
                        <a:rPr lang="en-US" sz="3600" i="1">
                          <a:solidFill>
                            <a:schemeClr val="accent6">
                              <a:lumMod val="75000"/>
                            </a:schemeClr>
                          </a:solidFill>
                          <a:latin typeface="Cambria Math" panose="02040503050406030204" pitchFamily="18" charset="0"/>
                          <a:ea typeface="Cambria Math" panose="02040503050406030204" pitchFamily="18" charset="0"/>
                        </a:rPr>
                        <m:t>^</m:t>
                      </m:r>
                      <m:r>
                        <a:rPr lang="en-US" sz="3600" i="1">
                          <a:solidFill>
                            <a:schemeClr val="accent6">
                              <a:lumMod val="75000"/>
                            </a:schemeClr>
                          </a:solidFill>
                          <a:latin typeface="Cambria Math" panose="02040503050406030204" pitchFamily="18" charset="0"/>
                          <a:ea typeface="Cambria Math" panose="02040503050406030204" pitchFamily="18" charset="0"/>
                        </a:rPr>
                        <m:t>𝑛</m:t>
                      </m:r>
                    </m:oMath>
                  </m:oMathPara>
                </a14:m>
                <a:endParaRPr lang="en-US" sz="3600" dirty="0">
                  <a:solidFill>
                    <a:schemeClr val="accent6">
                      <a:lumMod val="75000"/>
                    </a:schemeClr>
                  </a:solidFill>
                </a:endParaRPr>
              </a:p>
            </p:txBody>
          </p:sp>
        </mc:Choice>
        <mc:Fallback xmlns="">
          <p:sp>
            <p:nvSpPr>
              <p:cNvPr id="46" name="TextBox 45">
                <a:extLst>
                  <a:ext uri="{FF2B5EF4-FFF2-40B4-BE49-F238E27FC236}">
                    <a16:creationId xmlns:a16="http://schemas.microsoft.com/office/drawing/2014/main" id="{61B06BEE-3653-0D7A-7275-FF153A35E954}"/>
                  </a:ext>
                </a:extLst>
              </p:cNvPr>
              <p:cNvSpPr txBox="1">
                <a:spLocks noRot="1" noChangeAspect="1" noMove="1" noResize="1" noEditPoints="1" noAdjustHandles="1" noChangeArrowheads="1" noChangeShapeType="1" noTextEdit="1"/>
              </p:cNvSpPr>
              <p:nvPr/>
            </p:nvSpPr>
            <p:spPr>
              <a:xfrm>
                <a:off x="287388" y="2314658"/>
                <a:ext cx="11469333" cy="676211"/>
              </a:xfrm>
              <a:prstGeom prst="rect">
                <a:avLst/>
              </a:prstGeom>
              <a:blipFill>
                <a:blip r:embed="rId4"/>
                <a:stretch>
                  <a:fillRect t="-9259" b="-185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B21C8D8B-D398-EF6D-95D1-34C78403608D}"/>
                  </a:ext>
                </a:extLst>
              </p:cNvPr>
              <p:cNvSpPr txBox="1"/>
              <p:nvPr/>
            </p:nvSpPr>
            <p:spPr>
              <a:xfrm>
                <a:off x="277371" y="4187080"/>
                <a:ext cx="10092146" cy="7205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3600" i="1">
                              <a:solidFill>
                                <a:schemeClr val="accent6">
                                  <a:lumMod val="75000"/>
                                </a:schemeClr>
                              </a:solidFill>
                              <a:latin typeface="Cambria Math" panose="02040503050406030204" pitchFamily="18" charset="0"/>
                            </a:rPr>
                          </m:ctrlPr>
                        </m:accPr>
                        <m:e>
                          <m:r>
                            <a:rPr lang="en-US" sz="3600" i="1">
                              <a:solidFill>
                                <a:schemeClr val="accent6">
                                  <a:lumMod val="75000"/>
                                </a:schemeClr>
                              </a:solidFill>
                              <a:latin typeface="Cambria Math" panose="02040503050406030204" pitchFamily="18" charset="0"/>
                              <a:ea typeface="Cambria Math" panose="02040503050406030204" pitchFamily="18" charset="0"/>
                            </a:rPr>
                            <m:t>𝜌</m:t>
                          </m:r>
                        </m:e>
                      </m:acc>
                      <m:d>
                        <m:dPr>
                          <m:ctrlPr>
                            <a:rPr lang="en-US" sz="3600" i="1">
                              <a:solidFill>
                                <a:schemeClr val="accent6">
                                  <a:lumMod val="75000"/>
                                </a:schemeClr>
                              </a:solidFill>
                              <a:latin typeface="Cambria Math" panose="02040503050406030204" pitchFamily="18" charset="0"/>
                            </a:rPr>
                          </m:ctrlPr>
                        </m:dPr>
                        <m:e>
                          <m:sSup>
                            <m:sSupPr>
                              <m:ctrlPr>
                                <a:rPr lang="en-US" sz="3600" i="1">
                                  <a:solidFill>
                                    <a:schemeClr val="accent6">
                                      <a:lumMod val="75000"/>
                                    </a:schemeClr>
                                  </a:solidFill>
                                  <a:latin typeface="Cambria Math" panose="02040503050406030204" pitchFamily="18" charset="0"/>
                                </a:rPr>
                              </m:ctrlPr>
                            </m:sSupPr>
                            <m:e>
                              <m:acc>
                                <m:accPr>
                                  <m:chr m:val="̂"/>
                                  <m:ctrlPr>
                                    <a:rPr lang="en-US" sz="3600" i="1">
                                      <a:solidFill>
                                        <a:schemeClr val="accent6">
                                          <a:lumMod val="75000"/>
                                        </a:schemeClr>
                                      </a:solidFill>
                                      <a:latin typeface="Cambria Math" panose="02040503050406030204" pitchFamily="18" charset="0"/>
                                    </a:rPr>
                                  </m:ctrlPr>
                                </m:accPr>
                                <m:e>
                                  <m:r>
                                    <a:rPr lang="en-US" sz="3600" i="1">
                                      <a:solidFill>
                                        <a:schemeClr val="accent6">
                                          <a:lumMod val="75000"/>
                                        </a:schemeClr>
                                      </a:solidFill>
                                      <a:latin typeface="Cambria Math" panose="02040503050406030204" pitchFamily="18" charset="0"/>
                                    </a:rPr>
                                    <m:t>𝜉</m:t>
                                  </m:r>
                                </m:e>
                              </m:acc>
                            </m:e>
                            <m:sup>
                              <m:r>
                                <a:rPr lang="en-US" sz="3600" i="1">
                                  <a:solidFill>
                                    <a:schemeClr val="accent6">
                                      <a:lumMod val="75000"/>
                                    </a:schemeClr>
                                  </a:solidFill>
                                  <a:latin typeface="Cambria Math" panose="02040503050406030204" pitchFamily="18" charset="0"/>
                                </a:rPr>
                                <m:t>𝑎</m:t>
                              </m:r>
                            </m:sup>
                          </m:sSup>
                        </m:e>
                      </m:d>
                      <m:r>
                        <a:rPr lang="en-US" sz="3600" i="1">
                          <a:solidFill>
                            <a:schemeClr val="accent6">
                              <a:lumMod val="75000"/>
                            </a:schemeClr>
                          </a:solidFill>
                          <a:latin typeface="Cambria Math" panose="02040503050406030204" pitchFamily="18" charset="0"/>
                        </a:rPr>
                        <m:t>=</m:t>
                      </m:r>
                      <m:acc>
                        <m:accPr>
                          <m:chr m:val="̂"/>
                          <m:ctrlPr>
                            <a:rPr lang="en-US" sz="3600" i="1">
                              <a:solidFill>
                                <a:schemeClr val="accent6">
                                  <a:lumMod val="75000"/>
                                </a:schemeClr>
                              </a:solidFill>
                              <a:latin typeface="Cambria Math" panose="02040503050406030204" pitchFamily="18" charset="0"/>
                            </a:rPr>
                          </m:ctrlPr>
                        </m:accPr>
                        <m:e>
                          <m:r>
                            <a:rPr lang="en-US" sz="3600" i="1">
                              <a:solidFill>
                                <a:schemeClr val="accent6">
                                  <a:lumMod val="75000"/>
                                </a:schemeClr>
                              </a:solidFill>
                              <a:latin typeface="Cambria Math" panose="02040503050406030204" pitchFamily="18" charset="0"/>
                              <a:ea typeface="Cambria Math" panose="02040503050406030204" pitchFamily="18" charset="0"/>
                            </a:rPr>
                            <m:t>𝜌</m:t>
                          </m:r>
                        </m:e>
                      </m:acc>
                      <m:d>
                        <m:dPr>
                          <m:ctrlPr>
                            <a:rPr lang="en-US" sz="3600" i="1">
                              <a:solidFill>
                                <a:schemeClr val="accent6">
                                  <a:lumMod val="75000"/>
                                </a:schemeClr>
                              </a:solidFill>
                              <a:latin typeface="Cambria Math" panose="02040503050406030204" pitchFamily="18" charset="0"/>
                            </a:rPr>
                          </m:ctrlPr>
                        </m:dPr>
                        <m:e>
                          <m:sSup>
                            <m:sSupPr>
                              <m:ctrlPr>
                                <a:rPr lang="en-US" sz="3600" i="1">
                                  <a:solidFill>
                                    <a:schemeClr val="accent6">
                                      <a:lumMod val="75000"/>
                                    </a:schemeClr>
                                  </a:solidFill>
                                  <a:latin typeface="Cambria Math" panose="02040503050406030204" pitchFamily="18" charset="0"/>
                                </a:rPr>
                              </m:ctrlPr>
                            </m:sSupPr>
                            <m:e>
                              <m:acc>
                                <m:accPr>
                                  <m:chr m:val="̂"/>
                                  <m:ctrlPr>
                                    <a:rPr lang="en-US" sz="3600" i="1">
                                      <a:solidFill>
                                        <a:schemeClr val="accent6">
                                          <a:lumMod val="75000"/>
                                        </a:schemeClr>
                                      </a:solidFill>
                                      <a:latin typeface="Cambria Math" panose="02040503050406030204" pitchFamily="18" charset="0"/>
                                    </a:rPr>
                                  </m:ctrlPr>
                                </m:accPr>
                                <m:e>
                                  <m:r>
                                    <a:rPr lang="en-US" sz="3600" i="1">
                                      <a:solidFill>
                                        <a:schemeClr val="accent6">
                                          <a:lumMod val="75000"/>
                                        </a:schemeClr>
                                      </a:solidFill>
                                      <a:latin typeface="Cambria Math" panose="02040503050406030204" pitchFamily="18" charset="0"/>
                                    </a:rPr>
                                    <m:t>𝜉</m:t>
                                  </m:r>
                                </m:e>
                              </m:acc>
                            </m:e>
                            <m:sup>
                              <m:r>
                                <a:rPr lang="en-US" sz="3600" i="1">
                                  <a:solidFill>
                                    <a:schemeClr val="accent6">
                                      <a:lumMod val="75000"/>
                                    </a:schemeClr>
                                  </a:solidFill>
                                  <a:latin typeface="Cambria Math" panose="02040503050406030204" pitchFamily="18" charset="0"/>
                                </a:rPr>
                                <m:t>𝑏</m:t>
                              </m:r>
                            </m:sup>
                          </m:sSup>
                        </m:e>
                      </m:d>
                    </m:oMath>
                  </m:oMathPara>
                </a14:m>
                <a:endParaRPr lang="en-US" sz="3600" dirty="0">
                  <a:solidFill>
                    <a:schemeClr val="accent6">
                      <a:lumMod val="75000"/>
                    </a:schemeClr>
                  </a:solidFill>
                </a:endParaRPr>
              </a:p>
            </p:txBody>
          </p:sp>
        </mc:Choice>
        <mc:Fallback xmlns="">
          <p:sp>
            <p:nvSpPr>
              <p:cNvPr id="50" name="TextBox 49">
                <a:extLst>
                  <a:ext uri="{FF2B5EF4-FFF2-40B4-BE49-F238E27FC236}">
                    <a16:creationId xmlns:a16="http://schemas.microsoft.com/office/drawing/2014/main" id="{B21C8D8B-D398-EF6D-95D1-34C78403608D}"/>
                  </a:ext>
                </a:extLst>
              </p:cNvPr>
              <p:cNvSpPr txBox="1">
                <a:spLocks noRot="1" noChangeAspect="1" noMove="1" noResize="1" noEditPoints="1" noAdjustHandles="1" noChangeArrowheads="1" noChangeShapeType="1" noTextEdit="1"/>
              </p:cNvSpPr>
              <p:nvPr/>
            </p:nvSpPr>
            <p:spPr>
              <a:xfrm>
                <a:off x="277371" y="4187080"/>
                <a:ext cx="10092146" cy="720582"/>
              </a:xfrm>
              <a:prstGeom prst="rect">
                <a:avLst/>
              </a:prstGeom>
              <a:blipFill>
                <a:blip r:embed="rId5"/>
                <a:stretch>
                  <a:fillRect t="-5172" b="-13793"/>
                </a:stretch>
              </a:blipFill>
            </p:spPr>
            <p:txBody>
              <a:bodyPr/>
              <a:lstStyle/>
              <a:p>
                <a:r>
                  <a:rPr lang="en-US">
                    <a:noFill/>
                  </a:rPr>
                  <a:t> </a:t>
                </a:r>
              </a:p>
            </p:txBody>
          </p:sp>
        </mc:Fallback>
      </mc:AlternateContent>
    </p:spTree>
    <p:extLst>
      <p:ext uri="{BB962C8B-B14F-4D97-AF65-F5344CB8AC3E}">
        <p14:creationId xmlns:p14="http://schemas.microsoft.com/office/powerpoint/2010/main" val="699598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6DA8484-3510-54AE-610C-652BE7408CE2}"/>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5295B6F7-A880-40CF-3570-4C64D930F587}"/>
              </a:ext>
            </a:extLst>
          </p:cNvPr>
          <p:cNvSpPr>
            <a:spLocks noGrp="1"/>
          </p:cNvSpPr>
          <p:nvPr>
            <p:ph type="sldNum" sz="quarter" idx="12"/>
          </p:nvPr>
        </p:nvSpPr>
        <p:spPr/>
        <p:txBody>
          <a:bodyPr/>
          <a:lstStyle/>
          <a:p>
            <a:fld id="{F47845EA-7733-40EE-B074-20032348B727}" type="slidenum">
              <a:rPr lang="en-US" smtClean="0"/>
              <a:t>14</a:t>
            </a:fld>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82FFE77-826D-8979-6044-DE5B24FBDD3F}"/>
                  </a:ext>
                </a:extLst>
              </p:cNvPr>
              <p:cNvSpPr txBox="1"/>
              <p:nvPr/>
            </p:nvSpPr>
            <p:spPr>
              <a:xfrm>
                <a:off x="288316" y="4859774"/>
                <a:ext cx="8213777" cy="837537"/>
              </a:xfrm>
              <a:prstGeom prst="rect">
                <a:avLst/>
              </a:prstGeom>
              <a:noFill/>
            </p:spPr>
            <p:txBody>
              <a:bodyPr wrap="square" rtlCol="0">
                <a:spAutoFit/>
              </a:bodyPr>
              <a:lstStyle/>
              <a:p>
                <a:pPr algn="ctr"/>
                <a:r>
                  <a:rPr lang="en-US" sz="2400" dirty="0"/>
                  <a:t>Given two vectors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𝑣</m:t>
                        </m:r>
                      </m:e>
                      <m:sup>
                        <m:r>
                          <a:rPr lang="en-US" sz="2400" b="0" i="1" smtClean="0">
                            <a:latin typeface="Cambria Math" panose="02040503050406030204" pitchFamily="18" charset="0"/>
                          </a:rPr>
                          <m:t>𝑎</m:t>
                        </m:r>
                      </m:sup>
                    </m:sSup>
                  </m:oMath>
                </a14:m>
                <a:r>
                  <a:rPr lang="en-US" sz="2400" dirty="0"/>
                  <a:t> and </a:t>
                </a:r>
                <a14:m>
                  <m:oMath xmlns:m="http://schemas.openxmlformats.org/officeDocument/2006/math">
                    <m:sSup>
                      <m:sSupPr>
                        <m:ctrlPr>
                          <a:rPr lang="en-US" sz="2400" i="1">
                            <a:latin typeface="Cambria Math" panose="02040503050406030204" pitchFamily="18" charset="0"/>
                          </a:rPr>
                        </m:ctrlPr>
                      </m:sSupPr>
                      <m:e>
                        <m:r>
                          <a:rPr lang="en-US" sz="2400" b="0" i="1" smtClean="0">
                            <a:latin typeface="Cambria Math" panose="02040503050406030204" pitchFamily="18" charset="0"/>
                          </a:rPr>
                          <m:t>𝑤</m:t>
                        </m:r>
                      </m:e>
                      <m:sup>
                        <m:r>
                          <a:rPr lang="en-US" sz="2400" i="1">
                            <a:latin typeface="Cambria Math" panose="02040503050406030204" pitchFamily="18" charset="0"/>
                          </a:rPr>
                          <m:t>𝑎</m:t>
                        </m:r>
                      </m:sup>
                    </m:sSup>
                  </m:oMath>
                </a14:m>
                <a:r>
                  <a:rPr lang="en-US" sz="2400" dirty="0"/>
                  <a:t>, the area of the parallelogram they form is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𝑣</m:t>
                        </m:r>
                      </m:e>
                      <m:sup>
                        <m:r>
                          <a:rPr lang="en-US" sz="2400" b="0" i="1" smtClean="0">
                            <a:latin typeface="Cambria Math" panose="02040503050406030204" pitchFamily="18" charset="0"/>
                          </a:rPr>
                          <m:t>𝑞</m:t>
                        </m:r>
                      </m:sup>
                    </m:s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𝑤</m:t>
                        </m:r>
                      </m:e>
                      <m:sup>
                        <m:r>
                          <a:rPr lang="en-US" sz="2400" b="0" i="1" smtClean="0">
                            <a:latin typeface="Cambria Math" panose="02040503050406030204" pitchFamily="18" charset="0"/>
                          </a:rPr>
                          <m:t>𝑝</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𝑣</m:t>
                        </m:r>
                      </m:e>
                      <m:sup>
                        <m:r>
                          <a:rPr lang="en-US" sz="2400" b="0" i="1" smtClean="0">
                            <a:latin typeface="Cambria Math" panose="02040503050406030204" pitchFamily="18" charset="0"/>
                          </a:rPr>
                          <m:t>𝑝</m:t>
                        </m:r>
                      </m:sup>
                    </m:s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𝑤</m:t>
                        </m:r>
                      </m:e>
                      <m:sup>
                        <m:r>
                          <a:rPr lang="en-US" sz="2400" b="0" i="1" smtClean="0">
                            <a:latin typeface="Cambria Math" panose="02040503050406030204" pitchFamily="18" charset="0"/>
                          </a:rPr>
                          <m:t>𝑞</m:t>
                        </m:r>
                      </m:sup>
                    </m:sSup>
                  </m:oMath>
                </a14:m>
                <a:r>
                  <a:rPr lang="en-US" sz="2400" dirty="0"/>
                  <a:t> which can be written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𝑣</m:t>
                        </m:r>
                      </m:e>
                      <m:sup>
                        <m:r>
                          <a:rPr lang="en-US" sz="2400" i="1">
                            <a:latin typeface="Cambria Math" panose="02040503050406030204" pitchFamily="18" charset="0"/>
                          </a:rPr>
                          <m:t>𝑎</m:t>
                        </m:r>
                      </m:sup>
                    </m:s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𝑎𝑏</m:t>
                        </m:r>
                        <m:r>
                          <a:rPr lang="en-US" sz="2400" b="0" i="1" smtClean="0">
                            <a:latin typeface="Cambria Math" panose="02040503050406030204" pitchFamily="18" charset="0"/>
                          </a:rPr>
                          <m:t> </m:t>
                        </m:r>
                      </m:sub>
                    </m:sSub>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𝑤</m:t>
                        </m:r>
                      </m:e>
                      <m:sup>
                        <m:r>
                          <a:rPr lang="en-US" sz="2400" b="0" i="1" smtClean="0">
                            <a:latin typeface="Cambria Math" panose="02040503050406030204" pitchFamily="18" charset="0"/>
                          </a:rPr>
                          <m:t>𝑏</m:t>
                        </m:r>
                      </m:sup>
                    </m:sSup>
                  </m:oMath>
                </a14:m>
                <a:endParaRPr lang="en-US" sz="2400" dirty="0"/>
              </a:p>
            </p:txBody>
          </p:sp>
        </mc:Choice>
        <mc:Fallback xmlns="">
          <p:sp>
            <p:nvSpPr>
              <p:cNvPr id="6" name="TextBox 5">
                <a:extLst>
                  <a:ext uri="{FF2B5EF4-FFF2-40B4-BE49-F238E27FC236}">
                    <a16:creationId xmlns:a16="http://schemas.microsoft.com/office/drawing/2014/main" id="{682FFE77-826D-8979-6044-DE5B24FBDD3F}"/>
                  </a:ext>
                </a:extLst>
              </p:cNvPr>
              <p:cNvSpPr txBox="1">
                <a:spLocks noRot="1" noChangeAspect="1" noMove="1" noResize="1" noEditPoints="1" noAdjustHandles="1" noChangeArrowheads="1" noChangeShapeType="1" noTextEdit="1"/>
              </p:cNvSpPr>
              <p:nvPr/>
            </p:nvSpPr>
            <p:spPr>
              <a:xfrm>
                <a:off x="288316" y="4859774"/>
                <a:ext cx="8213777" cy="837537"/>
              </a:xfrm>
              <a:prstGeom prst="rect">
                <a:avLst/>
              </a:prstGeom>
              <a:blipFill>
                <a:blip r:embed="rId2"/>
                <a:stretch>
                  <a:fillRect l="-926" t="-4478" r="-1852" b="-14925"/>
                </a:stretch>
              </a:blipFill>
            </p:spPr>
            <p:txBody>
              <a:bodyPr/>
              <a:lstStyle/>
              <a:p>
                <a:r>
                  <a:rPr lang="en-US">
                    <a:noFill/>
                  </a:rPr>
                  <a:t> </a:t>
                </a:r>
              </a:p>
            </p:txBody>
          </p:sp>
        </mc:Fallback>
      </mc:AlternateContent>
      <p:grpSp>
        <p:nvGrpSpPr>
          <p:cNvPr id="50" name="Group 49">
            <a:extLst>
              <a:ext uri="{FF2B5EF4-FFF2-40B4-BE49-F238E27FC236}">
                <a16:creationId xmlns:a16="http://schemas.microsoft.com/office/drawing/2014/main" id="{466B8101-3FC8-2B29-F948-A9DA096028A1}"/>
              </a:ext>
            </a:extLst>
          </p:cNvPr>
          <p:cNvGrpSpPr>
            <a:grpSpLocks noChangeAspect="1"/>
          </p:cNvGrpSpPr>
          <p:nvPr/>
        </p:nvGrpSpPr>
        <p:grpSpPr>
          <a:xfrm>
            <a:off x="436620" y="270947"/>
            <a:ext cx="3010027" cy="3080896"/>
            <a:chOff x="442227" y="1758113"/>
            <a:chExt cx="3672223" cy="3758683"/>
          </a:xfrm>
        </p:grpSpPr>
        <p:cxnSp>
          <p:nvCxnSpPr>
            <p:cNvPr id="51" name="Straight Arrow Connector 50">
              <a:extLst>
                <a:ext uri="{FF2B5EF4-FFF2-40B4-BE49-F238E27FC236}">
                  <a16:creationId xmlns:a16="http://schemas.microsoft.com/office/drawing/2014/main" id="{DCB26ED7-D312-4BAE-7DBF-422926B79EF1}"/>
                </a:ext>
              </a:extLst>
            </p:cNvPr>
            <p:cNvCxnSpPr>
              <a:cxnSpLocks/>
            </p:cNvCxnSpPr>
            <p:nvPr/>
          </p:nvCxnSpPr>
          <p:spPr>
            <a:xfrm rot="10800000">
              <a:off x="2255086" y="1859196"/>
              <a:ext cx="0" cy="36576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F05DECA0-25EF-6105-7986-68328FC20B18}"/>
                </a:ext>
              </a:extLst>
            </p:cNvPr>
            <p:cNvCxnSpPr>
              <a:cxnSpLocks/>
            </p:cNvCxnSpPr>
            <p:nvPr/>
          </p:nvCxnSpPr>
          <p:spPr>
            <a:xfrm rot="16200000">
              <a:off x="2271027" y="1857054"/>
              <a:ext cx="0" cy="36576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Freeform 76">
              <a:extLst>
                <a:ext uri="{FF2B5EF4-FFF2-40B4-BE49-F238E27FC236}">
                  <a16:creationId xmlns:a16="http://schemas.microsoft.com/office/drawing/2014/main" id="{CB1FE8FF-CEB2-470A-7DA4-B5164BCF852A}"/>
                </a:ext>
              </a:extLst>
            </p:cNvPr>
            <p:cNvSpPr/>
            <p:nvPr/>
          </p:nvSpPr>
          <p:spPr>
            <a:xfrm>
              <a:off x="2351663" y="2506371"/>
              <a:ext cx="847569" cy="779298"/>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77">
              <a:extLst>
                <a:ext uri="{FF2B5EF4-FFF2-40B4-BE49-F238E27FC236}">
                  <a16:creationId xmlns:a16="http://schemas.microsoft.com/office/drawing/2014/main" id="{A74E30B9-FE90-8F34-22E3-35D3654EF246}"/>
                </a:ext>
              </a:extLst>
            </p:cNvPr>
            <p:cNvSpPr/>
            <p:nvPr/>
          </p:nvSpPr>
          <p:spPr>
            <a:xfrm rot="5400000">
              <a:off x="2605833" y="3809114"/>
              <a:ext cx="847569" cy="779298"/>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5FB554DC-FC13-6572-BCB3-2DD7A637153C}"/>
                    </a:ext>
                  </a:extLst>
                </p:cNvPr>
                <p:cNvSpPr txBox="1"/>
                <p:nvPr/>
              </p:nvSpPr>
              <p:spPr>
                <a:xfrm>
                  <a:off x="1917302" y="1758113"/>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79" name="TextBox 78">
                  <a:extLst>
                    <a:ext uri="{FF2B5EF4-FFF2-40B4-BE49-F238E27FC236}">
                      <a16:creationId xmlns:a16="http://schemas.microsoft.com/office/drawing/2014/main" id="{5FB554DC-FC13-6572-BCB3-2DD7A637153C}"/>
                    </a:ext>
                  </a:extLst>
                </p:cNvPr>
                <p:cNvSpPr txBox="1">
                  <a:spLocks noRot="1" noChangeAspect="1" noMove="1" noResize="1" noEditPoints="1" noAdjustHandles="1" noChangeArrowheads="1" noChangeShapeType="1" noTextEdit="1"/>
                </p:cNvSpPr>
                <p:nvPr/>
              </p:nvSpPr>
              <p:spPr>
                <a:xfrm>
                  <a:off x="1917302" y="1758113"/>
                  <a:ext cx="304736" cy="369332"/>
                </a:xfrm>
                <a:prstGeom prst="rect">
                  <a:avLst/>
                </a:prstGeom>
                <a:blipFill>
                  <a:blip r:embed="rId3"/>
                  <a:stretch>
                    <a:fillRect l="-23810" r="-23810" b="-4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DA143873-432F-C5EF-3A52-C134F5C8898C}"/>
                    </a:ext>
                  </a:extLst>
                </p:cNvPr>
                <p:cNvSpPr txBox="1"/>
                <p:nvPr/>
              </p:nvSpPr>
              <p:spPr>
                <a:xfrm>
                  <a:off x="3809714" y="3225092"/>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80" name="TextBox 79">
                  <a:extLst>
                    <a:ext uri="{FF2B5EF4-FFF2-40B4-BE49-F238E27FC236}">
                      <a16:creationId xmlns:a16="http://schemas.microsoft.com/office/drawing/2014/main" id="{DA143873-432F-C5EF-3A52-C134F5C8898C}"/>
                    </a:ext>
                  </a:extLst>
                </p:cNvPr>
                <p:cNvSpPr txBox="1">
                  <a:spLocks noRot="1" noChangeAspect="1" noMove="1" noResize="1" noEditPoints="1" noAdjustHandles="1" noChangeArrowheads="1" noChangeShapeType="1" noTextEdit="1"/>
                </p:cNvSpPr>
                <p:nvPr/>
              </p:nvSpPr>
              <p:spPr>
                <a:xfrm>
                  <a:off x="3809714" y="3225092"/>
                  <a:ext cx="304736" cy="369332"/>
                </a:xfrm>
                <a:prstGeom prst="rect">
                  <a:avLst/>
                </a:prstGeom>
                <a:blipFill>
                  <a:blip r:embed="rId4"/>
                  <a:stretch>
                    <a:fillRect l="-23810" r="-19048" b="-54167"/>
                  </a:stretch>
                </a:blipFill>
              </p:spPr>
              <p:txBody>
                <a:bodyPr/>
                <a:lstStyle/>
                <a:p>
                  <a:r>
                    <a:rPr lang="en-US">
                      <a:noFill/>
                    </a:rPr>
                    <a:t> </a:t>
                  </a:r>
                </a:p>
              </p:txBody>
            </p:sp>
          </mc:Fallback>
        </mc:AlternateContent>
      </p:grpSp>
      <p:grpSp>
        <p:nvGrpSpPr>
          <p:cNvPr id="81" name="Group 80">
            <a:extLst>
              <a:ext uri="{FF2B5EF4-FFF2-40B4-BE49-F238E27FC236}">
                <a16:creationId xmlns:a16="http://schemas.microsoft.com/office/drawing/2014/main" id="{CEE9906D-AF6F-3003-8F6D-45456AE05DC6}"/>
              </a:ext>
            </a:extLst>
          </p:cNvPr>
          <p:cNvGrpSpPr/>
          <p:nvPr/>
        </p:nvGrpSpPr>
        <p:grpSpPr>
          <a:xfrm>
            <a:off x="4802337" y="357265"/>
            <a:ext cx="3699756" cy="2258116"/>
            <a:chOff x="4888481" y="1672407"/>
            <a:chExt cx="3699756" cy="2258116"/>
          </a:xfrm>
        </p:grpSpPr>
        <p:cxnSp>
          <p:nvCxnSpPr>
            <p:cNvPr id="82" name="Straight Arrow Connector 81">
              <a:extLst>
                <a:ext uri="{FF2B5EF4-FFF2-40B4-BE49-F238E27FC236}">
                  <a16:creationId xmlns:a16="http://schemas.microsoft.com/office/drawing/2014/main" id="{2F6A6E8D-7A3D-0010-EA1E-29D154EE2C41}"/>
                </a:ext>
              </a:extLst>
            </p:cNvPr>
            <p:cNvCxnSpPr>
              <a:cxnSpLocks/>
            </p:cNvCxnSpPr>
            <p:nvPr/>
          </p:nvCxnSpPr>
          <p:spPr>
            <a:xfrm rot="10800000">
              <a:off x="6711482" y="1672407"/>
              <a:ext cx="0" cy="1828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D3611FBB-98CF-D3D8-F465-2C7686337B1B}"/>
                </a:ext>
              </a:extLst>
            </p:cNvPr>
            <p:cNvCxnSpPr>
              <a:cxnSpLocks/>
            </p:cNvCxnSpPr>
            <p:nvPr/>
          </p:nvCxnSpPr>
          <p:spPr>
            <a:xfrm rot="14700000">
              <a:off x="6717281" y="1651273"/>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FF18904C-76D4-069E-1BBF-482EB0638046}"/>
                </a:ext>
              </a:extLst>
            </p:cNvPr>
            <p:cNvCxnSpPr>
              <a:cxnSpLocks/>
            </p:cNvCxnSpPr>
            <p:nvPr/>
          </p:nvCxnSpPr>
          <p:spPr>
            <a:xfrm rot="18300000">
              <a:off x="6754282" y="1684471"/>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 name="Freeform 84">
              <a:extLst>
                <a:ext uri="{FF2B5EF4-FFF2-40B4-BE49-F238E27FC236}">
                  <a16:creationId xmlns:a16="http://schemas.microsoft.com/office/drawing/2014/main" id="{7D75738A-3F61-8669-9B9B-E56827D1254E}"/>
                </a:ext>
              </a:extLst>
            </p:cNvPr>
            <p:cNvSpPr/>
            <p:nvPr/>
          </p:nvSpPr>
          <p:spPr>
            <a:xfrm>
              <a:off x="5004335" y="2032079"/>
              <a:ext cx="1267692" cy="1898444"/>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692" h="1898444">
                  <a:moveTo>
                    <a:pt x="0" y="1898444"/>
                  </a:moveTo>
                  <a:cubicBezTo>
                    <a:pt x="36367" y="1881125"/>
                    <a:pt x="292677" y="1943472"/>
                    <a:pt x="405245" y="1628281"/>
                  </a:cubicBezTo>
                  <a:cubicBezTo>
                    <a:pt x="517813" y="1313090"/>
                    <a:pt x="588818" y="106013"/>
                    <a:pt x="675409" y="7299"/>
                  </a:cubicBezTo>
                  <a:cubicBezTo>
                    <a:pt x="762000" y="-91415"/>
                    <a:pt x="826076" y="840301"/>
                    <a:pt x="924790" y="1035997"/>
                  </a:cubicBezTo>
                  <a:cubicBezTo>
                    <a:pt x="1023504" y="1231693"/>
                    <a:pt x="1119188" y="1239921"/>
                    <a:pt x="1267692" y="1181473"/>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85">
              <a:extLst>
                <a:ext uri="{FF2B5EF4-FFF2-40B4-BE49-F238E27FC236}">
                  <a16:creationId xmlns:a16="http://schemas.microsoft.com/office/drawing/2014/main" id="{E43F6EF9-8CFA-33EF-11C2-3B0BA3B650CA}"/>
                </a:ext>
              </a:extLst>
            </p:cNvPr>
            <p:cNvSpPr/>
            <p:nvPr/>
          </p:nvSpPr>
          <p:spPr>
            <a:xfrm>
              <a:off x="4898779" y="2030059"/>
              <a:ext cx="1414709" cy="1791997"/>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4709" h="1791997">
                  <a:moveTo>
                    <a:pt x="1546" y="999743"/>
                  </a:moveTo>
                  <a:cubicBezTo>
                    <a:pt x="-24432" y="1117505"/>
                    <a:pt x="283832" y="1280296"/>
                    <a:pt x="417182" y="1114041"/>
                  </a:cubicBezTo>
                  <a:cubicBezTo>
                    <a:pt x="550532" y="947786"/>
                    <a:pt x="716787" y="-53203"/>
                    <a:pt x="801646" y="2215"/>
                  </a:cubicBezTo>
                  <a:cubicBezTo>
                    <a:pt x="886505" y="57633"/>
                    <a:pt x="824160" y="1148678"/>
                    <a:pt x="926337" y="1446551"/>
                  </a:cubicBezTo>
                  <a:cubicBezTo>
                    <a:pt x="1028514" y="1744424"/>
                    <a:pt x="1193468" y="1806337"/>
                    <a:pt x="1414709" y="1789452"/>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a:extLst>
                <a:ext uri="{FF2B5EF4-FFF2-40B4-BE49-F238E27FC236}">
                  <a16:creationId xmlns:a16="http://schemas.microsoft.com/office/drawing/2014/main" id="{2188A808-BDCC-CFA8-0794-0E816A5FA487}"/>
                </a:ext>
              </a:extLst>
            </p:cNvPr>
            <p:cNvSpPr/>
            <p:nvPr/>
          </p:nvSpPr>
          <p:spPr>
            <a:xfrm rot="10800000" flipV="1">
              <a:off x="7151531" y="1959563"/>
              <a:ext cx="1250730" cy="1929555"/>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 name="connsiteX0" fmla="*/ 0 w 1091577"/>
                <a:gd name="connsiteY0" fmla="*/ 1856880 h 1858435"/>
                <a:gd name="connsiteX1" fmla="*/ 229130 w 1091577"/>
                <a:gd name="connsiteY1" fmla="*/ 1628281 h 1858435"/>
                <a:gd name="connsiteX2" fmla="*/ 499294 w 1091577"/>
                <a:gd name="connsiteY2" fmla="*/ 7299 h 1858435"/>
                <a:gd name="connsiteX3" fmla="*/ 748675 w 1091577"/>
                <a:gd name="connsiteY3" fmla="*/ 1035997 h 1858435"/>
                <a:gd name="connsiteX4" fmla="*/ 1091577 w 1091577"/>
                <a:gd name="connsiteY4" fmla="*/ 1181473 h 1858435"/>
                <a:gd name="connsiteX0" fmla="*/ 0 w 1257332"/>
                <a:gd name="connsiteY0" fmla="*/ 1856784 h 1858339"/>
                <a:gd name="connsiteX1" fmla="*/ 229130 w 1257332"/>
                <a:gd name="connsiteY1" fmla="*/ 1628185 h 1858339"/>
                <a:gd name="connsiteX2" fmla="*/ 499294 w 1257332"/>
                <a:gd name="connsiteY2" fmla="*/ 7203 h 1858339"/>
                <a:gd name="connsiteX3" fmla="*/ 748675 w 1257332"/>
                <a:gd name="connsiteY3" fmla="*/ 1035901 h 1858339"/>
                <a:gd name="connsiteX4" fmla="*/ 1257332 w 1257332"/>
                <a:gd name="connsiteY4" fmla="*/ 1098249 h 1858339"/>
                <a:gd name="connsiteX0" fmla="*/ 0 w 1195173"/>
                <a:gd name="connsiteY0" fmla="*/ 1856819 h 1858374"/>
                <a:gd name="connsiteX1" fmla="*/ 229130 w 1195173"/>
                <a:gd name="connsiteY1" fmla="*/ 1628220 h 1858374"/>
                <a:gd name="connsiteX2" fmla="*/ 499294 w 1195173"/>
                <a:gd name="connsiteY2" fmla="*/ 7238 h 1858374"/>
                <a:gd name="connsiteX3" fmla="*/ 748675 w 1195173"/>
                <a:gd name="connsiteY3" fmla="*/ 1035936 h 1858374"/>
                <a:gd name="connsiteX4" fmla="*/ 1195173 w 1195173"/>
                <a:gd name="connsiteY4" fmla="*/ 1129457 h 1858374"/>
                <a:gd name="connsiteX0" fmla="*/ 0 w 1246971"/>
                <a:gd name="connsiteY0" fmla="*/ 1929556 h 1929556"/>
                <a:gd name="connsiteX1" fmla="*/ 280928 w 1246971"/>
                <a:gd name="connsiteY1" fmla="*/ 1628220 h 1929556"/>
                <a:gd name="connsiteX2" fmla="*/ 551092 w 1246971"/>
                <a:gd name="connsiteY2" fmla="*/ 7238 h 1929556"/>
                <a:gd name="connsiteX3" fmla="*/ 800473 w 1246971"/>
                <a:gd name="connsiteY3" fmla="*/ 1035936 h 1929556"/>
                <a:gd name="connsiteX4" fmla="*/ 1246971 w 1246971"/>
                <a:gd name="connsiteY4" fmla="*/ 1129457 h 1929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971" h="1929556">
                  <a:moveTo>
                    <a:pt x="0" y="1929556"/>
                  </a:moveTo>
                  <a:cubicBezTo>
                    <a:pt x="36367" y="1912237"/>
                    <a:pt x="189079" y="1948606"/>
                    <a:pt x="280928" y="1628220"/>
                  </a:cubicBezTo>
                  <a:cubicBezTo>
                    <a:pt x="372777" y="1307834"/>
                    <a:pt x="464501" y="105952"/>
                    <a:pt x="551092" y="7238"/>
                  </a:cubicBezTo>
                  <a:cubicBezTo>
                    <a:pt x="637683" y="-91476"/>
                    <a:pt x="684493" y="848900"/>
                    <a:pt x="800473" y="1035936"/>
                  </a:cubicBezTo>
                  <a:cubicBezTo>
                    <a:pt x="916453" y="1222972"/>
                    <a:pt x="1098467" y="1187905"/>
                    <a:pt x="1246971" y="1129457"/>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a:extLst>
                <a:ext uri="{FF2B5EF4-FFF2-40B4-BE49-F238E27FC236}">
                  <a16:creationId xmlns:a16="http://schemas.microsoft.com/office/drawing/2014/main" id="{78B965A1-2E60-FB73-2F01-05FB51162D64}"/>
                </a:ext>
              </a:extLst>
            </p:cNvPr>
            <p:cNvSpPr/>
            <p:nvPr/>
          </p:nvSpPr>
          <p:spPr>
            <a:xfrm flipH="1">
              <a:off x="7360453" y="1960998"/>
              <a:ext cx="1227784" cy="1903830"/>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 name="connsiteX0" fmla="*/ 1546 w 1331581"/>
                <a:gd name="connsiteY0" fmla="*/ 999743 h 1874017"/>
                <a:gd name="connsiteX1" fmla="*/ 417182 w 1331581"/>
                <a:gd name="connsiteY1" fmla="*/ 1114041 h 1874017"/>
                <a:gd name="connsiteX2" fmla="*/ 801646 w 1331581"/>
                <a:gd name="connsiteY2" fmla="*/ 2215 h 1874017"/>
                <a:gd name="connsiteX3" fmla="*/ 926337 w 1331581"/>
                <a:gd name="connsiteY3" fmla="*/ 1446551 h 1874017"/>
                <a:gd name="connsiteX4" fmla="*/ 1331581 w 1331581"/>
                <a:gd name="connsiteY4" fmla="*/ 1872579 h 1874017"/>
                <a:gd name="connsiteX0" fmla="*/ 1546 w 1331581"/>
                <a:gd name="connsiteY0" fmla="*/ 1000755 h 1876218"/>
                <a:gd name="connsiteX1" fmla="*/ 417182 w 1331581"/>
                <a:gd name="connsiteY1" fmla="*/ 1115053 h 1876218"/>
                <a:gd name="connsiteX2" fmla="*/ 801646 w 1331581"/>
                <a:gd name="connsiteY2" fmla="*/ 3227 h 1876218"/>
                <a:gd name="connsiteX3" fmla="*/ 926337 w 1331581"/>
                <a:gd name="connsiteY3" fmla="*/ 1520299 h 1876218"/>
                <a:gd name="connsiteX4" fmla="*/ 1331581 w 1331581"/>
                <a:gd name="connsiteY4" fmla="*/ 1873591 h 1876218"/>
                <a:gd name="connsiteX0" fmla="*/ 1781 w 1279862"/>
                <a:gd name="connsiteY0" fmla="*/ 1219077 h 1876331"/>
                <a:gd name="connsiteX1" fmla="*/ 365463 w 1279862"/>
                <a:gd name="connsiteY1" fmla="*/ 1115166 h 1876331"/>
                <a:gd name="connsiteX2" fmla="*/ 749927 w 1279862"/>
                <a:gd name="connsiteY2" fmla="*/ 3340 h 1876331"/>
                <a:gd name="connsiteX3" fmla="*/ 874618 w 1279862"/>
                <a:gd name="connsiteY3" fmla="*/ 1520412 h 1876331"/>
                <a:gd name="connsiteX4" fmla="*/ 1279862 w 1279862"/>
                <a:gd name="connsiteY4" fmla="*/ 1873704 h 1876331"/>
                <a:gd name="connsiteX0" fmla="*/ 1660 w 1279741"/>
                <a:gd name="connsiteY0" fmla="*/ 1218030 h 1875284"/>
                <a:gd name="connsiteX1" fmla="*/ 386124 w 1279741"/>
                <a:gd name="connsiteY1" fmla="*/ 1176464 h 1875284"/>
                <a:gd name="connsiteX2" fmla="*/ 749806 w 1279741"/>
                <a:gd name="connsiteY2" fmla="*/ 2293 h 1875284"/>
                <a:gd name="connsiteX3" fmla="*/ 874497 w 1279741"/>
                <a:gd name="connsiteY3" fmla="*/ 1519365 h 1875284"/>
                <a:gd name="connsiteX4" fmla="*/ 1279741 w 1279741"/>
                <a:gd name="connsiteY4" fmla="*/ 1872657 h 1875284"/>
                <a:gd name="connsiteX0" fmla="*/ 1660 w 1227786"/>
                <a:gd name="connsiteY0" fmla="*/ 1218030 h 1905870"/>
                <a:gd name="connsiteX1" fmla="*/ 386124 w 1227786"/>
                <a:gd name="connsiteY1" fmla="*/ 1176464 h 1905870"/>
                <a:gd name="connsiteX2" fmla="*/ 749806 w 1227786"/>
                <a:gd name="connsiteY2" fmla="*/ 2293 h 1905870"/>
                <a:gd name="connsiteX3" fmla="*/ 874497 w 1227786"/>
                <a:gd name="connsiteY3" fmla="*/ 1519365 h 1905870"/>
                <a:gd name="connsiteX4" fmla="*/ 1227786 w 1227786"/>
                <a:gd name="connsiteY4" fmla="*/ 1903830 h 1905870"/>
                <a:gd name="connsiteX0" fmla="*/ 1660 w 1227786"/>
                <a:gd name="connsiteY0" fmla="*/ 1218030 h 1903830"/>
                <a:gd name="connsiteX1" fmla="*/ 386124 w 1227786"/>
                <a:gd name="connsiteY1" fmla="*/ 1176464 h 1903830"/>
                <a:gd name="connsiteX2" fmla="*/ 749806 w 1227786"/>
                <a:gd name="connsiteY2" fmla="*/ 2293 h 1903830"/>
                <a:gd name="connsiteX3" fmla="*/ 874497 w 1227786"/>
                <a:gd name="connsiteY3" fmla="*/ 1519365 h 1903830"/>
                <a:gd name="connsiteX4" fmla="*/ 1227786 w 1227786"/>
                <a:gd name="connsiteY4" fmla="*/ 1903830 h 1903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786" h="1903830">
                  <a:moveTo>
                    <a:pt x="1660" y="1218030"/>
                  </a:moveTo>
                  <a:cubicBezTo>
                    <a:pt x="-24318" y="1335792"/>
                    <a:pt x="261433" y="1379087"/>
                    <a:pt x="386124" y="1176464"/>
                  </a:cubicBezTo>
                  <a:cubicBezTo>
                    <a:pt x="510815" y="973841"/>
                    <a:pt x="668411" y="-54857"/>
                    <a:pt x="749806" y="2293"/>
                  </a:cubicBezTo>
                  <a:cubicBezTo>
                    <a:pt x="831202" y="59443"/>
                    <a:pt x="794834" y="1202442"/>
                    <a:pt x="874497" y="1519365"/>
                  </a:cubicBezTo>
                  <a:cubicBezTo>
                    <a:pt x="954160" y="1836288"/>
                    <a:pt x="996154" y="1837588"/>
                    <a:pt x="1227786" y="190383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Arrow Connector 88">
              <a:extLst>
                <a:ext uri="{FF2B5EF4-FFF2-40B4-BE49-F238E27FC236}">
                  <a16:creationId xmlns:a16="http://schemas.microsoft.com/office/drawing/2014/main" id="{C7A89DBB-1374-4BB5-CB74-48C4C2022640}"/>
                </a:ext>
              </a:extLst>
            </p:cNvPr>
            <p:cNvCxnSpPr>
              <a:cxnSpLocks/>
              <a:stCxn id="86" idx="2"/>
              <a:endCxn id="88" idx="2"/>
            </p:cNvCxnSpPr>
            <p:nvPr/>
          </p:nvCxnSpPr>
          <p:spPr>
            <a:xfrm flipV="1">
              <a:off x="5700425" y="1963291"/>
              <a:ext cx="2138007" cy="689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B4B3A02C-8040-E41F-1D3F-DCEA62686C83}"/>
                </a:ext>
              </a:extLst>
            </p:cNvPr>
            <p:cNvCxnSpPr>
              <a:cxnSpLocks/>
            </p:cNvCxnSpPr>
            <p:nvPr/>
          </p:nvCxnSpPr>
          <p:spPr>
            <a:xfrm flipV="1">
              <a:off x="5597921" y="3150584"/>
              <a:ext cx="2376424" cy="10639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sp>
        <p:nvSpPr>
          <p:cNvPr id="91" name="TextBox 90">
            <a:extLst>
              <a:ext uri="{FF2B5EF4-FFF2-40B4-BE49-F238E27FC236}">
                <a16:creationId xmlns:a16="http://schemas.microsoft.com/office/drawing/2014/main" id="{B8AF9621-3569-3B8C-CCDE-B0CC29BE0F4D}"/>
              </a:ext>
            </a:extLst>
          </p:cNvPr>
          <p:cNvSpPr txBox="1"/>
          <p:nvPr/>
        </p:nvSpPr>
        <p:spPr>
          <a:xfrm>
            <a:off x="4624185" y="3402214"/>
            <a:ext cx="4882403" cy="830997"/>
          </a:xfrm>
          <a:prstGeom prst="rect">
            <a:avLst/>
          </a:prstGeom>
          <a:noFill/>
        </p:spPr>
        <p:txBody>
          <a:bodyPr wrap="square" rtlCol="0">
            <a:spAutoFit/>
          </a:bodyPr>
          <a:lstStyle/>
          <a:p>
            <a:r>
              <a:rPr lang="en-US" sz="1600" dirty="0"/>
              <a:t>Hamiltonian evolutions transport a probability distribution point by point, with the probability density remaining the same as it move through space</a:t>
            </a:r>
          </a:p>
        </p:txBody>
      </p:sp>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id="{01EDDFF4-B33F-A42F-580A-A194229FD8E6}"/>
                  </a:ext>
                </a:extLst>
              </p:cNvPr>
              <p:cNvSpPr txBox="1"/>
              <p:nvPr/>
            </p:nvSpPr>
            <p:spPr>
              <a:xfrm>
                <a:off x="27297" y="3542327"/>
                <a:ext cx="4464673" cy="584775"/>
              </a:xfrm>
              <a:prstGeom prst="rect">
                <a:avLst/>
              </a:prstGeom>
              <a:noFill/>
            </p:spPr>
            <p:txBody>
              <a:bodyPr wrap="square" rtlCol="0">
                <a:spAutoFit/>
              </a:bodyPr>
              <a:lstStyle/>
              <a:p>
                <a:r>
                  <a:rPr lang="en-US" sz="1600" dirty="0"/>
                  <a:t>The displacement field </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𝑆</m:t>
                        </m:r>
                      </m:e>
                      <m:sup>
                        <m:r>
                          <a:rPr lang="en-US" sz="1600" b="0" i="1" smtClean="0">
                            <a:latin typeface="Cambria Math" panose="02040503050406030204" pitchFamily="18" charset="0"/>
                          </a:rPr>
                          <m:t>𝑎</m:t>
                        </m:r>
                      </m:sup>
                    </m:sSup>
                  </m:oMath>
                </a14:m>
                <a:r>
                  <a:rPr lang="en-US" sz="1600" dirty="0"/>
                  <a:t> transports areas of phase space to equal areas of phase space</a:t>
                </a:r>
              </a:p>
            </p:txBody>
          </p:sp>
        </mc:Choice>
        <mc:Fallback xmlns="">
          <p:sp>
            <p:nvSpPr>
              <p:cNvPr id="92" name="TextBox 91">
                <a:extLst>
                  <a:ext uri="{FF2B5EF4-FFF2-40B4-BE49-F238E27FC236}">
                    <a16:creationId xmlns:a16="http://schemas.microsoft.com/office/drawing/2014/main" id="{01EDDFF4-B33F-A42F-580A-A194229FD8E6}"/>
                  </a:ext>
                </a:extLst>
              </p:cNvPr>
              <p:cNvSpPr txBox="1">
                <a:spLocks noRot="1" noChangeAspect="1" noMove="1" noResize="1" noEditPoints="1" noAdjustHandles="1" noChangeArrowheads="1" noChangeShapeType="1" noTextEdit="1"/>
              </p:cNvSpPr>
              <p:nvPr/>
            </p:nvSpPr>
            <p:spPr>
              <a:xfrm>
                <a:off x="27297" y="3542327"/>
                <a:ext cx="4464673" cy="584775"/>
              </a:xfrm>
              <a:prstGeom prst="rect">
                <a:avLst/>
              </a:prstGeom>
              <a:blipFill>
                <a:blip r:embed="rId5"/>
                <a:stretch>
                  <a:fillRect l="-567" t="-2128" r="-1700" b="-12766"/>
                </a:stretch>
              </a:blipFill>
            </p:spPr>
            <p:txBody>
              <a:bodyPr/>
              <a:lstStyle/>
              <a:p>
                <a:r>
                  <a:rPr lang="en-US">
                    <a:noFill/>
                  </a:rPr>
                  <a:t> </a:t>
                </a:r>
              </a:p>
            </p:txBody>
          </p:sp>
        </mc:Fallback>
      </mc:AlternateContent>
      <p:grpSp>
        <p:nvGrpSpPr>
          <p:cNvPr id="29" name="Group 28">
            <a:extLst>
              <a:ext uri="{FF2B5EF4-FFF2-40B4-BE49-F238E27FC236}">
                <a16:creationId xmlns:a16="http://schemas.microsoft.com/office/drawing/2014/main" id="{76F66EC2-CCFF-AB3F-6FA0-E1C627F2764B}"/>
              </a:ext>
            </a:extLst>
          </p:cNvPr>
          <p:cNvGrpSpPr>
            <a:grpSpLocks noChangeAspect="1"/>
          </p:cNvGrpSpPr>
          <p:nvPr/>
        </p:nvGrpSpPr>
        <p:grpSpPr>
          <a:xfrm>
            <a:off x="814958" y="688992"/>
            <a:ext cx="2249696" cy="2244806"/>
            <a:chOff x="780656" y="611140"/>
            <a:chExt cx="2249696" cy="2244806"/>
          </a:xfrm>
        </p:grpSpPr>
        <p:cxnSp>
          <p:nvCxnSpPr>
            <p:cNvPr id="4" name="Straight Arrow Connector 3">
              <a:extLst>
                <a:ext uri="{FF2B5EF4-FFF2-40B4-BE49-F238E27FC236}">
                  <a16:creationId xmlns:a16="http://schemas.microsoft.com/office/drawing/2014/main" id="{E34DFE4A-0BCA-341A-2BF7-EB147A065573}"/>
                </a:ext>
              </a:extLst>
            </p:cNvPr>
            <p:cNvCxnSpPr>
              <a:cxnSpLocks/>
            </p:cNvCxnSpPr>
            <p:nvPr/>
          </p:nvCxnSpPr>
          <p:spPr>
            <a:xfrm rot="5400000" flipV="1">
              <a:off x="1958977" y="1120293"/>
              <a:ext cx="0" cy="15602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B2228867-AF8A-5E52-B359-3005DC6D92FB}"/>
                </a:ext>
              </a:extLst>
            </p:cNvPr>
            <p:cNvCxnSpPr>
              <a:cxnSpLocks/>
            </p:cNvCxnSpPr>
            <p:nvPr/>
          </p:nvCxnSpPr>
          <p:spPr>
            <a:xfrm rot="5400000">
              <a:off x="2339720" y="1844844"/>
              <a:ext cx="155313" cy="2847"/>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754DF83-8F5E-3335-87CF-600C8BFD7B7A}"/>
                </a:ext>
              </a:extLst>
            </p:cNvPr>
            <p:cNvCxnSpPr>
              <a:cxnSpLocks/>
            </p:cNvCxnSpPr>
            <p:nvPr/>
          </p:nvCxnSpPr>
          <p:spPr>
            <a:xfrm rot="5400000">
              <a:off x="1821248" y="2160053"/>
              <a:ext cx="0" cy="15602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1D15895-0140-7B51-6048-2B10BD5A67CC}"/>
                </a:ext>
              </a:extLst>
            </p:cNvPr>
            <p:cNvCxnSpPr>
              <a:cxnSpLocks/>
            </p:cNvCxnSpPr>
            <p:nvPr/>
          </p:nvCxnSpPr>
          <p:spPr>
            <a:xfrm rot="5400000" flipH="1">
              <a:off x="1306455" y="1699805"/>
              <a:ext cx="158934"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A023636-11D2-4A12-8441-870A80E448BD}"/>
                </a:ext>
              </a:extLst>
            </p:cNvPr>
            <p:cNvCxnSpPr>
              <a:cxnSpLocks noChangeAspect="1"/>
            </p:cNvCxnSpPr>
            <p:nvPr/>
          </p:nvCxnSpPr>
          <p:spPr>
            <a:xfrm rot="5400000">
              <a:off x="2208252" y="2028369"/>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92DD69A-858D-0BD3-9D16-87DA2F6A1AE3}"/>
                </a:ext>
              </a:extLst>
            </p:cNvPr>
            <p:cNvCxnSpPr>
              <a:cxnSpLocks/>
            </p:cNvCxnSpPr>
            <p:nvPr/>
          </p:nvCxnSpPr>
          <p:spPr>
            <a:xfrm rot="5400000" flipH="1">
              <a:off x="1475145" y="2018290"/>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A584880-92E3-5A61-8CDA-3BE92681911E}"/>
                </a:ext>
              </a:extLst>
            </p:cNvPr>
            <p:cNvCxnSpPr>
              <a:cxnSpLocks/>
            </p:cNvCxnSpPr>
            <p:nvPr/>
          </p:nvCxnSpPr>
          <p:spPr>
            <a:xfrm rot="5400000" flipH="1" flipV="1">
              <a:off x="1505034" y="1276633"/>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EB80861-A395-4ED1-D474-825E57906AA2}"/>
                </a:ext>
              </a:extLst>
            </p:cNvPr>
            <p:cNvCxnSpPr>
              <a:cxnSpLocks/>
            </p:cNvCxnSpPr>
            <p:nvPr/>
          </p:nvCxnSpPr>
          <p:spPr>
            <a:xfrm rot="5400000" flipV="1">
              <a:off x="2255236" y="1338361"/>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20AB366-F2B8-6387-352E-1760DECEC113}"/>
                </a:ext>
              </a:extLst>
            </p:cNvPr>
            <p:cNvCxnSpPr>
              <a:cxnSpLocks/>
            </p:cNvCxnSpPr>
            <p:nvPr/>
          </p:nvCxnSpPr>
          <p:spPr>
            <a:xfrm>
              <a:off x="3030352" y="1757590"/>
              <a:ext cx="0" cy="34168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003502E-7F7F-A8E8-A799-0D603C36A89D}"/>
                </a:ext>
              </a:extLst>
            </p:cNvPr>
            <p:cNvCxnSpPr>
              <a:cxnSpLocks/>
            </p:cNvCxnSpPr>
            <p:nvPr/>
          </p:nvCxnSpPr>
          <p:spPr>
            <a:xfrm flipH="1" flipV="1">
              <a:off x="1579802" y="2846593"/>
              <a:ext cx="326867" cy="935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8975192-6D97-4D10-8B36-85A3161D00EC}"/>
                </a:ext>
              </a:extLst>
            </p:cNvPr>
            <p:cNvCxnSpPr>
              <a:cxnSpLocks noChangeAspect="1"/>
            </p:cNvCxnSpPr>
            <p:nvPr/>
          </p:nvCxnSpPr>
          <p:spPr>
            <a:xfrm flipH="1" flipV="1">
              <a:off x="780656" y="1437360"/>
              <a:ext cx="1417" cy="34168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F18E2F5-D3F5-F0FD-B37B-C0104C6DA389}"/>
                </a:ext>
              </a:extLst>
            </p:cNvPr>
            <p:cNvCxnSpPr>
              <a:cxnSpLocks/>
            </p:cNvCxnSpPr>
            <p:nvPr/>
          </p:nvCxnSpPr>
          <p:spPr>
            <a:xfrm flipH="1">
              <a:off x="2455895" y="2527929"/>
              <a:ext cx="243737" cy="22060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2D6E733-DF10-F3AA-A461-06D5BCB0F9A7}"/>
                </a:ext>
              </a:extLst>
            </p:cNvPr>
            <p:cNvCxnSpPr>
              <a:cxnSpLocks/>
            </p:cNvCxnSpPr>
            <p:nvPr/>
          </p:nvCxnSpPr>
          <p:spPr>
            <a:xfrm flipH="1" flipV="1">
              <a:off x="891959" y="2296039"/>
              <a:ext cx="250909" cy="26097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4336EED-95DE-FDDD-C8C3-D20A5DECC497}"/>
                </a:ext>
              </a:extLst>
            </p:cNvPr>
            <p:cNvCxnSpPr>
              <a:cxnSpLocks noChangeAspect="1"/>
            </p:cNvCxnSpPr>
            <p:nvPr/>
          </p:nvCxnSpPr>
          <p:spPr>
            <a:xfrm flipV="1">
              <a:off x="1103704" y="722359"/>
              <a:ext cx="234493" cy="22877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CC315AF-A39A-C90C-EDA2-F2F43BF57F18}"/>
                </a:ext>
              </a:extLst>
            </p:cNvPr>
            <p:cNvCxnSpPr>
              <a:cxnSpLocks/>
            </p:cNvCxnSpPr>
            <p:nvPr/>
          </p:nvCxnSpPr>
          <p:spPr>
            <a:xfrm>
              <a:off x="2691102" y="924048"/>
              <a:ext cx="253397" cy="30589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BE87365-4538-572F-BE23-E6753FDF8125}"/>
                </a:ext>
              </a:extLst>
            </p:cNvPr>
            <p:cNvCxnSpPr>
              <a:cxnSpLocks/>
            </p:cNvCxnSpPr>
            <p:nvPr/>
          </p:nvCxnSpPr>
          <p:spPr>
            <a:xfrm rot="6720000" flipV="1">
              <a:off x="2257907" y="813822"/>
              <a:ext cx="0" cy="234034"/>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D45E5C9-F965-BF61-AF05-3452273063C7}"/>
                </a:ext>
              </a:extLst>
            </p:cNvPr>
            <p:cNvCxnSpPr>
              <a:cxnSpLocks/>
            </p:cNvCxnSpPr>
            <p:nvPr/>
          </p:nvCxnSpPr>
          <p:spPr>
            <a:xfrm rot="5400000">
              <a:off x="2550863" y="2097865"/>
              <a:ext cx="217278" cy="909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9C8BE43-CFCD-2E35-8DDB-BD1C25331F2D}"/>
                </a:ext>
              </a:extLst>
            </p:cNvPr>
            <p:cNvCxnSpPr>
              <a:cxnSpLocks/>
            </p:cNvCxnSpPr>
            <p:nvPr/>
          </p:nvCxnSpPr>
          <p:spPr>
            <a:xfrm rot="5400000" flipH="1">
              <a:off x="1450455" y="2376111"/>
              <a:ext cx="86103" cy="21311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95B4066-54B7-0580-416B-2AF30587756E}"/>
                </a:ext>
              </a:extLst>
            </p:cNvPr>
            <p:cNvCxnSpPr>
              <a:cxnSpLocks/>
            </p:cNvCxnSpPr>
            <p:nvPr/>
          </p:nvCxnSpPr>
          <p:spPr>
            <a:xfrm rot="6720000" flipH="1">
              <a:off x="995937" y="1364728"/>
              <a:ext cx="232969" cy="96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126D041-F41D-A6F0-0B22-435D53F2603B}"/>
                </a:ext>
              </a:extLst>
            </p:cNvPr>
            <p:cNvCxnSpPr>
              <a:cxnSpLocks/>
            </p:cNvCxnSpPr>
            <p:nvPr/>
          </p:nvCxnSpPr>
          <p:spPr>
            <a:xfrm rot="5400000">
              <a:off x="2179799" y="2404529"/>
              <a:ext cx="90113" cy="212295"/>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52FACA3-B1DB-E084-AF8A-DCB011F74D32}"/>
                </a:ext>
              </a:extLst>
            </p:cNvPr>
            <p:cNvCxnSpPr>
              <a:cxnSpLocks/>
            </p:cNvCxnSpPr>
            <p:nvPr/>
          </p:nvCxnSpPr>
          <p:spPr>
            <a:xfrm rot="5400000" flipH="1">
              <a:off x="1001058" y="2003269"/>
              <a:ext cx="212295" cy="9011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22E787B-8C86-6341-1093-506DBD2D63EF}"/>
                </a:ext>
              </a:extLst>
            </p:cNvPr>
            <p:cNvCxnSpPr>
              <a:cxnSpLocks/>
            </p:cNvCxnSpPr>
            <p:nvPr/>
          </p:nvCxnSpPr>
          <p:spPr>
            <a:xfrm rot="5400000" flipH="1" flipV="1">
              <a:off x="1510539" y="821722"/>
              <a:ext cx="90163" cy="21217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A806033-7A75-358D-8FA6-166B18982EDD}"/>
                </a:ext>
              </a:extLst>
            </p:cNvPr>
            <p:cNvCxnSpPr>
              <a:cxnSpLocks/>
            </p:cNvCxnSpPr>
            <p:nvPr/>
          </p:nvCxnSpPr>
          <p:spPr>
            <a:xfrm rot="6720000" flipV="1">
              <a:off x="2614543" y="1307240"/>
              <a:ext cx="163078" cy="16307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D623682-4C03-FEAF-61EE-AC0EAF7C5189}"/>
                </a:ext>
              </a:extLst>
            </p:cNvPr>
            <p:cNvCxnSpPr>
              <a:cxnSpLocks noChangeAspect="1"/>
            </p:cNvCxnSpPr>
            <p:nvPr/>
          </p:nvCxnSpPr>
          <p:spPr>
            <a:xfrm>
              <a:off x="1877172" y="611140"/>
              <a:ext cx="341688" cy="97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16216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6DA8484-3510-54AE-610C-652BE7408CE2}"/>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5295B6F7-A880-40CF-3570-4C64D930F587}"/>
              </a:ext>
            </a:extLst>
          </p:cNvPr>
          <p:cNvSpPr>
            <a:spLocks noGrp="1"/>
          </p:cNvSpPr>
          <p:nvPr>
            <p:ph type="sldNum" sz="quarter" idx="12"/>
          </p:nvPr>
        </p:nvSpPr>
        <p:spPr/>
        <p:txBody>
          <a:bodyPr/>
          <a:lstStyle/>
          <a:p>
            <a:fld id="{F47845EA-7733-40EE-B074-20032348B727}" type="slidenum">
              <a:rPr lang="en-US" smtClean="0"/>
              <a:t>15</a:t>
            </a:fld>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F0CD16D-29EE-F85E-BBDF-C6FFE72191EC}"/>
                  </a:ext>
                </a:extLst>
              </p:cNvPr>
              <p:cNvSpPr txBox="1"/>
              <p:nvPr/>
            </p:nvSpPr>
            <p:spPr>
              <a:xfrm>
                <a:off x="-255646" y="4847818"/>
                <a:ext cx="6664608" cy="48154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sz="2400" i="1">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𝑣</m:t>
                              </m:r>
                            </m:e>
                          </m:acc>
                        </m:e>
                        <m:sup>
                          <m:r>
                            <a:rPr lang="en-US" sz="2400" i="1">
                              <a:latin typeface="Cambria Math" panose="02040503050406030204" pitchFamily="18" charset="0"/>
                            </a:rPr>
                            <m:t>𝑐</m:t>
                          </m:r>
                        </m:sup>
                      </m:sSup>
                      <m:sSub>
                        <m:sSubPr>
                          <m:ctrlPr>
                            <a:rPr lang="en-US" sz="2400" i="1">
                              <a:latin typeface="Cambria Math" panose="02040503050406030204" pitchFamily="18" charset="0"/>
                            </a:rPr>
                          </m:ctrlPr>
                        </m:sSubPr>
                        <m:e>
                          <m:r>
                            <a:rPr lang="en-US" sz="2400" i="1">
                              <a:latin typeface="Cambria Math" panose="02040503050406030204" pitchFamily="18" charset="0"/>
                            </a:rPr>
                            <m:t>𝜔</m:t>
                          </m:r>
                        </m:e>
                        <m:sub>
                          <m:r>
                            <a:rPr lang="en-US" sz="2400" i="1">
                              <a:latin typeface="Cambria Math" panose="02040503050406030204" pitchFamily="18" charset="0"/>
                            </a:rPr>
                            <m:t>𝑐𝑑</m:t>
                          </m:r>
                        </m:sub>
                      </m:sSub>
                      <m:sSup>
                        <m:sSupPr>
                          <m:ctrlPr>
                            <a:rPr lang="en-US" sz="2400" i="1">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𝑤</m:t>
                              </m:r>
                            </m:e>
                          </m:acc>
                        </m:e>
                        <m:sup>
                          <m:r>
                            <a:rPr lang="en-US" sz="2400" i="1">
                              <a:latin typeface="Cambria Math" panose="02040503050406030204" pitchFamily="18" charset="0"/>
                            </a:rPr>
                            <m:t>𝑑</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𝑣</m:t>
                          </m:r>
                        </m:e>
                        <m:sup>
                          <m:r>
                            <a:rPr lang="en-US" sz="2400" b="0" i="1" smtClean="0">
                              <a:latin typeface="Cambria Math" panose="02040503050406030204" pitchFamily="18" charset="0"/>
                            </a:rPr>
                            <m:t>𝑎</m:t>
                          </m:r>
                        </m:sup>
                      </m:s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𝑎</m:t>
                          </m:r>
                        </m:sub>
                      </m:sSub>
                      <m:sSup>
                        <m:sSupPr>
                          <m:ctrlPr>
                            <a:rPr lang="en-US" sz="2400" b="0" i="1" smtClean="0">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b="0" i="1" smtClean="0">
                                  <a:latin typeface="Cambria Math" panose="02040503050406030204" pitchFamily="18" charset="0"/>
                                </a:rPr>
                                <m:t>𝜉</m:t>
                              </m:r>
                            </m:e>
                          </m:acc>
                        </m:e>
                        <m:sup>
                          <m:r>
                            <a:rPr lang="en-US" sz="2400" b="0" i="1" smtClean="0">
                              <a:latin typeface="Cambria Math" panose="02040503050406030204" pitchFamily="18" charset="0"/>
                            </a:rPr>
                            <m:t>𝑐</m:t>
                          </m:r>
                        </m:sup>
                      </m:s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𝜔</m:t>
                          </m:r>
                        </m:e>
                        <m:sub>
                          <m:r>
                            <a:rPr lang="en-US" sz="2400" b="0" i="1" smtClean="0">
                              <a:latin typeface="Cambria Math" panose="02040503050406030204" pitchFamily="18" charset="0"/>
                            </a:rPr>
                            <m:t>𝑐𝑑</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𝑏</m:t>
                          </m:r>
                        </m:sub>
                      </m:sSub>
                      <m:sSup>
                        <m:sSupPr>
                          <m:ctrlPr>
                            <a:rPr lang="en-US" sz="2400" b="0" i="1" smtClean="0">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b="0" i="1" smtClean="0">
                                  <a:latin typeface="Cambria Math" panose="02040503050406030204" pitchFamily="18" charset="0"/>
                                </a:rPr>
                                <m:t>𝜉</m:t>
                              </m:r>
                            </m:e>
                          </m:acc>
                        </m:e>
                        <m:sup>
                          <m:r>
                            <a:rPr lang="en-US" sz="2400" b="0" i="1" smtClean="0">
                              <a:latin typeface="Cambria Math" panose="02040503050406030204" pitchFamily="18" charset="0"/>
                            </a:rPr>
                            <m:t>𝑑</m:t>
                          </m:r>
                        </m:sup>
                      </m:s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𝑤</m:t>
                          </m:r>
                        </m:e>
                        <m:sup>
                          <m:r>
                            <a:rPr lang="en-US" sz="2400" b="0" i="1" smtClean="0">
                              <a:latin typeface="Cambria Math" panose="02040503050406030204" pitchFamily="18" charset="0"/>
                            </a:rPr>
                            <m:t>𝑏</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𝑣</m:t>
                          </m:r>
                        </m:e>
                        <m:sup>
                          <m:r>
                            <a:rPr lang="en-US" sz="2400" b="0" i="1" smtClean="0">
                              <a:latin typeface="Cambria Math" panose="02040503050406030204" pitchFamily="18" charset="0"/>
                            </a:rPr>
                            <m:t>𝑎</m:t>
                          </m:r>
                        </m:sup>
                      </m:sSup>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𝜔</m:t>
                              </m:r>
                            </m:e>
                          </m:acc>
                        </m:e>
                        <m:sub>
                          <m:r>
                            <a:rPr lang="en-US" sz="2400" b="0" i="1" smtClean="0">
                              <a:latin typeface="Cambria Math" panose="02040503050406030204" pitchFamily="18" charset="0"/>
                            </a:rPr>
                            <m:t>𝑎𝑏</m:t>
                          </m:r>
                        </m:sub>
                      </m:sSub>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𝑤</m:t>
                          </m:r>
                        </m:e>
                        <m:sup>
                          <m:r>
                            <a:rPr lang="en-US" sz="2400" b="0" i="1" smtClean="0">
                              <a:latin typeface="Cambria Math" panose="02040503050406030204" pitchFamily="18" charset="0"/>
                            </a:rPr>
                            <m:t>𝑏</m:t>
                          </m:r>
                        </m:sup>
                      </m:sSup>
                    </m:oMath>
                  </m:oMathPara>
                </a14:m>
                <a:endParaRPr lang="en-US" sz="2400" dirty="0">
                  <a:solidFill>
                    <a:schemeClr val="tx1"/>
                  </a:solidFill>
                </a:endParaRPr>
              </a:p>
            </p:txBody>
          </p:sp>
        </mc:Choice>
        <mc:Fallback xmlns="">
          <p:sp>
            <p:nvSpPr>
              <p:cNvPr id="9" name="TextBox 8">
                <a:extLst>
                  <a:ext uri="{FF2B5EF4-FFF2-40B4-BE49-F238E27FC236}">
                    <a16:creationId xmlns:a16="http://schemas.microsoft.com/office/drawing/2014/main" id="{AF0CD16D-29EE-F85E-BBDF-C6FFE72191EC}"/>
                  </a:ext>
                </a:extLst>
              </p:cNvPr>
              <p:cNvSpPr txBox="1">
                <a:spLocks noRot="1" noChangeAspect="1" noMove="1" noResize="1" noEditPoints="1" noAdjustHandles="1" noChangeArrowheads="1" noChangeShapeType="1" noTextEdit="1"/>
              </p:cNvSpPr>
              <p:nvPr/>
            </p:nvSpPr>
            <p:spPr>
              <a:xfrm>
                <a:off x="-255646" y="4847818"/>
                <a:ext cx="6664608" cy="481542"/>
              </a:xfrm>
              <a:prstGeom prst="rect">
                <a:avLst/>
              </a:prstGeom>
              <a:blipFill>
                <a:blip r:embed="rId2"/>
                <a:stretch>
                  <a:fillRect t="-10256" b="-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32A66D1-370D-C0C8-B423-B4D020A45EF9}"/>
                  </a:ext>
                </a:extLst>
              </p:cNvPr>
              <p:cNvSpPr txBox="1"/>
              <p:nvPr/>
            </p:nvSpPr>
            <p:spPr>
              <a:xfrm>
                <a:off x="401023" y="4015415"/>
                <a:ext cx="8751306" cy="724494"/>
              </a:xfrm>
              <a:prstGeom prst="rect">
                <a:avLst/>
              </a:prstGeom>
              <a:noFill/>
            </p:spPr>
            <p:txBody>
              <a:bodyPr wrap="square" rtlCol="0">
                <a:spAutoFit/>
              </a:bodyPr>
              <a:lstStyle/>
              <a:p>
                <a:r>
                  <a:rPr lang="en-US" sz="2000" dirty="0"/>
                  <a:t>Denoting </a:t>
                </a:r>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𝑣</m:t>
                        </m:r>
                      </m:e>
                    </m:ac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r>
                          <a:rPr lang="en-US" sz="2000" b="0" i="1" smtClean="0">
                            <a:latin typeface="Cambria Math" panose="02040503050406030204" pitchFamily="18" charset="0"/>
                          </a:rPr>
                          <m:t>𝑏</m:t>
                        </m:r>
                      </m:sub>
                    </m:sSub>
                    <m:sSup>
                      <m:sSupPr>
                        <m:ctrlPr>
                          <a:rPr lang="en-US" sz="2000" b="0" i="1" smtClean="0">
                            <a:latin typeface="Cambria Math" panose="02040503050406030204" pitchFamily="18" charset="0"/>
                          </a:rPr>
                        </m:ctrlPr>
                      </m:sSupPr>
                      <m:e>
                        <m:acc>
                          <m:accPr>
                            <m:chr m:val="̂"/>
                            <m:ctrlPr>
                              <a:rPr lang="en-US" sz="2000" i="1">
                                <a:latin typeface="Cambria Math" panose="02040503050406030204" pitchFamily="18" charset="0"/>
                              </a:rPr>
                            </m:ctrlPr>
                          </m:accPr>
                          <m:e>
                            <m:r>
                              <a:rPr lang="en-US" sz="2000" b="0" i="1" smtClean="0">
                                <a:latin typeface="Cambria Math" panose="02040503050406030204" pitchFamily="18" charset="0"/>
                              </a:rPr>
                              <m:t>𝜉</m:t>
                            </m:r>
                          </m:e>
                        </m:acc>
                      </m:e>
                      <m:sup>
                        <m:r>
                          <a:rPr lang="en-US" sz="2000" b="0" i="1" smtClean="0">
                            <a:latin typeface="Cambria Math" panose="02040503050406030204" pitchFamily="18" charset="0"/>
                          </a:rPr>
                          <m:t>𝑎</m:t>
                        </m:r>
                      </m:sup>
                    </m:sSup>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𝑣</m:t>
                        </m:r>
                      </m:e>
                      <m:sup>
                        <m:r>
                          <a:rPr lang="en-US" sz="2000" b="0" i="1" smtClean="0">
                            <a:latin typeface="Cambria Math" panose="02040503050406030204" pitchFamily="18" charset="0"/>
                          </a:rPr>
                          <m:t>𝑏</m:t>
                        </m:r>
                      </m:sup>
                    </m:sSup>
                  </m:oMath>
                </a14:m>
                <a:r>
                  <a:rPr lang="en-US" sz="2000" dirty="0">
                    <a:solidFill>
                      <a:schemeClr val="tx1"/>
                    </a:solidFill>
                  </a:rPr>
                  <a:t> and</a:t>
                </a:r>
                <a14:m>
                  <m:oMath xmlns:m="http://schemas.openxmlformats.org/officeDocument/2006/math">
                    <m:acc>
                      <m:accPr>
                        <m:chr m:val="̂"/>
                        <m:ctrlPr>
                          <a:rPr lang="en-US" sz="2000" i="1">
                            <a:latin typeface="Cambria Math" panose="02040503050406030204" pitchFamily="18" charset="0"/>
                          </a:rPr>
                        </m:ctrlPr>
                      </m:accPr>
                      <m:e>
                        <m:r>
                          <a:rPr lang="en-US" sz="2000" b="0" i="1" smtClean="0">
                            <a:latin typeface="Cambria Math" panose="02040503050406030204" pitchFamily="18" charset="0"/>
                          </a:rPr>
                          <m:t>𝑤</m:t>
                        </m:r>
                      </m:e>
                    </m:ac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r>
                          <a:rPr lang="en-US" sz="2000" b="0" i="1" smtClean="0">
                            <a:latin typeface="Cambria Math" panose="02040503050406030204" pitchFamily="18" charset="0"/>
                          </a:rPr>
                          <m:t>𝑏</m:t>
                        </m:r>
                      </m:sub>
                    </m:sSub>
                    <m:sSup>
                      <m:sSupPr>
                        <m:ctrlPr>
                          <a:rPr lang="en-US" sz="2000" b="0" i="1" smtClean="0">
                            <a:latin typeface="Cambria Math" panose="02040503050406030204" pitchFamily="18" charset="0"/>
                          </a:rPr>
                        </m:ctrlPr>
                      </m:sSupPr>
                      <m:e>
                        <m:acc>
                          <m:accPr>
                            <m:chr m:val="̂"/>
                            <m:ctrlPr>
                              <a:rPr lang="en-US" sz="2000" i="1">
                                <a:latin typeface="Cambria Math" panose="02040503050406030204" pitchFamily="18" charset="0"/>
                              </a:rPr>
                            </m:ctrlPr>
                          </m:accPr>
                          <m:e>
                            <m:r>
                              <a:rPr lang="en-US" sz="2000" b="0" i="1" smtClean="0">
                                <a:latin typeface="Cambria Math" panose="02040503050406030204" pitchFamily="18" charset="0"/>
                              </a:rPr>
                              <m:t>𝜉</m:t>
                            </m:r>
                          </m:e>
                        </m:acc>
                      </m:e>
                      <m:sup>
                        <m:r>
                          <a:rPr lang="en-US" sz="2000" b="0" i="1" smtClean="0">
                            <a:latin typeface="Cambria Math" panose="02040503050406030204" pitchFamily="18" charset="0"/>
                          </a:rPr>
                          <m:t>𝑎</m:t>
                        </m:r>
                      </m:sup>
                    </m:sSup>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𝑤</m:t>
                        </m:r>
                      </m:e>
                      <m:sup>
                        <m:r>
                          <a:rPr lang="en-US" sz="2000" b="0" i="1" smtClean="0">
                            <a:latin typeface="Cambria Math" panose="02040503050406030204" pitchFamily="18" charset="0"/>
                          </a:rPr>
                          <m:t>𝑏</m:t>
                        </m:r>
                      </m:sup>
                    </m:sSup>
                  </m:oMath>
                </a14:m>
                <a:r>
                  <a:rPr lang="en-US" sz="2000" dirty="0">
                    <a:solidFill>
                      <a:schemeClr val="tx1"/>
                    </a:solidFill>
                  </a:rPr>
                  <a:t>, the invariance of the area can be written </a:t>
                </a:r>
              </a:p>
              <a:p>
                <a:endParaRPr lang="en-US" sz="2000" dirty="0"/>
              </a:p>
            </p:txBody>
          </p:sp>
        </mc:Choice>
        <mc:Fallback xmlns="">
          <p:sp>
            <p:nvSpPr>
              <p:cNvPr id="10" name="TextBox 9">
                <a:extLst>
                  <a:ext uri="{FF2B5EF4-FFF2-40B4-BE49-F238E27FC236}">
                    <a16:creationId xmlns:a16="http://schemas.microsoft.com/office/drawing/2014/main" id="{D32A66D1-370D-C0C8-B423-B4D020A45EF9}"/>
                  </a:ext>
                </a:extLst>
              </p:cNvPr>
              <p:cNvSpPr txBox="1">
                <a:spLocks noRot="1" noChangeAspect="1" noMove="1" noResize="1" noEditPoints="1" noAdjustHandles="1" noChangeArrowheads="1" noChangeShapeType="1" noTextEdit="1"/>
              </p:cNvSpPr>
              <p:nvPr/>
            </p:nvSpPr>
            <p:spPr>
              <a:xfrm>
                <a:off x="401023" y="4015415"/>
                <a:ext cx="8751306" cy="724494"/>
              </a:xfrm>
              <a:prstGeom prst="rect">
                <a:avLst/>
              </a:prstGeom>
              <a:blipFill>
                <a:blip r:embed="rId3"/>
                <a:stretch>
                  <a:fillRect l="-725" t="-3448"/>
                </a:stretch>
              </a:blipFill>
            </p:spPr>
            <p:txBody>
              <a:bodyPr/>
              <a:lstStyle/>
              <a:p>
                <a:r>
                  <a:rPr lang="en-US">
                    <a:noFill/>
                  </a:rPr>
                  <a:t> </a:t>
                </a:r>
              </a:p>
            </p:txBody>
          </p:sp>
        </mc:Fallback>
      </mc:AlternateContent>
      <p:grpSp>
        <p:nvGrpSpPr>
          <p:cNvPr id="50" name="Group 49">
            <a:extLst>
              <a:ext uri="{FF2B5EF4-FFF2-40B4-BE49-F238E27FC236}">
                <a16:creationId xmlns:a16="http://schemas.microsoft.com/office/drawing/2014/main" id="{466B8101-3FC8-2B29-F948-A9DA096028A1}"/>
              </a:ext>
            </a:extLst>
          </p:cNvPr>
          <p:cNvGrpSpPr>
            <a:grpSpLocks noChangeAspect="1"/>
          </p:cNvGrpSpPr>
          <p:nvPr/>
        </p:nvGrpSpPr>
        <p:grpSpPr>
          <a:xfrm>
            <a:off x="1827406" y="805996"/>
            <a:ext cx="3010027" cy="3080896"/>
            <a:chOff x="442227" y="1758113"/>
            <a:chExt cx="3672223" cy="3758683"/>
          </a:xfrm>
        </p:grpSpPr>
        <p:cxnSp>
          <p:nvCxnSpPr>
            <p:cNvPr id="51" name="Straight Arrow Connector 50">
              <a:extLst>
                <a:ext uri="{FF2B5EF4-FFF2-40B4-BE49-F238E27FC236}">
                  <a16:creationId xmlns:a16="http://schemas.microsoft.com/office/drawing/2014/main" id="{DCB26ED7-D312-4BAE-7DBF-422926B79EF1}"/>
                </a:ext>
              </a:extLst>
            </p:cNvPr>
            <p:cNvCxnSpPr>
              <a:cxnSpLocks/>
            </p:cNvCxnSpPr>
            <p:nvPr/>
          </p:nvCxnSpPr>
          <p:spPr>
            <a:xfrm rot="10800000">
              <a:off x="2255086" y="1859196"/>
              <a:ext cx="0" cy="36576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F05DECA0-25EF-6105-7986-68328FC20B18}"/>
                </a:ext>
              </a:extLst>
            </p:cNvPr>
            <p:cNvCxnSpPr>
              <a:cxnSpLocks/>
            </p:cNvCxnSpPr>
            <p:nvPr/>
          </p:nvCxnSpPr>
          <p:spPr>
            <a:xfrm rot="16200000">
              <a:off x="2271027" y="1857054"/>
              <a:ext cx="0" cy="36576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6585C8CB-9D4C-2C3F-A61A-48F4375EE201}"/>
                </a:ext>
              </a:extLst>
            </p:cNvPr>
            <p:cNvCxnSpPr>
              <a:cxnSpLocks/>
            </p:cNvCxnSpPr>
            <p:nvPr/>
          </p:nvCxnSpPr>
          <p:spPr>
            <a:xfrm rot="5400000" flipV="1">
              <a:off x="2355704" y="2970214"/>
              <a:ext cx="0" cy="1837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325E8879-CEDB-C072-738B-82674EA78783}"/>
                </a:ext>
              </a:extLst>
            </p:cNvPr>
            <p:cNvCxnSpPr>
              <a:cxnSpLocks/>
            </p:cNvCxnSpPr>
            <p:nvPr/>
          </p:nvCxnSpPr>
          <p:spPr>
            <a:xfrm rot="5400000">
              <a:off x="2755075" y="3769996"/>
              <a:ext cx="182880" cy="335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06CFA5ED-42D7-A236-F15C-CD79BDABE2F9}"/>
                </a:ext>
              </a:extLst>
            </p:cNvPr>
            <p:cNvCxnSpPr>
              <a:cxnSpLocks/>
            </p:cNvCxnSpPr>
            <p:nvPr/>
          </p:nvCxnSpPr>
          <p:spPr>
            <a:xfrm rot="5400000">
              <a:off x="2179169" y="4182236"/>
              <a:ext cx="0" cy="1837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51061D89-013D-4B7D-0756-F95963D21409}"/>
                </a:ext>
              </a:extLst>
            </p:cNvPr>
            <p:cNvCxnSpPr>
              <a:cxnSpLocks/>
            </p:cNvCxnSpPr>
            <p:nvPr/>
          </p:nvCxnSpPr>
          <p:spPr>
            <a:xfrm rot="5400000" flipH="1">
              <a:off x="1571759" y="3594424"/>
              <a:ext cx="187144"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FEE4283A-63B3-0348-D2D0-C6AE0E08B14F}"/>
                </a:ext>
              </a:extLst>
            </p:cNvPr>
            <p:cNvCxnSpPr>
              <a:cxnSpLocks noChangeAspect="1"/>
            </p:cNvCxnSpPr>
            <p:nvPr/>
          </p:nvCxnSpPr>
          <p:spPr>
            <a:xfrm rot="5400000">
              <a:off x="2616241" y="4038540"/>
              <a:ext cx="128016" cy="12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BD56D56B-FC6E-760E-FF79-DE795C85CF23}"/>
                </a:ext>
              </a:extLst>
            </p:cNvPr>
            <p:cNvCxnSpPr>
              <a:cxnSpLocks/>
            </p:cNvCxnSpPr>
            <p:nvPr/>
          </p:nvCxnSpPr>
          <p:spPr>
            <a:xfrm rot="5400000" flipH="1">
              <a:off x="1729791" y="3988841"/>
              <a:ext cx="128016" cy="12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605985C6-2885-4B75-F8F7-A684A5DDDA4D}"/>
                </a:ext>
              </a:extLst>
            </p:cNvPr>
            <p:cNvCxnSpPr>
              <a:cxnSpLocks/>
            </p:cNvCxnSpPr>
            <p:nvPr/>
          </p:nvCxnSpPr>
          <p:spPr>
            <a:xfrm rot="5400000" flipH="1" flipV="1">
              <a:off x="1789286" y="3162981"/>
              <a:ext cx="128016" cy="12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18438E8C-5A46-4B55-D519-EE54B053A3EB}"/>
                </a:ext>
              </a:extLst>
            </p:cNvPr>
            <p:cNvCxnSpPr>
              <a:cxnSpLocks/>
            </p:cNvCxnSpPr>
            <p:nvPr/>
          </p:nvCxnSpPr>
          <p:spPr>
            <a:xfrm rot="5400000" flipV="1">
              <a:off x="2641739" y="3194593"/>
              <a:ext cx="128016" cy="12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8F0E19C0-5414-C576-C913-6D80C778D95C}"/>
                </a:ext>
              </a:extLst>
            </p:cNvPr>
            <p:cNvCxnSpPr>
              <a:cxnSpLocks/>
            </p:cNvCxnSpPr>
            <p:nvPr/>
          </p:nvCxnSpPr>
          <p:spPr>
            <a:xfrm>
              <a:off x="3567812" y="3687996"/>
              <a:ext cx="0" cy="40233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A7063E10-2BF7-0E67-6DF7-01EE976E2C3A}"/>
                </a:ext>
              </a:extLst>
            </p:cNvPr>
            <p:cNvCxnSpPr>
              <a:cxnSpLocks/>
            </p:cNvCxnSpPr>
            <p:nvPr/>
          </p:nvCxnSpPr>
          <p:spPr>
            <a:xfrm flipH="1" flipV="1">
              <a:off x="1886143" y="4973768"/>
              <a:ext cx="384884" cy="1101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25D4B37C-13FE-526A-3693-39132CB07FE5}"/>
                </a:ext>
              </a:extLst>
            </p:cNvPr>
            <p:cNvCxnSpPr>
              <a:cxnSpLocks noChangeAspect="1"/>
            </p:cNvCxnSpPr>
            <p:nvPr/>
          </p:nvCxnSpPr>
          <p:spPr>
            <a:xfrm flipH="1" flipV="1">
              <a:off x="972541" y="3277896"/>
              <a:ext cx="1669" cy="40233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60A8B1E0-9E1B-21F3-7223-6F603C22CC02}"/>
                </a:ext>
              </a:extLst>
            </p:cNvPr>
            <p:cNvCxnSpPr>
              <a:cxnSpLocks/>
            </p:cNvCxnSpPr>
            <p:nvPr/>
          </p:nvCxnSpPr>
          <p:spPr>
            <a:xfrm flipH="1">
              <a:off x="2900993" y="4604961"/>
              <a:ext cx="286999" cy="25975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BF61106A-B25E-2722-BE22-5E8703C3D6E3}"/>
                </a:ext>
              </a:extLst>
            </p:cNvPr>
            <p:cNvCxnSpPr>
              <a:cxnSpLocks/>
            </p:cNvCxnSpPr>
            <p:nvPr/>
          </p:nvCxnSpPr>
          <p:spPr>
            <a:xfrm flipH="1" flipV="1">
              <a:off x="1058618" y="4297668"/>
              <a:ext cx="295444" cy="30729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C880FE67-70F2-96B3-B338-E155B0142ED9}"/>
                </a:ext>
              </a:extLst>
            </p:cNvPr>
            <p:cNvCxnSpPr>
              <a:cxnSpLocks noChangeAspect="1"/>
            </p:cNvCxnSpPr>
            <p:nvPr/>
          </p:nvCxnSpPr>
          <p:spPr>
            <a:xfrm flipV="1">
              <a:off x="1354062" y="2501649"/>
              <a:ext cx="276114" cy="26938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2E7A1060-2CDD-D032-E7F6-D18B481600BC}"/>
                </a:ext>
              </a:extLst>
            </p:cNvPr>
            <p:cNvCxnSpPr>
              <a:cxnSpLocks/>
            </p:cNvCxnSpPr>
            <p:nvPr/>
          </p:nvCxnSpPr>
          <p:spPr>
            <a:xfrm>
              <a:off x="3187992" y="2771031"/>
              <a:ext cx="298374" cy="36018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3A05F4BE-BF91-4253-425F-E18ED1CE193F}"/>
                </a:ext>
              </a:extLst>
            </p:cNvPr>
            <p:cNvCxnSpPr>
              <a:cxnSpLocks/>
            </p:cNvCxnSpPr>
            <p:nvPr/>
          </p:nvCxnSpPr>
          <p:spPr>
            <a:xfrm rot="6720000" flipV="1">
              <a:off x="2700254" y="2631337"/>
              <a:ext cx="0" cy="27557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392C58C1-A2A6-5F98-9877-193BA143178F}"/>
                </a:ext>
              </a:extLst>
            </p:cNvPr>
            <p:cNvCxnSpPr>
              <a:cxnSpLocks/>
            </p:cNvCxnSpPr>
            <p:nvPr/>
          </p:nvCxnSpPr>
          <p:spPr>
            <a:xfrm rot="5400000">
              <a:off x="3012113" y="4088042"/>
              <a:ext cx="255844" cy="10713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F97E68E0-C9A4-EE83-47BD-74FE4138B2AA}"/>
                </a:ext>
              </a:extLst>
            </p:cNvPr>
            <p:cNvCxnSpPr>
              <a:cxnSpLocks/>
            </p:cNvCxnSpPr>
            <p:nvPr/>
          </p:nvCxnSpPr>
          <p:spPr>
            <a:xfrm rot="5400000" flipH="1">
              <a:off x="1790148" y="4437943"/>
              <a:ext cx="101386" cy="25093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DB4067D1-A7C1-8EA5-445B-49C8CCA1859D}"/>
                </a:ext>
              </a:extLst>
            </p:cNvPr>
            <p:cNvCxnSpPr>
              <a:cxnSpLocks/>
            </p:cNvCxnSpPr>
            <p:nvPr/>
          </p:nvCxnSpPr>
          <p:spPr>
            <a:xfrm rot="6720000" flipH="1">
              <a:off x="1221730" y="3258035"/>
              <a:ext cx="274320" cy="113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F2238044-D32A-EEEA-F078-619DB123E425}"/>
                </a:ext>
              </a:extLst>
            </p:cNvPr>
            <p:cNvCxnSpPr>
              <a:cxnSpLocks/>
            </p:cNvCxnSpPr>
            <p:nvPr/>
          </p:nvCxnSpPr>
          <p:spPr>
            <a:xfrm rot="5400000">
              <a:off x="2640018" y="4444504"/>
              <a:ext cx="106108" cy="24997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B8453B26-F66D-FFE7-118C-814E065C4414}"/>
                </a:ext>
              </a:extLst>
            </p:cNvPr>
            <p:cNvCxnSpPr>
              <a:cxnSpLocks/>
            </p:cNvCxnSpPr>
            <p:nvPr/>
          </p:nvCxnSpPr>
          <p:spPr>
            <a:xfrm rot="5400000" flipH="1">
              <a:off x="1246259" y="4041462"/>
              <a:ext cx="249976" cy="10610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92B20F22-1D4D-A592-2438-823E6F9DA17A}"/>
                </a:ext>
              </a:extLst>
            </p:cNvPr>
            <p:cNvCxnSpPr>
              <a:cxnSpLocks/>
            </p:cNvCxnSpPr>
            <p:nvPr/>
          </p:nvCxnSpPr>
          <p:spPr>
            <a:xfrm rot="5400000" flipH="1" flipV="1">
              <a:off x="1804723" y="2633918"/>
              <a:ext cx="106167" cy="24982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6303A3CA-7DD7-5672-38D1-10F82AF36053}"/>
                </a:ext>
              </a:extLst>
            </p:cNvPr>
            <p:cNvCxnSpPr>
              <a:cxnSpLocks/>
            </p:cNvCxnSpPr>
            <p:nvPr/>
          </p:nvCxnSpPr>
          <p:spPr>
            <a:xfrm rot="6720000" flipV="1">
              <a:off x="3088756" y="3194985"/>
              <a:ext cx="192024" cy="19202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01AA6751-56AE-94CB-170D-4381BEDC7C5C}"/>
                </a:ext>
              </a:extLst>
            </p:cNvPr>
            <p:cNvCxnSpPr>
              <a:cxnSpLocks noChangeAspect="1"/>
            </p:cNvCxnSpPr>
            <p:nvPr/>
          </p:nvCxnSpPr>
          <p:spPr>
            <a:xfrm>
              <a:off x="2271027" y="2391211"/>
              <a:ext cx="402336" cy="114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7" name="Freeform 76">
              <a:extLst>
                <a:ext uri="{FF2B5EF4-FFF2-40B4-BE49-F238E27FC236}">
                  <a16:creationId xmlns:a16="http://schemas.microsoft.com/office/drawing/2014/main" id="{CB1FE8FF-CEB2-470A-7DA4-B5164BCF852A}"/>
                </a:ext>
              </a:extLst>
            </p:cNvPr>
            <p:cNvSpPr/>
            <p:nvPr/>
          </p:nvSpPr>
          <p:spPr>
            <a:xfrm>
              <a:off x="2351663" y="2506371"/>
              <a:ext cx="847569" cy="779298"/>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77">
              <a:extLst>
                <a:ext uri="{FF2B5EF4-FFF2-40B4-BE49-F238E27FC236}">
                  <a16:creationId xmlns:a16="http://schemas.microsoft.com/office/drawing/2014/main" id="{A74E30B9-FE90-8F34-22E3-35D3654EF246}"/>
                </a:ext>
              </a:extLst>
            </p:cNvPr>
            <p:cNvSpPr/>
            <p:nvPr/>
          </p:nvSpPr>
          <p:spPr>
            <a:xfrm rot="5400000">
              <a:off x="2605833" y="3809114"/>
              <a:ext cx="847569" cy="779298"/>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5FB554DC-FC13-6572-BCB3-2DD7A637153C}"/>
                    </a:ext>
                  </a:extLst>
                </p:cNvPr>
                <p:cNvSpPr txBox="1"/>
                <p:nvPr/>
              </p:nvSpPr>
              <p:spPr>
                <a:xfrm>
                  <a:off x="1917302" y="1758113"/>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79" name="TextBox 78">
                  <a:extLst>
                    <a:ext uri="{FF2B5EF4-FFF2-40B4-BE49-F238E27FC236}">
                      <a16:creationId xmlns:a16="http://schemas.microsoft.com/office/drawing/2014/main" id="{5FB554DC-FC13-6572-BCB3-2DD7A637153C}"/>
                    </a:ext>
                  </a:extLst>
                </p:cNvPr>
                <p:cNvSpPr txBox="1">
                  <a:spLocks noRot="1" noChangeAspect="1" noMove="1" noResize="1" noEditPoints="1" noAdjustHandles="1" noChangeArrowheads="1" noChangeShapeType="1" noTextEdit="1"/>
                </p:cNvSpPr>
                <p:nvPr/>
              </p:nvSpPr>
              <p:spPr>
                <a:xfrm>
                  <a:off x="1917302" y="1758113"/>
                  <a:ext cx="304736" cy="369332"/>
                </a:xfrm>
                <a:prstGeom prst="rect">
                  <a:avLst/>
                </a:prstGeom>
                <a:blipFill>
                  <a:blip r:embed="rId4"/>
                  <a:stretch>
                    <a:fillRect l="-30000" r="-25000" b="-4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DA143873-432F-C5EF-3A52-C134F5C8898C}"/>
                    </a:ext>
                  </a:extLst>
                </p:cNvPr>
                <p:cNvSpPr txBox="1"/>
                <p:nvPr/>
              </p:nvSpPr>
              <p:spPr>
                <a:xfrm>
                  <a:off x="3809714" y="3225092"/>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80" name="TextBox 79">
                  <a:extLst>
                    <a:ext uri="{FF2B5EF4-FFF2-40B4-BE49-F238E27FC236}">
                      <a16:creationId xmlns:a16="http://schemas.microsoft.com/office/drawing/2014/main" id="{DA143873-432F-C5EF-3A52-C134F5C8898C}"/>
                    </a:ext>
                  </a:extLst>
                </p:cNvPr>
                <p:cNvSpPr txBox="1">
                  <a:spLocks noRot="1" noChangeAspect="1" noMove="1" noResize="1" noEditPoints="1" noAdjustHandles="1" noChangeArrowheads="1" noChangeShapeType="1" noTextEdit="1"/>
                </p:cNvSpPr>
                <p:nvPr/>
              </p:nvSpPr>
              <p:spPr>
                <a:xfrm>
                  <a:off x="3809714" y="3225092"/>
                  <a:ext cx="304736" cy="369332"/>
                </a:xfrm>
                <a:prstGeom prst="rect">
                  <a:avLst/>
                </a:prstGeom>
                <a:blipFill>
                  <a:blip r:embed="rId5"/>
                  <a:stretch>
                    <a:fillRect l="-23810" r="-19048" b="-52000"/>
                  </a:stretch>
                </a:blipFill>
              </p:spPr>
              <p:txBody>
                <a:bodyPr/>
                <a:lstStyle/>
                <a:p>
                  <a:r>
                    <a:rPr lang="en-US">
                      <a:noFill/>
                    </a:rPr>
                    <a:t> </a:t>
                  </a:r>
                </a:p>
              </p:txBody>
            </p:sp>
          </mc:Fallback>
        </mc:AlternateContent>
      </p:grpSp>
      <p:grpSp>
        <p:nvGrpSpPr>
          <p:cNvPr id="81" name="Group 80">
            <a:extLst>
              <a:ext uri="{FF2B5EF4-FFF2-40B4-BE49-F238E27FC236}">
                <a16:creationId xmlns:a16="http://schemas.microsoft.com/office/drawing/2014/main" id="{CEE9906D-AF6F-3003-8F6D-45456AE05DC6}"/>
              </a:ext>
            </a:extLst>
          </p:cNvPr>
          <p:cNvGrpSpPr/>
          <p:nvPr/>
        </p:nvGrpSpPr>
        <p:grpSpPr>
          <a:xfrm>
            <a:off x="6664839" y="1182663"/>
            <a:ext cx="3699756" cy="2258116"/>
            <a:chOff x="4888481" y="1672407"/>
            <a:chExt cx="3699756" cy="2258116"/>
          </a:xfrm>
        </p:grpSpPr>
        <p:cxnSp>
          <p:nvCxnSpPr>
            <p:cNvPr id="82" name="Straight Arrow Connector 81">
              <a:extLst>
                <a:ext uri="{FF2B5EF4-FFF2-40B4-BE49-F238E27FC236}">
                  <a16:creationId xmlns:a16="http://schemas.microsoft.com/office/drawing/2014/main" id="{2F6A6E8D-7A3D-0010-EA1E-29D154EE2C41}"/>
                </a:ext>
              </a:extLst>
            </p:cNvPr>
            <p:cNvCxnSpPr>
              <a:cxnSpLocks/>
            </p:cNvCxnSpPr>
            <p:nvPr/>
          </p:nvCxnSpPr>
          <p:spPr>
            <a:xfrm rot="10800000">
              <a:off x="6711482" y="1672407"/>
              <a:ext cx="0" cy="1828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D3611FBB-98CF-D3D8-F465-2C7686337B1B}"/>
                </a:ext>
              </a:extLst>
            </p:cNvPr>
            <p:cNvCxnSpPr>
              <a:cxnSpLocks/>
            </p:cNvCxnSpPr>
            <p:nvPr/>
          </p:nvCxnSpPr>
          <p:spPr>
            <a:xfrm rot="14700000">
              <a:off x="6717281" y="1651273"/>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FF18904C-76D4-069E-1BBF-482EB0638046}"/>
                </a:ext>
              </a:extLst>
            </p:cNvPr>
            <p:cNvCxnSpPr>
              <a:cxnSpLocks/>
            </p:cNvCxnSpPr>
            <p:nvPr/>
          </p:nvCxnSpPr>
          <p:spPr>
            <a:xfrm rot="18300000">
              <a:off x="6754282" y="1684471"/>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 name="Freeform 84">
              <a:extLst>
                <a:ext uri="{FF2B5EF4-FFF2-40B4-BE49-F238E27FC236}">
                  <a16:creationId xmlns:a16="http://schemas.microsoft.com/office/drawing/2014/main" id="{7D75738A-3F61-8669-9B9B-E56827D1254E}"/>
                </a:ext>
              </a:extLst>
            </p:cNvPr>
            <p:cNvSpPr/>
            <p:nvPr/>
          </p:nvSpPr>
          <p:spPr>
            <a:xfrm>
              <a:off x="5004335" y="2032079"/>
              <a:ext cx="1267692" cy="1898444"/>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692" h="1898444">
                  <a:moveTo>
                    <a:pt x="0" y="1898444"/>
                  </a:moveTo>
                  <a:cubicBezTo>
                    <a:pt x="36367" y="1881125"/>
                    <a:pt x="292677" y="1943472"/>
                    <a:pt x="405245" y="1628281"/>
                  </a:cubicBezTo>
                  <a:cubicBezTo>
                    <a:pt x="517813" y="1313090"/>
                    <a:pt x="588818" y="106013"/>
                    <a:pt x="675409" y="7299"/>
                  </a:cubicBezTo>
                  <a:cubicBezTo>
                    <a:pt x="762000" y="-91415"/>
                    <a:pt x="826076" y="840301"/>
                    <a:pt x="924790" y="1035997"/>
                  </a:cubicBezTo>
                  <a:cubicBezTo>
                    <a:pt x="1023504" y="1231693"/>
                    <a:pt x="1119188" y="1239921"/>
                    <a:pt x="1267692" y="1181473"/>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85">
              <a:extLst>
                <a:ext uri="{FF2B5EF4-FFF2-40B4-BE49-F238E27FC236}">
                  <a16:creationId xmlns:a16="http://schemas.microsoft.com/office/drawing/2014/main" id="{E43F6EF9-8CFA-33EF-11C2-3B0BA3B650CA}"/>
                </a:ext>
              </a:extLst>
            </p:cNvPr>
            <p:cNvSpPr/>
            <p:nvPr/>
          </p:nvSpPr>
          <p:spPr>
            <a:xfrm>
              <a:off x="4898779" y="2030059"/>
              <a:ext cx="1414709" cy="1791997"/>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4709" h="1791997">
                  <a:moveTo>
                    <a:pt x="1546" y="999743"/>
                  </a:moveTo>
                  <a:cubicBezTo>
                    <a:pt x="-24432" y="1117505"/>
                    <a:pt x="283832" y="1280296"/>
                    <a:pt x="417182" y="1114041"/>
                  </a:cubicBezTo>
                  <a:cubicBezTo>
                    <a:pt x="550532" y="947786"/>
                    <a:pt x="716787" y="-53203"/>
                    <a:pt x="801646" y="2215"/>
                  </a:cubicBezTo>
                  <a:cubicBezTo>
                    <a:pt x="886505" y="57633"/>
                    <a:pt x="824160" y="1148678"/>
                    <a:pt x="926337" y="1446551"/>
                  </a:cubicBezTo>
                  <a:cubicBezTo>
                    <a:pt x="1028514" y="1744424"/>
                    <a:pt x="1193468" y="1806337"/>
                    <a:pt x="1414709" y="1789452"/>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a:extLst>
                <a:ext uri="{FF2B5EF4-FFF2-40B4-BE49-F238E27FC236}">
                  <a16:creationId xmlns:a16="http://schemas.microsoft.com/office/drawing/2014/main" id="{2188A808-BDCC-CFA8-0794-0E816A5FA487}"/>
                </a:ext>
              </a:extLst>
            </p:cNvPr>
            <p:cNvSpPr/>
            <p:nvPr/>
          </p:nvSpPr>
          <p:spPr>
            <a:xfrm rot="10800000" flipV="1">
              <a:off x="7151531" y="1959563"/>
              <a:ext cx="1250730" cy="1929555"/>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 name="connsiteX0" fmla="*/ 0 w 1091577"/>
                <a:gd name="connsiteY0" fmla="*/ 1856880 h 1858435"/>
                <a:gd name="connsiteX1" fmla="*/ 229130 w 1091577"/>
                <a:gd name="connsiteY1" fmla="*/ 1628281 h 1858435"/>
                <a:gd name="connsiteX2" fmla="*/ 499294 w 1091577"/>
                <a:gd name="connsiteY2" fmla="*/ 7299 h 1858435"/>
                <a:gd name="connsiteX3" fmla="*/ 748675 w 1091577"/>
                <a:gd name="connsiteY3" fmla="*/ 1035997 h 1858435"/>
                <a:gd name="connsiteX4" fmla="*/ 1091577 w 1091577"/>
                <a:gd name="connsiteY4" fmla="*/ 1181473 h 1858435"/>
                <a:gd name="connsiteX0" fmla="*/ 0 w 1257332"/>
                <a:gd name="connsiteY0" fmla="*/ 1856784 h 1858339"/>
                <a:gd name="connsiteX1" fmla="*/ 229130 w 1257332"/>
                <a:gd name="connsiteY1" fmla="*/ 1628185 h 1858339"/>
                <a:gd name="connsiteX2" fmla="*/ 499294 w 1257332"/>
                <a:gd name="connsiteY2" fmla="*/ 7203 h 1858339"/>
                <a:gd name="connsiteX3" fmla="*/ 748675 w 1257332"/>
                <a:gd name="connsiteY3" fmla="*/ 1035901 h 1858339"/>
                <a:gd name="connsiteX4" fmla="*/ 1257332 w 1257332"/>
                <a:gd name="connsiteY4" fmla="*/ 1098249 h 1858339"/>
                <a:gd name="connsiteX0" fmla="*/ 0 w 1195173"/>
                <a:gd name="connsiteY0" fmla="*/ 1856819 h 1858374"/>
                <a:gd name="connsiteX1" fmla="*/ 229130 w 1195173"/>
                <a:gd name="connsiteY1" fmla="*/ 1628220 h 1858374"/>
                <a:gd name="connsiteX2" fmla="*/ 499294 w 1195173"/>
                <a:gd name="connsiteY2" fmla="*/ 7238 h 1858374"/>
                <a:gd name="connsiteX3" fmla="*/ 748675 w 1195173"/>
                <a:gd name="connsiteY3" fmla="*/ 1035936 h 1858374"/>
                <a:gd name="connsiteX4" fmla="*/ 1195173 w 1195173"/>
                <a:gd name="connsiteY4" fmla="*/ 1129457 h 1858374"/>
                <a:gd name="connsiteX0" fmla="*/ 0 w 1246971"/>
                <a:gd name="connsiteY0" fmla="*/ 1929556 h 1929556"/>
                <a:gd name="connsiteX1" fmla="*/ 280928 w 1246971"/>
                <a:gd name="connsiteY1" fmla="*/ 1628220 h 1929556"/>
                <a:gd name="connsiteX2" fmla="*/ 551092 w 1246971"/>
                <a:gd name="connsiteY2" fmla="*/ 7238 h 1929556"/>
                <a:gd name="connsiteX3" fmla="*/ 800473 w 1246971"/>
                <a:gd name="connsiteY3" fmla="*/ 1035936 h 1929556"/>
                <a:gd name="connsiteX4" fmla="*/ 1246971 w 1246971"/>
                <a:gd name="connsiteY4" fmla="*/ 1129457 h 1929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971" h="1929556">
                  <a:moveTo>
                    <a:pt x="0" y="1929556"/>
                  </a:moveTo>
                  <a:cubicBezTo>
                    <a:pt x="36367" y="1912237"/>
                    <a:pt x="189079" y="1948606"/>
                    <a:pt x="280928" y="1628220"/>
                  </a:cubicBezTo>
                  <a:cubicBezTo>
                    <a:pt x="372777" y="1307834"/>
                    <a:pt x="464501" y="105952"/>
                    <a:pt x="551092" y="7238"/>
                  </a:cubicBezTo>
                  <a:cubicBezTo>
                    <a:pt x="637683" y="-91476"/>
                    <a:pt x="684493" y="848900"/>
                    <a:pt x="800473" y="1035936"/>
                  </a:cubicBezTo>
                  <a:cubicBezTo>
                    <a:pt x="916453" y="1222972"/>
                    <a:pt x="1098467" y="1187905"/>
                    <a:pt x="1246971" y="1129457"/>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a:extLst>
                <a:ext uri="{FF2B5EF4-FFF2-40B4-BE49-F238E27FC236}">
                  <a16:creationId xmlns:a16="http://schemas.microsoft.com/office/drawing/2014/main" id="{78B965A1-2E60-FB73-2F01-05FB51162D64}"/>
                </a:ext>
              </a:extLst>
            </p:cNvPr>
            <p:cNvSpPr/>
            <p:nvPr/>
          </p:nvSpPr>
          <p:spPr>
            <a:xfrm flipH="1">
              <a:off x="7360453" y="1960998"/>
              <a:ext cx="1227784" cy="1903830"/>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 name="connsiteX0" fmla="*/ 1546 w 1331581"/>
                <a:gd name="connsiteY0" fmla="*/ 999743 h 1874017"/>
                <a:gd name="connsiteX1" fmla="*/ 417182 w 1331581"/>
                <a:gd name="connsiteY1" fmla="*/ 1114041 h 1874017"/>
                <a:gd name="connsiteX2" fmla="*/ 801646 w 1331581"/>
                <a:gd name="connsiteY2" fmla="*/ 2215 h 1874017"/>
                <a:gd name="connsiteX3" fmla="*/ 926337 w 1331581"/>
                <a:gd name="connsiteY3" fmla="*/ 1446551 h 1874017"/>
                <a:gd name="connsiteX4" fmla="*/ 1331581 w 1331581"/>
                <a:gd name="connsiteY4" fmla="*/ 1872579 h 1874017"/>
                <a:gd name="connsiteX0" fmla="*/ 1546 w 1331581"/>
                <a:gd name="connsiteY0" fmla="*/ 1000755 h 1876218"/>
                <a:gd name="connsiteX1" fmla="*/ 417182 w 1331581"/>
                <a:gd name="connsiteY1" fmla="*/ 1115053 h 1876218"/>
                <a:gd name="connsiteX2" fmla="*/ 801646 w 1331581"/>
                <a:gd name="connsiteY2" fmla="*/ 3227 h 1876218"/>
                <a:gd name="connsiteX3" fmla="*/ 926337 w 1331581"/>
                <a:gd name="connsiteY3" fmla="*/ 1520299 h 1876218"/>
                <a:gd name="connsiteX4" fmla="*/ 1331581 w 1331581"/>
                <a:gd name="connsiteY4" fmla="*/ 1873591 h 1876218"/>
                <a:gd name="connsiteX0" fmla="*/ 1781 w 1279862"/>
                <a:gd name="connsiteY0" fmla="*/ 1219077 h 1876331"/>
                <a:gd name="connsiteX1" fmla="*/ 365463 w 1279862"/>
                <a:gd name="connsiteY1" fmla="*/ 1115166 h 1876331"/>
                <a:gd name="connsiteX2" fmla="*/ 749927 w 1279862"/>
                <a:gd name="connsiteY2" fmla="*/ 3340 h 1876331"/>
                <a:gd name="connsiteX3" fmla="*/ 874618 w 1279862"/>
                <a:gd name="connsiteY3" fmla="*/ 1520412 h 1876331"/>
                <a:gd name="connsiteX4" fmla="*/ 1279862 w 1279862"/>
                <a:gd name="connsiteY4" fmla="*/ 1873704 h 1876331"/>
                <a:gd name="connsiteX0" fmla="*/ 1660 w 1279741"/>
                <a:gd name="connsiteY0" fmla="*/ 1218030 h 1875284"/>
                <a:gd name="connsiteX1" fmla="*/ 386124 w 1279741"/>
                <a:gd name="connsiteY1" fmla="*/ 1176464 h 1875284"/>
                <a:gd name="connsiteX2" fmla="*/ 749806 w 1279741"/>
                <a:gd name="connsiteY2" fmla="*/ 2293 h 1875284"/>
                <a:gd name="connsiteX3" fmla="*/ 874497 w 1279741"/>
                <a:gd name="connsiteY3" fmla="*/ 1519365 h 1875284"/>
                <a:gd name="connsiteX4" fmla="*/ 1279741 w 1279741"/>
                <a:gd name="connsiteY4" fmla="*/ 1872657 h 1875284"/>
                <a:gd name="connsiteX0" fmla="*/ 1660 w 1227786"/>
                <a:gd name="connsiteY0" fmla="*/ 1218030 h 1905870"/>
                <a:gd name="connsiteX1" fmla="*/ 386124 w 1227786"/>
                <a:gd name="connsiteY1" fmla="*/ 1176464 h 1905870"/>
                <a:gd name="connsiteX2" fmla="*/ 749806 w 1227786"/>
                <a:gd name="connsiteY2" fmla="*/ 2293 h 1905870"/>
                <a:gd name="connsiteX3" fmla="*/ 874497 w 1227786"/>
                <a:gd name="connsiteY3" fmla="*/ 1519365 h 1905870"/>
                <a:gd name="connsiteX4" fmla="*/ 1227786 w 1227786"/>
                <a:gd name="connsiteY4" fmla="*/ 1903830 h 1905870"/>
                <a:gd name="connsiteX0" fmla="*/ 1660 w 1227786"/>
                <a:gd name="connsiteY0" fmla="*/ 1218030 h 1903830"/>
                <a:gd name="connsiteX1" fmla="*/ 386124 w 1227786"/>
                <a:gd name="connsiteY1" fmla="*/ 1176464 h 1903830"/>
                <a:gd name="connsiteX2" fmla="*/ 749806 w 1227786"/>
                <a:gd name="connsiteY2" fmla="*/ 2293 h 1903830"/>
                <a:gd name="connsiteX3" fmla="*/ 874497 w 1227786"/>
                <a:gd name="connsiteY3" fmla="*/ 1519365 h 1903830"/>
                <a:gd name="connsiteX4" fmla="*/ 1227786 w 1227786"/>
                <a:gd name="connsiteY4" fmla="*/ 1903830 h 1903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786" h="1903830">
                  <a:moveTo>
                    <a:pt x="1660" y="1218030"/>
                  </a:moveTo>
                  <a:cubicBezTo>
                    <a:pt x="-24318" y="1335792"/>
                    <a:pt x="261433" y="1379087"/>
                    <a:pt x="386124" y="1176464"/>
                  </a:cubicBezTo>
                  <a:cubicBezTo>
                    <a:pt x="510815" y="973841"/>
                    <a:pt x="668411" y="-54857"/>
                    <a:pt x="749806" y="2293"/>
                  </a:cubicBezTo>
                  <a:cubicBezTo>
                    <a:pt x="831202" y="59443"/>
                    <a:pt x="794834" y="1202442"/>
                    <a:pt x="874497" y="1519365"/>
                  </a:cubicBezTo>
                  <a:cubicBezTo>
                    <a:pt x="954160" y="1836288"/>
                    <a:pt x="996154" y="1837588"/>
                    <a:pt x="1227786" y="190383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Arrow Connector 88">
              <a:extLst>
                <a:ext uri="{FF2B5EF4-FFF2-40B4-BE49-F238E27FC236}">
                  <a16:creationId xmlns:a16="http://schemas.microsoft.com/office/drawing/2014/main" id="{C7A89DBB-1374-4BB5-CB74-48C4C2022640}"/>
                </a:ext>
              </a:extLst>
            </p:cNvPr>
            <p:cNvCxnSpPr>
              <a:cxnSpLocks/>
              <a:stCxn id="86" idx="2"/>
              <a:endCxn id="88" idx="2"/>
            </p:cNvCxnSpPr>
            <p:nvPr/>
          </p:nvCxnSpPr>
          <p:spPr>
            <a:xfrm flipV="1">
              <a:off x="5700425" y="1963291"/>
              <a:ext cx="2138007" cy="689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B4B3A02C-8040-E41F-1D3F-DCEA62686C83}"/>
                </a:ext>
              </a:extLst>
            </p:cNvPr>
            <p:cNvCxnSpPr>
              <a:cxnSpLocks/>
            </p:cNvCxnSpPr>
            <p:nvPr/>
          </p:nvCxnSpPr>
          <p:spPr>
            <a:xfrm flipV="1">
              <a:off x="5597921" y="3150584"/>
              <a:ext cx="2376424" cy="10639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91" name="TextBox 90">
            <a:extLst>
              <a:ext uri="{FF2B5EF4-FFF2-40B4-BE49-F238E27FC236}">
                <a16:creationId xmlns:a16="http://schemas.microsoft.com/office/drawing/2014/main" id="{B8AF9621-3569-3B8C-CCDE-B0CC29BE0F4D}"/>
              </a:ext>
            </a:extLst>
          </p:cNvPr>
          <p:cNvSpPr txBox="1"/>
          <p:nvPr/>
        </p:nvSpPr>
        <p:spPr>
          <a:xfrm>
            <a:off x="6711128" y="169667"/>
            <a:ext cx="4882403" cy="830997"/>
          </a:xfrm>
          <a:prstGeom prst="rect">
            <a:avLst/>
          </a:prstGeom>
          <a:noFill/>
        </p:spPr>
        <p:txBody>
          <a:bodyPr wrap="square" rtlCol="0">
            <a:spAutoFit/>
          </a:bodyPr>
          <a:lstStyle/>
          <a:p>
            <a:r>
              <a:rPr lang="en-US" sz="1600" dirty="0"/>
              <a:t>Hamiltonian evolutions transport a probability distribution point by point, with the probability density remaining the same as it move through space</a:t>
            </a:r>
          </a:p>
        </p:txBody>
      </p:sp>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id="{01EDDFF4-B33F-A42F-580A-A194229FD8E6}"/>
                  </a:ext>
                </a:extLst>
              </p:cNvPr>
              <p:cNvSpPr txBox="1"/>
              <p:nvPr/>
            </p:nvSpPr>
            <p:spPr>
              <a:xfrm>
                <a:off x="1053934" y="117665"/>
                <a:ext cx="4464673" cy="584775"/>
              </a:xfrm>
              <a:prstGeom prst="rect">
                <a:avLst/>
              </a:prstGeom>
              <a:noFill/>
            </p:spPr>
            <p:txBody>
              <a:bodyPr wrap="square" rtlCol="0">
                <a:spAutoFit/>
              </a:bodyPr>
              <a:lstStyle/>
              <a:p>
                <a:r>
                  <a:rPr lang="en-US" sz="1600" dirty="0"/>
                  <a:t>The displacement field </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𝑆</m:t>
                        </m:r>
                      </m:e>
                      <m:sup>
                        <m:r>
                          <a:rPr lang="en-US" sz="1600" b="0" i="1" smtClean="0">
                            <a:latin typeface="Cambria Math" panose="02040503050406030204" pitchFamily="18" charset="0"/>
                          </a:rPr>
                          <m:t>𝑎</m:t>
                        </m:r>
                      </m:sup>
                    </m:sSup>
                  </m:oMath>
                </a14:m>
                <a:r>
                  <a:rPr lang="en-US" sz="1600" dirty="0"/>
                  <a:t> transports areas of phase space to equal areas of phase space</a:t>
                </a:r>
              </a:p>
            </p:txBody>
          </p:sp>
        </mc:Choice>
        <mc:Fallback xmlns="">
          <p:sp>
            <p:nvSpPr>
              <p:cNvPr id="92" name="TextBox 91">
                <a:extLst>
                  <a:ext uri="{FF2B5EF4-FFF2-40B4-BE49-F238E27FC236}">
                    <a16:creationId xmlns:a16="http://schemas.microsoft.com/office/drawing/2014/main" id="{01EDDFF4-B33F-A42F-580A-A194229FD8E6}"/>
                  </a:ext>
                </a:extLst>
              </p:cNvPr>
              <p:cNvSpPr txBox="1">
                <a:spLocks noRot="1" noChangeAspect="1" noMove="1" noResize="1" noEditPoints="1" noAdjustHandles="1" noChangeArrowheads="1" noChangeShapeType="1" noTextEdit="1"/>
              </p:cNvSpPr>
              <p:nvPr/>
            </p:nvSpPr>
            <p:spPr>
              <a:xfrm>
                <a:off x="1053934" y="117665"/>
                <a:ext cx="4464673" cy="584775"/>
              </a:xfrm>
              <a:prstGeom prst="rect">
                <a:avLst/>
              </a:prstGeom>
              <a:blipFill>
                <a:blip r:embed="rId6"/>
                <a:stretch>
                  <a:fillRect l="-852" t="-4255" r="-1705" b="-106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9320F87-9E12-D3A8-C35E-F8C98C3E93F6}"/>
                  </a:ext>
                </a:extLst>
              </p:cNvPr>
              <p:cNvSpPr txBox="1"/>
              <p:nvPr/>
            </p:nvSpPr>
            <p:spPr>
              <a:xfrm>
                <a:off x="-307050" y="5682734"/>
                <a:ext cx="9862470" cy="646331"/>
              </a:xfrm>
              <a:prstGeom prst="rect">
                <a:avLst/>
              </a:prstGeom>
              <a:noFill/>
            </p:spPr>
            <p:txBody>
              <a:bodyPr wrap="square" rtlCol="0">
                <a:spAutoFit/>
              </a:bodyPr>
              <a:lstStyle/>
              <a:p>
                <a:pPr algn="ctr"/>
                <a14:m>
                  <m:oMath xmlns:m="http://schemas.openxmlformats.org/officeDocument/2006/math">
                    <m:r>
                      <a:rPr lang="en-US" sz="3600" b="0" i="1" smtClean="0">
                        <a:solidFill>
                          <a:schemeClr val="accent6">
                            <a:lumMod val="75000"/>
                          </a:schemeClr>
                        </a:solidFill>
                        <a:latin typeface="Cambria Math" panose="02040503050406030204" pitchFamily="18" charset="0"/>
                      </a:rPr>
                      <m:t>⇒</m:t>
                    </m:r>
                  </m:oMath>
                </a14:m>
                <a:r>
                  <a:rPr lang="en-US" sz="3600" dirty="0">
                    <a:solidFill>
                      <a:schemeClr val="accent6">
                        <a:lumMod val="75000"/>
                      </a:schemeClr>
                    </a:solidFill>
                  </a:rPr>
                  <a:t>the evolution leave </a:t>
                </a:r>
                <a14:m>
                  <m:oMath xmlns:m="http://schemas.openxmlformats.org/officeDocument/2006/math">
                    <m:sSub>
                      <m:sSubPr>
                        <m:ctrlPr>
                          <a:rPr lang="en-US" sz="3600" i="1">
                            <a:solidFill>
                              <a:schemeClr val="accent6">
                                <a:lumMod val="75000"/>
                              </a:schemeClr>
                            </a:solidFill>
                            <a:latin typeface="Cambria Math" panose="02040503050406030204" pitchFamily="18" charset="0"/>
                          </a:rPr>
                        </m:ctrlPr>
                      </m:sSubPr>
                      <m:e>
                        <m:r>
                          <a:rPr lang="en-US" sz="3600" i="1">
                            <a:solidFill>
                              <a:schemeClr val="accent6">
                                <a:lumMod val="75000"/>
                              </a:schemeClr>
                            </a:solidFill>
                            <a:latin typeface="Cambria Math" panose="02040503050406030204" pitchFamily="18" charset="0"/>
                          </a:rPr>
                          <m:t>𝜔</m:t>
                        </m:r>
                      </m:e>
                      <m:sub>
                        <m:r>
                          <a:rPr lang="en-US" sz="3600" i="1">
                            <a:solidFill>
                              <a:schemeClr val="accent6">
                                <a:lumMod val="75000"/>
                              </a:schemeClr>
                            </a:solidFill>
                            <a:latin typeface="Cambria Math" panose="02040503050406030204" pitchFamily="18" charset="0"/>
                          </a:rPr>
                          <m:t>𝑎𝑏</m:t>
                        </m:r>
                      </m:sub>
                    </m:sSub>
                  </m:oMath>
                </a14:m>
                <a:r>
                  <a:rPr lang="en-US" sz="3600" dirty="0">
                    <a:solidFill>
                      <a:schemeClr val="accent6">
                        <a:lumMod val="75000"/>
                      </a:schemeClr>
                    </a:solidFill>
                  </a:rPr>
                  <a:t> invariant: </a:t>
                </a:r>
                <a14:m>
                  <m:oMath xmlns:m="http://schemas.openxmlformats.org/officeDocument/2006/math">
                    <m:sSub>
                      <m:sSubPr>
                        <m:ctrlPr>
                          <a:rPr lang="en-US" sz="3600" i="1">
                            <a:solidFill>
                              <a:schemeClr val="accent6">
                                <a:lumMod val="75000"/>
                              </a:schemeClr>
                            </a:solidFill>
                            <a:latin typeface="Cambria Math" panose="02040503050406030204" pitchFamily="18" charset="0"/>
                          </a:rPr>
                        </m:ctrlPr>
                      </m:sSubPr>
                      <m:e>
                        <m:acc>
                          <m:accPr>
                            <m:chr m:val="̂"/>
                            <m:ctrlPr>
                              <a:rPr lang="en-US" sz="3600" i="1">
                                <a:solidFill>
                                  <a:schemeClr val="accent6">
                                    <a:lumMod val="75000"/>
                                  </a:schemeClr>
                                </a:solidFill>
                                <a:latin typeface="Cambria Math" panose="02040503050406030204" pitchFamily="18" charset="0"/>
                              </a:rPr>
                            </m:ctrlPr>
                          </m:accPr>
                          <m:e>
                            <m:r>
                              <a:rPr lang="en-US" sz="3600" i="1">
                                <a:solidFill>
                                  <a:schemeClr val="accent6">
                                    <a:lumMod val="75000"/>
                                  </a:schemeClr>
                                </a:solidFill>
                                <a:latin typeface="Cambria Math" panose="02040503050406030204" pitchFamily="18" charset="0"/>
                              </a:rPr>
                              <m:t>𝜔</m:t>
                            </m:r>
                          </m:e>
                        </m:acc>
                      </m:e>
                      <m:sub>
                        <m:r>
                          <a:rPr lang="en-US" sz="3600" i="1">
                            <a:solidFill>
                              <a:schemeClr val="accent6">
                                <a:lumMod val="75000"/>
                              </a:schemeClr>
                            </a:solidFill>
                            <a:latin typeface="Cambria Math" panose="02040503050406030204" pitchFamily="18" charset="0"/>
                          </a:rPr>
                          <m:t>𝑎𝑏</m:t>
                        </m:r>
                      </m:sub>
                    </m:sSub>
                    <m:r>
                      <a:rPr lang="en-US" sz="3600" i="1">
                        <a:solidFill>
                          <a:schemeClr val="accent6">
                            <a:lumMod val="75000"/>
                          </a:schemeClr>
                        </a:solidFill>
                        <a:latin typeface="Cambria Math" panose="02040503050406030204" pitchFamily="18" charset="0"/>
                      </a:rPr>
                      <m:t>=</m:t>
                    </m:r>
                    <m:sSub>
                      <m:sSubPr>
                        <m:ctrlPr>
                          <a:rPr lang="en-US" sz="3600" i="1">
                            <a:solidFill>
                              <a:schemeClr val="accent6">
                                <a:lumMod val="75000"/>
                              </a:schemeClr>
                            </a:solidFill>
                            <a:latin typeface="Cambria Math" panose="02040503050406030204" pitchFamily="18" charset="0"/>
                          </a:rPr>
                        </m:ctrlPr>
                      </m:sSubPr>
                      <m:e>
                        <m:r>
                          <a:rPr lang="en-US" sz="3600" i="1">
                            <a:solidFill>
                              <a:schemeClr val="accent6">
                                <a:lumMod val="75000"/>
                              </a:schemeClr>
                            </a:solidFill>
                            <a:latin typeface="Cambria Math" panose="02040503050406030204" pitchFamily="18" charset="0"/>
                          </a:rPr>
                          <m:t>𝜔</m:t>
                        </m:r>
                      </m:e>
                      <m:sub>
                        <m:r>
                          <a:rPr lang="en-US" sz="3600" i="1">
                            <a:solidFill>
                              <a:schemeClr val="accent6">
                                <a:lumMod val="75000"/>
                              </a:schemeClr>
                            </a:solidFill>
                            <a:latin typeface="Cambria Math" panose="02040503050406030204" pitchFamily="18" charset="0"/>
                          </a:rPr>
                          <m:t>𝑎𝑏</m:t>
                        </m:r>
                      </m:sub>
                    </m:sSub>
                  </m:oMath>
                </a14:m>
                <a:endParaRPr lang="en-US" sz="3600" dirty="0">
                  <a:solidFill>
                    <a:schemeClr val="accent6">
                      <a:lumMod val="75000"/>
                    </a:schemeClr>
                  </a:solidFill>
                </a:endParaRPr>
              </a:p>
            </p:txBody>
          </p:sp>
        </mc:Choice>
        <mc:Fallback xmlns="">
          <p:sp>
            <p:nvSpPr>
              <p:cNvPr id="4" name="TextBox 3">
                <a:extLst>
                  <a:ext uri="{FF2B5EF4-FFF2-40B4-BE49-F238E27FC236}">
                    <a16:creationId xmlns:a16="http://schemas.microsoft.com/office/drawing/2014/main" id="{39320F87-9E12-D3A8-C35E-F8C98C3E93F6}"/>
                  </a:ext>
                </a:extLst>
              </p:cNvPr>
              <p:cNvSpPr txBox="1">
                <a:spLocks noRot="1" noChangeAspect="1" noMove="1" noResize="1" noEditPoints="1" noAdjustHandles="1" noChangeArrowheads="1" noChangeShapeType="1" noTextEdit="1"/>
              </p:cNvSpPr>
              <p:nvPr/>
            </p:nvSpPr>
            <p:spPr>
              <a:xfrm>
                <a:off x="-307050" y="5682734"/>
                <a:ext cx="9862470" cy="646331"/>
              </a:xfrm>
              <a:prstGeom prst="rect">
                <a:avLst/>
              </a:prstGeom>
              <a:blipFill>
                <a:blip r:embed="rId7"/>
                <a:stretch>
                  <a:fillRect t="-13462" b="-32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66EAB4E-3F88-A502-1CD8-032EE1A40605}"/>
                  </a:ext>
                </a:extLst>
              </p:cNvPr>
              <p:cNvSpPr txBox="1"/>
              <p:nvPr/>
            </p:nvSpPr>
            <p:spPr>
              <a:xfrm>
                <a:off x="6125087" y="4878208"/>
                <a:ext cx="3489703" cy="46820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𝑣</m:t>
                          </m:r>
                        </m:e>
                        <m:sup>
                          <m:r>
                            <a:rPr lang="en-US" sz="2400" b="0" i="1" smtClean="0">
                              <a:solidFill>
                                <a:schemeClr val="tx1"/>
                              </a:solidFill>
                              <a:latin typeface="Cambria Math" panose="02040503050406030204" pitchFamily="18" charset="0"/>
                            </a:rPr>
                            <m:t>𝑎</m:t>
                          </m:r>
                        </m:sup>
                      </m:sSup>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𝜔</m:t>
                          </m:r>
                        </m:e>
                        <m:sub>
                          <m:r>
                            <a:rPr lang="en-US" sz="2400" b="0" i="1" smtClean="0">
                              <a:solidFill>
                                <a:schemeClr val="tx1"/>
                              </a:solidFill>
                              <a:latin typeface="Cambria Math" panose="02040503050406030204" pitchFamily="18" charset="0"/>
                            </a:rPr>
                            <m:t>𝑎𝑏</m:t>
                          </m:r>
                        </m:sub>
                      </m:sSub>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𝑤</m:t>
                          </m:r>
                        </m:e>
                        <m:sup>
                          <m:r>
                            <a:rPr lang="en-US" sz="2400" b="0" i="1" smtClean="0">
                              <a:solidFill>
                                <a:schemeClr val="tx1"/>
                              </a:solidFill>
                              <a:latin typeface="Cambria Math" panose="02040503050406030204" pitchFamily="18" charset="0"/>
                            </a:rPr>
                            <m:t>𝑏</m:t>
                          </m:r>
                        </m:sup>
                      </m:sSup>
                      <m:r>
                        <a:rPr lang="en-US" sz="2400" b="0" i="1" smtClean="0">
                          <a:solidFill>
                            <a:schemeClr val="tx1"/>
                          </a:solidFill>
                          <a:latin typeface="Cambria Math" panose="02040503050406030204" pitchFamily="18" charset="0"/>
                        </a:rPr>
                        <m:t>=</m:t>
                      </m:r>
                      <m:sSup>
                        <m:sSupPr>
                          <m:ctrlPr>
                            <a:rPr lang="en-US" sz="2400" b="0" i="1" smtClean="0">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𝑣</m:t>
                              </m:r>
                            </m:e>
                          </m:acc>
                        </m:e>
                        <m:sup>
                          <m:r>
                            <a:rPr lang="en-US" sz="2400" b="0" i="1" smtClean="0">
                              <a:latin typeface="Cambria Math" panose="02040503050406030204" pitchFamily="18" charset="0"/>
                            </a:rPr>
                            <m:t>𝑐</m:t>
                          </m:r>
                        </m:sup>
                      </m:s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𝜔</m:t>
                          </m:r>
                        </m:e>
                        <m:sub>
                          <m:r>
                            <a:rPr lang="en-US" sz="2400" b="0" i="1" smtClean="0">
                              <a:latin typeface="Cambria Math" panose="02040503050406030204" pitchFamily="18" charset="0"/>
                            </a:rPr>
                            <m:t>𝑐𝑑</m:t>
                          </m:r>
                        </m:sub>
                      </m:sSub>
                      <m:sSup>
                        <m:sSupPr>
                          <m:ctrlPr>
                            <a:rPr lang="en-US" sz="2400" b="0" i="1" smtClean="0">
                              <a:latin typeface="Cambria Math" panose="02040503050406030204" pitchFamily="18" charset="0"/>
                            </a:rPr>
                          </m:ctrlPr>
                        </m:sSup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𝑤</m:t>
                              </m:r>
                            </m:e>
                          </m:acc>
                        </m:e>
                        <m:sup>
                          <m:r>
                            <a:rPr lang="en-US" sz="2400" b="0" i="1" smtClean="0">
                              <a:latin typeface="Cambria Math" panose="02040503050406030204" pitchFamily="18" charset="0"/>
                            </a:rPr>
                            <m:t>𝑑</m:t>
                          </m:r>
                        </m:sup>
                      </m:sSup>
                    </m:oMath>
                  </m:oMathPara>
                </a14:m>
                <a:endParaRPr lang="en-US" sz="2400" dirty="0">
                  <a:solidFill>
                    <a:schemeClr val="tx1"/>
                  </a:solidFill>
                </a:endParaRPr>
              </a:p>
            </p:txBody>
          </p:sp>
        </mc:Choice>
        <mc:Fallback xmlns="">
          <p:sp>
            <p:nvSpPr>
              <p:cNvPr id="7" name="TextBox 6">
                <a:extLst>
                  <a:ext uri="{FF2B5EF4-FFF2-40B4-BE49-F238E27FC236}">
                    <a16:creationId xmlns:a16="http://schemas.microsoft.com/office/drawing/2014/main" id="{C66EAB4E-3F88-A502-1CD8-032EE1A40605}"/>
                  </a:ext>
                </a:extLst>
              </p:cNvPr>
              <p:cNvSpPr txBox="1">
                <a:spLocks noRot="1" noChangeAspect="1" noMove="1" noResize="1" noEditPoints="1" noAdjustHandles="1" noChangeArrowheads="1" noChangeShapeType="1" noTextEdit="1"/>
              </p:cNvSpPr>
              <p:nvPr/>
            </p:nvSpPr>
            <p:spPr>
              <a:xfrm>
                <a:off x="6125087" y="4878208"/>
                <a:ext cx="3489703" cy="468205"/>
              </a:xfrm>
              <a:prstGeom prst="rect">
                <a:avLst/>
              </a:prstGeom>
              <a:blipFill>
                <a:blip r:embed="rId8"/>
                <a:stretch>
                  <a:fillRect t="-2703" b="-2703"/>
                </a:stretch>
              </a:blipFill>
            </p:spPr>
            <p:txBody>
              <a:bodyPr/>
              <a:lstStyle/>
              <a:p>
                <a:r>
                  <a:rPr lang="en-US">
                    <a:noFill/>
                  </a:rPr>
                  <a:t> </a:t>
                </a:r>
              </a:p>
            </p:txBody>
          </p:sp>
        </mc:Fallback>
      </mc:AlternateContent>
    </p:spTree>
    <p:extLst>
      <p:ext uri="{BB962C8B-B14F-4D97-AF65-F5344CB8AC3E}">
        <p14:creationId xmlns:p14="http://schemas.microsoft.com/office/powerpoint/2010/main" val="2222985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08D2249-0D55-56FE-CA03-4756F7B03DD1}"/>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0CCD9943-FACF-E9B2-3788-68FA877B62DD}"/>
              </a:ext>
            </a:extLst>
          </p:cNvPr>
          <p:cNvSpPr>
            <a:spLocks noGrp="1"/>
          </p:cNvSpPr>
          <p:nvPr>
            <p:ph type="sldNum" sz="quarter" idx="12"/>
          </p:nvPr>
        </p:nvSpPr>
        <p:spPr/>
        <p:txBody>
          <a:bodyPr/>
          <a:lstStyle/>
          <a:p>
            <a:fld id="{F47845EA-7733-40EE-B074-20032348B727}" type="slidenum">
              <a:rPr lang="en-US" smtClean="0"/>
              <a:t>16</a:t>
            </a:fld>
            <a:endParaRPr lang="en-US"/>
          </a:p>
        </p:txBody>
      </p:sp>
      <p:sp>
        <p:nvSpPr>
          <p:cNvPr id="4" name="TextBox 3">
            <a:extLst>
              <a:ext uri="{FF2B5EF4-FFF2-40B4-BE49-F238E27FC236}">
                <a16:creationId xmlns:a16="http://schemas.microsoft.com/office/drawing/2014/main" id="{41F35C94-1FDD-8F41-5A1B-B2F98A79A172}"/>
              </a:ext>
            </a:extLst>
          </p:cNvPr>
          <p:cNvSpPr txBox="1"/>
          <p:nvPr/>
        </p:nvSpPr>
        <p:spPr>
          <a:xfrm>
            <a:off x="0" y="208903"/>
            <a:ext cx="12096086" cy="461665"/>
          </a:xfrm>
          <a:prstGeom prst="rect">
            <a:avLst/>
          </a:prstGeom>
          <a:noFill/>
        </p:spPr>
        <p:txBody>
          <a:bodyPr wrap="square" rtlCol="0">
            <a:spAutoFit/>
          </a:bodyPr>
          <a:lstStyle/>
          <a:p>
            <a:pPr algn="ctr"/>
            <a:r>
              <a:rPr lang="en-US" sz="2400" dirty="0"/>
              <a:t>It is also useful to look more closely at the definition of the Poisson bracket:</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0D5E521-6D9F-1E9F-5ED1-71D91179585E}"/>
                  </a:ext>
                </a:extLst>
              </p:cNvPr>
              <p:cNvSpPr txBox="1"/>
              <p:nvPr/>
            </p:nvSpPr>
            <p:spPr>
              <a:xfrm>
                <a:off x="39554" y="670759"/>
                <a:ext cx="12096086" cy="91409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𝑓</m:t>
                          </m:r>
                          <m:r>
                            <a:rPr lang="en-US" sz="2400" b="0" i="1" smtClean="0">
                              <a:latin typeface="Cambria Math" panose="02040503050406030204" pitchFamily="18" charset="0"/>
                            </a:rPr>
                            <m:t>,</m:t>
                          </m:r>
                          <m:r>
                            <a:rPr lang="en-US" sz="2400" b="0" i="1" smtClean="0">
                              <a:latin typeface="Cambria Math" panose="02040503050406030204" pitchFamily="18" charset="0"/>
                            </a:rPr>
                            <m:t>𝑔</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𝑞</m:t>
                          </m:r>
                        </m:sub>
                      </m:sSub>
                      <m:r>
                        <a:rPr lang="en-US" sz="2400" b="0" i="1" smtClean="0">
                          <a:latin typeface="Cambria Math" panose="02040503050406030204" pitchFamily="18" charset="0"/>
                        </a:rPr>
                        <m:t>𝑓</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𝑝</m:t>
                          </m:r>
                        </m:sub>
                      </m:sSub>
                      <m:r>
                        <a:rPr lang="en-US" sz="2400" b="0" i="1" smtClean="0">
                          <a:latin typeface="Cambria Math" panose="02040503050406030204" pitchFamily="18" charset="0"/>
                        </a:rPr>
                        <m:t>𝑔</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𝑝</m:t>
                          </m:r>
                        </m:sub>
                      </m:sSub>
                      <m:r>
                        <a:rPr lang="en-US" sz="2400" b="0" i="1" smtClean="0">
                          <a:latin typeface="Cambria Math" panose="02040503050406030204" pitchFamily="18" charset="0"/>
                        </a:rPr>
                        <m:t>𝑓</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𝑞</m:t>
                          </m:r>
                        </m:sub>
                      </m:sSub>
                      <m:r>
                        <a:rPr lang="en-US" sz="2400" b="0" i="1" smtClean="0">
                          <a:latin typeface="Cambria Math" panose="02040503050406030204" pitchFamily="18" charset="0"/>
                        </a:rPr>
                        <m:t>𝑔</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𝑞</m:t>
                                    </m:r>
                                  </m:sub>
                                </m:sSub>
                                <m:r>
                                  <a:rPr lang="en-US" sz="2400" b="0" i="1" smtClean="0">
                                    <a:latin typeface="Cambria Math" panose="02040503050406030204" pitchFamily="18" charset="0"/>
                                  </a:rPr>
                                  <m:t>𝑓</m:t>
                                </m:r>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𝑝</m:t>
                                    </m:r>
                                  </m:sub>
                                </m:sSub>
                                <m:r>
                                  <a:rPr lang="en-US" sz="2400" b="0" i="1" smtClean="0">
                                    <a:latin typeface="Cambria Math" panose="02040503050406030204" pitchFamily="18" charset="0"/>
                                  </a:rPr>
                                  <m:t>𝑓</m:t>
                                </m:r>
                              </m:e>
                            </m:mr>
                            <m:m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𝑞</m:t>
                                    </m:r>
                                  </m:sub>
                                </m:sSub>
                                <m:r>
                                  <a:rPr lang="en-US" sz="2400" b="0" i="1" smtClean="0">
                                    <a:latin typeface="Cambria Math" panose="02040503050406030204" pitchFamily="18" charset="0"/>
                                  </a:rPr>
                                  <m:t>𝑔</m:t>
                                </m:r>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𝑝</m:t>
                                    </m:r>
                                  </m:sub>
                                </m:sSub>
                                <m:r>
                                  <a:rPr lang="en-US" sz="2400" b="0" i="1" smtClean="0">
                                    <a:latin typeface="Cambria Math" panose="02040503050406030204" pitchFamily="18" charset="0"/>
                                  </a:rPr>
                                  <m:t>𝑔</m:t>
                                </m:r>
                              </m:e>
                            </m:mr>
                          </m:m>
                        </m:e>
                      </m:d>
                    </m:oMath>
                  </m:oMathPara>
                </a14:m>
                <a:endParaRPr lang="en-US" sz="2400" dirty="0"/>
              </a:p>
            </p:txBody>
          </p:sp>
        </mc:Choice>
        <mc:Fallback xmlns="">
          <p:sp>
            <p:nvSpPr>
              <p:cNvPr id="7" name="TextBox 6">
                <a:extLst>
                  <a:ext uri="{FF2B5EF4-FFF2-40B4-BE49-F238E27FC236}">
                    <a16:creationId xmlns:a16="http://schemas.microsoft.com/office/drawing/2014/main" id="{70D5E521-6D9F-1E9F-5ED1-71D91179585E}"/>
                  </a:ext>
                </a:extLst>
              </p:cNvPr>
              <p:cNvSpPr txBox="1">
                <a:spLocks noRot="1" noChangeAspect="1" noMove="1" noResize="1" noEditPoints="1" noAdjustHandles="1" noChangeArrowheads="1" noChangeShapeType="1" noTextEdit="1"/>
              </p:cNvSpPr>
              <p:nvPr/>
            </p:nvSpPr>
            <p:spPr>
              <a:xfrm>
                <a:off x="39554" y="670759"/>
                <a:ext cx="12096086" cy="914096"/>
              </a:xfrm>
              <a:prstGeom prst="rect">
                <a:avLst/>
              </a:prstGeom>
              <a:blipFill>
                <a:blip r:embed="rId2"/>
                <a:stretch>
                  <a:fillRect b="-274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9BE1D70-77E9-EC2E-763D-FC3DB808929D}"/>
                  </a:ext>
                </a:extLst>
              </p:cNvPr>
              <p:cNvSpPr txBox="1"/>
              <p:nvPr/>
            </p:nvSpPr>
            <p:spPr>
              <a:xfrm>
                <a:off x="119730" y="1632352"/>
                <a:ext cx="12096086" cy="46820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m:rPr>
                          <m:nor/>
                        </m:rPr>
                        <a:rPr lang="en-US" sz="2400" dirty="0"/>
                        <m:t>We</m:t>
                      </m:r>
                      <m:r>
                        <m:rPr>
                          <m:nor/>
                        </m:rPr>
                        <a:rPr lang="en-US" sz="2400" dirty="0"/>
                        <m:t> </m:t>
                      </m:r>
                      <m:r>
                        <m:rPr>
                          <m:nor/>
                        </m:rPr>
                        <a:rPr lang="en-US" sz="2400" dirty="0"/>
                        <m:t>can</m:t>
                      </m:r>
                      <m:r>
                        <m:rPr>
                          <m:nor/>
                        </m:rPr>
                        <a:rPr lang="en-US" sz="2400" dirty="0"/>
                        <m:t> </m:t>
                      </m:r>
                      <m:r>
                        <m:rPr>
                          <m:nor/>
                        </m:rPr>
                        <a:rPr lang="en-US" sz="2400" dirty="0"/>
                        <m:t>express</m:t>
                      </m:r>
                      <m:r>
                        <m:rPr>
                          <m:nor/>
                        </m:rPr>
                        <a:rPr lang="en-US" sz="2400" dirty="0"/>
                        <m:t> </m:t>
                      </m:r>
                      <m:r>
                        <m:rPr>
                          <m:nor/>
                        </m:rPr>
                        <a:rPr lang="en-US" sz="2400" dirty="0"/>
                        <m:t>the</m:t>
                      </m:r>
                      <m:r>
                        <m:rPr>
                          <m:nor/>
                        </m:rPr>
                        <a:rPr lang="en-US" sz="2400" dirty="0"/>
                        <m:t> </m:t>
                      </m:r>
                      <m:r>
                        <m:rPr>
                          <m:nor/>
                        </m:rPr>
                        <a:rPr lang="en-US" sz="2400" dirty="0"/>
                        <m:t>Poisson</m:t>
                      </m:r>
                      <m:r>
                        <m:rPr>
                          <m:nor/>
                        </m:rPr>
                        <a:rPr lang="en-US" sz="2400" dirty="0"/>
                        <m:t> </m:t>
                      </m:r>
                      <m:r>
                        <m:rPr>
                          <m:nor/>
                        </m:rPr>
                        <a:rPr lang="en-US" sz="2400" dirty="0"/>
                        <m:t>bracket</m:t>
                      </m:r>
                      <m:r>
                        <m:rPr>
                          <m:nor/>
                        </m:rPr>
                        <a:rPr lang="en-US" sz="2400" dirty="0"/>
                        <m:t>: </m:t>
                      </m:r>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𝑓</m:t>
                          </m:r>
                          <m:r>
                            <a:rPr lang="en-US" sz="2400" i="1">
                              <a:latin typeface="Cambria Math" panose="02040503050406030204" pitchFamily="18" charset="0"/>
                            </a:rPr>
                            <m:t>,</m:t>
                          </m:r>
                          <m:r>
                            <a:rPr lang="en-US" sz="2400" i="1">
                              <a:latin typeface="Cambria Math" panose="02040503050406030204" pitchFamily="18" charset="0"/>
                            </a:rPr>
                            <m:t>𝑔</m:t>
                          </m:r>
                        </m:e>
                      </m: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m:t>
                          </m:r>
                        </m:e>
                        <m:sub>
                          <m:r>
                            <a:rPr lang="en-US" sz="2400" i="1">
                              <a:latin typeface="Cambria Math" panose="02040503050406030204" pitchFamily="18" charset="0"/>
                            </a:rPr>
                            <m:t>𝑎</m:t>
                          </m:r>
                        </m:sub>
                      </m:sSub>
                      <m:r>
                        <a:rPr lang="en-US" sz="2400" i="1">
                          <a:latin typeface="Cambria Math" panose="02040503050406030204" pitchFamily="18" charset="0"/>
                        </a:rPr>
                        <m:t>𝑓</m:t>
                      </m:r>
                      <m:sSup>
                        <m:sSupPr>
                          <m:ctrlPr>
                            <a:rPr lang="en-US" sz="2400" i="1">
                              <a:latin typeface="Cambria Math" panose="02040503050406030204" pitchFamily="18" charset="0"/>
                            </a:rPr>
                          </m:ctrlPr>
                        </m:sSupPr>
                        <m:e>
                          <m:r>
                            <a:rPr lang="en-US" sz="2400" i="1">
                              <a:latin typeface="Cambria Math" panose="02040503050406030204" pitchFamily="18" charset="0"/>
                            </a:rPr>
                            <m:t>𝜔</m:t>
                          </m:r>
                        </m:e>
                        <m:sup>
                          <m:r>
                            <a:rPr lang="en-US" sz="2400" i="1">
                              <a:latin typeface="Cambria Math" panose="02040503050406030204" pitchFamily="18" charset="0"/>
                            </a:rPr>
                            <m:t>𝑎𝑏</m:t>
                          </m:r>
                        </m:sup>
                      </m:sSup>
                      <m:sSub>
                        <m:sSubPr>
                          <m:ctrlPr>
                            <a:rPr lang="en-US" sz="2400" i="1">
                              <a:latin typeface="Cambria Math" panose="02040503050406030204" pitchFamily="18" charset="0"/>
                            </a:rPr>
                          </m:ctrlPr>
                        </m:sSubPr>
                        <m:e>
                          <m:r>
                            <a:rPr lang="en-US" sz="2400" i="1">
                              <a:latin typeface="Cambria Math" panose="02040503050406030204" pitchFamily="18" charset="0"/>
                            </a:rPr>
                            <m:t>𝜕</m:t>
                          </m:r>
                        </m:e>
                        <m:sub>
                          <m:r>
                            <a:rPr lang="en-US" sz="2400" i="1">
                              <a:latin typeface="Cambria Math" panose="02040503050406030204" pitchFamily="18" charset="0"/>
                            </a:rPr>
                            <m:t>𝑏</m:t>
                          </m:r>
                        </m:sub>
                      </m:sSub>
                      <m:r>
                        <a:rPr lang="en-US" sz="2400" i="1">
                          <a:latin typeface="Cambria Math" panose="02040503050406030204" pitchFamily="18" charset="0"/>
                        </a:rPr>
                        <m:t>𝑔</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m:t>
                          </m:r>
                        </m:e>
                        <m:sub>
                          <m:r>
                            <a:rPr lang="en-US" sz="2400" i="1">
                              <a:latin typeface="Cambria Math" panose="02040503050406030204" pitchFamily="18" charset="0"/>
                            </a:rPr>
                            <m:t>𝑏</m:t>
                          </m:r>
                        </m:sub>
                      </m:sSub>
                      <m:r>
                        <a:rPr lang="en-US" sz="2400" i="1">
                          <a:latin typeface="Cambria Math" panose="02040503050406030204" pitchFamily="18" charset="0"/>
                        </a:rPr>
                        <m:t>𝑔</m:t>
                      </m:r>
                      <m:sSup>
                        <m:sSupPr>
                          <m:ctrlPr>
                            <a:rPr lang="en-US" sz="2400" i="1">
                              <a:latin typeface="Cambria Math" panose="02040503050406030204" pitchFamily="18" charset="0"/>
                            </a:rPr>
                          </m:ctrlPr>
                        </m:sSupPr>
                        <m:e>
                          <m:r>
                            <a:rPr lang="en-US" sz="2400" i="1">
                              <a:latin typeface="Cambria Math" panose="02040503050406030204" pitchFamily="18" charset="0"/>
                            </a:rPr>
                            <m:t>𝜔</m:t>
                          </m:r>
                        </m:e>
                        <m:sup>
                          <m:r>
                            <a:rPr lang="en-US" sz="2400" i="1">
                              <a:latin typeface="Cambria Math" panose="02040503050406030204" pitchFamily="18" charset="0"/>
                            </a:rPr>
                            <m:t>𝑏𝑎</m:t>
                          </m:r>
                        </m:sup>
                      </m:sSup>
                      <m:sSub>
                        <m:sSubPr>
                          <m:ctrlPr>
                            <a:rPr lang="en-US" sz="2400" i="1">
                              <a:latin typeface="Cambria Math" panose="02040503050406030204" pitchFamily="18" charset="0"/>
                            </a:rPr>
                          </m:ctrlPr>
                        </m:sSubPr>
                        <m:e>
                          <m:r>
                            <a:rPr lang="en-US" sz="2400" i="1">
                              <a:latin typeface="Cambria Math" panose="02040503050406030204" pitchFamily="18" charset="0"/>
                            </a:rPr>
                            <m:t>𝜕</m:t>
                          </m:r>
                        </m:e>
                        <m:sub>
                          <m:r>
                            <a:rPr lang="en-US" sz="2400" i="1">
                              <a:latin typeface="Cambria Math" panose="02040503050406030204" pitchFamily="18" charset="0"/>
                            </a:rPr>
                            <m:t>𝑎</m:t>
                          </m:r>
                        </m:sub>
                      </m:sSub>
                      <m:r>
                        <a:rPr lang="en-US" sz="2400" i="1">
                          <a:latin typeface="Cambria Math" panose="02040503050406030204" pitchFamily="18" charset="0"/>
                        </a:rPr>
                        <m:t>𝑓</m:t>
                      </m:r>
                    </m:oMath>
                  </m:oMathPara>
                </a14:m>
                <a:endParaRPr lang="en-US" sz="2400" dirty="0"/>
              </a:p>
            </p:txBody>
          </p:sp>
        </mc:Choice>
        <mc:Fallback xmlns="">
          <p:sp>
            <p:nvSpPr>
              <p:cNvPr id="8" name="TextBox 7">
                <a:extLst>
                  <a:ext uri="{FF2B5EF4-FFF2-40B4-BE49-F238E27FC236}">
                    <a16:creationId xmlns:a16="http://schemas.microsoft.com/office/drawing/2014/main" id="{89BE1D70-77E9-EC2E-763D-FC3DB808929D}"/>
                  </a:ext>
                </a:extLst>
              </p:cNvPr>
              <p:cNvSpPr txBox="1">
                <a:spLocks noRot="1" noChangeAspect="1" noMove="1" noResize="1" noEditPoints="1" noAdjustHandles="1" noChangeArrowheads="1" noChangeShapeType="1" noTextEdit="1"/>
              </p:cNvSpPr>
              <p:nvPr/>
            </p:nvSpPr>
            <p:spPr>
              <a:xfrm>
                <a:off x="119730" y="1632352"/>
                <a:ext cx="12096086" cy="468205"/>
              </a:xfrm>
              <a:prstGeom prst="rect">
                <a:avLst/>
              </a:prstGeom>
              <a:blipFill>
                <a:blip r:embed="rId3"/>
                <a:stretch>
                  <a:fillRect t="-5263" b="-210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152D29F-22B8-BE66-6847-1F8E6664EC18}"/>
                  </a:ext>
                </a:extLst>
              </p:cNvPr>
              <p:cNvSpPr txBox="1"/>
              <p:nvPr/>
            </p:nvSpPr>
            <p:spPr>
              <a:xfrm>
                <a:off x="126972" y="2198738"/>
                <a:ext cx="12096086" cy="72539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m:rPr>
                          <m:nor/>
                        </m:rPr>
                        <a:rPr lang="en-US" sz="2400" dirty="0"/>
                        <m:t>Where</m:t>
                      </m:r>
                      <m:r>
                        <m:rPr>
                          <m:nor/>
                        </m:rPr>
                        <a:rPr lang="en-US" sz="2400" dirty="0"/>
                        <m:t> </m:t>
                      </m:r>
                      <m:sSup>
                        <m:sSupPr>
                          <m:ctrlPr>
                            <a:rPr lang="en-US" sz="2400" i="1">
                              <a:latin typeface="Cambria Math" panose="02040503050406030204" pitchFamily="18" charset="0"/>
                            </a:rPr>
                          </m:ctrlPr>
                        </m:sSupPr>
                        <m:e>
                          <m:r>
                            <a:rPr lang="en-US" sz="2400" i="1">
                              <a:latin typeface="Cambria Math" panose="02040503050406030204" pitchFamily="18" charset="0"/>
                            </a:rPr>
                            <m:t>𝜔</m:t>
                          </m:r>
                        </m:e>
                        <m:sup>
                          <m:r>
                            <a:rPr lang="en-US" sz="2400" i="1">
                              <a:latin typeface="Cambria Math" panose="02040503050406030204" pitchFamily="18" charset="0"/>
                            </a:rPr>
                            <m:t>𝑎𝑏</m:t>
                          </m:r>
                        </m:sup>
                      </m:sSup>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2"/>
                                    <m:mcJc m:val="center"/>
                                  </m:mcPr>
                                </m:mc>
                              </m:mcs>
                              <m:ctrlPr>
                                <a:rPr lang="en-US" sz="2400" i="1">
                                  <a:latin typeface="Cambria Math" panose="02040503050406030204" pitchFamily="18" charset="0"/>
                                </a:rPr>
                              </m:ctrlPr>
                            </m:mPr>
                            <m:mr>
                              <m:e>
                                <m:sSup>
                                  <m:sSupPr>
                                    <m:ctrlPr>
                                      <a:rPr lang="en-US" sz="2400" i="1">
                                        <a:latin typeface="Cambria Math" panose="02040503050406030204" pitchFamily="18" charset="0"/>
                                      </a:rPr>
                                    </m:ctrlPr>
                                  </m:sSupPr>
                                  <m:e>
                                    <m:r>
                                      <a:rPr lang="en-US" sz="2400" i="1">
                                        <a:latin typeface="Cambria Math" panose="02040503050406030204" pitchFamily="18" charset="0"/>
                                      </a:rPr>
                                      <m:t>𝜔</m:t>
                                    </m:r>
                                  </m:e>
                                  <m:sup>
                                    <m:r>
                                      <a:rPr lang="en-US" sz="2400" i="1">
                                        <a:latin typeface="Cambria Math" panose="02040503050406030204" pitchFamily="18" charset="0"/>
                                      </a:rPr>
                                      <m:t>𝑞𝑞</m:t>
                                    </m:r>
                                  </m:sup>
                                </m:sSup>
                              </m:e>
                              <m:e>
                                <m:sSup>
                                  <m:sSupPr>
                                    <m:ctrlPr>
                                      <a:rPr lang="en-US" sz="2400" i="1">
                                        <a:latin typeface="Cambria Math" panose="02040503050406030204" pitchFamily="18" charset="0"/>
                                      </a:rPr>
                                    </m:ctrlPr>
                                  </m:sSupPr>
                                  <m:e>
                                    <m:r>
                                      <a:rPr lang="en-US" sz="2400" i="1">
                                        <a:latin typeface="Cambria Math" panose="02040503050406030204" pitchFamily="18" charset="0"/>
                                      </a:rPr>
                                      <m:t>𝜔</m:t>
                                    </m:r>
                                  </m:e>
                                  <m:sup>
                                    <m:r>
                                      <a:rPr lang="en-US" sz="2400" i="1">
                                        <a:latin typeface="Cambria Math" panose="02040503050406030204" pitchFamily="18" charset="0"/>
                                      </a:rPr>
                                      <m:t>𝑞𝑝</m:t>
                                    </m:r>
                                  </m:sup>
                                </m:sSup>
                              </m:e>
                            </m:mr>
                            <m:mr>
                              <m:e>
                                <m:sSup>
                                  <m:sSupPr>
                                    <m:ctrlPr>
                                      <a:rPr lang="en-US" sz="2400" i="1">
                                        <a:latin typeface="Cambria Math" panose="02040503050406030204" pitchFamily="18" charset="0"/>
                                      </a:rPr>
                                    </m:ctrlPr>
                                  </m:sSupPr>
                                  <m:e>
                                    <m:r>
                                      <a:rPr lang="en-US" sz="2400" i="1">
                                        <a:latin typeface="Cambria Math" panose="02040503050406030204" pitchFamily="18" charset="0"/>
                                      </a:rPr>
                                      <m:t>𝜔</m:t>
                                    </m:r>
                                  </m:e>
                                  <m:sup>
                                    <m:r>
                                      <a:rPr lang="en-US" sz="2400" i="1">
                                        <a:latin typeface="Cambria Math" panose="02040503050406030204" pitchFamily="18" charset="0"/>
                                      </a:rPr>
                                      <m:t>𝑝𝑞</m:t>
                                    </m:r>
                                  </m:sup>
                                </m:sSup>
                              </m:e>
                              <m:e>
                                <m:sSup>
                                  <m:sSupPr>
                                    <m:ctrlPr>
                                      <a:rPr lang="en-US" sz="2400" i="1">
                                        <a:latin typeface="Cambria Math" panose="02040503050406030204" pitchFamily="18" charset="0"/>
                                      </a:rPr>
                                    </m:ctrlPr>
                                  </m:sSupPr>
                                  <m:e>
                                    <m:r>
                                      <a:rPr lang="en-US" sz="2400" i="1">
                                        <a:latin typeface="Cambria Math" panose="02040503050406030204" pitchFamily="18" charset="0"/>
                                      </a:rPr>
                                      <m:t>𝜔</m:t>
                                    </m:r>
                                  </m:e>
                                  <m:sup>
                                    <m:r>
                                      <a:rPr lang="en-US" sz="2400" i="1">
                                        <a:latin typeface="Cambria Math" panose="02040503050406030204" pitchFamily="18" charset="0"/>
                                      </a:rPr>
                                      <m:t>𝑝𝑝</m:t>
                                    </m:r>
                                  </m:sup>
                                </m:sSup>
                              </m:e>
                            </m:mr>
                          </m:m>
                        </m:e>
                      </m:d>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2"/>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0</m:t>
                                </m:r>
                              </m:e>
                              <m:e>
                                <m:r>
                                  <a:rPr lang="en-US" sz="2400" i="1">
                                    <a:latin typeface="Cambria Math" panose="02040503050406030204" pitchFamily="18" charset="0"/>
                                  </a:rPr>
                                  <m:t>−1</m:t>
                                </m:r>
                              </m:e>
                            </m:mr>
                            <m:mr>
                              <m:e>
                                <m:r>
                                  <a:rPr lang="en-US" sz="2400" i="1">
                                    <a:latin typeface="Cambria Math" panose="02040503050406030204" pitchFamily="18" charset="0"/>
                                  </a:rPr>
                                  <m:t>1</m:t>
                                </m:r>
                              </m:e>
                              <m:e>
                                <m:r>
                                  <a:rPr lang="en-US" sz="2400" i="1">
                                    <a:latin typeface="Cambria Math" panose="02040503050406030204" pitchFamily="18" charset="0"/>
                                  </a:rPr>
                                  <m:t>0</m:t>
                                </m:r>
                              </m:e>
                            </m:mr>
                          </m:m>
                        </m:e>
                      </m:d>
                      <m:r>
                        <m:rPr>
                          <m:nor/>
                        </m:rPr>
                        <a:rPr lang="en-US" sz="2400" dirty="0"/>
                        <m:t> </m:t>
                      </m:r>
                      <m:r>
                        <m:rPr>
                          <m:nor/>
                        </m:rPr>
                        <a:rPr lang="en-US" sz="2400" dirty="0"/>
                        <m:t>is</m:t>
                      </m:r>
                      <m:r>
                        <m:rPr>
                          <m:nor/>
                        </m:rPr>
                        <a:rPr lang="en-US" sz="2400" dirty="0"/>
                        <m:t> </m:t>
                      </m:r>
                      <m:r>
                        <m:rPr>
                          <m:nor/>
                        </m:rPr>
                        <a:rPr lang="en-US" sz="2400" dirty="0"/>
                        <m:t>the</m:t>
                      </m:r>
                      <m:r>
                        <m:rPr>
                          <m:nor/>
                        </m:rPr>
                        <a:rPr lang="en-US" sz="2400" dirty="0"/>
                        <m:t> </m:t>
                      </m:r>
                      <m:r>
                        <m:rPr>
                          <m:nor/>
                        </m:rPr>
                        <a:rPr lang="en-US" sz="2400" dirty="0"/>
                        <m:t>inverse</m:t>
                      </m:r>
                      <m:r>
                        <m:rPr>
                          <m:nor/>
                        </m:rPr>
                        <a:rPr lang="en-US" sz="2400" dirty="0"/>
                        <m:t> </m:t>
                      </m:r>
                      <m:r>
                        <m:rPr>
                          <m:nor/>
                        </m:rPr>
                        <a:rPr lang="en-US" sz="2400" dirty="0"/>
                        <m:t>of</m:t>
                      </m:r>
                      <m:r>
                        <m:rPr>
                          <m:nor/>
                        </m:rPr>
                        <a:rPr lang="en-US" sz="2400" dirty="0"/>
                        <m:t> </m:t>
                      </m:r>
                      <m:sSub>
                        <m:sSubPr>
                          <m:ctrlPr>
                            <a:rPr lang="en-US" sz="2400" i="1">
                              <a:latin typeface="Cambria Math" panose="02040503050406030204" pitchFamily="18" charset="0"/>
                            </a:rPr>
                          </m:ctrlPr>
                        </m:sSubPr>
                        <m:e>
                          <m:r>
                            <a:rPr lang="en-US" sz="2400" i="1">
                              <a:latin typeface="Cambria Math" panose="02040503050406030204" pitchFamily="18" charset="0"/>
                            </a:rPr>
                            <m:t>𝜔</m:t>
                          </m:r>
                        </m:e>
                        <m:sub>
                          <m:r>
                            <a:rPr lang="en-US" sz="2400" i="1">
                              <a:latin typeface="Cambria Math" panose="02040503050406030204" pitchFamily="18" charset="0"/>
                            </a:rPr>
                            <m:t>𝑎𝑏</m:t>
                          </m:r>
                        </m:sub>
                      </m:sSub>
                      <m:r>
                        <m:rPr>
                          <m:nor/>
                        </m:rPr>
                        <a:rPr lang="en-US" sz="2400" dirty="0"/>
                        <m:t> </m:t>
                      </m:r>
                      <m:r>
                        <m:rPr>
                          <m:nor/>
                        </m:rPr>
                        <a:rPr lang="en-US" sz="2400" dirty="0"/>
                        <m:t>which</m:t>
                      </m:r>
                      <m:r>
                        <m:rPr>
                          <m:nor/>
                        </m:rPr>
                        <a:rPr lang="en-US" sz="2400" dirty="0"/>
                        <m:t> </m:t>
                      </m:r>
                      <m:r>
                        <m:rPr>
                          <m:nor/>
                        </m:rPr>
                        <a:rPr lang="en-US" sz="2400" dirty="0"/>
                        <m:t>we</m:t>
                      </m:r>
                      <m:r>
                        <m:rPr>
                          <m:nor/>
                        </m:rPr>
                        <a:rPr lang="en-US" sz="2400" dirty="0"/>
                        <m:t> </m:t>
                      </m:r>
                      <m:r>
                        <m:rPr>
                          <m:nor/>
                        </m:rPr>
                        <a:rPr lang="en-US" sz="2400" dirty="0"/>
                        <m:t>know</m:t>
                      </m:r>
                      <m:r>
                        <m:rPr>
                          <m:nor/>
                        </m:rPr>
                        <a:rPr lang="en-US" sz="2400" dirty="0"/>
                        <m:t> </m:t>
                      </m:r>
                      <m:r>
                        <m:rPr>
                          <m:nor/>
                        </m:rPr>
                        <a:rPr lang="en-US" sz="2400" dirty="0"/>
                        <m:t>is</m:t>
                      </m:r>
                      <m:r>
                        <m:rPr>
                          <m:nor/>
                        </m:rPr>
                        <a:rPr lang="en-US" sz="2400" dirty="0"/>
                        <m:t> </m:t>
                      </m:r>
                      <m:r>
                        <m:rPr>
                          <m:nor/>
                        </m:rPr>
                        <a:rPr lang="en-US" sz="2400" dirty="0"/>
                        <m:t>invariant</m:t>
                      </m:r>
                      <m:r>
                        <m:rPr>
                          <m:nor/>
                        </m:rPr>
                        <a:rPr lang="en-US" sz="2400" dirty="0"/>
                        <m:t> </m:t>
                      </m:r>
                    </m:oMath>
                  </m:oMathPara>
                </a14:m>
                <a:endParaRPr lang="en-US" sz="2400" dirty="0"/>
              </a:p>
            </p:txBody>
          </p:sp>
        </mc:Choice>
        <mc:Fallback xmlns="">
          <p:sp>
            <p:nvSpPr>
              <p:cNvPr id="9" name="TextBox 8">
                <a:extLst>
                  <a:ext uri="{FF2B5EF4-FFF2-40B4-BE49-F238E27FC236}">
                    <a16:creationId xmlns:a16="http://schemas.microsoft.com/office/drawing/2014/main" id="{5152D29F-22B8-BE66-6847-1F8E6664EC18}"/>
                  </a:ext>
                </a:extLst>
              </p:cNvPr>
              <p:cNvSpPr txBox="1">
                <a:spLocks noRot="1" noChangeAspect="1" noMove="1" noResize="1" noEditPoints="1" noAdjustHandles="1" noChangeArrowheads="1" noChangeShapeType="1" noTextEdit="1"/>
              </p:cNvSpPr>
              <p:nvPr/>
            </p:nvSpPr>
            <p:spPr>
              <a:xfrm>
                <a:off x="126972" y="2198738"/>
                <a:ext cx="12096086" cy="725391"/>
              </a:xfrm>
              <a:prstGeom prst="rect">
                <a:avLst/>
              </a:prstGeom>
              <a:blipFill>
                <a:blip r:embed="rId4"/>
                <a:stretch>
                  <a:fillRect b="-517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A04F64B-2072-BD9D-F586-BDFC341F9A98}"/>
                  </a:ext>
                </a:extLst>
              </p:cNvPr>
              <p:cNvSpPr txBox="1"/>
              <p:nvPr/>
            </p:nvSpPr>
            <p:spPr>
              <a:xfrm>
                <a:off x="-555908" y="3733272"/>
                <a:ext cx="12096086"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m:rPr>
                          <m:nor/>
                        </m:rPr>
                        <a:rPr lang="en-US" sz="2400" dirty="0"/>
                        <m:t>We</m:t>
                      </m:r>
                      <m:r>
                        <m:rPr>
                          <m:nor/>
                        </m:rPr>
                        <a:rPr lang="en-US" sz="2400" dirty="0"/>
                        <m:t> </m:t>
                      </m:r>
                      <m:r>
                        <m:rPr>
                          <m:nor/>
                        </m:rPr>
                        <a:rPr lang="en-US" sz="2400" dirty="0"/>
                        <m:t>can</m:t>
                      </m:r>
                      <m:r>
                        <m:rPr>
                          <m:nor/>
                        </m:rPr>
                        <a:rPr lang="en-US" sz="2400" dirty="0"/>
                        <m:t> </m:t>
                      </m:r>
                      <m:r>
                        <m:rPr>
                          <m:nor/>
                        </m:rPr>
                        <a:rPr lang="en-US" sz="2400" dirty="0"/>
                        <m:t>express</m:t>
                      </m:r>
                      <m:r>
                        <m:rPr>
                          <m:nor/>
                        </m:rPr>
                        <a:rPr lang="en-US" sz="2400" dirty="0"/>
                        <m:t> </m:t>
                      </m:r>
                      <m:r>
                        <m:rPr>
                          <m:nor/>
                        </m:rPr>
                        <a:rPr lang="en-US" sz="2400" dirty="0"/>
                        <m:t>the</m:t>
                      </m:r>
                      <m:r>
                        <m:rPr>
                          <m:nor/>
                        </m:rPr>
                        <a:rPr lang="en-US" sz="2400" dirty="0"/>
                        <m:t> </m:t>
                      </m:r>
                      <m:r>
                        <m:rPr>
                          <m:nor/>
                        </m:rPr>
                        <a:rPr lang="en-US" sz="2400" dirty="0"/>
                        <m:t>flow</m:t>
                      </m:r>
                      <m:r>
                        <m:rPr>
                          <m:nor/>
                        </m:rPr>
                        <a:rPr lang="en-US" sz="2400" dirty="0"/>
                        <m:t> </m:t>
                      </m:r>
                      <m:r>
                        <m:rPr>
                          <m:nor/>
                        </m:rPr>
                        <a:rPr lang="en-US" sz="2400" dirty="0"/>
                        <m:t>through</m:t>
                      </m:r>
                      <m:r>
                        <m:rPr>
                          <m:nor/>
                        </m:rPr>
                        <a:rPr lang="en-US" sz="2400" dirty="0"/>
                        <m:t> </m:t>
                      </m:r>
                      <m:r>
                        <m:rPr>
                          <m:nor/>
                        </m:rPr>
                        <a:rPr lang="en-US" sz="2400" dirty="0"/>
                        <m:t>the</m:t>
                      </m:r>
                      <m:r>
                        <m:rPr>
                          <m:nor/>
                        </m:rPr>
                        <a:rPr lang="en-US" sz="2400" dirty="0"/>
                        <m:t> </m:t>
                      </m:r>
                      <m:r>
                        <m:rPr>
                          <m:nor/>
                        </m:rPr>
                        <a:rPr lang="en-US" sz="2400" dirty="0"/>
                        <m:t>displacement</m:t>
                      </m:r>
                      <m:r>
                        <m:rPr>
                          <m:nor/>
                        </m:rPr>
                        <a:rPr lang="en-US" sz="2400" dirty="0"/>
                        <m:t> </m:t>
                      </m:r>
                      <m:r>
                        <m:rPr>
                          <m:nor/>
                        </m:rPr>
                        <a:rPr lang="en-US" sz="2400" dirty="0"/>
                        <m:t>field</m:t>
                      </m:r>
                      <m:r>
                        <m:rPr>
                          <m:nor/>
                        </m:rPr>
                        <a:rPr lang="en-US" sz="2400" dirty="0"/>
                        <m:t>:</m:t>
                      </m:r>
                    </m:oMath>
                  </m:oMathPara>
                </a14:m>
                <a:endParaRPr lang="en-US" sz="2400" dirty="0"/>
              </a:p>
            </p:txBody>
          </p:sp>
        </mc:Choice>
        <mc:Fallback xmlns="">
          <p:sp>
            <p:nvSpPr>
              <p:cNvPr id="11" name="TextBox 10">
                <a:extLst>
                  <a:ext uri="{FF2B5EF4-FFF2-40B4-BE49-F238E27FC236}">
                    <a16:creationId xmlns:a16="http://schemas.microsoft.com/office/drawing/2014/main" id="{FA04F64B-2072-BD9D-F586-BDFC341F9A98}"/>
                  </a:ext>
                </a:extLst>
              </p:cNvPr>
              <p:cNvSpPr txBox="1">
                <a:spLocks noRot="1" noChangeAspect="1" noMove="1" noResize="1" noEditPoints="1" noAdjustHandles="1" noChangeArrowheads="1" noChangeShapeType="1" noTextEdit="1"/>
              </p:cNvSpPr>
              <p:nvPr/>
            </p:nvSpPr>
            <p:spPr>
              <a:xfrm>
                <a:off x="-555908" y="3733272"/>
                <a:ext cx="12096086" cy="461665"/>
              </a:xfrm>
              <a:prstGeom prst="rect">
                <a:avLst/>
              </a:prstGeom>
              <a:blipFill>
                <a:blip r:embed="rId5"/>
                <a:stretch>
                  <a:fillRect t="-5263" b="-236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FCFE026-7334-EB87-0241-A955304A5424}"/>
                  </a:ext>
                </a:extLst>
              </p:cNvPr>
              <p:cNvSpPr txBox="1"/>
              <p:nvPr/>
            </p:nvSpPr>
            <p:spPr>
              <a:xfrm>
                <a:off x="-277954" y="4072689"/>
                <a:ext cx="12096086" cy="10609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nary>
                        <m:naryPr>
                          <m:limLoc m:val="undOvr"/>
                          <m:subHide m:val="on"/>
                          <m:supHide m:val="on"/>
                          <m:ctrlPr>
                            <a:rPr lang="en-US" sz="2400" i="1">
                              <a:latin typeface="Cambria Math" panose="02040503050406030204" pitchFamily="18" charset="0"/>
                            </a:rPr>
                          </m:ctrlPr>
                        </m:naryPr>
                        <m:sub/>
                        <m:sup/>
                        <m:e>
                          <m:sSup>
                            <m:sSupPr>
                              <m:ctrlPr>
                                <a:rPr lang="en-US" sz="2400" i="1">
                                  <a:latin typeface="Cambria Math" panose="02040503050406030204" pitchFamily="18" charset="0"/>
                                </a:rPr>
                              </m:ctrlPr>
                            </m:sSupPr>
                            <m:e>
                              <m:r>
                                <a:rPr lang="en-US" sz="2400" i="1">
                                  <a:latin typeface="Cambria Math" panose="02040503050406030204" pitchFamily="18" charset="0"/>
                                </a:rPr>
                                <m:t>𝑆</m:t>
                              </m:r>
                            </m:e>
                            <m:sup>
                              <m:r>
                                <a:rPr lang="en-US" sz="2400" i="1">
                                  <a:latin typeface="Cambria Math" panose="02040503050406030204" pitchFamily="18" charset="0"/>
                                </a:rPr>
                                <m:t>𝑎</m:t>
                              </m:r>
                            </m:sup>
                          </m:sSup>
                          <m:r>
                            <a:rPr lang="en-US" sz="2400" i="1">
                              <a:latin typeface="Cambria Math" panose="02040503050406030204" pitchFamily="18" charset="0"/>
                            </a:rPr>
                            <m:t>𝑑𝑝</m:t>
                          </m:r>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𝑆</m:t>
                              </m:r>
                            </m:e>
                            <m:sup>
                              <m:r>
                                <a:rPr lang="en-US" sz="2400" i="1">
                                  <a:latin typeface="Cambria Math" panose="02040503050406030204" pitchFamily="18" charset="0"/>
                                </a:rPr>
                                <m:t>𝑝</m:t>
                              </m:r>
                            </m:sup>
                          </m:sSup>
                          <m:r>
                            <a:rPr lang="en-US" sz="2400" i="1">
                              <a:latin typeface="Cambria Math" panose="02040503050406030204" pitchFamily="18" charset="0"/>
                            </a:rPr>
                            <m:t>𝑑𝑞</m:t>
                          </m:r>
                          <m:r>
                            <a:rPr lang="en-US" sz="2400" i="1">
                              <a:latin typeface="Cambria Math" panose="02040503050406030204" pitchFamily="18" charset="0"/>
                            </a:rPr>
                            <m:t>)=</m:t>
                          </m:r>
                          <m:nary>
                            <m:naryPr>
                              <m:limLoc m:val="undOvr"/>
                              <m:subHide m:val="on"/>
                              <m:supHide m:val="on"/>
                              <m:ctrlPr>
                                <a:rPr lang="en-US" sz="2400" i="1">
                                  <a:latin typeface="Cambria Math" panose="02040503050406030204" pitchFamily="18" charset="0"/>
                                </a:rPr>
                              </m:ctrlPr>
                            </m:naryPr>
                            <m:sub/>
                            <m:sup/>
                            <m:e>
                              <m:sSup>
                                <m:sSupPr>
                                  <m:ctrlPr>
                                    <a:rPr lang="en-US" sz="2400" i="1">
                                      <a:latin typeface="Cambria Math" panose="02040503050406030204" pitchFamily="18" charset="0"/>
                                    </a:rPr>
                                  </m:ctrlPr>
                                </m:sSupPr>
                                <m:e>
                                  <m:r>
                                    <a:rPr lang="en-US" sz="2400" i="1">
                                      <a:latin typeface="Cambria Math" panose="02040503050406030204" pitchFamily="18" charset="0"/>
                                    </a:rPr>
                                    <m:t>𝑆</m:t>
                                  </m:r>
                                </m:e>
                                <m:sup>
                                  <m:r>
                                    <a:rPr lang="en-US" sz="2400" i="1">
                                      <a:latin typeface="Cambria Math" panose="02040503050406030204" pitchFamily="18" charset="0"/>
                                    </a:rPr>
                                    <m:t>𝑎</m:t>
                                  </m:r>
                                </m:sup>
                              </m:sSup>
                              <m:sSub>
                                <m:sSubPr>
                                  <m:ctrlPr>
                                    <a:rPr lang="en-US" sz="2400" i="1">
                                      <a:latin typeface="Cambria Math" panose="02040503050406030204" pitchFamily="18" charset="0"/>
                                    </a:rPr>
                                  </m:ctrlPr>
                                </m:sSubPr>
                                <m:e>
                                  <m:r>
                                    <a:rPr lang="en-US" sz="2400" i="1">
                                      <a:latin typeface="Cambria Math" panose="02040503050406030204" pitchFamily="18" charset="0"/>
                                    </a:rPr>
                                    <m:t>𝜔</m:t>
                                  </m:r>
                                </m:e>
                                <m:sub>
                                  <m:r>
                                    <a:rPr lang="en-US" sz="2400" i="1">
                                      <a:latin typeface="Cambria Math" panose="02040503050406030204" pitchFamily="18" charset="0"/>
                                    </a:rPr>
                                    <m:t>𝑎𝑏</m:t>
                                  </m:r>
                                </m:sub>
                              </m:sSub>
                              <m:r>
                                <a:rPr lang="en-US" sz="2400" i="1">
                                  <a:latin typeface="Cambria Math" panose="02040503050406030204" pitchFamily="18" charset="0"/>
                                </a:rPr>
                                <m:t>𝑑</m:t>
                              </m:r>
                              <m:sSup>
                                <m:sSupPr>
                                  <m:ctrlPr>
                                    <a:rPr lang="en-US" sz="2400" i="1">
                                      <a:latin typeface="Cambria Math" panose="02040503050406030204" pitchFamily="18" charset="0"/>
                                    </a:rPr>
                                  </m:ctrlPr>
                                </m:sSupPr>
                                <m:e>
                                  <m:r>
                                    <a:rPr lang="en-US" sz="2400" i="1">
                                      <a:latin typeface="Cambria Math" panose="02040503050406030204" pitchFamily="18" charset="0"/>
                                    </a:rPr>
                                    <m:t>𝜉</m:t>
                                  </m:r>
                                </m:e>
                                <m:sup>
                                  <m:r>
                                    <a:rPr lang="en-US" sz="2400" i="1">
                                      <a:latin typeface="Cambria Math" panose="02040503050406030204" pitchFamily="18" charset="0"/>
                                    </a:rPr>
                                    <m:t>𝑏</m:t>
                                  </m:r>
                                </m:sup>
                              </m:sSup>
                            </m:e>
                          </m:nary>
                          <m:r>
                            <a:rPr lang="en-US" sz="2400" i="1">
                              <a:latin typeface="Cambria Math" panose="02040503050406030204" pitchFamily="18" charset="0"/>
                            </a:rPr>
                            <m:t>=</m:t>
                          </m:r>
                          <m:nary>
                            <m:naryPr>
                              <m:limLoc m:val="undOvr"/>
                              <m:subHide m:val="on"/>
                              <m:supHide m:val="on"/>
                              <m:ctrlPr>
                                <a:rPr lang="en-US" sz="2400" i="1">
                                  <a:latin typeface="Cambria Math" panose="02040503050406030204" pitchFamily="18" charset="0"/>
                                </a:rPr>
                              </m:ctrlPr>
                            </m:naryPr>
                            <m:sub/>
                            <m:sup/>
                            <m:e>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𝑏</m:t>
                                  </m:r>
                                </m:sub>
                              </m:sSub>
                              <m:r>
                                <a:rPr lang="en-US" sz="2400" i="1">
                                  <a:latin typeface="Cambria Math" panose="02040503050406030204" pitchFamily="18" charset="0"/>
                                </a:rPr>
                                <m:t>𝑑</m:t>
                              </m:r>
                              <m:sSup>
                                <m:sSupPr>
                                  <m:ctrlPr>
                                    <a:rPr lang="en-US" sz="2400" i="1">
                                      <a:latin typeface="Cambria Math" panose="02040503050406030204" pitchFamily="18" charset="0"/>
                                    </a:rPr>
                                  </m:ctrlPr>
                                </m:sSupPr>
                                <m:e>
                                  <m:r>
                                    <a:rPr lang="en-US" sz="2400" i="1">
                                      <a:latin typeface="Cambria Math" panose="02040503050406030204" pitchFamily="18" charset="0"/>
                                    </a:rPr>
                                    <m:t>𝜉</m:t>
                                  </m:r>
                                </m:e>
                                <m:sup>
                                  <m:r>
                                    <a:rPr lang="en-US" sz="2400" i="1">
                                      <a:latin typeface="Cambria Math" panose="02040503050406030204" pitchFamily="18" charset="0"/>
                                    </a:rPr>
                                    <m:t>𝑏</m:t>
                                  </m:r>
                                </m:sup>
                              </m:sSup>
                            </m:e>
                          </m:nary>
                        </m:e>
                      </m:nary>
                    </m:oMath>
                  </m:oMathPara>
                </a14:m>
                <a:endParaRPr lang="en-US" sz="2400" dirty="0"/>
              </a:p>
            </p:txBody>
          </p:sp>
        </mc:Choice>
        <mc:Fallback xmlns="">
          <p:sp>
            <p:nvSpPr>
              <p:cNvPr id="12" name="TextBox 11">
                <a:extLst>
                  <a:ext uri="{FF2B5EF4-FFF2-40B4-BE49-F238E27FC236}">
                    <a16:creationId xmlns:a16="http://schemas.microsoft.com/office/drawing/2014/main" id="{AFCFE026-7334-EB87-0241-A955304A5424}"/>
                  </a:ext>
                </a:extLst>
              </p:cNvPr>
              <p:cNvSpPr txBox="1">
                <a:spLocks noRot="1" noChangeAspect="1" noMove="1" noResize="1" noEditPoints="1" noAdjustHandles="1" noChangeArrowheads="1" noChangeShapeType="1" noTextEdit="1"/>
              </p:cNvSpPr>
              <p:nvPr/>
            </p:nvSpPr>
            <p:spPr>
              <a:xfrm>
                <a:off x="-277954" y="4072689"/>
                <a:ext cx="12096086" cy="1060931"/>
              </a:xfrm>
              <a:prstGeom prst="rect">
                <a:avLst/>
              </a:prstGeom>
              <a:blipFill>
                <a:blip r:embed="rId6"/>
                <a:stretch>
                  <a:fillRect t="-137647" b="-1917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1A436F9-E903-F701-FCDD-8094069F35DD}"/>
                  </a:ext>
                </a:extLst>
              </p:cNvPr>
              <p:cNvSpPr txBox="1"/>
              <p:nvPr/>
            </p:nvSpPr>
            <p:spPr>
              <a:xfrm>
                <a:off x="560899" y="3133688"/>
                <a:ext cx="9862470" cy="646331"/>
              </a:xfrm>
              <a:prstGeom prst="rect">
                <a:avLst/>
              </a:prstGeom>
              <a:noFill/>
            </p:spPr>
            <p:txBody>
              <a:bodyPr wrap="square" rtlCol="0">
                <a:spAutoFit/>
              </a:bodyPr>
              <a:lstStyle/>
              <a:p>
                <a:pPr algn="ctr"/>
                <a14:m>
                  <m:oMath xmlns:m="http://schemas.openxmlformats.org/officeDocument/2006/math">
                    <m:r>
                      <a:rPr lang="en-US" sz="3600" b="0" i="1" smtClean="0">
                        <a:solidFill>
                          <a:schemeClr val="accent6">
                            <a:lumMod val="75000"/>
                          </a:schemeClr>
                        </a:solidFill>
                        <a:latin typeface="Cambria Math" panose="02040503050406030204" pitchFamily="18" charset="0"/>
                      </a:rPr>
                      <m:t>⇒</m:t>
                    </m:r>
                  </m:oMath>
                </a14:m>
                <a:r>
                  <a:rPr lang="en-US" sz="3600" dirty="0">
                    <a:solidFill>
                      <a:schemeClr val="accent6">
                        <a:lumMod val="75000"/>
                      </a:schemeClr>
                    </a:solidFill>
                  </a:rPr>
                  <a:t> </a:t>
                </a:r>
                <a14:m>
                  <m:oMath xmlns:m="http://schemas.openxmlformats.org/officeDocument/2006/math">
                    <m:r>
                      <m:rPr>
                        <m:nor/>
                      </m:rPr>
                      <a:rPr lang="en-US" sz="3600" dirty="0">
                        <a:solidFill>
                          <a:schemeClr val="accent6">
                            <a:lumMod val="75000"/>
                          </a:schemeClr>
                        </a:solidFill>
                      </a:rPr>
                      <m:t>the</m:t>
                    </m:r>
                    <m:r>
                      <m:rPr>
                        <m:nor/>
                      </m:rPr>
                      <a:rPr lang="en-US" sz="3600" dirty="0">
                        <a:solidFill>
                          <a:schemeClr val="accent6">
                            <a:lumMod val="75000"/>
                          </a:schemeClr>
                        </a:solidFill>
                      </a:rPr>
                      <m:t> </m:t>
                    </m:r>
                    <m:r>
                      <m:rPr>
                        <m:nor/>
                      </m:rPr>
                      <a:rPr lang="en-US" sz="3600" dirty="0">
                        <a:solidFill>
                          <a:schemeClr val="accent6">
                            <a:lumMod val="75000"/>
                          </a:schemeClr>
                        </a:solidFill>
                      </a:rPr>
                      <m:t>evolution</m:t>
                    </m:r>
                    <m:r>
                      <m:rPr>
                        <m:nor/>
                      </m:rPr>
                      <a:rPr lang="en-US" sz="3600" dirty="0">
                        <a:solidFill>
                          <a:schemeClr val="accent6">
                            <a:lumMod val="75000"/>
                          </a:schemeClr>
                        </a:solidFill>
                      </a:rPr>
                      <m:t> </m:t>
                    </m:r>
                    <m:r>
                      <m:rPr>
                        <m:nor/>
                      </m:rPr>
                      <a:rPr lang="en-US" sz="3600" dirty="0">
                        <a:solidFill>
                          <a:schemeClr val="accent6">
                            <a:lumMod val="75000"/>
                          </a:schemeClr>
                        </a:solidFill>
                      </a:rPr>
                      <m:t>leave</m:t>
                    </m:r>
                    <m:r>
                      <m:rPr>
                        <m:nor/>
                      </m:rPr>
                      <a:rPr lang="en-US" sz="3600" dirty="0">
                        <a:solidFill>
                          <a:schemeClr val="accent6">
                            <a:lumMod val="75000"/>
                          </a:schemeClr>
                        </a:solidFill>
                      </a:rPr>
                      <m:t> </m:t>
                    </m:r>
                    <m:r>
                      <m:rPr>
                        <m:nor/>
                      </m:rPr>
                      <a:rPr lang="en-US" sz="3600" dirty="0">
                        <a:solidFill>
                          <a:schemeClr val="accent6">
                            <a:lumMod val="75000"/>
                          </a:schemeClr>
                        </a:solidFill>
                      </a:rPr>
                      <m:t>the</m:t>
                    </m:r>
                    <m:r>
                      <m:rPr>
                        <m:nor/>
                      </m:rPr>
                      <a:rPr lang="en-US" sz="3600" dirty="0">
                        <a:solidFill>
                          <a:schemeClr val="accent6">
                            <a:lumMod val="75000"/>
                          </a:schemeClr>
                        </a:solidFill>
                      </a:rPr>
                      <m:t> </m:t>
                    </m:r>
                    <m:r>
                      <m:rPr>
                        <m:nor/>
                      </m:rPr>
                      <a:rPr lang="en-US" sz="3600" dirty="0">
                        <a:solidFill>
                          <a:schemeClr val="accent6">
                            <a:lumMod val="75000"/>
                          </a:schemeClr>
                        </a:solidFill>
                      </a:rPr>
                      <m:t>Poisson</m:t>
                    </m:r>
                    <m:r>
                      <m:rPr>
                        <m:nor/>
                      </m:rPr>
                      <a:rPr lang="en-US" sz="3600" dirty="0">
                        <a:solidFill>
                          <a:schemeClr val="accent6">
                            <a:lumMod val="75000"/>
                          </a:schemeClr>
                        </a:solidFill>
                      </a:rPr>
                      <m:t> </m:t>
                    </m:r>
                    <m:r>
                      <m:rPr>
                        <m:nor/>
                      </m:rPr>
                      <a:rPr lang="en-US" sz="3600" dirty="0">
                        <a:solidFill>
                          <a:schemeClr val="accent6">
                            <a:lumMod val="75000"/>
                          </a:schemeClr>
                        </a:solidFill>
                      </a:rPr>
                      <m:t>brackets</m:t>
                    </m:r>
                    <m:r>
                      <m:rPr>
                        <m:nor/>
                      </m:rPr>
                      <a:rPr lang="en-US" sz="3600" dirty="0">
                        <a:solidFill>
                          <a:schemeClr val="accent6">
                            <a:lumMod val="75000"/>
                          </a:schemeClr>
                        </a:solidFill>
                      </a:rPr>
                      <m:t> </m:t>
                    </m:r>
                    <m:r>
                      <m:rPr>
                        <m:nor/>
                      </m:rPr>
                      <a:rPr lang="en-US" sz="3600" dirty="0">
                        <a:solidFill>
                          <a:schemeClr val="accent6">
                            <a:lumMod val="75000"/>
                          </a:schemeClr>
                        </a:solidFill>
                      </a:rPr>
                      <m:t>invariant</m:t>
                    </m:r>
                  </m:oMath>
                </a14:m>
                <a:endParaRPr lang="en-US" sz="3600" dirty="0">
                  <a:solidFill>
                    <a:schemeClr val="accent6">
                      <a:lumMod val="75000"/>
                    </a:schemeClr>
                  </a:solidFill>
                </a:endParaRPr>
              </a:p>
            </p:txBody>
          </p:sp>
        </mc:Choice>
        <mc:Fallback xmlns="">
          <p:sp>
            <p:nvSpPr>
              <p:cNvPr id="13" name="TextBox 12">
                <a:extLst>
                  <a:ext uri="{FF2B5EF4-FFF2-40B4-BE49-F238E27FC236}">
                    <a16:creationId xmlns:a16="http://schemas.microsoft.com/office/drawing/2014/main" id="{A1A436F9-E903-F701-FCDD-8094069F35DD}"/>
                  </a:ext>
                </a:extLst>
              </p:cNvPr>
              <p:cNvSpPr txBox="1">
                <a:spLocks noRot="1" noChangeAspect="1" noMove="1" noResize="1" noEditPoints="1" noAdjustHandles="1" noChangeArrowheads="1" noChangeShapeType="1" noTextEdit="1"/>
              </p:cNvSpPr>
              <p:nvPr/>
            </p:nvSpPr>
            <p:spPr>
              <a:xfrm>
                <a:off x="560899" y="3133688"/>
                <a:ext cx="9862470" cy="646331"/>
              </a:xfrm>
              <a:prstGeom prst="rect">
                <a:avLst/>
              </a:prstGeom>
              <a:blipFill>
                <a:blip r:embed="rId7"/>
                <a:stretch>
                  <a:fillRect l="-257" t="-11538" r="-515" b="-288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8478D247-9F56-FA8B-971B-13F5A06E101D}"/>
                  </a:ext>
                </a:extLst>
              </p:cNvPr>
              <p:cNvSpPr txBox="1"/>
              <p:nvPr/>
            </p:nvSpPr>
            <p:spPr>
              <a:xfrm>
                <a:off x="560899" y="5023669"/>
                <a:ext cx="9005556" cy="1754326"/>
              </a:xfrm>
              <a:prstGeom prst="rect">
                <a:avLst/>
              </a:prstGeom>
              <a:noFill/>
            </p:spPr>
            <p:txBody>
              <a:bodyPr wrap="square" rtlCol="0">
                <a:spAutoFit/>
              </a:bodyPr>
              <a:lstStyle/>
              <a:p>
                <a:pPr algn="ctr"/>
                <a14:m>
                  <m:oMath xmlns:m="http://schemas.openxmlformats.org/officeDocument/2006/math">
                    <m:r>
                      <a:rPr lang="en-US" sz="3600" b="0" i="1" smtClean="0">
                        <a:solidFill>
                          <a:schemeClr val="accent6">
                            <a:lumMod val="75000"/>
                          </a:schemeClr>
                        </a:solidFill>
                        <a:latin typeface="Cambria Math" panose="02040503050406030204" pitchFamily="18" charset="0"/>
                      </a:rPr>
                      <m:t>⇒</m:t>
                    </m:r>
                  </m:oMath>
                </a14:m>
                <a:r>
                  <a:rPr lang="en-US" sz="3600" dirty="0">
                    <a:solidFill>
                      <a:schemeClr val="accent6">
                        <a:lumMod val="75000"/>
                      </a:schemeClr>
                    </a:solidFill>
                  </a:rPr>
                  <a:t> the </a:t>
                </a:r>
                <a14:m>
                  <m:oMath xmlns:m="http://schemas.openxmlformats.org/officeDocument/2006/math">
                    <m:r>
                      <m:rPr>
                        <m:nor/>
                      </m:rPr>
                      <a:rPr lang="en-US" sz="3600" dirty="0">
                        <a:solidFill>
                          <a:schemeClr val="accent6">
                            <a:lumMod val="75000"/>
                          </a:schemeClr>
                        </a:solidFill>
                      </a:rPr>
                      <m:t>rotated</m:t>
                    </m:r>
                    <m:r>
                      <m:rPr>
                        <m:nor/>
                      </m:rPr>
                      <a:rPr lang="en-US" sz="3600" dirty="0">
                        <a:solidFill>
                          <a:schemeClr val="accent6">
                            <a:lumMod val="75000"/>
                          </a:schemeClr>
                        </a:solidFill>
                      </a:rPr>
                      <m:t> </m:t>
                    </m:r>
                    <m:r>
                      <m:rPr>
                        <m:nor/>
                      </m:rPr>
                      <a:rPr lang="en-US" sz="3600" dirty="0">
                        <a:solidFill>
                          <a:schemeClr val="accent6">
                            <a:lumMod val="75000"/>
                          </a:schemeClr>
                        </a:solidFill>
                      </a:rPr>
                      <m:t>displacement</m:t>
                    </m:r>
                    <m:r>
                      <m:rPr>
                        <m:nor/>
                      </m:rPr>
                      <a:rPr lang="en-US" sz="3600" dirty="0">
                        <a:solidFill>
                          <a:schemeClr val="accent6">
                            <a:lumMod val="75000"/>
                          </a:schemeClr>
                        </a:solidFill>
                      </a:rPr>
                      <m:t> </m:t>
                    </m:r>
                    <m:r>
                      <m:rPr>
                        <m:nor/>
                      </m:rPr>
                      <a:rPr lang="en-US" sz="3600" dirty="0">
                        <a:solidFill>
                          <a:schemeClr val="accent6">
                            <a:lumMod val="75000"/>
                          </a:schemeClr>
                        </a:solidFill>
                      </a:rPr>
                      <m:t>field</m:t>
                    </m:r>
                    <m:r>
                      <m:rPr>
                        <m:nor/>
                      </m:rPr>
                      <a:rPr lang="en-US" sz="3600" dirty="0">
                        <a:solidFill>
                          <a:schemeClr val="accent6">
                            <a:lumMod val="75000"/>
                          </a:schemeClr>
                        </a:solidFill>
                      </a:rPr>
                      <m:t> </m:t>
                    </m:r>
                    <m:r>
                      <m:rPr>
                        <m:nor/>
                      </m:rPr>
                      <a:rPr lang="en-US" sz="3600" dirty="0">
                        <a:solidFill>
                          <a:schemeClr val="accent6">
                            <a:lumMod val="75000"/>
                          </a:schemeClr>
                        </a:solidFill>
                      </a:rPr>
                      <m:t>is</m:t>
                    </m:r>
                    <m:r>
                      <m:rPr>
                        <m:nor/>
                      </m:rPr>
                      <a:rPr lang="en-US" sz="3600" dirty="0">
                        <a:solidFill>
                          <a:schemeClr val="accent6">
                            <a:lumMod val="75000"/>
                          </a:schemeClr>
                        </a:solidFill>
                      </a:rPr>
                      <m:t> </m:t>
                    </m:r>
                    <m:r>
                      <m:rPr>
                        <m:nor/>
                      </m:rPr>
                      <a:rPr lang="en-US" sz="3600" dirty="0">
                        <a:solidFill>
                          <a:schemeClr val="accent6">
                            <a:lumMod val="75000"/>
                          </a:schemeClr>
                        </a:solidFill>
                      </a:rPr>
                      <m:t>curl</m:t>
                    </m:r>
                    <m:r>
                      <m:rPr>
                        <m:nor/>
                      </m:rPr>
                      <a:rPr lang="en-US" sz="3600" dirty="0">
                        <a:solidFill>
                          <a:schemeClr val="accent6">
                            <a:lumMod val="75000"/>
                          </a:schemeClr>
                        </a:solidFill>
                      </a:rPr>
                      <m:t> </m:t>
                    </m:r>
                    <m:r>
                      <m:rPr>
                        <m:nor/>
                      </m:rPr>
                      <a:rPr lang="en-US" sz="3600" dirty="0">
                        <a:solidFill>
                          <a:schemeClr val="accent6">
                            <a:lumMod val="75000"/>
                          </a:schemeClr>
                        </a:solidFill>
                      </a:rPr>
                      <m:t>free</m:t>
                    </m:r>
                    <m:r>
                      <m:rPr>
                        <m:nor/>
                      </m:rPr>
                      <a:rPr lang="en-US" sz="3600" dirty="0">
                        <a:solidFill>
                          <a:schemeClr val="accent6">
                            <a:lumMod val="75000"/>
                          </a:schemeClr>
                        </a:solidFill>
                      </a:rPr>
                      <m:t>: </m:t>
                    </m:r>
                    <m:sSub>
                      <m:sSubPr>
                        <m:ctrlPr>
                          <a:rPr lang="en-US" sz="3600" i="1">
                            <a:solidFill>
                              <a:schemeClr val="accent6">
                                <a:lumMod val="75000"/>
                              </a:schemeClr>
                            </a:solidFill>
                            <a:latin typeface="Cambria Math" panose="02040503050406030204" pitchFamily="18" charset="0"/>
                          </a:rPr>
                        </m:ctrlPr>
                      </m:sSubPr>
                      <m:e>
                        <m:r>
                          <a:rPr lang="en-US" sz="3600" i="1">
                            <a:solidFill>
                              <a:schemeClr val="accent6">
                                <a:lumMod val="75000"/>
                              </a:schemeClr>
                            </a:solidFill>
                            <a:latin typeface="Cambria Math" panose="02040503050406030204" pitchFamily="18" charset="0"/>
                          </a:rPr>
                          <m:t>𝜕</m:t>
                        </m:r>
                      </m:e>
                      <m:sub>
                        <m:r>
                          <a:rPr lang="en-US" sz="3600" i="1">
                            <a:solidFill>
                              <a:schemeClr val="accent6">
                                <a:lumMod val="75000"/>
                              </a:schemeClr>
                            </a:solidFill>
                            <a:latin typeface="Cambria Math" panose="02040503050406030204" pitchFamily="18" charset="0"/>
                          </a:rPr>
                          <m:t>𝑎</m:t>
                        </m:r>
                      </m:sub>
                    </m:sSub>
                    <m:sSub>
                      <m:sSubPr>
                        <m:ctrlPr>
                          <a:rPr lang="en-US" sz="3600" i="1">
                            <a:solidFill>
                              <a:schemeClr val="accent6">
                                <a:lumMod val="75000"/>
                              </a:schemeClr>
                            </a:solidFill>
                            <a:latin typeface="Cambria Math" panose="02040503050406030204" pitchFamily="18" charset="0"/>
                          </a:rPr>
                        </m:ctrlPr>
                      </m:sSubPr>
                      <m:e>
                        <m:r>
                          <a:rPr lang="en-US" sz="3600" i="1">
                            <a:solidFill>
                              <a:schemeClr val="accent6">
                                <a:lumMod val="75000"/>
                              </a:schemeClr>
                            </a:solidFill>
                            <a:latin typeface="Cambria Math" panose="02040503050406030204" pitchFamily="18" charset="0"/>
                          </a:rPr>
                          <m:t>𝑆</m:t>
                        </m:r>
                      </m:e>
                      <m:sub>
                        <m:r>
                          <a:rPr lang="en-US" sz="3600" i="1">
                            <a:solidFill>
                              <a:schemeClr val="accent6">
                                <a:lumMod val="75000"/>
                              </a:schemeClr>
                            </a:solidFill>
                            <a:latin typeface="Cambria Math" panose="02040503050406030204" pitchFamily="18" charset="0"/>
                          </a:rPr>
                          <m:t>𝑏</m:t>
                        </m:r>
                      </m:sub>
                    </m:sSub>
                    <m:r>
                      <a:rPr lang="en-US" sz="3600" i="1">
                        <a:solidFill>
                          <a:schemeClr val="accent6">
                            <a:lumMod val="75000"/>
                          </a:schemeClr>
                        </a:solidFill>
                        <a:latin typeface="Cambria Math" panose="02040503050406030204" pitchFamily="18" charset="0"/>
                      </a:rPr>
                      <m:t>−</m:t>
                    </m:r>
                    <m:sSub>
                      <m:sSubPr>
                        <m:ctrlPr>
                          <a:rPr lang="en-US" sz="3600" i="1">
                            <a:solidFill>
                              <a:schemeClr val="accent6">
                                <a:lumMod val="75000"/>
                              </a:schemeClr>
                            </a:solidFill>
                            <a:latin typeface="Cambria Math" panose="02040503050406030204" pitchFamily="18" charset="0"/>
                          </a:rPr>
                        </m:ctrlPr>
                      </m:sSubPr>
                      <m:e>
                        <m:r>
                          <a:rPr lang="en-US" sz="3600" i="1">
                            <a:solidFill>
                              <a:schemeClr val="accent6">
                                <a:lumMod val="75000"/>
                              </a:schemeClr>
                            </a:solidFill>
                            <a:latin typeface="Cambria Math" panose="02040503050406030204" pitchFamily="18" charset="0"/>
                          </a:rPr>
                          <m:t>𝜕</m:t>
                        </m:r>
                      </m:e>
                      <m:sub>
                        <m:r>
                          <a:rPr lang="en-US" sz="3600" i="1">
                            <a:solidFill>
                              <a:schemeClr val="accent6">
                                <a:lumMod val="75000"/>
                              </a:schemeClr>
                            </a:solidFill>
                            <a:latin typeface="Cambria Math" panose="02040503050406030204" pitchFamily="18" charset="0"/>
                          </a:rPr>
                          <m:t>𝑏</m:t>
                        </m:r>
                      </m:sub>
                    </m:sSub>
                    <m:sSub>
                      <m:sSubPr>
                        <m:ctrlPr>
                          <a:rPr lang="en-US" sz="3600" i="1">
                            <a:solidFill>
                              <a:schemeClr val="accent6">
                                <a:lumMod val="75000"/>
                              </a:schemeClr>
                            </a:solidFill>
                            <a:latin typeface="Cambria Math" panose="02040503050406030204" pitchFamily="18" charset="0"/>
                          </a:rPr>
                        </m:ctrlPr>
                      </m:sSubPr>
                      <m:e>
                        <m:r>
                          <a:rPr lang="en-US" sz="3600" i="1">
                            <a:solidFill>
                              <a:schemeClr val="accent6">
                                <a:lumMod val="75000"/>
                              </a:schemeClr>
                            </a:solidFill>
                            <a:latin typeface="Cambria Math" panose="02040503050406030204" pitchFamily="18" charset="0"/>
                          </a:rPr>
                          <m:t>𝑆</m:t>
                        </m:r>
                      </m:e>
                      <m:sub>
                        <m:r>
                          <a:rPr lang="en-US" sz="3600" i="1">
                            <a:solidFill>
                              <a:schemeClr val="accent6">
                                <a:lumMod val="75000"/>
                              </a:schemeClr>
                            </a:solidFill>
                            <a:latin typeface="Cambria Math" panose="02040503050406030204" pitchFamily="18" charset="0"/>
                          </a:rPr>
                          <m:t>𝑎</m:t>
                        </m:r>
                      </m:sub>
                    </m:sSub>
                    <m:r>
                      <a:rPr lang="en-US" sz="3600" i="1">
                        <a:solidFill>
                          <a:schemeClr val="accent6">
                            <a:lumMod val="75000"/>
                          </a:schemeClr>
                        </a:solidFill>
                        <a:latin typeface="Cambria Math" panose="02040503050406030204" pitchFamily="18" charset="0"/>
                      </a:rPr>
                      <m:t>=0</m:t>
                    </m:r>
                  </m:oMath>
                </a14:m>
                <a:endParaRPr lang="en-US" sz="3600" dirty="0">
                  <a:solidFill>
                    <a:schemeClr val="accent6">
                      <a:lumMod val="75000"/>
                    </a:schemeClr>
                  </a:solidFill>
                </a:endParaRPr>
              </a:p>
              <a:p>
                <a:pPr algn="ctr"/>
                <a:endParaRPr lang="en-US" sz="3600" dirty="0">
                  <a:solidFill>
                    <a:schemeClr val="accent6">
                      <a:lumMod val="75000"/>
                    </a:schemeClr>
                  </a:solidFill>
                </a:endParaRPr>
              </a:p>
            </p:txBody>
          </p:sp>
        </mc:Choice>
        <mc:Fallback xmlns="">
          <p:sp>
            <p:nvSpPr>
              <p:cNvPr id="14" name="TextBox 13">
                <a:extLst>
                  <a:ext uri="{FF2B5EF4-FFF2-40B4-BE49-F238E27FC236}">
                    <a16:creationId xmlns:a16="http://schemas.microsoft.com/office/drawing/2014/main" id="{8478D247-9F56-FA8B-971B-13F5A06E101D}"/>
                  </a:ext>
                </a:extLst>
              </p:cNvPr>
              <p:cNvSpPr txBox="1">
                <a:spLocks noRot="1" noChangeAspect="1" noMove="1" noResize="1" noEditPoints="1" noAdjustHandles="1" noChangeArrowheads="1" noChangeShapeType="1" noTextEdit="1"/>
              </p:cNvSpPr>
              <p:nvPr/>
            </p:nvSpPr>
            <p:spPr>
              <a:xfrm>
                <a:off x="560899" y="5023669"/>
                <a:ext cx="9005556" cy="1754326"/>
              </a:xfrm>
              <a:prstGeom prst="rect">
                <a:avLst/>
              </a:prstGeom>
              <a:blipFill>
                <a:blip r:embed="rId8"/>
                <a:stretch>
                  <a:fillRect t="-5036"/>
                </a:stretch>
              </a:blipFill>
            </p:spPr>
            <p:txBody>
              <a:bodyPr/>
              <a:lstStyle/>
              <a:p>
                <a:r>
                  <a:rPr lang="en-US">
                    <a:noFill/>
                  </a:rPr>
                  <a:t> </a:t>
                </a:r>
              </a:p>
            </p:txBody>
          </p:sp>
        </mc:Fallback>
      </mc:AlternateContent>
    </p:spTree>
    <p:extLst>
      <p:ext uri="{BB962C8B-B14F-4D97-AF65-F5344CB8AC3E}">
        <p14:creationId xmlns:p14="http://schemas.microsoft.com/office/powerpoint/2010/main" val="1060826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6509781-4E6E-C588-EC6C-BACA66526233}"/>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F88DD85-10FF-5F21-A1D0-F35FD9583CB7}"/>
              </a:ext>
            </a:extLst>
          </p:cNvPr>
          <p:cNvSpPr>
            <a:spLocks noGrp="1"/>
          </p:cNvSpPr>
          <p:nvPr>
            <p:ph type="sldNum" sz="quarter" idx="12"/>
          </p:nvPr>
        </p:nvSpPr>
        <p:spPr/>
        <p:txBody>
          <a:bodyPr/>
          <a:lstStyle/>
          <a:p>
            <a:fld id="{F47845EA-7733-40EE-B074-20032348B727}" type="slidenum">
              <a:rPr lang="en-US" smtClean="0"/>
              <a:t>17</a:t>
            </a:fld>
            <a:endParaRPr lang="en-US"/>
          </a:p>
        </p:txBody>
      </p:sp>
    </p:spTree>
    <p:extLst>
      <p:ext uri="{BB962C8B-B14F-4D97-AF65-F5344CB8AC3E}">
        <p14:creationId xmlns:p14="http://schemas.microsoft.com/office/powerpoint/2010/main" val="29351331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B65E72-5E39-BABB-AD4A-1EB2E53A67C5}"/>
              </a:ext>
            </a:extLst>
          </p:cNvPr>
          <p:cNvSpPr>
            <a:spLocks noGrp="1"/>
          </p:cNvSpPr>
          <p:nvPr>
            <p:ph type="ftr" sz="quarter" idx="11"/>
          </p:nvPr>
        </p:nvSpPr>
        <p:spPr/>
        <p:txBody>
          <a:bodyPr/>
          <a:lstStyle/>
          <a:p>
            <a:r>
              <a:rPr lang="en-US" dirty="0"/>
              <a:t>Gabriele </a:t>
            </a:r>
            <a:r>
              <a:rPr lang="en-US" dirty="0" err="1"/>
              <a:t>Carcassi</a:t>
            </a:r>
            <a:r>
              <a:rPr lang="en-US" dirty="0"/>
              <a:t> - University of Michigan</a:t>
            </a:r>
          </a:p>
        </p:txBody>
      </p:sp>
      <p:sp>
        <p:nvSpPr>
          <p:cNvPr id="3" name="Slide Number Placeholder 2">
            <a:extLst>
              <a:ext uri="{FF2B5EF4-FFF2-40B4-BE49-F238E27FC236}">
                <a16:creationId xmlns:a16="http://schemas.microsoft.com/office/drawing/2014/main" id="{70841252-5B00-EAA6-59F7-7AC20F456228}"/>
              </a:ext>
            </a:extLst>
          </p:cNvPr>
          <p:cNvSpPr>
            <a:spLocks noGrp="1"/>
          </p:cNvSpPr>
          <p:nvPr>
            <p:ph type="sldNum" sz="quarter" idx="12"/>
          </p:nvPr>
        </p:nvSpPr>
        <p:spPr/>
        <p:txBody>
          <a:bodyPr/>
          <a:lstStyle/>
          <a:p>
            <a:fld id="{F47845EA-7733-40EE-B074-20032348B727}" type="slidenum">
              <a:rPr lang="en-US" smtClean="0"/>
              <a:t>18</a:t>
            </a:fld>
            <a:endParaRPr lang="en-US"/>
          </a:p>
        </p:txBody>
      </p:sp>
      <p:sp>
        <p:nvSpPr>
          <p:cNvPr id="6" name="TextBox 5">
            <a:extLst>
              <a:ext uri="{FF2B5EF4-FFF2-40B4-BE49-F238E27FC236}">
                <a16:creationId xmlns:a16="http://schemas.microsoft.com/office/drawing/2014/main" id="{EB6A8F8E-4055-79BC-327C-642E5FEB71FF}"/>
              </a:ext>
            </a:extLst>
          </p:cNvPr>
          <p:cNvSpPr txBox="1"/>
          <p:nvPr/>
        </p:nvSpPr>
        <p:spPr>
          <a:xfrm>
            <a:off x="0" y="208903"/>
            <a:ext cx="12096086" cy="3046988"/>
          </a:xfrm>
          <a:prstGeom prst="rect">
            <a:avLst/>
          </a:prstGeom>
          <a:noFill/>
        </p:spPr>
        <p:txBody>
          <a:bodyPr wrap="square" rtlCol="0">
            <a:spAutoFit/>
          </a:bodyPr>
          <a:lstStyle/>
          <a:p>
            <a:pPr algn="ctr"/>
            <a:r>
              <a:rPr lang="en-US" sz="2400" dirty="0"/>
              <a:t>Now, lets look at the physical characteristics of one dimensional Hamiltonian Mechanics:</a:t>
            </a:r>
          </a:p>
          <a:p>
            <a:pPr algn="ctr"/>
            <a:endParaRPr lang="en-US" sz="2400" dirty="0"/>
          </a:p>
          <a:p>
            <a:pPr algn="ctr"/>
            <a:r>
              <a:rPr lang="en-US" sz="2400" dirty="0"/>
              <a:t>We have seen that Hamiltonian mechanics transport areas and densities, and thus that classical particles are more aptly conceived as infinitesimal regions of phase space</a:t>
            </a:r>
          </a:p>
          <a:p>
            <a:pPr algn="ctr"/>
            <a:endParaRPr lang="en-US" sz="2400" dirty="0"/>
          </a:p>
          <a:p>
            <a:pPr algn="ctr"/>
            <a:r>
              <a:rPr lang="en-US" sz="2400" dirty="0"/>
              <a:t>Looking at physics more broadly, we can see that in statistical mechanics, we physically interpret volumes of regions in phase space, as representing the number of states.</a:t>
            </a:r>
          </a:p>
          <a:p>
            <a:pPr algn="ctr"/>
            <a:endParaRPr lang="en-US" sz="2400" dirty="0"/>
          </a:p>
        </p:txBody>
      </p:sp>
      <p:sp>
        <p:nvSpPr>
          <p:cNvPr id="7" name="TextBox 6">
            <a:extLst>
              <a:ext uri="{FF2B5EF4-FFF2-40B4-BE49-F238E27FC236}">
                <a16:creationId xmlns:a16="http://schemas.microsoft.com/office/drawing/2014/main" id="{D71327CF-D67C-AF46-1F92-D6AACA176CC7}"/>
              </a:ext>
            </a:extLst>
          </p:cNvPr>
          <p:cNvSpPr txBox="1"/>
          <p:nvPr/>
        </p:nvSpPr>
        <p:spPr>
          <a:xfrm>
            <a:off x="119730" y="3752630"/>
            <a:ext cx="9251991" cy="1938992"/>
          </a:xfrm>
          <a:prstGeom prst="rect">
            <a:avLst/>
          </a:prstGeom>
          <a:noFill/>
        </p:spPr>
        <p:txBody>
          <a:bodyPr wrap="square" rtlCol="0">
            <a:spAutoFit/>
          </a:bodyPr>
          <a:lstStyle/>
          <a:p>
            <a:pPr algn="ctr"/>
            <a:r>
              <a:rPr lang="en-US" sz="2400" dirty="0"/>
              <a:t>Thus, Hamiltonian mechanics map regions while preserving the number of states, meaning that for each initial state, there is one and only one final state</a:t>
            </a:r>
          </a:p>
          <a:p>
            <a:pPr algn="ctr"/>
            <a:endParaRPr lang="en-US" sz="2400" dirty="0"/>
          </a:p>
          <a:p>
            <a:pPr algn="ctr"/>
            <a:r>
              <a:rPr lang="en-US" sz="2400" dirty="0"/>
              <a:t>This means that Hamiltonian evolutions are deterministic and reversible</a:t>
            </a:r>
          </a:p>
        </p:txBody>
      </p:sp>
    </p:spTree>
    <p:extLst>
      <p:ext uri="{BB962C8B-B14F-4D97-AF65-F5344CB8AC3E}">
        <p14:creationId xmlns:p14="http://schemas.microsoft.com/office/powerpoint/2010/main" val="19781820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413AFEC-FBE9-A539-347B-0182B6C85A02}"/>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913A62A5-1AA2-C47F-9F9D-1DD516399465}"/>
              </a:ext>
            </a:extLst>
          </p:cNvPr>
          <p:cNvSpPr>
            <a:spLocks noGrp="1"/>
          </p:cNvSpPr>
          <p:nvPr>
            <p:ph type="sldNum" sz="quarter" idx="12"/>
          </p:nvPr>
        </p:nvSpPr>
        <p:spPr/>
        <p:txBody>
          <a:bodyPr/>
          <a:lstStyle/>
          <a:p>
            <a:fld id="{F47845EA-7733-40EE-B074-20032348B727}" type="slidenum">
              <a:rPr lang="en-US" smtClean="0"/>
              <a:t>19</a:t>
            </a:fld>
            <a:endParaRPr lang="en-US"/>
          </a:p>
        </p:txBody>
      </p:sp>
      <p:sp>
        <p:nvSpPr>
          <p:cNvPr id="4" name="TextBox 3">
            <a:extLst>
              <a:ext uri="{FF2B5EF4-FFF2-40B4-BE49-F238E27FC236}">
                <a16:creationId xmlns:a16="http://schemas.microsoft.com/office/drawing/2014/main" id="{4C6C7413-A1B3-0E52-37F4-3AE060859359}"/>
              </a:ext>
            </a:extLst>
          </p:cNvPr>
          <p:cNvSpPr txBox="1"/>
          <p:nvPr/>
        </p:nvSpPr>
        <p:spPr>
          <a:xfrm>
            <a:off x="0" y="208903"/>
            <a:ext cx="12096086" cy="3046988"/>
          </a:xfrm>
          <a:prstGeom prst="rect">
            <a:avLst/>
          </a:prstGeom>
          <a:noFill/>
        </p:spPr>
        <p:txBody>
          <a:bodyPr wrap="square" rtlCol="0">
            <a:spAutoFit/>
          </a:bodyPr>
          <a:lstStyle/>
          <a:p>
            <a:pPr algn="ctr"/>
            <a:r>
              <a:rPr lang="en-US" sz="2400" dirty="0"/>
              <a:t>Hamiltonian evolutions being deterministic and reversible explains why we are unable to model systems with attractors or that are dissipative, along with those with points or regions from which the system always goes away, such as a particle under linear drag.</a:t>
            </a:r>
          </a:p>
          <a:p>
            <a:pPr algn="ctr"/>
            <a:endParaRPr lang="en-US" sz="2400" dirty="0"/>
          </a:p>
          <a:p>
            <a:pPr algn="ctr"/>
            <a:r>
              <a:rPr lang="en-US" sz="2400" dirty="0"/>
              <a:t>This means if a system is deterministic and reversible, it admits a Hamiltonian, a notion of energy, and that energy is conserved over time. Which intuitively makes sense since a deterministic and reversible system does not depend on anything outside of the system, making it an isolated system.</a:t>
            </a:r>
          </a:p>
        </p:txBody>
      </p:sp>
      <p:sp>
        <p:nvSpPr>
          <p:cNvPr id="5" name="TextBox 4">
            <a:extLst>
              <a:ext uri="{FF2B5EF4-FFF2-40B4-BE49-F238E27FC236}">
                <a16:creationId xmlns:a16="http://schemas.microsoft.com/office/drawing/2014/main" id="{FBC43C38-995D-D46D-BCF6-6E854C054797}"/>
              </a:ext>
            </a:extLst>
          </p:cNvPr>
          <p:cNvSpPr txBox="1"/>
          <p:nvPr/>
        </p:nvSpPr>
        <p:spPr>
          <a:xfrm>
            <a:off x="0" y="4675960"/>
            <a:ext cx="9544050" cy="830997"/>
          </a:xfrm>
          <a:prstGeom prst="rect">
            <a:avLst/>
          </a:prstGeom>
          <a:noFill/>
        </p:spPr>
        <p:txBody>
          <a:bodyPr wrap="square" rtlCol="0">
            <a:spAutoFit/>
          </a:bodyPr>
          <a:lstStyle/>
          <a:p>
            <a:pPr algn="ctr"/>
            <a:r>
              <a:rPr lang="en-US" sz="2400" dirty="0"/>
              <a:t>From thermodynamics we know isolated systems conserve energy. Thus, it is no surprise that deterministic and reversible systems conserve energy</a:t>
            </a:r>
          </a:p>
        </p:txBody>
      </p:sp>
    </p:spTree>
    <p:extLst>
      <p:ext uri="{BB962C8B-B14F-4D97-AF65-F5344CB8AC3E}">
        <p14:creationId xmlns:p14="http://schemas.microsoft.com/office/powerpoint/2010/main" val="3711748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C77ED-96AD-49BD-E4D5-56D375E4BE46}"/>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BCBDE2-DD10-DE73-21D9-C92B34F4BCB0}"/>
                  </a:ext>
                </a:extLst>
              </p:cNvPr>
              <p:cNvSpPr>
                <a:spLocks noGrp="1"/>
              </p:cNvSpPr>
              <p:nvPr>
                <p:ph idx="1"/>
              </p:nvPr>
            </p:nvSpPr>
            <p:spPr/>
            <p:txBody>
              <a:bodyPr/>
              <a:lstStyle/>
              <a:p>
                <a:r>
                  <a:rPr lang="en-US" dirty="0"/>
                  <a:t>Show that the equations characterize a vector field: the displacement</a:t>
                </a:r>
              </a:p>
              <a:p>
                <a:r>
                  <a:rPr lang="en-US" dirty="0"/>
                  <a:t>Show that the displacement is a 90 rotation of the gradient of the Hamiltonian</a:t>
                </a:r>
              </a:p>
              <a:p>
                <a:r>
                  <a:rPr lang="en-US" dirty="0"/>
                  <a:t>Introduce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𝑎</m:t>
                        </m:r>
                      </m:sub>
                    </m:sSub>
                  </m:oMath>
                </a14:m>
                <a:r>
                  <a:rPr lang="en-US" dirty="0"/>
                  <a:t> and </a:t>
                </a:r>
                <a14:m>
                  <m:oMath xmlns:m="http://schemas.openxmlformats.org/officeDocument/2006/math">
                    <m:r>
                      <a:rPr lang="en-US" b="0" i="1" smtClean="0">
                        <a:latin typeface="Cambria Math" panose="02040503050406030204" pitchFamily="18" charset="0"/>
                      </a:rPr>
                      <m:t>𝜔</m:t>
                    </m:r>
                  </m:oMath>
                </a14:m>
                <a:endParaRPr lang="en-US" dirty="0"/>
              </a:p>
              <a:p>
                <a:r>
                  <a:rPr lang="en-US" dirty="0" err="1"/>
                  <a:t>Divergenceless</a:t>
                </a:r>
                <a:r>
                  <a:rPr lang="en-US" dirty="0"/>
                  <a:t>, potential, flow depends only on endpoints</a:t>
                </a:r>
              </a:p>
              <a:p>
                <a:r>
                  <a:rPr lang="en-US" dirty="0"/>
                  <a:t>Unitary Jacobian, conservation of area</a:t>
                </a:r>
              </a:p>
              <a:p>
                <a:r>
                  <a:rPr lang="en-US" dirty="0"/>
                  <a:t>Conservation of density</a:t>
                </a:r>
              </a:p>
              <a:p>
                <a:r>
                  <a:rPr lang="en-US" dirty="0"/>
                  <a:t>Symplectic form</a:t>
                </a:r>
              </a:p>
              <a:p>
                <a:r>
                  <a:rPr lang="en-US" dirty="0"/>
                  <a:t>…</a:t>
                </a:r>
              </a:p>
            </p:txBody>
          </p:sp>
        </mc:Choice>
        <mc:Fallback xmlns="">
          <p:sp>
            <p:nvSpPr>
              <p:cNvPr id="3" name="Content Placeholder 2">
                <a:extLst>
                  <a:ext uri="{FF2B5EF4-FFF2-40B4-BE49-F238E27FC236}">
                    <a16:creationId xmlns:a16="http://schemas.microsoft.com/office/drawing/2014/main" id="{14BCBDE2-DD10-DE73-21D9-C92B34F4BCB0}"/>
                  </a:ext>
                </a:extLst>
              </p:cNvPr>
              <p:cNvSpPr>
                <a:spLocks noGrp="1" noRot="1" noChangeAspect="1" noMove="1" noResize="1" noEditPoints="1" noAdjustHandles="1" noChangeArrowheads="1" noChangeShapeType="1" noTextEdit="1"/>
              </p:cNvSpPr>
              <p:nvPr>
                <p:ph idx="1"/>
              </p:nvPr>
            </p:nvSpPr>
            <p:spPr>
              <a:blipFill>
                <a:blip r:embed="rId2"/>
                <a:stretch>
                  <a:fillRect l="-916" t="-1812"/>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464496D-A6A2-61DB-4871-ECD495D9FA55}"/>
              </a:ext>
            </a:extLst>
          </p:cNvPr>
          <p:cNvSpPr>
            <a:spLocks noGrp="1"/>
          </p:cNvSpPr>
          <p:nvPr>
            <p:ph type="ftr" sz="quarter" idx="11"/>
          </p:nvPr>
        </p:nvSpPr>
        <p:spPr/>
        <p:txBody>
          <a:bodyPr/>
          <a:lstStyle/>
          <a:p>
            <a:r>
              <a:rPr lang="en-US"/>
              <a:t>Gabriele Carcassi - University of Michigan</a:t>
            </a:r>
          </a:p>
        </p:txBody>
      </p:sp>
      <p:sp>
        <p:nvSpPr>
          <p:cNvPr id="5" name="Slide Number Placeholder 4">
            <a:extLst>
              <a:ext uri="{FF2B5EF4-FFF2-40B4-BE49-F238E27FC236}">
                <a16:creationId xmlns:a16="http://schemas.microsoft.com/office/drawing/2014/main" id="{6C4B748D-015E-5728-9DAC-2BEAB589D2A3}"/>
              </a:ext>
            </a:extLst>
          </p:cNvPr>
          <p:cNvSpPr>
            <a:spLocks noGrp="1"/>
          </p:cNvSpPr>
          <p:nvPr>
            <p:ph type="sldNum" sz="quarter" idx="13"/>
          </p:nvPr>
        </p:nvSpPr>
        <p:spPr/>
        <p:txBody>
          <a:bodyPr/>
          <a:lstStyle/>
          <a:p>
            <a:fld id="{F47845EA-7733-40EE-B074-20032348B727}" type="slidenum">
              <a:rPr lang="en-US" smtClean="0"/>
              <a:t>2</a:t>
            </a:fld>
            <a:endParaRPr lang="en-US"/>
          </a:p>
        </p:txBody>
      </p:sp>
    </p:spTree>
    <p:extLst>
      <p:ext uri="{BB962C8B-B14F-4D97-AF65-F5344CB8AC3E}">
        <p14:creationId xmlns:p14="http://schemas.microsoft.com/office/powerpoint/2010/main" val="1636314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AD09623-B4FE-44CA-66F8-63560DF43D14}"/>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7AB88B83-7FDD-A357-6169-064B000FC03D}"/>
              </a:ext>
            </a:extLst>
          </p:cNvPr>
          <p:cNvSpPr>
            <a:spLocks noGrp="1"/>
          </p:cNvSpPr>
          <p:nvPr>
            <p:ph type="sldNum" sz="quarter" idx="12"/>
          </p:nvPr>
        </p:nvSpPr>
        <p:spPr/>
        <p:txBody>
          <a:bodyPr/>
          <a:lstStyle/>
          <a:p>
            <a:fld id="{F47845EA-7733-40EE-B074-20032348B727}" type="slidenum">
              <a:rPr lang="en-US" smtClean="0"/>
              <a:t>20</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565A1C6-3C78-EAE4-B43D-DF4EA8A18CAB}"/>
                  </a:ext>
                </a:extLst>
              </p:cNvPr>
              <p:cNvSpPr txBox="1"/>
              <p:nvPr/>
            </p:nvSpPr>
            <p:spPr>
              <a:xfrm>
                <a:off x="531339" y="266053"/>
                <a:ext cx="11129322" cy="2677656"/>
              </a:xfrm>
              <a:prstGeom prst="rect">
                <a:avLst/>
              </a:prstGeom>
              <a:noFill/>
            </p:spPr>
            <p:txBody>
              <a:bodyPr wrap="square" rtlCol="0">
                <a:spAutoFit/>
              </a:bodyPr>
              <a:lstStyle/>
              <a:p>
                <a:pPr algn="ctr"/>
                <a:r>
                  <a:rPr lang="en-US" sz="2800" dirty="0"/>
                  <a:t>Furthermore, a process is thermodynamically reversable  if it conserves thermodynamic entropy.</a:t>
                </a:r>
              </a:p>
              <a:p>
                <a:pPr algn="ctr"/>
                <a:r>
                  <a:rPr lang="en-US" sz="2800" dirty="0"/>
                  <a:t>Thermodynamic Entropy </a:t>
                </a:r>
                <a14:m>
                  <m:oMath xmlns:m="http://schemas.openxmlformats.org/officeDocument/2006/math">
                    <m:r>
                      <a:rPr lang="en-US" sz="2800" b="0" i="1" smtClean="0">
                        <a:latin typeface="Cambria Math" panose="02040503050406030204" pitchFamily="18" charset="0"/>
                      </a:rPr>
                      <m:t>𝑆</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𝑘</m:t>
                        </m:r>
                      </m:e>
                      <m:sub>
                        <m:r>
                          <a:rPr lang="en-US" sz="2800" b="0" i="1" smtClean="0">
                            <a:latin typeface="Cambria Math" panose="02040503050406030204" pitchFamily="18" charset="0"/>
                          </a:rPr>
                          <m:t>𝐵</m:t>
                        </m:r>
                      </m:sub>
                    </m:sSub>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log</m:t>
                        </m:r>
                      </m:fName>
                      <m:e>
                        <m:r>
                          <a:rPr lang="en-US" sz="2800" b="0" i="1" smtClean="0">
                            <a:latin typeface="Cambria Math" panose="02040503050406030204" pitchFamily="18" charset="0"/>
                          </a:rPr>
                          <m:t>𝑊</m:t>
                        </m:r>
                      </m:e>
                    </m:func>
                  </m:oMath>
                </a14:m>
                <a:r>
                  <a:rPr lang="en-US" sz="2800" dirty="0"/>
                  <a:t> is the logarithm of the count of states, which corresponds to the volume of phase space.  Since the logarithm is a bijective function, conservation of areas of phase space is equivalent to the conservation of entropy.</a:t>
                </a:r>
              </a:p>
            </p:txBody>
          </p:sp>
        </mc:Choice>
        <mc:Fallback xmlns="">
          <p:sp>
            <p:nvSpPr>
              <p:cNvPr id="4" name="TextBox 3">
                <a:extLst>
                  <a:ext uri="{FF2B5EF4-FFF2-40B4-BE49-F238E27FC236}">
                    <a16:creationId xmlns:a16="http://schemas.microsoft.com/office/drawing/2014/main" id="{D565A1C6-3C78-EAE4-B43D-DF4EA8A18CAB}"/>
                  </a:ext>
                </a:extLst>
              </p:cNvPr>
              <p:cNvSpPr txBox="1">
                <a:spLocks noRot="1" noChangeAspect="1" noMove="1" noResize="1" noEditPoints="1" noAdjustHandles="1" noChangeArrowheads="1" noChangeShapeType="1" noTextEdit="1"/>
              </p:cNvSpPr>
              <p:nvPr/>
            </p:nvSpPr>
            <p:spPr>
              <a:xfrm>
                <a:off x="531339" y="266053"/>
                <a:ext cx="11129322" cy="2677656"/>
              </a:xfrm>
              <a:prstGeom prst="rect">
                <a:avLst/>
              </a:prstGeom>
              <a:blipFill>
                <a:blip r:embed="rId2"/>
                <a:stretch>
                  <a:fillRect t="-2844" b="-5213"/>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F55F71D8-CA72-CDFB-9C3D-FE0445C82B5B}"/>
              </a:ext>
            </a:extLst>
          </p:cNvPr>
          <p:cNvSpPr txBox="1"/>
          <p:nvPr/>
        </p:nvSpPr>
        <p:spPr>
          <a:xfrm>
            <a:off x="-751194" y="3997462"/>
            <a:ext cx="11129322" cy="1384995"/>
          </a:xfrm>
          <a:prstGeom prst="rect">
            <a:avLst/>
          </a:prstGeom>
          <a:noFill/>
        </p:spPr>
        <p:txBody>
          <a:bodyPr wrap="square" rtlCol="0">
            <a:spAutoFit/>
          </a:bodyPr>
          <a:lstStyle/>
          <a:p>
            <a:pPr algn="ctr"/>
            <a:endParaRPr lang="en-US" sz="2800" dirty="0"/>
          </a:p>
          <a:p>
            <a:pPr algn="ctr"/>
            <a:r>
              <a:rPr lang="en-US" sz="2800" dirty="0"/>
              <a:t>Therefore the Hamiltonian evolution is deterministic and thermodynamically reversible</a:t>
            </a:r>
          </a:p>
        </p:txBody>
      </p:sp>
    </p:spTree>
    <p:extLst>
      <p:ext uri="{BB962C8B-B14F-4D97-AF65-F5344CB8AC3E}">
        <p14:creationId xmlns:p14="http://schemas.microsoft.com/office/powerpoint/2010/main" val="13462428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270D8B-17BF-86FB-2D4C-C06C5751866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7DC06789-6A94-741D-222A-B399E4E8D6CF}"/>
              </a:ext>
            </a:extLst>
          </p:cNvPr>
          <p:cNvSpPr>
            <a:spLocks noGrp="1"/>
          </p:cNvSpPr>
          <p:nvPr>
            <p:ph type="sldNum" sz="quarter" idx="12"/>
          </p:nvPr>
        </p:nvSpPr>
        <p:spPr/>
        <p:txBody>
          <a:bodyPr/>
          <a:lstStyle/>
          <a:p>
            <a:fld id="{F47845EA-7733-40EE-B074-20032348B727}" type="slidenum">
              <a:rPr lang="en-US" smtClean="0"/>
              <a:t>21</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3FDD504-043F-B358-CD44-B02D837CA080}"/>
                  </a:ext>
                </a:extLst>
              </p:cNvPr>
              <p:cNvSpPr txBox="1"/>
              <p:nvPr/>
            </p:nvSpPr>
            <p:spPr>
              <a:xfrm>
                <a:off x="0" y="56503"/>
                <a:ext cx="12096085" cy="2677721"/>
              </a:xfrm>
              <a:prstGeom prst="rect">
                <a:avLst/>
              </a:prstGeom>
              <a:noFill/>
            </p:spPr>
            <p:txBody>
              <a:bodyPr wrap="square" rtlCol="0">
                <a:spAutoFit/>
              </a:bodyPr>
              <a:lstStyle/>
              <a:p>
                <a:pPr algn="ctr"/>
                <a:r>
                  <a:rPr lang="en-US" sz="2000" dirty="0"/>
                  <a:t>The other type of entropy that is also fundamental in both statistical mechanics and information theory is:</a:t>
                </a:r>
              </a:p>
              <a:p>
                <a:pPr algn="ctr"/>
                <a:r>
                  <a:rPr lang="en-US" sz="2000" dirty="0"/>
                  <a:t>the Gibbs/Shannon entropy </a:t>
                </a:r>
                <a14:m>
                  <m:oMath xmlns:m="http://schemas.openxmlformats.org/officeDocument/2006/math">
                    <m:r>
                      <a:rPr lang="en-US" sz="2000" b="0" i="1" smtClean="0">
                        <a:latin typeface="Cambria Math" panose="02040503050406030204" pitchFamily="18" charset="0"/>
                      </a:rPr>
                      <m:t>𝐼</m:t>
                    </m:r>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𝜌</m:t>
                        </m:r>
                        <m:d>
                          <m:dPr>
                            <m:ctrlPr>
                              <a:rPr lang="en-US" sz="2000" b="0" i="1" smtClean="0">
                                <a:latin typeface="Cambria Math" panose="02040503050406030204" pitchFamily="18" charset="0"/>
                                <a:ea typeface="Cambria Math" panose="02040503050406030204" pitchFamily="18" charset="0"/>
                              </a:rPr>
                            </m:ctrlPr>
                          </m:dPr>
                          <m:e>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𝜉</m:t>
                                </m:r>
                              </m:e>
                              <m:sup>
                                <m:r>
                                  <a:rPr lang="en-US" sz="2000" b="0" i="1" smtClean="0">
                                    <a:latin typeface="Cambria Math" panose="02040503050406030204" pitchFamily="18" charset="0"/>
                                    <a:ea typeface="Cambria Math" panose="02040503050406030204" pitchFamily="18" charset="0"/>
                                  </a:rPr>
                                  <m:t>𝑎</m:t>
                                </m:r>
                              </m:sup>
                            </m:sSup>
                          </m:e>
                        </m:d>
                      </m:e>
                    </m:d>
                    <m:r>
                      <a:rPr lang="en-US" sz="2000" b="0" i="1" smtClean="0">
                        <a:latin typeface="Cambria Math" panose="02040503050406030204" pitchFamily="18" charset="0"/>
                        <a:ea typeface="Cambria Math" panose="02040503050406030204" pitchFamily="18" charset="0"/>
                      </a:rPr>
                      <m:t>=−</m:t>
                    </m:r>
                    <m:nary>
                      <m:naryPr>
                        <m:limLoc m:val="undOvr"/>
                        <m:subHide m:val="on"/>
                        <m:supHide m:val="on"/>
                        <m:ctrlPr>
                          <a:rPr lang="en-US" sz="2000" b="0" i="1" smtClean="0">
                            <a:latin typeface="Cambria Math" panose="02040503050406030204" pitchFamily="18" charset="0"/>
                            <a:ea typeface="Cambria Math" panose="02040503050406030204" pitchFamily="18" charset="0"/>
                          </a:rPr>
                        </m:ctrlPr>
                      </m:naryPr>
                      <m:sub/>
                      <m:sup/>
                      <m:e>
                        <m:r>
                          <a:rPr lang="en-US" sz="2000" b="0" i="1" smtClean="0">
                            <a:latin typeface="Cambria Math" panose="02040503050406030204" pitchFamily="18" charset="0"/>
                            <a:ea typeface="Cambria Math" panose="02040503050406030204" pitchFamily="18" charset="0"/>
                          </a:rPr>
                          <m:t>𝜌</m:t>
                        </m:r>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log</m:t>
                            </m:r>
                          </m:fName>
                          <m:e>
                            <m:r>
                              <a:rPr lang="en-US" sz="2000" b="0" i="1" smtClean="0">
                                <a:latin typeface="Cambria Math" panose="02040503050406030204" pitchFamily="18" charset="0"/>
                                <a:ea typeface="Cambria Math" panose="02040503050406030204" pitchFamily="18" charset="0"/>
                              </a:rPr>
                              <m:t>𝜌</m:t>
                            </m:r>
                          </m:e>
                        </m:func>
                        <m:r>
                          <a:rPr lang="en-US" sz="2000" b="0" i="1" smtClean="0">
                            <a:latin typeface="Cambria Math" panose="02040503050406030204" pitchFamily="18" charset="0"/>
                            <a:ea typeface="Cambria Math" panose="02040503050406030204" pitchFamily="18" charset="0"/>
                          </a:rPr>
                          <m:t>𝑑</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𝜉</m:t>
                            </m:r>
                          </m:e>
                          <m:sup>
                            <m:r>
                              <a:rPr lang="en-US" sz="2000" b="0" i="1" smtClean="0">
                                <a:latin typeface="Cambria Math" panose="02040503050406030204" pitchFamily="18" charset="0"/>
                                <a:ea typeface="Cambria Math" panose="02040503050406030204" pitchFamily="18" charset="0"/>
                              </a:rPr>
                              <m:t>1</m:t>
                            </m:r>
                          </m:sup>
                        </m:sSup>
                      </m:e>
                    </m:nary>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𝑑</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𝜉</m:t>
                        </m:r>
                      </m:e>
                      <m:sup>
                        <m:r>
                          <a:rPr lang="en-US" sz="2000" b="0" i="1" smtClean="0">
                            <a:latin typeface="Cambria Math" panose="02040503050406030204" pitchFamily="18" charset="0"/>
                            <a:ea typeface="Cambria Math" panose="02040503050406030204" pitchFamily="18" charset="0"/>
                          </a:rPr>
                          <m:t>𝑛</m:t>
                        </m:r>
                      </m:sup>
                    </m:sSup>
                  </m:oMath>
                </a14:m>
                <a:endParaRPr lang="en-US" sz="2000" dirty="0"/>
              </a:p>
              <a:p>
                <a:pPr algn="ctr"/>
                <a:r>
                  <a:rPr lang="en-US" sz="2000" dirty="0"/>
                  <a:t>Recalling the transformation rules for volumes and densities we have:</a:t>
                </a:r>
              </a:p>
              <a:p>
                <a:pPr algn="ct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𝐼</m:t>
                      </m:r>
                      <m:d>
                        <m:dPr>
                          <m:begChr m:val="["/>
                          <m:endChr m:val="]"/>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𝜌</m:t>
                          </m:r>
                          <m:d>
                            <m:dPr>
                              <m:ctrlPr>
                                <a:rPr lang="en-US" sz="2000" i="1">
                                  <a:latin typeface="Cambria Math" panose="02040503050406030204" pitchFamily="18" charset="0"/>
                                  <a:ea typeface="Cambria Math" panose="02040503050406030204" pitchFamily="18" charset="0"/>
                                </a:rPr>
                              </m:ctrlPr>
                            </m:dPr>
                            <m:e>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𝜉</m:t>
                                  </m:r>
                                </m:e>
                                <m:sup>
                                  <m:r>
                                    <a:rPr lang="en-US" sz="2000" i="1">
                                      <a:latin typeface="Cambria Math" panose="02040503050406030204" pitchFamily="18" charset="0"/>
                                      <a:ea typeface="Cambria Math" panose="02040503050406030204" pitchFamily="18" charset="0"/>
                                    </a:rPr>
                                    <m:t>𝑎</m:t>
                                  </m:r>
                                </m:sup>
                              </m:sSup>
                            </m:e>
                          </m:d>
                        </m:e>
                      </m:d>
                      <m:r>
                        <a:rPr lang="en-US" sz="2000" i="1">
                          <a:latin typeface="Cambria Math" panose="02040503050406030204" pitchFamily="18" charset="0"/>
                          <a:ea typeface="Cambria Math" panose="02040503050406030204" pitchFamily="18" charset="0"/>
                        </a:rPr>
                        <m:t>=−</m:t>
                      </m:r>
                      <m:nary>
                        <m:naryPr>
                          <m:limLoc m:val="undOvr"/>
                          <m:subHide m:val="on"/>
                          <m:supHide m:val="on"/>
                          <m:ctrlPr>
                            <a:rPr lang="en-US" sz="2000" i="1">
                              <a:latin typeface="Cambria Math" panose="02040503050406030204" pitchFamily="18" charset="0"/>
                              <a:ea typeface="Cambria Math" panose="02040503050406030204" pitchFamily="18" charset="0"/>
                            </a:rPr>
                          </m:ctrlPr>
                        </m:naryPr>
                        <m:sub/>
                        <m:sup/>
                        <m:e>
                          <m:r>
                            <a:rPr lang="en-US" sz="2000" i="1">
                              <a:latin typeface="Cambria Math" panose="02040503050406030204" pitchFamily="18" charset="0"/>
                              <a:ea typeface="Cambria Math" panose="02040503050406030204" pitchFamily="18" charset="0"/>
                            </a:rPr>
                            <m:t>𝜌</m:t>
                          </m:r>
                          <m:func>
                            <m:funcPr>
                              <m:ctrlPr>
                                <a:rPr lang="en-US" sz="2000" i="1">
                                  <a:latin typeface="Cambria Math" panose="02040503050406030204" pitchFamily="18" charset="0"/>
                                  <a:ea typeface="Cambria Math" panose="02040503050406030204" pitchFamily="18" charset="0"/>
                                </a:rPr>
                              </m:ctrlPr>
                            </m:funcPr>
                            <m:fName>
                              <m:r>
                                <m:rPr>
                                  <m:sty m:val="p"/>
                                </m:rPr>
                                <a:rPr lang="en-US" sz="2000">
                                  <a:latin typeface="Cambria Math" panose="02040503050406030204" pitchFamily="18" charset="0"/>
                                  <a:ea typeface="Cambria Math" panose="02040503050406030204" pitchFamily="18" charset="0"/>
                                </a:rPr>
                                <m:t>log</m:t>
                              </m:r>
                            </m:fName>
                            <m:e>
                              <m:r>
                                <a:rPr lang="en-US" sz="2000" i="1">
                                  <a:latin typeface="Cambria Math" panose="02040503050406030204" pitchFamily="18" charset="0"/>
                                  <a:ea typeface="Cambria Math" panose="02040503050406030204" pitchFamily="18" charset="0"/>
                                </a:rPr>
                                <m:t>𝜌</m:t>
                              </m:r>
                            </m:e>
                          </m:func>
                          <m:r>
                            <a:rPr lang="en-US" sz="2000" i="1">
                              <a:latin typeface="Cambria Math" panose="02040503050406030204" pitchFamily="18" charset="0"/>
                              <a:ea typeface="Cambria Math" panose="02040503050406030204" pitchFamily="18" charset="0"/>
                            </a:rPr>
                            <m:t>𝑑</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𝜉</m:t>
                              </m:r>
                            </m:e>
                            <m:sup>
                              <m:r>
                                <a:rPr lang="en-US" sz="2000" i="1">
                                  <a:latin typeface="Cambria Math" panose="02040503050406030204" pitchFamily="18" charset="0"/>
                                  <a:ea typeface="Cambria Math" panose="02040503050406030204" pitchFamily="18" charset="0"/>
                                </a:rPr>
                                <m:t>1</m:t>
                              </m:r>
                            </m:sup>
                          </m:sSup>
                        </m:e>
                      </m:nary>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𝑑</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𝜉</m:t>
                          </m:r>
                        </m:e>
                        <m:sup>
                          <m:r>
                            <a:rPr lang="en-US" sz="2000" i="1">
                              <a:latin typeface="Cambria Math" panose="02040503050406030204" pitchFamily="18" charset="0"/>
                              <a:ea typeface="Cambria Math" panose="02040503050406030204" pitchFamily="18" charset="0"/>
                            </a:rPr>
                            <m:t>𝑛</m:t>
                          </m:r>
                        </m:sup>
                      </m:sSup>
                      <m:r>
                        <a:rPr lang="en-US" sz="2000" b="0" i="1" smtClean="0">
                          <a:latin typeface="Cambria Math" panose="02040503050406030204" pitchFamily="18" charset="0"/>
                          <a:ea typeface="Cambria Math" panose="02040503050406030204" pitchFamily="18" charset="0"/>
                        </a:rPr>
                        <m:t>= </m:t>
                      </m:r>
                      <m:nary>
                        <m:naryPr>
                          <m:limLoc m:val="undOvr"/>
                          <m:subHide m:val="on"/>
                          <m:supHide m:val="on"/>
                          <m:ctrlPr>
                            <a:rPr lang="en-US" sz="2000" b="0" i="1" smtClean="0">
                              <a:latin typeface="Cambria Math" panose="02040503050406030204" pitchFamily="18" charset="0"/>
                              <a:ea typeface="Cambria Math" panose="02040503050406030204" pitchFamily="18" charset="0"/>
                            </a:rPr>
                          </m:ctrlPr>
                        </m:naryPr>
                        <m:sub/>
                        <m:sup/>
                        <m:e>
                          <m:acc>
                            <m:accPr>
                              <m:chr m:val="̂"/>
                              <m:ctrlPr>
                                <a:rPr lang="en-US" sz="2000" b="0" i="1" smtClean="0">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𝜌</m:t>
                              </m:r>
                            </m:e>
                          </m:acc>
                          <m:d>
                            <m:dPr>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ea typeface="Cambria Math" panose="02040503050406030204" pitchFamily="18" charset="0"/>
                                    </a:rPr>
                                  </m:ctrlPr>
                                </m:sSupPr>
                                <m:e>
                                  <m:acc>
                                    <m:accPr>
                                      <m:chr m:val="̂"/>
                                      <m:ctrlPr>
                                        <a:rPr lang="en-US" sz="2000" i="1">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𝜉</m:t>
                                      </m:r>
                                    </m:e>
                                  </m:acc>
                                </m:e>
                                <m:sup>
                                  <m:r>
                                    <a:rPr lang="en-US" sz="2000" b="0" i="1" smtClean="0">
                                      <a:latin typeface="Cambria Math" panose="02040503050406030204" pitchFamily="18" charset="0"/>
                                      <a:ea typeface="Cambria Math" panose="02040503050406030204" pitchFamily="18" charset="0"/>
                                    </a:rPr>
                                    <m:t>𝑏</m:t>
                                  </m:r>
                                </m:sup>
                              </m:sSup>
                            </m:e>
                          </m:d>
                          <m:d>
                            <m:dPr>
                              <m:begChr m:val="|"/>
                              <m:endChr m:val="|"/>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m:t>
                                  </m:r>
                                </m:e>
                                <m:sub>
                                  <m:r>
                                    <a:rPr lang="en-US" sz="2000" b="0" i="1" smtClean="0">
                                      <a:latin typeface="Cambria Math" panose="02040503050406030204" pitchFamily="18" charset="0"/>
                                      <a:ea typeface="Cambria Math" panose="02040503050406030204" pitchFamily="18" charset="0"/>
                                    </a:rPr>
                                    <m:t>𝑎</m:t>
                                  </m:r>
                                </m:sub>
                              </m:sSub>
                              <m:sSup>
                                <m:sSupPr>
                                  <m:ctrlPr>
                                    <a:rPr lang="en-US" sz="2000" b="0" i="1" smtClean="0">
                                      <a:latin typeface="Cambria Math" panose="02040503050406030204" pitchFamily="18" charset="0"/>
                                      <a:ea typeface="Cambria Math" panose="02040503050406030204" pitchFamily="18" charset="0"/>
                                    </a:rPr>
                                  </m:ctrlPr>
                                </m:sSupPr>
                                <m:e>
                                  <m:acc>
                                    <m:accPr>
                                      <m:chr m:val="̂"/>
                                      <m:ctrlPr>
                                        <a:rPr lang="en-US" sz="2000" i="1">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𝜉</m:t>
                                      </m:r>
                                    </m:e>
                                  </m:acc>
                                </m:e>
                                <m:sup>
                                  <m:r>
                                    <a:rPr lang="en-US" sz="2000" b="0" i="1" smtClean="0">
                                      <a:latin typeface="Cambria Math" panose="02040503050406030204" pitchFamily="18" charset="0"/>
                                      <a:ea typeface="Cambria Math" panose="02040503050406030204" pitchFamily="18" charset="0"/>
                                    </a:rPr>
                                    <m:t>𝑏</m:t>
                                  </m:r>
                                </m:sup>
                              </m:sSup>
                            </m:e>
                          </m:d>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log</m:t>
                              </m:r>
                            </m:fName>
                            <m:e>
                              <m:d>
                                <m:dPr>
                                  <m:ctrlPr>
                                    <a:rPr lang="en-US" sz="2000" b="0" i="1" smtClean="0">
                                      <a:latin typeface="Cambria Math" panose="02040503050406030204" pitchFamily="18" charset="0"/>
                                      <a:ea typeface="Cambria Math" panose="02040503050406030204" pitchFamily="18" charset="0"/>
                                    </a:rPr>
                                  </m:ctrlPr>
                                </m:dPr>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𝜌</m:t>
                                      </m:r>
                                    </m:e>
                                  </m:acc>
                                  <m:d>
                                    <m:dPr>
                                      <m:ctrlPr>
                                        <a:rPr lang="en-US" sz="2000" b="0" i="1" smtClean="0">
                                          <a:latin typeface="Cambria Math" panose="02040503050406030204" pitchFamily="18" charset="0"/>
                                          <a:ea typeface="Cambria Math" panose="02040503050406030204" pitchFamily="18" charset="0"/>
                                        </a:rPr>
                                      </m:ctrlPr>
                                    </m:dPr>
                                    <m:e>
                                      <m:sSup>
                                        <m:sSupPr>
                                          <m:ctrlPr>
                                            <a:rPr lang="en-US" sz="2000" b="0" i="1" smtClean="0">
                                              <a:latin typeface="Cambria Math" panose="02040503050406030204" pitchFamily="18" charset="0"/>
                                              <a:ea typeface="Cambria Math" panose="02040503050406030204" pitchFamily="18" charset="0"/>
                                            </a:rPr>
                                          </m:ctrlPr>
                                        </m:sSupPr>
                                        <m:e>
                                          <m:acc>
                                            <m:accPr>
                                              <m:chr m:val="̂"/>
                                              <m:ctrlPr>
                                                <a:rPr lang="en-US" sz="2000" i="1">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𝜉</m:t>
                                              </m:r>
                                            </m:e>
                                          </m:acc>
                                        </m:e>
                                        <m:sup>
                                          <m:r>
                                            <a:rPr lang="en-US" sz="2000" b="0" i="1" smtClean="0">
                                              <a:latin typeface="Cambria Math" panose="02040503050406030204" pitchFamily="18" charset="0"/>
                                              <a:ea typeface="Cambria Math" panose="02040503050406030204" pitchFamily="18" charset="0"/>
                                            </a:rPr>
                                            <m:t>𝑏</m:t>
                                          </m:r>
                                        </m:sup>
                                      </m:sSup>
                                    </m:e>
                                  </m:d>
                                </m:e>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m:t>
                                      </m:r>
                                    </m:e>
                                    <m:sub>
                                      <m:r>
                                        <a:rPr lang="en-US" sz="2000" b="0" i="1" smtClean="0">
                                          <a:latin typeface="Cambria Math" panose="02040503050406030204" pitchFamily="18" charset="0"/>
                                          <a:ea typeface="Cambria Math" panose="02040503050406030204" pitchFamily="18" charset="0"/>
                                        </a:rPr>
                                        <m:t>𝑎</m:t>
                                      </m:r>
                                    </m:sub>
                                  </m:sSub>
                                  <m:sSup>
                                    <m:sSupPr>
                                      <m:ctrlPr>
                                        <a:rPr lang="en-US" sz="2000" b="0" i="1" smtClean="0">
                                          <a:latin typeface="Cambria Math" panose="02040503050406030204" pitchFamily="18" charset="0"/>
                                          <a:ea typeface="Cambria Math" panose="02040503050406030204" pitchFamily="18" charset="0"/>
                                        </a:rPr>
                                      </m:ctrlPr>
                                    </m:sSupPr>
                                    <m:e>
                                      <m:acc>
                                        <m:accPr>
                                          <m:chr m:val="̂"/>
                                          <m:ctrlPr>
                                            <a:rPr lang="en-US" sz="2000" b="0" i="1" smtClean="0">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𝜉</m:t>
                                          </m:r>
                                        </m:e>
                                      </m:acc>
                                    </m:e>
                                    <m:sup>
                                      <m:r>
                                        <a:rPr lang="en-US" sz="2000" b="0" i="1" smtClean="0">
                                          <a:latin typeface="Cambria Math" panose="02040503050406030204" pitchFamily="18" charset="0"/>
                                        </a:rPr>
                                        <m:t>𝑏</m:t>
                                      </m:r>
                                    </m:sup>
                                  </m:sSup>
                                  <m:r>
                                    <a:rPr lang="en-US" sz="2000" b="0" i="1" smtClean="0">
                                      <a:latin typeface="Cambria Math" panose="02040503050406030204" pitchFamily="18" charset="0"/>
                                    </a:rPr>
                                    <m:t>|</m:t>
                                  </m:r>
                                </m:e>
                              </m:d>
                            </m:e>
                          </m:func>
                        </m:e>
                      </m:nary>
                      <m:r>
                        <a:rPr lang="en-US" sz="2000" b="0" i="1" smtClean="0">
                          <a:latin typeface="Cambria Math" panose="02040503050406030204" pitchFamily="18" charset="0"/>
                          <a:ea typeface="Cambria Math" panose="02040503050406030204" pitchFamily="18" charset="0"/>
                        </a:rPr>
                        <m:t>𝑑</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𝜉</m:t>
                          </m:r>
                        </m:e>
                        <m:sup>
                          <m:r>
                            <a:rPr lang="en-US" sz="2000" b="0" i="1" smtClean="0">
                              <a:latin typeface="Cambria Math" panose="02040503050406030204" pitchFamily="18" charset="0"/>
                              <a:ea typeface="Cambria Math" panose="02040503050406030204" pitchFamily="18" charset="0"/>
                            </a:rPr>
                            <m:t>1</m:t>
                          </m:r>
                        </m:sup>
                      </m:sSup>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𝑑</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𝜉</m:t>
                          </m:r>
                        </m:e>
                        <m:sup>
                          <m:r>
                            <a:rPr lang="en-US" sz="2000" b="0" i="1" smtClean="0">
                              <a:latin typeface="Cambria Math" panose="02040503050406030204" pitchFamily="18" charset="0"/>
                              <a:ea typeface="Cambria Math" panose="02040503050406030204" pitchFamily="18" charset="0"/>
                            </a:rPr>
                            <m:t>𝑛</m:t>
                          </m:r>
                        </m:sup>
                      </m:sSup>
                    </m:oMath>
                  </m:oMathPara>
                </a14:m>
                <a:endParaRPr lang="en-US" sz="2000" dirty="0"/>
              </a:p>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nary>
                        <m:naryPr>
                          <m:limLoc m:val="undOvr"/>
                          <m:subHide m:val="on"/>
                          <m:supHide m:val="on"/>
                          <m:ctrlPr>
                            <a:rPr lang="en-US" sz="2000" b="0" i="1" smtClean="0">
                              <a:latin typeface="Cambria Math" panose="02040503050406030204" pitchFamily="18" charset="0"/>
                            </a:rPr>
                          </m:ctrlPr>
                        </m:naryPr>
                        <m:sub/>
                        <m:sup/>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𝜌</m:t>
                              </m:r>
                            </m:e>
                          </m:acc>
                          <m:d>
                            <m:dPr>
                              <m:ctrlPr>
                                <a:rPr lang="en-US" sz="2000" i="1">
                                  <a:latin typeface="Cambria Math" panose="02040503050406030204" pitchFamily="18" charset="0"/>
                                </a:rPr>
                              </m:ctrlPr>
                            </m:dPr>
                            <m:e>
                              <m:sSup>
                                <m:sSupPr>
                                  <m:ctrlPr>
                                    <a:rPr lang="en-US" sz="2000" i="1">
                                      <a:latin typeface="Cambria Math" panose="02040503050406030204" pitchFamily="18" charset="0"/>
                                      <a:ea typeface="Cambria Math" panose="02040503050406030204" pitchFamily="18" charset="0"/>
                                    </a:rPr>
                                  </m:ctrlPr>
                                </m:sSupPr>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𝜉</m:t>
                                      </m:r>
                                    </m:e>
                                  </m:acc>
                                </m:e>
                                <m:sup>
                                  <m:r>
                                    <a:rPr lang="en-US" sz="2000" i="1">
                                      <a:latin typeface="Cambria Math" panose="02040503050406030204" pitchFamily="18" charset="0"/>
                                      <a:ea typeface="Cambria Math" panose="02040503050406030204" pitchFamily="18" charset="0"/>
                                    </a:rPr>
                                    <m:t>𝑏</m:t>
                                  </m:r>
                                </m:sup>
                              </m:sSup>
                            </m:e>
                          </m:d>
                        </m:e>
                      </m:nary>
                      <m:func>
                        <m:funcPr>
                          <m:ctrlPr>
                            <a:rPr lang="en-US" sz="2000" i="1">
                              <a:latin typeface="Cambria Math" panose="02040503050406030204" pitchFamily="18" charset="0"/>
                              <a:ea typeface="Cambria Math" panose="02040503050406030204" pitchFamily="18" charset="0"/>
                            </a:rPr>
                          </m:ctrlPr>
                        </m:funcPr>
                        <m:fName>
                          <m:r>
                            <m:rPr>
                              <m:sty m:val="p"/>
                            </m:rPr>
                            <a:rPr lang="en-US" sz="2000">
                              <a:latin typeface="Cambria Math" panose="02040503050406030204" pitchFamily="18" charset="0"/>
                              <a:ea typeface="Cambria Math" panose="02040503050406030204" pitchFamily="18" charset="0"/>
                            </a:rPr>
                            <m:t>log</m:t>
                          </m:r>
                        </m:fName>
                        <m:e>
                          <m:d>
                            <m:dPr>
                              <m:ctrlPr>
                                <a:rPr lang="en-US" sz="2000" i="1">
                                  <a:latin typeface="Cambria Math" panose="02040503050406030204" pitchFamily="18" charset="0"/>
                                  <a:ea typeface="Cambria Math" panose="02040503050406030204" pitchFamily="18" charset="0"/>
                                </a:rPr>
                              </m:ctrlPr>
                            </m:dPr>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𝜌</m:t>
                                  </m:r>
                                </m:e>
                              </m:acc>
                              <m:d>
                                <m:dPr>
                                  <m:ctrlPr>
                                    <a:rPr lang="en-US" sz="2000" i="1">
                                      <a:latin typeface="Cambria Math" panose="02040503050406030204" pitchFamily="18" charset="0"/>
                                      <a:ea typeface="Cambria Math" panose="02040503050406030204" pitchFamily="18" charset="0"/>
                                    </a:rPr>
                                  </m:ctrlPr>
                                </m:dPr>
                                <m:e>
                                  <m:sSup>
                                    <m:sSupPr>
                                      <m:ctrlPr>
                                        <a:rPr lang="en-US" sz="2000" i="1">
                                          <a:latin typeface="Cambria Math" panose="02040503050406030204" pitchFamily="18" charset="0"/>
                                          <a:ea typeface="Cambria Math" panose="02040503050406030204" pitchFamily="18" charset="0"/>
                                        </a:rPr>
                                      </m:ctrlPr>
                                    </m:sSupPr>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𝜉</m:t>
                                          </m:r>
                                        </m:e>
                                      </m:acc>
                                    </m:e>
                                    <m:sup>
                                      <m:r>
                                        <a:rPr lang="en-US" sz="2000" i="1">
                                          <a:latin typeface="Cambria Math" panose="02040503050406030204" pitchFamily="18" charset="0"/>
                                          <a:ea typeface="Cambria Math" panose="02040503050406030204" pitchFamily="18" charset="0"/>
                                        </a:rPr>
                                        <m:t>𝑏</m:t>
                                      </m:r>
                                    </m:sup>
                                  </m:sSup>
                                </m:e>
                              </m:d>
                            </m:e>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m:t>
                                  </m:r>
                                </m:e>
                                <m:sub>
                                  <m:r>
                                    <a:rPr lang="en-US" sz="2000" i="1">
                                      <a:latin typeface="Cambria Math" panose="02040503050406030204" pitchFamily="18" charset="0"/>
                                      <a:ea typeface="Cambria Math" panose="02040503050406030204" pitchFamily="18" charset="0"/>
                                    </a:rPr>
                                    <m:t>𝑎</m:t>
                                  </m:r>
                                </m:sub>
                              </m:sSub>
                              <m:sSup>
                                <m:sSupPr>
                                  <m:ctrlPr>
                                    <a:rPr lang="en-US" sz="2000" i="1">
                                      <a:latin typeface="Cambria Math" panose="02040503050406030204" pitchFamily="18" charset="0"/>
                                      <a:ea typeface="Cambria Math" panose="02040503050406030204" pitchFamily="18" charset="0"/>
                                    </a:rPr>
                                  </m:ctrlPr>
                                </m:sSupPr>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𝜉</m:t>
                                      </m:r>
                                    </m:e>
                                  </m:acc>
                                </m:e>
                                <m:sup>
                                  <m:r>
                                    <a:rPr lang="en-US" sz="2000" i="1">
                                      <a:latin typeface="Cambria Math" panose="02040503050406030204" pitchFamily="18" charset="0"/>
                                    </a:rPr>
                                    <m:t>𝑏</m:t>
                                  </m:r>
                                </m:sup>
                              </m:sSup>
                              <m:r>
                                <a:rPr lang="en-US" sz="2000" b="0" i="1" smtClean="0">
                                  <a:latin typeface="Cambria Math" panose="02040503050406030204" pitchFamily="18" charset="0"/>
                                </a:rPr>
                                <m:t>|</m:t>
                              </m:r>
                            </m:e>
                          </m:d>
                        </m:e>
                      </m:func>
                      <m:r>
                        <a:rPr lang="en-US" sz="2000" i="1">
                          <a:latin typeface="Cambria Math" panose="02040503050406030204" pitchFamily="18" charset="0"/>
                          <a:ea typeface="Cambria Math" panose="02040503050406030204" pitchFamily="18" charset="0"/>
                        </a:rPr>
                        <m:t>𝑑</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𝜉</m:t>
                          </m:r>
                        </m:e>
                        <m:sup>
                          <m:r>
                            <a:rPr lang="en-US" sz="2000" i="1">
                              <a:latin typeface="Cambria Math" panose="02040503050406030204" pitchFamily="18" charset="0"/>
                              <a:ea typeface="Cambria Math" panose="02040503050406030204" pitchFamily="18" charset="0"/>
                            </a:rPr>
                            <m:t>1</m:t>
                          </m:r>
                        </m:sup>
                      </m:sSup>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𝑑</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𝜉</m:t>
                          </m:r>
                        </m:e>
                        <m:sup>
                          <m:r>
                            <a:rPr lang="en-US" sz="2000" i="1">
                              <a:latin typeface="Cambria Math" panose="02040503050406030204" pitchFamily="18" charset="0"/>
                              <a:ea typeface="Cambria Math" panose="02040503050406030204" pitchFamily="18" charset="0"/>
                            </a:rPr>
                            <m:t>𝑛</m:t>
                          </m:r>
                        </m:sup>
                      </m:sSup>
                    </m:oMath>
                  </m:oMathPara>
                </a14:m>
                <a:endParaRPr lang="en-US" sz="2000" dirty="0"/>
              </a:p>
            </p:txBody>
          </p:sp>
        </mc:Choice>
        <mc:Fallback xmlns="">
          <p:sp>
            <p:nvSpPr>
              <p:cNvPr id="4" name="TextBox 3">
                <a:extLst>
                  <a:ext uri="{FF2B5EF4-FFF2-40B4-BE49-F238E27FC236}">
                    <a16:creationId xmlns:a16="http://schemas.microsoft.com/office/drawing/2014/main" id="{23FDD504-043F-B358-CD44-B02D837CA080}"/>
                  </a:ext>
                </a:extLst>
              </p:cNvPr>
              <p:cNvSpPr txBox="1">
                <a:spLocks noRot="1" noChangeAspect="1" noMove="1" noResize="1" noEditPoints="1" noAdjustHandles="1" noChangeArrowheads="1" noChangeShapeType="1" noTextEdit="1"/>
              </p:cNvSpPr>
              <p:nvPr/>
            </p:nvSpPr>
            <p:spPr>
              <a:xfrm>
                <a:off x="0" y="56503"/>
                <a:ext cx="12096085" cy="2677721"/>
              </a:xfrm>
              <a:prstGeom prst="rect">
                <a:avLst/>
              </a:prstGeom>
              <a:blipFill>
                <a:blip r:embed="rId2"/>
                <a:stretch>
                  <a:fillRect t="-12264" b="-632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B6EB3BF-9700-83B7-7AC2-D0A808C6B325}"/>
                  </a:ext>
                </a:extLst>
              </p:cNvPr>
              <p:cNvSpPr txBox="1"/>
              <p:nvPr/>
            </p:nvSpPr>
            <p:spPr>
              <a:xfrm>
                <a:off x="-285749" y="3219677"/>
                <a:ext cx="10267950" cy="336887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nary>
                        <m:naryPr>
                          <m:limLoc m:val="undOvr"/>
                          <m:subHide m:val="on"/>
                          <m:supHide m:val="on"/>
                          <m:ctrlPr>
                            <a:rPr lang="en-US" sz="2000" b="0" i="1" smtClean="0">
                              <a:latin typeface="Cambria Math" panose="02040503050406030204" pitchFamily="18" charset="0"/>
                            </a:rPr>
                          </m:ctrlPr>
                        </m:naryPr>
                        <m:sub/>
                        <m:sup/>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𝜌</m:t>
                              </m:r>
                            </m:e>
                          </m:acc>
                          <m:d>
                            <m:dPr>
                              <m:ctrlPr>
                                <a:rPr lang="en-US" sz="2000" i="1">
                                  <a:latin typeface="Cambria Math" panose="02040503050406030204" pitchFamily="18" charset="0"/>
                                </a:rPr>
                              </m:ctrlPr>
                            </m:dPr>
                            <m:e>
                              <m:sSup>
                                <m:sSupPr>
                                  <m:ctrlPr>
                                    <a:rPr lang="en-US" sz="2000" i="1">
                                      <a:latin typeface="Cambria Math" panose="02040503050406030204" pitchFamily="18" charset="0"/>
                                      <a:ea typeface="Cambria Math" panose="02040503050406030204" pitchFamily="18" charset="0"/>
                                    </a:rPr>
                                  </m:ctrlPr>
                                </m:sSupPr>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𝜉</m:t>
                                      </m:r>
                                    </m:e>
                                  </m:acc>
                                </m:e>
                                <m:sup>
                                  <m:r>
                                    <a:rPr lang="en-US" sz="2000" i="1">
                                      <a:latin typeface="Cambria Math" panose="02040503050406030204" pitchFamily="18" charset="0"/>
                                      <a:ea typeface="Cambria Math" panose="02040503050406030204" pitchFamily="18" charset="0"/>
                                    </a:rPr>
                                    <m:t>𝑏</m:t>
                                  </m:r>
                                </m:sup>
                              </m:sSup>
                            </m:e>
                          </m:d>
                          <m:func>
                            <m:funcPr>
                              <m:ctrlPr>
                                <a:rPr lang="en-US" sz="2000" i="1">
                                  <a:latin typeface="Cambria Math" panose="02040503050406030204" pitchFamily="18" charset="0"/>
                                  <a:ea typeface="Cambria Math" panose="02040503050406030204" pitchFamily="18" charset="0"/>
                                </a:rPr>
                              </m:ctrlPr>
                            </m:funcPr>
                            <m:fName>
                              <m:r>
                                <m:rPr>
                                  <m:sty m:val="p"/>
                                </m:rPr>
                                <a:rPr lang="en-US" sz="2000">
                                  <a:latin typeface="Cambria Math" panose="02040503050406030204" pitchFamily="18" charset="0"/>
                                  <a:ea typeface="Cambria Math" panose="02040503050406030204" pitchFamily="18" charset="0"/>
                                </a:rPr>
                                <m:t>log</m:t>
                              </m:r>
                            </m:fName>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𝜌</m:t>
                                  </m:r>
                                </m:e>
                              </m:acc>
                              <m:d>
                                <m:dPr>
                                  <m:ctrlPr>
                                    <a:rPr lang="en-US" sz="2000" i="1">
                                      <a:latin typeface="Cambria Math" panose="02040503050406030204" pitchFamily="18" charset="0"/>
                                      <a:ea typeface="Cambria Math" panose="02040503050406030204" pitchFamily="18" charset="0"/>
                                    </a:rPr>
                                  </m:ctrlPr>
                                </m:dPr>
                                <m:e>
                                  <m:sSup>
                                    <m:sSupPr>
                                      <m:ctrlPr>
                                        <a:rPr lang="en-US" sz="2000" i="1">
                                          <a:latin typeface="Cambria Math" panose="02040503050406030204" pitchFamily="18" charset="0"/>
                                          <a:ea typeface="Cambria Math" panose="02040503050406030204" pitchFamily="18" charset="0"/>
                                        </a:rPr>
                                      </m:ctrlPr>
                                    </m:sSupPr>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𝜉</m:t>
                                          </m:r>
                                        </m:e>
                                      </m:acc>
                                    </m:e>
                                    <m:sup>
                                      <m:r>
                                        <a:rPr lang="en-US" sz="2000" i="1">
                                          <a:latin typeface="Cambria Math" panose="02040503050406030204" pitchFamily="18" charset="0"/>
                                          <a:ea typeface="Cambria Math" panose="02040503050406030204" pitchFamily="18" charset="0"/>
                                        </a:rPr>
                                        <m:t>𝑏</m:t>
                                      </m:r>
                                    </m:sup>
                                  </m:sSup>
                                </m:e>
                              </m:d>
                            </m:e>
                          </m:func>
                        </m:e>
                      </m:nary>
                      <m:r>
                        <a:rPr lang="en-US" sz="2000" i="1">
                          <a:latin typeface="Cambria Math" panose="02040503050406030204" pitchFamily="18" charset="0"/>
                          <a:ea typeface="Cambria Math" panose="02040503050406030204" pitchFamily="18" charset="0"/>
                        </a:rPr>
                        <m:t>𝑑</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𝜉</m:t>
                          </m:r>
                        </m:e>
                        <m:sup>
                          <m:r>
                            <a:rPr lang="en-US" sz="2000" i="1">
                              <a:latin typeface="Cambria Math" panose="02040503050406030204" pitchFamily="18" charset="0"/>
                              <a:ea typeface="Cambria Math" panose="02040503050406030204" pitchFamily="18" charset="0"/>
                            </a:rPr>
                            <m:t>1</m:t>
                          </m:r>
                        </m:sup>
                      </m:sSup>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𝑑</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𝜉</m:t>
                          </m:r>
                        </m:e>
                        <m:sup>
                          <m:r>
                            <a:rPr lang="en-US" sz="2000" i="1">
                              <a:latin typeface="Cambria Math" panose="02040503050406030204" pitchFamily="18" charset="0"/>
                              <a:ea typeface="Cambria Math" panose="02040503050406030204" pitchFamily="18" charset="0"/>
                            </a:rPr>
                            <m:t>𝑛</m:t>
                          </m:r>
                        </m:sup>
                      </m:sSup>
                      <m:r>
                        <a:rPr lang="en-US" sz="2000" b="0" i="1" smtClean="0">
                          <a:latin typeface="Cambria Math" panose="02040503050406030204" pitchFamily="18" charset="0"/>
                          <a:ea typeface="Cambria Math" panose="02040503050406030204" pitchFamily="18" charset="0"/>
                        </a:rPr>
                        <m:t>−</m:t>
                      </m:r>
                      <m:nary>
                        <m:naryPr>
                          <m:limLoc m:val="undOvr"/>
                          <m:subHide m:val="on"/>
                          <m:supHide m:val="on"/>
                          <m:ctrlPr>
                            <a:rPr lang="en-US" sz="2000" i="1">
                              <a:latin typeface="Cambria Math" panose="02040503050406030204" pitchFamily="18" charset="0"/>
                            </a:rPr>
                          </m:ctrlPr>
                        </m:naryPr>
                        <m:sub/>
                        <m:sup/>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𝜌</m:t>
                              </m:r>
                            </m:e>
                          </m:acc>
                          <m:d>
                            <m:dPr>
                              <m:ctrlPr>
                                <a:rPr lang="en-US" sz="2000" i="1">
                                  <a:latin typeface="Cambria Math" panose="02040503050406030204" pitchFamily="18" charset="0"/>
                                </a:rPr>
                              </m:ctrlPr>
                            </m:dPr>
                            <m:e>
                              <m:sSup>
                                <m:sSupPr>
                                  <m:ctrlPr>
                                    <a:rPr lang="en-US" sz="2000" i="1">
                                      <a:latin typeface="Cambria Math" panose="02040503050406030204" pitchFamily="18" charset="0"/>
                                      <a:ea typeface="Cambria Math" panose="02040503050406030204" pitchFamily="18" charset="0"/>
                                    </a:rPr>
                                  </m:ctrlPr>
                                </m:sSupPr>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𝜉</m:t>
                                      </m:r>
                                    </m:e>
                                  </m:acc>
                                </m:e>
                                <m:sup>
                                  <m:r>
                                    <a:rPr lang="en-US" sz="2000" i="1">
                                      <a:latin typeface="Cambria Math" panose="02040503050406030204" pitchFamily="18" charset="0"/>
                                      <a:ea typeface="Cambria Math" panose="02040503050406030204" pitchFamily="18" charset="0"/>
                                    </a:rPr>
                                    <m:t>𝑏</m:t>
                                  </m:r>
                                </m:sup>
                              </m:sSup>
                            </m:e>
                          </m:d>
                        </m:e>
                      </m:nary>
                      <m:func>
                        <m:funcPr>
                          <m:ctrlPr>
                            <a:rPr lang="en-US" sz="2000" i="1">
                              <a:latin typeface="Cambria Math" panose="02040503050406030204" pitchFamily="18" charset="0"/>
                              <a:ea typeface="Cambria Math" panose="02040503050406030204" pitchFamily="18" charset="0"/>
                            </a:rPr>
                          </m:ctrlPr>
                        </m:funcPr>
                        <m:fName>
                          <m:r>
                            <m:rPr>
                              <m:sty m:val="p"/>
                            </m:rPr>
                            <a:rPr lang="en-US" sz="2000">
                              <a:latin typeface="Cambria Math" panose="02040503050406030204" pitchFamily="18" charset="0"/>
                              <a:ea typeface="Cambria Math" panose="02040503050406030204" pitchFamily="18" charset="0"/>
                            </a:rPr>
                            <m:t>log</m:t>
                          </m:r>
                        </m:fName>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m:t>
                              </m:r>
                            </m:e>
                            <m:sub>
                              <m:r>
                                <a:rPr lang="en-US" sz="2000" b="0" i="1" smtClean="0">
                                  <a:latin typeface="Cambria Math" panose="02040503050406030204" pitchFamily="18" charset="0"/>
                                  <a:ea typeface="Cambria Math" panose="02040503050406030204" pitchFamily="18" charset="0"/>
                                </a:rPr>
                                <m:t>𝑎</m:t>
                              </m:r>
                            </m:sub>
                          </m:sSub>
                          <m:acc>
                            <m:accPr>
                              <m:chr m:val="̂"/>
                              <m:ctrlPr>
                                <a:rPr lang="en-US" sz="2000" i="1">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𝜉</m:t>
                              </m:r>
                            </m:e>
                          </m:acc>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𝑑</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𝜉</m:t>
                              </m:r>
                            </m:e>
                            <m:sup>
                              <m:r>
                                <a:rPr lang="en-US" sz="2000" i="1">
                                  <a:latin typeface="Cambria Math" panose="02040503050406030204" pitchFamily="18" charset="0"/>
                                  <a:ea typeface="Cambria Math" panose="02040503050406030204" pitchFamily="18" charset="0"/>
                                </a:rPr>
                                <m:t>1</m:t>
                              </m:r>
                            </m:sup>
                          </m:sSup>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𝑑</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𝜉</m:t>
                              </m:r>
                            </m:e>
                            <m:sup>
                              <m:r>
                                <a:rPr lang="en-US" sz="2000" i="1">
                                  <a:latin typeface="Cambria Math" panose="02040503050406030204" pitchFamily="18" charset="0"/>
                                  <a:ea typeface="Cambria Math" panose="02040503050406030204" pitchFamily="18" charset="0"/>
                                </a:rPr>
                                <m:t>𝑛</m:t>
                              </m:r>
                            </m:sup>
                          </m:sSup>
                        </m:e>
                      </m:func>
                    </m:oMath>
                  </m:oMathPara>
                </a14:m>
                <a:endParaRPr lang="en-US" sz="2000" dirty="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𝐼</m:t>
                      </m:r>
                      <m:d>
                        <m:dPr>
                          <m:begChr m:val="["/>
                          <m:endChr m:val="]"/>
                          <m:ctrlPr>
                            <a:rPr lang="en-US" sz="2000" b="0" i="1" smtClean="0">
                              <a:latin typeface="Cambria Math" panose="02040503050406030204" pitchFamily="18" charset="0"/>
                            </a:rPr>
                          </m:ctrlPr>
                        </m:d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𝜌</m:t>
                              </m:r>
                            </m:e>
                          </m:acc>
                          <m:d>
                            <m:dPr>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acc>
                                    <m:accPr>
                                      <m:chr m:val="̂"/>
                                      <m:ctrlPr>
                                        <a:rPr lang="en-US" sz="2000" i="1">
                                          <a:latin typeface="Cambria Math" panose="02040503050406030204" pitchFamily="18" charset="0"/>
                                        </a:rPr>
                                      </m:ctrlPr>
                                    </m:accPr>
                                    <m:e>
                                      <m:r>
                                        <a:rPr lang="en-US" sz="2000" b="0" i="1" smtClean="0">
                                          <a:latin typeface="Cambria Math" panose="02040503050406030204" pitchFamily="18" charset="0"/>
                                        </a:rPr>
                                        <m:t>𝜉</m:t>
                                      </m:r>
                                    </m:e>
                                  </m:acc>
                                </m:e>
                                <m:sup>
                                  <m:r>
                                    <a:rPr lang="en-US" sz="2000" b="0" i="1" smtClean="0">
                                      <a:latin typeface="Cambria Math" panose="02040503050406030204" pitchFamily="18" charset="0"/>
                                    </a:rPr>
                                    <m:t>𝑏</m:t>
                                  </m:r>
                                </m:sup>
                              </m:sSup>
                            </m:e>
                          </m:d>
                        </m:e>
                      </m:d>
                      <m:r>
                        <a:rPr lang="en-US" sz="2000" i="1">
                          <a:latin typeface="Cambria Math" panose="02040503050406030204" pitchFamily="18" charset="0"/>
                          <a:ea typeface="Cambria Math" panose="02040503050406030204" pitchFamily="18" charset="0"/>
                        </a:rPr>
                        <m:t>−</m:t>
                      </m:r>
                      <m:nary>
                        <m:naryPr>
                          <m:limLoc m:val="undOvr"/>
                          <m:subHide m:val="on"/>
                          <m:supHide m:val="on"/>
                          <m:ctrlPr>
                            <a:rPr lang="en-US" sz="2000" i="1">
                              <a:latin typeface="Cambria Math" panose="02040503050406030204" pitchFamily="18" charset="0"/>
                            </a:rPr>
                          </m:ctrlPr>
                        </m:naryPr>
                        <m:sub/>
                        <m:sup/>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𝜌</m:t>
                              </m:r>
                            </m:e>
                          </m:acc>
                          <m:d>
                            <m:dPr>
                              <m:ctrlPr>
                                <a:rPr lang="en-US" sz="2000" i="1">
                                  <a:latin typeface="Cambria Math" panose="02040503050406030204" pitchFamily="18" charset="0"/>
                                </a:rPr>
                              </m:ctrlPr>
                            </m:dPr>
                            <m:e>
                              <m:sSup>
                                <m:sSupPr>
                                  <m:ctrlPr>
                                    <a:rPr lang="en-US" sz="2000" i="1">
                                      <a:latin typeface="Cambria Math" panose="02040503050406030204" pitchFamily="18" charset="0"/>
                                      <a:ea typeface="Cambria Math" panose="02040503050406030204" pitchFamily="18" charset="0"/>
                                    </a:rPr>
                                  </m:ctrlPr>
                                </m:sSupPr>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𝜉</m:t>
                                      </m:r>
                                    </m:e>
                                  </m:acc>
                                </m:e>
                                <m:sup>
                                  <m:r>
                                    <a:rPr lang="en-US" sz="2000" i="1">
                                      <a:latin typeface="Cambria Math" panose="02040503050406030204" pitchFamily="18" charset="0"/>
                                      <a:ea typeface="Cambria Math" panose="02040503050406030204" pitchFamily="18" charset="0"/>
                                    </a:rPr>
                                    <m:t>𝑏</m:t>
                                  </m:r>
                                </m:sup>
                              </m:sSup>
                            </m:e>
                          </m:d>
                        </m:e>
                      </m:nary>
                      <m:func>
                        <m:funcPr>
                          <m:ctrlPr>
                            <a:rPr lang="en-US" sz="2000" i="1">
                              <a:latin typeface="Cambria Math" panose="02040503050406030204" pitchFamily="18" charset="0"/>
                              <a:ea typeface="Cambria Math" panose="02040503050406030204" pitchFamily="18" charset="0"/>
                            </a:rPr>
                          </m:ctrlPr>
                        </m:funcPr>
                        <m:fName>
                          <m:r>
                            <m:rPr>
                              <m:sty m:val="p"/>
                            </m:rPr>
                            <a:rPr lang="en-US" sz="2000">
                              <a:latin typeface="Cambria Math" panose="02040503050406030204" pitchFamily="18" charset="0"/>
                              <a:ea typeface="Cambria Math" panose="02040503050406030204" pitchFamily="18" charset="0"/>
                            </a:rPr>
                            <m:t>log</m:t>
                          </m:r>
                        </m:fName>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m:t>
                              </m:r>
                            </m:e>
                            <m:sub>
                              <m:r>
                                <a:rPr lang="en-US" sz="2000" i="1">
                                  <a:latin typeface="Cambria Math" panose="02040503050406030204" pitchFamily="18" charset="0"/>
                                  <a:ea typeface="Cambria Math" panose="02040503050406030204" pitchFamily="18" charset="0"/>
                                </a:rPr>
                                <m:t>𝑎</m:t>
                              </m:r>
                            </m:sub>
                          </m:sSub>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𝜉</m:t>
                              </m:r>
                            </m:e>
                          </m:acc>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𝑑</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𝜉</m:t>
                              </m:r>
                            </m:e>
                            <m:sup>
                              <m:r>
                                <a:rPr lang="en-US" sz="2000" i="1">
                                  <a:latin typeface="Cambria Math" panose="02040503050406030204" pitchFamily="18" charset="0"/>
                                  <a:ea typeface="Cambria Math" panose="02040503050406030204" pitchFamily="18" charset="0"/>
                                </a:rPr>
                                <m:t>1</m:t>
                              </m:r>
                            </m:sup>
                          </m:sSup>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𝑑</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𝜉</m:t>
                              </m:r>
                            </m:e>
                            <m:sup>
                              <m:r>
                                <a:rPr lang="en-US" sz="2000" i="1">
                                  <a:latin typeface="Cambria Math" panose="02040503050406030204" pitchFamily="18" charset="0"/>
                                  <a:ea typeface="Cambria Math" panose="02040503050406030204" pitchFamily="18" charset="0"/>
                                </a:rPr>
                                <m:t>𝑛</m:t>
                              </m:r>
                            </m:sup>
                          </m:sSup>
                        </m:e>
                      </m:func>
                    </m:oMath>
                  </m:oMathPara>
                </a14:m>
                <a:endParaRPr lang="en-US" sz="2000" dirty="0"/>
              </a:p>
              <a:p>
                <a:pPr algn="ctr"/>
                <a:r>
                  <a:rPr lang="en-US" sz="2000" dirty="0"/>
                  <a:t>Thus, information entropy remains constant if and only if the logarithm of the Jacobian determinant is zero, which means that Jacobian is one</a:t>
                </a:r>
              </a:p>
              <a:p>
                <a:pPr algn="ctr"/>
                <a:endParaRPr lang="en-US" sz="2000" dirty="0"/>
              </a:p>
              <a:p>
                <a:pPr algn="ctr"/>
                <a:r>
                  <a:rPr lang="en-US" sz="2400" dirty="0"/>
                  <a:t>Therefore, the evolution conserves information entropy</a:t>
                </a:r>
              </a:p>
              <a:p>
                <a:pPr algn="ctr"/>
                <a:endParaRPr lang="en-US" sz="2400" dirty="0"/>
              </a:p>
            </p:txBody>
          </p:sp>
        </mc:Choice>
        <mc:Fallback xmlns="">
          <p:sp>
            <p:nvSpPr>
              <p:cNvPr id="5" name="TextBox 4">
                <a:extLst>
                  <a:ext uri="{FF2B5EF4-FFF2-40B4-BE49-F238E27FC236}">
                    <a16:creationId xmlns:a16="http://schemas.microsoft.com/office/drawing/2014/main" id="{FB6EB3BF-9700-83B7-7AC2-D0A808C6B325}"/>
                  </a:ext>
                </a:extLst>
              </p:cNvPr>
              <p:cNvSpPr txBox="1">
                <a:spLocks noRot="1" noChangeAspect="1" noMove="1" noResize="1" noEditPoints="1" noAdjustHandles="1" noChangeArrowheads="1" noChangeShapeType="1" noTextEdit="1"/>
              </p:cNvSpPr>
              <p:nvPr/>
            </p:nvSpPr>
            <p:spPr>
              <a:xfrm>
                <a:off x="-285749" y="3219677"/>
                <a:ext cx="10267950" cy="3368871"/>
              </a:xfrm>
              <a:prstGeom prst="rect">
                <a:avLst/>
              </a:prstGeom>
              <a:blipFill>
                <a:blip r:embed="rId3"/>
                <a:stretch>
                  <a:fillRect t="-36090" b="-1504"/>
                </a:stretch>
              </a:blipFill>
            </p:spPr>
            <p:txBody>
              <a:bodyPr/>
              <a:lstStyle/>
              <a:p>
                <a:r>
                  <a:rPr lang="en-US">
                    <a:noFill/>
                  </a:rPr>
                  <a:t> </a:t>
                </a:r>
              </a:p>
            </p:txBody>
          </p:sp>
        </mc:Fallback>
      </mc:AlternateContent>
    </p:spTree>
    <p:extLst>
      <p:ext uri="{BB962C8B-B14F-4D97-AF65-F5344CB8AC3E}">
        <p14:creationId xmlns:p14="http://schemas.microsoft.com/office/powerpoint/2010/main" val="22786459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06762DC-9308-9079-EFDC-4E9442B7E79E}"/>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289154D-91C2-2C65-439A-8948A3E1E196}"/>
              </a:ext>
            </a:extLst>
          </p:cNvPr>
          <p:cNvSpPr>
            <a:spLocks noGrp="1"/>
          </p:cNvSpPr>
          <p:nvPr>
            <p:ph type="sldNum" sz="quarter" idx="12"/>
          </p:nvPr>
        </p:nvSpPr>
        <p:spPr/>
        <p:txBody>
          <a:bodyPr/>
          <a:lstStyle/>
          <a:p>
            <a:fld id="{F47845EA-7733-40EE-B074-20032348B727}" type="slidenum">
              <a:rPr lang="en-US" smtClean="0"/>
              <a:t>22</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20BEAAF-A929-5CBF-E834-0A669C419F89}"/>
                  </a:ext>
                </a:extLst>
              </p:cNvPr>
              <p:cNvSpPr txBox="1"/>
              <p:nvPr/>
            </p:nvSpPr>
            <p:spPr>
              <a:xfrm>
                <a:off x="531339" y="266053"/>
                <a:ext cx="11129322" cy="2802627"/>
              </a:xfrm>
              <a:prstGeom prst="rect">
                <a:avLst/>
              </a:prstGeom>
              <a:noFill/>
            </p:spPr>
            <p:txBody>
              <a:bodyPr wrap="square" rtlCol="0">
                <a:spAutoFit/>
              </a:bodyPr>
              <a:lstStyle/>
              <a:p>
                <a:pPr algn="ctr"/>
                <a:r>
                  <a:rPr lang="en-US" sz="2400" dirty="0"/>
                  <a:t>Lastly, we can look at how Hamiltonian evolution affects uncertainty:</a:t>
                </a:r>
              </a:p>
              <a:p>
                <a:pPr algn="ctr"/>
                <a:r>
                  <a:rPr lang="en-US" sz="2400" dirty="0"/>
                  <a:t>Given a multivariable distribution, the uncertainty is characterized by the covariance matrix:  </a:t>
                </a:r>
                <a14:m>
                  <m:oMath xmlns:m="http://schemas.openxmlformats.org/officeDocument/2006/math">
                    <m:r>
                      <a:rPr lang="en-US" sz="2400" b="0" i="1" smtClean="0">
                        <a:latin typeface="Cambria Math" panose="02040503050406030204" pitchFamily="18" charset="0"/>
                      </a:rPr>
                      <m:t>𝑐𝑜𝑣</m:t>
                    </m:r>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𝜉</m:t>
                            </m:r>
                          </m:e>
                          <m:sup>
                            <m:r>
                              <a:rPr lang="en-US" sz="2400" b="0" i="1" smtClean="0">
                                <a:latin typeface="Cambria Math" panose="02040503050406030204" pitchFamily="18" charset="0"/>
                              </a:rPr>
                              <m:t>𝑎</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𝜉</m:t>
                            </m:r>
                          </m:e>
                          <m:sup>
                            <m:r>
                              <a:rPr lang="en-US" sz="2400" b="0" i="1" smtClean="0">
                                <a:latin typeface="Cambria Math" panose="02040503050406030204" pitchFamily="18" charset="0"/>
                              </a:rPr>
                              <m:t>𝑏</m:t>
                            </m:r>
                          </m:sup>
                        </m:sSup>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𝜎</m:t>
                                  </m:r>
                                </m:e>
                                <m:sub>
                                  <m:r>
                                    <a:rPr lang="en-US" sz="2400" b="0" i="1" smtClean="0">
                                      <a:latin typeface="Cambria Math" panose="02040503050406030204" pitchFamily="18" charset="0"/>
                                    </a:rPr>
                                    <m:t>𝑞</m:t>
                                  </m:r>
                                </m:sub>
                                <m:sup>
                                  <m:r>
                                    <a:rPr lang="en-US" sz="2400" b="0" i="1" smtClean="0">
                                      <a:latin typeface="Cambria Math" panose="02040503050406030204" pitchFamily="18" charset="0"/>
                                    </a:rPr>
                                    <m:t>2</m:t>
                                  </m:r>
                                </m:sup>
                              </m:sSubSup>
                            </m:e>
                            <m:e>
                              <m:r>
                                <a:rPr lang="en-US" sz="2400" b="0" i="1" smtClean="0">
                                  <a:latin typeface="Cambria Math" panose="02040503050406030204" pitchFamily="18" charset="0"/>
                                </a:rPr>
                                <m:t>𝑐𝑜</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𝑞</m:t>
                                  </m:r>
                                  <m:r>
                                    <a:rPr lang="en-US" sz="2400" b="0" i="1" smtClean="0">
                                      <a:latin typeface="Cambria Math" panose="02040503050406030204" pitchFamily="18" charset="0"/>
                                    </a:rPr>
                                    <m:t>,</m:t>
                                  </m:r>
                                  <m:r>
                                    <a:rPr lang="en-US" sz="2400" b="0" i="1" smtClean="0">
                                      <a:latin typeface="Cambria Math" panose="02040503050406030204" pitchFamily="18" charset="0"/>
                                    </a:rPr>
                                    <m:t>𝑝</m:t>
                                  </m:r>
                                </m:sub>
                              </m:sSub>
                            </m:e>
                          </m:mr>
                          <m:mr>
                            <m:e>
                              <m:r>
                                <a:rPr lang="en-US" sz="2400" b="0" i="1" smtClean="0">
                                  <a:latin typeface="Cambria Math" panose="02040503050406030204" pitchFamily="18" charset="0"/>
                                </a:rPr>
                                <m:t>𝑐𝑜</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𝑝</m:t>
                                  </m:r>
                                  <m:r>
                                    <a:rPr lang="en-US" sz="2400" b="0" i="1" smtClean="0">
                                      <a:latin typeface="Cambria Math" panose="02040503050406030204" pitchFamily="18" charset="0"/>
                                    </a:rPr>
                                    <m:t>,</m:t>
                                  </m:r>
                                  <m:r>
                                    <a:rPr lang="en-US" sz="2400" b="0" i="1" smtClean="0">
                                      <a:latin typeface="Cambria Math" panose="02040503050406030204" pitchFamily="18" charset="0"/>
                                    </a:rPr>
                                    <m:t>𝑞</m:t>
                                  </m:r>
                                </m:sub>
                              </m:sSub>
                            </m:e>
                            <m:e>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𝜎</m:t>
                                  </m:r>
                                </m:e>
                                <m:sub>
                                  <m:r>
                                    <a:rPr lang="en-US" sz="2400" b="0" i="1" smtClean="0">
                                      <a:latin typeface="Cambria Math" panose="02040503050406030204" pitchFamily="18" charset="0"/>
                                    </a:rPr>
                                    <m:t>𝑝</m:t>
                                  </m:r>
                                </m:sub>
                                <m:sup>
                                  <m:r>
                                    <a:rPr lang="en-US" sz="2400" b="0" i="1" smtClean="0">
                                      <a:latin typeface="Cambria Math" panose="02040503050406030204" pitchFamily="18" charset="0"/>
                                    </a:rPr>
                                    <m:t>2</m:t>
                                  </m:r>
                                </m:sup>
                              </m:sSubSup>
                            </m:e>
                          </m:mr>
                        </m:m>
                      </m:e>
                    </m:d>
                  </m:oMath>
                </a14:m>
                <a:r>
                  <a:rPr lang="en-US" sz="2400" dirty="0"/>
                  <a:t>, whose determinant gives the coordinate independent quantity to characterize uncertainty, which we can use the linearized transformation to see how the uncertainty evolves after an infinitesimal time step </a:t>
                </a:r>
                <a14:m>
                  <m:oMath xmlns:m="http://schemas.openxmlformats.org/officeDocument/2006/math">
                    <m:r>
                      <a:rPr lang="en-US" sz="2400" b="0" i="1" smtClean="0">
                        <a:latin typeface="Cambria Math" panose="02040503050406030204" pitchFamily="18" charset="0"/>
                      </a:rPr>
                      <m:t>𝛿</m:t>
                    </m:r>
                    <m:r>
                      <a:rPr lang="en-US" sz="2400" b="0" i="1" smtClean="0">
                        <a:latin typeface="Cambria Math" panose="02040503050406030204" pitchFamily="18" charset="0"/>
                      </a:rPr>
                      <m:t>𝑡</m:t>
                    </m:r>
                  </m:oMath>
                </a14:m>
                <a:r>
                  <a:rPr lang="en-US" sz="2400" dirty="0"/>
                  <a:t> if the distribution is narrow enough </a:t>
                </a:r>
              </a:p>
            </p:txBody>
          </p:sp>
        </mc:Choice>
        <mc:Fallback xmlns="">
          <p:sp>
            <p:nvSpPr>
              <p:cNvPr id="4" name="TextBox 3">
                <a:extLst>
                  <a:ext uri="{FF2B5EF4-FFF2-40B4-BE49-F238E27FC236}">
                    <a16:creationId xmlns:a16="http://schemas.microsoft.com/office/drawing/2014/main" id="{A20BEAAF-A929-5CBF-E834-0A669C419F89}"/>
                  </a:ext>
                </a:extLst>
              </p:cNvPr>
              <p:cNvSpPr txBox="1">
                <a:spLocks noRot="1" noChangeAspect="1" noMove="1" noResize="1" noEditPoints="1" noAdjustHandles="1" noChangeArrowheads="1" noChangeShapeType="1" noTextEdit="1"/>
              </p:cNvSpPr>
              <p:nvPr/>
            </p:nvSpPr>
            <p:spPr>
              <a:xfrm>
                <a:off x="531339" y="266053"/>
                <a:ext cx="11129322" cy="2802627"/>
              </a:xfrm>
              <a:prstGeom prst="rect">
                <a:avLst/>
              </a:prstGeom>
              <a:blipFill>
                <a:blip r:embed="rId2"/>
                <a:stretch>
                  <a:fillRect t="-1810" r="-342" b="-407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BB1B450-2FA9-DC4A-A271-00C753CA8479}"/>
                  </a:ext>
                </a:extLst>
              </p:cNvPr>
              <p:cNvSpPr txBox="1"/>
              <p:nvPr/>
            </p:nvSpPr>
            <p:spPr>
              <a:xfrm>
                <a:off x="1" y="4366599"/>
                <a:ext cx="9334500" cy="124982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𝑐𝑜𝑣</m:t>
                          </m:r>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𝜉</m:t>
                                      </m:r>
                                    </m:e>
                                  </m:acc>
                                </m:e>
                                <m:sup>
                                  <m:r>
                                    <a:rPr lang="en-US" sz="2400" b="0" i="1" smtClean="0">
                                      <a:latin typeface="Cambria Math" panose="02040503050406030204" pitchFamily="18" charset="0"/>
                                    </a:rPr>
                                    <m:t>𝑐</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b="0" i="1" smtClean="0">
                                          <a:latin typeface="Cambria Math" panose="02040503050406030204" pitchFamily="18" charset="0"/>
                                        </a:rPr>
                                        <m:t>𝜉</m:t>
                                      </m:r>
                                    </m:e>
                                  </m:acc>
                                </m:e>
                                <m:sup>
                                  <m:r>
                                    <a:rPr lang="en-US" sz="2400" b="0" i="1" smtClean="0">
                                      <a:latin typeface="Cambria Math" panose="02040503050406030204" pitchFamily="18" charset="0"/>
                                    </a:rPr>
                                    <m:t>𝑑</m:t>
                                  </m:r>
                                </m:sup>
                              </m:sSup>
                            </m:e>
                          </m:d>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𝑎</m:t>
                              </m:r>
                            </m:sub>
                          </m:sSub>
                          <m:sSup>
                            <m:sSupPr>
                              <m:ctrlPr>
                                <a:rPr lang="en-US" sz="2400" b="0" i="1" smtClean="0">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b="0" i="1" smtClean="0">
                                      <a:latin typeface="Cambria Math" panose="02040503050406030204" pitchFamily="18" charset="0"/>
                                    </a:rPr>
                                    <m:t>𝜉</m:t>
                                  </m:r>
                                </m:e>
                              </m:acc>
                            </m:e>
                            <m:sup>
                              <m:r>
                                <a:rPr lang="en-US" sz="2400" b="0" i="1" smtClean="0">
                                  <a:latin typeface="Cambria Math" panose="02040503050406030204" pitchFamily="18" charset="0"/>
                                </a:rPr>
                                <m:t>𝑐</m:t>
                              </m:r>
                            </m:sup>
                          </m:sSup>
                          <m:r>
                            <a:rPr lang="en-US" sz="2400" b="0" i="1" smtClean="0">
                              <a:latin typeface="Cambria Math" panose="02040503050406030204" pitchFamily="18" charset="0"/>
                            </a:rPr>
                            <m:t>𝑐𝑜𝑣</m:t>
                          </m:r>
                          <m:d>
                            <m:dPr>
                              <m:ctrlPr>
                                <a:rPr lang="en-US" sz="2400" b="0" i="1" smtClean="0">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𝜉</m:t>
                                  </m:r>
                                </m:e>
                                <m:sup>
                                  <m:r>
                                    <a:rPr lang="en-US" sz="2400" i="1">
                                      <a:latin typeface="Cambria Math" panose="02040503050406030204" pitchFamily="18" charset="0"/>
                                    </a:rPr>
                                    <m:t>𝑎</m:t>
                                  </m:r>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𝜉</m:t>
                                  </m:r>
                                </m:e>
                                <m:sup>
                                  <m:r>
                                    <a:rPr lang="en-US" sz="2400" i="1">
                                      <a:latin typeface="Cambria Math" panose="02040503050406030204" pitchFamily="18" charset="0"/>
                                    </a:rPr>
                                    <m:t>𝑏</m:t>
                                  </m:r>
                                </m:sup>
                              </m:sSup>
                            </m:e>
                          </m:d>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𝑏</m:t>
                              </m:r>
                            </m:sub>
                          </m:sSub>
                          <m:sSup>
                            <m:sSupPr>
                              <m:ctrlPr>
                                <a:rPr lang="en-US" sz="2400" i="1">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𝜉</m:t>
                                  </m:r>
                                </m:e>
                              </m:acc>
                            </m:e>
                            <m:sup>
                              <m:r>
                                <a:rPr lang="en-US" sz="2400" i="1">
                                  <a:latin typeface="Cambria Math" panose="02040503050406030204" pitchFamily="18" charset="0"/>
                                </a:rPr>
                                <m:t>𝑑</m:t>
                              </m:r>
                            </m:sup>
                          </m:sSup>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𝑎</m:t>
                              </m:r>
                            </m:sub>
                          </m:sSub>
                          <m:sSup>
                            <m:sSupPr>
                              <m:ctrlPr>
                                <a:rPr lang="en-US" sz="2400" i="1">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𝜉</m:t>
                                  </m:r>
                                </m:e>
                              </m:acc>
                            </m:e>
                            <m:sup>
                              <m:r>
                                <a:rPr lang="en-US" sz="2400" b="0" i="1" smtClean="0">
                                  <a:latin typeface="Cambria Math" panose="02040503050406030204" pitchFamily="18" charset="0"/>
                                </a:rPr>
                                <m:t>𝑐</m:t>
                              </m:r>
                            </m:sup>
                          </m:sSup>
                        </m:e>
                      </m:d>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𝑐𝑜𝑣</m:t>
                          </m:r>
                          <m:d>
                            <m:dPr>
                              <m:ctrlPr>
                                <a:rPr lang="en-US" sz="2400" b="0" i="1" smtClean="0">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𝜉</m:t>
                                  </m:r>
                                </m:e>
                                <m:sup>
                                  <m:r>
                                    <a:rPr lang="en-US" sz="2400" i="1">
                                      <a:latin typeface="Cambria Math" panose="02040503050406030204" pitchFamily="18" charset="0"/>
                                    </a:rPr>
                                    <m:t>𝑎</m:t>
                                  </m:r>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𝜉</m:t>
                                  </m:r>
                                </m:e>
                                <m:sup>
                                  <m:r>
                                    <a:rPr lang="en-US" sz="2400" i="1">
                                      <a:latin typeface="Cambria Math" panose="02040503050406030204" pitchFamily="18" charset="0"/>
                                    </a:rPr>
                                    <m:t>𝑏</m:t>
                                  </m:r>
                                </m:sup>
                              </m:sSup>
                            </m:e>
                          </m:d>
                        </m:e>
                      </m:d>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𝑏</m:t>
                              </m:r>
                            </m:sub>
                          </m:sSub>
                          <m:sSup>
                            <m:sSupPr>
                              <m:ctrlPr>
                                <a:rPr lang="en-US" sz="2400" i="1">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𝜉</m:t>
                                  </m:r>
                                </m:e>
                              </m:acc>
                            </m:e>
                            <m:sup>
                              <m:r>
                                <a:rPr lang="en-US" sz="2400" i="1">
                                  <a:latin typeface="Cambria Math" panose="02040503050406030204" pitchFamily="18" charset="0"/>
                                </a:rPr>
                                <m:t>𝑑</m:t>
                              </m:r>
                            </m:sup>
                          </m:sSup>
                        </m:e>
                      </m:d>
                    </m:oMath>
                  </m:oMathPara>
                </a14:m>
                <a:endParaRPr lang="en-US" sz="2400" dirty="0"/>
              </a:p>
              <a:p>
                <a:pPr algn="ctr"/>
                <a:r>
                  <a:rPr lang="en-US" sz="2400" dirty="0"/>
                  <a:t>the uncertainty is unchanged if and only if the Jacobian is unitary:</a:t>
                </a:r>
              </a:p>
              <a:p>
                <a:pPr algn="ctr"/>
                <a:r>
                  <a:rPr lang="en-US" sz="2400" dirty="0"/>
                  <a:t>The evolution conserves the uncertainty of peaked distributions</a:t>
                </a:r>
              </a:p>
            </p:txBody>
          </p:sp>
        </mc:Choice>
        <mc:Fallback xmlns="">
          <p:sp>
            <p:nvSpPr>
              <p:cNvPr id="6" name="TextBox 5">
                <a:extLst>
                  <a:ext uri="{FF2B5EF4-FFF2-40B4-BE49-F238E27FC236}">
                    <a16:creationId xmlns:a16="http://schemas.microsoft.com/office/drawing/2014/main" id="{5BB1B450-2FA9-DC4A-A271-00C753CA8479}"/>
                  </a:ext>
                </a:extLst>
              </p:cNvPr>
              <p:cNvSpPr txBox="1">
                <a:spLocks noRot="1" noChangeAspect="1" noMove="1" noResize="1" noEditPoints="1" noAdjustHandles="1" noChangeArrowheads="1" noChangeShapeType="1" noTextEdit="1"/>
              </p:cNvSpPr>
              <p:nvPr/>
            </p:nvSpPr>
            <p:spPr>
              <a:xfrm>
                <a:off x="1" y="4366599"/>
                <a:ext cx="9334500" cy="1249829"/>
              </a:xfrm>
              <a:prstGeom prst="rect">
                <a:avLst/>
              </a:prstGeom>
              <a:blipFill>
                <a:blip r:embed="rId3"/>
                <a:stretch>
                  <a:fillRect t="-3000" b="-10000"/>
                </a:stretch>
              </a:blipFill>
            </p:spPr>
            <p:txBody>
              <a:bodyPr/>
              <a:lstStyle/>
              <a:p>
                <a:r>
                  <a:rPr lang="en-US">
                    <a:noFill/>
                  </a:rPr>
                  <a:t> </a:t>
                </a:r>
              </a:p>
            </p:txBody>
          </p:sp>
        </mc:Fallback>
      </mc:AlternateContent>
    </p:spTree>
    <p:extLst>
      <p:ext uri="{BB962C8B-B14F-4D97-AF65-F5344CB8AC3E}">
        <p14:creationId xmlns:p14="http://schemas.microsoft.com/office/powerpoint/2010/main" val="4637388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8ED51E4-B15E-A159-045F-94977C983983}"/>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A38F6D50-B6B4-4CD2-D280-2F24A98B5758}"/>
              </a:ext>
            </a:extLst>
          </p:cNvPr>
          <p:cNvSpPr>
            <a:spLocks noGrp="1"/>
          </p:cNvSpPr>
          <p:nvPr>
            <p:ph type="sldNum" sz="quarter" idx="12"/>
          </p:nvPr>
        </p:nvSpPr>
        <p:spPr/>
        <p:txBody>
          <a:bodyPr/>
          <a:lstStyle/>
          <a:p>
            <a:fld id="{F47845EA-7733-40EE-B074-20032348B727}" type="slidenum">
              <a:rPr lang="en-US" smtClean="0"/>
              <a:t>23</a:t>
            </a:fld>
            <a:endParaRPr lang="en-US"/>
          </a:p>
        </p:txBody>
      </p:sp>
      <p:sp>
        <p:nvSpPr>
          <p:cNvPr id="4" name="TextBox 3">
            <a:extLst>
              <a:ext uri="{FF2B5EF4-FFF2-40B4-BE49-F238E27FC236}">
                <a16:creationId xmlns:a16="http://schemas.microsoft.com/office/drawing/2014/main" id="{FAAFA123-D4AC-CD3C-2600-76FC2FA31D92}"/>
              </a:ext>
            </a:extLst>
          </p:cNvPr>
          <p:cNvSpPr txBox="1"/>
          <p:nvPr/>
        </p:nvSpPr>
        <p:spPr>
          <a:xfrm>
            <a:off x="325534" y="266053"/>
            <a:ext cx="11540931" cy="3970318"/>
          </a:xfrm>
          <a:prstGeom prst="rect">
            <a:avLst/>
          </a:prstGeom>
          <a:noFill/>
        </p:spPr>
        <p:txBody>
          <a:bodyPr wrap="square" rtlCol="0">
            <a:spAutoFit/>
          </a:bodyPr>
          <a:lstStyle/>
          <a:p>
            <a:pPr algn="ctr"/>
            <a:r>
              <a:rPr lang="en-US" sz="2800" dirty="0"/>
              <a:t>Overall:</a:t>
            </a:r>
          </a:p>
          <a:p>
            <a:pPr algn="ctr"/>
            <a:r>
              <a:rPr lang="en-US" sz="2800" dirty="0"/>
              <a:t>We have found twelve equivalent characterizations of Hamiltonian mechanics for a single degree of freedom, which allows us to characterize what systems Hamiltonian mechanics is meant to describe.</a:t>
            </a:r>
          </a:p>
          <a:p>
            <a:pPr algn="ctr"/>
            <a:endParaRPr lang="en-US" sz="2800" dirty="0"/>
          </a:p>
          <a:p>
            <a:pPr algn="ctr"/>
            <a:r>
              <a:rPr lang="en-US" sz="2800" dirty="0"/>
              <a:t>With those systems being the one for which the assumption of determinism and reversibility is inherent.</a:t>
            </a:r>
          </a:p>
          <a:p>
            <a:pPr algn="ctr"/>
            <a:endParaRPr lang="en-US" sz="2800" dirty="0"/>
          </a:p>
          <a:p>
            <a:pPr algn="ctr"/>
            <a:endParaRPr lang="en-US" sz="2800" dirty="0"/>
          </a:p>
        </p:txBody>
      </p:sp>
    </p:spTree>
    <p:extLst>
      <p:ext uri="{BB962C8B-B14F-4D97-AF65-F5344CB8AC3E}">
        <p14:creationId xmlns:p14="http://schemas.microsoft.com/office/powerpoint/2010/main" val="2610469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3</a:t>
            </a:fld>
            <a:endParaRPr lang="en-US"/>
          </a:p>
        </p:txBody>
      </p:sp>
      <p:sp>
        <p:nvSpPr>
          <p:cNvPr id="4" name="TextBox 3">
            <a:extLst>
              <a:ext uri="{FF2B5EF4-FFF2-40B4-BE49-F238E27FC236}">
                <a16:creationId xmlns:a16="http://schemas.microsoft.com/office/drawing/2014/main" id="{109FA656-95E7-7B48-38D6-E5E75FFA1D89}"/>
              </a:ext>
            </a:extLst>
          </p:cNvPr>
          <p:cNvSpPr txBox="1"/>
          <p:nvPr/>
        </p:nvSpPr>
        <p:spPr>
          <a:xfrm>
            <a:off x="1127971" y="321445"/>
            <a:ext cx="9919252" cy="646331"/>
          </a:xfrm>
          <a:prstGeom prst="rect">
            <a:avLst/>
          </a:prstGeom>
          <a:noFill/>
        </p:spPr>
        <p:txBody>
          <a:bodyPr wrap="square" rtlCol="0">
            <a:spAutoFit/>
          </a:bodyPr>
          <a:lstStyle/>
          <a:p>
            <a:pPr algn="ctr"/>
            <a:r>
              <a:rPr lang="en-US" sz="3600" dirty="0"/>
              <a:t>For Single Dimension Newtonian Mechanics</a:t>
            </a:r>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39B304C-2170-EB4C-B05A-259B1C7696A8}"/>
                  </a:ext>
                </a:extLst>
              </p:cNvPr>
              <p:cNvSpPr/>
              <p:nvPr/>
            </p:nvSpPr>
            <p:spPr>
              <a:xfrm>
                <a:off x="393741" y="3429000"/>
                <a:ext cx="3220872" cy="146666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3600" b="0" i="1" smtClean="0">
                              <a:latin typeface="Cambria Math" panose="02040503050406030204" pitchFamily="18" charset="0"/>
                            </a:rPr>
                          </m:ctrlPr>
                        </m:fPr>
                        <m:num>
                          <m:r>
                            <a:rPr lang="en-US" sz="3600" b="0" i="1" smtClean="0">
                              <a:latin typeface="Cambria Math"/>
                            </a:rPr>
                            <m:t>𝑑𝑝</m:t>
                          </m:r>
                        </m:num>
                        <m:den>
                          <m:r>
                            <a:rPr lang="en-US" sz="3600" b="0" i="1" smtClean="0">
                              <a:latin typeface="Cambria Math"/>
                            </a:rPr>
                            <m:t>𝑑𝑡</m:t>
                          </m:r>
                        </m:den>
                      </m:f>
                      <m:r>
                        <a:rPr lang="en-US" sz="3600" b="0" i="1" smtClean="0">
                          <a:latin typeface="Cambria Math"/>
                        </a:rPr>
                        <m:t>=</m:t>
                      </m:r>
                      <m:sSub>
                        <m:sSubPr>
                          <m:ctrlPr>
                            <a:rPr lang="en-US" sz="3600" i="1">
                              <a:latin typeface="Cambria Math" panose="02040503050406030204" pitchFamily="18" charset="0"/>
                            </a:rPr>
                          </m:ctrlPr>
                        </m:sSubPr>
                        <m:e>
                          <m:d>
                            <m:dPr>
                              <m:begChr m:val=""/>
                              <m:endChr m:val="|"/>
                              <m:ctrlPr>
                                <a:rPr lang="en-US" sz="3600" i="1">
                                  <a:latin typeface="Cambria Math" panose="02040503050406030204" pitchFamily="18" charset="0"/>
                                </a:rPr>
                              </m:ctrlPr>
                            </m:dPr>
                            <m:e>
                              <m:r>
                                <a:rPr lang="en-US" sz="3600" b="0" i="1" smtClean="0">
                                  <a:latin typeface="Cambria Math"/>
                                </a:rPr>
                                <m:t>−</m:t>
                              </m:r>
                              <m:f>
                                <m:fPr>
                                  <m:ctrlPr>
                                    <a:rPr lang="en-US" sz="3600" i="1">
                                      <a:latin typeface="Cambria Math" panose="02040503050406030204" pitchFamily="18" charset="0"/>
                                    </a:rPr>
                                  </m:ctrlPr>
                                </m:fPr>
                                <m:num>
                                  <m:r>
                                    <a:rPr lang="en-US" sz="3600" i="1">
                                      <a:latin typeface="Cambria Math"/>
                                    </a:rPr>
                                    <m:t>𝜕</m:t>
                                  </m:r>
                                  <m:r>
                                    <a:rPr lang="en-US" sz="3600" i="1">
                                      <a:latin typeface="Cambria Math"/>
                                    </a:rPr>
                                    <m:t>𝐻</m:t>
                                  </m:r>
                                </m:num>
                                <m:den>
                                  <m:r>
                                    <a:rPr lang="en-US" sz="3600" i="1">
                                      <a:latin typeface="Cambria Math"/>
                                    </a:rPr>
                                    <m:t>𝜕</m:t>
                                  </m:r>
                                  <m:r>
                                    <a:rPr lang="en-US" sz="3600" b="0" i="1" smtClean="0">
                                      <a:latin typeface="Cambria Math"/>
                                    </a:rPr>
                                    <m:t>𝑥</m:t>
                                  </m:r>
                                </m:den>
                              </m:f>
                            </m:e>
                          </m:d>
                        </m:e>
                        <m:sub>
                          <m:r>
                            <a:rPr lang="en-US" sz="3600" i="1">
                              <a:latin typeface="Cambria Math"/>
                            </a:rPr>
                            <m:t>𝑥</m:t>
                          </m:r>
                          <m:r>
                            <a:rPr lang="en-US" sz="3600" i="1">
                              <a:latin typeface="Cambria Math"/>
                            </a:rPr>
                            <m:t>, </m:t>
                          </m:r>
                          <m:r>
                            <a:rPr lang="en-US" sz="3600" i="1">
                              <a:latin typeface="Cambria Math"/>
                            </a:rPr>
                            <m:t>𝑝</m:t>
                          </m:r>
                        </m:sub>
                      </m:sSub>
                    </m:oMath>
                  </m:oMathPara>
                </a14:m>
                <a:endParaRPr lang="en-US" sz="3600" dirty="0"/>
              </a:p>
            </p:txBody>
          </p:sp>
        </mc:Choice>
        <mc:Fallback xmlns="">
          <p:sp>
            <p:nvSpPr>
              <p:cNvPr id="16" name="Rectangle 15">
                <a:extLst>
                  <a:ext uri="{FF2B5EF4-FFF2-40B4-BE49-F238E27FC236}">
                    <a16:creationId xmlns:a16="http://schemas.microsoft.com/office/drawing/2014/main" id="{C39B304C-2170-EB4C-B05A-259B1C7696A8}"/>
                  </a:ext>
                </a:extLst>
              </p:cNvPr>
              <p:cNvSpPr>
                <a:spLocks noRot="1" noChangeAspect="1" noMove="1" noResize="1" noEditPoints="1" noAdjustHandles="1" noChangeArrowheads="1" noChangeShapeType="1" noTextEdit="1"/>
              </p:cNvSpPr>
              <p:nvPr/>
            </p:nvSpPr>
            <p:spPr>
              <a:xfrm>
                <a:off x="393741" y="3429000"/>
                <a:ext cx="3220872" cy="1466660"/>
              </a:xfrm>
              <a:prstGeom prst="rect">
                <a:avLst/>
              </a:prstGeom>
              <a:blipFill>
                <a:blip r:embed="rId2"/>
                <a:stretch>
                  <a:fillRect l="-394" t="-188793" r="-44882" b="-2612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8935A27-1F1A-9C23-FC34-072DF5053D67}"/>
                  </a:ext>
                </a:extLst>
              </p:cNvPr>
              <p:cNvSpPr txBox="1"/>
              <p:nvPr/>
            </p:nvSpPr>
            <p:spPr>
              <a:xfrm>
                <a:off x="905435" y="1430093"/>
                <a:ext cx="2778420" cy="146666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3600" b="0" i="1" smtClean="0">
                              <a:latin typeface="Cambria Math" panose="02040503050406030204" pitchFamily="18" charset="0"/>
                            </a:rPr>
                          </m:ctrlPr>
                        </m:fPr>
                        <m:num>
                          <m:r>
                            <a:rPr lang="en-US" sz="3600" b="0" i="1" smtClean="0">
                              <a:latin typeface="Cambria Math"/>
                            </a:rPr>
                            <m:t>𝑑𝑥</m:t>
                          </m:r>
                        </m:num>
                        <m:den>
                          <m:r>
                            <a:rPr lang="en-US" sz="3600" b="0" i="1" smtClean="0">
                              <a:latin typeface="Cambria Math"/>
                            </a:rPr>
                            <m:t>𝑑𝑡</m:t>
                          </m:r>
                        </m:den>
                      </m:f>
                      <m:r>
                        <a:rPr lang="en-US" sz="3600" b="0" i="1" smtClean="0">
                          <a:latin typeface="Cambria Math"/>
                        </a:rPr>
                        <m:t>=</m:t>
                      </m:r>
                      <m:sSub>
                        <m:sSubPr>
                          <m:ctrlPr>
                            <a:rPr lang="en-US" sz="3600" i="1">
                              <a:latin typeface="Cambria Math" panose="02040503050406030204" pitchFamily="18" charset="0"/>
                            </a:rPr>
                          </m:ctrlPr>
                        </m:sSubPr>
                        <m:e>
                          <m:d>
                            <m:dPr>
                              <m:begChr m:val=""/>
                              <m:endChr m:val="|"/>
                              <m:ctrlPr>
                                <a:rPr lang="en-US" sz="3600" i="1">
                                  <a:latin typeface="Cambria Math" panose="02040503050406030204" pitchFamily="18" charset="0"/>
                                </a:rPr>
                              </m:ctrlPr>
                            </m:dPr>
                            <m:e>
                              <m:f>
                                <m:fPr>
                                  <m:ctrlPr>
                                    <a:rPr lang="en-US" sz="3600" i="1">
                                      <a:latin typeface="Cambria Math" panose="02040503050406030204" pitchFamily="18" charset="0"/>
                                    </a:rPr>
                                  </m:ctrlPr>
                                </m:fPr>
                                <m:num>
                                  <m:r>
                                    <a:rPr lang="en-US" sz="3600" i="1">
                                      <a:latin typeface="Cambria Math"/>
                                    </a:rPr>
                                    <m:t>𝜕</m:t>
                                  </m:r>
                                  <m:r>
                                    <a:rPr lang="en-US" sz="3600" i="1">
                                      <a:latin typeface="Cambria Math"/>
                                    </a:rPr>
                                    <m:t>𝐻</m:t>
                                  </m:r>
                                </m:num>
                                <m:den>
                                  <m:r>
                                    <a:rPr lang="en-US" sz="3600" i="1">
                                      <a:latin typeface="Cambria Math"/>
                                    </a:rPr>
                                    <m:t>𝜕</m:t>
                                  </m:r>
                                  <m:r>
                                    <a:rPr lang="en-US" sz="3600" i="1">
                                      <a:latin typeface="Cambria Math"/>
                                    </a:rPr>
                                    <m:t>𝑝</m:t>
                                  </m:r>
                                </m:den>
                              </m:f>
                            </m:e>
                          </m:d>
                        </m:e>
                        <m:sub>
                          <m:r>
                            <a:rPr lang="en-US" sz="3600" i="1">
                              <a:latin typeface="Cambria Math"/>
                            </a:rPr>
                            <m:t>𝑥</m:t>
                          </m:r>
                          <m:r>
                            <a:rPr lang="en-US" sz="3600" i="1">
                              <a:latin typeface="Cambria Math"/>
                            </a:rPr>
                            <m:t>, </m:t>
                          </m:r>
                          <m:r>
                            <a:rPr lang="en-US" sz="3600" i="1">
                              <a:latin typeface="Cambria Math"/>
                            </a:rPr>
                            <m:t>𝑝</m:t>
                          </m:r>
                        </m:sub>
                      </m:sSub>
                    </m:oMath>
                  </m:oMathPara>
                </a14:m>
                <a:endParaRPr lang="en-US" sz="3600" dirty="0"/>
              </a:p>
            </p:txBody>
          </p:sp>
        </mc:Choice>
        <mc:Fallback xmlns="">
          <p:sp>
            <p:nvSpPr>
              <p:cNvPr id="22" name="TextBox 21">
                <a:extLst>
                  <a:ext uri="{FF2B5EF4-FFF2-40B4-BE49-F238E27FC236}">
                    <a16:creationId xmlns:a16="http://schemas.microsoft.com/office/drawing/2014/main" id="{18935A27-1F1A-9C23-FC34-072DF5053D67}"/>
                  </a:ext>
                </a:extLst>
              </p:cNvPr>
              <p:cNvSpPr txBox="1">
                <a:spLocks noRot="1" noChangeAspect="1" noMove="1" noResize="1" noEditPoints="1" noAdjustHandles="1" noChangeArrowheads="1" noChangeShapeType="1" noTextEdit="1"/>
              </p:cNvSpPr>
              <p:nvPr/>
            </p:nvSpPr>
            <p:spPr>
              <a:xfrm>
                <a:off x="905435" y="1430093"/>
                <a:ext cx="2778420" cy="1466660"/>
              </a:xfrm>
              <a:prstGeom prst="rect">
                <a:avLst/>
              </a:prstGeom>
              <a:blipFill>
                <a:blip r:embed="rId3"/>
                <a:stretch>
                  <a:fillRect l="-14155" t="-187179" r="-52511" b="-2589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E6AF5946-AC6C-7373-BC59-2D8969C43C4D}"/>
                  </a:ext>
                </a:extLst>
              </p:cNvPr>
              <p:cNvSpPr txBox="1"/>
              <p:nvPr/>
            </p:nvSpPr>
            <p:spPr>
              <a:xfrm>
                <a:off x="3974323" y="1493486"/>
                <a:ext cx="3001206" cy="114415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3600" b="0" i="1" smtClean="0">
                              <a:latin typeface="Cambria Math" panose="02040503050406030204" pitchFamily="18" charset="0"/>
                            </a:rPr>
                          </m:ctrlPr>
                        </m:fPr>
                        <m:num>
                          <m:r>
                            <a:rPr lang="en-US" sz="3600" b="0" i="1" smtClean="0">
                              <a:latin typeface="Cambria Math"/>
                            </a:rPr>
                            <m:t>𝑑𝑥</m:t>
                          </m:r>
                        </m:num>
                        <m:den>
                          <m:r>
                            <a:rPr lang="en-US" sz="3600" b="0" i="1" smtClean="0">
                              <a:latin typeface="Cambria Math"/>
                            </a:rPr>
                            <m:t>𝑑𝑡</m:t>
                          </m:r>
                        </m:den>
                      </m:f>
                      <m:r>
                        <a:rPr lang="en-US" sz="3600" b="0" i="1" smtClean="0">
                          <a:latin typeface="Cambria Math"/>
                        </a:rPr>
                        <m:t>=</m:t>
                      </m:r>
                      <m:sSup>
                        <m:sSupPr>
                          <m:ctrlPr>
                            <a:rPr lang="en-US" sz="3600" b="0" i="1" smtClean="0">
                              <a:latin typeface="Cambria Math" panose="02040503050406030204" pitchFamily="18" charset="0"/>
                            </a:rPr>
                          </m:ctrlPr>
                        </m:sSupPr>
                        <m:e>
                          <m:r>
                            <a:rPr lang="en-US" sz="3600" b="0" i="1" smtClean="0">
                              <a:latin typeface="Cambria Math"/>
                            </a:rPr>
                            <m:t>𝑆</m:t>
                          </m:r>
                        </m:e>
                        <m:sup>
                          <m:r>
                            <a:rPr lang="en-US" sz="3600" b="0" i="1" smtClean="0">
                              <a:latin typeface="Cambria Math"/>
                            </a:rPr>
                            <m:t>𝑥</m:t>
                          </m:r>
                        </m:sup>
                      </m:sSup>
                      <m:r>
                        <a:rPr lang="en-US" sz="3600" i="1">
                          <a:latin typeface="Cambria Math"/>
                        </a:rPr>
                        <m:t>(</m:t>
                      </m:r>
                      <m:r>
                        <a:rPr lang="en-US" sz="3600" i="1">
                          <a:latin typeface="Cambria Math"/>
                        </a:rPr>
                        <m:t>𝑥</m:t>
                      </m:r>
                      <m:r>
                        <a:rPr lang="en-US" sz="3600" b="0" i="1" smtClean="0">
                          <a:latin typeface="Cambria Math"/>
                        </a:rPr>
                        <m:t>,</m:t>
                      </m:r>
                      <m:r>
                        <a:rPr lang="en-US" sz="3600" i="1">
                          <a:latin typeface="Cambria Math"/>
                        </a:rPr>
                        <m:t> </m:t>
                      </m:r>
                      <m:r>
                        <a:rPr lang="en-US" sz="3600" i="1">
                          <a:latin typeface="Cambria Math"/>
                        </a:rPr>
                        <m:t>𝑝</m:t>
                      </m:r>
                      <m:r>
                        <a:rPr lang="en-US" sz="3600" i="1">
                          <a:latin typeface="Cambria Math"/>
                        </a:rPr>
                        <m:t>)</m:t>
                      </m:r>
                    </m:oMath>
                  </m:oMathPara>
                </a14:m>
                <a:endParaRPr lang="en-US" sz="3600" dirty="0"/>
              </a:p>
            </p:txBody>
          </p:sp>
        </mc:Choice>
        <mc:Fallback xmlns="">
          <p:sp>
            <p:nvSpPr>
              <p:cNvPr id="23" name="TextBox 22">
                <a:extLst>
                  <a:ext uri="{FF2B5EF4-FFF2-40B4-BE49-F238E27FC236}">
                    <a16:creationId xmlns:a16="http://schemas.microsoft.com/office/drawing/2014/main" id="{E6AF5946-AC6C-7373-BC59-2D8969C43C4D}"/>
                  </a:ext>
                </a:extLst>
              </p:cNvPr>
              <p:cNvSpPr txBox="1">
                <a:spLocks noRot="1" noChangeAspect="1" noMove="1" noResize="1" noEditPoints="1" noAdjustHandles="1" noChangeArrowheads="1" noChangeShapeType="1" noTextEdit="1"/>
              </p:cNvSpPr>
              <p:nvPr/>
            </p:nvSpPr>
            <p:spPr>
              <a:xfrm>
                <a:off x="3974323" y="1493486"/>
                <a:ext cx="3001206" cy="1144159"/>
              </a:xfrm>
              <a:prstGeom prst="rect">
                <a:avLst/>
              </a:prstGeom>
              <a:blipFill>
                <a:blip r:embed="rId4"/>
                <a:stretch>
                  <a:fillRect r="-1681" b="-98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446BAD3D-ADF6-9D4E-1F99-29A320FC9B61}"/>
                  </a:ext>
                </a:extLst>
              </p:cNvPr>
              <p:cNvSpPr txBox="1"/>
              <p:nvPr/>
            </p:nvSpPr>
            <p:spPr>
              <a:xfrm>
                <a:off x="7341993" y="1543926"/>
                <a:ext cx="2001702" cy="123899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3600" b="0" i="1" smtClean="0">
                              <a:latin typeface="Cambria Math" panose="02040503050406030204" pitchFamily="18" charset="0"/>
                            </a:rPr>
                          </m:ctrlPr>
                        </m:sSupPr>
                        <m:e>
                          <m:r>
                            <a:rPr lang="en-US" sz="3600" b="0" i="1" smtClean="0">
                              <a:latin typeface="Cambria Math"/>
                            </a:rPr>
                            <m:t>𝑆</m:t>
                          </m:r>
                        </m:e>
                        <m:sup>
                          <m:r>
                            <a:rPr lang="en-US" sz="3600" b="0" i="1" smtClean="0">
                              <a:latin typeface="Cambria Math"/>
                            </a:rPr>
                            <m:t>𝑥</m:t>
                          </m:r>
                        </m:sup>
                      </m:sSup>
                      <m:r>
                        <a:rPr lang="en-US" sz="3600" b="0" i="1" smtClean="0">
                          <a:latin typeface="Cambria Math"/>
                        </a:rPr>
                        <m:t>=</m:t>
                      </m:r>
                      <m:f>
                        <m:fPr>
                          <m:ctrlPr>
                            <a:rPr lang="en-US" sz="3600" i="1">
                              <a:latin typeface="Cambria Math" panose="02040503050406030204" pitchFamily="18" charset="0"/>
                            </a:rPr>
                          </m:ctrlPr>
                        </m:fPr>
                        <m:num>
                          <m:r>
                            <a:rPr lang="en-US" sz="3600" i="1">
                              <a:latin typeface="Cambria Math"/>
                            </a:rPr>
                            <m:t>𝜕</m:t>
                          </m:r>
                          <m:r>
                            <a:rPr lang="en-US" sz="3600" i="1">
                              <a:latin typeface="Cambria Math"/>
                            </a:rPr>
                            <m:t>𝐻</m:t>
                          </m:r>
                        </m:num>
                        <m:den>
                          <m:r>
                            <a:rPr lang="en-US" sz="3600" i="1">
                              <a:latin typeface="Cambria Math"/>
                            </a:rPr>
                            <m:t>𝜕</m:t>
                          </m:r>
                          <m:r>
                            <a:rPr lang="en-US" sz="3600" i="1">
                              <a:latin typeface="Cambria Math"/>
                            </a:rPr>
                            <m:t>𝑝</m:t>
                          </m:r>
                        </m:den>
                      </m:f>
                    </m:oMath>
                  </m:oMathPara>
                </a14:m>
                <a:endParaRPr lang="en-US" sz="3600" dirty="0"/>
              </a:p>
            </p:txBody>
          </p:sp>
        </mc:Choice>
        <mc:Fallback xmlns="">
          <p:sp>
            <p:nvSpPr>
              <p:cNvPr id="24" name="TextBox 23">
                <a:extLst>
                  <a:ext uri="{FF2B5EF4-FFF2-40B4-BE49-F238E27FC236}">
                    <a16:creationId xmlns:a16="http://schemas.microsoft.com/office/drawing/2014/main" id="{446BAD3D-ADF6-9D4E-1F99-29A320FC9B61}"/>
                  </a:ext>
                </a:extLst>
              </p:cNvPr>
              <p:cNvSpPr txBox="1">
                <a:spLocks noRot="1" noChangeAspect="1" noMove="1" noResize="1" noEditPoints="1" noAdjustHandles="1" noChangeArrowheads="1" noChangeShapeType="1" noTextEdit="1"/>
              </p:cNvSpPr>
              <p:nvPr/>
            </p:nvSpPr>
            <p:spPr>
              <a:xfrm>
                <a:off x="7341993" y="1543926"/>
                <a:ext cx="2001702" cy="1238994"/>
              </a:xfrm>
              <a:prstGeom prst="rect">
                <a:avLst/>
              </a:prstGeom>
              <a:blipFill>
                <a:blip r:embed="rId5"/>
                <a:stretch>
                  <a:fillRect r="-629"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D8D4561F-8E33-7D59-63DC-2E57FFEF60EC}"/>
                  </a:ext>
                </a:extLst>
              </p:cNvPr>
              <p:cNvSpPr/>
              <p:nvPr/>
            </p:nvSpPr>
            <p:spPr>
              <a:xfrm>
                <a:off x="3976866" y="3582548"/>
                <a:ext cx="3002873" cy="114415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3600" b="0" i="1" smtClean="0">
                              <a:latin typeface="Cambria Math" panose="02040503050406030204" pitchFamily="18" charset="0"/>
                            </a:rPr>
                          </m:ctrlPr>
                        </m:fPr>
                        <m:num>
                          <m:r>
                            <a:rPr lang="en-US" sz="3600" b="0" i="1" smtClean="0">
                              <a:latin typeface="Cambria Math"/>
                            </a:rPr>
                            <m:t>𝑑𝑝</m:t>
                          </m:r>
                        </m:num>
                        <m:den>
                          <m:r>
                            <a:rPr lang="en-US" sz="3600" b="0" i="1" smtClean="0">
                              <a:latin typeface="Cambria Math"/>
                            </a:rPr>
                            <m:t>𝑑𝑡</m:t>
                          </m:r>
                        </m:den>
                      </m:f>
                      <m:r>
                        <a:rPr lang="en-US" sz="3600" b="0" i="1" smtClean="0">
                          <a:latin typeface="Cambria Math"/>
                        </a:rPr>
                        <m:t>=</m:t>
                      </m:r>
                      <m:sSup>
                        <m:sSupPr>
                          <m:ctrlPr>
                            <a:rPr lang="en-US" sz="3600" b="0" i="1" smtClean="0">
                              <a:latin typeface="Cambria Math" panose="02040503050406030204" pitchFamily="18" charset="0"/>
                            </a:rPr>
                          </m:ctrlPr>
                        </m:sSupPr>
                        <m:e>
                          <m:r>
                            <a:rPr lang="en-US" sz="3600" i="1" smtClean="0">
                              <a:latin typeface="Cambria Math"/>
                            </a:rPr>
                            <m:t>𝑆</m:t>
                          </m:r>
                        </m:e>
                        <m:sup>
                          <m:r>
                            <a:rPr lang="en-US" sz="3600" b="0" i="1" smtClean="0">
                              <a:latin typeface="Cambria Math"/>
                            </a:rPr>
                            <m:t>𝑝</m:t>
                          </m:r>
                        </m:sup>
                      </m:sSup>
                      <m:r>
                        <a:rPr lang="en-US" sz="3600" i="1">
                          <a:latin typeface="Cambria Math"/>
                        </a:rPr>
                        <m:t>(</m:t>
                      </m:r>
                      <m:r>
                        <a:rPr lang="en-US" sz="3600" i="1">
                          <a:latin typeface="Cambria Math"/>
                        </a:rPr>
                        <m:t>𝑥</m:t>
                      </m:r>
                      <m:r>
                        <a:rPr lang="en-US" sz="3600" i="1">
                          <a:latin typeface="Cambria Math"/>
                        </a:rPr>
                        <m:t>, </m:t>
                      </m:r>
                      <m:r>
                        <a:rPr lang="en-US" sz="3600" i="1">
                          <a:latin typeface="Cambria Math"/>
                        </a:rPr>
                        <m:t>𝑝</m:t>
                      </m:r>
                      <m:r>
                        <a:rPr lang="en-US" sz="3600" i="1">
                          <a:latin typeface="Cambria Math"/>
                        </a:rPr>
                        <m:t>)</m:t>
                      </m:r>
                    </m:oMath>
                  </m:oMathPara>
                </a14:m>
                <a:endParaRPr lang="en-US" sz="3600" dirty="0"/>
              </a:p>
            </p:txBody>
          </p:sp>
        </mc:Choice>
        <mc:Fallback xmlns="">
          <p:sp>
            <p:nvSpPr>
              <p:cNvPr id="25" name="Rectangle 24">
                <a:extLst>
                  <a:ext uri="{FF2B5EF4-FFF2-40B4-BE49-F238E27FC236}">
                    <a16:creationId xmlns:a16="http://schemas.microsoft.com/office/drawing/2014/main" id="{D8D4561F-8E33-7D59-63DC-2E57FFEF60EC}"/>
                  </a:ext>
                </a:extLst>
              </p:cNvPr>
              <p:cNvSpPr>
                <a:spLocks noRot="1" noChangeAspect="1" noMove="1" noResize="1" noEditPoints="1" noAdjustHandles="1" noChangeArrowheads="1" noChangeShapeType="1" noTextEdit="1"/>
              </p:cNvSpPr>
              <p:nvPr/>
            </p:nvSpPr>
            <p:spPr>
              <a:xfrm>
                <a:off x="3976866" y="3582548"/>
                <a:ext cx="3002873" cy="1144159"/>
              </a:xfrm>
              <a:prstGeom prst="rect">
                <a:avLst/>
              </a:prstGeom>
              <a:blipFill>
                <a:blip r:embed="rId6"/>
                <a:stretch>
                  <a:fillRect l="-1681" r="-1681"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00B879E3-86E9-0506-7032-B3EB9EA592B6}"/>
                  </a:ext>
                </a:extLst>
              </p:cNvPr>
              <p:cNvSpPr/>
              <p:nvPr/>
            </p:nvSpPr>
            <p:spPr>
              <a:xfrm>
                <a:off x="7341993" y="3545646"/>
                <a:ext cx="2420471" cy="11456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3600" b="0" i="1" smtClean="0">
                              <a:latin typeface="Cambria Math" panose="02040503050406030204" pitchFamily="18" charset="0"/>
                            </a:rPr>
                          </m:ctrlPr>
                        </m:sSupPr>
                        <m:e>
                          <m:r>
                            <a:rPr lang="en-US" sz="3600" i="1" smtClean="0">
                              <a:latin typeface="Cambria Math"/>
                            </a:rPr>
                            <m:t>𝑆</m:t>
                          </m:r>
                        </m:e>
                        <m:sup>
                          <m:r>
                            <a:rPr lang="en-US" sz="3600" b="0" i="1" smtClean="0">
                              <a:latin typeface="Cambria Math"/>
                            </a:rPr>
                            <m:t>𝑝</m:t>
                          </m:r>
                        </m:sup>
                      </m:sSup>
                      <m:r>
                        <a:rPr lang="en-US" sz="3600" b="0" i="1" smtClean="0">
                          <a:latin typeface="Cambria Math"/>
                        </a:rPr>
                        <m:t>=</m:t>
                      </m:r>
                      <m:r>
                        <a:rPr lang="en-US" sz="3600" i="1">
                          <a:latin typeface="Cambria Math"/>
                        </a:rPr>
                        <m:t>−</m:t>
                      </m:r>
                      <m:f>
                        <m:fPr>
                          <m:ctrlPr>
                            <a:rPr lang="en-US" sz="3600" i="1">
                              <a:latin typeface="Cambria Math" panose="02040503050406030204" pitchFamily="18" charset="0"/>
                            </a:rPr>
                          </m:ctrlPr>
                        </m:fPr>
                        <m:num>
                          <m:r>
                            <a:rPr lang="en-US" sz="3600" i="1">
                              <a:latin typeface="Cambria Math"/>
                            </a:rPr>
                            <m:t>𝜕</m:t>
                          </m:r>
                          <m:r>
                            <a:rPr lang="en-US" sz="3600" i="1">
                              <a:latin typeface="Cambria Math"/>
                            </a:rPr>
                            <m:t>𝐻</m:t>
                          </m:r>
                        </m:num>
                        <m:den>
                          <m:r>
                            <a:rPr lang="en-US" sz="3600" i="1">
                              <a:latin typeface="Cambria Math"/>
                            </a:rPr>
                            <m:t>𝜕</m:t>
                          </m:r>
                          <m:r>
                            <a:rPr lang="en-US" sz="3600" i="1">
                              <a:latin typeface="Cambria Math"/>
                            </a:rPr>
                            <m:t>𝑥</m:t>
                          </m:r>
                        </m:den>
                      </m:f>
                    </m:oMath>
                  </m:oMathPara>
                </a14:m>
                <a:endParaRPr lang="en-US" sz="3600" dirty="0"/>
              </a:p>
            </p:txBody>
          </p:sp>
        </mc:Choice>
        <mc:Fallback xmlns="">
          <p:sp>
            <p:nvSpPr>
              <p:cNvPr id="26" name="Rectangle 25">
                <a:extLst>
                  <a:ext uri="{FF2B5EF4-FFF2-40B4-BE49-F238E27FC236}">
                    <a16:creationId xmlns:a16="http://schemas.microsoft.com/office/drawing/2014/main" id="{00B879E3-86E9-0506-7032-B3EB9EA592B6}"/>
                  </a:ext>
                </a:extLst>
              </p:cNvPr>
              <p:cNvSpPr>
                <a:spLocks noRot="1" noChangeAspect="1" noMove="1" noResize="1" noEditPoints="1" noAdjustHandles="1" noChangeArrowheads="1" noChangeShapeType="1" noTextEdit="1"/>
              </p:cNvSpPr>
              <p:nvPr/>
            </p:nvSpPr>
            <p:spPr>
              <a:xfrm>
                <a:off x="7341993" y="3545646"/>
                <a:ext cx="2420471" cy="1145698"/>
              </a:xfrm>
              <a:prstGeom prst="rect">
                <a:avLst/>
              </a:prstGeom>
              <a:blipFill>
                <a:blip r:embed="rId7"/>
                <a:stretch>
                  <a:fillRect b="-8791"/>
                </a:stretch>
              </a:blipFill>
            </p:spPr>
            <p:txBody>
              <a:bodyPr/>
              <a:lstStyle/>
              <a:p>
                <a:r>
                  <a:rPr lang="en-US">
                    <a:noFill/>
                  </a:rPr>
                  <a:t> </a:t>
                </a:r>
              </a:p>
            </p:txBody>
          </p:sp>
        </mc:Fallback>
      </mc:AlternateContent>
    </p:spTree>
    <p:extLst>
      <p:ext uri="{BB962C8B-B14F-4D97-AF65-F5344CB8AC3E}">
        <p14:creationId xmlns:p14="http://schemas.microsoft.com/office/powerpoint/2010/main" val="2876084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4</a:t>
            </a:fld>
            <a:endParaRPr lang="en-US"/>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4F02E229-311A-5981-CE15-5E5B7651C8B9}"/>
                  </a:ext>
                </a:extLst>
              </p:cNvPr>
              <p:cNvSpPr txBox="1"/>
              <p:nvPr/>
            </p:nvSpPr>
            <p:spPr>
              <a:xfrm>
                <a:off x="254192" y="0"/>
                <a:ext cx="11666809" cy="764184"/>
              </a:xfrm>
              <a:prstGeom prst="rect">
                <a:avLst/>
              </a:prstGeom>
              <a:noFill/>
            </p:spPr>
            <p:txBody>
              <a:bodyPr wrap="square" rtlCol="0">
                <a:spAutoFit/>
              </a:bodyPr>
              <a:lstStyle/>
              <a:p>
                <a:pPr algn="ctr"/>
                <a:r>
                  <a:rPr lang="en-US" sz="2800" dirty="0"/>
                  <a:t>The Gradient of the Hamiltonian for a Harmonic oscillator </a:t>
                </a:r>
                <a14:m>
                  <m:oMath xmlns:m="http://schemas.openxmlformats.org/officeDocument/2006/math">
                    <m:r>
                      <a:rPr lang="en-US" sz="2800" b="0" i="1" smtClean="0">
                        <a:latin typeface="Cambria Math" panose="02040503050406030204" pitchFamily="18" charset="0"/>
                      </a:rPr>
                      <m:t>𝐻</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𝑝</m:t>
                            </m:r>
                          </m:e>
                          <m:sup>
                            <m:r>
                              <a:rPr lang="en-US" sz="2800" b="0" i="1" smtClean="0">
                                <a:latin typeface="Cambria Math" panose="02040503050406030204" pitchFamily="18" charset="0"/>
                              </a:rPr>
                              <m:t>2</m:t>
                            </m:r>
                          </m:sup>
                        </m:sSup>
                      </m:num>
                      <m:den>
                        <m:r>
                          <a:rPr lang="en-US" sz="2800" b="0" i="1" smtClean="0">
                            <a:latin typeface="Cambria Math" panose="02040503050406030204" pitchFamily="18" charset="0"/>
                          </a:rPr>
                          <m:t>2</m:t>
                        </m:r>
                        <m:r>
                          <a:rPr lang="en-US" sz="2800" b="0" i="1" smtClean="0">
                            <a:latin typeface="Cambria Math" panose="02040503050406030204" pitchFamily="18" charset="0"/>
                          </a:rPr>
                          <m:t>𝑚</m:t>
                        </m:r>
                      </m:den>
                    </m:f>
                    <m:r>
                      <a:rPr lang="en-US" sz="2800" b="0" i="1" smtClean="0">
                        <a:latin typeface="Cambria Math" panose="02040503050406030204" pitchFamily="18" charset="0"/>
                      </a:rPr>
                      <m:t>+</m:t>
                    </m:r>
                    <m:r>
                      <a:rPr lang="en-US" sz="2800" b="0" i="1" smtClean="0">
                        <a:latin typeface="Cambria Math" panose="02040503050406030204" pitchFamily="18" charset="0"/>
                      </a:rPr>
                      <m:t>𝑘</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𝑞</m:t>
                        </m:r>
                      </m:e>
                      <m:sup>
                        <m:r>
                          <a:rPr lang="en-US" sz="2800" b="0" i="1" smtClean="0">
                            <a:latin typeface="Cambria Math" panose="02040503050406030204" pitchFamily="18" charset="0"/>
                          </a:rPr>
                          <m:t>2</m:t>
                        </m:r>
                      </m:sup>
                    </m:sSup>
                  </m:oMath>
                </a14:m>
                <a:r>
                  <a:rPr lang="en-US" sz="2800" dirty="0"/>
                  <a:t> </a:t>
                </a:r>
              </a:p>
            </p:txBody>
          </p:sp>
        </mc:Choice>
        <mc:Fallback xmlns="">
          <p:sp>
            <p:nvSpPr>
              <p:cNvPr id="38" name="TextBox 37">
                <a:extLst>
                  <a:ext uri="{FF2B5EF4-FFF2-40B4-BE49-F238E27FC236}">
                    <a16:creationId xmlns:a16="http://schemas.microsoft.com/office/drawing/2014/main" id="{4F02E229-311A-5981-CE15-5E5B7651C8B9}"/>
                  </a:ext>
                </a:extLst>
              </p:cNvPr>
              <p:cNvSpPr txBox="1">
                <a:spLocks noRot="1" noChangeAspect="1" noMove="1" noResize="1" noEditPoints="1" noAdjustHandles="1" noChangeArrowheads="1" noChangeShapeType="1" noTextEdit="1"/>
              </p:cNvSpPr>
              <p:nvPr/>
            </p:nvSpPr>
            <p:spPr>
              <a:xfrm>
                <a:off x="254192" y="0"/>
                <a:ext cx="11666809" cy="764184"/>
              </a:xfrm>
              <a:prstGeom prst="rect">
                <a:avLst/>
              </a:prstGeom>
              <a:blipFill>
                <a:blip r:embed="rId2"/>
                <a:stretch>
                  <a:fillRect b="-8197"/>
                </a:stretch>
              </a:blipFill>
            </p:spPr>
            <p:txBody>
              <a:bodyPr/>
              <a:lstStyle/>
              <a:p>
                <a:r>
                  <a:rPr lang="en-US">
                    <a:noFill/>
                  </a:rPr>
                  <a:t> </a:t>
                </a:r>
              </a:p>
            </p:txBody>
          </p:sp>
        </mc:Fallback>
      </mc:AlternateContent>
      <p:grpSp>
        <p:nvGrpSpPr>
          <p:cNvPr id="26" name="Group 25">
            <a:extLst>
              <a:ext uri="{FF2B5EF4-FFF2-40B4-BE49-F238E27FC236}">
                <a16:creationId xmlns:a16="http://schemas.microsoft.com/office/drawing/2014/main" id="{EBB0C0B7-37CB-C985-8BB1-309143C20877}"/>
              </a:ext>
            </a:extLst>
          </p:cNvPr>
          <p:cNvGrpSpPr/>
          <p:nvPr/>
        </p:nvGrpSpPr>
        <p:grpSpPr>
          <a:xfrm>
            <a:off x="3330982" y="841987"/>
            <a:ext cx="5530036" cy="5605849"/>
            <a:chOff x="3344396" y="599949"/>
            <a:chExt cx="5530036" cy="5605849"/>
          </a:xfrm>
        </p:grpSpPr>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4565F7A4-B0E3-39B2-9B5F-BF5EBC2FFEE7}"/>
                    </a:ext>
                  </a:extLst>
                </p:cNvPr>
                <p:cNvSpPr txBox="1"/>
                <p:nvPr/>
              </p:nvSpPr>
              <p:spPr>
                <a:xfrm>
                  <a:off x="5826985" y="599949"/>
                  <a:ext cx="250103"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41" name="TextBox 40">
                  <a:extLst>
                    <a:ext uri="{FF2B5EF4-FFF2-40B4-BE49-F238E27FC236}">
                      <a16:creationId xmlns:a16="http://schemas.microsoft.com/office/drawing/2014/main" id="{4565F7A4-B0E3-39B2-9B5F-BF5EBC2FFEE7}"/>
                    </a:ext>
                  </a:extLst>
                </p:cNvPr>
                <p:cNvSpPr txBox="1">
                  <a:spLocks noRot="1" noChangeAspect="1" noMove="1" noResize="1" noEditPoints="1" noAdjustHandles="1" noChangeArrowheads="1" noChangeShapeType="1" noTextEdit="1"/>
                </p:cNvSpPr>
                <p:nvPr/>
              </p:nvSpPr>
              <p:spPr>
                <a:xfrm>
                  <a:off x="5826985" y="599949"/>
                  <a:ext cx="250103" cy="369332"/>
                </a:xfrm>
                <a:prstGeom prst="rect">
                  <a:avLst/>
                </a:prstGeom>
                <a:blipFill>
                  <a:blip r:embed="rId3"/>
                  <a:stretch>
                    <a:fillRect l="-23810" r="-23810" b="-2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50B6A683-992B-D0B3-D488-5C3C4381724D}"/>
                    </a:ext>
                  </a:extLst>
                </p:cNvPr>
                <p:cNvSpPr txBox="1"/>
                <p:nvPr/>
              </p:nvSpPr>
              <p:spPr>
                <a:xfrm>
                  <a:off x="8624329" y="3429000"/>
                  <a:ext cx="250103" cy="30311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8624329" y="3429000"/>
                  <a:ext cx="250103" cy="303118"/>
                </a:xfrm>
                <a:prstGeom prst="rect">
                  <a:avLst/>
                </a:prstGeom>
                <a:blipFill>
                  <a:blip r:embed="rId4"/>
                  <a:stretch>
                    <a:fillRect l="-30000" r="-25000" b="-52000"/>
                  </a:stretch>
                </a:blipFill>
              </p:spPr>
              <p:txBody>
                <a:bodyPr/>
                <a:lstStyle/>
                <a:p>
                  <a:r>
                    <a:rPr lang="en-US">
                      <a:noFill/>
                    </a:rPr>
                    <a:t> </a:t>
                  </a:r>
                </a:p>
              </p:txBody>
            </p:sp>
          </mc:Fallback>
        </mc:AlternateContent>
        <p:grpSp>
          <p:nvGrpSpPr>
            <p:cNvPr id="25" name="Group 24">
              <a:extLst>
                <a:ext uri="{FF2B5EF4-FFF2-40B4-BE49-F238E27FC236}">
                  <a16:creationId xmlns:a16="http://schemas.microsoft.com/office/drawing/2014/main" id="{FC313BA0-06B5-B72E-A262-F48091FD8553}"/>
                </a:ext>
              </a:extLst>
            </p:cNvPr>
            <p:cNvGrpSpPr>
              <a:grpSpLocks noChangeAspect="1"/>
            </p:cNvGrpSpPr>
            <p:nvPr/>
          </p:nvGrpSpPr>
          <p:grpSpPr>
            <a:xfrm>
              <a:off x="3344396" y="719398"/>
              <a:ext cx="5486400" cy="5486400"/>
              <a:chOff x="3878442" y="1338439"/>
              <a:chExt cx="3840480" cy="3840480"/>
            </a:xfrm>
          </p:grpSpPr>
          <p:grpSp>
            <p:nvGrpSpPr>
              <p:cNvPr id="24" name="Group 23">
                <a:extLst>
                  <a:ext uri="{FF2B5EF4-FFF2-40B4-BE49-F238E27FC236}">
                    <a16:creationId xmlns:a16="http://schemas.microsoft.com/office/drawing/2014/main" id="{CA0603CF-3341-E446-C6F1-6EE5C31E6818}"/>
                  </a:ext>
                </a:extLst>
              </p:cNvPr>
              <p:cNvGrpSpPr/>
              <p:nvPr/>
            </p:nvGrpSpPr>
            <p:grpSpPr>
              <a:xfrm>
                <a:off x="3878442" y="1338439"/>
                <a:ext cx="3840480" cy="3840480"/>
                <a:chOff x="3878442" y="1338439"/>
                <a:chExt cx="3840480" cy="3840480"/>
              </a:xfrm>
            </p:grpSpPr>
            <p:cxnSp>
              <p:nvCxnSpPr>
                <p:cNvPr id="39" name="Straight Connector 38">
                  <a:extLst>
                    <a:ext uri="{FF2B5EF4-FFF2-40B4-BE49-F238E27FC236}">
                      <a16:creationId xmlns:a16="http://schemas.microsoft.com/office/drawing/2014/main" id="{CF9DAF3B-CF18-ECB5-2A76-10D8D88A061E}"/>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0D0B8DC-F10D-3213-348B-02D3B0CEB3D3}"/>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93F1F959-CA85-DF04-68F3-8489750CE73F}"/>
                  </a:ext>
                </a:extLst>
              </p:cNvPr>
              <p:cNvGrpSpPr/>
              <p:nvPr/>
            </p:nvGrpSpPr>
            <p:grpSpPr>
              <a:xfrm>
                <a:off x="4121211" y="1593007"/>
                <a:ext cx="3366899" cy="3350493"/>
                <a:chOff x="1801365" y="1400670"/>
                <a:chExt cx="3366899" cy="3350493"/>
              </a:xfrm>
            </p:grpSpPr>
            <p:grpSp>
              <p:nvGrpSpPr>
                <p:cNvPr id="35" name="Group 34">
                  <a:extLst>
                    <a:ext uri="{FF2B5EF4-FFF2-40B4-BE49-F238E27FC236}">
                      <a16:creationId xmlns:a16="http://schemas.microsoft.com/office/drawing/2014/main" id="{A86B4A80-3C53-BF09-E698-951560D1B258}"/>
                    </a:ext>
                  </a:extLst>
                </p:cNvPr>
                <p:cNvGrpSpPr>
                  <a:grpSpLocks/>
                </p:cNvGrpSpPr>
                <p:nvPr/>
              </p:nvGrpSpPr>
              <p:grpSpPr>
                <a:xfrm>
                  <a:off x="1993835" y="1597989"/>
                  <a:ext cx="2967723" cy="2525507"/>
                  <a:chOff x="1303466" y="1331239"/>
                  <a:chExt cx="2967723" cy="2525507"/>
                </a:xfrm>
              </p:grpSpPr>
              <p:cxnSp>
                <p:nvCxnSpPr>
                  <p:cNvPr id="5" name="Straight Arrow Connector 4">
                    <a:extLst>
                      <a:ext uri="{FF2B5EF4-FFF2-40B4-BE49-F238E27FC236}">
                        <a16:creationId xmlns:a16="http://schemas.microsoft.com/office/drawing/2014/main" id="{2BA18409-F595-5C77-C556-2DFD1C1686FC}"/>
                      </a:ext>
                    </a:extLst>
                  </p:cNvPr>
                  <p:cNvCxnSpPr>
                    <a:cxnSpLocks/>
                  </p:cNvCxnSpPr>
                  <p:nvPr/>
                </p:nvCxnSpPr>
                <p:spPr>
                  <a:xfrm flipV="1">
                    <a:off x="2788635" y="2127981"/>
                    <a:ext cx="0" cy="158911"/>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DC1658D7-8502-A343-A8D7-39D154041CEB}"/>
                      </a:ext>
                    </a:extLst>
                  </p:cNvPr>
                  <p:cNvCxnSpPr>
                    <a:cxnSpLocks/>
                  </p:cNvCxnSpPr>
                  <p:nvPr/>
                </p:nvCxnSpPr>
                <p:spPr>
                  <a:xfrm>
                    <a:off x="3301528" y="2792092"/>
                    <a:ext cx="158188" cy="2899"/>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7E269E9D-62A4-4CC9-C074-800F4FC109FB}"/>
                      </a:ext>
                    </a:extLst>
                  </p:cNvPr>
                  <p:cNvCxnSpPr>
                    <a:cxnSpLocks/>
                  </p:cNvCxnSpPr>
                  <p:nvPr/>
                </p:nvCxnSpPr>
                <p:spPr>
                  <a:xfrm>
                    <a:off x="2788635" y="3322303"/>
                    <a:ext cx="0" cy="158911"/>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B67072D-54C6-E2AD-8E5A-69D55114703A}"/>
                      </a:ext>
                    </a:extLst>
                  </p:cNvPr>
                  <p:cNvCxnSpPr>
                    <a:cxnSpLocks/>
                  </p:cNvCxnSpPr>
                  <p:nvPr/>
                </p:nvCxnSpPr>
                <p:spPr>
                  <a:xfrm flipH="1">
                    <a:off x="2104241" y="2792092"/>
                    <a:ext cx="161876" cy="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FCED159-7798-450F-E70D-8736345339C8}"/>
                      </a:ext>
                    </a:extLst>
                  </p:cNvPr>
                  <p:cNvCxnSpPr>
                    <a:cxnSpLocks noChangeAspect="1"/>
                  </p:cNvCxnSpPr>
                  <p:nvPr/>
                </p:nvCxnSpPr>
                <p:spPr>
                  <a:xfrm>
                    <a:off x="3158284" y="3166552"/>
                    <a:ext cx="110732" cy="11073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3E8208F-8E2A-E0A0-DC32-7F43C1B05C15}"/>
                      </a:ext>
                    </a:extLst>
                  </p:cNvPr>
                  <p:cNvCxnSpPr>
                    <a:cxnSpLocks/>
                  </p:cNvCxnSpPr>
                  <p:nvPr/>
                </p:nvCxnSpPr>
                <p:spPr>
                  <a:xfrm flipH="1">
                    <a:off x="2285357" y="3150028"/>
                    <a:ext cx="110732" cy="11073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15B62A3-0FFB-869D-666A-4C5C9FA27809}"/>
                      </a:ext>
                    </a:extLst>
                  </p:cNvPr>
                  <p:cNvCxnSpPr>
                    <a:cxnSpLocks/>
                  </p:cNvCxnSpPr>
                  <p:nvPr/>
                </p:nvCxnSpPr>
                <p:spPr>
                  <a:xfrm flipH="1" flipV="1">
                    <a:off x="2293745" y="2336723"/>
                    <a:ext cx="110732" cy="11073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A321A8A-28B7-5629-250B-1CC2060403EF}"/>
                      </a:ext>
                    </a:extLst>
                  </p:cNvPr>
                  <p:cNvCxnSpPr>
                    <a:cxnSpLocks/>
                  </p:cNvCxnSpPr>
                  <p:nvPr/>
                </p:nvCxnSpPr>
                <p:spPr>
                  <a:xfrm flipV="1">
                    <a:off x="3149896" y="2337590"/>
                    <a:ext cx="110732" cy="11073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8B98AB8-501E-DE7A-A2A2-AE04B90A9705}"/>
                      </a:ext>
                    </a:extLst>
                  </p:cNvPr>
                  <p:cNvCxnSpPr>
                    <a:cxnSpLocks/>
                  </p:cNvCxnSpPr>
                  <p:nvPr/>
                </p:nvCxnSpPr>
                <p:spPr>
                  <a:xfrm>
                    <a:off x="3923175" y="2795057"/>
                    <a:ext cx="348014" cy="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1A1F85C-9551-AF35-D2C7-A2D8DD21B7BF}"/>
                      </a:ext>
                    </a:extLst>
                  </p:cNvPr>
                  <p:cNvCxnSpPr>
                    <a:cxnSpLocks noChangeAspect="1"/>
                  </p:cNvCxnSpPr>
                  <p:nvPr/>
                </p:nvCxnSpPr>
                <p:spPr>
                  <a:xfrm flipH="1">
                    <a:off x="1303466" y="2796379"/>
                    <a:ext cx="355923" cy="147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5274C7F-53EE-673B-D6B2-FC247C297412}"/>
                      </a:ext>
                    </a:extLst>
                  </p:cNvPr>
                  <p:cNvCxnSpPr>
                    <a:cxnSpLocks/>
                  </p:cNvCxnSpPr>
                  <p:nvPr/>
                </p:nvCxnSpPr>
                <p:spPr>
                  <a:xfrm flipH="1">
                    <a:off x="1733981" y="3603645"/>
                    <a:ext cx="262893" cy="2531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48F57C2-0CAE-32F6-9D28-30C9FFBB91DC}"/>
                      </a:ext>
                    </a:extLst>
                  </p:cNvPr>
                  <p:cNvCxnSpPr>
                    <a:cxnSpLocks noChangeAspect="1"/>
                  </p:cNvCxnSpPr>
                  <p:nvPr/>
                </p:nvCxnSpPr>
                <p:spPr>
                  <a:xfrm flipH="1" flipV="1">
                    <a:off x="1761673" y="1761248"/>
                    <a:ext cx="235202" cy="256079"/>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31291FA-E7A1-61C0-00A1-07D9EA0DBF6D}"/>
                      </a:ext>
                    </a:extLst>
                  </p:cNvPr>
                  <p:cNvCxnSpPr>
                    <a:cxnSpLocks noChangeAspect="1"/>
                  </p:cNvCxnSpPr>
                  <p:nvPr/>
                </p:nvCxnSpPr>
                <p:spPr>
                  <a:xfrm flipV="1">
                    <a:off x="3562570" y="1759170"/>
                    <a:ext cx="236136" cy="253101"/>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5B5E228-939B-7122-CBEF-325AC34063C9}"/>
                      </a:ext>
                    </a:extLst>
                  </p:cNvPr>
                  <p:cNvCxnSpPr>
                    <a:cxnSpLocks noChangeAspect="1"/>
                  </p:cNvCxnSpPr>
                  <p:nvPr/>
                </p:nvCxnSpPr>
                <p:spPr>
                  <a:xfrm rot="1320000" flipV="1">
                    <a:off x="3190982" y="1784225"/>
                    <a:ext cx="0" cy="238367"/>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7CAE85C-1FE7-A492-B4B4-B265434D706F}"/>
                      </a:ext>
                    </a:extLst>
                  </p:cNvPr>
                  <p:cNvCxnSpPr>
                    <a:cxnSpLocks noChangeAspect="1"/>
                  </p:cNvCxnSpPr>
                  <p:nvPr/>
                </p:nvCxnSpPr>
                <p:spPr>
                  <a:xfrm>
                    <a:off x="3562570" y="3187557"/>
                    <a:ext cx="221301" cy="92667"/>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AD11F9F0-1FC8-A161-CED0-8DDB0859EFAD}"/>
                      </a:ext>
                    </a:extLst>
                  </p:cNvPr>
                  <p:cNvCxnSpPr>
                    <a:cxnSpLocks noChangeAspect="1"/>
                  </p:cNvCxnSpPr>
                  <p:nvPr/>
                </p:nvCxnSpPr>
                <p:spPr>
                  <a:xfrm flipH="1">
                    <a:off x="2336811" y="3601532"/>
                    <a:ext cx="87697" cy="217057"/>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C563CDB-5953-4C89-EB2F-87CAA61F8CDD}"/>
                      </a:ext>
                    </a:extLst>
                  </p:cNvPr>
                  <p:cNvCxnSpPr>
                    <a:cxnSpLocks noChangeAspect="1"/>
                  </p:cNvCxnSpPr>
                  <p:nvPr/>
                </p:nvCxnSpPr>
                <p:spPr>
                  <a:xfrm rot="1320000" flipH="1">
                    <a:off x="1750516" y="2437364"/>
                    <a:ext cx="237282" cy="98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AE7E5FA-19C7-0DE0-24B0-A468988E3EAB}"/>
                      </a:ext>
                    </a:extLst>
                  </p:cNvPr>
                  <p:cNvCxnSpPr>
                    <a:cxnSpLocks noChangeAspect="1"/>
                  </p:cNvCxnSpPr>
                  <p:nvPr/>
                </p:nvCxnSpPr>
                <p:spPr>
                  <a:xfrm>
                    <a:off x="3173547" y="3587319"/>
                    <a:ext cx="91782" cy="216225"/>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123E881-BEC4-AB41-B7AD-CFD1A37D6C93}"/>
                      </a:ext>
                    </a:extLst>
                  </p:cNvPr>
                  <p:cNvCxnSpPr>
                    <a:cxnSpLocks noChangeAspect="1"/>
                  </p:cNvCxnSpPr>
                  <p:nvPr/>
                </p:nvCxnSpPr>
                <p:spPr>
                  <a:xfrm flipH="1">
                    <a:off x="1772880" y="3157693"/>
                    <a:ext cx="216225" cy="9178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91D3CAD-6E5A-C32F-061E-032799186D96}"/>
                      </a:ext>
                    </a:extLst>
                  </p:cNvPr>
                  <p:cNvCxnSpPr>
                    <a:cxnSpLocks noChangeAspect="1"/>
                  </p:cNvCxnSpPr>
                  <p:nvPr/>
                </p:nvCxnSpPr>
                <p:spPr>
                  <a:xfrm flipH="1" flipV="1">
                    <a:off x="2359000" y="1794448"/>
                    <a:ext cx="91833" cy="216098"/>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856C3E3-8F82-C0EB-899B-0F204AFF560C}"/>
                      </a:ext>
                    </a:extLst>
                  </p:cNvPr>
                  <p:cNvCxnSpPr>
                    <a:cxnSpLocks noChangeAspect="1"/>
                  </p:cNvCxnSpPr>
                  <p:nvPr/>
                </p:nvCxnSpPr>
                <p:spPr>
                  <a:xfrm rot="1320000" flipV="1">
                    <a:off x="3628866" y="2373660"/>
                    <a:ext cx="166098" cy="166097"/>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5E36FC3-344D-80D7-F019-493C97CB7758}"/>
                      </a:ext>
                    </a:extLst>
                  </p:cNvPr>
                  <p:cNvCxnSpPr>
                    <a:cxnSpLocks noChangeAspect="1"/>
                  </p:cNvCxnSpPr>
                  <p:nvPr/>
                </p:nvCxnSpPr>
                <p:spPr>
                  <a:xfrm flipV="1">
                    <a:off x="2785222" y="1331239"/>
                    <a:ext cx="0" cy="35755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06F2EAC-D168-F2B9-8C54-A29441A7BA42}"/>
                      </a:ext>
                    </a:extLst>
                  </p:cNvPr>
                  <p:cNvCxnSpPr>
                    <a:cxnSpLocks/>
                  </p:cNvCxnSpPr>
                  <p:nvPr/>
                </p:nvCxnSpPr>
                <p:spPr>
                  <a:xfrm>
                    <a:off x="3583193" y="3603645"/>
                    <a:ext cx="237282" cy="253101"/>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cxnSp>
              <p:nvCxnSpPr>
                <p:cNvPr id="74" name="Straight Arrow Connector 73">
                  <a:extLst>
                    <a:ext uri="{FF2B5EF4-FFF2-40B4-BE49-F238E27FC236}">
                      <a16:creationId xmlns:a16="http://schemas.microsoft.com/office/drawing/2014/main" id="{4D7006FD-66DC-0A4B-E1E9-15419952166E}"/>
                    </a:ext>
                  </a:extLst>
                </p:cNvPr>
                <p:cNvCxnSpPr>
                  <a:cxnSpLocks noChangeAspect="1"/>
                </p:cNvCxnSpPr>
                <p:nvPr/>
              </p:nvCxnSpPr>
              <p:spPr>
                <a:xfrm rot="1320000" flipV="1">
                  <a:off x="4094589" y="1400670"/>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5833828D-5A34-E11E-4965-2E257A87D468}"/>
                    </a:ext>
                  </a:extLst>
                </p:cNvPr>
                <p:cNvCxnSpPr>
                  <a:cxnSpLocks noChangeAspect="1"/>
                </p:cNvCxnSpPr>
                <p:nvPr/>
              </p:nvCxnSpPr>
              <p:spPr>
                <a:xfrm rot="4020000" flipV="1">
                  <a:off x="4939664" y="2265539"/>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F9DEBEFE-26CE-8080-3800-949786FA89D7}"/>
                    </a:ext>
                  </a:extLst>
                </p:cNvPr>
                <p:cNvCxnSpPr>
                  <a:cxnSpLocks noChangeAspect="1"/>
                </p:cNvCxnSpPr>
                <p:nvPr/>
              </p:nvCxnSpPr>
              <p:spPr>
                <a:xfrm rot="6720000" flipV="1">
                  <a:off x="4904008" y="3504129"/>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3A4C87B6-6C75-2D51-5F65-58A9DB89651C}"/>
                    </a:ext>
                  </a:extLst>
                </p:cNvPr>
                <p:cNvCxnSpPr>
                  <a:cxnSpLocks noChangeAspect="1"/>
                </p:cNvCxnSpPr>
                <p:nvPr/>
              </p:nvCxnSpPr>
              <p:spPr>
                <a:xfrm rot="9420000" flipV="1">
                  <a:off x="4160312" y="4259217"/>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7B29E8B6-F545-0E11-B6A7-E4B9E2BC7F56}"/>
                    </a:ext>
                  </a:extLst>
                </p:cNvPr>
                <p:cNvCxnSpPr>
                  <a:cxnSpLocks noChangeAspect="1"/>
                </p:cNvCxnSpPr>
                <p:nvPr/>
              </p:nvCxnSpPr>
              <p:spPr>
                <a:xfrm rot="12120000" flipV="1">
                  <a:off x="2884360" y="4293963"/>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D810FE77-D079-9ABC-E9BD-A639B5ED3E66}"/>
                    </a:ext>
                  </a:extLst>
                </p:cNvPr>
                <p:cNvCxnSpPr>
                  <a:cxnSpLocks noChangeAspect="1"/>
                </p:cNvCxnSpPr>
                <p:nvPr/>
              </p:nvCxnSpPr>
              <p:spPr>
                <a:xfrm rot="14820000" flipV="1">
                  <a:off x="2035951" y="3474667"/>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7583C550-357F-6C15-FA94-1B92695C4FD6}"/>
                    </a:ext>
                  </a:extLst>
                </p:cNvPr>
                <p:cNvCxnSpPr>
                  <a:cxnSpLocks noChangeAspect="1"/>
                </p:cNvCxnSpPr>
                <p:nvPr/>
              </p:nvCxnSpPr>
              <p:spPr>
                <a:xfrm rot="17520000" flipV="1">
                  <a:off x="2029965" y="2245252"/>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99598765-24E8-74D0-388E-72C5A5B659C1}"/>
                    </a:ext>
                  </a:extLst>
                </p:cNvPr>
                <p:cNvCxnSpPr>
                  <a:cxnSpLocks noChangeAspect="1"/>
                </p:cNvCxnSpPr>
                <p:nvPr/>
              </p:nvCxnSpPr>
              <p:spPr>
                <a:xfrm rot="20220000" flipV="1">
                  <a:off x="2862532" y="1400670"/>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grpSp>
      <p:cxnSp>
        <p:nvCxnSpPr>
          <p:cNvPr id="104" name="Straight Arrow Connector 103">
            <a:extLst>
              <a:ext uri="{FF2B5EF4-FFF2-40B4-BE49-F238E27FC236}">
                <a16:creationId xmlns:a16="http://schemas.microsoft.com/office/drawing/2014/main" id="{4B2F5991-421B-4928-EF99-A88BAAB6C6CE}"/>
              </a:ext>
            </a:extLst>
          </p:cNvPr>
          <p:cNvCxnSpPr>
            <a:cxnSpLocks noChangeAspect="1"/>
          </p:cNvCxnSpPr>
          <p:nvPr/>
        </p:nvCxnSpPr>
        <p:spPr>
          <a:xfrm rot="10800000" flipV="1">
            <a:off x="6074182" y="5322623"/>
            <a:ext cx="0" cy="510786"/>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6290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5</a:t>
            </a:fld>
            <a:endParaRPr lang="en-US"/>
          </a:p>
        </p:txBody>
      </p:sp>
      <p:grpSp>
        <p:nvGrpSpPr>
          <p:cNvPr id="26" name="Group 25">
            <a:extLst>
              <a:ext uri="{FF2B5EF4-FFF2-40B4-BE49-F238E27FC236}">
                <a16:creationId xmlns:a16="http://schemas.microsoft.com/office/drawing/2014/main" id="{EBB0C0B7-37CB-C985-8BB1-309143C20877}"/>
              </a:ext>
            </a:extLst>
          </p:cNvPr>
          <p:cNvGrpSpPr/>
          <p:nvPr/>
        </p:nvGrpSpPr>
        <p:grpSpPr>
          <a:xfrm>
            <a:off x="3330982" y="841987"/>
            <a:ext cx="5530036" cy="5605849"/>
            <a:chOff x="3344396" y="599949"/>
            <a:chExt cx="5530036" cy="5605849"/>
          </a:xfrm>
        </p:grpSpPr>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4565F7A4-B0E3-39B2-9B5F-BF5EBC2FFEE7}"/>
                    </a:ext>
                  </a:extLst>
                </p:cNvPr>
                <p:cNvSpPr txBox="1"/>
                <p:nvPr/>
              </p:nvSpPr>
              <p:spPr>
                <a:xfrm>
                  <a:off x="5826985" y="599949"/>
                  <a:ext cx="250103"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41" name="TextBox 40">
                  <a:extLst>
                    <a:ext uri="{FF2B5EF4-FFF2-40B4-BE49-F238E27FC236}">
                      <a16:creationId xmlns:a16="http://schemas.microsoft.com/office/drawing/2014/main" id="{4565F7A4-B0E3-39B2-9B5F-BF5EBC2FFEE7}"/>
                    </a:ext>
                  </a:extLst>
                </p:cNvPr>
                <p:cNvSpPr txBox="1">
                  <a:spLocks noRot="1" noChangeAspect="1" noMove="1" noResize="1" noEditPoints="1" noAdjustHandles="1" noChangeArrowheads="1" noChangeShapeType="1" noTextEdit="1"/>
                </p:cNvSpPr>
                <p:nvPr/>
              </p:nvSpPr>
              <p:spPr>
                <a:xfrm>
                  <a:off x="5826985" y="599949"/>
                  <a:ext cx="250103" cy="369332"/>
                </a:xfrm>
                <a:prstGeom prst="rect">
                  <a:avLst/>
                </a:prstGeom>
                <a:blipFill>
                  <a:blip r:embed="rId2"/>
                  <a:stretch>
                    <a:fillRect l="-23810" r="-23810" b="-2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50B6A683-992B-D0B3-D488-5C3C4381724D}"/>
                    </a:ext>
                  </a:extLst>
                </p:cNvPr>
                <p:cNvSpPr txBox="1"/>
                <p:nvPr/>
              </p:nvSpPr>
              <p:spPr>
                <a:xfrm>
                  <a:off x="8624329" y="3429000"/>
                  <a:ext cx="250103" cy="30311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8624329" y="3429000"/>
                  <a:ext cx="250103" cy="303118"/>
                </a:xfrm>
                <a:prstGeom prst="rect">
                  <a:avLst/>
                </a:prstGeom>
                <a:blipFill>
                  <a:blip r:embed="rId3"/>
                  <a:stretch>
                    <a:fillRect l="-30000" r="-25000" b="-52000"/>
                  </a:stretch>
                </a:blipFill>
              </p:spPr>
              <p:txBody>
                <a:bodyPr/>
                <a:lstStyle/>
                <a:p>
                  <a:r>
                    <a:rPr lang="en-US">
                      <a:noFill/>
                    </a:rPr>
                    <a:t> </a:t>
                  </a:r>
                </a:p>
              </p:txBody>
            </p:sp>
          </mc:Fallback>
        </mc:AlternateContent>
        <p:grpSp>
          <p:nvGrpSpPr>
            <p:cNvPr id="25" name="Group 24">
              <a:extLst>
                <a:ext uri="{FF2B5EF4-FFF2-40B4-BE49-F238E27FC236}">
                  <a16:creationId xmlns:a16="http://schemas.microsoft.com/office/drawing/2014/main" id="{FC313BA0-06B5-B72E-A262-F48091FD8553}"/>
                </a:ext>
              </a:extLst>
            </p:cNvPr>
            <p:cNvGrpSpPr>
              <a:grpSpLocks noChangeAspect="1"/>
            </p:cNvGrpSpPr>
            <p:nvPr/>
          </p:nvGrpSpPr>
          <p:grpSpPr>
            <a:xfrm>
              <a:off x="3344396" y="719398"/>
              <a:ext cx="5486400" cy="5486400"/>
              <a:chOff x="3878442" y="1338439"/>
              <a:chExt cx="3840480" cy="3840480"/>
            </a:xfrm>
          </p:grpSpPr>
          <p:grpSp>
            <p:nvGrpSpPr>
              <p:cNvPr id="24" name="Group 23">
                <a:extLst>
                  <a:ext uri="{FF2B5EF4-FFF2-40B4-BE49-F238E27FC236}">
                    <a16:creationId xmlns:a16="http://schemas.microsoft.com/office/drawing/2014/main" id="{CA0603CF-3341-E446-C6F1-6EE5C31E6818}"/>
                  </a:ext>
                </a:extLst>
              </p:cNvPr>
              <p:cNvGrpSpPr/>
              <p:nvPr/>
            </p:nvGrpSpPr>
            <p:grpSpPr>
              <a:xfrm>
                <a:off x="3878442" y="1338439"/>
                <a:ext cx="3840480" cy="3840480"/>
                <a:chOff x="3878442" y="1338439"/>
                <a:chExt cx="3840480" cy="3840480"/>
              </a:xfrm>
            </p:grpSpPr>
            <p:cxnSp>
              <p:nvCxnSpPr>
                <p:cNvPr id="39" name="Straight Connector 38">
                  <a:extLst>
                    <a:ext uri="{FF2B5EF4-FFF2-40B4-BE49-F238E27FC236}">
                      <a16:creationId xmlns:a16="http://schemas.microsoft.com/office/drawing/2014/main" id="{CF9DAF3B-CF18-ECB5-2A76-10D8D88A061E}"/>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0D0B8DC-F10D-3213-348B-02D3B0CEB3D3}"/>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7" name="Oval 56">
                <a:extLst>
                  <a:ext uri="{FF2B5EF4-FFF2-40B4-BE49-F238E27FC236}">
                    <a16:creationId xmlns:a16="http://schemas.microsoft.com/office/drawing/2014/main" id="{2AD750E8-CA14-B4C1-B458-6BE12E67C4CC}"/>
                  </a:ext>
                </a:extLst>
              </p:cNvPr>
              <p:cNvSpPr>
                <a:spLocks noChangeAspect="1"/>
              </p:cNvSpPr>
              <p:nvPr/>
            </p:nvSpPr>
            <p:spPr>
              <a:xfrm>
                <a:off x="5279836" y="2748672"/>
                <a:ext cx="1035411" cy="1035410"/>
              </a:xfrm>
              <a:prstGeom prst="ellipse">
                <a:avLst/>
              </a:prstGeom>
              <a:noFill/>
              <a:ln w="19050">
                <a:solidFill>
                  <a:srgbClr val="FF7F7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20" name="Group 119">
            <a:extLst>
              <a:ext uri="{FF2B5EF4-FFF2-40B4-BE49-F238E27FC236}">
                <a16:creationId xmlns:a16="http://schemas.microsoft.com/office/drawing/2014/main" id="{84D9D23C-74EA-E7F6-CBD8-B89464193207}"/>
              </a:ext>
            </a:extLst>
          </p:cNvPr>
          <p:cNvGrpSpPr/>
          <p:nvPr/>
        </p:nvGrpSpPr>
        <p:grpSpPr>
          <a:xfrm>
            <a:off x="3677795" y="1325105"/>
            <a:ext cx="4809856" cy="4786419"/>
            <a:chOff x="3677795" y="1325105"/>
            <a:chExt cx="4809856" cy="4786419"/>
          </a:xfrm>
        </p:grpSpPr>
        <p:grpSp>
          <p:nvGrpSpPr>
            <p:cNvPr id="121" name="Group 120">
              <a:extLst>
                <a:ext uri="{FF2B5EF4-FFF2-40B4-BE49-F238E27FC236}">
                  <a16:creationId xmlns:a16="http://schemas.microsoft.com/office/drawing/2014/main" id="{75028A12-65B8-8499-7987-B0C57DA26C38}"/>
                </a:ext>
              </a:extLst>
            </p:cNvPr>
            <p:cNvGrpSpPr/>
            <p:nvPr/>
          </p:nvGrpSpPr>
          <p:grpSpPr>
            <a:xfrm>
              <a:off x="3677795" y="1325105"/>
              <a:ext cx="4809856" cy="4786419"/>
              <a:chOff x="1801365" y="1400670"/>
              <a:chExt cx="3366899" cy="3350493"/>
            </a:xfrm>
          </p:grpSpPr>
          <p:grpSp>
            <p:nvGrpSpPr>
              <p:cNvPr id="123" name="Group 122">
                <a:extLst>
                  <a:ext uri="{FF2B5EF4-FFF2-40B4-BE49-F238E27FC236}">
                    <a16:creationId xmlns:a16="http://schemas.microsoft.com/office/drawing/2014/main" id="{6E1ACBB6-7046-69BA-D6EF-E41BB33D56E9}"/>
                  </a:ext>
                </a:extLst>
              </p:cNvPr>
              <p:cNvGrpSpPr>
                <a:grpSpLocks/>
              </p:cNvGrpSpPr>
              <p:nvPr/>
            </p:nvGrpSpPr>
            <p:grpSpPr>
              <a:xfrm>
                <a:off x="1993835" y="1597989"/>
                <a:ext cx="2967723" cy="2525507"/>
                <a:chOff x="1303466" y="1331239"/>
                <a:chExt cx="2967723" cy="2525507"/>
              </a:xfrm>
            </p:grpSpPr>
            <p:cxnSp>
              <p:nvCxnSpPr>
                <p:cNvPr id="132" name="Straight Arrow Connector 131">
                  <a:extLst>
                    <a:ext uri="{FF2B5EF4-FFF2-40B4-BE49-F238E27FC236}">
                      <a16:creationId xmlns:a16="http://schemas.microsoft.com/office/drawing/2014/main" id="{67DE5A58-866F-13BA-0109-6A49E5C4BCEC}"/>
                    </a:ext>
                  </a:extLst>
                </p:cNvPr>
                <p:cNvCxnSpPr>
                  <a:cxnSpLocks/>
                </p:cNvCxnSpPr>
                <p:nvPr/>
              </p:nvCxnSpPr>
              <p:spPr>
                <a:xfrm flipV="1">
                  <a:off x="2788635" y="2127981"/>
                  <a:ext cx="0" cy="158911"/>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3A20EFAB-FAA5-0546-D02C-ACA94D9214A8}"/>
                    </a:ext>
                  </a:extLst>
                </p:cNvPr>
                <p:cNvCxnSpPr>
                  <a:cxnSpLocks/>
                </p:cNvCxnSpPr>
                <p:nvPr/>
              </p:nvCxnSpPr>
              <p:spPr>
                <a:xfrm>
                  <a:off x="3301528" y="2792092"/>
                  <a:ext cx="158188" cy="2899"/>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075C4A99-9DBB-DC8B-5479-36A99C27D0DD}"/>
                    </a:ext>
                  </a:extLst>
                </p:cNvPr>
                <p:cNvCxnSpPr>
                  <a:cxnSpLocks/>
                </p:cNvCxnSpPr>
                <p:nvPr/>
              </p:nvCxnSpPr>
              <p:spPr>
                <a:xfrm>
                  <a:off x="2788635" y="3322303"/>
                  <a:ext cx="0" cy="158911"/>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723AE4E6-815A-802D-2B21-B80BCD9CCBFE}"/>
                    </a:ext>
                  </a:extLst>
                </p:cNvPr>
                <p:cNvCxnSpPr>
                  <a:cxnSpLocks/>
                </p:cNvCxnSpPr>
                <p:nvPr/>
              </p:nvCxnSpPr>
              <p:spPr>
                <a:xfrm flipH="1">
                  <a:off x="2104241" y="2792092"/>
                  <a:ext cx="161876" cy="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DDF6DD3B-D2C2-080A-0DBD-75829119373D}"/>
                    </a:ext>
                  </a:extLst>
                </p:cNvPr>
                <p:cNvCxnSpPr>
                  <a:cxnSpLocks noChangeAspect="1"/>
                </p:cNvCxnSpPr>
                <p:nvPr/>
              </p:nvCxnSpPr>
              <p:spPr>
                <a:xfrm>
                  <a:off x="3158284" y="3166552"/>
                  <a:ext cx="110732" cy="11073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4C85A819-C964-1DDF-EF7E-A7566D9E0E69}"/>
                    </a:ext>
                  </a:extLst>
                </p:cNvPr>
                <p:cNvCxnSpPr>
                  <a:cxnSpLocks/>
                </p:cNvCxnSpPr>
                <p:nvPr/>
              </p:nvCxnSpPr>
              <p:spPr>
                <a:xfrm flipH="1">
                  <a:off x="2285357" y="3150028"/>
                  <a:ext cx="110732" cy="11073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015E8437-0CD5-52FB-8F98-60E3F8E4082B}"/>
                    </a:ext>
                  </a:extLst>
                </p:cNvPr>
                <p:cNvCxnSpPr>
                  <a:cxnSpLocks/>
                </p:cNvCxnSpPr>
                <p:nvPr/>
              </p:nvCxnSpPr>
              <p:spPr>
                <a:xfrm flipH="1" flipV="1">
                  <a:off x="2293745" y="2336723"/>
                  <a:ext cx="110732" cy="11073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28058CF3-E9FE-B95B-060C-B129D7138477}"/>
                    </a:ext>
                  </a:extLst>
                </p:cNvPr>
                <p:cNvCxnSpPr>
                  <a:cxnSpLocks/>
                </p:cNvCxnSpPr>
                <p:nvPr/>
              </p:nvCxnSpPr>
              <p:spPr>
                <a:xfrm flipV="1">
                  <a:off x="3149896" y="2337590"/>
                  <a:ext cx="110732" cy="11073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EAAD3AA3-8D88-47AB-0084-65FB15204B57}"/>
                    </a:ext>
                  </a:extLst>
                </p:cNvPr>
                <p:cNvCxnSpPr>
                  <a:cxnSpLocks/>
                </p:cNvCxnSpPr>
                <p:nvPr/>
              </p:nvCxnSpPr>
              <p:spPr>
                <a:xfrm>
                  <a:off x="3923175" y="2795057"/>
                  <a:ext cx="348014" cy="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2734E8AE-A72A-7561-5F3B-85DE26DAA7B1}"/>
                    </a:ext>
                  </a:extLst>
                </p:cNvPr>
                <p:cNvCxnSpPr>
                  <a:cxnSpLocks noChangeAspect="1"/>
                </p:cNvCxnSpPr>
                <p:nvPr/>
              </p:nvCxnSpPr>
              <p:spPr>
                <a:xfrm flipH="1">
                  <a:off x="1303466" y="2796379"/>
                  <a:ext cx="355923" cy="147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8BB3A453-E215-952E-84BF-0D44630F67B5}"/>
                    </a:ext>
                  </a:extLst>
                </p:cNvPr>
                <p:cNvCxnSpPr>
                  <a:cxnSpLocks/>
                </p:cNvCxnSpPr>
                <p:nvPr/>
              </p:nvCxnSpPr>
              <p:spPr>
                <a:xfrm flipH="1">
                  <a:off x="1733981" y="3603645"/>
                  <a:ext cx="262893" cy="2531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E0AB3CD7-F141-E1AD-EA7D-C1E1152F46B8}"/>
                    </a:ext>
                  </a:extLst>
                </p:cNvPr>
                <p:cNvCxnSpPr>
                  <a:cxnSpLocks noChangeAspect="1"/>
                </p:cNvCxnSpPr>
                <p:nvPr/>
              </p:nvCxnSpPr>
              <p:spPr>
                <a:xfrm flipH="1" flipV="1">
                  <a:off x="1761673" y="1761248"/>
                  <a:ext cx="235202" cy="256079"/>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67AC7935-6F9F-A265-32E3-FF7279B5197E}"/>
                    </a:ext>
                  </a:extLst>
                </p:cNvPr>
                <p:cNvCxnSpPr>
                  <a:cxnSpLocks noChangeAspect="1"/>
                </p:cNvCxnSpPr>
                <p:nvPr/>
              </p:nvCxnSpPr>
              <p:spPr>
                <a:xfrm flipV="1">
                  <a:off x="3562570" y="1759170"/>
                  <a:ext cx="236136" cy="253101"/>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BCB35025-A41D-7367-104F-96B66C7AB275}"/>
                    </a:ext>
                  </a:extLst>
                </p:cNvPr>
                <p:cNvCxnSpPr>
                  <a:cxnSpLocks noChangeAspect="1"/>
                </p:cNvCxnSpPr>
                <p:nvPr/>
              </p:nvCxnSpPr>
              <p:spPr>
                <a:xfrm rot="1320000" flipV="1">
                  <a:off x="3190982" y="1784225"/>
                  <a:ext cx="0" cy="238367"/>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922A23D4-9248-632F-1534-2FDBDFED1BEC}"/>
                    </a:ext>
                  </a:extLst>
                </p:cNvPr>
                <p:cNvCxnSpPr>
                  <a:cxnSpLocks noChangeAspect="1"/>
                </p:cNvCxnSpPr>
                <p:nvPr/>
              </p:nvCxnSpPr>
              <p:spPr>
                <a:xfrm>
                  <a:off x="3562570" y="3187557"/>
                  <a:ext cx="221301" cy="92667"/>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5680936A-30BF-C87E-A9CF-212139413B1A}"/>
                    </a:ext>
                  </a:extLst>
                </p:cNvPr>
                <p:cNvCxnSpPr>
                  <a:cxnSpLocks noChangeAspect="1"/>
                </p:cNvCxnSpPr>
                <p:nvPr/>
              </p:nvCxnSpPr>
              <p:spPr>
                <a:xfrm flipH="1">
                  <a:off x="2336811" y="3601532"/>
                  <a:ext cx="87697" cy="217057"/>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93228984-0F1D-7F31-7339-6B150946A32D}"/>
                    </a:ext>
                  </a:extLst>
                </p:cNvPr>
                <p:cNvCxnSpPr>
                  <a:cxnSpLocks noChangeAspect="1"/>
                </p:cNvCxnSpPr>
                <p:nvPr/>
              </p:nvCxnSpPr>
              <p:spPr>
                <a:xfrm rot="1320000" flipH="1">
                  <a:off x="1750516" y="2437364"/>
                  <a:ext cx="237282" cy="98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37FA6A3E-FEC8-F191-55F4-2548E291ADBA}"/>
                    </a:ext>
                  </a:extLst>
                </p:cNvPr>
                <p:cNvCxnSpPr>
                  <a:cxnSpLocks noChangeAspect="1"/>
                </p:cNvCxnSpPr>
                <p:nvPr/>
              </p:nvCxnSpPr>
              <p:spPr>
                <a:xfrm>
                  <a:off x="3173547" y="3587319"/>
                  <a:ext cx="91782" cy="216225"/>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945632AE-FB9C-F5A2-2774-9F55940D3FE3}"/>
                    </a:ext>
                  </a:extLst>
                </p:cNvPr>
                <p:cNvCxnSpPr>
                  <a:cxnSpLocks noChangeAspect="1"/>
                </p:cNvCxnSpPr>
                <p:nvPr/>
              </p:nvCxnSpPr>
              <p:spPr>
                <a:xfrm flipH="1">
                  <a:off x="1772880" y="3157693"/>
                  <a:ext cx="216225" cy="9178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468D9F78-9C02-9647-BDF8-88FA0449E2B3}"/>
                    </a:ext>
                  </a:extLst>
                </p:cNvPr>
                <p:cNvCxnSpPr>
                  <a:cxnSpLocks noChangeAspect="1"/>
                </p:cNvCxnSpPr>
                <p:nvPr/>
              </p:nvCxnSpPr>
              <p:spPr>
                <a:xfrm flipH="1" flipV="1">
                  <a:off x="2359000" y="1794448"/>
                  <a:ext cx="91833" cy="216098"/>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1EDC7010-0D29-0390-5C7C-2E1A292BD993}"/>
                    </a:ext>
                  </a:extLst>
                </p:cNvPr>
                <p:cNvCxnSpPr>
                  <a:cxnSpLocks noChangeAspect="1"/>
                </p:cNvCxnSpPr>
                <p:nvPr/>
              </p:nvCxnSpPr>
              <p:spPr>
                <a:xfrm rot="1320000" flipV="1">
                  <a:off x="3628866" y="2373660"/>
                  <a:ext cx="166098" cy="166097"/>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A1D744AD-E457-4D46-C1B5-382DFC8F17CA}"/>
                    </a:ext>
                  </a:extLst>
                </p:cNvPr>
                <p:cNvCxnSpPr>
                  <a:cxnSpLocks noChangeAspect="1"/>
                </p:cNvCxnSpPr>
                <p:nvPr/>
              </p:nvCxnSpPr>
              <p:spPr>
                <a:xfrm flipV="1">
                  <a:off x="2785222" y="1331239"/>
                  <a:ext cx="0" cy="35755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D928C42E-2CD8-46A9-D2F1-BF397B509C2E}"/>
                    </a:ext>
                  </a:extLst>
                </p:cNvPr>
                <p:cNvCxnSpPr>
                  <a:cxnSpLocks/>
                </p:cNvCxnSpPr>
                <p:nvPr/>
              </p:nvCxnSpPr>
              <p:spPr>
                <a:xfrm>
                  <a:off x="3583193" y="3603645"/>
                  <a:ext cx="237282" cy="253101"/>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cxnSp>
            <p:nvCxnSpPr>
              <p:cNvPr id="124" name="Straight Arrow Connector 123">
                <a:extLst>
                  <a:ext uri="{FF2B5EF4-FFF2-40B4-BE49-F238E27FC236}">
                    <a16:creationId xmlns:a16="http://schemas.microsoft.com/office/drawing/2014/main" id="{4EF07848-708B-592F-504A-660A27BD02E8}"/>
                  </a:ext>
                </a:extLst>
              </p:cNvPr>
              <p:cNvCxnSpPr>
                <a:cxnSpLocks noChangeAspect="1"/>
              </p:cNvCxnSpPr>
              <p:nvPr/>
            </p:nvCxnSpPr>
            <p:spPr>
              <a:xfrm rot="1320000" flipV="1">
                <a:off x="4094589" y="1400670"/>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D6D3E8F6-76BE-E945-0F86-000C0ED6307B}"/>
                  </a:ext>
                </a:extLst>
              </p:cNvPr>
              <p:cNvCxnSpPr>
                <a:cxnSpLocks noChangeAspect="1"/>
              </p:cNvCxnSpPr>
              <p:nvPr/>
            </p:nvCxnSpPr>
            <p:spPr>
              <a:xfrm rot="4020000" flipV="1">
                <a:off x="4939664" y="2265539"/>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9DBA89F7-52A7-031F-9578-9158A1AECAA5}"/>
                  </a:ext>
                </a:extLst>
              </p:cNvPr>
              <p:cNvCxnSpPr>
                <a:cxnSpLocks noChangeAspect="1"/>
              </p:cNvCxnSpPr>
              <p:nvPr/>
            </p:nvCxnSpPr>
            <p:spPr>
              <a:xfrm rot="6720000" flipV="1">
                <a:off x="4904008" y="3504129"/>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08D2172D-13DE-AC8D-226C-EFCF6BEC0471}"/>
                  </a:ext>
                </a:extLst>
              </p:cNvPr>
              <p:cNvCxnSpPr>
                <a:cxnSpLocks noChangeAspect="1"/>
              </p:cNvCxnSpPr>
              <p:nvPr/>
            </p:nvCxnSpPr>
            <p:spPr>
              <a:xfrm rot="9420000" flipV="1">
                <a:off x="4160312" y="4259217"/>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08EC78AF-D721-2089-0F7C-853F95111B57}"/>
                  </a:ext>
                </a:extLst>
              </p:cNvPr>
              <p:cNvCxnSpPr>
                <a:cxnSpLocks noChangeAspect="1"/>
              </p:cNvCxnSpPr>
              <p:nvPr/>
            </p:nvCxnSpPr>
            <p:spPr>
              <a:xfrm rot="12120000" flipV="1">
                <a:off x="2884360" y="4293963"/>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BEEA81DF-677C-09CF-5FBC-4CE7D717D0DC}"/>
                  </a:ext>
                </a:extLst>
              </p:cNvPr>
              <p:cNvCxnSpPr>
                <a:cxnSpLocks noChangeAspect="1"/>
              </p:cNvCxnSpPr>
              <p:nvPr/>
            </p:nvCxnSpPr>
            <p:spPr>
              <a:xfrm rot="14820000" flipV="1">
                <a:off x="2035951" y="3474667"/>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9CCED7D7-9C88-4329-CC04-5D6E5CD50416}"/>
                  </a:ext>
                </a:extLst>
              </p:cNvPr>
              <p:cNvCxnSpPr>
                <a:cxnSpLocks noChangeAspect="1"/>
              </p:cNvCxnSpPr>
              <p:nvPr/>
            </p:nvCxnSpPr>
            <p:spPr>
              <a:xfrm rot="17520000" flipV="1">
                <a:off x="2029965" y="2245252"/>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CB990A20-9FFD-53D5-7E79-EEFA0A37053B}"/>
                  </a:ext>
                </a:extLst>
              </p:cNvPr>
              <p:cNvCxnSpPr>
                <a:cxnSpLocks noChangeAspect="1"/>
              </p:cNvCxnSpPr>
              <p:nvPr/>
            </p:nvCxnSpPr>
            <p:spPr>
              <a:xfrm rot="20220000" flipV="1">
                <a:off x="2862532" y="1400670"/>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cxnSp>
          <p:nvCxnSpPr>
            <p:cNvPr id="122" name="Straight Arrow Connector 121">
              <a:extLst>
                <a:ext uri="{FF2B5EF4-FFF2-40B4-BE49-F238E27FC236}">
                  <a16:creationId xmlns:a16="http://schemas.microsoft.com/office/drawing/2014/main" id="{6FBE96CF-E3BB-E2E9-2CC5-8FC5C6F48DF9}"/>
                </a:ext>
              </a:extLst>
            </p:cNvPr>
            <p:cNvCxnSpPr>
              <a:cxnSpLocks noChangeAspect="1"/>
            </p:cNvCxnSpPr>
            <p:nvPr/>
          </p:nvCxnSpPr>
          <p:spPr>
            <a:xfrm rot="10800000" flipV="1">
              <a:off x="6074182" y="5322623"/>
              <a:ext cx="0" cy="510786"/>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56" name="TextBox 155">
                <a:extLst>
                  <a:ext uri="{FF2B5EF4-FFF2-40B4-BE49-F238E27FC236}">
                    <a16:creationId xmlns:a16="http://schemas.microsoft.com/office/drawing/2014/main" id="{414B44A0-265C-447D-C4C4-2E9C73B21BBD}"/>
                  </a:ext>
                </a:extLst>
              </p:cNvPr>
              <p:cNvSpPr txBox="1"/>
              <p:nvPr/>
            </p:nvSpPr>
            <p:spPr>
              <a:xfrm>
                <a:off x="254192" y="0"/>
                <a:ext cx="11666809" cy="764184"/>
              </a:xfrm>
              <a:prstGeom prst="rect">
                <a:avLst/>
              </a:prstGeom>
              <a:noFill/>
            </p:spPr>
            <p:txBody>
              <a:bodyPr wrap="square" rtlCol="0">
                <a:spAutoFit/>
              </a:bodyPr>
              <a:lstStyle/>
              <a:p>
                <a:pPr algn="ctr"/>
                <a:r>
                  <a:rPr lang="en-US" sz="2800" dirty="0"/>
                  <a:t>The Gradient of the Hamiltonian for a Harmonic oscillator </a:t>
                </a:r>
                <a14:m>
                  <m:oMath xmlns:m="http://schemas.openxmlformats.org/officeDocument/2006/math">
                    <m:r>
                      <a:rPr lang="en-US" sz="2800" b="0" i="1" smtClean="0">
                        <a:latin typeface="Cambria Math" panose="02040503050406030204" pitchFamily="18" charset="0"/>
                      </a:rPr>
                      <m:t>𝐻</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𝑝</m:t>
                            </m:r>
                          </m:e>
                          <m:sup>
                            <m:r>
                              <a:rPr lang="en-US" sz="2800" b="0" i="1" smtClean="0">
                                <a:latin typeface="Cambria Math" panose="02040503050406030204" pitchFamily="18" charset="0"/>
                              </a:rPr>
                              <m:t>2</m:t>
                            </m:r>
                          </m:sup>
                        </m:sSup>
                      </m:num>
                      <m:den>
                        <m:r>
                          <a:rPr lang="en-US" sz="2800" b="0" i="1" smtClean="0">
                            <a:latin typeface="Cambria Math" panose="02040503050406030204" pitchFamily="18" charset="0"/>
                          </a:rPr>
                          <m:t>2</m:t>
                        </m:r>
                        <m:r>
                          <a:rPr lang="en-US" sz="2800" b="0" i="1" smtClean="0">
                            <a:latin typeface="Cambria Math" panose="02040503050406030204" pitchFamily="18" charset="0"/>
                          </a:rPr>
                          <m:t>𝑚</m:t>
                        </m:r>
                      </m:den>
                    </m:f>
                    <m:r>
                      <a:rPr lang="en-US" sz="2800" b="0" i="1" smtClean="0">
                        <a:latin typeface="Cambria Math" panose="02040503050406030204" pitchFamily="18" charset="0"/>
                      </a:rPr>
                      <m:t>+</m:t>
                    </m:r>
                    <m:r>
                      <a:rPr lang="en-US" sz="2800" b="0" i="1" smtClean="0">
                        <a:latin typeface="Cambria Math" panose="02040503050406030204" pitchFamily="18" charset="0"/>
                      </a:rPr>
                      <m:t>𝑘</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𝑞</m:t>
                        </m:r>
                      </m:e>
                      <m:sup>
                        <m:r>
                          <a:rPr lang="en-US" sz="2800" b="0" i="1" smtClean="0">
                            <a:latin typeface="Cambria Math" panose="02040503050406030204" pitchFamily="18" charset="0"/>
                          </a:rPr>
                          <m:t>2</m:t>
                        </m:r>
                      </m:sup>
                    </m:sSup>
                  </m:oMath>
                </a14:m>
                <a:r>
                  <a:rPr lang="en-US" sz="2800" dirty="0"/>
                  <a:t> </a:t>
                </a:r>
              </a:p>
            </p:txBody>
          </p:sp>
        </mc:Choice>
        <mc:Fallback xmlns="">
          <p:sp>
            <p:nvSpPr>
              <p:cNvPr id="156" name="TextBox 155">
                <a:extLst>
                  <a:ext uri="{FF2B5EF4-FFF2-40B4-BE49-F238E27FC236}">
                    <a16:creationId xmlns:a16="http://schemas.microsoft.com/office/drawing/2014/main" id="{414B44A0-265C-447D-C4C4-2E9C73B21BBD}"/>
                  </a:ext>
                </a:extLst>
              </p:cNvPr>
              <p:cNvSpPr txBox="1">
                <a:spLocks noRot="1" noChangeAspect="1" noMove="1" noResize="1" noEditPoints="1" noAdjustHandles="1" noChangeArrowheads="1" noChangeShapeType="1" noTextEdit="1"/>
              </p:cNvSpPr>
              <p:nvPr/>
            </p:nvSpPr>
            <p:spPr>
              <a:xfrm>
                <a:off x="254192" y="0"/>
                <a:ext cx="11666809" cy="764184"/>
              </a:xfrm>
              <a:prstGeom prst="rect">
                <a:avLst/>
              </a:prstGeom>
              <a:blipFill>
                <a:blip r:embed="rId5"/>
                <a:stretch>
                  <a:fillRect b="-819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96CEDBBF-7D1B-2581-3514-C246DE82C16F}"/>
                  </a:ext>
                </a:extLst>
              </p:cNvPr>
              <p:cNvSpPr txBox="1"/>
              <p:nvPr/>
            </p:nvSpPr>
            <p:spPr>
              <a:xfrm>
                <a:off x="6223351" y="3221391"/>
                <a:ext cx="1105979"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9999"/>
                          </a:solidFill>
                          <a:latin typeface="Cambria Math" panose="02040503050406030204" pitchFamily="18" charset="0"/>
                        </a:rPr>
                        <m:t>𝐻</m:t>
                      </m:r>
                      <m:r>
                        <a:rPr lang="en-US" sz="2400" b="0" i="1" smtClean="0">
                          <a:solidFill>
                            <a:srgbClr val="FF9999"/>
                          </a:solidFill>
                          <a:latin typeface="Cambria Math" panose="02040503050406030204" pitchFamily="18" charset="0"/>
                        </a:rPr>
                        <m:t>=1</m:t>
                      </m:r>
                    </m:oMath>
                  </m:oMathPara>
                </a14:m>
                <a:endParaRPr lang="en-US" sz="2400" dirty="0">
                  <a:solidFill>
                    <a:srgbClr val="FF9999"/>
                  </a:solidFill>
                </a:endParaRPr>
              </a:p>
            </p:txBody>
          </p:sp>
        </mc:Choice>
        <mc:Fallback>
          <p:sp>
            <p:nvSpPr>
              <p:cNvPr id="4" name="TextBox 3">
                <a:extLst>
                  <a:ext uri="{FF2B5EF4-FFF2-40B4-BE49-F238E27FC236}">
                    <a16:creationId xmlns:a16="http://schemas.microsoft.com/office/drawing/2014/main" id="{96CEDBBF-7D1B-2581-3514-C246DE82C16F}"/>
                  </a:ext>
                </a:extLst>
              </p:cNvPr>
              <p:cNvSpPr txBox="1">
                <a:spLocks noRot="1" noChangeAspect="1" noMove="1" noResize="1" noEditPoints="1" noAdjustHandles="1" noChangeArrowheads="1" noChangeShapeType="1" noTextEdit="1"/>
              </p:cNvSpPr>
              <p:nvPr/>
            </p:nvSpPr>
            <p:spPr>
              <a:xfrm>
                <a:off x="6223351" y="3221391"/>
                <a:ext cx="1105979" cy="369332"/>
              </a:xfrm>
              <a:prstGeom prst="rect">
                <a:avLst/>
              </a:prstGeom>
              <a:blipFill>
                <a:blip r:embed="rId6"/>
                <a:stretch>
                  <a:fillRect b="-6557"/>
                </a:stretch>
              </a:blipFill>
            </p:spPr>
            <p:txBody>
              <a:bodyPr/>
              <a:lstStyle/>
              <a:p>
                <a:r>
                  <a:rPr lang="en-US">
                    <a:noFill/>
                  </a:rPr>
                  <a:t> </a:t>
                </a:r>
              </a:p>
            </p:txBody>
          </p:sp>
        </mc:Fallback>
      </mc:AlternateContent>
    </p:spTree>
    <p:extLst>
      <p:ext uri="{BB962C8B-B14F-4D97-AF65-F5344CB8AC3E}">
        <p14:creationId xmlns:p14="http://schemas.microsoft.com/office/powerpoint/2010/main" val="1453484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6</a:t>
            </a:fld>
            <a:endParaRPr lang="en-US"/>
          </a:p>
        </p:txBody>
      </p:sp>
      <p:grpSp>
        <p:nvGrpSpPr>
          <p:cNvPr id="26" name="Group 25">
            <a:extLst>
              <a:ext uri="{FF2B5EF4-FFF2-40B4-BE49-F238E27FC236}">
                <a16:creationId xmlns:a16="http://schemas.microsoft.com/office/drawing/2014/main" id="{EBB0C0B7-37CB-C985-8BB1-309143C20877}"/>
              </a:ext>
            </a:extLst>
          </p:cNvPr>
          <p:cNvGrpSpPr/>
          <p:nvPr/>
        </p:nvGrpSpPr>
        <p:grpSpPr>
          <a:xfrm>
            <a:off x="3330982" y="841987"/>
            <a:ext cx="5530036" cy="5605849"/>
            <a:chOff x="3344396" y="599949"/>
            <a:chExt cx="5530036" cy="5605849"/>
          </a:xfrm>
        </p:grpSpPr>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4565F7A4-B0E3-39B2-9B5F-BF5EBC2FFEE7}"/>
                    </a:ext>
                  </a:extLst>
                </p:cNvPr>
                <p:cNvSpPr txBox="1"/>
                <p:nvPr/>
              </p:nvSpPr>
              <p:spPr>
                <a:xfrm>
                  <a:off x="5826985" y="599949"/>
                  <a:ext cx="250103"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41" name="TextBox 40">
                  <a:extLst>
                    <a:ext uri="{FF2B5EF4-FFF2-40B4-BE49-F238E27FC236}">
                      <a16:creationId xmlns:a16="http://schemas.microsoft.com/office/drawing/2014/main" id="{4565F7A4-B0E3-39B2-9B5F-BF5EBC2FFEE7}"/>
                    </a:ext>
                  </a:extLst>
                </p:cNvPr>
                <p:cNvSpPr txBox="1">
                  <a:spLocks noRot="1" noChangeAspect="1" noMove="1" noResize="1" noEditPoints="1" noAdjustHandles="1" noChangeArrowheads="1" noChangeShapeType="1" noTextEdit="1"/>
                </p:cNvSpPr>
                <p:nvPr/>
              </p:nvSpPr>
              <p:spPr>
                <a:xfrm>
                  <a:off x="5826985" y="599949"/>
                  <a:ext cx="250103" cy="369332"/>
                </a:xfrm>
                <a:prstGeom prst="rect">
                  <a:avLst/>
                </a:prstGeom>
                <a:blipFill>
                  <a:blip r:embed="rId2"/>
                  <a:stretch>
                    <a:fillRect l="-23810" r="-23810" b="-2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50B6A683-992B-D0B3-D488-5C3C4381724D}"/>
                    </a:ext>
                  </a:extLst>
                </p:cNvPr>
                <p:cNvSpPr txBox="1"/>
                <p:nvPr/>
              </p:nvSpPr>
              <p:spPr>
                <a:xfrm>
                  <a:off x="8624329" y="3429000"/>
                  <a:ext cx="250103" cy="30311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8624329" y="3429000"/>
                  <a:ext cx="250103" cy="303118"/>
                </a:xfrm>
                <a:prstGeom prst="rect">
                  <a:avLst/>
                </a:prstGeom>
                <a:blipFill>
                  <a:blip r:embed="rId3"/>
                  <a:stretch>
                    <a:fillRect l="-30000" r="-25000" b="-52000"/>
                  </a:stretch>
                </a:blipFill>
              </p:spPr>
              <p:txBody>
                <a:bodyPr/>
                <a:lstStyle/>
                <a:p>
                  <a:r>
                    <a:rPr lang="en-US">
                      <a:noFill/>
                    </a:rPr>
                    <a:t> </a:t>
                  </a:r>
                </a:p>
              </p:txBody>
            </p:sp>
          </mc:Fallback>
        </mc:AlternateContent>
        <p:grpSp>
          <p:nvGrpSpPr>
            <p:cNvPr id="25" name="Group 24">
              <a:extLst>
                <a:ext uri="{FF2B5EF4-FFF2-40B4-BE49-F238E27FC236}">
                  <a16:creationId xmlns:a16="http://schemas.microsoft.com/office/drawing/2014/main" id="{FC313BA0-06B5-B72E-A262-F48091FD8553}"/>
                </a:ext>
              </a:extLst>
            </p:cNvPr>
            <p:cNvGrpSpPr>
              <a:grpSpLocks noChangeAspect="1"/>
            </p:cNvGrpSpPr>
            <p:nvPr/>
          </p:nvGrpSpPr>
          <p:grpSpPr>
            <a:xfrm>
              <a:off x="3344396" y="719398"/>
              <a:ext cx="5486400" cy="5486400"/>
              <a:chOff x="3878442" y="1338439"/>
              <a:chExt cx="3840480" cy="3840480"/>
            </a:xfrm>
          </p:grpSpPr>
          <p:grpSp>
            <p:nvGrpSpPr>
              <p:cNvPr id="24" name="Group 23">
                <a:extLst>
                  <a:ext uri="{FF2B5EF4-FFF2-40B4-BE49-F238E27FC236}">
                    <a16:creationId xmlns:a16="http://schemas.microsoft.com/office/drawing/2014/main" id="{CA0603CF-3341-E446-C6F1-6EE5C31E6818}"/>
                  </a:ext>
                </a:extLst>
              </p:cNvPr>
              <p:cNvGrpSpPr/>
              <p:nvPr/>
            </p:nvGrpSpPr>
            <p:grpSpPr>
              <a:xfrm>
                <a:off x="3878442" y="1338439"/>
                <a:ext cx="3840480" cy="3840480"/>
                <a:chOff x="3878442" y="1338439"/>
                <a:chExt cx="3840480" cy="3840480"/>
              </a:xfrm>
            </p:grpSpPr>
            <p:cxnSp>
              <p:nvCxnSpPr>
                <p:cNvPr id="39" name="Straight Connector 38">
                  <a:extLst>
                    <a:ext uri="{FF2B5EF4-FFF2-40B4-BE49-F238E27FC236}">
                      <a16:creationId xmlns:a16="http://schemas.microsoft.com/office/drawing/2014/main" id="{CF9DAF3B-CF18-ECB5-2A76-10D8D88A061E}"/>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0D0B8DC-F10D-3213-348B-02D3B0CEB3D3}"/>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EFA0D6BC-3409-E93D-759E-7BECC2C2BEB4}"/>
                  </a:ext>
                </a:extLst>
              </p:cNvPr>
              <p:cNvGrpSpPr/>
              <p:nvPr/>
            </p:nvGrpSpPr>
            <p:grpSpPr>
              <a:xfrm>
                <a:off x="4460136" y="1928970"/>
                <a:ext cx="2674813" cy="2674811"/>
                <a:chOff x="2205266" y="1705527"/>
                <a:chExt cx="2674813" cy="2674812"/>
              </a:xfrm>
            </p:grpSpPr>
            <p:sp>
              <p:nvSpPr>
                <p:cNvPr id="56" name="Oval 55">
                  <a:extLst>
                    <a:ext uri="{FF2B5EF4-FFF2-40B4-BE49-F238E27FC236}">
                      <a16:creationId xmlns:a16="http://schemas.microsoft.com/office/drawing/2014/main" id="{0C1B7A16-30A2-D2C8-6CEB-4C2D6266102C}"/>
                    </a:ext>
                  </a:extLst>
                </p:cNvPr>
                <p:cNvSpPr>
                  <a:spLocks noChangeAspect="1"/>
                </p:cNvSpPr>
                <p:nvPr/>
              </p:nvSpPr>
              <p:spPr>
                <a:xfrm>
                  <a:off x="2679830" y="2180091"/>
                  <a:ext cx="1725685" cy="1725684"/>
                </a:xfrm>
                <a:prstGeom prst="ellipse">
                  <a:avLst/>
                </a:prstGeom>
                <a:noFill/>
                <a:ln w="19050">
                  <a:solidFill>
                    <a:srgbClr val="FF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a:extLst>
                    <a:ext uri="{FF2B5EF4-FFF2-40B4-BE49-F238E27FC236}">
                      <a16:creationId xmlns:a16="http://schemas.microsoft.com/office/drawing/2014/main" id="{2AD750E8-CA14-B4C1-B458-6BE12E67C4CC}"/>
                    </a:ext>
                  </a:extLst>
                </p:cNvPr>
                <p:cNvSpPr>
                  <a:spLocks noChangeAspect="1"/>
                </p:cNvSpPr>
                <p:nvPr/>
              </p:nvSpPr>
              <p:spPr>
                <a:xfrm>
                  <a:off x="3024967" y="2525228"/>
                  <a:ext cx="1035411" cy="1035410"/>
                </a:xfrm>
                <a:prstGeom prst="ellipse">
                  <a:avLst/>
                </a:prstGeom>
                <a:noFill/>
                <a:ln w="19050">
                  <a:solidFill>
                    <a:srgbClr val="FF7F7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9999"/>
                    </a:solidFill>
                  </a:endParaRPr>
                </a:p>
              </p:txBody>
            </p:sp>
            <p:sp>
              <p:nvSpPr>
                <p:cNvPr id="58" name="Oval 57">
                  <a:extLst>
                    <a:ext uri="{FF2B5EF4-FFF2-40B4-BE49-F238E27FC236}">
                      <a16:creationId xmlns:a16="http://schemas.microsoft.com/office/drawing/2014/main" id="{88EBBD5C-777F-BB8D-E930-AF91BCC64E93}"/>
                    </a:ext>
                  </a:extLst>
                </p:cNvPr>
                <p:cNvSpPr>
                  <a:spLocks noChangeAspect="1"/>
                </p:cNvSpPr>
                <p:nvPr/>
              </p:nvSpPr>
              <p:spPr>
                <a:xfrm>
                  <a:off x="2205266" y="1705527"/>
                  <a:ext cx="2674813" cy="2674812"/>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59" name="Oval 58">
                  <a:extLst>
                    <a:ext uri="{FF2B5EF4-FFF2-40B4-BE49-F238E27FC236}">
                      <a16:creationId xmlns:a16="http://schemas.microsoft.com/office/drawing/2014/main" id="{BA721D3E-DEA2-28FB-2F06-5EAD268A16C3}"/>
                    </a:ext>
                  </a:extLst>
                </p:cNvPr>
                <p:cNvSpPr>
                  <a:spLocks noChangeAspect="1"/>
                </p:cNvSpPr>
                <p:nvPr/>
              </p:nvSpPr>
              <p:spPr>
                <a:xfrm>
                  <a:off x="2420975" y="1921237"/>
                  <a:ext cx="2243394" cy="2243393"/>
                </a:xfrm>
                <a:prstGeom prst="ellipse">
                  <a:avLst/>
                </a:prstGeom>
                <a:noFill/>
                <a:ln w="19050">
                  <a:solidFill>
                    <a:srgbClr val="FF333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3333"/>
                    </a:solidFill>
                  </a:endParaRPr>
                </a:p>
              </p:txBody>
            </p:sp>
          </p:grpSp>
        </p:grpSp>
      </p:grpSp>
      <p:grpSp>
        <p:nvGrpSpPr>
          <p:cNvPr id="120" name="Group 119">
            <a:extLst>
              <a:ext uri="{FF2B5EF4-FFF2-40B4-BE49-F238E27FC236}">
                <a16:creationId xmlns:a16="http://schemas.microsoft.com/office/drawing/2014/main" id="{84D9D23C-74EA-E7F6-CBD8-B89464193207}"/>
              </a:ext>
            </a:extLst>
          </p:cNvPr>
          <p:cNvGrpSpPr/>
          <p:nvPr/>
        </p:nvGrpSpPr>
        <p:grpSpPr>
          <a:xfrm>
            <a:off x="3677795" y="1325105"/>
            <a:ext cx="4809856" cy="4786419"/>
            <a:chOff x="3677795" y="1325105"/>
            <a:chExt cx="4809856" cy="4786419"/>
          </a:xfrm>
        </p:grpSpPr>
        <p:grpSp>
          <p:nvGrpSpPr>
            <p:cNvPr id="121" name="Group 120">
              <a:extLst>
                <a:ext uri="{FF2B5EF4-FFF2-40B4-BE49-F238E27FC236}">
                  <a16:creationId xmlns:a16="http://schemas.microsoft.com/office/drawing/2014/main" id="{75028A12-65B8-8499-7987-B0C57DA26C38}"/>
                </a:ext>
              </a:extLst>
            </p:cNvPr>
            <p:cNvGrpSpPr/>
            <p:nvPr/>
          </p:nvGrpSpPr>
          <p:grpSpPr>
            <a:xfrm>
              <a:off x="3677795" y="1325105"/>
              <a:ext cx="4809856" cy="4786419"/>
              <a:chOff x="1801365" y="1400670"/>
              <a:chExt cx="3366899" cy="3350493"/>
            </a:xfrm>
          </p:grpSpPr>
          <p:grpSp>
            <p:nvGrpSpPr>
              <p:cNvPr id="123" name="Group 122">
                <a:extLst>
                  <a:ext uri="{FF2B5EF4-FFF2-40B4-BE49-F238E27FC236}">
                    <a16:creationId xmlns:a16="http://schemas.microsoft.com/office/drawing/2014/main" id="{6E1ACBB6-7046-69BA-D6EF-E41BB33D56E9}"/>
                  </a:ext>
                </a:extLst>
              </p:cNvPr>
              <p:cNvGrpSpPr>
                <a:grpSpLocks/>
              </p:cNvGrpSpPr>
              <p:nvPr/>
            </p:nvGrpSpPr>
            <p:grpSpPr>
              <a:xfrm>
                <a:off x="1993835" y="1597989"/>
                <a:ext cx="2967723" cy="2525507"/>
                <a:chOff x="1303466" y="1331239"/>
                <a:chExt cx="2967723" cy="2525507"/>
              </a:xfrm>
            </p:grpSpPr>
            <p:cxnSp>
              <p:nvCxnSpPr>
                <p:cNvPr id="132" name="Straight Arrow Connector 131">
                  <a:extLst>
                    <a:ext uri="{FF2B5EF4-FFF2-40B4-BE49-F238E27FC236}">
                      <a16:creationId xmlns:a16="http://schemas.microsoft.com/office/drawing/2014/main" id="{67DE5A58-866F-13BA-0109-6A49E5C4BCEC}"/>
                    </a:ext>
                  </a:extLst>
                </p:cNvPr>
                <p:cNvCxnSpPr>
                  <a:cxnSpLocks/>
                </p:cNvCxnSpPr>
                <p:nvPr/>
              </p:nvCxnSpPr>
              <p:spPr>
                <a:xfrm flipV="1">
                  <a:off x="2788635" y="2127981"/>
                  <a:ext cx="0" cy="158911"/>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3A20EFAB-FAA5-0546-D02C-ACA94D9214A8}"/>
                    </a:ext>
                  </a:extLst>
                </p:cNvPr>
                <p:cNvCxnSpPr>
                  <a:cxnSpLocks/>
                </p:cNvCxnSpPr>
                <p:nvPr/>
              </p:nvCxnSpPr>
              <p:spPr>
                <a:xfrm>
                  <a:off x="3301528" y="2792092"/>
                  <a:ext cx="158188" cy="2899"/>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075C4A99-9DBB-DC8B-5479-36A99C27D0DD}"/>
                    </a:ext>
                  </a:extLst>
                </p:cNvPr>
                <p:cNvCxnSpPr>
                  <a:cxnSpLocks/>
                </p:cNvCxnSpPr>
                <p:nvPr/>
              </p:nvCxnSpPr>
              <p:spPr>
                <a:xfrm>
                  <a:off x="2788635" y="3322303"/>
                  <a:ext cx="0" cy="158911"/>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723AE4E6-815A-802D-2B21-B80BCD9CCBFE}"/>
                    </a:ext>
                  </a:extLst>
                </p:cNvPr>
                <p:cNvCxnSpPr>
                  <a:cxnSpLocks/>
                </p:cNvCxnSpPr>
                <p:nvPr/>
              </p:nvCxnSpPr>
              <p:spPr>
                <a:xfrm flipH="1">
                  <a:off x="2104241" y="2792092"/>
                  <a:ext cx="161876" cy="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DDF6DD3B-D2C2-080A-0DBD-75829119373D}"/>
                    </a:ext>
                  </a:extLst>
                </p:cNvPr>
                <p:cNvCxnSpPr>
                  <a:cxnSpLocks noChangeAspect="1"/>
                </p:cNvCxnSpPr>
                <p:nvPr/>
              </p:nvCxnSpPr>
              <p:spPr>
                <a:xfrm>
                  <a:off x="3158284" y="3166552"/>
                  <a:ext cx="110732" cy="11073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4C85A819-C964-1DDF-EF7E-A7566D9E0E69}"/>
                    </a:ext>
                  </a:extLst>
                </p:cNvPr>
                <p:cNvCxnSpPr>
                  <a:cxnSpLocks/>
                </p:cNvCxnSpPr>
                <p:nvPr/>
              </p:nvCxnSpPr>
              <p:spPr>
                <a:xfrm flipH="1">
                  <a:off x="2285357" y="3150028"/>
                  <a:ext cx="110732" cy="11073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015E8437-0CD5-52FB-8F98-60E3F8E4082B}"/>
                    </a:ext>
                  </a:extLst>
                </p:cNvPr>
                <p:cNvCxnSpPr>
                  <a:cxnSpLocks/>
                </p:cNvCxnSpPr>
                <p:nvPr/>
              </p:nvCxnSpPr>
              <p:spPr>
                <a:xfrm flipH="1" flipV="1">
                  <a:off x="2293745" y="2336723"/>
                  <a:ext cx="110732" cy="11073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28058CF3-E9FE-B95B-060C-B129D7138477}"/>
                    </a:ext>
                  </a:extLst>
                </p:cNvPr>
                <p:cNvCxnSpPr>
                  <a:cxnSpLocks/>
                </p:cNvCxnSpPr>
                <p:nvPr/>
              </p:nvCxnSpPr>
              <p:spPr>
                <a:xfrm flipV="1">
                  <a:off x="3149896" y="2337590"/>
                  <a:ext cx="110732" cy="11073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EAAD3AA3-8D88-47AB-0084-65FB15204B57}"/>
                    </a:ext>
                  </a:extLst>
                </p:cNvPr>
                <p:cNvCxnSpPr>
                  <a:cxnSpLocks/>
                </p:cNvCxnSpPr>
                <p:nvPr/>
              </p:nvCxnSpPr>
              <p:spPr>
                <a:xfrm>
                  <a:off x="3923175" y="2795057"/>
                  <a:ext cx="348014" cy="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2734E8AE-A72A-7561-5F3B-85DE26DAA7B1}"/>
                    </a:ext>
                  </a:extLst>
                </p:cNvPr>
                <p:cNvCxnSpPr>
                  <a:cxnSpLocks noChangeAspect="1"/>
                </p:cNvCxnSpPr>
                <p:nvPr/>
              </p:nvCxnSpPr>
              <p:spPr>
                <a:xfrm flipH="1">
                  <a:off x="1303466" y="2796379"/>
                  <a:ext cx="355923" cy="147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8BB3A453-E215-952E-84BF-0D44630F67B5}"/>
                    </a:ext>
                  </a:extLst>
                </p:cNvPr>
                <p:cNvCxnSpPr>
                  <a:cxnSpLocks/>
                </p:cNvCxnSpPr>
                <p:nvPr/>
              </p:nvCxnSpPr>
              <p:spPr>
                <a:xfrm flipH="1">
                  <a:off x="1733981" y="3603645"/>
                  <a:ext cx="262893" cy="2531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E0AB3CD7-F141-E1AD-EA7D-C1E1152F46B8}"/>
                    </a:ext>
                  </a:extLst>
                </p:cNvPr>
                <p:cNvCxnSpPr>
                  <a:cxnSpLocks noChangeAspect="1"/>
                </p:cNvCxnSpPr>
                <p:nvPr/>
              </p:nvCxnSpPr>
              <p:spPr>
                <a:xfrm flipH="1" flipV="1">
                  <a:off x="1761673" y="1761248"/>
                  <a:ext cx="235202" cy="256079"/>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67AC7935-6F9F-A265-32E3-FF7279B5197E}"/>
                    </a:ext>
                  </a:extLst>
                </p:cNvPr>
                <p:cNvCxnSpPr>
                  <a:cxnSpLocks noChangeAspect="1"/>
                </p:cNvCxnSpPr>
                <p:nvPr/>
              </p:nvCxnSpPr>
              <p:spPr>
                <a:xfrm flipV="1">
                  <a:off x="3562570" y="1759170"/>
                  <a:ext cx="236136" cy="253101"/>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BCB35025-A41D-7367-104F-96B66C7AB275}"/>
                    </a:ext>
                  </a:extLst>
                </p:cNvPr>
                <p:cNvCxnSpPr>
                  <a:cxnSpLocks noChangeAspect="1"/>
                </p:cNvCxnSpPr>
                <p:nvPr/>
              </p:nvCxnSpPr>
              <p:spPr>
                <a:xfrm rot="1320000" flipV="1">
                  <a:off x="3190982" y="1784225"/>
                  <a:ext cx="0" cy="238367"/>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922A23D4-9248-632F-1534-2FDBDFED1BEC}"/>
                    </a:ext>
                  </a:extLst>
                </p:cNvPr>
                <p:cNvCxnSpPr>
                  <a:cxnSpLocks noChangeAspect="1"/>
                </p:cNvCxnSpPr>
                <p:nvPr/>
              </p:nvCxnSpPr>
              <p:spPr>
                <a:xfrm>
                  <a:off x="3562570" y="3187557"/>
                  <a:ext cx="221301" cy="92667"/>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5680936A-30BF-C87E-A9CF-212139413B1A}"/>
                    </a:ext>
                  </a:extLst>
                </p:cNvPr>
                <p:cNvCxnSpPr>
                  <a:cxnSpLocks noChangeAspect="1"/>
                </p:cNvCxnSpPr>
                <p:nvPr/>
              </p:nvCxnSpPr>
              <p:spPr>
                <a:xfrm flipH="1">
                  <a:off x="2336811" y="3601532"/>
                  <a:ext cx="87697" cy="217057"/>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93228984-0F1D-7F31-7339-6B150946A32D}"/>
                    </a:ext>
                  </a:extLst>
                </p:cNvPr>
                <p:cNvCxnSpPr>
                  <a:cxnSpLocks noChangeAspect="1"/>
                </p:cNvCxnSpPr>
                <p:nvPr/>
              </p:nvCxnSpPr>
              <p:spPr>
                <a:xfrm rot="1320000" flipH="1">
                  <a:off x="1750516" y="2437364"/>
                  <a:ext cx="237282" cy="98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37FA6A3E-FEC8-F191-55F4-2548E291ADBA}"/>
                    </a:ext>
                  </a:extLst>
                </p:cNvPr>
                <p:cNvCxnSpPr>
                  <a:cxnSpLocks noChangeAspect="1"/>
                </p:cNvCxnSpPr>
                <p:nvPr/>
              </p:nvCxnSpPr>
              <p:spPr>
                <a:xfrm>
                  <a:off x="3173547" y="3587319"/>
                  <a:ext cx="91782" cy="216225"/>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945632AE-FB9C-F5A2-2774-9F55940D3FE3}"/>
                    </a:ext>
                  </a:extLst>
                </p:cNvPr>
                <p:cNvCxnSpPr>
                  <a:cxnSpLocks noChangeAspect="1"/>
                </p:cNvCxnSpPr>
                <p:nvPr/>
              </p:nvCxnSpPr>
              <p:spPr>
                <a:xfrm flipH="1">
                  <a:off x="1772880" y="3157693"/>
                  <a:ext cx="216225" cy="9178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468D9F78-9C02-9647-BDF8-88FA0449E2B3}"/>
                    </a:ext>
                  </a:extLst>
                </p:cNvPr>
                <p:cNvCxnSpPr>
                  <a:cxnSpLocks noChangeAspect="1"/>
                </p:cNvCxnSpPr>
                <p:nvPr/>
              </p:nvCxnSpPr>
              <p:spPr>
                <a:xfrm flipH="1" flipV="1">
                  <a:off x="2359000" y="1794448"/>
                  <a:ext cx="91833" cy="216098"/>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1EDC7010-0D29-0390-5C7C-2E1A292BD993}"/>
                    </a:ext>
                  </a:extLst>
                </p:cNvPr>
                <p:cNvCxnSpPr>
                  <a:cxnSpLocks noChangeAspect="1"/>
                </p:cNvCxnSpPr>
                <p:nvPr/>
              </p:nvCxnSpPr>
              <p:spPr>
                <a:xfrm rot="1320000" flipV="1">
                  <a:off x="3628866" y="2373660"/>
                  <a:ext cx="166098" cy="166097"/>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A1D744AD-E457-4D46-C1B5-382DFC8F17CA}"/>
                    </a:ext>
                  </a:extLst>
                </p:cNvPr>
                <p:cNvCxnSpPr>
                  <a:cxnSpLocks noChangeAspect="1"/>
                </p:cNvCxnSpPr>
                <p:nvPr/>
              </p:nvCxnSpPr>
              <p:spPr>
                <a:xfrm flipV="1">
                  <a:off x="2785222" y="1331239"/>
                  <a:ext cx="0" cy="35755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D928C42E-2CD8-46A9-D2F1-BF397B509C2E}"/>
                    </a:ext>
                  </a:extLst>
                </p:cNvPr>
                <p:cNvCxnSpPr>
                  <a:cxnSpLocks/>
                </p:cNvCxnSpPr>
                <p:nvPr/>
              </p:nvCxnSpPr>
              <p:spPr>
                <a:xfrm>
                  <a:off x="3583193" y="3603645"/>
                  <a:ext cx="237282" cy="253101"/>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cxnSp>
            <p:nvCxnSpPr>
              <p:cNvPr id="124" name="Straight Arrow Connector 123">
                <a:extLst>
                  <a:ext uri="{FF2B5EF4-FFF2-40B4-BE49-F238E27FC236}">
                    <a16:creationId xmlns:a16="http://schemas.microsoft.com/office/drawing/2014/main" id="{4EF07848-708B-592F-504A-660A27BD02E8}"/>
                  </a:ext>
                </a:extLst>
              </p:cNvPr>
              <p:cNvCxnSpPr>
                <a:cxnSpLocks noChangeAspect="1"/>
              </p:cNvCxnSpPr>
              <p:nvPr/>
            </p:nvCxnSpPr>
            <p:spPr>
              <a:xfrm rot="1320000" flipV="1">
                <a:off x="4094589" y="1400670"/>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D6D3E8F6-76BE-E945-0F86-000C0ED6307B}"/>
                  </a:ext>
                </a:extLst>
              </p:cNvPr>
              <p:cNvCxnSpPr>
                <a:cxnSpLocks noChangeAspect="1"/>
              </p:cNvCxnSpPr>
              <p:nvPr/>
            </p:nvCxnSpPr>
            <p:spPr>
              <a:xfrm rot="4020000" flipV="1">
                <a:off x="4939664" y="2265539"/>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9DBA89F7-52A7-031F-9578-9158A1AECAA5}"/>
                  </a:ext>
                </a:extLst>
              </p:cNvPr>
              <p:cNvCxnSpPr>
                <a:cxnSpLocks noChangeAspect="1"/>
              </p:cNvCxnSpPr>
              <p:nvPr/>
            </p:nvCxnSpPr>
            <p:spPr>
              <a:xfrm rot="6720000" flipV="1">
                <a:off x="4904008" y="3504129"/>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08D2172D-13DE-AC8D-226C-EFCF6BEC0471}"/>
                  </a:ext>
                </a:extLst>
              </p:cNvPr>
              <p:cNvCxnSpPr>
                <a:cxnSpLocks noChangeAspect="1"/>
              </p:cNvCxnSpPr>
              <p:nvPr/>
            </p:nvCxnSpPr>
            <p:spPr>
              <a:xfrm rot="9420000" flipV="1">
                <a:off x="4160312" y="4259217"/>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08EC78AF-D721-2089-0F7C-853F95111B57}"/>
                  </a:ext>
                </a:extLst>
              </p:cNvPr>
              <p:cNvCxnSpPr>
                <a:cxnSpLocks noChangeAspect="1"/>
              </p:cNvCxnSpPr>
              <p:nvPr/>
            </p:nvCxnSpPr>
            <p:spPr>
              <a:xfrm rot="12120000" flipV="1">
                <a:off x="2884360" y="4293963"/>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BEEA81DF-677C-09CF-5FBC-4CE7D717D0DC}"/>
                  </a:ext>
                </a:extLst>
              </p:cNvPr>
              <p:cNvCxnSpPr>
                <a:cxnSpLocks noChangeAspect="1"/>
              </p:cNvCxnSpPr>
              <p:nvPr/>
            </p:nvCxnSpPr>
            <p:spPr>
              <a:xfrm rot="14820000" flipV="1">
                <a:off x="2035951" y="3474667"/>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9CCED7D7-9C88-4329-CC04-5D6E5CD50416}"/>
                  </a:ext>
                </a:extLst>
              </p:cNvPr>
              <p:cNvCxnSpPr>
                <a:cxnSpLocks noChangeAspect="1"/>
              </p:cNvCxnSpPr>
              <p:nvPr/>
            </p:nvCxnSpPr>
            <p:spPr>
              <a:xfrm rot="17520000" flipV="1">
                <a:off x="2029965" y="2245252"/>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CB990A20-9FFD-53D5-7E79-EEFA0A37053B}"/>
                  </a:ext>
                </a:extLst>
              </p:cNvPr>
              <p:cNvCxnSpPr>
                <a:cxnSpLocks noChangeAspect="1"/>
              </p:cNvCxnSpPr>
              <p:nvPr/>
            </p:nvCxnSpPr>
            <p:spPr>
              <a:xfrm rot="20220000" flipV="1">
                <a:off x="2862532" y="1400670"/>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cxnSp>
          <p:nvCxnSpPr>
            <p:cNvPr id="122" name="Straight Arrow Connector 121">
              <a:extLst>
                <a:ext uri="{FF2B5EF4-FFF2-40B4-BE49-F238E27FC236}">
                  <a16:creationId xmlns:a16="http://schemas.microsoft.com/office/drawing/2014/main" id="{6FBE96CF-E3BB-E2E9-2CC5-8FC5C6F48DF9}"/>
                </a:ext>
              </a:extLst>
            </p:cNvPr>
            <p:cNvCxnSpPr>
              <a:cxnSpLocks noChangeAspect="1"/>
            </p:cNvCxnSpPr>
            <p:nvPr/>
          </p:nvCxnSpPr>
          <p:spPr>
            <a:xfrm rot="10800000" flipV="1">
              <a:off x="6074182" y="5322623"/>
              <a:ext cx="0" cy="510786"/>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CC3ACC5F-A7F2-F5E6-FC96-F70E77BE8BC2}"/>
                  </a:ext>
                </a:extLst>
              </p:cNvPr>
              <p:cNvSpPr txBox="1"/>
              <p:nvPr/>
            </p:nvSpPr>
            <p:spPr>
              <a:xfrm>
                <a:off x="5750828" y="3289167"/>
                <a:ext cx="87248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9999"/>
                          </a:solidFill>
                          <a:latin typeface="Cambria Math" panose="02040503050406030204" pitchFamily="18" charset="0"/>
                        </a:rPr>
                        <m:t>𝐻</m:t>
                      </m:r>
                      <m:r>
                        <a:rPr lang="en-US" sz="2400" b="0" i="1" smtClean="0">
                          <a:solidFill>
                            <a:srgbClr val="FF9999"/>
                          </a:solidFill>
                          <a:latin typeface="Cambria Math" panose="02040503050406030204" pitchFamily="18" charset="0"/>
                        </a:rPr>
                        <m:t>=1</m:t>
                      </m:r>
                    </m:oMath>
                  </m:oMathPara>
                </a14:m>
                <a:endParaRPr lang="en-US" sz="2400" dirty="0">
                  <a:solidFill>
                    <a:srgbClr val="FF9999"/>
                  </a:solidFill>
                </a:endParaRPr>
              </a:p>
            </p:txBody>
          </p:sp>
        </mc:Choice>
        <mc:Fallback>
          <p:sp>
            <p:nvSpPr>
              <p:cNvPr id="4" name="TextBox 3">
                <a:extLst>
                  <a:ext uri="{FF2B5EF4-FFF2-40B4-BE49-F238E27FC236}">
                    <a16:creationId xmlns:a16="http://schemas.microsoft.com/office/drawing/2014/main" id="{CC3ACC5F-A7F2-F5E6-FC96-F70E77BE8BC2}"/>
                  </a:ext>
                </a:extLst>
              </p:cNvPr>
              <p:cNvSpPr txBox="1">
                <a:spLocks noRot="1" noChangeAspect="1" noMove="1" noResize="1" noEditPoints="1" noAdjustHandles="1" noChangeArrowheads="1" noChangeShapeType="1" noTextEdit="1"/>
              </p:cNvSpPr>
              <p:nvPr/>
            </p:nvSpPr>
            <p:spPr>
              <a:xfrm>
                <a:off x="5750828" y="3289167"/>
                <a:ext cx="872483" cy="369332"/>
              </a:xfrm>
              <a:prstGeom prst="rect">
                <a:avLst/>
              </a:prstGeom>
              <a:blipFill>
                <a:blip r:embed="rId4"/>
                <a:stretch>
                  <a:fillRect l="-7639" r="-7639" b="-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0CE10D3D-A648-D110-725D-201C1EF3EE71}"/>
                  </a:ext>
                </a:extLst>
              </p:cNvPr>
              <p:cNvSpPr txBox="1"/>
              <p:nvPr/>
            </p:nvSpPr>
            <p:spPr>
              <a:xfrm>
                <a:off x="6895490" y="2996560"/>
                <a:ext cx="238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6666"/>
                          </a:solidFill>
                          <a:latin typeface="Cambria Math" panose="02040503050406030204" pitchFamily="18" charset="0"/>
                        </a:rPr>
                        <m:t>2</m:t>
                      </m:r>
                    </m:oMath>
                  </m:oMathPara>
                </a14:m>
                <a:endParaRPr lang="en-US" sz="2400" dirty="0">
                  <a:solidFill>
                    <a:srgbClr val="FF6666"/>
                  </a:solidFill>
                </a:endParaRPr>
              </a:p>
            </p:txBody>
          </p:sp>
        </mc:Choice>
        <mc:Fallback>
          <p:sp>
            <p:nvSpPr>
              <p:cNvPr id="5" name="TextBox 4">
                <a:extLst>
                  <a:ext uri="{FF2B5EF4-FFF2-40B4-BE49-F238E27FC236}">
                    <a16:creationId xmlns:a16="http://schemas.microsoft.com/office/drawing/2014/main" id="{0CE10D3D-A648-D110-725D-201C1EF3EE71}"/>
                  </a:ext>
                </a:extLst>
              </p:cNvPr>
              <p:cNvSpPr txBox="1">
                <a:spLocks noRot="1" noChangeAspect="1" noMove="1" noResize="1" noEditPoints="1" noAdjustHandles="1" noChangeArrowheads="1" noChangeShapeType="1" noTextEdit="1"/>
              </p:cNvSpPr>
              <p:nvPr/>
            </p:nvSpPr>
            <p:spPr>
              <a:xfrm>
                <a:off x="6895490" y="2996560"/>
                <a:ext cx="238847" cy="369332"/>
              </a:xfrm>
              <a:prstGeom prst="rect">
                <a:avLst/>
              </a:prstGeom>
              <a:blipFill>
                <a:blip r:embed="rId5"/>
                <a:stretch>
                  <a:fillRect l="-28205" r="-33333" b="-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CA44A48A-12B7-7701-7B18-04A61A369F72}"/>
                  </a:ext>
                </a:extLst>
              </p:cNvPr>
              <p:cNvSpPr txBox="1"/>
              <p:nvPr/>
            </p:nvSpPr>
            <p:spPr>
              <a:xfrm>
                <a:off x="7420479" y="2635458"/>
                <a:ext cx="238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3333"/>
                          </a:solidFill>
                          <a:latin typeface="Cambria Math" panose="02040503050406030204" pitchFamily="18" charset="0"/>
                        </a:rPr>
                        <m:t>3</m:t>
                      </m:r>
                    </m:oMath>
                  </m:oMathPara>
                </a14:m>
                <a:endParaRPr lang="en-US" sz="2400" dirty="0">
                  <a:solidFill>
                    <a:srgbClr val="FF3333"/>
                  </a:solidFill>
                </a:endParaRPr>
              </a:p>
            </p:txBody>
          </p:sp>
        </mc:Choice>
        <mc:Fallback>
          <p:sp>
            <p:nvSpPr>
              <p:cNvPr id="6" name="TextBox 5">
                <a:extLst>
                  <a:ext uri="{FF2B5EF4-FFF2-40B4-BE49-F238E27FC236}">
                    <a16:creationId xmlns:a16="http://schemas.microsoft.com/office/drawing/2014/main" id="{CA44A48A-12B7-7701-7B18-04A61A369F72}"/>
                  </a:ext>
                </a:extLst>
              </p:cNvPr>
              <p:cNvSpPr txBox="1">
                <a:spLocks noRot="1" noChangeAspect="1" noMove="1" noResize="1" noEditPoints="1" noAdjustHandles="1" noChangeArrowheads="1" noChangeShapeType="1" noTextEdit="1"/>
              </p:cNvSpPr>
              <p:nvPr/>
            </p:nvSpPr>
            <p:spPr>
              <a:xfrm>
                <a:off x="7420479" y="2635458"/>
                <a:ext cx="238847" cy="369332"/>
              </a:xfrm>
              <a:prstGeom prst="rect">
                <a:avLst/>
              </a:prstGeom>
              <a:blipFill>
                <a:blip r:embed="rId6"/>
                <a:stretch>
                  <a:fillRect l="-28205" r="-33333" b="-655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857041C9-C94A-9932-6533-C8D2B8E06C87}"/>
                  </a:ext>
                </a:extLst>
              </p:cNvPr>
              <p:cNvSpPr txBox="1"/>
              <p:nvPr/>
            </p:nvSpPr>
            <p:spPr>
              <a:xfrm>
                <a:off x="7750020" y="2423071"/>
                <a:ext cx="238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4</m:t>
                      </m:r>
                    </m:oMath>
                  </m:oMathPara>
                </a14:m>
                <a:endParaRPr lang="en-US" sz="2400" dirty="0">
                  <a:solidFill>
                    <a:srgbClr val="FF0000"/>
                  </a:solidFill>
                </a:endParaRPr>
              </a:p>
            </p:txBody>
          </p:sp>
        </mc:Choice>
        <mc:Fallback>
          <p:sp>
            <p:nvSpPr>
              <p:cNvPr id="19" name="TextBox 18">
                <a:extLst>
                  <a:ext uri="{FF2B5EF4-FFF2-40B4-BE49-F238E27FC236}">
                    <a16:creationId xmlns:a16="http://schemas.microsoft.com/office/drawing/2014/main" id="{857041C9-C94A-9932-6533-C8D2B8E06C87}"/>
                  </a:ext>
                </a:extLst>
              </p:cNvPr>
              <p:cNvSpPr txBox="1">
                <a:spLocks noRot="1" noChangeAspect="1" noMove="1" noResize="1" noEditPoints="1" noAdjustHandles="1" noChangeArrowheads="1" noChangeShapeType="1" noTextEdit="1"/>
              </p:cNvSpPr>
              <p:nvPr/>
            </p:nvSpPr>
            <p:spPr>
              <a:xfrm>
                <a:off x="7750020" y="2423071"/>
                <a:ext cx="238847" cy="369332"/>
              </a:xfrm>
              <a:prstGeom prst="rect">
                <a:avLst/>
              </a:prstGeom>
              <a:blipFill>
                <a:blip r:embed="rId7"/>
                <a:stretch>
                  <a:fillRect l="-27500" r="-30000"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3E82BD31-34DA-B4CB-0E89-2A9C684DCB25}"/>
                  </a:ext>
                </a:extLst>
              </p:cNvPr>
              <p:cNvSpPr txBox="1"/>
              <p:nvPr/>
            </p:nvSpPr>
            <p:spPr>
              <a:xfrm>
                <a:off x="254192" y="0"/>
                <a:ext cx="11666809" cy="764184"/>
              </a:xfrm>
              <a:prstGeom prst="rect">
                <a:avLst/>
              </a:prstGeom>
              <a:noFill/>
            </p:spPr>
            <p:txBody>
              <a:bodyPr wrap="square" rtlCol="0">
                <a:spAutoFit/>
              </a:bodyPr>
              <a:lstStyle/>
              <a:p>
                <a:pPr algn="ctr"/>
                <a:r>
                  <a:rPr lang="en-US" sz="2800" dirty="0"/>
                  <a:t>The Gradient of the Hamiltonian for a Harmonic oscillator </a:t>
                </a:r>
                <a14:m>
                  <m:oMath xmlns:m="http://schemas.openxmlformats.org/officeDocument/2006/math">
                    <m:r>
                      <a:rPr lang="en-US" sz="2800" b="0" i="1" smtClean="0">
                        <a:latin typeface="Cambria Math" panose="02040503050406030204" pitchFamily="18" charset="0"/>
                      </a:rPr>
                      <m:t>𝐻</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𝑝</m:t>
                            </m:r>
                          </m:e>
                          <m:sup>
                            <m:r>
                              <a:rPr lang="en-US" sz="2800" b="0" i="1" smtClean="0">
                                <a:latin typeface="Cambria Math" panose="02040503050406030204" pitchFamily="18" charset="0"/>
                              </a:rPr>
                              <m:t>2</m:t>
                            </m:r>
                          </m:sup>
                        </m:sSup>
                      </m:num>
                      <m:den>
                        <m:r>
                          <a:rPr lang="en-US" sz="2800" b="0" i="1" smtClean="0">
                            <a:latin typeface="Cambria Math" panose="02040503050406030204" pitchFamily="18" charset="0"/>
                          </a:rPr>
                          <m:t>2</m:t>
                        </m:r>
                        <m:r>
                          <a:rPr lang="en-US" sz="2800" b="0" i="1" smtClean="0">
                            <a:latin typeface="Cambria Math" panose="02040503050406030204" pitchFamily="18" charset="0"/>
                          </a:rPr>
                          <m:t>𝑚</m:t>
                        </m:r>
                      </m:den>
                    </m:f>
                    <m:r>
                      <a:rPr lang="en-US" sz="2800" b="0" i="1" smtClean="0">
                        <a:latin typeface="Cambria Math" panose="02040503050406030204" pitchFamily="18" charset="0"/>
                      </a:rPr>
                      <m:t>+</m:t>
                    </m:r>
                    <m:r>
                      <a:rPr lang="en-US" sz="2800" b="0" i="1" smtClean="0">
                        <a:latin typeface="Cambria Math" panose="02040503050406030204" pitchFamily="18" charset="0"/>
                      </a:rPr>
                      <m:t>𝑘</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𝑞</m:t>
                        </m:r>
                      </m:e>
                      <m:sup>
                        <m:r>
                          <a:rPr lang="en-US" sz="2800" b="0" i="1" smtClean="0">
                            <a:latin typeface="Cambria Math" panose="02040503050406030204" pitchFamily="18" charset="0"/>
                          </a:rPr>
                          <m:t>2</m:t>
                        </m:r>
                      </m:sup>
                    </m:sSup>
                  </m:oMath>
                </a14:m>
                <a:r>
                  <a:rPr lang="en-US" sz="2800" dirty="0"/>
                  <a:t> </a:t>
                </a:r>
              </a:p>
            </p:txBody>
          </p:sp>
        </mc:Choice>
        <mc:Fallback xmlns="">
          <p:sp>
            <p:nvSpPr>
              <p:cNvPr id="20" name="TextBox 19">
                <a:extLst>
                  <a:ext uri="{FF2B5EF4-FFF2-40B4-BE49-F238E27FC236}">
                    <a16:creationId xmlns:a16="http://schemas.microsoft.com/office/drawing/2014/main" id="{3E82BD31-34DA-B4CB-0E89-2A9C684DCB25}"/>
                  </a:ext>
                </a:extLst>
              </p:cNvPr>
              <p:cNvSpPr txBox="1">
                <a:spLocks noRot="1" noChangeAspect="1" noMove="1" noResize="1" noEditPoints="1" noAdjustHandles="1" noChangeArrowheads="1" noChangeShapeType="1" noTextEdit="1"/>
              </p:cNvSpPr>
              <p:nvPr/>
            </p:nvSpPr>
            <p:spPr>
              <a:xfrm>
                <a:off x="254192" y="0"/>
                <a:ext cx="11666809" cy="764184"/>
              </a:xfrm>
              <a:prstGeom prst="rect">
                <a:avLst/>
              </a:prstGeom>
              <a:blipFill>
                <a:blip r:embed="rId8"/>
                <a:stretch>
                  <a:fillRect b="-8197"/>
                </a:stretch>
              </a:blipFill>
            </p:spPr>
            <p:txBody>
              <a:bodyPr/>
              <a:lstStyle/>
              <a:p>
                <a:r>
                  <a:rPr lang="en-US">
                    <a:noFill/>
                  </a:rPr>
                  <a:t> </a:t>
                </a:r>
              </a:p>
            </p:txBody>
          </p:sp>
        </mc:Fallback>
      </mc:AlternateContent>
    </p:spTree>
    <p:extLst>
      <p:ext uri="{BB962C8B-B14F-4D97-AF65-F5344CB8AC3E}">
        <p14:creationId xmlns:p14="http://schemas.microsoft.com/office/powerpoint/2010/main" val="498320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7</a:t>
            </a:fld>
            <a:endParaRPr lang="en-US"/>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4565F7A4-B0E3-39B2-9B5F-BF5EBC2FFEE7}"/>
                  </a:ext>
                </a:extLst>
              </p:cNvPr>
              <p:cNvSpPr txBox="1"/>
              <p:nvPr/>
            </p:nvSpPr>
            <p:spPr>
              <a:xfrm>
                <a:off x="5813571" y="841987"/>
                <a:ext cx="250103"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41" name="TextBox 40">
                <a:extLst>
                  <a:ext uri="{FF2B5EF4-FFF2-40B4-BE49-F238E27FC236}">
                    <a16:creationId xmlns:a16="http://schemas.microsoft.com/office/drawing/2014/main" id="{4565F7A4-B0E3-39B2-9B5F-BF5EBC2FFEE7}"/>
                  </a:ext>
                </a:extLst>
              </p:cNvPr>
              <p:cNvSpPr txBox="1">
                <a:spLocks noRot="1" noChangeAspect="1" noMove="1" noResize="1" noEditPoints="1" noAdjustHandles="1" noChangeArrowheads="1" noChangeShapeType="1" noTextEdit="1"/>
              </p:cNvSpPr>
              <p:nvPr/>
            </p:nvSpPr>
            <p:spPr>
              <a:xfrm>
                <a:off x="5813571" y="841987"/>
                <a:ext cx="250103" cy="369332"/>
              </a:xfrm>
              <a:prstGeom prst="rect">
                <a:avLst/>
              </a:prstGeom>
              <a:blipFill>
                <a:blip r:embed="rId2"/>
                <a:stretch>
                  <a:fillRect l="-23810" r="-23810" b="-2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50B6A683-992B-D0B3-D488-5C3C4381724D}"/>
                  </a:ext>
                </a:extLst>
              </p:cNvPr>
              <p:cNvSpPr txBox="1"/>
              <p:nvPr/>
            </p:nvSpPr>
            <p:spPr>
              <a:xfrm>
                <a:off x="8610915" y="3671038"/>
                <a:ext cx="250103" cy="30311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8610915" y="3671038"/>
                <a:ext cx="250103" cy="303118"/>
              </a:xfrm>
              <a:prstGeom prst="rect">
                <a:avLst/>
              </a:prstGeom>
              <a:blipFill>
                <a:blip r:embed="rId3"/>
                <a:stretch>
                  <a:fillRect l="-30000" r="-25000" b="-5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05A9382-6AED-28D5-D9CC-916E5290B72E}"/>
                  </a:ext>
                </a:extLst>
              </p:cNvPr>
              <p:cNvSpPr txBox="1"/>
              <p:nvPr/>
            </p:nvSpPr>
            <p:spPr>
              <a:xfrm>
                <a:off x="254192" y="0"/>
                <a:ext cx="11666809" cy="764184"/>
              </a:xfrm>
              <a:prstGeom prst="rect">
                <a:avLst/>
              </a:prstGeom>
              <a:noFill/>
            </p:spPr>
            <p:txBody>
              <a:bodyPr wrap="square" rtlCol="0">
                <a:spAutoFit/>
              </a:bodyPr>
              <a:lstStyle/>
              <a:p>
                <a:pPr algn="ctr"/>
                <a:r>
                  <a:rPr lang="en-US" sz="2800" dirty="0"/>
                  <a:t>The Surface of the Hamiltonian for a Harmonic oscillator </a:t>
                </a:r>
                <a14:m>
                  <m:oMath xmlns:m="http://schemas.openxmlformats.org/officeDocument/2006/math">
                    <m:r>
                      <a:rPr lang="en-US" sz="2800" b="0" i="1" smtClean="0">
                        <a:latin typeface="Cambria Math" panose="02040503050406030204" pitchFamily="18" charset="0"/>
                      </a:rPr>
                      <m:t>𝐻</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𝑝</m:t>
                            </m:r>
                          </m:e>
                          <m:sup>
                            <m:r>
                              <a:rPr lang="en-US" sz="2800" b="0" i="1" smtClean="0">
                                <a:latin typeface="Cambria Math" panose="02040503050406030204" pitchFamily="18" charset="0"/>
                              </a:rPr>
                              <m:t>2</m:t>
                            </m:r>
                          </m:sup>
                        </m:sSup>
                      </m:num>
                      <m:den>
                        <m:r>
                          <a:rPr lang="en-US" sz="2800" b="0" i="1" smtClean="0">
                            <a:latin typeface="Cambria Math" panose="02040503050406030204" pitchFamily="18" charset="0"/>
                          </a:rPr>
                          <m:t>2</m:t>
                        </m:r>
                        <m:r>
                          <a:rPr lang="en-US" sz="2800" b="0" i="1" smtClean="0">
                            <a:latin typeface="Cambria Math" panose="02040503050406030204" pitchFamily="18" charset="0"/>
                          </a:rPr>
                          <m:t>𝑚</m:t>
                        </m:r>
                      </m:den>
                    </m:f>
                    <m:r>
                      <a:rPr lang="en-US" sz="2800" b="0" i="1" smtClean="0">
                        <a:latin typeface="Cambria Math" panose="02040503050406030204" pitchFamily="18" charset="0"/>
                      </a:rPr>
                      <m:t>+</m:t>
                    </m:r>
                    <m:r>
                      <a:rPr lang="en-US" sz="2800" b="0" i="1" smtClean="0">
                        <a:latin typeface="Cambria Math" panose="02040503050406030204" pitchFamily="18" charset="0"/>
                      </a:rPr>
                      <m:t>𝑘</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𝑞</m:t>
                        </m:r>
                      </m:e>
                      <m:sup>
                        <m:r>
                          <a:rPr lang="en-US" sz="2800" b="0" i="1" smtClean="0">
                            <a:latin typeface="Cambria Math" panose="02040503050406030204" pitchFamily="18" charset="0"/>
                          </a:rPr>
                          <m:t>2</m:t>
                        </m:r>
                      </m:sup>
                    </m:sSup>
                  </m:oMath>
                </a14:m>
                <a:r>
                  <a:rPr lang="en-US" sz="2800" dirty="0"/>
                  <a:t> </a:t>
                </a:r>
              </a:p>
            </p:txBody>
          </p:sp>
        </mc:Choice>
        <mc:Fallback xmlns="">
          <p:sp>
            <p:nvSpPr>
              <p:cNvPr id="4" name="TextBox 3">
                <a:extLst>
                  <a:ext uri="{FF2B5EF4-FFF2-40B4-BE49-F238E27FC236}">
                    <a16:creationId xmlns:a16="http://schemas.microsoft.com/office/drawing/2014/main" id="{E05A9382-6AED-28D5-D9CC-916E5290B72E}"/>
                  </a:ext>
                </a:extLst>
              </p:cNvPr>
              <p:cNvSpPr txBox="1">
                <a:spLocks noRot="1" noChangeAspect="1" noMove="1" noResize="1" noEditPoints="1" noAdjustHandles="1" noChangeArrowheads="1" noChangeShapeType="1" noTextEdit="1"/>
              </p:cNvSpPr>
              <p:nvPr/>
            </p:nvSpPr>
            <p:spPr>
              <a:xfrm>
                <a:off x="254192" y="0"/>
                <a:ext cx="11666809" cy="764184"/>
              </a:xfrm>
              <a:prstGeom prst="rect">
                <a:avLst/>
              </a:prstGeom>
              <a:blipFill>
                <a:blip r:embed="rId4"/>
                <a:stretch>
                  <a:fillRect b="-8197"/>
                </a:stretch>
              </a:blipFill>
            </p:spPr>
            <p:txBody>
              <a:bodyPr/>
              <a:lstStyle/>
              <a:p>
                <a:r>
                  <a:rPr lang="en-US">
                    <a:noFill/>
                  </a:rPr>
                  <a:t> </a:t>
                </a:r>
              </a:p>
            </p:txBody>
          </p:sp>
        </mc:Fallback>
      </mc:AlternateContent>
      <p:sp>
        <p:nvSpPr>
          <p:cNvPr id="160" name="Oval 159">
            <a:extLst>
              <a:ext uri="{FF2B5EF4-FFF2-40B4-BE49-F238E27FC236}">
                <a16:creationId xmlns:a16="http://schemas.microsoft.com/office/drawing/2014/main" id="{3AFD305A-FFD2-6C15-0A12-44B63064B72B}"/>
              </a:ext>
            </a:extLst>
          </p:cNvPr>
          <p:cNvSpPr>
            <a:spLocks noChangeAspect="1"/>
          </p:cNvSpPr>
          <p:nvPr/>
        </p:nvSpPr>
        <p:spPr>
          <a:xfrm>
            <a:off x="4840180" y="2470179"/>
            <a:ext cx="2485381" cy="2485380"/>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204A4998-2BB4-B125-1906-8902915ABCC3}"/>
              </a:ext>
            </a:extLst>
          </p:cNvPr>
          <p:cNvSpPr>
            <a:spLocks noChangeAspect="1"/>
          </p:cNvSpPr>
          <p:nvPr/>
        </p:nvSpPr>
        <p:spPr>
          <a:xfrm>
            <a:off x="5337256" y="2967254"/>
            <a:ext cx="1491229" cy="149122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2" name="Oval 161">
            <a:extLst>
              <a:ext uri="{FF2B5EF4-FFF2-40B4-BE49-F238E27FC236}">
                <a16:creationId xmlns:a16="http://schemas.microsoft.com/office/drawing/2014/main" id="{E3C620F5-8E37-9E1B-0C1C-753ED89DCDE6}"/>
              </a:ext>
            </a:extLst>
          </p:cNvPr>
          <p:cNvSpPr>
            <a:spLocks noChangeAspect="1"/>
          </p:cNvSpPr>
          <p:nvPr/>
        </p:nvSpPr>
        <p:spPr>
          <a:xfrm>
            <a:off x="4169828" y="1786697"/>
            <a:ext cx="3852343" cy="3852341"/>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a:extLst>
              <a:ext uri="{FF2B5EF4-FFF2-40B4-BE49-F238E27FC236}">
                <a16:creationId xmlns:a16="http://schemas.microsoft.com/office/drawing/2014/main" id="{97B96ACD-35C1-5627-050D-FF885B8DD316}"/>
              </a:ext>
            </a:extLst>
          </p:cNvPr>
          <p:cNvSpPr>
            <a:spLocks noChangeAspect="1"/>
          </p:cNvSpPr>
          <p:nvPr/>
        </p:nvSpPr>
        <p:spPr>
          <a:xfrm>
            <a:off x="4476316" y="2123862"/>
            <a:ext cx="3231001" cy="3230999"/>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8" name="Straight Connector 187">
            <a:extLst>
              <a:ext uri="{FF2B5EF4-FFF2-40B4-BE49-F238E27FC236}">
                <a16:creationId xmlns:a16="http://schemas.microsoft.com/office/drawing/2014/main" id="{3E9F3826-4F77-4905-A0C4-5C5C02689DDE}"/>
              </a:ext>
            </a:extLst>
          </p:cNvPr>
          <p:cNvCxnSpPr>
            <a:cxnSpLocks/>
          </p:cNvCxnSpPr>
          <p:nvPr/>
        </p:nvCxnSpPr>
        <p:spPr>
          <a:xfrm>
            <a:off x="6074182" y="961436"/>
            <a:ext cx="0" cy="5486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13E06B3F-83CA-EC3C-DA88-B22804911990}"/>
              </a:ext>
            </a:extLst>
          </p:cNvPr>
          <p:cNvCxnSpPr>
            <a:cxnSpLocks/>
          </p:cNvCxnSpPr>
          <p:nvPr/>
        </p:nvCxnSpPr>
        <p:spPr>
          <a:xfrm rot="5400000">
            <a:off x="6074182" y="961436"/>
            <a:ext cx="0" cy="5486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4" name="Group 203">
            <a:extLst>
              <a:ext uri="{FF2B5EF4-FFF2-40B4-BE49-F238E27FC236}">
                <a16:creationId xmlns:a16="http://schemas.microsoft.com/office/drawing/2014/main" id="{30E61B24-5CB2-C45F-DB18-FB9E457B2E94}"/>
              </a:ext>
            </a:extLst>
          </p:cNvPr>
          <p:cNvGrpSpPr/>
          <p:nvPr/>
        </p:nvGrpSpPr>
        <p:grpSpPr>
          <a:xfrm>
            <a:off x="4236612" y="1895177"/>
            <a:ext cx="3748012" cy="3651428"/>
            <a:chOff x="4236612" y="1895177"/>
            <a:chExt cx="3748012" cy="3651428"/>
          </a:xfrm>
        </p:grpSpPr>
        <p:grpSp>
          <p:nvGrpSpPr>
            <p:cNvPr id="190" name="Group 189">
              <a:extLst>
                <a:ext uri="{FF2B5EF4-FFF2-40B4-BE49-F238E27FC236}">
                  <a16:creationId xmlns:a16="http://schemas.microsoft.com/office/drawing/2014/main" id="{AB301327-AEA1-362B-134B-94A12FAF13B8}"/>
                </a:ext>
              </a:extLst>
            </p:cNvPr>
            <p:cNvGrpSpPr/>
            <p:nvPr/>
          </p:nvGrpSpPr>
          <p:grpSpPr>
            <a:xfrm>
              <a:off x="4472504" y="2121518"/>
              <a:ext cx="3234813" cy="3233034"/>
              <a:chOff x="4472504" y="2121518"/>
              <a:chExt cx="3234813" cy="3233034"/>
            </a:xfrm>
          </p:grpSpPr>
          <p:cxnSp>
            <p:nvCxnSpPr>
              <p:cNvPr id="164" name="Straight Arrow Connector 163">
                <a:extLst>
                  <a:ext uri="{FF2B5EF4-FFF2-40B4-BE49-F238E27FC236}">
                    <a16:creationId xmlns:a16="http://schemas.microsoft.com/office/drawing/2014/main" id="{1F74262E-BFFC-145E-63DE-C72B321776FD}"/>
                  </a:ext>
                </a:extLst>
              </p:cNvPr>
              <p:cNvCxnSpPr>
                <a:cxnSpLocks/>
              </p:cNvCxnSpPr>
              <p:nvPr/>
            </p:nvCxnSpPr>
            <p:spPr>
              <a:xfrm rot="5400000" flipV="1">
                <a:off x="6115197" y="2854815"/>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EBAEC819-43D9-7145-5085-0CCAE2E6191B}"/>
                  </a:ext>
                </a:extLst>
              </p:cNvPr>
              <p:cNvCxnSpPr>
                <a:cxnSpLocks/>
              </p:cNvCxnSpPr>
              <p:nvPr/>
            </p:nvCxnSpPr>
            <p:spPr>
              <a:xfrm rot="5400000">
                <a:off x="6709991" y="3743961"/>
                <a:ext cx="223686" cy="410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DD89220C-B027-E9A9-63C3-938BA0F8FFB8}"/>
                  </a:ext>
                </a:extLst>
              </p:cNvPr>
              <p:cNvCxnSpPr>
                <a:cxnSpLocks/>
              </p:cNvCxnSpPr>
              <p:nvPr/>
            </p:nvCxnSpPr>
            <p:spPr>
              <a:xfrm rot="5400000">
                <a:off x="6065283" y="4339167"/>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0706F125-50EB-4D82-C8ED-C329FBDA7FC8}"/>
                  </a:ext>
                </a:extLst>
              </p:cNvPr>
              <p:cNvCxnSpPr>
                <a:cxnSpLocks/>
              </p:cNvCxnSpPr>
              <p:nvPr/>
            </p:nvCxnSpPr>
            <p:spPr>
              <a:xfrm rot="5400000" flipH="1">
                <a:off x="5224511" y="3689445"/>
                <a:ext cx="228901"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B7E17EE8-5761-4BE5-CDA4-2E6ECEA96DC3}"/>
                  </a:ext>
                </a:extLst>
              </p:cNvPr>
              <p:cNvCxnSpPr>
                <a:cxnSpLocks noChangeAspect="1"/>
              </p:cNvCxnSpPr>
              <p:nvPr/>
            </p:nvCxnSpPr>
            <p:spPr>
              <a:xfrm rot="5400000">
                <a:off x="6523305" y="4162652"/>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E708C1E6-9678-F7D4-F124-7DA702617EE8}"/>
                  </a:ext>
                </a:extLst>
              </p:cNvPr>
              <p:cNvCxnSpPr>
                <a:cxnSpLocks/>
              </p:cNvCxnSpPr>
              <p:nvPr/>
            </p:nvCxnSpPr>
            <p:spPr>
              <a:xfrm rot="5400000" flipH="1">
                <a:off x="5467463" y="4148136"/>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385CB5D0-ED30-4695-FE79-799101364D90}"/>
                  </a:ext>
                </a:extLst>
              </p:cNvPr>
              <p:cNvCxnSpPr>
                <a:cxnSpLocks/>
              </p:cNvCxnSpPr>
              <p:nvPr/>
            </p:nvCxnSpPr>
            <p:spPr>
              <a:xfrm rot="5400000" flipH="1" flipV="1">
                <a:off x="5510510" y="3079981"/>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1DA6EFC2-8D13-FE56-48AF-02C664571086}"/>
                  </a:ext>
                </a:extLst>
              </p:cNvPr>
              <p:cNvCxnSpPr>
                <a:cxnSpLocks/>
              </p:cNvCxnSpPr>
              <p:nvPr/>
            </p:nvCxnSpPr>
            <p:spPr>
              <a:xfrm rot="5400000" flipV="1">
                <a:off x="6590972" y="3168883"/>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B688865B-C653-AA16-FE6D-57551B93D02E}"/>
                  </a:ext>
                </a:extLst>
              </p:cNvPr>
              <p:cNvCxnSpPr>
                <a:cxnSpLocks/>
              </p:cNvCxnSpPr>
              <p:nvPr/>
            </p:nvCxnSpPr>
            <p:spPr>
              <a:xfrm>
                <a:off x="7707317" y="3679902"/>
                <a:ext cx="0"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a16="http://schemas.microsoft.com/office/drawing/2014/main" id="{FA26406A-06CE-F371-1DB6-C56DD740117A}"/>
                  </a:ext>
                </a:extLst>
              </p:cNvPr>
              <p:cNvCxnSpPr>
                <a:cxnSpLocks/>
              </p:cNvCxnSpPr>
              <p:nvPr/>
            </p:nvCxnSpPr>
            <p:spPr>
              <a:xfrm flipH="1" flipV="1">
                <a:off x="5686182" y="5341082"/>
                <a:ext cx="470763" cy="1347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B1051FCD-21F0-8DB2-B73C-4E6D29C3755C}"/>
                  </a:ext>
                </a:extLst>
              </p:cNvPr>
              <p:cNvCxnSpPr>
                <a:cxnSpLocks noChangeAspect="1"/>
              </p:cNvCxnSpPr>
              <p:nvPr/>
            </p:nvCxnSpPr>
            <p:spPr>
              <a:xfrm flipH="1" flipV="1">
                <a:off x="4472504" y="3231150"/>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50EDBA77-9326-D93C-1302-91B52A6E1E21}"/>
                  </a:ext>
                </a:extLst>
              </p:cNvPr>
              <p:cNvCxnSpPr>
                <a:cxnSpLocks/>
              </p:cNvCxnSpPr>
              <p:nvPr/>
            </p:nvCxnSpPr>
            <p:spPr>
              <a:xfrm flipH="1">
                <a:off x="6879967" y="4882133"/>
                <a:ext cx="351037" cy="31771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7F78EFEE-881D-06F9-E1D0-DE00D74FD311}"/>
                  </a:ext>
                </a:extLst>
              </p:cNvPr>
              <p:cNvCxnSpPr>
                <a:cxnSpLocks/>
              </p:cNvCxnSpPr>
              <p:nvPr/>
            </p:nvCxnSpPr>
            <p:spPr>
              <a:xfrm flipH="1" flipV="1">
                <a:off x="4627541" y="4548158"/>
                <a:ext cx="361366" cy="37585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8CE6495F-1F0D-2E4D-9058-5C5319DA9443}"/>
                  </a:ext>
                </a:extLst>
              </p:cNvPr>
              <p:cNvCxnSpPr>
                <a:cxnSpLocks noChangeAspect="1"/>
              </p:cNvCxnSpPr>
              <p:nvPr/>
            </p:nvCxnSpPr>
            <p:spPr>
              <a:xfrm flipV="1">
                <a:off x="4932503" y="2281699"/>
                <a:ext cx="337724" cy="32949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97627524-F75E-7617-6F2D-8680B0C583BD}"/>
                  </a:ext>
                </a:extLst>
              </p:cNvPr>
              <p:cNvCxnSpPr>
                <a:cxnSpLocks/>
              </p:cNvCxnSpPr>
              <p:nvPr/>
            </p:nvCxnSpPr>
            <p:spPr>
              <a:xfrm>
                <a:off x="7218719" y="2572178"/>
                <a:ext cx="364950" cy="44055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A5B4D66F-6C03-9907-8756-1AD8A23F60BF}"/>
                  </a:ext>
                </a:extLst>
              </p:cNvPr>
              <p:cNvCxnSpPr>
                <a:cxnSpLocks/>
              </p:cNvCxnSpPr>
              <p:nvPr/>
            </p:nvCxnSpPr>
            <p:spPr>
              <a:xfrm rot="6720000" flipV="1">
                <a:off x="6594819" y="2413427"/>
                <a:ext cx="0" cy="33706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F677A8CC-99F4-964B-CBC0-6F42749EC99D}"/>
                  </a:ext>
                </a:extLst>
              </p:cNvPr>
              <p:cNvCxnSpPr>
                <a:cxnSpLocks/>
              </p:cNvCxnSpPr>
              <p:nvPr/>
            </p:nvCxnSpPr>
            <p:spPr>
              <a:xfrm rot="5400000">
                <a:off x="7016743" y="4262742"/>
                <a:ext cx="312930" cy="13103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B5CCA743-C959-26D0-B1B2-2B83D92AA27B}"/>
                  </a:ext>
                </a:extLst>
              </p:cNvPr>
              <p:cNvCxnSpPr>
                <a:cxnSpLocks/>
              </p:cNvCxnSpPr>
              <p:nvPr/>
            </p:nvCxnSpPr>
            <p:spPr>
              <a:xfrm rot="5400000" flipH="1">
                <a:off x="5431903" y="4663480"/>
                <a:ext cx="124008" cy="30693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4680CED8-3F67-E174-0695-A4A200E82388}"/>
                  </a:ext>
                </a:extLst>
              </p:cNvPr>
              <p:cNvCxnSpPr>
                <a:cxnSpLocks/>
              </p:cNvCxnSpPr>
              <p:nvPr/>
            </p:nvCxnSpPr>
            <p:spPr>
              <a:xfrm rot="6720000" flipH="1">
                <a:off x="4777294" y="3206858"/>
                <a:ext cx="335529" cy="138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12F82E2C-F87D-1756-C4FA-38FEEA69B392}"/>
                  </a:ext>
                </a:extLst>
              </p:cNvPr>
              <p:cNvCxnSpPr>
                <a:cxnSpLocks/>
              </p:cNvCxnSpPr>
              <p:nvPr/>
            </p:nvCxnSpPr>
            <p:spPr>
              <a:xfrm rot="5400000">
                <a:off x="6482326" y="4704409"/>
                <a:ext cx="129783" cy="30575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57970E27-9695-4310-69A0-610B9E6F24B8}"/>
                  </a:ext>
                </a:extLst>
              </p:cNvPr>
              <p:cNvCxnSpPr>
                <a:cxnSpLocks/>
              </p:cNvCxnSpPr>
              <p:nvPr/>
            </p:nvCxnSpPr>
            <p:spPr>
              <a:xfrm rot="5400000" flipH="1">
                <a:off x="4784669" y="4126503"/>
                <a:ext cx="305753" cy="12978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Straight Arrow Connector 184">
                <a:extLst>
                  <a:ext uri="{FF2B5EF4-FFF2-40B4-BE49-F238E27FC236}">
                    <a16:creationId xmlns:a16="http://schemas.microsoft.com/office/drawing/2014/main" id="{E16F435B-708C-DE98-6C87-68EB7DE6889B}"/>
                  </a:ext>
                </a:extLst>
              </p:cNvPr>
              <p:cNvCxnSpPr>
                <a:cxnSpLocks/>
              </p:cNvCxnSpPr>
              <p:nvPr/>
            </p:nvCxnSpPr>
            <p:spPr>
              <a:xfrm rot="5400000" flipH="1" flipV="1">
                <a:off x="5518438" y="2424805"/>
                <a:ext cx="129855" cy="30557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Straight Arrow Connector 185">
                <a:extLst>
                  <a:ext uri="{FF2B5EF4-FFF2-40B4-BE49-F238E27FC236}">
                    <a16:creationId xmlns:a16="http://schemas.microsoft.com/office/drawing/2014/main" id="{680FD630-5FED-8716-AA36-C5C00A1A7B7F}"/>
                  </a:ext>
                </a:extLst>
              </p:cNvPr>
              <p:cNvCxnSpPr>
                <a:cxnSpLocks/>
              </p:cNvCxnSpPr>
              <p:nvPr/>
            </p:nvCxnSpPr>
            <p:spPr>
              <a:xfrm rot="6720000" flipV="1">
                <a:off x="7108457" y="3124062"/>
                <a:ext cx="234870" cy="23487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40D0EE0B-3437-1A64-6F50-9C44B48FF81E}"/>
                  </a:ext>
                </a:extLst>
              </p:cNvPr>
              <p:cNvCxnSpPr>
                <a:cxnSpLocks noChangeAspect="1"/>
              </p:cNvCxnSpPr>
              <p:nvPr/>
            </p:nvCxnSpPr>
            <p:spPr>
              <a:xfrm>
                <a:off x="6046474" y="2121518"/>
                <a:ext cx="492109" cy="139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93" name="Straight Arrow Connector 192">
              <a:extLst>
                <a:ext uri="{FF2B5EF4-FFF2-40B4-BE49-F238E27FC236}">
                  <a16:creationId xmlns:a16="http://schemas.microsoft.com/office/drawing/2014/main" id="{E733EF35-2E65-E217-58F7-B66269C9CEAD}"/>
                </a:ext>
              </a:extLst>
            </p:cNvPr>
            <p:cNvCxnSpPr>
              <a:cxnSpLocks noChangeAspect="1"/>
            </p:cNvCxnSpPr>
            <p:nvPr/>
          </p:nvCxnSpPr>
          <p:spPr>
            <a:xfrm rot="6840000" flipV="1">
              <a:off x="6947065" y="166582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F440A936-86EA-B5DB-948F-14A7A30DA845}"/>
                </a:ext>
              </a:extLst>
            </p:cNvPr>
            <p:cNvCxnSpPr>
              <a:cxnSpLocks noChangeAspect="1"/>
            </p:cNvCxnSpPr>
            <p:nvPr/>
          </p:nvCxnSpPr>
          <p:spPr>
            <a:xfrm rot="9540000" flipV="1">
              <a:off x="7984624" y="2930990"/>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8" name="Straight Arrow Connector 197">
              <a:extLst>
                <a:ext uri="{FF2B5EF4-FFF2-40B4-BE49-F238E27FC236}">
                  <a16:creationId xmlns:a16="http://schemas.microsoft.com/office/drawing/2014/main" id="{C75FBEC4-242F-C805-9529-D9AE844FB575}"/>
                </a:ext>
              </a:extLst>
            </p:cNvPr>
            <p:cNvCxnSpPr>
              <a:cxnSpLocks noChangeAspect="1"/>
            </p:cNvCxnSpPr>
            <p:nvPr/>
          </p:nvCxnSpPr>
          <p:spPr>
            <a:xfrm rot="12240000" flipV="1">
              <a:off x="7778548" y="4329318"/>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9" name="Straight Arrow Connector 198">
              <a:extLst>
                <a:ext uri="{FF2B5EF4-FFF2-40B4-BE49-F238E27FC236}">
                  <a16:creationId xmlns:a16="http://schemas.microsoft.com/office/drawing/2014/main" id="{DF95E769-795F-E463-9C5D-193309B21356}"/>
                </a:ext>
              </a:extLst>
            </p:cNvPr>
            <p:cNvCxnSpPr>
              <a:cxnSpLocks noChangeAspect="1"/>
            </p:cNvCxnSpPr>
            <p:nvPr/>
          </p:nvCxnSpPr>
          <p:spPr>
            <a:xfrm rot="14940000" flipV="1">
              <a:off x="6669261" y="5220033"/>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8120DB21-8C94-45F3-D493-920365355DD2}"/>
                </a:ext>
              </a:extLst>
            </p:cNvPr>
            <p:cNvCxnSpPr>
              <a:cxnSpLocks noChangeAspect="1"/>
            </p:cNvCxnSpPr>
            <p:nvPr/>
          </p:nvCxnSpPr>
          <p:spPr>
            <a:xfrm rot="17640000" flipV="1">
              <a:off x="5170992" y="507237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11888DD0-635B-641B-D90F-F1B322DD7CE0}"/>
                </a:ext>
              </a:extLst>
            </p:cNvPr>
            <p:cNvCxnSpPr>
              <a:cxnSpLocks noChangeAspect="1"/>
            </p:cNvCxnSpPr>
            <p:nvPr/>
          </p:nvCxnSpPr>
          <p:spPr>
            <a:xfrm rot="20340000" flipV="1">
              <a:off x="4236612" y="3898163"/>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622E5602-3073-85B4-98FA-D618876F2F6D}"/>
                </a:ext>
              </a:extLst>
            </p:cNvPr>
            <p:cNvCxnSpPr>
              <a:cxnSpLocks noChangeAspect="1"/>
            </p:cNvCxnSpPr>
            <p:nvPr/>
          </p:nvCxnSpPr>
          <p:spPr>
            <a:xfrm rot="23040000" flipV="1">
              <a:off x="4441776" y="236845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9BFC739C-BB03-FD45-05E4-040262A35CFF}"/>
                </a:ext>
              </a:extLst>
            </p:cNvPr>
            <p:cNvCxnSpPr>
              <a:cxnSpLocks noChangeAspect="1"/>
            </p:cNvCxnSpPr>
            <p:nvPr/>
          </p:nvCxnSpPr>
          <p:spPr>
            <a:xfrm rot="25740000" flipV="1">
              <a:off x="5479104" y="1568605"/>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19747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1" name="Group 210">
            <a:extLst>
              <a:ext uri="{FF2B5EF4-FFF2-40B4-BE49-F238E27FC236}">
                <a16:creationId xmlns:a16="http://schemas.microsoft.com/office/drawing/2014/main" id="{A2250A47-1015-6F96-984E-027E7F59709D}"/>
              </a:ext>
            </a:extLst>
          </p:cNvPr>
          <p:cNvGrpSpPr/>
          <p:nvPr/>
        </p:nvGrpSpPr>
        <p:grpSpPr>
          <a:xfrm>
            <a:off x="548368" y="416611"/>
            <a:ext cx="4613533" cy="4767364"/>
            <a:chOff x="548368" y="416611"/>
            <a:chExt cx="4613533" cy="4767364"/>
          </a:xfrm>
        </p:grpSpPr>
        <p:sp>
          <p:nvSpPr>
            <p:cNvPr id="212" name="Rectangle 211">
              <a:extLst>
                <a:ext uri="{FF2B5EF4-FFF2-40B4-BE49-F238E27FC236}">
                  <a16:creationId xmlns:a16="http://schemas.microsoft.com/office/drawing/2014/main" id="{A3F369A9-4996-8C83-3C1E-2D5541C3629D}"/>
                </a:ext>
              </a:extLst>
            </p:cNvPr>
            <p:cNvSpPr>
              <a:spLocks noChangeAspect="1"/>
            </p:cNvSpPr>
            <p:nvPr/>
          </p:nvSpPr>
          <p:spPr>
            <a:xfrm>
              <a:off x="1204588" y="1216621"/>
              <a:ext cx="3163762" cy="3163762"/>
            </a:xfrm>
            <a:prstGeom prst="rect">
              <a:avLst/>
            </a:prstGeom>
            <a:gradFill flip="none" rotWithShape="1">
              <a:gsLst>
                <a:gs pos="9000">
                  <a:schemeClr val="bg1"/>
                </a:gs>
                <a:gs pos="100000">
                  <a:srgbClr val="FF0000"/>
                </a:gs>
              </a:gsLst>
              <a:path path="circle">
                <a:fillToRect l="50000" t="50000" r="50000" b="50000"/>
              </a:path>
              <a:tileRect/>
            </a:grad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3" name="Rectangle 212">
              <a:extLst>
                <a:ext uri="{FF2B5EF4-FFF2-40B4-BE49-F238E27FC236}">
                  <a16:creationId xmlns:a16="http://schemas.microsoft.com/office/drawing/2014/main" id="{901D0B15-EF23-F862-E7EC-DBCB9F821C2C}"/>
                </a:ext>
              </a:extLst>
            </p:cNvPr>
            <p:cNvSpPr/>
            <p:nvPr/>
          </p:nvSpPr>
          <p:spPr>
            <a:xfrm>
              <a:off x="1201941" y="1210211"/>
              <a:ext cx="3163762" cy="3163761"/>
            </a:xfrm>
            <a:prstGeom prst="rect">
              <a:avLst/>
            </a:pr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a:extLst>
                <a:ext uri="{FF2B5EF4-FFF2-40B4-BE49-F238E27FC236}">
                  <a16:creationId xmlns:a16="http://schemas.microsoft.com/office/drawing/2014/main" id="{B5E3D1CF-49B9-7527-73DE-6694D7F6CFF5}"/>
                </a:ext>
              </a:extLst>
            </p:cNvPr>
            <p:cNvSpPr>
              <a:spLocks noChangeAspect="1"/>
            </p:cNvSpPr>
            <p:nvPr/>
          </p:nvSpPr>
          <p:spPr>
            <a:xfrm>
              <a:off x="1920980" y="1929250"/>
              <a:ext cx="1725685" cy="1725684"/>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a:extLst>
                <a:ext uri="{FF2B5EF4-FFF2-40B4-BE49-F238E27FC236}">
                  <a16:creationId xmlns:a16="http://schemas.microsoft.com/office/drawing/2014/main" id="{90537BE2-5569-28B9-6BCF-8AD6B8D39242}"/>
                </a:ext>
              </a:extLst>
            </p:cNvPr>
            <p:cNvSpPr>
              <a:spLocks noChangeAspect="1"/>
            </p:cNvSpPr>
            <p:nvPr/>
          </p:nvSpPr>
          <p:spPr>
            <a:xfrm>
              <a:off x="1280055" y="1280782"/>
              <a:ext cx="3019959" cy="3019958"/>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a:extLst>
                <a:ext uri="{FF2B5EF4-FFF2-40B4-BE49-F238E27FC236}">
                  <a16:creationId xmlns:a16="http://schemas.microsoft.com/office/drawing/2014/main" id="{5D5CF9FF-0B43-12FA-1884-4B779FD29DCF}"/>
                </a:ext>
              </a:extLst>
            </p:cNvPr>
            <p:cNvSpPr>
              <a:spLocks noChangeAspect="1"/>
            </p:cNvSpPr>
            <p:nvPr/>
          </p:nvSpPr>
          <p:spPr>
            <a:xfrm>
              <a:off x="1129059" y="1129787"/>
              <a:ext cx="3321951" cy="3321949"/>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a:extLst>
                <a:ext uri="{FF2B5EF4-FFF2-40B4-BE49-F238E27FC236}">
                  <a16:creationId xmlns:a16="http://schemas.microsoft.com/office/drawing/2014/main" id="{4CFA029D-2943-262D-9569-E2F8D34D2ECE}"/>
                </a:ext>
              </a:extLst>
            </p:cNvPr>
            <p:cNvSpPr>
              <a:spLocks noChangeAspect="1"/>
            </p:cNvSpPr>
            <p:nvPr/>
          </p:nvSpPr>
          <p:spPr>
            <a:xfrm>
              <a:off x="1004206" y="1011146"/>
              <a:ext cx="3559233" cy="3559231"/>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a:extLst>
                <a:ext uri="{FF2B5EF4-FFF2-40B4-BE49-F238E27FC236}">
                  <a16:creationId xmlns:a16="http://schemas.microsoft.com/office/drawing/2014/main" id="{BCF4FC61-A583-23CE-F75C-070965B1E259}"/>
                </a:ext>
              </a:extLst>
            </p:cNvPr>
            <p:cNvSpPr>
              <a:spLocks noChangeAspect="1"/>
            </p:cNvSpPr>
            <p:nvPr/>
          </p:nvSpPr>
          <p:spPr>
            <a:xfrm>
              <a:off x="905339" y="912278"/>
              <a:ext cx="3756968" cy="3756966"/>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a:extLst>
                <a:ext uri="{FF2B5EF4-FFF2-40B4-BE49-F238E27FC236}">
                  <a16:creationId xmlns:a16="http://schemas.microsoft.com/office/drawing/2014/main" id="{758B262E-93A4-F53F-C107-5F9F71E13B9D}"/>
                </a:ext>
              </a:extLst>
            </p:cNvPr>
            <p:cNvSpPr>
              <a:spLocks noChangeAspect="1"/>
            </p:cNvSpPr>
            <p:nvPr/>
          </p:nvSpPr>
          <p:spPr>
            <a:xfrm>
              <a:off x="826245" y="833184"/>
              <a:ext cx="3915156" cy="3915154"/>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a:extLst>
                <a:ext uri="{FF2B5EF4-FFF2-40B4-BE49-F238E27FC236}">
                  <a16:creationId xmlns:a16="http://schemas.microsoft.com/office/drawing/2014/main" id="{F4B2C41D-76FE-4B57-2A25-07EA8DCCD2F3}"/>
                </a:ext>
              </a:extLst>
            </p:cNvPr>
            <p:cNvSpPr>
              <a:spLocks noChangeAspect="1"/>
            </p:cNvSpPr>
            <p:nvPr/>
          </p:nvSpPr>
          <p:spPr>
            <a:xfrm>
              <a:off x="761271" y="761999"/>
              <a:ext cx="4057525" cy="4057524"/>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a:extLst>
                <a:ext uri="{FF2B5EF4-FFF2-40B4-BE49-F238E27FC236}">
                  <a16:creationId xmlns:a16="http://schemas.microsoft.com/office/drawing/2014/main" id="{733F14DE-216A-3969-A0E3-C5B52690E0A4}"/>
                </a:ext>
              </a:extLst>
            </p:cNvPr>
            <p:cNvSpPr>
              <a:spLocks noChangeAspect="1"/>
            </p:cNvSpPr>
            <p:nvPr/>
          </p:nvSpPr>
          <p:spPr>
            <a:xfrm>
              <a:off x="695739" y="702679"/>
              <a:ext cx="4176166" cy="4176165"/>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Oval 221">
              <a:extLst>
                <a:ext uri="{FF2B5EF4-FFF2-40B4-BE49-F238E27FC236}">
                  <a16:creationId xmlns:a16="http://schemas.microsoft.com/office/drawing/2014/main" id="{2B1E0469-95CA-E8CF-4931-EB2C797B68F8}"/>
                </a:ext>
              </a:extLst>
            </p:cNvPr>
            <p:cNvSpPr>
              <a:spLocks noChangeAspect="1"/>
            </p:cNvSpPr>
            <p:nvPr/>
          </p:nvSpPr>
          <p:spPr>
            <a:xfrm>
              <a:off x="644328" y="651268"/>
              <a:ext cx="4278989" cy="4278987"/>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a:extLst>
                <a:ext uri="{FF2B5EF4-FFF2-40B4-BE49-F238E27FC236}">
                  <a16:creationId xmlns:a16="http://schemas.microsoft.com/office/drawing/2014/main" id="{28670C56-AD06-0C14-4D24-20AB6C7E9EBD}"/>
                </a:ext>
              </a:extLst>
            </p:cNvPr>
            <p:cNvSpPr>
              <a:spLocks noChangeAspect="1"/>
            </p:cNvSpPr>
            <p:nvPr/>
          </p:nvSpPr>
          <p:spPr>
            <a:xfrm>
              <a:off x="607385" y="610559"/>
              <a:ext cx="4365992" cy="4365990"/>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223">
              <a:extLst>
                <a:ext uri="{FF2B5EF4-FFF2-40B4-BE49-F238E27FC236}">
                  <a16:creationId xmlns:a16="http://schemas.microsoft.com/office/drawing/2014/main" id="{ECFF4669-84E5-C897-A225-A232CB4F504B}"/>
                </a:ext>
              </a:extLst>
            </p:cNvPr>
            <p:cNvSpPr/>
            <p:nvPr/>
          </p:nvSpPr>
          <p:spPr>
            <a:xfrm>
              <a:off x="4370960" y="1091387"/>
              <a:ext cx="790941" cy="33219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5" name="Rectangle 224">
              <a:extLst>
                <a:ext uri="{FF2B5EF4-FFF2-40B4-BE49-F238E27FC236}">
                  <a16:creationId xmlns:a16="http://schemas.microsoft.com/office/drawing/2014/main" id="{C36185B2-1CBC-F21C-4AD2-7B58085EBED9}"/>
                </a:ext>
              </a:extLst>
            </p:cNvPr>
            <p:cNvSpPr/>
            <p:nvPr/>
          </p:nvSpPr>
          <p:spPr>
            <a:xfrm>
              <a:off x="578638" y="1129787"/>
              <a:ext cx="619990" cy="33219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Rectangle 225">
              <a:extLst>
                <a:ext uri="{FF2B5EF4-FFF2-40B4-BE49-F238E27FC236}">
                  <a16:creationId xmlns:a16="http://schemas.microsoft.com/office/drawing/2014/main" id="{DEF54B30-DE66-EC47-CEEE-D40BBB55E7A2}"/>
                </a:ext>
              </a:extLst>
            </p:cNvPr>
            <p:cNvSpPr/>
            <p:nvPr/>
          </p:nvSpPr>
          <p:spPr>
            <a:xfrm rot="5400000">
              <a:off x="2388353" y="-848895"/>
              <a:ext cx="790940" cy="332195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7" name="Rectangle 226">
              <a:extLst>
                <a:ext uri="{FF2B5EF4-FFF2-40B4-BE49-F238E27FC236}">
                  <a16:creationId xmlns:a16="http://schemas.microsoft.com/office/drawing/2014/main" id="{CEB2E4BF-0D57-9C93-3186-15875323491B}"/>
                </a:ext>
              </a:extLst>
            </p:cNvPr>
            <p:cNvSpPr/>
            <p:nvPr/>
          </p:nvSpPr>
          <p:spPr>
            <a:xfrm rot="5400000">
              <a:off x="2419594" y="3121123"/>
              <a:ext cx="790940" cy="332195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8" name="Oval 227">
              <a:extLst>
                <a:ext uri="{FF2B5EF4-FFF2-40B4-BE49-F238E27FC236}">
                  <a16:creationId xmlns:a16="http://schemas.microsoft.com/office/drawing/2014/main" id="{93EA53B1-8826-DFE6-39EC-5D0F64E6A3D7}"/>
                </a:ext>
              </a:extLst>
            </p:cNvPr>
            <p:cNvSpPr>
              <a:spLocks noChangeAspect="1"/>
            </p:cNvSpPr>
            <p:nvPr/>
          </p:nvSpPr>
          <p:spPr>
            <a:xfrm>
              <a:off x="2266117" y="2274386"/>
              <a:ext cx="1035411" cy="1035410"/>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9" name="Oval 228">
              <a:extLst>
                <a:ext uri="{FF2B5EF4-FFF2-40B4-BE49-F238E27FC236}">
                  <a16:creationId xmlns:a16="http://schemas.microsoft.com/office/drawing/2014/main" id="{27E88338-80BF-D761-0390-069DE8928F54}"/>
                </a:ext>
              </a:extLst>
            </p:cNvPr>
            <p:cNvSpPr>
              <a:spLocks noChangeAspect="1"/>
            </p:cNvSpPr>
            <p:nvPr/>
          </p:nvSpPr>
          <p:spPr>
            <a:xfrm>
              <a:off x="1455532" y="1454685"/>
              <a:ext cx="2674813" cy="2674812"/>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val 229">
              <a:extLst>
                <a:ext uri="{FF2B5EF4-FFF2-40B4-BE49-F238E27FC236}">
                  <a16:creationId xmlns:a16="http://schemas.microsoft.com/office/drawing/2014/main" id="{2B99086B-2EDC-FE14-01A0-A95524EC454B}"/>
                </a:ext>
              </a:extLst>
            </p:cNvPr>
            <p:cNvSpPr>
              <a:spLocks noChangeAspect="1"/>
            </p:cNvSpPr>
            <p:nvPr/>
          </p:nvSpPr>
          <p:spPr>
            <a:xfrm>
              <a:off x="1668337" y="1688790"/>
              <a:ext cx="2243394" cy="2243393"/>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1" name="Group 230">
              <a:extLst>
                <a:ext uri="{FF2B5EF4-FFF2-40B4-BE49-F238E27FC236}">
                  <a16:creationId xmlns:a16="http://schemas.microsoft.com/office/drawing/2014/main" id="{BF003F7D-CAC2-B249-CF00-D40C2FC2C3C1}"/>
                </a:ext>
              </a:extLst>
            </p:cNvPr>
            <p:cNvGrpSpPr/>
            <p:nvPr/>
          </p:nvGrpSpPr>
          <p:grpSpPr>
            <a:xfrm>
              <a:off x="1303466" y="1331239"/>
              <a:ext cx="2967723" cy="2952100"/>
              <a:chOff x="1303466" y="1331239"/>
              <a:chExt cx="2967723" cy="2952100"/>
            </a:xfrm>
          </p:grpSpPr>
          <p:cxnSp>
            <p:nvCxnSpPr>
              <p:cNvPr id="236" name="Straight Arrow Connector 235">
                <a:extLst>
                  <a:ext uri="{FF2B5EF4-FFF2-40B4-BE49-F238E27FC236}">
                    <a16:creationId xmlns:a16="http://schemas.microsoft.com/office/drawing/2014/main" id="{DED6C95E-E99A-9D7D-A4DB-31E03FD2E2E7}"/>
                  </a:ext>
                </a:extLst>
              </p:cNvPr>
              <p:cNvCxnSpPr>
                <a:cxnSpLocks/>
                <a:stCxn id="228" idx="0"/>
              </p:cNvCxnSpPr>
              <p:nvPr/>
            </p:nvCxnSpPr>
            <p:spPr>
              <a:xfrm flipV="1">
                <a:off x="2783823" y="2115475"/>
                <a:ext cx="0" cy="15891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7" name="Straight Arrow Connector 236">
                <a:extLst>
                  <a:ext uri="{FF2B5EF4-FFF2-40B4-BE49-F238E27FC236}">
                    <a16:creationId xmlns:a16="http://schemas.microsoft.com/office/drawing/2014/main" id="{720F60DC-EE3B-8056-2FE2-A85EFD561BCC}"/>
                  </a:ext>
                </a:extLst>
              </p:cNvPr>
              <p:cNvCxnSpPr>
                <a:cxnSpLocks/>
                <a:stCxn id="228" idx="6"/>
              </p:cNvCxnSpPr>
              <p:nvPr/>
            </p:nvCxnSpPr>
            <p:spPr>
              <a:xfrm>
                <a:off x="3301528" y="2792092"/>
                <a:ext cx="158188" cy="289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8" name="Straight Arrow Connector 237">
                <a:extLst>
                  <a:ext uri="{FF2B5EF4-FFF2-40B4-BE49-F238E27FC236}">
                    <a16:creationId xmlns:a16="http://schemas.microsoft.com/office/drawing/2014/main" id="{D3305E8A-E021-90ED-2C76-A1B6235807B7}"/>
                  </a:ext>
                </a:extLst>
              </p:cNvPr>
              <p:cNvCxnSpPr>
                <a:cxnSpLocks/>
                <a:stCxn id="228" idx="4"/>
              </p:cNvCxnSpPr>
              <p:nvPr/>
            </p:nvCxnSpPr>
            <p:spPr>
              <a:xfrm>
                <a:off x="2783823" y="3309797"/>
                <a:ext cx="0" cy="15891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9" name="Straight Arrow Connector 238">
                <a:extLst>
                  <a:ext uri="{FF2B5EF4-FFF2-40B4-BE49-F238E27FC236}">
                    <a16:creationId xmlns:a16="http://schemas.microsoft.com/office/drawing/2014/main" id="{BB04BB0A-419C-735C-267B-BE3679F7DF03}"/>
                  </a:ext>
                </a:extLst>
              </p:cNvPr>
              <p:cNvCxnSpPr>
                <a:cxnSpLocks/>
                <a:stCxn id="228" idx="2"/>
              </p:cNvCxnSpPr>
              <p:nvPr/>
            </p:nvCxnSpPr>
            <p:spPr>
              <a:xfrm flipH="1">
                <a:off x="2104241" y="2792092"/>
                <a:ext cx="161876"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069C966D-E84D-BDDC-CB2F-2FA2C1164A4F}"/>
                  </a:ext>
                </a:extLst>
              </p:cNvPr>
              <p:cNvCxnSpPr>
                <a:cxnSpLocks noChangeAspect="1"/>
                <a:stCxn id="228" idx="5"/>
              </p:cNvCxnSpPr>
              <p:nvPr/>
            </p:nvCxnSpPr>
            <p:spPr>
              <a:xfrm>
                <a:off x="3149896" y="3158164"/>
                <a:ext cx="110732" cy="11073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1" name="Straight Arrow Connector 240">
                <a:extLst>
                  <a:ext uri="{FF2B5EF4-FFF2-40B4-BE49-F238E27FC236}">
                    <a16:creationId xmlns:a16="http://schemas.microsoft.com/office/drawing/2014/main" id="{CB6CE499-0FA4-316F-F57E-C57638206105}"/>
                  </a:ext>
                </a:extLst>
              </p:cNvPr>
              <p:cNvCxnSpPr>
                <a:cxnSpLocks/>
              </p:cNvCxnSpPr>
              <p:nvPr/>
            </p:nvCxnSpPr>
            <p:spPr>
              <a:xfrm flipH="1">
                <a:off x="2285357" y="3150028"/>
                <a:ext cx="110732" cy="11073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844A2EBF-32E1-2DFF-1F38-396611A17C08}"/>
                  </a:ext>
                </a:extLst>
              </p:cNvPr>
              <p:cNvCxnSpPr>
                <a:cxnSpLocks/>
              </p:cNvCxnSpPr>
              <p:nvPr/>
            </p:nvCxnSpPr>
            <p:spPr>
              <a:xfrm flipH="1" flipV="1">
                <a:off x="2285357" y="2328335"/>
                <a:ext cx="110732" cy="11073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3" name="Straight Arrow Connector 242">
                <a:extLst>
                  <a:ext uri="{FF2B5EF4-FFF2-40B4-BE49-F238E27FC236}">
                    <a16:creationId xmlns:a16="http://schemas.microsoft.com/office/drawing/2014/main" id="{3BB06FE9-7632-5725-3EA9-12E937B984D3}"/>
                  </a:ext>
                </a:extLst>
              </p:cNvPr>
              <p:cNvCxnSpPr>
                <a:cxnSpLocks/>
                <a:stCxn id="228" idx="7"/>
              </p:cNvCxnSpPr>
              <p:nvPr/>
            </p:nvCxnSpPr>
            <p:spPr>
              <a:xfrm flipV="1">
                <a:off x="3149896" y="2337590"/>
                <a:ext cx="110732" cy="11073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id="{8BDFAF30-CCE4-2317-F8FF-18CED8973C61}"/>
                  </a:ext>
                </a:extLst>
              </p:cNvPr>
              <p:cNvCxnSpPr>
                <a:cxnSpLocks/>
              </p:cNvCxnSpPr>
              <p:nvPr/>
            </p:nvCxnSpPr>
            <p:spPr>
              <a:xfrm>
                <a:off x="3923175" y="2790761"/>
                <a:ext cx="348014"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5" name="Straight Arrow Connector 244">
                <a:extLst>
                  <a:ext uri="{FF2B5EF4-FFF2-40B4-BE49-F238E27FC236}">
                    <a16:creationId xmlns:a16="http://schemas.microsoft.com/office/drawing/2014/main" id="{01B37A43-2289-B31E-D7EF-521FEEE6A518}"/>
                  </a:ext>
                </a:extLst>
              </p:cNvPr>
              <p:cNvCxnSpPr>
                <a:cxnSpLocks noChangeAspect="1"/>
                <a:stCxn id="230" idx="4"/>
              </p:cNvCxnSpPr>
              <p:nvPr/>
            </p:nvCxnSpPr>
            <p:spPr>
              <a:xfrm flipH="1">
                <a:off x="2783823" y="3932183"/>
                <a:ext cx="6211" cy="35115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6" name="Straight Arrow Connector 245">
                <a:extLst>
                  <a:ext uri="{FF2B5EF4-FFF2-40B4-BE49-F238E27FC236}">
                    <a16:creationId xmlns:a16="http://schemas.microsoft.com/office/drawing/2014/main" id="{8EE0E293-9262-3F37-BED3-5B1A6FB01BF7}"/>
                  </a:ext>
                </a:extLst>
              </p:cNvPr>
              <p:cNvCxnSpPr>
                <a:cxnSpLocks noChangeAspect="1"/>
              </p:cNvCxnSpPr>
              <p:nvPr/>
            </p:nvCxnSpPr>
            <p:spPr>
              <a:xfrm flipH="1">
                <a:off x="1303466" y="2796353"/>
                <a:ext cx="355923" cy="147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7" name="Straight Arrow Connector 246">
                <a:extLst>
                  <a:ext uri="{FF2B5EF4-FFF2-40B4-BE49-F238E27FC236}">
                    <a16:creationId xmlns:a16="http://schemas.microsoft.com/office/drawing/2014/main" id="{D920A6BA-8FE2-0414-BBBB-E76A8378895C}"/>
                  </a:ext>
                </a:extLst>
              </p:cNvPr>
              <p:cNvCxnSpPr>
                <a:cxnSpLocks/>
                <a:stCxn id="230" idx="3"/>
              </p:cNvCxnSpPr>
              <p:nvPr/>
            </p:nvCxnSpPr>
            <p:spPr>
              <a:xfrm flipH="1">
                <a:off x="1733981" y="3603645"/>
                <a:ext cx="262893" cy="2531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8" name="Straight Arrow Connector 247">
                <a:extLst>
                  <a:ext uri="{FF2B5EF4-FFF2-40B4-BE49-F238E27FC236}">
                    <a16:creationId xmlns:a16="http://schemas.microsoft.com/office/drawing/2014/main" id="{8FF30CBE-1ABE-AD63-C82A-867272632721}"/>
                  </a:ext>
                </a:extLst>
              </p:cNvPr>
              <p:cNvCxnSpPr>
                <a:cxnSpLocks noChangeAspect="1"/>
                <a:stCxn id="230" idx="1"/>
              </p:cNvCxnSpPr>
              <p:nvPr/>
            </p:nvCxnSpPr>
            <p:spPr>
              <a:xfrm flipH="1" flipV="1">
                <a:off x="1761673" y="1761248"/>
                <a:ext cx="235202" cy="25607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9" name="Straight Arrow Connector 248">
                <a:extLst>
                  <a:ext uri="{FF2B5EF4-FFF2-40B4-BE49-F238E27FC236}">
                    <a16:creationId xmlns:a16="http://schemas.microsoft.com/office/drawing/2014/main" id="{E7565EF1-37AB-5A34-281F-DE6940FEB63E}"/>
                  </a:ext>
                </a:extLst>
              </p:cNvPr>
              <p:cNvCxnSpPr>
                <a:cxnSpLocks noChangeAspect="1"/>
              </p:cNvCxnSpPr>
              <p:nvPr/>
            </p:nvCxnSpPr>
            <p:spPr>
              <a:xfrm flipV="1">
                <a:off x="3562570" y="1759170"/>
                <a:ext cx="236136" cy="25310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0" name="Straight Arrow Connector 249">
                <a:extLst>
                  <a:ext uri="{FF2B5EF4-FFF2-40B4-BE49-F238E27FC236}">
                    <a16:creationId xmlns:a16="http://schemas.microsoft.com/office/drawing/2014/main" id="{8F4F5C2F-D823-9CB1-4730-BB66992CCB43}"/>
                  </a:ext>
                </a:extLst>
              </p:cNvPr>
              <p:cNvCxnSpPr>
                <a:cxnSpLocks noChangeAspect="1"/>
              </p:cNvCxnSpPr>
              <p:nvPr/>
            </p:nvCxnSpPr>
            <p:spPr>
              <a:xfrm rot="1320000" flipV="1">
                <a:off x="3199370" y="1767449"/>
                <a:ext cx="0" cy="23836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1" name="Straight Arrow Connector 250">
                <a:extLst>
                  <a:ext uri="{FF2B5EF4-FFF2-40B4-BE49-F238E27FC236}">
                    <a16:creationId xmlns:a16="http://schemas.microsoft.com/office/drawing/2014/main" id="{23A6E068-A502-1EA1-E92C-C94BB0FB5F44}"/>
                  </a:ext>
                </a:extLst>
              </p:cNvPr>
              <p:cNvCxnSpPr>
                <a:cxnSpLocks noChangeAspect="1"/>
              </p:cNvCxnSpPr>
              <p:nvPr/>
            </p:nvCxnSpPr>
            <p:spPr>
              <a:xfrm>
                <a:off x="3562570" y="3187557"/>
                <a:ext cx="221301" cy="9266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2" name="Straight Arrow Connector 251">
                <a:extLst>
                  <a:ext uri="{FF2B5EF4-FFF2-40B4-BE49-F238E27FC236}">
                    <a16:creationId xmlns:a16="http://schemas.microsoft.com/office/drawing/2014/main" id="{0AB7353B-1D7A-622F-1170-2ADB8586A54D}"/>
                  </a:ext>
                </a:extLst>
              </p:cNvPr>
              <p:cNvCxnSpPr>
                <a:cxnSpLocks noChangeAspect="1"/>
              </p:cNvCxnSpPr>
              <p:nvPr/>
            </p:nvCxnSpPr>
            <p:spPr>
              <a:xfrm flipH="1">
                <a:off x="2341005" y="3605726"/>
                <a:ext cx="87697" cy="21705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3" name="Straight Arrow Connector 252">
                <a:extLst>
                  <a:ext uri="{FF2B5EF4-FFF2-40B4-BE49-F238E27FC236}">
                    <a16:creationId xmlns:a16="http://schemas.microsoft.com/office/drawing/2014/main" id="{58B4053C-7CBF-38BA-3677-8817338C002C}"/>
                  </a:ext>
                </a:extLst>
              </p:cNvPr>
              <p:cNvCxnSpPr>
                <a:cxnSpLocks noChangeAspect="1"/>
              </p:cNvCxnSpPr>
              <p:nvPr/>
            </p:nvCxnSpPr>
            <p:spPr>
              <a:xfrm rot="1320000" flipH="1">
                <a:off x="1738048" y="2437364"/>
                <a:ext cx="237282" cy="98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570887C1-FB02-0940-51A7-9CC660682B67}"/>
                  </a:ext>
                </a:extLst>
              </p:cNvPr>
              <p:cNvCxnSpPr>
                <a:cxnSpLocks noChangeAspect="1"/>
              </p:cNvCxnSpPr>
              <p:nvPr/>
            </p:nvCxnSpPr>
            <p:spPr>
              <a:xfrm>
                <a:off x="3169353" y="3562155"/>
                <a:ext cx="91782" cy="216225"/>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5" name="Straight Arrow Connector 254">
                <a:extLst>
                  <a:ext uri="{FF2B5EF4-FFF2-40B4-BE49-F238E27FC236}">
                    <a16:creationId xmlns:a16="http://schemas.microsoft.com/office/drawing/2014/main" id="{8DCBDF99-3021-E278-902F-8DF7B0DFBDC8}"/>
                  </a:ext>
                </a:extLst>
              </p:cNvPr>
              <p:cNvCxnSpPr>
                <a:cxnSpLocks noChangeAspect="1"/>
              </p:cNvCxnSpPr>
              <p:nvPr/>
            </p:nvCxnSpPr>
            <p:spPr>
              <a:xfrm flipH="1">
                <a:off x="1756180" y="3153537"/>
                <a:ext cx="216225" cy="9178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521553E5-8B54-45C1-B90B-316EE8219573}"/>
                  </a:ext>
                </a:extLst>
              </p:cNvPr>
              <p:cNvCxnSpPr>
                <a:cxnSpLocks noChangeAspect="1"/>
              </p:cNvCxnSpPr>
              <p:nvPr/>
            </p:nvCxnSpPr>
            <p:spPr>
              <a:xfrm flipH="1" flipV="1">
                <a:off x="2350612" y="1777672"/>
                <a:ext cx="91833" cy="216098"/>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6CFAF1D7-E7C9-5A62-38E1-019E42DE414F}"/>
                  </a:ext>
                </a:extLst>
              </p:cNvPr>
              <p:cNvCxnSpPr>
                <a:cxnSpLocks noChangeAspect="1"/>
              </p:cNvCxnSpPr>
              <p:nvPr/>
            </p:nvCxnSpPr>
            <p:spPr>
              <a:xfrm rot="1320000" flipV="1">
                <a:off x="3637254" y="2365272"/>
                <a:ext cx="166098" cy="16609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8" name="Straight Arrow Connector 257">
                <a:extLst>
                  <a:ext uri="{FF2B5EF4-FFF2-40B4-BE49-F238E27FC236}">
                    <a16:creationId xmlns:a16="http://schemas.microsoft.com/office/drawing/2014/main" id="{32C127F8-6209-6A25-4874-238C4DAD6E28}"/>
                  </a:ext>
                </a:extLst>
              </p:cNvPr>
              <p:cNvCxnSpPr>
                <a:cxnSpLocks noChangeAspect="1"/>
              </p:cNvCxnSpPr>
              <p:nvPr/>
            </p:nvCxnSpPr>
            <p:spPr>
              <a:xfrm flipV="1">
                <a:off x="2790034" y="1331239"/>
                <a:ext cx="0" cy="35755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9" name="Straight Arrow Connector 258">
                <a:extLst>
                  <a:ext uri="{FF2B5EF4-FFF2-40B4-BE49-F238E27FC236}">
                    <a16:creationId xmlns:a16="http://schemas.microsoft.com/office/drawing/2014/main" id="{2E562DB2-F4E1-6329-CAB3-5F412901704A}"/>
                  </a:ext>
                </a:extLst>
              </p:cNvPr>
              <p:cNvCxnSpPr>
                <a:cxnSpLocks/>
                <a:stCxn id="230" idx="5"/>
              </p:cNvCxnSpPr>
              <p:nvPr/>
            </p:nvCxnSpPr>
            <p:spPr>
              <a:xfrm>
                <a:off x="3583193" y="3603645"/>
                <a:ext cx="237282" cy="25310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sp>
          <p:nvSpPr>
            <p:cNvPr id="232" name="Rectangle 231">
              <a:extLst>
                <a:ext uri="{FF2B5EF4-FFF2-40B4-BE49-F238E27FC236}">
                  <a16:creationId xmlns:a16="http://schemas.microsoft.com/office/drawing/2014/main" id="{35942B36-9D70-0338-A5E9-2D0121C88D9B}"/>
                </a:ext>
              </a:extLst>
            </p:cNvPr>
            <p:cNvSpPr/>
            <p:nvPr/>
          </p:nvSpPr>
          <p:spPr>
            <a:xfrm>
              <a:off x="4402261" y="1088763"/>
              <a:ext cx="640600" cy="24351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Rectangle 232">
              <a:extLst>
                <a:ext uri="{FF2B5EF4-FFF2-40B4-BE49-F238E27FC236}">
                  <a16:creationId xmlns:a16="http://schemas.microsoft.com/office/drawing/2014/main" id="{5E2E68F3-5E32-9B0B-FB01-5BC0B0A45082}"/>
                </a:ext>
              </a:extLst>
            </p:cNvPr>
            <p:cNvSpPr/>
            <p:nvPr/>
          </p:nvSpPr>
          <p:spPr>
            <a:xfrm>
              <a:off x="548368" y="1136196"/>
              <a:ext cx="652907" cy="3321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Rectangle 233">
              <a:extLst>
                <a:ext uri="{FF2B5EF4-FFF2-40B4-BE49-F238E27FC236}">
                  <a16:creationId xmlns:a16="http://schemas.microsoft.com/office/drawing/2014/main" id="{2983A70D-8E71-F2D6-C4BB-EA78F5427B11}"/>
                </a:ext>
              </a:extLst>
            </p:cNvPr>
            <p:cNvSpPr/>
            <p:nvPr/>
          </p:nvSpPr>
          <p:spPr>
            <a:xfrm rot="5400000">
              <a:off x="2390999" y="-842484"/>
              <a:ext cx="790941" cy="3321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Rectangle 234">
              <a:extLst>
                <a:ext uri="{FF2B5EF4-FFF2-40B4-BE49-F238E27FC236}">
                  <a16:creationId xmlns:a16="http://schemas.microsoft.com/office/drawing/2014/main" id="{4B6CA1A6-E438-DED5-10A6-DA25476F49E6}"/>
                </a:ext>
              </a:extLst>
            </p:cNvPr>
            <p:cNvSpPr/>
            <p:nvPr/>
          </p:nvSpPr>
          <p:spPr>
            <a:xfrm rot="5400000">
              <a:off x="2422241" y="3127530"/>
              <a:ext cx="790941" cy="3321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0" name="Group 109">
            <a:extLst>
              <a:ext uri="{FF2B5EF4-FFF2-40B4-BE49-F238E27FC236}">
                <a16:creationId xmlns:a16="http://schemas.microsoft.com/office/drawing/2014/main" id="{F717B6DF-53FF-FC6C-5B1C-0DB3033061B7}"/>
              </a:ext>
            </a:extLst>
          </p:cNvPr>
          <p:cNvGrpSpPr/>
          <p:nvPr/>
        </p:nvGrpSpPr>
        <p:grpSpPr>
          <a:xfrm>
            <a:off x="5327114" y="513257"/>
            <a:ext cx="4613533" cy="4767364"/>
            <a:chOff x="5327114" y="513257"/>
            <a:chExt cx="4613533" cy="4767364"/>
          </a:xfrm>
        </p:grpSpPr>
        <p:grpSp>
          <p:nvGrpSpPr>
            <p:cNvPr id="111" name="Group 110">
              <a:extLst>
                <a:ext uri="{FF2B5EF4-FFF2-40B4-BE49-F238E27FC236}">
                  <a16:creationId xmlns:a16="http://schemas.microsoft.com/office/drawing/2014/main" id="{35BF2B51-F198-3AF2-7181-9AA7FC36D6AC}"/>
                </a:ext>
              </a:extLst>
            </p:cNvPr>
            <p:cNvGrpSpPr>
              <a:grpSpLocks noChangeAspect="1"/>
            </p:cNvGrpSpPr>
            <p:nvPr/>
          </p:nvGrpSpPr>
          <p:grpSpPr>
            <a:xfrm>
              <a:off x="5327114" y="513257"/>
              <a:ext cx="4613533" cy="4767364"/>
              <a:chOff x="548368" y="416611"/>
              <a:chExt cx="4613533" cy="4767364"/>
            </a:xfrm>
          </p:grpSpPr>
          <p:sp>
            <p:nvSpPr>
              <p:cNvPr id="137" name="Rectangle 136">
                <a:extLst>
                  <a:ext uri="{FF2B5EF4-FFF2-40B4-BE49-F238E27FC236}">
                    <a16:creationId xmlns:a16="http://schemas.microsoft.com/office/drawing/2014/main" id="{9CCF0CC5-07D8-ACEA-1EA4-4BF85BBEF40A}"/>
                  </a:ext>
                </a:extLst>
              </p:cNvPr>
              <p:cNvSpPr/>
              <p:nvPr/>
            </p:nvSpPr>
            <p:spPr>
              <a:xfrm>
                <a:off x="1204588" y="1216621"/>
                <a:ext cx="3163762" cy="3163762"/>
              </a:xfrm>
              <a:prstGeom prst="rect">
                <a:avLst/>
              </a:prstGeom>
              <a:gradFill flip="none" rotWithShape="1">
                <a:gsLst>
                  <a:gs pos="9000">
                    <a:schemeClr val="bg1"/>
                  </a:gs>
                  <a:gs pos="100000">
                    <a:srgbClr val="FF0000"/>
                  </a:gs>
                </a:gsLst>
                <a:path path="circle">
                  <a:fillToRect l="50000" t="50000" r="50000" b="50000"/>
                </a:path>
                <a:tileRect/>
              </a:grad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Rectangle 137">
                <a:extLst>
                  <a:ext uri="{FF2B5EF4-FFF2-40B4-BE49-F238E27FC236}">
                    <a16:creationId xmlns:a16="http://schemas.microsoft.com/office/drawing/2014/main" id="{E8A6FD59-F02F-C121-71BB-6AA7E9CFD3F4}"/>
                  </a:ext>
                </a:extLst>
              </p:cNvPr>
              <p:cNvSpPr/>
              <p:nvPr/>
            </p:nvSpPr>
            <p:spPr>
              <a:xfrm>
                <a:off x="1201941" y="1210211"/>
                <a:ext cx="3163762" cy="3163761"/>
              </a:xfrm>
              <a:prstGeom prst="rect">
                <a:avLst/>
              </a:pr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B3754EA7-11C4-FC2C-F7AF-943B9B7B60B4}"/>
                  </a:ext>
                </a:extLst>
              </p:cNvPr>
              <p:cNvSpPr>
                <a:spLocks noChangeAspect="1"/>
              </p:cNvSpPr>
              <p:nvPr/>
            </p:nvSpPr>
            <p:spPr>
              <a:xfrm>
                <a:off x="1920980" y="1929250"/>
                <a:ext cx="1725685" cy="1725684"/>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CB0026EE-0BDF-4288-93D1-D04FA94AE186}"/>
                  </a:ext>
                </a:extLst>
              </p:cNvPr>
              <p:cNvSpPr>
                <a:spLocks noChangeAspect="1"/>
              </p:cNvSpPr>
              <p:nvPr/>
            </p:nvSpPr>
            <p:spPr>
              <a:xfrm>
                <a:off x="1280055" y="1280782"/>
                <a:ext cx="3019959" cy="3019958"/>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2E826935-031B-1E37-31DD-822EC71444A1}"/>
                  </a:ext>
                </a:extLst>
              </p:cNvPr>
              <p:cNvSpPr>
                <a:spLocks noChangeAspect="1"/>
              </p:cNvSpPr>
              <p:nvPr/>
            </p:nvSpPr>
            <p:spPr>
              <a:xfrm>
                <a:off x="1129059" y="1129787"/>
                <a:ext cx="3321951" cy="3321949"/>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FD761DFA-C63B-D776-A543-E07C6E5D63E5}"/>
                  </a:ext>
                </a:extLst>
              </p:cNvPr>
              <p:cNvSpPr>
                <a:spLocks noChangeAspect="1"/>
              </p:cNvSpPr>
              <p:nvPr/>
            </p:nvSpPr>
            <p:spPr>
              <a:xfrm>
                <a:off x="1004206" y="1011146"/>
                <a:ext cx="3559233" cy="3559231"/>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3642C567-7B43-C32C-36E2-AE5A7D24E5F7}"/>
                  </a:ext>
                </a:extLst>
              </p:cNvPr>
              <p:cNvSpPr>
                <a:spLocks noChangeAspect="1"/>
              </p:cNvSpPr>
              <p:nvPr/>
            </p:nvSpPr>
            <p:spPr>
              <a:xfrm>
                <a:off x="905339" y="912278"/>
                <a:ext cx="3756968" cy="3756966"/>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A83A272E-DC1D-51AF-E9DB-FC503F4148E3}"/>
                  </a:ext>
                </a:extLst>
              </p:cNvPr>
              <p:cNvSpPr>
                <a:spLocks noChangeAspect="1"/>
              </p:cNvSpPr>
              <p:nvPr/>
            </p:nvSpPr>
            <p:spPr>
              <a:xfrm>
                <a:off x="826245" y="833184"/>
                <a:ext cx="3915156" cy="3915154"/>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32027CA4-E174-0F26-6829-02B546A9DD8B}"/>
                  </a:ext>
                </a:extLst>
              </p:cNvPr>
              <p:cNvSpPr>
                <a:spLocks noChangeAspect="1"/>
              </p:cNvSpPr>
              <p:nvPr/>
            </p:nvSpPr>
            <p:spPr>
              <a:xfrm>
                <a:off x="761271" y="761999"/>
                <a:ext cx="4057525" cy="4057524"/>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1DAA5891-0674-27D7-1476-92CFC2002D48}"/>
                  </a:ext>
                </a:extLst>
              </p:cNvPr>
              <p:cNvSpPr>
                <a:spLocks noChangeAspect="1"/>
              </p:cNvSpPr>
              <p:nvPr/>
            </p:nvSpPr>
            <p:spPr>
              <a:xfrm>
                <a:off x="695739" y="702679"/>
                <a:ext cx="4176166" cy="4176165"/>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a:extLst>
                  <a:ext uri="{FF2B5EF4-FFF2-40B4-BE49-F238E27FC236}">
                    <a16:creationId xmlns:a16="http://schemas.microsoft.com/office/drawing/2014/main" id="{CCBFF22F-CF4D-F933-FF15-8D6D866EDC69}"/>
                  </a:ext>
                </a:extLst>
              </p:cNvPr>
              <p:cNvSpPr>
                <a:spLocks noChangeAspect="1"/>
              </p:cNvSpPr>
              <p:nvPr/>
            </p:nvSpPr>
            <p:spPr>
              <a:xfrm>
                <a:off x="644328" y="651268"/>
                <a:ext cx="4278989" cy="4278987"/>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a:extLst>
                  <a:ext uri="{FF2B5EF4-FFF2-40B4-BE49-F238E27FC236}">
                    <a16:creationId xmlns:a16="http://schemas.microsoft.com/office/drawing/2014/main" id="{7702BA17-9505-F309-5E3B-5E2697C5453B}"/>
                  </a:ext>
                </a:extLst>
              </p:cNvPr>
              <p:cNvSpPr>
                <a:spLocks noChangeAspect="1"/>
              </p:cNvSpPr>
              <p:nvPr/>
            </p:nvSpPr>
            <p:spPr>
              <a:xfrm>
                <a:off x="607385" y="610559"/>
                <a:ext cx="4365992" cy="4365990"/>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ectangle 199">
                <a:extLst>
                  <a:ext uri="{FF2B5EF4-FFF2-40B4-BE49-F238E27FC236}">
                    <a16:creationId xmlns:a16="http://schemas.microsoft.com/office/drawing/2014/main" id="{2B00233E-23D6-6A74-AF4A-4CE02CEF1F01}"/>
                  </a:ext>
                </a:extLst>
              </p:cNvPr>
              <p:cNvSpPr/>
              <p:nvPr/>
            </p:nvSpPr>
            <p:spPr>
              <a:xfrm>
                <a:off x="4370960" y="1091387"/>
                <a:ext cx="790941" cy="33219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1" name="Rectangle 200">
                <a:extLst>
                  <a:ext uri="{FF2B5EF4-FFF2-40B4-BE49-F238E27FC236}">
                    <a16:creationId xmlns:a16="http://schemas.microsoft.com/office/drawing/2014/main" id="{4743D724-D48F-914D-EA51-5990263FDEEA}"/>
                  </a:ext>
                </a:extLst>
              </p:cNvPr>
              <p:cNvSpPr/>
              <p:nvPr/>
            </p:nvSpPr>
            <p:spPr>
              <a:xfrm>
                <a:off x="578638" y="1129787"/>
                <a:ext cx="619990" cy="33219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a:extLst>
                  <a:ext uri="{FF2B5EF4-FFF2-40B4-BE49-F238E27FC236}">
                    <a16:creationId xmlns:a16="http://schemas.microsoft.com/office/drawing/2014/main" id="{B9543C2B-40B8-9327-7E0B-585AADD2E09B}"/>
                  </a:ext>
                </a:extLst>
              </p:cNvPr>
              <p:cNvSpPr/>
              <p:nvPr/>
            </p:nvSpPr>
            <p:spPr>
              <a:xfrm rot="5400000">
                <a:off x="2388353" y="-848895"/>
                <a:ext cx="790940" cy="332195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3" name="Rectangle 202">
                <a:extLst>
                  <a:ext uri="{FF2B5EF4-FFF2-40B4-BE49-F238E27FC236}">
                    <a16:creationId xmlns:a16="http://schemas.microsoft.com/office/drawing/2014/main" id="{6FE3299B-F320-73CB-F415-F8EA18E86DA7}"/>
                  </a:ext>
                </a:extLst>
              </p:cNvPr>
              <p:cNvSpPr/>
              <p:nvPr/>
            </p:nvSpPr>
            <p:spPr>
              <a:xfrm rot="5400000">
                <a:off x="2419594" y="3121123"/>
                <a:ext cx="790940" cy="332195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4" name="Oval 203">
                <a:extLst>
                  <a:ext uri="{FF2B5EF4-FFF2-40B4-BE49-F238E27FC236}">
                    <a16:creationId xmlns:a16="http://schemas.microsoft.com/office/drawing/2014/main" id="{7CE7AA85-E401-9073-9BB2-DD06899D7055}"/>
                  </a:ext>
                </a:extLst>
              </p:cNvPr>
              <p:cNvSpPr>
                <a:spLocks noChangeAspect="1"/>
              </p:cNvSpPr>
              <p:nvPr/>
            </p:nvSpPr>
            <p:spPr>
              <a:xfrm>
                <a:off x="2266117" y="2274386"/>
                <a:ext cx="1035411" cy="1035410"/>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 name="Oval 204">
                <a:extLst>
                  <a:ext uri="{FF2B5EF4-FFF2-40B4-BE49-F238E27FC236}">
                    <a16:creationId xmlns:a16="http://schemas.microsoft.com/office/drawing/2014/main" id="{7310C2F6-367B-583A-C94F-DD390876B13D}"/>
                  </a:ext>
                </a:extLst>
              </p:cNvPr>
              <p:cNvSpPr>
                <a:spLocks noChangeAspect="1"/>
              </p:cNvSpPr>
              <p:nvPr/>
            </p:nvSpPr>
            <p:spPr>
              <a:xfrm>
                <a:off x="1455532" y="1454685"/>
                <a:ext cx="2674813" cy="2674812"/>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a:extLst>
                  <a:ext uri="{FF2B5EF4-FFF2-40B4-BE49-F238E27FC236}">
                    <a16:creationId xmlns:a16="http://schemas.microsoft.com/office/drawing/2014/main" id="{25186DA6-A4E7-F51B-1C50-06C3E3F0621F}"/>
                  </a:ext>
                </a:extLst>
              </p:cNvPr>
              <p:cNvSpPr>
                <a:spLocks noChangeAspect="1"/>
              </p:cNvSpPr>
              <p:nvPr/>
            </p:nvSpPr>
            <p:spPr>
              <a:xfrm>
                <a:off x="1668337" y="1688790"/>
                <a:ext cx="2243394" cy="2243393"/>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a:extLst>
                  <a:ext uri="{FF2B5EF4-FFF2-40B4-BE49-F238E27FC236}">
                    <a16:creationId xmlns:a16="http://schemas.microsoft.com/office/drawing/2014/main" id="{2E9175EF-1568-6904-8B1B-18513E3FB40D}"/>
                  </a:ext>
                </a:extLst>
              </p:cNvPr>
              <p:cNvSpPr/>
              <p:nvPr/>
            </p:nvSpPr>
            <p:spPr>
              <a:xfrm>
                <a:off x="4402261" y="1088763"/>
                <a:ext cx="640600" cy="24351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a:extLst>
                  <a:ext uri="{FF2B5EF4-FFF2-40B4-BE49-F238E27FC236}">
                    <a16:creationId xmlns:a16="http://schemas.microsoft.com/office/drawing/2014/main" id="{9389B782-2AC9-5D8F-7F93-D67787F337B9}"/>
                  </a:ext>
                </a:extLst>
              </p:cNvPr>
              <p:cNvSpPr/>
              <p:nvPr/>
            </p:nvSpPr>
            <p:spPr>
              <a:xfrm>
                <a:off x="548368" y="1136196"/>
                <a:ext cx="652907" cy="3321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a:extLst>
                  <a:ext uri="{FF2B5EF4-FFF2-40B4-BE49-F238E27FC236}">
                    <a16:creationId xmlns:a16="http://schemas.microsoft.com/office/drawing/2014/main" id="{67614957-EFF1-C883-6DEE-524F98AB117C}"/>
                  </a:ext>
                </a:extLst>
              </p:cNvPr>
              <p:cNvSpPr/>
              <p:nvPr/>
            </p:nvSpPr>
            <p:spPr>
              <a:xfrm rot="5400000">
                <a:off x="2390999" y="-842484"/>
                <a:ext cx="790941" cy="3321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a:extLst>
                  <a:ext uri="{FF2B5EF4-FFF2-40B4-BE49-F238E27FC236}">
                    <a16:creationId xmlns:a16="http://schemas.microsoft.com/office/drawing/2014/main" id="{812AADDD-9D14-D717-9153-DAE4D81B2262}"/>
                  </a:ext>
                </a:extLst>
              </p:cNvPr>
              <p:cNvSpPr/>
              <p:nvPr/>
            </p:nvSpPr>
            <p:spPr>
              <a:xfrm rot="5400000">
                <a:off x="2422241" y="3127530"/>
                <a:ext cx="790941" cy="3321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2" name="Group 111">
              <a:extLst>
                <a:ext uri="{FF2B5EF4-FFF2-40B4-BE49-F238E27FC236}">
                  <a16:creationId xmlns:a16="http://schemas.microsoft.com/office/drawing/2014/main" id="{53B64AC7-1B70-73C0-3F0A-A5D0A96A02FC}"/>
                </a:ext>
              </a:extLst>
            </p:cNvPr>
            <p:cNvGrpSpPr/>
            <p:nvPr/>
          </p:nvGrpSpPr>
          <p:grpSpPr>
            <a:xfrm>
              <a:off x="6444436" y="1783809"/>
              <a:ext cx="2246041" cy="2244806"/>
              <a:chOff x="6451189" y="1778203"/>
              <a:chExt cx="2246041" cy="2244806"/>
            </a:xfrm>
          </p:grpSpPr>
          <p:cxnSp>
            <p:nvCxnSpPr>
              <p:cNvPr id="113" name="Straight Arrow Connector 112">
                <a:extLst>
                  <a:ext uri="{FF2B5EF4-FFF2-40B4-BE49-F238E27FC236}">
                    <a16:creationId xmlns:a16="http://schemas.microsoft.com/office/drawing/2014/main" id="{2C4CDD30-C311-3E95-9294-FD46184590CA}"/>
                  </a:ext>
                </a:extLst>
              </p:cNvPr>
              <p:cNvCxnSpPr>
                <a:cxnSpLocks/>
              </p:cNvCxnSpPr>
              <p:nvPr/>
            </p:nvCxnSpPr>
            <p:spPr>
              <a:xfrm rot="5400000" flipV="1">
                <a:off x="7625855" y="2287356"/>
                <a:ext cx="0" cy="15602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65E1A1DE-A36B-1BDB-F38A-064D21368C2E}"/>
                  </a:ext>
                </a:extLst>
              </p:cNvPr>
              <p:cNvCxnSpPr>
                <a:cxnSpLocks/>
              </p:cNvCxnSpPr>
              <p:nvPr/>
            </p:nvCxnSpPr>
            <p:spPr>
              <a:xfrm rot="5400000">
                <a:off x="8004753" y="2904720"/>
                <a:ext cx="155313" cy="2847"/>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038F1AA9-D698-5842-C666-B69C5A1EA98B}"/>
                  </a:ext>
                </a:extLst>
              </p:cNvPr>
              <p:cNvCxnSpPr>
                <a:cxnSpLocks/>
              </p:cNvCxnSpPr>
              <p:nvPr/>
            </p:nvCxnSpPr>
            <p:spPr>
              <a:xfrm rot="5400000">
                <a:off x="7557110" y="3317992"/>
                <a:ext cx="0" cy="15602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9BF74C63-C255-8DC0-02E8-C6EDA895AD1F}"/>
                  </a:ext>
                </a:extLst>
              </p:cNvPr>
              <p:cNvCxnSpPr>
                <a:cxnSpLocks/>
              </p:cNvCxnSpPr>
              <p:nvPr/>
            </p:nvCxnSpPr>
            <p:spPr>
              <a:xfrm rot="5400000" flipH="1">
                <a:off x="6973333" y="2866868"/>
                <a:ext cx="158934"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1E20C97C-7BEE-6577-9432-71AE63A8A56B}"/>
                  </a:ext>
                </a:extLst>
              </p:cNvPr>
              <p:cNvCxnSpPr>
                <a:cxnSpLocks noChangeAspect="1"/>
              </p:cNvCxnSpPr>
              <p:nvPr/>
            </p:nvCxnSpPr>
            <p:spPr>
              <a:xfrm rot="5400000">
                <a:off x="7875130" y="3195432"/>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E56E9748-EC1A-44C1-EA81-EF839AA40A6F}"/>
                  </a:ext>
                </a:extLst>
              </p:cNvPr>
              <p:cNvCxnSpPr>
                <a:cxnSpLocks/>
              </p:cNvCxnSpPr>
              <p:nvPr/>
            </p:nvCxnSpPr>
            <p:spPr>
              <a:xfrm rot="5400000" flipH="1">
                <a:off x="7142023" y="3185353"/>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EC52725F-DCAB-60AA-FF4C-07ED2B1C3937}"/>
                  </a:ext>
                </a:extLst>
              </p:cNvPr>
              <p:cNvCxnSpPr>
                <a:cxnSpLocks/>
              </p:cNvCxnSpPr>
              <p:nvPr/>
            </p:nvCxnSpPr>
            <p:spPr>
              <a:xfrm rot="5400000" flipH="1" flipV="1">
                <a:off x="7171912" y="2443696"/>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4ED798FE-698B-7796-568C-C48D2680D9E5}"/>
                  </a:ext>
                </a:extLst>
              </p:cNvPr>
              <p:cNvCxnSpPr>
                <a:cxnSpLocks/>
              </p:cNvCxnSpPr>
              <p:nvPr/>
            </p:nvCxnSpPr>
            <p:spPr>
              <a:xfrm rot="5400000" flipV="1">
                <a:off x="7922114" y="2505424"/>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4D2ABDC2-F914-0F6D-8CAD-220AB776ED4E}"/>
                  </a:ext>
                </a:extLst>
              </p:cNvPr>
              <p:cNvCxnSpPr>
                <a:cxnSpLocks/>
              </p:cNvCxnSpPr>
              <p:nvPr/>
            </p:nvCxnSpPr>
            <p:spPr>
              <a:xfrm>
                <a:off x="8697230" y="2860242"/>
                <a:ext cx="0" cy="34168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0D1BCE6C-9C9E-2A0D-7615-248841523DC6}"/>
                  </a:ext>
                </a:extLst>
              </p:cNvPr>
              <p:cNvCxnSpPr>
                <a:cxnSpLocks/>
              </p:cNvCxnSpPr>
              <p:nvPr/>
            </p:nvCxnSpPr>
            <p:spPr>
              <a:xfrm flipH="1" flipV="1">
                <a:off x="7293887" y="4013656"/>
                <a:ext cx="326867" cy="935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F1C0F631-3607-64D3-FC26-00D3271D6539}"/>
                  </a:ext>
                </a:extLst>
              </p:cNvPr>
              <p:cNvCxnSpPr>
                <a:cxnSpLocks noChangeAspect="1"/>
              </p:cNvCxnSpPr>
              <p:nvPr/>
            </p:nvCxnSpPr>
            <p:spPr>
              <a:xfrm flipH="1" flipV="1">
                <a:off x="6451189" y="2548658"/>
                <a:ext cx="1417" cy="34168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C6ED80B1-568A-BBE3-CB28-7574346615FC}"/>
                  </a:ext>
                </a:extLst>
              </p:cNvPr>
              <p:cNvCxnSpPr>
                <a:cxnSpLocks/>
              </p:cNvCxnSpPr>
              <p:nvPr/>
            </p:nvCxnSpPr>
            <p:spPr>
              <a:xfrm flipH="1">
                <a:off x="8122773" y="3694992"/>
                <a:ext cx="243737" cy="22060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277A1B4C-57D0-ADB3-D342-64AAD5878E4C}"/>
                  </a:ext>
                </a:extLst>
              </p:cNvPr>
              <p:cNvCxnSpPr>
                <a:cxnSpLocks/>
              </p:cNvCxnSpPr>
              <p:nvPr/>
            </p:nvCxnSpPr>
            <p:spPr>
              <a:xfrm flipH="1" flipV="1">
                <a:off x="6558837" y="3463102"/>
                <a:ext cx="250909" cy="26097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B3932429-2666-4F48-B166-18FC811E9930}"/>
                  </a:ext>
                </a:extLst>
              </p:cNvPr>
              <p:cNvCxnSpPr>
                <a:cxnSpLocks noChangeAspect="1"/>
              </p:cNvCxnSpPr>
              <p:nvPr/>
            </p:nvCxnSpPr>
            <p:spPr>
              <a:xfrm flipV="1">
                <a:off x="6770582" y="1889422"/>
                <a:ext cx="234493" cy="22877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570BC422-C45E-6A88-5188-5C082C59AD68}"/>
                  </a:ext>
                </a:extLst>
              </p:cNvPr>
              <p:cNvCxnSpPr>
                <a:cxnSpLocks/>
              </p:cNvCxnSpPr>
              <p:nvPr/>
            </p:nvCxnSpPr>
            <p:spPr>
              <a:xfrm>
                <a:off x="8357980" y="2091111"/>
                <a:ext cx="253397" cy="30589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3F55ADE4-4820-8117-9888-D6F074BBA905}"/>
                  </a:ext>
                </a:extLst>
              </p:cNvPr>
              <p:cNvCxnSpPr>
                <a:cxnSpLocks/>
              </p:cNvCxnSpPr>
              <p:nvPr/>
            </p:nvCxnSpPr>
            <p:spPr>
              <a:xfrm rot="6720000" flipV="1">
                <a:off x="7924785" y="1980885"/>
                <a:ext cx="0" cy="234034"/>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0E877F04-7C9D-42A6-4AED-CAAD4D8BBC00}"/>
                  </a:ext>
                </a:extLst>
              </p:cNvPr>
              <p:cNvCxnSpPr>
                <a:cxnSpLocks/>
              </p:cNvCxnSpPr>
              <p:nvPr/>
            </p:nvCxnSpPr>
            <p:spPr>
              <a:xfrm rot="5400000">
                <a:off x="8217741" y="3264928"/>
                <a:ext cx="217278" cy="909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B2F68374-54D2-6AC4-EE9F-C949C7F17DC7}"/>
                  </a:ext>
                </a:extLst>
              </p:cNvPr>
              <p:cNvCxnSpPr>
                <a:cxnSpLocks/>
              </p:cNvCxnSpPr>
              <p:nvPr/>
            </p:nvCxnSpPr>
            <p:spPr>
              <a:xfrm rot="5400000" flipH="1">
                <a:off x="7117333" y="3543174"/>
                <a:ext cx="86103" cy="21311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3AF9C7B1-6A96-0699-E7F8-9A6279B58FFB}"/>
                  </a:ext>
                </a:extLst>
              </p:cNvPr>
              <p:cNvCxnSpPr>
                <a:cxnSpLocks/>
              </p:cNvCxnSpPr>
              <p:nvPr/>
            </p:nvCxnSpPr>
            <p:spPr>
              <a:xfrm rot="6720000" flipH="1">
                <a:off x="6662815" y="2531791"/>
                <a:ext cx="232969" cy="96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6B7DBB5F-3C49-2F23-E86F-12E047A693A3}"/>
                  </a:ext>
                </a:extLst>
              </p:cNvPr>
              <p:cNvCxnSpPr>
                <a:cxnSpLocks/>
              </p:cNvCxnSpPr>
              <p:nvPr/>
            </p:nvCxnSpPr>
            <p:spPr>
              <a:xfrm rot="5400000">
                <a:off x="7846677" y="3571592"/>
                <a:ext cx="90113" cy="212295"/>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1A29FF41-96A2-D1DF-D8EC-435B3CAF8D87}"/>
                  </a:ext>
                </a:extLst>
              </p:cNvPr>
              <p:cNvCxnSpPr>
                <a:cxnSpLocks/>
              </p:cNvCxnSpPr>
              <p:nvPr/>
            </p:nvCxnSpPr>
            <p:spPr>
              <a:xfrm rot="5400000" flipH="1">
                <a:off x="6667936" y="3170332"/>
                <a:ext cx="212295" cy="9011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48EF4590-5786-23FC-B873-DC314F242881}"/>
                  </a:ext>
                </a:extLst>
              </p:cNvPr>
              <p:cNvCxnSpPr>
                <a:cxnSpLocks/>
              </p:cNvCxnSpPr>
              <p:nvPr/>
            </p:nvCxnSpPr>
            <p:spPr>
              <a:xfrm rot="5400000" flipH="1" flipV="1">
                <a:off x="7177417" y="1988785"/>
                <a:ext cx="90163" cy="21217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BC20C28D-38C9-CCB4-9260-0228EEF7DBE0}"/>
                  </a:ext>
                </a:extLst>
              </p:cNvPr>
              <p:cNvCxnSpPr>
                <a:cxnSpLocks/>
              </p:cNvCxnSpPr>
              <p:nvPr/>
            </p:nvCxnSpPr>
            <p:spPr>
              <a:xfrm rot="6720000" flipV="1">
                <a:off x="8281421" y="2474303"/>
                <a:ext cx="163078" cy="16307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B9B17021-3C71-6DE4-B1E2-8955C90F6FB3}"/>
                  </a:ext>
                </a:extLst>
              </p:cNvPr>
              <p:cNvCxnSpPr>
                <a:cxnSpLocks noChangeAspect="1"/>
              </p:cNvCxnSpPr>
              <p:nvPr/>
            </p:nvCxnSpPr>
            <p:spPr>
              <a:xfrm>
                <a:off x="7544050" y="1778203"/>
                <a:ext cx="341688" cy="97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2" name="Footer Placeholder 1">
            <a:extLst>
              <a:ext uri="{FF2B5EF4-FFF2-40B4-BE49-F238E27FC236}">
                <a16:creationId xmlns:a16="http://schemas.microsoft.com/office/drawing/2014/main" id="{B3476173-4ABA-A740-4443-7FCA3D77C65A}"/>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B5A47E6-9449-BCCA-9289-3B604515950F}"/>
              </a:ext>
            </a:extLst>
          </p:cNvPr>
          <p:cNvSpPr>
            <a:spLocks noGrp="1"/>
          </p:cNvSpPr>
          <p:nvPr>
            <p:ph type="sldNum" sz="quarter" idx="12"/>
          </p:nvPr>
        </p:nvSpPr>
        <p:spPr/>
        <p:txBody>
          <a:bodyPr/>
          <a:lstStyle/>
          <a:p>
            <a:fld id="{F47845EA-7733-40EE-B074-20032348B727}" type="slidenum">
              <a:rPr lang="en-US" smtClean="0"/>
              <a:t>8</a:t>
            </a:fld>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17B3257-FECD-A63D-40EC-2CDAEA5678E1}"/>
                  </a:ext>
                </a:extLst>
              </p:cNvPr>
              <p:cNvSpPr txBox="1"/>
              <p:nvPr/>
            </p:nvSpPr>
            <p:spPr>
              <a:xfrm>
                <a:off x="254192" y="0"/>
                <a:ext cx="11666809" cy="764184"/>
              </a:xfrm>
              <a:prstGeom prst="rect">
                <a:avLst/>
              </a:prstGeom>
              <a:noFill/>
            </p:spPr>
            <p:txBody>
              <a:bodyPr wrap="square" rtlCol="0">
                <a:spAutoFit/>
              </a:bodyPr>
              <a:lstStyle/>
              <a:p>
                <a:pPr algn="ctr"/>
                <a:r>
                  <a:rPr lang="en-US" sz="2800" dirty="0"/>
                  <a:t>The surface plot of the Hamiltonian for a Harmonic oscillator </a:t>
                </a:r>
                <a14:m>
                  <m:oMath xmlns:m="http://schemas.openxmlformats.org/officeDocument/2006/math">
                    <m:r>
                      <a:rPr lang="en-US" sz="2800" b="0" i="1" smtClean="0">
                        <a:latin typeface="Cambria Math" panose="02040503050406030204" pitchFamily="18" charset="0"/>
                      </a:rPr>
                      <m:t>𝐻</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𝑝</m:t>
                            </m:r>
                          </m:e>
                          <m:sup>
                            <m:r>
                              <a:rPr lang="en-US" sz="2800" b="0" i="1" smtClean="0">
                                <a:latin typeface="Cambria Math" panose="02040503050406030204" pitchFamily="18" charset="0"/>
                              </a:rPr>
                              <m:t>2</m:t>
                            </m:r>
                          </m:sup>
                        </m:sSup>
                      </m:num>
                      <m:den>
                        <m:r>
                          <a:rPr lang="en-US" sz="2800" b="0" i="1" smtClean="0">
                            <a:latin typeface="Cambria Math" panose="02040503050406030204" pitchFamily="18" charset="0"/>
                          </a:rPr>
                          <m:t>2</m:t>
                        </m:r>
                        <m:r>
                          <a:rPr lang="en-US" sz="2800" b="0" i="1" smtClean="0">
                            <a:latin typeface="Cambria Math" panose="02040503050406030204" pitchFamily="18" charset="0"/>
                          </a:rPr>
                          <m:t>𝑚</m:t>
                        </m:r>
                      </m:den>
                    </m:f>
                    <m:r>
                      <a:rPr lang="en-US" sz="2800" b="0" i="1" smtClean="0">
                        <a:latin typeface="Cambria Math" panose="02040503050406030204" pitchFamily="18" charset="0"/>
                      </a:rPr>
                      <m:t>+</m:t>
                    </m:r>
                    <m:r>
                      <a:rPr lang="en-US" sz="2800" b="0" i="1" smtClean="0">
                        <a:latin typeface="Cambria Math" panose="02040503050406030204" pitchFamily="18" charset="0"/>
                      </a:rPr>
                      <m:t>𝑘</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𝑞</m:t>
                        </m:r>
                      </m:e>
                      <m:sup>
                        <m:r>
                          <a:rPr lang="en-US" sz="2800" b="0" i="1" smtClean="0">
                            <a:latin typeface="Cambria Math" panose="02040503050406030204" pitchFamily="18" charset="0"/>
                          </a:rPr>
                          <m:t>2</m:t>
                        </m:r>
                      </m:sup>
                    </m:sSup>
                  </m:oMath>
                </a14:m>
                <a:r>
                  <a:rPr lang="en-US" sz="2800" dirty="0"/>
                  <a:t> </a:t>
                </a:r>
              </a:p>
            </p:txBody>
          </p:sp>
        </mc:Choice>
        <mc:Fallback xmlns="">
          <p:sp>
            <p:nvSpPr>
              <p:cNvPr id="7" name="TextBox 6">
                <a:extLst>
                  <a:ext uri="{FF2B5EF4-FFF2-40B4-BE49-F238E27FC236}">
                    <a16:creationId xmlns:a16="http://schemas.microsoft.com/office/drawing/2014/main" id="{B17B3257-FECD-A63D-40EC-2CDAEA5678E1}"/>
                  </a:ext>
                </a:extLst>
              </p:cNvPr>
              <p:cNvSpPr txBox="1">
                <a:spLocks noRot="1" noChangeAspect="1" noMove="1" noResize="1" noEditPoints="1" noAdjustHandles="1" noChangeArrowheads="1" noChangeShapeType="1" noTextEdit="1"/>
              </p:cNvSpPr>
              <p:nvPr/>
            </p:nvSpPr>
            <p:spPr>
              <a:xfrm>
                <a:off x="254192" y="0"/>
                <a:ext cx="11666809" cy="764184"/>
              </a:xfrm>
              <a:prstGeom prst="rect">
                <a:avLst/>
              </a:prstGeom>
              <a:blipFill>
                <a:blip r:embed="rId3"/>
                <a:stretch>
                  <a:fillRect b="-81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1FC2452E-1268-0FB3-E8A7-8DDC97F3A613}"/>
                  </a:ext>
                </a:extLst>
              </p:cNvPr>
              <p:cNvSpPr/>
              <p:nvPr/>
            </p:nvSpPr>
            <p:spPr>
              <a:xfrm>
                <a:off x="68637" y="4680873"/>
                <a:ext cx="9395585" cy="749821"/>
              </a:xfrm>
              <a:prstGeom prst="rect">
                <a:avLst/>
              </a:prstGeom>
            </p:spPr>
            <p:txBody>
              <a:bodyPr wrap="none">
                <a:spAutoFit/>
              </a:bodyPr>
              <a:lstStyle/>
              <a:p>
                <a:r>
                  <a:rPr lang="en-US" sz="2400" b="0" dirty="0"/>
                  <a:t>Given: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𝜔</m:t>
                        </m:r>
                      </m:e>
                      <m:sub>
                        <m:r>
                          <a:rPr lang="en-US" sz="2400" b="0" i="1" smtClean="0">
                            <a:latin typeface="Cambria Math" panose="02040503050406030204" pitchFamily="18" charset="0"/>
                          </a:rPr>
                          <m:t>𝑎𝑏</m:t>
                        </m:r>
                      </m:sub>
                    </m:sSub>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sSub>
                                <m:sSubPr>
                                  <m:ctrlPr>
                                    <a:rPr lang="en-US" sz="2400" i="1">
                                      <a:latin typeface="Cambria Math" panose="02040503050406030204" pitchFamily="18" charset="0"/>
                                    </a:rPr>
                                  </m:ctrlPr>
                                </m:sSubPr>
                                <m:e>
                                  <m:r>
                                    <a:rPr lang="en-US" sz="2400" i="1">
                                      <a:latin typeface="Cambria Math" panose="02040503050406030204" pitchFamily="18" charset="0"/>
                                    </a:rPr>
                                    <m:t>𝜔</m:t>
                                  </m:r>
                                </m:e>
                                <m:sub>
                                  <m:r>
                                    <a:rPr lang="en-US" sz="2400" b="0" i="1" smtClean="0">
                                      <a:latin typeface="Cambria Math" panose="02040503050406030204" pitchFamily="18" charset="0"/>
                                    </a:rPr>
                                    <m:t>𝑞𝑞</m:t>
                                  </m:r>
                                </m:sub>
                              </m:sSub>
                            </m:e>
                            <m:e>
                              <m:sSub>
                                <m:sSubPr>
                                  <m:ctrlPr>
                                    <a:rPr lang="en-US" sz="2400" i="1" smtClean="0">
                                      <a:latin typeface="Cambria Math" panose="02040503050406030204" pitchFamily="18" charset="0"/>
                                    </a:rPr>
                                  </m:ctrlPr>
                                </m:sSubPr>
                                <m:e>
                                  <m:r>
                                    <a:rPr lang="en-US" sz="2400" i="1">
                                      <a:latin typeface="Cambria Math" panose="02040503050406030204" pitchFamily="18" charset="0"/>
                                    </a:rPr>
                                    <m:t>𝜔</m:t>
                                  </m:r>
                                </m:e>
                                <m:sub>
                                  <m:r>
                                    <a:rPr lang="en-US" sz="2400" b="0" i="1" smtClean="0">
                                      <a:latin typeface="Cambria Math" panose="02040503050406030204" pitchFamily="18" charset="0"/>
                                    </a:rPr>
                                    <m:t>𝑞𝑝</m:t>
                                  </m:r>
                                </m:sub>
                              </m:sSub>
                            </m:e>
                          </m:mr>
                          <m:mr>
                            <m:e>
                              <m:sSub>
                                <m:sSubPr>
                                  <m:ctrlPr>
                                    <a:rPr lang="en-US" sz="2400" i="1">
                                      <a:latin typeface="Cambria Math" panose="02040503050406030204" pitchFamily="18" charset="0"/>
                                    </a:rPr>
                                  </m:ctrlPr>
                                </m:sSubPr>
                                <m:e>
                                  <m:r>
                                    <a:rPr lang="en-US" sz="2400" i="1">
                                      <a:latin typeface="Cambria Math" panose="02040503050406030204" pitchFamily="18" charset="0"/>
                                    </a:rPr>
                                    <m:t>𝜔</m:t>
                                  </m:r>
                                </m:e>
                                <m:sub>
                                  <m:r>
                                    <a:rPr lang="en-US" sz="2400" b="0" i="1" smtClean="0">
                                      <a:latin typeface="Cambria Math" panose="02040503050406030204" pitchFamily="18" charset="0"/>
                                    </a:rPr>
                                    <m:t>𝑝𝑞</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𝜔</m:t>
                                  </m:r>
                                </m:e>
                                <m:sub>
                                  <m:r>
                                    <a:rPr lang="en-US" sz="2400" b="0" i="1" smtClean="0">
                                      <a:latin typeface="Cambria Math" panose="02040503050406030204" pitchFamily="18" charset="0"/>
                                    </a:rPr>
                                    <m:t>𝑝𝑝</m:t>
                                  </m:r>
                                </m:sub>
                              </m:sSub>
                            </m:e>
                          </m:mr>
                        </m:m>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r>
                                <m:rPr>
                                  <m:brk m:alnAt="7"/>
                                </m:rPr>
                                <a:rPr lang="en-US" sz="2400" b="0" i="1" smtClean="0">
                                  <a:latin typeface="Cambria Math" panose="02040503050406030204" pitchFamily="18" charset="0"/>
                                </a:rPr>
                                <m:t>0</m:t>
                              </m:r>
                            </m:e>
                            <m:e>
                              <m:r>
                                <a:rPr lang="en-US" sz="2400" b="0" i="1" smtClean="0">
                                  <a:latin typeface="Cambria Math" panose="02040503050406030204" pitchFamily="18" charset="0"/>
                                </a:rPr>
                                <m:t>1</m:t>
                              </m:r>
                            </m:e>
                          </m:mr>
                          <m:mr>
                            <m:e>
                              <m:r>
                                <a:rPr lang="en-US" sz="2400" b="0" i="1" smtClean="0">
                                  <a:latin typeface="Cambria Math" panose="02040503050406030204" pitchFamily="18" charset="0"/>
                                </a:rPr>
                                <m:t>−1</m:t>
                              </m:r>
                            </m:e>
                            <m:e>
                              <m:r>
                                <a:rPr lang="en-US" sz="2400" b="0" i="1" smtClean="0">
                                  <a:latin typeface="Cambria Math" panose="02040503050406030204" pitchFamily="18" charset="0"/>
                                </a:rPr>
                                <m:t>0</m:t>
                              </m:r>
                            </m:e>
                          </m:mr>
                        </m:m>
                      </m:e>
                    </m:d>
                  </m:oMath>
                </a14:m>
                <a:r>
                  <a:rPr lang="en-US" sz="2400" dirty="0"/>
                  <a:t>   we can write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𝑎</m:t>
                        </m:r>
                      </m:sub>
                    </m:sSub>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𝑆</m:t>
                        </m:r>
                      </m:e>
                      <m:sup>
                        <m:r>
                          <a:rPr lang="en-US" sz="2400" b="0" i="1" smtClean="0">
                            <a:latin typeface="Cambria Math" panose="02040503050406030204" pitchFamily="18" charset="0"/>
                          </a:rPr>
                          <m:t>𝑏</m:t>
                        </m:r>
                      </m:sup>
                    </m:s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𝜔</m:t>
                        </m:r>
                      </m:e>
                      <m:sub>
                        <m:r>
                          <a:rPr lang="en-US" sz="2400" b="0" i="1" smtClean="0">
                            <a:latin typeface="Cambria Math" panose="02040503050406030204" pitchFamily="18" charset="0"/>
                          </a:rPr>
                          <m:t>𝑏𝑎</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𝑎</m:t>
                        </m:r>
                      </m:sub>
                    </m:sSub>
                    <m:r>
                      <a:rPr lang="en-US" sz="2400" b="0" i="1" smtClean="0">
                        <a:latin typeface="Cambria Math" panose="02040503050406030204" pitchFamily="18" charset="0"/>
                      </a:rPr>
                      <m:t>𝐻</m:t>
                    </m:r>
                  </m:oMath>
                </a14:m>
                <a:endParaRPr lang="en-US" sz="2400" dirty="0"/>
              </a:p>
            </p:txBody>
          </p:sp>
        </mc:Choice>
        <mc:Fallback xmlns="">
          <p:sp>
            <p:nvSpPr>
              <p:cNvPr id="9" name="Rectangle 8">
                <a:extLst>
                  <a:ext uri="{FF2B5EF4-FFF2-40B4-BE49-F238E27FC236}">
                    <a16:creationId xmlns:a16="http://schemas.microsoft.com/office/drawing/2014/main" id="{1FC2452E-1268-0FB3-E8A7-8DDC97F3A613}"/>
                  </a:ext>
                </a:extLst>
              </p:cNvPr>
              <p:cNvSpPr>
                <a:spLocks noRot="1" noChangeAspect="1" noMove="1" noResize="1" noEditPoints="1" noAdjustHandles="1" noChangeArrowheads="1" noChangeShapeType="1" noTextEdit="1"/>
              </p:cNvSpPr>
              <p:nvPr/>
            </p:nvSpPr>
            <p:spPr>
              <a:xfrm>
                <a:off x="68637" y="4680873"/>
                <a:ext cx="9395585" cy="749821"/>
              </a:xfrm>
              <a:prstGeom prst="rect">
                <a:avLst/>
              </a:prstGeom>
              <a:blipFill>
                <a:blip r:embed="rId4"/>
                <a:stretch>
                  <a:fillRect l="-945" b="-5000"/>
                </a:stretch>
              </a:blipFill>
            </p:spPr>
            <p:txBody>
              <a:bodyPr/>
              <a:lstStyle/>
              <a:p>
                <a:r>
                  <a:rPr lang="en-US">
                    <a:noFill/>
                  </a:rPr>
                  <a:t> </a:t>
                </a:r>
              </a:p>
            </p:txBody>
          </p:sp>
        </mc:Fallback>
      </mc:AlternateContent>
      <p:sp>
        <p:nvSpPr>
          <p:cNvPr id="86" name="TextBox 85">
            <a:extLst>
              <a:ext uri="{FF2B5EF4-FFF2-40B4-BE49-F238E27FC236}">
                <a16:creationId xmlns:a16="http://schemas.microsoft.com/office/drawing/2014/main" id="{7D511BC9-0FE2-2B15-723E-8BB78E7C2535}"/>
              </a:ext>
            </a:extLst>
          </p:cNvPr>
          <p:cNvSpPr txBox="1"/>
          <p:nvPr/>
        </p:nvSpPr>
        <p:spPr>
          <a:xfrm>
            <a:off x="5374559" y="665565"/>
            <a:ext cx="4320540" cy="523220"/>
          </a:xfrm>
          <a:prstGeom prst="rect">
            <a:avLst/>
          </a:prstGeom>
          <a:noFill/>
        </p:spPr>
        <p:txBody>
          <a:bodyPr wrap="square" rtlCol="0">
            <a:spAutoFit/>
          </a:bodyPr>
          <a:lstStyle/>
          <a:p>
            <a:pPr algn="ctr"/>
            <a:r>
              <a:rPr lang="en-US" sz="2800" dirty="0"/>
              <a:t>The Displacement Field</a:t>
            </a:r>
          </a:p>
        </p:txBody>
      </p:sp>
      <p:sp>
        <p:nvSpPr>
          <p:cNvPr id="87" name="TextBox 86">
            <a:extLst>
              <a:ext uri="{FF2B5EF4-FFF2-40B4-BE49-F238E27FC236}">
                <a16:creationId xmlns:a16="http://schemas.microsoft.com/office/drawing/2014/main" id="{5286F84B-1394-E467-A124-C7416A28241D}"/>
              </a:ext>
            </a:extLst>
          </p:cNvPr>
          <p:cNvSpPr txBox="1"/>
          <p:nvPr/>
        </p:nvSpPr>
        <p:spPr>
          <a:xfrm>
            <a:off x="429804" y="639284"/>
            <a:ext cx="4320540" cy="523220"/>
          </a:xfrm>
          <a:prstGeom prst="rect">
            <a:avLst/>
          </a:prstGeom>
          <a:noFill/>
        </p:spPr>
        <p:txBody>
          <a:bodyPr wrap="square" rtlCol="0">
            <a:spAutoFit/>
          </a:bodyPr>
          <a:lstStyle/>
          <a:p>
            <a:pPr algn="ctr"/>
            <a:r>
              <a:rPr lang="en-US" sz="2800" dirty="0"/>
              <a:t>The Gradient</a:t>
            </a:r>
          </a:p>
        </p:txBody>
      </p:sp>
    </p:spTree>
    <p:extLst>
      <p:ext uri="{BB962C8B-B14F-4D97-AF65-F5344CB8AC3E}">
        <p14:creationId xmlns:p14="http://schemas.microsoft.com/office/powerpoint/2010/main" val="2003706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A6A4BE0-820F-77FC-F7C8-E736729EF7FC}"/>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AFE92F8-FEF3-49AC-4E04-72532D791B0E}"/>
              </a:ext>
            </a:extLst>
          </p:cNvPr>
          <p:cNvSpPr>
            <a:spLocks noGrp="1"/>
          </p:cNvSpPr>
          <p:nvPr>
            <p:ph type="sldNum" sz="quarter" idx="12"/>
          </p:nvPr>
        </p:nvSpPr>
        <p:spPr/>
        <p:txBody>
          <a:bodyPr/>
          <a:lstStyle/>
          <a:p>
            <a:fld id="{F47845EA-7733-40EE-B074-20032348B727}" type="slidenum">
              <a:rPr lang="en-US" smtClean="0"/>
              <a:t>9</a:t>
            </a:fld>
            <a:endParaRPr lang="en-US"/>
          </a:p>
        </p:txBody>
      </p:sp>
      <mc:AlternateContent xmlns:mc="http://schemas.openxmlformats.org/markup-compatibility/2006" xmlns:a14="http://schemas.microsoft.com/office/drawing/2010/main">
        <mc:Choice Requires="a14">
          <p:sp>
            <p:nvSpPr>
              <p:cNvPr id="263" name="Rectangle 262">
                <a:extLst>
                  <a:ext uri="{FF2B5EF4-FFF2-40B4-BE49-F238E27FC236}">
                    <a16:creationId xmlns:a16="http://schemas.microsoft.com/office/drawing/2014/main" id="{D0E55266-8B21-91AC-9830-6D4958FE8732}"/>
                  </a:ext>
                </a:extLst>
              </p:cNvPr>
              <p:cNvSpPr/>
              <p:nvPr/>
            </p:nvSpPr>
            <p:spPr>
              <a:xfrm>
                <a:off x="2606497" y="889320"/>
                <a:ext cx="7333354" cy="589713"/>
              </a:xfrm>
              <a:prstGeom prst="rect">
                <a:avLst/>
              </a:prstGeom>
            </p:spPr>
            <p:txBody>
              <a:bodyPr wrap="none">
                <a:spAutoFit/>
              </a:bodyPr>
              <a:lstStyle/>
              <a:p>
                <a:r>
                  <a:rPr lang="en-US" sz="2800" b="0" dirty="0"/>
                  <a:t>Geometrically, this means: </a:t>
                </a:r>
                <a14:m>
                  <m:oMath xmlns:m="http://schemas.openxmlformats.org/officeDocument/2006/math">
                    <m:nary>
                      <m:naryPr>
                        <m:chr m:val="∮"/>
                        <m:limLoc m:val="undOvr"/>
                        <m:subHide m:val="on"/>
                        <m:supHide m:val="on"/>
                        <m:ctrlPr>
                          <a:rPr lang="en-US" sz="2800" b="0" i="1" smtClean="0">
                            <a:latin typeface="Cambria Math" panose="02040503050406030204" pitchFamily="18" charset="0"/>
                          </a:rPr>
                        </m:ctrlPr>
                      </m:naryPr>
                      <m:sub/>
                      <m:sup/>
                      <m:e>
                        <m:d>
                          <m:dPr>
                            <m:ctrlPr>
                              <a:rPr lang="en-US" sz="2800" b="0" i="1" smtClean="0">
                                <a:latin typeface="Cambria Math" panose="02040503050406030204" pitchFamily="18" charset="0"/>
                              </a:rPr>
                            </m:ctrlPr>
                          </m:dPr>
                          <m:e>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𝑆</m:t>
                                </m:r>
                              </m:e>
                              <m:sup>
                                <m:r>
                                  <a:rPr lang="en-US" sz="2800" b="0" i="1" smtClean="0">
                                    <a:latin typeface="Cambria Math" panose="02040503050406030204" pitchFamily="18" charset="0"/>
                                  </a:rPr>
                                  <m:t>𝑞</m:t>
                                </m:r>
                              </m:sup>
                            </m:sSup>
                            <m:r>
                              <a:rPr lang="en-US" sz="2800" b="0" i="1" smtClean="0">
                                <a:latin typeface="Cambria Math" panose="02040503050406030204" pitchFamily="18" charset="0"/>
                              </a:rPr>
                              <m:t>𝑑𝑝</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𝑆</m:t>
                                </m:r>
                              </m:e>
                              <m:sup>
                                <m:r>
                                  <a:rPr lang="en-US" sz="2800" b="0" i="1" smtClean="0">
                                    <a:latin typeface="Cambria Math" panose="02040503050406030204" pitchFamily="18" charset="0"/>
                                  </a:rPr>
                                  <m:t>𝑝</m:t>
                                </m:r>
                              </m:sup>
                            </m:sSup>
                            <m:r>
                              <a:rPr lang="en-US" sz="2800" b="0" i="1" smtClean="0">
                                <a:latin typeface="Cambria Math" panose="02040503050406030204" pitchFamily="18" charset="0"/>
                              </a:rPr>
                              <m:t>𝑑𝑞</m:t>
                            </m:r>
                          </m:e>
                        </m:d>
                        <m:r>
                          <a:rPr lang="en-US" sz="2800" b="0" i="1" smtClean="0">
                            <a:latin typeface="Cambria Math" panose="02040503050406030204" pitchFamily="18" charset="0"/>
                          </a:rPr>
                          <m:t>=0</m:t>
                        </m:r>
                      </m:e>
                    </m:nary>
                  </m:oMath>
                </a14:m>
                <a:endParaRPr lang="en-US" sz="2800" dirty="0"/>
              </a:p>
            </p:txBody>
          </p:sp>
        </mc:Choice>
        <mc:Fallback xmlns="">
          <p:sp>
            <p:nvSpPr>
              <p:cNvPr id="263" name="Rectangle 262">
                <a:extLst>
                  <a:ext uri="{FF2B5EF4-FFF2-40B4-BE49-F238E27FC236}">
                    <a16:creationId xmlns:a16="http://schemas.microsoft.com/office/drawing/2014/main" id="{D0E55266-8B21-91AC-9830-6D4958FE8732}"/>
                  </a:ext>
                </a:extLst>
              </p:cNvPr>
              <p:cNvSpPr>
                <a:spLocks noRot="1" noChangeAspect="1" noMove="1" noResize="1" noEditPoints="1" noAdjustHandles="1" noChangeArrowheads="1" noChangeShapeType="1" noTextEdit="1"/>
              </p:cNvSpPr>
              <p:nvPr/>
            </p:nvSpPr>
            <p:spPr>
              <a:xfrm>
                <a:off x="2606497" y="889320"/>
                <a:ext cx="7333354" cy="589713"/>
              </a:xfrm>
              <a:prstGeom prst="rect">
                <a:avLst/>
              </a:prstGeom>
              <a:blipFill>
                <a:blip r:embed="rId2"/>
                <a:stretch>
                  <a:fillRect l="-1730" t="-146809" b="-2042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5025919C-2781-D339-D4D4-C60E7F72C615}"/>
                  </a:ext>
                </a:extLst>
              </p:cNvPr>
              <p:cNvSpPr/>
              <p:nvPr/>
            </p:nvSpPr>
            <p:spPr>
              <a:xfrm>
                <a:off x="1244834" y="2753686"/>
                <a:ext cx="8858535" cy="122238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US" sz="2800" i="1">
                              <a:latin typeface="Cambria Math" panose="02040503050406030204" pitchFamily="18" charset="0"/>
                            </a:rPr>
                          </m:ctrlPr>
                        </m:naryPr>
                        <m:sub/>
                        <m:sup/>
                        <m:e>
                          <m:d>
                            <m:dPr>
                              <m:ctrlPr>
                                <a:rPr lang="en-US" sz="2800" i="1">
                                  <a:latin typeface="Cambria Math" panose="02040503050406030204" pitchFamily="18" charset="0"/>
                                </a:rPr>
                              </m:ctrlPr>
                            </m:dPr>
                            <m:e>
                              <m:sSup>
                                <m:sSupPr>
                                  <m:ctrlPr>
                                    <a:rPr lang="en-US" sz="2800" i="1">
                                      <a:latin typeface="Cambria Math" panose="02040503050406030204" pitchFamily="18" charset="0"/>
                                    </a:rPr>
                                  </m:ctrlPr>
                                </m:sSupPr>
                                <m:e>
                                  <m:r>
                                    <a:rPr lang="en-US" sz="2800" i="1">
                                      <a:latin typeface="Cambria Math" panose="02040503050406030204" pitchFamily="18" charset="0"/>
                                    </a:rPr>
                                    <m:t>𝑆</m:t>
                                  </m:r>
                                </m:e>
                                <m:sup>
                                  <m:r>
                                    <a:rPr lang="en-US" sz="2800" i="1">
                                      <a:latin typeface="Cambria Math" panose="02040503050406030204" pitchFamily="18" charset="0"/>
                                    </a:rPr>
                                    <m:t>𝑞</m:t>
                                  </m:r>
                                </m:sup>
                              </m:sSup>
                              <m:r>
                                <a:rPr lang="en-US" sz="2800" i="1">
                                  <a:latin typeface="Cambria Math" panose="02040503050406030204" pitchFamily="18" charset="0"/>
                                </a:rPr>
                                <m:t>𝑑𝑝</m:t>
                              </m:r>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𝑆</m:t>
                                  </m:r>
                                </m:e>
                                <m:sup>
                                  <m:r>
                                    <a:rPr lang="en-US" sz="2800" i="1">
                                      <a:latin typeface="Cambria Math" panose="02040503050406030204" pitchFamily="18" charset="0"/>
                                    </a:rPr>
                                    <m:t>𝑝</m:t>
                                  </m:r>
                                </m:sup>
                              </m:sSup>
                              <m:r>
                                <a:rPr lang="en-US" sz="2800" i="1">
                                  <a:latin typeface="Cambria Math" panose="02040503050406030204" pitchFamily="18" charset="0"/>
                                </a:rPr>
                                <m:t>𝑑𝑞</m:t>
                              </m:r>
                            </m:e>
                          </m:d>
                          <m:r>
                            <a:rPr lang="en-US" sz="2800" i="1">
                              <a:latin typeface="Cambria Math" panose="02040503050406030204" pitchFamily="18" charset="0"/>
                            </a:rPr>
                            <m:t>=</m:t>
                          </m:r>
                          <m:nary>
                            <m:naryPr>
                              <m:chr m:val="∮"/>
                              <m:limLoc m:val="undOvr"/>
                              <m:subHide m:val="on"/>
                              <m:supHide m:val="on"/>
                              <m:ctrlPr>
                                <a:rPr lang="en-US" sz="2800" i="1">
                                  <a:latin typeface="Cambria Math" panose="02040503050406030204" pitchFamily="18" charset="0"/>
                                </a:rPr>
                              </m:ctrlPr>
                            </m:naryPr>
                            <m:sub/>
                            <m:sup/>
                            <m:e>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𝑝</m:t>
                                  </m:r>
                                </m:sub>
                              </m:sSub>
                              <m:r>
                                <a:rPr lang="en-US" sz="2800" i="1">
                                  <a:latin typeface="Cambria Math" panose="02040503050406030204" pitchFamily="18" charset="0"/>
                                </a:rPr>
                                <m:t>𝐻𝑑𝑝</m:t>
                              </m:r>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𝑞</m:t>
                                  </m:r>
                                </m:sub>
                              </m:sSub>
                              <m:r>
                                <a:rPr lang="en-US" sz="2800" i="1">
                                  <a:latin typeface="Cambria Math" panose="02040503050406030204" pitchFamily="18" charset="0"/>
                                </a:rPr>
                                <m:t>𝐻𝑑𝑞</m:t>
                              </m:r>
                              <m:r>
                                <a:rPr lang="en-US" sz="2800" i="1">
                                  <a:latin typeface="Cambria Math" panose="02040503050406030204" pitchFamily="18" charset="0"/>
                                </a:rPr>
                                <m:t>)=</m:t>
                              </m:r>
                              <m:nary>
                                <m:naryPr>
                                  <m:chr m:val="∮"/>
                                  <m:limLoc m:val="undOvr"/>
                                  <m:subHide m:val="on"/>
                                  <m:supHide m:val="on"/>
                                  <m:ctrlPr>
                                    <a:rPr lang="en-US" sz="2800" i="1">
                                      <a:latin typeface="Cambria Math" panose="02040503050406030204" pitchFamily="18" charset="0"/>
                                    </a:rPr>
                                  </m:ctrlPr>
                                </m:naryPr>
                                <m:sub/>
                                <m:sup/>
                                <m:e>
                                  <m:r>
                                    <a:rPr lang="en-US" sz="2800" i="1">
                                      <a:latin typeface="Cambria Math" panose="02040503050406030204" pitchFamily="18" charset="0"/>
                                    </a:rPr>
                                    <m:t>𝑑𝐻</m:t>
                                  </m:r>
                                  <m:r>
                                    <a:rPr lang="en-US" sz="2800" i="1">
                                      <a:latin typeface="Cambria Math" panose="02040503050406030204" pitchFamily="18" charset="0"/>
                                    </a:rPr>
                                    <m:t>=0</m:t>
                                  </m:r>
                                </m:e>
                              </m:nary>
                            </m:e>
                          </m:nary>
                        </m:e>
                      </m:nary>
                    </m:oMath>
                  </m:oMathPara>
                </a14:m>
                <a:endParaRPr lang="en-US" sz="2800" dirty="0"/>
              </a:p>
            </p:txBody>
          </p:sp>
        </mc:Choice>
        <mc:Fallback xmlns="">
          <p:sp>
            <p:nvSpPr>
              <p:cNvPr id="6" name="Rectangle 5">
                <a:extLst>
                  <a:ext uri="{FF2B5EF4-FFF2-40B4-BE49-F238E27FC236}">
                    <a16:creationId xmlns:a16="http://schemas.microsoft.com/office/drawing/2014/main" id="{5025919C-2781-D339-D4D4-C60E7F72C615}"/>
                  </a:ext>
                </a:extLst>
              </p:cNvPr>
              <p:cNvSpPr>
                <a:spLocks noRot="1" noChangeAspect="1" noMove="1" noResize="1" noEditPoints="1" noAdjustHandles="1" noChangeArrowheads="1" noChangeShapeType="1" noTextEdit="1"/>
              </p:cNvSpPr>
              <p:nvPr/>
            </p:nvSpPr>
            <p:spPr>
              <a:xfrm>
                <a:off x="1244834" y="2753686"/>
                <a:ext cx="8858535" cy="1222386"/>
              </a:xfrm>
              <a:prstGeom prst="rect">
                <a:avLst/>
              </a:prstGeom>
              <a:blipFill>
                <a:blip r:embed="rId3"/>
                <a:stretch>
                  <a:fillRect l="-12160" t="-139175" b="-1948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2" name="TextBox 141">
                <a:extLst>
                  <a:ext uri="{FF2B5EF4-FFF2-40B4-BE49-F238E27FC236}">
                    <a16:creationId xmlns:a16="http://schemas.microsoft.com/office/drawing/2014/main" id="{9D97E58E-2DFD-B675-DC24-F08E51EFFFFA}"/>
                  </a:ext>
                </a:extLst>
              </p:cNvPr>
              <p:cNvSpPr txBox="1"/>
              <p:nvPr/>
            </p:nvSpPr>
            <p:spPr>
              <a:xfrm>
                <a:off x="1877219" y="4088486"/>
                <a:ext cx="8062632" cy="1077218"/>
              </a:xfrm>
              <a:prstGeom prst="rect">
                <a:avLst/>
              </a:prstGeom>
              <a:noFill/>
            </p:spPr>
            <p:txBody>
              <a:bodyPr wrap="square" rtlCol="0">
                <a:spAutoFit/>
              </a:bodyPr>
              <a:lstStyle/>
              <a:p>
                <a:r>
                  <a:rPr lang="en-US" sz="3200" dirty="0"/>
                  <a:t>Each divergenceless field in two dimensions admits a stream function </a:t>
                </a:r>
                <a14:m>
                  <m:oMath xmlns:m="http://schemas.openxmlformats.org/officeDocument/2006/math">
                    <m:r>
                      <a:rPr lang="en-US" sz="3200" b="0" i="1" smtClean="0">
                        <a:latin typeface="Cambria Math" panose="02040503050406030204" pitchFamily="18" charset="0"/>
                      </a:rPr>
                      <m:t>𝐻</m:t>
                    </m:r>
                  </m:oMath>
                </a14:m>
                <a:r>
                  <a:rPr lang="en-US" sz="3200" dirty="0"/>
                  <a:t> that satisfies</a:t>
                </a:r>
              </a:p>
            </p:txBody>
          </p:sp>
        </mc:Choice>
        <mc:Fallback xmlns="">
          <p:sp>
            <p:nvSpPr>
              <p:cNvPr id="142" name="TextBox 141">
                <a:extLst>
                  <a:ext uri="{FF2B5EF4-FFF2-40B4-BE49-F238E27FC236}">
                    <a16:creationId xmlns:a16="http://schemas.microsoft.com/office/drawing/2014/main" id="{9D97E58E-2DFD-B675-DC24-F08E51EFFFFA}"/>
                  </a:ext>
                </a:extLst>
              </p:cNvPr>
              <p:cNvSpPr txBox="1">
                <a:spLocks noRot="1" noChangeAspect="1" noMove="1" noResize="1" noEditPoints="1" noAdjustHandles="1" noChangeArrowheads="1" noChangeShapeType="1" noTextEdit="1"/>
              </p:cNvSpPr>
              <p:nvPr/>
            </p:nvSpPr>
            <p:spPr>
              <a:xfrm>
                <a:off x="1877219" y="4088486"/>
                <a:ext cx="8062632" cy="1077218"/>
              </a:xfrm>
              <a:prstGeom prst="rect">
                <a:avLst/>
              </a:prstGeom>
              <a:blipFill>
                <a:blip r:embed="rId4"/>
                <a:stretch>
                  <a:fillRect l="-1887" t="-8235" b="-164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3" name="TextBox 142">
                <a:extLst>
                  <a:ext uri="{FF2B5EF4-FFF2-40B4-BE49-F238E27FC236}">
                    <a16:creationId xmlns:a16="http://schemas.microsoft.com/office/drawing/2014/main" id="{302CF7F5-07B2-ADDC-0927-38C7AD13C670}"/>
                  </a:ext>
                </a:extLst>
              </p:cNvPr>
              <p:cNvSpPr txBox="1"/>
              <p:nvPr/>
            </p:nvSpPr>
            <p:spPr>
              <a:xfrm>
                <a:off x="3484312" y="5278118"/>
                <a:ext cx="4848446" cy="622735"/>
              </a:xfrm>
              <a:prstGeom prst="rect">
                <a:avLst/>
              </a:prstGeom>
              <a:noFill/>
            </p:spPr>
            <p:txBody>
              <a:bodyPr wrap="square" rtlCol="0">
                <a:spAutoFit/>
              </a:bodyPr>
              <a:lstStyle/>
              <a:p>
                <a14:m>
                  <m:oMath xmlns:m="http://schemas.openxmlformats.org/officeDocument/2006/math">
                    <m:sSup>
                      <m:sSupPr>
                        <m:ctrlPr>
                          <a:rPr lang="en-US" sz="3200" i="1">
                            <a:latin typeface="Cambria Math" panose="02040503050406030204" pitchFamily="18" charset="0"/>
                          </a:rPr>
                        </m:ctrlPr>
                      </m:sSupPr>
                      <m:e>
                        <m:r>
                          <a:rPr lang="en-US" sz="3200" i="1">
                            <a:latin typeface="Cambria Math" panose="02040503050406030204" pitchFamily="18" charset="0"/>
                          </a:rPr>
                          <m:t>𝑆</m:t>
                        </m:r>
                      </m:e>
                      <m:sup>
                        <m:r>
                          <a:rPr lang="en-US" sz="3200" i="1">
                            <a:latin typeface="Cambria Math" panose="02040503050406030204" pitchFamily="18" charset="0"/>
                          </a:rPr>
                          <m:t>𝑞</m:t>
                        </m:r>
                      </m:sup>
                    </m:sSup>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m:t>
                        </m:r>
                      </m:e>
                      <m:sub>
                        <m:r>
                          <a:rPr lang="en-US" sz="3200" i="1">
                            <a:latin typeface="Cambria Math" panose="02040503050406030204" pitchFamily="18" charset="0"/>
                          </a:rPr>
                          <m:t>𝑝</m:t>
                        </m:r>
                      </m:sub>
                    </m:sSub>
                    <m:r>
                      <a:rPr lang="en-US" sz="3200" i="1">
                        <a:latin typeface="Cambria Math" panose="02040503050406030204" pitchFamily="18" charset="0"/>
                      </a:rPr>
                      <m:t>𝐻</m:t>
                    </m:r>
                  </m:oMath>
                </a14:m>
                <a:r>
                  <a:rPr lang="en-US" sz="3200" dirty="0"/>
                  <a:t> and </a:t>
                </a:r>
                <a14:m>
                  <m:oMath xmlns:m="http://schemas.openxmlformats.org/officeDocument/2006/math">
                    <m:sSup>
                      <m:sSupPr>
                        <m:ctrlPr>
                          <a:rPr lang="en-US" sz="3200" i="1">
                            <a:latin typeface="Cambria Math" panose="02040503050406030204" pitchFamily="18" charset="0"/>
                          </a:rPr>
                        </m:ctrlPr>
                      </m:sSupPr>
                      <m:e>
                        <m:r>
                          <a:rPr lang="en-US" sz="3200" i="1">
                            <a:latin typeface="Cambria Math" panose="02040503050406030204" pitchFamily="18" charset="0"/>
                          </a:rPr>
                          <m:t>𝑆</m:t>
                        </m:r>
                      </m:e>
                      <m:sup>
                        <m:r>
                          <a:rPr lang="en-US" sz="3200" i="1">
                            <a:latin typeface="Cambria Math" panose="02040503050406030204" pitchFamily="18" charset="0"/>
                          </a:rPr>
                          <m:t>𝑝</m:t>
                        </m:r>
                      </m:sup>
                    </m:sSup>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m:t>
                        </m:r>
                      </m:e>
                      <m:sub>
                        <m:r>
                          <a:rPr lang="en-US" sz="3200" i="1">
                            <a:latin typeface="Cambria Math" panose="02040503050406030204" pitchFamily="18" charset="0"/>
                          </a:rPr>
                          <m:t>𝑞</m:t>
                        </m:r>
                      </m:sub>
                    </m:sSub>
                    <m:r>
                      <a:rPr lang="en-US" sz="3200" i="1">
                        <a:latin typeface="Cambria Math" panose="02040503050406030204" pitchFamily="18" charset="0"/>
                      </a:rPr>
                      <m:t>𝐻</m:t>
                    </m:r>
                  </m:oMath>
                </a14:m>
                <a:endParaRPr lang="en-US" sz="3200" dirty="0"/>
              </a:p>
            </p:txBody>
          </p:sp>
        </mc:Choice>
        <mc:Fallback xmlns="">
          <p:sp>
            <p:nvSpPr>
              <p:cNvPr id="143" name="TextBox 142">
                <a:extLst>
                  <a:ext uri="{FF2B5EF4-FFF2-40B4-BE49-F238E27FC236}">
                    <a16:creationId xmlns:a16="http://schemas.microsoft.com/office/drawing/2014/main" id="{302CF7F5-07B2-ADDC-0927-38C7AD13C670}"/>
                  </a:ext>
                </a:extLst>
              </p:cNvPr>
              <p:cNvSpPr txBox="1">
                <a:spLocks noRot="1" noChangeAspect="1" noMove="1" noResize="1" noEditPoints="1" noAdjustHandles="1" noChangeArrowheads="1" noChangeShapeType="1" noTextEdit="1"/>
              </p:cNvSpPr>
              <p:nvPr/>
            </p:nvSpPr>
            <p:spPr>
              <a:xfrm>
                <a:off x="3484312" y="5278118"/>
                <a:ext cx="4848446" cy="622735"/>
              </a:xfrm>
              <a:prstGeom prst="rect">
                <a:avLst/>
              </a:prstGeom>
              <a:blipFill>
                <a:blip r:embed="rId5"/>
                <a:stretch>
                  <a:fillRect l="-1044" t="-12000" b="-2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4" name="Rectangle 143">
                <a:extLst>
                  <a:ext uri="{FF2B5EF4-FFF2-40B4-BE49-F238E27FC236}">
                    <a16:creationId xmlns:a16="http://schemas.microsoft.com/office/drawing/2014/main" id="{F48EDC82-1C23-09CD-BDD0-AF3D589AB059}"/>
                  </a:ext>
                </a:extLst>
              </p:cNvPr>
              <p:cNvSpPr/>
              <p:nvPr/>
            </p:nvSpPr>
            <p:spPr>
              <a:xfrm>
                <a:off x="2675525" y="145724"/>
                <a:ext cx="6969921" cy="55643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𝑎</m:t>
                          </m:r>
                        </m:sub>
                      </m:sSub>
                      <m:sSup>
                        <m:sSupPr>
                          <m:ctrlPr>
                            <a:rPr lang="en-US" sz="2800" b="0" i="1" smtClean="0">
                              <a:latin typeface="Cambria Math" panose="02040503050406030204" pitchFamily="18" charset="0"/>
                            </a:rPr>
                          </m:ctrlPr>
                        </m:sSupPr>
                        <m:e>
                          <m:r>
                            <a:rPr lang="en-US" sz="2800" i="1" smtClean="0">
                              <a:latin typeface="Cambria Math"/>
                            </a:rPr>
                            <m:t>𝑆</m:t>
                          </m:r>
                        </m:e>
                        <m:sup>
                          <m:r>
                            <a:rPr lang="en-US" sz="2800" b="0" i="1" smtClean="0">
                              <a:latin typeface="Cambria Math" panose="02040503050406030204" pitchFamily="18" charset="0"/>
                            </a:rPr>
                            <m:t>𝑎</m:t>
                          </m:r>
                        </m:sup>
                      </m:sSup>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𝑞</m:t>
                          </m:r>
                        </m:sub>
                      </m:sSub>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𝑆</m:t>
                          </m:r>
                        </m:e>
                        <m:sup>
                          <m:r>
                            <a:rPr lang="en-US" sz="2800" b="0" i="1" smtClean="0">
                              <a:latin typeface="Cambria Math" panose="02040503050406030204" pitchFamily="18" charset="0"/>
                            </a:rPr>
                            <m:t>𝑞</m:t>
                          </m:r>
                        </m:sup>
                      </m:sSup>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𝑝</m:t>
                          </m:r>
                        </m:sub>
                      </m:sSub>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𝑆</m:t>
                          </m:r>
                        </m:e>
                        <m:sup>
                          <m:r>
                            <a:rPr lang="en-US" sz="2800" b="0" i="1" smtClean="0">
                              <a:latin typeface="Cambria Math" panose="02040503050406030204" pitchFamily="18" charset="0"/>
                            </a:rPr>
                            <m:t>𝑝</m:t>
                          </m:r>
                        </m:sup>
                      </m:sSup>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𝑞</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𝑝</m:t>
                          </m:r>
                        </m:sub>
                      </m:sSub>
                      <m:r>
                        <a:rPr lang="en-US" sz="2800" b="0" i="1" smtClean="0">
                          <a:latin typeface="Cambria Math" panose="02040503050406030204" pitchFamily="18" charset="0"/>
                        </a:rPr>
                        <m:t>𝐻</m:t>
                      </m:r>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b="0" i="1" smtClean="0">
                              <a:latin typeface="Cambria Math" panose="02040503050406030204" pitchFamily="18" charset="0"/>
                            </a:rPr>
                            <m:t>𝑝</m:t>
                          </m:r>
                        </m:sub>
                      </m:sSub>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b="0" i="1" smtClean="0">
                              <a:latin typeface="Cambria Math" panose="02040503050406030204" pitchFamily="18" charset="0"/>
                            </a:rPr>
                            <m:t>𝑞</m:t>
                          </m:r>
                        </m:sub>
                      </m:sSub>
                      <m:r>
                        <a:rPr lang="en-US" sz="2800" i="1">
                          <a:latin typeface="Cambria Math" panose="02040503050406030204" pitchFamily="18" charset="0"/>
                        </a:rPr>
                        <m:t>𝐻</m:t>
                      </m:r>
                      <m:r>
                        <a:rPr lang="en-US" sz="2800" b="0" i="1" smtClean="0">
                          <a:latin typeface="Cambria Math" panose="02040503050406030204" pitchFamily="18" charset="0"/>
                        </a:rPr>
                        <m:t>=0</m:t>
                      </m:r>
                    </m:oMath>
                  </m:oMathPara>
                </a14:m>
                <a:endParaRPr lang="en-US" sz="2800" dirty="0"/>
              </a:p>
            </p:txBody>
          </p:sp>
        </mc:Choice>
        <mc:Fallback xmlns="">
          <p:sp>
            <p:nvSpPr>
              <p:cNvPr id="144" name="Rectangle 143">
                <a:extLst>
                  <a:ext uri="{FF2B5EF4-FFF2-40B4-BE49-F238E27FC236}">
                    <a16:creationId xmlns:a16="http://schemas.microsoft.com/office/drawing/2014/main" id="{F48EDC82-1C23-09CD-BDD0-AF3D589AB059}"/>
                  </a:ext>
                </a:extLst>
              </p:cNvPr>
              <p:cNvSpPr>
                <a:spLocks noRot="1" noChangeAspect="1" noMove="1" noResize="1" noEditPoints="1" noAdjustHandles="1" noChangeArrowheads="1" noChangeShapeType="1" noTextEdit="1"/>
              </p:cNvSpPr>
              <p:nvPr/>
            </p:nvSpPr>
            <p:spPr>
              <a:xfrm>
                <a:off x="2675525" y="145724"/>
                <a:ext cx="6969921" cy="556434"/>
              </a:xfrm>
              <a:prstGeom prst="rect">
                <a:avLst/>
              </a:prstGeom>
              <a:blipFill>
                <a:blip r:embed="rId6"/>
                <a:stretch>
                  <a:fillRect b="-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5" name="Rectangle 144">
                <a:extLst>
                  <a:ext uri="{FF2B5EF4-FFF2-40B4-BE49-F238E27FC236}">
                    <a16:creationId xmlns:a16="http://schemas.microsoft.com/office/drawing/2014/main" id="{DC4FEF43-1466-C0C1-F2E4-EE9FBE94065D}"/>
                  </a:ext>
                </a:extLst>
              </p:cNvPr>
              <p:cNvSpPr/>
              <p:nvPr/>
            </p:nvSpPr>
            <p:spPr>
              <a:xfrm>
                <a:off x="902177" y="1859726"/>
                <a:ext cx="10370839" cy="954107"/>
              </a:xfrm>
              <a:prstGeom prst="rect">
                <a:avLst/>
              </a:prstGeom>
            </p:spPr>
            <p:txBody>
              <a:bodyPr wrap="square">
                <a:spAutoFit/>
              </a:bodyPr>
              <a:lstStyle/>
              <a:p>
                <a:pPr algn="ctr"/>
                <a:r>
                  <a:rPr lang="en-US" sz="2800" dirty="0"/>
                  <a:t>Since we are in two dimensional space and a hyper surface surface has dimension </a:t>
                </a:r>
                <a14:m>
                  <m:oMath xmlns:m="http://schemas.openxmlformats.org/officeDocument/2006/math">
                    <m:r>
                      <a:rPr lang="en-US" sz="2800" i="1">
                        <a:latin typeface="Cambria Math" panose="02040503050406030204" pitchFamily="18" charset="0"/>
                      </a:rPr>
                      <m:t>𝑛</m:t>
                    </m:r>
                    <m:r>
                      <a:rPr lang="en-US" sz="2800" i="1">
                        <a:latin typeface="Cambria Math" panose="02040503050406030204" pitchFamily="18" charset="0"/>
                      </a:rPr>
                      <m:t>−1=2−1=1</m:t>
                    </m:r>
                  </m:oMath>
                </a14:m>
                <a:endParaRPr lang="en-US" sz="2800" dirty="0"/>
              </a:p>
            </p:txBody>
          </p:sp>
        </mc:Choice>
        <mc:Fallback xmlns="">
          <p:sp>
            <p:nvSpPr>
              <p:cNvPr id="145" name="Rectangle 144">
                <a:extLst>
                  <a:ext uri="{FF2B5EF4-FFF2-40B4-BE49-F238E27FC236}">
                    <a16:creationId xmlns:a16="http://schemas.microsoft.com/office/drawing/2014/main" id="{DC4FEF43-1466-C0C1-F2E4-EE9FBE94065D}"/>
                  </a:ext>
                </a:extLst>
              </p:cNvPr>
              <p:cNvSpPr>
                <a:spLocks noRot="1" noChangeAspect="1" noMove="1" noResize="1" noEditPoints="1" noAdjustHandles="1" noChangeArrowheads="1" noChangeShapeType="1" noTextEdit="1"/>
              </p:cNvSpPr>
              <p:nvPr/>
            </p:nvSpPr>
            <p:spPr>
              <a:xfrm>
                <a:off x="902177" y="1859726"/>
                <a:ext cx="10370839" cy="954107"/>
              </a:xfrm>
              <a:prstGeom prst="rect">
                <a:avLst/>
              </a:prstGeom>
              <a:blipFill>
                <a:blip r:embed="rId7"/>
                <a:stretch>
                  <a:fillRect l="-1224" t="-6579" r="-1958" b="-17105"/>
                </a:stretch>
              </a:blipFill>
            </p:spPr>
            <p:txBody>
              <a:bodyPr/>
              <a:lstStyle/>
              <a:p>
                <a:r>
                  <a:rPr lang="en-US">
                    <a:noFill/>
                  </a:rPr>
                  <a:t> </a:t>
                </a:r>
              </a:p>
            </p:txBody>
          </p:sp>
        </mc:Fallback>
      </mc:AlternateContent>
    </p:spTree>
    <p:extLst>
      <p:ext uri="{BB962C8B-B14F-4D97-AF65-F5344CB8AC3E}">
        <p14:creationId xmlns:p14="http://schemas.microsoft.com/office/powerpoint/2010/main" val="3065102671"/>
      </p:ext>
    </p:extLst>
  </p:cSld>
  <p:clrMapOvr>
    <a:masterClrMapping/>
  </p:clrMapOvr>
</p:sld>
</file>

<file path=ppt/theme/theme1.xml><?xml version="1.0" encoding="utf-8"?>
<a:theme xmlns:a="http://schemas.openxmlformats.org/drawingml/2006/main" name="Office Theme">
  <a:themeElements>
    <a:clrScheme name="AoP">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75537</TotalTime>
  <Words>1579</Words>
  <Application>Microsoft Office PowerPoint</Application>
  <PresentationFormat>Widescreen</PresentationFormat>
  <Paragraphs>189</Paragraphs>
  <Slides>23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Calibri Light</vt:lpstr>
      <vt:lpstr>Cambria Math</vt:lpstr>
      <vt:lpstr>CMMI8</vt:lpstr>
      <vt:lpstr>CMR10</vt:lpstr>
      <vt:lpstr>Office Theme</vt:lpstr>
      <vt:lpstr>Reversing Hamiltonian Mechanics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Gabriele Carcassi</dc:creator>
  <cp:lastModifiedBy>Gabriele Carcassi</cp:lastModifiedBy>
  <cp:revision>181</cp:revision>
  <dcterms:created xsi:type="dcterms:W3CDTF">2021-04-07T15:17:47Z</dcterms:created>
  <dcterms:modified xsi:type="dcterms:W3CDTF">2024-04-18T17:58:56Z</dcterms:modified>
</cp:coreProperties>
</file>