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902" r:id="rId2"/>
    <p:sldId id="868" r:id="rId3"/>
    <p:sldId id="869" r:id="rId4"/>
    <p:sldId id="872" r:id="rId5"/>
    <p:sldId id="870" r:id="rId6"/>
    <p:sldId id="877" r:id="rId7"/>
    <p:sldId id="878" r:id="rId8"/>
    <p:sldId id="904" r:id="rId9"/>
    <p:sldId id="905" r:id="rId10"/>
    <p:sldId id="906" r:id="rId11"/>
    <p:sldId id="871" r:id="rId12"/>
    <p:sldId id="909" r:id="rId13"/>
    <p:sldId id="910" r:id="rId14"/>
    <p:sldId id="911" r:id="rId15"/>
    <p:sldId id="912" r:id="rId16"/>
    <p:sldId id="908" r:id="rId17"/>
    <p:sldId id="907" r:id="rId18"/>
    <p:sldId id="913" r:id="rId19"/>
    <p:sldId id="918" r:id="rId20"/>
    <p:sldId id="919" r:id="rId21"/>
    <p:sldId id="920" r:id="rId22"/>
    <p:sldId id="923" r:id="rId23"/>
    <p:sldId id="924" r:id="rId24"/>
    <p:sldId id="921" r:id="rId25"/>
    <p:sldId id="922" r:id="rId26"/>
    <p:sldId id="8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47" d="100"/>
          <a:sy n="147" d="100"/>
        </p:scale>
        <p:origin x="126" y="474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30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NULL"/><Relationship Id="rId7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0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10.png"/><Relationship Id="rId10" Type="http://schemas.openxmlformats.org/officeDocument/2006/relationships/image" Target="../media/image29.png"/><Relationship Id="rId4" Type="http://schemas.openxmlformats.org/officeDocument/2006/relationships/image" Target="../media/image73.png"/><Relationship Id="rId9" Type="http://schemas.openxmlformats.org/officeDocument/2006/relationships/image" Target="../media/image24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reality of the quantum state once again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Carcassi</a:t>
            </a:r>
          </a:p>
          <a:p>
            <a:r>
              <a:rPr lang="en-US" dirty="0"/>
              <a:t>Physics Department</a:t>
            </a:r>
          </a:p>
          <a:p>
            <a:r>
              <a:rPr lang="en-US" dirty="0"/>
              <a:t>University of Michigan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A4FB-0EA6-40F2-B352-0E9ADE52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" y="4312155"/>
            <a:ext cx="1676403" cy="152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A37D-6BDF-4D43-B652-18396B0F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" y="5945318"/>
            <a:ext cx="2311231" cy="7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2BAD97-B995-6FA2-EDA3-2CDE06F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CEE02-32CA-A82C-7875-C492D6C3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8517C6-C954-892C-E698-7333A94EEA17}"/>
                  </a:ext>
                </a:extLst>
              </p:cNvPr>
              <p:cNvSpPr txBox="1"/>
              <p:nvPr/>
            </p:nvSpPr>
            <p:spPr>
              <a:xfrm>
                <a:off x="0" y="245312"/>
                <a:ext cx="12192000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Classify models based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8517C6-C954-892C-E698-7333A94E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312"/>
                <a:ext cx="12192000" cy="740139"/>
              </a:xfrm>
              <a:prstGeom prst="rect">
                <a:avLst/>
              </a:prstGeom>
              <a:blipFill>
                <a:blip r:embed="rId2"/>
                <a:stretch>
                  <a:fillRect t="-5738" b="-2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513F0-C4D4-D8DD-0D3D-E44A0720A142}"/>
                  </a:ext>
                </a:extLst>
              </p:cNvPr>
              <p:cNvSpPr txBox="1"/>
              <p:nvPr/>
            </p:nvSpPr>
            <p:spPr>
              <a:xfrm>
                <a:off x="-1" y="116639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-Epistemic models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513F0-C4D4-D8DD-0D3D-E44A0720A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66391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399F31-D212-70AC-8680-88EDED320D33}"/>
                  </a:ext>
                </a:extLst>
              </p:cNvPr>
              <p:cNvSpPr txBox="1"/>
              <p:nvPr/>
            </p:nvSpPr>
            <p:spPr>
              <a:xfrm>
                <a:off x="6095999" y="1166391"/>
                <a:ext cx="6095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-Ontic models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399F31-D212-70AC-8680-88EDED320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66391"/>
                <a:ext cx="6095999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10E31F6-8B42-ECD9-FF76-DAE4A020BC86}"/>
              </a:ext>
            </a:extLst>
          </p:cNvPr>
          <p:cNvGrpSpPr/>
          <p:nvPr/>
        </p:nvGrpSpPr>
        <p:grpSpPr>
          <a:xfrm>
            <a:off x="917625" y="1782507"/>
            <a:ext cx="4156462" cy="2366133"/>
            <a:chOff x="513184" y="2017924"/>
            <a:chExt cx="4882243" cy="31159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C1E84-5357-06D7-B406-0492EEA4CD61}"/>
                </a:ext>
              </a:extLst>
            </p:cNvPr>
            <p:cNvCxnSpPr/>
            <p:nvPr/>
          </p:nvCxnSpPr>
          <p:spPr>
            <a:xfrm>
              <a:off x="513184" y="3676261"/>
              <a:ext cx="46839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65A438-B455-69F3-7369-132A58EA2E8E}"/>
                    </a:ext>
                  </a:extLst>
                </p:cNvPr>
                <p:cNvSpPr txBox="1"/>
                <p:nvPr/>
              </p:nvSpPr>
              <p:spPr>
                <a:xfrm>
                  <a:off x="4779601" y="3689305"/>
                  <a:ext cx="4175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165A438-B455-69F3-7369-132A58EA2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601" y="3689305"/>
                  <a:ext cx="41755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390" r="-1695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9EC88B-CE0B-9419-1B06-E5BA65371595}"/>
                </a:ext>
              </a:extLst>
            </p:cNvPr>
            <p:cNvSpPr/>
            <p:nvPr/>
          </p:nvSpPr>
          <p:spPr>
            <a:xfrm>
              <a:off x="653143" y="2097557"/>
              <a:ext cx="3097763" cy="1569373"/>
            </a:xfrm>
            <a:custGeom>
              <a:avLst/>
              <a:gdLst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455575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894115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550711"/>
                <a:gd name="connsiteX1" fmla="*/ 793102 w 3088432"/>
                <a:gd name="connsiteY1" fmla="*/ 1149495 h 1550711"/>
                <a:gd name="connsiteX2" fmla="*/ 1334277 w 3088432"/>
                <a:gd name="connsiteY2" fmla="*/ 123128 h 1550711"/>
                <a:gd name="connsiteX3" fmla="*/ 1894115 w 3088432"/>
                <a:gd name="connsiteY3" fmla="*/ 132458 h 1550711"/>
                <a:gd name="connsiteX4" fmla="*/ 2192694 w 3088432"/>
                <a:gd name="connsiteY4" fmla="*/ 1149495 h 1550711"/>
                <a:gd name="connsiteX5" fmla="*/ 3088432 w 3088432"/>
                <a:gd name="connsiteY5" fmla="*/ 1541381 h 1550711"/>
                <a:gd name="connsiteX0" fmla="*/ 0 w 3097763"/>
                <a:gd name="connsiteY0" fmla="*/ 1550711 h 1569373"/>
                <a:gd name="connsiteX1" fmla="*/ 793102 w 3097763"/>
                <a:gd name="connsiteY1" fmla="*/ 1149495 h 1569373"/>
                <a:gd name="connsiteX2" fmla="*/ 1334277 w 3097763"/>
                <a:gd name="connsiteY2" fmla="*/ 123128 h 1569373"/>
                <a:gd name="connsiteX3" fmla="*/ 1894115 w 3097763"/>
                <a:gd name="connsiteY3" fmla="*/ 132458 h 1569373"/>
                <a:gd name="connsiteX4" fmla="*/ 2192694 w 3097763"/>
                <a:gd name="connsiteY4" fmla="*/ 1149495 h 1569373"/>
                <a:gd name="connsiteX5" fmla="*/ 3097763 w 3097763"/>
                <a:gd name="connsiteY5" fmla="*/ 1569373 h 156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7763" h="1569373">
                  <a:moveTo>
                    <a:pt x="0" y="1550711"/>
                  </a:moveTo>
                  <a:cubicBezTo>
                    <a:pt x="275253" y="1469068"/>
                    <a:pt x="570722" y="1387426"/>
                    <a:pt x="793102" y="1149495"/>
                  </a:cubicBezTo>
                  <a:cubicBezTo>
                    <a:pt x="1015482" y="911564"/>
                    <a:pt x="1150775" y="292634"/>
                    <a:pt x="1334277" y="123128"/>
                  </a:cubicBezTo>
                  <a:cubicBezTo>
                    <a:pt x="1517779" y="-46378"/>
                    <a:pt x="1751046" y="-38603"/>
                    <a:pt x="1894115" y="132458"/>
                  </a:cubicBezTo>
                  <a:cubicBezTo>
                    <a:pt x="2037184" y="303519"/>
                    <a:pt x="2071396" y="911564"/>
                    <a:pt x="2192694" y="1149495"/>
                  </a:cubicBezTo>
                  <a:cubicBezTo>
                    <a:pt x="2313992" y="1387426"/>
                    <a:pt x="2662335" y="1536716"/>
                    <a:pt x="3097763" y="15693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282A1A-4217-9CB9-ECBB-2B68FA6359D3}"/>
                </a:ext>
              </a:extLst>
            </p:cNvPr>
            <p:cNvSpPr/>
            <p:nvPr/>
          </p:nvSpPr>
          <p:spPr>
            <a:xfrm>
              <a:off x="2407299" y="2239101"/>
              <a:ext cx="2687216" cy="1427830"/>
            </a:xfrm>
            <a:custGeom>
              <a:avLst/>
              <a:gdLst>
                <a:gd name="connsiteX0" fmla="*/ 0 w 2491273"/>
                <a:gd name="connsiteY0" fmla="*/ 1490483 h 1499814"/>
                <a:gd name="connsiteX1" fmla="*/ 1073020 w 2491273"/>
                <a:gd name="connsiteY1" fmla="*/ 1061275 h 1499814"/>
                <a:gd name="connsiteX2" fmla="*/ 1427584 w 2491273"/>
                <a:gd name="connsiteY2" fmla="*/ 193528 h 1499814"/>
                <a:gd name="connsiteX3" fmla="*/ 1940767 w 2491273"/>
                <a:gd name="connsiteY3" fmla="*/ 72230 h 1499814"/>
                <a:gd name="connsiteX4" fmla="*/ 2220686 w 2491273"/>
                <a:gd name="connsiteY4" fmla="*/ 1098597 h 1499814"/>
                <a:gd name="connsiteX5" fmla="*/ 2491273 w 2491273"/>
                <a:gd name="connsiteY5" fmla="*/ 1499814 h 1499814"/>
                <a:gd name="connsiteX0" fmla="*/ 0 w 2491273"/>
                <a:gd name="connsiteY0" fmla="*/ 1497048 h 1506379"/>
                <a:gd name="connsiteX1" fmla="*/ 1073020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491273"/>
                <a:gd name="connsiteY0" fmla="*/ 1497048 h 1506379"/>
                <a:gd name="connsiteX1" fmla="*/ 951722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18499 h 1427830"/>
                <a:gd name="connsiteX1" fmla="*/ 951722 w 2687216"/>
                <a:gd name="connsiteY1" fmla="*/ 989291 h 1427830"/>
                <a:gd name="connsiteX2" fmla="*/ 1390261 w 2687216"/>
                <a:gd name="connsiteY2" fmla="*/ 102883 h 1427830"/>
                <a:gd name="connsiteX3" fmla="*/ 1959428 w 2687216"/>
                <a:gd name="connsiteY3" fmla="*/ 121544 h 1427830"/>
                <a:gd name="connsiteX4" fmla="*/ 2220686 w 2687216"/>
                <a:gd name="connsiteY4" fmla="*/ 1026613 h 1427830"/>
                <a:gd name="connsiteX5" fmla="*/ 2687216 w 2687216"/>
                <a:gd name="connsiteY5" fmla="*/ 1427830 h 142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7216" h="1427830">
                  <a:moveTo>
                    <a:pt x="0" y="1418499"/>
                  </a:moveTo>
                  <a:cubicBezTo>
                    <a:pt x="417544" y="1311974"/>
                    <a:pt x="720012" y="1208560"/>
                    <a:pt x="951722" y="989291"/>
                  </a:cubicBezTo>
                  <a:cubicBezTo>
                    <a:pt x="1183432" y="770022"/>
                    <a:pt x="1222310" y="247507"/>
                    <a:pt x="1390261" y="102883"/>
                  </a:cubicBezTo>
                  <a:cubicBezTo>
                    <a:pt x="1558212" y="-41741"/>
                    <a:pt x="1821024" y="-32411"/>
                    <a:pt x="1959428" y="121544"/>
                  </a:cubicBezTo>
                  <a:cubicBezTo>
                    <a:pt x="2097832" y="275499"/>
                    <a:pt x="2128935" y="788682"/>
                    <a:pt x="2220686" y="1026613"/>
                  </a:cubicBezTo>
                  <a:cubicBezTo>
                    <a:pt x="2312437" y="1264544"/>
                    <a:pt x="2523153" y="1402171"/>
                    <a:pt x="2687216" y="142783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12E4B15-E1EB-1EF6-6BF5-18E25E6C5A08}"/>
                </a:ext>
              </a:extLst>
            </p:cNvPr>
            <p:cNvCxnSpPr/>
            <p:nvPr/>
          </p:nvCxnSpPr>
          <p:spPr>
            <a:xfrm flipV="1">
              <a:off x="2631233" y="3564294"/>
              <a:ext cx="416766" cy="709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A016AD-9D1E-A427-B25E-E14FB4DFD1C2}"/>
                    </a:ext>
                  </a:extLst>
                </p:cNvPr>
                <p:cNvSpPr txBox="1"/>
                <p:nvPr/>
              </p:nvSpPr>
              <p:spPr>
                <a:xfrm>
                  <a:off x="762778" y="2106735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A016AD-9D1E-A427-B25E-E14FB4DFD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78" y="2106735"/>
                  <a:ext cx="1103344" cy="416268"/>
                </a:xfrm>
                <a:prstGeom prst="rect">
                  <a:avLst/>
                </a:prstGeom>
                <a:blipFill>
                  <a:blip r:embed="rId6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EE0AD1-8160-F6BF-8E1E-BDA6151B7020}"/>
                    </a:ext>
                  </a:extLst>
                </p:cNvPr>
                <p:cNvSpPr txBox="1"/>
                <p:nvPr/>
              </p:nvSpPr>
              <p:spPr>
                <a:xfrm>
                  <a:off x="4292083" y="2017924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EE0AD1-8160-F6BF-8E1E-BDA6151B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083" y="2017924"/>
                  <a:ext cx="1103344" cy="416268"/>
                </a:xfrm>
                <a:prstGeom prst="rect">
                  <a:avLst/>
                </a:prstGeom>
                <a:blipFill>
                  <a:blip r:embed="rId7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67AB0-5727-4C8B-9447-F413BD49103F}"/>
                </a:ext>
              </a:extLst>
            </p:cNvPr>
            <p:cNvSpPr txBox="1"/>
            <p:nvPr/>
          </p:nvSpPr>
          <p:spPr>
            <a:xfrm>
              <a:off x="867419" y="4282751"/>
              <a:ext cx="4427547" cy="85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 overlap: same ontological state can be prepared in different ways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D61AFC-71C0-0172-2B04-A5A30AC75B8F}"/>
              </a:ext>
            </a:extLst>
          </p:cNvPr>
          <p:cNvGrpSpPr/>
          <p:nvPr/>
        </p:nvGrpSpPr>
        <p:grpSpPr>
          <a:xfrm>
            <a:off x="6081595" y="1881684"/>
            <a:ext cx="4451364" cy="2305663"/>
            <a:chOff x="6752255" y="2097311"/>
            <a:chExt cx="5228639" cy="303635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82D6D8-6C66-3D25-8EBA-39021A456939}"/>
                </a:ext>
              </a:extLst>
            </p:cNvPr>
            <p:cNvCxnSpPr/>
            <p:nvPr/>
          </p:nvCxnSpPr>
          <p:spPr>
            <a:xfrm>
              <a:off x="6752255" y="3676015"/>
              <a:ext cx="46839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4B8CD27-C233-9992-049B-5F49F7655E41}"/>
                    </a:ext>
                  </a:extLst>
                </p:cNvPr>
                <p:cNvSpPr txBox="1"/>
                <p:nvPr/>
              </p:nvSpPr>
              <p:spPr>
                <a:xfrm>
                  <a:off x="11018672" y="3689059"/>
                  <a:ext cx="4175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4B8CD27-C233-9992-049B-5F49F765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8672" y="3689059"/>
                  <a:ext cx="41755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390" r="-1695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62AFB3-E922-C229-B10A-C71C9C48CAF4}"/>
                </a:ext>
              </a:extLst>
            </p:cNvPr>
            <p:cNvSpPr/>
            <p:nvPr/>
          </p:nvSpPr>
          <p:spPr>
            <a:xfrm>
              <a:off x="6892215" y="2097311"/>
              <a:ext cx="2102496" cy="1569373"/>
            </a:xfrm>
            <a:custGeom>
              <a:avLst/>
              <a:gdLst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455575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894115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550711"/>
                <a:gd name="connsiteX1" fmla="*/ 793102 w 3088432"/>
                <a:gd name="connsiteY1" fmla="*/ 1149495 h 1550711"/>
                <a:gd name="connsiteX2" fmla="*/ 1334277 w 3088432"/>
                <a:gd name="connsiteY2" fmla="*/ 123128 h 1550711"/>
                <a:gd name="connsiteX3" fmla="*/ 1894115 w 3088432"/>
                <a:gd name="connsiteY3" fmla="*/ 132458 h 1550711"/>
                <a:gd name="connsiteX4" fmla="*/ 2192694 w 3088432"/>
                <a:gd name="connsiteY4" fmla="*/ 1149495 h 1550711"/>
                <a:gd name="connsiteX5" fmla="*/ 3088432 w 3088432"/>
                <a:gd name="connsiteY5" fmla="*/ 1541381 h 1550711"/>
                <a:gd name="connsiteX0" fmla="*/ 0 w 3097763"/>
                <a:gd name="connsiteY0" fmla="*/ 1550711 h 1569373"/>
                <a:gd name="connsiteX1" fmla="*/ 793102 w 3097763"/>
                <a:gd name="connsiteY1" fmla="*/ 1149495 h 1569373"/>
                <a:gd name="connsiteX2" fmla="*/ 1334277 w 3097763"/>
                <a:gd name="connsiteY2" fmla="*/ 123128 h 1569373"/>
                <a:gd name="connsiteX3" fmla="*/ 1894115 w 3097763"/>
                <a:gd name="connsiteY3" fmla="*/ 132458 h 1569373"/>
                <a:gd name="connsiteX4" fmla="*/ 2192694 w 3097763"/>
                <a:gd name="connsiteY4" fmla="*/ 1149495 h 1569373"/>
                <a:gd name="connsiteX5" fmla="*/ 3097763 w 3097763"/>
                <a:gd name="connsiteY5" fmla="*/ 1569373 h 156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7763" h="1569373">
                  <a:moveTo>
                    <a:pt x="0" y="1550711"/>
                  </a:moveTo>
                  <a:cubicBezTo>
                    <a:pt x="275253" y="1469068"/>
                    <a:pt x="570722" y="1387426"/>
                    <a:pt x="793102" y="1149495"/>
                  </a:cubicBezTo>
                  <a:cubicBezTo>
                    <a:pt x="1015482" y="911564"/>
                    <a:pt x="1150775" y="292634"/>
                    <a:pt x="1334277" y="123128"/>
                  </a:cubicBezTo>
                  <a:cubicBezTo>
                    <a:pt x="1517779" y="-46378"/>
                    <a:pt x="1751046" y="-38603"/>
                    <a:pt x="1894115" y="132458"/>
                  </a:cubicBezTo>
                  <a:cubicBezTo>
                    <a:pt x="2037184" y="303519"/>
                    <a:pt x="2071396" y="911564"/>
                    <a:pt x="2192694" y="1149495"/>
                  </a:cubicBezTo>
                  <a:cubicBezTo>
                    <a:pt x="2313992" y="1387426"/>
                    <a:pt x="2662335" y="1536716"/>
                    <a:pt x="3097763" y="15693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AF7C33-E873-75A9-88E6-E999B303FD09}"/>
                </a:ext>
              </a:extLst>
            </p:cNvPr>
            <p:cNvSpPr/>
            <p:nvPr/>
          </p:nvSpPr>
          <p:spPr>
            <a:xfrm>
              <a:off x="9489232" y="2238855"/>
              <a:ext cx="1844353" cy="1427830"/>
            </a:xfrm>
            <a:custGeom>
              <a:avLst/>
              <a:gdLst>
                <a:gd name="connsiteX0" fmla="*/ 0 w 2491273"/>
                <a:gd name="connsiteY0" fmla="*/ 1490483 h 1499814"/>
                <a:gd name="connsiteX1" fmla="*/ 1073020 w 2491273"/>
                <a:gd name="connsiteY1" fmla="*/ 1061275 h 1499814"/>
                <a:gd name="connsiteX2" fmla="*/ 1427584 w 2491273"/>
                <a:gd name="connsiteY2" fmla="*/ 193528 h 1499814"/>
                <a:gd name="connsiteX3" fmla="*/ 1940767 w 2491273"/>
                <a:gd name="connsiteY3" fmla="*/ 72230 h 1499814"/>
                <a:gd name="connsiteX4" fmla="*/ 2220686 w 2491273"/>
                <a:gd name="connsiteY4" fmla="*/ 1098597 h 1499814"/>
                <a:gd name="connsiteX5" fmla="*/ 2491273 w 2491273"/>
                <a:gd name="connsiteY5" fmla="*/ 1499814 h 1499814"/>
                <a:gd name="connsiteX0" fmla="*/ 0 w 2491273"/>
                <a:gd name="connsiteY0" fmla="*/ 1497048 h 1506379"/>
                <a:gd name="connsiteX1" fmla="*/ 1073020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491273"/>
                <a:gd name="connsiteY0" fmla="*/ 1497048 h 1506379"/>
                <a:gd name="connsiteX1" fmla="*/ 951722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18499 h 1427830"/>
                <a:gd name="connsiteX1" fmla="*/ 951722 w 2687216"/>
                <a:gd name="connsiteY1" fmla="*/ 989291 h 1427830"/>
                <a:gd name="connsiteX2" fmla="*/ 1390261 w 2687216"/>
                <a:gd name="connsiteY2" fmla="*/ 102883 h 1427830"/>
                <a:gd name="connsiteX3" fmla="*/ 1959428 w 2687216"/>
                <a:gd name="connsiteY3" fmla="*/ 121544 h 1427830"/>
                <a:gd name="connsiteX4" fmla="*/ 2220686 w 2687216"/>
                <a:gd name="connsiteY4" fmla="*/ 1026613 h 1427830"/>
                <a:gd name="connsiteX5" fmla="*/ 2687216 w 2687216"/>
                <a:gd name="connsiteY5" fmla="*/ 1427830 h 142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7216" h="1427830">
                  <a:moveTo>
                    <a:pt x="0" y="1418499"/>
                  </a:moveTo>
                  <a:cubicBezTo>
                    <a:pt x="417544" y="1311974"/>
                    <a:pt x="720012" y="1208560"/>
                    <a:pt x="951722" y="989291"/>
                  </a:cubicBezTo>
                  <a:cubicBezTo>
                    <a:pt x="1183432" y="770022"/>
                    <a:pt x="1222310" y="247507"/>
                    <a:pt x="1390261" y="102883"/>
                  </a:cubicBezTo>
                  <a:cubicBezTo>
                    <a:pt x="1558212" y="-41741"/>
                    <a:pt x="1821024" y="-32411"/>
                    <a:pt x="1959428" y="121544"/>
                  </a:cubicBezTo>
                  <a:cubicBezTo>
                    <a:pt x="2097832" y="275499"/>
                    <a:pt x="2128935" y="788682"/>
                    <a:pt x="2220686" y="1026613"/>
                  </a:cubicBezTo>
                  <a:cubicBezTo>
                    <a:pt x="2312437" y="1264544"/>
                    <a:pt x="2523153" y="1402171"/>
                    <a:pt x="2687216" y="142783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EC24F1-B6CB-115B-855A-7E55C7A3E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304" y="3666684"/>
              <a:ext cx="360005" cy="606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E255551-93E5-B4C9-752E-924E113DB3FF}"/>
                    </a:ext>
                  </a:extLst>
                </p:cNvPr>
                <p:cNvSpPr txBox="1"/>
                <p:nvPr/>
              </p:nvSpPr>
              <p:spPr>
                <a:xfrm>
                  <a:off x="8284807" y="2339189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E255551-93E5-B4C9-752E-924E113DB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807" y="2339189"/>
                  <a:ext cx="1103344" cy="416268"/>
                </a:xfrm>
                <a:prstGeom prst="rect">
                  <a:avLst/>
                </a:prstGeom>
                <a:blipFill>
                  <a:blip r:embed="rId9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4E809AA-882B-9481-A50C-05518D972FEC}"/>
                    </a:ext>
                  </a:extLst>
                </p:cNvPr>
                <p:cNvSpPr txBox="1"/>
                <p:nvPr/>
              </p:nvSpPr>
              <p:spPr>
                <a:xfrm>
                  <a:off x="10877550" y="2410759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4E809AA-882B-9481-A50C-05518D972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550" y="2410759"/>
                  <a:ext cx="1103344" cy="416268"/>
                </a:xfrm>
                <a:prstGeom prst="rect">
                  <a:avLst/>
                </a:prstGeom>
                <a:blipFill>
                  <a:blip r:embed="rId10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6B35A7-B2D3-2B46-7720-21CAB26253B3}"/>
                </a:ext>
              </a:extLst>
            </p:cNvPr>
            <p:cNvSpPr txBox="1"/>
            <p:nvPr/>
          </p:nvSpPr>
          <p:spPr>
            <a:xfrm>
              <a:off x="7360298" y="4282505"/>
              <a:ext cx="4277985" cy="85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overlap: ontological state retains information about preparation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29D9AC-2480-2F55-3C43-4A3F916B03D0}"/>
              </a:ext>
            </a:extLst>
          </p:cNvPr>
          <p:cNvSpPr txBox="1"/>
          <p:nvPr/>
        </p:nvSpPr>
        <p:spPr>
          <a:xfrm>
            <a:off x="5660900" y="4575578"/>
            <a:ext cx="3566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Wave function property of the ontic state (like energy)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859AD-946D-075D-6BF6-CE516B60A76B}"/>
              </a:ext>
            </a:extLst>
          </p:cNvPr>
          <p:cNvSpPr txBox="1"/>
          <p:nvPr/>
        </p:nvSpPr>
        <p:spPr>
          <a:xfrm>
            <a:off x="580277" y="4526087"/>
            <a:ext cx="4493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Wave function property of the epistemic state (like temperature)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87A08D-B226-9A80-3E91-70362763487F}"/>
                  </a:ext>
                </a:extLst>
              </p:cNvPr>
              <p:cNvSpPr txBox="1"/>
              <p:nvPr/>
            </p:nvSpPr>
            <p:spPr>
              <a:xfrm>
                <a:off x="9981878" y="2223402"/>
                <a:ext cx="2068118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Complete if</a:t>
                </a:r>
              </a:p>
              <a:p>
                <a:pPr algn="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b="0" dirty="0"/>
              </a:p>
              <a:p>
                <a:pPr algn="r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87A08D-B226-9A80-3E91-70362763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878" y="2223402"/>
                <a:ext cx="2068118" cy="967829"/>
              </a:xfrm>
              <a:prstGeom prst="rect">
                <a:avLst/>
              </a:prstGeom>
              <a:blipFill>
                <a:blip r:embed="rId11"/>
                <a:stretch>
                  <a:fillRect t="-3797" r="-2353" b="-9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E159E3D-AE97-308C-9194-DD2BFCBD65BE}"/>
              </a:ext>
            </a:extLst>
          </p:cNvPr>
          <p:cNvSpPr txBox="1"/>
          <p:nvPr/>
        </p:nvSpPr>
        <p:spPr>
          <a:xfrm>
            <a:off x="1051743" y="5552348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Ruled out by PBR (w/ independent preparation)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C79F5B-42DD-35C1-4553-7019C5C161AB}"/>
              </a:ext>
            </a:extLst>
          </p:cNvPr>
          <p:cNvSpPr txBox="1"/>
          <p:nvPr/>
        </p:nvSpPr>
        <p:spPr>
          <a:xfrm>
            <a:off x="6398875" y="5691609"/>
            <a:ext cx="235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What about these?</a:t>
            </a:r>
          </a:p>
        </p:txBody>
      </p:sp>
    </p:spTree>
    <p:extLst>
      <p:ext uri="{BB962C8B-B14F-4D97-AF65-F5344CB8AC3E}">
        <p14:creationId xmlns:p14="http://schemas.microsoft.com/office/powerpoint/2010/main" val="329117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5D4-CAA5-B952-84E4-E7C53AB5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break the</a:t>
            </a:r>
            <a:br>
              <a:rPr lang="en-US" dirty="0"/>
            </a:br>
            <a:r>
              <a:rPr lang="en-US" dirty="0"/>
              <a:t>ontological models?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8409B-CA14-FB94-DA02-2C54DA8C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E1FB0-F7BC-F725-7AE4-897396F2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16ED8-E5D0-54E3-124C-207D9D8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64D0-84D8-CAF8-5463-2A387F536DA6}"/>
              </a:ext>
            </a:extLst>
          </p:cNvPr>
          <p:cNvSpPr txBox="1"/>
          <p:nvPr/>
        </p:nvSpPr>
        <p:spPr>
          <a:xfrm>
            <a:off x="1096426" y="298580"/>
            <a:ext cx="999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Start with the operational settings for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73B4D-088F-209E-AD66-595655040896}"/>
                  </a:ext>
                </a:extLst>
              </p:cNvPr>
              <p:cNvSpPr txBox="1"/>
              <p:nvPr/>
            </p:nvSpPr>
            <p:spPr>
              <a:xfrm>
                <a:off x="4165439" y="976037"/>
                <a:ext cx="38611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73B4D-088F-209E-AD66-59565504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39" y="976037"/>
                <a:ext cx="386112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D3A57A8-0FA4-39F6-3707-39B825597A3C}"/>
              </a:ext>
            </a:extLst>
          </p:cNvPr>
          <p:cNvSpPr txBox="1"/>
          <p:nvPr/>
        </p:nvSpPr>
        <p:spPr>
          <a:xfrm>
            <a:off x="927923" y="1840845"/>
            <a:ext cx="650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Add an intermediate step (ontic state)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/>
              <p:nvPr/>
            </p:nvSpPr>
            <p:spPr>
              <a:xfrm>
                <a:off x="3118634" y="2575763"/>
                <a:ext cx="6025752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34" y="2575763"/>
                <a:ext cx="6025752" cy="1099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97AF0CC7-08C9-B58A-ABAF-6CDC72A5E640}"/>
              </a:ext>
            </a:extLst>
          </p:cNvPr>
          <p:cNvSpPr/>
          <p:nvPr/>
        </p:nvSpPr>
        <p:spPr>
          <a:xfrm>
            <a:off x="314268" y="1862656"/>
            <a:ext cx="541152" cy="541152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48642D-5961-9A97-474C-23A3B82BAB9D}"/>
                  </a:ext>
                </a:extLst>
              </p:cNvPr>
              <p:cNvSpPr txBox="1"/>
              <p:nvPr/>
            </p:nvSpPr>
            <p:spPr>
              <a:xfrm>
                <a:off x="2865469" y="4756741"/>
                <a:ext cx="4421980" cy="667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48642D-5961-9A97-474C-23A3B82B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69" y="4756741"/>
                <a:ext cx="4421980" cy="667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1C6BB87-9426-4636-5C5F-967CB352DCC9}"/>
              </a:ext>
            </a:extLst>
          </p:cNvPr>
          <p:cNvSpPr txBox="1"/>
          <p:nvPr/>
        </p:nvSpPr>
        <p:spPr>
          <a:xfrm>
            <a:off x="0" y="3925700"/>
            <a:ext cx="95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Use classical probability over epistemic states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0D8541-3162-709B-92B2-ECA66DA71092}"/>
              </a:ext>
            </a:extLst>
          </p:cNvPr>
          <p:cNvSpPr/>
          <p:nvPr/>
        </p:nvSpPr>
        <p:spPr>
          <a:xfrm>
            <a:off x="299078" y="3957671"/>
            <a:ext cx="541152" cy="541152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C412F-2481-52FB-D809-4C54DF7C02A7}"/>
              </a:ext>
            </a:extLst>
          </p:cNvPr>
          <p:cNvSpPr txBox="1"/>
          <p:nvPr/>
        </p:nvSpPr>
        <p:spPr>
          <a:xfrm>
            <a:off x="927923" y="5569067"/>
            <a:ext cx="3558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Can this work?</a:t>
            </a:r>
          </a:p>
        </p:txBody>
      </p:sp>
    </p:spTree>
    <p:extLst>
      <p:ext uri="{BB962C8B-B14F-4D97-AF65-F5344CB8AC3E}">
        <p14:creationId xmlns:p14="http://schemas.microsoft.com/office/powerpoint/2010/main" val="202931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/>
              <p:nvPr/>
            </p:nvSpPr>
            <p:spPr>
              <a:xfrm>
                <a:off x="2920564" y="810722"/>
                <a:ext cx="6025752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64" y="810722"/>
                <a:ext cx="6025752" cy="1099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33B0A-DD54-6EEF-8894-2C9AA208E22A}"/>
              </a:ext>
            </a:extLst>
          </p:cNvPr>
          <p:cNvCxnSpPr>
            <a:cxnSpLocks/>
          </p:cNvCxnSpPr>
          <p:nvPr/>
        </p:nvCxnSpPr>
        <p:spPr>
          <a:xfrm>
            <a:off x="5394960" y="792480"/>
            <a:ext cx="396240" cy="26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3E3DD6-8424-BEDD-8FFB-F928D4C671D7}"/>
                  </a:ext>
                </a:extLst>
              </p:cNvPr>
              <p:cNvSpPr txBox="1"/>
              <p:nvPr/>
            </p:nvSpPr>
            <p:spPr>
              <a:xfrm>
                <a:off x="1216644" y="165613"/>
                <a:ext cx="60696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a quantum state (i.e.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3E3DD6-8424-BEDD-8FFB-F928D4C6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44" y="165613"/>
                <a:ext cx="6069610" cy="461665"/>
              </a:xfrm>
              <a:prstGeom prst="rect">
                <a:avLst/>
              </a:prstGeom>
              <a:blipFill>
                <a:blip r:embed="rId3"/>
                <a:stretch>
                  <a:fillRect l="-1608" t="-10526" r="-60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611E9-6788-DBAD-3E64-4FA6AD1FA551}"/>
              </a:ext>
            </a:extLst>
          </p:cNvPr>
          <p:cNvCxnSpPr>
            <a:cxnSpLocks/>
          </p:cNvCxnSpPr>
          <p:nvPr/>
        </p:nvCxnSpPr>
        <p:spPr>
          <a:xfrm flipH="1" flipV="1">
            <a:off x="4693920" y="1642179"/>
            <a:ext cx="822960" cy="4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35D151-C544-E54D-4C79-E030F9220AEF}"/>
              </a:ext>
            </a:extLst>
          </p:cNvPr>
          <p:cNvSpPr txBox="1"/>
          <p:nvPr/>
        </p:nvSpPr>
        <p:spPr>
          <a:xfrm>
            <a:off x="5593080" y="1862608"/>
            <a:ext cx="377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Hide the inner product there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1D0F7-371D-9D5C-61C8-7E9A7DABEEBE}"/>
              </a:ext>
            </a:extLst>
          </p:cNvPr>
          <p:cNvSpPr txBox="1"/>
          <p:nvPr/>
        </p:nvSpPr>
        <p:spPr>
          <a:xfrm>
            <a:off x="9856864" y="925760"/>
            <a:ext cx="1334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Done!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0AB7D6-3262-D31E-B680-0ABC3EFF66B1}"/>
              </a:ext>
            </a:extLst>
          </p:cNvPr>
          <p:cNvSpPr txBox="1"/>
          <p:nvPr/>
        </p:nvSpPr>
        <p:spPr>
          <a:xfrm>
            <a:off x="316316" y="2585648"/>
            <a:ext cx="234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 so fast!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8F9D61-48BF-FD25-43FE-935151451048}"/>
                  </a:ext>
                </a:extLst>
              </p:cNvPr>
              <p:cNvSpPr txBox="1"/>
              <p:nvPr/>
            </p:nvSpPr>
            <p:spPr>
              <a:xfrm>
                <a:off x="990164" y="3409843"/>
                <a:ext cx="6949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combines using classical probability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8F9D61-48BF-FD25-43FE-93515145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64" y="3409843"/>
                <a:ext cx="6949788" cy="461665"/>
              </a:xfrm>
              <a:prstGeom prst="rect">
                <a:avLst/>
              </a:prstGeom>
              <a:blipFill>
                <a:blip r:embed="rId4"/>
                <a:stretch>
                  <a:fillRect l="-1316" t="-10526" r="-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ACA9699-94F5-C35C-5D7C-B77E3E2794EC}"/>
              </a:ext>
            </a:extLst>
          </p:cNvPr>
          <p:cNvSpPr txBox="1"/>
          <p:nvPr/>
        </p:nvSpPr>
        <p:spPr>
          <a:xfrm>
            <a:off x="996227" y="4049372"/>
            <a:ext cx="821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assumes that quantum statistical mechanics is simply classical statistical mechanics over the space of quantum states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0C17-A3BD-6F59-4835-C5EA3083A44C}"/>
              </a:ext>
            </a:extLst>
          </p:cNvPr>
          <p:cNvSpPr txBox="1"/>
          <p:nvPr/>
        </p:nvSpPr>
        <p:spPr>
          <a:xfrm>
            <a:off x="3325837" y="5171947"/>
            <a:ext cx="3249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Not the case!</a:t>
            </a:r>
          </a:p>
        </p:txBody>
      </p:sp>
    </p:spTree>
    <p:extLst>
      <p:ext uri="{BB962C8B-B14F-4D97-AF65-F5344CB8AC3E}">
        <p14:creationId xmlns:p14="http://schemas.microsoft.com/office/powerpoint/2010/main" val="47079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0AB7D6-3262-D31E-B680-0ABC3EFF66B1}"/>
              </a:ext>
            </a:extLst>
          </p:cNvPr>
          <p:cNvSpPr txBox="1"/>
          <p:nvPr/>
        </p:nvSpPr>
        <p:spPr>
          <a:xfrm>
            <a:off x="702760" y="379493"/>
            <a:ext cx="1078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Quantum preparations do not follow classical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054B22-9597-8FDA-08F0-473E6977ADAE}"/>
                  </a:ext>
                </a:extLst>
              </p:cNvPr>
              <p:cNvSpPr txBox="1"/>
              <p:nvPr/>
            </p:nvSpPr>
            <p:spPr>
              <a:xfrm>
                <a:off x="2003516" y="1354781"/>
                <a:ext cx="708424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054B22-9597-8FDA-08F0-473E6977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516" y="1354781"/>
                <a:ext cx="7084247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BB083B-9075-7C36-B258-13A9B18F67A4}"/>
                  </a:ext>
                </a:extLst>
              </p:cNvPr>
              <p:cNvSpPr txBox="1"/>
              <p:nvPr/>
            </p:nvSpPr>
            <p:spPr>
              <a:xfrm>
                <a:off x="2201083" y="2230564"/>
                <a:ext cx="6722481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BB083B-9075-7C36-B258-13A9B18F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83" y="2230564"/>
                <a:ext cx="6722481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5EC6D13-F002-B487-353F-F0FCD2DCFF2E}"/>
              </a:ext>
            </a:extLst>
          </p:cNvPr>
          <p:cNvSpPr txBox="1"/>
          <p:nvPr/>
        </p:nvSpPr>
        <p:spPr>
          <a:xfrm>
            <a:off x="319521" y="1778714"/>
            <a:ext cx="177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decompositions!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B2F3B1-9D17-F7E8-F28D-D7E2BEEC1F98}"/>
              </a:ext>
            </a:extLst>
          </p:cNvPr>
          <p:cNvCxnSpPr/>
          <p:nvPr/>
        </p:nvCxnSpPr>
        <p:spPr>
          <a:xfrm flipV="1">
            <a:off x="4465058" y="2810994"/>
            <a:ext cx="899422" cy="43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E0EBCF-3DD6-0BA6-BF96-71B5B4C518D8}"/>
              </a:ext>
            </a:extLst>
          </p:cNvPr>
          <p:cNvSpPr txBox="1"/>
          <p:nvPr/>
        </p:nvSpPr>
        <p:spPr>
          <a:xfrm>
            <a:off x="1298561" y="3226689"/>
            <a:ext cx="587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Inner product determines the equality!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5F7E8E-81D9-83C4-65D4-0C56F98229B7}"/>
                  </a:ext>
                </a:extLst>
              </p:cNvPr>
              <p:cNvSpPr txBox="1"/>
              <p:nvPr/>
            </p:nvSpPr>
            <p:spPr>
              <a:xfrm>
                <a:off x="486690" y="3994619"/>
                <a:ext cx="86010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Inner product is not JUST about measurements!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5F7E8E-81D9-83C4-65D4-0C56F982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0" y="3994619"/>
                <a:ext cx="8601073" cy="584775"/>
              </a:xfrm>
              <a:prstGeom prst="rect">
                <a:avLst/>
              </a:prstGeom>
              <a:blipFill>
                <a:blip r:embed="rId4"/>
                <a:stretch>
                  <a:fillRect t="-12500" r="-78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D905AA0-6B1C-B818-E439-3FC42F3A2E5A}"/>
              </a:ext>
            </a:extLst>
          </p:cNvPr>
          <p:cNvSpPr txBox="1"/>
          <p:nvPr/>
        </p:nvSpPr>
        <p:spPr>
          <a:xfrm>
            <a:off x="291464" y="5171109"/>
            <a:ext cx="856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uncertainty principle is about preparations, not measurements!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7E210-C891-C055-DC72-1788120EFDEC}"/>
              </a:ext>
            </a:extLst>
          </p:cNvPr>
          <p:cNvSpPr txBox="1"/>
          <p:nvPr/>
        </p:nvSpPr>
        <p:spPr>
          <a:xfrm>
            <a:off x="247767" y="4682664"/>
            <a:ext cx="914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Biggest misconception is that quantum effects are about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13148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/>
              <p:nvPr/>
            </p:nvSpPr>
            <p:spPr>
              <a:xfrm>
                <a:off x="2920564" y="810722"/>
                <a:ext cx="6025752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64" y="810722"/>
                <a:ext cx="6025752" cy="1099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38F9D61-48BF-FD25-43FE-935151451048}"/>
              </a:ext>
            </a:extLst>
          </p:cNvPr>
          <p:cNvSpPr txBox="1"/>
          <p:nvPr/>
        </p:nvSpPr>
        <p:spPr>
          <a:xfrm>
            <a:off x="9506537" y="614324"/>
            <a:ext cx="2311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Surely, that</a:t>
            </a:r>
            <a:br>
              <a:rPr lang="en-US" sz="2400" dirty="0"/>
            </a:br>
            <a:r>
              <a:rPr lang="en-US" sz="2400" dirty="0"/>
              <a:t>must be enough!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0C17-A3BD-6F59-4835-C5EA3083A44C}"/>
              </a:ext>
            </a:extLst>
          </p:cNvPr>
          <p:cNvSpPr txBox="1"/>
          <p:nvPr/>
        </p:nvSpPr>
        <p:spPr>
          <a:xfrm>
            <a:off x="4554552" y="1994163"/>
            <a:ext cx="308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Not enough!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A6443-0376-99AF-CF0E-22156C347F37}"/>
              </a:ext>
            </a:extLst>
          </p:cNvPr>
          <p:cNvSpPr txBox="1"/>
          <p:nvPr/>
        </p:nvSpPr>
        <p:spPr>
          <a:xfrm>
            <a:off x="597589" y="226376"/>
            <a:ext cx="7855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this recovers all the expectation values of all observables!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5A84A1-CD94-2FB5-BB16-8D5653555D96}"/>
              </a:ext>
            </a:extLst>
          </p:cNvPr>
          <p:cNvCxnSpPr/>
          <p:nvPr/>
        </p:nvCxnSpPr>
        <p:spPr>
          <a:xfrm>
            <a:off x="2387600" y="810722"/>
            <a:ext cx="716063" cy="43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8745B2-C201-B450-CFFC-CF1A53DF9111}"/>
              </a:ext>
            </a:extLst>
          </p:cNvPr>
          <p:cNvSpPr txBox="1"/>
          <p:nvPr/>
        </p:nvSpPr>
        <p:spPr>
          <a:xfrm>
            <a:off x="591666" y="2898675"/>
            <a:ext cx="1062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Quantum statistical mechanics and quantum thermodynamics depend on the thermodynamic entropy, which corresponds to the von Neumann entropy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A9C3C-D822-3E47-1FE2-D1B8770EA922}"/>
              </a:ext>
            </a:extLst>
          </p:cNvPr>
          <p:cNvSpPr txBox="1"/>
          <p:nvPr/>
        </p:nvSpPr>
        <p:spPr>
          <a:xfrm>
            <a:off x="591665" y="3877592"/>
            <a:ext cx="7620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von Neumann entropy is defined on preparations,</a:t>
            </a:r>
            <a:br>
              <a:rPr lang="en-US" sz="2400" dirty="0"/>
            </a:br>
            <a:r>
              <a:rPr lang="en-US" sz="2400" dirty="0"/>
              <a:t>and is not a Hermitian operator! (no eigenstates of entropy)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640BD-C3DA-593E-A685-455E20D36759}"/>
                  </a:ext>
                </a:extLst>
              </p:cNvPr>
              <p:cNvSpPr txBox="1"/>
              <p:nvPr/>
            </p:nvSpPr>
            <p:spPr>
              <a:xfrm>
                <a:off x="591666" y="4860041"/>
                <a:ext cx="72010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Each epistemic state must be associated with an entropy that coincides with the von Neumann entropy, or the model cannot recover quantum mechanics fully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640BD-C3DA-593E-A685-455E20D3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66" y="4860041"/>
                <a:ext cx="7201054" cy="1200329"/>
              </a:xfrm>
              <a:prstGeom prst="rect">
                <a:avLst/>
              </a:prstGeom>
              <a:blipFill>
                <a:blip r:embed="rId3"/>
                <a:stretch>
                  <a:fillRect l="-127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E49D0E-F754-B896-7EC5-A777B71732A8}"/>
              </a:ext>
            </a:extLst>
          </p:cNvPr>
          <p:cNvCxnSpPr/>
          <p:nvPr/>
        </p:nvCxnSpPr>
        <p:spPr>
          <a:xfrm flipH="1">
            <a:off x="7326728" y="4921816"/>
            <a:ext cx="621437" cy="32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AE400B-E1A4-B67F-D93C-840F4FBF97C4}"/>
              </a:ext>
            </a:extLst>
          </p:cNvPr>
          <p:cNvSpPr txBox="1"/>
          <p:nvPr/>
        </p:nvSpPr>
        <p:spPr>
          <a:xfrm>
            <a:off x="7767961" y="4667562"/>
            <a:ext cx="173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This is how we</a:t>
            </a:r>
            <a:br>
              <a:rPr lang="en-US" dirty="0"/>
            </a:br>
            <a:r>
              <a:rPr lang="en-US" dirty="0"/>
              <a:t>break the model</a:t>
            </a:r>
          </a:p>
        </p:txBody>
      </p:sp>
    </p:spTree>
    <p:extLst>
      <p:ext uri="{BB962C8B-B14F-4D97-AF65-F5344CB8AC3E}">
        <p14:creationId xmlns:p14="http://schemas.microsoft.com/office/powerpoint/2010/main" val="99352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D07471-EB2E-43FA-6839-3F225F08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C74B36-6004-985E-F341-8CED2360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AF3C4-B930-5CE3-7FCA-E09906D4040E}"/>
              </a:ext>
            </a:extLst>
          </p:cNvPr>
          <p:cNvSpPr txBox="1"/>
          <p:nvPr/>
        </p:nvSpPr>
        <p:spPr>
          <a:xfrm>
            <a:off x="467360" y="314960"/>
            <a:ext cx="11389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Premise: to reproduce quantum mechanics, one must reproduce all predictions of the theory, including those coming from quantum statistical mechanics and quantum thermodynamics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0E04C-4376-275C-641B-621C5ADE4973}"/>
              </a:ext>
            </a:extLst>
          </p:cNvPr>
          <p:cNvSpPr txBox="1"/>
          <p:nvPr/>
        </p:nvSpPr>
        <p:spPr>
          <a:xfrm>
            <a:off x="467360" y="2275840"/>
            <a:ext cx="11389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Show that the degree of overlap between two epistemic states is linked to the entropy of the mixture of the two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FE0C7A-45D7-9551-C279-A0F0EE817544}"/>
                  </a:ext>
                </a:extLst>
              </p:cNvPr>
              <p:cNvSpPr txBox="1"/>
              <p:nvPr/>
            </p:nvSpPr>
            <p:spPr>
              <a:xfrm>
                <a:off x="467361" y="3744278"/>
                <a:ext cx="89408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Show that using standard information theory techniques, epistemic states must overlap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-ontic models cannot reproduce the correct entropy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FE0C7A-45D7-9551-C279-A0F0EE817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1" y="3744278"/>
                <a:ext cx="8940800" cy="2062103"/>
              </a:xfrm>
              <a:prstGeom prst="rect">
                <a:avLst/>
              </a:prstGeom>
              <a:blipFill>
                <a:blip r:embed="rId2"/>
                <a:stretch>
                  <a:fillRect l="-1774" t="-3846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5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0C35D4-CAA5-B952-84E4-E7C53AB5B6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-ontic models violate</a:t>
                </a:r>
                <a:br>
                  <a:rPr lang="en-US" dirty="0"/>
                </a:br>
                <a:r>
                  <a:rPr lang="en-US" dirty="0"/>
                  <a:t>quantum mechanics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0C35D4-CAA5-B952-84E4-E7C53AB5B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8409B-CA14-FB94-DA02-2C54DA8C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E1FB0-F7BC-F725-7AE4-897396F2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16ED8-E5D0-54E3-124C-207D9D8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776284-9D71-4B1B-2E37-6A4AE302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5B733-C151-8F11-9DE0-E9165E76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5E782-5E70-ED10-0FCB-FCFC573D389C}"/>
              </a:ext>
            </a:extLst>
          </p:cNvPr>
          <p:cNvSpPr txBox="1"/>
          <p:nvPr/>
        </p:nvSpPr>
        <p:spPr>
          <a:xfrm>
            <a:off x="-1" y="162560"/>
            <a:ext cx="609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Quantum mechanics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DC03-E354-ED70-6527-70E9FEFAF737}"/>
              </a:ext>
            </a:extLst>
          </p:cNvPr>
          <p:cNvSpPr txBox="1"/>
          <p:nvPr/>
        </p:nvSpPr>
        <p:spPr>
          <a:xfrm>
            <a:off x="6096005" y="162560"/>
            <a:ext cx="609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Ontological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9D7B9-BA89-B196-5A17-75222E841C90}"/>
                  </a:ext>
                </a:extLst>
              </p:cNvPr>
              <p:cNvSpPr txBox="1"/>
              <p:nvPr/>
            </p:nvSpPr>
            <p:spPr>
              <a:xfrm>
                <a:off x="0" y="1351280"/>
                <a:ext cx="6095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sz="2800" dirty="0"/>
                  <a:t> - density operators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9D7B9-BA89-B196-5A17-75222E84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1280"/>
                <a:ext cx="6095995" cy="523220"/>
              </a:xfrm>
              <a:prstGeom prst="rect">
                <a:avLst/>
              </a:prstGeom>
              <a:blipFill>
                <a:blip r:embed="rId2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F9383-1AB5-1EE8-98C0-0923B3F4ACF6}"/>
                  </a:ext>
                </a:extLst>
              </p:cNvPr>
              <p:cNvSpPr txBox="1"/>
              <p:nvPr/>
            </p:nvSpPr>
            <p:spPr>
              <a:xfrm>
                <a:off x="6096006" y="1351280"/>
                <a:ext cx="6095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800" dirty="0"/>
                  <a:t> - probability measures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F9383-1AB5-1EE8-98C0-0923B3F4A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6" y="1351280"/>
                <a:ext cx="6095995" cy="523220"/>
              </a:xfrm>
              <a:prstGeom prst="rect">
                <a:avLst/>
              </a:prstGeom>
              <a:blipFill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FAD024-6BCF-ACBA-FC11-C28BBCDFBCA4}"/>
              </a:ext>
            </a:extLst>
          </p:cNvPr>
          <p:cNvSpPr txBox="1"/>
          <p:nvPr/>
        </p:nvSpPr>
        <p:spPr>
          <a:xfrm>
            <a:off x="0" y="8737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space of mixtures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A01E7-3424-E2E3-761C-83580498D314}"/>
              </a:ext>
            </a:extLst>
          </p:cNvPr>
          <p:cNvSpPr txBox="1"/>
          <p:nvPr/>
        </p:nvSpPr>
        <p:spPr>
          <a:xfrm>
            <a:off x="0" y="204500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BB4304-9821-7DF8-FB61-D0CE37D89B43}"/>
                  </a:ext>
                </a:extLst>
              </p:cNvPr>
              <p:cNvSpPr txBox="1"/>
              <p:nvPr/>
            </p:nvSpPr>
            <p:spPr>
              <a:xfrm>
                <a:off x="-8409" y="2444626"/>
                <a:ext cx="60959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BB4304-9821-7DF8-FB61-D0CE37D89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9" y="2444626"/>
                <a:ext cx="609599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AFE5E8-F7F2-42F5-0C2E-72DF1FE8991C}"/>
                  </a:ext>
                </a:extLst>
              </p:cNvPr>
              <p:cNvSpPr txBox="1"/>
              <p:nvPr/>
            </p:nvSpPr>
            <p:spPr>
              <a:xfrm>
                <a:off x="6087597" y="2444626"/>
                <a:ext cx="6095995" cy="145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AFE5E8-F7F2-42F5-0C2E-72DF1FE89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97" y="2444626"/>
                <a:ext cx="6095995" cy="1451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7F5074-0F87-0848-2D1E-4EAAD546CA7B}"/>
              </a:ext>
            </a:extLst>
          </p:cNvPr>
          <p:cNvCxnSpPr>
            <a:cxnSpLocks/>
          </p:cNvCxnSpPr>
          <p:nvPr/>
        </p:nvCxnSpPr>
        <p:spPr>
          <a:xfrm flipV="1">
            <a:off x="8615680" y="3850640"/>
            <a:ext cx="17272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8F9FAA-004F-982F-A6C5-1D02CC66483C}"/>
                  </a:ext>
                </a:extLst>
              </p:cNvPr>
              <p:cNvSpPr txBox="1"/>
              <p:nvPr/>
            </p:nvSpPr>
            <p:spPr>
              <a:xfrm>
                <a:off x="5708165" y="4513601"/>
                <a:ext cx="41876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Natural choice,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dirty="0"/>
                  <a:t> is the space of probability measures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8F9FAA-004F-982F-A6C5-1D02CC664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65" y="4513601"/>
                <a:ext cx="4187676" cy="646331"/>
              </a:xfrm>
              <a:prstGeom prst="rect">
                <a:avLst/>
              </a:prstGeom>
              <a:blipFill>
                <a:blip r:embed="rId6"/>
                <a:stretch>
                  <a:fillRect l="-116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21FF88-6508-6E10-C419-903B56131582}"/>
                  </a:ext>
                </a:extLst>
              </p:cNvPr>
              <p:cNvSpPr txBox="1"/>
              <p:nvPr/>
            </p:nvSpPr>
            <p:spPr>
              <a:xfrm>
                <a:off x="767218" y="4279315"/>
                <a:ext cx="4774769" cy="156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21FF88-6508-6E10-C419-903B5613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18" y="4279315"/>
                <a:ext cx="4774769" cy="15645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A160A-816C-E26E-F0C3-929458D0942D}"/>
              </a:ext>
            </a:extLst>
          </p:cNvPr>
          <p:cNvCxnSpPr/>
          <p:nvPr/>
        </p:nvCxnSpPr>
        <p:spPr>
          <a:xfrm>
            <a:off x="1503680" y="4294937"/>
            <a:ext cx="467360" cy="26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C25C92-792A-7313-93E2-E59DF15A4F5B}"/>
              </a:ext>
            </a:extLst>
          </p:cNvPr>
          <p:cNvSpPr txBox="1"/>
          <p:nvPr/>
        </p:nvSpPr>
        <p:spPr>
          <a:xfrm>
            <a:off x="416855" y="3973574"/>
            <a:ext cx="128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  <a:br>
              <a:rPr lang="en-US" dirty="0"/>
            </a:br>
            <a:r>
              <a:rPr lang="en-US" dirty="0"/>
              <a:t>preparation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15224-F3AA-85EC-36C3-35F161FB9CB0}"/>
              </a:ext>
            </a:extLst>
          </p:cNvPr>
          <p:cNvSpPr txBox="1"/>
          <p:nvPr/>
        </p:nvSpPr>
        <p:spPr>
          <a:xfrm>
            <a:off x="4651429" y="3917846"/>
            <a:ext cx="108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Epistemic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E9E8E-2B0B-A98A-A728-9817ED263AFF}"/>
              </a:ext>
            </a:extLst>
          </p:cNvPr>
          <p:cNvCxnSpPr/>
          <p:nvPr/>
        </p:nvCxnSpPr>
        <p:spPr>
          <a:xfrm flipH="1">
            <a:off x="4408756" y="4343154"/>
            <a:ext cx="508000" cy="22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F98671-00C7-BDD9-61F3-1976D310E18B}"/>
              </a:ext>
            </a:extLst>
          </p:cNvPr>
          <p:cNvSpPr txBox="1"/>
          <p:nvPr/>
        </p:nvSpPr>
        <p:spPr>
          <a:xfrm>
            <a:off x="5708164" y="5240075"/>
            <a:ext cx="418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indicator of variability that is continuous, monotone and linear in probability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77E48-DD7F-A212-08D0-13A627F0BD5F}"/>
              </a:ext>
            </a:extLst>
          </p:cNvPr>
          <p:cNvSpPr txBox="1"/>
          <p:nvPr/>
        </p:nvSpPr>
        <p:spPr>
          <a:xfrm>
            <a:off x="6095994" y="5825858"/>
            <a:ext cx="270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Eur. J. Phys. </a:t>
            </a:r>
            <a:r>
              <a:rPr lang="en-US" sz="1600" dirty="0"/>
              <a:t>42, 045102 (2021)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A246B6-003F-4EF5-612C-9190CCCCF66E}"/>
              </a:ext>
            </a:extLst>
          </p:cNvPr>
          <p:cNvCxnSpPr/>
          <p:nvPr/>
        </p:nvCxnSpPr>
        <p:spPr>
          <a:xfrm flipH="1" flipV="1">
            <a:off x="3905755" y="5580449"/>
            <a:ext cx="159798" cy="41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547283-C1F5-4BB3-358C-16EF9BC32E5D}"/>
              </a:ext>
            </a:extLst>
          </p:cNvPr>
          <p:cNvSpPr txBox="1"/>
          <p:nvPr/>
        </p:nvSpPr>
        <p:spPr>
          <a:xfrm>
            <a:off x="3722350" y="597974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Need</a:t>
            </a:r>
          </a:p>
        </p:txBody>
      </p:sp>
    </p:spTree>
    <p:extLst>
      <p:ext uri="{BB962C8B-B14F-4D97-AF65-F5344CB8AC3E}">
        <p14:creationId xmlns:p14="http://schemas.microsoft.com/office/powerpoint/2010/main" val="269554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43D1DD-50B6-EB1D-E848-752E5E4C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7416A-4506-75CD-C27B-FBAF30A2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FB1B7-B425-3AC1-B7F7-329CCB243C73}"/>
              </a:ext>
            </a:extLst>
          </p:cNvPr>
          <p:cNvSpPr txBox="1"/>
          <p:nvPr/>
        </p:nvSpPr>
        <p:spPr>
          <a:xfrm>
            <a:off x="506027" y="335488"/>
            <a:ext cx="655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entropy of a pure state is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EB950-B3E1-91A0-4F17-3AAE82B058A0}"/>
                  </a:ext>
                </a:extLst>
              </p:cNvPr>
              <p:cNvSpPr txBox="1"/>
              <p:nvPr/>
            </p:nvSpPr>
            <p:spPr>
              <a:xfrm>
                <a:off x="2325949" y="982846"/>
                <a:ext cx="7672100" cy="92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EB950-B3E1-91A0-4F17-3AAE82B05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49" y="982846"/>
                <a:ext cx="7672100" cy="92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FCC5D8-D958-7FFD-C1BC-30F2C0415428}"/>
                  </a:ext>
                </a:extLst>
              </p:cNvPr>
              <p:cNvSpPr txBox="1"/>
              <p:nvPr/>
            </p:nvSpPr>
            <p:spPr>
              <a:xfrm>
                <a:off x="506027" y="2308031"/>
                <a:ext cx="106336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In a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3600" dirty="0"/>
                  <a:t>-ontic model the distributions are not overlapping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FCC5D8-D958-7FFD-C1BC-30F2C041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7" y="2308031"/>
                <a:ext cx="10633680" cy="646331"/>
              </a:xfrm>
              <a:prstGeom prst="rect">
                <a:avLst/>
              </a:prstGeom>
              <a:blipFill>
                <a:blip r:embed="rId3"/>
                <a:stretch>
                  <a:fillRect l="-1720" t="-15094" r="-745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88EE5-309C-1FFE-2C81-71EFD53C4A6E}"/>
                  </a:ext>
                </a:extLst>
              </p:cNvPr>
              <p:cNvSpPr txBox="1"/>
              <p:nvPr/>
            </p:nvSpPr>
            <p:spPr>
              <a:xfrm>
                <a:off x="532193" y="2981463"/>
                <a:ext cx="3662092" cy="92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88EE5-309C-1FFE-2C81-71EFD53C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3" y="2981463"/>
                <a:ext cx="366209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F993AE-460E-D6AF-A298-0D21CB3A2A17}"/>
                  </a:ext>
                </a:extLst>
              </p:cNvPr>
              <p:cNvSpPr txBox="1"/>
              <p:nvPr/>
            </p:nvSpPr>
            <p:spPr>
              <a:xfrm>
                <a:off x="532193" y="3989308"/>
                <a:ext cx="8347221" cy="672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F993AE-460E-D6AF-A298-0D21CB3A2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3" y="3989308"/>
                <a:ext cx="8347221" cy="67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06144F-541B-AE88-BFAB-3C2927FDA1E1}"/>
                  </a:ext>
                </a:extLst>
              </p:cNvPr>
              <p:cNvSpPr txBox="1"/>
              <p:nvPr/>
            </p:nvSpPr>
            <p:spPr>
              <a:xfrm>
                <a:off x="532193" y="4747277"/>
                <a:ext cx="9137181" cy="6962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06144F-541B-AE88-BFAB-3C2927FD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3" y="4747277"/>
                <a:ext cx="9137181" cy="696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711EC6-19D7-B084-BBBA-ACFB2F4140A9}"/>
                  </a:ext>
                </a:extLst>
              </p:cNvPr>
              <p:cNvSpPr txBox="1"/>
              <p:nvPr/>
            </p:nvSpPr>
            <p:spPr>
              <a:xfrm>
                <a:off x="4002599" y="3118918"/>
                <a:ext cx="7391447" cy="613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711EC6-19D7-B084-BBBA-ACFB2F41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599" y="3118918"/>
                <a:ext cx="7391447" cy="613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502B5-E091-6323-B8FF-682DB6E8E86B}"/>
              </a:ext>
            </a:extLst>
          </p:cNvPr>
          <p:cNvCxnSpPr>
            <a:cxnSpLocks/>
          </p:cNvCxnSpPr>
          <p:nvPr/>
        </p:nvCxnSpPr>
        <p:spPr>
          <a:xfrm flipH="1">
            <a:off x="9173497" y="2080160"/>
            <a:ext cx="1598135" cy="121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97AE4D-4DD5-DAFB-D473-3449D0B32EED}"/>
              </a:ext>
            </a:extLst>
          </p:cNvPr>
          <p:cNvSpPr txBox="1"/>
          <p:nvPr/>
        </p:nvSpPr>
        <p:spPr>
          <a:xfrm>
            <a:off x="10108555" y="1319893"/>
            <a:ext cx="198753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probability vs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probability density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8B8B02-5CDC-0C50-D3DE-15673179B845}"/>
                  </a:ext>
                </a:extLst>
              </p:cNvPr>
              <p:cNvSpPr txBox="1"/>
              <p:nvPr/>
            </p:nvSpPr>
            <p:spPr>
              <a:xfrm>
                <a:off x="506027" y="5529227"/>
                <a:ext cx="101662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8B8B02-5CDC-0C50-D3DE-15673179B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7" y="5529227"/>
                <a:ext cx="101662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8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7B5C-3A35-4F03-A7ED-179F2E60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62A3-BCC6-4685-8362-C346FE0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2FEFE3DE-3783-489A-807B-8FA738DDA1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32136" y="6535564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F91DC-3C51-4350-95D2-8C9F91966D2A}"/>
                  </a:ext>
                </a:extLst>
              </p:cNvPr>
              <p:cNvSpPr txBox="1"/>
              <p:nvPr/>
            </p:nvSpPr>
            <p:spPr>
              <a:xfrm>
                <a:off x="438097" y="1112137"/>
                <a:ext cx="1131499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Proxima Nova Lt" panose="02000506030000020004" pitchFamily="50" charset="0"/>
                    <a:cs typeface="Arial" panose="020B0604020202020204" pitchFamily="34" charset="0"/>
                  </a:rPr>
                  <a:t>On the reality of the quantum state once again:</a:t>
                </a:r>
                <a:br>
                  <a:rPr lang="en-US" sz="3200" dirty="0">
                    <a:latin typeface="Proxima Nova Lt" panose="02000506030000020004" pitchFamily="50" charset="0"/>
                    <a:cs typeface="Arial" panose="020B0604020202020204" pitchFamily="34" charset="0"/>
                  </a:rPr>
                </a:br>
                <a:r>
                  <a:rPr lang="en-US" sz="3200" dirty="0">
                    <a:latin typeface="Proxima Nova Lt" panose="02000506030000020004" pitchFamily="50" charset="0"/>
                    <a:cs typeface="Arial" panose="020B0604020202020204" pitchFamily="34" charset="0"/>
                  </a:rPr>
                  <a:t>a no-go theorem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</m:oMath>
                </a14:m>
                <a:r>
                  <a:rPr lang="en-US" sz="3200" dirty="0">
                    <a:latin typeface="Proxima Nova Lt" panose="02000506030000020004" pitchFamily="50" charset="0"/>
                    <a:cs typeface="Arial" panose="020B0604020202020204" pitchFamily="34" charset="0"/>
                  </a:rPr>
                  <a:t>-ontic models </a:t>
                </a:r>
                <a:endParaRPr lang="en-US" sz="2400" i="1" dirty="0">
                  <a:latin typeface="Proxima Nova Lt" panose="02000506030000020004" pitchFamily="50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F91DC-3C51-4350-95D2-8C9F91966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7" y="1112137"/>
                <a:ext cx="11314991" cy="1077218"/>
              </a:xfrm>
              <a:prstGeom prst="rect">
                <a:avLst/>
              </a:prstGeom>
              <a:blipFill>
                <a:blip r:embed="rId2"/>
                <a:stretch>
                  <a:fillRect l="-1401"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02E9C71-96F1-49C8-BD17-5A4BDBF3088F}"/>
              </a:ext>
            </a:extLst>
          </p:cNvPr>
          <p:cNvSpPr txBox="1"/>
          <p:nvPr/>
        </p:nvSpPr>
        <p:spPr>
          <a:xfrm>
            <a:off x="438097" y="2263840"/>
            <a:ext cx="565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 Lt" panose="02000506030000020004" pitchFamily="50" charset="0"/>
              </a:rPr>
              <a:t>Gabriele Carcassi, Andrea Oldofredi, Christine A. Aidala</a:t>
            </a:r>
          </a:p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54</a:t>
            </a:r>
            <a:r>
              <a:rPr lang="en-US" dirty="0"/>
              <a:t>, 14 (2024)</a:t>
            </a:r>
            <a:endParaRPr lang="en-US" dirty="0">
              <a:latin typeface="Proxima Nova Lt" panose="02000506030000020004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5193C8-0E9D-A2D4-BB7E-E3BFBAA4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66" y="3215389"/>
            <a:ext cx="1983418" cy="1983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E773C-1A77-FB01-0ECE-50F5CF5A8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84" y="3257351"/>
            <a:ext cx="1972009" cy="1974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7836B-EBD1-2D5E-621D-8A91DBBE1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75" y="3221526"/>
            <a:ext cx="1983418" cy="19834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EAB76E-D6EA-B93F-30E6-D6FED0F06531}"/>
              </a:ext>
            </a:extLst>
          </p:cNvPr>
          <p:cNvSpPr txBox="1"/>
          <p:nvPr/>
        </p:nvSpPr>
        <p:spPr>
          <a:xfrm>
            <a:off x="1003701" y="536628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Gabriele Carcassi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CEA9A-02A6-900A-B612-9BBC322F89F6}"/>
              </a:ext>
            </a:extLst>
          </p:cNvPr>
          <p:cNvSpPr txBox="1"/>
          <p:nvPr/>
        </p:nvSpPr>
        <p:spPr>
          <a:xfrm>
            <a:off x="3749505" y="5366288"/>
            <a:ext cx="19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Christine A. Aidala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66C45-DA91-D65C-636E-F7FBD25F97D4}"/>
              </a:ext>
            </a:extLst>
          </p:cNvPr>
          <p:cNvSpPr txBox="1"/>
          <p:nvPr/>
        </p:nvSpPr>
        <p:spPr>
          <a:xfrm>
            <a:off x="6646346" y="5366288"/>
            <a:ext cx="18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Oldofredi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5335D-29E8-E121-6603-C14803BF8039}"/>
              </a:ext>
            </a:extLst>
          </p:cNvPr>
          <p:cNvSpPr txBox="1"/>
          <p:nvPr/>
        </p:nvSpPr>
        <p:spPr>
          <a:xfrm>
            <a:off x="2218758" y="5801490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Michigan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74DCC-99EE-B541-D988-EB4ABDA61B4C}"/>
              </a:ext>
            </a:extLst>
          </p:cNvPr>
          <p:cNvSpPr txBox="1"/>
          <p:nvPr/>
        </p:nvSpPr>
        <p:spPr>
          <a:xfrm>
            <a:off x="6534232" y="5801490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Lisbon</a:t>
            </a:r>
          </a:p>
        </p:txBody>
      </p:sp>
    </p:spTree>
    <p:extLst>
      <p:ext uri="{BB962C8B-B14F-4D97-AF65-F5344CB8AC3E}">
        <p14:creationId xmlns:p14="http://schemas.microsoft.com/office/powerpoint/2010/main" val="123569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43D1DD-50B6-EB1D-E848-752E5E4C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7416A-4506-75CD-C27B-FBAF30A2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FCC5D8-D958-7FFD-C1BC-30F2C0415428}"/>
                  </a:ext>
                </a:extLst>
              </p:cNvPr>
              <p:cNvSpPr txBox="1"/>
              <p:nvPr/>
            </p:nvSpPr>
            <p:spPr>
              <a:xfrm>
                <a:off x="506027" y="371073"/>
                <a:ext cx="10756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 a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-ontic model, equal mixture of any two pure states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corresponds to one bit of entropy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FCC5D8-D958-7FFD-C1BC-30F2C041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7" y="371073"/>
                <a:ext cx="10756791" cy="1200329"/>
              </a:xfrm>
              <a:prstGeom prst="rect">
                <a:avLst/>
              </a:prstGeom>
              <a:blipFill>
                <a:blip r:embed="rId2"/>
                <a:stretch>
                  <a:fillRect l="-1700" t="-8122" r="-680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88EE5-309C-1FFE-2C81-71EFD53C4A6E}"/>
                  </a:ext>
                </a:extLst>
              </p:cNvPr>
              <p:cNvSpPr txBox="1"/>
              <p:nvPr/>
            </p:nvSpPr>
            <p:spPr>
              <a:xfrm>
                <a:off x="532193" y="1703269"/>
                <a:ext cx="3522503" cy="92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288EE5-309C-1FFE-2C81-71EFD53C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93" y="1703269"/>
                <a:ext cx="3522503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8B8B02-5CDC-0C50-D3DE-15673179B845}"/>
                  </a:ext>
                </a:extLst>
              </p:cNvPr>
              <p:cNvSpPr txBox="1"/>
              <p:nvPr/>
            </p:nvSpPr>
            <p:spPr>
              <a:xfrm>
                <a:off x="3917821" y="1827640"/>
                <a:ext cx="101662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8B8B02-5CDC-0C50-D3DE-15673179B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21" y="1827640"/>
                <a:ext cx="101662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6EC24D6-4E61-64E8-5AD0-BA2A57C1D525}"/>
              </a:ext>
            </a:extLst>
          </p:cNvPr>
          <p:cNvSpPr txBox="1"/>
          <p:nvPr/>
        </p:nvSpPr>
        <p:spPr>
          <a:xfrm>
            <a:off x="532193" y="2834122"/>
            <a:ext cx="7523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 QM, it depends on the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A4AEB-B78A-7904-4468-214B365BD998}"/>
                  </a:ext>
                </a:extLst>
              </p:cNvPr>
              <p:cNvSpPr txBox="1"/>
              <p:nvPr/>
            </p:nvSpPr>
            <p:spPr>
              <a:xfrm>
                <a:off x="153032" y="3631925"/>
                <a:ext cx="9289659" cy="92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A4AEB-B78A-7904-4468-214B365BD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2" y="3631925"/>
                <a:ext cx="9289659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712797-2AFD-5F5D-E070-50CA4CDFB849}"/>
                  </a:ext>
                </a:extLst>
              </p:cNvPr>
              <p:cNvSpPr txBox="1"/>
              <p:nvPr/>
            </p:nvSpPr>
            <p:spPr>
              <a:xfrm>
                <a:off x="8368500" y="3034729"/>
                <a:ext cx="192257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712797-2AFD-5F5D-E070-50CA4CDFB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500" y="3034729"/>
                <a:ext cx="1922578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FF86CFC-9D78-4A2D-56E8-7A7C91E43951}"/>
              </a:ext>
            </a:extLst>
          </p:cNvPr>
          <p:cNvSpPr txBox="1"/>
          <p:nvPr/>
        </p:nvSpPr>
        <p:spPr>
          <a:xfrm>
            <a:off x="868686" y="4999871"/>
            <a:ext cx="733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degree of overlap between epistemic states is constrained by the entropic structure of the mixed 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E6F8A-0D75-669A-9C40-AA0B62A38606}"/>
              </a:ext>
            </a:extLst>
          </p:cNvPr>
          <p:cNvSpPr txBox="1"/>
          <p:nvPr/>
        </p:nvSpPr>
        <p:spPr>
          <a:xfrm>
            <a:off x="9535508" y="1659684"/>
            <a:ext cx="2124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NO GO!</a:t>
            </a:r>
          </a:p>
        </p:txBody>
      </p:sp>
    </p:spTree>
    <p:extLst>
      <p:ext uri="{BB962C8B-B14F-4D97-AF65-F5344CB8AC3E}">
        <p14:creationId xmlns:p14="http://schemas.microsoft.com/office/powerpoint/2010/main" val="229899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79BD16-D48B-A864-77AD-4FA61B5B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70511-F052-3EA7-97BF-ACF7083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7F7EA-9181-EEAC-127D-47993A407B56}"/>
              </a:ext>
            </a:extLst>
          </p:cNvPr>
          <p:cNvSpPr txBox="1"/>
          <p:nvPr/>
        </p:nvSpPr>
        <p:spPr>
          <a:xfrm>
            <a:off x="383458" y="412956"/>
            <a:ext cx="9309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Couldn’t we simply use a different formula for entropy,</a:t>
            </a:r>
            <a:br>
              <a:rPr lang="en-US" sz="3200" dirty="0"/>
            </a:br>
            <a:r>
              <a:rPr lang="en-US" sz="3200" dirty="0"/>
              <a:t>instead of the standard 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15CE0-3C77-7FEF-FE67-24814E36CA36}"/>
              </a:ext>
            </a:extLst>
          </p:cNvPr>
          <p:cNvSpPr txBox="1"/>
          <p:nvPr/>
        </p:nvSpPr>
        <p:spPr>
          <a:xfrm>
            <a:off x="1061885" y="1828801"/>
            <a:ext cx="8268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Sure: provide one! You can’t simply say: we can use another one.</a:t>
            </a:r>
            <a:br>
              <a:rPr lang="en-US" sz="2400" dirty="0"/>
            </a:br>
            <a:r>
              <a:rPr lang="en-US" sz="2400" dirty="0"/>
              <a:t>You need to show that you can use it for </a:t>
            </a:r>
            <a:r>
              <a:rPr lang="en-US" sz="2400" dirty="0" err="1"/>
              <a:t>MaxEnt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EE7BEB-0163-A288-228D-6B0D6F2FE2AD}"/>
                  </a:ext>
                </a:extLst>
              </p:cNvPr>
              <p:cNvSpPr txBox="1"/>
              <p:nvPr/>
            </p:nvSpPr>
            <p:spPr>
              <a:xfrm>
                <a:off x="383458" y="2924096"/>
                <a:ext cx="791223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800" dirty="0"/>
                  <a:t>Problem 1: The entropy is strictly concave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With the equality holding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EE7BEB-0163-A288-228D-6B0D6F2FE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8" y="2924096"/>
                <a:ext cx="7912231" cy="1384995"/>
              </a:xfrm>
              <a:prstGeom prst="rect">
                <a:avLst/>
              </a:prstGeom>
              <a:blipFill>
                <a:blip r:embed="rId2"/>
                <a:stretch>
                  <a:fillRect l="-1618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074E9D-4CA9-F318-2057-9E60E9B92450}"/>
              </a:ext>
            </a:extLst>
          </p:cNvPr>
          <p:cNvSpPr txBox="1"/>
          <p:nvPr/>
        </p:nvSpPr>
        <p:spPr>
          <a:xfrm>
            <a:off x="8180819" y="3280509"/>
            <a:ext cx="394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But the same density operator can correspond to different classical mixtures!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9C6B0-75B7-3BD7-0268-61283AB8D2EB}"/>
              </a:ext>
            </a:extLst>
          </p:cNvPr>
          <p:cNvSpPr txBox="1"/>
          <p:nvPr/>
        </p:nvSpPr>
        <p:spPr>
          <a:xfrm>
            <a:off x="383457" y="4417616"/>
            <a:ext cx="764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Problem 2: The entropy requires the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3E8031-3223-B405-D964-9C11D52A9E03}"/>
                  </a:ext>
                </a:extLst>
              </p:cNvPr>
              <p:cNvSpPr txBox="1"/>
              <p:nvPr/>
            </p:nvSpPr>
            <p:spPr>
              <a:xfrm>
                <a:off x="985052" y="4936771"/>
                <a:ext cx="7040433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The inner product must be “hidden” in both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3E8031-3223-B405-D964-9C11D52A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52" y="4936771"/>
                <a:ext cx="7040433" cy="404983"/>
              </a:xfrm>
              <a:prstGeom prst="rect">
                <a:avLst/>
              </a:prstGeom>
              <a:blipFill>
                <a:blip r:embed="rId3"/>
                <a:stretch>
                  <a:fillRect l="-779"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2A56673-A8AA-7412-2852-09F31CB83F05}"/>
              </a:ext>
            </a:extLst>
          </p:cNvPr>
          <p:cNvSpPr txBox="1"/>
          <p:nvPr/>
        </p:nvSpPr>
        <p:spPr>
          <a:xfrm>
            <a:off x="383457" y="5767002"/>
            <a:ext cx="590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problems: entropy is finite for distributions on finite and infinite states, entropy on composite systems, …</a:t>
            </a:r>
          </a:p>
        </p:txBody>
      </p:sp>
    </p:spTree>
    <p:extLst>
      <p:ext uri="{BB962C8B-B14F-4D97-AF65-F5344CB8AC3E}">
        <p14:creationId xmlns:p14="http://schemas.microsoft.com/office/powerpoint/2010/main" val="195740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5D4-CAA5-B952-84E4-E7C53AB5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problem with</a:t>
            </a:r>
            <a:br>
              <a:rPr lang="en-US" b="0" dirty="0"/>
            </a:br>
            <a:r>
              <a:rPr lang="en-US" b="0" dirty="0"/>
              <a:t>ontological models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8409B-CA14-FB94-DA02-2C54DA8C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E1FB0-F7BC-F725-7AE4-897396F2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16ED8-E5D0-54E3-124C-207D9D8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65821D-0610-8397-2C5E-2BD5419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E0F72-DABF-785A-84E7-C8E026F8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730168-922E-1C59-4ED9-D2BC57F69EE3}"/>
                  </a:ext>
                </a:extLst>
              </p:cNvPr>
              <p:cNvSpPr txBox="1"/>
              <p:nvPr/>
            </p:nvSpPr>
            <p:spPr>
              <a:xfrm>
                <a:off x="0" y="149883"/>
                <a:ext cx="12192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PBR shows that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-epistemic models (that assume independence) are ruled out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730168-922E-1C59-4ED9-D2BC57F6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883"/>
                <a:ext cx="12192000" cy="1569660"/>
              </a:xfrm>
              <a:prstGeom prst="rect">
                <a:avLst/>
              </a:prstGeom>
              <a:blipFill>
                <a:blip r:embed="rId2"/>
                <a:stretch>
                  <a:fillRect t="-8560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EF385-3EAF-F58B-EB4F-BFCB2F3C8E1C}"/>
                  </a:ext>
                </a:extLst>
              </p:cNvPr>
              <p:cNvSpPr txBox="1"/>
              <p:nvPr/>
            </p:nvSpPr>
            <p:spPr>
              <a:xfrm>
                <a:off x="0" y="1957923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We showed that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-ontic models are ruled out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EF385-3EAF-F58B-EB4F-BFCB2F3C8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7923"/>
                <a:ext cx="12192000" cy="830997"/>
              </a:xfrm>
              <a:prstGeom prst="rect">
                <a:avLst/>
              </a:prstGeom>
              <a:blipFill>
                <a:blip r:embed="rId3"/>
                <a:stretch>
                  <a:fillRect t="-16058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DB3270-9A61-BEE6-A3C8-4EAE9D3956AA}"/>
                  </a:ext>
                </a:extLst>
              </p:cNvPr>
              <p:cNvSpPr txBox="1"/>
              <p:nvPr/>
            </p:nvSpPr>
            <p:spPr>
              <a:xfrm>
                <a:off x="0" y="4297263"/>
                <a:ext cx="81838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No ontological model can reproduce quantum theory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DB3270-9A61-BEE6-A3C8-4EAE9D395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97263"/>
                <a:ext cx="8183880" cy="1569660"/>
              </a:xfrm>
              <a:prstGeom prst="rect">
                <a:avLst/>
              </a:prstGeom>
              <a:blipFill>
                <a:blip r:embed="rId4"/>
                <a:stretch>
                  <a:fillRect t="-8560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704A6-3D83-3A6A-020D-D81554CC36AA}"/>
                  </a:ext>
                </a:extLst>
              </p:cNvPr>
              <p:cNvSpPr txBox="1"/>
              <p:nvPr/>
            </p:nvSpPr>
            <p:spPr>
              <a:xfrm>
                <a:off x="662940" y="3139440"/>
                <a:ext cx="10957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same way that entropy “knows” about overlap, it “knows” about independence: it is </a:t>
                </a:r>
                <a:r>
                  <a:rPr lang="en-US" dirty="0" err="1"/>
                  <a:t>subadditive</a:t>
                </a:r>
                <a:r>
                  <a:rPr lang="en-US" dirty="0"/>
                  <a:t>, with additivity if and only if you have independence. You can construct a similar argument to what we gave to rule out non-independence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-epistemic models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704A6-3D83-3A6A-020D-D81554CC3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" y="3139440"/>
                <a:ext cx="10957560" cy="923330"/>
              </a:xfrm>
              <a:prstGeom prst="rect">
                <a:avLst/>
              </a:prstGeom>
              <a:blipFill>
                <a:blip r:embed="rId5"/>
                <a:stretch>
                  <a:fillRect l="-501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5ED42C-7503-AE3B-4F6B-61C34CA4EF49}"/>
              </a:ext>
            </a:extLst>
          </p:cNvPr>
          <p:cNvCxnSpPr>
            <a:cxnSpLocks/>
          </p:cNvCxnSpPr>
          <p:nvPr/>
        </p:nvCxnSpPr>
        <p:spPr>
          <a:xfrm flipH="1">
            <a:off x="7696200" y="4377452"/>
            <a:ext cx="487680" cy="40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AE2C71-05B4-6B14-E53A-4377FE2E9ABA}"/>
              </a:ext>
            </a:extLst>
          </p:cNvPr>
          <p:cNvSpPr txBox="1"/>
          <p:nvPr/>
        </p:nvSpPr>
        <p:spPr>
          <a:xfrm>
            <a:off x="6896100" y="4008120"/>
            <a:ext cx="325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That fits the definitions we gave!</a:t>
            </a:r>
          </a:p>
        </p:txBody>
      </p:sp>
    </p:spTree>
    <p:extLst>
      <p:ext uri="{BB962C8B-B14F-4D97-AF65-F5344CB8AC3E}">
        <p14:creationId xmlns:p14="http://schemas.microsoft.com/office/powerpoint/2010/main" val="2834114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9A0316-2000-59F3-80C5-FD9E0594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5EDB9-4C80-DA57-6B1B-37DF1D3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1642E-3820-EF19-13B0-1B54827D00A1}"/>
              </a:ext>
            </a:extLst>
          </p:cNvPr>
          <p:cNvSpPr txBox="1"/>
          <p:nvPr/>
        </p:nvSpPr>
        <p:spPr>
          <a:xfrm>
            <a:off x="0" y="2565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The ontological model is too classical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DA3E3-E596-5239-9D38-71BE1EA43C7A}"/>
              </a:ext>
            </a:extLst>
          </p:cNvPr>
          <p:cNvSpPr txBox="1"/>
          <p:nvPr/>
        </p:nvSpPr>
        <p:spPr>
          <a:xfrm>
            <a:off x="927923" y="1718925"/>
            <a:ext cx="650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Add an intermediate step (ontic state)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2ACF3-8041-582A-8D64-B836AF171515}"/>
                  </a:ext>
                </a:extLst>
              </p:cNvPr>
              <p:cNvSpPr txBox="1"/>
              <p:nvPr/>
            </p:nvSpPr>
            <p:spPr>
              <a:xfrm>
                <a:off x="3118634" y="2453843"/>
                <a:ext cx="6025752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2ACF3-8041-582A-8D64-B836AF171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34" y="2453843"/>
                <a:ext cx="6025752" cy="1099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3D4C10F-C5DA-282D-FC2F-6A381C82E2AD}"/>
              </a:ext>
            </a:extLst>
          </p:cNvPr>
          <p:cNvSpPr/>
          <p:nvPr/>
        </p:nvSpPr>
        <p:spPr>
          <a:xfrm>
            <a:off x="314268" y="1740736"/>
            <a:ext cx="541152" cy="541152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0E12F-B5D3-544A-77D9-2361BD039A76}"/>
              </a:ext>
            </a:extLst>
          </p:cNvPr>
          <p:cNvSpPr txBox="1"/>
          <p:nvPr/>
        </p:nvSpPr>
        <p:spPr>
          <a:xfrm>
            <a:off x="2872740" y="1211776"/>
            <a:ext cx="547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fix it? Let’s go back to the two assumptions: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39327-03B9-7035-2C79-72DB0B4000FA}"/>
              </a:ext>
            </a:extLst>
          </p:cNvPr>
          <p:cNvSpPr txBox="1"/>
          <p:nvPr/>
        </p:nvSpPr>
        <p:spPr>
          <a:xfrm>
            <a:off x="8063325" y="1505974"/>
            <a:ext cx="393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NB: implicit assumption is that the distribution characterizes lack of knowledge: everything depends on one sample!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6B53DD-3EE6-0087-8BDA-2823AFA3959A}"/>
              </a:ext>
            </a:extLst>
          </p:cNvPr>
          <p:cNvCxnSpPr>
            <a:cxnSpLocks/>
          </p:cNvCxnSpPr>
          <p:nvPr/>
        </p:nvCxnSpPr>
        <p:spPr>
          <a:xfrm flipH="1">
            <a:off x="6751320" y="2016865"/>
            <a:ext cx="1981200" cy="64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947D6C-FC8C-9193-316D-B498C7A773CC}"/>
              </a:ext>
            </a:extLst>
          </p:cNvPr>
          <p:cNvSpPr txBox="1"/>
          <p:nvPr/>
        </p:nvSpPr>
        <p:spPr>
          <a:xfrm>
            <a:off x="1348388" y="3703261"/>
            <a:ext cx="67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even true in classical statistical mechanics: temperature depends on the distribution, which describes how the system is fluctuating!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ECE2F-DFF8-CD45-D748-ABAE9DFBB847}"/>
                  </a:ext>
                </a:extLst>
              </p:cNvPr>
              <p:cNvSpPr txBox="1"/>
              <p:nvPr/>
            </p:nvSpPr>
            <p:spPr>
              <a:xfrm>
                <a:off x="746760" y="4692117"/>
                <a:ext cx="85039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Keep linearity of the distributions, but measurements depend on the full distributions, not just one sample!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ECE2F-DFF8-CD45-D748-ABAE9DFB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4692117"/>
                <a:ext cx="8503920" cy="954107"/>
              </a:xfrm>
              <a:prstGeom prst="rect">
                <a:avLst/>
              </a:prstGeom>
              <a:blipFill>
                <a:blip r:embed="rId3"/>
                <a:stretch>
                  <a:fillRect l="-150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32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9A0316-2000-59F3-80C5-FD9E0594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5EDB9-4C80-DA57-6B1B-37DF1D3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1642E-3820-EF19-13B0-1B54827D00A1}"/>
              </a:ext>
            </a:extLst>
          </p:cNvPr>
          <p:cNvSpPr txBox="1"/>
          <p:nvPr/>
        </p:nvSpPr>
        <p:spPr>
          <a:xfrm>
            <a:off x="0" y="2565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The ontological model is too classical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0E12F-B5D3-544A-77D9-2361BD039A76}"/>
              </a:ext>
            </a:extLst>
          </p:cNvPr>
          <p:cNvSpPr txBox="1"/>
          <p:nvPr/>
        </p:nvSpPr>
        <p:spPr>
          <a:xfrm>
            <a:off x="2872740" y="1211776"/>
            <a:ext cx="547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fix it? Let’s go back to the two assumptions: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47D6C-FC8C-9193-316D-B498C7A773CC}"/>
              </a:ext>
            </a:extLst>
          </p:cNvPr>
          <p:cNvSpPr txBox="1"/>
          <p:nvPr/>
        </p:nvSpPr>
        <p:spPr>
          <a:xfrm>
            <a:off x="1348388" y="3703261"/>
            <a:ext cx="671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already results that classical probability theory cannot replicate quantum probability: use an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ECE2F-DFF8-CD45-D748-ABAE9DFBB847}"/>
                  </a:ext>
                </a:extLst>
              </p:cNvPr>
              <p:cNvSpPr txBox="1"/>
              <p:nvPr/>
            </p:nvSpPr>
            <p:spPr>
              <a:xfrm>
                <a:off x="746760" y="4692117"/>
                <a:ext cx="850392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Sacrifice non-negativity and keep linearity (quasi-probability distributions, like Wigner functions); keep non-negativity and sacrifice linearity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ECE2F-DFF8-CD45-D748-ABAE9DFB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4692117"/>
                <a:ext cx="8503920" cy="1384995"/>
              </a:xfrm>
              <a:prstGeom prst="rect">
                <a:avLst/>
              </a:prstGeom>
              <a:blipFill>
                <a:blip r:embed="rId2"/>
                <a:stretch>
                  <a:fillRect l="-1505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BDBA1-4116-796B-29D5-3DC865174383}"/>
                  </a:ext>
                </a:extLst>
              </p:cNvPr>
              <p:cNvSpPr txBox="1"/>
              <p:nvPr/>
            </p:nvSpPr>
            <p:spPr>
              <a:xfrm>
                <a:off x="2865469" y="2592661"/>
                <a:ext cx="4421980" cy="667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BDBA1-4116-796B-29D5-3DC865174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69" y="2592661"/>
                <a:ext cx="4421980" cy="66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07E5593-588D-C0C1-41E1-2A564C04F885}"/>
              </a:ext>
            </a:extLst>
          </p:cNvPr>
          <p:cNvSpPr txBox="1"/>
          <p:nvPr/>
        </p:nvSpPr>
        <p:spPr>
          <a:xfrm>
            <a:off x="0" y="1761620"/>
            <a:ext cx="95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Use classical probability over epistemic states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8A9239-85CF-3BDA-AA13-D7287D14D3B7}"/>
              </a:ext>
            </a:extLst>
          </p:cNvPr>
          <p:cNvSpPr/>
          <p:nvPr/>
        </p:nvSpPr>
        <p:spPr>
          <a:xfrm>
            <a:off x="299078" y="1793591"/>
            <a:ext cx="541152" cy="541152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314A1-05A6-88E8-5EC8-D0A8186623AC}"/>
              </a:ext>
            </a:extLst>
          </p:cNvPr>
          <p:cNvSpPr txBox="1"/>
          <p:nvPr/>
        </p:nvSpPr>
        <p:spPr>
          <a:xfrm>
            <a:off x="8063325" y="2505312"/>
            <a:ext cx="393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Brings in classical probability</a:t>
            </a:r>
          </a:p>
          <a:p>
            <a:pPr algn="r"/>
            <a:r>
              <a:rPr lang="en-US" sz="1600" dirty="0">
                <a:solidFill>
                  <a:srgbClr val="C00000"/>
                </a:solidFill>
              </a:rPr>
              <a:t>(i.e. additivity of measures)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7C6BFE-D058-5CA7-F50E-2A54329105BA}"/>
              </a:ext>
            </a:extLst>
          </p:cNvPr>
          <p:cNvCxnSpPr>
            <a:cxnSpLocks/>
          </p:cNvCxnSpPr>
          <p:nvPr/>
        </p:nvCxnSpPr>
        <p:spPr>
          <a:xfrm flipH="1">
            <a:off x="7287449" y="2875198"/>
            <a:ext cx="2161351" cy="214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CA7E-1584-86D3-33F0-194DAB4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8C3C-CF8A-F1D3-466F-00DAD5AA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DCB6E-4834-745E-1BB2-999802B2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86D0E-FCAF-3807-A003-61607B9D0F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E1EA-D127-4C8E-8991-1BA7FB14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DB36-4272-4649-A32B-2FDAF0A7D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Ontological model review</a:t>
                </a:r>
              </a:p>
              <a:p>
                <a:pPr lvl="1"/>
                <a:r>
                  <a:rPr lang="en-US" dirty="0"/>
                  <a:t>Tell you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-ontic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-epistemic models are</a:t>
                </a:r>
              </a:p>
              <a:p>
                <a:r>
                  <a:rPr lang="en-US" dirty="0"/>
                  <a:t>Show how we are going to break the model</a:t>
                </a:r>
              </a:p>
              <a:p>
                <a:pPr lvl="1"/>
                <a:r>
                  <a:rPr lang="en-US" dirty="0"/>
                  <a:t>Make you aware of the cracks, so that you can spot them in other models</a:t>
                </a:r>
              </a:p>
              <a:p>
                <a:r>
                  <a:rPr lang="en-US" dirty="0"/>
                  <a:t>Show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-ontic models cannot replicate quantum statistical mechanics, quantum thermodynamics and quantum information theory</a:t>
                </a:r>
              </a:p>
              <a:p>
                <a:pPr lvl="1"/>
                <a:r>
                  <a:rPr lang="en-US" dirty="0"/>
                  <a:t>by using “standard” techniques; show the problems any “ad-hoc” technique would have to address</a:t>
                </a:r>
              </a:p>
              <a:p>
                <a:r>
                  <a:rPr lang="en-US" dirty="0"/>
                  <a:t>Show how to relax the assumptions to “fix”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1DB36-4272-4649-A32B-2FDAF0A7D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9FFDA-9913-4EB6-8113-4B9AC61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DA79E-E11A-4BAE-B0AA-95F305FA26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3899-34DC-AAED-5B23-9C3E122C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EEC-10F3-930C-4EAA-857AFE26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not going to talk about specific interpretations</a:t>
            </a:r>
          </a:p>
          <a:p>
            <a:pPr lvl="1"/>
            <a:r>
              <a:rPr lang="en-US" dirty="0"/>
              <a:t>ONLY about Harrigan-</a:t>
            </a:r>
            <a:r>
              <a:rPr lang="en-US" dirty="0" err="1"/>
              <a:t>Spekkens</a:t>
            </a:r>
            <a:r>
              <a:rPr lang="en-US" dirty="0"/>
              <a:t> categorization</a:t>
            </a:r>
          </a:p>
          <a:p>
            <a:r>
              <a:rPr lang="en-US" dirty="0"/>
              <a:t>We are not going to talk about epistemic and ontological models in general</a:t>
            </a:r>
          </a:p>
          <a:p>
            <a:pPr lvl="1"/>
            <a:r>
              <a:rPr lang="en-US" dirty="0"/>
              <a:t>ONLY the narrow definition given by the Harrigan-</a:t>
            </a:r>
            <a:r>
              <a:rPr lang="en-US" dirty="0" err="1"/>
              <a:t>Spekkens</a:t>
            </a:r>
            <a:r>
              <a:rPr lang="en-US" dirty="0"/>
              <a:t> categorization</a:t>
            </a:r>
          </a:p>
          <a:p>
            <a:r>
              <a:rPr lang="en-US" dirty="0"/>
              <a:t>We are not going to talk about the philosophical implications</a:t>
            </a:r>
          </a:p>
          <a:p>
            <a:pPr lvl="1"/>
            <a:r>
              <a:rPr lang="en-US" dirty="0"/>
              <a:t>ONLY the mathematical and physical implications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AAC24-E459-986F-8FBB-1E372215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CBB23-898D-BD40-A354-BC3F0055BF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35D4-CAA5-B952-84E4-E7C53AB5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Ontological model review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8409B-CA14-FB94-DA02-2C54DA8C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E1FB0-F7BC-F725-7AE4-897396F2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16ED8-E5D0-54E3-124C-207D9D8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564D0-84D8-CAF8-5463-2A387F536DA6}"/>
              </a:ext>
            </a:extLst>
          </p:cNvPr>
          <p:cNvSpPr txBox="1"/>
          <p:nvPr/>
        </p:nvSpPr>
        <p:spPr>
          <a:xfrm>
            <a:off x="1096426" y="298580"/>
            <a:ext cx="999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Start with the operational settings for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04E85C-7E57-CCE0-B4D8-FB5FE88C9431}"/>
                  </a:ext>
                </a:extLst>
              </p:cNvPr>
              <p:cNvSpPr txBox="1"/>
              <p:nvPr/>
            </p:nvSpPr>
            <p:spPr>
              <a:xfrm>
                <a:off x="-1" y="116639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Preparation protocol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04E85C-7E57-CCE0-B4D8-FB5FE88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66391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84EB2-8D0C-7D69-A721-23C190DD1F55}"/>
                  </a:ext>
                </a:extLst>
              </p:cNvPr>
              <p:cNvSpPr txBox="1"/>
              <p:nvPr/>
            </p:nvSpPr>
            <p:spPr>
              <a:xfrm>
                <a:off x="6095999" y="1166391"/>
                <a:ext cx="6095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Measurement protocol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B84EB2-8D0C-7D69-A721-23C190DD1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66391"/>
                <a:ext cx="6095999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48C5F8-4D1B-B7CF-E22A-79BCC9029815}"/>
                  </a:ext>
                </a:extLst>
              </p:cNvPr>
              <p:cNvSpPr txBox="1"/>
              <p:nvPr/>
            </p:nvSpPr>
            <p:spPr>
              <a:xfrm>
                <a:off x="10084101" y="1614347"/>
                <a:ext cx="1619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POVM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48C5F8-4D1B-B7CF-E22A-79BCC9029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01" y="1614347"/>
                <a:ext cx="1619546" cy="461665"/>
              </a:xfrm>
              <a:prstGeom prst="rect">
                <a:avLst/>
              </a:prstGeom>
              <a:blipFill>
                <a:blip r:embed="rId4"/>
                <a:stretch>
                  <a:fillRect l="-563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DB47B-5596-D692-7AAA-0C8E5329D00B}"/>
                  </a:ext>
                </a:extLst>
              </p:cNvPr>
              <p:cNvSpPr txBox="1"/>
              <p:nvPr/>
            </p:nvSpPr>
            <p:spPr>
              <a:xfrm>
                <a:off x="6625553" y="1614347"/>
                <a:ext cx="3293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Measurement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DB47B-5596-D692-7AAA-0C8E5329D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553" y="1614347"/>
                <a:ext cx="3293274" cy="461665"/>
              </a:xfrm>
              <a:prstGeom prst="rect">
                <a:avLst/>
              </a:prstGeom>
              <a:blipFill>
                <a:blip r:embed="rId5"/>
                <a:stretch>
                  <a:fillRect l="-296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73B4D-088F-209E-AD66-595655040896}"/>
                  </a:ext>
                </a:extLst>
              </p:cNvPr>
              <p:cNvSpPr txBox="1"/>
              <p:nvPr/>
            </p:nvSpPr>
            <p:spPr>
              <a:xfrm>
                <a:off x="2602967" y="2381183"/>
                <a:ext cx="7003649" cy="595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73B4D-088F-209E-AD66-59565504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967" y="2381183"/>
                <a:ext cx="7003649" cy="595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A2A471-C6CA-020E-65E3-5894E4E5E71C}"/>
                  </a:ext>
                </a:extLst>
              </p:cNvPr>
              <p:cNvSpPr txBox="1"/>
              <p:nvPr/>
            </p:nvSpPr>
            <p:spPr>
              <a:xfrm>
                <a:off x="928995" y="1614658"/>
                <a:ext cx="4238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Density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A2A471-C6CA-020E-65E3-5894E4E5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95" y="1614658"/>
                <a:ext cx="4238019" cy="461665"/>
              </a:xfrm>
              <a:prstGeom prst="rect">
                <a:avLst/>
              </a:prstGeom>
              <a:blipFill>
                <a:blip r:embed="rId7"/>
                <a:stretch>
                  <a:fillRect l="-1724" t="-10526" r="-71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D3A57A8-0FA4-39F6-3707-39B825597A3C}"/>
              </a:ext>
            </a:extLst>
          </p:cNvPr>
          <p:cNvSpPr txBox="1"/>
          <p:nvPr/>
        </p:nvSpPr>
        <p:spPr>
          <a:xfrm>
            <a:off x="927923" y="3314045"/>
            <a:ext cx="761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Ontological model puts an intermediate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6A2A1-9D5A-B86F-93C0-5C2A40908C8F}"/>
                  </a:ext>
                </a:extLst>
              </p:cNvPr>
              <p:cNvSpPr txBox="1"/>
              <p:nvPr/>
            </p:nvSpPr>
            <p:spPr>
              <a:xfrm>
                <a:off x="760730" y="4220396"/>
                <a:ext cx="18658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Space of</a:t>
                </a:r>
                <a:br>
                  <a:rPr lang="en-US" sz="2400" dirty="0"/>
                </a:br>
                <a:r>
                  <a:rPr lang="en-US" sz="2400" dirty="0"/>
                  <a:t>ontic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6A2A1-9D5A-B86F-93C0-5C2A40908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0" y="4220396"/>
                <a:ext cx="1865895" cy="830997"/>
              </a:xfrm>
              <a:prstGeom prst="rect">
                <a:avLst/>
              </a:prstGeom>
              <a:blipFill>
                <a:blip r:embed="rId8"/>
                <a:stretch>
                  <a:fillRect l="-4902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/>
              <p:nvPr/>
            </p:nvSpPr>
            <p:spPr>
              <a:xfrm>
                <a:off x="3118634" y="4780483"/>
                <a:ext cx="6025752" cy="1099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1C37F9-B2F7-4D8C-7ADA-D9C6887A4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34" y="4780483"/>
                <a:ext cx="6025752" cy="10992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DF2447-D2CF-9ED8-7423-B6296BEC7F5E}"/>
              </a:ext>
            </a:extLst>
          </p:cNvPr>
          <p:cNvSpPr txBox="1"/>
          <p:nvPr/>
        </p:nvSpPr>
        <p:spPr>
          <a:xfrm>
            <a:off x="4030434" y="4304421"/>
            <a:ext cx="206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Epistemic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4C8DFE-6E2A-EB48-F71F-771C7DA5B0B4}"/>
              </a:ext>
            </a:extLst>
          </p:cNvPr>
          <p:cNvCxnSpPr>
            <a:cxnSpLocks/>
          </p:cNvCxnSpPr>
          <p:nvPr/>
        </p:nvCxnSpPr>
        <p:spPr>
          <a:xfrm flipH="1" flipV="1">
            <a:off x="5326602" y="4780483"/>
            <a:ext cx="760995" cy="40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8CAD9-BC0C-4AA1-6EC5-CF0E075565DB}"/>
              </a:ext>
            </a:extLst>
          </p:cNvPr>
          <p:cNvCxnSpPr/>
          <p:nvPr/>
        </p:nvCxnSpPr>
        <p:spPr>
          <a:xfrm flipV="1">
            <a:off x="6560808" y="4918228"/>
            <a:ext cx="510807" cy="26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DA1556-6DAD-404B-20B0-630C04F6BC47}"/>
              </a:ext>
            </a:extLst>
          </p:cNvPr>
          <p:cNvSpPr txBox="1"/>
          <p:nvPr/>
        </p:nvSpPr>
        <p:spPr>
          <a:xfrm>
            <a:off x="7071615" y="4639618"/>
            <a:ext cx="153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Ontic state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AF0CC7-08C9-B58A-ABAF-6CDC72A5E640}"/>
              </a:ext>
            </a:extLst>
          </p:cNvPr>
          <p:cNvSpPr/>
          <p:nvPr/>
        </p:nvSpPr>
        <p:spPr>
          <a:xfrm>
            <a:off x="314268" y="3335856"/>
            <a:ext cx="541152" cy="541152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8374B-AF00-811E-AE30-A1E8E623C46C}"/>
              </a:ext>
            </a:extLst>
          </p:cNvPr>
          <p:cNvSpPr txBox="1"/>
          <p:nvPr/>
        </p:nvSpPr>
        <p:spPr>
          <a:xfrm>
            <a:off x="8158579" y="3463775"/>
            <a:ext cx="394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NB: implicit assumption is that the distribution characterizes lack of knowledge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3DE312-BFD0-322D-1486-341727284BB6}"/>
              </a:ext>
            </a:extLst>
          </p:cNvPr>
          <p:cNvCxnSpPr>
            <a:cxnSpLocks/>
          </p:cNvCxnSpPr>
          <p:nvPr/>
        </p:nvCxnSpPr>
        <p:spPr>
          <a:xfrm flipH="1">
            <a:off x="6095999" y="4021584"/>
            <a:ext cx="2524013" cy="36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6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18E98E-53CD-C2A4-C139-F51A8661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C6B72-324D-4F88-BA14-FE60581C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1BC746-FA56-6FA0-8894-9ABFB142DBD2}"/>
                  </a:ext>
                </a:extLst>
              </p:cNvPr>
              <p:cNvSpPr txBox="1"/>
              <p:nvPr/>
            </p:nvSpPr>
            <p:spPr>
              <a:xfrm>
                <a:off x="3729069" y="1766102"/>
                <a:ext cx="4733860" cy="1287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1BC746-FA56-6FA0-8894-9ABFB142D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69" y="1766102"/>
                <a:ext cx="4733860" cy="128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4AB361A-306F-64C3-7343-C26C94B05A66}"/>
              </a:ext>
            </a:extLst>
          </p:cNvPr>
          <p:cNvSpPr txBox="1"/>
          <p:nvPr/>
        </p:nvSpPr>
        <p:spPr>
          <a:xfrm>
            <a:off x="0" y="29858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Epistemic states mix using standard (Kolmogorov)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B273F-D0D6-BDFF-884E-88A5410426B5}"/>
                  </a:ext>
                </a:extLst>
              </p:cNvPr>
              <p:cNvSpPr txBox="1"/>
              <p:nvPr/>
            </p:nvSpPr>
            <p:spPr>
              <a:xfrm>
                <a:off x="2389441" y="1141761"/>
                <a:ext cx="7413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a mixture of pure states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probabilities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9B273F-D0D6-BDFF-884E-88A541042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441" y="1141761"/>
                <a:ext cx="7413120" cy="461665"/>
              </a:xfrm>
              <a:prstGeom prst="rect">
                <a:avLst/>
              </a:prstGeom>
              <a:blipFill>
                <a:blip r:embed="rId3"/>
                <a:stretch>
                  <a:fillRect l="-74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234374-D57C-E13B-8277-424B576B7EBE}"/>
              </a:ext>
            </a:extLst>
          </p:cNvPr>
          <p:cNvSpPr txBox="1"/>
          <p:nvPr/>
        </p:nvSpPr>
        <p:spPr>
          <a:xfrm>
            <a:off x="345233" y="4584108"/>
            <a:ext cx="850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will gloss over some technical imprecisions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(e.g. probability and probability densities are different objects)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7EE3D-8EEF-0E80-92AB-F881243407B8}"/>
              </a:ext>
            </a:extLst>
          </p:cNvPr>
          <p:cNvSpPr txBox="1"/>
          <p:nvPr/>
        </p:nvSpPr>
        <p:spPr>
          <a:xfrm>
            <a:off x="-1" y="314582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9900"/>
                </a:solidFill>
              </a:rPr>
              <a:t>Each ontological model is therefore characterized simply by the epistemic states that correspond to pure states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7FD919-11A6-E869-CBEA-F195B9F2F3F1}"/>
              </a:ext>
            </a:extLst>
          </p:cNvPr>
          <p:cNvSpPr/>
          <p:nvPr/>
        </p:nvSpPr>
        <p:spPr>
          <a:xfrm>
            <a:off x="278758" y="320391"/>
            <a:ext cx="541152" cy="541152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201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2BAD97-B995-6FA2-EDA3-2CDE06F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CEE02-32CA-A82C-7875-C492D6C3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8517C6-C954-892C-E698-7333A94EEA17}"/>
                  </a:ext>
                </a:extLst>
              </p:cNvPr>
              <p:cNvSpPr txBox="1"/>
              <p:nvPr/>
            </p:nvSpPr>
            <p:spPr>
              <a:xfrm>
                <a:off x="0" y="245312"/>
                <a:ext cx="12192000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Classify models based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8517C6-C954-892C-E698-7333A94E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312"/>
                <a:ext cx="12192000" cy="740139"/>
              </a:xfrm>
              <a:prstGeom prst="rect">
                <a:avLst/>
              </a:prstGeom>
              <a:blipFill>
                <a:blip r:embed="rId2"/>
                <a:stretch>
                  <a:fillRect t="-5738" b="-2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513F0-C4D4-D8DD-0D3D-E44A0720A142}"/>
                  </a:ext>
                </a:extLst>
              </p:cNvPr>
              <p:cNvSpPr txBox="1"/>
              <p:nvPr/>
            </p:nvSpPr>
            <p:spPr>
              <a:xfrm>
                <a:off x="-1" y="116639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-Epistemic models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513F0-C4D4-D8DD-0D3D-E44A0720A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66391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399F31-D212-70AC-8680-88EDED320D33}"/>
                  </a:ext>
                </a:extLst>
              </p:cNvPr>
              <p:cNvSpPr txBox="1"/>
              <p:nvPr/>
            </p:nvSpPr>
            <p:spPr>
              <a:xfrm>
                <a:off x="6095999" y="1166391"/>
                <a:ext cx="6095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-Ontic models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399F31-D212-70AC-8680-88EDED320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166391"/>
                <a:ext cx="6095999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0ADDA9C-D3FB-A6AC-1976-0782238E039C}"/>
              </a:ext>
            </a:extLst>
          </p:cNvPr>
          <p:cNvSpPr txBox="1"/>
          <p:nvPr/>
        </p:nvSpPr>
        <p:spPr>
          <a:xfrm>
            <a:off x="1081564" y="4841993"/>
            <a:ext cx="373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these names?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59ED81-54C3-21A7-96AC-F60687FCF477}"/>
                  </a:ext>
                </a:extLst>
              </p:cNvPr>
              <p:cNvSpPr txBox="1"/>
              <p:nvPr/>
            </p:nvSpPr>
            <p:spPr>
              <a:xfrm>
                <a:off x="9981878" y="2223402"/>
                <a:ext cx="2068118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Complete if</a:t>
                </a:r>
              </a:p>
              <a:p>
                <a:pPr algn="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b="0" dirty="0"/>
              </a:p>
              <a:p>
                <a:pPr algn="r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59ED81-54C3-21A7-96AC-F60687FCF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878" y="2223402"/>
                <a:ext cx="2068118" cy="967829"/>
              </a:xfrm>
              <a:prstGeom prst="rect">
                <a:avLst/>
              </a:prstGeom>
              <a:blipFill>
                <a:blip r:embed="rId5"/>
                <a:stretch>
                  <a:fillRect t="-3797" r="-2353" b="-9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10576E8-402F-30F2-CAE1-AB171DC150E1}"/>
              </a:ext>
            </a:extLst>
          </p:cNvPr>
          <p:cNvGrpSpPr/>
          <p:nvPr/>
        </p:nvGrpSpPr>
        <p:grpSpPr>
          <a:xfrm>
            <a:off x="917625" y="1782507"/>
            <a:ext cx="4156462" cy="2366133"/>
            <a:chOff x="513184" y="2017924"/>
            <a:chExt cx="4882243" cy="311598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ADEB69-5BC1-80B6-B94A-236707168184}"/>
                </a:ext>
              </a:extLst>
            </p:cNvPr>
            <p:cNvCxnSpPr/>
            <p:nvPr/>
          </p:nvCxnSpPr>
          <p:spPr>
            <a:xfrm>
              <a:off x="513184" y="3676261"/>
              <a:ext cx="46839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A90A4C0-506F-C9C4-0450-F75ADE5E1623}"/>
                    </a:ext>
                  </a:extLst>
                </p:cNvPr>
                <p:cNvSpPr txBox="1"/>
                <p:nvPr/>
              </p:nvSpPr>
              <p:spPr>
                <a:xfrm>
                  <a:off x="4779601" y="3689305"/>
                  <a:ext cx="4175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A90A4C0-506F-C9C4-0450-F75ADE5E1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601" y="3689305"/>
                  <a:ext cx="41755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90" r="-1695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32BAB36-F8EC-46C2-2A41-4DB7D7C60D20}"/>
                </a:ext>
              </a:extLst>
            </p:cNvPr>
            <p:cNvSpPr/>
            <p:nvPr/>
          </p:nvSpPr>
          <p:spPr>
            <a:xfrm>
              <a:off x="653143" y="2097557"/>
              <a:ext cx="3097763" cy="1569373"/>
            </a:xfrm>
            <a:custGeom>
              <a:avLst/>
              <a:gdLst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455575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894115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550711"/>
                <a:gd name="connsiteX1" fmla="*/ 793102 w 3088432"/>
                <a:gd name="connsiteY1" fmla="*/ 1149495 h 1550711"/>
                <a:gd name="connsiteX2" fmla="*/ 1334277 w 3088432"/>
                <a:gd name="connsiteY2" fmla="*/ 123128 h 1550711"/>
                <a:gd name="connsiteX3" fmla="*/ 1894115 w 3088432"/>
                <a:gd name="connsiteY3" fmla="*/ 132458 h 1550711"/>
                <a:gd name="connsiteX4" fmla="*/ 2192694 w 3088432"/>
                <a:gd name="connsiteY4" fmla="*/ 1149495 h 1550711"/>
                <a:gd name="connsiteX5" fmla="*/ 3088432 w 3088432"/>
                <a:gd name="connsiteY5" fmla="*/ 1541381 h 1550711"/>
                <a:gd name="connsiteX0" fmla="*/ 0 w 3097763"/>
                <a:gd name="connsiteY0" fmla="*/ 1550711 h 1569373"/>
                <a:gd name="connsiteX1" fmla="*/ 793102 w 3097763"/>
                <a:gd name="connsiteY1" fmla="*/ 1149495 h 1569373"/>
                <a:gd name="connsiteX2" fmla="*/ 1334277 w 3097763"/>
                <a:gd name="connsiteY2" fmla="*/ 123128 h 1569373"/>
                <a:gd name="connsiteX3" fmla="*/ 1894115 w 3097763"/>
                <a:gd name="connsiteY3" fmla="*/ 132458 h 1569373"/>
                <a:gd name="connsiteX4" fmla="*/ 2192694 w 3097763"/>
                <a:gd name="connsiteY4" fmla="*/ 1149495 h 1569373"/>
                <a:gd name="connsiteX5" fmla="*/ 3097763 w 3097763"/>
                <a:gd name="connsiteY5" fmla="*/ 1569373 h 156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7763" h="1569373">
                  <a:moveTo>
                    <a:pt x="0" y="1550711"/>
                  </a:moveTo>
                  <a:cubicBezTo>
                    <a:pt x="275253" y="1469068"/>
                    <a:pt x="570722" y="1387426"/>
                    <a:pt x="793102" y="1149495"/>
                  </a:cubicBezTo>
                  <a:cubicBezTo>
                    <a:pt x="1015482" y="911564"/>
                    <a:pt x="1150775" y="292634"/>
                    <a:pt x="1334277" y="123128"/>
                  </a:cubicBezTo>
                  <a:cubicBezTo>
                    <a:pt x="1517779" y="-46378"/>
                    <a:pt x="1751046" y="-38603"/>
                    <a:pt x="1894115" y="132458"/>
                  </a:cubicBezTo>
                  <a:cubicBezTo>
                    <a:pt x="2037184" y="303519"/>
                    <a:pt x="2071396" y="911564"/>
                    <a:pt x="2192694" y="1149495"/>
                  </a:cubicBezTo>
                  <a:cubicBezTo>
                    <a:pt x="2313992" y="1387426"/>
                    <a:pt x="2662335" y="1536716"/>
                    <a:pt x="3097763" y="15693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E0B449-BA80-3118-774D-4D1B882F38B6}"/>
                </a:ext>
              </a:extLst>
            </p:cNvPr>
            <p:cNvSpPr/>
            <p:nvPr/>
          </p:nvSpPr>
          <p:spPr>
            <a:xfrm>
              <a:off x="2407299" y="2239101"/>
              <a:ext cx="2687216" cy="1427830"/>
            </a:xfrm>
            <a:custGeom>
              <a:avLst/>
              <a:gdLst>
                <a:gd name="connsiteX0" fmla="*/ 0 w 2491273"/>
                <a:gd name="connsiteY0" fmla="*/ 1490483 h 1499814"/>
                <a:gd name="connsiteX1" fmla="*/ 1073020 w 2491273"/>
                <a:gd name="connsiteY1" fmla="*/ 1061275 h 1499814"/>
                <a:gd name="connsiteX2" fmla="*/ 1427584 w 2491273"/>
                <a:gd name="connsiteY2" fmla="*/ 193528 h 1499814"/>
                <a:gd name="connsiteX3" fmla="*/ 1940767 w 2491273"/>
                <a:gd name="connsiteY3" fmla="*/ 72230 h 1499814"/>
                <a:gd name="connsiteX4" fmla="*/ 2220686 w 2491273"/>
                <a:gd name="connsiteY4" fmla="*/ 1098597 h 1499814"/>
                <a:gd name="connsiteX5" fmla="*/ 2491273 w 2491273"/>
                <a:gd name="connsiteY5" fmla="*/ 1499814 h 1499814"/>
                <a:gd name="connsiteX0" fmla="*/ 0 w 2491273"/>
                <a:gd name="connsiteY0" fmla="*/ 1497048 h 1506379"/>
                <a:gd name="connsiteX1" fmla="*/ 1073020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491273"/>
                <a:gd name="connsiteY0" fmla="*/ 1497048 h 1506379"/>
                <a:gd name="connsiteX1" fmla="*/ 951722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18499 h 1427830"/>
                <a:gd name="connsiteX1" fmla="*/ 951722 w 2687216"/>
                <a:gd name="connsiteY1" fmla="*/ 989291 h 1427830"/>
                <a:gd name="connsiteX2" fmla="*/ 1390261 w 2687216"/>
                <a:gd name="connsiteY2" fmla="*/ 102883 h 1427830"/>
                <a:gd name="connsiteX3" fmla="*/ 1959428 w 2687216"/>
                <a:gd name="connsiteY3" fmla="*/ 121544 h 1427830"/>
                <a:gd name="connsiteX4" fmla="*/ 2220686 w 2687216"/>
                <a:gd name="connsiteY4" fmla="*/ 1026613 h 1427830"/>
                <a:gd name="connsiteX5" fmla="*/ 2687216 w 2687216"/>
                <a:gd name="connsiteY5" fmla="*/ 1427830 h 142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7216" h="1427830">
                  <a:moveTo>
                    <a:pt x="0" y="1418499"/>
                  </a:moveTo>
                  <a:cubicBezTo>
                    <a:pt x="417544" y="1311974"/>
                    <a:pt x="720012" y="1208560"/>
                    <a:pt x="951722" y="989291"/>
                  </a:cubicBezTo>
                  <a:cubicBezTo>
                    <a:pt x="1183432" y="770022"/>
                    <a:pt x="1222310" y="247507"/>
                    <a:pt x="1390261" y="102883"/>
                  </a:cubicBezTo>
                  <a:cubicBezTo>
                    <a:pt x="1558212" y="-41741"/>
                    <a:pt x="1821024" y="-32411"/>
                    <a:pt x="1959428" y="121544"/>
                  </a:cubicBezTo>
                  <a:cubicBezTo>
                    <a:pt x="2097832" y="275499"/>
                    <a:pt x="2128935" y="788682"/>
                    <a:pt x="2220686" y="1026613"/>
                  </a:cubicBezTo>
                  <a:cubicBezTo>
                    <a:pt x="2312437" y="1264544"/>
                    <a:pt x="2523153" y="1402171"/>
                    <a:pt x="2687216" y="142783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4CC22D-B7B2-ADE5-CA3D-85AE612C8716}"/>
                </a:ext>
              </a:extLst>
            </p:cNvPr>
            <p:cNvCxnSpPr/>
            <p:nvPr/>
          </p:nvCxnSpPr>
          <p:spPr>
            <a:xfrm flipV="1">
              <a:off x="2631233" y="3564294"/>
              <a:ext cx="416766" cy="709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C04F85-5722-E034-9E05-BF5224048910}"/>
                    </a:ext>
                  </a:extLst>
                </p:cNvPr>
                <p:cNvSpPr txBox="1"/>
                <p:nvPr/>
              </p:nvSpPr>
              <p:spPr>
                <a:xfrm>
                  <a:off x="762778" y="2106735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C04F85-5722-E034-9E05-BF5224048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78" y="2106735"/>
                  <a:ext cx="1103344" cy="416268"/>
                </a:xfrm>
                <a:prstGeom prst="rect">
                  <a:avLst/>
                </a:prstGeom>
                <a:blipFill>
                  <a:blip r:embed="rId7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E00D14-DA17-2727-4A88-FD3A5D2BC6A3}"/>
                    </a:ext>
                  </a:extLst>
                </p:cNvPr>
                <p:cNvSpPr txBox="1"/>
                <p:nvPr/>
              </p:nvSpPr>
              <p:spPr>
                <a:xfrm>
                  <a:off x="4292083" y="2017924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E00D14-DA17-2727-4A88-FD3A5D2BC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083" y="2017924"/>
                  <a:ext cx="1103344" cy="416268"/>
                </a:xfrm>
                <a:prstGeom prst="rect">
                  <a:avLst/>
                </a:prstGeom>
                <a:blipFill>
                  <a:blip r:embed="rId8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C92319-140D-BDDB-BEF6-692431F5D774}"/>
                </a:ext>
              </a:extLst>
            </p:cNvPr>
            <p:cNvSpPr txBox="1"/>
            <p:nvPr/>
          </p:nvSpPr>
          <p:spPr>
            <a:xfrm>
              <a:off x="867419" y="4282751"/>
              <a:ext cx="4427547" cy="85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 overlap: same ontological state can be prepared in different ways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A2088F-32CE-D0C6-043A-2E94C8FCA906}"/>
              </a:ext>
            </a:extLst>
          </p:cNvPr>
          <p:cNvGrpSpPr/>
          <p:nvPr/>
        </p:nvGrpSpPr>
        <p:grpSpPr>
          <a:xfrm>
            <a:off x="6081595" y="1881684"/>
            <a:ext cx="4451364" cy="2305663"/>
            <a:chOff x="6752255" y="2097311"/>
            <a:chExt cx="5228639" cy="303635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7E97753-BB5F-3243-DBCB-8BFC6ED52C34}"/>
                </a:ext>
              </a:extLst>
            </p:cNvPr>
            <p:cNvCxnSpPr/>
            <p:nvPr/>
          </p:nvCxnSpPr>
          <p:spPr>
            <a:xfrm>
              <a:off x="6752255" y="3676015"/>
              <a:ext cx="468396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FF213CB-139B-BB49-9FB9-CE0A4B2F01CB}"/>
                    </a:ext>
                  </a:extLst>
                </p:cNvPr>
                <p:cNvSpPr txBox="1"/>
                <p:nvPr/>
              </p:nvSpPr>
              <p:spPr>
                <a:xfrm>
                  <a:off x="11018672" y="3689059"/>
                  <a:ext cx="4175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FF213CB-139B-BB49-9FB9-CE0A4B2F0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8672" y="3689059"/>
                  <a:ext cx="41755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390" r="-1695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5866C50-BD91-7F0A-A5E4-D4C051AABF1D}"/>
                </a:ext>
              </a:extLst>
            </p:cNvPr>
            <p:cNvSpPr/>
            <p:nvPr/>
          </p:nvSpPr>
          <p:spPr>
            <a:xfrm>
              <a:off x="6892215" y="2097311"/>
              <a:ext cx="2102496" cy="1569373"/>
            </a:xfrm>
            <a:custGeom>
              <a:avLst/>
              <a:gdLst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455575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931437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2659224"/>
                <a:gd name="connsiteY0" fmla="*/ 1550711 h 1560042"/>
                <a:gd name="connsiteX1" fmla="*/ 793102 w 2659224"/>
                <a:gd name="connsiteY1" fmla="*/ 1149495 h 1560042"/>
                <a:gd name="connsiteX2" fmla="*/ 1334277 w 2659224"/>
                <a:gd name="connsiteY2" fmla="*/ 123128 h 1560042"/>
                <a:gd name="connsiteX3" fmla="*/ 1894115 w 2659224"/>
                <a:gd name="connsiteY3" fmla="*/ 132458 h 1560042"/>
                <a:gd name="connsiteX4" fmla="*/ 2192694 w 2659224"/>
                <a:gd name="connsiteY4" fmla="*/ 1149495 h 1560042"/>
                <a:gd name="connsiteX5" fmla="*/ 2659224 w 2659224"/>
                <a:gd name="connsiteY5" fmla="*/ 1560042 h 1560042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616026"/>
                <a:gd name="connsiteX1" fmla="*/ 793102 w 3088432"/>
                <a:gd name="connsiteY1" fmla="*/ 1149495 h 1616026"/>
                <a:gd name="connsiteX2" fmla="*/ 1334277 w 3088432"/>
                <a:gd name="connsiteY2" fmla="*/ 123128 h 1616026"/>
                <a:gd name="connsiteX3" fmla="*/ 1894115 w 3088432"/>
                <a:gd name="connsiteY3" fmla="*/ 132458 h 1616026"/>
                <a:gd name="connsiteX4" fmla="*/ 2192694 w 3088432"/>
                <a:gd name="connsiteY4" fmla="*/ 1149495 h 1616026"/>
                <a:gd name="connsiteX5" fmla="*/ 3088432 w 3088432"/>
                <a:gd name="connsiteY5" fmla="*/ 1616026 h 1616026"/>
                <a:gd name="connsiteX0" fmla="*/ 0 w 3088432"/>
                <a:gd name="connsiteY0" fmla="*/ 1550711 h 1550711"/>
                <a:gd name="connsiteX1" fmla="*/ 793102 w 3088432"/>
                <a:gd name="connsiteY1" fmla="*/ 1149495 h 1550711"/>
                <a:gd name="connsiteX2" fmla="*/ 1334277 w 3088432"/>
                <a:gd name="connsiteY2" fmla="*/ 123128 h 1550711"/>
                <a:gd name="connsiteX3" fmla="*/ 1894115 w 3088432"/>
                <a:gd name="connsiteY3" fmla="*/ 132458 h 1550711"/>
                <a:gd name="connsiteX4" fmla="*/ 2192694 w 3088432"/>
                <a:gd name="connsiteY4" fmla="*/ 1149495 h 1550711"/>
                <a:gd name="connsiteX5" fmla="*/ 3088432 w 3088432"/>
                <a:gd name="connsiteY5" fmla="*/ 1541381 h 1550711"/>
                <a:gd name="connsiteX0" fmla="*/ 0 w 3097763"/>
                <a:gd name="connsiteY0" fmla="*/ 1550711 h 1569373"/>
                <a:gd name="connsiteX1" fmla="*/ 793102 w 3097763"/>
                <a:gd name="connsiteY1" fmla="*/ 1149495 h 1569373"/>
                <a:gd name="connsiteX2" fmla="*/ 1334277 w 3097763"/>
                <a:gd name="connsiteY2" fmla="*/ 123128 h 1569373"/>
                <a:gd name="connsiteX3" fmla="*/ 1894115 w 3097763"/>
                <a:gd name="connsiteY3" fmla="*/ 132458 h 1569373"/>
                <a:gd name="connsiteX4" fmla="*/ 2192694 w 3097763"/>
                <a:gd name="connsiteY4" fmla="*/ 1149495 h 1569373"/>
                <a:gd name="connsiteX5" fmla="*/ 3097763 w 3097763"/>
                <a:gd name="connsiteY5" fmla="*/ 1569373 h 156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7763" h="1569373">
                  <a:moveTo>
                    <a:pt x="0" y="1550711"/>
                  </a:moveTo>
                  <a:cubicBezTo>
                    <a:pt x="275253" y="1469068"/>
                    <a:pt x="570722" y="1387426"/>
                    <a:pt x="793102" y="1149495"/>
                  </a:cubicBezTo>
                  <a:cubicBezTo>
                    <a:pt x="1015482" y="911564"/>
                    <a:pt x="1150775" y="292634"/>
                    <a:pt x="1334277" y="123128"/>
                  </a:cubicBezTo>
                  <a:cubicBezTo>
                    <a:pt x="1517779" y="-46378"/>
                    <a:pt x="1751046" y="-38603"/>
                    <a:pt x="1894115" y="132458"/>
                  </a:cubicBezTo>
                  <a:cubicBezTo>
                    <a:pt x="2037184" y="303519"/>
                    <a:pt x="2071396" y="911564"/>
                    <a:pt x="2192694" y="1149495"/>
                  </a:cubicBezTo>
                  <a:cubicBezTo>
                    <a:pt x="2313992" y="1387426"/>
                    <a:pt x="2662335" y="1536716"/>
                    <a:pt x="3097763" y="156937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61C240-AB39-23A1-FBA1-2A88F596E4A4}"/>
                </a:ext>
              </a:extLst>
            </p:cNvPr>
            <p:cNvSpPr/>
            <p:nvPr/>
          </p:nvSpPr>
          <p:spPr>
            <a:xfrm>
              <a:off x="9489232" y="2238855"/>
              <a:ext cx="1844353" cy="1427830"/>
            </a:xfrm>
            <a:custGeom>
              <a:avLst/>
              <a:gdLst>
                <a:gd name="connsiteX0" fmla="*/ 0 w 2491273"/>
                <a:gd name="connsiteY0" fmla="*/ 1490483 h 1499814"/>
                <a:gd name="connsiteX1" fmla="*/ 1073020 w 2491273"/>
                <a:gd name="connsiteY1" fmla="*/ 1061275 h 1499814"/>
                <a:gd name="connsiteX2" fmla="*/ 1427584 w 2491273"/>
                <a:gd name="connsiteY2" fmla="*/ 193528 h 1499814"/>
                <a:gd name="connsiteX3" fmla="*/ 1940767 w 2491273"/>
                <a:gd name="connsiteY3" fmla="*/ 72230 h 1499814"/>
                <a:gd name="connsiteX4" fmla="*/ 2220686 w 2491273"/>
                <a:gd name="connsiteY4" fmla="*/ 1098597 h 1499814"/>
                <a:gd name="connsiteX5" fmla="*/ 2491273 w 2491273"/>
                <a:gd name="connsiteY5" fmla="*/ 1499814 h 1499814"/>
                <a:gd name="connsiteX0" fmla="*/ 0 w 2491273"/>
                <a:gd name="connsiteY0" fmla="*/ 1497048 h 1506379"/>
                <a:gd name="connsiteX1" fmla="*/ 1073020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491273"/>
                <a:gd name="connsiteY0" fmla="*/ 1497048 h 1506379"/>
                <a:gd name="connsiteX1" fmla="*/ 951722 w 2491273"/>
                <a:gd name="connsiteY1" fmla="*/ 1067840 h 1506379"/>
                <a:gd name="connsiteX2" fmla="*/ 1390261 w 2491273"/>
                <a:gd name="connsiteY2" fmla="*/ 181432 h 1506379"/>
                <a:gd name="connsiteX3" fmla="*/ 1940767 w 2491273"/>
                <a:gd name="connsiteY3" fmla="*/ 78795 h 1506379"/>
                <a:gd name="connsiteX4" fmla="*/ 2220686 w 2491273"/>
                <a:gd name="connsiteY4" fmla="*/ 1105162 h 1506379"/>
                <a:gd name="connsiteX5" fmla="*/ 2491273 w 2491273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97048 h 1506379"/>
                <a:gd name="connsiteX1" fmla="*/ 951722 w 2687216"/>
                <a:gd name="connsiteY1" fmla="*/ 1067840 h 1506379"/>
                <a:gd name="connsiteX2" fmla="*/ 1390261 w 2687216"/>
                <a:gd name="connsiteY2" fmla="*/ 181432 h 1506379"/>
                <a:gd name="connsiteX3" fmla="*/ 1940767 w 2687216"/>
                <a:gd name="connsiteY3" fmla="*/ 78795 h 1506379"/>
                <a:gd name="connsiteX4" fmla="*/ 2220686 w 2687216"/>
                <a:gd name="connsiteY4" fmla="*/ 1105162 h 1506379"/>
                <a:gd name="connsiteX5" fmla="*/ 2687216 w 2687216"/>
                <a:gd name="connsiteY5" fmla="*/ 1506379 h 1506379"/>
                <a:gd name="connsiteX0" fmla="*/ 0 w 2687216"/>
                <a:gd name="connsiteY0" fmla="*/ 1418499 h 1427830"/>
                <a:gd name="connsiteX1" fmla="*/ 951722 w 2687216"/>
                <a:gd name="connsiteY1" fmla="*/ 989291 h 1427830"/>
                <a:gd name="connsiteX2" fmla="*/ 1390261 w 2687216"/>
                <a:gd name="connsiteY2" fmla="*/ 102883 h 1427830"/>
                <a:gd name="connsiteX3" fmla="*/ 1959428 w 2687216"/>
                <a:gd name="connsiteY3" fmla="*/ 121544 h 1427830"/>
                <a:gd name="connsiteX4" fmla="*/ 2220686 w 2687216"/>
                <a:gd name="connsiteY4" fmla="*/ 1026613 h 1427830"/>
                <a:gd name="connsiteX5" fmla="*/ 2687216 w 2687216"/>
                <a:gd name="connsiteY5" fmla="*/ 1427830 h 142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7216" h="1427830">
                  <a:moveTo>
                    <a:pt x="0" y="1418499"/>
                  </a:moveTo>
                  <a:cubicBezTo>
                    <a:pt x="417544" y="1311974"/>
                    <a:pt x="720012" y="1208560"/>
                    <a:pt x="951722" y="989291"/>
                  </a:cubicBezTo>
                  <a:cubicBezTo>
                    <a:pt x="1183432" y="770022"/>
                    <a:pt x="1222310" y="247507"/>
                    <a:pt x="1390261" y="102883"/>
                  </a:cubicBezTo>
                  <a:cubicBezTo>
                    <a:pt x="1558212" y="-41741"/>
                    <a:pt x="1821024" y="-32411"/>
                    <a:pt x="1959428" y="121544"/>
                  </a:cubicBezTo>
                  <a:cubicBezTo>
                    <a:pt x="2097832" y="275499"/>
                    <a:pt x="2128935" y="788682"/>
                    <a:pt x="2220686" y="1026613"/>
                  </a:cubicBezTo>
                  <a:cubicBezTo>
                    <a:pt x="2312437" y="1264544"/>
                    <a:pt x="2523153" y="1402171"/>
                    <a:pt x="2687216" y="1427830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7C0046-03BC-F148-8772-801BFFBE5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304" y="3666684"/>
              <a:ext cx="360005" cy="606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5E60209-3CE3-E5FB-40B5-185B52A38608}"/>
                    </a:ext>
                  </a:extLst>
                </p:cNvPr>
                <p:cNvSpPr txBox="1"/>
                <p:nvPr/>
              </p:nvSpPr>
              <p:spPr>
                <a:xfrm>
                  <a:off x="8284807" y="2339189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5E60209-3CE3-E5FB-40B5-185B52A38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807" y="2339189"/>
                  <a:ext cx="1103344" cy="416268"/>
                </a:xfrm>
                <a:prstGeom prst="rect">
                  <a:avLst/>
                </a:prstGeom>
                <a:blipFill>
                  <a:blip r:embed="rId10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7ACC191-4480-9790-D2B4-A7462BF4E88C}"/>
                    </a:ext>
                  </a:extLst>
                </p:cNvPr>
                <p:cNvSpPr txBox="1"/>
                <p:nvPr/>
              </p:nvSpPr>
              <p:spPr>
                <a:xfrm>
                  <a:off x="10877550" y="2410759"/>
                  <a:ext cx="1103344" cy="416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7ACC191-4480-9790-D2B4-A7462BF4E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550" y="2410759"/>
                  <a:ext cx="1103344" cy="416268"/>
                </a:xfrm>
                <a:prstGeom prst="rect">
                  <a:avLst/>
                </a:prstGeom>
                <a:blipFill>
                  <a:blip r:embed="rId11"/>
                  <a:stretch>
                    <a:fillRect b="-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783C2B-B324-09E3-6B39-1632B5E8BB0C}"/>
                </a:ext>
              </a:extLst>
            </p:cNvPr>
            <p:cNvSpPr txBox="1"/>
            <p:nvPr/>
          </p:nvSpPr>
          <p:spPr>
            <a:xfrm>
              <a:off x="7360298" y="4282505"/>
              <a:ext cx="4277985" cy="85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overlap: ontological state retains information about 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31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F56D21-15B4-5DED-1F1A-4EE3C5F5FB10}"/>
              </a:ext>
            </a:extLst>
          </p:cNvPr>
          <p:cNvSpPr/>
          <p:nvPr/>
        </p:nvSpPr>
        <p:spPr>
          <a:xfrm>
            <a:off x="945097" y="3364633"/>
            <a:ext cx="2969137" cy="2396968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0"/>
                  <a:lumOff val="100000"/>
                </a:schemeClr>
              </a:gs>
              <a:gs pos="25000">
                <a:srgbClr val="FFBFBF">
                  <a:lumMod val="35000"/>
                  <a:lumOff val="65000"/>
                </a:srgbClr>
              </a:gs>
              <a:gs pos="0">
                <a:srgbClr val="FF0000">
                  <a:lumMod val="50000"/>
                  <a:lumOff val="50000"/>
                </a:srgbClr>
              </a:gs>
              <a:gs pos="75000">
                <a:srgbClr val="FFBFBF">
                  <a:lumMod val="35000"/>
                  <a:lumOff val="65000"/>
                </a:srgbClr>
              </a:gs>
              <a:gs pos="100000">
                <a:srgbClr val="FF0000">
                  <a:lumMod val="50000"/>
                  <a:lumOff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2BAD97-B995-6FA2-EDA3-2CDE06F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CEE02-32CA-A82C-7875-C492D6C3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17C6-C954-892C-E698-7333A94EEA17}"/>
              </a:ext>
            </a:extLst>
          </p:cNvPr>
          <p:cNvSpPr txBox="1"/>
          <p:nvPr/>
        </p:nvSpPr>
        <p:spPr>
          <a:xfrm>
            <a:off x="0" y="263068"/>
            <a:ext cx="823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Why these names?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6D9419-B4C1-DACE-48EF-BC10975ABC25}"/>
                  </a:ext>
                </a:extLst>
              </p:cNvPr>
              <p:cNvSpPr txBox="1"/>
              <p:nvPr/>
            </p:nvSpPr>
            <p:spPr>
              <a:xfrm>
                <a:off x="805338" y="1902836"/>
                <a:ext cx="2224391" cy="108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6D9419-B4C1-DACE-48EF-BC10975A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38" y="1902836"/>
                <a:ext cx="2224391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3858016-0850-67B0-6E6F-3B638DD7A0A4}"/>
              </a:ext>
            </a:extLst>
          </p:cNvPr>
          <p:cNvSpPr txBox="1"/>
          <p:nvPr/>
        </p:nvSpPr>
        <p:spPr>
          <a:xfrm>
            <a:off x="506027" y="1071044"/>
            <a:ext cx="6834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Classical statistical mechanics: energy vs temperature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FD4BC2-B757-3FED-F7B0-D5B4777099EC}"/>
              </a:ext>
            </a:extLst>
          </p:cNvPr>
          <p:cNvCxnSpPr/>
          <p:nvPr/>
        </p:nvCxnSpPr>
        <p:spPr>
          <a:xfrm>
            <a:off x="2476870" y="3364633"/>
            <a:ext cx="0" cy="239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281683-EAD6-33DC-2A6A-C0F4D04B36CE}"/>
              </a:ext>
            </a:extLst>
          </p:cNvPr>
          <p:cNvCxnSpPr/>
          <p:nvPr/>
        </p:nvCxnSpPr>
        <p:spPr>
          <a:xfrm>
            <a:off x="945098" y="4563118"/>
            <a:ext cx="2969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A30701-526B-F36C-AC7B-6EAB5F587353}"/>
                  </a:ext>
                </a:extLst>
              </p:cNvPr>
              <p:cNvSpPr txBox="1"/>
              <p:nvPr/>
            </p:nvSpPr>
            <p:spPr>
              <a:xfrm>
                <a:off x="3730242" y="457598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A30701-526B-F36C-AC7B-6EAB5F58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242" y="4575980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E93796-06EB-1F50-1B1A-C23E2CF20545}"/>
                  </a:ext>
                </a:extLst>
              </p:cNvPr>
              <p:cNvSpPr txBox="1"/>
              <p:nvPr/>
            </p:nvSpPr>
            <p:spPr>
              <a:xfrm>
                <a:off x="2201682" y="3148567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E93796-06EB-1F50-1B1A-C23E2CF2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82" y="3148567"/>
                <a:ext cx="36862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482D12-DC26-5305-E493-9D336E1E04DF}"/>
              </a:ext>
            </a:extLst>
          </p:cNvPr>
          <p:cNvCxnSpPr/>
          <p:nvPr/>
        </p:nvCxnSpPr>
        <p:spPr>
          <a:xfrm>
            <a:off x="945098" y="4012702"/>
            <a:ext cx="29691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9CFDFF-62C8-1B73-85A3-5657AD277CE3}"/>
              </a:ext>
            </a:extLst>
          </p:cNvPr>
          <p:cNvCxnSpPr/>
          <p:nvPr/>
        </p:nvCxnSpPr>
        <p:spPr>
          <a:xfrm>
            <a:off x="945097" y="5141646"/>
            <a:ext cx="29691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98703E-93C3-72D0-BD00-191E6BDF5EAD}"/>
              </a:ext>
            </a:extLst>
          </p:cNvPr>
          <p:cNvCxnSpPr>
            <a:cxnSpLocks/>
          </p:cNvCxnSpPr>
          <p:nvPr/>
        </p:nvCxnSpPr>
        <p:spPr>
          <a:xfrm>
            <a:off x="3977196" y="4012702"/>
            <a:ext cx="452761" cy="50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B9C7D1-7B8E-8B0D-16A4-AF0E8555F66F}"/>
              </a:ext>
            </a:extLst>
          </p:cNvPr>
          <p:cNvCxnSpPr/>
          <p:nvPr/>
        </p:nvCxnSpPr>
        <p:spPr>
          <a:xfrm flipV="1">
            <a:off x="4008643" y="4712786"/>
            <a:ext cx="421314" cy="42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351677-38EE-D5F2-2F06-1D59294ABB72}"/>
                  </a:ext>
                </a:extLst>
              </p:cNvPr>
              <p:cNvSpPr txBox="1"/>
              <p:nvPr/>
            </p:nvSpPr>
            <p:spPr>
              <a:xfrm>
                <a:off x="4416244" y="4429953"/>
                <a:ext cx="1248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351677-38EE-D5F2-2F06-1D59294AB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44" y="4429953"/>
                <a:ext cx="124803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6622D8A-ED58-7283-F7A2-EAD1DFCC43D8}"/>
              </a:ext>
            </a:extLst>
          </p:cNvPr>
          <p:cNvSpPr txBox="1"/>
          <p:nvPr/>
        </p:nvSpPr>
        <p:spPr>
          <a:xfrm>
            <a:off x="3297237" y="1902836"/>
            <a:ext cx="266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state corresponds to a single value of energy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F0C198-F303-A1C0-A5EC-9D6E3ADB684E}"/>
              </a:ext>
            </a:extLst>
          </p:cNvPr>
          <p:cNvSpPr txBox="1"/>
          <p:nvPr/>
        </p:nvSpPr>
        <p:spPr>
          <a:xfrm>
            <a:off x="3347416" y="2973106"/>
            <a:ext cx="296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Energy partitions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31C9CC-76FD-FC53-A63A-03F03873C189}"/>
                  </a:ext>
                </a:extLst>
              </p:cNvPr>
              <p:cNvSpPr txBox="1"/>
              <p:nvPr/>
            </p:nvSpPr>
            <p:spPr>
              <a:xfrm>
                <a:off x="417250" y="5934918"/>
                <a:ext cx="4953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Energy is a property of the state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31C9CC-76FD-FC53-A63A-03F03873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0" y="5934918"/>
                <a:ext cx="4953739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3B81A1-9576-6700-CD8A-B6BD27222B03}"/>
              </a:ext>
            </a:extLst>
          </p:cNvPr>
          <p:cNvCxnSpPr/>
          <p:nvPr/>
        </p:nvCxnSpPr>
        <p:spPr>
          <a:xfrm>
            <a:off x="1342713" y="1967674"/>
            <a:ext cx="184314" cy="34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81F5F2-D65C-DC55-707E-29A110B8C476}"/>
              </a:ext>
            </a:extLst>
          </p:cNvPr>
          <p:cNvSpPr txBox="1"/>
          <p:nvPr/>
        </p:nvSpPr>
        <p:spPr>
          <a:xfrm>
            <a:off x="561150" y="1614062"/>
            <a:ext cx="117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microstate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987F53-EF78-4A3A-5BF4-550EC2040695}"/>
              </a:ext>
            </a:extLst>
          </p:cNvPr>
          <p:cNvGrpSpPr/>
          <p:nvPr/>
        </p:nvGrpSpPr>
        <p:grpSpPr>
          <a:xfrm>
            <a:off x="7649154" y="201096"/>
            <a:ext cx="4336023" cy="3930614"/>
            <a:chOff x="7649154" y="201096"/>
            <a:chExt cx="4336023" cy="393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D69D96-BB60-D0D0-2289-E0CBEB2DEA33}"/>
                    </a:ext>
                  </a:extLst>
                </p:cNvPr>
                <p:cNvSpPr txBox="1"/>
                <p:nvPr/>
              </p:nvSpPr>
              <p:spPr>
                <a:xfrm>
                  <a:off x="8469979" y="201096"/>
                  <a:ext cx="3070199" cy="6303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D69D96-BB60-D0D0-2289-E0CBEB2DE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979" y="201096"/>
                  <a:ext cx="3070199" cy="6303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6226B8-5905-4A47-32F0-12BC73A74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018" y="769425"/>
              <a:ext cx="4185159" cy="33473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61DECE6-5F08-A631-3C0C-3BB6E3753A5A}"/>
                    </a:ext>
                  </a:extLst>
                </p:cNvPr>
                <p:cNvSpPr txBox="1"/>
                <p:nvPr/>
              </p:nvSpPr>
              <p:spPr>
                <a:xfrm rot="16200000">
                  <a:off x="7417424" y="2156679"/>
                  <a:ext cx="83279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61DECE6-5F08-A631-3C0C-3BB6E3753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417424" y="2156679"/>
                  <a:ext cx="832792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7D3259F-E7C3-5BC3-420D-F84F4094B6E7}"/>
                    </a:ext>
                  </a:extLst>
                </p:cNvPr>
                <p:cNvSpPr txBox="1"/>
                <p:nvPr/>
              </p:nvSpPr>
              <p:spPr>
                <a:xfrm>
                  <a:off x="10972623" y="1087871"/>
                  <a:ext cx="15448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7D3259F-E7C3-5BC3-420D-F84F4094B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623" y="1087871"/>
                  <a:ext cx="154482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60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FC12C65-40D6-7B71-3CE4-8ADAEED88469}"/>
                    </a:ext>
                  </a:extLst>
                </p:cNvPr>
                <p:cNvSpPr txBox="1"/>
                <p:nvPr/>
              </p:nvSpPr>
              <p:spPr>
                <a:xfrm>
                  <a:off x="10972623" y="1328994"/>
                  <a:ext cx="15448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FC12C65-40D6-7B71-3CE4-8ADAEED88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623" y="1328994"/>
                  <a:ext cx="154482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6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1AFDD6-BD43-DDC0-2FAA-284B066EEC71}"/>
                    </a:ext>
                  </a:extLst>
                </p:cNvPr>
                <p:cNvSpPr txBox="1"/>
                <p:nvPr/>
              </p:nvSpPr>
              <p:spPr>
                <a:xfrm>
                  <a:off x="10972623" y="1570117"/>
                  <a:ext cx="15448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1AFDD6-BD43-DDC0-2FAA-284B066EE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623" y="1570117"/>
                  <a:ext cx="154482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60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AFC9946-772E-FAF4-BF5A-EF00F7D5F080}"/>
                    </a:ext>
                  </a:extLst>
                </p:cNvPr>
                <p:cNvSpPr txBox="1"/>
                <p:nvPr/>
              </p:nvSpPr>
              <p:spPr>
                <a:xfrm>
                  <a:off x="9805392" y="3762378"/>
                  <a:ext cx="39087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AFC9946-772E-FAF4-BF5A-EF00F7D5F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392" y="3762378"/>
                  <a:ext cx="3908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96E07E5-5FD0-34C3-8EFA-CD379BDD3893}"/>
              </a:ext>
            </a:extLst>
          </p:cNvPr>
          <p:cNvSpPr txBox="1"/>
          <p:nvPr/>
        </p:nvSpPr>
        <p:spPr>
          <a:xfrm>
            <a:off x="6825503" y="4229431"/>
            <a:ext cx="266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does not partition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C4AC78-BC27-DDD7-D3C7-53DD94C87187}"/>
                  </a:ext>
                </a:extLst>
              </p:cNvPr>
              <p:cNvSpPr txBox="1"/>
              <p:nvPr/>
            </p:nvSpPr>
            <p:spPr>
              <a:xfrm>
                <a:off x="5792924" y="5161439"/>
                <a:ext cx="37124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Temperature is not a property of the state (only of the distribution)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C4AC78-BC27-DDD7-D3C7-53DD94C8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24" y="5161439"/>
                <a:ext cx="3712460" cy="1200329"/>
              </a:xfrm>
              <a:prstGeom prst="rect">
                <a:avLst/>
              </a:prstGeom>
              <a:blipFill>
                <a:blip r:embed="rId14"/>
                <a:stretch>
                  <a:fillRect t="-4061" r="-65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86311291-9F29-F843-3D49-6497814CA48B}"/>
              </a:ext>
            </a:extLst>
          </p:cNvPr>
          <p:cNvSpPr txBox="1"/>
          <p:nvPr/>
        </p:nvSpPr>
        <p:spPr>
          <a:xfrm>
            <a:off x="9358475" y="2094224"/>
            <a:ext cx="266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temperature, same microstate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FBE753-F71A-50E0-993B-7B569F1F3C95}"/>
              </a:ext>
            </a:extLst>
          </p:cNvPr>
          <p:cNvCxnSpPr>
            <a:cxnSpLocks/>
          </p:cNvCxnSpPr>
          <p:nvPr/>
        </p:nvCxnSpPr>
        <p:spPr>
          <a:xfrm>
            <a:off x="9358475" y="1071044"/>
            <a:ext cx="0" cy="26330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4AE49F-0F05-1138-8940-10FF9D3AB776}"/>
              </a:ext>
            </a:extLst>
          </p:cNvPr>
          <p:cNvSpPr txBox="1"/>
          <p:nvPr/>
        </p:nvSpPr>
        <p:spPr>
          <a:xfrm>
            <a:off x="11287851" y="394704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63559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38308</TotalTime>
  <Words>1818</Words>
  <Application>Microsoft Office PowerPoint</Application>
  <PresentationFormat>Widescreen</PresentationFormat>
  <Paragraphs>255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Proxima Nova Lt</vt:lpstr>
      <vt:lpstr>Office Theme</vt:lpstr>
      <vt:lpstr>On the reality of the quantum state once again</vt:lpstr>
      <vt:lpstr>The paper</vt:lpstr>
      <vt:lpstr>Plan</vt:lpstr>
      <vt:lpstr>Disclaimer</vt:lpstr>
      <vt:lpstr>Ontological model 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we break the ontological models?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ψ-ontic models violate quantum mechanics </vt:lpstr>
      <vt:lpstr>PowerPoint Presentation</vt:lpstr>
      <vt:lpstr>PowerPoint Presentation</vt:lpstr>
      <vt:lpstr>PowerPoint Presentation</vt:lpstr>
      <vt:lpstr>PowerPoint Presentation</vt:lpstr>
      <vt:lpstr>The problem with ontological models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170</cp:revision>
  <dcterms:created xsi:type="dcterms:W3CDTF">2021-04-07T15:17:47Z</dcterms:created>
  <dcterms:modified xsi:type="dcterms:W3CDTF">2024-03-18T20:03:04Z</dcterms:modified>
</cp:coreProperties>
</file>