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78" r:id="rId26"/>
    <p:sldId id="282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DBC3E-FB8B-DB01-8DB4-4F4325475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B7BAF-B907-56CC-0B3C-2D0F18624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4BBA5-132A-73C2-71D8-22208212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EA90-2B57-41E5-97D0-95BDC04FA3D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D60BE-0A69-0A7A-7C78-139BFD75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37D01-60EB-80DD-25F8-A48B1778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A82F-722E-4AFD-86D5-5B3C9B257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6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84DF-0936-DE6C-D7B3-73DD53D1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10A1E-7DC6-1E06-564A-F3EBC528E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ECFDE-76EB-1BCF-75FE-92F09309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EA90-2B57-41E5-97D0-95BDC04FA3D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81616-C948-F401-480E-5D4FE45F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46501-B9C2-4192-411E-92248FACB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A82F-722E-4AFD-86D5-5B3C9B257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12507D-F8F5-8FF4-99B9-22223FABC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3953E-2B2B-D64A-BFA5-3B716C132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E8E4E-6B83-A56C-A13C-CF4AC6E7A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EA90-2B57-41E5-97D0-95BDC04FA3D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9559A-055D-8E1C-756F-54FFC6D54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CA8CB-D433-B3A4-C4D8-551D6D3A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A82F-722E-4AFD-86D5-5B3C9B257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6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58F2-62AA-B411-FD05-B6DFCED5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2206E-07ED-F5EB-E9C6-008A89ABF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46E8D-B9B4-B047-80C0-E1820096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EA90-2B57-41E5-97D0-95BDC04FA3D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84959-10AC-B0D1-6898-A2F5F29AF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138B5-1486-1825-FBFE-9D348E0B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A82F-722E-4AFD-86D5-5B3C9B257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9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D58C-6E17-9A95-EADE-34BA839B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5A162-9928-7898-8AFB-B4CF6558A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89CBB-EEA2-6BDE-0AD1-1BBB4E93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EA90-2B57-41E5-97D0-95BDC04FA3D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9732F-A6ED-C5B3-C136-E7EEC58F1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E59A6-C9B1-CE8B-ED2F-932E4359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A82F-722E-4AFD-86D5-5B3C9B257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0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D78DE-241A-31D7-EDEF-866CC5FEE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CDEB-0DF5-2B8F-C6D4-BFF89E945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B637E-6892-D22A-1F24-3E181E14A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1F7A9-487B-26CC-B01D-90BBDFD7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EA90-2B57-41E5-97D0-95BDC04FA3D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7C42D-B661-B7B1-5BCD-3F5FDB2C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45FCC-71B4-D680-BBBF-218F412E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A82F-722E-4AFD-86D5-5B3C9B257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7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F440-F9FC-0A5D-3274-72883F44A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6CD15-1EE4-F381-5309-E60A36C9B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8FC49-E2DA-F0E5-5C33-6784AB3C2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9B15B-5A10-80C6-0C2B-06439812E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35E981-8D9C-BA16-1003-3F21EED41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F0033-5DDC-57AE-CB55-02FE2122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EA90-2B57-41E5-97D0-95BDC04FA3D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4BA0B0-D340-255C-7A89-A30B365A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D784A-BAA4-FB72-A361-E47660CC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A82F-722E-4AFD-86D5-5B3C9B257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4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697D-B525-7B99-215A-5D7514275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2C4DF-4FC2-B244-7B60-9B3079F9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EA90-2B57-41E5-97D0-95BDC04FA3D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AD0BF-150B-1F5D-BE6F-633287AD7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E7329-C39E-20A0-C418-53A0DFC3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A82F-722E-4AFD-86D5-5B3C9B257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C1355-A7F4-B7FA-79F5-EABEDEEA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EA90-2B57-41E5-97D0-95BDC04FA3D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D10D4-E8BE-3082-5ED3-21750647A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55B85-05C9-A469-B87B-DE5C1159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A82F-722E-4AFD-86D5-5B3C9B257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8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F037-1A93-5FA7-616E-C7CD25E2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93E45-E02E-099C-A1AC-23422FDB3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12CDC-A565-9C94-B757-272118711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E7CAE-5480-74E7-BC21-2660CEF3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EA90-2B57-41E5-97D0-95BDC04FA3D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FBDD6-64FC-BDDB-C7F1-34FB6D31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58257-414C-16D6-A034-CB632EFE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A82F-722E-4AFD-86D5-5B3C9B257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9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07AE-DF12-92DA-4B65-A5BD1149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F12AA9-5C20-BC11-649C-F1BBA83B0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4293C-4802-26F8-B1D2-304B4E9ED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77D4B-4381-4563-298A-F9E66119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EA90-2B57-41E5-97D0-95BDC04FA3D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772AD-B5EA-FFD8-89AC-0E4192BA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7CCEF-A541-00F9-16BE-9C3B2B6B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A82F-722E-4AFD-86D5-5B3C9B257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6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A736E4-6BB0-CF54-572B-A6BD3B45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BF6F0-611C-363B-1DCA-BE789568F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7F450-21B8-DBD2-A717-A71E30428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AEA90-2B57-41E5-97D0-95BDC04FA3D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C9739-919C-365C-3EF2-3D467450F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82848-627B-10AC-4937-E6B2ABD6C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BA82F-722E-4AFD-86D5-5B3C9B257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83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D930-9052-D20E-7B49-DB7ABC856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 number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23320-685C-D90F-7E61-FAD298D78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05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88B479-02F2-B46C-A45F-1EBA79D642AF}"/>
                  </a:ext>
                </a:extLst>
              </p:cNvPr>
              <p:cNvSpPr txBox="1"/>
              <p:nvPr/>
            </p:nvSpPr>
            <p:spPr>
              <a:xfrm>
                <a:off x="976544" y="941867"/>
                <a:ext cx="106709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0" dirty="0"/>
                  <a:t>A group is a monoid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sz="3600" dirty="0"/>
                  <a:t> that</a:t>
                </a:r>
              </a:p>
              <a:p>
                <a:pPr lvl="1"/>
                <a:r>
                  <a:rPr lang="en-US" sz="3600" dirty="0"/>
                  <a:t>has inverse operation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3600" dirty="0"/>
                  <a:t> -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88B479-02F2-B46C-A45F-1EBA79D64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544" y="941867"/>
                <a:ext cx="10670958" cy="1200329"/>
              </a:xfrm>
              <a:prstGeom prst="rect">
                <a:avLst/>
              </a:prstGeom>
              <a:blipFill>
                <a:blip r:embed="rId2"/>
                <a:stretch>
                  <a:fillRect l="-1713" t="-6633" b="-20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C5D6773-D074-23D3-739E-34E3480C8751}"/>
              </a:ext>
            </a:extLst>
          </p:cNvPr>
          <p:cNvSpPr txBox="1"/>
          <p:nvPr/>
        </p:nvSpPr>
        <p:spPr>
          <a:xfrm>
            <a:off x="0" y="976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Groups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D5F0A0-F126-C088-5F2C-439D39754033}"/>
                  </a:ext>
                </a:extLst>
              </p:cNvPr>
              <p:cNvSpPr txBox="1"/>
              <p:nvPr/>
            </p:nvSpPr>
            <p:spPr>
              <a:xfrm>
                <a:off x="0" y="2713974"/>
                <a:ext cx="936150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,+</m:t>
                        </m:r>
                      </m:e>
                    </m:d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ℚ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,+</m:t>
                        </m:r>
                      </m:e>
                    </m:d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ℚ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,+</m:t>
                        </m:r>
                      </m:e>
                    </m:d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sz="3600" dirty="0"/>
                  <a:t> are groups</a:t>
                </a:r>
                <a:br>
                  <a:rPr lang="en-US" sz="3600" dirty="0"/>
                </a:br>
                <a:r>
                  <a:rPr lang="en-US" sz="3600" dirty="0"/>
                  <a:t>while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,+</m:t>
                        </m:r>
                      </m:e>
                    </m:d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ℤ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</m:oMath>
                </a14:m>
                <a:r>
                  <a:rPr lang="en-US" sz="3600" dirty="0"/>
                  <a:t> are not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D5F0A0-F126-C088-5F2C-439D39754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13974"/>
                <a:ext cx="9361503" cy="1200329"/>
              </a:xfrm>
              <a:prstGeom prst="rect">
                <a:avLst/>
              </a:prstGeom>
              <a:blipFill>
                <a:blip r:embed="rId3"/>
                <a:stretch>
                  <a:fillRect t="-6091" b="-19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95E5EE-A131-873C-25CC-D92F96442D21}"/>
                  </a:ext>
                </a:extLst>
              </p:cNvPr>
              <p:cNvSpPr txBox="1"/>
              <p:nvPr/>
            </p:nvSpPr>
            <p:spPr>
              <a:xfrm>
                <a:off x="0" y="5015106"/>
                <a:ext cx="936150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Can prove general features (unique identity):</a:t>
                </a:r>
                <a:br>
                  <a:rPr lang="en-US" sz="3600" dirty="0"/>
                </a:br>
                <a:r>
                  <a:rPr lang="en-US" sz="36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 are identities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95E5EE-A131-873C-25CC-D92F96442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15106"/>
                <a:ext cx="9361503" cy="1754326"/>
              </a:xfrm>
              <a:prstGeom prst="rect">
                <a:avLst/>
              </a:prstGeom>
              <a:blipFill>
                <a:blip r:embed="rId4"/>
                <a:stretch>
                  <a:fillRect t="-5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400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88B479-02F2-B46C-A45F-1EBA79D642AF}"/>
                  </a:ext>
                </a:extLst>
              </p:cNvPr>
              <p:cNvSpPr txBox="1"/>
              <p:nvPr/>
            </p:nvSpPr>
            <p:spPr>
              <a:xfrm>
                <a:off x="284084" y="941867"/>
                <a:ext cx="1136341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0" dirty="0"/>
                  <a:t>A ring is a triple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,+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⋅)</m:t>
                    </m:r>
                  </m:oMath>
                </a14:m>
                <a:r>
                  <a:rPr lang="en-US" sz="3600" dirty="0"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,+)</m:t>
                    </m:r>
                  </m:oMath>
                </a14:m>
                <a:r>
                  <a:rPr lang="en-US" sz="3600" dirty="0"/>
                  <a:t> is a group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sz="3600" dirty="0"/>
                  <a:t> is a monoid</a:t>
                </a:r>
              </a:p>
              <a:p>
                <a:pPr lvl="1"/>
                <a:r>
                  <a:rPr lang="en-US" sz="3600" dirty="0"/>
                  <a:t>Multiplication is distributive –</a:t>
                </a:r>
                <a:br>
                  <a:rPr lang="en-US" sz="3600" dirty="0"/>
                </a:br>
                <a:r>
                  <a:rPr lang="en-US" sz="3600" dirty="0"/>
                  <a:t> 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88B479-02F2-B46C-A45F-1EBA79D64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4" y="941867"/>
                <a:ext cx="11363417" cy="2862322"/>
              </a:xfrm>
              <a:prstGeom prst="rect">
                <a:avLst/>
              </a:prstGeom>
              <a:blipFill>
                <a:blip r:embed="rId2"/>
                <a:stretch>
                  <a:fillRect l="-1663" t="-2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C5D6773-D074-23D3-739E-34E3480C8751}"/>
              </a:ext>
            </a:extLst>
          </p:cNvPr>
          <p:cNvSpPr txBox="1"/>
          <p:nvPr/>
        </p:nvSpPr>
        <p:spPr>
          <a:xfrm>
            <a:off x="0" y="976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Rings and fields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D5F0A0-F126-C088-5F2C-439D39754033}"/>
                  </a:ext>
                </a:extLst>
              </p:cNvPr>
              <p:cNvSpPr txBox="1"/>
              <p:nvPr/>
            </p:nvSpPr>
            <p:spPr>
              <a:xfrm>
                <a:off x="7998781" y="1709993"/>
                <a:ext cx="39727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,+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ℚ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,+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</m:oMath>
                </a14:m>
                <a:br>
                  <a:rPr lang="en-US" sz="3600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,+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</m:oMath>
                </a14:m>
                <a:r>
                  <a:rPr lang="en-US" sz="3600" dirty="0"/>
                  <a:t> are rings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D5F0A0-F126-C088-5F2C-439D39754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781" y="1709993"/>
                <a:ext cx="3972758" cy="1200329"/>
              </a:xfrm>
              <a:prstGeom prst="rect">
                <a:avLst/>
              </a:prstGeom>
              <a:blipFill>
                <a:blip r:embed="rId3"/>
                <a:stretch>
                  <a:fillRect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95E5EE-A131-873C-25CC-D92F96442D21}"/>
                  </a:ext>
                </a:extLst>
              </p:cNvPr>
              <p:cNvSpPr txBox="1"/>
              <p:nvPr/>
            </p:nvSpPr>
            <p:spPr>
              <a:xfrm>
                <a:off x="0" y="4384791"/>
                <a:ext cx="93615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A field is a ring where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sz="3600" dirty="0"/>
                  <a:t> is a group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95E5EE-A131-873C-25CC-D92F96442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84791"/>
                <a:ext cx="9361503" cy="646331"/>
              </a:xfrm>
              <a:prstGeom prst="rect">
                <a:avLst/>
              </a:prstGeom>
              <a:blipFill>
                <a:blip r:embed="rId4"/>
                <a:stretch>
                  <a:fillRect t="-11321" b="-37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C5E3FFB-D983-5439-D48B-0816B5DF069C}"/>
              </a:ext>
            </a:extLst>
          </p:cNvPr>
          <p:cNvSpPr txBox="1"/>
          <p:nvPr/>
        </p:nvSpPr>
        <p:spPr>
          <a:xfrm>
            <a:off x="5357671" y="1726697"/>
            <a:ext cx="2317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add, subtract and multiply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536CB4-E45A-F226-EAA3-27F0167384EE}"/>
              </a:ext>
            </a:extLst>
          </p:cNvPr>
          <p:cNvSpPr txBox="1"/>
          <p:nvPr/>
        </p:nvSpPr>
        <p:spPr>
          <a:xfrm>
            <a:off x="3778928" y="5137654"/>
            <a:ext cx="2317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add, subtract, multiply and divide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1C7A94-2CB8-0D90-762D-C013609E0A27}"/>
                  </a:ext>
                </a:extLst>
              </p:cNvPr>
              <p:cNvSpPr txBox="1"/>
              <p:nvPr/>
            </p:nvSpPr>
            <p:spPr>
              <a:xfrm>
                <a:off x="939553" y="5956901"/>
                <a:ext cx="74823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ℚ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,+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,+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</m:oMath>
                </a14:m>
                <a:r>
                  <a:rPr lang="en-US" sz="3600" dirty="0"/>
                  <a:t> are fields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1C7A94-2CB8-0D90-762D-C013609E0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53" y="5956901"/>
                <a:ext cx="7482395" cy="646331"/>
              </a:xfrm>
              <a:prstGeom prst="rect">
                <a:avLst/>
              </a:prstGeom>
              <a:blipFill>
                <a:blip r:embed="rId5"/>
                <a:stretch>
                  <a:fillRect t="-11321" b="-37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328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88B479-02F2-B46C-A45F-1EBA79D642AF}"/>
                  </a:ext>
                </a:extLst>
              </p:cNvPr>
              <p:cNvSpPr txBox="1"/>
              <p:nvPr/>
            </p:nvSpPr>
            <p:spPr>
              <a:xfrm>
                <a:off x="284083" y="2877199"/>
                <a:ext cx="113634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0" dirty="0"/>
                  <a:t>Consider all polynomials of a variables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600" b="0" dirty="0"/>
                  <a:t> - we can add/subtract/multiply them, but not divide them: they form a ring!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88B479-02F2-B46C-A45F-1EBA79D64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3" y="2877199"/>
                <a:ext cx="11363417" cy="1754326"/>
              </a:xfrm>
              <a:prstGeom prst="rect">
                <a:avLst/>
              </a:prstGeom>
              <a:blipFill>
                <a:blip r:embed="rId2"/>
                <a:stretch>
                  <a:fillRect l="-1663" t="-4514" b="-1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C5D6773-D074-23D3-739E-34E3480C8751}"/>
              </a:ext>
            </a:extLst>
          </p:cNvPr>
          <p:cNvSpPr txBox="1"/>
          <p:nvPr/>
        </p:nvSpPr>
        <p:spPr>
          <a:xfrm>
            <a:off x="0" y="976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Other rings and fields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9B799D-4FD5-D603-14DA-697667323904}"/>
                  </a:ext>
                </a:extLst>
              </p:cNvPr>
              <p:cNvSpPr txBox="1"/>
              <p:nvPr/>
            </p:nvSpPr>
            <p:spPr>
              <a:xfrm>
                <a:off x="284084" y="1058750"/>
                <a:ext cx="113634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0" dirty="0"/>
                  <a:t>There are only two fields that extend </a:t>
                </a:r>
                <a:r>
                  <a:rPr lang="en-US" sz="3600" dirty="0"/>
                  <a:t>the real numbers (i.e. fields that contain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600" b="0" dirty="0"/>
                  <a:t>): the complex numbers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3600" b="0" dirty="0"/>
                  <a:t> and the quaternions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ℍ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9B799D-4FD5-D603-14DA-697667323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4" y="1058750"/>
                <a:ext cx="11363417" cy="1754326"/>
              </a:xfrm>
              <a:prstGeom prst="rect">
                <a:avLst/>
              </a:prstGeom>
              <a:blipFill>
                <a:blip r:embed="rId3"/>
                <a:stretch>
                  <a:fillRect l="-1663" t="-5575" r="-1127" b="-13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DC7A420-812A-D044-B1A7-1D8D60FE5F75}"/>
              </a:ext>
            </a:extLst>
          </p:cNvPr>
          <p:cNvSpPr txBox="1"/>
          <p:nvPr/>
        </p:nvSpPr>
        <p:spPr>
          <a:xfrm>
            <a:off x="414291" y="4884735"/>
            <a:ext cx="8623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dirty="0"/>
              <a:t>Consider ratios between polynomials - we can also divide them: they form a field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00595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88B479-02F2-B46C-A45F-1EBA79D642AF}"/>
              </a:ext>
            </a:extLst>
          </p:cNvPr>
          <p:cNvSpPr txBox="1"/>
          <p:nvPr/>
        </p:nvSpPr>
        <p:spPr>
          <a:xfrm>
            <a:off x="284084" y="3640680"/>
            <a:ext cx="88244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dirty="0"/>
              <a:t>They allow us to develop general results and general techniques to study all sorts of objects</a:t>
            </a: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5D6773-D074-23D3-739E-34E3480C8751}"/>
              </a:ext>
            </a:extLst>
          </p:cNvPr>
          <p:cNvSpPr txBox="1"/>
          <p:nvPr/>
        </p:nvSpPr>
        <p:spPr>
          <a:xfrm>
            <a:off x="0" y="976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Algebraic structures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9B799D-4FD5-D603-14DA-697667323904}"/>
              </a:ext>
            </a:extLst>
          </p:cNvPr>
          <p:cNvSpPr txBox="1"/>
          <p:nvPr/>
        </p:nvSpPr>
        <p:spPr>
          <a:xfrm>
            <a:off x="284084" y="1058750"/>
            <a:ext cx="113634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dirty="0"/>
              <a:t>Algebraic structures (monoids, groups, rings, fields, …) allow us to study sets of objects that allow operations like the ones we have for numbers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8792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88B479-02F2-B46C-A45F-1EBA79D642AF}"/>
              </a:ext>
            </a:extLst>
          </p:cNvPr>
          <p:cNvSpPr txBox="1"/>
          <p:nvPr/>
        </p:nvSpPr>
        <p:spPr>
          <a:xfrm>
            <a:off x="1683797" y="648896"/>
            <a:ext cx="8824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/>
              <a:t>Are algebraic operations the right way to characterize numbers in physics?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1886195-B948-1DCC-34BE-E040E3749BD6}"/>
                  </a:ext>
                </a:extLst>
              </p:cNvPr>
              <p:cNvSpPr txBox="1"/>
              <p:nvPr/>
            </p:nvSpPr>
            <p:spPr>
              <a:xfrm>
                <a:off x="380258" y="2443665"/>
                <a:ext cx="11675617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They do not seem necessary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b="0" dirty="0"/>
                  <a:t>Ignore </a:t>
                </a:r>
                <a:r>
                  <a:rPr lang="en-US" sz="3600" dirty="0"/>
                  <a:t>units</a:t>
                </a:r>
                <a:r>
                  <a:rPr lang="en-US" sz="3600" b="0" dirty="0"/>
                  <a:t>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×1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=1 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6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/>
                  <a:t>Broken by a non-linear transformation</a:t>
                </a:r>
              </a:p>
              <a:p>
                <a:r>
                  <a:rPr lang="en-US" sz="3600" dirty="0"/>
                  <a:t>They do not seem sufficient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/>
                  <a:t>include we don’t regard as numbers</a:t>
                </a:r>
              </a:p>
              <a:p>
                <a:r>
                  <a:rPr lang="en-US" sz="3600" dirty="0"/>
                  <a:t>There is no “number” structure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1886195-B948-1DCC-34BE-E040E3749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58" y="2443665"/>
                <a:ext cx="11675617" cy="3416320"/>
              </a:xfrm>
              <a:prstGeom prst="rect">
                <a:avLst/>
              </a:prstGeom>
              <a:blipFill>
                <a:blip r:embed="rId2"/>
                <a:stretch>
                  <a:fillRect l="-1566" t="-2857" b="-5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739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886195-B948-1DCC-34BE-E040E3749BD6}"/>
              </a:ext>
            </a:extLst>
          </p:cNvPr>
          <p:cNvSpPr txBox="1"/>
          <p:nvPr/>
        </p:nvSpPr>
        <p:spPr>
          <a:xfrm>
            <a:off x="258191" y="1360585"/>
            <a:ext cx="11675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Yes, we use them to perform operations… but we first must be able to measure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0B1EC-A0B9-CBC6-929F-F9BA6F204AC9}"/>
              </a:ext>
            </a:extLst>
          </p:cNvPr>
          <p:cNvSpPr txBox="1"/>
          <p:nvPr/>
        </p:nvSpPr>
        <p:spPr>
          <a:xfrm>
            <a:off x="0" y="976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How do we use number in physics?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2B1D1-A94D-ABDA-70C4-0D3F0E645738}"/>
              </a:ext>
            </a:extLst>
          </p:cNvPr>
          <p:cNvSpPr txBox="1"/>
          <p:nvPr/>
        </p:nvSpPr>
        <p:spPr>
          <a:xfrm>
            <a:off x="258191" y="2828835"/>
            <a:ext cx="11675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More fundamentally, we use numbers to label potential values of a physical quantity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C99D6C-05DD-B9E4-6D6F-3B57828E3047}"/>
              </a:ext>
            </a:extLst>
          </p:cNvPr>
          <p:cNvSpPr txBox="1"/>
          <p:nvPr/>
        </p:nvSpPr>
        <p:spPr>
          <a:xfrm>
            <a:off x="258191" y="4297085"/>
            <a:ext cx="1167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is a physical quantity?</a:t>
            </a:r>
          </a:p>
        </p:txBody>
      </p:sp>
    </p:spTree>
    <p:extLst>
      <p:ext uri="{BB962C8B-B14F-4D97-AF65-F5344CB8AC3E}">
        <p14:creationId xmlns:p14="http://schemas.microsoft.com/office/powerpoint/2010/main" val="1649281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886195-B948-1DCC-34BE-E040E3749BD6}"/>
              </a:ext>
            </a:extLst>
          </p:cNvPr>
          <p:cNvSpPr txBox="1"/>
          <p:nvPr/>
        </p:nvSpPr>
        <p:spPr>
          <a:xfrm>
            <a:off x="258191" y="1360585"/>
            <a:ext cx="116756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Consider the following physical properties: distance, position, temperature, state of matter (solid/liquid/gas), number of molecules, mole ratio, molecular geometry (how atoms are arranged in a molecule)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0B1EC-A0B9-CBC6-929F-F9BA6F204AC9}"/>
              </a:ext>
            </a:extLst>
          </p:cNvPr>
          <p:cNvSpPr txBox="1"/>
          <p:nvPr/>
        </p:nvSpPr>
        <p:spPr>
          <a:xfrm>
            <a:off x="0" y="976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What is a physical quantity?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DE095E-249E-99B1-0431-468409FCF228}"/>
              </a:ext>
            </a:extLst>
          </p:cNvPr>
          <p:cNvSpPr txBox="1"/>
          <p:nvPr/>
        </p:nvSpPr>
        <p:spPr>
          <a:xfrm>
            <a:off x="258190" y="3838935"/>
            <a:ext cx="11675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Which ones would we call “quantities”</a:t>
            </a:r>
            <a:br>
              <a:rPr lang="en-US" sz="3600" dirty="0"/>
            </a:br>
            <a:r>
              <a:rPr lang="en-US" sz="3600" dirty="0"/>
              <a:t>and why?</a:t>
            </a:r>
          </a:p>
        </p:txBody>
      </p:sp>
    </p:spTree>
    <p:extLst>
      <p:ext uri="{BB962C8B-B14F-4D97-AF65-F5344CB8AC3E}">
        <p14:creationId xmlns:p14="http://schemas.microsoft.com/office/powerpoint/2010/main" val="281700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886195-B948-1DCC-34BE-E040E3749BD6}"/>
              </a:ext>
            </a:extLst>
          </p:cNvPr>
          <p:cNvSpPr txBox="1"/>
          <p:nvPr/>
        </p:nvSpPr>
        <p:spPr>
          <a:xfrm>
            <a:off x="258191" y="1360585"/>
            <a:ext cx="11675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physical quantity is something that has a natural sense of “bigger” and “smaller”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0B1EC-A0B9-CBC6-929F-F9BA6F204AC9}"/>
              </a:ext>
            </a:extLst>
          </p:cNvPr>
          <p:cNvSpPr txBox="1"/>
          <p:nvPr/>
        </p:nvSpPr>
        <p:spPr>
          <a:xfrm>
            <a:off x="0" y="976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What is a physical quantity?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CDE095E-249E-99B1-0431-468409FCF228}"/>
                  </a:ext>
                </a:extLst>
              </p:cNvPr>
              <p:cNvSpPr txBox="1"/>
              <p:nvPr/>
            </p:nvSpPr>
            <p:spPr>
              <a:xfrm>
                <a:off x="258190" y="2951165"/>
                <a:ext cx="116756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Since numbers are what we use to label quantities, numbers must have an operation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CDE095E-249E-99B1-0431-468409FCF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90" y="2951165"/>
                <a:ext cx="11675617" cy="1200329"/>
              </a:xfrm>
              <a:prstGeom prst="rect">
                <a:avLst/>
              </a:prstGeom>
              <a:blipFill>
                <a:blip r:embed="rId2"/>
                <a:stretch>
                  <a:fillRect l="-1566" t="-7614" r="-1931" b="-19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829415-7D75-0BC3-C5F3-61A9B1910B65}"/>
                  </a:ext>
                </a:extLst>
              </p:cNvPr>
              <p:cNvSpPr txBox="1"/>
              <p:nvPr/>
            </p:nvSpPr>
            <p:spPr>
              <a:xfrm>
                <a:off x="258190" y="4408583"/>
                <a:ext cx="116756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For example: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≤3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600" dirty="0"/>
                  <a:t> -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≤2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600" dirty="0"/>
                  <a:t> </a:t>
                </a:r>
                <a:br>
                  <a:rPr lang="en-US" sz="3600" dirty="0"/>
                </a:br>
                <a:r>
                  <a:rPr lang="en-US" sz="3600" dirty="0"/>
                  <a:t>-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𝑚𝑜𝑙𝑒𝑐𝑢𝑙𝑒𝑠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≤12 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𝑚𝑜𝑙𝑒𝑐𝑢𝑙𝑒𝑠</m:t>
                    </m:r>
                  </m:oMath>
                </a14:m>
                <a:endParaRPr lang="en-US" sz="3600" dirty="0"/>
              </a:p>
              <a:p>
                <a:r>
                  <a:rPr lang="en-US" sz="3600" dirty="0"/>
                  <a:t>But we can’t compare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829415-7D75-0BC3-C5F3-61A9B1910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90" y="4408583"/>
                <a:ext cx="11675617" cy="1754326"/>
              </a:xfrm>
              <a:prstGeom prst="rect">
                <a:avLst/>
              </a:prstGeom>
              <a:blipFill>
                <a:blip r:embed="rId3"/>
                <a:stretch>
                  <a:fillRect l="-1566" t="-4167" b="-13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71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50B1EC-A0B9-CBC6-929F-F9BA6F204AC9}"/>
              </a:ext>
            </a:extLst>
          </p:cNvPr>
          <p:cNvSpPr txBox="1"/>
          <p:nvPr/>
        </p:nvSpPr>
        <p:spPr>
          <a:xfrm>
            <a:off x="0" y="976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Linearly (or totally) ordered sets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DE095E-249E-99B1-0431-468409FCF228}"/>
              </a:ext>
            </a:extLst>
          </p:cNvPr>
          <p:cNvSpPr txBox="1"/>
          <p:nvPr/>
        </p:nvSpPr>
        <p:spPr>
          <a:xfrm>
            <a:off x="258191" y="4513636"/>
            <a:ext cx="88769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If two things are ordered “in the same way” then we can use one thing to label the other: that’s how we use numbers in physics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E3DEEB-6AFF-742E-E0F1-72E4BD382648}"/>
                  </a:ext>
                </a:extLst>
              </p:cNvPr>
              <p:cNvSpPr txBox="1"/>
              <p:nvPr/>
            </p:nvSpPr>
            <p:spPr>
              <a:xfrm>
                <a:off x="408372" y="913203"/>
                <a:ext cx="11372296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b="0" dirty="0"/>
                  <a:t>A linearly ordered set is a pair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,≤)</m:t>
                    </m:r>
                  </m:oMath>
                </a14:m>
                <a:r>
                  <a:rPr lang="en-US" sz="3600" dirty="0"/>
                  <a:t> where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600" dirty="0"/>
                  <a:t> is a set and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600" dirty="0"/>
                  <a:t> is a binary relation that</a:t>
                </a:r>
              </a:p>
              <a:p>
                <a:pPr lvl="1"/>
                <a:r>
                  <a:rPr lang="en-US" sz="3600" dirty="0"/>
                  <a:t>is reflexive -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3600" dirty="0"/>
              </a:p>
              <a:p>
                <a:pPr lvl="1"/>
                <a:r>
                  <a:rPr lang="en-US" sz="3600" dirty="0"/>
                  <a:t>is antisymmetric -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3600" dirty="0"/>
                  <a:t> implies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600" dirty="0"/>
              </a:p>
              <a:p>
                <a:pPr lvl="1"/>
                <a:r>
                  <a:rPr lang="en-US" sz="3600" dirty="0"/>
                  <a:t>is transitive -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3600" dirty="0"/>
                  <a:t> implies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3600" dirty="0"/>
              </a:p>
              <a:p>
                <a:pPr lvl="1"/>
                <a:r>
                  <a:rPr lang="en-US" sz="3600" dirty="0"/>
                  <a:t>is total - either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600" dirty="0"/>
                  <a:t> or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E3DEEB-6AFF-742E-E0F1-72E4BD38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72" y="913203"/>
                <a:ext cx="11372296" cy="3416320"/>
              </a:xfrm>
              <a:prstGeom prst="rect">
                <a:avLst/>
              </a:prstGeom>
              <a:blipFill>
                <a:blip r:embed="rId2"/>
                <a:stretch>
                  <a:fillRect l="-1661" t="-2321" r="-322" b="-6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367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50B1EC-A0B9-CBC6-929F-F9BA6F204AC9}"/>
              </a:ext>
            </a:extLst>
          </p:cNvPr>
          <p:cNvSpPr txBox="1"/>
          <p:nvPr/>
        </p:nvSpPr>
        <p:spPr>
          <a:xfrm>
            <a:off x="0" y="976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Different orders – Dense vs sparse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E3DEEB-6AFF-742E-E0F1-72E4BD382648}"/>
                  </a:ext>
                </a:extLst>
              </p:cNvPr>
              <p:cNvSpPr txBox="1"/>
              <p:nvPr/>
            </p:nvSpPr>
            <p:spPr>
              <a:xfrm>
                <a:off x="408372" y="913203"/>
                <a:ext cx="11372296" cy="5078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b="0" dirty="0"/>
                  <a:t>An order is </a:t>
                </a:r>
                <a:r>
                  <a:rPr lang="en-US" sz="3600" b="1" dirty="0"/>
                  <a:t>dense</a:t>
                </a:r>
                <a:r>
                  <a:rPr lang="en-US" sz="3600" b="0" dirty="0"/>
                  <a:t> if between two consecutive elements we can always </a:t>
                </a:r>
                <a:r>
                  <a:rPr lang="en-US" sz="3600" dirty="0"/>
                  <a:t>fit a new one. If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600" b="0" dirty="0"/>
                  <a:t> then there is a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3600" b="0" dirty="0"/>
                  <a:t> such that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600" b="0" dirty="0"/>
                  <a:t>.</a:t>
                </a:r>
                <a:br>
                  <a:rPr lang="en-US" sz="3600" b="0" dirty="0"/>
                </a:br>
                <a:r>
                  <a:rPr lang="en-US" sz="3600" b="0" dirty="0"/>
                  <a:t>Rationals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3600" b="0" dirty="0"/>
                  <a:t> and reals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600" b="0" dirty="0"/>
                  <a:t> are dense</a:t>
                </a:r>
              </a:p>
              <a:p>
                <a:endParaRPr lang="en-US" sz="3600" dirty="0"/>
              </a:p>
              <a:p>
                <a:r>
                  <a:rPr lang="en-US" sz="3600" dirty="0"/>
                  <a:t>An order is </a:t>
                </a:r>
                <a:r>
                  <a:rPr lang="en-US" sz="3600" b="1" dirty="0"/>
                  <a:t>sparse</a:t>
                </a:r>
                <a:r>
                  <a:rPr lang="en-US" sz="3600" dirty="0"/>
                  <a:t> if between two</a:t>
                </a:r>
                <a:br>
                  <a:rPr lang="en-US" sz="3600" dirty="0"/>
                </a:br>
                <a:r>
                  <a:rPr lang="en-US" sz="3600" dirty="0"/>
                  <a:t>consecutive elements there are only</a:t>
                </a:r>
                <a:br>
                  <a:rPr lang="en-US" sz="3600" dirty="0"/>
                </a:br>
                <a:r>
                  <a:rPr lang="en-US" sz="3600" dirty="0"/>
                  <a:t>finitely many elements.</a:t>
                </a:r>
              </a:p>
              <a:p>
                <a:r>
                  <a:rPr lang="en-US" sz="3600" dirty="0"/>
                  <a:t>Naturals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3600" dirty="0"/>
                  <a:t> and integers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3600" dirty="0"/>
                  <a:t> are sparse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E3DEEB-6AFF-742E-E0F1-72E4BD38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72" y="913203"/>
                <a:ext cx="11372296" cy="5078313"/>
              </a:xfrm>
              <a:prstGeom prst="rect">
                <a:avLst/>
              </a:prstGeom>
              <a:blipFill>
                <a:blip r:embed="rId2"/>
                <a:stretch>
                  <a:fillRect l="-1661" t="-1921" b="-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9495F9-F8B0-FDAE-56EC-DD098F0AFD53}"/>
              </a:ext>
            </a:extLst>
          </p:cNvPr>
          <p:cNvCxnSpPr/>
          <p:nvPr/>
        </p:nvCxnSpPr>
        <p:spPr>
          <a:xfrm>
            <a:off x="8069802" y="2601157"/>
            <a:ext cx="3009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1ADAEF-D195-FD23-BB3C-DF03AF810F82}"/>
              </a:ext>
            </a:extLst>
          </p:cNvPr>
          <p:cNvCxnSpPr>
            <a:cxnSpLocks/>
          </p:cNvCxnSpPr>
          <p:nvPr/>
        </p:nvCxnSpPr>
        <p:spPr>
          <a:xfrm>
            <a:off x="10014012" y="2527300"/>
            <a:ext cx="0" cy="144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C98604-AA97-8409-4BCA-FEB1C6CAF4F0}"/>
              </a:ext>
            </a:extLst>
          </p:cNvPr>
          <p:cNvCxnSpPr>
            <a:cxnSpLocks/>
          </p:cNvCxnSpPr>
          <p:nvPr/>
        </p:nvCxnSpPr>
        <p:spPr>
          <a:xfrm>
            <a:off x="8652572" y="2528717"/>
            <a:ext cx="0" cy="144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D6D908-CA17-BC23-74F0-7D710A1F7410}"/>
              </a:ext>
            </a:extLst>
          </p:cNvPr>
          <p:cNvCxnSpPr>
            <a:cxnSpLocks/>
          </p:cNvCxnSpPr>
          <p:nvPr/>
        </p:nvCxnSpPr>
        <p:spPr>
          <a:xfrm>
            <a:off x="9310432" y="2527300"/>
            <a:ext cx="0" cy="144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90F74A-B8AB-33AC-C483-E5A2987BF0AD}"/>
              </a:ext>
            </a:extLst>
          </p:cNvPr>
          <p:cNvCxnSpPr>
            <a:cxnSpLocks/>
          </p:cNvCxnSpPr>
          <p:nvPr/>
        </p:nvCxnSpPr>
        <p:spPr>
          <a:xfrm>
            <a:off x="8962452" y="2527300"/>
            <a:ext cx="0" cy="144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3D0B6F3-2C5C-CD1C-62B7-71DB96B1B3B2}"/>
              </a:ext>
            </a:extLst>
          </p:cNvPr>
          <p:cNvCxnSpPr>
            <a:cxnSpLocks/>
          </p:cNvCxnSpPr>
          <p:nvPr/>
        </p:nvCxnSpPr>
        <p:spPr>
          <a:xfrm>
            <a:off x="9064052" y="2527300"/>
            <a:ext cx="0" cy="144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79C9CD-BA11-3D69-E9C8-486D27238FA2}"/>
              </a:ext>
            </a:extLst>
          </p:cNvPr>
          <p:cNvCxnSpPr>
            <a:cxnSpLocks/>
          </p:cNvCxnSpPr>
          <p:nvPr/>
        </p:nvCxnSpPr>
        <p:spPr>
          <a:xfrm>
            <a:off x="9135172" y="2528717"/>
            <a:ext cx="0" cy="144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578980B-AF31-DC44-6FE3-4C8DE81CEDF8}"/>
              </a:ext>
            </a:extLst>
          </p:cNvPr>
          <p:cNvCxnSpPr>
            <a:cxnSpLocks/>
          </p:cNvCxnSpPr>
          <p:nvPr/>
        </p:nvCxnSpPr>
        <p:spPr>
          <a:xfrm>
            <a:off x="9102152" y="2527300"/>
            <a:ext cx="0" cy="144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3DD7197-319E-7F3C-EB3D-C07B974C2193}"/>
              </a:ext>
            </a:extLst>
          </p:cNvPr>
          <p:cNvCxnSpPr>
            <a:cxnSpLocks/>
          </p:cNvCxnSpPr>
          <p:nvPr/>
        </p:nvCxnSpPr>
        <p:spPr>
          <a:xfrm>
            <a:off x="9119932" y="2529840"/>
            <a:ext cx="0" cy="144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592683D-4CAA-1E43-6CDE-4DCDD97750AA}"/>
              </a:ext>
            </a:extLst>
          </p:cNvPr>
          <p:cNvSpPr/>
          <p:nvPr/>
        </p:nvSpPr>
        <p:spPr>
          <a:xfrm>
            <a:off x="2352583" y="6320901"/>
            <a:ext cx="79899" cy="79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69B6421-8574-D6DE-821B-4D55299B944F}"/>
              </a:ext>
            </a:extLst>
          </p:cNvPr>
          <p:cNvSpPr/>
          <p:nvPr/>
        </p:nvSpPr>
        <p:spPr>
          <a:xfrm>
            <a:off x="2920273" y="6320900"/>
            <a:ext cx="79899" cy="79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0C640A2-EE57-ACFA-0372-CEFD3F485C1F}"/>
              </a:ext>
            </a:extLst>
          </p:cNvPr>
          <p:cNvSpPr/>
          <p:nvPr/>
        </p:nvSpPr>
        <p:spPr>
          <a:xfrm>
            <a:off x="3487963" y="6320899"/>
            <a:ext cx="79899" cy="79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E5A60FF-9727-8A28-88B1-A9B6ED033FD3}"/>
              </a:ext>
            </a:extLst>
          </p:cNvPr>
          <p:cNvSpPr/>
          <p:nvPr/>
        </p:nvSpPr>
        <p:spPr>
          <a:xfrm>
            <a:off x="4055653" y="6320898"/>
            <a:ext cx="79899" cy="79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17EF11C-1850-0E52-EAE7-58D06C2E0EC4}"/>
              </a:ext>
            </a:extLst>
          </p:cNvPr>
          <p:cNvSpPr/>
          <p:nvPr/>
        </p:nvSpPr>
        <p:spPr>
          <a:xfrm>
            <a:off x="4623343" y="6320897"/>
            <a:ext cx="79899" cy="79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4695EE6-D0F0-3C92-DB45-4BD815BBE2E6}"/>
              </a:ext>
            </a:extLst>
          </p:cNvPr>
          <p:cNvSpPr/>
          <p:nvPr/>
        </p:nvSpPr>
        <p:spPr>
          <a:xfrm>
            <a:off x="5191033" y="6320896"/>
            <a:ext cx="79899" cy="79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F8AF6BB-1BC4-2C78-75E4-DA94DC5E0EF6}"/>
              </a:ext>
            </a:extLst>
          </p:cNvPr>
          <p:cNvSpPr/>
          <p:nvPr/>
        </p:nvSpPr>
        <p:spPr>
          <a:xfrm>
            <a:off x="5758723" y="6320895"/>
            <a:ext cx="79899" cy="79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0F9986F-5BAD-09B5-C874-5D16D02272A1}"/>
              </a:ext>
            </a:extLst>
          </p:cNvPr>
          <p:cNvSpPr/>
          <p:nvPr/>
        </p:nvSpPr>
        <p:spPr>
          <a:xfrm>
            <a:off x="6326413" y="6320894"/>
            <a:ext cx="79899" cy="79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4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804A50-A474-F55F-5F0E-F0004E76A6C0}"/>
                  </a:ext>
                </a:extLst>
              </p:cNvPr>
              <p:cNvSpPr txBox="1"/>
              <p:nvPr/>
            </p:nvSpPr>
            <p:spPr>
              <a:xfrm>
                <a:off x="289338" y="805540"/>
                <a:ext cx="11826462" cy="5189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indent="-742950">
                  <a:buAutoNum type="arabicPeriod"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600" dirty="0"/>
                  <a:t> is a natural number</a:t>
                </a:r>
              </a:p>
              <a:p>
                <a:pPr marL="742950" indent="-742950">
                  <a:buAutoNum type="arabicPeriod"/>
                </a:pPr>
                <a:r>
                  <a:rPr lang="en-US" sz="3600" dirty="0"/>
                  <a:t>For all natural numbers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3600" dirty="0"/>
                  <a:t>:</a:t>
                </a:r>
                <a:br>
                  <a:rPr lang="en-US" sz="3600" dirty="0"/>
                </a:b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3600" dirty="0"/>
                  <a:t> ;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3600" dirty="0"/>
                  <a:t> ; 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3600" dirty="0"/>
              </a:p>
              <a:p>
                <a:pPr marL="742950" indent="-742950">
                  <a:buAutoNum type="arabicPeriod"/>
                </a:pPr>
                <a:r>
                  <a:rPr lang="en-US" sz="3600" dirty="0"/>
                  <a:t>If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600" dirty="0"/>
                  <a:t>, then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600" dirty="0"/>
                  <a:t> is a natural number</a:t>
                </a:r>
              </a:p>
              <a:p>
                <a:pPr marL="742950" indent="-742950">
                  <a:buAutoNum type="arabicPeriod"/>
                </a:pPr>
                <a:r>
                  <a:rPr lang="en-US" sz="3600" dirty="0"/>
                  <a:t>Every number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3600" dirty="0"/>
                  <a:t> has a successor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3600" dirty="0"/>
              </a:p>
              <a:p>
                <a:pPr marL="742950" indent="-742950">
                  <a:buAutoNum type="arabicPeriod"/>
                </a:pP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⟺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3600" dirty="0"/>
              </a:p>
              <a:p>
                <a:pPr marL="742950" indent="-742950">
                  <a:buAutoNum type="arabicPeriod"/>
                </a:pP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3600" dirty="0"/>
              </a:p>
              <a:p>
                <a:pPr marL="742950" indent="-742950">
                  <a:buAutoNum type="arabicPeriod"/>
                </a:pPr>
                <a:r>
                  <a:rPr lang="en-US" sz="3600" dirty="0"/>
                  <a:t>If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3600" dirty="0"/>
                  <a:t> is true and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600" dirty="0"/>
                  <a:t>,</a:t>
                </a:r>
                <a:br>
                  <a:rPr lang="en-US" sz="3600" dirty="0"/>
                </a:br>
                <a:r>
                  <a:rPr lang="en-US" sz="3600" dirty="0"/>
                  <a:t>then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is true for all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804A50-A474-F55F-5F0E-F0004E76A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38" y="805540"/>
                <a:ext cx="11826462" cy="5189819"/>
              </a:xfrm>
              <a:prstGeom prst="rect">
                <a:avLst/>
              </a:prstGeom>
              <a:blipFill>
                <a:blip r:embed="rId2"/>
                <a:stretch>
                  <a:fillRect l="-1649" t="-1410" b="-1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5046CDE-AFD1-7C3C-D88D-5D21A3E4DF4D}"/>
              </a:ext>
            </a:extLst>
          </p:cNvPr>
          <p:cNvSpPr txBox="1"/>
          <p:nvPr/>
        </p:nvSpPr>
        <p:spPr>
          <a:xfrm>
            <a:off x="0" y="976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Peano axioms for natural number</a:t>
            </a:r>
          </a:p>
        </p:txBody>
      </p:sp>
    </p:spTree>
    <p:extLst>
      <p:ext uri="{BB962C8B-B14F-4D97-AF65-F5344CB8AC3E}">
        <p14:creationId xmlns:p14="http://schemas.microsoft.com/office/powerpoint/2010/main" val="4050525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50B1EC-A0B9-CBC6-929F-F9BA6F204AC9}"/>
              </a:ext>
            </a:extLst>
          </p:cNvPr>
          <p:cNvSpPr txBox="1"/>
          <p:nvPr/>
        </p:nvSpPr>
        <p:spPr>
          <a:xfrm>
            <a:off x="0" y="976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Different orders – bounds and completeness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3DEEB-6AFF-742E-E0F1-72E4BD382648}"/>
              </a:ext>
            </a:extLst>
          </p:cNvPr>
          <p:cNvSpPr txBox="1"/>
          <p:nvPr/>
        </p:nvSpPr>
        <p:spPr>
          <a:xfrm>
            <a:off x="408372" y="913203"/>
            <a:ext cx="113722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dirty="0"/>
              <a:t>A set is </a:t>
            </a:r>
            <a:r>
              <a:rPr lang="en-US" sz="3600" b="1" dirty="0"/>
              <a:t>bounded</a:t>
            </a:r>
            <a:r>
              <a:rPr lang="en-US" sz="3600" b="0" dirty="0"/>
              <a:t> from above if there is an element greater than all other elements. </a:t>
            </a:r>
            <a:r>
              <a:rPr lang="en-US" sz="3600" dirty="0"/>
              <a:t>The </a:t>
            </a:r>
            <a:r>
              <a:rPr lang="en-US" sz="3600" b="1" dirty="0"/>
              <a:t>supremum</a:t>
            </a:r>
            <a:r>
              <a:rPr lang="en-US" sz="3600" b="0" dirty="0"/>
              <a:t> is the smallest greater elements (if it exists). 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E51AADC-A234-C978-8447-D907359B5E7B}"/>
              </a:ext>
            </a:extLst>
          </p:cNvPr>
          <p:cNvCxnSpPr/>
          <p:nvPr/>
        </p:nvCxnSpPr>
        <p:spPr>
          <a:xfrm>
            <a:off x="5397722" y="3058357"/>
            <a:ext cx="30095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7CD1E9-89A2-22AD-2EB6-98A911ECB380}"/>
              </a:ext>
            </a:extLst>
          </p:cNvPr>
          <p:cNvCxnSpPr>
            <a:cxnSpLocks/>
          </p:cNvCxnSpPr>
          <p:nvPr/>
        </p:nvCxnSpPr>
        <p:spPr>
          <a:xfrm>
            <a:off x="7341932" y="2984500"/>
            <a:ext cx="0" cy="144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19BC5F-7F2D-20C3-904F-926E81AE8033}"/>
              </a:ext>
            </a:extLst>
          </p:cNvPr>
          <p:cNvCxnSpPr>
            <a:cxnSpLocks/>
          </p:cNvCxnSpPr>
          <p:nvPr/>
        </p:nvCxnSpPr>
        <p:spPr>
          <a:xfrm>
            <a:off x="7682292" y="2984500"/>
            <a:ext cx="0" cy="144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C6E7F8-534A-0B10-3363-D46E2BF3FBD8}"/>
              </a:ext>
            </a:extLst>
          </p:cNvPr>
          <p:cNvCxnSpPr>
            <a:cxnSpLocks/>
          </p:cNvCxnSpPr>
          <p:nvPr/>
        </p:nvCxnSpPr>
        <p:spPr>
          <a:xfrm>
            <a:off x="7783892" y="2984500"/>
            <a:ext cx="0" cy="144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C291EA-862D-585A-E0F1-4B4FD098D919}"/>
              </a:ext>
            </a:extLst>
          </p:cNvPr>
          <p:cNvCxnSpPr>
            <a:cxnSpLocks/>
          </p:cNvCxnSpPr>
          <p:nvPr/>
        </p:nvCxnSpPr>
        <p:spPr>
          <a:xfrm>
            <a:off x="7855012" y="2985917"/>
            <a:ext cx="0" cy="144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C19D02-E1E4-C863-1ED0-89646F74C42A}"/>
              </a:ext>
            </a:extLst>
          </p:cNvPr>
          <p:cNvCxnSpPr>
            <a:cxnSpLocks/>
          </p:cNvCxnSpPr>
          <p:nvPr/>
        </p:nvCxnSpPr>
        <p:spPr>
          <a:xfrm>
            <a:off x="7821992" y="2984500"/>
            <a:ext cx="0" cy="144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FC136A-5FF3-D019-4038-804775FB40EA}"/>
              </a:ext>
            </a:extLst>
          </p:cNvPr>
          <p:cNvCxnSpPr>
            <a:cxnSpLocks/>
          </p:cNvCxnSpPr>
          <p:nvPr/>
        </p:nvCxnSpPr>
        <p:spPr>
          <a:xfrm>
            <a:off x="7839772" y="2987040"/>
            <a:ext cx="0" cy="144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A58565D-8D3D-42F7-9100-37CEF07D12CD}"/>
              </a:ext>
            </a:extLst>
          </p:cNvPr>
          <p:cNvSpPr/>
          <p:nvPr/>
        </p:nvSpPr>
        <p:spPr>
          <a:xfrm>
            <a:off x="5821680" y="2984500"/>
            <a:ext cx="1502473" cy="1448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CBDF8E-58A0-824C-EF90-5795B1390965}"/>
                  </a:ext>
                </a:extLst>
              </p:cNvPr>
              <p:cNvSpPr txBox="1"/>
              <p:nvPr/>
            </p:nvSpPr>
            <p:spPr>
              <a:xfrm>
                <a:off x="408372" y="3544643"/>
                <a:ext cx="8806747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b="0" dirty="0"/>
                  <a:t>An order is </a:t>
                </a:r>
                <a:r>
                  <a:rPr lang="en-US" sz="3600" b="1" dirty="0"/>
                  <a:t>complete</a:t>
                </a:r>
                <a:r>
                  <a:rPr lang="en-US" sz="3600" b="0" dirty="0"/>
                  <a:t> if every subset has a supremum.</a:t>
                </a:r>
              </a:p>
              <a:p>
                <a:r>
                  <a:rPr lang="en-US" sz="3600" b="0" dirty="0"/>
                  <a:t>Naturals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3600" b="0" dirty="0"/>
                  <a:t>, integers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3600" b="0" dirty="0"/>
                  <a:t> and reals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600" b="0" dirty="0"/>
                  <a:t> are complete, the rationals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3600" b="0" dirty="0"/>
                  <a:t> are not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CBDF8E-58A0-824C-EF90-5795B1390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72" y="3544643"/>
                <a:ext cx="8806747" cy="2308324"/>
              </a:xfrm>
              <a:prstGeom prst="rect">
                <a:avLst/>
              </a:prstGeom>
              <a:blipFill>
                <a:blip r:embed="rId2"/>
                <a:stretch>
                  <a:fillRect l="-2145" t="-3958" b="-9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8E4C4F-00FD-2F29-21AA-D20DCFD3919B}"/>
                  </a:ext>
                </a:extLst>
              </p:cNvPr>
              <p:cNvSpPr txBox="1"/>
              <p:nvPr/>
            </p:nvSpPr>
            <p:spPr>
              <a:xfrm>
                <a:off x="1427085" y="5959311"/>
                <a:ext cx="65471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E.g.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does not have a supremum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8E4C4F-00FD-2F29-21AA-D20DCFD39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085" y="5959311"/>
                <a:ext cx="6547177" cy="523220"/>
              </a:xfrm>
              <a:prstGeom prst="rect">
                <a:avLst/>
              </a:prstGeom>
              <a:blipFill>
                <a:blip r:embed="rId3"/>
                <a:stretch>
                  <a:fillRect l="-1862" t="-10588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870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50B1EC-A0B9-CBC6-929F-F9BA6F204AC9}"/>
              </a:ext>
            </a:extLst>
          </p:cNvPr>
          <p:cNvSpPr txBox="1"/>
          <p:nvPr/>
        </p:nvSpPr>
        <p:spPr>
          <a:xfrm>
            <a:off x="0" y="976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Numbers as orders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E3DEEB-6AFF-742E-E0F1-72E4BD382648}"/>
                  </a:ext>
                </a:extLst>
              </p:cNvPr>
              <p:cNvSpPr txBox="1"/>
              <p:nvPr/>
            </p:nvSpPr>
            <p:spPr>
              <a:xfrm>
                <a:off x="408372" y="913203"/>
                <a:ext cx="1137229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b="0" dirty="0"/>
                  <a:t>Naturals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3600" b="0" dirty="0"/>
                  <a:t> : sparse, lower bound, no upper bound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E3DEEB-6AFF-742E-E0F1-72E4BD382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72" y="913203"/>
                <a:ext cx="11372296" cy="646331"/>
              </a:xfrm>
              <a:prstGeom prst="rect">
                <a:avLst/>
              </a:prstGeom>
              <a:blipFill>
                <a:blip r:embed="rId2"/>
                <a:stretch>
                  <a:fillRect l="-1661" t="-12264" b="-37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349E17-947C-65C5-4B01-9BF16D8ECBDD}"/>
                  </a:ext>
                </a:extLst>
              </p:cNvPr>
              <p:cNvSpPr txBox="1"/>
              <p:nvPr/>
            </p:nvSpPr>
            <p:spPr>
              <a:xfrm>
                <a:off x="408372" y="1702581"/>
                <a:ext cx="1137229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b="0" dirty="0"/>
                  <a:t>Integers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3600" b="0" dirty="0"/>
                  <a:t> : sparse, unbounded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349E17-947C-65C5-4B01-9BF16D8EC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72" y="1702581"/>
                <a:ext cx="11372296" cy="646331"/>
              </a:xfrm>
              <a:prstGeom prst="rect">
                <a:avLst/>
              </a:prstGeom>
              <a:blipFill>
                <a:blip r:embed="rId3"/>
                <a:stretch>
                  <a:fillRect l="-1661" t="-11321" b="-37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9FA596-C3C3-2650-FF52-F78C4FD44E7E}"/>
                  </a:ext>
                </a:extLst>
              </p:cNvPr>
              <p:cNvSpPr txBox="1"/>
              <p:nvPr/>
            </p:nvSpPr>
            <p:spPr>
              <a:xfrm>
                <a:off x="408372" y="2491959"/>
                <a:ext cx="1137229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b="0" dirty="0"/>
                  <a:t>Rationals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3600" b="0" dirty="0"/>
                  <a:t> </a:t>
                </a:r>
                <a:r>
                  <a:rPr lang="en-US" sz="3600" dirty="0"/>
                  <a:t>: countable, dense, unbounded</a:t>
                </a:r>
                <a:endParaRPr lang="en-US" sz="36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9FA596-C3C3-2650-FF52-F78C4FD44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72" y="2491959"/>
                <a:ext cx="11372296" cy="646331"/>
              </a:xfrm>
              <a:prstGeom prst="rect">
                <a:avLst/>
              </a:prstGeom>
              <a:blipFill>
                <a:blip r:embed="rId4"/>
                <a:stretch>
                  <a:fillRect l="-1661" t="-12264" b="-37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9B8361-1B91-EA97-6CDC-810FF5F1911C}"/>
                  </a:ext>
                </a:extLst>
              </p:cNvPr>
              <p:cNvSpPr txBox="1"/>
              <p:nvPr/>
            </p:nvSpPr>
            <p:spPr>
              <a:xfrm>
                <a:off x="408372" y="3281336"/>
                <a:ext cx="1137229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b="0" dirty="0"/>
                  <a:t>Reals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600" b="0" dirty="0"/>
                  <a:t> </a:t>
                </a:r>
                <a:r>
                  <a:rPr lang="en-US" sz="3600" dirty="0"/>
                  <a:t>: dense, unbounded, complete, with a countable dense subset</a:t>
                </a:r>
                <a:endParaRPr lang="en-US" sz="36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9B8361-1B91-EA97-6CDC-810FF5F19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72" y="3281336"/>
                <a:ext cx="11372296" cy="1200329"/>
              </a:xfrm>
              <a:prstGeom prst="rect">
                <a:avLst/>
              </a:prstGeom>
              <a:blipFill>
                <a:blip r:embed="rId5"/>
                <a:stretch>
                  <a:fillRect l="-1661" t="-6091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24A780D1-C48F-5540-C935-C9ABB8336E4C}"/>
              </a:ext>
            </a:extLst>
          </p:cNvPr>
          <p:cNvSpPr txBox="1"/>
          <p:nvPr/>
        </p:nvSpPr>
        <p:spPr>
          <a:xfrm>
            <a:off x="408372" y="4916307"/>
            <a:ext cx="8389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dirty="0"/>
              <a:t>If a physical quantity has a matching order, we can use the corresponding set of numbers</a:t>
            </a:r>
          </a:p>
        </p:txBody>
      </p:sp>
    </p:spTree>
    <p:extLst>
      <p:ext uri="{BB962C8B-B14F-4D97-AF65-F5344CB8AC3E}">
        <p14:creationId xmlns:p14="http://schemas.microsoft.com/office/powerpoint/2010/main" val="2929420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1B8CA4-E026-7146-E5D7-36F9421AEA65}"/>
              </a:ext>
            </a:extLst>
          </p:cNvPr>
          <p:cNvSpPr txBox="1"/>
          <p:nvPr/>
        </p:nvSpPr>
        <p:spPr>
          <a:xfrm>
            <a:off x="0" y="976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Why is this important?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E495F0-0372-FD2C-8B9E-9A08EFE30D50}"/>
              </a:ext>
            </a:extLst>
          </p:cNvPr>
          <p:cNvSpPr txBox="1"/>
          <p:nvPr/>
        </p:nvSpPr>
        <p:spPr>
          <a:xfrm>
            <a:off x="408372" y="913203"/>
            <a:ext cx="113722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The use of numbers in physics is tied to the ability to experimentally compare magnitudes… which is not as sharp as real numbers want.</a:t>
            </a:r>
            <a:endParaRPr lang="en-US" sz="3600" b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2BA534E-7C31-2493-6C79-47A7F6FEB699}"/>
              </a:ext>
            </a:extLst>
          </p:cNvPr>
          <p:cNvGrpSpPr/>
          <p:nvPr/>
        </p:nvGrpSpPr>
        <p:grpSpPr>
          <a:xfrm>
            <a:off x="949911" y="3021658"/>
            <a:ext cx="2560257" cy="1480211"/>
            <a:chOff x="949911" y="3261360"/>
            <a:chExt cx="2560257" cy="148021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4422D23-1C30-2107-4B7A-BDA8C0361D8E}"/>
                </a:ext>
              </a:extLst>
            </p:cNvPr>
            <p:cNvGrpSpPr/>
            <p:nvPr/>
          </p:nvGrpSpPr>
          <p:grpSpPr>
            <a:xfrm>
              <a:off x="949911" y="3428999"/>
              <a:ext cx="1136841" cy="1312572"/>
              <a:chOff x="949911" y="3428999"/>
              <a:chExt cx="1136841" cy="1312572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A69371F2-A312-318A-E209-445E8C3DC23D}"/>
                  </a:ext>
                </a:extLst>
              </p:cNvPr>
              <p:cNvCxnSpPr/>
              <p:nvPr/>
            </p:nvCxnSpPr>
            <p:spPr>
              <a:xfrm flipH="1">
                <a:off x="949911" y="3429000"/>
                <a:ext cx="568171" cy="1160755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1407E9D-5F3F-5D21-716C-B96594EDF5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8082" y="3428999"/>
                <a:ext cx="568171" cy="1160755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6FD079D-FBB5-429A-D578-ACAEB46943B2}"/>
                  </a:ext>
                </a:extLst>
              </p:cNvPr>
              <p:cNvCxnSpPr/>
              <p:nvPr/>
            </p:nvCxnSpPr>
            <p:spPr>
              <a:xfrm>
                <a:off x="959288" y="4579515"/>
                <a:ext cx="1127464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7747A32-8568-4532-110E-C9A9597D929F}"/>
                  </a:ext>
                </a:extLst>
              </p:cNvPr>
              <p:cNvSpPr/>
              <p:nvPr/>
            </p:nvSpPr>
            <p:spPr>
              <a:xfrm>
                <a:off x="977543" y="4579515"/>
                <a:ext cx="1108710" cy="162056"/>
              </a:xfrm>
              <a:custGeom>
                <a:avLst/>
                <a:gdLst>
                  <a:gd name="connsiteX0" fmla="*/ 0 w 1122045"/>
                  <a:gd name="connsiteY0" fmla="*/ 12831 h 12831"/>
                  <a:gd name="connsiteX1" fmla="*/ 1122045 w 1122045"/>
                  <a:gd name="connsiteY1" fmla="*/ 12831 h 12831"/>
                  <a:gd name="connsiteX0" fmla="*/ 0 w 1122045"/>
                  <a:gd name="connsiteY0" fmla="*/ 13930 h 13930"/>
                  <a:gd name="connsiteX1" fmla="*/ 582930 w 1122045"/>
                  <a:gd name="connsiteY1" fmla="*/ 2500 h 13930"/>
                  <a:gd name="connsiteX2" fmla="*/ 1122045 w 1122045"/>
                  <a:gd name="connsiteY2" fmla="*/ 13930 h 13930"/>
                  <a:gd name="connsiteX0" fmla="*/ 0 w 1122045"/>
                  <a:gd name="connsiteY0" fmla="*/ 2099 h 141164"/>
                  <a:gd name="connsiteX1" fmla="*/ 573405 w 1122045"/>
                  <a:gd name="connsiteY1" fmla="*/ 141164 h 141164"/>
                  <a:gd name="connsiteX2" fmla="*/ 1122045 w 1122045"/>
                  <a:gd name="connsiteY2" fmla="*/ 2099 h 141164"/>
                  <a:gd name="connsiteX0" fmla="*/ 0 w 1122045"/>
                  <a:gd name="connsiteY0" fmla="*/ 1671 h 147506"/>
                  <a:gd name="connsiteX1" fmla="*/ 573405 w 1122045"/>
                  <a:gd name="connsiteY1" fmla="*/ 140736 h 147506"/>
                  <a:gd name="connsiteX2" fmla="*/ 1122045 w 1122045"/>
                  <a:gd name="connsiteY2" fmla="*/ 1671 h 147506"/>
                  <a:gd name="connsiteX0" fmla="*/ 0 w 1112520"/>
                  <a:gd name="connsiteY0" fmla="*/ 0 h 194670"/>
                  <a:gd name="connsiteX1" fmla="*/ 563880 w 1112520"/>
                  <a:gd name="connsiteY1" fmla="*/ 194310 h 194670"/>
                  <a:gd name="connsiteX2" fmla="*/ 1112520 w 1112520"/>
                  <a:gd name="connsiteY2" fmla="*/ 55245 h 194670"/>
                  <a:gd name="connsiteX0" fmla="*/ 0 w 1108710"/>
                  <a:gd name="connsiteY0" fmla="*/ 9177 h 203496"/>
                  <a:gd name="connsiteX1" fmla="*/ 563880 w 1108710"/>
                  <a:gd name="connsiteY1" fmla="*/ 203487 h 203496"/>
                  <a:gd name="connsiteX2" fmla="*/ 1108710 w 1108710"/>
                  <a:gd name="connsiteY2" fmla="*/ 1557 h 203496"/>
                  <a:gd name="connsiteX0" fmla="*/ 0 w 1108710"/>
                  <a:gd name="connsiteY0" fmla="*/ 9492 h 163810"/>
                  <a:gd name="connsiteX1" fmla="*/ 558165 w 1108710"/>
                  <a:gd name="connsiteY1" fmla="*/ 163797 h 163810"/>
                  <a:gd name="connsiteX2" fmla="*/ 1108710 w 1108710"/>
                  <a:gd name="connsiteY2" fmla="*/ 1872 h 163810"/>
                  <a:gd name="connsiteX0" fmla="*/ 0 w 1108710"/>
                  <a:gd name="connsiteY0" fmla="*/ 9510 h 163894"/>
                  <a:gd name="connsiteX1" fmla="*/ 558165 w 1108710"/>
                  <a:gd name="connsiteY1" fmla="*/ 163815 h 163894"/>
                  <a:gd name="connsiteX2" fmla="*/ 1108710 w 1108710"/>
                  <a:gd name="connsiteY2" fmla="*/ 1890 h 163894"/>
                  <a:gd name="connsiteX0" fmla="*/ 0 w 1108710"/>
                  <a:gd name="connsiteY0" fmla="*/ 7620 h 162004"/>
                  <a:gd name="connsiteX1" fmla="*/ 558165 w 1108710"/>
                  <a:gd name="connsiteY1" fmla="*/ 161925 h 162004"/>
                  <a:gd name="connsiteX2" fmla="*/ 1108710 w 1108710"/>
                  <a:gd name="connsiteY2" fmla="*/ 0 h 162004"/>
                  <a:gd name="connsiteX0" fmla="*/ 0 w 1108710"/>
                  <a:gd name="connsiteY0" fmla="*/ 7620 h 162056"/>
                  <a:gd name="connsiteX1" fmla="*/ 558165 w 1108710"/>
                  <a:gd name="connsiteY1" fmla="*/ 161925 h 162056"/>
                  <a:gd name="connsiteX2" fmla="*/ 1108710 w 1108710"/>
                  <a:gd name="connsiteY2" fmla="*/ 0 h 162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08710" h="162056">
                    <a:moveTo>
                      <a:pt x="0" y="7620"/>
                    </a:moveTo>
                    <a:cubicBezTo>
                      <a:pt x="153670" y="110490"/>
                      <a:pt x="339090" y="165100"/>
                      <a:pt x="558165" y="161925"/>
                    </a:cubicBezTo>
                    <a:cubicBezTo>
                      <a:pt x="777240" y="158750"/>
                      <a:pt x="950277" y="105410"/>
                      <a:pt x="1108710" y="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A440A45-CA04-EA84-7940-4F3EA5784963}"/>
                </a:ext>
              </a:extLst>
            </p:cNvPr>
            <p:cNvGrpSpPr/>
            <p:nvPr/>
          </p:nvGrpSpPr>
          <p:grpSpPr>
            <a:xfrm>
              <a:off x="2373327" y="3428999"/>
              <a:ext cx="1136841" cy="1312572"/>
              <a:chOff x="949911" y="3428999"/>
              <a:chExt cx="1136841" cy="1312572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AA6A410-EA4A-DED5-CFA8-FE22E4D5DC50}"/>
                  </a:ext>
                </a:extLst>
              </p:cNvPr>
              <p:cNvCxnSpPr/>
              <p:nvPr/>
            </p:nvCxnSpPr>
            <p:spPr>
              <a:xfrm flipH="1">
                <a:off x="949911" y="3429000"/>
                <a:ext cx="568171" cy="1160755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7B77DD1-F371-6224-BC44-387289F258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8082" y="3428999"/>
                <a:ext cx="568171" cy="1160755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3357B66-17C6-6766-AA5B-028B3C195C04}"/>
                  </a:ext>
                </a:extLst>
              </p:cNvPr>
              <p:cNvCxnSpPr/>
              <p:nvPr/>
            </p:nvCxnSpPr>
            <p:spPr>
              <a:xfrm>
                <a:off x="959288" y="4579515"/>
                <a:ext cx="1127464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DF32068-7F05-0A4A-B297-0A4768558A84}"/>
                  </a:ext>
                </a:extLst>
              </p:cNvPr>
              <p:cNvSpPr/>
              <p:nvPr/>
            </p:nvSpPr>
            <p:spPr>
              <a:xfrm>
                <a:off x="977543" y="4579515"/>
                <a:ext cx="1108710" cy="162056"/>
              </a:xfrm>
              <a:custGeom>
                <a:avLst/>
                <a:gdLst>
                  <a:gd name="connsiteX0" fmla="*/ 0 w 1122045"/>
                  <a:gd name="connsiteY0" fmla="*/ 12831 h 12831"/>
                  <a:gd name="connsiteX1" fmla="*/ 1122045 w 1122045"/>
                  <a:gd name="connsiteY1" fmla="*/ 12831 h 12831"/>
                  <a:gd name="connsiteX0" fmla="*/ 0 w 1122045"/>
                  <a:gd name="connsiteY0" fmla="*/ 13930 h 13930"/>
                  <a:gd name="connsiteX1" fmla="*/ 582930 w 1122045"/>
                  <a:gd name="connsiteY1" fmla="*/ 2500 h 13930"/>
                  <a:gd name="connsiteX2" fmla="*/ 1122045 w 1122045"/>
                  <a:gd name="connsiteY2" fmla="*/ 13930 h 13930"/>
                  <a:gd name="connsiteX0" fmla="*/ 0 w 1122045"/>
                  <a:gd name="connsiteY0" fmla="*/ 2099 h 141164"/>
                  <a:gd name="connsiteX1" fmla="*/ 573405 w 1122045"/>
                  <a:gd name="connsiteY1" fmla="*/ 141164 h 141164"/>
                  <a:gd name="connsiteX2" fmla="*/ 1122045 w 1122045"/>
                  <a:gd name="connsiteY2" fmla="*/ 2099 h 141164"/>
                  <a:gd name="connsiteX0" fmla="*/ 0 w 1122045"/>
                  <a:gd name="connsiteY0" fmla="*/ 1671 h 147506"/>
                  <a:gd name="connsiteX1" fmla="*/ 573405 w 1122045"/>
                  <a:gd name="connsiteY1" fmla="*/ 140736 h 147506"/>
                  <a:gd name="connsiteX2" fmla="*/ 1122045 w 1122045"/>
                  <a:gd name="connsiteY2" fmla="*/ 1671 h 147506"/>
                  <a:gd name="connsiteX0" fmla="*/ 0 w 1112520"/>
                  <a:gd name="connsiteY0" fmla="*/ 0 h 194670"/>
                  <a:gd name="connsiteX1" fmla="*/ 563880 w 1112520"/>
                  <a:gd name="connsiteY1" fmla="*/ 194310 h 194670"/>
                  <a:gd name="connsiteX2" fmla="*/ 1112520 w 1112520"/>
                  <a:gd name="connsiteY2" fmla="*/ 55245 h 194670"/>
                  <a:gd name="connsiteX0" fmla="*/ 0 w 1108710"/>
                  <a:gd name="connsiteY0" fmla="*/ 9177 h 203496"/>
                  <a:gd name="connsiteX1" fmla="*/ 563880 w 1108710"/>
                  <a:gd name="connsiteY1" fmla="*/ 203487 h 203496"/>
                  <a:gd name="connsiteX2" fmla="*/ 1108710 w 1108710"/>
                  <a:gd name="connsiteY2" fmla="*/ 1557 h 203496"/>
                  <a:gd name="connsiteX0" fmla="*/ 0 w 1108710"/>
                  <a:gd name="connsiteY0" fmla="*/ 9492 h 163810"/>
                  <a:gd name="connsiteX1" fmla="*/ 558165 w 1108710"/>
                  <a:gd name="connsiteY1" fmla="*/ 163797 h 163810"/>
                  <a:gd name="connsiteX2" fmla="*/ 1108710 w 1108710"/>
                  <a:gd name="connsiteY2" fmla="*/ 1872 h 163810"/>
                  <a:gd name="connsiteX0" fmla="*/ 0 w 1108710"/>
                  <a:gd name="connsiteY0" fmla="*/ 9510 h 163894"/>
                  <a:gd name="connsiteX1" fmla="*/ 558165 w 1108710"/>
                  <a:gd name="connsiteY1" fmla="*/ 163815 h 163894"/>
                  <a:gd name="connsiteX2" fmla="*/ 1108710 w 1108710"/>
                  <a:gd name="connsiteY2" fmla="*/ 1890 h 163894"/>
                  <a:gd name="connsiteX0" fmla="*/ 0 w 1108710"/>
                  <a:gd name="connsiteY0" fmla="*/ 7620 h 162004"/>
                  <a:gd name="connsiteX1" fmla="*/ 558165 w 1108710"/>
                  <a:gd name="connsiteY1" fmla="*/ 161925 h 162004"/>
                  <a:gd name="connsiteX2" fmla="*/ 1108710 w 1108710"/>
                  <a:gd name="connsiteY2" fmla="*/ 0 h 162004"/>
                  <a:gd name="connsiteX0" fmla="*/ 0 w 1108710"/>
                  <a:gd name="connsiteY0" fmla="*/ 7620 h 162056"/>
                  <a:gd name="connsiteX1" fmla="*/ 558165 w 1108710"/>
                  <a:gd name="connsiteY1" fmla="*/ 161925 h 162056"/>
                  <a:gd name="connsiteX2" fmla="*/ 1108710 w 1108710"/>
                  <a:gd name="connsiteY2" fmla="*/ 0 h 162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08710" h="162056">
                    <a:moveTo>
                      <a:pt x="0" y="7620"/>
                    </a:moveTo>
                    <a:cubicBezTo>
                      <a:pt x="153670" y="110490"/>
                      <a:pt x="339090" y="165100"/>
                      <a:pt x="558165" y="161925"/>
                    </a:cubicBezTo>
                    <a:cubicBezTo>
                      <a:pt x="777240" y="158750"/>
                      <a:pt x="950277" y="105410"/>
                      <a:pt x="1108710" y="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05A2A29-1C71-9FFB-2B12-F76DB9D51BC1}"/>
                </a:ext>
              </a:extLst>
            </p:cNvPr>
            <p:cNvCxnSpPr/>
            <p:nvPr/>
          </p:nvCxnSpPr>
          <p:spPr>
            <a:xfrm>
              <a:off x="1517583" y="3428999"/>
              <a:ext cx="141611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C5B783D-9E88-2B28-16B7-49D2D8B036F1}"/>
                </a:ext>
              </a:extLst>
            </p:cNvPr>
            <p:cNvCxnSpPr/>
            <p:nvPr/>
          </p:nvCxnSpPr>
          <p:spPr>
            <a:xfrm flipV="1">
              <a:off x="2236470" y="3261360"/>
              <a:ext cx="0" cy="16763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E9FD8E-CB94-6C6C-9174-670CB10AF123}"/>
                  </a:ext>
                </a:extLst>
              </p:cNvPr>
              <p:cNvSpPr txBox="1"/>
              <p:nvPr/>
            </p:nvSpPr>
            <p:spPr>
              <a:xfrm>
                <a:off x="4565113" y="2911886"/>
                <a:ext cx="30430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Definitely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E9FD8E-CB94-6C6C-9174-670CB10AF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113" y="2911886"/>
                <a:ext cx="3043013" cy="584775"/>
              </a:xfrm>
              <a:prstGeom prst="rect">
                <a:avLst/>
              </a:prstGeom>
              <a:blipFill>
                <a:blip r:embed="rId2"/>
                <a:stretch>
                  <a:fillRect l="-5210" t="-10417" b="-36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1EF2414-49E1-2A0B-C7C8-A147B23D1D31}"/>
                  </a:ext>
                </a:extLst>
              </p:cNvPr>
              <p:cNvSpPr txBox="1"/>
              <p:nvPr/>
            </p:nvSpPr>
            <p:spPr>
              <a:xfrm>
                <a:off x="4565111" y="3980720"/>
                <a:ext cx="30430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Definitely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1EF2414-49E1-2A0B-C7C8-A147B23D1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111" y="3980720"/>
                <a:ext cx="3043013" cy="584775"/>
              </a:xfrm>
              <a:prstGeom prst="rect">
                <a:avLst/>
              </a:prstGeom>
              <a:blipFill>
                <a:blip r:embed="rId3"/>
                <a:stretch>
                  <a:fillRect l="-5210" t="-10417" b="-36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2C35BF4-CFD2-A74B-9AEB-551E251F8807}"/>
                  </a:ext>
                </a:extLst>
              </p:cNvPr>
              <p:cNvSpPr txBox="1"/>
              <p:nvPr/>
            </p:nvSpPr>
            <p:spPr>
              <a:xfrm>
                <a:off x="5442756" y="3496661"/>
                <a:ext cx="128772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2C35BF4-CFD2-A74B-9AEB-551E251F8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756" y="3496661"/>
                <a:ext cx="128772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269B7FC5-D9D2-6721-7BBD-030565A3597E}"/>
              </a:ext>
            </a:extLst>
          </p:cNvPr>
          <p:cNvSpPr txBox="1"/>
          <p:nvPr/>
        </p:nvSpPr>
        <p:spPr>
          <a:xfrm>
            <a:off x="408372" y="4917240"/>
            <a:ext cx="86638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We get real numbers because we “pretend” that we can always create a better measurement device that can refine further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5C52EA8-96C9-AA26-194D-C1A9DB1D3A23}"/>
                  </a:ext>
                </a:extLst>
              </p:cNvPr>
              <p:cNvSpPr txBox="1"/>
              <p:nvPr/>
            </p:nvSpPr>
            <p:spPr>
              <a:xfrm>
                <a:off x="1260007" y="3773751"/>
                <a:ext cx="5280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5C52EA8-96C9-AA26-194D-C1A9DB1D3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007" y="3773751"/>
                <a:ext cx="52809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608E21-8647-D2D3-1987-37B66FED645C}"/>
                  </a:ext>
                </a:extLst>
              </p:cNvPr>
              <p:cNvSpPr txBox="1"/>
              <p:nvPr/>
            </p:nvSpPr>
            <p:spPr>
              <a:xfrm>
                <a:off x="2683423" y="3769576"/>
                <a:ext cx="5280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608E21-8647-D2D3-1987-37B66FED6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423" y="3769576"/>
                <a:ext cx="52809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889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1B8CA4-E026-7146-E5D7-36F9421AEA65}"/>
              </a:ext>
            </a:extLst>
          </p:cNvPr>
          <p:cNvSpPr txBox="1"/>
          <p:nvPr/>
        </p:nvSpPr>
        <p:spPr>
          <a:xfrm>
            <a:off x="0" y="976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Why is this important?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E495F0-0372-FD2C-8B9E-9A08EFE30D50}"/>
              </a:ext>
            </a:extLst>
          </p:cNvPr>
          <p:cNvSpPr txBox="1"/>
          <p:nvPr/>
        </p:nvSpPr>
        <p:spPr>
          <a:xfrm>
            <a:off x="408372" y="913203"/>
            <a:ext cx="113722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But we </a:t>
            </a:r>
            <a:r>
              <a:rPr lang="en-US" sz="3600" b="1" dirty="0"/>
              <a:t>know</a:t>
            </a:r>
            <a:r>
              <a:rPr lang="en-US" sz="3600" dirty="0"/>
              <a:t> that there is a limit (Planck scale) below which distance, time intervals, mass, … cannot be measured. At that scale, the notion of bigger and smaller will fail.</a:t>
            </a:r>
            <a:endParaRPr lang="en-US" sz="3600" b="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9B7FC5-D9D2-6721-7BBD-030565A3597E}"/>
              </a:ext>
            </a:extLst>
          </p:cNvPr>
          <p:cNvSpPr txBox="1"/>
          <p:nvPr/>
        </p:nvSpPr>
        <p:spPr>
          <a:xfrm>
            <a:off x="408372" y="3417624"/>
            <a:ext cx="86638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But then, these physical properties cease to be physical quantities and can no longer represented by numbers.</a:t>
            </a:r>
          </a:p>
        </p:txBody>
      </p:sp>
    </p:spTree>
    <p:extLst>
      <p:ext uri="{BB962C8B-B14F-4D97-AF65-F5344CB8AC3E}">
        <p14:creationId xmlns:p14="http://schemas.microsoft.com/office/powerpoint/2010/main" val="4219259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1B8CA4-E026-7146-E5D7-36F9421AEA65}"/>
              </a:ext>
            </a:extLst>
          </p:cNvPr>
          <p:cNvSpPr txBox="1"/>
          <p:nvPr/>
        </p:nvSpPr>
        <p:spPr>
          <a:xfrm>
            <a:off x="0" y="976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Why is this important?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1254AB-4FAE-8B7A-EE0A-4936286158AB}"/>
              </a:ext>
            </a:extLst>
          </p:cNvPr>
          <p:cNvSpPr txBox="1"/>
          <p:nvPr/>
        </p:nvSpPr>
        <p:spPr>
          <a:xfrm>
            <a:off x="316932" y="1024647"/>
            <a:ext cx="1154283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We cannot make progress in fundamental physics if we do not fully understand the physical assumptions that are implicit in the use of a particular mathematical tool</a:t>
            </a:r>
          </a:p>
        </p:txBody>
      </p:sp>
    </p:spTree>
    <p:extLst>
      <p:ext uri="{BB962C8B-B14F-4D97-AF65-F5344CB8AC3E}">
        <p14:creationId xmlns:p14="http://schemas.microsoft.com/office/powerpoint/2010/main" val="146484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50B1EC-A0B9-CBC6-929F-F9BA6F204AC9}"/>
                  </a:ext>
                </a:extLst>
              </p:cNvPr>
              <p:cNvSpPr txBox="1"/>
              <p:nvPr/>
            </p:nvSpPr>
            <p:spPr>
              <a:xfrm>
                <a:off x="0" y="97654"/>
                <a:ext cx="12192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/>
                  <a:t>What about complex numbers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4000" b="1" dirty="0"/>
                  <a:t>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50B1EC-A0B9-CBC6-929F-F9BA6F204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7654"/>
                <a:ext cx="12192000" cy="707886"/>
              </a:xfrm>
              <a:prstGeom prst="rect">
                <a:avLst/>
              </a:prstGeom>
              <a:blipFill>
                <a:blip r:embed="rId2"/>
                <a:stretch>
                  <a:fillRect t="-12931" b="-38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24A780D1-C48F-5540-C935-C9ABB8336E4C}"/>
              </a:ext>
            </a:extLst>
          </p:cNvPr>
          <p:cNvSpPr txBox="1"/>
          <p:nvPr/>
        </p:nvSpPr>
        <p:spPr>
          <a:xfrm>
            <a:off x="408371" y="1107774"/>
            <a:ext cx="113367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Do we measure complex numbers directly?</a:t>
            </a:r>
          </a:p>
          <a:p>
            <a:r>
              <a:rPr lang="en-US" sz="3600" b="0" dirty="0"/>
              <a:t>How do we measure an imaginary number?</a:t>
            </a:r>
          </a:p>
          <a:p>
            <a:r>
              <a:rPr lang="en-US" sz="3600" b="0" dirty="0"/>
              <a:t>In what units do we measure them?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43EE2-2A88-CCE2-0FD4-E8CFAD789309}"/>
              </a:ext>
            </a:extLst>
          </p:cNvPr>
          <p:cNvSpPr txBox="1"/>
          <p:nvPr/>
        </p:nvSpPr>
        <p:spPr>
          <a:xfrm>
            <a:off x="427607" y="3109860"/>
            <a:ext cx="113367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They do not seem to fit with the other numbers: no ordering, no direct physical measurement.</a:t>
            </a:r>
          </a:p>
          <a:p>
            <a:r>
              <a:rPr lang="en-US" sz="3600" dirty="0"/>
              <a:t>They fit the algebraic notion better…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EF6D53-EEF3-4B2F-67FC-381FC96A3582}"/>
                  </a:ext>
                </a:extLst>
              </p:cNvPr>
              <p:cNvSpPr txBox="1"/>
              <p:nvPr/>
            </p:nvSpPr>
            <p:spPr>
              <a:xfrm>
                <a:off x="408370" y="5201539"/>
                <a:ext cx="880665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Is there a more physical way to understand</a:t>
                </a:r>
              </a:p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3600" dirty="0"/>
                  <a:t> and the other algebraic structure?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EF6D53-EEF3-4B2F-67FC-381FC96A3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70" y="5201539"/>
                <a:ext cx="8806651" cy="1200329"/>
              </a:xfrm>
              <a:prstGeom prst="rect">
                <a:avLst/>
              </a:prstGeom>
              <a:blipFill>
                <a:blip r:embed="rId3"/>
                <a:stretch>
                  <a:fillRect l="-2145" t="-7614" b="-19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738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C40368-A6DD-304C-8AB0-8E816CB2FC49}"/>
                  </a:ext>
                </a:extLst>
              </p:cNvPr>
              <p:cNvSpPr txBox="1"/>
              <p:nvPr/>
            </p:nvSpPr>
            <p:spPr>
              <a:xfrm>
                <a:off x="346230" y="346229"/>
                <a:ext cx="33186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+3 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=4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C40368-A6DD-304C-8AB0-8E816CB2F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30" y="346229"/>
                <a:ext cx="3318665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681DB4-BCB3-F54B-D299-3E7EA0746023}"/>
                  </a:ext>
                </a:extLst>
              </p:cNvPr>
              <p:cNvSpPr txBox="1"/>
              <p:nvPr/>
            </p:nvSpPr>
            <p:spPr>
              <a:xfrm>
                <a:off x="4436667" y="346228"/>
                <a:ext cx="23094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+3 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𝐾𝑔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681DB4-BCB3-F54B-D299-3E7EA0746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667" y="346228"/>
                <a:ext cx="230941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2D16B83-56EF-69B5-1DE6-6B9DD01142BA}"/>
              </a:ext>
            </a:extLst>
          </p:cNvPr>
          <p:cNvGrpSpPr/>
          <p:nvPr/>
        </p:nvGrpSpPr>
        <p:grpSpPr>
          <a:xfrm>
            <a:off x="4743556" y="221941"/>
            <a:ext cx="1695635" cy="967666"/>
            <a:chOff x="4634144" y="213064"/>
            <a:chExt cx="1695635" cy="96766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AA17685-78EE-6D27-A741-157B88318F5B}"/>
                </a:ext>
              </a:extLst>
            </p:cNvPr>
            <p:cNvCxnSpPr/>
            <p:nvPr/>
          </p:nvCxnSpPr>
          <p:spPr>
            <a:xfrm flipV="1">
              <a:off x="4634144" y="213064"/>
              <a:ext cx="1695635" cy="9676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7CBC8C6-391E-F0D0-E4AF-B2460923D46C}"/>
                </a:ext>
              </a:extLst>
            </p:cNvPr>
            <p:cNvCxnSpPr>
              <a:cxnSpLocks/>
            </p:cNvCxnSpPr>
            <p:nvPr/>
          </p:nvCxnSpPr>
          <p:spPr>
            <a:xfrm>
              <a:off x="4634144" y="213064"/>
              <a:ext cx="1695635" cy="9676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CDEE1A-CE77-54EA-6588-D3531433D11C}"/>
                  </a:ext>
                </a:extLst>
              </p:cNvPr>
              <p:cNvSpPr txBox="1"/>
              <p:nvPr/>
            </p:nvSpPr>
            <p:spPr>
              <a:xfrm>
                <a:off x="7517852" y="346227"/>
                <a:ext cx="428848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+3 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𝐾𝑚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=3001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CDEE1A-CE77-54EA-6588-D3531433D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852" y="346227"/>
                <a:ext cx="428848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0C13FF-AB05-1D7B-71A6-ED8A623BC28E}"/>
                  </a:ext>
                </a:extLst>
              </p:cNvPr>
              <p:cNvSpPr txBox="1"/>
              <p:nvPr/>
            </p:nvSpPr>
            <p:spPr>
              <a:xfrm>
                <a:off x="346229" y="1288742"/>
                <a:ext cx="33180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⋅3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=6 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0C13FF-AB05-1D7B-71A6-ED8A623BC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29" y="1288742"/>
                <a:ext cx="331808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BAE249-26AF-6C77-86AC-E78A7C17645C}"/>
              </a:ext>
            </a:extLst>
          </p:cNvPr>
          <p:cNvCxnSpPr>
            <a:cxnSpLocks/>
          </p:cNvCxnSpPr>
          <p:nvPr/>
        </p:nvCxnSpPr>
        <p:spPr>
          <a:xfrm>
            <a:off x="2965142" y="1766656"/>
            <a:ext cx="5060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EE27AB-A1A5-26D8-F536-E4DEC4DACF1F}"/>
                  </a:ext>
                </a:extLst>
              </p:cNvPr>
              <p:cNvSpPr txBox="1"/>
              <p:nvPr/>
            </p:nvSpPr>
            <p:spPr>
              <a:xfrm>
                <a:off x="4333786" y="1288742"/>
                <a:ext cx="26865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2⋅3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=6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EE27AB-A1A5-26D8-F536-E4DEC4DAC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786" y="1288742"/>
                <a:ext cx="268650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Brace 21">
            <a:extLst>
              <a:ext uri="{FF2B5EF4-FFF2-40B4-BE49-F238E27FC236}">
                <a16:creationId xmlns:a16="http://schemas.microsoft.com/office/drawing/2014/main" id="{A7BBC217-4876-7190-BC77-CE48FDAA1CD5}"/>
              </a:ext>
            </a:extLst>
          </p:cNvPr>
          <p:cNvSpPr/>
          <p:nvPr/>
        </p:nvSpPr>
        <p:spPr>
          <a:xfrm rot="5400000">
            <a:off x="4647459" y="1403001"/>
            <a:ext cx="381740" cy="90552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6F9919-29B0-83D2-1A00-565CD1245282}"/>
                  </a:ext>
                </a:extLst>
              </p:cNvPr>
              <p:cNvSpPr txBox="1"/>
              <p:nvPr/>
            </p:nvSpPr>
            <p:spPr>
              <a:xfrm>
                <a:off x="8194305" y="1282824"/>
                <a:ext cx="16740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2+3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6F9919-29B0-83D2-1A00-565CD1245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4305" y="1282824"/>
                <a:ext cx="1674048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79CEBEDE-339D-705F-52D9-367423AF21D3}"/>
              </a:ext>
            </a:extLst>
          </p:cNvPr>
          <p:cNvGrpSpPr/>
          <p:nvPr/>
        </p:nvGrpSpPr>
        <p:grpSpPr>
          <a:xfrm>
            <a:off x="8124193" y="1189607"/>
            <a:ext cx="1695635" cy="763808"/>
            <a:chOff x="4634144" y="213064"/>
            <a:chExt cx="1695635" cy="96766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9A105AD-94C0-C898-84EC-1CB6A1C492BB}"/>
                </a:ext>
              </a:extLst>
            </p:cNvPr>
            <p:cNvCxnSpPr/>
            <p:nvPr/>
          </p:nvCxnSpPr>
          <p:spPr>
            <a:xfrm flipV="1">
              <a:off x="4634144" y="213064"/>
              <a:ext cx="1695635" cy="9676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3CE26C2-B414-7E58-D998-E616E552EA58}"/>
                </a:ext>
              </a:extLst>
            </p:cNvPr>
            <p:cNvCxnSpPr>
              <a:cxnSpLocks/>
            </p:cNvCxnSpPr>
            <p:nvPr/>
          </p:nvCxnSpPr>
          <p:spPr>
            <a:xfrm>
              <a:off x="4634144" y="213064"/>
              <a:ext cx="1695635" cy="96766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E6FEDC-A8F0-3C4C-A6AF-82C3D2368DB8}"/>
                  </a:ext>
                </a:extLst>
              </p:cNvPr>
              <p:cNvSpPr txBox="1"/>
              <p:nvPr/>
            </p:nvSpPr>
            <p:spPr>
              <a:xfrm>
                <a:off x="346229" y="2231255"/>
                <a:ext cx="32178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2+3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E6FEDC-A8F0-3C4C-A6AF-82C3D2368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29" y="2231255"/>
                <a:ext cx="3217869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C5E143-B97F-B075-717D-CA8C82C713B0}"/>
                  </a:ext>
                </a:extLst>
              </p:cNvPr>
              <p:cNvSpPr txBox="1"/>
              <p:nvPr/>
            </p:nvSpPr>
            <p:spPr>
              <a:xfrm>
                <a:off x="4068103" y="2231255"/>
                <a:ext cx="36536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𝐾𝑚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=1001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AC5E143-B97F-B075-717D-CA8C82C71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103" y="2231255"/>
                <a:ext cx="3653693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E3D6825-6E26-9E6A-F7A7-B337E0F3C722}"/>
              </a:ext>
            </a:extLst>
          </p:cNvPr>
          <p:cNvSpPr txBox="1"/>
          <p:nvPr/>
        </p:nvSpPr>
        <p:spPr>
          <a:xfrm>
            <a:off x="408370" y="3346101"/>
            <a:ext cx="880665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Distances are things we can sum to each other, but cannot multiply</a:t>
            </a:r>
          </a:p>
          <a:p>
            <a:endParaRPr lang="en-US" sz="3600" dirty="0"/>
          </a:p>
          <a:p>
            <a:r>
              <a:rPr lang="en-US" sz="3600" dirty="0"/>
              <a:t>A pure real number can be used to stretch or shrink a distance</a:t>
            </a:r>
          </a:p>
        </p:txBody>
      </p:sp>
    </p:spTree>
    <p:extLst>
      <p:ext uri="{BB962C8B-B14F-4D97-AF65-F5344CB8AC3E}">
        <p14:creationId xmlns:p14="http://schemas.microsoft.com/office/powerpoint/2010/main" val="1379784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88B479-02F2-B46C-A45F-1EBA79D642AF}"/>
                  </a:ext>
                </a:extLst>
              </p:cNvPr>
              <p:cNvSpPr txBox="1"/>
              <p:nvPr/>
            </p:nvSpPr>
            <p:spPr>
              <a:xfrm>
                <a:off x="284084" y="941867"/>
                <a:ext cx="1136341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0" dirty="0"/>
                  <a:t>A vector space is a tuple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,+, ⋅)</m:t>
                    </m:r>
                  </m:oMath>
                </a14:m>
                <a:r>
                  <a:rPr lang="en-US" sz="3600" dirty="0"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3600" dirty="0"/>
                  <a:t> is a field (scalars)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is a group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⋅  </m:t>
                    </m:r>
                    <m:r>
                      <m:rPr>
                        <m:lit/>
                      </m:rPr>
                      <a:rPr lang="en-US" sz="3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88B479-02F2-B46C-A45F-1EBA79D64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4" y="941867"/>
                <a:ext cx="11363417" cy="2308324"/>
              </a:xfrm>
              <a:prstGeom prst="rect">
                <a:avLst/>
              </a:prstGeom>
              <a:blipFill>
                <a:blip r:embed="rId2"/>
                <a:stretch>
                  <a:fillRect l="-1663" t="-3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C5D6773-D074-23D3-739E-34E3480C8751}"/>
              </a:ext>
            </a:extLst>
          </p:cNvPr>
          <p:cNvSpPr txBox="1"/>
          <p:nvPr/>
        </p:nvSpPr>
        <p:spPr>
          <a:xfrm>
            <a:off x="0" y="976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Vector space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E3FFB-D983-5439-D48B-0816B5DF069C}"/>
              </a:ext>
            </a:extLst>
          </p:cNvPr>
          <p:cNvSpPr txBox="1"/>
          <p:nvPr/>
        </p:nvSpPr>
        <p:spPr>
          <a:xfrm>
            <a:off x="5810436" y="1504755"/>
            <a:ext cx="3064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add, subtract, multiply and divide scalars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BBEE59-BC0C-44FC-75EF-73DBFB09C181}"/>
              </a:ext>
            </a:extLst>
          </p:cNvPr>
          <p:cNvSpPr txBox="1"/>
          <p:nvPr/>
        </p:nvSpPr>
        <p:spPr>
          <a:xfrm>
            <a:off x="4193220" y="2192077"/>
            <a:ext cx="378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add and subtract vectors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6CA33F-E68C-C2DD-0B49-9FDA35F62322}"/>
              </a:ext>
            </a:extLst>
          </p:cNvPr>
          <p:cNvSpPr txBox="1"/>
          <p:nvPr/>
        </p:nvSpPr>
        <p:spPr>
          <a:xfrm>
            <a:off x="3679795" y="2697736"/>
            <a:ext cx="378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multiply vectors by a scalar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D392C6-6DDD-AE73-1E4A-FE94F34AC5A9}"/>
                  </a:ext>
                </a:extLst>
              </p:cNvPr>
              <p:cNvSpPr txBox="1"/>
              <p:nvPr/>
            </p:nvSpPr>
            <p:spPr>
              <a:xfrm>
                <a:off x="875190" y="3406294"/>
                <a:ext cx="609452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𝐾𝑚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𝑦𝑑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D392C6-6DDD-AE73-1E4A-FE94F34AC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90" y="3406294"/>
                <a:ext cx="609452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33024C-C8E9-1041-0F7F-28CE1CB1E3A4}"/>
                  </a:ext>
                </a:extLst>
              </p:cNvPr>
              <p:cNvSpPr txBox="1"/>
              <p:nvPr/>
            </p:nvSpPr>
            <p:spPr>
              <a:xfrm>
                <a:off x="6187734" y="3250191"/>
                <a:ext cx="5129076" cy="791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1, 4,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3200" dirty="0"/>
                  <a:t> (i.e.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/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33024C-C8E9-1041-0F7F-28CE1CB1E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734" y="3250191"/>
                <a:ext cx="5129076" cy="791242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E0DBE6-993F-BC55-4DB0-C719546A2AB5}"/>
                  </a:ext>
                </a:extLst>
              </p:cNvPr>
              <p:cNvSpPr txBox="1"/>
              <p:nvPr/>
            </p:nvSpPr>
            <p:spPr>
              <a:xfrm>
                <a:off x="1369930" y="4459410"/>
                <a:ext cx="66765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2⋅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3⋅2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𝑐𝑚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=4.12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E0DBE6-993F-BC55-4DB0-C719546A2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930" y="4459410"/>
                <a:ext cx="667657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24E1D0-1425-36DD-CE52-AC7114C0B1EF}"/>
                  </a:ext>
                </a:extLst>
              </p:cNvPr>
              <p:cNvSpPr txBox="1"/>
              <p:nvPr/>
            </p:nvSpPr>
            <p:spPr>
              <a:xfrm>
                <a:off x="446103" y="5440905"/>
                <a:ext cx="8428610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Scalar represent linear vector transformations: stretch and shrink for the reals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24E1D0-1425-36DD-CE52-AC7114C0B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03" y="5440905"/>
                <a:ext cx="8428610" cy="1077218"/>
              </a:xfrm>
              <a:prstGeom prst="rect">
                <a:avLst/>
              </a:prstGeom>
              <a:blipFill>
                <a:blip r:embed="rId6"/>
                <a:stretch>
                  <a:fillRect l="-1808" t="-7386" b="-19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578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5D6773-D074-23D3-739E-34E3480C8751}"/>
              </a:ext>
            </a:extLst>
          </p:cNvPr>
          <p:cNvSpPr txBox="1"/>
          <p:nvPr/>
        </p:nvSpPr>
        <p:spPr>
          <a:xfrm>
            <a:off x="0" y="976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Groups, fields, … are transformations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24E1D0-1425-36DD-CE52-AC7114C0B1EF}"/>
                  </a:ext>
                </a:extLst>
              </p:cNvPr>
              <p:cNvSpPr txBox="1"/>
              <p:nvPr/>
            </p:nvSpPr>
            <p:spPr>
              <a:xfrm>
                <a:off x="446103" y="1055326"/>
                <a:ext cx="842861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Real numbers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/>
                  <a:t> represent stretch and shrink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24E1D0-1425-36DD-CE52-AC7114C0B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03" y="1055326"/>
                <a:ext cx="8428610" cy="584775"/>
              </a:xfrm>
              <a:prstGeom prst="rect">
                <a:avLst/>
              </a:prstGeom>
              <a:blipFill>
                <a:blip r:embed="rId2"/>
                <a:stretch>
                  <a:fillRect l="-1808" t="-10417" b="-36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6A2E3B-F608-C3D8-60F3-0D0CFDE0DE7B}"/>
                  </a:ext>
                </a:extLst>
              </p:cNvPr>
              <p:cNvSpPr txBox="1"/>
              <p:nvPr/>
            </p:nvSpPr>
            <p:spPr>
              <a:xfrm>
                <a:off x="446103" y="1889887"/>
                <a:ext cx="8428610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Complex numbers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3200" dirty="0"/>
                  <a:t> represent stretch and shrink (modulus) and rotations on a plane (phase)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6A2E3B-F608-C3D8-60F3-0D0CFDE0D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03" y="1889887"/>
                <a:ext cx="8428610" cy="1077218"/>
              </a:xfrm>
              <a:prstGeom prst="rect">
                <a:avLst/>
              </a:prstGeom>
              <a:blipFill>
                <a:blip r:embed="rId3"/>
                <a:stretch>
                  <a:fillRect l="-1808" t="-5650" r="-2965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7ED6FC-3518-9991-5341-E22CE7635CB9}"/>
                  </a:ext>
                </a:extLst>
              </p:cNvPr>
              <p:cNvSpPr txBox="1"/>
              <p:nvPr/>
            </p:nvSpPr>
            <p:spPr>
              <a:xfrm>
                <a:off x="3533313" y="3216891"/>
                <a:ext cx="19875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7ED6FC-3518-9991-5341-E22CE7635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313" y="3216891"/>
                <a:ext cx="198759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05D530-BC25-92F3-5CD8-4A7F59E32784}"/>
                  </a:ext>
                </a:extLst>
              </p:cNvPr>
              <p:cNvSpPr txBox="1"/>
              <p:nvPr/>
            </p:nvSpPr>
            <p:spPr>
              <a:xfrm>
                <a:off x="1642368" y="4113008"/>
                <a:ext cx="7057748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which transformation on the plane 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), if applied twice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), gives us a rotation by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200" dirty="0"/>
                  <a:t> (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latin typeface="Cambria Math" panose="02040503050406030204" pitchFamily="18" charset="0"/>
                      </a:rPr>
                      <m:t>−1=</m:t>
                    </m:r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𝚤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sz="3200" dirty="0"/>
                  <a:t>)?</a:t>
                </a:r>
              </a:p>
              <a:p>
                <a:r>
                  <a:rPr lang="en-US" sz="3200" dirty="0"/>
                  <a:t>A rotation by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3200" dirty="0"/>
                  <a:t> (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𝚤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sz="3200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05D530-BC25-92F3-5CD8-4A7F59E32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368" y="4113008"/>
                <a:ext cx="7057748" cy="2062103"/>
              </a:xfrm>
              <a:prstGeom prst="rect">
                <a:avLst/>
              </a:prstGeom>
              <a:blipFill>
                <a:blip r:embed="rId5"/>
                <a:stretch>
                  <a:fillRect l="-2159" t="-2959" b="-10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90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804A50-A474-F55F-5F0E-F0004E76A6C0}"/>
                  </a:ext>
                </a:extLst>
              </p:cNvPr>
              <p:cNvSpPr txBox="1"/>
              <p:nvPr/>
            </p:nvSpPr>
            <p:spPr>
              <a:xfrm>
                <a:off x="284085" y="805540"/>
                <a:ext cx="11363418" cy="474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0" dirty="0"/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0=∅</m:t>
                    </m:r>
                  </m:oMath>
                </a14:m>
                <a:endParaRPr lang="en-US" sz="3600" b="0" dirty="0"/>
              </a:p>
              <a:p>
                <a:r>
                  <a:rPr lang="en-US" sz="3600" b="0" dirty="0"/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1=</m:t>
                    </m:r>
                    <m:d>
                      <m:dPr>
                        <m:begChr m:val="{"/>
                        <m:endChr m:val="}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</m:oMath>
                </a14:m>
                <a:endParaRPr lang="en-US" sz="3600" b="0" dirty="0"/>
              </a:p>
              <a:p>
                <a:r>
                  <a:rPr lang="en-US" sz="3600" b="0" dirty="0"/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2=</m:t>
                    </m:r>
                    <m:d>
                      <m:dPr>
                        <m:begChr m:val="{"/>
                        <m:endChr m:val="}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∅,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</m:e>
                    </m:d>
                  </m:oMath>
                </a14:m>
                <a:endParaRPr lang="en-US" sz="3600" b="0" dirty="0"/>
              </a:p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3=</m:t>
                    </m:r>
                    <m:d>
                      <m:dPr>
                        <m:begChr m:val="{"/>
                        <m:endChr m:val="}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0,1,2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∅,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∅,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sz="3600" b="0" dirty="0"/>
              </a:p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4=</m:t>
                    </m:r>
                    <m:d>
                      <m:dPr>
                        <m:begChr m:val="{"/>
                        <m:endChr m:val="}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0,1,2,3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∅,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∅,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e>
                            </m:d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∅,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e>
                            </m:d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∅,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∅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sz="3600" b="0" dirty="0"/>
              </a:p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600" b="0" dirty="0"/>
                  <a:t> </a:t>
                </a:r>
              </a:p>
              <a:p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804A50-A474-F55F-5F0E-F0004E76A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5" y="805540"/>
                <a:ext cx="11363418" cy="47429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5046CDE-AFD1-7C3C-D88D-5D21A3E4DF4D}"/>
              </a:ext>
            </a:extLst>
          </p:cNvPr>
          <p:cNvSpPr txBox="1"/>
          <p:nvPr/>
        </p:nvSpPr>
        <p:spPr>
          <a:xfrm>
            <a:off x="0" y="976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von Neumann ordinals</a:t>
            </a:r>
          </a:p>
        </p:txBody>
      </p:sp>
    </p:spTree>
    <p:extLst>
      <p:ext uri="{BB962C8B-B14F-4D97-AF65-F5344CB8AC3E}">
        <p14:creationId xmlns:p14="http://schemas.microsoft.com/office/powerpoint/2010/main" val="2195614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046CDE-AFD1-7C3C-D88D-5D21A3E4DF4D}"/>
              </a:ext>
            </a:extLst>
          </p:cNvPr>
          <p:cNvSpPr txBox="1"/>
          <p:nvPr/>
        </p:nvSpPr>
        <p:spPr>
          <a:xfrm>
            <a:off x="0" y="976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Integers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9B92BD-EDAB-3BB0-AF8B-CC08FCFFCD6C}"/>
                  </a:ext>
                </a:extLst>
              </p:cNvPr>
              <p:cNvSpPr txBox="1"/>
              <p:nvPr/>
            </p:nvSpPr>
            <p:spPr>
              <a:xfrm>
                <a:off x="4902425" y="1082538"/>
                <a:ext cx="62985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…, −3, −2, −1, 0, +1, +2, +3, 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9B92BD-EDAB-3BB0-AF8B-CC08FCFFC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425" y="1082538"/>
                <a:ext cx="6298519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04A0D43-8E5C-EB0C-9D66-6599BE8CD2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42862"/>
                  </p:ext>
                </p:extLst>
              </p:nvPr>
            </p:nvGraphicFramePr>
            <p:xfrm>
              <a:off x="567184" y="2960357"/>
              <a:ext cx="3898284" cy="3474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99428">
                      <a:extLst>
                        <a:ext uri="{9D8B030D-6E8A-4147-A177-3AD203B41FA5}">
                          <a16:colId xmlns:a16="http://schemas.microsoft.com/office/drawing/2014/main" val="728483629"/>
                        </a:ext>
                      </a:extLst>
                    </a:gridCol>
                    <a:gridCol w="1299428">
                      <a:extLst>
                        <a:ext uri="{9D8B030D-6E8A-4147-A177-3AD203B41FA5}">
                          <a16:colId xmlns:a16="http://schemas.microsoft.com/office/drawing/2014/main" val="3168704505"/>
                        </a:ext>
                      </a:extLst>
                    </a:gridCol>
                    <a:gridCol w="1299428">
                      <a:extLst>
                        <a:ext uri="{9D8B030D-6E8A-4147-A177-3AD203B41FA5}">
                          <a16:colId xmlns:a16="http://schemas.microsoft.com/office/drawing/2014/main" val="2977464130"/>
                        </a:ext>
                      </a:extLst>
                    </a:gridCol>
                  </a:tblGrid>
                  <a:tr h="300408"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0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0" dirty="0" smtClean="0">
                                    <a:latin typeface="Cambria Math" panose="02040503050406030204" pitchFamily="18" charset="0"/>
                                  </a:rPr>
                                  <m:t>+ (1)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74220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+0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0888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04760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77357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6968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46639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04A0D43-8E5C-EB0C-9D66-6599BE8CD2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642862"/>
                  </p:ext>
                </p:extLst>
              </p:nvPr>
            </p:nvGraphicFramePr>
            <p:xfrm>
              <a:off x="567184" y="2960357"/>
              <a:ext cx="3898284" cy="3474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99428">
                      <a:extLst>
                        <a:ext uri="{9D8B030D-6E8A-4147-A177-3AD203B41FA5}">
                          <a16:colId xmlns:a16="http://schemas.microsoft.com/office/drawing/2014/main" val="728483629"/>
                        </a:ext>
                      </a:extLst>
                    </a:gridCol>
                    <a:gridCol w="1299428">
                      <a:extLst>
                        <a:ext uri="{9D8B030D-6E8A-4147-A177-3AD203B41FA5}">
                          <a16:colId xmlns:a16="http://schemas.microsoft.com/office/drawing/2014/main" val="3168704505"/>
                        </a:ext>
                      </a:extLst>
                    </a:gridCol>
                    <a:gridCol w="1299428">
                      <a:extLst>
                        <a:ext uri="{9D8B030D-6E8A-4147-A177-3AD203B41FA5}">
                          <a16:colId xmlns:a16="http://schemas.microsoft.com/office/drawing/2014/main" val="297746413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9533" r="-99533" b="-5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69" b="-50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742207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0000" r="-200469" b="-4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69" t="-100000" b="-40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088856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97917" r="-200469" b="-29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9533" t="-197917" r="-99533" b="-29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69" t="-197917" b="-29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047602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01053" r="-20046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9533" t="-301053" r="-9953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69" t="-30105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773576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401053" r="-20046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9533" t="-401053" r="-9953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69" t="-401053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696892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501053" r="-200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9533" t="-501053" r="-995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69" t="-50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46639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906E77-7878-1705-A736-CE411372D1A7}"/>
                  </a:ext>
                </a:extLst>
              </p:cNvPr>
              <p:cNvSpPr txBox="1"/>
              <p:nvPr/>
            </p:nvSpPr>
            <p:spPr>
              <a:xfrm>
                <a:off x="6048937" y="2705363"/>
                <a:ext cx="51520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0" dirty="0"/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</m:e>
                    </m:d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906E77-7878-1705-A736-CE411372D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937" y="2705363"/>
                <a:ext cx="5152007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5DE3175-CBF1-25D8-4194-F3F8DAEB05F7}"/>
              </a:ext>
            </a:extLst>
          </p:cNvPr>
          <p:cNvSpPr txBox="1"/>
          <p:nvPr/>
        </p:nvSpPr>
        <p:spPr>
          <a:xfrm>
            <a:off x="567184" y="805540"/>
            <a:ext cx="3344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Natural number</a:t>
            </a:r>
            <a:br>
              <a:rPr lang="en-US" sz="3600" dirty="0"/>
            </a:br>
            <a:r>
              <a:rPr lang="en-US" sz="3600" dirty="0"/>
              <a:t>with a sign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C2E999-5D61-29AB-7101-0D3682EC73BE}"/>
              </a:ext>
            </a:extLst>
          </p:cNvPr>
          <p:cNvCxnSpPr/>
          <p:nvPr/>
        </p:nvCxnSpPr>
        <p:spPr>
          <a:xfrm>
            <a:off x="7217546" y="2370338"/>
            <a:ext cx="284085" cy="33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E332C5-28DE-835B-BEBA-A5097DC5A91E}"/>
              </a:ext>
            </a:extLst>
          </p:cNvPr>
          <p:cNvSpPr txBox="1"/>
          <p:nvPr/>
        </p:nvSpPr>
        <p:spPr>
          <a:xfrm>
            <a:off x="6868124" y="205903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79EDEE-23D5-7DE5-75E3-60520CC5C80C}"/>
              </a:ext>
            </a:extLst>
          </p:cNvPr>
          <p:cNvCxnSpPr>
            <a:endCxn id="6" idx="0"/>
          </p:cNvCxnSpPr>
          <p:nvPr/>
        </p:nvCxnSpPr>
        <p:spPr>
          <a:xfrm>
            <a:off x="8531441" y="2370338"/>
            <a:ext cx="93500" cy="33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002172-5554-60E5-98DB-38F634CB75C5}"/>
              </a:ext>
            </a:extLst>
          </p:cNvPr>
          <p:cNvSpPr txBox="1"/>
          <p:nvPr/>
        </p:nvSpPr>
        <p:spPr>
          <a:xfrm>
            <a:off x="8214687" y="205903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A99C91-A7FE-1276-0D20-B38C17C6D5FD}"/>
                  </a:ext>
                </a:extLst>
              </p:cNvPr>
              <p:cNvSpPr txBox="1"/>
              <p:nvPr/>
            </p:nvSpPr>
            <p:spPr>
              <a:xfrm>
                <a:off x="9478954" y="1976341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Remove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A99C91-A7FE-1276-0D20-B38C17C6D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954" y="1976341"/>
                <a:ext cx="1284326" cy="369332"/>
              </a:xfrm>
              <a:prstGeom prst="rect">
                <a:avLst/>
              </a:prstGeom>
              <a:blipFill>
                <a:blip r:embed="rId5"/>
                <a:stretch>
                  <a:fillRect l="-4265" t="-4918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8CB3C1-816E-7330-56FF-D5A314728A6B}"/>
              </a:ext>
            </a:extLst>
          </p:cNvPr>
          <p:cNvCxnSpPr>
            <a:cxnSpLocks/>
          </p:cNvCxnSpPr>
          <p:nvPr/>
        </p:nvCxnSpPr>
        <p:spPr>
          <a:xfrm>
            <a:off x="9994392" y="2392860"/>
            <a:ext cx="0" cy="31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65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046CDE-AFD1-7C3C-D88D-5D21A3E4DF4D}"/>
              </a:ext>
            </a:extLst>
          </p:cNvPr>
          <p:cNvSpPr txBox="1"/>
          <p:nvPr/>
        </p:nvSpPr>
        <p:spPr>
          <a:xfrm>
            <a:off x="0" y="976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Rational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9B92BD-EDAB-3BB0-AF8B-CC08FCFFCD6C}"/>
                  </a:ext>
                </a:extLst>
              </p:cNvPr>
              <p:cNvSpPr txBox="1"/>
              <p:nvPr/>
            </p:nvSpPr>
            <p:spPr>
              <a:xfrm>
                <a:off x="3353856" y="952699"/>
                <a:ext cx="569451" cy="10411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9B92BD-EDAB-3BB0-AF8B-CC08FCFFC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856" y="952699"/>
                <a:ext cx="569451" cy="1041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906E77-7878-1705-A736-CE411372D1A7}"/>
                  </a:ext>
                </a:extLst>
              </p:cNvPr>
              <p:cNvSpPr txBox="1"/>
              <p:nvPr/>
            </p:nvSpPr>
            <p:spPr>
              <a:xfrm>
                <a:off x="7513468" y="3341080"/>
                <a:ext cx="4678532" cy="695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0" dirty="0"/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ℤ</m:t>
                            </m:r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ℤ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∖{0}</m:t>
                            </m:r>
                          </m:e>
                        </m:d>
                      </m:e>
                      <m: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/∼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906E77-7878-1705-A736-CE411372D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468" y="3341080"/>
                <a:ext cx="4678532" cy="6959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5">
                <a:extLst>
                  <a:ext uri="{FF2B5EF4-FFF2-40B4-BE49-F238E27FC236}">
                    <a16:creationId xmlns:a16="http://schemas.microsoft.com/office/drawing/2014/main" id="{DB163687-FB1A-A7F6-96B1-DFE3C98127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4010500"/>
                  </p:ext>
                </p:extLst>
              </p:nvPr>
            </p:nvGraphicFramePr>
            <p:xfrm>
              <a:off x="239697" y="3126760"/>
              <a:ext cx="6525090" cy="3474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05018">
                      <a:extLst>
                        <a:ext uri="{9D8B030D-6E8A-4147-A177-3AD203B41FA5}">
                          <a16:colId xmlns:a16="http://schemas.microsoft.com/office/drawing/2014/main" val="728483629"/>
                        </a:ext>
                      </a:extLst>
                    </a:gridCol>
                    <a:gridCol w="1305018">
                      <a:extLst>
                        <a:ext uri="{9D8B030D-6E8A-4147-A177-3AD203B41FA5}">
                          <a16:colId xmlns:a16="http://schemas.microsoft.com/office/drawing/2014/main" val="3168704505"/>
                        </a:ext>
                      </a:extLst>
                    </a:gridCol>
                    <a:gridCol w="1305018">
                      <a:extLst>
                        <a:ext uri="{9D8B030D-6E8A-4147-A177-3AD203B41FA5}">
                          <a16:colId xmlns:a16="http://schemas.microsoft.com/office/drawing/2014/main" val="2977464130"/>
                        </a:ext>
                      </a:extLst>
                    </a:gridCol>
                    <a:gridCol w="1305018">
                      <a:extLst>
                        <a:ext uri="{9D8B030D-6E8A-4147-A177-3AD203B41FA5}">
                          <a16:colId xmlns:a16="http://schemas.microsoft.com/office/drawing/2014/main" val="3458732727"/>
                        </a:ext>
                      </a:extLst>
                    </a:gridCol>
                    <a:gridCol w="1305018">
                      <a:extLst>
                        <a:ext uri="{9D8B030D-6E8A-4147-A177-3AD203B41FA5}">
                          <a16:colId xmlns:a16="http://schemas.microsoft.com/office/drawing/2014/main" val="26635395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∖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74220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0/1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0/2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0/3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0/ …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0888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1/1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1/ …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04760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2/1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2/2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2/3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2/ …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77357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3/1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3/3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3/ …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6968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/1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/ …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46639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5">
                <a:extLst>
                  <a:ext uri="{FF2B5EF4-FFF2-40B4-BE49-F238E27FC236}">
                    <a16:creationId xmlns:a16="http://schemas.microsoft.com/office/drawing/2014/main" id="{DB163687-FB1A-A7F6-96B1-DFE3C98127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4010500"/>
                  </p:ext>
                </p:extLst>
              </p:nvPr>
            </p:nvGraphicFramePr>
            <p:xfrm>
              <a:off x="239697" y="3126760"/>
              <a:ext cx="6525090" cy="34747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05018">
                      <a:extLst>
                        <a:ext uri="{9D8B030D-6E8A-4147-A177-3AD203B41FA5}">
                          <a16:colId xmlns:a16="http://schemas.microsoft.com/office/drawing/2014/main" val="728483629"/>
                        </a:ext>
                      </a:extLst>
                    </a:gridCol>
                    <a:gridCol w="1305018">
                      <a:extLst>
                        <a:ext uri="{9D8B030D-6E8A-4147-A177-3AD203B41FA5}">
                          <a16:colId xmlns:a16="http://schemas.microsoft.com/office/drawing/2014/main" val="3168704505"/>
                        </a:ext>
                      </a:extLst>
                    </a:gridCol>
                    <a:gridCol w="1305018">
                      <a:extLst>
                        <a:ext uri="{9D8B030D-6E8A-4147-A177-3AD203B41FA5}">
                          <a16:colId xmlns:a16="http://schemas.microsoft.com/office/drawing/2014/main" val="2977464130"/>
                        </a:ext>
                      </a:extLst>
                    </a:gridCol>
                    <a:gridCol w="1305018">
                      <a:extLst>
                        <a:ext uri="{9D8B030D-6E8A-4147-A177-3AD203B41FA5}">
                          <a16:colId xmlns:a16="http://schemas.microsoft.com/office/drawing/2014/main" val="3458732727"/>
                        </a:ext>
                      </a:extLst>
                    </a:gridCol>
                    <a:gridCol w="1305018">
                      <a:extLst>
                        <a:ext uri="{9D8B030D-6E8A-4147-A177-3AD203B41FA5}">
                          <a16:colId xmlns:a16="http://schemas.microsoft.com/office/drawing/2014/main" val="2663539548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r="-400467" b="-5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r="-300467" b="-5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9070" r="-199070" b="-5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67" r="-100000" b="-5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67" b="-50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742207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00000" r="-400467" b="-4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0000" r="-300467" b="-4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9070" t="-100000" r="-199070" b="-4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67" t="-100000" r="-100000" b="-4010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67" t="-100000" b="-40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088856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97917" r="-400467" b="-29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97917" r="-300467" b="-29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9070" t="-197917" r="-199070" b="-29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67" t="-197917" r="-100000" b="-29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67" t="-197917" b="-29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0476021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301053" r="-40046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1053" r="-30046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9070" t="-301053" r="-19907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67" t="-301053" r="-1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67" t="-301053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773576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401053" r="-40046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1053" r="-30046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9070" t="-401053" r="-19907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67" t="-401053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67" t="-401053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696892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501053" r="-4004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501053" r="-3004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9070" t="-501053" r="-1990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67" t="-501053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67" t="-5010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46639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87954E-1686-C8BC-D546-758A7AD8693D}"/>
                  </a:ext>
                </a:extLst>
              </p:cNvPr>
              <p:cNvSpPr txBox="1"/>
              <p:nvPr/>
            </p:nvSpPr>
            <p:spPr>
              <a:xfrm>
                <a:off x="6726438" y="1993454"/>
                <a:ext cx="1702292" cy="10411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∼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87954E-1686-C8BC-D546-758A7AD86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438" y="1993454"/>
                <a:ext cx="1702292" cy="10411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C49F84-E5C3-79F8-3023-D0A27677306B}"/>
                  </a:ext>
                </a:extLst>
              </p:cNvPr>
              <p:cNvSpPr txBox="1"/>
              <p:nvPr/>
            </p:nvSpPr>
            <p:spPr>
              <a:xfrm>
                <a:off x="8348588" y="2190880"/>
                <a:ext cx="228901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if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𝑏𝑐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C49F84-E5C3-79F8-3023-D0A276773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588" y="2190880"/>
                <a:ext cx="2289019" cy="646331"/>
              </a:xfrm>
              <a:prstGeom prst="rect">
                <a:avLst/>
              </a:prstGeom>
              <a:blipFill>
                <a:blip r:embed="rId6"/>
                <a:stretch>
                  <a:fillRect l="-8267" t="-11321" b="-37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0309E1D-20E1-19C0-8FE5-CC0B64D2A34A}"/>
              </a:ext>
            </a:extLst>
          </p:cNvPr>
          <p:cNvSpPr txBox="1"/>
          <p:nvPr/>
        </p:nvSpPr>
        <p:spPr>
          <a:xfrm>
            <a:off x="521879" y="867979"/>
            <a:ext cx="2525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Ratio of two integers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058573-10C6-6E77-819B-D0CF7888ABAC}"/>
                  </a:ext>
                </a:extLst>
              </p:cNvPr>
              <p:cNvSpPr txBox="1"/>
              <p:nvPr/>
            </p:nvSpPr>
            <p:spPr>
              <a:xfrm>
                <a:off x="4870801" y="1027487"/>
                <a:ext cx="6929446" cy="6882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ℚ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ℤ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ℤ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−1, −1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1058573-10C6-6E77-819B-D0CF7888A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801" y="1027487"/>
                <a:ext cx="6929446" cy="6882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36F673-9B4A-A286-EAC8-30E7FD39D0C7}"/>
              </a:ext>
            </a:extLst>
          </p:cNvPr>
          <p:cNvCxnSpPr/>
          <p:nvPr/>
        </p:nvCxnSpPr>
        <p:spPr>
          <a:xfrm flipV="1">
            <a:off x="3047260" y="2108118"/>
            <a:ext cx="306596" cy="333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1C9FA7-18F6-566F-8DED-44719FA667D5}"/>
              </a:ext>
            </a:extLst>
          </p:cNvPr>
          <p:cNvSpPr txBox="1"/>
          <p:nvPr/>
        </p:nvSpPr>
        <p:spPr>
          <a:xfrm>
            <a:off x="2340977" y="2481169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Can’t be zero</a:t>
            </a:r>
          </a:p>
        </p:txBody>
      </p:sp>
    </p:spTree>
    <p:extLst>
      <p:ext uri="{BB962C8B-B14F-4D97-AF65-F5344CB8AC3E}">
        <p14:creationId xmlns:p14="http://schemas.microsoft.com/office/powerpoint/2010/main" val="378381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A68048-C24A-EFBA-E1FF-8F4BBD4BD831}"/>
              </a:ext>
            </a:extLst>
          </p:cNvPr>
          <p:cNvCxnSpPr/>
          <p:nvPr/>
        </p:nvCxnSpPr>
        <p:spPr>
          <a:xfrm>
            <a:off x="421157" y="1799688"/>
            <a:ext cx="992523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3A198A-1DF3-2257-1B6A-BED83D17D373}"/>
                  </a:ext>
                </a:extLst>
              </p:cNvPr>
              <p:cNvSpPr txBox="1"/>
              <p:nvPr/>
            </p:nvSpPr>
            <p:spPr>
              <a:xfrm>
                <a:off x="8188784" y="3269763"/>
                <a:ext cx="358436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𝐷𝑒𝑑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ℚ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3A198A-1DF3-2257-1B6A-BED83D17D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784" y="3269763"/>
                <a:ext cx="358436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AE9898-566D-06C2-4F6F-8BA8DCC6CE7D}"/>
              </a:ext>
            </a:extLst>
          </p:cNvPr>
          <p:cNvCxnSpPr>
            <a:cxnSpLocks/>
          </p:cNvCxnSpPr>
          <p:nvPr/>
        </p:nvCxnSpPr>
        <p:spPr>
          <a:xfrm>
            <a:off x="4892040" y="1547651"/>
            <a:ext cx="0" cy="530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A0447B-42AD-8FF9-D03D-5991EC74F5F4}"/>
                  </a:ext>
                </a:extLst>
              </p:cNvPr>
              <p:cNvSpPr txBox="1"/>
              <p:nvPr/>
            </p:nvSpPr>
            <p:spPr>
              <a:xfrm>
                <a:off x="4605583" y="875043"/>
                <a:ext cx="5729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A0447B-42AD-8FF9-D03D-5991EC74F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583" y="875043"/>
                <a:ext cx="57291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40CB23-BE20-DBFB-0D62-12889AD10662}"/>
              </a:ext>
            </a:extLst>
          </p:cNvPr>
          <p:cNvCxnSpPr/>
          <p:nvPr/>
        </p:nvCxnSpPr>
        <p:spPr>
          <a:xfrm>
            <a:off x="2112264" y="1693955"/>
            <a:ext cx="0" cy="21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C55F8C-808E-BDFD-4ABB-8DCC370935BE}"/>
                  </a:ext>
                </a:extLst>
              </p:cNvPr>
              <p:cNvSpPr txBox="1"/>
              <p:nvPr/>
            </p:nvSpPr>
            <p:spPr>
              <a:xfrm>
                <a:off x="1825807" y="1042053"/>
                <a:ext cx="5437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C55F8C-808E-BDFD-4ABB-8DCC37093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807" y="1042053"/>
                <a:ext cx="54373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4F5154-817C-0641-B2C6-466F2C00C727}"/>
              </a:ext>
            </a:extLst>
          </p:cNvPr>
          <p:cNvCxnSpPr/>
          <p:nvPr/>
        </p:nvCxnSpPr>
        <p:spPr>
          <a:xfrm>
            <a:off x="3970063" y="1693955"/>
            <a:ext cx="0" cy="21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F246A5-5CE2-BA8A-BED8-96829077EF81}"/>
                  </a:ext>
                </a:extLst>
              </p:cNvPr>
              <p:cNvSpPr txBox="1"/>
              <p:nvPr/>
            </p:nvSpPr>
            <p:spPr>
              <a:xfrm>
                <a:off x="3683606" y="1042053"/>
                <a:ext cx="527709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EF246A5-5CE2-BA8A-BED8-96829077E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606" y="1042053"/>
                <a:ext cx="527709" cy="6705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57CD18-8F69-E5F4-9BDF-F8F7078BB558}"/>
              </a:ext>
            </a:extLst>
          </p:cNvPr>
          <p:cNvCxnSpPr/>
          <p:nvPr/>
        </p:nvCxnSpPr>
        <p:spPr>
          <a:xfrm>
            <a:off x="6355570" y="1693955"/>
            <a:ext cx="0" cy="21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2403E30-465B-9A97-FA94-46918EAA8F10}"/>
                  </a:ext>
                </a:extLst>
              </p:cNvPr>
              <p:cNvSpPr txBox="1"/>
              <p:nvPr/>
            </p:nvSpPr>
            <p:spPr>
              <a:xfrm>
                <a:off x="6069113" y="1042053"/>
                <a:ext cx="527709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2403E30-465B-9A97-FA94-46918EAA8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13" y="1042053"/>
                <a:ext cx="527709" cy="670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46ABC58-2C68-04A6-330B-A2EF7859D1D4}"/>
              </a:ext>
            </a:extLst>
          </p:cNvPr>
          <p:cNvSpPr txBox="1"/>
          <p:nvPr/>
        </p:nvSpPr>
        <p:spPr>
          <a:xfrm>
            <a:off x="180085" y="2846967"/>
            <a:ext cx="11363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dirty="0"/>
              <a:t> 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D3705C-D048-CF48-DE85-3AABF3606E8F}"/>
                  </a:ext>
                </a:extLst>
              </p:cNvPr>
              <p:cNvSpPr txBox="1"/>
              <p:nvPr/>
            </p:nvSpPr>
            <p:spPr>
              <a:xfrm>
                <a:off x="648497" y="2192356"/>
                <a:ext cx="92614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ℚ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ℚ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d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D3705C-D048-CF48-DE85-3AABF3606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97" y="2192356"/>
                <a:ext cx="9261446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A22264-225C-B2E0-1C73-59B60BE865DD}"/>
                  </a:ext>
                </a:extLst>
              </p:cNvPr>
              <p:cNvSpPr txBox="1"/>
              <p:nvPr/>
            </p:nvSpPr>
            <p:spPr>
              <a:xfrm>
                <a:off x="648497" y="3742187"/>
                <a:ext cx="6256008" cy="2874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 Dedking cut: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ℚ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ℚ</m:t>
                        </m:r>
                      </m:sup>
                    </m:sSup>
                  </m:oMath>
                </a14:m>
                <a:endParaRPr lang="en-US" sz="3600" dirty="0"/>
              </a:p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3600" dirty="0"/>
                  <a:t>  and 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endParaRPr lang="en-US" sz="3600" dirty="0"/>
              </a:p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 ∀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3600" b="0" i="1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sz="3600" dirty="0"/>
              </a:p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3600" b="0" i="1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600" dirty="0"/>
                  <a:t>  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600" dirty="0"/>
              </a:p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  ∃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A22264-225C-B2E0-1C73-59B60BE86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97" y="3742187"/>
                <a:ext cx="6256008" cy="2874890"/>
              </a:xfrm>
              <a:prstGeom prst="rect">
                <a:avLst/>
              </a:prstGeom>
              <a:blipFill>
                <a:blip r:embed="rId8"/>
                <a:stretch>
                  <a:fillRect l="-1071" t="-2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7D8DC8D-298D-6081-2A3B-55E98EA882DE}"/>
              </a:ext>
            </a:extLst>
          </p:cNvPr>
          <p:cNvSpPr txBox="1"/>
          <p:nvPr/>
        </p:nvSpPr>
        <p:spPr>
          <a:xfrm>
            <a:off x="0" y="976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Real numbers (Dedekind cuts)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4F735-0B5D-743D-DCCE-23326E9A04E3}"/>
              </a:ext>
            </a:extLst>
          </p:cNvPr>
          <p:cNvSpPr txBox="1"/>
          <p:nvPr/>
        </p:nvSpPr>
        <p:spPr>
          <a:xfrm>
            <a:off x="7581530" y="1004097"/>
            <a:ext cx="4270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Partition of rationals</a:t>
            </a:r>
          </a:p>
        </p:txBody>
      </p:sp>
    </p:spTree>
    <p:extLst>
      <p:ext uri="{BB962C8B-B14F-4D97-AF65-F5344CB8AC3E}">
        <p14:creationId xmlns:p14="http://schemas.microsoft.com/office/powerpoint/2010/main" val="3473524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88B479-02F2-B46C-A45F-1EBA79D642AF}"/>
                  </a:ext>
                </a:extLst>
              </p:cNvPr>
              <p:cNvSpPr txBox="1"/>
              <p:nvPr/>
            </p:nvSpPr>
            <p:spPr>
              <a:xfrm>
                <a:off x="284085" y="1197633"/>
                <a:ext cx="11363418" cy="3043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3600" b="0" dirty="0"/>
                  <a:t> 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0,1,…,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3600" b="0" dirty="0"/>
                  <a:t>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ℕ</m:t>
                        </m:r>
                      </m:sub>
                    </m:sSub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</m:oMath>
                </a14:m>
                <a:endParaRPr lang="en-US" sz="3600" b="0" dirty="0"/>
              </a:p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600" b="0" dirty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ℕ</m:t>
                            </m:r>
                          </m:sub>
                        </m:s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ℕ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b="0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ℚ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ℤ</m:t>
                            </m:r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</m:d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/∼</m:t>
                        </m:r>
                      </m:sub>
                    </m:sSub>
                  </m:oMath>
                </a14:m>
                <a:r>
                  <a:rPr lang="en-US" sz="3600" dirty="0"/>
                  <a:t>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ℤ</m:t>
                                </m:r>
                              </m:sub>
                            </m:s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ℤ</m:t>
                                </m:r>
                              </m:sub>
                            </m:sSub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−1, −1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endParaRPr lang="en-US" sz="3600" dirty="0"/>
              </a:p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𝐷𝑒𝑑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sup>
                    </m:sSup>
                  </m:oMath>
                </a14:m>
                <a:r>
                  <a:rPr lang="en-US" sz="3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ℚ</m:t>
                                </m:r>
                              </m:sub>
                            </m:sSub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3600" dirty="0"/>
              </a:p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ℂ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88B479-02F2-B46C-A45F-1EBA79D64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5" y="1197633"/>
                <a:ext cx="11363418" cy="3043269"/>
              </a:xfrm>
              <a:prstGeom prst="rect">
                <a:avLst/>
              </a:prstGeom>
              <a:blipFill>
                <a:blip r:embed="rId2"/>
                <a:stretch>
                  <a:fillRect t="-2400" b="-5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C5D6773-D074-23D3-739E-34E3480C8751}"/>
              </a:ext>
            </a:extLst>
          </p:cNvPr>
          <p:cNvSpPr txBox="1"/>
          <p:nvPr/>
        </p:nvSpPr>
        <p:spPr>
          <a:xfrm>
            <a:off x="0" y="976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Numbers in set theory</a:t>
            </a:r>
          </a:p>
        </p:txBody>
      </p:sp>
    </p:spTree>
    <p:extLst>
      <p:ext uri="{BB962C8B-B14F-4D97-AF65-F5344CB8AC3E}">
        <p14:creationId xmlns:p14="http://schemas.microsoft.com/office/powerpoint/2010/main" val="3742083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88B479-02F2-B46C-A45F-1EBA79D642AF}"/>
                  </a:ext>
                </a:extLst>
              </p:cNvPr>
              <p:cNvSpPr txBox="1"/>
              <p:nvPr/>
            </p:nvSpPr>
            <p:spPr>
              <a:xfrm>
                <a:off x="284085" y="950745"/>
                <a:ext cx="1136341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0" dirty="0"/>
                  <a:t>Consider addition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600" b="0" dirty="0"/>
                  <a:t> and multiplication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600" b="0" dirty="0"/>
                  <a:t> on a generic set of numbers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88B479-02F2-B46C-A45F-1EBA79D64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5" y="950745"/>
                <a:ext cx="11363418" cy="1200329"/>
              </a:xfrm>
              <a:prstGeom prst="rect">
                <a:avLst/>
              </a:prstGeom>
              <a:blipFill>
                <a:blip r:embed="rId2"/>
                <a:stretch>
                  <a:fillRect l="-1663" t="-6599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C5D6773-D074-23D3-739E-34E3480C8751}"/>
              </a:ext>
            </a:extLst>
          </p:cNvPr>
          <p:cNvSpPr txBox="1"/>
          <p:nvPr/>
        </p:nvSpPr>
        <p:spPr>
          <a:xfrm>
            <a:off x="0" y="976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Algebraic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F0FE0B-9665-5478-6AA4-EA8B71D9F38C}"/>
                  </a:ext>
                </a:extLst>
              </p:cNvPr>
              <p:cNvSpPr txBox="1"/>
              <p:nvPr/>
            </p:nvSpPr>
            <p:spPr>
              <a:xfrm>
                <a:off x="0" y="2543167"/>
                <a:ext cx="47051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+: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ℕ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ℕ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F0FE0B-9665-5478-6AA4-EA8B71D9F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43167"/>
                <a:ext cx="470516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EC6BC3-6615-6C6B-E06A-2D0CD68FB981}"/>
                  </a:ext>
                </a:extLst>
              </p:cNvPr>
              <p:cNvSpPr txBox="1"/>
              <p:nvPr/>
            </p:nvSpPr>
            <p:spPr>
              <a:xfrm>
                <a:off x="4705165" y="2543167"/>
                <a:ext cx="46075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  </m:t>
                      </m:r>
                      <m:r>
                        <m:rPr>
                          <m:lit/>
                        </m:rPr>
                        <a:rPr lang="en-US" sz="3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ℕ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ℕ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EC6BC3-6615-6C6B-E06A-2D0CD68FB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165" y="2543167"/>
                <a:ext cx="4607511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A03435-133E-6E3D-0773-EEE3301B1CD1}"/>
                  </a:ext>
                </a:extLst>
              </p:cNvPr>
              <p:cNvSpPr txBox="1"/>
              <p:nvPr/>
            </p:nvSpPr>
            <p:spPr>
              <a:xfrm>
                <a:off x="0" y="3182112"/>
                <a:ext cx="470516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A03435-133E-6E3D-0773-EEE3301B1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82112"/>
                <a:ext cx="470516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B46C95-321A-FB5E-9E06-0E3EA7CC115B}"/>
                  </a:ext>
                </a:extLst>
              </p:cNvPr>
              <p:cNvSpPr txBox="1"/>
              <p:nvPr/>
            </p:nvSpPr>
            <p:spPr>
              <a:xfrm>
                <a:off x="4705165" y="3182112"/>
                <a:ext cx="46075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B46C95-321A-FB5E-9E06-0E3EA7CC1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165" y="3182112"/>
                <a:ext cx="4607511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E00319-E128-66EF-7EB1-B5761ED1849E}"/>
                  </a:ext>
                </a:extLst>
              </p:cNvPr>
              <p:cNvSpPr txBox="1"/>
              <p:nvPr/>
            </p:nvSpPr>
            <p:spPr>
              <a:xfrm>
                <a:off x="0" y="3766887"/>
                <a:ext cx="470516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+0=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E00319-E128-66EF-7EB1-B5761ED18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66887"/>
                <a:ext cx="470516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7320CB-DC99-C378-4E9F-3D6CDC7ECACE}"/>
                  </a:ext>
                </a:extLst>
              </p:cNvPr>
              <p:cNvSpPr txBox="1"/>
              <p:nvPr/>
            </p:nvSpPr>
            <p:spPr>
              <a:xfrm>
                <a:off x="4705165" y="3766887"/>
                <a:ext cx="470516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⋅1=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7320CB-DC99-C378-4E9F-3D6CDC7EC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165" y="3766887"/>
                <a:ext cx="4705165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74DEBFD-C6CC-1D4D-8A82-4C153AA22758}"/>
              </a:ext>
            </a:extLst>
          </p:cNvPr>
          <p:cNvSpPr txBox="1"/>
          <p:nvPr/>
        </p:nvSpPr>
        <p:spPr>
          <a:xfrm>
            <a:off x="0" y="4497792"/>
            <a:ext cx="9312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/>
              <a:t>Same for all numbers!</a:t>
            </a:r>
            <a:endParaRPr lang="en-US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6564E8-D4C0-61AB-1326-427450FBA0BE}"/>
              </a:ext>
            </a:extLst>
          </p:cNvPr>
          <p:cNvSpPr txBox="1"/>
          <p:nvPr/>
        </p:nvSpPr>
        <p:spPr>
          <a:xfrm>
            <a:off x="8970264" y="3077689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associativity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A24D28-C97D-480E-F11E-B2A73D852919}"/>
              </a:ext>
            </a:extLst>
          </p:cNvPr>
          <p:cNvSpPr txBox="1"/>
          <p:nvPr/>
        </p:nvSpPr>
        <p:spPr>
          <a:xfrm>
            <a:off x="3800830" y="3871310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existence of identity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07E990-F36A-F879-57B9-2B1E3216C0B9}"/>
                  </a:ext>
                </a:extLst>
              </p:cNvPr>
              <p:cNvSpPr txBox="1"/>
              <p:nvPr/>
            </p:nvSpPr>
            <p:spPr>
              <a:xfrm>
                <a:off x="0" y="5290253"/>
                <a:ext cx="470516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07E990-F36A-F879-57B9-2B1E3216C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90253"/>
                <a:ext cx="4705165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FC8C15C-F6D3-37FE-4372-7E139020948E}"/>
                  </a:ext>
                </a:extLst>
              </p:cNvPr>
              <p:cNvSpPr txBox="1"/>
              <p:nvPr/>
            </p:nvSpPr>
            <p:spPr>
              <a:xfrm>
                <a:off x="4705165" y="5290253"/>
                <a:ext cx="470516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⋅(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FC8C15C-F6D3-37FE-4372-7E1390209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165" y="5290253"/>
                <a:ext cx="4705165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D4BF596-D92E-3B33-F623-AFDDA9B25808}"/>
              </a:ext>
            </a:extLst>
          </p:cNvPr>
          <p:cNvSpPr txBox="1"/>
          <p:nvPr/>
        </p:nvSpPr>
        <p:spPr>
          <a:xfrm>
            <a:off x="4232037" y="5240410"/>
            <a:ext cx="127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existence of</a:t>
            </a:r>
            <a:br>
              <a:rPr lang="en-US" dirty="0"/>
            </a:br>
            <a:r>
              <a:rPr lang="en-US" dirty="0"/>
              <a:t>inverse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D5F0A0-F126-C088-5F2C-439D39754033}"/>
              </a:ext>
            </a:extLst>
          </p:cNvPr>
          <p:cNvSpPr txBox="1"/>
          <p:nvPr/>
        </p:nvSpPr>
        <p:spPr>
          <a:xfrm>
            <a:off x="0" y="5972096"/>
            <a:ext cx="936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/>
              <a:t>Not the same for all numbers!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2305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88B479-02F2-B46C-A45F-1EBA79D642AF}"/>
                  </a:ext>
                </a:extLst>
              </p:cNvPr>
              <p:cNvSpPr txBox="1"/>
              <p:nvPr/>
            </p:nvSpPr>
            <p:spPr>
              <a:xfrm>
                <a:off x="1500326" y="941867"/>
                <a:ext cx="1014717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0" dirty="0"/>
                  <a:t>A monoid is a pair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sz="3600" dirty="0"/>
                  <a:t> where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600" dirty="0"/>
                  <a:t> is a set and</a:t>
                </a:r>
                <a:br>
                  <a:rPr lang="en-US" sz="3600" dirty="0"/>
                </a:b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lit/>
                      </m:rPr>
                      <a:rPr lang="en-US" sz="3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600" dirty="0"/>
                  <a:t> is a binary operation that</a:t>
                </a:r>
              </a:p>
              <a:p>
                <a:pPr lvl="1"/>
                <a:r>
                  <a:rPr lang="en-US" sz="3600" dirty="0"/>
                  <a:t>is associative -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</a:p>
              <a:p>
                <a:pPr lvl="1"/>
                <a:r>
                  <a:rPr lang="en-US" sz="3600" dirty="0"/>
                  <a:t>has an identity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3600" dirty="0"/>
                  <a:t> -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88B479-02F2-B46C-A45F-1EBA79D64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326" y="941867"/>
                <a:ext cx="10147176" cy="2308324"/>
              </a:xfrm>
              <a:prstGeom prst="rect">
                <a:avLst/>
              </a:prstGeom>
              <a:blipFill>
                <a:blip r:embed="rId2"/>
                <a:stretch>
                  <a:fillRect l="-1802" t="-3439" b="-10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C5D6773-D074-23D3-739E-34E3480C8751}"/>
              </a:ext>
            </a:extLst>
          </p:cNvPr>
          <p:cNvSpPr txBox="1"/>
          <p:nvPr/>
        </p:nvSpPr>
        <p:spPr>
          <a:xfrm>
            <a:off x="0" y="9765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Monoids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D5F0A0-F126-C088-5F2C-439D39754033}"/>
                  </a:ext>
                </a:extLst>
              </p:cNvPr>
              <p:cNvSpPr txBox="1"/>
              <p:nvPr/>
            </p:nvSpPr>
            <p:spPr>
              <a:xfrm>
                <a:off x="0" y="3592867"/>
                <a:ext cx="936150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,+</m:t>
                        </m:r>
                      </m:e>
                    </m:d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,+</m:t>
                        </m:r>
                      </m:e>
                    </m:d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ℤ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ℚ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,+</m:t>
                        </m:r>
                      </m:e>
                    </m:d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ℚ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br>
                  <a:rPr lang="en-US" sz="3600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,+</m:t>
                        </m:r>
                      </m:e>
                    </m:d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sz="3600" dirty="0"/>
                  <a:t> are all monoids!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D5F0A0-F126-C088-5F2C-439D39754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92867"/>
                <a:ext cx="9361503" cy="1200329"/>
              </a:xfrm>
              <a:prstGeom prst="rect">
                <a:avLst/>
              </a:prstGeom>
              <a:blipFill>
                <a:blip r:embed="rId3"/>
                <a:stretch>
                  <a:fillRect b="-19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95E5EE-A131-873C-25CC-D92F96442D21}"/>
                  </a:ext>
                </a:extLst>
              </p:cNvPr>
              <p:cNvSpPr txBox="1"/>
              <p:nvPr/>
            </p:nvSpPr>
            <p:spPr>
              <a:xfrm>
                <a:off x="0" y="5015106"/>
                <a:ext cx="936150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Can prove general features (unique identity):</a:t>
                </a:r>
                <a:br>
                  <a:rPr lang="en-US" sz="3600" dirty="0"/>
                </a:br>
                <a:r>
                  <a:rPr lang="en-US" sz="36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 are identities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95E5EE-A131-873C-25CC-D92F96442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15106"/>
                <a:ext cx="9361503" cy="1754326"/>
              </a:xfrm>
              <a:prstGeom prst="rect">
                <a:avLst/>
              </a:prstGeom>
              <a:blipFill>
                <a:blip r:embed="rId4"/>
                <a:stretch>
                  <a:fillRect t="-5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74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radley Hand ITC">
      <a:majorFont>
        <a:latin typeface="Bradley Hand ITC"/>
        <a:ea typeface=""/>
        <a:cs typeface=""/>
      </a:majorFont>
      <a:minorFont>
        <a:latin typeface="Bradley Hand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8267</TotalTime>
  <Words>1892</Words>
  <Application>Microsoft Office PowerPoint</Application>
  <PresentationFormat>Widescreen</PresentationFormat>
  <Paragraphs>233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Bradley Hand ITC</vt:lpstr>
      <vt:lpstr>Cambria Math</vt:lpstr>
      <vt:lpstr>Office Theme</vt:lpstr>
      <vt:lpstr>What is a number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9</cp:revision>
  <dcterms:created xsi:type="dcterms:W3CDTF">2022-10-07T15:16:22Z</dcterms:created>
  <dcterms:modified xsi:type="dcterms:W3CDTF">2023-10-24T20:55:44Z</dcterms:modified>
</cp:coreProperties>
</file>