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1286" r:id="rId2"/>
    <p:sldId id="1308" r:id="rId3"/>
    <p:sldId id="1321" r:id="rId4"/>
    <p:sldId id="1309" r:id="rId5"/>
    <p:sldId id="1322" r:id="rId6"/>
    <p:sldId id="1324" r:id="rId7"/>
    <p:sldId id="1326" r:id="rId8"/>
    <p:sldId id="1325" r:id="rId9"/>
    <p:sldId id="1327" r:id="rId10"/>
    <p:sldId id="1328" r:id="rId11"/>
    <p:sldId id="1329" r:id="rId12"/>
    <p:sldId id="1330" r:id="rId13"/>
    <p:sldId id="1323" r:id="rId14"/>
    <p:sldId id="1256" r:id="rId15"/>
    <p:sldId id="1254" r:id="rId16"/>
    <p:sldId id="1331" r:id="rId17"/>
    <p:sldId id="1255" r:id="rId18"/>
    <p:sldId id="1239" r:id="rId19"/>
    <p:sldId id="1240" r:id="rId20"/>
    <p:sldId id="1310" r:id="rId21"/>
    <p:sldId id="1110" r:id="rId22"/>
    <p:sldId id="1274" r:id="rId23"/>
    <p:sldId id="1275" r:id="rId24"/>
    <p:sldId id="1301" r:id="rId25"/>
    <p:sldId id="1302" r:id="rId26"/>
    <p:sldId id="1312" r:id="rId27"/>
    <p:sldId id="1287" r:id="rId28"/>
    <p:sldId id="1288" r:id="rId29"/>
    <p:sldId id="1276" r:id="rId30"/>
    <p:sldId id="979" r:id="rId31"/>
    <p:sldId id="1320" r:id="rId32"/>
    <p:sldId id="1332" r:id="rId33"/>
    <p:sldId id="1319" r:id="rId34"/>
    <p:sldId id="1304" r:id="rId35"/>
    <p:sldId id="742" r:id="rId36"/>
    <p:sldId id="1305" r:id="rId37"/>
    <p:sldId id="1306" r:id="rId38"/>
    <p:sldId id="1307" r:id="rId39"/>
    <p:sldId id="1298" r:id="rId40"/>
    <p:sldId id="12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4472C4"/>
    <a:srgbClr val="000000"/>
    <a:srgbClr val="C28446"/>
    <a:srgbClr val="38BABF"/>
    <a:srgbClr val="7F7F7F"/>
    <a:srgbClr val="FFFFFF"/>
    <a:srgbClr val="4C216D"/>
    <a:srgbClr val="A469D1"/>
    <a:srgbClr val="97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229" autoAdjust="0"/>
  </p:normalViewPr>
  <p:slideViewPr>
    <p:cSldViewPr snapToGrid="0">
      <p:cViewPr varScale="1">
        <p:scale>
          <a:sx n="135" d="100"/>
          <a:sy n="135" d="100"/>
        </p:scale>
        <p:origin x="1224" y="13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2.xml"/><Relationship Id="rId1" Type="http://schemas.openxmlformats.org/officeDocument/2006/relationships/slide" Target="slides/slide31.xml"/><Relationship Id="rId5" Type="http://schemas.openxmlformats.org/officeDocument/2006/relationships/slide" Target="slides/slide37.xml"/><Relationship Id="rId4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Specific Heat (kJ/kgK)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Sheet1!$A$2:$A$42</c:f>
              <c:numCache>
                <c:formatCode>General</c:formatCode>
                <c:ptCount val="41"/>
                <c:pt idx="0">
                  <c:v>-100</c:v>
                </c:pt>
                <c:pt idx="1">
                  <c:v>-90</c:v>
                </c:pt>
                <c:pt idx="2">
                  <c:v>-80</c:v>
                </c:pt>
                <c:pt idx="3">
                  <c:v>-70</c:v>
                </c:pt>
                <c:pt idx="4">
                  <c:v>-60</c:v>
                </c:pt>
                <c:pt idx="5">
                  <c:v>-50</c:v>
                </c:pt>
                <c:pt idx="6">
                  <c:v>-40</c:v>
                </c:pt>
                <c:pt idx="7">
                  <c:v>-35</c:v>
                </c:pt>
                <c:pt idx="8">
                  <c:v>-30</c:v>
                </c:pt>
                <c:pt idx="9">
                  <c:v>-25</c:v>
                </c:pt>
                <c:pt idx="10">
                  <c:v>-20</c:v>
                </c:pt>
                <c:pt idx="11">
                  <c:v>-15</c:v>
                </c:pt>
                <c:pt idx="12">
                  <c:v>-10</c:v>
                </c:pt>
                <c:pt idx="13">
                  <c:v>-5</c:v>
                </c:pt>
                <c:pt idx="14">
                  <c:v>0</c:v>
                </c:pt>
                <c:pt idx="15">
                  <c:v>0.01</c:v>
                </c:pt>
                <c:pt idx="16">
                  <c:v>10</c:v>
                </c:pt>
                <c:pt idx="17">
                  <c:v>20</c:v>
                </c:pt>
                <c:pt idx="18">
                  <c:v>25</c:v>
                </c:pt>
                <c:pt idx="19">
                  <c:v>30</c:v>
                </c:pt>
                <c:pt idx="20">
                  <c:v>40</c:v>
                </c:pt>
                <c:pt idx="21">
                  <c:v>50</c:v>
                </c:pt>
                <c:pt idx="22">
                  <c:v>60</c:v>
                </c:pt>
                <c:pt idx="23">
                  <c:v>70</c:v>
                </c:pt>
                <c:pt idx="24">
                  <c:v>80</c:v>
                </c:pt>
                <c:pt idx="25">
                  <c:v>90</c:v>
                </c:pt>
                <c:pt idx="26">
                  <c:v>100</c:v>
                </c:pt>
                <c:pt idx="27">
                  <c:v>110</c:v>
                </c:pt>
                <c:pt idx="28">
                  <c:v>120</c:v>
                </c:pt>
                <c:pt idx="29">
                  <c:v>140</c:v>
                </c:pt>
                <c:pt idx="30">
                  <c:v>160</c:v>
                </c:pt>
                <c:pt idx="31">
                  <c:v>180</c:v>
                </c:pt>
                <c:pt idx="32">
                  <c:v>200</c:v>
                </c:pt>
                <c:pt idx="33">
                  <c:v>220</c:v>
                </c:pt>
                <c:pt idx="34">
                  <c:v>240</c:v>
                </c:pt>
                <c:pt idx="35">
                  <c:v>260</c:v>
                </c:pt>
                <c:pt idx="36">
                  <c:v>280</c:v>
                </c:pt>
                <c:pt idx="37">
                  <c:v>300</c:v>
                </c:pt>
                <c:pt idx="38">
                  <c:v>320</c:v>
                </c:pt>
                <c:pt idx="39">
                  <c:v>340</c:v>
                </c:pt>
                <c:pt idx="40">
                  <c:v>360</c:v>
                </c:pt>
              </c:numCache>
            </c:numRef>
          </c:xVal>
          <c:yVal>
            <c:numRef>
              <c:f>Sheet1!$B$2:$B$42</c:f>
              <c:numCache>
                <c:formatCode>General</c:formatCode>
                <c:ptCount val="41"/>
                <c:pt idx="0">
                  <c:v>1.389</c:v>
                </c:pt>
                <c:pt idx="1">
                  <c:v>1.4630000000000001</c:v>
                </c:pt>
                <c:pt idx="2">
                  <c:v>1.536</c:v>
                </c:pt>
                <c:pt idx="3">
                  <c:v>1.609</c:v>
                </c:pt>
                <c:pt idx="4">
                  <c:v>1.681</c:v>
                </c:pt>
                <c:pt idx="5">
                  <c:v>1.7509999999999999</c:v>
                </c:pt>
                <c:pt idx="6">
                  <c:v>1.8180000000000001</c:v>
                </c:pt>
                <c:pt idx="7">
                  <c:v>1.851</c:v>
                </c:pt>
                <c:pt idx="8">
                  <c:v>1.8819999999999999</c:v>
                </c:pt>
                <c:pt idx="9">
                  <c:v>1.913</c:v>
                </c:pt>
                <c:pt idx="10">
                  <c:v>1.9430000000000001</c:v>
                </c:pt>
                <c:pt idx="11">
                  <c:v>1.972</c:v>
                </c:pt>
                <c:pt idx="12">
                  <c:v>2</c:v>
                </c:pt>
                <c:pt idx="13">
                  <c:v>2.0270000000000001</c:v>
                </c:pt>
                <c:pt idx="14">
                  <c:v>2.0499999999999998</c:v>
                </c:pt>
                <c:pt idx="15">
                  <c:v>4.2199</c:v>
                </c:pt>
                <c:pt idx="16">
                  <c:v>4.1955</c:v>
                </c:pt>
                <c:pt idx="17">
                  <c:v>4.1844000000000001</c:v>
                </c:pt>
                <c:pt idx="18">
                  <c:v>4.1816000000000004</c:v>
                </c:pt>
                <c:pt idx="19">
                  <c:v>4.1801000000000004</c:v>
                </c:pt>
                <c:pt idx="20">
                  <c:v>4.1795999999999998</c:v>
                </c:pt>
                <c:pt idx="21">
                  <c:v>4.1814999999999998</c:v>
                </c:pt>
                <c:pt idx="22">
                  <c:v>4.1851000000000003</c:v>
                </c:pt>
                <c:pt idx="23">
                  <c:v>4.1901999999999999</c:v>
                </c:pt>
                <c:pt idx="24">
                  <c:v>4.1969000000000003</c:v>
                </c:pt>
                <c:pt idx="25">
                  <c:v>4.2053000000000003</c:v>
                </c:pt>
                <c:pt idx="26">
                  <c:v>4.2157</c:v>
                </c:pt>
                <c:pt idx="27">
                  <c:v>4.2282999999999999</c:v>
                </c:pt>
                <c:pt idx="28">
                  <c:v>4.2435</c:v>
                </c:pt>
                <c:pt idx="29">
                  <c:v>4.2826000000000004</c:v>
                </c:pt>
                <c:pt idx="30">
                  <c:v>4.3353999999999999</c:v>
                </c:pt>
                <c:pt idx="31">
                  <c:v>4.4050000000000002</c:v>
                </c:pt>
                <c:pt idx="32">
                  <c:v>4.4958</c:v>
                </c:pt>
                <c:pt idx="33">
                  <c:v>4.6146000000000003</c:v>
                </c:pt>
                <c:pt idx="34">
                  <c:v>4.7718999999999996</c:v>
                </c:pt>
                <c:pt idx="35">
                  <c:v>4.9855999999999998</c:v>
                </c:pt>
                <c:pt idx="36">
                  <c:v>5.2888999999999999</c:v>
                </c:pt>
                <c:pt idx="37">
                  <c:v>5.7504</c:v>
                </c:pt>
                <c:pt idx="38">
                  <c:v>6.5373000000000001</c:v>
                </c:pt>
                <c:pt idx="39">
                  <c:v>8.2080000000000002</c:v>
                </c:pt>
                <c:pt idx="40">
                  <c:v>15.004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A9-43F7-87D0-7AD2481A4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2168911"/>
        <c:axId val="1522175151"/>
      </c:scatterChart>
      <c:valAx>
        <c:axId val="1522168911"/>
        <c:scaling>
          <c:orientation val="minMax"/>
          <c:max val="360"/>
          <c:min val="-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75151"/>
        <c:crosses val="autoZero"/>
        <c:crossBetween val="midCat"/>
      </c:valAx>
      <c:valAx>
        <c:axId val="152217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 Heat (kJ/kgK)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168911"/>
        <c:crossesAt val="-10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6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cardinals are defined to have a specific property and their existence cannot be proven (or disproven) in standard ZFC.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AEC-CC92-4341-8F7C-5B5BB7B3917E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86C8-963F-4DF4-805E-53BC9036BD62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90DE-6C0F-4C0D-A256-BCCE504546C9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3E0FB70-2D34-470A-9AB2-0E2D750C8B6C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301C-02B9-4FB7-B22F-B21243C96DEB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09C7-4817-4F51-A149-AED4FA440C12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43BA-11B8-42FC-BA9D-4D731ADEF8B4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8F9-0A95-43EF-840E-C1E6AF74AF6E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455-8362-4C9A-8413-EF7EC9C17128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9D0-4ABC-4183-89B2-CC22AA5DE37E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7978C-B598-428D-BE87-0581D668E7C5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C5D-E148-451E-B9B0-7CDE301F0FFD}" type="datetime1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6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2.png"/><Relationship Id="rId3" Type="http://schemas.openxmlformats.org/officeDocument/2006/relationships/image" Target="../media/image1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2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3.png"/><Relationship Id="rId1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12" Type="http://schemas.openxmlformats.org/officeDocument/2006/relationships/image" Target="../media/image2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.png"/><Relationship Id="rId10" Type="http://schemas.openxmlformats.org/officeDocument/2006/relationships/image" Target="../media/image1901.png"/><Relationship Id="rId9" Type="http://schemas.openxmlformats.org/officeDocument/2006/relationships/image" Target="../media/image1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png"/><Relationship Id="rId13" Type="http://schemas.openxmlformats.org/officeDocument/2006/relationships/image" Target="../media/image350.png"/><Relationship Id="rId3" Type="http://schemas.openxmlformats.org/officeDocument/2006/relationships/image" Target="../media/image37.png"/><Relationship Id="rId7" Type="http://schemas.openxmlformats.org/officeDocument/2006/relationships/image" Target="../media/image243.png"/><Relationship Id="rId12" Type="http://schemas.openxmlformats.org/officeDocument/2006/relationships/image" Target="../media/image3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32.png"/><Relationship Id="rId5" Type="http://schemas.openxmlformats.org/officeDocument/2006/relationships/image" Target="../media/image300.png"/><Relationship Id="rId10" Type="http://schemas.openxmlformats.org/officeDocument/2006/relationships/image" Target="../media/image321.png"/><Relationship Id="rId4" Type="http://schemas.openxmlformats.org/officeDocument/2006/relationships/image" Target="../media/image291.png"/><Relationship Id="rId9" Type="http://schemas.openxmlformats.org/officeDocument/2006/relationships/image" Target="../media/image262.png"/><Relationship Id="rId14" Type="http://schemas.openxmlformats.org/officeDocument/2006/relationships/image" Target="../media/image3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330.png"/><Relationship Id="rId4" Type="http://schemas.openxmlformats.org/officeDocument/2006/relationships/image" Target="../media/image2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0.png"/><Relationship Id="rId4" Type="http://schemas.openxmlformats.org/officeDocument/2006/relationships/chart" Target="../charts/char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7" y="1122363"/>
            <a:ext cx="11012906" cy="23876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dirty="0"/>
            </a:br>
            <a:r>
              <a:rPr lang="en-US" dirty="0"/>
              <a:t>Introduction to Physical Mathematics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6C4E45-0B87-FE1F-ADBA-98B647FC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2B394-622F-9F39-195F-1C8B50AB1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9D29ED7-EAB9-E7F3-4235-7AC7D35E71B6}"/>
              </a:ext>
            </a:extLst>
          </p:cNvPr>
          <p:cNvSpPr/>
          <p:nvPr/>
        </p:nvSpPr>
        <p:spPr>
          <a:xfrm>
            <a:off x="10960782" y="592459"/>
            <a:ext cx="564301" cy="1676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780DAA-91B0-4DB2-B93F-15D9C6F9EFEF}"/>
              </a:ext>
            </a:extLst>
          </p:cNvPr>
          <p:cNvGrpSpPr/>
          <p:nvPr/>
        </p:nvGrpSpPr>
        <p:grpSpPr>
          <a:xfrm>
            <a:off x="359684" y="592459"/>
            <a:ext cx="1955102" cy="1936452"/>
            <a:chOff x="359684" y="592459"/>
            <a:chExt cx="1955102" cy="193645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652F2C6-9CE6-B020-FD17-E3C76441C9EE}"/>
                </a:ext>
              </a:extLst>
            </p:cNvPr>
            <p:cNvSpPr/>
            <p:nvPr/>
          </p:nvSpPr>
          <p:spPr>
            <a:xfrm>
              <a:off x="1418706" y="592459"/>
              <a:ext cx="564301" cy="1676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217299-BE2C-0B2E-B80F-D72BE1145664}"/>
                </a:ext>
              </a:extLst>
            </p:cNvPr>
            <p:cNvSpPr/>
            <p:nvPr/>
          </p:nvSpPr>
          <p:spPr>
            <a:xfrm>
              <a:off x="498686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6FF4F2-5E3C-5517-3B99-78B95E78D39A}"/>
                </a:ext>
              </a:extLst>
            </p:cNvPr>
            <p:cNvSpPr/>
            <p:nvPr/>
          </p:nvSpPr>
          <p:spPr>
            <a:xfrm>
              <a:off x="497647" y="1075059"/>
              <a:ext cx="806450" cy="1193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BA75352-124F-FD61-FAFC-9062942BB022}"/>
                </a:ext>
              </a:extLst>
            </p:cNvPr>
            <p:cNvSpPr txBox="1"/>
            <p:nvPr/>
          </p:nvSpPr>
          <p:spPr>
            <a:xfrm>
              <a:off x="359684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7CD4303-DE7D-0BEC-0598-7BD9556A3D15}"/>
                </a:ext>
              </a:extLst>
            </p:cNvPr>
            <p:cNvSpPr txBox="1"/>
            <p:nvPr/>
          </p:nvSpPr>
          <p:spPr>
            <a:xfrm>
              <a:off x="1099065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B7EBD2C-F778-137D-9579-564D980D29D5}"/>
                </a:ext>
              </a:extLst>
            </p:cNvPr>
            <p:cNvSpPr txBox="1"/>
            <p:nvPr/>
          </p:nvSpPr>
          <p:spPr>
            <a:xfrm>
              <a:off x="1974700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0AF2C9-29C0-4E5E-08E0-49C714979002}"/>
              </a:ext>
            </a:extLst>
          </p:cNvPr>
          <p:cNvGrpSpPr/>
          <p:nvPr/>
        </p:nvGrpSpPr>
        <p:grpSpPr>
          <a:xfrm>
            <a:off x="2512920" y="592459"/>
            <a:ext cx="1955102" cy="1936452"/>
            <a:chOff x="2512920" y="592459"/>
            <a:chExt cx="1955102" cy="193645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99F5CE-F3AE-E806-CF9D-011D953833E1}"/>
                </a:ext>
              </a:extLst>
            </p:cNvPr>
            <p:cNvSpPr/>
            <p:nvPr/>
          </p:nvSpPr>
          <p:spPr>
            <a:xfrm>
              <a:off x="3567788" y="592459"/>
              <a:ext cx="564301" cy="1676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EBCA8E8-6311-B1EC-EC20-789BFA59BA6A}"/>
                </a:ext>
              </a:extLst>
            </p:cNvPr>
            <p:cNvGrpSpPr/>
            <p:nvPr/>
          </p:nvGrpSpPr>
          <p:grpSpPr>
            <a:xfrm>
              <a:off x="2512920" y="592459"/>
              <a:ext cx="1955102" cy="1936452"/>
              <a:chOff x="4140898" y="2198389"/>
              <a:chExt cx="1955102" cy="193645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9F6C115-CA19-09CE-8C13-E51FDE624409}"/>
                  </a:ext>
                </a:extLst>
              </p:cNvPr>
              <p:cNvGrpSpPr/>
              <p:nvPr/>
            </p:nvGrpSpPr>
            <p:grpSpPr>
              <a:xfrm>
                <a:off x="4279900" y="2198389"/>
                <a:ext cx="1816100" cy="1676400"/>
                <a:chOff x="3758155" y="2652712"/>
                <a:chExt cx="1816100" cy="1676400"/>
              </a:xfrm>
            </p:grpSpPr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2A69A351-B32E-2791-A7F3-94B15EBE5F2B}"/>
                    </a:ext>
                  </a:extLst>
                </p:cNvPr>
                <p:cNvSpPr/>
                <p:nvPr/>
              </p:nvSpPr>
              <p:spPr>
                <a:xfrm>
                  <a:off x="3758155" y="2652712"/>
                  <a:ext cx="1816100" cy="1676400"/>
                </a:xfrm>
                <a:custGeom>
                  <a:avLst/>
                  <a:gdLst>
                    <a:gd name="connsiteX0" fmla="*/ 0 w 1993900"/>
                    <a:gd name="connsiteY0" fmla="*/ 0 h 1936750"/>
                    <a:gd name="connsiteX1" fmla="*/ 1993900 w 1993900"/>
                    <a:gd name="connsiteY1" fmla="*/ 0 h 1936750"/>
                    <a:gd name="connsiteX2" fmla="*/ 1993900 w 1993900"/>
                    <a:gd name="connsiteY2" fmla="*/ 1936750 h 1936750"/>
                    <a:gd name="connsiteX3" fmla="*/ 0 w 1993900"/>
                    <a:gd name="connsiteY3" fmla="*/ 1936750 h 1936750"/>
                    <a:gd name="connsiteX4" fmla="*/ 0 w 1993900"/>
                    <a:gd name="connsiteY4" fmla="*/ 0 h 1936750"/>
                    <a:gd name="connsiteX0" fmla="*/ 1993900 w 2085340"/>
                    <a:gd name="connsiteY0" fmla="*/ 0 h 1936750"/>
                    <a:gd name="connsiteX1" fmla="*/ 1993900 w 2085340"/>
                    <a:gd name="connsiteY1" fmla="*/ 1936750 h 1936750"/>
                    <a:gd name="connsiteX2" fmla="*/ 0 w 2085340"/>
                    <a:gd name="connsiteY2" fmla="*/ 1936750 h 1936750"/>
                    <a:gd name="connsiteX3" fmla="*/ 0 w 2085340"/>
                    <a:gd name="connsiteY3" fmla="*/ 0 h 1936750"/>
                    <a:gd name="connsiteX4" fmla="*/ 2085340 w 2085340"/>
                    <a:gd name="connsiteY4" fmla="*/ 91440 h 1936750"/>
                    <a:gd name="connsiteX0" fmla="*/ 1993900 w 2085340"/>
                    <a:gd name="connsiteY0" fmla="*/ 1936750 h 1936750"/>
                    <a:gd name="connsiteX1" fmla="*/ 0 w 2085340"/>
                    <a:gd name="connsiteY1" fmla="*/ 1936750 h 1936750"/>
                    <a:gd name="connsiteX2" fmla="*/ 0 w 2085340"/>
                    <a:gd name="connsiteY2" fmla="*/ 0 h 1936750"/>
                    <a:gd name="connsiteX3" fmla="*/ 2085340 w 2085340"/>
                    <a:gd name="connsiteY3" fmla="*/ 91440 h 1936750"/>
                    <a:gd name="connsiteX0" fmla="*/ 1993900 w 1993900"/>
                    <a:gd name="connsiteY0" fmla="*/ 1936750 h 1936750"/>
                    <a:gd name="connsiteX1" fmla="*/ 0 w 1993900"/>
                    <a:gd name="connsiteY1" fmla="*/ 1936750 h 1936750"/>
                    <a:gd name="connsiteX2" fmla="*/ 0 w 1993900"/>
                    <a:gd name="connsiteY2" fmla="*/ 0 h 193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93900" h="1936750">
                      <a:moveTo>
                        <a:pt x="1993900" y="1936750"/>
                      </a:moveTo>
                      <a:lnTo>
                        <a:pt x="0" y="1936750"/>
                      </a:lnTo>
                      <a:lnTo>
                        <a:pt x="0" y="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57E6D75-0CD6-0702-6C01-FD0D137B0D5F}"/>
                    </a:ext>
                  </a:extLst>
                </p:cNvPr>
                <p:cNvGrpSpPr/>
                <p:nvPr/>
              </p:nvGrpSpPr>
              <p:grpSpPr>
                <a:xfrm>
                  <a:off x="3758155" y="3135312"/>
                  <a:ext cx="1211263" cy="1193800"/>
                  <a:chOff x="679450" y="1435100"/>
                  <a:chExt cx="2419350" cy="1193800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A256F05-03B2-D03B-EA75-1C910C7C80DF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806450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D0B381F-173E-F9C0-7BCC-9D19CA6384BC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806450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E1478AA-FBCB-170A-3E0B-6C804646CFFD}"/>
                  </a:ext>
                </a:extLst>
              </p:cNvPr>
              <p:cNvSpPr txBox="1"/>
              <p:nvPr/>
            </p:nvSpPr>
            <p:spPr>
              <a:xfrm>
                <a:off x="4140898" y="382706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8881955-4754-F383-336B-9F4D07AACF49}"/>
                  </a:ext>
                </a:extLst>
              </p:cNvPr>
              <p:cNvSpPr txBox="1"/>
              <p:nvPr/>
            </p:nvSpPr>
            <p:spPr>
              <a:xfrm>
                <a:off x="4880279" y="3827064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C4F432-31FE-ADA3-C706-39C8867160D3}"/>
                  </a:ext>
                </a:extLst>
              </p:cNvPr>
              <p:cNvSpPr txBox="1"/>
              <p:nvPr/>
            </p:nvSpPr>
            <p:spPr>
              <a:xfrm>
                <a:off x="5755914" y="3827064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F6A9A6-1354-2D64-251D-95548A004B53}"/>
              </a:ext>
            </a:extLst>
          </p:cNvPr>
          <p:cNvGrpSpPr/>
          <p:nvPr/>
        </p:nvGrpSpPr>
        <p:grpSpPr>
          <a:xfrm>
            <a:off x="4666156" y="592459"/>
            <a:ext cx="1955102" cy="1936452"/>
            <a:chOff x="4666156" y="592459"/>
            <a:chExt cx="1955102" cy="193645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C9DEC9-333D-23F6-5AAB-A83CA978F589}"/>
                </a:ext>
              </a:extLst>
            </p:cNvPr>
            <p:cNvSpPr/>
            <p:nvPr/>
          </p:nvSpPr>
          <p:spPr>
            <a:xfrm>
              <a:off x="5716870" y="592459"/>
              <a:ext cx="564301" cy="167639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098AA9B-76F2-7BF3-1F70-CCADB8E9D5E8}"/>
                </a:ext>
              </a:extLst>
            </p:cNvPr>
            <p:cNvGrpSpPr/>
            <p:nvPr/>
          </p:nvGrpSpPr>
          <p:grpSpPr>
            <a:xfrm>
              <a:off x="4807236" y="1075058"/>
              <a:ext cx="1412345" cy="1193800"/>
              <a:chOff x="679450" y="1435100"/>
              <a:chExt cx="2824163" cy="11938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F82D843-E74B-9AB1-0C4F-8F0737DB6BE1}"/>
                  </a:ext>
                </a:extLst>
              </p:cNvPr>
              <p:cNvSpPr/>
              <p:nvPr/>
            </p:nvSpPr>
            <p:spPr>
              <a:xfrm>
                <a:off x="6794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45627E5-42F2-2B2C-EFEC-E5BB87273E72}"/>
                  </a:ext>
                </a:extLst>
              </p:cNvPr>
              <p:cNvSpPr/>
              <p:nvPr/>
            </p:nvSpPr>
            <p:spPr>
              <a:xfrm>
                <a:off x="14869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375BE0-E38C-2FBB-8D22-8136601F69D3}"/>
                  </a:ext>
                </a:extLst>
              </p:cNvPr>
              <p:cNvSpPr/>
              <p:nvPr/>
            </p:nvSpPr>
            <p:spPr>
              <a:xfrm>
                <a:off x="22923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9438484-692A-B38B-4811-C40F015348A8}"/>
                  </a:ext>
                </a:extLst>
              </p:cNvPr>
              <p:cNvSpPr/>
              <p:nvPr/>
            </p:nvSpPr>
            <p:spPr>
              <a:xfrm>
                <a:off x="30998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E60BFF05-576D-F152-5A2A-5F72A2AEFF80}"/>
                </a:ext>
              </a:extLst>
            </p:cNvPr>
            <p:cNvSpPr/>
            <p:nvPr/>
          </p:nvSpPr>
          <p:spPr>
            <a:xfrm>
              <a:off x="4805158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54CC52-E497-8163-1753-8DE383C18426}"/>
                </a:ext>
              </a:extLst>
            </p:cNvPr>
            <p:cNvSpPr txBox="1"/>
            <p:nvPr/>
          </p:nvSpPr>
          <p:spPr>
            <a:xfrm>
              <a:off x="4666156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EC98B02-43C9-F35E-AC28-D67EDA4E1F98}"/>
                </a:ext>
              </a:extLst>
            </p:cNvPr>
            <p:cNvSpPr txBox="1"/>
            <p:nvPr/>
          </p:nvSpPr>
          <p:spPr>
            <a:xfrm>
              <a:off x="5405537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95B53B-71C6-599B-51FA-09441003BBE3}"/>
                </a:ext>
              </a:extLst>
            </p:cNvPr>
            <p:cNvSpPr txBox="1"/>
            <p:nvPr/>
          </p:nvSpPr>
          <p:spPr>
            <a:xfrm>
              <a:off x="6281172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2C2AADC-0BC9-6EDC-5BE6-E4592E16B9FF}"/>
              </a:ext>
            </a:extLst>
          </p:cNvPr>
          <p:cNvGrpSpPr/>
          <p:nvPr/>
        </p:nvGrpSpPr>
        <p:grpSpPr>
          <a:xfrm>
            <a:off x="9910067" y="592459"/>
            <a:ext cx="1955102" cy="1936452"/>
            <a:chOff x="2191051" y="2956716"/>
            <a:chExt cx="1955102" cy="193645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E7CFE59A-99D8-14AD-7005-CFDA22C83FC8}"/>
                </a:ext>
              </a:extLst>
            </p:cNvPr>
            <p:cNvSpPr/>
            <p:nvPr/>
          </p:nvSpPr>
          <p:spPr>
            <a:xfrm>
              <a:off x="2330053" y="2956716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5C10606-503A-A4FF-DD6A-CB4F7EAE357A}"/>
                </a:ext>
              </a:extLst>
            </p:cNvPr>
            <p:cNvSpPr/>
            <p:nvPr/>
          </p:nvSpPr>
          <p:spPr>
            <a:xfrm>
              <a:off x="2330053" y="4033834"/>
              <a:ext cx="1614032" cy="5992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942731-AD23-1889-BA9A-08538AAA23B5}"/>
                </a:ext>
              </a:extLst>
            </p:cNvPr>
            <p:cNvSpPr txBox="1"/>
            <p:nvPr/>
          </p:nvSpPr>
          <p:spPr>
            <a:xfrm>
              <a:off x="2191051" y="45853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BCCA1CF-9020-A955-9726-13A44206A8A0}"/>
                </a:ext>
              </a:extLst>
            </p:cNvPr>
            <p:cNvSpPr txBox="1"/>
            <p:nvPr/>
          </p:nvSpPr>
          <p:spPr>
            <a:xfrm>
              <a:off x="2930432" y="458539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D3D3CC-B144-A250-80AF-FC38E13BF0D5}"/>
                </a:ext>
              </a:extLst>
            </p:cNvPr>
            <p:cNvSpPr txBox="1"/>
            <p:nvPr/>
          </p:nvSpPr>
          <p:spPr>
            <a:xfrm>
              <a:off x="3806067" y="458539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B180B4-6035-F044-3061-D6A8794027EB}"/>
                  </a:ext>
                </a:extLst>
              </p:cNvPr>
              <p:cNvSpPr txBox="1"/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B180B4-6035-F044-3061-D6A87940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3D12D8D9-8F0F-9747-C599-0DABF9D8B97F}"/>
              </a:ext>
            </a:extLst>
          </p:cNvPr>
          <p:cNvSpPr txBox="1"/>
          <p:nvPr/>
        </p:nvSpPr>
        <p:spPr>
          <a:xfrm>
            <a:off x="635722" y="2751458"/>
            <a:ext cx="53950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Pick an interval (i.e. an event)</a:t>
            </a:r>
            <a:br>
              <a:rPr lang="en-US" sz="2000" dirty="0"/>
            </a:br>
            <a:r>
              <a:rPr lang="en-US" sz="2000" dirty="0"/>
              <a:t>As the frequency increases more peaks are going</a:t>
            </a:r>
            <a:br>
              <a:rPr lang="en-US" sz="2000" dirty="0"/>
            </a:br>
            <a:r>
              <a:rPr lang="en-US" sz="2000" dirty="0"/>
              <a:t>to enter the interval</a:t>
            </a:r>
            <a:br>
              <a:rPr lang="en-US" sz="2000" dirty="0"/>
            </a:br>
            <a:r>
              <a:rPr lang="en-US" sz="2000" dirty="0"/>
              <a:t>The number of full peaks and full valleys coincides</a:t>
            </a:r>
            <a:br>
              <a:rPr lang="en-US" sz="2000" dirty="0"/>
            </a:br>
            <a:r>
              <a:rPr lang="en-US" sz="2000" dirty="0"/>
              <a:t>The probability will converge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22395-F4E5-EDEF-F3F3-E408FA7CA155}"/>
              </a:ext>
            </a:extLst>
          </p:cNvPr>
          <p:cNvSpPr txBox="1"/>
          <p:nvPr/>
        </p:nvSpPr>
        <p:spPr>
          <a:xfrm>
            <a:off x="6995645" y="2773260"/>
            <a:ext cx="3557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Converges strongly!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uniform distribution and infinite oscillations are the same!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85680E-A2A5-5383-2E3B-1D870B76B3FC}"/>
              </a:ext>
            </a:extLst>
          </p:cNvPr>
          <p:cNvGrpSpPr/>
          <p:nvPr/>
        </p:nvGrpSpPr>
        <p:grpSpPr>
          <a:xfrm>
            <a:off x="6819392" y="592459"/>
            <a:ext cx="1955102" cy="1936452"/>
            <a:chOff x="6819392" y="592459"/>
            <a:chExt cx="1955102" cy="193645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28FFCAC-6219-30A3-F295-E1413284C672}"/>
                </a:ext>
              </a:extLst>
            </p:cNvPr>
            <p:cNvGrpSpPr/>
            <p:nvPr/>
          </p:nvGrpSpPr>
          <p:grpSpPr>
            <a:xfrm>
              <a:off x="6819392" y="2221134"/>
              <a:ext cx="1891053" cy="307777"/>
              <a:chOff x="5755916" y="4271862"/>
              <a:chExt cx="1891053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94A2C2-EA99-FD0F-23B5-43E774667F09}"/>
                  </a:ext>
                </a:extLst>
              </p:cNvPr>
              <p:cNvSpPr txBox="1"/>
              <p:nvPr/>
            </p:nvSpPr>
            <p:spPr>
              <a:xfrm>
                <a:off x="5755916" y="427186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30E3D7-DB59-A61E-A9AD-4B4437E40679}"/>
                  </a:ext>
                </a:extLst>
              </p:cNvPr>
              <p:cNvSpPr txBox="1"/>
              <p:nvPr/>
            </p:nvSpPr>
            <p:spPr>
              <a:xfrm>
                <a:off x="6495297" y="427186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7A5EAEF-41D1-DCEC-82CF-ABD38E28F2D9}"/>
                  </a:ext>
                </a:extLst>
              </p:cNvPr>
              <p:cNvSpPr txBox="1"/>
              <p:nvPr/>
            </p:nvSpPr>
            <p:spPr>
              <a:xfrm>
                <a:off x="7370932" y="4271862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C654B3-B43C-CAB0-4F97-4843EF25D035}"/>
                </a:ext>
              </a:extLst>
            </p:cNvPr>
            <p:cNvGrpSpPr/>
            <p:nvPr/>
          </p:nvGrpSpPr>
          <p:grpSpPr>
            <a:xfrm>
              <a:off x="6958394" y="592459"/>
              <a:ext cx="1816100" cy="1676400"/>
              <a:chOff x="6958394" y="592459"/>
              <a:chExt cx="1816100" cy="16764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8E12AC1-BD13-FD95-1815-7FD92DD6117A}"/>
                  </a:ext>
                </a:extLst>
              </p:cNvPr>
              <p:cNvSpPr/>
              <p:nvPr/>
            </p:nvSpPr>
            <p:spPr>
              <a:xfrm>
                <a:off x="7865952" y="592459"/>
                <a:ext cx="564301" cy="1676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36E79271-2022-0FA1-99AC-DFC23E880F54}"/>
                  </a:ext>
                </a:extLst>
              </p:cNvPr>
              <p:cNvSpPr/>
              <p:nvPr/>
            </p:nvSpPr>
            <p:spPr>
              <a:xfrm>
                <a:off x="6958394" y="592459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273CEE2-FDB9-8154-704E-A7A00ED297A6}"/>
                  </a:ext>
                </a:extLst>
              </p:cNvPr>
              <p:cNvGrpSpPr/>
              <p:nvPr/>
            </p:nvGrpSpPr>
            <p:grpSpPr>
              <a:xfrm>
                <a:off x="6958394" y="1072677"/>
                <a:ext cx="1506352" cy="1193800"/>
                <a:chOff x="497931" y="1075058"/>
                <a:chExt cx="3021238" cy="11938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DBD1970-4A6B-1C9F-D235-956423B95EFB}"/>
                    </a:ext>
                  </a:extLst>
                </p:cNvPr>
                <p:cNvGrpSpPr/>
                <p:nvPr/>
              </p:nvGrpSpPr>
              <p:grpSpPr>
                <a:xfrm>
                  <a:off x="497931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C6DAE54-3004-03F0-EDFE-23C476DE9D41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D59AD03-CE86-05CB-B521-6071F51303CC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49DD16B-876B-9610-A3EC-4FBCC0EF836A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33A691D-F1AE-53D8-0CCD-C81602EDBC6A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7FD188F-B579-4CA2-920D-7A4E55755546}"/>
                    </a:ext>
                  </a:extLst>
                </p:cNvPr>
                <p:cNvGrpSpPr/>
                <p:nvPr/>
              </p:nvGrpSpPr>
              <p:grpSpPr>
                <a:xfrm>
                  <a:off x="2106824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18FD16F-8CD6-6ED6-3E4D-DAB3A550C4CB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C6E9745-3D84-565F-3BC7-0FBF5F2CF58B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57A80D6-4523-3096-414C-F7A267CC5B51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A39B1F3-0AA2-DE35-0DC6-B6F176D97BE1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244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4B8D-0297-DFEE-4351-0E008C8B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397F45-B979-BDBF-9D8A-E0B948F2D8E3}"/>
              </a:ext>
            </a:extLst>
          </p:cNvPr>
          <p:cNvGrpSpPr/>
          <p:nvPr/>
        </p:nvGrpSpPr>
        <p:grpSpPr>
          <a:xfrm>
            <a:off x="359684" y="592459"/>
            <a:ext cx="1955102" cy="1936452"/>
            <a:chOff x="141308" y="2246114"/>
            <a:chExt cx="1955102" cy="193645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8E92045-AFE4-4434-2299-2215E2912CED}"/>
                </a:ext>
              </a:extLst>
            </p:cNvPr>
            <p:cNvGrpSpPr/>
            <p:nvPr/>
          </p:nvGrpSpPr>
          <p:grpSpPr>
            <a:xfrm>
              <a:off x="280310" y="2246114"/>
              <a:ext cx="1816100" cy="1676400"/>
              <a:chOff x="527050" y="800100"/>
              <a:chExt cx="1816100" cy="1676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4472E43-3D70-1D31-C81A-A03F572FD81D}"/>
                  </a:ext>
                </a:extLst>
              </p:cNvPr>
              <p:cNvSpPr/>
              <p:nvPr/>
            </p:nvSpPr>
            <p:spPr>
              <a:xfrm>
                <a:off x="527050" y="800100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56473-1946-9566-E99E-67C2BA6BE558}"/>
                  </a:ext>
                </a:extLst>
              </p:cNvPr>
              <p:cNvSpPr/>
              <p:nvPr/>
            </p:nvSpPr>
            <p:spPr>
              <a:xfrm>
                <a:off x="527050" y="1282700"/>
                <a:ext cx="806450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3A50F8-BB44-6335-8F83-C43024B1E16A}"/>
                </a:ext>
              </a:extLst>
            </p:cNvPr>
            <p:cNvSpPr txBox="1"/>
            <p:nvPr/>
          </p:nvSpPr>
          <p:spPr>
            <a:xfrm>
              <a:off x="141308" y="387478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04A661-B893-F118-06D1-50A46A518E8A}"/>
                </a:ext>
              </a:extLst>
            </p:cNvPr>
            <p:cNvSpPr txBox="1"/>
            <p:nvPr/>
          </p:nvSpPr>
          <p:spPr>
            <a:xfrm>
              <a:off x="880689" y="3874789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5D07353-6C4B-A158-DD64-7211379FA468}"/>
                </a:ext>
              </a:extLst>
            </p:cNvPr>
            <p:cNvSpPr txBox="1"/>
            <p:nvPr/>
          </p:nvSpPr>
          <p:spPr>
            <a:xfrm>
              <a:off x="1756324" y="3874789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B5C3F1-0161-D56D-BCE2-5A7CEBECD7A0}"/>
              </a:ext>
            </a:extLst>
          </p:cNvPr>
          <p:cNvGrpSpPr/>
          <p:nvPr/>
        </p:nvGrpSpPr>
        <p:grpSpPr>
          <a:xfrm>
            <a:off x="2512920" y="592459"/>
            <a:ext cx="1955102" cy="1936452"/>
            <a:chOff x="4140898" y="2198389"/>
            <a:chExt cx="1955102" cy="193645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AAFC79F-4E46-772A-F13C-CED74BD36378}"/>
                </a:ext>
              </a:extLst>
            </p:cNvPr>
            <p:cNvGrpSpPr/>
            <p:nvPr/>
          </p:nvGrpSpPr>
          <p:grpSpPr>
            <a:xfrm>
              <a:off x="4279900" y="2198389"/>
              <a:ext cx="1816100" cy="1676400"/>
              <a:chOff x="3758155" y="2652712"/>
              <a:chExt cx="1816100" cy="167640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D233462A-7902-ECDB-1497-9341F8263B3E}"/>
                  </a:ext>
                </a:extLst>
              </p:cNvPr>
              <p:cNvSpPr/>
              <p:nvPr/>
            </p:nvSpPr>
            <p:spPr>
              <a:xfrm>
                <a:off x="3758155" y="2652712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0A06409-C23E-233D-A026-2AE3F0DA48B2}"/>
                  </a:ext>
                </a:extLst>
              </p:cNvPr>
              <p:cNvGrpSpPr/>
              <p:nvPr/>
            </p:nvGrpSpPr>
            <p:grpSpPr>
              <a:xfrm>
                <a:off x="3758155" y="3135312"/>
                <a:ext cx="1211263" cy="1193800"/>
                <a:chOff x="679450" y="1435100"/>
                <a:chExt cx="2419350" cy="11938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5523314-D46D-C9E2-8DD6-1ECC46F0B861}"/>
                    </a:ext>
                  </a:extLst>
                </p:cNvPr>
                <p:cNvSpPr/>
                <p:nvPr/>
              </p:nvSpPr>
              <p:spPr>
                <a:xfrm>
                  <a:off x="6794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1CF20F1-161C-88A0-3CD6-BBBBC99DF6CE}"/>
                    </a:ext>
                  </a:extLst>
                </p:cNvPr>
                <p:cNvSpPr/>
                <p:nvPr/>
              </p:nvSpPr>
              <p:spPr>
                <a:xfrm>
                  <a:off x="22923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258C63-6AA1-CE58-EA0E-D1F55973F48E}"/>
                </a:ext>
              </a:extLst>
            </p:cNvPr>
            <p:cNvSpPr txBox="1"/>
            <p:nvPr/>
          </p:nvSpPr>
          <p:spPr>
            <a:xfrm>
              <a:off x="4140898" y="38270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5E10A4A-F453-CC8D-D3E4-2E4A52F31C45}"/>
                </a:ext>
              </a:extLst>
            </p:cNvPr>
            <p:cNvSpPr txBox="1"/>
            <p:nvPr/>
          </p:nvSpPr>
          <p:spPr>
            <a:xfrm>
              <a:off x="4880279" y="382706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35CEF81-736C-1FF2-1546-FD9B249F048E}"/>
                </a:ext>
              </a:extLst>
            </p:cNvPr>
            <p:cNvSpPr txBox="1"/>
            <p:nvPr/>
          </p:nvSpPr>
          <p:spPr>
            <a:xfrm>
              <a:off x="5755914" y="382706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8E7BD85-38B3-584C-E59D-04BC9A7CA684}"/>
              </a:ext>
            </a:extLst>
          </p:cNvPr>
          <p:cNvGrpSpPr/>
          <p:nvPr/>
        </p:nvGrpSpPr>
        <p:grpSpPr>
          <a:xfrm>
            <a:off x="9910067" y="592459"/>
            <a:ext cx="1955102" cy="1936452"/>
            <a:chOff x="2191051" y="2956716"/>
            <a:chExt cx="1955102" cy="193645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71B2B3E9-3F6F-C2C0-9346-447172D62EAE}"/>
                </a:ext>
              </a:extLst>
            </p:cNvPr>
            <p:cNvSpPr/>
            <p:nvPr/>
          </p:nvSpPr>
          <p:spPr>
            <a:xfrm>
              <a:off x="2330053" y="2956716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1D8F8B8-22EF-064C-687F-C49F8FA4D8A1}"/>
                </a:ext>
              </a:extLst>
            </p:cNvPr>
            <p:cNvSpPr/>
            <p:nvPr/>
          </p:nvSpPr>
          <p:spPr>
            <a:xfrm>
              <a:off x="2330053" y="4033834"/>
              <a:ext cx="1614032" cy="5992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2CD36C-BE34-573F-5DCE-73414E08D464}"/>
                </a:ext>
              </a:extLst>
            </p:cNvPr>
            <p:cNvSpPr txBox="1"/>
            <p:nvPr/>
          </p:nvSpPr>
          <p:spPr>
            <a:xfrm>
              <a:off x="2191051" y="45853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A9D5F03-43E0-6523-D426-585A415DB918}"/>
                </a:ext>
              </a:extLst>
            </p:cNvPr>
            <p:cNvSpPr txBox="1"/>
            <p:nvPr/>
          </p:nvSpPr>
          <p:spPr>
            <a:xfrm>
              <a:off x="2930432" y="458539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0EAE606-6247-BE48-2EEE-62D4B0D8D59D}"/>
                </a:ext>
              </a:extLst>
            </p:cNvPr>
            <p:cNvSpPr txBox="1"/>
            <p:nvPr/>
          </p:nvSpPr>
          <p:spPr>
            <a:xfrm>
              <a:off x="3806067" y="458539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EC5394C-41B0-BEDF-A1A6-55A68E2DB3E4}"/>
                  </a:ext>
                </a:extLst>
              </p:cNvPr>
              <p:cNvSpPr txBox="1"/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EC5394C-41B0-BEDF-A1A6-55A68E2DB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EB48E8-B6C8-274B-CF57-5CB9C1AD3467}"/>
              </a:ext>
            </a:extLst>
          </p:cNvPr>
          <p:cNvSpPr txBox="1"/>
          <p:nvPr/>
        </p:nvSpPr>
        <p:spPr>
          <a:xfrm>
            <a:off x="2155799" y="3429000"/>
            <a:ext cx="571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Entropy does not converge!?!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4B9CB3-C5A1-B63D-E05B-FC307000BDDC}"/>
                  </a:ext>
                </a:extLst>
              </p:cNvPr>
              <p:cNvSpPr txBox="1"/>
              <p:nvPr/>
            </p:nvSpPr>
            <p:spPr>
              <a:xfrm>
                <a:off x="2708940" y="2700414"/>
                <a:ext cx="3898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have the same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4B9CB3-C5A1-B63D-E05B-FC307000B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0" y="2700414"/>
                <a:ext cx="3898952" cy="461665"/>
              </a:xfrm>
              <a:prstGeom prst="rect">
                <a:avLst/>
              </a:prstGeom>
              <a:blipFill>
                <a:blip r:embed="rId3"/>
                <a:stretch>
                  <a:fillRect l="-234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9B4BAD-5A80-831F-33C4-6A1D6C32688A}"/>
              </a:ext>
            </a:extLst>
          </p:cNvPr>
          <p:cNvSpPr txBox="1"/>
          <p:nvPr/>
        </p:nvSpPr>
        <p:spPr>
          <a:xfrm>
            <a:off x="1037283" y="60667"/>
            <a:ext cx="2825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What about the entropy?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B165-218F-6D0F-A2AA-5144525A408C}"/>
              </a:ext>
            </a:extLst>
          </p:cNvPr>
          <p:cNvSpPr txBox="1"/>
          <p:nvPr/>
        </p:nvSpPr>
        <p:spPr>
          <a:xfrm>
            <a:off x="9575440" y="270041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Entropy is</a:t>
            </a:r>
            <a:br>
              <a:rPr lang="en-US" sz="2400" dirty="0"/>
            </a:br>
            <a:r>
              <a:rPr lang="en-US" sz="2400" dirty="0"/>
              <a:t>one bit higher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79385-336D-0E94-9DAE-58CABFE1D77E}"/>
              </a:ext>
            </a:extLst>
          </p:cNvPr>
          <p:cNvSpPr txBox="1"/>
          <p:nvPr/>
        </p:nvSpPr>
        <p:spPr>
          <a:xfrm>
            <a:off x="901911" y="4430004"/>
            <a:ext cx="520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the inner product to define convergence, you get a stronger convergence criterion,</a:t>
            </a:r>
            <a:br>
              <a:rPr lang="en-US" dirty="0"/>
            </a:br>
            <a:r>
              <a:rPr lang="en-US" dirty="0"/>
              <a:t>which is equivalent to the convergence of the entropy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C4127E-A00E-635F-5796-21FAC4AB502A}"/>
              </a:ext>
            </a:extLst>
          </p:cNvPr>
          <p:cNvGrpSpPr/>
          <p:nvPr/>
        </p:nvGrpSpPr>
        <p:grpSpPr>
          <a:xfrm>
            <a:off x="4666156" y="592459"/>
            <a:ext cx="1955102" cy="1936452"/>
            <a:chOff x="4666156" y="592459"/>
            <a:chExt cx="1955102" cy="19364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6BBE93-6C2E-6067-14E4-F9A1D8BF9B7B}"/>
                </a:ext>
              </a:extLst>
            </p:cNvPr>
            <p:cNvGrpSpPr/>
            <p:nvPr/>
          </p:nvGrpSpPr>
          <p:grpSpPr>
            <a:xfrm>
              <a:off x="4807236" y="1075058"/>
              <a:ext cx="1412345" cy="1193800"/>
              <a:chOff x="679450" y="1435100"/>
              <a:chExt cx="2824163" cy="11938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E4A3EC-2D65-EF4B-A427-AA64C81E4FF5}"/>
                  </a:ext>
                </a:extLst>
              </p:cNvPr>
              <p:cNvSpPr/>
              <p:nvPr/>
            </p:nvSpPr>
            <p:spPr>
              <a:xfrm>
                <a:off x="6794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6DC6A1-CCFB-C59D-25EC-46AC9CAB5D04}"/>
                  </a:ext>
                </a:extLst>
              </p:cNvPr>
              <p:cNvSpPr/>
              <p:nvPr/>
            </p:nvSpPr>
            <p:spPr>
              <a:xfrm>
                <a:off x="14869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5945C0-C334-4AAE-4D3D-BD5EF67B1C68}"/>
                  </a:ext>
                </a:extLst>
              </p:cNvPr>
              <p:cNvSpPr/>
              <p:nvPr/>
            </p:nvSpPr>
            <p:spPr>
              <a:xfrm>
                <a:off x="22923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CAF1ED-5112-C685-584D-9BA499C5ABB0}"/>
                  </a:ext>
                </a:extLst>
              </p:cNvPr>
              <p:cNvSpPr/>
              <p:nvPr/>
            </p:nvSpPr>
            <p:spPr>
              <a:xfrm>
                <a:off x="30998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F9DBA67-392A-4E5B-EDB5-C0416E77E52C}"/>
                </a:ext>
              </a:extLst>
            </p:cNvPr>
            <p:cNvSpPr/>
            <p:nvPr/>
          </p:nvSpPr>
          <p:spPr>
            <a:xfrm>
              <a:off x="4805158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6E8CAE-D22F-8993-C071-0C8E27AF134E}"/>
                </a:ext>
              </a:extLst>
            </p:cNvPr>
            <p:cNvSpPr txBox="1"/>
            <p:nvPr/>
          </p:nvSpPr>
          <p:spPr>
            <a:xfrm>
              <a:off x="4666156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428A72-7E41-4AB0-B9CB-0D3B12ACBCD0}"/>
                </a:ext>
              </a:extLst>
            </p:cNvPr>
            <p:cNvSpPr txBox="1"/>
            <p:nvPr/>
          </p:nvSpPr>
          <p:spPr>
            <a:xfrm>
              <a:off x="5405537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36FE8-DD11-58E8-11E4-EA0D04317E8C}"/>
                </a:ext>
              </a:extLst>
            </p:cNvPr>
            <p:cNvSpPr txBox="1"/>
            <p:nvPr/>
          </p:nvSpPr>
          <p:spPr>
            <a:xfrm>
              <a:off x="6281172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D06323-760F-58C2-0699-6477A8E61802}"/>
              </a:ext>
            </a:extLst>
          </p:cNvPr>
          <p:cNvGrpSpPr/>
          <p:nvPr/>
        </p:nvGrpSpPr>
        <p:grpSpPr>
          <a:xfrm>
            <a:off x="6819392" y="592459"/>
            <a:ext cx="1955102" cy="1936452"/>
            <a:chOff x="6819392" y="592459"/>
            <a:chExt cx="1955102" cy="193645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90BEB3-9CE8-76E6-EFDD-598B16890CCF}"/>
                </a:ext>
              </a:extLst>
            </p:cNvPr>
            <p:cNvGrpSpPr/>
            <p:nvPr/>
          </p:nvGrpSpPr>
          <p:grpSpPr>
            <a:xfrm>
              <a:off x="6819392" y="2221134"/>
              <a:ext cx="1891053" cy="307777"/>
              <a:chOff x="5755916" y="4271862"/>
              <a:chExt cx="1891053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5474E7-73F9-D94F-9D3A-58DC59F405C5}"/>
                  </a:ext>
                </a:extLst>
              </p:cNvPr>
              <p:cNvSpPr txBox="1"/>
              <p:nvPr/>
            </p:nvSpPr>
            <p:spPr>
              <a:xfrm>
                <a:off x="5755916" y="427186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F1E986-7E26-615D-3F94-C425A075160D}"/>
                  </a:ext>
                </a:extLst>
              </p:cNvPr>
              <p:cNvSpPr txBox="1"/>
              <p:nvPr/>
            </p:nvSpPr>
            <p:spPr>
              <a:xfrm>
                <a:off x="6495297" y="427186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BFBB3A-16F6-D47D-64F1-0D5B1D309052}"/>
                  </a:ext>
                </a:extLst>
              </p:cNvPr>
              <p:cNvSpPr txBox="1"/>
              <p:nvPr/>
            </p:nvSpPr>
            <p:spPr>
              <a:xfrm>
                <a:off x="7370932" y="4271862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B42074-54BE-F467-D114-E98949645446}"/>
                </a:ext>
              </a:extLst>
            </p:cNvPr>
            <p:cNvGrpSpPr/>
            <p:nvPr/>
          </p:nvGrpSpPr>
          <p:grpSpPr>
            <a:xfrm>
              <a:off x="6958394" y="592459"/>
              <a:ext cx="1816100" cy="1676400"/>
              <a:chOff x="6958394" y="592459"/>
              <a:chExt cx="1816100" cy="1676400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73A426EF-26B2-AF17-D898-719BFED1CF06}"/>
                  </a:ext>
                </a:extLst>
              </p:cNvPr>
              <p:cNvSpPr/>
              <p:nvPr/>
            </p:nvSpPr>
            <p:spPr>
              <a:xfrm>
                <a:off x="6958394" y="592459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600C717-0FE7-6E4F-D42F-7B72321999FA}"/>
                  </a:ext>
                </a:extLst>
              </p:cNvPr>
              <p:cNvGrpSpPr/>
              <p:nvPr/>
            </p:nvGrpSpPr>
            <p:grpSpPr>
              <a:xfrm>
                <a:off x="6958394" y="1072677"/>
                <a:ext cx="1506352" cy="1193800"/>
                <a:chOff x="497931" y="1075058"/>
                <a:chExt cx="3021238" cy="119380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5B3DFA1D-DE9A-D3D0-7C14-949D68741D4A}"/>
                    </a:ext>
                  </a:extLst>
                </p:cNvPr>
                <p:cNvGrpSpPr/>
                <p:nvPr/>
              </p:nvGrpSpPr>
              <p:grpSpPr>
                <a:xfrm>
                  <a:off x="497931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53B8DFB-CAF1-AF1E-4F31-0C81E2AC170B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9DF9B31-6C78-80ED-F615-13E63917BA30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E00B602F-4294-F01B-E078-C91E711533A3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714D093B-B10E-EE3B-F9DF-AB067886B2F5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2C64408-E0AF-A75E-E39C-7AB989BEBF4B}"/>
                    </a:ext>
                  </a:extLst>
                </p:cNvPr>
                <p:cNvGrpSpPr/>
                <p:nvPr/>
              </p:nvGrpSpPr>
              <p:grpSpPr>
                <a:xfrm>
                  <a:off x="2106824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F060EBB-E784-5BCC-73C6-5EE86D91E582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3DBED9F-2E13-E6D9-4D69-BD3BEEC00F53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6F741BF9-D43C-CA18-ADE7-5E18D89CC36D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F3DA8CF-58A1-6068-694C-E70234EB44A7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25644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D1481-0859-7042-2EB9-1388467E96A9}"/>
              </a:ext>
            </a:extLst>
          </p:cNvPr>
          <p:cNvSpPr txBox="1"/>
          <p:nvPr/>
        </p:nvSpPr>
        <p:spPr>
          <a:xfrm>
            <a:off x="419686" y="338691"/>
            <a:ext cx="11352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Choosing a convergence criterion (i.e. choosing a topology) means deciding when two objects become physically indistinguishable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ECCDB-6890-8C1E-C9C0-CBB138ABE9EC}"/>
              </a:ext>
            </a:extLst>
          </p:cNvPr>
          <p:cNvSpPr txBox="1"/>
          <p:nvPr/>
        </p:nvSpPr>
        <p:spPr>
          <a:xfrm>
            <a:off x="3177573" y="3195959"/>
            <a:ext cx="5836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It’s a physical choice!!!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F91D6-35D1-08A3-09CB-00310E85D9DC}"/>
              </a:ext>
            </a:extLst>
          </p:cNvPr>
          <p:cNvSpPr txBox="1"/>
          <p:nvPr/>
        </p:nvSpPr>
        <p:spPr>
          <a:xfrm>
            <a:off x="7196686" y="1977656"/>
            <a:ext cx="363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what counts as an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6609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6956-5DE7-8259-0223-597BB657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0A0259-3ECA-01A8-6706-A0240F2889DE}"/>
              </a:ext>
            </a:extLst>
          </p:cNvPr>
          <p:cNvSpPr txBox="1"/>
          <p:nvPr/>
        </p:nvSpPr>
        <p:spPr>
          <a:xfrm>
            <a:off x="1731544" y="376620"/>
            <a:ext cx="8728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Mathematicians are ill-equipped to make physical choices!!!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A2576-C722-3D57-DD43-D8EA8FB2885E}"/>
              </a:ext>
            </a:extLst>
          </p:cNvPr>
          <p:cNvSpPr txBox="1"/>
          <p:nvPr/>
        </p:nvSpPr>
        <p:spPr>
          <a:xfrm>
            <a:off x="4095265" y="4121546"/>
            <a:ext cx="256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we end up with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E9208-83C5-CE24-4533-2AD380BA7F46}"/>
              </a:ext>
            </a:extLst>
          </p:cNvPr>
          <p:cNvSpPr txBox="1"/>
          <p:nvPr/>
        </p:nvSpPr>
        <p:spPr>
          <a:xfrm>
            <a:off x="0" y="276964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They will “clean up the mess” by making unphysical choices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69459-A20D-E510-3763-1877575EE77D}"/>
              </a:ext>
            </a:extLst>
          </p:cNvPr>
          <p:cNvSpPr txBox="1"/>
          <p:nvPr/>
        </p:nvSpPr>
        <p:spPr>
          <a:xfrm>
            <a:off x="1117674" y="4583211"/>
            <a:ext cx="8045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l of us will die" panose="02000500000000000000" pitchFamily="2" charset="0"/>
              </a:rPr>
              <a:t>THE WRONG MATH</a:t>
            </a:r>
          </a:p>
        </p:txBody>
      </p:sp>
    </p:spTree>
    <p:extLst>
      <p:ext uri="{BB962C8B-B14F-4D97-AF65-F5344CB8AC3E}">
        <p14:creationId xmlns:p14="http://schemas.microsoft.com/office/powerpoint/2010/main" val="30033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23DC-339D-64B6-219F-08A613F7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DC7-3E0C-C6A1-6A05-5BB0D92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</a:t>
            </a:r>
            <a:br>
              <a:rPr lang="en-US" dirty="0"/>
            </a:br>
            <a:r>
              <a:rPr lang="en-US" dirty="0"/>
              <a:t>unphysical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6F52-8177-DE5F-982C-A84C8D5C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52BF4-E5A7-8FD6-30B1-B3F36441BED5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1E483-3323-0064-30E2-290AE521D2B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5AB57-829A-2AE0-9637-F22F40F8B389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15527B-F998-E630-8E53-8DE5A2751A48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6DEE-7E7F-F1D9-38F3-401E26AE7115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90673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E0CE-B7D6-C3DD-5719-63694D8D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2B459-EADC-D935-C04C-F4EE66FD810D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500A8B-6516-055B-F522-226D2DC087B2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250A6-46AD-53F2-0AAC-D84AE7AA4862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32DA75-D3E4-F2EA-1100-989126D7112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2C4E8-4CF4-F395-F173-8D8581360397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72EB4D-726B-B32D-296E-E0FAF4B8C492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BA10-2916-C701-3C87-990679A0231C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281EE-34C2-519B-5D14-F0E7E8E6C494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B7314D-A90A-78C2-8976-DDDE8C4BC6DD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DA3868-E97D-4F65-A05C-FAAE1F7E2508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9C8956-050F-BBB4-0EEA-90BBCAB4C324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D4FA129-2A05-1D06-1BE3-389DCA2C6CD4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ABFCF6-2CAD-741D-CCA2-EBBED915616B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E23F8-6E08-D8FC-C75C-80B9677C6235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2D8F3-1AD5-EE12-162D-F9D7EE938DBA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EBAA3-4BFC-01F4-0055-9F8706570F4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48263-9E9B-EA80-DE4E-92A54F275B5C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164547-9EEE-F0B7-7B48-644B8F261DA1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9F1DEE-F5B1-EC61-C506-1B0F79BA1AFF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/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Quantum states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blipFill>
                <a:blip r:embed="rId2"/>
                <a:stretch>
                  <a:fillRect l="-157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5DC6E-A175-0164-8030-C330DAD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7" y="1257734"/>
            <a:ext cx="3373018" cy="160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/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/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/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/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1C006-0B2C-F435-D65D-B984DB38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377" y="3401082"/>
            <a:ext cx="3373018" cy="1320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/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/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/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blipFill>
                <a:blip r:embed="rId11"/>
                <a:stretch>
                  <a:fillRect l="-398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/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/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/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D07470A-1CC1-526E-2634-1B9DD2559229}"/>
              </a:ext>
            </a:extLst>
          </p:cNvPr>
          <p:cNvSpPr txBox="1"/>
          <p:nvPr/>
        </p:nvSpPr>
        <p:spPr>
          <a:xfrm>
            <a:off x="8824832" y="407296"/>
            <a:ext cx="25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observers see</a:t>
            </a:r>
            <a:br>
              <a:rPr lang="en-US" dirty="0"/>
            </a:br>
            <a:r>
              <a:rPr lang="en-US" dirty="0"/>
              <a:t>finite/infinite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/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erf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8CC722-E6B7-5C34-49EC-FE5BD80B67A1}"/>
              </a:ext>
            </a:extLst>
          </p:cNvPr>
          <p:cNvSpPr txBox="1"/>
          <p:nvPr/>
        </p:nvSpPr>
        <p:spPr>
          <a:xfrm>
            <a:off x="8732244" y="2877071"/>
            <a:ext cx="2764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Expectation can have</a:t>
            </a:r>
            <a:br>
              <a:rPr lang="en-US" dirty="0"/>
            </a:br>
            <a:r>
              <a:rPr lang="en-US" dirty="0"/>
              <a:t>finite-to-infinite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/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position/momentum/energy/number of particles are not defined on the whole Hilbert space!!!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blipFill>
                <a:blip r:embed="rId16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CC1DC8-1F41-7497-3026-78C9255728FE}"/>
              </a:ext>
            </a:extLst>
          </p:cNvPr>
          <p:cNvSpPr txBox="1"/>
          <p:nvPr/>
        </p:nvSpPr>
        <p:spPr>
          <a:xfrm>
            <a:off x="6868312" y="295167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51540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318ED-670A-B803-2911-FEF71BC033D3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DE40-CD9E-4C97-F26C-5E30A268D0C1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0B3FB-D33D-44AE-41AE-207D1BAEA103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527028-DD96-3967-4A27-15C934136C17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C95584-865C-1A97-87D7-DB91E98AF3F0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774405-9283-D1ED-EAD5-2031E567BF3A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8A68E0-980E-D3B4-05A0-95A91AB84F64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2D4502-E6C2-B7E3-8DE4-338E53001E40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1490D-F923-2567-931A-6B4B324EB46F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A0E41-4C5D-59AB-5EDC-32553CE8A28A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ACDEDC-8746-51B6-8540-B47977F2BF9E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C12B3-7FF0-2864-CB18-CDC56ABDE4E4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7B44-A45D-7EC3-8884-6A6173F2E9C9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F9473-5CB6-7330-7AB6-AFF9C3671FEF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B98E10-B3B0-763B-2EF7-9778E59508FC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2C771F-9A06-0DE9-C600-BFFAF56AAA12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B72243-18FE-882D-26ED-E30DEAA090E4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E7D65F-7E92-4BB1-ADD6-3ABC939756F4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EC1135-5AA8-4C92-483F-556C8CDE76C2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C279F8-B1C0-06DD-8DDE-4686FC6D16E3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7BEFD6-C633-248C-E241-C13B67765F63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9E0D7-4A12-BDD5-F6EF-6F6AEF0ED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415E1-7C73-5609-0FDF-9EA2AEDA8CD9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E81764-5D97-F802-89A6-93367E5CF27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63E8A-A863-C1BD-6FBF-3D6C0887456E}"/>
              </a:ext>
            </a:extLst>
          </p:cNvPr>
          <p:cNvCxnSpPr>
            <a:cxnSpLocks/>
          </p:cNvCxnSpPr>
          <p:nvPr/>
        </p:nvCxnSpPr>
        <p:spPr>
          <a:xfrm>
            <a:off x="2887841" y="3314677"/>
            <a:ext cx="2812408" cy="51512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8AC527-F052-8475-7AAA-B4EF474E6BB4}"/>
              </a:ext>
            </a:extLst>
          </p:cNvPr>
          <p:cNvSpPr txBox="1"/>
          <p:nvPr/>
        </p:nvSpPr>
        <p:spPr>
          <a:xfrm>
            <a:off x="5669858" y="36275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67C960-BF2B-527E-71E4-3E5C71AF1355}"/>
              </a:ext>
            </a:extLst>
          </p:cNvPr>
          <p:cNvCxnSpPr>
            <a:cxnSpLocks/>
          </p:cNvCxnSpPr>
          <p:nvPr/>
        </p:nvCxnSpPr>
        <p:spPr>
          <a:xfrm flipH="1">
            <a:off x="4030717" y="3320034"/>
            <a:ext cx="2906458" cy="66166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83C5C-4A57-0234-0B49-A7634C9F5B71}"/>
              </a:ext>
            </a:extLst>
          </p:cNvPr>
          <p:cNvSpPr txBox="1"/>
          <p:nvPr/>
        </p:nvSpPr>
        <p:spPr>
          <a:xfrm>
            <a:off x="3748970" y="37622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BBDF9-C0A4-561C-7BE2-D1E2A086583B}"/>
              </a:ext>
            </a:extLst>
          </p:cNvPr>
          <p:cNvCxnSpPr>
            <a:cxnSpLocks/>
          </p:cNvCxnSpPr>
          <p:nvPr/>
        </p:nvCxnSpPr>
        <p:spPr>
          <a:xfrm>
            <a:off x="6608473" y="2063452"/>
            <a:ext cx="451990" cy="1048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3DBEFC-D9EA-1B33-CDCC-74138C3FEB90}"/>
              </a:ext>
            </a:extLst>
          </p:cNvPr>
          <p:cNvCxnSpPr>
            <a:cxnSpLocks/>
          </p:cNvCxnSpPr>
          <p:nvPr/>
        </p:nvCxnSpPr>
        <p:spPr>
          <a:xfrm flipH="1">
            <a:off x="5818049" y="2063452"/>
            <a:ext cx="627513" cy="1008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8AC2C8-F1E1-8992-075A-04EC354DA0DE}"/>
              </a:ext>
            </a:extLst>
          </p:cNvPr>
          <p:cNvSpPr txBox="1"/>
          <p:nvPr/>
        </p:nvSpPr>
        <p:spPr>
          <a:xfrm>
            <a:off x="3240484" y="414785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B259FB-37C2-E12C-C428-A2E5E3C69B3D}"/>
              </a:ext>
            </a:extLst>
          </p:cNvPr>
          <p:cNvSpPr txBox="1"/>
          <p:nvPr/>
        </p:nvSpPr>
        <p:spPr>
          <a:xfrm>
            <a:off x="5606221" y="398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917CD-5B05-7F02-44CE-40F4F2A6281D}"/>
              </a:ext>
            </a:extLst>
          </p:cNvPr>
          <p:cNvSpPr txBox="1"/>
          <p:nvPr/>
        </p:nvSpPr>
        <p:spPr>
          <a:xfrm>
            <a:off x="5580417" y="29926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07B5-4968-D5DE-28E0-8F88B3DD4A5B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1AFC1-F1BD-8A58-1323-4FB35B445F49}"/>
              </a:ext>
            </a:extLst>
          </p:cNvPr>
          <p:cNvSpPr txBox="1"/>
          <p:nvPr/>
        </p:nvSpPr>
        <p:spPr>
          <a:xfrm>
            <a:off x="900650" y="5297266"/>
            <a:ext cx="761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state of the art in theoretical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0E24E-A61E-DC12-208B-CBB6CAD67A62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2721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AF8-031B-97CD-EA11-D9D337E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993F41-A7B9-B28F-A46B-FCC3DB779C79}"/>
              </a:ext>
            </a:extLst>
          </p:cNvPr>
          <p:cNvSpPr/>
          <p:nvPr/>
        </p:nvSpPr>
        <p:spPr>
          <a:xfrm>
            <a:off x="6083039" y="1342905"/>
            <a:ext cx="1735774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D9C56-9DCA-33BA-D3D9-ECDBA1015E07}"/>
              </a:ext>
            </a:extLst>
          </p:cNvPr>
          <p:cNvSpPr txBox="1"/>
          <p:nvPr/>
        </p:nvSpPr>
        <p:spPr>
          <a:xfrm>
            <a:off x="2067758" y="4064745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specifications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95A5-25F4-CC72-A678-085F851752BF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3930D4-DA7E-90A4-9100-6D24D33ADD72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068F5-60A1-569A-18C9-6E3AFFE88DAC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791975-DE87-A182-48A1-4DAF11FD3F66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DE3728-D5F0-147A-3F83-9535D980C432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79D41-296A-9187-7C3E-510AAF9DAC5F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80C409-5016-2E6B-44FF-75089455EFEC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E0991-B464-A21A-FCA7-60400622DF6D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24AB7-EAF1-C272-B899-3EDA006FC8F2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ED2C8-CA5C-3138-7734-558B7FE70F36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B8916-1CDF-3781-2AA7-51901E7B85D1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AE17-F8CF-2A7F-908B-5D88B5BFFC22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025BBC-0719-5374-7A20-0A8C5EC04BF0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B3B4E-4721-C142-16F9-2BD80B26CDCF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E3C69F-3B76-6F9A-C061-E84A24DEA67E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0E129A-0ED5-92D2-64B6-7B4D069B6732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588C97-8780-D36A-7A4E-92C319C01A40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BB48FB-2C40-FA50-C750-BE00D7A3BBA9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B4B50-6E1D-73C4-41CB-C5CDED77C83B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68C9C-9B4C-C6E5-438A-043C83141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57F19-25D1-D094-E94C-4456812D5645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62E49-750E-3988-F348-8D7C1721DFF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8EF629-CAE7-EC54-36BA-A5887059EF31}"/>
              </a:ext>
            </a:extLst>
          </p:cNvPr>
          <p:cNvSpPr txBox="1"/>
          <p:nvPr/>
        </p:nvSpPr>
        <p:spPr>
          <a:xfrm>
            <a:off x="695763" y="5184431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mathematical definition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physical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if it captures and only captures an aspect of the physical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3B3C8F-E39D-74AF-21D5-CF7FB9D0905A}"/>
              </a:ext>
            </a:extLst>
          </p:cNvPr>
          <p:cNvSpPr/>
          <p:nvPr/>
        </p:nvSpPr>
        <p:spPr>
          <a:xfrm>
            <a:off x="1940845" y="1380960"/>
            <a:ext cx="2556149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CADE5B-9E82-FF30-DAE3-46D0806AE53A}"/>
              </a:ext>
            </a:extLst>
          </p:cNvPr>
          <p:cNvSpPr/>
          <p:nvPr/>
        </p:nvSpPr>
        <p:spPr>
          <a:xfrm>
            <a:off x="4627004" y="3992634"/>
            <a:ext cx="1290083" cy="514093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91DD-3645-8A8E-9A3D-60FBC1F8FB1F}"/>
              </a:ext>
            </a:extLst>
          </p:cNvPr>
          <p:cNvSpPr txBox="1"/>
          <p:nvPr/>
        </p:nvSpPr>
        <p:spPr>
          <a:xfrm>
            <a:off x="6028276" y="4064745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Mathematical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ED20-C24F-590B-167B-0642AC07B8B1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7DD2-6D82-475F-0E72-195836A03CFF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E1330-0771-A094-BD7A-AF12FB3C1BBB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4900-4025-F18F-5148-FADC60795B4C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</p:spTree>
    <p:extLst>
      <p:ext uri="{BB962C8B-B14F-4D97-AF65-F5344CB8AC3E}">
        <p14:creationId xmlns:p14="http://schemas.microsoft.com/office/powerpoint/2010/main" val="9656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2FBE0-632C-6139-961C-B3DEA507F024}"/>
              </a:ext>
            </a:extLst>
          </p:cNvPr>
          <p:cNvSpPr txBox="1"/>
          <p:nvPr/>
        </p:nvSpPr>
        <p:spPr>
          <a:xfrm>
            <a:off x="0" y="147233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Math is a just tool for calculation,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whose technical details are better left to mathematicians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C2214-67E9-9332-D121-A72EDB3661D4}"/>
              </a:ext>
            </a:extLst>
          </p:cNvPr>
          <p:cNvSpPr txBox="1"/>
          <p:nvPr/>
        </p:nvSpPr>
        <p:spPr>
          <a:xfrm>
            <a:off x="485931" y="687686"/>
            <a:ext cx="5358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Prevalent attitude among physicists</a:t>
            </a:r>
          </a:p>
        </p:txBody>
      </p:sp>
    </p:spTree>
    <p:extLst>
      <p:ext uri="{BB962C8B-B14F-4D97-AF65-F5344CB8AC3E}">
        <p14:creationId xmlns:p14="http://schemas.microsoft.com/office/powerpoint/2010/main" val="2492750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B83B5-D6FD-827B-FAF0-F133AD8E4EB3}"/>
              </a:ext>
            </a:extLst>
          </p:cNvPr>
          <p:cNvSpPr txBox="1"/>
          <p:nvPr/>
        </p:nvSpPr>
        <p:spPr>
          <a:xfrm>
            <a:off x="0" y="3556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Mathematicians have developed</a:t>
            </a:r>
            <a:br>
              <a:rPr lang="en-US" sz="4000" dirty="0"/>
            </a:br>
            <a:r>
              <a:rPr lang="en-US" sz="4000" dirty="0"/>
              <a:t>standards of rigor for their 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65981-61DA-67C0-4935-CBEEDD39C1A2}"/>
              </a:ext>
            </a:extLst>
          </p:cNvPr>
          <p:cNvSpPr txBox="1"/>
          <p:nvPr/>
        </p:nvSpPr>
        <p:spPr>
          <a:xfrm>
            <a:off x="0" y="20701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What standard of rigor should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we have for physical mathematics?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1CF1B-2098-CF75-3802-EFFE50F3D04B}"/>
              </a:ext>
            </a:extLst>
          </p:cNvPr>
          <p:cNvSpPr txBox="1"/>
          <p:nvPr/>
        </p:nvSpPr>
        <p:spPr>
          <a:xfrm>
            <a:off x="2228029" y="4547573"/>
            <a:ext cx="6002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make physics rigorous?</a:t>
            </a:r>
          </a:p>
        </p:txBody>
      </p:sp>
    </p:spTree>
    <p:extLst>
      <p:ext uri="{BB962C8B-B14F-4D97-AF65-F5344CB8AC3E}">
        <p14:creationId xmlns:p14="http://schemas.microsoft.com/office/powerpoint/2010/main" val="280698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223"/>
          <a:stretch/>
        </p:blipFill>
        <p:spPr>
          <a:xfrm>
            <a:off x="276926" y="274645"/>
            <a:ext cx="6692929" cy="2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C697-A815-6B75-08D1-7A2B080D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FE51D8-2D68-E377-3878-1ADC600F5D4E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76FE6-8B85-8C0F-F752-EB10A2770E2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FFD-7694-ED1C-D3EE-C52A8041B072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694C7-9C22-00F2-CADA-99B9D31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/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3C785-4656-16D1-0C0E-C38ECDC3D1B0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55F78-63C3-02A8-F888-7E25B5820911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9D14-F961-FB1B-1B55-7B3119A8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9DA16-BC8B-4ACF-EF57-5410463310A7}"/>
              </a:ext>
            </a:extLst>
          </p:cNvPr>
          <p:cNvSpPr/>
          <p:nvPr/>
        </p:nvSpPr>
        <p:spPr>
          <a:xfrm>
            <a:off x="7037294" y="2507456"/>
            <a:ext cx="77259" cy="18100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B716-90C8-674B-6645-ED43312155F6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9B586-C693-2FAC-2F04-C59BFDE0653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AAF2-47DC-528E-B41F-842C4391895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95D75-F070-F9D4-80DB-8AB8610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4BB0E9-F718-0972-70B4-C0A83393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22907"/>
          <a:stretch>
            <a:fillRect/>
          </a:stretch>
        </p:blipFill>
        <p:spPr>
          <a:xfrm>
            <a:off x="273986" y="3115615"/>
            <a:ext cx="6692929" cy="12018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708194-2A12-D22F-B248-9A99FFEBC83E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3CDE6-03DA-8072-ACA8-E03F92E031AC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3D634-5366-26FD-DD48-FA61848D9F6C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B99A-52ED-041E-5E15-D79175322F9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4C8BD-E547-B3C3-F977-33394F734AFC}"/>
              </a:ext>
            </a:extLst>
          </p:cNvPr>
          <p:cNvSpPr/>
          <p:nvPr/>
        </p:nvSpPr>
        <p:spPr>
          <a:xfrm>
            <a:off x="273986" y="4003040"/>
            <a:ext cx="6979114" cy="314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E41224-9A3D-F449-B9E6-59059E96A68D}"/>
                  </a:ext>
                </a:extLst>
              </p:cNvPr>
              <p:cNvSpPr/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E41224-9A3D-F449-B9E6-59059E96A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10A8A-F028-03BD-DF08-1AE5D5CBA264}"/>
                  </a:ext>
                </a:extLst>
              </p:cNvPr>
              <p:cNvSpPr/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10A8A-F028-03BD-DF08-1AE5D5CBA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297C5C0-F9DD-32CC-39FB-6250CE5018D8}"/>
              </a:ext>
            </a:extLst>
          </p:cNvPr>
          <p:cNvSpPr/>
          <p:nvPr/>
        </p:nvSpPr>
        <p:spPr>
          <a:xfrm>
            <a:off x="670560" y="4576762"/>
            <a:ext cx="2105978" cy="1899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1BB3F-1B71-066F-8D32-15C51D6AACEF}"/>
              </a:ext>
            </a:extLst>
          </p:cNvPr>
          <p:cNvCxnSpPr>
            <a:cxnSpLocks/>
          </p:cNvCxnSpPr>
          <p:nvPr/>
        </p:nvCxnSpPr>
        <p:spPr>
          <a:xfrm>
            <a:off x="1573530" y="5044440"/>
            <a:ext cx="552636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101C30-C3FC-D871-C0E9-A347BB16D2F9}"/>
              </a:ext>
            </a:extLst>
          </p:cNvPr>
          <p:cNvCxnSpPr>
            <a:cxnSpLocks/>
          </p:cNvCxnSpPr>
          <p:nvPr/>
        </p:nvCxnSpPr>
        <p:spPr>
          <a:xfrm flipV="1">
            <a:off x="1570961" y="5617736"/>
            <a:ext cx="555205" cy="39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BF92C0-651A-E59E-C7E9-1500DEC57CE3}"/>
              </a:ext>
            </a:extLst>
          </p:cNvPr>
          <p:cNvGrpSpPr/>
          <p:nvPr/>
        </p:nvGrpSpPr>
        <p:grpSpPr>
          <a:xfrm>
            <a:off x="2151073" y="5327734"/>
            <a:ext cx="436017" cy="371316"/>
            <a:chOff x="2620499" y="4833143"/>
            <a:chExt cx="436017" cy="37131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05D442-0FFD-B52E-D2E0-04B6C8E70A7D}"/>
                </a:ext>
              </a:extLst>
            </p:cNvPr>
            <p:cNvSpPr/>
            <p:nvPr/>
          </p:nvSpPr>
          <p:spPr>
            <a:xfrm>
              <a:off x="2662239" y="4861561"/>
              <a:ext cx="342898" cy="342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C6A281-F904-BB8A-38C8-AA2664B169A4}"/>
                    </a:ext>
                  </a:extLst>
                </p:cNvPr>
                <p:cNvSpPr txBox="1"/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C6A281-F904-BB8A-38C8-AA2664B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5D089-FB12-64B3-3678-1E464DFFD20A}"/>
              </a:ext>
            </a:extLst>
          </p:cNvPr>
          <p:cNvCxnSpPr>
            <a:cxnSpLocks/>
          </p:cNvCxnSpPr>
          <p:nvPr/>
        </p:nvCxnSpPr>
        <p:spPr>
          <a:xfrm>
            <a:off x="2624137" y="5527601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6D90A0-8DB8-27CB-D570-F27F5E35D858}"/>
                  </a:ext>
                </a:extLst>
              </p:cNvPr>
              <p:cNvSpPr txBox="1"/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6D90A0-8DB8-27CB-D570-F27F5E35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CE4A75-D71E-4E6B-8A5E-E439BF5BE963}"/>
                  </a:ext>
                </a:extLst>
              </p:cNvPr>
              <p:cNvSpPr txBox="1"/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CE4A75-D71E-4E6B-8A5E-E439BF5BE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4AC64-1678-A963-2729-F4CB8C994AA8}"/>
                  </a:ext>
                </a:extLst>
              </p:cNvPr>
              <p:cNvSpPr txBox="1"/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054AC64-1678-A963-2729-F4CB8C99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5C0B2F3-1F1F-B0DA-8554-67D056546D93}"/>
              </a:ext>
            </a:extLst>
          </p:cNvPr>
          <p:cNvSpPr txBox="1"/>
          <p:nvPr/>
        </p:nvSpPr>
        <p:spPr>
          <a:xfrm>
            <a:off x="5740297" y="4620159"/>
            <a:ext cx="2453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Clear idea of what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being modelled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6F0777-E4B8-81BE-AF49-A959DD09994D}"/>
              </a:ext>
            </a:extLst>
          </p:cNvPr>
          <p:cNvCxnSpPr/>
          <p:nvPr/>
        </p:nvCxnSpPr>
        <p:spPr>
          <a:xfrm flipH="1" flipV="1">
            <a:off x="6388100" y="2705573"/>
            <a:ext cx="76200" cy="191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82667C-5D09-C72D-B731-A0161577E7CE}"/>
              </a:ext>
            </a:extLst>
          </p:cNvPr>
          <p:cNvCxnSpPr/>
          <p:nvPr/>
        </p:nvCxnSpPr>
        <p:spPr>
          <a:xfrm flipH="1">
            <a:off x="4597400" y="5044440"/>
            <a:ext cx="1079500" cy="5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64DF-A9F6-225F-B713-1558EDB007DE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CC64DF-A9F6-225F-B713-1558EDB0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95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F280-0CE0-B984-3DD8-6D6736BF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6FADCFC-F9CD-02FA-43BC-750AF36B3449}"/>
              </a:ext>
            </a:extLst>
          </p:cNvPr>
          <p:cNvSpPr/>
          <p:nvPr/>
        </p:nvSpPr>
        <p:spPr>
          <a:xfrm>
            <a:off x="7037294" y="2507456"/>
            <a:ext cx="77259" cy="927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82BB59-CF04-0733-6CF8-F7C82CD78071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F2B14A-EA08-1564-F1CC-DE8FB378E29E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D5DAE-6830-7354-988C-94949459688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9FFCAE9-3B39-C151-063A-A70FE4E0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191E53-6CC1-DD55-0CE8-6EDB5268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19" b="14549"/>
          <a:stretch>
            <a:fillRect/>
          </a:stretch>
        </p:blipFill>
        <p:spPr>
          <a:xfrm>
            <a:off x="273986" y="2479009"/>
            <a:ext cx="6692929" cy="9478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D02617-FFA3-8E4A-9DE8-920DB384961D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4AB37-2362-C1A4-886E-B10E4660A7F2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50E596-FEE2-8D64-85C4-AC90625B9407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B481DB-EC6E-C961-BA5C-0604FDFE6E54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4B24FD-E2A1-7CFE-212E-A8D5121E879A}"/>
              </a:ext>
            </a:extLst>
          </p:cNvPr>
          <p:cNvSpPr/>
          <p:nvPr/>
        </p:nvSpPr>
        <p:spPr>
          <a:xfrm>
            <a:off x="273986" y="3120390"/>
            <a:ext cx="6979114" cy="314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7646EA-6441-A7F3-122D-6E2296996B1F}"/>
              </a:ext>
            </a:extLst>
          </p:cNvPr>
          <p:cNvGrpSpPr/>
          <p:nvPr/>
        </p:nvGrpSpPr>
        <p:grpSpPr>
          <a:xfrm>
            <a:off x="670560" y="4576762"/>
            <a:ext cx="3625215" cy="1899667"/>
            <a:chOff x="670560" y="4576762"/>
            <a:chExt cx="3625215" cy="1899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867AA-10FE-242F-704A-9F9D2BAC7857}"/>
                    </a:ext>
                  </a:extLst>
                </p:cNvPr>
                <p:cNvSpPr/>
                <p:nvPr/>
              </p:nvSpPr>
              <p:spPr>
                <a:xfrm>
                  <a:off x="802640" y="4714240"/>
                  <a:ext cx="711200" cy="660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67867AA-10FE-242F-704A-9F9D2BAC78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" y="4714240"/>
                  <a:ext cx="711200" cy="660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B21ED0-DC6A-3450-C584-6C9FB84B92A1}"/>
                    </a:ext>
                  </a:extLst>
                </p:cNvPr>
                <p:cNvSpPr/>
                <p:nvPr/>
              </p:nvSpPr>
              <p:spPr>
                <a:xfrm>
                  <a:off x="802640" y="5685268"/>
                  <a:ext cx="711200" cy="660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7B21ED0-DC6A-3450-C584-6C9FB84B9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0" y="5685268"/>
                  <a:ext cx="711200" cy="660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5DD753-EF9B-0F78-1075-8F96F13F3D07}"/>
                </a:ext>
              </a:extLst>
            </p:cNvPr>
            <p:cNvSpPr/>
            <p:nvPr/>
          </p:nvSpPr>
          <p:spPr>
            <a:xfrm>
              <a:off x="670560" y="4576762"/>
              <a:ext cx="2105978" cy="189966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4DCE4E-1A09-57CA-3DC8-CD77DBB8705F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30" y="5044440"/>
              <a:ext cx="552636" cy="33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F891C3-973E-802B-33B5-EDE3BB9A2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961" y="5617736"/>
              <a:ext cx="555205" cy="39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B98130F-C59C-C911-6418-D43ABB0BEFB2}"/>
                </a:ext>
              </a:extLst>
            </p:cNvPr>
            <p:cNvGrpSpPr/>
            <p:nvPr/>
          </p:nvGrpSpPr>
          <p:grpSpPr>
            <a:xfrm>
              <a:off x="2151073" y="5327734"/>
              <a:ext cx="436017" cy="371316"/>
              <a:chOff x="2620499" y="4833143"/>
              <a:chExt cx="436017" cy="37131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CA206E2-2A4F-678F-8FDD-270191A97CE8}"/>
                  </a:ext>
                </a:extLst>
              </p:cNvPr>
              <p:cNvSpPr/>
              <p:nvPr/>
            </p:nvSpPr>
            <p:spPr>
              <a:xfrm>
                <a:off x="2662239" y="4861561"/>
                <a:ext cx="342898" cy="34289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B02A83-1D70-984B-77E4-888EB8B50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20499" y="4833143"/>
                    <a:ext cx="436017" cy="3575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FB02A83-1D70-984B-77E4-888EB8B50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0499" y="4833143"/>
                    <a:ext cx="436017" cy="3575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F0E88F6-A2CE-3357-CECE-ACD95596341E}"/>
                </a:ext>
              </a:extLst>
            </p:cNvPr>
            <p:cNvCxnSpPr>
              <a:cxnSpLocks/>
            </p:cNvCxnSpPr>
            <p:nvPr/>
          </p:nvCxnSpPr>
          <p:spPr>
            <a:xfrm>
              <a:off x="2624137" y="5527601"/>
              <a:ext cx="167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D9DE98-5032-A533-7FA6-1ED44340B353}"/>
                    </a:ext>
                  </a:extLst>
                </p:cNvPr>
                <p:cNvSpPr txBox="1"/>
                <p:nvPr/>
              </p:nvSpPr>
              <p:spPr>
                <a:xfrm>
                  <a:off x="1679443" y="4897125"/>
                  <a:ext cx="3878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D9DE98-5032-A533-7FA6-1ED44340B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443" y="4897125"/>
                  <a:ext cx="38786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C4E816-ED3C-5013-984F-61D397FCD8D9}"/>
                    </a:ext>
                  </a:extLst>
                </p:cNvPr>
                <p:cNvSpPr txBox="1"/>
                <p:nvPr/>
              </p:nvSpPr>
              <p:spPr>
                <a:xfrm>
                  <a:off x="1723549" y="5782340"/>
                  <a:ext cx="39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C4E816-ED3C-5013-984F-61D397FCD8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549" y="5782340"/>
                  <a:ext cx="39203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D617D-4D1A-B402-1044-4B97DF02975E}"/>
                    </a:ext>
                  </a:extLst>
                </p:cNvPr>
                <p:cNvSpPr txBox="1"/>
                <p:nvPr/>
              </p:nvSpPr>
              <p:spPr>
                <a:xfrm>
                  <a:off x="2776538" y="5200662"/>
                  <a:ext cx="14355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67D617D-4D1A-B402-1044-4B97DF029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538" y="5200662"/>
                  <a:ext cx="143552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2231C56-AEC4-226D-49B8-760A16657920}"/>
              </a:ext>
            </a:extLst>
          </p:cNvPr>
          <p:cNvSpPr txBox="1"/>
          <p:nvPr/>
        </p:nvSpPr>
        <p:spPr>
          <a:xfrm>
            <a:off x="4961094" y="4455104"/>
            <a:ext cx="4105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Physical mathematics must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start with most basic structures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C31D4A-F316-1B0C-032C-CF44CF19E25B}"/>
              </a:ext>
            </a:extLst>
          </p:cNvPr>
          <p:cNvCxnSpPr>
            <a:cxnSpLocks/>
          </p:cNvCxnSpPr>
          <p:nvPr/>
        </p:nvCxnSpPr>
        <p:spPr>
          <a:xfrm flipH="1" flipV="1">
            <a:off x="5822950" y="3270250"/>
            <a:ext cx="57785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3A5825-3464-CBCD-34F7-FD6750871F79}"/>
              </a:ext>
            </a:extLst>
          </p:cNvPr>
          <p:cNvSpPr txBox="1"/>
          <p:nvPr/>
        </p:nvSpPr>
        <p:spPr>
          <a:xfrm>
            <a:off x="4752314" y="3840851"/>
            <a:ext cx="341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Justification uses previous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31B130-60BE-B36E-BCA2-DD017F7C5F3B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31B130-60BE-B36E-BCA2-DD017F7C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8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16616-B3EE-AF8C-E67E-7E2D7EFDE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5CC68-F47F-3A4E-FDC9-CA3A3C8042B3}"/>
              </a:ext>
            </a:extLst>
          </p:cNvPr>
          <p:cNvSpPr/>
          <p:nvPr/>
        </p:nvSpPr>
        <p:spPr>
          <a:xfrm>
            <a:off x="7037294" y="2507456"/>
            <a:ext cx="77259" cy="1436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B5A0D-981A-DCD9-CF2A-C73E9839D785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EEE956-7450-B35B-FBD0-5DBE3FB7F568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D1497-AF5D-9EC9-2375-846E7A412768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D59870-BC02-3531-0B93-DEFC1173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E8662E-9F36-E292-A6B4-EBE25B53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969" b="1"/>
          <a:stretch>
            <a:fillRect/>
          </a:stretch>
        </p:blipFill>
        <p:spPr>
          <a:xfrm>
            <a:off x="273986" y="2502275"/>
            <a:ext cx="6692929" cy="141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34A2F4-F648-D8B2-BDC6-9EB5459B86E5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5ED62E-2AEB-6EBD-2B28-78FDD3504642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34F7D-40CF-4A7C-AE43-047F3CC9FDE3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67ECF1-8208-7932-DCE7-DDB9ED81019A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D2EF-D33D-FBE5-90DF-D96DBF197DCF}"/>
                  </a:ext>
                </a:extLst>
              </p:cNvPr>
              <p:cNvSpPr/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B67D2EF-D33D-FBE5-90DF-D96DBF197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4714240"/>
                <a:ext cx="7112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5044A-719F-B670-4C99-CCA624455BD6}"/>
                  </a:ext>
                </a:extLst>
              </p:cNvPr>
              <p:cNvSpPr/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5044A-719F-B670-4C99-CCA624455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" y="5685268"/>
                <a:ext cx="711200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AFE67E4-94C6-4676-AAB2-442515337093}"/>
              </a:ext>
            </a:extLst>
          </p:cNvPr>
          <p:cNvSpPr/>
          <p:nvPr/>
        </p:nvSpPr>
        <p:spPr>
          <a:xfrm>
            <a:off x="670560" y="4576762"/>
            <a:ext cx="2105978" cy="1899667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39135-A308-1542-FD6C-86F36328CC93}"/>
              </a:ext>
            </a:extLst>
          </p:cNvPr>
          <p:cNvCxnSpPr>
            <a:cxnSpLocks/>
          </p:cNvCxnSpPr>
          <p:nvPr/>
        </p:nvCxnSpPr>
        <p:spPr>
          <a:xfrm>
            <a:off x="1573530" y="5044440"/>
            <a:ext cx="552636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E064F8-8FE5-AE67-B331-811CA4789B02}"/>
              </a:ext>
            </a:extLst>
          </p:cNvPr>
          <p:cNvCxnSpPr>
            <a:cxnSpLocks/>
          </p:cNvCxnSpPr>
          <p:nvPr/>
        </p:nvCxnSpPr>
        <p:spPr>
          <a:xfrm flipV="1">
            <a:off x="1570961" y="5617736"/>
            <a:ext cx="555205" cy="39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6884646-5325-E642-1C17-7A0E69974AA8}"/>
              </a:ext>
            </a:extLst>
          </p:cNvPr>
          <p:cNvGrpSpPr/>
          <p:nvPr/>
        </p:nvGrpSpPr>
        <p:grpSpPr>
          <a:xfrm>
            <a:off x="2151073" y="5327734"/>
            <a:ext cx="436017" cy="371316"/>
            <a:chOff x="2620499" y="4833143"/>
            <a:chExt cx="436017" cy="37131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2DBB54-DD03-1E9C-CE8D-B70813BC24A2}"/>
                </a:ext>
              </a:extLst>
            </p:cNvPr>
            <p:cNvSpPr/>
            <p:nvPr/>
          </p:nvSpPr>
          <p:spPr>
            <a:xfrm>
              <a:off x="2662239" y="4861561"/>
              <a:ext cx="342898" cy="3428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3D2BF-63A3-8A67-E768-442CC39565C1}"/>
                    </a:ext>
                  </a:extLst>
                </p:cNvPr>
                <p:cNvSpPr txBox="1"/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13D2BF-63A3-8A67-E768-442CC395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499" y="4833143"/>
                  <a:ext cx="436017" cy="357534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A51762-A47E-90EB-D650-FC0EA9A53F3E}"/>
              </a:ext>
            </a:extLst>
          </p:cNvPr>
          <p:cNvCxnSpPr>
            <a:cxnSpLocks/>
          </p:cNvCxnSpPr>
          <p:nvPr/>
        </p:nvCxnSpPr>
        <p:spPr>
          <a:xfrm>
            <a:off x="2624137" y="5527601"/>
            <a:ext cx="167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6FCE41-D611-1119-EEF3-0B116F781CFD}"/>
                  </a:ext>
                </a:extLst>
              </p:cNvPr>
              <p:cNvSpPr txBox="1"/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6FCE41-D611-1119-EEF3-0B116F781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43" y="4897125"/>
                <a:ext cx="3878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489CC8-06DE-4C72-7596-C07960C4E753}"/>
                  </a:ext>
                </a:extLst>
              </p:cNvPr>
              <p:cNvSpPr txBox="1"/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489CC8-06DE-4C72-7596-C07960C4E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49" y="5782340"/>
                <a:ext cx="3920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688AA-BB3F-2185-27B5-9AFF5E2D93A9}"/>
                  </a:ext>
                </a:extLst>
              </p:cNvPr>
              <p:cNvSpPr txBox="1"/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04688AA-BB3F-2185-27B5-9AFF5E2D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38" y="5200662"/>
                <a:ext cx="143552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4A5669-F133-7234-B9B1-AECA3B3E567A}"/>
                  </a:ext>
                </a:extLst>
              </p:cNvPr>
              <p:cNvSpPr txBox="1"/>
              <p:nvPr/>
            </p:nvSpPr>
            <p:spPr>
              <a:xfrm>
                <a:off x="3763543" y="4169803"/>
                <a:ext cx="4258794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4A5669-F133-7234-B9B1-AECA3B3E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43" y="4169803"/>
                <a:ext cx="4258794" cy="5073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55DF65-CEAB-85B8-7EFD-AC903CAD0E22}"/>
              </a:ext>
            </a:extLst>
          </p:cNvPr>
          <p:cNvCxnSpPr/>
          <p:nvPr/>
        </p:nvCxnSpPr>
        <p:spPr>
          <a:xfrm flipH="1" flipV="1">
            <a:off x="3968750" y="3943468"/>
            <a:ext cx="327025" cy="27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3A91207-8B91-D79D-0FF7-74667D715AF0}"/>
              </a:ext>
            </a:extLst>
          </p:cNvPr>
          <p:cNvSpPr txBox="1"/>
          <p:nvPr/>
        </p:nvSpPr>
        <p:spPr>
          <a:xfrm>
            <a:off x="5297067" y="5111096"/>
            <a:ext cx="333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Properties justified by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understanding the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56375-307E-5CD7-9F66-75218EBE3DFB}"/>
              </a:ext>
            </a:extLst>
          </p:cNvPr>
          <p:cNvCxnSpPr/>
          <p:nvPr/>
        </p:nvCxnSpPr>
        <p:spPr>
          <a:xfrm flipH="1" flipV="1">
            <a:off x="6026150" y="3943468"/>
            <a:ext cx="400050" cy="110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D62EB4-F8F9-6A6B-57FB-CA5297EF78F2}"/>
                  </a:ext>
                </a:extLst>
              </p:cNvPr>
              <p:cNvSpPr txBox="1"/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D62EB4-F8F9-6A6B-57FB-CA5297EF7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22" y="4512437"/>
                <a:ext cx="4980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207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3C4C7-E55E-2729-8B5E-5EE9E410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004C06E-18FB-AA55-AF99-34C393AA9FFA}"/>
              </a:ext>
            </a:extLst>
          </p:cNvPr>
          <p:cNvSpPr/>
          <p:nvPr/>
        </p:nvSpPr>
        <p:spPr>
          <a:xfrm>
            <a:off x="7037294" y="2507456"/>
            <a:ext cx="77259" cy="14360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B1810-DADB-1FE5-CC0F-F6139F6C2259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55755-795B-A721-219F-C517DFAF622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0C41C-5749-CB66-C99E-332C89A26ADB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2BD337-668C-F2FC-09B5-841D55EA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>
            <a:fillRect/>
          </a:stretch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B0D257-A527-B67E-2B7A-5946C166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969" b="1"/>
          <a:stretch>
            <a:fillRect/>
          </a:stretch>
        </p:blipFill>
        <p:spPr>
          <a:xfrm>
            <a:off x="273986" y="2502275"/>
            <a:ext cx="6692929" cy="14157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1DF5AA-D591-25E5-42AC-8CDCA1A5AB49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A8FA9-0938-FCC9-32FA-417F369A44A3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D57A5-B8E7-599B-CFA8-CAC59786CD6F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4E8CDE-633A-DD4A-D4D2-9F37BED5321B}"/>
              </a:ext>
            </a:extLst>
          </p:cNvPr>
          <p:cNvSpPr/>
          <p:nvPr/>
        </p:nvSpPr>
        <p:spPr>
          <a:xfrm>
            <a:off x="273986" y="2318665"/>
            <a:ext cx="6979114" cy="314437"/>
          </a:xfrm>
          <a:prstGeom prst="rect">
            <a:avLst/>
          </a:prstGeom>
          <a:gradFill>
            <a:gsLst>
              <a:gs pos="100000">
                <a:srgbClr val="F9FAFD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587660-3A95-506C-5F42-42EBAF9BD88A}"/>
              </a:ext>
            </a:extLst>
          </p:cNvPr>
          <p:cNvSpPr txBox="1"/>
          <p:nvPr/>
        </p:nvSpPr>
        <p:spPr>
          <a:xfrm>
            <a:off x="273986" y="4618990"/>
            <a:ext cx="8441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properties are justified by, are a consequence of, what the model describes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C234F0-0B27-DCB1-622E-27A4A7E0E20D}"/>
              </a:ext>
            </a:extLst>
          </p:cNvPr>
          <p:cNvSpPr txBox="1"/>
          <p:nvPr/>
        </p:nvSpPr>
        <p:spPr>
          <a:xfrm>
            <a:off x="273986" y="4142158"/>
            <a:ext cx="549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is no question as to what the math describes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75277-85CB-BF3C-5D06-0D8A2C79516B}"/>
              </a:ext>
            </a:extLst>
          </p:cNvPr>
          <p:cNvSpPr txBox="1"/>
          <p:nvPr/>
        </p:nvSpPr>
        <p:spPr>
          <a:xfrm>
            <a:off x="273985" y="5095822"/>
            <a:ext cx="5047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math proof can be understood physically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941EF-EBCE-9A70-EC92-99B715D87549}"/>
                  </a:ext>
                </a:extLst>
              </p:cNvPr>
              <p:cNvSpPr txBox="1"/>
              <p:nvPr/>
            </p:nvSpPr>
            <p:spPr>
              <a:xfrm>
                <a:off x="273985" y="5572654"/>
                <a:ext cx="44975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The math describes and only describes</a:t>
                </a:r>
                <a:br>
                  <a:rPr lang="en-US" sz="2000" dirty="0"/>
                </a:br>
                <a:r>
                  <a:rPr lang="en-US" sz="2000" dirty="0"/>
                  <a:t>physically meaningful concepts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941EF-EBCE-9A70-EC92-99B715D8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5" y="5572654"/>
                <a:ext cx="4497578" cy="707886"/>
              </a:xfrm>
              <a:prstGeom prst="rect">
                <a:avLst/>
              </a:prstGeom>
              <a:blipFill>
                <a:blip r:embed="rId3"/>
                <a:stretch>
                  <a:fillRect l="-1491" t="-4310" r="-40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64C995F-EE8E-8CC6-D92D-53BDBA121764}"/>
              </a:ext>
            </a:extLst>
          </p:cNvPr>
          <p:cNvSpPr txBox="1"/>
          <p:nvPr/>
        </p:nvSpPr>
        <p:spPr>
          <a:xfrm>
            <a:off x="5200535" y="5723258"/>
            <a:ext cx="3828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It’s physical mathematics</a:t>
            </a:r>
          </a:p>
        </p:txBody>
      </p:sp>
    </p:spTree>
    <p:extLst>
      <p:ext uri="{BB962C8B-B14F-4D97-AF65-F5344CB8AC3E}">
        <p14:creationId xmlns:p14="http://schemas.microsoft.com/office/powerpoint/2010/main" val="144000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147E-1F76-16E1-5BFF-5E401AFD9F74}"/>
              </a:ext>
            </a:extLst>
          </p:cNvPr>
          <p:cNvSpPr txBox="1"/>
          <p:nvPr/>
        </p:nvSpPr>
        <p:spPr>
          <a:xfrm>
            <a:off x="565484" y="415089"/>
            <a:ext cx="6575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goal of physical mathematics is to recover ALL mathematical structures used in physics from clear physical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FC1EC-8096-543A-9FAF-63064803F1D9}"/>
              </a:ext>
            </a:extLst>
          </p:cNvPr>
          <p:cNvSpPr/>
          <p:nvPr/>
        </p:nvSpPr>
        <p:spPr>
          <a:xfrm>
            <a:off x="8851065" y="589547"/>
            <a:ext cx="1479029" cy="7201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71A34-8BF5-7033-0C37-C85D74252AC4}"/>
              </a:ext>
            </a:extLst>
          </p:cNvPr>
          <p:cNvSpPr/>
          <p:nvPr/>
        </p:nvSpPr>
        <p:spPr>
          <a:xfrm>
            <a:off x="8851064" y="2507945"/>
            <a:ext cx="1883767" cy="72016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mathematics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4C048-8421-8785-A641-50F2BF9ACB1A}"/>
              </a:ext>
            </a:extLst>
          </p:cNvPr>
          <p:cNvSpPr/>
          <p:nvPr/>
        </p:nvSpPr>
        <p:spPr>
          <a:xfrm>
            <a:off x="7554754" y="1511898"/>
            <a:ext cx="1883767" cy="7201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Physical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21FDF-B6D7-4AEE-DDA1-C9DA059D21A5}"/>
              </a:ext>
            </a:extLst>
          </p:cNvPr>
          <p:cNvSpPr/>
          <p:nvPr/>
        </p:nvSpPr>
        <p:spPr>
          <a:xfrm>
            <a:off x="9661763" y="1511897"/>
            <a:ext cx="1883767" cy="7201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Semantics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7FEA2A0-F21F-9411-E763-0C8F39D3B319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8496638" y="949630"/>
            <a:ext cx="354427" cy="5622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B9236DC-DACD-3A24-9254-A828FE0FEF9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10330094" y="949631"/>
            <a:ext cx="273553" cy="5622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C14270B-61E9-4132-CEE2-700D23499879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8355870" y="2372832"/>
            <a:ext cx="635964" cy="3544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30C421-B6CA-C793-AF2E-6F43E44E99CD}"/>
              </a:ext>
            </a:extLst>
          </p:cNvPr>
          <p:cNvSpPr txBox="1"/>
          <p:nvPr/>
        </p:nvSpPr>
        <p:spPr>
          <a:xfrm>
            <a:off x="1061805" y="2138613"/>
            <a:ext cx="574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Clarify realm of applicability of each mathematical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A658A-6608-48D2-35E7-7E1CB102EC63}"/>
              </a:ext>
            </a:extLst>
          </p:cNvPr>
          <p:cNvSpPr txBox="1"/>
          <p:nvPr/>
        </p:nvSpPr>
        <p:spPr>
          <a:xfrm>
            <a:off x="1061805" y="2538025"/>
            <a:ext cx="387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map between math and physics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1F9FC-24E4-0BCD-FF5C-E8C5CB1EC316}"/>
              </a:ext>
            </a:extLst>
          </p:cNvPr>
          <p:cNvSpPr txBox="1"/>
          <p:nvPr/>
        </p:nvSpPr>
        <p:spPr>
          <a:xfrm>
            <a:off x="1061805" y="2945057"/>
            <a:ext cx="530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 a generalized structure for all physical theories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F616E-9A65-F06E-D758-2EACAB4F4034}"/>
              </a:ext>
            </a:extLst>
          </p:cNvPr>
          <p:cNvSpPr txBox="1"/>
          <p:nvPr/>
        </p:nvSpPr>
        <p:spPr>
          <a:xfrm>
            <a:off x="565484" y="3988234"/>
            <a:ext cx="657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It’s a better way to do physics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981E93-9678-72C8-3F57-3C047AA1EDAD}"/>
              </a:ext>
            </a:extLst>
          </p:cNvPr>
          <p:cNvSpPr txBox="1"/>
          <p:nvPr/>
        </p:nvSpPr>
        <p:spPr>
          <a:xfrm>
            <a:off x="3470653" y="5844377"/>
            <a:ext cx="267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not just a “math thing”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7D5CE-44E6-7779-EFA5-FC284C1B9154}"/>
              </a:ext>
            </a:extLst>
          </p:cNvPr>
          <p:cNvSpPr txBox="1"/>
          <p:nvPr/>
        </p:nvSpPr>
        <p:spPr>
          <a:xfrm>
            <a:off x="1061805" y="4870139"/>
            <a:ext cx="7490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forces you to think a lot deeper about physics, what it means to have an experimentally based theory, what it means to define a state, what is entropy or energy, …</a:t>
            </a:r>
          </a:p>
        </p:txBody>
      </p:sp>
    </p:spTree>
    <p:extLst>
      <p:ext uri="{BB962C8B-B14F-4D97-AF65-F5344CB8AC3E}">
        <p14:creationId xmlns:p14="http://schemas.microsoft.com/office/powerpoint/2010/main" val="29722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A756-8357-0CF0-DACB-B2CC9F27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D2B6-6897-7A55-E077-15ABCE6712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142674"/>
                <a:ext cx="10515600" cy="285273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dirty="0"/>
                  <a:t>Logic of experimental verifiability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E0D2B6-6897-7A55-E077-15ABCE671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142674"/>
                <a:ext cx="10515600" cy="2852737"/>
              </a:xfrm>
              <a:blipFill>
                <a:blip r:embed="rId2"/>
                <a:stretch>
                  <a:fillRect l="-1971" r="-301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F661-B17A-51F3-F6A6-DF07ED752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7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CD76-87E6-235A-A635-D67FABA8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3931-E301-90A3-B191-F6312B9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BB5B8DFA-9E74-673F-9809-B3365BD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6872"/>
              </p:ext>
            </p:extLst>
          </p:nvPr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SUCCESS (in finite time)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7C80"/>
                          </a:solidFill>
                        </a:rPr>
                        <a:t>FAILURE (in finite time)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FBE3F-D8C4-D237-BCB1-2F7C50B68BEE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707C9-7BD3-6E06-1A0D-B21CEA9E9C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0E0A8-B185-CF0F-5F11-F17C6C60998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C37DE-2326-EA0B-872A-6E0012D023DF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may be inconclusive)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B2633-13F0-2C6F-C880-76DD4E950128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id="{7CB7471C-DA5C-FCAD-81F2-E09CBD51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47790"/>
              </p:ext>
            </p:extLst>
          </p:nvPr>
        </p:nvGraphicFramePr>
        <p:xfrm>
          <a:off x="3671346" y="4722844"/>
          <a:ext cx="3423847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SUCCESS (in finite time)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7C80"/>
                          </a:solidFill>
                        </a:rPr>
                        <a:t>FAILURE (in finite time)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4E13E4-F3A6-66C3-8686-370FF50FC50E}"/>
              </a:ext>
            </a:extLst>
          </p:cNvPr>
          <p:cNvSpPr txBox="1"/>
          <p:nvPr/>
        </p:nvSpPr>
        <p:spPr>
          <a:xfrm>
            <a:off x="1248105" y="2965398"/>
            <a:ext cx="138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two-valued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6260E-6F7E-6C84-EC43-0F8E56FCC8C0}"/>
              </a:ext>
            </a:extLst>
          </p:cNvPr>
          <p:cNvSpPr txBox="1"/>
          <p:nvPr/>
        </p:nvSpPr>
        <p:spPr>
          <a:xfrm>
            <a:off x="8952354" y="2965397"/>
            <a:ext cx="149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three-valued logic</a:t>
            </a:r>
          </a:p>
        </p:txBody>
      </p:sp>
    </p:spTree>
    <p:extLst>
      <p:ext uri="{BB962C8B-B14F-4D97-AF65-F5344CB8AC3E}">
        <p14:creationId xmlns:p14="http://schemas.microsoft.com/office/powerpoint/2010/main" val="162648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88D5E-C8DA-921C-B012-204934B02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32672B-7E38-0F36-371C-7C4D74D9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9" y="914406"/>
            <a:ext cx="10680361" cy="2039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CD4CE5-7414-B500-9FFA-103A00A474B5}"/>
              </a:ext>
            </a:extLst>
          </p:cNvPr>
          <p:cNvSpPr txBox="1"/>
          <p:nvPr/>
        </p:nvSpPr>
        <p:spPr>
          <a:xfrm>
            <a:off x="6095999" y="2954343"/>
            <a:ext cx="53135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Sabine </a:t>
            </a:r>
            <a:r>
              <a:rPr lang="en-US" sz="2800" dirty="0" err="1"/>
              <a:t>Hossenfelder</a:t>
            </a:r>
            <a:r>
              <a:rPr lang="en-US" sz="2800" dirty="0"/>
              <a:t> – Lost in Math</a:t>
            </a:r>
          </a:p>
        </p:txBody>
      </p:sp>
    </p:spTree>
    <p:extLst>
      <p:ext uri="{BB962C8B-B14F-4D97-AF65-F5344CB8AC3E}">
        <p14:creationId xmlns:p14="http://schemas.microsoft.com/office/powerpoint/2010/main" val="317800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71982-EA3F-DE0D-5317-6B54000B855E}"/>
              </a:ext>
            </a:extLst>
          </p:cNvPr>
          <p:cNvSpPr txBox="1"/>
          <p:nvPr/>
        </p:nvSpPr>
        <p:spPr>
          <a:xfrm>
            <a:off x="1606726" y="221799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Axioms of logic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B2936-1DE3-36E1-7C63-DDB7DFFFCE07}"/>
              </a:ext>
            </a:extLst>
          </p:cNvPr>
          <p:cNvSpPr txBox="1"/>
          <p:nvPr/>
        </p:nvSpPr>
        <p:spPr>
          <a:xfrm>
            <a:off x="6998764" y="221799"/>
            <a:ext cx="4234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Axioms of verifiability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B0DEAA7-CC58-D2C1-0F24-9C6711032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" t="13194" r="2799" b="10975"/>
          <a:stretch/>
        </p:blipFill>
        <p:spPr>
          <a:xfrm>
            <a:off x="299769" y="1048972"/>
            <a:ext cx="5481074" cy="67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88B14B-A006-F721-C6CC-D2CACE5A3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9" r="1"/>
          <a:stretch/>
        </p:blipFill>
        <p:spPr>
          <a:xfrm>
            <a:off x="299769" y="1941347"/>
            <a:ext cx="5481074" cy="710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07FCA-AEC5-6526-8C65-886B4FBB51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"/>
          <a:stretch/>
        </p:blipFill>
        <p:spPr>
          <a:xfrm>
            <a:off x="299769" y="2871415"/>
            <a:ext cx="5481074" cy="71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51706-2C85-7BBE-1544-7B739F7B8B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" t="7926" r="547"/>
          <a:stretch/>
        </p:blipFill>
        <p:spPr>
          <a:xfrm>
            <a:off x="6375313" y="3279490"/>
            <a:ext cx="5481074" cy="76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011C55-642E-53A6-C3E1-FA35A05511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1" t="10845" r="1181"/>
          <a:stretch/>
        </p:blipFill>
        <p:spPr>
          <a:xfrm>
            <a:off x="6375313" y="2504549"/>
            <a:ext cx="5481074" cy="621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89EAAD-C132-F415-91E1-E0F9814BB0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" t="10074" r="343" b="1724"/>
          <a:stretch/>
        </p:blipFill>
        <p:spPr>
          <a:xfrm>
            <a:off x="6375313" y="1048972"/>
            <a:ext cx="5481074" cy="13017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4D434-7ED6-2433-8CBD-24DB240B9701}"/>
              </a:ext>
            </a:extLst>
          </p:cNvPr>
          <p:cNvCxnSpPr>
            <a:cxnSpLocks/>
          </p:cNvCxnSpPr>
          <p:nvPr/>
        </p:nvCxnSpPr>
        <p:spPr>
          <a:xfrm flipV="1">
            <a:off x="2072651" y="3785528"/>
            <a:ext cx="177554" cy="5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C5D3F5-225D-7F7F-166E-13BDF4DAFB06}"/>
              </a:ext>
            </a:extLst>
          </p:cNvPr>
          <p:cNvSpPr txBox="1"/>
          <p:nvPr/>
        </p:nvSpPr>
        <p:spPr>
          <a:xfrm>
            <a:off x="381740" y="4421303"/>
            <a:ext cx="3381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Lead to standard logic</a:t>
            </a:r>
            <a:br>
              <a:rPr lang="en-US" sz="2800" dirty="0"/>
            </a:br>
            <a:r>
              <a:rPr lang="en-US" sz="2800" dirty="0"/>
              <a:t>(i.e. Boolean algebra)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780B6-13EC-6696-F42B-DE5E4A2FA43A}"/>
              </a:ext>
            </a:extLst>
          </p:cNvPr>
          <p:cNvSpPr txBox="1"/>
          <p:nvPr/>
        </p:nvSpPr>
        <p:spPr>
          <a:xfrm>
            <a:off x="5439523" y="4773641"/>
            <a:ext cx="36763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Lead to intuitionist logic</a:t>
            </a:r>
            <a:br>
              <a:rPr lang="en-US" sz="2800" dirty="0"/>
            </a:br>
            <a:r>
              <a:rPr lang="en-US" sz="2800" dirty="0"/>
              <a:t>(i.e. </a:t>
            </a:r>
            <a:r>
              <a:rPr lang="en-US" sz="2800" dirty="0" err="1"/>
              <a:t>Heyting</a:t>
            </a:r>
            <a:r>
              <a:rPr lang="en-US" sz="2800" dirty="0"/>
              <a:t> algebra)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BB0D8-E4CF-D5D9-C72E-226F8D1FCCEE}"/>
              </a:ext>
            </a:extLst>
          </p:cNvPr>
          <p:cNvCxnSpPr>
            <a:cxnSpLocks/>
          </p:cNvCxnSpPr>
          <p:nvPr/>
        </p:nvCxnSpPr>
        <p:spPr>
          <a:xfrm flipV="1">
            <a:off x="7618521" y="4269901"/>
            <a:ext cx="177554" cy="5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19F81D-8015-A044-ED3D-B793C333DE10}"/>
              </a:ext>
            </a:extLst>
          </p:cNvPr>
          <p:cNvSpPr txBox="1"/>
          <p:nvPr/>
        </p:nvSpPr>
        <p:spPr>
          <a:xfrm>
            <a:off x="1379736" y="5419971"/>
            <a:ext cx="138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two-valued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79586-FAB1-40D0-F482-788E33F5C113}"/>
              </a:ext>
            </a:extLst>
          </p:cNvPr>
          <p:cNvSpPr txBox="1"/>
          <p:nvPr/>
        </p:nvSpPr>
        <p:spPr>
          <a:xfrm>
            <a:off x="6528218" y="5727748"/>
            <a:ext cx="149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three-valued logic</a:t>
            </a:r>
          </a:p>
        </p:txBody>
      </p:sp>
    </p:spTree>
    <p:extLst>
      <p:ext uri="{BB962C8B-B14F-4D97-AF65-F5344CB8AC3E}">
        <p14:creationId xmlns:p14="http://schemas.microsoft.com/office/powerpoint/2010/main" val="2048863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9C31CD59-15B1-48D0-9865-3724838BE8AA}"/>
              </a:ext>
            </a:extLst>
          </p:cNvPr>
          <p:cNvSpPr/>
          <p:nvPr/>
        </p:nvSpPr>
        <p:spPr>
          <a:xfrm>
            <a:off x="491561" y="3354246"/>
            <a:ext cx="2005639" cy="89742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FBD51B-F3B0-47CB-A466-E8D47CD23CCC}"/>
              </a:ext>
            </a:extLst>
          </p:cNvPr>
          <p:cNvSpPr/>
          <p:nvPr/>
        </p:nvSpPr>
        <p:spPr>
          <a:xfrm>
            <a:off x="1047217" y="4094875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C60FB7-111D-4596-9890-05F1BD47CA24}"/>
              </a:ext>
            </a:extLst>
          </p:cNvPr>
          <p:cNvSpPr/>
          <p:nvPr/>
        </p:nvSpPr>
        <p:spPr>
          <a:xfrm>
            <a:off x="1922689" y="3917522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89C619-43FD-4BC8-B47E-285CFF9217DE}"/>
              </a:ext>
            </a:extLst>
          </p:cNvPr>
          <p:cNvSpPr/>
          <p:nvPr/>
        </p:nvSpPr>
        <p:spPr>
          <a:xfrm>
            <a:off x="1282075" y="361582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0E2F9A-5A5B-4393-BADE-219209407E58}"/>
              </a:ext>
            </a:extLst>
          </p:cNvPr>
          <p:cNvSpPr/>
          <p:nvPr/>
        </p:nvSpPr>
        <p:spPr>
          <a:xfrm>
            <a:off x="1329513" y="3905898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390CC4-824E-412F-AF0D-8CAA06626462}"/>
              </a:ext>
            </a:extLst>
          </p:cNvPr>
          <p:cNvSpPr/>
          <p:nvPr/>
        </p:nvSpPr>
        <p:spPr>
          <a:xfrm>
            <a:off x="1064326" y="3757363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9C5BF5-2F2F-4A65-A291-462D7AE81EB5}"/>
              </a:ext>
            </a:extLst>
          </p:cNvPr>
          <p:cNvSpPr/>
          <p:nvPr/>
        </p:nvSpPr>
        <p:spPr>
          <a:xfrm>
            <a:off x="799138" y="380013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0C9E2-10D8-4E4F-8404-FE1C35EB87FC}"/>
              </a:ext>
            </a:extLst>
          </p:cNvPr>
          <p:cNvSpPr/>
          <p:nvPr/>
        </p:nvSpPr>
        <p:spPr>
          <a:xfrm>
            <a:off x="1734394" y="4040127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19A0DE-CCE0-46D5-921E-7D9C7C03E846}"/>
              </a:ext>
            </a:extLst>
          </p:cNvPr>
          <p:cNvSpPr/>
          <p:nvPr/>
        </p:nvSpPr>
        <p:spPr>
          <a:xfrm>
            <a:off x="1960017" y="3676063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A66EDE-1639-42BF-880D-05ABD2EB02F1}"/>
              </a:ext>
            </a:extLst>
          </p:cNvPr>
          <p:cNvSpPr/>
          <p:nvPr/>
        </p:nvSpPr>
        <p:spPr>
          <a:xfrm>
            <a:off x="911410" y="354650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B21306-2885-4681-B807-F331094515F6}"/>
              </a:ext>
            </a:extLst>
          </p:cNvPr>
          <p:cNvSpPr/>
          <p:nvPr/>
        </p:nvSpPr>
        <p:spPr>
          <a:xfrm>
            <a:off x="1466275" y="3464927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CDBBA83-3E71-4A6F-A580-5C002454A632}"/>
              </a:ext>
            </a:extLst>
          </p:cNvPr>
          <p:cNvSpPr/>
          <p:nvPr/>
        </p:nvSpPr>
        <p:spPr>
          <a:xfrm>
            <a:off x="1694244" y="3527842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92CFBA-3554-4472-9495-3F851DBA0CE0}"/>
              </a:ext>
            </a:extLst>
          </p:cNvPr>
          <p:cNvSpPr/>
          <p:nvPr/>
        </p:nvSpPr>
        <p:spPr>
          <a:xfrm>
            <a:off x="2189623" y="3713391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2C5DE-84C0-4B98-B344-E313515AC009}"/>
              </a:ext>
            </a:extLst>
          </p:cNvPr>
          <p:cNvSpPr/>
          <p:nvPr/>
        </p:nvSpPr>
        <p:spPr>
          <a:xfrm>
            <a:off x="1574481" y="3903566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C48E85-01E5-4387-B34E-5F73805FA685}"/>
              </a:ext>
            </a:extLst>
          </p:cNvPr>
          <p:cNvSpPr/>
          <p:nvPr/>
        </p:nvSpPr>
        <p:spPr>
          <a:xfrm>
            <a:off x="1448552" y="4089072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90C8AF-D93B-4570-9491-B7D3CD3C7990}"/>
              </a:ext>
            </a:extLst>
          </p:cNvPr>
          <p:cNvSpPr/>
          <p:nvPr/>
        </p:nvSpPr>
        <p:spPr>
          <a:xfrm>
            <a:off x="911410" y="3440108"/>
            <a:ext cx="1475647" cy="5827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475340" y="3130780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0" y="3130780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399126" y="3515199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126" y="3515199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062760" y="4370021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978681" y="3713391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28163" y="4856649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443798"/>
                  </p:ext>
                </p:extLst>
              </p:nvPr>
            </p:nvGraphicFramePr>
            <p:xfrm>
              <a:off x="2908648" y="3272422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443798"/>
                  </p:ext>
                </p:extLst>
              </p:nvPr>
            </p:nvGraphicFramePr>
            <p:xfrm>
              <a:off x="2908648" y="3272422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397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5FB0B8CB-845B-4419-97F7-FC6C1BDF2F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303" y="118157"/>
            <a:ext cx="10516040" cy="25466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EB7335-BD2C-C62B-FF7A-C648E16D3306}"/>
              </a:ext>
            </a:extLst>
          </p:cNvPr>
          <p:cNvCxnSpPr>
            <a:cxnSpLocks/>
          </p:cNvCxnSpPr>
          <p:nvPr/>
        </p:nvCxnSpPr>
        <p:spPr>
          <a:xfrm flipH="1" flipV="1">
            <a:off x="2671804" y="4934771"/>
            <a:ext cx="2146843" cy="9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1F3822-CE25-43BC-33E6-8892656E6BB3}"/>
              </a:ext>
            </a:extLst>
          </p:cNvPr>
          <p:cNvSpPr txBox="1"/>
          <p:nvPr/>
        </p:nvSpPr>
        <p:spPr>
          <a:xfrm>
            <a:off x="4860758" y="4844237"/>
            <a:ext cx="380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Tests are not part of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52829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59F7A-60FA-205C-1F9C-0FF9E115C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1F6BAE9-3B14-2F4D-76FA-5C015FBF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3" y="118157"/>
            <a:ext cx="10516040" cy="254662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312F796-2A33-09FC-332E-E9C32420FA0B}"/>
              </a:ext>
            </a:extLst>
          </p:cNvPr>
          <p:cNvGrpSpPr/>
          <p:nvPr/>
        </p:nvGrpSpPr>
        <p:grpSpPr>
          <a:xfrm>
            <a:off x="180640" y="3777587"/>
            <a:ext cx="9074196" cy="1600915"/>
            <a:chOff x="1931642" y="2269529"/>
            <a:chExt cx="11527644" cy="203376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F56A08-92D4-C0BF-3B4D-BB4C40E7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2626"/>
            <a:stretch>
              <a:fillRect/>
            </a:stretch>
          </p:blipFill>
          <p:spPr>
            <a:xfrm>
              <a:off x="1931642" y="2269529"/>
              <a:ext cx="11527644" cy="119149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4A6701B-1C2D-3BCB-E9E6-5C3F41F7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5046"/>
            <a:stretch>
              <a:fillRect/>
            </a:stretch>
          </p:blipFill>
          <p:spPr>
            <a:xfrm>
              <a:off x="1931642" y="3277771"/>
              <a:ext cx="11527644" cy="1025523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27A9FD-7A33-0288-5BF0-0AF90BAA5EC3}"/>
              </a:ext>
            </a:extLst>
          </p:cNvPr>
          <p:cNvCxnSpPr>
            <a:cxnSpLocks/>
          </p:cNvCxnSpPr>
          <p:nvPr/>
        </p:nvCxnSpPr>
        <p:spPr>
          <a:xfrm flipV="1">
            <a:off x="3879273" y="2791691"/>
            <a:ext cx="0" cy="8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02162A-1B8B-4601-1D18-7B07AD083AE7}"/>
              </a:ext>
            </a:extLst>
          </p:cNvPr>
          <p:cNvSpPr txBox="1"/>
          <p:nvPr/>
        </p:nvSpPr>
        <p:spPr>
          <a:xfrm>
            <a:off x="4017526" y="3225922"/>
            <a:ext cx="301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Justification for the properties</a:t>
            </a:r>
          </a:p>
        </p:txBody>
      </p:sp>
    </p:spTree>
    <p:extLst>
      <p:ext uri="{BB962C8B-B14F-4D97-AF65-F5344CB8AC3E}">
        <p14:creationId xmlns:p14="http://schemas.microsoft.com/office/powerpoint/2010/main" val="325156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82467"/>
            <a:ext cx="747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6629439" y="3289436"/>
                <a:ext cx="38527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Only countable disjunction</a:t>
                </a:r>
                <a:br>
                  <a:rPr lang="en-US" sz="2400" dirty="0"/>
                </a:br>
                <a:r>
                  <a:rPr lang="en-US" sz="2400" dirty="0"/>
                  <a:t>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39" y="3289436"/>
                <a:ext cx="3852721" cy="830997"/>
              </a:xfrm>
              <a:prstGeom prst="rect">
                <a:avLst/>
              </a:prstGeom>
              <a:blipFill>
                <a:blip r:embed="rId2"/>
                <a:stretch>
                  <a:fillRect l="-2532" t="-5882" r="-110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6179482" y="264753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ADD6-F423-C615-1C8A-B39BC36B617B}"/>
              </a:ext>
            </a:extLst>
          </p:cNvPr>
          <p:cNvGrpSpPr/>
          <p:nvPr/>
        </p:nvGrpSpPr>
        <p:grpSpPr>
          <a:xfrm>
            <a:off x="489646" y="2815028"/>
            <a:ext cx="4274127" cy="1029809"/>
            <a:chOff x="7098169" y="5282214"/>
            <a:chExt cx="4274127" cy="10298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82A935E-3463-3B71-7644-9FA444192227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E97F20-3A44-E028-6BD0-13C8D857CF7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4B26DA-5A76-DDED-DF97-A562D19D65AB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C88E73-8936-5B29-DF79-C55F1CD86372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53832F-6771-6091-79B8-12BE32F9F46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90F628E-3AC0-918C-4F54-3C9AA4F5EDB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30E287A-0F2A-6253-5992-EB4FF3170F27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BB5F1-8834-CA66-BC8D-4A98E93CD4E9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176AB28-040F-2E65-F7A3-EF08479B1859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401BFB-4340-7EEB-CAF3-4203C91B3A9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42F736-9A32-3FA5-F174-2D377D8D9BD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5D8ED76-CFE0-3835-6E25-51C9CF12160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743AFC2-3019-3121-9915-6C51EBEF72CB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428F00-E036-6542-5895-3538A8EA2D35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4300769-EB30-CF47-E97F-4F89717D3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38163" r="27079" b="3652"/>
          <a:stretch>
            <a:fillRect/>
          </a:stretch>
        </p:blipFill>
        <p:spPr>
          <a:xfrm>
            <a:off x="460733" y="4199274"/>
            <a:ext cx="6283907" cy="143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4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8296-4D32-E0CA-1F36-7287156C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D4AD97-B081-4AB1-810D-19B9FB38CC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BE5729D-7762-F9D6-AE4C-30E86E564063}"/>
              </a:ext>
            </a:extLst>
          </p:cNvPr>
          <p:cNvGrpSpPr/>
          <p:nvPr/>
        </p:nvGrpSpPr>
        <p:grpSpPr>
          <a:xfrm>
            <a:off x="1545873" y="14403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28B844-FD0C-7132-791D-3E03C28C2FFA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D229AF4-0D86-B9B1-7DAE-264C65B25E63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DCD37B-1C8D-1FB8-0647-438E0A339246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5E2870-295C-7867-01C9-24FB6D9567F1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C5C2FE-E6A5-2214-299E-EB0810FF73FD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2348F6-F249-7864-7D4D-DECA6D16F7F3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5D35FB-FE20-FB3E-BB43-51EF9A3419CA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A680E14-A010-E5D4-9952-9C052977EEF4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37182EA-4C04-B664-E6C7-82AB86D36D71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0442F74-E86F-400E-0498-ECC25EA04C32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DCF7ABB-E709-9214-48D9-41FA9E97F68B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771DA2A-D4C0-6990-F011-CBE8CDD1B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5E6CCB5-F4D4-4DC0-4D75-189C16A222A2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BFD9DC5-15C1-0FB2-E6CD-5286804B213B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6B11118-443E-2C1D-4753-44DB566D514C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F396966-1381-3BAC-FBA3-D46E37727B36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6BEAE154-2033-7346-AF96-80D48A98A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09623"/>
                  </p:ext>
                </p:extLst>
              </p:nvPr>
            </p:nvGraphicFramePr>
            <p:xfrm>
              <a:off x="6077096" y="1461686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6BEAE154-2033-7346-AF96-80D48A98A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09623"/>
                  </p:ext>
                </p:extLst>
              </p:nvPr>
            </p:nvGraphicFramePr>
            <p:xfrm>
              <a:off x="6077096" y="1461686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</a:rPr>
                            <a:t>SUCCESS (in finite time)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7C80"/>
                              </a:solidFill>
                            </a:rPr>
                            <a:t>FAILURE (in finite time)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ECDB70-F9A5-58FB-B144-65EB9F101392}"/>
                  </a:ext>
                </a:extLst>
              </p:cNvPr>
              <p:cNvSpPr txBox="1"/>
              <p:nvPr/>
            </p:nvSpPr>
            <p:spPr>
              <a:xfrm>
                <a:off x="8777600" y="1259306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BECDB70-F9A5-58FB-B144-65EB9F10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1259306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0699F9-0357-17CD-0977-BB00778E1672}"/>
                  </a:ext>
                </a:extLst>
              </p:cNvPr>
              <p:cNvSpPr txBox="1"/>
              <p:nvPr/>
            </p:nvSpPr>
            <p:spPr>
              <a:xfrm>
                <a:off x="8777600" y="2720344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20699F9-0357-17CD-0977-BB00778E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2720344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358F259-DE65-9F3D-7AC3-89AF0A5F075B}"/>
                  </a:ext>
                </a:extLst>
              </p:cNvPr>
              <p:cNvSpPr txBox="1"/>
              <p:nvPr/>
            </p:nvSpPr>
            <p:spPr>
              <a:xfrm>
                <a:off x="8777600" y="2017858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358F259-DE65-9F3D-7AC3-89AF0A5F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600" y="2017858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095BE36-FAF4-D3E0-6B3C-8D048C15E562}"/>
              </a:ext>
            </a:extLst>
          </p:cNvPr>
          <p:cNvCxnSpPr>
            <a:endCxn id="105" idx="1"/>
          </p:cNvCxnSpPr>
          <p:nvPr/>
        </p:nvCxnSpPr>
        <p:spPr>
          <a:xfrm flipV="1">
            <a:off x="8297704" y="1520916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2C50160-72F8-9E96-462A-E84632C2D463}"/>
              </a:ext>
            </a:extLst>
          </p:cNvPr>
          <p:cNvCxnSpPr>
            <a:endCxn id="107" idx="1"/>
          </p:cNvCxnSpPr>
          <p:nvPr/>
        </p:nvCxnSpPr>
        <p:spPr>
          <a:xfrm flipV="1">
            <a:off x="8297704" y="2279468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D8224D-3C9D-7C8A-314F-EE1E954EDA49}"/>
              </a:ext>
            </a:extLst>
          </p:cNvPr>
          <p:cNvCxnSpPr>
            <a:endCxn id="106" idx="1"/>
          </p:cNvCxnSpPr>
          <p:nvPr/>
        </p:nvCxnSpPr>
        <p:spPr>
          <a:xfrm>
            <a:off x="8297704" y="2801195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F21FDC-0BB9-037A-B854-21B13D28FE92}"/>
                  </a:ext>
                </a:extLst>
              </p:cNvPr>
              <p:cNvSpPr txBox="1"/>
              <p:nvPr/>
            </p:nvSpPr>
            <p:spPr>
              <a:xfrm>
                <a:off x="234949" y="5480131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FF21FDC-0BB9-037A-B854-21B13D28F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49" y="5480131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7AC8E2-C972-2A40-F413-C1F0E0CEB94A}"/>
                  </a:ext>
                </a:extLst>
              </p:cNvPr>
              <p:cNvSpPr/>
              <p:nvPr/>
            </p:nvSpPr>
            <p:spPr>
              <a:xfrm>
                <a:off x="234950" y="4878182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7AC8E2-C972-2A40-F413-C1F0E0CEB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4878182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D3C40A-A01F-6E62-CC0B-A7EBF0B131FD}"/>
                  </a:ext>
                </a:extLst>
              </p:cNvPr>
              <p:cNvSpPr/>
              <p:nvPr/>
            </p:nvSpPr>
            <p:spPr>
              <a:xfrm>
                <a:off x="234950" y="5187358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7D3C40A-A01F-6E62-CC0B-A7EBF0B13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5187358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6222444" y="3751065"/>
            <a:ext cx="2777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86D8B7-3D60-2A9F-DD31-521BD21790C3}"/>
              </a:ext>
            </a:extLst>
          </p:cNvPr>
          <p:cNvCxnSpPr>
            <a:cxnSpLocks/>
          </p:cNvCxnSpPr>
          <p:nvPr/>
        </p:nvCxnSpPr>
        <p:spPr>
          <a:xfrm>
            <a:off x="1359568" y="1999095"/>
            <a:ext cx="449126" cy="16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92898-40A2-EA22-A6A5-7A7EB93B0D92}"/>
                  </a:ext>
                </a:extLst>
              </p:cNvPr>
              <p:cNvSpPr txBox="1"/>
              <p:nvPr/>
            </p:nvSpPr>
            <p:spPr>
              <a:xfrm>
                <a:off x="129199" y="1547992"/>
                <a:ext cx="14236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Experimental</a:t>
                </a:r>
                <a:br>
                  <a:rPr lang="en-US" dirty="0"/>
                </a:br>
                <a:r>
                  <a:rPr lang="en-US" dirty="0"/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292898-40A2-EA22-A6A5-7A7EB93B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9" y="1547992"/>
                <a:ext cx="1423659" cy="646331"/>
              </a:xfrm>
              <a:prstGeom prst="rect">
                <a:avLst/>
              </a:prstGeom>
              <a:blipFill>
                <a:blip r:embed="rId10"/>
                <a:stretch>
                  <a:fillRect l="-3419" t="-5660" r="-384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3C6A4-C109-47A2-09FE-3E1B633C0D5D}"/>
                  </a:ext>
                </a:extLst>
              </p:cNvPr>
              <p:cNvSpPr txBox="1"/>
              <p:nvPr/>
            </p:nvSpPr>
            <p:spPr>
              <a:xfrm>
                <a:off x="413946" y="441496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Theoretical</a:t>
                </a:r>
                <a:br>
                  <a:rPr lang="en-US" dirty="0"/>
                </a:br>
                <a:r>
                  <a:rPr lang="en-US" dirty="0"/>
                  <a:t>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3C6A4-C109-47A2-09FE-3E1B633C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6" y="441496"/>
                <a:ext cx="1242648" cy="646331"/>
              </a:xfrm>
              <a:prstGeom prst="rect">
                <a:avLst/>
              </a:prstGeom>
              <a:blipFill>
                <a:blip r:embed="rId11"/>
                <a:stretch>
                  <a:fillRect l="-4412" t="-4717" r="-1519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B67943-7E5A-7186-CC37-3A2EAF3CD60F}"/>
              </a:ext>
            </a:extLst>
          </p:cNvPr>
          <p:cNvCxnSpPr>
            <a:cxnSpLocks/>
          </p:cNvCxnSpPr>
          <p:nvPr/>
        </p:nvCxnSpPr>
        <p:spPr>
          <a:xfrm>
            <a:off x="1545873" y="1113990"/>
            <a:ext cx="289761" cy="4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BBB31-B797-9DA3-203B-ECA344CB7070}"/>
              </a:ext>
            </a:extLst>
          </p:cNvPr>
          <p:cNvCxnSpPr>
            <a:cxnSpLocks/>
          </p:cNvCxnSpPr>
          <p:nvPr/>
        </p:nvCxnSpPr>
        <p:spPr>
          <a:xfrm flipH="1">
            <a:off x="4325193" y="3500776"/>
            <a:ext cx="552416" cy="3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E9F0B-A1B5-9977-E317-4BA665DE5000}"/>
              </a:ext>
            </a:extLst>
          </p:cNvPr>
          <p:cNvCxnSpPr>
            <a:cxnSpLocks/>
          </p:cNvCxnSpPr>
          <p:nvPr/>
        </p:nvCxnSpPr>
        <p:spPr>
          <a:xfrm flipH="1" flipV="1">
            <a:off x="4162926" y="2395775"/>
            <a:ext cx="714683" cy="8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9BB8-AE95-81C0-3136-4512BC66C039}"/>
                  </a:ext>
                </a:extLst>
              </p:cNvPr>
              <p:cNvSpPr txBox="1"/>
              <p:nvPr/>
            </p:nvSpPr>
            <p:spPr>
              <a:xfrm>
                <a:off x="4951702" y="3202255"/>
                <a:ext cx="1664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Experimentally</a:t>
                </a:r>
                <a:br>
                  <a:rPr lang="en-US" dirty="0"/>
                </a:br>
                <a:r>
                  <a:rPr lang="en-US" dirty="0"/>
                  <a:t>defined cases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9BB8-AE95-81C0-3136-4512BC66C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02" y="3202255"/>
                <a:ext cx="1664302" cy="646331"/>
              </a:xfrm>
              <a:prstGeom prst="rect">
                <a:avLst/>
              </a:prstGeom>
              <a:blipFill>
                <a:blip r:embed="rId12"/>
                <a:stretch>
                  <a:fillRect l="-293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1BB90-8083-CE41-1ED9-B62DC9816C30}"/>
                  </a:ext>
                </a:extLst>
              </p:cNvPr>
              <p:cNvSpPr txBox="1"/>
              <p:nvPr/>
            </p:nvSpPr>
            <p:spPr>
              <a:xfrm>
                <a:off x="206875" y="2891574"/>
                <a:ext cx="1348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Topology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01BB90-8083-CE41-1ED9-B62DC981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5" y="2891574"/>
                <a:ext cx="1348318" cy="369332"/>
              </a:xfrm>
              <a:prstGeom prst="rect">
                <a:avLst/>
              </a:prstGeom>
              <a:blipFill>
                <a:blip r:embed="rId13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3ACE3-49A7-5060-8FE0-6492BF2291FE}"/>
                  </a:ext>
                </a:extLst>
              </p:cNvPr>
              <p:cNvSpPr txBox="1"/>
              <p:nvPr/>
            </p:nvSpPr>
            <p:spPr>
              <a:xfrm>
                <a:off x="3353715" y="3872932"/>
                <a:ext cx="1727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Borel algebra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3ACE3-49A7-5060-8FE0-6492BF229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15" y="3872932"/>
                <a:ext cx="1727845" cy="369332"/>
              </a:xfrm>
              <a:prstGeom prst="rect">
                <a:avLst/>
              </a:prstGeom>
              <a:blipFill>
                <a:blip r:embed="rId14"/>
                <a:stretch>
                  <a:fillRect l="-28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11C7CC-1B02-D77A-1FAA-08797820C03D}"/>
              </a:ext>
            </a:extLst>
          </p:cNvPr>
          <p:cNvCxnSpPr/>
          <p:nvPr/>
        </p:nvCxnSpPr>
        <p:spPr>
          <a:xfrm>
            <a:off x="1494923" y="3201828"/>
            <a:ext cx="694824" cy="22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098346-3A3E-F1A8-4121-1C1EF68CB3C7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5019" y="3945423"/>
            <a:ext cx="268696" cy="11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22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5E4A234-6513-4B9D-8136-3D6FCABFEF72}"/>
              </a:ext>
            </a:extLst>
          </p:cNvPr>
          <p:cNvSpPr txBox="1">
            <a:spLocks/>
          </p:cNvSpPr>
          <p:nvPr/>
        </p:nvSpPr>
        <p:spPr>
          <a:xfrm>
            <a:off x="168676" y="55671"/>
            <a:ext cx="11825056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Maximum cardinality of distinguishable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FB55119-5185-4A7E-B0D3-80C1E14F3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573" y="5212060"/>
                <a:ext cx="8908067" cy="127398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Sets with greater cardinality (e.g. the set of all discontinuous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cannot represent physical objects</a:t>
                </a:r>
              </a:p>
              <a:p>
                <a:r>
                  <a:rPr lang="en-US" dirty="0"/>
                  <a:t>Issues about higher infinities (e.g. large cardinals) are not relevant, but those surrounding the continuum hypothesis may be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FB55119-5185-4A7E-B0D3-80C1E14F3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573" y="5212060"/>
                <a:ext cx="8908067" cy="1273986"/>
              </a:xfrm>
              <a:blipFill>
                <a:blip r:embed="rId3"/>
                <a:stretch>
                  <a:fillRect l="-889" t="-11005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860FA99-B01B-4509-8E7C-99A0D1768C64}"/>
              </a:ext>
            </a:extLst>
          </p:cNvPr>
          <p:cNvGrpSpPr/>
          <p:nvPr/>
        </p:nvGrpSpPr>
        <p:grpSpPr>
          <a:xfrm>
            <a:off x="276573" y="1005668"/>
            <a:ext cx="2902197" cy="3832987"/>
            <a:chOff x="276573" y="1005668"/>
            <a:chExt cx="2902197" cy="3832987"/>
          </a:xfrm>
          <a:solidFill>
            <a:schemeClr val="bg1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D5DF5F-FB5D-4928-A854-723991FA6402}"/>
                </a:ext>
              </a:extLst>
            </p:cNvPr>
            <p:cNvSpPr/>
            <p:nvPr/>
          </p:nvSpPr>
          <p:spPr>
            <a:xfrm>
              <a:off x="276573" y="1419400"/>
              <a:ext cx="2725444" cy="341925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967375-DF1E-4EDD-999F-B5A9F5D9BBA5}"/>
                </a:ext>
              </a:extLst>
            </p:cNvPr>
            <p:cNvSpPr txBox="1"/>
            <p:nvPr/>
          </p:nvSpPr>
          <p:spPr>
            <a:xfrm>
              <a:off x="435006" y="1005668"/>
              <a:ext cx="2743764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of distinguishable cases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18899C-DF7B-4513-958C-93705DBE85BB}"/>
                </a:ext>
              </a:extLst>
            </p:cNvPr>
            <p:cNvSpPr/>
            <p:nvPr/>
          </p:nvSpPr>
          <p:spPr>
            <a:xfrm>
              <a:off x="1597981" y="2623283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91EBCF-46F2-4251-A415-AF7C0C374C08}"/>
                </a:ext>
              </a:extLst>
            </p:cNvPr>
            <p:cNvSpPr/>
            <p:nvPr/>
          </p:nvSpPr>
          <p:spPr>
            <a:xfrm>
              <a:off x="1750381" y="3343854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7ABEC-3AEE-4F55-B866-873CF65D3B77}"/>
                </a:ext>
              </a:extLst>
            </p:cNvPr>
            <p:cNvSpPr/>
            <p:nvPr/>
          </p:nvSpPr>
          <p:spPr>
            <a:xfrm>
              <a:off x="2044824" y="2803794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EBF768-2E29-4D1A-BE74-BB7379B1B6C4}"/>
                </a:ext>
              </a:extLst>
            </p:cNvPr>
            <p:cNvSpPr/>
            <p:nvPr/>
          </p:nvSpPr>
          <p:spPr>
            <a:xfrm>
              <a:off x="2135080" y="2263734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8BA7ED5-8BB3-4AD7-8EFC-83AAB4203815}"/>
                </a:ext>
              </a:extLst>
            </p:cNvPr>
            <p:cNvSpPr/>
            <p:nvPr/>
          </p:nvSpPr>
          <p:spPr>
            <a:xfrm>
              <a:off x="1630532" y="1981129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C20193-9801-4137-B063-B5D5BF0E19C8}"/>
                </a:ext>
              </a:extLst>
            </p:cNvPr>
            <p:cNvSpPr/>
            <p:nvPr/>
          </p:nvSpPr>
          <p:spPr>
            <a:xfrm>
              <a:off x="1125984" y="2062509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7F322F-DF0B-40F0-BA43-ABFA7AE66FEE}"/>
                </a:ext>
              </a:extLst>
            </p:cNvPr>
            <p:cNvSpPr/>
            <p:nvPr/>
          </p:nvSpPr>
          <p:spPr>
            <a:xfrm>
              <a:off x="719091" y="2898492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F5A77C-1A7B-45F7-8213-A2A1CC457801}"/>
                </a:ext>
              </a:extLst>
            </p:cNvPr>
            <p:cNvSpPr/>
            <p:nvPr/>
          </p:nvSpPr>
          <p:spPr>
            <a:xfrm>
              <a:off x="1137822" y="2997628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831617-2D62-43D2-A725-5363EDD16E41}"/>
                </a:ext>
              </a:extLst>
            </p:cNvPr>
            <p:cNvSpPr/>
            <p:nvPr/>
          </p:nvSpPr>
          <p:spPr>
            <a:xfrm>
              <a:off x="1290222" y="3611667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1A6689A-DEF8-4754-B2D2-A1C9A0ADF775}"/>
                </a:ext>
              </a:extLst>
            </p:cNvPr>
            <p:cNvSpPr/>
            <p:nvPr/>
          </p:nvSpPr>
          <p:spPr>
            <a:xfrm>
              <a:off x="1682320" y="4225706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DC12690-C5AB-478E-8F1C-F0C6D40E206F}"/>
                </a:ext>
              </a:extLst>
            </p:cNvPr>
            <p:cNvSpPr/>
            <p:nvPr/>
          </p:nvSpPr>
          <p:spPr>
            <a:xfrm>
              <a:off x="2074418" y="3934222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995705A-9E4D-4A8E-BCEB-7C09DF39AC59}"/>
                </a:ext>
              </a:extLst>
            </p:cNvPr>
            <p:cNvSpPr/>
            <p:nvPr/>
          </p:nvSpPr>
          <p:spPr>
            <a:xfrm>
              <a:off x="2466516" y="3403040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628FD43-09D5-4DD2-8238-3CB84103D396}"/>
                </a:ext>
              </a:extLst>
            </p:cNvPr>
            <p:cNvSpPr/>
            <p:nvPr/>
          </p:nvSpPr>
          <p:spPr>
            <a:xfrm>
              <a:off x="2601159" y="2774201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7EE0D8D-7C22-47DC-8B3A-5D7078B5BE71}"/>
                </a:ext>
              </a:extLst>
            </p:cNvPr>
            <p:cNvSpPr/>
            <p:nvPr/>
          </p:nvSpPr>
          <p:spPr>
            <a:xfrm>
              <a:off x="1137822" y="4142840"/>
              <a:ext cx="71021" cy="7102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54DD01-8959-4968-B374-C9C7475598D8}"/>
              </a:ext>
            </a:extLst>
          </p:cNvPr>
          <p:cNvGrpSpPr/>
          <p:nvPr/>
        </p:nvGrpSpPr>
        <p:grpSpPr>
          <a:xfrm>
            <a:off x="1701553" y="893767"/>
            <a:ext cx="5090771" cy="2485597"/>
            <a:chOff x="1701553" y="893767"/>
            <a:chExt cx="5090771" cy="24855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8E957-3554-4BD1-93C9-DC5F2345DC92}"/>
                </a:ext>
              </a:extLst>
            </p:cNvPr>
            <p:cNvSpPr txBox="1"/>
            <p:nvPr/>
          </p:nvSpPr>
          <p:spPr>
            <a:xfrm>
              <a:off x="3784277" y="1491448"/>
              <a:ext cx="23117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FTFFFTTTFTFTT…</a:t>
              </a:r>
            </a:p>
            <a:p>
              <a:r>
                <a:rPr lang="en-US" sz="2400" dirty="0"/>
                <a:t>TFFTTFTTFFFTF…</a:t>
              </a:r>
            </a:p>
            <a:p>
              <a:r>
                <a:rPr lang="en-US" sz="2400" dirty="0"/>
                <a:t>FTFFFTTFTFFTF…</a:t>
              </a:r>
            </a:p>
            <a:p>
              <a:r>
                <a:rPr lang="en-US" sz="2400" dirty="0"/>
                <a:t>FTTFTFTTFTFFT…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8611D7-BAB0-4BDE-B305-40967D4976C5}"/>
                </a:ext>
              </a:extLst>
            </p:cNvPr>
            <p:cNvSpPr txBox="1"/>
            <p:nvPr/>
          </p:nvSpPr>
          <p:spPr>
            <a:xfrm>
              <a:off x="3612799" y="893767"/>
              <a:ext cx="3179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Each point identified by truth of countably many verifiable </a:t>
              </a:r>
              <a:r>
                <a:rPr lang="en-US" dirty="0" err="1"/>
                <a:t>stmts</a:t>
              </a:r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B707DE-0E2F-40E8-A4DA-ADD6168CD3DD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1701553" y="1757779"/>
              <a:ext cx="2082724" cy="2588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AFA901-2592-4D5C-AFD2-ABADFDB74EDE}"/>
                </a:ext>
              </a:extLst>
            </p:cNvPr>
            <p:cNvCxnSpPr/>
            <p:nvPr/>
          </p:nvCxnSpPr>
          <p:spPr>
            <a:xfrm flipV="1">
              <a:off x="2283897" y="2096550"/>
              <a:ext cx="1500380" cy="17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FA2243-93AB-42BE-978C-19F384144040}"/>
                </a:ext>
              </a:extLst>
            </p:cNvPr>
            <p:cNvCxnSpPr/>
            <p:nvPr/>
          </p:nvCxnSpPr>
          <p:spPr>
            <a:xfrm flipV="1">
              <a:off x="1717830" y="2471787"/>
              <a:ext cx="2066447" cy="187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EF262-2784-4623-B67F-A255E7D66C1C}"/>
                </a:ext>
              </a:extLst>
            </p:cNvPr>
            <p:cNvCxnSpPr/>
            <p:nvPr/>
          </p:nvCxnSpPr>
          <p:spPr>
            <a:xfrm flipV="1">
              <a:off x="2601159" y="2857605"/>
              <a:ext cx="1183118" cy="521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424FB8-A5A4-424A-81E5-1537CF7BA38B}"/>
              </a:ext>
            </a:extLst>
          </p:cNvPr>
          <p:cNvGrpSpPr/>
          <p:nvPr/>
        </p:nvGrpSpPr>
        <p:grpSpPr>
          <a:xfrm>
            <a:off x="4384190" y="3251322"/>
            <a:ext cx="3845461" cy="1862431"/>
            <a:chOff x="4384190" y="3251322"/>
            <a:chExt cx="3845461" cy="18624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EB26C5-5840-442D-965A-DEA3ABDB682D}"/>
                </a:ext>
              </a:extLst>
            </p:cNvPr>
            <p:cNvSpPr txBox="1"/>
            <p:nvPr/>
          </p:nvSpPr>
          <p:spPr>
            <a:xfrm>
              <a:off x="5326485" y="3544093"/>
              <a:ext cx="24192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0100011101011…</a:t>
              </a:r>
            </a:p>
            <a:p>
              <a:r>
                <a:rPr lang="en-US" sz="2400" dirty="0"/>
                <a:t>1001101100010…</a:t>
              </a:r>
            </a:p>
            <a:p>
              <a:r>
                <a:rPr lang="en-US" sz="2400" dirty="0"/>
                <a:t>0100011010010…</a:t>
              </a:r>
            </a:p>
            <a:p>
              <a:r>
                <a:rPr lang="en-US" sz="2400" dirty="0"/>
                <a:t>0110101101001…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47AD0B-1782-44DD-BE2D-75818AD34312}"/>
                </a:ext>
              </a:extLst>
            </p:cNvPr>
            <p:cNvSpPr txBox="1"/>
            <p:nvPr/>
          </p:nvSpPr>
          <p:spPr>
            <a:xfrm>
              <a:off x="4657135" y="3251322"/>
              <a:ext cx="357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Correspondence to binary sequence</a:t>
              </a:r>
            </a:p>
          </p:txBody>
        </p:sp>
        <p:sp>
          <p:nvSpPr>
            <p:cNvPr id="51" name="Arrow: Bent 50">
              <a:extLst>
                <a:ext uri="{FF2B5EF4-FFF2-40B4-BE49-F238E27FC236}">
                  <a16:creationId xmlns:a16="http://schemas.microsoft.com/office/drawing/2014/main" id="{D26B9471-400E-4A00-AA8D-C27934C8A36D}"/>
                </a:ext>
              </a:extLst>
            </p:cNvPr>
            <p:cNvSpPr/>
            <p:nvPr/>
          </p:nvSpPr>
          <p:spPr>
            <a:xfrm flipV="1">
              <a:off x="4384190" y="3536457"/>
              <a:ext cx="577644" cy="93006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9B4E2B-B79A-4EDC-B907-6DBA50C8CC73}"/>
              </a:ext>
            </a:extLst>
          </p:cNvPr>
          <p:cNvGrpSpPr/>
          <p:nvPr/>
        </p:nvGrpSpPr>
        <p:grpSpPr>
          <a:xfrm>
            <a:off x="7488649" y="1122754"/>
            <a:ext cx="3179525" cy="3345313"/>
            <a:chOff x="7488649" y="1122754"/>
            <a:chExt cx="3179525" cy="33453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A54179-4FB1-4FF5-B01F-3C756ABAB141}"/>
                </a:ext>
              </a:extLst>
            </p:cNvPr>
            <p:cNvSpPr txBox="1"/>
            <p:nvPr/>
          </p:nvSpPr>
          <p:spPr>
            <a:xfrm>
              <a:off x="7752568" y="1496940"/>
              <a:ext cx="265168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0.0100011101011…</a:t>
              </a:r>
            </a:p>
            <a:p>
              <a:r>
                <a:rPr lang="en-US" sz="2400" dirty="0"/>
                <a:t>0.1001101100010…</a:t>
              </a:r>
            </a:p>
            <a:p>
              <a:r>
                <a:rPr lang="en-US" sz="2400" dirty="0"/>
                <a:t>0.0100011010010…</a:t>
              </a:r>
            </a:p>
            <a:p>
              <a:r>
                <a:rPr lang="en-US" sz="2400" dirty="0"/>
                <a:t>0.0110101101001…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2FE4DB-C3C4-4B41-B342-DD95E5D2964A}"/>
                </a:ext>
              </a:extLst>
            </p:cNvPr>
            <p:cNvSpPr txBox="1"/>
            <p:nvPr/>
          </p:nvSpPr>
          <p:spPr>
            <a:xfrm>
              <a:off x="7488649" y="1122754"/>
              <a:ext cx="3179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 to binary expansion</a:t>
              </a:r>
            </a:p>
          </p:txBody>
        </p:sp>
        <p:sp>
          <p:nvSpPr>
            <p:cNvPr id="52" name="Arrow: Bent 51">
              <a:extLst>
                <a:ext uri="{FF2B5EF4-FFF2-40B4-BE49-F238E27FC236}">
                  <a16:creationId xmlns:a16="http://schemas.microsoft.com/office/drawing/2014/main" id="{0C1C8D95-4ED7-42D5-BEDB-7FD58861079E}"/>
                </a:ext>
              </a:extLst>
            </p:cNvPr>
            <p:cNvSpPr/>
            <p:nvPr/>
          </p:nvSpPr>
          <p:spPr>
            <a:xfrm rot="16200000" flipV="1">
              <a:off x="7945557" y="3714712"/>
              <a:ext cx="929071" cy="57764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63D0B6-891F-4A58-8F24-53A20C2548E4}"/>
              </a:ext>
            </a:extLst>
          </p:cNvPr>
          <p:cNvGrpSpPr/>
          <p:nvPr/>
        </p:nvGrpSpPr>
        <p:grpSpPr>
          <a:xfrm>
            <a:off x="10371152" y="324082"/>
            <a:ext cx="1689671" cy="3724663"/>
            <a:chOff x="10239725" y="1220201"/>
            <a:chExt cx="1689671" cy="372466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73FC69-5866-4621-B5E2-8DB41828D4FF}"/>
                </a:ext>
              </a:extLst>
            </p:cNvPr>
            <p:cNvCxnSpPr>
              <a:cxnSpLocks/>
            </p:cNvCxnSpPr>
            <p:nvPr/>
          </p:nvCxnSpPr>
          <p:spPr>
            <a:xfrm>
              <a:off x="11434443" y="1866532"/>
              <a:ext cx="0" cy="3078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48D1F5-0A00-4D3B-BF18-C7ACFD60270E}"/>
                    </a:ext>
                  </a:extLst>
                </p:cNvPr>
                <p:cNvSpPr txBox="1"/>
                <p:nvPr/>
              </p:nvSpPr>
              <p:spPr>
                <a:xfrm>
                  <a:off x="11164924" y="1220201"/>
                  <a:ext cx="4090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F48D1F5-0A00-4D3B-BF18-C7ACFD602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924" y="1220201"/>
                  <a:ext cx="409086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5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AD4AC9-49C2-420D-8731-2A48C5ED331C}"/>
                </a:ext>
              </a:extLst>
            </p:cNvPr>
            <p:cNvCxnSpPr/>
            <p:nvPr/>
          </p:nvCxnSpPr>
          <p:spPr>
            <a:xfrm>
              <a:off x="11301278" y="2627792"/>
              <a:ext cx="2727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6EC736-0317-49B5-AF47-BF2106D99A23}"/>
                </a:ext>
              </a:extLst>
            </p:cNvPr>
            <p:cNvCxnSpPr/>
            <p:nvPr/>
          </p:nvCxnSpPr>
          <p:spPr>
            <a:xfrm>
              <a:off x="11320513" y="4298273"/>
              <a:ext cx="2727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04B276-14A9-4590-B894-83FCDA7D5B7B}"/>
                </a:ext>
              </a:extLst>
            </p:cNvPr>
            <p:cNvSpPr txBox="1"/>
            <p:nvPr/>
          </p:nvSpPr>
          <p:spPr>
            <a:xfrm>
              <a:off x="11627710" y="41136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948E44-0518-42BF-96A8-06CC82DF4EE1}"/>
                </a:ext>
              </a:extLst>
            </p:cNvPr>
            <p:cNvSpPr txBox="1"/>
            <p:nvPr/>
          </p:nvSpPr>
          <p:spPr>
            <a:xfrm>
              <a:off x="11627710" y="24431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40ABA7F-0992-4152-9B5A-CF6E93B31ED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094" y="3029649"/>
              <a:ext cx="1116962" cy="44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422FE6A-70E8-4CEF-A086-A39B4F7DB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726" y="3735423"/>
              <a:ext cx="1194717" cy="19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1E4A8C-C0BC-4E7A-8455-196837049FC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725" y="3374796"/>
              <a:ext cx="1210710" cy="717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9FDEF15-C22C-45C3-B203-274A8AD7126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829" y="2697578"/>
              <a:ext cx="1164815" cy="1333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8B300A-75D8-4665-A4B4-0F243C8E2CBE}"/>
                  </a:ext>
                </a:extLst>
              </p:cNvPr>
              <p:cNvSpPr txBox="1"/>
              <p:nvPr/>
            </p:nvSpPr>
            <p:spPr>
              <a:xfrm>
                <a:off x="2643874" y="4013833"/>
                <a:ext cx="6428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88B300A-75D8-4665-A4B4-0F243C8E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74" y="4013833"/>
                <a:ext cx="64280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5DDE00-C5D2-4CC6-BE70-7AE17A6F4CD2}"/>
                  </a:ext>
                </a:extLst>
              </p:cNvPr>
              <p:cNvSpPr txBox="1"/>
              <p:nvPr/>
            </p:nvSpPr>
            <p:spPr>
              <a:xfrm>
                <a:off x="8897506" y="3305947"/>
                <a:ext cx="2300694" cy="707886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5DDE00-C5D2-4CC6-BE70-7AE17A6F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506" y="3305947"/>
                <a:ext cx="2300694" cy="707886"/>
              </a:xfrm>
              <a:prstGeom prst="rect">
                <a:avLst/>
              </a:prstGeom>
              <a:blipFill>
                <a:blip r:embed="rId6"/>
                <a:stretch>
                  <a:fillRect t="-14407" r="-7916" b="-3474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562868-E583-D858-CB56-0FB643DA9A61}"/>
              </a:ext>
            </a:extLst>
          </p:cNvPr>
          <p:cNvCxnSpPr>
            <a:cxnSpLocks/>
          </p:cNvCxnSpPr>
          <p:nvPr/>
        </p:nvCxnSpPr>
        <p:spPr>
          <a:xfrm flipH="1" flipV="1">
            <a:off x="4641128" y="1484640"/>
            <a:ext cx="1644938" cy="4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9B91177-E18B-0041-535F-CA22AAC91A4F}"/>
              </a:ext>
            </a:extLst>
          </p:cNvPr>
          <p:cNvSpPr txBox="1"/>
          <p:nvPr/>
        </p:nvSpPr>
        <p:spPr>
          <a:xfrm>
            <a:off x="5978513" y="1871920"/>
            <a:ext cx="179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we can test over arbitrarily long time</a:t>
            </a:r>
          </a:p>
        </p:txBody>
      </p:sp>
    </p:spTree>
    <p:extLst>
      <p:ext uri="{BB962C8B-B14F-4D97-AF65-F5344CB8AC3E}">
        <p14:creationId xmlns:p14="http://schemas.microsoft.com/office/powerpoint/2010/main" val="27814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28572-0CF0-9962-9D64-29521683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10" y="1719738"/>
            <a:ext cx="5865132" cy="1319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5B63EC-2311-0A2C-3E50-D7C87E00492C}"/>
                  </a:ext>
                </a:extLst>
              </p:cNvPr>
              <p:cNvSpPr txBox="1"/>
              <p:nvPr/>
            </p:nvSpPr>
            <p:spPr>
              <a:xfrm>
                <a:off x="342900" y="908050"/>
                <a:ext cx="9163471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Using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/>
                  <a:t> of all possible subsets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is problematic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5B63EC-2311-0A2C-3E50-D7C87E004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908050"/>
                <a:ext cx="9163471" cy="562655"/>
              </a:xfrm>
              <a:prstGeom prst="rect">
                <a:avLst/>
              </a:prstGeom>
              <a:blipFill>
                <a:blip r:embed="rId3"/>
                <a:stretch>
                  <a:fillRect l="-1331" t="-4348" r="-20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686429-0983-64F6-7E5C-AE7957BCD9FD}"/>
              </a:ext>
            </a:extLst>
          </p:cNvPr>
          <p:cNvSpPr txBox="1"/>
          <p:nvPr/>
        </p:nvSpPr>
        <p:spPr>
          <a:xfrm>
            <a:off x="1270000" y="1673167"/>
            <a:ext cx="288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Notion of size (i.e. measure)</a:t>
            </a:r>
            <a:br>
              <a:rPr lang="en-US" dirty="0"/>
            </a:br>
            <a:r>
              <a:rPr lang="en-US" dirty="0"/>
              <a:t>cannot be defined on all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A6144-A0B1-9862-ACD0-B2514B0D129D}"/>
              </a:ext>
            </a:extLst>
          </p:cNvPr>
          <p:cNvSpPr txBox="1"/>
          <p:nvPr/>
        </p:nvSpPr>
        <p:spPr>
          <a:xfrm>
            <a:off x="1270000" y="2460345"/>
            <a:ext cx="325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non-measurable sets leads</a:t>
            </a:r>
            <a:br>
              <a:rPr lang="en-US" dirty="0"/>
            </a:br>
            <a:r>
              <a:rPr lang="en-US" dirty="0"/>
              <a:t>to the Banach-Tarski paradox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3D995-7361-8A01-6FE6-4CAB7F2E0C8C}"/>
              </a:ext>
            </a:extLst>
          </p:cNvPr>
          <p:cNvSpPr txBox="1"/>
          <p:nvPr/>
        </p:nvSpPr>
        <p:spPr>
          <a:xfrm>
            <a:off x="9709150" y="303939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wikipedia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3FC33-9DA8-E74F-E5F1-1B3E2E18291D}"/>
              </a:ext>
            </a:extLst>
          </p:cNvPr>
          <p:cNvSpPr txBox="1"/>
          <p:nvPr/>
        </p:nvSpPr>
        <p:spPr>
          <a:xfrm>
            <a:off x="342900" y="3314700"/>
            <a:ext cx="945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problems are avoided if we restrict ourselves to Borel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E5BAD-97AB-01D8-02FC-7598FF4BFC17}"/>
                  </a:ext>
                </a:extLst>
              </p:cNvPr>
              <p:cNvSpPr txBox="1"/>
              <p:nvPr/>
            </p:nvSpPr>
            <p:spPr>
              <a:xfrm>
                <a:off x="678857" y="3929281"/>
                <a:ext cx="917135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If we restrict ourselves to experimentally definable objects,</a:t>
                </a:r>
                <a:b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these paradoxes are avoided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E5BAD-97AB-01D8-02FC-7598FF4B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57" y="3929281"/>
                <a:ext cx="9171357" cy="954107"/>
              </a:xfrm>
              <a:prstGeom prst="rect">
                <a:avLst/>
              </a:prstGeom>
              <a:blipFill>
                <a:blip r:embed="rId4"/>
                <a:stretch>
                  <a:fillRect l="-1329" t="-6410" r="-332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B62BC8-50E6-AA8C-39F1-22879CCCED1F}"/>
              </a:ext>
            </a:extLst>
          </p:cNvPr>
          <p:cNvSpPr txBox="1"/>
          <p:nvPr/>
        </p:nvSpPr>
        <p:spPr>
          <a:xfrm>
            <a:off x="2544195" y="5129193"/>
            <a:ext cx="66012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mathematics can give insight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to these foundational issues in mathematics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703CC2-75BD-23C4-81ED-DE509CCA9247}"/>
              </a:ext>
            </a:extLst>
          </p:cNvPr>
          <p:cNvSpPr txBox="1">
            <a:spLocks/>
          </p:cNvSpPr>
          <p:nvPr/>
        </p:nvSpPr>
        <p:spPr>
          <a:xfrm>
            <a:off x="168676" y="55671"/>
            <a:ext cx="11825056" cy="84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Power set vs Borel algebra</a:t>
            </a:r>
          </a:p>
        </p:txBody>
      </p:sp>
    </p:spTree>
    <p:extLst>
      <p:ext uri="{BB962C8B-B14F-4D97-AF65-F5344CB8AC3E}">
        <p14:creationId xmlns:p14="http://schemas.microsoft.com/office/powerpoint/2010/main" val="3667522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27AA-9BE8-96EB-636B-FE8F217D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Picture 238">
            <a:extLst>
              <a:ext uri="{FF2B5EF4-FFF2-40B4-BE49-F238E27FC236}">
                <a16:creationId xmlns:a16="http://schemas.microsoft.com/office/drawing/2014/main" id="{AE294B27-7821-4077-2091-1FB189EA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8" y="807358"/>
            <a:ext cx="4505926" cy="333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FECB6E-5CD0-32AE-AF7B-8F8B40F5FC8C}"/>
                  </a:ext>
                </a:extLst>
              </p:cNvPr>
              <p:cNvSpPr txBox="1"/>
              <p:nvPr/>
            </p:nvSpPr>
            <p:spPr>
              <a:xfrm>
                <a:off x="7563014" y="127763"/>
                <a:ext cx="323062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Phase transition regions are</a:t>
                </a:r>
                <a:br>
                  <a:rPr lang="en-US" sz="2000" dirty="0"/>
                </a:br>
                <a:r>
                  <a:rPr lang="en-US" sz="2000" dirty="0"/>
                  <a:t>experimentally decidable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B2FECB6E-5CD0-32AE-AF7B-8F8B40F5F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14" y="127763"/>
                <a:ext cx="3230628" cy="1015663"/>
              </a:xfrm>
              <a:prstGeom prst="rect">
                <a:avLst/>
              </a:prstGeom>
              <a:blipFill>
                <a:blip r:embed="rId3"/>
                <a:stretch>
                  <a:fillRect l="-1698" t="-3593" r="-1509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ED624DDB-C8D7-2B05-C2E6-6375D3D78066}"/>
              </a:ext>
            </a:extLst>
          </p:cNvPr>
          <p:cNvSpPr txBox="1"/>
          <p:nvPr/>
        </p:nvSpPr>
        <p:spPr>
          <a:xfrm>
            <a:off x="5718318" y="4233775"/>
            <a:ext cx="384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Analytical discontinuity can only happen in regions that are experimentally decidable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7ED16B-4F74-AE28-F12E-C646A468D534}"/>
              </a:ext>
            </a:extLst>
          </p:cNvPr>
          <p:cNvGraphicFramePr>
            <a:graphicFrameLocks/>
          </p:cNvGraphicFramePr>
          <p:nvPr/>
        </p:nvGraphicFramePr>
        <p:xfrm>
          <a:off x="6746274" y="10316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82131-7CF9-6753-012F-6902FBA3C1B3}"/>
                  </a:ext>
                </a:extLst>
              </p:cNvPr>
              <p:cNvSpPr txBox="1"/>
              <p:nvPr/>
            </p:nvSpPr>
            <p:spPr>
              <a:xfrm>
                <a:off x="6826253" y="3656241"/>
                <a:ext cx="442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Topological continuity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Analytical continuity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E82131-7CF9-6753-012F-6902FBA3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253" y="3656241"/>
                <a:ext cx="4425379" cy="369332"/>
              </a:xfrm>
              <a:prstGeom prst="rect">
                <a:avLst/>
              </a:prstGeom>
              <a:blipFill>
                <a:blip r:embed="rId5"/>
                <a:stretch>
                  <a:fillRect l="-1240" t="-10000" r="-5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EE5C8-CEBA-AA14-1071-E24BDDCE33E5}"/>
              </a:ext>
            </a:extLst>
          </p:cNvPr>
          <p:cNvCxnSpPr>
            <a:cxnSpLocks/>
          </p:cNvCxnSpPr>
          <p:nvPr/>
        </p:nvCxnSpPr>
        <p:spPr>
          <a:xfrm flipH="1" flipV="1">
            <a:off x="1873250" y="3035300"/>
            <a:ext cx="717550" cy="119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991143-7E7A-31B4-E38F-F417A0263E13}"/>
              </a:ext>
            </a:extLst>
          </p:cNvPr>
          <p:cNvSpPr txBox="1"/>
          <p:nvPr/>
        </p:nvSpPr>
        <p:spPr>
          <a:xfrm>
            <a:off x="565150" y="4211761"/>
            <a:ext cx="5203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verify we are at the triple point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2D86E-9F71-EC9A-A619-19F65E67E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49" y="5439040"/>
            <a:ext cx="5203027" cy="5886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C51984-914B-2DA4-9401-25559842B27F}"/>
              </a:ext>
            </a:extLst>
          </p:cNvPr>
          <p:cNvSpPr txBox="1"/>
          <p:nvPr/>
        </p:nvSpPr>
        <p:spPr>
          <a:xfrm rot="5400000">
            <a:off x="3927918" y="2213602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 Phase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C3027-7026-3CD2-0D96-2444B3FEFDA6}"/>
              </a:ext>
            </a:extLst>
          </p:cNvPr>
          <p:cNvSpPr txBox="1"/>
          <p:nvPr/>
        </p:nvSpPr>
        <p:spPr>
          <a:xfrm rot="5400000">
            <a:off x="10095460" y="2093782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data from https://www.engineeringtoolbox.com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0538F-7E8E-B90F-1312-CCDF086EF6AB}"/>
              </a:ext>
            </a:extLst>
          </p:cNvPr>
          <p:cNvSpPr txBox="1"/>
          <p:nvPr/>
        </p:nvSpPr>
        <p:spPr>
          <a:xfrm rot="16200000">
            <a:off x="-2027943" y="2391053"/>
            <a:ext cx="476765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Figure from https://www.researchgate.net/publication/326492803_Implications_of_Permeability_Uncertainty_During_Three-phase_CO2_Flow_in_a_Basalt_Fracture_Network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2E9ED-BF35-92BE-1360-37C991ECFFDB}"/>
              </a:ext>
            </a:extLst>
          </p:cNvPr>
          <p:cNvSpPr txBox="1"/>
          <p:nvPr/>
        </p:nvSpPr>
        <p:spPr>
          <a:xfrm>
            <a:off x="803734" y="4737995"/>
            <a:ext cx="442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measure the equilibrium of three phases,</a:t>
            </a:r>
            <a:br>
              <a:rPr lang="en-US" dirty="0"/>
            </a:br>
            <a:r>
              <a:rPr lang="en-US" dirty="0"/>
              <a:t>not the pressure/temperature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F4EB30-DE35-CDED-6DA5-C36E519027CA}"/>
              </a:ext>
            </a:extLst>
          </p:cNvPr>
          <p:cNvSpPr txBox="1"/>
          <p:nvPr/>
        </p:nvSpPr>
        <p:spPr>
          <a:xfrm>
            <a:off x="2922360" y="6027643"/>
            <a:ext cx="2795958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50" dirty="0"/>
              <a:t>from https://en.wikipedia.org/wiki/Triple_point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0C4BB-6A95-9CE8-4813-A3BEB335D2D3}"/>
              </a:ext>
            </a:extLst>
          </p:cNvPr>
          <p:cNvSpPr txBox="1"/>
          <p:nvPr/>
        </p:nvSpPr>
        <p:spPr>
          <a:xfrm>
            <a:off x="669398" y="166812"/>
            <a:ext cx="621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Why functions are well-behaved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2736-C08C-A483-9872-083A18D2BF14}"/>
              </a:ext>
            </a:extLst>
          </p:cNvPr>
          <p:cNvSpPr txBox="1"/>
          <p:nvPr/>
        </p:nvSpPr>
        <p:spPr>
          <a:xfrm rot="16200000">
            <a:off x="5453655" y="2117205"/>
            <a:ext cx="20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heat capacity</a:t>
            </a:r>
          </a:p>
        </p:txBody>
      </p:sp>
    </p:spTree>
    <p:extLst>
      <p:ext uri="{BB962C8B-B14F-4D97-AF65-F5344CB8AC3E}">
        <p14:creationId xmlns:p14="http://schemas.microsoft.com/office/powerpoint/2010/main" val="2531658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5D542-7AD2-CCE7-AA41-DD96385D58B1}"/>
              </a:ext>
            </a:extLst>
          </p:cNvPr>
          <p:cNvSpPr txBox="1"/>
          <p:nvPr/>
        </p:nvSpPr>
        <p:spPr>
          <a:xfrm>
            <a:off x="0" y="26035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It is possible to develop a foundation of physics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that is both mathematically rigorous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and physically meaningful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12CC2-836B-03A9-BAF4-F64DE21D4E90}"/>
              </a:ext>
            </a:extLst>
          </p:cNvPr>
          <p:cNvSpPr txBox="1"/>
          <p:nvPr/>
        </p:nvSpPr>
        <p:spPr>
          <a:xfrm>
            <a:off x="5951322" y="3633102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issues of “interpretations”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A47B-3DBA-A3D1-C988-EAA656E60739}"/>
              </a:ext>
            </a:extLst>
          </p:cNvPr>
          <p:cNvSpPr txBox="1"/>
          <p:nvPr/>
        </p:nvSpPr>
        <p:spPr>
          <a:xfrm>
            <a:off x="444500" y="2772776"/>
            <a:ext cx="988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mathematical definitions ARE the physical requirements and assumptions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994166-AE35-D438-6936-194549B3DF66}"/>
              </a:ext>
            </a:extLst>
          </p:cNvPr>
          <p:cNvGrpSpPr/>
          <p:nvPr/>
        </p:nvGrpSpPr>
        <p:grpSpPr>
          <a:xfrm>
            <a:off x="444500" y="3633102"/>
            <a:ext cx="5056889" cy="2723066"/>
            <a:chOff x="715701" y="124857"/>
            <a:chExt cx="8846593" cy="47637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D95C47-2B79-1988-715C-B892DEC9E502}"/>
                </a:ext>
              </a:extLst>
            </p:cNvPr>
            <p:cNvSpPr/>
            <p:nvPr/>
          </p:nvSpPr>
          <p:spPr>
            <a:xfrm>
              <a:off x="6083039" y="1342905"/>
              <a:ext cx="1735774" cy="22407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285B87-93AE-E1AB-8C7B-A80B068ED161}"/>
                </a:ext>
              </a:extLst>
            </p:cNvPr>
            <p:cNvSpPr txBox="1"/>
            <p:nvPr/>
          </p:nvSpPr>
          <p:spPr>
            <a:xfrm>
              <a:off x="1897140" y="4043035"/>
              <a:ext cx="2328143" cy="430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Physical specifications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5698D8-F39F-154D-94AB-8FA6BB28BD1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046" y="124857"/>
              <a:ext cx="0" cy="476377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77A503-77D2-59C4-D9D4-FCF6781967B9}"/>
                </a:ext>
              </a:extLst>
            </p:cNvPr>
            <p:cNvSpPr/>
            <p:nvPr/>
          </p:nvSpPr>
          <p:spPr>
            <a:xfrm>
              <a:off x="2423505" y="2504280"/>
              <a:ext cx="201243" cy="214605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E86420-4CCF-594E-A6C6-908DE38EB4E4}"/>
                </a:ext>
              </a:extLst>
            </p:cNvPr>
            <p:cNvSpPr/>
            <p:nvPr/>
          </p:nvSpPr>
          <p:spPr>
            <a:xfrm>
              <a:off x="3407537" y="1719365"/>
              <a:ext cx="178657" cy="194988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BA3822-3B8C-84A8-A949-E527C7FDD6D6}"/>
                </a:ext>
              </a:extLst>
            </p:cNvPr>
            <p:cNvSpPr/>
            <p:nvPr/>
          </p:nvSpPr>
          <p:spPr>
            <a:xfrm>
              <a:off x="2996508" y="2116527"/>
              <a:ext cx="194988" cy="204737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13C0C4-E735-00B9-D81D-94A7C9462801}"/>
                </a:ext>
              </a:extLst>
            </p:cNvPr>
            <p:cNvSpPr/>
            <p:nvPr/>
          </p:nvSpPr>
          <p:spPr>
            <a:xfrm>
              <a:off x="3032504" y="2682491"/>
              <a:ext cx="214486" cy="263234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EAABEF-6CB1-5048-DF85-245318CDA428}"/>
                </a:ext>
              </a:extLst>
            </p:cNvPr>
            <p:cNvSpPr/>
            <p:nvPr/>
          </p:nvSpPr>
          <p:spPr>
            <a:xfrm>
              <a:off x="7069236" y="246326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3CF552-7629-4CB6-4A93-210C3A6DEF82}"/>
                </a:ext>
              </a:extLst>
            </p:cNvPr>
            <p:cNvSpPr/>
            <p:nvPr/>
          </p:nvSpPr>
          <p:spPr>
            <a:xfrm>
              <a:off x="6457665" y="1803155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438F63-D355-FB42-C5B8-FFABF50FD6E8}"/>
                </a:ext>
              </a:extLst>
            </p:cNvPr>
            <p:cNvSpPr/>
            <p:nvPr/>
          </p:nvSpPr>
          <p:spPr>
            <a:xfrm>
              <a:off x="6469613" y="2948005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6D526E-0924-FF49-89FA-F8FCDD88699F}"/>
                </a:ext>
              </a:extLst>
            </p:cNvPr>
            <p:cNvCxnSpPr>
              <a:cxnSpLocks/>
            </p:cNvCxnSpPr>
            <p:nvPr/>
          </p:nvCxnSpPr>
          <p:spPr>
            <a:xfrm>
              <a:off x="6697100" y="1981113"/>
              <a:ext cx="339312" cy="46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40129E-4603-65CF-EF7E-F10C041E0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964" y="1969023"/>
              <a:ext cx="2091721" cy="1475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9CC1227-04F2-D43A-69BB-5F866DC47F56}"/>
                </a:ext>
              </a:extLst>
            </p:cNvPr>
            <p:cNvCxnSpPr>
              <a:cxnSpLocks/>
            </p:cNvCxnSpPr>
            <p:nvPr/>
          </p:nvCxnSpPr>
          <p:spPr>
            <a:xfrm>
              <a:off x="3685663" y="1800251"/>
              <a:ext cx="2638022" cy="8534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B35B64-6099-99A7-8640-09EEE36B0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86" y="2611583"/>
              <a:ext cx="2882689" cy="3341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B5A0C8-E865-7D7C-37F3-1431CB8E4138}"/>
                </a:ext>
              </a:extLst>
            </p:cNvPr>
            <p:cNvSpPr/>
            <p:nvPr/>
          </p:nvSpPr>
          <p:spPr>
            <a:xfrm>
              <a:off x="2662082" y="3159153"/>
              <a:ext cx="170388" cy="212184"/>
            </a:xfrm>
            <a:custGeom>
              <a:avLst/>
              <a:gdLst>
                <a:gd name="connsiteX0" fmla="*/ 85725 w 114300"/>
                <a:gd name="connsiteY0" fmla="*/ 3084 h 142338"/>
                <a:gd name="connsiteX1" fmla="*/ 61912 w 114300"/>
                <a:gd name="connsiteY1" fmla="*/ 12609 h 142338"/>
                <a:gd name="connsiteX2" fmla="*/ 9525 w 114300"/>
                <a:gd name="connsiteY2" fmla="*/ 50709 h 142338"/>
                <a:gd name="connsiteX3" fmla="*/ 0 w 114300"/>
                <a:gd name="connsiteY3" fmla="*/ 69759 h 142338"/>
                <a:gd name="connsiteX4" fmla="*/ 9525 w 114300"/>
                <a:gd name="connsiteY4" fmla="*/ 131671 h 142338"/>
                <a:gd name="connsiteX5" fmla="*/ 100012 w 114300"/>
                <a:gd name="connsiteY5" fmla="*/ 117384 h 142338"/>
                <a:gd name="connsiteX6" fmla="*/ 114300 w 114300"/>
                <a:gd name="connsiteY6" fmla="*/ 69759 h 142338"/>
                <a:gd name="connsiteX7" fmla="*/ 85725 w 114300"/>
                <a:gd name="connsiteY7" fmla="*/ 3084 h 14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142338">
                  <a:moveTo>
                    <a:pt x="85725" y="3084"/>
                  </a:moveTo>
                  <a:cubicBezTo>
                    <a:pt x="76994" y="-6441"/>
                    <a:pt x="69559" y="8786"/>
                    <a:pt x="61912" y="12609"/>
                  </a:cubicBezTo>
                  <a:cubicBezTo>
                    <a:pt x="40323" y="23403"/>
                    <a:pt x="23911" y="31528"/>
                    <a:pt x="9525" y="50709"/>
                  </a:cubicBezTo>
                  <a:cubicBezTo>
                    <a:pt x="5265" y="56389"/>
                    <a:pt x="3175" y="63409"/>
                    <a:pt x="0" y="69759"/>
                  </a:cubicBezTo>
                  <a:cubicBezTo>
                    <a:pt x="3175" y="90396"/>
                    <a:pt x="-4683" y="116370"/>
                    <a:pt x="9525" y="131671"/>
                  </a:cubicBezTo>
                  <a:cubicBezTo>
                    <a:pt x="34455" y="158519"/>
                    <a:pt x="79914" y="127433"/>
                    <a:pt x="100012" y="117384"/>
                  </a:cubicBezTo>
                  <a:cubicBezTo>
                    <a:pt x="100565" y="115725"/>
                    <a:pt x="114300" y="76954"/>
                    <a:pt x="114300" y="69759"/>
                  </a:cubicBezTo>
                  <a:cubicBezTo>
                    <a:pt x="114300" y="-1041"/>
                    <a:pt x="94456" y="12609"/>
                    <a:pt x="85725" y="3084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BAFC07-2B15-C2B7-C128-75B2BF0AF847}"/>
                </a:ext>
              </a:extLst>
            </p:cNvPr>
            <p:cNvSpPr/>
            <p:nvPr/>
          </p:nvSpPr>
          <p:spPr>
            <a:xfrm>
              <a:off x="3642606" y="2473285"/>
              <a:ext cx="86112" cy="86434"/>
            </a:xfrm>
            <a:custGeom>
              <a:avLst/>
              <a:gdLst>
                <a:gd name="connsiteX0" fmla="*/ 39719 w 57766"/>
                <a:gd name="connsiteY0" fmla="*/ 0 h 57982"/>
                <a:gd name="connsiteX1" fmla="*/ 1619 w 57766"/>
                <a:gd name="connsiteY1" fmla="*/ 52387 h 57982"/>
                <a:gd name="connsiteX2" fmla="*/ 34956 w 57766"/>
                <a:gd name="connsiteY2" fmla="*/ 57150 h 57982"/>
                <a:gd name="connsiteX3" fmla="*/ 54006 w 57766"/>
                <a:gd name="connsiteY3" fmla="*/ 52387 h 57982"/>
                <a:gd name="connsiteX4" fmla="*/ 39719 w 57766"/>
                <a:gd name="connsiteY4" fmla="*/ 0 h 5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66" h="57982">
                  <a:moveTo>
                    <a:pt x="39719" y="0"/>
                  </a:moveTo>
                  <a:cubicBezTo>
                    <a:pt x="30988" y="0"/>
                    <a:pt x="-8398" y="32353"/>
                    <a:pt x="1619" y="52387"/>
                  </a:cubicBezTo>
                  <a:cubicBezTo>
                    <a:pt x="6639" y="62427"/>
                    <a:pt x="23844" y="55562"/>
                    <a:pt x="34956" y="57150"/>
                  </a:cubicBezTo>
                  <a:cubicBezTo>
                    <a:pt x="41306" y="55562"/>
                    <a:pt x="50079" y="57623"/>
                    <a:pt x="54006" y="52387"/>
                  </a:cubicBezTo>
                  <a:cubicBezTo>
                    <a:pt x="65276" y="37361"/>
                    <a:pt x="48450" y="0"/>
                    <a:pt x="3971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433390-980E-6EFE-4519-E9BB6383A5C4}"/>
                </a:ext>
              </a:extLst>
            </p:cNvPr>
            <p:cNvSpPr/>
            <p:nvPr/>
          </p:nvSpPr>
          <p:spPr>
            <a:xfrm>
              <a:off x="3818922" y="2894846"/>
              <a:ext cx="132199" cy="249764"/>
            </a:xfrm>
            <a:custGeom>
              <a:avLst/>
              <a:gdLst>
                <a:gd name="connsiteX0" fmla="*/ 45820 w 88682"/>
                <a:gd name="connsiteY0" fmla="*/ 230 h 167547"/>
                <a:gd name="connsiteX1" fmla="*/ 17245 w 88682"/>
                <a:gd name="connsiteY1" fmla="*/ 24043 h 167547"/>
                <a:gd name="connsiteX2" fmla="*/ 7720 w 88682"/>
                <a:gd name="connsiteY2" fmla="*/ 105005 h 167547"/>
                <a:gd name="connsiteX3" fmla="*/ 50582 w 88682"/>
                <a:gd name="connsiteY3" fmla="*/ 133580 h 167547"/>
                <a:gd name="connsiteX4" fmla="*/ 79157 w 88682"/>
                <a:gd name="connsiteY4" fmla="*/ 166918 h 167547"/>
                <a:gd name="connsiteX5" fmla="*/ 88682 w 88682"/>
                <a:gd name="connsiteY5" fmla="*/ 105005 h 167547"/>
                <a:gd name="connsiteX6" fmla="*/ 79157 w 88682"/>
                <a:gd name="connsiteY6" fmla="*/ 57380 h 167547"/>
                <a:gd name="connsiteX7" fmla="*/ 69632 w 88682"/>
                <a:gd name="connsiteY7" fmla="*/ 38330 h 167547"/>
                <a:gd name="connsiteX8" fmla="*/ 45820 w 88682"/>
                <a:gd name="connsiteY8" fmla="*/ 230 h 16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682" h="167547">
                  <a:moveTo>
                    <a:pt x="45820" y="230"/>
                  </a:moveTo>
                  <a:cubicBezTo>
                    <a:pt x="37089" y="-2151"/>
                    <a:pt x="25096" y="14447"/>
                    <a:pt x="17245" y="24043"/>
                  </a:cubicBezTo>
                  <a:cubicBezTo>
                    <a:pt x="294" y="44761"/>
                    <a:pt x="-6535" y="80772"/>
                    <a:pt x="7720" y="105005"/>
                  </a:cubicBezTo>
                  <a:cubicBezTo>
                    <a:pt x="16426" y="119806"/>
                    <a:pt x="50582" y="133580"/>
                    <a:pt x="50582" y="133580"/>
                  </a:cubicBezTo>
                  <a:cubicBezTo>
                    <a:pt x="52820" y="136937"/>
                    <a:pt x="75307" y="172693"/>
                    <a:pt x="79157" y="166918"/>
                  </a:cubicBezTo>
                  <a:cubicBezTo>
                    <a:pt x="90739" y="149544"/>
                    <a:pt x="85507" y="125643"/>
                    <a:pt x="88682" y="105005"/>
                  </a:cubicBezTo>
                  <a:cubicBezTo>
                    <a:pt x="85507" y="89130"/>
                    <a:pt x="83605" y="72946"/>
                    <a:pt x="79157" y="57380"/>
                  </a:cubicBezTo>
                  <a:cubicBezTo>
                    <a:pt x="77207" y="50554"/>
                    <a:pt x="71877" y="45065"/>
                    <a:pt x="69632" y="38330"/>
                  </a:cubicBezTo>
                  <a:cubicBezTo>
                    <a:pt x="57466" y="1830"/>
                    <a:pt x="54551" y="2611"/>
                    <a:pt x="45820" y="23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2B8DE6-0091-CF65-8DC2-E691F469D4CE}"/>
                </a:ext>
              </a:extLst>
            </p:cNvPr>
            <p:cNvSpPr/>
            <p:nvPr/>
          </p:nvSpPr>
          <p:spPr>
            <a:xfrm>
              <a:off x="4053826" y="1981113"/>
              <a:ext cx="178138" cy="241383"/>
            </a:xfrm>
            <a:custGeom>
              <a:avLst/>
              <a:gdLst>
                <a:gd name="connsiteX0" fmla="*/ 0 w 119499"/>
                <a:gd name="connsiteY0" fmla="*/ 152400 h 161925"/>
                <a:gd name="connsiteX1" fmla="*/ 38100 w 119499"/>
                <a:gd name="connsiteY1" fmla="*/ 19050 h 161925"/>
                <a:gd name="connsiteX2" fmla="*/ 42863 w 119499"/>
                <a:gd name="connsiteY2" fmla="*/ 4762 h 161925"/>
                <a:gd name="connsiteX3" fmla="*/ 80963 w 119499"/>
                <a:gd name="connsiteY3" fmla="*/ 0 h 161925"/>
                <a:gd name="connsiteX4" fmla="*/ 109538 w 119499"/>
                <a:gd name="connsiteY4" fmla="*/ 4762 h 161925"/>
                <a:gd name="connsiteX5" fmla="*/ 100013 w 119499"/>
                <a:gd name="connsiteY5" fmla="*/ 90487 h 161925"/>
                <a:gd name="connsiteX6" fmla="*/ 61913 w 119499"/>
                <a:gd name="connsiteY6" fmla="*/ 138112 h 161925"/>
                <a:gd name="connsiteX7" fmla="*/ 47625 w 119499"/>
                <a:gd name="connsiteY7" fmla="*/ 147637 h 161925"/>
                <a:gd name="connsiteX8" fmla="*/ 33338 w 119499"/>
                <a:gd name="connsiteY8" fmla="*/ 161925 h 161925"/>
                <a:gd name="connsiteX9" fmla="*/ 0 w 119499"/>
                <a:gd name="connsiteY9" fmla="*/ 15240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9499" h="161925">
                  <a:moveTo>
                    <a:pt x="0" y="152400"/>
                  </a:moveTo>
                  <a:cubicBezTo>
                    <a:pt x="12700" y="107950"/>
                    <a:pt x="23480" y="62906"/>
                    <a:pt x="38100" y="19050"/>
                  </a:cubicBezTo>
                  <a:cubicBezTo>
                    <a:pt x="39688" y="14287"/>
                    <a:pt x="38275" y="6801"/>
                    <a:pt x="42863" y="4762"/>
                  </a:cubicBezTo>
                  <a:cubicBezTo>
                    <a:pt x="54559" y="-436"/>
                    <a:pt x="68263" y="1587"/>
                    <a:pt x="80963" y="0"/>
                  </a:cubicBezTo>
                  <a:cubicBezTo>
                    <a:pt x="90488" y="1587"/>
                    <a:pt x="102710" y="-2066"/>
                    <a:pt x="109538" y="4762"/>
                  </a:cubicBezTo>
                  <a:cubicBezTo>
                    <a:pt x="133010" y="28234"/>
                    <a:pt x="108796" y="71824"/>
                    <a:pt x="100013" y="90487"/>
                  </a:cubicBezTo>
                  <a:cubicBezTo>
                    <a:pt x="91727" y="108094"/>
                    <a:pt x="76706" y="125433"/>
                    <a:pt x="61913" y="138112"/>
                  </a:cubicBezTo>
                  <a:cubicBezTo>
                    <a:pt x="57567" y="141837"/>
                    <a:pt x="52022" y="143973"/>
                    <a:pt x="47625" y="147637"/>
                  </a:cubicBezTo>
                  <a:cubicBezTo>
                    <a:pt x="42451" y="151949"/>
                    <a:pt x="38100" y="157162"/>
                    <a:pt x="33338" y="161925"/>
                  </a:cubicBezTo>
                  <a:lnTo>
                    <a:pt x="0" y="152400"/>
                  </a:ln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77024A-7402-06BD-0405-BF3BFCC7DAB5}"/>
                </a:ext>
              </a:extLst>
            </p:cNvPr>
            <p:cNvSpPr/>
            <p:nvPr/>
          </p:nvSpPr>
          <p:spPr>
            <a:xfrm>
              <a:off x="2445399" y="1802161"/>
              <a:ext cx="238224" cy="166862"/>
            </a:xfrm>
            <a:custGeom>
              <a:avLst/>
              <a:gdLst>
                <a:gd name="connsiteX0" fmla="*/ 112181 w 159806"/>
                <a:gd name="connsiteY0" fmla="*/ 2397 h 111935"/>
                <a:gd name="connsiteX1" fmla="*/ 88368 w 159806"/>
                <a:gd name="connsiteY1" fmla="*/ 7160 h 111935"/>
                <a:gd name="connsiteX2" fmla="*/ 26456 w 159806"/>
                <a:gd name="connsiteY2" fmla="*/ 11922 h 111935"/>
                <a:gd name="connsiteX3" fmla="*/ 12168 w 159806"/>
                <a:gd name="connsiteY3" fmla="*/ 21447 h 111935"/>
                <a:gd name="connsiteX4" fmla="*/ 7406 w 159806"/>
                <a:gd name="connsiteY4" fmla="*/ 54785 h 111935"/>
                <a:gd name="connsiteX5" fmla="*/ 2643 w 159806"/>
                <a:gd name="connsiteY5" fmla="*/ 83360 h 111935"/>
                <a:gd name="connsiteX6" fmla="*/ 78843 w 159806"/>
                <a:gd name="connsiteY6" fmla="*/ 111935 h 111935"/>
                <a:gd name="connsiteX7" fmla="*/ 135993 w 159806"/>
                <a:gd name="connsiteY7" fmla="*/ 102410 h 111935"/>
                <a:gd name="connsiteX8" fmla="*/ 159806 w 159806"/>
                <a:gd name="connsiteY8" fmla="*/ 50022 h 111935"/>
                <a:gd name="connsiteX9" fmla="*/ 112181 w 159806"/>
                <a:gd name="connsiteY9" fmla="*/ 2397 h 1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806" h="111935">
                  <a:moveTo>
                    <a:pt x="112181" y="2397"/>
                  </a:moveTo>
                  <a:cubicBezTo>
                    <a:pt x="100275" y="-4747"/>
                    <a:pt x="96413" y="6266"/>
                    <a:pt x="88368" y="7160"/>
                  </a:cubicBezTo>
                  <a:cubicBezTo>
                    <a:pt x="67796" y="9446"/>
                    <a:pt x="46800" y="8108"/>
                    <a:pt x="26456" y="11922"/>
                  </a:cubicBezTo>
                  <a:cubicBezTo>
                    <a:pt x="20830" y="12977"/>
                    <a:pt x="16931" y="18272"/>
                    <a:pt x="12168" y="21447"/>
                  </a:cubicBezTo>
                  <a:cubicBezTo>
                    <a:pt x="10581" y="32560"/>
                    <a:pt x="9113" y="43690"/>
                    <a:pt x="7406" y="54785"/>
                  </a:cubicBezTo>
                  <a:cubicBezTo>
                    <a:pt x="5938" y="64329"/>
                    <a:pt x="-4897" y="77328"/>
                    <a:pt x="2643" y="83360"/>
                  </a:cubicBezTo>
                  <a:cubicBezTo>
                    <a:pt x="23826" y="100306"/>
                    <a:pt x="78843" y="111935"/>
                    <a:pt x="78843" y="111935"/>
                  </a:cubicBezTo>
                  <a:cubicBezTo>
                    <a:pt x="97893" y="108760"/>
                    <a:pt x="118062" y="109583"/>
                    <a:pt x="135993" y="102410"/>
                  </a:cubicBezTo>
                  <a:cubicBezTo>
                    <a:pt x="150826" y="96477"/>
                    <a:pt x="157403" y="58432"/>
                    <a:pt x="159806" y="50022"/>
                  </a:cubicBezTo>
                  <a:cubicBezTo>
                    <a:pt x="154149" y="-885"/>
                    <a:pt x="124087" y="9541"/>
                    <a:pt x="112181" y="2397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CFBEFD-C539-F22A-5773-DA41B0CACE49}"/>
                </a:ext>
              </a:extLst>
            </p:cNvPr>
            <p:cNvSpPr/>
            <p:nvPr/>
          </p:nvSpPr>
          <p:spPr>
            <a:xfrm>
              <a:off x="7176162" y="159582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B08C79-E0A3-A062-B355-638D0B715826}"/>
                </a:ext>
              </a:extLst>
            </p:cNvPr>
            <p:cNvSpPr/>
            <p:nvPr/>
          </p:nvSpPr>
          <p:spPr>
            <a:xfrm>
              <a:off x="7036615" y="3197984"/>
              <a:ext cx="182196" cy="1821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8BFD85-BE0D-220A-0B5A-8282FD9D2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8922" y="2523972"/>
              <a:ext cx="3047834" cy="3039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6A3C0C-AA43-AB12-B591-60EE1F68F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99" y="2279717"/>
              <a:ext cx="142601" cy="53439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8D90E5-DE74-9536-B31F-893EF27FF4B3}"/>
                </a:ext>
              </a:extLst>
            </p:cNvPr>
            <p:cNvCxnSpPr>
              <a:cxnSpLocks/>
            </p:cNvCxnSpPr>
            <p:nvPr/>
          </p:nvCxnSpPr>
          <p:spPr>
            <a:xfrm>
              <a:off x="3517794" y="1981113"/>
              <a:ext cx="137045" cy="447374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BE9D0E-A939-803F-7A1A-4E28A9EC13D5}"/>
                </a:ext>
              </a:extLst>
            </p:cNvPr>
            <p:cNvSpPr/>
            <p:nvPr/>
          </p:nvSpPr>
          <p:spPr>
            <a:xfrm>
              <a:off x="1940845" y="1380960"/>
              <a:ext cx="2556149" cy="224071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Arrow: Left-Right 29">
              <a:extLst>
                <a:ext uri="{FF2B5EF4-FFF2-40B4-BE49-F238E27FC236}">
                  <a16:creationId xmlns:a16="http://schemas.microsoft.com/office/drawing/2014/main" id="{0C5E626F-1820-E7F4-4783-CBB2400D137B}"/>
                </a:ext>
              </a:extLst>
            </p:cNvPr>
            <p:cNvSpPr/>
            <p:nvPr/>
          </p:nvSpPr>
          <p:spPr>
            <a:xfrm>
              <a:off x="4627004" y="3992634"/>
              <a:ext cx="1290083" cy="514093"/>
            </a:xfrm>
            <a:prstGeom prst="left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369652-E2B6-0919-E609-0AD8B0448273}"/>
                </a:ext>
              </a:extLst>
            </p:cNvPr>
            <p:cNvSpPr txBox="1"/>
            <p:nvPr/>
          </p:nvSpPr>
          <p:spPr>
            <a:xfrm>
              <a:off x="6098939" y="4034308"/>
              <a:ext cx="2518838" cy="430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Mathematical definition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04EE0A-C9A2-CA53-A5E3-4E4DB722A141}"/>
                </a:ext>
              </a:extLst>
            </p:cNvPr>
            <p:cNvSpPr txBox="1"/>
            <p:nvPr/>
          </p:nvSpPr>
          <p:spPr>
            <a:xfrm>
              <a:off x="715701" y="1209223"/>
              <a:ext cx="1458807" cy="96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well-defined</a:t>
              </a:r>
              <a:br>
                <a:rPr lang="en-US" sz="1000" dirty="0"/>
              </a:br>
              <a:r>
                <a:rPr lang="en-US" sz="1000" dirty="0"/>
                <a:t>physical</a:t>
              </a:r>
            </a:p>
            <a:p>
              <a:r>
                <a:rPr lang="en-US" sz="1000" dirty="0"/>
                <a:t>objects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7F22B2-141B-7991-0969-F197AC42CFCC}"/>
                </a:ext>
              </a:extLst>
            </p:cNvPr>
            <p:cNvSpPr txBox="1"/>
            <p:nvPr/>
          </p:nvSpPr>
          <p:spPr>
            <a:xfrm>
              <a:off x="7766372" y="1355196"/>
              <a:ext cx="1579390" cy="969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/>
                <a:t>well-defined</a:t>
              </a:r>
              <a:br>
                <a:rPr lang="en-US" sz="1000" dirty="0"/>
              </a:br>
              <a:r>
                <a:rPr lang="en-US" sz="1000" dirty="0"/>
                <a:t>mathematical</a:t>
              </a:r>
              <a:br>
                <a:rPr lang="en-US" sz="1000" dirty="0"/>
              </a:br>
              <a:r>
                <a:rPr lang="en-US" sz="1000" dirty="0"/>
                <a:t>objects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E9AEAA-531A-20A1-E7ED-4D547365745E}"/>
                </a:ext>
              </a:extLst>
            </p:cNvPr>
            <p:cNvSpPr txBox="1"/>
            <p:nvPr/>
          </p:nvSpPr>
          <p:spPr>
            <a:xfrm>
              <a:off x="2023985" y="226388"/>
              <a:ext cx="2140030" cy="83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Physical world</a:t>
              </a:r>
              <a:br>
                <a:rPr lang="en-US" sz="1400" dirty="0"/>
              </a:br>
              <a:r>
                <a:rPr lang="en-US" sz="1050" dirty="0"/>
                <a:t>(informal system)</a:t>
              </a:r>
              <a:endParaRPr 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17E7BB-5D04-50BB-F95A-71F36AD0532D}"/>
                </a:ext>
              </a:extLst>
            </p:cNvPr>
            <p:cNvSpPr txBox="1"/>
            <p:nvPr/>
          </p:nvSpPr>
          <p:spPr>
            <a:xfrm>
              <a:off x="5496596" y="225083"/>
              <a:ext cx="4065698" cy="834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Mathematical representation</a:t>
              </a:r>
            </a:p>
            <a:p>
              <a:pPr algn="ctr"/>
              <a:r>
                <a:rPr lang="en-US" sz="1050" dirty="0"/>
                <a:t>(formal system)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EF3A588-0B5D-AA2D-8F9F-F306FD6B1F65}"/>
              </a:ext>
            </a:extLst>
          </p:cNvPr>
          <p:cNvSpPr txBox="1"/>
          <p:nvPr/>
        </p:nvSpPr>
        <p:spPr>
          <a:xfrm>
            <a:off x="5951322" y="4077929"/>
            <a:ext cx="293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realm of applicability of</a:t>
            </a:r>
            <a:br>
              <a:rPr lang="en-US" dirty="0"/>
            </a:br>
            <a:r>
              <a:rPr lang="en-US" dirty="0"/>
              <a:t>mathematical tools</a:t>
            </a:r>
          </a:p>
        </p:txBody>
      </p:sp>
    </p:spTree>
    <p:extLst>
      <p:ext uri="{BB962C8B-B14F-4D97-AF65-F5344CB8AC3E}">
        <p14:creationId xmlns:p14="http://schemas.microsoft.com/office/powerpoint/2010/main" val="402923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C45F6-08B6-742A-C56A-6D0489043B35}"/>
              </a:ext>
            </a:extLst>
          </p:cNvPr>
          <p:cNvSpPr txBox="1"/>
          <p:nvPr/>
        </p:nvSpPr>
        <p:spPr>
          <a:xfrm>
            <a:off x="2758002" y="352075"/>
            <a:ext cx="6675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</a:rPr>
              <a:t>There is no “just math”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3897F-65C9-066E-32B7-B18AEED18034}"/>
              </a:ext>
            </a:extLst>
          </p:cNvPr>
          <p:cNvSpPr txBox="1"/>
          <p:nvPr/>
        </p:nvSpPr>
        <p:spPr>
          <a:xfrm>
            <a:off x="261079" y="1624827"/>
            <a:ext cx="541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Either the math represents physical objects, then it’s describing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6AF8-C227-96E5-DD22-E9E653138FAE}"/>
              </a:ext>
            </a:extLst>
          </p:cNvPr>
          <p:cNvSpPr txBox="1"/>
          <p:nvPr/>
        </p:nvSpPr>
        <p:spPr>
          <a:xfrm>
            <a:off x="1079770" y="3731628"/>
            <a:ext cx="7751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Only by understanding the full details of the math and physics (and philosophy) can you make that determination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2B033-5D43-0E1A-693C-1E50E4994AED}"/>
              </a:ext>
            </a:extLst>
          </p:cNvPr>
          <p:cNvSpPr txBox="1"/>
          <p:nvPr/>
        </p:nvSpPr>
        <p:spPr>
          <a:xfrm>
            <a:off x="6520775" y="1624827"/>
            <a:ext cx="5410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Or it doesn’t, and therefore it should be stripped away from the physical theory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B7CF-1D4A-8314-A31D-58BF8877B3E3}"/>
              </a:ext>
            </a:extLst>
          </p:cNvPr>
          <p:cNvSpPr txBox="1"/>
          <p:nvPr/>
        </p:nvSpPr>
        <p:spPr>
          <a:xfrm>
            <a:off x="1121064" y="5769159"/>
            <a:ext cx="766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 not know what the well-ordering of the reals is, you are precisely a person that cannot determine whether it is physically significant or not</a:t>
            </a:r>
          </a:p>
        </p:txBody>
      </p:sp>
    </p:spTree>
    <p:extLst>
      <p:ext uri="{BB962C8B-B14F-4D97-AF65-F5344CB8AC3E}">
        <p14:creationId xmlns:p14="http://schemas.microsoft.com/office/powerpoint/2010/main" val="245958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62691-6081-A670-7F1E-9F90AAC4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F5CBB-07FE-FD3F-BAFC-CEA1E6CBB770}"/>
              </a:ext>
            </a:extLst>
          </p:cNvPr>
          <p:cNvSpPr txBox="1"/>
          <p:nvPr/>
        </p:nvSpPr>
        <p:spPr>
          <a:xfrm>
            <a:off x="487279" y="1422674"/>
            <a:ext cx="112174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We use mathematics to specify our models, not just do calculations, and specifying physical models is the whole point of physics</a:t>
            </a:r>
          </a:p>
        </p:txBody>
      </p:sp>
    </p:spTree>
    <p:extLst>
      <p:ext uri="{BB962C8B-B14F-4D97-AF65-F5344CB8AC3E}">
        <p14:creationId xmlns:p14="http://schemas.microsoft.com/office/powerpoint/2010/main" val="144727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FF83-79F2-89E0-0618-F6088D9EF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FC2B0-050E-5BF0-5276-9BCE2795FCF2}"/>
              </a:ext>
            </a:extLst>
          </p:cNvPr>
          <p:cNvSpPr txBox="1"/>
          <p:nvPr/>
        </p:nvSpPr>
        <p:spPr>
          <a:xfrm>
            <a:off x="0" y="181368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There is no single way to “clean up the mess”: each axiom</a:t>
            </a:r>
            <a:br>
              <a:rPr lang="en-US" sz="3600" dirty="0"/>
            </a:br>
            <a:r>
              <a:rPr lang="en-US" sz="3600" dirty="0"/>
              <a:t>and definition represents a choice in mathematical modeling</a:t>
            </a:r>
          </a:p>
        </p:txBody>
      </p:sp>
    </p:spTree>
    <p:extLst>
      <p:ext uri="{BB962C8B-B14F-4D97-AF65-F5344CB8AC3E}">
        <p14:creationId xmlns:p14="http://schemas.microsoft.com/office/powerpoint/2010/main" val="145549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E41310-2784-61F1-795D-492F75BCED8B}"/>
              </a:ext>
            </a:extLst>
          </p:cNvPr>
          <p:cNvCxnSpPr/>
          <p:nvPr/>
        </p:nvCxnSpPr>
        <p:spPr>
          <a:xfrm>
            <a:off x="734291" y="3283526"/>
            <a:ext cx="4364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F7BE67-3F22-E643-05E5-80C4BF603FA8}"/>
              </a:ext>
            </a:extLst>
          </p:cNvPr>
          <p:cNvSpPr/>
          <p:nvPr/>
        </p:nvSpPr>
        <p:spPr>
          <a:xfrm>
            <a:off x="1336802" y="2115791"/>
            <a:ext cx="3408219" cy="1167735"/>
          </a:xfrm>
          <a:custGeom>
            <a:avLst/>
            <a:gdLst>
              <a:gd name="connsiteX0" fmla="*/ 0 w 3408219"/>
              <a:gd name="connsiteY0" fmla="*/ 1164121 h 1167735"/>
              <a:gd name="connsiteX1" fmla="*/ 817419 w 3408219"/>
              <a:gd name="connsiteY1" fmla="*/ 873175 h 1167735"/>
              <a:gd name="connsiteX2" fmla="*/ 1136073 w 3408219"/>
              <a:gd name="connsiteY2" fmla="*/ 125030 h 1167735"/>
              <a:gd name="connsiteX3" fmla="*/ 1801091 w 3408219"/>
              <a:gd name="connsiteY3" fmla="*/ 55757 h 1167735"/>
              <a:gd name="connsiteX4" fmla="*/ 2064328 w 3408219"/>
              <a:gd name="connsiteY4" fmla="*/ 693066 h 1167735"/>
              <a:gd name="connsiteX5" fmla="*/ 2729346 w 3408219"/>
              <a:gd name="connsiteY5" fmla="*/ 845466 h 1167735"/>
              <a:gd name="connsiteX6" fmla="*/ 2923309 w 3408219"/>
              <a:gd name="connsiteY6" fmla="*/ 1122557 h 1167735"/>
              <a:gd name="connsiteX7" fmla="*/ 3408219 w 3408219"/>
              <a:gd name="connsiteY7" fmla="*/ 1164121 h 116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8219" h="1167735">
                <a:moveTo>
                  <a:pt x="0" y="1164121"/>
                </a:moveTo>
                <a:cubicBezTo>
                  <a:pt x="314037" y="1105239"/>
                  <a:pt x="628074" y="1046357"/>
                  <a:pt x="817419" y="873175"/>
                </a:cubicBezTo>
                <a:cubicBezTo>
                  <a:pt x="1006764" y="699993"/>
                  <a:pt x="972128" y="261266"/>
                  <a:pt x="1136073" y="125030"/>
                </a:cubicBezTo>
                <a:cubicBezTo>
                  <a:pt x="1300018" y="-11206"/>
                  <a:pt x="1646382" y="-38916"/>
                  <a:pt x="1801091" y="55757"/>
                </a:cubicBezTo>
                <a:cubicBezTo>
                  <a:pt x="1955800" y="150430"/>
                  <a:pt x="1909619" y="561448"/>
                  <a:pt x="2064328" y="693066"/>
                </a:cubicBezTo>
                <a:cubicBezTo>
                  <a:pt x="2219037" y="824684"/>
                  <a:pt x="2586183" y="773884"/>
                  <a:pt x="2729346" y="845466"/>
                </a:cubicBezTo>
                <a:cubicBezTo>
                  <a:pt x="2872509" y="917048"/>
                  <a:pt x="2810164" y="1069448"/>
                  <a:pt x="2923309" y="1122557"/>
                </a:cubicBezTo>
                <a:cubicBezTo>
                  <a:pt x="3036455" y="1175666"/>
                  <a:pt x="3222337" y="1169893"/>
                  <a:pt x="3408219" y="1164121"/>
                </a:cubicBezTo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90600-A14D-1075-ABC8-0E07AC87CDB8}"/>
                  </a:ext>
                </a:extLst>
              </p:cNvPr>
              <p:cNvSpPr txBox="1"/>
              <p:nvPr/>
            </p:nvSpPr>
            <p:spPr>
              <a:xfrm>
                <a:off x="4959928" y="3259431"/>
                <a:ext cx="6428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F90600-A14D-1075-ABC8-0E07AC87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28" y="3259431"/>
                <a:ext cx="6428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6498CD-5F7D-DC9C-A5DE-38294ECA62FA}"/>
                  </a:ext>
                </a:extLst>
              </p:cNvPr>
              <p:cNvSpPr txBox="1"/>
              <p:nvPr/>
            </p:nvSpPr>
            <p:spPr>
              <a:xfrm>
                <a:off x="379277" y="1271733"/>
                <a:ext cx="2537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6498CD-5F7D-DC9C-A5DE-38294ECA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7" y="1271733"/>
                <a:ext cx="25371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1EC18D-C33B-62D9-C00B-3E545A1E5846}"/>
              </a:ext>
            </a:extLst>
          </p:cNvPr>
          <p:cNvCxnSpPr>
            <a:cxnSpLocks/>
          </p:cNvCxnSpPr>
          <p:nvPr/>
        </p:nvCxnSpPr>
        <p:spPr>
          <a:xfrm>
            <a:off x="2916382" y="1749949"/>
            <a:ext cx="656017" cy="236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8D19C0-1009-EAFE-1714-3EEB0C3960E5}"/>
                  </a:ext>
                </a:extLst>
              </p:cNvPr>
              <p:cNvSpPr txBox="1"/>
              <p:nvPr/>
            </p:nvSpPr>
            <p:spPr>
              <a:xfrm>
                <a:off x="3572399" y="2013737"/>
                <a:ext cx="2567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measure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8D19C0-1009-EAFE-1714-3EEB0C39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99" y="2013737"/>
                <a:ext cx="2567241" cy="369332"/>
              </a:xfrm>
              <a:prstGeom prst="rect">
                <a:avLst/>
              </a:prstGeom>
              <a:blipFill>
                <a:blip r:embed="rId4"/>
                <a:stretch>
                  <a:fillRect l="-19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44C15-FA8C-2615-B006-3884930A6985}"/>
                  </a:ext>
                </a:extLst>
              </p:cNvPr>
              <p:cNvSpPr txBox="1"/>
              <p:nvPr/>
            </p:nvSpPr>
            <p:spPr>
              <a:xfrm>
                <a:off x="6980618" y="812607"/>
                <a:ext cx="429805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When does a</a:t>
                </a:r>
                <a:b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sequence </a:t>
                </a:r>
                <a:b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of measures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converge to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D44C15-FA8C-2615-B006-3884930A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618" y="812607"/>
                <a:ext cx="4298050" cy="2800767"/>
              </a:xfrm>
              <a:prstGeom prst="rect">
                <a:avLst/>
              </a:prstGeom>
              <a:blipFill>
                <a:blip r:embed="rId5"/>
                <a:stretch>
                  <a:fillRect t="-4348" b="-9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9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E205F-7DAE-3576-1622-6E4FD7F6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0E8945-FED0-4F7E-89DD-B63FB0F6DE47}"/>
              </a:ext>
            </a:extLst>
          </p:cNvPr>
          <p:cNvSpPr txBox="1"/>
          <p:nvPr/>
        </p:nvSpPr>
        <p:spPr>
          <a:xfrm>
            <a:off x="600075" y="647266"/>
            <a:ext cx="410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Weak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F5C47-B789-FED9-DD3F-F2F41FF4E2F1}"/>
                  </a:ext>
                </a:extLst>
              </p:cNvPr>
              <p:cNvSpPr txBox="1"/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  <m:sSub>
                            <m:sSub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𝑓𝑑𝑝</m:t>
                          </m:r>
                        </m:e>
                      </m:nary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F5C47-B789-FED9-DD3F-F2F41FF4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EBC2F0-0907-57A4-3FC9-E23048AC5E2F}"/>
              </a:ext>
            </a:extLst>
          </p:cNvPr>
          <p:cNvSpPr txBox="1"/>
          <p:nvPr/>
        </p:nvSpPr>
        <p:spPr>
          <a:xfrm>
            <a:off x="600075" y="3020728"/>
            <a:ext cx="429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Strong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5B88F-2061-15E0-0B8A-21AA7E5A28EA}"/>
                  </a:ext>
                </a:extLst>
              </p:cNvPr>
              <p:cNvSpPr txBox="1"/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05B88F-2061-15E0-0B8A-21AA7E5A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580DD-F660-A3EC-A3A3-C31F6CC4FCBE}"/>
              </a:ext>
            </a:extLst>
          </p:cNvPr>
          <p:cNvSpPr txBox="1"/>
          <p:nvPr/>
        </p:nvSpPr>
        <p:spPr>
          <a:xfrm>
            <a:off x="600075" y="647266"/>
            <a:ext cx="410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Weak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831781-0606-3D57-9935-47B28D3F4658}"/>
                  </a:ext>
                </a:extLst>
              </p:cNvPr>
              <p:cNvSpPr txBox="1"/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</m:t>
                          </m:r>
                          <m:sSub>
                            <m:sSub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𝑓𝑑𝑝</m:t>
                          </m:r>
                        </m:e>
                      </m:nary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831781-0606-3D57-9935-47B28D3F4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801"/>
                <a:ext cx="4396973" cy="1476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C7107D-EF52-8794-61DA-FD1EC9672F07}"/>
              </a:ext>
            </a:extLst>
          </p:cNvPr>
          <p:cNvSpPr txBox="1"/>
          <p:nvPr/>
        </p:nvSpPr>
        <p:spPr>
          <a:xfrm>
            <a:off x="600075" y="3020728"/>
            <a:ext cx="4292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Strong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B800B9-7D6C-08E0-20E3-4243C0710D94}"/>
                  </a:ext>
                </a:extLst>
              </p:cNvPr>
              <p:cNvSpPr txBox="1"/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B800B9-7D6C-08E0-20E3-4243C071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59173"/>
                <a:ext cx="3560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A48A4F-E853-77C4-B38C-88A670250A3B}"/>
              </a:ext>
            </a:extLst>
          </p:cNvPr>
          <p:cNvSpPr txBox="1"/>
          <p:nvPr/>
        </p:nvSpPr>
        <p:spPr>
          <a:xfrm>
            <a:off x="6396819" y="1775204"/>
            <a:ext cx="3795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Expectation of all continuous</a:t>
            </a:r>
            <a:br>
              <a:rPr lang="en-US" sz="2400" dirty="0"/>
            </a:br>
            <a:r>
              <a:rPr lang="en-US" sz="2400" dirty="0"/>
              <a:t>random variables converges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431C8-4FA8-0C0E-E25A-2BC94755F06B}"/>
              </a:ext>
            </a:extLst>
          </p:cNvPr>
          <p:cNvSpPr txBox="1"/>
          <p:nvPr/>
        </p:nvSpPr>
        <p:spPr>
          <a:xfrm>
            <a:off x="5506781" y="3784113"/>
            <a:ext cx="4467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 of any event converges</a:t>
            </a:r>
          </a:p>
        </p:txBody>
      </p:sp>
    </p:spTree>
    <p:extLst>
      <p:ext uri="{BB962C8B-B14F-4D97-AF65-F5344CB8AC3E}">
        <p14:creationId xmlns:p14="http://schemas.microsoft.com/office/powerpoint/2010/main" val="88798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689BE1-78B6-71AE-0CF7-5F92356C4A80}"/>
              </a:ext>
            </a:extLst>
          </p:cNvPr>
          <p:cNvGrpSpPr/>
          <p:nvPr/>
        </p:nvGrpSpPr>
        <p:grpSpPr>
          <a:xfrm>
            <a:off x="359684" y="592459"/>
            <a:ext cx="1955102" cy="1936452"/>
            <a:chOff x="141308" y="2246114"/>
            <a:chExt cx="1955102" cy="193645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AC01C24-787D-C056-4234-04F8DD945136}"/>
                </a:ext>
              </a:extLst>
            </p:cNvPr>
            <p:cNvGrpSpPr/>
            <p:nvPr/>
          </p:nvGrpSpPr>
          <p:grpSpPr>
            <a:xfrm>
              <a:off x="280310" y="2246114"/>
              <a:ext cx="1816100" cy="1676400"/>
              <a:chOff x="527050" y="800100"/>
              <a:chExt cx="1816100" cy="1676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ACA8DE-E37B-0E34-7993-1C950D8D546F}"/>
                  </a:ext>
                </a:extLst>
              </p:cNvPr>
              <p:cNvSpPr/>
              <p:nvPr/>
            </p:nvSpPr>
            <p:spPr>
              <a:xfrm>
                <a:off x="527050" y="800100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37933D-F111-3AAC-10A9-23FF3FBCF123}"/>
                  </a:ext>
                </a:extLst>
              </p:cNvPr>
              <p:cNvSpPr/>
              <p:nvPr/>
            </p:nvSpPr>
            <p:spPr>
              <a:xfrm>
                <a:off x="527050" y="1282700"/>
                <a:ext cx="806450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9C9F8A-3C9D-7A34-FDCE-0DC5B4AD9665}"/>
                </a:ext>
              </a:extLst>
            </p:cNvPr>
            <p:cNvSpPr txBox="1"/>
            <p:nvPr/>
          </p:nvSpPr>
          <p:spPr>
            <a:xfrm>
              <a:off x="141308" y="387478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60F3519-BE26-CEA0-C226-0EE446B8AB4F}"/>
                </a:ext>
              </a:extLst>
            </p:cNvPr>
            <p:cNvSpPr txBox="1"/>
            <p:nvPr/>
          </p:nvSpPr>
          <p:spPr>
            <a:xfrm>
              <a:off x="880689" y="3874789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DC8A1C-C870-6BEA-E4F5-DFF5192866E5}"/>
                </a:ext>
              </a:extLst>
            </p:cNvPr>
            <p:cNvSpPr txBox="1"/>
            <p:nvPr/>
          </p:nvSpPr>
          <p:spPr>
            <a:xfrm>
              <a:off x="1756324" y="3874789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7FE4B72-9981-019C-6FBB-A90D9F024B82}"/>
              </a:ext>
            </a:extLst>
          </p:cNvPr>
          <p:cNvGrpSpPr/>
          <p:nvPr/>
        </p:nvGrpSpPr>
        <p:grpSpPr>
          <a:xfrm>
            <a:off x="2512920" y="592459"/>
            <a:ext cx="1955102" cy="1936452"/>
            <a:chOff x="4140898" y="2198389"/>
            <a:chExt cx="1955102" cy="193645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3FD89ED-3EF0-3B0D-B8E7-7DF4B42B3953}"/>
                </a:ext>
              </a:extLst>
            </p:cNvPr>
            <p:cNvGrpSpPr/>
            <p:nvPr/>
          </p:nvGrpSpPr>
          <p:grpSpPr>
            <a:xfrm>
              <a:off x="4279900" y="2198389"/>
              <a:ext cx="1816100" cy="1676400"/>
              <a:chOff x="3758155" y="2652712"/>
              <a:chExt cx="1816100" cy="167640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FF97C9B4-C417-F7BD-C9E1-292E38996F02}"/>
                  </a:ext>
                </a:extLst>
              </p:cNvPr>
              <p:cNvSpPr/>
              <p:nvPr/>
            </p:nvSpPr>
            <p:spPr>
              <a:xfrm>
                <a:off x="3758155" y="2652712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675D0EE-F729-FBD2-2AD6-8B0305F6D6DD}"/>
                  </a:ext>
                </a:extLst>
              </p:cNvPr>
              <p:cNvGrpSpPr/>
              <p:nvPr/>
            </p:nvGrpSpPr>
            <p:grpSpPr>
              <a:xfrm>
                <a:off x="3758155" y="3135312"/>
                <a:ext cx="1211263" cy="1193800"/>
                <a:chOff x="679450" y="1435100"/>
                <a:chExt cx="2419350" cy="11938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77C44CF-A141-EFC7-28E2-E15076F183C5}"/>
                    </a:ext>
                  </a:extLst>
                </p:cNvPr>
                <p:cNvSpPr/>
                <p:nvPr/>
              </p:nvSpPr>
              <p:spPr>
                <a:xfrm>
                  <a:off x="6794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7BFC5AB-41C6-4931-41B9-65AF4394C371}"/>
                    </a:ext>
                  </a:extLst>
                </p:cNvPr>
                <p:cNvSpPr/>
                <p:nvPr/>
              </p:nvSpPr>
              <p:spPr>
                <a:xfrm>
                  <a:off x="2292350" y="1435100"/>
                  <a:ext cx="806450" cy="1193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B0B2E2A-BD70-B9A1-A66F-38BE340C5231}"/>
                </a:ext>
              </a:extLst>
            </p:cNvPr>
            <p:cNvSpPr txBox="1"/>
            <p:nvPr/>
          </p:nvSpPr>
          <p:spPr>
            <a:xfrm>
              <a:off x="4140898" y="382706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ED1021F-057A-6A20-1FDB-0B56B5D4968C}"/>
                </a:ext>
              </a:extLst>
            </p:cNvPr>
            <p:cNvSpPr txBox="1"/>
            <p:nvPr/>
          </p:nvSpPr>
          <p:spPr>
            <a:xfrm>
              <a:off x="4880279" y="382706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3EA7927-F813-41F0-F5D3-535CBDD44D89}"/>
                </a:ext>
              </a:extLst>
            </p:cNvPr>
            <p:cNvSpPr txBox="1"/>
            <p:nvPr/>
          </p:nvSpPr>
          <p:spPr>
            <a:xfrm>
              <a:off x="5755914" y="382706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0DC7F58-1941-4C09-7678-80465844708A}"/>
              </a:ext>
            </a:extLst>
          </p:cNvPr>
          <p:cNvGrpSpPr/>
          <p:nvPr/>
        </p:nvGrpSpPr>
        <p:grpSpPr>
          <a:xfrm>
            <a:off x="9910067" y="592459"/>
            <a:ext cx="1955102" cy="1936452"/>
            <a:chOff x="2191051" y="2956716"/>
            <a:chExt cx="1955102" cy="1936452"/>
          </a:xfrm>
        </p:grpSpPr>
        <p:sp>
          <p:nvSpPr>
            <p:cNvPr id="116" name="Rectangle 7">
              <a:extLst>
                <a:ext uri="{FF2B5EF4-FFF2-40B4-BE49-F238E27FC236}">
                  <a16:creationId xmlns:a16="http://schemas.microsoft.com/office/drawing/2014/main" id="{66AE1C9E-444E-1FCC-9D82-8FCB2826E963}"/>
                </a:ext>
              </a:extLst>
            </p:cNvPr>
            <p:cNvSpPr/>
            <p:nvPr/>
          </p:nvSpPr>
          <p:spPr>
            <a:xfrm>
              <a:off x="2330053" y="2956716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B9ABD68-2E4F-D5EE-E2EC-C49EBA16177C}"/>
                </a:ext>
              </a:extLst>
            </p:cNvPr>
            <p:cNvSpPr/>
            <p:nvPr/>
          </p:nvSpPr>
          <p:spPr>
            <a:xfrm>
              <a:off x="2330053" y="4033834"/>
              <a:ext cx="1614032" cy="5992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8870FF-7960-56DE-5079-031FF839670F}"/>
                </a:ext>
              </a:extLst>
            </p:cNvPr>
            <p:cNvSpPr txBox="1"/>
            <p:nvPr/>
          </p:nvSpPr>
          <p:spPr>
            <a:xfrm>
              <a:off x="2191051" y="458539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2A0053A-7F88-D473-A9BC-04D1902D6A7B}"/>
                </a:ext>
              </a:extLst>
            </p:cNvPr>
            <p:cNvSpPr txBox="1"/>
            <p:nvPr/>
          </p:nvSpPr>
          <p:spPr>
            <a:xfrm>
              <a:off x="2930432" y="458539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91B66E-9E1A-63C7-C4C5-C007DAC79E33}"/>
                </a:ext>
              </a:extLst>
            </p:cNvPr>
            <p:cNvSpPr txBox="1"/>
            <p:nvPr/>
          </p:nvSpPr>
          <p:spPr>
            <a:xfrm>
              <a:off x="3806067" y="4585391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0167C0-44D3-35C7-7E5C-A811051D70B3}"/>
                  </a:ext>
                </a:extLst>
              </p:cNvPr>
              <p:cNvSpPr txBox="1"/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D0167C0-44D3-35C7-7E5C-A811051D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28" y="1206742"/>
                <a:ext cx="73930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12F9CF49-5A98-5820-0D3F-E5ACA03E3EC4}"/>
              </a:ext>
            </a:extLst>
          </p:cNvPr>
          <p:cNvSpPr txBox="1"/>
          <p:nvPr/>
        </p:nvSpPr>
        <p:spPr>
          <a:xfrm>
            <a:off x="1099065" y="2820415"/>
            <a:ext cx="9257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Here is a series of probability distributions from 0 to 1</a:t>
            </a:r>
            <a:br>
              <a:rPr lang="en-US" sz="3200" dirty="0"/>
            </a:br>
            <a:r>
              <a:rPr lang="en-US" sz="3200" dirty="0"/>
              <a:t>Does it strongly converge to a uniform distribution?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3C8431C-B55D-1625-94C2-B4C6DE7A6B8B}"/>
              </a:ext>
            </a:extLst>
          </p:cNvPr>
          <p:cNvGrpSpPr/>
          <p:nvPr/>
        </p:nvGrpSpPr>
        <p:grpSpPr>
          <a:xfrm>
            <a:off x="4666156" y="592459"/>
            <a:ext cx="1955102" cy="1936452"/>
            <a:chOff x="4666156" y="592459"/>
            <a:chExt cx="1955102" cy="1936452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C1F1EF2-C19B-F782-12AD-7B1011340BD6}"/>
                </a:ext>
              </a:extLst>
            </p:cNvPr>
            <p:cNvGrpSpPr/>
            <p:nvPr/>
          </p:nvGrpSpPr>
          <p:grpSpPr>
            <a:xfrm>
              <a:off x="4807236" y="1075058"/>
              <a:ext cx="1412345" cy="1193800"/>
              <a:chOff x="679450" y="1435100"/>
              <a:chExt cx="2824163" cy="119380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39A6054-4C00-F647-6EAC-6FDF3A0ECD4B}"/>
                  </a:ext>
                </a:extLst>
              </p:cNvPr>
              <p:cNvSpPr/>
              <p:nvPr/>
            </p:nvSpPr>
            <p:spPr>
              <a:xfrm>
                <a:off x="6794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F848534-2880-2CF0-41F2-901FE0DFABFB}"/>
                  </a:ext>
                </a:extLst>
              </p:cNvPr>
              <p:cNvSpPr/>
              <p:nvPr/>
            </p:nvSpPr>
            <p:spPr>
              <a:xfrm>
                <a:off x="14869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CA4DB6-6445-43D1-C72D-EF142BAB0CE6}"/>
                  </a:ext>
                </a:extLst>
              </p:cNvPr>
              <p:cNvSpPr/>
              <p:nvPr/>
            </p:nvSpPr>
            <p:spPr>
              <a:xfrm>
                <a:off x="2292350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E3E3034-EFC0-1588-F973-FB186BBD7DD1}"/>
                  </a:ext>
                </a:extLst>
              </p:cNvPr>
              <p:cNvSpPr/>
              <p:nvPr/>
            </p:nvSpPr>
            <p:spPr>
              <a:xfrm>
                <a:off x="3099859" y="1435100"/>
                <a:ext cx="403754" cy="1193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6F6339DD-F8F3-ECD3-30E2-30FA2A7AAEF5}"/>
                </a:ext>
              </a:extLst>
            </p:cNvPr>
            <p:cNvSpPr/>
            <p:nvPr/>
          </p:nvSpPr>
          <p:spPr>
            <a:xfrm>
              <a:off x="4805158" y="592459"/>
              <a:ext cx="1816100" cy="1676400"/>
            </a:xfrm>
            <a:custGeom>
              <a:avLst/>
              <a:gdLst>
                <a:gd name="connsiteX0" fmla="*/ 0 w 1993900"/>
                <a:gd name="connsiteY0" fmla="*/ 0 h 1936750"/>
                <a:gd name="connsiteX1" fmla="*/ 1993900 w 1993900"/>
                <a:gd name="connsiteY1" fmla="*/ 0 h 1936750"/>
                <a:gd name="connsiteX2" fmla="*/ 1993900 w 1993900"/>
                <a:gd name="connsiteY2" fmla="*/ 1936750 h 1936750"/>
                <a:gd name="connsiteX3" fmla="*/ 0 w 1993900"/>
                <a:gd name="connsiteY3" fmla="*/ 1936750 h 1936750"/>
                <a:gd name="connsiteX4" fmla="*/ 0 w 1993900"/>
                <a:gd name="connsiteY4" fmla="*/ 0 h 1936750"/>
                <a:gd name="connsiteX0" fmla="*/ 1993900 w 2085340"/>
                <a:gd name="connsiteY0" fmla="*/ 0 h 1936750"/>
                <a:gd name="connsiteX1" fmla="*/ 1993900 w 2085340"/>
                <a:gd name="connsiteY1" fmla="*/ 1936750 h 1936750"/>
                <a:gd name="connsiteX2" fmla="*/ 0 w 2085340"/>
                <a:gd name="connsiteY2" fmla="*/ 1936750 h 1936750"/>
                <a:gd name="connsiteX3" fmla="*/ 0 w 2085340"/>
                <a:gd name="connsiteY3" fmla="*/ 0 h 1936750"/>
                <a:gd name="connsiteX4" fmla="*/ 2085340 w 2085340"/>
                <a:gd name="connsiteY4" fmla="*/ 91440 h 1936750"/>
                <a:gd name="connsiteX0" fmla="*/ 1993900 w 2085340"/>
                <a:gd name="connsiteY0" fmla="*/ 1936750 h 1936750"/>
                <a:gd name="connsiteX1" fmla="*/ 0 w 2085340"/>
                <a:gd name="connsiteY1" fmla="*/ 1936750 h 1936750"/>
                <a:gd name="connsiteX2" fmla="*/ 0 w 2085340"/>
                <a:gd name="connsiteY2" fmla="*/ 0 h 1936750"/>
                <a:gd name="connsiteX3" fmla="*/ 2085340 w 2085340"/>
                <a:gd name="connsiteY3" fmla="*/ 91440 h 1936750"/>
                <a:gd name="connsiteX0" fmla="*/ 1993900 w 1993900"/>
                <a:gd name="connsiteY0" fmla="*/ 1936750 h 1936750"/>
                <a:gd name="connsiteX1" fmla="*/ 0 w 1993900"/>
                <a:gd name="connsiteY1" fmla="*/ 1936750 h 1936750"/>
                <a:gd name="connsiteX2" fmla="*/ 0 w 1993900"/>
                <a:gd name="connsiteY2" fmla="*/ 0 h 193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3900" h="1936750">
                  <a:moveTo>
                    <a:pt x="1993900" y="1936750"/>
                  </a:moveTo>
                  <a:lnTo>
                    <a:pt x="0" y="193675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23742B0-D2AD-E66B-26E4-F2BD3B29E883}"/>
                </a:ext>
              </a:extLst>
            </p:cNvPr>
            <p:cNvSpPr txBox="1"/>
            <p:nvPr/>
          </p:nvSpPr>
          <p:spPr>
            <a:xfrm>
              <a:off x="4666156" y="222113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5A64107-073A-9FFB-6138-EF4D52A1FA29}"/>
                </a:ext>
              </a:extLst>
            </p:cNvPr>
            <p:cNvSpPr txBox="1"/>
            <p:nvPr/>
          </p:nvSpPr>
          <p:spPr>
            <a:xfrm>
              <a:off x="5405537" y="2221134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0.5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49AA6BE-67FF-73B2-3735-4023A93F7EC5}"/>
                </a:ext>
              </a:extLst>
            </p:cNvPr>
            <p:cNvSpPr txBox="1"/>
            <p:nvPr/>
          </p:nvSpPr>
          <p:spPr>
            <a:xfrm>
              <a:off x="6281172" y="222113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1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DBAF1C4-B632-0363-6072-386AD5359FFF}"/>
              </a:ext>
            </a:extLst>
          </p:cNvPr>
          <p:cNvGrpSpPr/>
          <p:nvPr/>
        </p:nvGrpSpPr>
        <p:grpSpPr>
          <a:xfrm>
            <a:off x="6819392" y="592459"/>
            <a:ext cx="1955102" cy="1936452"/>
            <a:chOff x="6819392" y="592459"/>
            <a:chExt cx="1955102" cy="193645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1AD9190-2B03-616D-C5B6-1393F09C86DE}"/>
                </a:ext>
              </a:extLst>
            </p:cNvPr>
            <p:cNvGrpSpPr/>
            <p:nvPr/>
          </p:nvGrpSpPr>
          <p:grpSpPr>
            <a:xfrm>
              <a:off x="6819392" y="2221134"/>
              <a:ext cx="1891053" cy="307777"/>
              <a:chOff x="5755916" y="4271862"/>
              <a:chExt cx="1891053" cy="307777"/>
            </a:xfrm>
          </p:grpSpPr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25D0734-95A4-BEC3-8B32-4CFFE01CDC52}"/>
                  </a:ext>
                </a:extLst>
              </p:cNvPr>
              <p:cNvSpPr txBox="1"/>
              <p:nvPr/>
            </p:nvSpPr>
            <p:spPr>
              <a:xfrm>
                <a:off x="5755916" y="427186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23F31FA-E0B7-2C5A-CCAC-815FFA091D13}"/>
                  </a:ext>
                </a:extLst>
              </p:cNvPr>
              <p:cNvSpPr txBox="1"/>
              <p:nvPr/>
            </p:nvSpPr>
            <p:spPr>
              <a:xfrm>
                <a:off x="6495297" y="4271862"/>
                <a:ext cx="4122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0.5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0BBFA0D2-A4E9-D7C7-ED1E-A3A4651239F7}"/>
                  </a:ext>
                </a:extLst>
              </p:cNvPr>
              <p:cNvSpPr txBox="1"/>
              <p:nvPr/>
            </p:nvSpPr>
            <p:spPr>
              <a:xfrm>
                <a:off x="7370932" y="4271862"/>
                <a:ext cx="2760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A9BC464-78C2-00E8-F8A6-4EB0E1E73E51}"/>
                </a:ext>
              </a:extLst>
            </p:cNvPr>
            <p:cNvGrpSpPr/>
            <p:nvPr/>
          </p:nvGrpSpPr>
          <p:grpSpPr>
            <a:xfrm>
              <a:off x="6958394" y="592459"/>
              <a:ext cx="1816100" cy="1676400"/>
              <a:chOff x="6958394" y="592459"/>
              <a:chExt cx="1816100" cy="1676400"/>
            </a:xfrm>
          </p:grpSpPr>
          <p:sp>
            <p:nvSpPr>
              <p:cNvPr id="168" name="Rectangle 7">
                <a:extLst>
                  <a:ext uri="{FF2B5EF4-FFF2-40B4-BE49-F238E27FC236}">
                    <a16:creationId xmlns:a16="http://schemas.microsoft.com/office/drawing/2014/main" id="{DA1167FC-6363-DB24-03B7-EA45A82B4102}"/>
                  </a:ext>
                </a:extLst>
              </p:cNvPr>
              <p:cNvSpPr/>
              <p:nvPr/>
            </p:nvSpPr>
            <p:spPr>
              <a:xfrm>
                <a:off x="6958394" y="592459"/>
                <a:ext cx="1816100" cy="1676400"/>
              </a:xfrm>
              <a:custGeom>
                <a:avLst/>
                <a:gdLst>
                  <a:gd name="connsiteX0" fmla="*/ 0 w 1993900"/>
                  <a:gd name="connsiteY0" fmla="*/ 0 h 1936750"/>
                  <a:gd name="connsiteX1" fmla="*/ 1993900 w 1993900"/>
                  <a:gd name="connsiteY1" fmla="*/ 0 h 1936750"/>
                  <a:gd name="connsiteX2" fmla="*/ 1993900 w 1993900"/>
                  <a:gd name="connsiteY2" fmla="*/ 1936750 h 1936750"/>
                  <a:gd name="connsiteX3" fmla="*/ 0 w 1993900"/>
                  <a:gd name="connsiteY3" fmla="*/ 1936750 h 1936750"/>
                  <a:gd name="connsiteX4" fmla="*/ 0 w 1993900"/>
                  <a:gd name="connsiteY4" fmla="*/ 0 h 1936750"/>
                  <a:gd name="connsiteX0" fmla="*/ 1993900 w 2085340"/>
                  <a:gd name="connsiteY0" fmla="*/ 0 h 1936750"/>
                  <a:gd name="connsiteX1" fmla="*/ 1993900 w 2085340"/>
                  <a:gd name="connsiteY1" fmla="*/ 1936750 h 1936750"/>
                  <a:gd name="connsiteX2" fmla="*/ 0 w 2085340"/>
                  <a:gd name="connsiteY2" fmla="*/ 1936750 h 1936750"/>
                  <a:gd name="connsiteX3" fmla="*/ 0 w 2085340"/>
                  <a:gd name="connsiteY3" fmla="*/ 0 h 1936750"/>
                  <a:gd name="connsiteX4" fmla="*/ 2085340 w 2085340"/>
                  <a:gd name="connsiteY4" fmla="*/ 91440 h 1936750"/>
                  <a:gd name="connsiteX0" fmla="*/ 1993900 w 2085340"/>
                  <a:gd name="connsiteY0" fmla="*/ 1936750 h 1936750"/>
                  <a:gd name="connsiteX1" fmla="*/ 0 w 2085340"/>
                  <a:gd name="connsiteY1" fmla="*/ 1936750 h 1936750"/>
                  <a:gd name="connsiteX2" fmla="*/ 0 w 2085340"/>
                  <a:gd name="connsiteY2" fmla="*/ 0 h 1936750"/>
                  <a:gd name="connsiteX3" fmla="*/ 2085340 w 2085340"/>
                  <a:gd name="connsiteY3" fmla="*/ 91440 h 1936750"/>
                  <a:gd name="connsiteX0" fmla="*/ 1993900 w 1993900"/>
                  <a:gd name="connsiteY0" fmla="*/ 1936750 h 1936750"/>
                  <a:gd name="connsiteX1" fmla="*/ 0 w 1993900"/>
                  <a:gd name="connsiteY1" fmla="*/ 1936750 h 1936750"/>
                  <a:gd name="connsiteX2" fmla="*/ 0 w 1993900"/>
                  <a:gd name="connsiteY2" fmla="*/ 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3900" h="1936750">
                    <a:moveTo>
                      <a:pt x="1993900" y="1936750"/>
                    </a:moveTo>
                    <a:lnTo>
                      <a:pt x="0" y="193675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170922F2-B16E-40BB-6C2D-E1177EEDAB98}"/>
                  </a:ext>
                </a:extLst>
              </p:cNvPr>
              <p:cNvGrpSpPr/>
              <p:nvPr/>
            </p:nvGrpSpPr>
            <p:grpSpPr>
              <a:xfrm>
                <a:off x="6958394" y="1072677"/>
                <a:ext cx="1506352" cy="1193800"/>
                <a:chOff x="497931" y="1075058"/>
                <a:chExt cx="3021238" cy="1193800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D0714EA-DFFC-C98A-0DD6-865243986EEC}"/>
                    </a:ext>
                  </a:extLst>
                </p:cNvPr>
                <p:cNvGrpSpPr/>
                <p:nvPr/>
              </p:nvGrpSpPr>
              <p:grpSpPr>
                <a:xfrm>
                  <a:off x="497931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2D59A60-1C9E-B557-C3E9-7E587C5D0B9D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BD232E94-2D97-E64F-4637-8BCFC776406C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382D4EFE-1C9A-FC50-EC24-9625424E4362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BAE15792-F089-261A-AC99-5D861CFAFFFC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439FB42-216D-8033-A367-F50531D37242}"/>
                    </a:ext>
                  </a:extLst>
                </p:cNvPr>
                <p:cNvGrpSpPr/>
                <p:nvPr/>
              </p:nvGrpSpPr>
              <p:grpSpPr>
                <a:xfrm>
                  <a:off x="2106824" y="1075058"/>
                  <a:ext cx="1412345" cy="1193800"/>
                  <a:chOff x="679450" y="1435100"/>
                  <a:chExt cx="2824163" cy="1193800"/>
                </a:xfrm>
              </p:grpSpPr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399CFD9D-5F71-A371-A0CA-5DE88EB9C9CD}"/>
                      </a:ext>
                    </a:extLst>
                  </p:cNvPr>
                  <p:cNvSpPr/>
                  <p:nvPr/>
                </p:nvSpPr>
                <p:spPr>
                  <a:xfrm>
                    <a:off x="6794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AA88A988-D5FE-D62E-644A-942E94C4EAF8}"/>
                      </a:ext>
                    </a:extLst>
                  </p:cNvPr>
                  <p:cNvSpPr/>
                  <p:nvPr/>
                </p:nvSpPr>
                <p:spPr>
                  <a:xfrm>
                    <a:off x="14869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69A70124-03B7-EBF8-B756-9E30B2671303}"/>
                      </a:ext>
                    </a:extLst>
                  </p:cNvPr>
                  <p:cNvSpPr/>
                  <p:nvPr/>
                </p:nvSpPr>
                <p:spPr>
                  <a:xfrm>
                    <a:off x="2292350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C80F8C8B-91D4-C551-99AF-21DE915F9AE1}"/>
                      </a:ext>
                    </a:extLst>
                  </p:cNvPr>
                  <p:cNvSpPr/>
                  <p:nvPr/>
                </p:nvSpPr>
                <p:spPr>
                  <a:xfrm>
                    <a:off x="3099859" y="1435100"/>
                    <a:ext cx="403754" cy="1193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9404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111076</TotalTime>
  <Words>1927</Words>
  <Application>Microsoft Office PowerPoint</Application>
  <PresentationFormat>Widescreen</PresentationFormat>
  <Paragraphs>354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All of us will die</vt:lpstr>
      <vt:lpstr>Arial</vt:lpstr>
      <vt:lpstr>Calibri</vt:lpstr>
      <vt:lpstr>Calibri Light</vt:lpstr>
      <vt:lpstr>Cambria Math</vt:lpstr>
      <vt:lpstr>Office Theme</vt:lpstr>
      <vt:lpstr>  Introduction to Physical 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unphysical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 of experimental verifiability ⇓ topologies and σ-algebras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and σ-algebra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354</cp:revision>
  <dcterms:created xsi:type="dcterms:W3CDTF">2021-04-07T15:17:47Z</dcterms:created>
  <dcterms:modified xsi:type="dcterms:W3CDTF">2025-07-22T13:38:18Z</dcterms:modified>
</cp:coreProperties>
</file>