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1072" r:id="rId2"/>
    <p:sldId id="1073" r:id="rId3"/>
    <p:sldId id="1156" r:id="rId4"/>
    <p:sldId id="1164" r:id="rId5"/>
    <p:sldId id="1167" r:id="rId6"/>
    <p:sldId id="1168" r:id="rId7"/>
    <p:sldId id="1169" r:id="rId8"/>
    <p:sldId id="1166" r:id="rId9"/>
    <p:sldId id="1170" r:id="rId10"/>
    <p:sldId id="1171" r:id="rId11"/>
    <p:sldId id="1172" r:id="rId12"/>
    <p:sldId id="1173" r:id="rId13"/>
    <p:sldId id="1174" r:id="rId14"/>
    <p:sldId id="1175" r:id="rId15"/>
    <p:sldId id="1176" r:id="rId16"/>
    <p:sldId id="1178" r:id="rId17"/>
    <p:sldId id="1179" r:id="rId18"/>
    <p:sldId id="1180" r:id="rId19"/>
    <p:sldId id="1183" r:id="rId20"/>
    <p:sldId id="1184" r:id="rId21"/>
    <p:sldId id="1181" r:id="rId22"/>
    <p:sldId id="1185" r:id="rId23"/>
    <p:sldId id="1186" r:id="rId24"/>
    <p:sldId id="1187" r:id="rId25"/>
    <p:sldId id="1189" r:id="rId26"/>
    <p:sldId id="1190" r:id="rId27"/>
    <p:sldId id="1188" r:id="rId28"/>
    <p:sldId id="1191" r:id="rId29"/>
    <p:sldId id="1192" r:id="rId30"/>
    <p:sldId id="1157" r:id="rId31"/>
    <p:sldId id="1158" r:id="rId32"/>
    <p:sldId id="1159" r:id="rId33"/>
    <p:sldId id="1161" r:id="rId34"/>
    <p:sldId id="1162" r:id="rId35"/>
    <p:sldId id="1163" r:id="rId36"/>
    <p:sldId id="116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6177" dt="2024-06-20T19:55:3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0" autoAdjust="0"/>
    <p:restoredTop sz="88776" autoAdjust="0"/>
  </p:normalViewPr>
  <p:slideViewPr>
    <p:cSldViewPr snapToGrid="0">
      <p:cViewPr varScale="1">
        <p:scale>
          <a:sx n="113" d="100"/>
          <a:sy n="113" d="100"/>
        </p:scale>
        <p:origin x="1208" y="176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20T19:56:57.669" v="16712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9T07:30:07.672" v="2433" actId="2057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">
        <pc:chgData name="Phillip Kaufman" userId="c001b2a046940d7c" providerId="LiveId" clId="{9EF190FB-2075-4375-A797-615516ED83A7}" dt="2024-06-08T02:19:01.456" v="1890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mod ord">
        <pc:chgData name="Phillip Kaufman" userId="c001b2a046940d7c" providerId="LiveId" clId="{9EF190FB-2075-4375-A797-615516ED83A7}" dt="2024-06-16T02:46:35.507" v="9481" actId="1076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mod">
        <pc:chgData name="Phillip Kaufman" userId="c001b2a046940d7c" providerId="LiveId" clId="{9EF190FB-2075-4375-A797-615516ED83A7}" dt="2024-06-10T02:02:36.560" v="3087" actId="1076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mod">
        <pc:chgData name="Phillip Kaufman" userId="c001b2a046940d7c" providerId="LiveId" clId="{9EF190FB-2075-4375-A797-615516ED83A7}" dt="2024-06-10T02:59:41.619" v="3496" actId="2057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mod">
        <pc:chgData name="Phillip Kaufman" userId="c001b2a046940d7c" providerId="LiveId" clId="{9EF190FB-2075-4375-A797-615516ED83A7}" dt="2024-06-10T03:09:34.251" v="3801" actId="2057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mod ord">
        <pc:chgData name="Phillip Kaufman" userId="c001b2a046940d7c" providerId="LiveId" clId="{9EF190FB-2075-4375-A797-615516ED83A7}" dt="2024-06-12T03:10:11.095" v="5497" actId="1076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mod">
        <pc:chgData name="Phillip Kaufman" userId="c001b2a046940d7c" providerId="LiveId" clId="{9EF190FB-2075-4375-A797-615516ED83A7}" dt="2024-06-13T18:46:25.277" v="8143" actId="1076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mod">
        <pc:chgData name="Phillip Kaufman" userId="c001b2a046940d7c" providerId="LiveId" clId="{9EF190FB-2075-4375-A797-615516ED83A7}" dt="2024-06-12T03:22:28.999" v="5877" actId="5793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mod">
        <pc:chgData name="Phillip Kaufman" userId="c001b2a046940d7c" providerId="LiveId" clId="{9EF190FB-2075-4375-A797-615516ED83A7}" dt="2024-06-13T06:03:23.218" v="6030" actId="12788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mod modNotesTx">
        <pc:chgData name="Phillip Kaufman" userId="c001b2a046940d7c" providerId="LiveId" clId="{9EF190FB-2075-4375-A797-615516ED83A7}" dt="2024-06-13T06:10:35.680" v="6217" actId="2057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mod">
        <pc:chgData name="Phillip Kaufman" userId="c001b2a046940d7c" providerId="LiveId" clId="{9EF190FB-2075-4375-A797-615516ED83A7}" dt="2024-06-13T06:17:21.771" v="6473" actId="1076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mod">
        <pc:chgData name="Phillip Kaufman" userId="c001b2a046940d7c" providerId="LiveId" clId="{9EF190FB-2075-4375-A797-615516ED83A7}" dt="2024-06-18T00:43:08.729" v="11202" actId="1076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mod">
        <pc:chgData name="Phillip Kaufman" userId="c001b2a046940d7c" providerId="LiveId" clId="{9EF190FB-2075-4375-A797-615516ED83A7}" dt="2024-06-13T06:46:07.228" v="7489" actId="1076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mod">
        <pc:chgData name="Phillip Kaufman" userId="c001b2a046940d7c" providerId="LiveId" clId="{9EF190FB-2075-4375-A797-615516ED83A7}" dt="2024-06-18T00:43:43.083" v="11214" actId="1035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mod">
        <pc:chgData name="Phillip Kaufman" userId="c001b2a046940d7c" providerId="LiveId" clId="{9EF190FB-2075-4375-A797-615516ED83A7}" dt="2024-06-18T00:43:49.119" v="11216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mod">
        <pc:chgData name="Phillip Kaufman" userId="c001b2a046940d7c" providerId="LiveId" clId="{9EF190FB-2075-4375-A797-615516ED83A7}" dt="2024-06-16T02:18:56.868" v="9403" actId="1076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addSp delSp modSp mod ord">
        <pc:chgData name="Phillip Kaufman" userId="c001b2a046940d7c" providerId="LiveId" clId="{9EF190FB-2075-4375-A797-615516ED83A7}" dt="2024-06-16T05:27:19.963" v="9730" actId="1076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mod">
        <pc:chgData name="Phillip Kaufman" userId="c001b2a046940d7c" providerId="LiveId" clId="{9EF190FB-2075-4375-A797-615516ED83A7}" dt="2024-06-17T06:24:42.828" v="10870" actId="164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mod">
        <pc:chgData name="Phillip Kaufman" userId="c001b2a046940d7c" providerId="LiveId" clId="{9EF190FB-2075-4375-A797-615516ED83A7}" dt="2024-06-18T00:41:39.127" v="11199" actId="1076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mod">
        <pc:chgData name="Phillip Kaufman" userId="c001b2a046940d7c" providerId="LiveId" clId="{9EF190FB-2075-4375-A797-615516ED83A7}" dt="2024-06-20T19:26:56.740" v="16290" actId="1035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mod ord">
        <pc:chgData name="Phillip Kaufman" userId="c001b2a046940d7c" providerId="LiveId" clId="{9EF190FB-2075-4375-A797-615516ED83A7}" dt="2024-06-16T05:15:58.482" v="9582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mod">
        <pc:chgData name="Phillip Kaufman" userId="c001b2a046940d7c" providerId="LiveId" clId="{9EF190FB-2075-4375-A797-615516ED83A7}" dt="2024-06-16T02:46:59.447" v="9483" actId="1076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mod">
        <pc:chgData name="Phillip Kaufman" userId="c001b2a046940d7c" providerId="LiveId" clId="{9EF190FB-2075-4375-A797-615516ED83A7}" dt="2024-06-16T02:45:46.644" v="9465" actId="1076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">
        <pc:chgData name="Phillip Kaufman" userId="c001b2a046940d7c" providerId="LiveId" clId="{9EF190FB-2075-4375-A797-615516ED83A7}" dt="2024-06-16T02:09:30.842" v="9303" actId="680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mod ord">
        <pc:chgData name="Phillip Kaufman" userId="c001b2a046940d7c" providerId="LiveId" clId="{9EF190FB-2075-4375-A797-615516ED83A7}" dt="2024-06-20T19:32:38.322" v="16392" actId="164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mod ord">
        <pc:chgData name="Phillip Kaufman" userId="c001b2a046940d7c" providerId="LiveId" clId="{9EF190FB-2075-4375-A797-615516ED83A7}" dt="2024-06-20T19:32:40.690" v="16393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mod ord">
        <pc:chgData name="Phillip Kaufman" userId="c001b2a046940d7c" providerId="LiveId" clId="{9EF190FB-2075-4375-A797-615516ED83A7}" dt="2024-06-16T06:24:09.082" v="10030" actId="1076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mod">
        <pc:chgData name="Phillip Kaufman" userId="c001b2a046940d7c" providerId="LiveId" clId="{9EF190FB-2075-4375-A797-615516ED83A7}" dt="2024-06-17T06:47:29.519" v="10948" actId="1076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mod">
        <pc:chgData name="Phillip Kaufman" userId="c001b2a046940d7c" providerId="LiveId" clId="{9EF190FB-2075-4375-A797-615516ED83A7}" dt="2024-06-18T03:27:42.670" v="14107" actId="1076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mod">
        <pc:chgData name="Phillip Kaufman" userId="c001b2a046940d7c" providerId="LiveId" clId="{9EF190FB-2075-4375-A797-615516ED83A7}" dt="2024-06-18T01:16:00.082" v="11339" actId="1076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mod modNotesTx">
        <pc:chgData name="Phillip Kaufman" userId="c001b2a046940d7c" providerId="LiveId" clId="{9EF190FB-2075-4375-A797-615516ED83A7}" dt="2024-06-20T19:38:56.967" v="16415" actId="552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mod">
        <pc:chgData name="Phillip Kaufman" userId="c001b2a046940d7c" providerId="LiveId" clId="{9EF190FB-2075-4375-A797-615516ED83A7}" dt="2024-06-18T01:54:52.766" v="11793" actId="2057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mod">
        <pc:chgData name="Phillip Kaufman" userId="c001b2a046940d7c" providerId="LiveId" clId="{9EF190FB-2075-4375-A797-615516ED83A7}" dt="2024-06-20T19:39:31.823" v="16417" actId="1076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mod">
        <pc:chgData name="Phillip Kaufman" userId="c001b2a046940d7c" providerId="LiveId" clId="{9EF190FB-2075-4375-A797-615516ED83A7}" dt="2024-06-20T19:39:41.772" v="16418" actId="1076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mod">
        <pc:chgData name="Phillip Kaufman" userId="c001b2a046940d7c" providerId="LiveId" clId="{9EF190FB-2075-4375-A797-615516ED83A7}" dt="2024-06-18T03:07:26.412" v="13647" actId="1076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mod ord">
        <pc:chgData name="Phillip Kaufman" userId="c001b2a046940d7c" providerId="LiveId" clId="{9EF190FB-2075-4375-A797-615516ED83A7}" dt="2024-06-18T03:05:17.073" v="13531" actId="1076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mod">
        <pc:chgData name="Phillip Kaufman" userId="c001b2a046940d7c" providerId="LiveId" clId="{9EF190FB-2075-4375-A797-615516ED83A7}" dt="2024-06-18T03:06:14.503" v="13557" actId="1076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mod">
        <pc:chgData name="Phillip Kaufman" userId="c001b2a046940d7c" providerId="LiveId" clId="{9EF190FB-2075-4375-A797-615516ED83A7}" dt="2024-06-18T03:10:19.903" v="13665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mod">
        <pc:chgData name="Phillip Kaufman" userId="c001b2a046940d7c" providerId="LiveId" clId="{9EF190FB-2075-4375-A797-615516ED83A7}" dt="2024-06-18T05:29:30.969" v="14517" actId="1076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mod">
        <pc:chgData name="Phillip Kaufman" userId="c001b2a046940d7c" providerId="LiveId" clId="{9EF190FB-2075-4375-A797-615516ED83A7}" dt="2024-06-18T22:58:13.235" v="15167" actId="2057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mod">
        <pc:chgData name="Phillip Kaufman" userId="c001b2a046940d7c" providerId="LiveId" clId="{9EF190FB-2075-4375-A797-615516ED83A7}" dt="2024-06-18T23:03:34.357" v="15272" actId="465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mod">
        <pc:chgData name="Phillip Kaufman" userId="c001b2a046940d7c" providerId="LiveId" clId="{9EF190FB-2075-4375-A797-615516ED83A7}" dt="2024-06-19T23:08:07.228" v="15619" actId="2057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mod">
        <pc:chgData name="Phillip Kaufman" userId="c001b2a046940d7c" providerId="LiveId" clId="{9EF190FB-2075-4375-A797-615516ED83A7}" dt="2024-06-20T19:40:56.359" v="16434" actId="1076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mod">
        <pc:chgData name="Phillip Kaufman" userId="c001b2a046940d7c" providerId="LiveId" clId="{9EF190FB-2075-4375-A797-615516ED83A7}" dt="2024-06-20T19:42:06.337" v="16449" actId="552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mod">
        <pc:chgData name="Phillip Kaufman" userId="c001b2a046940d7c" providerId="LiveId" clId="{9EF190FB-2075-4375-A797-615516ED83A7}" dt="2024-06-20T19:56:57.669" v="16712" actId="1076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mod">
        <pc:chgData name="Phillip Kaufman" userId="c001b2a046940d7c" providerId="LiveId" clId="{9EF190FB-2075-4375-A797-615516ED83A7}" dt="2024-06-20T19:51:11.501" v="16616" actId="2057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mod">
        <pc:chgData name="Phillip Kaufman" userId="c001b2a046940d7c" providerId="LiveId" clId="{9EF190FB-2075-4375-A797-615516ED83A7}" dt="2024-06-20T19:55:18.737" v="16674" actId="478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">
        <pc:chgData name="Phillip Kaufman" userId="c001b2a046940d7c" providerId="LiveId" clId="{9EF190FB-2075-4375-A797-615516ED83A7}" dt="2024-06-20T19:55:21.476" v="16675" actId="680"/>
        <pc:sldMkLst>
          <pc:docMk/>
          <pc:sldMk cId="3134034103" sldId="10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28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4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5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5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didn’t really know what the best way to cut down on text would be here so the long part is just taken from the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8/23/24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8/23/24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8/23/24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8/23/24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207" y="1122363"/>
            <a:ext cx="9877586" cy="2387600"/>
          </a:xfrm>
        </p:spPr>
        <p:txBody>
          <a:bodyPr>
            <a:normAutofit/>
          </a:bodyPr>
          <a:lstStyle/>
          <a:p>
            <a:r>
              <a:rPr lang="en-US" dirty="0"/>
              <a:t>Reversing differential topology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8949E-B865-66C1-A95E-ED9350F9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7FF97E-1EEF-A2CE-C219-C37CFBB9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892E7-5097-961E-0196-553887565FD1}"/>
                  </a:ext>
                </a:extLst>
              </p:cNvPr>
              <p:cNvSpPr txBox="1"/>
              <p:nvPr/>
            </p:nvSpPr>
            <p:spPr>
              <a:xfrm>
                <a:off x="0" y="56503"/>
                <a:ext cx="12484572" cy="14080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we 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the space of all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-dimensional subregions of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-dimensional </a:t>
                </a:r>
              </a:p>
              <a:p>
                <a:r>
                  <a:rPr lang="en-US" sz="2800" dirty="0"/>
                  <a:t>manifold,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is an additive functional that takes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-surface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and returns a number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892E7-5097-961E-0196-553887565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503"/>
                <a:ext cx="12484572" cy="1408078"/>
              </a:xfrm>
              <a:prstGeom prst="rect">
                <a:avLst/>
              </a:prstGeom>
              <a:blipFill>
                <a:blip r:embed="rId2"/>
                <a:stretch>
                  <a:fillRect l="-977" t="-3463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86D01-76A1-2B1F-5C6C-4DC6FB126DE3}"/>
                  </a:ext>
                </a:extLst>
              </p:cNvPr>
              <p:cNvSpPr txBox="1"/>
              <p:nvPr/>
            </p:nvSpPr>
            <p:spPr>
              <a:xfrm>
                <a:off x="1419141" y="1283504"/>
                <a:ext cx="8536696" cy="2179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86D01-76A1-2B1F-5C6C-4DC6FB126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41" y="1283504"/>
                <a:ext cx="8536696" cy="2179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3C631-2929-23BD-09B3-FCBA5C8E20EF}"/>
                  </a:ext>
                </a:extLst>
              </p:cNvPr>
              <p:cNvSpPr txBox="1"/>
              <p:nvPr/>
            </p:nvSpPr>
            <p:spPr>
              <a:xfrm>
                <a:off x="0" y="3833779"/>
                <a:ext cx="581402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Is the integral of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13C631-2929-23BD-09B3-FCBA5C8E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33779"/>
                <a:ext cx="5814028" cy="530915"/>
              </a:xfrm>
              <a:prstGeom prst="rect">
                <a:avLst/>
              </a:prstGeom>
              <a:blipFill>
                <a:blip r:embed="rId4"/>
                <a:stretch>
                  <a:fillRect l="-2096" t="-13793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3AAB68-B8DB-0036-B4EA-A88DBA007FDB}"/>
                  </a:ext>
                </a:extLst>
              </p:cNvPr>
              <p:cNvSpPr txBox="1"/>
              <p:nvPr/>
            </p:nvSpPr>
            <p:spPr>
              <a:xfrm>
                <a:off x="6571487" y="3429352"/>
                <a:ext cx="5620513" cy="1021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space of vectors (of infinitesimal displacements </a:t>
                </a:r>
              </a:p>
              <a:p>
                <a:r>
                  <a:rPr lang="en-US" sz="2000" dirty="0"/>
                  <a:t>and an infinitesimal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-surface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/>
                  <a:t> is defined by an </a:t>
                </a:r>
              </a:p>
              <a:p>
                <a:r>
                  <a:rPr lang="en-US" sz="2000" dirty="0"/>
                  <a:t>ordered set of k vectors)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3AAB68-B8DB-0036-B4EA-A88DBA007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487" y="3429352"/>
                <a:ext cx="5620513" cy="1021177"/>
              </a:xfrm>
              <a:prstGeom prst="rect">
                <a:avLst/>
              </a:prstGeom>
              <a:blipFill>
                <a:blip r:embed="rId5"/>
                <a:stretch>
                  <a:fillRect l="-1085" t="-3593" r="-108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601650-1C92-E14D-C438-34502AFA7EA8}"/>
              </a:ext>
            </a:extLst>
          </p:cNvPr>
          <p:cNvCxnSpPr>
            <a:cxnSpLocks/>
          </p:cNvCxnSpPr>
          <p:nvPr/>
        </p:nvCxnSpPr>
        <p:spPr>
          <a:xfrm flipV="1">
            <a:off x="4662791" y="3634891"/>
            <a:ext cx="1908696" cy="498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9CDC8-0246-3894-F2D8-C8D08FF293EC}"/>
                  </a:ext>
                </a:extLst>
              </p:cNvPr>
              <p:cNvSpPr txBox="1"/>
              <p:nvPr/>
            </p:nvSpPr>
            <p:spPr>
              <a:xfrm>
                <a:off x="0" y="4677637"/>
                <a:ext cx="971490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Therefore,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is an element from the Cartesian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×⋯×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9CDC8-0246-3894-F2D8-C8D08FF2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7637"/>
                <a:ext cx="9714904" cy="468205"/>
              </a:xfrm>
              <a:prstGeom prst="rect">
                <a:avLst/>
              </a:prstGeom>
              <a:blipFill>
                <a:blip r:embed="rId6"/>
                <a:stretch>
                  <a:fillRect l="-941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C83230-6334-A612-4171-F7797E898BE8}"/>
                  </a:ext>
                </a:extLst>
              </p:cNvPr>
              <p:cNvSpPr txBox="1"/>
              <p:nvPr/>
            </p:nvSpPr>
            <p:spPr>
              <a:xfrm>
                <a:off x="-55755" y="5317593"/>
                <a:ext cx="89455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-form takes an infinitesimal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-surface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and returns a number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C83230-6334-A612-4171-F7797E89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755" y="5317593"/>
                <a:ext cx="8945526" cy="468205"/>
              </a:xfrm>
              <a:prstGeom prst="rect">
                <a:avLst/>
              </a:prstGeom>
              <a:blipFill>
                <a:blip r:embed="rId7"/>
                <a:stretch>
                  <a:fillRect l="-341" t="-9091" r="-8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8497931-D674-5341-CC8E-EFE4EDC90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87" y="7480721"/>
            <a:ext cx="10769835" cy="25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3C739D-0138-6F16-7AE8-9910636D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62E9E-2EB6-60AB-AE2D-518B111D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E2523-26ED-1A16-8E41-983204CDE7FB}"/>
              </a:ext>
            </a:extLst>
          </p:cNvPr>
          <p:cNvSpPr txBox="1"/>
          <p:nvPr/>
        </p:nvSpPr>
        <p:spPr>
          <a:xfrm>
            <a:off x="0" y="56504"/>
            <a:ext cx="11146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Physical assumptions required to use these mathematical objects: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AA471-0B22-DB05-6839-678A8E04CB15}"/>
                  </a:ext>
                </a:extLst>
              </p:cNvPr>
              <p:cNvSpPr txBox="1"/>
              <p:nvPr/>
            </p:nvSpPr>
            <p:spPr>
              <a:xfrm>
                <a:off x="119730" y="788769"/>
                <a:ext cx="119203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measure the finite value of the functional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over a finite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, and the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returns </a:t>
                </a:r>
              </a:p>
              <a:p>
                <a:r>
                  <a:rPr lang="en-US" sz="2400" dirty="0"/>
                  <a:t>the limit of F for infinitesimal regions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AA471-0B22-DB05-6839-678A8E04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788769"/>
                <a:ext cx="11920315" cy="830997"/>
              </a:xfrm>
              <a:prstGeom prst="rect">
                <a:avLst/>
              </a:prstGeom>
              <a:blipFill>
                <a:blip r:embed="rId3"/>
                <a:stretch>
                  <a:fillRect l="-81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AAD19-D16D-BAB9-B482-C8148A951927}"/>
                  </a:ext>
                </a:extLst>
              </p:cNvPr>
              <p:cNvSpPr txBox="1"/>
              <p:nvPr/>
            </p:nvSpPr>
            <p:spPr>
              <a:xfrm>
                <a:off x="119730" y="2342623"/>
                <a:ext cx="5696431" cy="1038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Don’t measure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directly, instead measuring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within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the finite region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AAD19-D16D-BAB9-B482-C8148A95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342623"/>
                <a:ext cx="5696431" cy="1038298"/>
              </a:xfrm>
              <a:prstGeom prst="rect">
                <a:avLst/>
              </a:prstGeom>
              <a:blipFill>
                <a:blip r:embed="rId4"/>
                <a:stretch>
                  <a:fillRect l="-1713" t="-4678" r="-642" b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7331B6-C9C3-CD3C-8A3C-95B24D86DB96}"/>
              </a:ext>
            </a:extLst>
          </p:cNvPr>
          <p:cNvCxnSpPr>
            <a:cxnSpLocks/>
          </p:cNvCxnSpPr>
          <p:nvPr/>
        </p:nvCxnSpPr>
        <p:spPr>
          <a:xfrm flipV="1">
            <a:off x="2795681" y="1681361"/>
            <a:ext cx="1575597" cy="747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8954FB-CAA2-8ECE-F85E-87CE4A7C041A}"/>
                  </a:ext>
                </a:extLst>
              </p:cNvPr>
              <p:cNvSpPr txBox="1"/>
              <p:nvPr/>
            </p:nvSpPr>
            <p:spPr>
              <a:xfrm>
                <a:off x="7587331" y="1929133"/>
                <a:ext cx="3601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Crucial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to be additive: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8954FB-CAA2-8ECE-F85E-87CE4A7C0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331" y="1929133"/>
                <a:ext cx="3601820" cy="461665"/>
              </a:xfrm>
              <a:prstGeom prst="rect">
                <a:avLst/>
              </a:prstGeom>
              <a:blipFill>
                <a:blip r:embed="rId5"/>
                <a:stretch>
                  <a:fillRect l="-2712" t="-10526" r="-152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970BE-8215-9AF8-4AF2-92A728D005B7}"/>
                  </a:ext>
                </a:extLst>
              </p:cNvPr>
              <p:cNvSpPr txBox="1"/>
              <p:nvPr/>
            </p:nvSpPr>
            <p:spPr>
              <a:xfrm>
                <a:off x="7308123" y="2487150"/>
                <a:ext cx="45776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E970BE-8215-9AF8-4AF2-92A728D0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123" y="2487150"/>
                <a:ext cx="45776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D87B3F-6507-8AD5-78D5-1824B39C1250}"/>
              </a:ext>
            </a:extLst>
          </p:cNvPr>
          <p:cNvCxnSpPr>
            <a:cxnSpLocks/>
          </p:cNvCxnSpPr>
          <p:nvPr/>
        </p:nvCxnSpPr>
        <p:spPr>
          <a:xfrm flipH="1" flipV="1">
            <a:off x="4973016" y="1464030"/>
            <a:ext cx="2498301" cy="695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59584A-18B8-14A9-B0A9-E1F309C30DB4}"/>
              </a:ext>
            </a:extLst>
          </p:cNvPr>
          <p:cNvCxnSpPr>
            <a:cxnSpLocks/>
          </p:cNvCxnSpPr>
          <p:nvPr/>
        </p:nvCxnSpPr>
        <p:spPr>
          <a:xfrm>
            <a:off x="4705815" y="1619766"/>
            <a:ext cx="2341414" cy="1808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A2AFE7-72EE-D2E3-4D12-6F2331F81A32}"/>
              </a:ext>
            </a:extLst>
          </p:cNvPr>
          <p:cNvSpPr txBox="1"/>
          <p:nvPr/>
        </p:nvSpPr>
        <p:spPr>
          <a:xfrm>
            <a:off x="6512098" y="3428115"/>
            <a:ext cx="4078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contribution of one sub-region </a:t>
            </a:r>
          </a:p>
          <a:p>
            <a:r>
              <a:rPr lang="en-US" sz="2400" dirty="0"/>
              <a:t>is independent from others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61835-77A7-8A93-4593-C42A37560A3A}"/>
              </a:ext>
            </a:extLst>
          </p:cNvPr>
          <p:cNvSpPr txBox="1"/>
          <p:nvPr/>
        </p:nvSpPr>
        <p:spPr>
          <a:xfrm>
            <a:off x="331274" y="4150972"/>
            <a:ext cx="6504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Does not hold true in General!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AAE396-2AD5-0684-3523-B105FD02B966}"/>
              </a:ext>
            </a:extLst>
          </p:cNvPr>
          <p:cNvCxnSpPr>
            <a:cxnSpLocks/>
          </p:cNvCxnSpPr>
          <p:nvPr/>
        </p:nvCxnSpPr>
        <p:spPr>
          <a:xfrm>
            <a:off x="860287" y="4773049"/>
            <a:ext cx="522464" cy="314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9A7EE8-8D76-6E65-2EF3-5795A5E456F7}"/>
              </a:ext>
            </a:extLst>
          </p:cNvPr>
          <p:cNvSpPr txBox="1"/>
          <p:nvPr/>
        </p:nvSpPr>
        <p:spPr>
          <a:xfrm>
            <a:off x="810229" y="5056257"/>
            <a:ext cx="6711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Example: mass is only additive when the interaction </a:t>
            </a:r>
          </a:p>
          <a:p>
            <a:r>
              <a:rPr lang="en-US" sz="2400" dirty="0"/>
              <a:t>energy between parts of a system can be neglected</a:t>
            </a:r>
          </a:p>
        </p:txBody>
      </p:sp>
    </p:spTree>
    <p:extLst>
      <p:ext uri="{BB962C8B-B14F-4D97-AF65-F5344CB8AC3E}">
        <p14:creationId xmlns:p14="http://schemas.microsoft.com/office/powerpoint/2010/main" val="346630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B825B3-9943-465F-DCBE-014718B3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CF323A-0DDF-BA7D-79E6-73677920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474A7-1E52-E06A-19E1-9FDF48A02E71}"/>
                  </a:ext>
                </a:extLst>
              </p:cNvPr>
              <p:cNvSpPr txBox="1"/>
              <p:nvPr/>
            </p:nvSpPr>
            <p:spPr>
              <a:xfrm>
                <a:off x="86145" y="56503"/>
                <a:ext cx="1145403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functional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more general physical object as it may exist even though </a:t>
                </a:r>
              </a:p>
              <a:p>
                <a:r>
                  <a:rPr lang="en-US" sz="2800" dirty="0"/>
                  <a:t>infinitesimal additivity fails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B474A7-1E52-E06A-19E1-9FDF48A0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" y="56503"/>
                <a:ext cx="11454033" cy="954107"/>
              </a:xfrm>
              <a:prstGeom prst="rect">
                <a:avLst/>
              </a:prstGeom>
              <a:blipFill>
                <a:blip r:embed="rId2"/>
                <a:stretch>
                  <a:fillRect l="-1064" t="-5732" r="-74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07D38-4AE2-F665-0092-5D2AB5F8517C}"/>
              </a:ext>
            </a:extLst>
          </p:cNvPr>
          <p:cNvCxnSpPr>
            <a:cxnSpLocks/>
          </p:cNvCxnSpPr>
          <p:nvPr/>
        </p:nvCxnSpPr>
        <p:spPr>
          <a:xfrm flipV="1">
            <a:off x="4366878" y="569420"/>
            <a:ext cx="0" cy="55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BB9223-3038-4A52-610A-EE5D5E955CB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93837" y="1320523"/>
            <a:ext cx="1367161" cy="1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C0CCDF-895A-24D4-5CBE-157CD862B9C1}"/>
              </a:ext>
            </a:extLst>
          </p:cNvPr>
          <p:cNvSpPr txBox="1"/>
          <p:nvPr/>
        </p:nvSpPr>
        <p:spPr>
          <a:xfrm>
            <a:off x="6860998" y="1016944"/>
            <a:ext cx="4896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mathematically precise as to what the </a:t>
            </a:r>
          </a:p>
          <a:p>
            <a:r>
              <a:rPr lang="en-US" dirty="0"/>
              <a:t>variations are, and what the space of the region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46C24-FB52-13F3-BA70-66C6C3F27936}"/>
              </a:ext>
            </a:extLst>
          </p:cNvPr>
          <p:cNvSpPr txBox="1"/>
          <p:nvPr/>
        </p:nvSpPr>
        <p:spPr>
          <a:xfrm>
            <a:off x="713489" y="1125770"/>
            <a:ext cx="4780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small variations of the region result in small </a:t>
            </a:r>
          </a:p>
          <a:p>
            <a:r>
              <a:rPr lang="en-US" sz="2000" dirty="0"/>
              <a:t>variations of the value of the functional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24134-1588-5A9B-7C02-0D302EFE3292}"/>
              </a:ext>
            </a:extLst>
          </p:cNvPr>
          <p:cNvSpPr txBox="1"/>
          <p:nvPr/>
        </p:nvSpPr>
        <p:spPr>
          <a:xfrm>
            <a:off x="72303" y="2009116"/>
            <a:ext cx="1216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Note: standard mathematical definitions are inverted with respect to what makes physical sense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7608E-5370-DACA-29AD-3F835D529426}"/>
              </a:ext>
            </a:extLst>
          </p:cNvPr>
          <p:cNvSpPr txBox="1"/>
          <p:nvPr/>
        </p:nvSpPr>
        <p:spPr>
          <a:xfrm>
            <a:off x="119730" y="2535979"/>
            <a:ext cx="6996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Mathematically, we first define the form and then its integration, </a:t>
            </a:r>
          </a:p>
          <a:p>
            <a:r>
              <a:rPr lang="en-US" sz="2000" dirty="0"/>
              <a:t>and we may worry whether the integral exists or diverges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DD439-2A20-CA16-76DD-F22009187575}"/>
              </a:ext>
            </a:extLst>
          </p:cNvPr>
          <p:cNvSpPr txBox="1"/>
          <p:nvPr/>
        </p:nvSpPr>
        <p:spPr>
          <a:xfrm>
            <a:off x="119730" y="3403116"/>
            <a:ext cx="8758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Physically, we first define the functional of finite regions and worry about the </a:t>
            </a:r>
          </a:p>
          <a:p>
            <a:r>
              <a:rPr lang="en-US" sz="2000" dirty="0"/>
              <a:t>existence of an infinitesimal limit, the form, under additional physical assumptions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F39CFC-AC8C-9DBF-225C-9EA78F6B6DAE}"/>
              </a:ext>
            </a:extLst>
          </p:cNvPr>
          <p:cNvCxnSpPr>
            <a:cxnSpLocks/>
          </p:cNvCxnSpPr>
          <p:nvPr/>
        </p:nvCxnSpPr>
        <p:spPr>
          <a:xfrm flipV="1">
            <a:off x="8411342" y="3311019"/>
            <a:ext cx="897730" cy="37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4BBCF1-A5F4-BE47-8BD9-F480FCC00573}"/>
              </a:ext>
            </a:extLst>
          </p:cNvPr>
          <p:cNvSpPr txBox="1"/>
          <p:nvPr/>
        </p:nvSpPr>
        <p:spPr>
          <a:xfrm>
            <a:off x="9011962" y="2679752"/>
            <a:ext cx="3184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the functional that survives </a:t>
            </a:r>
          </a:p>
          <a:p>
            <a:r>
              <a:rPr lang="en-US" dirty="0"/>
              <a:t>when the assumption fails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62939D-6839-BD7B-947C-CE457E7FB754}"/>
                  </a:ext>
                </a:extLst>
              </p:cNvPr>
              <p:cNvSpPr txBox="1"/>
              <p:nvPr/>
            </p:nvSpPr>
            <p:spPr>
              <a:xfrm>
                <a:off x="905868" y="4367948"/>
                <a:ext cx="82225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Insight: Differential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-forms represent the infinitesimal </a:t>
                </a:r>
              </a:p>
              <a:p>
                <a:r>
                  <a:rPr lang="en-US" sz="2800" dirty="0"/>
                  <a:t>contributions of an infinitesimally additive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that depends on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-dimensional surface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62939D-6839-BD7B-947C-CE457E7FB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68" y="4367948"/>
                <a:ext cx="8222507" cy="1384995"/>
              </a:xfrm>
              <a:prstGeom prst="rect">
                <a:avLst/>
              </a:prstGeom>
              <a:blipFill>
                <a:blip r:embed="rId3"/>
                <a:stretch>
                  <a:fillRect l="-1558" t="-4405" r="-593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26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6E6C68-CCAB-CC2D-E779-821D5FC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6360D-E028-14EE-4753-153033B8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77FDD-DB84-68BB-A9B5-23CD5A85337D}"/>
              </a:ext>
            </a:extLst>
          </p:cNvPr>
          <p:cNvSpPr txBox="1"/>
          <p:nvPr/>
        </p:nvSpPr>
        <p:spPr>
          <a:xfrm>
            <a:off x="0" y="-24421"/>
            <a:ext cx="11861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we have a sense that an infinitesimally additive functional corresponds to a differential </a:t>
            </a:r>
          </a:p>
          <a:p>
            <a:r>
              <a:rPr lang="en-US" sz="2400" dirty="0"/>
              <a:t>form, we would need to show that differential forms cannot represent anything else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CBB83-5A10-4102-AE12-E8220B6ED9AA}"/>
              </a:ext>
            </a:extLst>
          </p:cNvPr>
          <p:cNvSpPr txBox="1"/>
          <p:nvPr/>
        </p:nvSpPr>
        <p:spPr>
          <a:xfrm>
            <a:off x="0" y="972728"/>
            <a:ext cx="12256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may first note that no measurement can really be conducted at a point, and therefore it has </a:t>
            </a:r>
          </a:p>
          <a:p>
            <a:r>
              <a:rPr lang="en-US" sz="2400" dirty="0"/>
              <a:t>to extend, at least in principle, over a k-dimensional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EAB33-10FA-603A-45C3-00238DBBCD35}"/>
              </a:ext>
            </a:extLst>
          </p:cNvPr>
          <p:cNvSpPr txBox="1"/>
          <p:nvPr/>
        </p:nvSpPr>
        <p:spPr>
          <a:xfrm>
            <a:off x="3489960" y="1829171"/>
            <a:ext cx="8509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Could argue that all measurements are functionals, additive or not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8C90BE-B699-6C8F-4918-4AAFF3915D35}"/>
              </a:ext>
            </a:extLst>
          </p:cNvPr>
          <p:cNvCxnSpPr>
            <a:cxnSpLocks/>
          </p:cNvCxnSpPr>
          <p:nvPr/>
        </p:nvCxnSpPr>
        <p:spPr>
          <a:xfrm>
            <a:off x="2569464" y="1729936"/>
            <a:ext cx="920496" cy="30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99CE31-D336-DD3A-F0A1-F8CAC4591C16}"/>
              </a:ext>
            </a:extLst>
          </p:cNvPr>
          <p:cNvSpPr txBox="1"/>
          <p:nvPr/>
        </p:nvSpPr>
        <p:spPr>
          <a:xfrm>
            <a:off x="119730" y="2345158"/>
            <a:ext cx="12177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map between the value of the components of the form at all points and the value of the </a:t>
            </a:r>
          </a:p>
          <a:p>
            <a:r>
              <a:rPr lang="en-US" sz="2400" dirty="0"/>
              <a:t>functional over all regions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96A1E-097A-8BAB-D67C-22AFC2FF8D87}"/>
              </a:ext>
            </a:extLst>
          </p:cNvPr>
          <p:cNvSpPr txBox="1"/>
          <p:nvPr/>
        </p:nvSpPr>
        <p:spPr>
          <a:xfrm>
            <a:off x="3314418" y="3175087"/>
            <a:ext cx="5788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would need to show that this map can be established </a:t>
            </a:r>
          </a:p>
          <a:p>
            <a:r>
              <a:rPr lang="en-US" sz="2000" dirty="0"/>
              <a:t>only if the functional is infinitesimally additive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2F3AB5-B7A2-4979-9CCD-4B4AB3AEE79B}"/>
              </a:ext>
            </a:extLst>
          </p:cNvPr>
          <p:cNvCxnSpPr/>
          <p:nvPr/>
        </p:nvCxnSpPr>
        <p:spPr>
          <a:xfrm>
            <a:off x="3657600" y="2907407"/>
            <a:ext cx="649224" cy="26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59BA7-C777-C4E6-6071-1DDC25DF67FB}"/>
              </a:ext>
            </a:extLst>
          </p:cNvPr>
          <p:cNvSpPr txBox="1"/>
          <p:nvPr/>
        </p:nvSpPr>
        <p:spPr>
          <a:xfrm>
            <a:off x="9321662" y="2851921"/>
            <a:ext cx="2870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not be a strong enough </a:t>
            </a:r>
          </a:p>
          <a:p>
            <a:r>
              <a:rPr lang="en-US" dirty="0"/>
              <a:t>condition by itself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2FC650-162F-A1C5-E086-946388EE7F5A}"/>
              </a:ext>
            </a:extLst>
          </p:cNvPr>
          <p:cNvCxnSpPr>
            <a:cxnSpLocks/>
          </p:cNvCxnSpPr>
          <p:nvPr/>
        </p:nvCxnSpPr>
        <p:spPr>
          <a:xfrm flipV="1">
            <a:off x="8631936" y="3035067"/>
            <a:ext cx="694243" cy="17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BA8129-B39D-A197-9BFD-7F435162DBA4}"/>
              </a:ext>
            </a:extLst>
          </p:cNvPr>
          <p:cNvSpPr txBox="1"/>
          <p:nvPr/>
        </p:nvSpPr>
        <p:spPr>
          <a:xfrm>
            <a:off x="119730" y="3908103"/>
            <a:ext cx="10184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While we are already implicitly assuming the map to be differentiable, we could </a:t>
            </a:r>
          </a:p>
          <a:p>
            <a:r>
              <a:rPr lang="en-US" sz="2400" dirty="0"/>
              <a:t>impose locality, in the sense that changes of the form within a region must </a:t>
            </a:r>
          </a:p>
          <a:p>
            <a:r>
              <a:rPr lang="en-US" sz="2400" dirty="0"/>
              <a:t>change the value of the functional for said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52A314-719B-C44E-4F94-FBCB3B80D20E}"/>
              </a:ext>
            </a:extLst>
          </p:cNvPr>
          <p:cNvSpPr txBox="1"/>
          <p:nvPr/>
        </p:nvSpPr>
        <p:spPr>
          <a:xfrm>
            <a:off x="1832624" y="5187112"/>
            <a:ext cx="7489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While we do not know whether these requirements are sufficient, </a:t>
            </a:r>
          </a:p>
          <a:p>
            <a:r>
              <a:rPr lang="en-US" sz="2000" dirty="0"/>
              <a:t>these are the types of questions we would need to answer in order to </a:t>
            </a:r>
          </a:p>
          <a:p>
            <a:r>
              <a:rPr lang="en-US" sz="2000" dirty="0"/>
              <a:t>have a fully physically meaningful treatment of differential forms.</a:t>
            </a:r>
          </a:p>
        </p:txBody>
      </p:sp>
    </p:spTree>
    <p:extLst>
      <p:ext uri="{BB962C8B-B14F-4D97-AF65-F5344CB8AC3E}">
        <p14:creationId xmlns:p14="http://schemas.microsoft.com/office/powerpoint/2010/main" val="1122507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6D3F8C-6CA9-6A9B-2DCF-D5768A10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726B0-9682-2E68-D2C8-DC24DCD5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927C-663C-4DD7-430A-61DC144C6D80}"/>
              </a:ext>
            </a:extLst>
          </p:cNvPr>
          <p:cNvSpPr txBox="1"/>
          <p:nvPr/>
        </p:nvSpPr>
        <p:spPr>
          <a:xfrm>
            <a:off x="117757" y="936714"/>
            <a:ext cx="119396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Having generalized the idea of integration, we now </a:t>
            </a:r>
          </a:p>
          <a:p>
            <a:pPr algn="ctr"/>
            <a:r>
              <a:rPr lang="en-US" sz="4400" dirty="0"/>
              <a:t>turn to differential operators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15D0D-57DA-A85C-EA74-8EE4BE503443}"/>
              </a:ext>
            </a:extLst>
          </p:cNvPr>
          <p:cNvSpPr txBox="1"/>
          <p:nvPr/>
        </p:nvSpPr>
        <p:spPr>
          <a:xfrm>
            <a:off x="732200" y="3335038"/>
            <a:ext cx="2639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Gradient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B0D41-B142-AA3F-0690-62F8EC775690}"/>
              </a:ext>
            </a:extLst>
          </p:cNvPr>
          <p:cNvSpPr txBox="1"/>
          <p:nvPr/>
        </p:nvSpPr>
        <p:spPr>
          <a:xfrm>
            <a:off x="3749449" y="4517382"/>
            <a:ext cx="131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Curl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3BE98-19E2-572C-5B57-3CE3A94569A3}"/>
              </a:ext>
            </a:extLst>
          </p:cNvPr>
          <p:cNvSpPr txBox="1"/>
          <p:nvPr/>
        </p:nvSpPr>
        <p:spPr>
          <a:xfrm>
            <a:off x="6294502" y="3458288"/>
            <a:ext cx="331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Divergence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0B066D-D3FF-CD82-9C58-17EF70B6E00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408444" y="2383264"/>
            <a:ext cx="1386875" cy="213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4513EC-40D5-28D7-C769-160093AEC8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051760" y="2383264"/>
            <a:ext cx="2779732" cy="95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D850C9-2150-75B3-EE2C-5AF74D72E10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006281" y="2383264"/>
            <a:ext cx="947714" cy="1075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522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4EC69D-902E-237E-0005-F93BC4F1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D58AA-0595-0B1D-D2E0-2238A122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8B113-F639-082B-5752-945325C37519}"/>
                  </a:ext>
                </a:extLst>
              </p:cNvPr>
              <p:cNvSpPr txBox="1"/>
              <p:nvPr/>
            </p:nvSpPr>
            <p:spPr>
              <a:xfrm>
                <a:off x="196468" y="129617"/>
                <a:ext cx="54823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is a scalar field like temperature: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8B113-F639-082B-5752-945325C37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8" y="129617"/>
                <a:ext cx="5482335" cy="523220"/>
              </a:xfrm>
              <a:prstGeom prst="rect">
                <a:avLst/>
              </a:prstGeom>
              <a:blipFill>
                <a:blip r:embed="rId3"/>
                <a:stretch>
                  <a:fillRect l="-2222" t="-10465" r="-8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37F407-2343-7953-D7F4-0224D67081C6}"/>
                  </a:ext>
                </a:extLst>
              </p:cNvPr>
              <p:cNvSpPr txBox="1"/>
              <p:nvPr/>
            </p:nvSpPr>
            <p:spPr>
              <a:xfrm>
                <a:off x="196468" y="1836710"/>
                <a:ext cx="4446987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800" dirty="0"/>
                  <a:t> is a vector field like force: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37F407-2343-7953-D7F4-0224D6708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8" y="1836710"/>
                <a:ext cx="4446987" cy="587981"/>
              </a:xfrm>
              <a:prstGeom prst="rect">
                <a:avLst/>
              </a:prstGeom>
              <a:blipFill>
                <a:blip r:embed="rId4"/>
                <a:stretch>
                  <a:fillRect l="-2740" r="-2055" b="-28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B5ECF-DFC2-E8F7-F1B1-FFE31F29313B}"/>
                  </a:ext>
                </a:extLst>
              </p:cNvPr>
              <p:cNvSpPr txBox="1"/>
              <p:nvPr/>
            </p:nvSpPr>
            <p:spPr>
              <a:xfrm>
                <a:off x="196468" y="3296491"/>
                <a:ext cx="7565084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800" dirty="0"/>
                  <a:t> is a pseudo-vector field like the magnetic field: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CB5ECF-DFC2-E8F7-F1B1-FFE31F29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68" y="3296491"/>
                <a:ext cx="7565084" cy="575479"/>
              </a:xfrm>
              <a:prstGeom prst="rect">
                <a:avLst/>
              </a:prstGeom>
              <a:blipFill>
                <a:blip r:embed="rId5"/>
                <a:stretch>
                  <a:fillRect l="-1612" t="-1064" r="-725" b="-30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9C130-BFF6-F61D-1014-62860DCB722B}"/>
                  </a:ext>
                </a:extLst>
              </p:cNvPr>
              <p:cNvSpPr txBox="1"/>
              <p:nvPr/>
            </p:nvSpPr>
            <p:spPr>
              <a:xfrm>
                <a:off x="679518" y="940606"/>
                <a:ext cx="513230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Gradient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the one-form that corresponds </a:t>
                </a:r>
              </a:p>
              <a:p>
                <a:r>
                  <a:rPr lang="en-US" sz="2000" dirty="0"/>
                  <a:t>to the boundary functional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B9C130-BFF6-F61D-1014-62860DCB7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18" y="940606"/>
                <a:ext cx="5132302" cy="707886"/>
              </a:xfrm>
              <a:prstGeom prst="rect">
                <a:avLst/>
              </a:prstGeom>
              <a:blipFill>
                <a:blip r:embed="rId6"/>
                <a:stretch>
                  <a:fillRect l="-1188" t="-4310" r="-35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A78DE-4006-3EC6-EFDA-0A77D9D1FBF7}"/>
                  </a:ext>
                </a:extLst>
              </p:cNvPr>
              <p:cNvSpPr txBox="1"/>
              <p:nvPr/>
            </p:nvSpPr>
            <p:spPr>
              <a:xfrm>
                <a:off x="679518" y="2438825"/>
                <a:ext cx="4634474" cy="754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Curl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the two-form that corresponds </a:t>
                </a:r>
              </a:p>
              <a:p>
                <a:r>
                  <a:rPr lang="en-US" sz="2000" dirty="0"/>
                  <a:t>to the boundary functional of the work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FA78DE-4006-3EC6-EFDA-0A77D9D1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18" y="2438825"/>
                <a:ext cx="4634474" cy="754181"/>
              </a:xfrm>
              <a:prstGeom prst="rect">
                <a:avLst/>
              </a:prstGeom>
              <a:blipFill>
                <a:blip r:embed="rId7"/>
                <a:stretch>
                  <a:fillRect l="-1314" t="-10484" r="-394" b="-13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092F4-FA9A-AF33-DF0E-C0CE38CC12A6}"/>
                  </a:ext>
                </a:extLst>
              </p:cNvPr>
              <p:cNvSpPr txBox="1"/>
              <p:nvPr/>
            </p:nvSpPr>
            <p:spPr>
              <a:xfrm>
                <a:off x="68636" y="4421282"/>
                <a:ext cx="3759875" cy="10530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divergence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is the three-form </a:t>
                </a:r>
              </a:p>
              <a:p>
                <a:r>
                  <a:rPr lang="en-US" sz="2000" dirty="0"/>
                  <a:t>that corresponds to the boundary </a:t>
                </a:r>
              </a:p>
              <a:p>
                <a:r>
                  <a:rPr lang="en-US" sz="2000" dirty="0"/>
                  <a:t>functional of the magnetic flux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0092F4-FA9A-AF33-DF0E-C0CE38CC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6" y="4421282"/>
                <a:ext cx="3759875" cy="1053045"/>
              </a:xfrm>
              <a:prstGeom prst="rect">
                <a:avLst/>
              </a:prstGeom>
              <a:blipFill>
                <a:blip r:embed="rId8"/>
                <a:stretch>
                  <a:fillRect l="-1621" r="-810"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B05D1F-1EBF-7E65-7DE7-CF9329183B57}"/>
              </a:ext>
            </a:extLst>
          </p:cNvPr>
          <p:cNvCxnSpPr>
            <a:cxnSpLocks/>
          </p:cNvCxnSpPr>
          <p:nvPr/>
        </p:nvCxnSpPr>
        <p:spPr>
          <a:xfrm flipV="1">
            <a:off x="5678803" y="788166"/>
            <a:ext cx="1055211" cy="33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83BC4-7F67-B952-D2F4-B65B50019808}"/>
                  </a:ext>
                </a:extLst>
              </p:cNvPr>
              <p:cNvSpPr txBox="1"/>
              <p:nvPr/>
            </p:nvSpPr>
            <p:spPr>
              <a:xfrm>
                <a:off x="6065493" y="79154"/>
                <a:ext cx="4326762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15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83BC4-7F67-B952-D2F4-B65B50019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93" y="79154"/>
                <a:ext cx="4326762" cy="11473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C07545-F63D-B3FC-4342-FC5FCFADCDE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313992" y="2306284"/>
            <a:ext cx="1241791" cy="50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BD4F1-D988-BF2F-2B27-D3F0DCD564F1}"/>
                  </a:ext>
                </a:extLst>
              </p:cNvPr>
              <p:cNvSpPr txBox="1"/>
              <p:nvPr/>
            </p:nvSpPr>
            <p:spPr>
              <a:xfrm>
                <a:off x="5382518" y="1519965"/>
                <a:ext cx="5956182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BD4F1-D988-BF2F-2B27-D3F0DCD56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518" y="1519965"/>
                <a:ext cx="5956182" cy="11516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FB7D9-5F86-B5E8-2BF3-3C019C14FC9F}"/>
              </a:ext>
            </a:extLst>
          </p:cNvPr>
          <p:cNvCxnSpPr>
            <a:cxnSpLocks/>
          </p:cNvCxnSpPr>
          <p:nvPr/>
        </p:nvCxnSpPr>
        <p:spPr>
          <a:xfrm flipV="1">
            <a:off x="3687633" y="4421282"/>
            <a:ext cx="1295072" cy="43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2ADF1-91EA-EDEB-38CA-690AB954B9A7}"/>
                  </a:ext>
                </a:extLst>
              </p:cNvPr>
              <p:cNvSpPr txBox="1"/>
              <p:nvPr/>
            </p:nvSpPr>
            <p:spPr>
              <a:xfrm>
                <a:off x="3687633" y="3660607"/>
                <a:ext cx="6340647" cy="1150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∑)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72ADF1-91EA-EDEB-38CA-690AB954B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33" y="3660607"/>
                <a:ext cx="6340647" cy="11501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71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70547E-4F98-A4C2-45A5-79736B3B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33F5DC-8BB6-C972-1C9D-DE5A760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9DE9E-1280-9D09-30D9-015ADA7254FE}"/>
              </a:ext>
            </a:extLst>
          </p:cNvPr>
          <p:cNvSpPr txBox="1"/>
          <p:nvPr/>
        </p:nvSpPr>
        <p:spPr>
          <a:xfrm>
            <a:off x="119730" y="172777"/>
            <a:ext cx="5231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Terms of Functionals: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901C-560E-DF82-051B-F3F0FDF874D2}"/>
                  </a:ext>
                </a:extLst>
              </p:cNvPr>
              <p:cNvSpPr txBox="1"/>
              <p:nvPr/>
            </p:nvSpPr>
            <p:spPr>
              <a:xfrm>
                <a:off x="367703" y="918683"/>
                <a:ext cx="783458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Given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-functional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and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surface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4E901C-560E-DF82-051B-F3F0FDF8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3" y="918683"/>
                <a:ext cx="7834581" cy="468205"/>
              </a:xfrm>
              <a:prstGeom prst="rect">
                <a:avLst/>
              </a:prstGeom>
              <a:blipFill>
                <a:blip r:embed="rId2"/>
                <a:stretch>
                  <a:fillRect l="-1166" t="-1168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EC915-CE03-BE26-8A55-117E60609B46}"/>
                  </a:ext>
                </a:extLst>
              </p:cNvPr>
              <p:cNvSpPr txBox="1"/>
              <p:nvPr/>
            </p:nvSpPr>
            <p:spPr>
              <a:xfrm>
                <a:off x="367703" y="1763571"/>
                <a:ext cx="749987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each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-surface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we can associate a quantity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EC915-CE03-BE26-8A55-117E60609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3" y="1763571"/>
                <a:ext cx="7499874" cy="468205"/>
              </a:xfrm>
              <a:prstGeom prst="rect">
                <a:avLst/>
              </a:prstGeom>
              <a:blipFill>
                <a:blip r:embed="rId3"/>
                <a:stretch>
                  <a:fillRect l="-121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755606-E70B-1047-B2E3-B9B5BB9ACA3B}"/>
                  </a:ext>
                </a:extLst>
              </p:cNvPr>
              <p:cNvSpPr txBox="1"/>
              <p:nvPr/>
            </p:nvSpPr>
            <p:spPr>
              <a:xfrm>
                <a:off x="0" y="2611893"/>
                <a:ext cx="1221231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cannot act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, the boundary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 is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-surface, so we can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755606-E70B-1047-B2E3-B9B5BB9AC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11893"/>
                <a:ext cx="12212318" cy="468205"/>
              </a:xfrm>
              <a:prstGeom prst="rect">
                <a:avLst/>
              </a:prstGeom>
              <a:blipFill>
                <a:blip r:embed="rId4"/>
                <a:stretch>
                  <a:fillRect l="-74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5B914-B090-741C-B243-903233BEE75A}"/>
                  </a:ext>
                </a:extLst>
              </p:cNvPr>
              <p:cNvSpPr txBox="1"/>
              <p:nvPr/>
            </p:nvSpPr>
            <p:spPr>
              <a:xfrm>
                <a:off x="185980" y="3643985"/>
                <a:ext cx="11458008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Therefore, we can define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-functional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)↦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𝜕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5B914-B090-741C-B243-903233BEE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0" y="3643985"/>
                <a:ext cx="11458008" cy="468205"/>
              </a:xfrm>
              <a:prstGeom prst="rect">
                <a:avLst/>
              </a:prstGeom>
              <a:blipFill>
                <a:blip r:embed="rId5"/>
                <a:stretch>
                  <a:fillRect l="-85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C41BC3-CDE4-29B4-5088-5EAB161F65DC}"/>
                  </a:ext>
                </a:extLst>
              </p:cNvPr>
              <p:cNvSpPr txBox="1"/>
              <p:nvPr/>
            </p:nvSpPr>
            <p:spPr>
              <a:xfrm>
                <a:off x="5351419" y="4654357"/>
                <a:ext cx="32056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Exterior functional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C41BC3-CDE4-29B4-5088-5EAB161F6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419" y="4654357"/>
                <a:ext cx="3205621" cy="461665"/>
              </a:xfrm>
              <a:prstGeom prst="rect">
                <a:avLst/>
              </a:prstGeom>
              <a:blipFill>
                <a:blip r:embed="rId6"/>
                <a:stretch>
                  <a:fillRect l="-304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028E13-8A66-9076-A013-18911F0983F4}"/>
              </a:ext>
            </a:extLst>
          </p:cNvPr>
          <p:cNvCxnSpPr>
            <a:cxnSpLocks/>
          </p:cNvCxnSpPr>
          <p:nvPr/>
        </p:nvCxnSpPr>
        <p:spPr>
          <a:xfrm flipH="1" flipV="1">
            <a:off x="4463512" y="4112190"/>
            <a:ext cx="887907" cy="57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9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2DAA56-1A6B-5E01-7642-A6D0FF42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A8149-97C7-F2C7-F551-52CEB9EA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B18557-0C33-E52E-CA5D-57824FC9D1AA}"/>
                  </a:ext>
                </a:extLst>
              </p:cNvPr>
              <p:cNvSpPr txBox="1"/>
              <p:nvPr/>
            </p:nvSpPr>
            <p:spPr>
              <a:xfrm>
                <a:off x="2557827" y="684347"/>
                <a:ext cx="7683194" cy="21054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B18557-0C33-E52E-CA5D-57824FC9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27" y="684347"/>
                <a:ext cx="7683194" cy="21054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44E6C-22E2-44B8-E26F-58CDB36B1A64}"/>
                  </a:ext>
                </a:extLst>
              </p:cNvPr>
              <p:cNvSpPr txBox="1"/>
              <p:nvPr/>
            </p:nvSpPr>
            <p:spPr>
              <a:xfrm>
                <a:off x="93698" y="67973"/>
                <a:ext cx="120023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Since all three operators are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sz="2400" dirty="0"/>
                  <a:t>, which in components is written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we would like to </a:t>
                </a:r>
              </a:p>
              <a:p>
                <a:r>
                  <a:rPr lang="en-US" sz="2400" dirty="0"/>
                  <a:t>write something along the lines of: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444E6C-22E2-44B8-E26F-58CDB36B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" y="67973"/>
                <a:ext cx="12002388" cy="830997"/>
              </a:xfrm>
              <a:prstGeom prst="rect">
                <a:avLst/>
              </a:prstGeom>
              <a:blipFill>
                <a:blip r:embed="rId3"/>
                <a:stretch>
                  <a:fillRect l="-762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57859AF-EB65-9176-2B64-2E31F2EF3EE4}"/>
              </a:ext>
            </a:extLst>
          </p:cNvPr>
          <p:cNvSpPr txBox="1"/>
          <p:nvPr/>
        </p:nvSpPr>
        <p:spPr>
          <a:xfrm>
            <a:off x="0" y="3211028"/>
            <a:ext cx="122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operation ∧, must be such that we recover something consistent to the previous operations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703F6C-D592-93E5-E3EB-83029A614BBA}"/>
              </a:ext>
            </a:extLst>
          </p:cNvPr>
          <p:cNvCxnSpPr>
            <a:cxnSpLocks/>
          </p:cNvCxnSpPr>
          <p:nvPr/>
        </p:nvCxnSpPr>
        <p:spPr>
          <a:xfrm flipH="1" flipV="1">
            <a:off x="1408371" y="3006457"/>
            <a:ext cx="466184" cy="315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C4503D-7425-F0E1-C838-A370A489F0DE}"/>
              </a:ext>
            </a:extLst>
          </p:cNvPr>
          <p:cNvSpPr txBox="1"/>
          <p:nvPr/>
        </p:nvSpPr>
        <p:spPr>
          <a:xfrm>
            <a:off x="174601" y="2468460"/>
            <a:ext cx="188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Exterior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CEF39C-1A3B-0CB7-476B-272D87AC70A5}"/>
                  </a:ext>
                </a:extLst>
              </p:cNvPr>
              <p:cNvSpPr txBox="1"/>
              <p:nvPr/>
            </p:nvSpPr>
            <p:spPr>
              <a:xfrm>
                <a:off x="2821580" y="4774297"/>
                <a:ext cx="5174558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CEF39C-1A3B-0CB7-476B-272D87AC7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580" y="4774297"/>
                <a:ext cx="5174558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27140A-2375-8A27-353C-1D555D7C322B}"/>
                  </a:ext>
                </a:extLst>
              </p:cNvPr>
              <p:cNvSpPr txBox="1"/>
              <p:nvPr/>
            </p:nvSpPr>
            <p:spPr>
              <a:xfrm>
                <a:off x="5068620" y="3929130"/>
                <a:ext cx="332770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27140A-2375-8A27-353C-1D555D7C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620" y="3929130"/>
                <a:ext cx="3327706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1FB7F-E17A-9169-E4AA-A8E983974ABA}"/>
                  </a:ext>
                </a:extLst>
              </p:cNvPr>
              <p:cNvSpPr txBox="1"/>
              <p:nvPr/>
            </p:nvSpPr>
            <p:spPr>
              <a:xfrm>
                <a:off x="2488615" y="3957552"/>
                <a:ext cx="2152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C1FB7F-E17A-9169-E4AA-A8E983974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15" y="3957552"/>
                <a:ext cx="215276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D61A39-2DF9-0E4D-5830-F2F8430A9A77}"/>
              </a:ext>
            </a:extLst>
          </p:cNvPr>
          <p:cNvSpPr txBox="1"/>
          <p:nvPr/>
        </p:nvSpPr>
        <p:spPr>
          <a:xfrm>
            <a:off x="80154" y="3940672"/>
            <a:ext cx="230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That is, we need: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6CDD0-32A3-126B-1463-B1407B413177}"/>
              </a:ext>
            </a:extLst>
          </p:cNvPr>
          <p:cNvSpPr txBox="1"/>
          <p:nvPr/>
        </p:nvSpPr>
        <p:spPr>
          <a:xfrm>
            <a:off x="466116" y="5682631"/>
            <a:ext cx="737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Allow recovery of Gradient, Curl, and Divergence!</a:t>
            </a:r>
          </a:p>
        </p:txBody>
      </p:sp>
    </p:spTree>
    <p:extLst>
      <p:ext uri="{BB962C8B-B14F-4D97-AF65-F5344CB8AC3E}">
        <p14:creationId xmlns:p14="http://schemas.microsoft.com/office/powerpoint/2010/main" val="398138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65ED53-6F2A-5EA2-CDB9-E504FE00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59799-B9D0-2642-F4F1-3EC5A71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52E3C4-DDA0-151C-CCA0-AD2A5ADEC9AF}"/>
                  </a:ext>
                </a:extLst>
              </p:cNvPr>
              <p:cNvSpPr txBox="1"/>
              <p:nvPr/>
            </p:nvSpPr>
            <p:spPr>
              <a:xfrm>
                <a:off x="6921528" y="350503"/>
                <a:ext cx="5174558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52E3C4-DDA0-151C-CCA0-AD2A5ADEC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28" y="350503"/>
                <a:ext cx="5174558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41238-2142-A296-F145-6587825F7160}"/>
                  </a:ext>
                </a:extLst>
              </p:cNvPr>
              <p:cNvSpPr txBox="1"/>
              <p:nvPr/>
            </p:nvSpPr>
            <p:spPr>
              <a:xfrm>
                <a:off x="3057431" y="350503"/>
                <a:ext cx="332770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41238-2142-A296-F145-6587825F7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431" y="350503"/>
                <a:ext cx="3327706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ABD17-4A7F-B11B-EECF-3812CF872D6F}"/>
                  </a:ext>
                </a:extLst>
              </p:cNvPr>
              <p:cNvSpPr txBox="1"/>
              <p:nvPr/>
            </p:nvSpPr>
            <p:spPr>
              <a:xfrm>
                <a:off x="272358" y="367848"/>
                <a:ext cx="2152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ABD17-4A7F-B11B-EECF-3812CF872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58" y="367848"/>
                <a:ext cx="21527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5D535-A7C9-FC73-82DA-4A61F3953A3B}"/>
                  </a:ext>
                </a:extLst>
              </p:cNvPr>
              <p:cNvSpPr txBox="1"/>
              <p:nvPr/>
            </p:nvSpPr>
            <p:spPr>
              <a:xfrm>
                <a:off x="32156" y="1378217"/>
                <a:ext cx="12227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Takes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-form and returns 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/>
                  <a:t>-form by adding a derivation along each index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75D535-A7C9-FC73-82DA-4A61F3953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" y="1378217"/>
                <a:ext cx="12227193" cy="523220"/>
              </a:xfrm>
              <a:prstGeom prst="rect">
                <a:avLst/>
              </a:prstGeom>
              <a:blipFill>
                <a:blip r:embed="rId6"/>
                <a:stretch>
                  <a:fillRect l="-99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CFC7F8-F0BD-6361-A13B-A47BFB11C6CF}"/>
                  </a:ext>
                </a:extLst>
              </p:cNvPr>
              <p:cNvSpPr txBox="1"/>
              <p:nvPr/>
            </p:nvSpPr>
            <p:spPr>
              <a:xfrm>
                <a:off x="32156" y="2235186"/>
                <a:ext cx="115080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The number of terms matches the number of indexes of the final form: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CFC7F8-F0BD-6361-A13B-A47BFB11C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" y="2235186"/>
                <a:ext cx="11508022" cy="523220"/>
              </a:xfrm>
              <a:prstGeom prst="rect">
                <a:avLst/>
              </a:prstGeom>
              <a:blipFill>
                <a:blip r:embed="rId7"/>
                <a:stretch>
                  <a:fillRect l="-1059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5CA9B8-D463-371D-E0ED-45409A1B7D10}"/>
              </a:ext>
            </a:extLst>
          </p:cNvPr>
          <p:cNvSpPr txBox="1"/>
          <p:nvPr/>
        </p:nvSpPr>
        <p:spPr>
          <a:xfrm>
            <a:off x="-66698" y="3247954"/>
            <a:ext cx="830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Each term changes index by taking a cyclic permutation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0911D-203E-8473-EA84-99676332C94D}"/>
              </a:ext>
            </a:extLst>
          </p:cNvPr>
          <p:cNvSpPr txBox="1"/>
          <p:nvPr/>
        </p:nvSpPr>
        <p:spPr>
          <a:xfrm>
            <a:off x="32156" y="4175929"/>
            <a:ext cx="9887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cyclic permutation of k + 1 elements corresponds to k pair swaps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A3C4E-F345-69D5-0153-198D85A0CB5F}"/>
              </a:ext>
            </a:extLst>
          </p:cNvPr>
          <p:cNvCxnSpPr>
            <a:cxnSpLocks/>
          </p:cNvCxnSpPr>
          <p:nvPr/>
        </p:nvCxnSpPr>
        <p:spPr>
          <a:xfrm flipV="1">
            <a:off x="8237498" y="3317108"/>
            <a:ext cx="1039152" cy="170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9B0935-AA57-A154-D2AF-75D8A0B3DB41}"/>
              </a:ext>
            </a:extLst>
          </p:cNvPr>
          <p:cNvSpPr txBox="1"/>
          <p:nvPr/>
        </p:nvSpPr>
        <p:spPr>
          <a:xfrm>
            <a:off x="9276650" y="2909341"/>
            <a:ext cx="2915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Forms are anti-symmetric </a:t>
            </a:r>
          </a:p>
          <a:p>
            <a:r>
              <a:rPr lang="en-US" sz="2000" dirty="0"/>
              <a:t>introduce a minus sign </a:t>
            </a:r>
          </a:p>
        </p:txBody>
      </p:sp>
    </p:spTree>
    <p:extLst>
      <p:ext uri="{BB962C8B-B14F-4D97-AF65-F5344CB8AC3E}">
        <p14:creationId xmlns:p14="http://schemas.microsoft.com/office/powerpoint/2010/main" val="144623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D3F0BF-BF9B-93AB-6746-ECACC0D8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1B8C0-81C6-FDBF-F22E-B1F715C0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17714-398E-AFED-E4F6-41A94165CD25}"/>
              </a:ext>
            </a:extLst>
          </p:cNvPr>
          <p:cNvSpPr txBox="1"/>
          <p:nvPr/>
        </p:nvSpPr>
        <p:spPr>
          <a:xfrm>
            <a:off x="228456" y="89069"/>
            <a:ext cx="302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Generalization: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7F666B-20F8-0845-CA79-3B2745C93E94}"/>
                  </a:ext>
                </a:extLst>
              </p:cNvPr>
              <p:cNvSpPr txBox="1"/>
              <p:nvPr/>
            </p:nvSpPr>
            <p:spPr>
              <a:xfrm>
                <a:off x="302806" y="885095"/>
                <a:ext cx="11237372" cy="1501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7F666B-20F8-0845-CA79-3B2745C93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06" y="885095"/>
                <a:ext cx="11237372" cy="1501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B63E5-FE8E-1E84-B9FC-BFEFAED198B9}"/>
                  </a:ext>
                </a:extLst>
              </p:cNvPr>
              <p:cNvSpPr txBox="1"/>
              <p:nvPr/>
            </p:nvSpPr>
            <p:spPr>
              <a:xfrm>
                <a:off x="2443763" y="1772660"/>
                <a:ext cx="8676670" cy="1361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+2 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3B63E5-FE8E-1E84-B9FC-BFEFAED1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63" y="1772660"/>
                <a:ext cx="8676670" cy="1361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D77EE5-8E6F-0F30-7C5F-D78EC3152BE0}"/>
                  </a:ext>
                </a:extLst>
              </p:cNvPr>
              <p:cNvSpPr txBox="1"/>
              <p:nvPr/>
            </p:nvSpPr>
            <p:spPr>
              <a:xfrm>
                <a:off x="0" y="3556559"/>
                <a:ext cx="12481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use of mod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2400" dirty="0"/>
                  <a:t>in the generalized expression makes sure that the index jumps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D77EE5-8E6F-0F30-7C5F-D78EC3152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6559"/>
                <a:ext cx="12481494" cy="461665"/>
              </a:xfrm>
              <a:prstGeom prst="rect">
                <a:avLst/>
              </a:prstGeom>
              <a:blipFill>
                <a:blip r:embed="rId4"/>
                <a:stretch>
                  <a:fillRect l="-7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92B4546-BF2F-9DCE-64E0-11CACA87ABD9}"/>
              </a:ext>
            </a:extLst>
          </p:cNvPr>
          <p:cNvSpPr txBox="1"/>
          <p:nvPr/>
        </p:nvSpPr>
        <p:spPr>
          <a:xfrm>
            <a:off x="852407" y="4440725"/>
            <a:ext cx="8507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Gives fully anti-symmetric tensor which matches the gradient, curl </a:t>
            </a:r>
          </a:p>
          <a:p>
            <a:r>
              <a:rPr lang="en-US" sz="2400" dirty="0"/>
              <a:t>and divergence in the simple cases</a:t>
            </a:r>
          </a:p>
        </p:txBody>
      </p:sp>
    </p:spTree>
    <p:extLst>
      <p:ext uri="{BB962C8B-B14F-4D97-AF65-F5344CB8AC3E}">
        <p14:creationId xmlns:p14="http://schemas.microsoft.com/office/powerpoint/2010/main" val="143077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437A8-10C1-FB43-2280-4F38D85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DDD4D-7017-351A-928C-FAF3736F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F4824-F810-72A7-4940-FA7A26538270}"/>
              </a:ext>
            </a:extLst>
          </p:cNvPr>
          <p:cNvSpPr txBox="1"/>
          <p:nvPr/>
        </p:nvSpPr>
        <p:spPr>
          <a:xfrm>
            <a:off x="119730" y="0"/>
            <a:ext cx="832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Geometrically, we can imagine integrating along a parallelepiped: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16B87-37E7-A920-57BF-C8AE15C60277}"/>
                  </a:ext>
                </a:extLst>
              </p:cNvPr>
              <p:cNvSpPr txBox="1"/>
              <p:nvPr/>
            </p:nvSpPr>
            <p:spPr>
              <a:xfrm>
                <a:off x="119730" y="415769"/>
                <a:ext cx="6156942" cy="1016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16B87-37E7-A920-57BF-C8AE15C60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15769"/>
                <a:ext cx="6156942" cy="1016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D1C01-81CC-C435-EFC8-CC2E0003BC43}"/>
                  </a:ext>
                </a:extLst>
              </p:cNvPr>
              <p:cNvSpPr txBox="1"/>
              <p:nvPr/>
            </p:nvSpPr>
            <p:spPr>
              <a:xfrm>
                <a:off x="119730" y="1140708"/>
                <a:ext cx="10424457" cy="78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DD1C01-81CC-C435-EFC8-CC2E0003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140708"/>
                <a:ext cx="10424457" cy="787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094047-006C-43F3-3CA1-1EA67FC7F9CD}"/>
                  </a:ext>
                </a:extLst>
              </p:cNvPr>
              <p:cNvSpPr txBox="1"/>
              <p:nvPr/>
            </p:nvSpPr>
            <p:spPr>
              <a:xfrm>
                <a:off x="119730" y="2004247"/>
                <a:ext cx="10803277" cy="1509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094047-006C-43F3-3CA1-1EA67FC7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004247"/>
                <a:ext cx="10803277" cy="1509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8580F1-92B3-1116-3032-323DD6DBC068}"/>
                  </a:ext>
                </a:extLst>
              </p:cNvPr>
              <p:cNvSpPr txBox="1"/>
              <p:nvPr/>
            </p:nvSpPr>
            <p:spPr>
              <a:xfrm>
                <a:off x="119730" y="3327950"/>
                <a:ext cx="10016396" cy="1915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nary>
                                    <m:nary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8580F1-92B3-1116-3032-323DD6DBC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327950"/>
                <a:ext cx="10016396" cy="19152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49DD9D-115A-0F64-FA30-07468D3C6591}"/>
                  </a:ext>
                </a:extLst>
              </p:cNvPr>
              <p:cNvSpPr txBox="1"/>
              <p:nvPr/>
            </p:nvSpPr>
            <p:spPr>
              <a:xfrm>
                <a:off x="119730" y="5254859"/>
                <a:ext cx="2376933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49DD9D-115A-0F64-FA30-07468D3C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54859"/>
                <a:ext cx="2376933" cy="739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745E5F-A416-765A-01D7-6DA6A5DFFA9C}"/>
              </a:ext>
            </a:extLst>
          </p:cNvPr>
          <p:cNvCxnSpPr>
            <a:cxnSpLocks/>
          </p:cNvCxnSpPr>
          <p:nvPr/>
        </p:nvCxnSpPr>
        <p:spPr>
          <a:xfrm flipV="1">
            <a:off x="2496663" y="5624544"/>
            <a:ext cx="990456" cy="122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BB1D27-2DCA-8847-AE98-008A39E10E3F}"/>
              </a:ext>
            </a:extLst>
          </p:cNvPr>
          <p:cNvSpPr txBox="1"/>
          <p:nvPr/>
        </p:nvSpPr>
        <p:spPr>
          <a:xfrm rot="21214468">
            <a:off x="2560042" y="5283289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Cambria Math" panose="02040503050406030204" pitchFamily="18" charset="0"/>
              </a:rPr>
              <a:t>verifies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E01390-E634-1892-6D79-9A44821D9837}"/>
                  </a:ext>
                </a:extLst>
              </p:cNvPr>
              <p:cNvSpPr txBox="1"/>
              <p:nvPr/>
            </p:nvSpPr>
            <p:spPr>
              <a:xfrm>
                <a:off x="3730554" y="5236120"/>
                <a:ext cx="2642326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E01390-E634-1892-6D79-9A44821D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54" y="5236120"/>
                <a:ext cx="2642326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985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C2774C-97D0-4EC2-5940-5411EA52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8D0F2-F308-F55D-F12B-5AB0E654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FD005-B13A-22AC-2E3F-962B1563A324}"/>
              </a:ext>
            </a:extLst>
          </p:cNvPr>
          <p:cNvSpPr txBox="1"/>
          <p:nvPr/>
        </p:nvSpPr>
        <p:spPr>
          <a:xfrm>
            <a:off x="119730" y="113411"/>
            <a:ext cx="557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 Calculus also gives us the identities: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4374B9-C83C-F66A-2496-5FFE42CA4757}"/>
                  </a:ext>
                </a:extLst>
              </p:cNvPr>
              <p:cNvSpPr txBox="1"/>
              <p:nvPr/>
            </p:nvSpPr>
            <p:spPr>
              <a:xfrm>
                <a:off x="6023773" y="56504"/>
                <a:ext cx="1995931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4374B9-C83C-F66A-2496-5FFE42CA4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773" y="56504"/>
                <a:ext cx="1995931" cy="575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7D22FE-96A6-F0ED-3167-55E84D43717A}"/>
                  </a:ext>
                </a:extLst>
              </p:cNvPr>
              <p:cNvSpPr txBox="1"/>
              <p:nvPr/>
            </p:nvSpPr>
            <p:spPr>
              <a:xfrm>
                <a:off x="8477000" y="50253"/>
                <a:ext cx="2243050" cy="587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7D22FE-96A6-F0ED-3167-55E84D437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000" y="50253"/>
                <a:ext cx="2243050" cy="58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AABEB-0CBB-DA09-30BC-3AECD7328A67}"/>
                  </a:ext>
                </a:extLst>
              </p:cNvPr>
              <p:cNvSpPr txBox="1"/>
              <p:nvPr/>
            </p:nvSpPr>
            <p:spPr>
              <a:xfrm>
                <a:off x="119730" y="737372"/>
                <a:ext cx="110496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Since the exterior product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is an anti-commutative and associative operation, we have: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2AABEB-0CBB-DA09-30BC-3AECD7328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737372"/>
                <a:ext cx="11049628" cy="461665"/>
              </a:xfrm>
              <a:prstGeom prst="rect">
                <a:avLst/>
              </a:prstGeom>
              <a:blipFill>
                <a:blip r:embed="rId4"/>
                <a:stretch>
                  <a:fillRect l="-883" t="-10526" r="-60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C84B6-EE7D-17CC-B9CC-C2DD7826AB90}"/>
                  </a:ext>
                </a:extLst>
              </p:cNvPr>
              <p:cNvSpPr txBox="1"/>
              <p:nvPr/>
            </p:nvSpPr>
            <p:spPr>
              <a:xfrm>
                <a:off x="1188246" y="1199037"/>
                <a:ext cx="9815508" cy="594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0∧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C84B6-EE7D-17CC-B9CC-C2DD7826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246" y="1199037"/>
                <a:ext cx="9815508" cy="594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C43374-8C2D-8FF5-8571-8774563DB3B1}"/>
              </a:ext>
            </a:extLst>
          </p:cNvPr>
          <p:cNvCxnSpPr>
            <a:cxnSpLocks/>
          </p:cNvCxnSpPr>
          <p:nvPr/>
        </p:nvCxnSpPr>
        <p:spPr>
          <a:xfrm flipV="1">
            <a:off x="9670942" y="1676829"/>
            <a:ext cx="875655" cy="316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FC7AD4-387A-1C26-6138-F1BD5557500F}"/>
                  </a:ext>
                </a:extLst>
              </p:cNvPr>
              <p:cNvSpPr txBox="1"/>
              <p:nvPr/>
            </p:nvSpPr>
            <p:spPr>
              <a:xfrm>
                <a:off x="5848468" y="1921392"/>
                <a:ext cx="4342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exterior product applied twice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FC7AD4-387A-1C26-6138-F1BD55575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468" y="1921392"/>
                <a:ext cx="4342471" cy="369332"/>
              </a:xfrm>
              <a:prstGeom prst="rect">
                <a:avLst/>
              </a:prstGeom>
              <a:blipFill>
                <a:blip r:embed="rId6"/>
                <a:stretch>
                  <a:fillRect l="-11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062358E-61BD-9678-B398-4C2110CC95AC}"/>
              </a:ext>
            </a:extLst>
          </p:cNvPr>
          <p:cNvSpPr txBox="1"/>
          <p:nvPr/>
        </p:nvSpPr>
        <p:spPr>
          <a:xfrm>
            <a:off x="119730" y="2460155"/>
            <a:ext cx="7775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Constructing the exterior functional of an exterior functional: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E3231F-525E-48DE-C658-417A2839D19B}"/>
                  </a:ext>
                </a:extLst>
              </p:cNvPr>
              <p:cNvSpPr txBox="1"/>
              <p:nvPr/>
            </p:nvSpPr>
            <p:spPr>
              <a:xfrm>
                <a:off x="1707298" y="3024989"/>
                <a:ext cx="877740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E3231F-525E-48DE-C658-417A2839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98" y="3024989"/>
                <a:ext cx="8777403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3F6923-BD37-2413-7F92-7BB0358C6B9F}"/>
                  </a:ext>
                </a:extLst>
              </p:cNvPr>
              <p:cNvSpPr txBox="1"/>
              <p:nvPr/>
            </p:nvSpPr>
            <p:spPr>
              <a:xfrm>
                <a:off x="7104375" y="3754115"/>
                <a:ext cx="30662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exterior of the exterior </a:t>
                </a:r>
              </a:p>
              <a:p>
                <a:r>
                  <a:rPr lang="en-US" sz="2000" dirty="0"/>
                  <a:t>functional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returns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3F6923-BD37-2413-7F92-7BB0358C6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375" y="3754115"/>
                <a:ext cx="3066289" cy="707886"/>
              </a:xfrm>
              <a:prstGeom prst="rect">
                <a:avLst/>
              </a:prstGeom>
              <a:blipFill>
                <a:blip r:embed="rId8"/>
                <a:stretch>
                  <a:fillRect l="-1988" t="-5172" r="-11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B711B1-E43C-FAEF-DE7A-4B8F0C5C577A}"/>
              </a:ext>
            </a:extLst>
          </p:cNvPr>
          <p:cNvCxnSpPr>
            <a:cxnSpLocks/>
          </p:cNvCxnSpPr>
          <p:nvPr/>
        </p:nvCxnSpPr>
        <p:spPr>
          <a:xfrm flipH="1">
            <a:off x="9670942" y="3549947"/>
            <a:ext cx="437827" cy="211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B70E9B-81E9-F7D0-803F-7E916F4844BC}"/>
              </a:ext>
            </a:extLst>
          </p:cNvPr>
          <p:cNvSpPr txBox="1"/>
          <p:nvPr/>
        </p:nvSpPr>
        <p:spPr>
          <a:xfrm>
            <a:off x="119730" y="3858697"/>
            <a:ext cx="5524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since functionals are additive: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E88FEE-0CA5-CB0C-783A-1846D733B2D1}"/>
                  </a:ext>
                </a:extLst>
              </p:cNvPr>
              <p:cNvSpPr txBox="1"/>
              <p:nvPr/>
            </p:nvSpPr>
            <p:spPr>
              <a:xfrm>
                <a:off x="2481113" y="4588302"/>
                <a:ext cx="643438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E88FEE-0CA5-CB0C-783A-1846D733B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13" y="4588302"/>
                <a:ext cx="6434389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9C4604-8181-05DD-6F5B-727E15D1E759}"/>
                  </a:ext>
                </a:extLst>
              </p:cNvPr>
              <p:cNvSpPr txBox="1"/>
              <p:nvPr/>
            </p:nvSpPr>
            <p:spPr>
              <a:xfrm>
                <a:off x="491058" y="5488071"/>
                <a:ext cx="8146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identity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is a direct consequence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𝜕𝜕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9C4604-8181-05DD-6F5B-727E15D1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8" y="5488071"/>
                <a:ext cx="8146461" cy="461665"/>
              </a:xfrm>
              <a:prstGeom prst="rect">
                <a:avLst/>
              </a:prstGeom>
              <a:blipFill>
                <a:blip r:embed="rId10"/>
                <a:stretch>
                  <a:fillRect l="-11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81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14A431-11E3-7EBD-61A8-8C19F26A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D8944-B41F-71E3-1367-44D3AA9E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B9535-05D5-C363-C64F-C85602650A17}"/>
              </a:ext>
            </a:extLst>
          </p:cNvPr>
          <p:cNvSpPr txBox="1"/>
          <p:nvPr/>
        </p:nvSpPr>
        <p:spPr>
          <a:xfrm>
            <a:off x="51685" y="117594"/>
            <a:ext cx="1208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last element of vector calculus we need to generalize is the idea of potentials: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27BAF8-557E-9B34-1C96-410B00C8D3CC}"/>
                  </a:ext>
                </a:extLst>
              </p:cNvPr>
              <p:cNvSpPr txBox="1"/>
              <p:nvPr/>
            </p:nvSpPr>
            <p:spPr>
              <a:xfrm>
                <a:off x="1613176" y="3055734"/>
                <a:ext cx="8401146" cy="6307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0⇒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27BAF8-557E-9B34-1C96-410B00C8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6" y="3055734"/>
                <a:ext cx="8401146" cy="630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B90D1-1CB9-F3F9-5421-9D701B187BB2}"/>
                  </a:ext>
                </a:extLst>
              </p:cNvPr>
              <p:cNvSpPr txBox="1"/>
              <p:nvPr/>
            </p:nvSpPr>
            <p:spPr>
              <a:xfrm>
                <a:off x="1613176" y="1000856"/>
                <a:ext cx="3869393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7B90D1-1CB9-F3F9-5421-9D701B187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176" y="1000856"/>
                <a:ext cx="3869393" cy="65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57F09-C7EB-5FCB-55FF-E77FE6F8BFBE}"/>
                  </a:ext>
                </a:extLst>
              </p:cNvPr>
              <p:cNvSpPr txBox="1"/>
              <p:nvPr/>
            </p:nvSpPr>
            <p:spPr>
              <a:xfrm>
                <a:off x="6326451" y="1000856"/>
                <a:ext cx="3405741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257F09-C7EB-5FCB-55FF-E77FE6F8B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51" y="1000856"/>
                <a:ext cx="3405741" cy="65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75C543F-EEA2-11F3-5D69-44777ADCC718}"/>
              </a:ext>
            </a:extLst>
          </p:cNvPr>
          <p:cNvSpPr txBox="1"/>
          <p:nvPr/>
        </p:nvSpPr>
        <p:spPr>
          <a:xfrm>
            <a:off x="119730" y="2303013"/>
            <a:ext cx="6498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These are generalized by formula: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009ECB-B91B-7545-28D5-1D58E5E61F5F}"/>
              </a:ext>
            </a:extLst>
          </p:cNvPr>
          <p:cNvCxnSpPr/>
          <p:nvPr/>
        </p:nvCxnSpPr>
        <p:spPr>
          <a:xfrm flipH="1">
            <a:off x="4521384" y="3514736"/>
            <a:ext cx="662799" cy="449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787D1B-4084-50D8-3023-37A9CBAE6021}"/>
                  </a:ext>
                </a:extLst>
              </p:cNvPr>
              <p:cNvSpPr txBox="1"/>
              <p:nvPr/>
            </p:nvSpPr>
            <p:spPr>
              <a:xfrm>
                <a:off x="119730" y="4196044"/>
                <a:ext cx="97308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the exterior derivative of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-form is zero, then there exists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-form</a:t>
                </a:r>
              </a:p>
              <a:p>
                <a:r>
                  <a:rPr lang="en-US" sz="2400" dirty="0"/>
                  <a:t>whose exterior derivative is the original k-form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787D1B-4084-50D8-3023-37A9CBAE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196044"/>
                <a:ext cx="9730805" cy="830997"/>
              </a:xfrm>
              <a:prstGeom prst="rect">
                <a:avLst/>
              </a:prstGeom>
              <a:blipFill>
                <a:blip r:embed="rId5"/>
                <a:stretch>
                  <a:fillRect l="-1003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56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5F56B5-D76A-24F0-EC97-2AEFBADA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07943-4DA6-0FE0-B4DC-8CB9191E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B1A74-A573-9CDA-57AF-7112749AF0AB}"/>
              </a:ext>
            </a:extLst>
          </p:cNvPr>
          <p:cNvSpPr txBox="1"/>
          <p:nvPr/>
        </p:nvSpPr>
        <p:spPr>
          <a:xfrm>
            <a:off x="5112077" y="56504"/>
            <a:ext cx="1967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B2AA9-CC44-578A-335D-0759BCBC1DD8}"/>
              </a:ext>
            </a:extLst>
          </p:cNvPr>
          <p:cNvSpPr txBox="1"/>
          <p:nvPr/>
        </p:nvSpPr>
        <p:spPr>
          <a:xfrm>
            <a:off x="93555" y="958557"/>
            <a:ext cx="12004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Generalized the idea of integration over k-dimensional submanifolds of an n-dimensional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123FC4-FC56-F2B4-BFEE-1EAF43BD9EB3}"/>
                  </a:ext>
                </a:extLst>
              </p:cNvPr>
              <p:cNvSpPr txBox="1"/>
              <p:nvPr/>
            </p:nvSpPr>
            <p:spPr>
              <a:xfrm>
                <a:off x="93555" y="2512969"/>
                <a:ext cx="1130925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have seen 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-functionals induce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-functionals by acting on the boundaries </a:t>
                </a:r>
              </a:p>
              <a:p>
                <a:r>
                  <a:rPr lang="en-US" sz="2400" dirty="0"/>
                  <a:t>of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dimensional regions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123FC4-FC56-F2B4-BFEE-1EAF43BD9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5" y="2512969"/>
                <a:ext cx="11309250" cy="830997"/>
              </a:xfrm>
              <a:prstGeom prst="rect">
                <a:avLst/>
              </a:prstGeom>
              <a:blipFill>
                <a:blip r:embed="rId3"/>
                <a:stretch>
                  <a:fillRect l="-80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1659FF-7DC8-39A7-8FC3-4D66DD3ACB8E}"/>
              </a:ext>
            </a:extLst>
          </p:cNvPr>
          <p:cNvSpPr txBox="1"/>
          <p:nvPr/>
        </p:nvSpPr>
        <p:spPr>
          <a:xfrm>
            <a:off x="93555" y="3600650"/>
            <a:ext cx="1225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have seen that the exterior derivative gives us the form associated to the exterior functionals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10388-4998-3E82-6D1A-0CC0D14CA373}"/>
              </a:ext>
            </a:extLst>
          </p:cNvPr>
          <p:cNvSpPr txBox="1"/>
          <p:nvPr/>
        </p:nvSpPr>
        <p:spPr>
          <a:xfrm>
            <a:off x="4237173" y="4436713"/>
            <a:ext cx="5061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Also gives us the gradient, curl, and divergence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CFF16E-C2CD-2D7E-BA22-71941D4DDE0E}"/>
              </a:ext>
            </a:extLst>
          </p:cNvPr>
          <p:cNvCxnSpPr>
            <a:cxnSpLocks/>
          </p:cNvCxnSpPr>
          <p:nvPr/>
        </p:nvCxnSpPr>
        <p:spPr>
          <a:xfrm flipH="1" flipV="1">
            <a:off x="4037308" y="4015753"/>
            <a:ext cx="689675" cy="420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62D6E2-C752-0F1D-8D03-DD1CC3540553}"/>
              </a:ext>
            </a:extLst>
          </p:cNvPr>
          <p:cNvCxnSpPr/>
          <p:nvPr/>
        </p:nvCxnSpPr>
        <p:spPr>
          <a:xfrm>
            <a:off x="4339525" y="1420222"/>
            <a:ext cx="526943" cy="30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95A45-99D4-B185-2288-AB665C269417}"/>
                  </a:ext>
                </a:extLst>
              </p:cNvPr>
              <p:cNvSpPr txBox="1"/>
              <p:nvPr/>
            </p:nvSpPr>
            <p:spPr>
              <a:xfrm>
                <a:off x="2224491" y="1725188"/>
                <a:ext cx="9710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leads to the idea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-functionals over finite regions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-forms over the infinitesimal ones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395A45-99D4-B185-2288-AB665C269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91" y="1725188"/>
                <a:ext cx="9710864" cy="400110"/>
              </a:xfrm>
              <a:prstGeom prst="rect">
                <a:avLst/>
              </a:prstGeom>
              <a:blipFill>
                <a:blip r:embed="rId4"/>
                <a:stretch>
                  <a:fillRect l="-69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9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1B36D3-943A-18CF-485B-A5F819CA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A6E80-18AF-6AB0-22E0-AD9FC32D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D99C5-DED1-D6E7-866E-EC1A9C666BF6}"/>
                  </a:ext>
                </a:extLst>
              </p:cNvPr>
              <p:cNvSpPr txBox="1"/>
              <p:nvPr/>
            </p:nvSpPr>
            <p:spPr>
              <a:xfrm>
                <a:off x="996989" y="373515"/>
                <a:ext cx="9768252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In the context of differential topology a vector is defined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CD99C5-DED1-D6E7-866E-EC1A9C666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989" y="373515"/>
                <a:ext cx="9768252" cy="537135"/>
              </a:xfrm>
              <a:prstGeom prst="rect">
                <a:avLst/>
              </a:prstGeom>
              <a:blipFill>
                <a:blip r:embed="rId2"/>
                <a:stretch>
                  <a:fillRect l="-1311" t="-795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8A16487-7FA4-7B74-E24C-AB7717E9E1E8}"/>
              </a:ext>
            </a:extLst>
          </p:cNvPr>
          <p:cNvSpPr txBox="1"/>
          <p:nvPr/>
        </p:nvSpPr>
        <p:spPr>
          <a:xfrm>
            <a:off x="9107537" y="1312867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Directional derivative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276AA-52CE-6699-0D8A-F930CE64CB34}"/>
              </a:ext>
            </a:extLst>
          </p:cNvPr>
          <p:cNvCxnSpPr>
            <a:cxnSpLocks/>
          </p:cNvCxnSpPr>
          <p:nvPr/>
        </p:nvCxnSpPr>
        <p:spPr>
          <a:xfrm flipH="1" flipV="1">
            <a:off x="9832113" y="896513"/>
            <a:ext cx="613209" cy="324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C60DD9-5E60-9F33-4E10-0CF1F4E01E2A}"/>
              </a:ext>
            </a:extLst>
          </p:cNvPr>
          <p:cNvSpPr txBox="1"/>
          <p:nvPr/>
        </p:nvSpPr>
        <p:spPr>
          <a:xfrm>
            <a:off x="3172896" y="1220535"/>
            <a:ext cx="5601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 is not a directional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975134-A8A3-7BFB-85F1-917941D7EE0C}"/>
                  </a:ext>
                </a:extLst>
              </p:cNvPr>
              <p:cNvSpPr txBox="1"/>
              <p:nvPr/>
            </p:nvSpPr>
            <p:spPr>
              <a:xfrm>
                <a:off x="1753451" y="2514950"/>
                <a:ext cx="5106398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convector is defined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975134-A8A3-7BFB-85F1-917941D7E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51" y="2514950"/>
                <a:ext cx="5106398" cy="537135"/>
              </a:xfrm>
              <a:prstGeom prst="rect">
                <a:avLst/>
              </a:prstGeom>
              <a:blipFill>
                <a:blip r:embed="rId3"/>
                <a:stretch>
                  <a:fillRect l="-2509"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6CB690F-9EF6-F46E-0E53-28F7D8D6C677}"/>
              </a:ext>
            </a:extLst>
          </p:cNvPr>
          <p:cNvSpPr txBox="1"/>
          <p:nvPr/>
        </p:nvSpPr>
        <p:spPr>
          <a:xfrm>
            <a:off x="6692965" y="3052085"/>
            <a:ext cx="3840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Map from a vector to a scalar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A4B264-8D1E-A980-5A6E-748E84283304}"/>
              </a:ext>
            </a:extLst>
          </p:cNvPr>
          <p:cNvCxnSpPr>
            <a:cxnSpLocks/>
          </p:cNvCxnSpPr>
          <p:nvPr/>
        </p:nvCxnSpPr>
        <p:spPr>
          <a:xfrm flipH="1" flipV="1">
            <a:off x="5881115" y="3143500"/>
            <a:ext cx="676779" cy="20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B07D53-5768-7C7A-02BE-B4AADCDA55CC}"/>
              </a:ext>
            </a:extLst>
          </p:cNvPr>
          <p:cNvSpPr txBox="1"/>
          <p:nvPr/>
        </p:nvSpPr>
        <p:spPr>
          <a:xfrm>
            <a:off x="119730" y="3650490"/>
            <a:ext cx="11522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Conjugate momentum, whose components change as a </a:t>
            </a:r>
            <a:r>
              <a:rPr lang="en-US" sz="2800" dirty="0" err="1"/>
              <a:t>covector</a:t>
            </a:r>
            <a:r>
              <a:rPr lang="en-US" sz="2800" dirty="0"/>
              <a:t>, is not a map</a:t>
            </a:r>
          </a:p>
        </p:txBody>
      </p:sp>
    </p:spTree>
    <p:extLst>
      <p:ext uri="{BB962C8B-B14F-4D97-AF65-F5344CB8AC3E}">
        <p14:creationId xmlns:p14="http://schemas.microsoft.com/office/powerpoint/2010/main" val="1458704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D7DBEC-1F26-0706-EC20-B8033D0B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E5D67-A5F6-7FFC-EACF-2DE0F331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CB576-EE3C-6B7E-523A-A81824027D21}"/>
                  </a:ext>
                </a:extLst>
              </p:cNvPr>
              <p:cNvSpPr txBox="1"/>
              <p:nvPr/>
            </p:nvSpPr>
            <p:spPr>
              <a:xfrm>
                <a:off x="471299" y="138093"/>
                <a:ext cx="11545468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 differential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is a </a:t>
                </a:r>
                <a:r>
                  <a:rPr lang="en-US" sz="2800" dirty="0" err="1"/>
                  <a:t>covector</a:t>
                </a:r>
                <a:r>
                  <a:rPr lang="en-US" sz="2800" dirty="0"/>
                  <a:t> and the exterior derivative of the coordinate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C4CB576-EE3C-6B7E-523A-A81824027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99" y="138093"/>
                <a:ext cx="11545468" cy="537135"/>
              </a:xfrm>
              <a:prstGeom prst="rect">
                <a:avLst/>
              </a:prstGeom>
              <a:blipFill>
                <a:blip r:embed="rId3"/>
                <a:stretch>
                  <a:fillRect l="-1056"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3AB890B-D4A3-E53C-3ECD-721F2FC8646C}"/>
              </a:ext>
            </a:extLst>
          </p:cNvPr>
          <p:cNvSpPr txBox="1"/>
          <p:nvPr/>
        </p:nvSpPr>
        <p:spPr>
          <a:xfrm>
            <a:off x="6843107" y="994926"/>
            <a:ext cx="5173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how we view differentials in Physics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390384-420C-1882-A294-A423E14EDCF5}"/>
              </a:ext>
            </a:extLst>
          </p:cNvPr>
          <p:cNvCxnSpPr>
            <a:cxnSpLocks/>
          </p:cNvCxnSpPr>
          <p:nvPr/>
        </p:nvCxnSpPr>
        <p:spPr>
          <a:xfrm>
            <a:off x="1430672" y="686163"/>
            <a:ext cx="710511" cy="40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F3C6CF-D7D4-93CC-EEDA-5AB2E574A796}"/>
                  </a:ext>
                </a:extLst>
              </p:cNvPr>
              <p:cNvSpPr txBox="1"/>
              <p:nvPr/>
            </p:nvSpPr>
            <p:spPr>
              <a:xfrm>
                <a:off x="2099696" y="961564"/>
                <a:ext cx="3983013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maps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F3C6CF-D7D4-93CC-EEDA-5AB2E574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696" y="961564"/>
                <a:ext cx="3983013" cy="538481"/>
              </a:xfrm>
              <a:prstGeom prst="rect">
                <a:avLst/>
              </a:prstGeom>
              <a:blipFill>
                <a:blip r:embed="rId4"/>
                <a:stretch>
                  <a:fillRect l="-2294" t="-227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0742EC-2FF1-3DEE-A7C4-269116C1B163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6082709" y="1225759"/>
            <a:ext cx="760398" cy="5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28AC84-25E1-BB77-6F7D-666498A6670A}"/>
              </a:ext>
            </a:extLst>
          </p:cNvPr>
          <p:cNvSpPr txBox="1"/>
          <p:nvPr/>
        </p:nvSpPr>
        <p:spPr>
          <a:xfrm>
            <a:off x="348685" y="1912653"/>
            <a:ext cx="326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Consider the expression: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662F06-0DBC-68BC-3528-1AAC87146E22}"/>
                  </a:ext>
                </a:extLst>
              </p:cNvPr>
              <p:cNvSpPr txBox="1"/>
              <p:nvPr/>
            </p:nvSpPr>
            <p:spPr>
              <a:xfrm>
                <a:off x="3548002" y="1594013"/>
                <a:ext cx="1417504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662F06-0DBC-68BC-3528-1AAC8714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002" y="1594013"/>
                <a:ext cx="1417504" cy="1222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EF25C2-BD28-8119-FF8C-BF0B353A023D}"/>
                  </a:ext>
                </a:extLst>
              </p:cNvPr>
              <p:cNvSpPr txBox="1"/>
              <p:nvPr/>
            </p:nvSpPr>
            <p:spPr>
              <a:xfrm>
                <a:off x="7419807" y="2607481"/>
                <a:ext cx="3846822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EF25C2-BD28-8119-FF8C-BF0B353A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807" y="2607481"/>
                <a:ext cx="3846822" cy="537135"/>
              </a:xfrm>
              <a:prstGeom prst="rect">
                <a:avLst/>
              </a:prstGeom>
              <a:blipFill>
                <a:blip r:embed="rId6"/>
                <a:stretch>
                  <a:fillRect t="-9091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B00255-5DFF-CAC1-BC36-5262A3C97809}"/>
                  </a:ext>
                </a:extLst>
              </p:cNvPr>
              <p:cNvSpPr txBox="1"/>
              <p:nvPr/>
            </p:nvSpPr>
            <p:spPr>
              <a:xfrm>
                <a:off x="119730" y="3941911"/>
                <a:ext cx="197996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B00255-5DFF-CAC1-BC36-5262A3C97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941911"/>
                <a:ext cx="1979966" cy="6127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5CB6FD-902E-4F5F-1C16-6AB0EB2D90D6}"/>
                  </a:ext>
                </a:extLst>
              </p:cNvPr>
              <p:cNvSpPr txBox="1"/>
              <p:nvPr/>
            </p:nvSpPr>
            <p:spPr>
              <a:xfrm>
                <a:off x="2912575" y="3637052"/>
                <a:ext cx="6934784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5CB6FD-902E-4F5F-1C16-6AB0EB2D9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75" y="3637052"/>
                <a:ext cx="6934784" cy="12225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7C16E09-0D4A-903C-8B15-351F7B43D12B}"/>
              </a:ext>
            </a:extLst>
          </p:cNvPr>
          <p:cNvSpPr txBox="1"/>
          <p:nvPr/>
        </p:nvSpPr>
        <p:spPr>
          <a:xfrm>
            <a:off x="471299" y="2687573"/>
            <a:ext cx="6937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write it in terms of invariant objects we would have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CB942-7D92-CDB2-069E-678AEB3E7DA9}"/>
              </a:ext>
            </a:extLst>
          </p:cNvPr>
          <p:cNvCxnSpPr>
            <a:cxnSpLocks/>
          </p:cNvCxnSpPr>
          <p:nvPr/>
        </p:nvCxnSpPr>
        <p:spPr>
          <a:xfrm flipV="1">
            <a:off x="8734232" y="2075100"/>
            <a:ext cx="358115" cy="53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0E8687-7DC9-AECA-72D0-B2476DB9C48D}"/>
              </a:ext>
            </a:extLst>
          </p:cNvPr>
          <p:cNvCxnSpPr>
            <a:cxnSpLocks/>
          </p:cNvCxnSpPr>
          <p:nvPr/>
        </p:nvCxnSpPr>
        <p:spPr>
          <a:xfrm flipH="1" flipV="1">
            <a:off x="10546597" y="2107112"/>
            <a:ext cx="395206" cy="64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535C7D-D57C-8EB5-F179-74FE2B12D412}"/>
              </a:ext>
            </a:extLst>
          </p:cNvPr>
          <p:cNvSpPr txBox="1"/>
          <p:nvPr/>
        </p:nvSpPr>
        <p:spPr>
          <a:xfrm>
            <a:off x="8734232" y="1682048"/>
            <a:ext cx="20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co-basis and basis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4C020-3A3A-0EDF-705F-DB721509B36C}"/>
              </a:ext>
            </a:extLst>
          </p:cNvPr>
          <p:cNvSpPr txBox="1"/>
          <p:nvPr/>
        </p:nvSpPr>
        <p:spPr>
          <a:xfrm>
            <a:off x="2141183" y="398669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and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53A684-AD0B-F3C7-D03B-1D10B3A05807}"/>
                  </a:ext>
                </a:extLst>
              </p:cNvPr>
              <p:cNvSpPr txBox="1"/>
              <p:nvPr/>
            </p:nvSpPr>
            <p:spPr>
              <a:xfrm>
                <a:off x="169239" y="5273462"/>
                <a:ext cx="873392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 physics, the differential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/>
                  <a:t> is more properly thought of as a vector</a:t>
                </a:r>
              </a:p>
              <a:p>
                <a:r>
                  <a:rPr lang="en-US" sz="2400" dirty="0"/>
                  <a:t>while the force is a </a:t>
                </a:r>
                <a:r>
                  <a:rPr lang="en-US" sz="2400" dirty="0" err="1"/>
                  <a:t>covector</a:t>
                </a:r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53A684-AD0B-F3C7-D03B-1D10B3A0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39" y="5273462"/>
                <a:ext cx="8733929" cy="830997"/>
              </a:xfrm>
              <a:prstGeom prst="rect">
                <a:avLst/>
              </a:prstGeom>
              <a:blipFill>
                <a:blip r:embed="rId9"/>
                <a:stretch>
                  <a:fillRect l="-1117" t="-5882" r="-20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8BFCD8-BE61-FEDC-4185-C6835F065440}"/>
              </a:ext>
            </a:extLst>
          </p:cNvPr>
          <p:cNvCxnSpPr/>
          <p:nvPr/>
        </p:nvCxnSpPr>
        <p:spPr>
          <a:xfrm>
            <a:off x="3515676" y="4371483"/>
            <a:ext cx="317716" cy="366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C00D662-B9A1-6FAE-1E29-F315D681F39E}"/>
              </a:ext>
            </a:extLst>
          </p:cNvPr>
          <p:cNvSpPr txBox="1"/>
          <p:nvPr/>
        </p:nvSpPr>
        <p:spPr>
          <a:xfrm>
            <a:off x="3230900" y="4668366"/>
            <a:ext cx="314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from vector to differential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C2BC392-4E39-1F4A-E9F7-CB7B3907C7C9}"/>
              </a:ext>
            </a:extLst>
          </p:cNvPr>
          <p:cNvCxnSpPr>
            <a:cxnSpLocks/>
          </p:cNvCxnSpPr>
          <p:nvPr/>
        </p:nvCxnSpPr>
        <p:spPr>
          <a:xfrm flipV="1">
            <a:off x="6244033" y="3659272"/>
            <a:ext cx="474482" cy="327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4CC379-5D72-E570-F915-73F4F3FF1B37}"/>
              </a:ext>
            </a:extLst>
          </p:cNvPr>
          <p:cNvCxnSpPr>
            <a:cxnSpLocks/>
          </p:cNvCxnSpPr>
          <p:nvPr/>
        </p:nvCxnSpPr>
        <p:spPr>
          <a:xfrm flipH="1" flipV="1">
            <a:off x="7942881" y="3649855"/>
            <a:ext cx="255722" cy="379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2D598BC-462F-3839-ECFE-C8F3F476A4DE}"/>
              </a:ext>
            </a:extLst>
          </p:cNvPr>
          <p:cNvSpPr txBox="1"/>
          <p:nvPr/>
        </p:nvSpPr>
        <p:spPr>
          <a:xfrm>
            <a:off x="5947968" y="3280523"/>
            <a:ext cx="3057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contravariant components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4E5EA8-FAB8-71DC-1631-01FE483EA7DD}"/>
              </a:ext>
            </a:extLst>
          </p:cNvPr>
          <p:cNvCxnSpPr/>
          <p:nvPr/>
        </p:nvCxnSpPr>
        <p:spPr>
          <a:xfrm flipV="1">
            <a:off x="9500461" y="3659272"/>
            <a:ext cx="410705" cy="28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D63BC4-C2AE-F3DC-15DB-7553136DB2A7}"/>
              </a:ext>
            </a:extLst>
          </p:cNvPr>
          <p:cNvSpPr txBox="1"/>
          <p:nvPr/>
        </p:nvSpPr>
        <p:spPr>
          <a:xfrm>
            <a:off x="9500461" y="3293325"/>
            <a:ext cx="128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7FFCDAC-19E5-43A3-587A-6612B942E7A5}"/>
              </a:ext>
            </a:extLst>
          </p:cNvPr>
          <p:cNvCxnSpPr>
            <a:cxnSpLocks/>
          </p:cNvCxnSpPr>
          <p:nvPr/>
        </p:nvCxnSpPr>
        <p:spPr>
          <a:xfrm flipH="1">
            <a:off x="3939876" y="3690605"/>
            <a:ext cx="237661" cy="32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F92A9A-8559-4CF4-0042-2DFAC19BA4B9}"/>
              </a:ext>
            </a:extLst>
          </p:cNvPr>
          <p:cNvSpPr txBox="1"/>
          <p:nvPr/>
        </p:nvSpPr>
        <p:spPr>
          <a:xfrm>
            <a:off x="3798699" y="3308807"/>
            <a:ext cx="8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CA0D66-09CE-F8EC-A89A-5769D1E6BA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8746" y="7409620"/>
            <a:ext cx="7345180" cy="280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1CF232-A243-5B43-21F4-60FD9306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E2D95-E6CE-7747-A685-FA1A2F46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86676-4CD0-151A-B684-80BE6728228E}"/>
              </a:ext>
            </a:extLst>
          </p:cNvPr>
          <p:cNvSpPr txBox="1"/>
          <p:nvPr/>
        </p:nvSpPr>
        <p:spPr>
          <a:xfrm>
            <a:off x="236550" y="64910"/>
            <a:ext cx="943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is a notion of a single tangent space where all vectors live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E83B65-4DAE-43BD-6271-5C815F84815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91532" y="618907"/>
            <a:ext cx="1005131" cy="557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8EB315-5E2D-D228-B461-EEF084183EB2}"/>
              </a:ext>
            </a:extLst>
          </p:cNvPr>
          <p:cNvSpPr txBox="1"/>
          <p:nvPr/>
        </p:nvSpPr>
        <p:spPr>
          <a:xfrm>
            <a:off x="2996663" y="945601"/>
            <a:ext cx="4805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compatible with the idea of units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53DC49-44CC-AA91-91E5-68E91E378628}"/>
              </a:ext>
            </a:extLst>
          </p:cNvPr>
          <p:cNvSpPr txBox="1"/>
          <p:nvPr/>
        </p:nvSpPr>
        <p:spPr>
          <a:xfrm>
            <a:off x="348685" y="2296616"/>
            <a:ext cx="274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Consider the basics: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448BD9-C028-BCB6-F875-D6E46C8EE18F}"/>
                  </a:ext>
                </a:extLst>
              </p:cNvPr>
              <p:cNvSpPr txBox="1"/>
              <p:nvPr/>
            </p:nvSpPr>
            <p:spPr>
              <a:xfrm>
                <a:off x="2996663" y="2265838"/>
                <a:ext cx="5693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8448BD9-C028-BCB6-F875-D6E46C8EE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63" y="2265838"/>
                <a:ext cx="56932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EE635CE-4E3A-0215-CE02-1E7B008A76B1}"/>
              </a:ext>
            </a:extLst>
          </p:cNvPr>
          <p:cNvSpPr txBox="1"/>
          <p:nvPr/>
        </p:nvSpPr>
        <p:spPr>
          <a:xfrm>
            <a:off x="4393376" y="2111949"/>
            <a:ext cx="7543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that coordinates are expressed in different units, we </a:t>
            </a:r>
          </a:p>
          <a:p>
            <a:r>
              <a:rPr lang="en-US" sz="2400" dirty="0"/>
              <a:t>cannot simply sum derivatives along different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A877BA-4C4D-BE77-1349-ECCD292634A5}"/>
                  </a:ext>
                </a:extLst>
              </p:cNvPr>
              <p:cNvSpPr txBox="1"/>
              <p:nvPr/>
            </p:nvSpPr>
            <p:spPr>
              <a:xfrm>
                <a:off x="253299" y="3631959"/>
                <a:ext cx="115648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In Polar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 may have units of inverse meters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400" dirty="0"/>
                  <a:t> may be inverse radians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A877BA-4C4D-BE77-1349-ECCD2926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9" y="3631959"/>
                <a:ext cx="11564833" cy="461665"/>
              </a:xfrm>
              <a:prstGeom prst="rect">
                <a:avLst/>
              </a:prstGeom>
              <a:blipFill>
                <a:blip r:embed="rId3"/>
                <a:stretch>
                  <a:fillRect l="-8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48F4D1E-2E24-491C-797C-CF53BEB01B20}"/>
              </a:ext>
            </a:extLst>
          </p:cNvPr>
          <p:cNvSpPr txBox="1"/>
          <p:nvPr/>
        </p:nvSpPr>
        <p:spPr>
          <a:xfrm>
            <a:off x="3091744" y="2702822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9454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2D5173-EEAD-1246-8AE0-CDCB522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8AF94-B4C5-E3A9-35BE-2EBC2BAA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E408E-0257-5557-FBCB-81337BE2498D}"/>
              </a:ext>
            </a:extLst>
          </p:cNvPr>
          <p:cNvSpPr txBox="1"/>
          <p:nvPr/>
        </p:nvSpPr>
        <p:spPr>
          <a:xfrm>
            <a:off x="119730" y="56503"/>
            <a:ext cx="119988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directional derivative is taken with respect to a parameter, which will also have </a:t>
            </a:r>
          </a:p>
          <a:p>
            <a:r>
              <a:rPr lang="en-US" sz="2800" dirty="0"/>
              <a:t>units and physical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BE5-1CDB-5727-1BBB-C9A467100C29}"/>
                  </a:ext>
                </a:extLst>
              </p:cNvPr>
              <p:cNvSpPr txBox="1"/>
              <p:nvPr/>
            </p:nvSpPr>
            <p:spPr>
              <a:xfrm>
                <a:off x="119730" y="1250834"/>
                <a:ext cx="12063046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represents a velocity, the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would also depend on the units of space and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3F3BE5-1CDB-5727-1BBB-C9A46710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250834"/>
                <a:ext cx="12063046" cy="473591"/>
              </a:xfrm>
              <a:prstGeom prst="rect">
                <a:avLst/>
              </a:prstGeom>
              <a:blipFill>
                <a:blip r:embed="rId3"/>
                <a:stretch>
                  <a:fillRect l="-809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CF66B7-5624-E0D9-A10A-46E3879C9B42}"/>
              </a:ext>
            </a:extLst>
          </p:cNvPr>
          <p:cNvSpPr txBox="1"/>
          <p:nvPr/>
        </p:nvSpPr>
        <p:spPr>
          <a:xfrm>
            <a:off x="119730" y="2176226"/>
            <a:ext cx="12187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Would mean that units of vectors, the tangent space of a manifold, depend not only on the </a:t>
            </a:r>
          </a:p>
          <a:p>
            <a:r>
              <a:rPr lang="en-US" sz="2400" dirty="0"/>
              <a:t>physical dimensions of the space, but also on the physical dimensions of all possible parameters </a:t>
            </a:r>
          </a:p>
          <a:p>
            <a:r>
              <a:rPr lang="en-US" sz="2400" dirty="0"/>
              <a:t>along which we may want to define a directional derivative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5A3B88-6EE7-B022-0F6A-3A167DD40E4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253401" y="3343129"/>
            <a:ext cx="488197" cy="625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3D2E85-C014-8ABF-646E-B0226642BF65}"/>
              </a:ext>
            </a:extLst>
          </p:cNvPr>
          <p:cNvSpPr txBox="1"/>
          <p:nvPr/>
        </p:nvSpPr>
        <p:spPr>
          <a:xfrm>
            <a:off x="1741598" y="3737919"/>
            <a:ext cx="9798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tangent space is not definable only in terms of the units of the manifold itself</a:t>
            </a:r>
          </a:p>
        </p:txBody>
      </p:sp>
    </p:spTree>
    <p:extLst>
      <p:ext uri="{BB962C8B-B14F-4D97-AF65-F5344CB8AC3E}">
        <p14:creationId xmlns:p14="http://schemas.microsoft.com/office/powerpoint/2010/main" val="2630301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068F9-066F-38F9-CB89-840E3643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4F10-0AB5-4FB9-0FDF-C80085C4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15954-DEF0-9AC6-A1F5-E06756BF3563}"/>
              </a:ext>
            </a:extLst>
          </p:cNvPr>
          <p:cNvSpPr txBox="1"/>
          <p:nvPr/>
        </p:nvSpPr>
        <p:spPr>
          <a:xfrm>
            <a:off x="4903013" y="56504"/>
            <a:ext cx="2385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Takeaway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D462D-7653-75E7-3A0B-EDAB342A0AA5}"/>
              </a:ext>
            </a:extLst>
          </p:cNvPr>
          <p:cNvSpPr txBox="1"/>
          <p:nvPr/>
        </p:nvSpPr>
        <p:spPr>
          <a:xfrm>
            <a:off x="91692" y="1342862"/>
            <a:ext cx="11557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Mathematical tools are not necessarily designed to capture physical </a:t>
            </a:r>
          </a:p>
          <a:p>
            <a:r>
              <a:rPr lang="en-US" sz="3200" dirty="0"/>
              <a:t>relationships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94D68-9615-EE57-644A-FB53153929C7}"/>
              </a:ext>
            </a:extLst>
          </p:cNvPr>
          <p:cNvSpPr txBox="1"/>
          <p:nvPr/>
        </p:nvSpPr>
        <p:spPr>
          <a:xfrm>
            <a:off x="91692" y="3138082"/>
            <a:ext cx="120366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If we want to have meaningful physical theories, we need to revisit the </a:t>
            </a:r>
          </a:p>
          <a:p>
            <a:r>
              <a:rPr lang="en-US" sz="3200" dirty="0"/>
              <a:t>mathematical tools we use to formulate them</a:t>
            </a:r>
          </a:p>
        </p:txBody>
      </p:sp>
    </p:spTree>
    <p:extLst>
      <p:ext uri="{BB962C8B-B14F-4D97-AF65-F5344CB8AC3E}">
        <p14:creationId xmlns:p14="http://schemas.microsoft.com/office/powerpoint/2010/main" val="420616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7EDF92-5E1E-E432-0395-96A9A59F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C3099-1F7F-3D7C-30D1-16F7D073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0" y="56503"/>
            <a:ext cx="12397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are going to be using differential topology and geometry since vector </a:t>
            </a:r>
          </a:p>
          <a:p>
            <a:r>
              <a:rPr lang="en-US" sz="3200" dirty="0"/>
              <a:t>calculus does not generalize to an arbitrary dimensional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B4151-96DC-B074-C380-2449992D892E}"/>
              </a:ext>
            </a:extLst>
          </p:cNvPr>
          <p:cNvSpPr txBox="1"/>
          <p:nvPr/>
        </p:nvSpPr>
        <p:spPr>
          <a:xfrm>
            <a:off x="2066193" y="1704750"/>
            <a:ext cx="2774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Vector calculus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A201A-AC6C-FED7-CF56-A6DAA43D820A}"/>
              </a:ext>
            </a:extLst>
          </p:cNvPr>
          <p:cNvSpPr txBox="1"/>
          <p:nvPr/>
        </p:nvSpPr>
        <p:spPr>
          <a:xfrm>
            <a:off x="994425" y="2844225"/>
            <a:ext cx="4967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Special and general relativity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C7A12-32C5-783C-1355-199E0480345A}"/>
              </a:ext>
            </a:extLst>
          </p:cNvPr>
          <p:cNvSpPr txBox="1"/>
          <p:nvPr/>
        </p:nvSpPr>
        <p:spPr>
          <a:xfrm>
            <a:off x="119730" y="3983699"/>
            <a:ext cx="6717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Hamiltonian and </a:t>
            </a:r>
            <a:r>
              <a:rPr lang="en-US" sz="3200" dirty="0" err="1"/>
              <a:t>Lagrangian</a:t>
            </a:r>
            <a:r>
              <a:rPr lang="en-US" sz="3200" dirty="0"/>
              <a:t> mechanics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54F41C-B55D-E62B-302A-E8FC0A5E04B7}"/>
              </a:ext>
            </a:extLst>
          </p:cNvPr>
          <p:cNvSpPr txBox="1"/>
          <p:nvPr/>
        </p:nvSpPr>
        <p:spPr>
          <a:xfrm>
            <a:off x="7005594" y="1704750"/>
            <a:ext cx="312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Three dimensions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ED247-F51D-3D87-1087-3EE666D01CB7}"/>
              </a:ext>
            </a:extLst>
          </p:cNvPr>
          <p:cNvSpPr txBox="1"/>
          <p:nvPr/>
        </p:nvSpPr>
        <p:spPr>
          <a:xfrm>
            <a:off x="7093598" y="2843678"/>
            <a:ext cx="2944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Four dimensions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97A43-F598-FAD4-47E6-CF96712A220F}"/>
              </a:ext>
            </a:extLst>
          </p:cNvPr>
          <p:cNvSpPr txBox="1"/>
          <p:nvPr/>
        </p:nvSpPr>
        <p:spPr>
          <a:xfrm>
            <a:off x="7442636" y="3982606"/>
            <a:ext cx="2246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Phase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457BE6-44A2-21BE-B077-4DFFB618187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840670" y="1997138"/>
            <a:ext cx="216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5916B0-D8F0-9B3B-4745-64721C13242D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5962323" y="3136066"/>
            <a:ext cx="1131275" cy="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F73219-0D49-0A5A-5D35-E47F10C0CD00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6837018" y="4274994"/>
            <a:ext cx="605618" cy="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780F51-0A2B-F9C5-FDDC-984E3CADCE0B}"/>
              </a:ext>
            </a:extLst>
          </p:cNvPr>
          <p:cNvCxnSpPr>
            <a:cxnSpLocks/>
          </p:cNvCxnSpPr>
          <p:nvPr/>
        </p:nvCxnSpPr>
        <p:spPr>
          <a:xfrm flipV="1">
            <a:off x="7093598" y="4567381"/>
            <a:ext cx="749315" cy="714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23788A-78BB-A30E-A5F8-60504568C3F6}"/>
              </a:ext>
            </a:extLst>
          </p:cNvPr>
          <p:cNvSpPr txBox="1"/>
          <p:nvPr/>
        </p:nvSpPr>
        <p:spPr>
          <a:xfrm>
            <a:off x="3114192" y="5244097"/>
            <a:ext cx="6012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arbitrarily large number of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1546403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E1B9B7-9715-AE15-2F66-3017CFCE800B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790350"/>
                <a:ext cx="344248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𝑝𝑑𝑉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790350"/>
                <a:ext cx="3442481" cy="12428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/>
              <p:nvPr/>
            </p:nvSpPr>
            <p:spPr>
              <a:xfrm>
                <a:off x="3978370" y="790350"/>
                <a:ext cx="3742884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370" y="790350"/>
                <a:ext cx="3742884" cy="13029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/>
              <p:nvPr/>
            </p:nvSpPr>
            <p:spPr>
              <a:xfrm>
                <a:off x="7633387" y="760277"/>
                <a:ext cx="3494739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387" y="760277"/>
                <a:ext cx="3494739" cy="1298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/>
              <p:nvPr/>
            </p:nvSpPr>
            <p:spPr>
              <a:xfrm>
                <a:off x="194638" y="3139305"/>
                <a:ext cx="579774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8" y="3139305"/>
                <a:ext cx="5797741" cy="124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/>
              <p:nvPr/>
            </p:nvSpPr>
            <p:spPr>
              <a:xfrm>
                <a:off x="6096000" y="3179973"/>
                <a:ext cx="5648405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79973"/>
                <a:ext cx="5648405" cy="13029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/>
              <p:nvPr/>
            </p:nvSpPr>
            <p:spPr>
              <a:xfrm>
                <a:off x="103955" y="4382146"/>
                <a:ext cx="5261953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4382146"/>
                <a:ext cx="5261953" cy="1298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939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255659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55659"/>
                <a:ext cx="2262478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/>
              <p:nvPr/>
            </p:nvSpPr>
            <p:spPr>
              <a:xfrm>
                <a:off x="2575773" y="303837"/>
                <a:ext cx="170367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773" y="303837"/>
                <a:ext cx="170367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/>
              <p:nvPr/>
            </p:nvSpPr>
            <p:spPr>
              <a:xfrm>
                <a:off x="4762629" y="229493"/>
                <a:ext cx="3047757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7045DF-9CA8-ECE0-9C78-54C36E50D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29" y="229493"/>
                <a:ext cx="3047757" cy="651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/>
              <p:nvPr/>
            </p:nvSpPr>
            <p:spPr>
              <a:xfrm>
                <a:off x="7451600" y="1011105"/>
                <a:ext cx="4740400" cy="1099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32A55A-2EBB-F379-E9E4-05AE9FA41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600" y="1011105"/>
                <a:ext cx="4740400" cy="10990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/>
              <p:nvPr/>
            </p:nvSpPr>
            <p:spPr>
              <a:xfrm>
                <a:off x="3288882" y="1118651"/>
                <a:ext cx="3930178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05CED0-966C-A6A7-5598-C1678727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882" y="1118651"/>
                <a:ext cx="3930178" cy="1151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/>
              <p:nvPr/>
            </p:nvSpPr>
            <p:spPr>
              <a:xfrm>
                <a:off x="60009" y="1118651"/>
                <a:ext cx="2996333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1118651"/>
                <a:ext cx="2996333" cy="1147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6D77C5-139A-FBAF-C334-E4194A3CA0BD}"/>
                  </a:ext>
                </a:extLst>
              </p:cNvPr>
              <p:cNvSpPr txBox="1"/>
              <p:nvPr/>
            </p:nvSpPr>
            <p:spPr>
              <a:xfrm>
                <a:off x="7861015" y="229493"/>
                <a:ext cx="4176400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6D77C5-139A-FBAF-C334-E4194A3CA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15" y="229493"/>
                <a:ext cx="4176400" cy="6517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/>
              <p:nvPr/>
            </p:nvSpPr>
            <p:spPr>
              <a:xfrm>
                <a:off x="-120745" y="4736116"/>
                <a:ext cx="15220513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nary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nary>
                                        <m:naryPr>
                                          <m:ctrlPr>
                                            <a:rPr lang="en-US" sz="280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𝑑𝑢𝑑𝑣𝑑𝑤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745" y="4736116"/>
                <a:ext cx="15220513" cy="11521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/>
              <p:nvPr/>
            </p:nvSpPr>
            <p:spPr>
              <a:xfrm>
                <a:off x="0" y="3541134"/>
                <a:ext cx="11481925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1134"/>
                <a:ext cx="11481925" cy="11521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60009" y="2549661"/>
                <a:ext cx="7380482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2549661"/>
                <a:ext cx="7380482" cy="11521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563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-59116"/>
                <a:ext cx="9734268" cy="2477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-59116"/>
                <a:ext cx="9734268" cy="2477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/>
              <p:nvPr/>
            </p:nvSpPr>
            <p:spPr>
              <a:xfrm>
                <a:off x="0" y="4688499"/>
                <a:ext cx="6262099" cy="1150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∑)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88499"/>
                <a:ext cx="6262099" cy="1150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/>
              <p:nvPr/>
            </p:nvSpPr>
            <p:spPr>
              <a:xfrm>
                <a:off x="0" y="3541134"/>
                <a:ext cx="5956182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41134"/>
                <a:ext cx="5956182" cy="1151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60009" y="2549661"/>
                <a:ext cx="4326762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  <m:brk m:alnAt="15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m:rPr>
                              <m:brk m:alnAt="1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15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2549661"/>
                <a:ext cx="4326762" cy="11473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95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-59116"/>
                <a:ext cx="8756756" cy="2477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-59116"/>
                <a:ext cx="8756756" cy="2477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/>
              <p:nvPr/>
            </p:nvSpPr>
            <p:spPr>
              <a:xfrm>
                <a:off x="6406565" y="2489429"/>
                <a:ext cx="5344220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D7292B-4A9F-839D-2946-A5156CC5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5" y="2489429"/>
                <a:ext cx="5344220" cy="5579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/>
              <p:nvPr/>
            </p:nvSpPr>
            <p:spPr>
              <a:xfrm>
                <a:off x="2768294" y="2514971"/>
                <a:ext cx="3327706" cy="5579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F9113B-27FC-D0DA-9376-E81AC617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94" y="2514971"/>
                <a:ext cx="3327706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60009" y="2549661"/>
                <a:ext cx="21527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2549661"/>
                <a:ext cx="21527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0B56A9-1ED5-5468-AD1D-BBE442170183}"/>
                  </a:ext>
                </a:extLst>
              </p:cNvPr>
              <p:cNvSpPr txBox="1"/>
              <p:nvPr/>
            </p:nvSpPr>
            <p:spPr>
              <a:xfrm>
                <a:off x="-1403877" y="3429000"/>
                <a:ext cx="14982948" cy="1850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+2 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0B56A9-1ED5-5468-AD1D-BBE442170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3877" y="3429000"/>
                <a:ext cx="14982948" cy="18503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247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-1409621" y="293915"/>
                <a:ext cx="14346555" cy="62019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+⋯+</m:t>
                                  </m:r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nary>
                        <m:nary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40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sub>
                                          </m:sSub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nary>
                        <m:nary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sup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nary>
                                <m:nary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  <m:nary>
                                    <m:nary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  <m:nary>
                                        <m:nary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b="0" i="1" dirty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sup>
                      </m:sSub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9621" y="293915"/>
                <a:ext cx="14346555" cy="62019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3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AF282F-8E9B-0799-7890-34CA4E3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D5708-FABC-9C98-4CDF-2DF147D5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/>
              <p:nvPr/>
            </p:nvSpPr>
            <p:spPr>
              <a:xfrm>
                <a:off x="119730" y="255659"/>
                <a:ext cx="2258375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FDC66D-0C43-E6F3-E52A-F05F4E49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55659"/>
                <a:ext cx="2258375" cy="644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/>
              <p:nvPr/>
            </p:nvSpPr>
            <p:spPr>
              <a:xfrm>
                <a:off x="2712442" y="315299"/>
                <a:ext cx="2541529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710895-9CCC-5349-A913-3B44C625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442" y="315299"/>
                <a:ext cx="2541529" cy="658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/>
              <p:nvPr/>
            </p:nvSpPr>
            <p:spPr>
              <a:xfrm>
                <a:off x="197201" y="1130534"/>
                <a:ext cx="7572009" cy="594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E662EE-0475-F657-F624-63A01902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1" y="1130534"/>
                <a:ext cx="7572009" cy="594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/>
              <p:nvPr/>
            </p:nvSpPr>
            <p:spPr>
              <a:xfrm>
                <a:off x="-14146" y="4288780"/>
                <a:ext cx="7503657" cy="563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0⇒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6DDE87-DCF0-B6E1-F67D-D5038648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46" y="4288780"/>
                <a:ext cx="7503657" cy="5636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187EC6-D997-A192-B8BA-720AB33755E6}"/>
                  </a:ext>
                </a:extLst>
              </p:cNvPr>
              <p:cNvSpPr txBox="1"/>
              <p:nvPr/>
            </p:nvSpPr>
            <p:spPr>
              <a:xfrm>
                <a:off x="197201" y="3568799"/>
                <a:ext cx="3869393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187EC6-D997-A192-B8BA-720AB337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1" y="3568799"/>
                <a:ext cx="3869393" cy="6588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7F5F2F-ED74-7877-E44E-A38188AA9C04}"/>
                  </a:ext>
                </a:extLst>
              </p:cNvPr>
              <p:cNvSpPr txBox="1"/>
              <p:nvPr/>
            </p:nvSpPr>
            <p:spPr>
              <a:xfrm>
                <a:off x="4825235" y="3565893"/>
                <a:ext cx="3405741" cy="65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=0⇒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7F5F2F-ED74-7877-E44E-A38188AA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235" y="3565893"/>
                <a:ext cx="3405741" cy="658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7182E4-3CF7-1246-BD5C-FC212C9DD2B2}"/>
                  </a:ext>
                </a:extLst>
              </p:cNvPr>
              <p:cNvSpPr txBox="1"/>
              <p:nvPr/>
            </p:nvSpPr>
            <p:spPr>
              <a:xfrm>
                <a:off x="119730" y="1935879"/>
                <a:ext cx="877740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7182E4-3CF7-1246-BD5C-FC212C9DD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935879"/>
                <a:ext cx="8777403" cy="578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33AF3-00DC-6AF7-B6E4-2E873A784844}"/>
                  </a:ext>
                </a:extLst>
              </p:cNvPr>
              <p:cNvSpPr txBox="1"/>
              <p:nvPr/>
            </p:nvSpPr>
            <p:spPr>
              <a:xfrm>
                <a:off x="42259" y="2741224"/>
                <a:ext cx="6434389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∪∅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33AF3-00DC-6AF7-B6E4-2E873A784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" y="2741224"/>
                <a:ext cx="6434389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6EFA-17C1-CA99-5DA0-9F525682EA57}"/>
                  </a:ext>
                </a:extLst>
              </p:cNvPr>
              <p:cNvSpPr txBox="1"/>
              <p:nvPr/>
            </p:nvSpPr>
            <p:spPr>
              <a:xfrm>
                <a:off x="42259" y="4994072"/>
                <a:ext cx="2429832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666EFA-17C1-CA99-5DA0-9F525682E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9" y="4994072"/>
                <a:ext cx="2429832" cy="6127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4606D9-BCB5-4F05-CF3A-F8C2E0DC1EFB}"/>
                  </a:ext>
                </a:extLst>
              </p:cNvPr>
              <p:cNvSpPr txBox="1"/>
              <p:nvPr/>
            </p:nvSpPr>
            <p:spPr>
              <a:xfrm>
                <a:off x="2472091" y="4796196"/>
                <a:ext cx="1417504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4606D9-BCB5-4F05-CF3A-F8C2E0DC1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091" y="4796196"/>
                <a:ext cx="1417504" cy="12225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59AB64-F2D9-0980-681B-1D1CC9E43573}"/>
                  </a:ext>
                </a:extLst>
              </p:cNvPr>
              <p:cNvSpPr txBox="1"/>
              <p:nvPr/>
            </p:nvSpPr>
            <p:spPr>
              <a:xfrm>
                <a:off x="3810872" y="5038860"/>
                <a:ext cx="1509964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59AB64-F2D9-0980-681B-1D1CC9E43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872" y="5038860"/>
                <a:ext cx="1509964" cy="5371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AFE6E-2250-9C75-FCF1-CBB06A93C5B8}"/>
                  </a:ext>
                </a:extLst>
              </p:cNvPr>
              <p:cNvSpPr txBox="1"/>
              <p:nvPr/>
            </p:nvSpPr>
            <p:spPr>
              <a:xfrm>
                <a:off x="5218865" y="5041963"/>
                <a:ext cx="1971694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7AFE6E-2250-9C75-FCF1-CBB06A93C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865" y="5041963"/>
                <a:ext cx="1971694" cy="5371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D9652-16BF-96B4-1581-73432E9699E7}"/>
                  </a:ext>
                </a:extLst>
              </p:cNvPr>
              <p:cNvSpPr txBox="1"/>
              <p:nvPr/>
            </p:nvSpPr>
            <p:spPr>
              <a:xfrm>
                <a:off x="7245129" y="5031902"/>
                <a:ext cx="197996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D9652-16BF-96B4-1581-73432E96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29" y="5031902"/>
                <a:ext cx="1979966" cy="6127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0873E-F41F-84EB-863C-B61E09DB2D62}"/>
                  </a:ext>
                </a:extLst>
              </p:cNvPr>
              <p:cNvSpPr txBox="1"/>
              <p:nvPr/>
            </p:nvSpPr>
            <p:spPr>
              <a:xfrm>
                <a:off x="2637013" y="5644375"/>
                <a:ext cx="6934784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10873E-F41F-84EB-863C-B61E09DB2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13" y="5644375"/>
                <a:ext cx="6934784" cy="122251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540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A5656B-71AF-58F9-B696-8145B163E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E14C4-B509-303D-AAB8-74F408B1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3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B4151-96DC-B074-C380-2449992D892E}"/>
              </a:ext>
            </a:extLst>
          </p:cNvPr>
          <p:cNvSpPr txBox="1"/>
          <p:nvPr/>
        </p:nvSpPr>
        <p:spPr>
          <a:xfrm>
            <a:off x="455827" y="800604"/>
            <a:ext cx="260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 integral: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A201A-AC6C-FED7-CF56-A6DAA43D820A}"/>
              </a:ext>
            </a:extLst>
          </p:cNvPr>
          <p:cNvSpPr txBox="1"/>
          <p:nvPr/>
        </p:nvSpPr>
        <p:spPr>
          <a:xfrm>
            <a:off x="125657" y="2802644"/>
            <a:ext cx="32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Surface integral: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C7A12-32C5-783C-1355-199E0480345A}"/>
              </a:ext>
            </a:extLst>
          </p:cNvPr>
          <p:cNvSpPr txBox="1"/>
          <p:nvPr/>
        </p:nvSpPr>
        <p:spPr>
          <a:xfrm>
            <a:off x="125657" y="4804685"/>
            <a:ext cx="326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Volume integral: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3C8C26B-364C-B6B8-05CF-B23EA929F8FA}"/>
              </a:ext>
            </a:extLst>
          </p:cNvPr>
          <p:cNvGrpSpPr/>
          <p:nvPr/>
        </p:nvGrpSpPr>
        <p:grpSpPr>
          <a:xfrm>
            <a:off x="3103663" y="30870"/>
            <a:ext cx="6256743" cy="1759841"/>
            <a:chOff x="3197094" y="13016"/>
            <a:chExt cx="6256743" cy="17598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00E66B-143B-EDFB-77CE-3D7280FB3502}"/>
                    </a:ext>
                  </a:extLst>
                </p:cNvPr>
                <p:cNvSpPr txBox="1"/>
                <p:nvPr/>
              </p:nvSpPr>
              <p:spPr>
                <a:xfrm>
                  <a:off x="3197094" y="474681"/>
                  <a:ext cx="3494739" cy="12981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nary>
                          <m:nary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C00E66B-143B-EDFB-77CE-3D7280FB3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094" y="474681"/>
                  <a:ext cx="3494739" cy="12981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CD10855-A7CD-77BD-997E-B2EAF7E60E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456" y="505046"/>
              <a:ext cx="316445" cy="395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D0BB5D-B1EC-3996-3C37-E5E064575DC0}"/>
                </a:ext>
              </a:extLst>
            </p:cNvPr>
            <p:cNvSpPr txBox="1"/>
            <p:nvPr/>
          </p:nvSpPr>
          <p:spPr>
            <a:xfrm>
              <a:off x="3702678" y="56504"/>
              <a:ext cx="854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5725AB9-13D7-7751-3625-299DE17BF6F5}"/>
                </a:ext>
              </a:extLst>
            </p:cNvPr>
            <p:cNvSpPr txBox="1"/>
            <p:nvPr/>
          </p:nvSpPr>
          <p:spPr>
            <a:xfrm>
              <a:off x="7495929" y="709352"/>
              <a:ext cx="195790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Displacement </a:t>
              </a:r>
            </a:p>
            <a:p>
              <a:r>
                <a:rPr lang="en-US" sz="2400" dirty="0"/>
                <a:t>along the line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6C76B4-6843-9F76-C522-9A1629757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5112" y="442311"/>
              <a:ext cx="426203" cy="4505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1A442F-E055-E4A5-E61C-884C33D4979C}"/>
                </a:ext>
              </a:extLst>
            </p:cNvPr>
            <p:cNvSpPr txBox="1"/>
            <p:nvPr/>
          </p:nvSpPr>
          <p:spPr>
            <a:xfrm>
              <a:off x="5966197" y="13016"/>
              <a:ext cx="870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Force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5558C6-2EFF-7D0C-8954-3DA1A0915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6585" y="1201095"/>
              <a:ext cx="689869" cy="82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0D7079-8F08-BCAC-D812-78ACE97CE601}"/>
              </a:ext>
            </a:extLst>
          </p:cNvPr>
          <p:cNvGrpSpPr/>
          <p:nvPr/>
        </p:nvGrpSpPr>
        <p:grpSpPr>
          <a:xfrm>
            <a:off x="2973109" y="1902557"/>
            <a:ext cx="8082059" cy="2030361"/>
            <a:chOff x="3197094" y="1967430"/>
            <a:chExt cx="8082059" cy="2030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D55B91-EC85-73EE-88AF-350C5BF15D3D}"/>
                    </a:ext>
                  </a:extLst>
                </p:cNvPr>
                <p:cNvSpPr txBox="1"/>
                <p:nvPr/>
              </p:nvSpPr>
              <p:spPr>
                <a:xfrm>
                  <a:off x="3305425" y="2499271"/>
                  <a:ext cx="3742883" cy="13029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lit/>
                            <m:sty m:val="p"/>
                          </m:rPr>
                          <a:rPr lang="el-GR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∑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D55B91-EC85-73EE-88AF-350C5BF15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425" y="2499271"/>
                  <a:ext cx="3742883" cy="13029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AC3EF6-F029-6788-ADCF-C57106ACB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8381" y="2424507"/>
              <a:ext cx="295938" cy="4463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AC52BE-58B3-18C5-286E-745652A61D39}"/>
                </a:ext>
              </a:extLst>
            </p:cNvPr>
            <p:cNvSpPr txBox="1"/>
            <p:nvPr/>
          </p:nvSpPr>
          <p:spPr>
            <a:xfrm>
              <a:off x="3197094" y="1967430"/>
              <a:ext cx="19318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Magnetic Flux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82B83C5-BF76-E5FC-5555-06FB297FCE3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110206" y="2467506"/>
              <a:ext cx="581627" cy="367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F93CB5-FF95-97B5-5019-2CE844C95080}"/>
                </a:ext>
              </a:extLst>
            </p:cNvPr>
            <p:cNvSpPr txBox="1"/>
            <p:nvPr/>
          </p:nvSpPr>
          <p:spPr>
            <a:xfrm>
              <a:off x="6691833" y="2236673"/>
              <a:ext cx="4120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Magnetic force (pseudo-vector)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B518184-29AB-2693-159A-DAC696AC1EA7}"/>
                </a:ext>
              </a:extLst>
            </p:cNvPr>
            <p:cNvCxnSpPr>
              <a:cxnSpLocks/>
            </p:cNvCxnSpPr>
            <p:nvPr/>
          </p:nvCxnSpPr>
          <p:spPr>
            <a:xfrm>
              <a:off x="7014139" y="3270142"/>
              <a:ext cx="732380" cy="153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C39F8F-9A7B-9AE2-6D24-64CC8C69B851}"/>
                </a:ext>
              </a:extLst>
            </p:cNvPr>
            <p:cNvSpPr txBox="1"/>
            <p:nvPr/>
          </p:nvSpPr>
          <p:spPr>
            <a:xfrm>
              <a:off x="7746519" y="3166794"/>
              <a:ext cx="353263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Normal to surface element</a:t>
              </a:r>
            </a:p>
            <a:p>
              <a:pPr algn="ctr"/>
              <a:r>
                <a:rPr lang="en-US" sz="2400" dirty="0"/>
                <a:t>(pseudo-vector)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B76B5D9-C9DD-F94C-8763-8F6C3231422B}"/>
              </a:ext>
            </a:extLst>
          </p:cNvPr>
          <p:cNvGrpSpPr/>
          <p:nvPr/>
        </p:nvGrpSpPr>
        <p:grpSpPr>
          <a:xfrm>
            <a:off x="3318250" y="4083171"/>
            <a:ext cx="6247441" cy="2282799"/>
            <a:chOff x="3571658" y="4075635"/>
            <a:chExt cx="6247441" cy="22827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A89C94-E302-BA67-9094-3DA539D98BC7}"/>
                    </a:ext>
                  </a:extLst>
                </p:cNvPr>
                <p:cNvSpPr txBox="1"/>
                <p:nvPr/>
              </p:nvSpPr>
              <p:spPr>
                <a:xfrm>
                  <a:off x="3571658" y="4458161"/>
                  <a:ext cx="3442481" cy="12428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∭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𝑝𝑑𝑉</m:t>
                            </m:r>
                          </m:e>
                        </m:nary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EA89C94-E302-BA67-9094-3DA539D98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658" y="4458161"/>
                  <a:ext cx="3442481" cy="12428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BD2E89-214F-19B2-43F0-ECA50144F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8281" y="4506430"/>
              <a:ext cx="274526" cy="429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F03EA3-9AE9-2E06-DB23-F1FD2EDD720A}"/>
                </a:ext>
              </a:extLst>
            </p:cNvPr>
            <p:cNvSpPr txBox="1"/>
            <p:nvPr/>
          </p:nvSpPr>
          <p:spPr>
            <a:xfrm>
              <a:off x="3860901" y="4075635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Mass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690867-271E-0EA7-BCF1-EB44EEEAF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901" y="4581984"/>
              <a:ext cx="463932" cy="370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CBEDB5-24C0-3600-88E4-6ADA4B929FA5}"/>
                </a:ext>
              </a:extLst>
            </p:cNvPr>
            <p:cNvSpPr txBox="1"/>
            <p:nvPr/>
          </p:nvSpPr>
          <p:spPr>
            <a:xfrm>
              <a:off x="6706580" y="4227328"/>
              <a:ext cx="3112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Density (pseudo-scalar)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85D6D01-CF64-4EC9-4E92-647BB870D40A}"/>
                </a:ext>
              </a:extLst>
            </p:cNvPr>
            <p:cNvCxnSpPr>
              <a:cxnSpLocks/>
            </p:cNvCxnSpPr>
            <p:nvPr/>
          </p:nvCxnSpPr>
          <p:spPr>
            <a:xfrm>
              <a:off x="6836243" y="5162358"/>
              <a:ext cx="276579" cy="365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3DD1BD-08B5-C4AC-9168-81074476750E}"/>
                </a:ext>
              </a:extLst>
            </p:cNvPr>
            <p:cNvSpPr txBox="1"/>
            <p:nvPr/>
          </p:nvSpPr>
          <p:spPr>
            <a:xfrm>
              <a:off x="6222569" y="5527437"/>
              <a:ext cx="31385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Volume of infinitesimal </a:t>
              </a:r>
            </a:p>
            <a:p>
              <a:r>
                <a:rPr lang="en-US" sz="2400" dirty="0"/>
                <a:t>region (pseudo-scalar)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949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A201A-AC6C-FED7-CF56-A6DAA43D820A}"/>
              </a:ext>
            </a:extLst>
          </p:cNvPr>
          <p:cNvSpPr txBox="1"/>
          <p:nvPr/>
        </p:nvSpPr>
        <p:spPr>
          <a:xfrm>
            <a:off x="125657" y="1867147"/>
            <a:ext cx="3221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Surface integral: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9C7A12-32C5-783C-1355-199E0480345A}"/>
              </a:ext>
            </a:extLst>
          </p:cNvPr>
          <p:cNvSpPr txBox="1"/>
          <p:nvPr/>
        </p:nvSpPr>
        <p:spPr>
          <a:xfrm>
            <a:off x="125657" y="3386409"/>
            <a:ext cx="3261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Volume integral: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0E66B-143B-EDFB-77CE-3D7280FB3502}"/>
                  </a:ext>
                </a:extLst>
              </p:cNvPr>
              <p:cNvSpPr txBox="1"/>
              <p:nvPr/>
            </p:nvSpPr>
            <p:spPr>
              <a:xfrm>
                <a:off x="2713334" y="96249"/>
                <a:ext cx="3494739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00E66B-143B-EDFB-77CE-3D7280FB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334" y="96249"/>
                <a:ext cx="3494739" cy="1298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D55B91-EC85-73EE-88AF-350C5BF15D3D}"/>
                  </a:ext>
                </a:extLst>
              </p:cNvPr>
              <p:cNvSpPr txBox="1"/>
              <p:nvPr/>
            </p:nvSpPr>
            <p:spPr>
              <a:xfrm>
                <a:off x="3104496" y="1549359"/>
                <a:ext cx="3742883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∑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D55B91-EC85-73EE-88AF-350C5BF15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496" y="1549359"/>
                <a:ext cx="3742883" cy="1302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89C94-E302-BA67-9094-3DA539D98BC7}"/>
                  </a:ext>
                </a:extLst>
              </p:cNvPr>
              <p:cNvSpPr txBox="1"/>
              <p:nvPr/>
            </p:nvSpPr>
            <p:spPr>
              <a:xfrm>
                <a:off x="3318250" y="3047421"/>
                <a:ext cx="344248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𝑝𝑑𝑉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A89C94-E302-BA67-9094-3DA539D9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250" y="3047421"/>
                <a:ext cx="3442481" cy="124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008767-C2B0-A31E-7FF6-CF17607034E6}"/>
              </a:ext>
            </a:extLst>
          </p:cNvPr>
          <p:cNvSpPr txBox="1"/>
          <p:nvPr/>
        </p:nvSpPr>
        <p:spPr>
          <a:xfrm>
            <a:off x="7719730" y="886489"/>
            <a:ext cx="398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surface has a single perpendicular </a:t>
            </a:r>
          </a:p>
          <a:p>
            <a:r>
              <a:rPr lang="en-US" sz="2000" dirty="0"/>
              <a:t>direction only in three dimensions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713858-BE58-5844-39A8-BB9ED4E57427}"/>
              </a:ext>
            </a:extLst>
          </p:cNvPr>
          <p:cNvSpPr txBox="1"/>
          <p:nvPr/>
        </p:nvSpPr>
        <p:spPr>
          <a:xfrm>
            <a:off x="588759" y="4485339"/>
            <a:ext cx="81871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All require a notion of product between vectors </a:t>
            </a:r>
          </a:p>
          <a:p>
            <a:r>
              <a:rPr lang="en-US" sz="3200" dirty="0"/>
              <a:t>which is only defined on Riemannian spaces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4A61E-811F-88CE-10A9-27D35AD43073}"/>
              </a:ext>
            </a:extLst>
          </p:cNvPr>
          <p:cNvSpPr txBox="1"/>
          <p:nvPr/>
        </p:nvSpPr>
        <p:spPr>
          <a:xfrm>
            <a:off x="5665274" y="5863075"/>
            <a:ext cx="3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Those that define a metric tensor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5489A9-121B-25C6-EAC7-4440279F857D}"/>
              </a:ext>
            </a:extLst>
          </p:cNvPr>
          <p:cNvCxnSpPr>
            <a:cxnSpLocks/>
          </p:cNvCxnSpPr>
          <p:nvPr/>
        </p:nvCxnSpPr>
        <p:spPr>
          <a:xfrm flipH="1" flipV="1">
            <a:off x="5913605" y="5451686"/>
            <a:ext cx="294468" cy="44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D9151D-F826-363F-7417-2D25B59D7D5A}"/>
              </a:ext>
            </a:extLst>
          </p:cNvPr>
          <p:cNvCxnSpPr>
            <a:cxnSpLocks/>
          </p:cNvCxnSpPr>
          <p:nvPr/>
        </p:nvCxnSpPr>
        <p:spPr>
          <a:xfrm flipH="1">
            <a:off x="6760731" y="1394425"/>
            <a:ext cx="903181" cy="54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7B46FFB-420D-E30F-C7FF-3EF1AA6E7C4F}"/>
              </a:ext>
            </a:extLst>
          </p:cNvPr>
          <p:cNvSpPr txBox="1"/>
          <p:nvPr/>
        </p:nvSpPr>
        <p:spPr>
          <a:xfrm>
            <a:off x="125657" y="404318"/>
            <a:ext cx="2600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 integral:</a:t>
            </a:r>
          </a:p>
        </p:txBody>
      </p:sp>
    </p:spTree>
    <p:extLst>
      <p:ext uri="{BB962C8B-B14F-4D97-AF65-F5344CB8AC3E}">
        <p14:creationId xmlns:p14="http://schemas.microsoft.com/office/powerpoint/2010/main" val="191654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6D6DEE-D55A-F95E-60C3-B28A898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28C966-6CC0-4CE5-17EC-8B235CD9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5A985-7E55-0582-CBF0-3AE9CBCF7F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071382" cy="1153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Suppose we understood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3200" dirty="0"/>
                  <a:t> as maps that for each infinitesimal </a:t>
                </a:r>
              </a:p>
              <a:p>
                <a:r>
                  <a:rPr lang="en-US" sz="3200" dirty="0"/>
                  <a:t>region return an infinitesimal contribution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𝑑𝑊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3200" i="0" dirty="0" err="1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𝑑𝑚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5A985-7E55-0582-CBF0-3AE9CBCF7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071382" cy="1153521"/>
              </a:xfrm>
              <a:prstGeom prst="rect">
                <a:avLst/>
              </a:prstGeom>
              <a:blipFill>
                <a:blip r:embed="rId2"/>
                <a:stretch>
                  <a:fillRect l="-1263" r="-354" b="-1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49D0E3-A26B-26B2-E562-2DF44DD61F16}"/>
                  </a:ext>
                </a:extLst>
              </p:cNvPr>
              <p:cNvSpPr txBox="1"/>
              <p:nvPr/>
            </p:nvSpPr>
            <p:spPr>
              <a:xfrm>
                <a:off x="9806171" y="1991357"/>
                <a:ext cx="201196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400" dirty="0"/>
                  <a:t>-forms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49D0E3-A26B-26B2-E562-2DF44DD6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71" y="1991357"/>
                <a:ext cx="2011961" cy="769441"/>
              </a:xfrm>
              <a:prstGeom prst="rect">
                <a:avLst/>
              </a:prstGeom>
              <a:blipFill>
                <a:blip r:embed="rId3"/>
                <a:stretch>
                  <a:fillRect t="-16667" r="-1151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68BB76-0E6C-A05A-6E51-D12274C3CF25}"/>
              </a:ext>
            </a:extLst>
          </p:cNvPr>
          <p:cNvCxnSpPr>
            <a:cxnSpLocks/>
          </p:cNvCxnSpPr>
          <p:nvPr/>
        </p:nvCxnSpPr>
        <p:spPr>
          <a:xfrm flipH="1" flipV="1">
            <a:off x="7911885" y="1991357"/>
            <a:ext cx="1894286" cy="247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D577C7-26F9-8E35-9D7A-D52B7E95959D}"/>
              </a:ext>
            </a:extLst>
          </p:cNvPr>
          <p:cNvCxnSpPr>
            <a:cxnSpLocks/>
          </p:cNvCxnSpPr>
          <p:nvPr/>
        </p:nvCxnSpPr>
        <p:spPr>
          <a:xfrm flipH="1">
            <a:off x="8420019" y="2657959"/>
            <a:ext cx="1568639" cy="2200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DD609-4F4E-A056-C65A-18CCA33EED50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8420019" y="2489923"/>
            <a:ext cx="1386152" cy="97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D5C232-5153-E5D5-439C-4FC2802985D1}"/>
                  </a:ext>
                </a:extLst>
              </p:cNvPr>
              <p:cNvSpPr txBox="1"/>
              <p:nvPr/>
            </p:nvSpPr>
            <p:spPr>
              <a:xfrm>
                <a:off x="2771614" y="2815128"/>
                <a:ext cx="5648405" cy="130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l-GR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∑</m:t>
                          </m:r>
                        </m:e>
                      </m:nary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D5C232-5153-E5D5-439C-4FC28029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14" y="2815128"/>
                <a:ext cx="5648405" cy="1302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EF49365-172B-643B-B9D7-3153972FF0F1}"/>
              </a:ext>
            </a:extLst>
          </p:cNvPr>
          <p:cNvSpPr txBox="1"/>
          <p:nvPr/>
        </p:nvSpPr>
        <p:spPr>
          <a:xfrm>
            <a:off x="473557" y="3143455"/>
            <a:ext cx="2127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Two-form: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736EF7-445A-8413-5A8E-02A905B9E58F}"/>
                  </a:ext>
                </a:extLst>
              </p:cNvPr>
              <p:cNvSpPr txBox="1"/>
              <p:nvPr/>
            </p:nvSpPr>
            <p:spPr>
              <a:xfrm>
                <a:off x="2771614" y="4368077"/>
                <a:ext cx="5797741" cy="1242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∭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736EF7-445A-8413-5A8E-02A905B9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14" y="4368077"/>
                <a:ext cx="5797741" cy="1242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69659A5-0B79-43E8-BBF5-76EEBD692E73}"/>
              </a:ext>
            </a:extLst>
          </p:cNvPr>
          <p:cNvSpPr txBox="1"/>
          <p:nvPr/>
        </p:nvSpPr>
        <p:spPr>
          <a:xfrm>
            <a:off x="321304" y="4666332"/>
            <a:ext cx="243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Three-form: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080B1-A53D-8728-CCB6-11879606D271}"/>
                  </a:ext>
                </a:extLst>
              </p:cNvPr>
              <p:cNvSpPr txBox="1"/>
              <p:nvPr/>
            </p:nvSpPr>
            <p:spPr>
              <a:xfrm>
                <a:off x="2771614" y="1266987"/>
                <a:ext cx="5261953" cy="1298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A080B1-A53D-8728-CCB6-11879606D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14" y="1266987"/>
                <a:ext cx="5261953" cy="1298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E873AEB-AC74-A592-ECF6-D345243E29D9}"/>
              </a:ext>
            </a:extLst>
          </p:cNvPr>
          <p:cNvSpPr txBox="1"/>
          <p:nvPr/>
        </p:nvSpPr>
        <p:spPr>
          <a:xfrm>
            <a:off x="472146" y="1592910"/>
            <a:ext cx="2130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One-form:</a:t>
            </a:r>
          </a:p>
        </p:txBody>
      </p:sp>
    </p:spTree>
    <p:extLst>
      <p:ext uri="{BB962C8B-B14F-4D97-AF65-F5344CB8AC3E}">
        <p14:creationId xmlns:p14="http://schemas.microsoft.com/office/powerpoint/2010/main" val="101559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74844D-D6DD-D2A4-3CB4-8A0040C8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DB3DC-8591-0640-2340-A998F139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A2EA3-9927-3DBE-4A34-389F197EC4BD}"/>
                  </a:ext>
                </a:extLst>
              </p:cNvPr>
              <p:cNvSpPr txBox="1"/>
              <p:nvPr/>
            </p:nvSpPr>
            <p:spPr>
              <a:xfrm>
                <a:off x="119730" y="131736"/>
                <a:ext cx="3873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Properties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-forms: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8A2EA3-9927-3DBE-4A34-389F197EC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31736"/>
                <a:ext cx="3873240" cy="584775"/>
              </a:xfrm>
              <a:prstGeom prst="rect">
                <a:avLst/>
              </a:prstGeom>
              <a:blipFill>
                <a:blip r:embed="rId2"/>
                <a:stretch>
                  <a:fillRect l="-4094" t="-12500" r="-3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B59AFE-439E-CBE1-DD1E-1FD4A55A37E8}"/>
              </a:ext>
            </a:extLst>
          </p:cNvPr>
          <p:cNvSpPr txBox="1"/>
          <p:nvPr/>
        </p:nvSpPr>
        <p:spPr>
          <a:xfrm>
            <a:off x="119730" y="1128794"/>
            <a:ext cx="935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infinitesimal region can be understood as a parallelepiped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6A3CB3-399B-2CA8-DF60-2940F03D0784}"/>
              </a:ext>
            </a:extLst>
          </p:cNvPr>
          <p:cNvCxnSpPr/>
          <p:nvPr/>
        </p:nvCxnSpPr>
        <p:spPr>
          <a:xfrm flipH="1">
            <a:off x="8911525" y="772333"/>
            <a:ext cx="697424" cy="35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B53B02-20BE-B143-6185-596675464208}"/>
              </a:ext>
            </a:extLst>
          </p:cNvPr>
          <p:cNvSpPr txBox="1"/>
          <p:nvPr/>
        </p:nvSpPr>
        <p:spPr>
          <a:xfrm>
            <a:off x="8853025" y="316401"/>
            <a:ext cx="2923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Fully identified by its sides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E35C0-A6A4-20E0-EB0F-22CC25818B3C}"/>
              </a:ext>
            </a:extLst>
          </p:cNvPr>
          <p:cNvCxnSpPr>
            <a:cxnSpLocks/>
          </p:cNvCxnSpPr>
          <p:nvPr/>
        </p:nvCxnSpPr>
        <p:spPr>
          <a:xfrm flipH="1" flipV="1">
            <a:off x="1863613" y="1689340"/>
            <a:ext cx="943024" cy="23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FD45A-0BFE-94AD-EFE6-771C495BED84}"/>
                  </a:ext>
                </a:extLst>
              </p:cNvPr>
              <p:cNvSpPr txBox="1"/>
              <p:nvPr/>
            </p:nvSpPr>
            <p:spPr>
              <a:xfrm>
                <a:off x="2806637" y="1710354"/>
                <a:ext cx="593015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-form acts on the sides of the parallelepiped, </a:t>
                </a:r>
              </a:p>
              <a:p>
                <a:r>
                  <a:rPr lang="en-US" sz="2000" dirty="0"/>
                  <a:t>whose number matches the dimensionality of the form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FD45A-0BFE-94AD-EFE6-771C495B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637" y="1710354"/>
                <a:ext cx="5930150" cy="707886"/>
              </a:xfrm>
              <a:prstGeom prst="rect">
                <a:avLst/>
              </a:prstGeom>
              <a:blipFill>
                <a:blip r:embed="rId3"/>
                <a:stretch>
                  <a:fillRect l="-1028" t="-5172" r="-30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50C8ADB-A648-DEA1-E2A7-0DC36C1FD814}"/>
              </a:ext>
            </a:extLst>
          </p:cNvPr>
          <p:cNvSpPr txBox="1"/>
          <p:nvPr/>
        </p:nvSpPr>
        <p:spPr>
          <a:xfrm>
            <a:off x="3835831" y="3649925"/>
            <a:ext cx="6176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they are linear functions of the infinitesimal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71582-43CC-3129-5502-4253F472B054}"/>
              </a:ext>
            </a:extLst>
          </p:cNvPr>
          <p:cNvSpPr txBox="1"/>
          <p:nvPr/>
        </p:nvSpPr>
        <p:spPr>
          <a:xfrm>
            <a:off x="66061" y="4227124"/>
            <a:ext cx="5023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forms must be anti-symmetric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355A80-1AEC-D076-E2AB-C11BFED4E3F8}"/>
              </a:ext>
            </a:extLst>
          </p:cNvPr>
          <p:cNvSpPr txBox="1"/>
          <p:nvPr/>
        </p:nvSpPr>
        <p:spPr>
          <a:xfrm>
            <a:off x="3772782" y="5246489"/>
            <a:ext cx="5706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Switching the order of the sides does not change the </a:t>
            </a:r>
          </a:p>
          <a:p>
            <a:r>
              <a:rPr lang="en-US" sz="2000" dirty="0"/>
              <a:t>parallelepiped, but it changes its orientation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D57E44-56E3-A508-84C9-A7C0928A588E}"/>
              </a:ext>
            </a:extLst>
          </p:cNvPr>
          <p:cNvCxnSpPr>
            <a:cxnSpLocks/>
          </p:cNvCxnSpPr>
          <p:nvPr/>
        </p:nvCxnSpPr>
        <p:spPr>
          <a:xfrm flipH="1" flipV="1">
            <a:off x="3772782" y="4730110"/>
            <a:ext cx="822465" cy="516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F19B76-80DD-34B8-F464-69624EF2E546}"/>
              </a:ext>
            </a:extLst>
          </p:cNvPr>
          <p:cNvSpPr txBox="1"/>
          <p:nvPr/>
        </p:nvSpPr>
        <p:spPr>
          <a:xfrm>
            <a:off x="66061" y="2814567"/>
            <a:ext cx="11224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Will be linear functions of the vectors that define these infinitesimal regions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6CFC21-3D79-87B8-83E1-492CAB5CE4CC}"/>
              </a:ext>
            </a:extLst>
          </p:cNvPr>
          <p:cNvCxnSpPr>
            <a:cxnSpLocks/>
          </p:cNvCxnSpPr>
          <p:nvPr/>
        </p:nvCxnSpPr>
        <p:spPr>
          <a:xfrm flipH="1" flipV="1">
            <a:off x="2806637" y="3348187"/>
            <a:ext cx="1029194" cy="53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15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47F6FA-D89A-E570-50DF-7B9E0F9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9832AB-8690-D3E9-68E0-8020109B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888B9-80E3-E86A-924B-FCEBCD44A9D1}"/>
              </a:ext>
            </a:extLst>
          </p:cNvPr>
          <p:cNvSpPr txBox="1"/>
          <p:nvPr/>
        </p:nvSpPr>
        <p:spPr>
          <a:xfrm>
            <a:off x="36710" y="123986"/>
            <a:ext cx="12101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Writing the displacements and forms in terms of components and basic elements: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502C4-7FA8-4C21-8439-DACDB90E6B19}"/>
                  </a:ext>
                </a:extLst>
              </p:cNvPr>
              <p:cNvSpPr txBox="1"/>
              <p:nvPr/>
            </p:nvSpPr>
            <p:spPr>
              <a:xfrm>
                <a:off x="178401" y="867842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D502C4-7FA8-4C21-8439-DACDB90E6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01" y="867842"/>
                <a:ext cx="2262478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8DD91-4B12-3B13-2F19-DD4EAB791D04}"/>
                  </a:ext>
                </a:extLst>
              </p:cNvPr>
              <p:cNvSpPr txBox="1"/>
              <p:nvPr/>
            </p:nvSpPr>
            <p:spPr>
              <a:xfrm>
                <a:off x="2634444" y="916020"/>
                <a:ext cx="170367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E8DD91-4B12-3B13-2F19-DD4EAB79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44" y="916020"/>
                <a:ext cx="170367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71E5-3C05-6515-CF1C-FA5A1FFC4B22}"/>
                  </a:ext>
                </a:extLst>
              </p:cNvPr>
              <p:cNvSpPr txBox="1"/>
              <p:nvPr/>
            </p:nvSpPr>
            <p:spPr>
              <a:xfrm>
                <a:off x="4821300" y="841676"/>
                <a:ext cx="3047757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F71E5-3C05-6515-CF1C-FA5A1FFC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300" y="841676"/>
                <a:ext cx="3047757" cy="651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325C3-B2F3-7121-EA2F-E636C7998CE9}"/>
                  </a:ext>
                </a:extLst>
              </p:cNvPr>
              <p:cNvSpPr txBox="1"/>
              <p:nvPr/>
            </p:nvSpPr>
            <p:spPr>
              <a:xfrm>
                <a:off x="7919686" y="841676"/>
                <a:ext cx="4176400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325C3-B2F3-7121-EA2F-E636C7998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86" y="841676"/>
                <a:ext cx="4176400" cy="651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FD746D4-3FE8-B043-DCE9-DB9629D2DC71}"/>
              </a:ext>
            </a:extLst>
          </p:cNvPr>
          <p:cNvSpPr txBox="1"/>
          <p:nvPr/>
        </p:nvSpPr>
        <p:spPr>
          <a:xfrm>
            <a:off x="36710" y="1651197"/>
            <a:ext cx="10791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Anti-symmetry means that switching the indexes introduces a minus sign: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7F0BF-AE00-1977-EBE5-5568AA63A1C8}"/>
                  </a:ext>
                </a:extLst>
              </p:cNvPr>
              <p:cNvSpPr txBox="1"/>
              <p:nvPr/>
            </p:nvSpPr>
            <p:spPr>
              <a:xfrm>
                <a:off x="926412" y="2256290"/>
                <a:ext cx="17080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27F0BF-AE00-1977-EBE5-5568AA63A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12" y="2256290"/>
                <a:ext cx="170803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F38719-8CD0-777C-FE98-ED3E615B50BF}"/>
                  </a:ext>
                </a:extLst>
              </p:cNvPr>
              <p:cNvSpPr txBox="1"/>
              <p:nvPr/>
            </p:nvSpPr>
            <p:spPr>
              <a:xfrm>
                <a:off x="3103663" y="2188331"/>
                <a:ext cx="2168927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F38719-8CD0-777C-FE98-ED3E615B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63" y="2188331"/>
                <a:ext cx="2168927" cy="6243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AE6AC-5056-9E99-457E-7937E2965EB4}"/>
                  </a:ext>
                </a:extLst>
              </p:cNvPr>
              <p:cNvSpPr txBox="1"/>
              <p:nvPr/>
            </p:nvSpPr>
            <p:spPr>
              <a:xfrm>
                <a:off x="5864730" y="2169550"/>
                <a:ext cx="2464521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CAE6AC-5056-9E99-457E-7937E2965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30" y="2169550"/>
                <a:ext cx="2464521" cy="6243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CD0118-9D17-1CFE-ADC6-8FF46CAF6BE3}"/>
              </a:ext>
            </a:extLst>
          </p:cNvPr>
          <p:cNvSpPr txBox="1"/>
          <p:nvPr/>
        </p:nvSpPr>
        <p:spPr>
          <a:xfrm>
            <a:off x="36710" y="2805075"/>
            <a:ext cx="588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Therefore, our integrals can be written: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389AC2-7306-8AAE-808D-9F79165D9077}"/>
                  </a:ext>
                </a:extLst>
              </p:cNvPr>
              <p:cNvSpPr txBox="1"/>
              <p:nvPr/>
            </p:nvSpPr>
            <p:spPr>
              <a:xfrm>
                <a:off x="7412989" y="3196981"/>
                <a:ext cx="4740400" cy="1099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389AC2-7306-8AAE-808D-9F79165D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989" y="3196981"/>
                <a:ext cx="4740400" cy="10990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95D7CB-5B27-1376-0A29-3338A4062ED4}"/>
                  </a:ext>
                </a:extLst>
              </p:cNvPr>
              <p:cNvSpPr txBox="1"/>
              <p:nvPr/>
            </p:nvSpPr>
            <p:spPr>
              <a:xfrm>
                <a:off x="60009" y="3172808"/>
                <a:ext cx="2996333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95D7CB-5B27-1376-0A29-3338A4062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" y="3172808"/>
                <a:ext cx="2996333" cy="11473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720247-FB01-FC8E-FE98-16A5EEE06679}"/>
              </a:ext>
            </a:extLst>
          </p:cNvPr>
          <p:cNvCxnSpPr>
            <a:cxnSpLocks/>
          </p:cNvCxnSpPr>
          <p:nvPr/>
        </p:nvCxnSpPr>
        <p:spPr>
          <a:xfrm flipH="1">
            <a:off x="4188126" y="4076903"/>
            <a:ext cx="1182894" cy="655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3F5DF-9441-7FFF-ECA2-551F69DE18F9}"/>
                  </a:ext>
                </a:extLst>
              </p:cNvPr>
              <p:cNvSpPr txBox="1"/>
              <p:nvPr/>
            </p:nvSpPr>
            <p:spPr>
              <a:xfrm>
                <a:off x="2209892" y="4667721"/>
                <a:ext cx="21353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Gives flux through </a:t>
                </a:r>
              </a:p>
              <a:p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sz="2000" dirty="0"/>
                  <a:t> plane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63F5DF-9441-7FFF-ECA2-551F69DE1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92" y="4667721"/>
                <a:ext cx="2135328" cy="707886"/>
              </a:xfrm>
              <a:prstGeom prst="rect">
                <a:avLst/>
              </a:prstGeom>
              <a:blipFill>
                <a:blip r:embed="rId11"/>
                <a:stretch>
                  <a:fillRect l="-3143" t="-5172" r="-200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BA57A1-8E14-9F5C-D8A5-4DDCF9A4C231}"/>
              </a:ext>
            </a:extLst>
          </p:cNvPr>
          <p:cNvCxnSpPr>
            <a:cxnSpLocks/>
          </p:cNvCxnSpPr>
          <p:nvPr/>
        </p:nvCxnSpPr>
        <p:spPr>
          <a:xfrm flipH="1">
            <a:off x="8988053" y="4076903"/>
            <a:ext cx="651380" cy="64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0F79E-75FE-FA8C-E291-633516A40D20}"/>
                  </a:ext>
                </a:extLst>
              </p:cNvPr>
              <p:cNvSpPr txBox="1"/>
              <p:nvPr/>
            </p:nvSpPr>
            <p:spPr>
              <a:xfrm>
                <a:off x="7096990" y="4693614"/>
                <a:ext cx="229524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Value of the density </a:t>
                </a:r>
              </a:p>
              <a:p>
                <a:r>
                  <a:rPr lang="en-US" sz="2000" dirty="0"/>
                  <a:t>over the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𝑖𝑗𝑘</m:t>
                    </m:r>
                  </m:oMath>
                </a14:m>
                <a:r>
                  <a:rPr lang="en-US" sz="2000" dirty="0"/>
                  <a:t> volume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B0F79E-75FE-FA8C-E291-633516A40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990" y="4693614"/>
                <a:ext cx="2295244" cy="707886"/>
              </a:xfrm>
              <a:prstGeom prst="rect">
                <a:avLst/>
              </a:prstGeom>
              <a:blipFill>
                <a:blip r:embed="rId12"/>
                <a:stretch>
                  <a:fillRect l="-2653" t="-5172" r="-265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D94666-7432-7D29-C410-11F0B137282D}"/>
              </a:ext>
            </a:extLst>
          </p:cNvPr>
          <p:cNvCxnSpPr>
            <a:cxnSpLocks/>
          </p:cNvCxnSpPr>
          <p:nvPr/>
        </p:nvCxnSpPr>
        <p:spPr>
          <a:xfrm flipH="1">
            <a:off x="9812778" y="3159018"/>
            <a:ext cx="121636" cy="477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18FEF-1A48-6C03-9E03-944A95DFDC92}"/>
                  </a:ext>
                </a:extLst>
              </p:cNvPr>
              <p:cNvSpPr txBox="1"/>
              <p:nvPr/>
            </p:nvSpPr>
            <p:spPr>
              <a:xfrm>
                <a:off x="9006168" y="2451132"/>
                <a:ext cx="27786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Units of mass divided by </a:t>
                </a:r>
              </a:p>
              <a:p>
                <a:r>
                  <a:rPr lang="en-US" sz="2000" dirty="0"/>
                  <a:t>the units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B18FEF-1A48-6C03-9E03-944A95DFD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68" y="2451132"/>
                <a:ext cx="2778646" cy="707886"/>
              </a:xfrm>
              <a:prstGeom prst="rect">
                <a:avLst/>
              </a:prstGeom>
              <a:blipFill>
                <a:blip r:embed="rId13"/>
                <a:stretch>
                  <a:fillRect l="-2193" t="-4310" r="-131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22B522-078D-9703-6B47-5AF9568515B4}"/>
              </a:ext>
            </a:extLst>
          </p:cNvPr>
          <p:cNvCxnSpPr>
            <a:cxnSpLocks/>
          </p:cNvCxnSpPr>
          <p:nvPr/>
        </p:nvCxnSpPr>
        <p:spPr>
          <a:xfrm flipH="1">
            <a:off x="5013473" y="4201313"/>
            <a:ext cx="512589" cy="122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3FFC7B-53DA-98DF-5A47-744B0A2FF5D3}"/>
                  </a:ext>
                </a:extLst>
              </p:cNvPr>
              <p:cNvSpPr txBox="1"/>
              <p:nvPr/>
            </p:nvSpPr>
            <p:spPr>
              <a:xfrm>
                <a:off x="3749348" y="5461215"/>
                <a:ext cx="32899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Units of magnetic flux divided</a:t>
                </a:r>
              </a:p>
              <a:p>
                <a:r>
                  <a:rPr lang="en-US" sz="2000" dirty="0"/>
                  <a:t> by the units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73FFC7B-53DA-98DF-5A47-744B0A2F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348" y="5461215"/>
                <a:ext cx="3289940" cy="707886"/>
              </a:xfrm>
              <a:prstGeom prst="rect">
                <a:avLst/>
              </a:prstGeom>
              <a:blipFill>
                <a:blip r:embed="rId14"/>
                <a:stretch>
                  <a:fillRect l="-1852" t="-5172" r="-1296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4D7E4B-ABEE-99BF-4BBE-243D26528F68}"/>
                  </a:ext>
                </a:extLst>
              </p:cNvPr>
              <p:cNvSpPr txBox="1"/>
              <p:nvPr/>
            </p:nvSpPr>
            <p:spPr>
              <a:xfrm>
                <a:off x="3079641" y="3178193"/>
                <a:ext cx="3930178" cy="1151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4D7E4B-ABEE-99BF-4BBE-243D26528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41" y="3178193"/>
                <a:ext cx="3930178" cy="115166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9A01BB-F43D-60FE-7E24-918A270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D96E5-9285-50CB-7411-D455164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FDA5A-A4AD-7051-E70E-C4EFDBAB0C18}"/>
              </a:ext>
            </a:extLst>
          </p:cNvPr>
          <p:cNvSpPr txBox="1"/>
          <p:nvPr/>
        </p:nvSpPr>
        <p:spPr>
          <a:xfrm>
            <a:off x="119730" y="54030"/>
            <a:ext cx="9859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also rewrite the integrals in terms of parametrizations of the surfaces </a:t>
            </a:r>
          </a:p>
          <a:p>
            <a:r>
              <a:rPr lang="en-US" sz="2400" dirty="0"/>
              <a:t>and the components of the forms along said parameterization: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E95AD0-D65C-35FF-D26C-7CCF99CCE4DE}"/>
                  </a:ext>
                </a:extLst>
              </p:cNvPr>
              <p:cNvSpPr txBox="1"/>
              <p:nvPr/>
            </p:nvSpPr>
            <p:spPr>
              <a:xfrm>
                <a:off x="0" y="2913552"/>
                <a:ext cx="11320471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𝑑𝑣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b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E95AD0-D65C-35FF-D26C-7CCF99CC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13552"/>
                <a:ext cx="11320471" cy="1152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E4CB3-724F-EA8B-C6CA-ECD763EDB38B}"/>
                  </a:ext>
                </a:extLst>
              </p:cNvPr>
              <p:cNvSpPr txBox="1"/>
              <p:nvPr/>
            </p:nvSpPr>
            <p:spPr>
              <a:xfrm>
                <a:off x="0" y="1868806"/>
                <a:ext cx="11481925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  <m:sty m:val="p"/>
                        </m:rPr>
                        <a:rPr lang="el-GR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𝑑𝑣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E4CB3-724F-EA8B-C6CA-ECD763EDB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68806"/>
                <a:ext cx="11481925" cy="1152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E72067-CFE7-18E4-2A73-CE9FDD5B4071}"/>
                  </a:ext>
                </a:extLst>
              </p:cNvPr>
              <p:cNvSpPr txBox="1"/>
              <p:nvPr/>
            </p:nvSpPr>
            <p:spPr>
              <a:xfrm>
                <a:off x="0" y="809064"/>
                <a:ext cx="7380482" cy="115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E72067-CFE7-18E4-2A73-CE9FDD5B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09064"/>
                <a:ext cx="7380482" cy="1152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471B59-E77A-13AB-7D25-01A51B5C712A}"/>
                  </a:ext>
                </a:extLst>
              </p:cNvPr>
              <p:cNvSpPr txBox="1"/>
              <p:nvPr/>
            </p:nvSpPr>
            <p:spPr>
              <a:xfrm>
                <a:off x="1071920" y="3958298"/>
                <a:ext cx="4063485" cy="1123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𝑑𝑢𝑑𝑣𝑑𝑤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471B59-E77A-13AB-7D25-01A51B5C7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20" y="3958298"/>
                <a:ext cx="4063485" cy="112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E484AEA-98E2-AB23-4C26-EF67E5EFE58C}"/>
              </a:ext>
            </a:extLst>
          </p:cNvPr>
          <p:cNvSpPr txBox="1"/>
          <p:nvPr/>
        </p:nvSpPr>
        <p:spPr>
          <a:xfrm>
            <a:off x="3690241" y="5251903"/>
            <a:ext cx="5817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Useful if the surfaces possess different </a:t>
            </a:r>
          </a:p>
          <a:p>
            <a:r>
              <a:rPr lang="en-US" sz="2800" dirty="0"/>
              <a:t>symmetries than the forms</a:t>
            </a:r>
          </a:p>
        </p:txBody>
      </p:sp>
    </p:spTree>
    <p:extLst>
      <p:ext uri="{BB962C8B-B14F-4D97-AF65-F5344CB8AC3E}">
        <p14:creationId xmlns:p14="http://schemas.microsoft.com/office/powerpoint/2010/main" val="278888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113344</TotalTime>
  <Words>2814</Words>
  <Application>Microsoft Macintosh PowerPoint</Application>
  <PresentationFormat>Widescreen</PresentationFormat>
  <Paragraphs>404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Reversing differential topology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223</cp:revision>
  <dcterms:created xsi:type="dcterms:W3CDTF">2021-04-07T15:17:47Z</dcterms:created>
  <dcterms:modified xsi:type="dcterms:W3CDTF">2024-08-24T03:50:15Z</dcterms:modified>
</cp:coreProperties>
</file>