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072" r:id="rId2"/>
    <p:sldId id="1220" r:id="rId3"/>
    <p:sldId id="1223" r:id="rId4"/>
    <p:sldId id="1221" r:id="rId5"/>
    <p:sldId id="1224" r:id="rId6"/>
    <p:sldId id="1225" r:id="rId7"/>
    <p:sldId id="1226" r:id="rId8"/>
    <p:sldId id="1227" r:id="rId9"/>
    <p:sldId id="1228" r:id="rId10"/>
    <p:sldId id="1229" r:id="rId11"/>
    <p:sldId id="1230" r:id="rId12"/>
    <p:sldId id="1231" r:id="rId13"/>
    <p:sldId id="1232" r:id="rId14"/>
    <p:sldId id="1233" r:id="rId15"/>
    <p:sldId id="1234" r:id="rId16"/>
    <p:sldId id="1235" r:id="rId17"/>
    <p:sldId id="1236" r:id="rId18"/>
    <p:sldId id="1237" r:id="rId19"/>
    <p:sldId id="123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FFFF"/>
    <a:srgbClr val="4C216D"/>
    <a:srgbClr val="A469D1"/>
    <a:srgbClr val="9752CA"/>
    <a:srgbClr val="B686DA"/>
    <a:srgbClr val="C9A6E4"/>
    <a:srgbClr val="672D93"/>
    <a:srgbClr val="E3D3F1"/>
    <a:srgbClr val="863B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4" autoAdjust="0"/>
    <p:restoredTop sz="78271" autoAdjust="0"/>
  </p:normalViewPr>
  <p:slideViewPr>
    <p:cSldViewPr snapToGrid="0">
      <p:cViewPr varScale="1">
        <p:scale>
          <a:sx n="92" d="100"/>
          <a:sy n="92" d="100"/>
        </p:scale>
        <p:origin x="750" y="84"/>
      </p:cViewPr>
      <p:guideLst/>
    </p:cSldViewPr>
  </p:slideViewPr>
  <p:outlineViewPr>
    <p:cViewPr>
      <p:scale>
        <a:sx n="33" d="100"/>
        <a:sy n="33" d="100"/>
      </p:scale>
      <p:origin x="0" y="-902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I will show you the fundamental connection between the geometry of states and entropy. If you studied thermodynamics, you already have a sense that volumes in physical space are connected to entropy. Both volume and entropy are extensive quantities, so if you take two equal volumes of the same gas, you have double the size but also double the entropy. So you can use the volume to measure the entropy, but you can also use the entropy to measure the volume. Something similar, but much deeper, happens for state spaces. The state spaces of both classical and quantum mechanics have a geometric structure that allows you to define Hamiltonians or </a:t>
            </a:r>
            <a:r>
              <a:rPr lang="en-US" dirty="0" err="1"/>
              <a:t>Lagrangians</a:t>
            </a:r>
            <a:r>
              <a:rPr lang="en-US" dirty="0"/>
              <a:t> and get the equations of motion. What happens is that the same geometrical structures allows you to calculate the entropy for classical and quantum ensembles in statistical mechanics. Nothing new so far. However, and here is the kicker: you can go back. If don’t give you the geometric structure, but I gave you the entropy for all the ensembles, you can recover the geometric structure. Therefore the geometric structure and the entropic structure are the same thing. Geometry is entropy, entropy is geometry.</a:t>
            </a:r>
          </a:p>
          <a:p>
            <a:endParaRPr lang="en-US" dirty="0"/>
          </a:p>
          <a:p>
            <a:r>
              <a:rPr lang="en-US" dirty="0"/>
              <a:t>At an intuitive level, the geometry of states defines sizes in terms of number of states and number of configurations. Entropy quantifies the variability of states, of configurations, within an ensemble. That is, an ensemble is the set of all possible preparations of an identical prepared system. The entropy tells you how much variability is there among those preparations. How different are from each other. Therefore it makes sense that being able to quantify the variability among states and quantifying the number of states… well, they are the same thing.</a:t>
            </a:r>
          </a:p>
          <a:p>
            <a:endParaRPr lang="en-US" dirty="0"/>
          </a:p>
          <a:p>
            <a:r>
              <a:rPr lang="en-US" dirty="0"/>
              <a:t>This link tells you that the general perspective that statistical mechanics is built ON TOP of mechanics is actually wrong. In fact, you can start by doing statistical mechanics and recover standard mechanics as the limit case. Basically: standard mechanics and statistical mechanics are the same thing. You cannot define one without implicitly defining the other.</a:t>
            </a:r>
          </a:p>
          <a:p>
            <a:endParaRPr lang="en-US" dirty="0"/>
          </a:p>
          <a:p>
            <a:r>
              <a:rPr lang="en-US" dirty="0"/>
              <a:t>But this is all words! As usual, you should not take my word for it. So, let’s look at the details, like we always do… It keeps us honest.</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43339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DBFECF9E-8B09-4099-B1BA-6ADDA94A0342}" type="datetime1">
              <a:rPr lang="en-US" smtClean="0"/>
              <a:t>1/26/2025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C2E4689B-730B-4AF6-A7AC-5BF745BF6CF6}" type="datetime1">
              <a:rPr lang="en-US" smtClean="0"/>
              <a:t>1/26/2025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849CD730-13C7-4BA8-9C49-4344F22DB36C}" type="datetime1">
              <a:rPr lang="en-US" smtClean="0"/>
              <a:t>1/26/2025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14040F82-CAAF-492E-A3B6-9D23E7AB0A58}" type="datetime1">
              <a:rPr lang="en-US" smtClean="0"/>
              <a:t>1/26/2025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5E94585C-5462-4635-A827-CBBCD3A2E6B8}" type="datetime1">
              <a:rPr lang="en-US" smtClean="0"/>
              <a:t>1/26/2025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09B1218-991B-4184-B0F8-198D0FAC17F9}" type="datetime1">
              <a:rPr lang="en-US" smtClean="0"/>
              <a:t>1/26/2025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9555B3F8-63BD-45A8-8D64-7C6391B4DEC4}" type="datetime1">
              <a:rPr lang="en-US" smtClean="0"/>
              <a:t>1/26/2025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6287A86-4DED-4531-AD0C-FE6F48B43375}" type="datetime1">
              <a:rPr lang="en-US" smtClean="0"/>
              <a:t>1/26/2025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2BB7EE58-DC87-4D11-AA22-E3A6718A2E80}" type="datetime1">
              <a:rPr lang="en-US" smtClean="0"/>
              <a:t>1/26/2025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F681BEE4-EED9-4644-8E5D-BAF3D04BB52D}" type="datetime1">
              <a:rPr lang="en-US" smtClean="0"/>
              <a:t>1/26/2025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E9AAFE7-E238-4DAA-A26B-A60C405FBFD6}" type="datetime1">
              <a:rPr lang="en-US" smtClean="0"/>
              <a:t>1/26/2025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F865660A-2FFB-4EA8-A917-E41016B95ABA}" type="datetime1">
              <a:rPr lang="en-US" smtClean="0"/>
              <a:t>1/26/2025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48.png"/><Relationship Id="rId3" Type="http://schemas.openxmlformats.org/officeDocument/2006/relationships/image" Target="../media/image46.png"/><Relationship Id="rId7" Type="http://schemas.openxmlformats.org/officeDocument/2006/relationships/image" Target="../media/image53.png"/><Relationship Id="rId12" Type="http://schemas.openxmlformats.org/officeDocument/2006/relationships/image" Target="../media/image56.png"/><Relationship Id="rId2" Type="http://schemas.openxmlformats.org/officeDocument/2006/relationships/image" Target="../media/image45.png"/><Relationship Id="rId1" Type="http://schemas.openxmlformats.org/officeDocument/2006/relationships/slideLayout" Target="../slideLayouts/slideLayout7.xml"/><Relationship Id="rId11" Type="http://schemas.openxmlformats.org/officeDocument/2006/relationships/image" Target="../media/image54.png"/><Relationship Id="rId10" Type="http://schemas.openxmlformats.org/officeDocument/2006/relationships/image" Target="../media/image530.png"/><Relationship Id="rId4" Type="http://schemas.openxmlformats.org/officeDocument/2006/relationships/image" Target="../media/image47.png"/><Relationship Id="rId9" Type="http://schemas.openxmlformats.org/officeDocument/2006/relationships/image" Target="../media/image520.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7.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2.png"/><Relationship Id="rId5" Type="http://schemas.openxmlformats.org/officeDocument/2006/relationships/image" Target="../media/image51.png"/><Relationship Id="rId10" Type="http://schemas.openxmlformats.org/officeDocument/2006/relationships/image" Target="../media/image60.png"/><Relationship Id="rId4" Type="http://schemas.openxmlformats.org/officeDocument/2006/relationships/image" Target="../media/image41.png"/><Relationship Id="rId9"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0.png"/><Relationship Id="rId7" Type="http://schemas.openxmlformats.org/officeDocument/2006/relationships/image" Target="../media/image62.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image" Target="../media/image65.png"/><Relationship Id="rId5" Type="http://schemas.openxmlformats.org/officeDocument/2006/relationships/image" Target="../media/image55.png"/><Relationship Id="rId10" Type="http://schemas.openxmlformats.org/officeDocument/2006/relationships/image" Target="../media/image51.png"/><Relationship Id="rId4" Type="http://schemas.openxmlformats.org/officeDocument/2006/relationships/image" Target="../media/image41.png"/><Relationship Id="rId9" Type="http://schemas.openxmlformats.org/officeDocument/2006/relationships/image" Target="../media/image64.png"/></Relationships>
</file>

<file path=ppt/slides/_rels/slide1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70.png"/><Relationship Id="rId5" Type="http://schemas.openxmlformats.org/officeDocument/2006/relationships/image" Target="../media/image55.png"/><Relationship Id="rId10" Type="http://schemas.openxmlformats.org/officeDocument/2006/relationships/image" Target="../media/image69.png"/><Relationship Id="rId4" Type="http://schemas.openxmlformats.org/officeDocument/2006/relationships/image" Target="../media/image41.png"/><Relationship Id="rId9"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4" Type="http://schemas.openxmlformats.org/officeDocument/2006/relationships/image" Target="../media/image67.png"/></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5.png"/><Relationship Id="rId7"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23.png"/><Relationship Id="rId10" Type="http://schemas.openxmlformats.org/officeDocument/2006/relationships/image" Target="../media/image32.png"/><Relationship Id="rId4" Type="http://schemas.openxmlformats.org/officeDocument/2006/relationships/image" Target="../media/image2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5.png"/><Relationship Id="rId7"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Geometry is entropy</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72753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F4C9BC4-E94A-0851-0A4C-2906C6C2EF81}"/>
                  </a:ext>
                </a:extLst>
              </p:cNvPr>
              <p:cNvSpPr txBox="1"/>
              <p:nvPr/>
            </p:nvSpPr>
            <p:spPr>
              <a:xfrm>
                <a:off x="5033317" y="1423826"/>
                <a:ext cx="2511200"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𝜓</m:t>
                                  </m:r>
                                </m:e>
                                <m:e>
                                  <m:r>
                                    <a:rPr lang="en-US" sz="4800" b="0" i="1" smtClean="0">
                                      <a:latin typeface="Cambria Math" panose="02040503050406030204" pitchFamily="18" charset="0"/>
                                    </a:rPr>
                                    <m:t>𝜙</m:t>
                                  </m:r>
                                </m:e>
                              </m:d>
                            </m:e>
                          </m:d>
                        </m:e>
                        <m:sup>
                          <m:r>
                            <a:rPr lang="en-US" sz="4800" b="0" i="1" smtClean="0">
                              <a:latin typeface="Cambria Math" panose="02040503050406030204" pitchFamily="18" charset="0"/>
                            </a:rPr>
                            <m:t>2</m:t>
                          </m:r>
                        </m:sup>
                      </m:sSup>
                    </m:oMath>
                  </m:oMathPara>
                </a14:m>
                <a:endParaRPr lang="en-US" sz="4800" dirty="0"/>
              </a:p>
            </p:txBody>
          </p:sp>
        </mc:Choice>
        <mc:Fallback xmlns="">
          <p:sp>
            <p:nvSpPr>
              <p:cNvPr id="2" name="TextBox 1">
                <a:extLst>
                  <a:ext uri="{FF2B5EF4-FFF2-40B4-BE49-F238E27FC236}">
                    <a16:creationId xmlns:a16="http://schemas.microsoft.com/office/drawing/2014/main" id="{2F4C9BC4-E94A-0851-0A4C-2906C6C2EF81}"/>
                  </a:ext>
                </a:extLst>
              </p:cNvPr>
              <p:cNvSpPr txBox="1">
                <a:spLocks noRot="1" noChangeAspect="1" noMove="1" noResize="1" noEditPoints="1" noAdjustHandles="1" noChangeArrowheads="1" noChangeShapeType="1" noTextEdit="1"/>
              </p:cNvSpPr>
              <p:nvPr/>
            </p:nvSpPr>
            <p:spPr>
              <a:xfrm>
                <a:off x="5033317" y="1423826"/>
                <a:ext cx="2511200" cy="830997"/>
              </a:xfrm>
              <a:prstGeom prst="rect">
                <a:avLst/>
              </a:prstGeom>
              <a:blipFill>
                <a:blip r:embed="rId2"/>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7F1DAEC-600D-10CA-01BD-EABAABE637A7}"/>
              </a:ext>
            </a:extLst>
          </p:cNvPr>
          <p:cNvSpPr txBox="1"/>
          <p:nvPr/>
        </p:nvSpPr>
        <p:spPr>
          <a:xfrm>
            <a:off x="515007" y="536028"/>
            <a:ext cx="6180153" cy="1323439"/>
          </a:xfrm>
          <a:prstGeom prst="rect">
            <a:avLst/>
          </a:prstGeom>
          <a:noFill/>
        </p:spPr>
        <p:txBody>
          <a:bodyPr wrap="none" rtlCol="0">
            <a:spAutoFit/>
          </a:bodyPr>
          <a:lstStyle/>
          <a:p>
            <a:r>
              <a:rPr lang="en-US" sz="4000" dirty="0"/>
              <a:t>Geometry given by the norm</a:t>
            </a:r>
            <a:br>
              <a:rPr lang="en-US" sz="4000" dirty="0"/>
            </a:br>
            <a:r>
              <a:rPr lang="en-US" sz="4000" dirty="0"/>
              <a:t>of inner product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B46655-7FF7-B7F1-FF3B-894BEB838A20}"/>
                  </a:ext>
                </a:extLst>
              </p:cNvPr>
              <p:cNvSpPr txBox="1"/>
              <p:nvPr/>
            </p:nvSpPr>
            <p:spPr>
              <a:xfrm>
                <a:off x="515007" y="2721114"/>
                <a:ext cx="6842386" cy="707886"/>
              </a:xfrm>
              <a:prstGeom prst="rect">
                <a:avLst/>
              </a:prstGeom>
              <a:noFill/>
            </p:spPr>
            <p:txBody>
              <a:bodyPr wrap="none" rtlCol="0">
                <a:spAutoFit/>
              </a:bodyPr>
              <a:lstStyle/>
              <a:p>
                <a:r>
                  <a:rPr lang="en-US" sz="4000" dirty="0"/>
                  <a:t>E.g. spatial direction of spin </a:t>
                </a:r>
                <a14:m>
                  <m:oMath xmlns:m="http://schemas.openxmlformats.org/officeDocument/2006/math">
                    <m:r>
                      <a:rPr lang="en-US" sz="4000" b="0" i="1" smtClean="0">
                        <a:latin typeface="Cambria Math" panose="02040503050406030204" pitchFamily="18" charset="0"/>
                      </a:rPr>
                      <m:t>1/2</m:t>
                    </m:r>
                  </m:oMath>
                </a14:m>
                <a:endParaRPr lang="en-US" sz="4000" dirty="0"/>
              </a:p>
            </p:txBody>
          </p:sp>
        </mc:Choice>
        <mc:Fallback xmlns="">
          <p:sp>
            <p:nvSpPr>
              <p:cNvPr id="4" name="TextBox 3">
                <a:extLst>
                  <a:ext uri="{FF2B5EF4-FFF2-40B4-BE49-F238E27FC236}">
                    <a16:creationId xmlns:a16="http://schemas.microsoft.com/office/drawing/2014/main" id="{4BB46655-7FF7-B7F1-FF3B-894BEB838A20}"/>
                  </a:ext>
                </a:extLst>
              </p:cNvPr>
              <p:cNvSpPr txBox="1">
                <a:spLocks noRot="1" noChangeAspect="1" noMove="1" noResize="1" noEditPoints="1" noAdjustHandles="1" noChangeArrowheads="1" noChangeShapeType="1" noTextEdit="1"/>
              </p:cNvSpPr>
              <p:nvPr/>
            </p:nvSpPr>
            <p:spPr>
              <a:xfrm>
                <a:off x="515007" y="2721114"/>
                <a:ext cx="6842386" cy="707886"/>
              </a:xfrm>
              <a:prstGeom prst="rect">
                <a:avLst/>
              </a:prstGeom>
              <a:blipFill>
                <a:blip r:embed="rId3"/>
                <a:stretch>
                  <a:fillRect l="-3117" t="-15385" b="-35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A12F40D-8D0E-94A3-4834-3035D509D44C}"/>
                  </a:ext>
                </a:extLst>
              </p:cNvPr>
              <p:cNvSpPr txBox="1"/>
              <p:nvPr/>
            </p:nvSpPr>
            <p:spPr>
              <a:xfrm>
                <a:off x="3890187" y="3465879"/>
                <a:ext cx="5508303" cy="1219373"/>
              </a:xfrm>
              <a:prstGeom prst="rect">
                <a:avLst/>
              </a:prstGeom>
              <a:noFill/>
            </p:spPr>
            <p:txBody>
              <a:bodyPr wrap="none" rtlCol="0">
                <a:spAutoFit/>
              </a:bodyPr>
              <a:lstStyle/>
              <a:p>
                <a14:m>
                  <m:oMath xmlns:m="http://schemas.openxmlformats.org/officeDocument/2006/math">
                    <m:sSup>
                      <m:sSupPr>
                        <m:ctrlPr>
                          <a:rPr lang="en-US" sz="4800" b="0" i="1" smtClean="0">
                            <a:latin typeface="Cambria Math" panose="02040503050406030204" pitchFamily="18" charset="0"/>
                          </a:rPr>
                        </m:ctrlPr>
                      </m:sSupPr>
                      <m:e>
                        <m:d>
                          <m:dPr>
                            <m:begChr m:val="|"/>
                            <m:endChr m:val="|"/>
                            <m:ctrlPr>
                              <a:rPr lang="en-US" sz="4800" b="0" i="1" smtClean="0">
                                <a:latin typeface="Cambria Math" panose="02040503050406030204" pitchFamily="18" charset="0"/>
                              </a:rPr>
                            </m:ctrlPr>
                          </m:dPr>
                          <m:e>
                            <m:d>
                              <m:dPr>
                                <m:begChr m:val="⟨"/>
                                <m:endChr m:val="⟩"/>
                                <m:ctrlPr>
                                  <a:rPr lang="en-US" sz="4800" b="0" i="1" smtClean="0">
                                    <a:latin typeface="Cambria Math" panose="02040503050406030204" pitchFamily="18" charset="0"/>
                                  </a:rPr>
                                </m:ctrlPr>
                              </m:dPr>
                              <m:e>
                                <m:r>
                                  <a:rPr lang="en-US" sz="4800" b="0" i="1" smtClean="0">
                                    <a:latin typeface="Cambria Math" panose="02040503050406030204" pitchFamily="18" charset="0"/>
                                  </a:rPr>
                                  <m:t>𝜓</m:t>
                                </m:r>
                              </m:e>
                              <m:e>
                                <m:r>
                                  <a:rPr lang="en-US" sz="4800" b="0" i="1" smtClean="0">
                                    <a:latin typeface="Cambria Math" panose="02040503050406030204" pitchFamily="18" charset="0"/>
                                  </a:rPr>
                                  <m:t>𝜙</m:t>
                                </m:r>
                              </m:e>
                            </m:d>
                          </m:e>
                        </m:d>
                      </m:e>
                      <m:sup>
                        <m:r>
                          <a:rPr lang="en-US" sz="4800" b="0" i="1" smtClean="0">
                            <a:latin typeface="Cambria Math" panose="02040503050406030204" pitchFamily="18" charset="0"/>
                          </a:rPr>
                          <m:t>2</m:t>
                        </m:r>
                      </m:sup>
                    </m:sSup>
                    <m:r>
                      <a:rPr lang="en-US" sz="4800" b="0" i="1" smtClean="0">
                        <a:latin typeface="Cambria Math" panose="02040503050406030204" pitchFamily="18" charset="0"/>
                      </a:rPr>
                      <m:t>=</m:t>
                    </m:r>
                    <m:func>
                      <m:funcPr>
                        <m:ctrlPr>
                          <a:rPr lang="en-US" sz="4800" b="0" i="1" smtClean="0">
                            <a:latin typeface="Cambria Math" panose="02040503050406030204" pitchFamily="18" charset="0"/>
                          </a:rPr>
                        </m:ctrlPr>
                      </m:funcPr>
                      <m:fName>
                        <m:sSup>
                          <m:sSupPr>
                            <m:ctrlPr>
                              <a:rPr lang="en-US" sz="4800" b="0" i="1" smtClean="0">
                                <a:latin typeface="Cambria Math" panose="02040503050406030204" pitchFamily="18" charset="0"/>
                              </a:rPr>
                            </m:ctrlPr>
                          </m:sSupPr>
                          <m:e>
                            <m:r>
                              <m:rPr>
                                <m:sty m:val="p"/>
                              </m:rPr>
                              <a:rPr lang="en-US" sz="4800" b="0" i="0" smtClean="0">
                                <a:latin typeface="Cambria Math" panose="02040503050406030204" pitchFamily="18" charset="0"/>
                              </a:rPr>
                              <m:t>cos</m:t>
                            </m:r>
                          </m:e>
                          <m:sup>
                            <m:r>
                              <a:rPr lang="en-US" sz="4800" b="0" i="1" smtClean="0">
                                <a:latin typeface="Cambria Math" panose="02040503050406030204" pitchFamily="18" charset="0"/>
                              </a:rPr>
                              <m:t>2</m:t>
                            </m:r>
                          </m:sup>
                        </m:sSup>
                      </m:fName>
                      <m:e>
                        <m:f>
                          <m:fPr>
                            <m:ctrlPr>
                              <a:rPr lang="en-US" sz="4800" b="0" i="1" smtClean="0">
                                <a:latin typeface="Cambria Math" panose="02040503050406030204" pitchFamily="18" charset="0"/>
                              </a:rPr>
                            </m:ctrlPr>
                          </m:fPr>
                          <m:num>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𝜃</m:t>
                                </m:r>
                              </m:e>
                              <m:sub>
                                <m:r>
                                  <a:rPr lang="en-US" sz="4800" b="0" i="1" smtClean="0">
                                    <a:latin typeface="Cambria Math" panose="02040503050406030204" pitchFamily="18" charset="0"/>
                                  </a:rPr>
                                  <m:t>𝜓𝜙</m:t>
                                </m:r>
                              </m:sub>
                            </m:sSub>
                          </m:num>
                          <m:den>
                            <m:r>
                              <a:rPr lang="en-US" sz="4800" b="0" i="1" smtClean="0">
                                <a:latin typeface="Cambria Math" panose="02040503050406030204" pitchFamily="18" charset="0"/>
                              </a:rPr>
                              <m:t>2</m:t>
                            </m:r>
                          </m:den>
                        </m:f>
                      </m:e>
                    </m:func>
                  </m:oMath>
                </a14:m>
                <a:r>
                  <a:rPr lang="en-US" sz="4800" dirty="0"/>
                  <a:t> </a:t>
                </a:r>
              </a:p>
            </p:txBody>
          </p:sp>
        </mc:Choice>
        <mc:Fallback xmlns="">
          <p:sp>
            <p:nvSpPr>
              <p:cNvPr id="5" name="TextBox 4">
                <a:extLst>
                  <a:ext uri="{FF2B5EF4-FFF2-40B4-BE49-F238E27FC236}">
                    <a16:creationId xmlns:a16="http://schemas.microsoft.com/office/drawing/2014/main" id="{EA12F40D-8D0E-94A3-4834-3035D509D44C}"/>
                  </a:ext>
                </a:extLst>
              </p:cNvPr>
              <p:cNvSpPr txBox="1">
                <a:spLocks noRot="1" noChangeAspect="1" noMove="1" noResize="1" noEditPoints="1" noAdjustHandles="1" noChangeArrowheads="1" noChangeShapeType="1" noTextEdit="1"/>
              </p:cNvSpPr>
              <p:nvPr/>
            </p:nvSpPr>
            <p:spPr>
              <a:xfrm>
                <a:off x="3890187" y="3465879"/>
                <a:ext cx="5508303" cy="1219373"/>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CF023E5-8CB1-2115-3C01-478D19B81340}"/>
              </a:ext>
            </a:extLst>
          </p:cNvPr>
          <p:cNvSpPr txBox="1"/>
          <p:nvPr/>
        </p:nvSpPr>
        <p:spPr>
          <a:xfrm>
            <a:off x="1422384" y="4943079"/>
            <a:ext cx="7606249" cy="769441"/>
          </a:xfrm>
          <a:prstGeom prst="rect">
            <a:avLst/>
          </a:prstGeom>
          <a:noFill/>
        </p:spPr>
        <p:txBody>
          <a:bodyPr wrap="none" rtlCol="0">
            <a:spAutoFit/>
          </a:bodyPr>
          <a:lstStyle/>
          <a:p>
            <a:r>
              <a:rPr lang="en-US" sz="4400" dirty="0">
                <a:solidFill>
                  <a:schemeClr val="accent6">
                    <a:lumMod val="75000"/>
                  </a:schemeClr>
                </a:solidFill>
              </a:rPr>
              <a:t>How is it related to the entropy?</a:t>
            </a:r>
          </a:p>
        </p:txBody>
      </p:sp>
      <p:grpSp>
        <p:nvGrpSpPr>
          <p:cNvPr id="7" name="Group 6">
            <a:extLst>
              <a:ext uri="{FF2B5EF4-FFF2-40B4-BE49-F238E27FC236}">
                <a16:creationId xmlns:a16="http://schemas.microsoft.com/office/drawing/2014/main" id="{B152710B-75AE-3A53-B032-5F16D89A40FA}"/>
              </a:ext>
            </a:extLst>
          </p:cNvPr>
          <p:cNvGrpSpPr/>
          <p:nvPr/>
        </p:nvGrpSpPr>
        <p:grpSpPr>
          <a:xfrm>
            <a:off x="8771716" y="754385"/>
            <a:ext cx="3187388" cy="2711494"/>
            <a:chOff x="5576873" y="3733497"/>
            <a:chExt cx="3187388" cy="2711494"/>
          </a:xfrm>
        </p:grpSpPr>
        <p:grpSp>
          <p:nvGrpSpPr>
            <p:cNvPr id="8" name="Group 7">
              <a:extLst>
                <a:ext uri="{FF2B5EF4-FFF2-40B4-BE49-F238E27FC236}">
                  <a16:creationId xmlns:a16="http://schemas.microsoft.com/office/drawing/2014/main" id="{196ECF87-DBC0-D6A4-AACD-71035C36EEBD}"/>
                </a:ext>
              </a:extLst>
            </p:cNvPr>
            <p:cNvGrpSpPr/>
            <p:nvPr/>
          </p:nvGrpSpPr>
          <p:grpSpPr>
            <a:xfrm>
              <a:off x="5576873" y="3733497"/>
              <a:ext cx="3187388" cy="2711494"/>
              <a:chOff x="8866556" y="911557"/>
              <a:chExt cx="3187388" cy="2711494"/>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ED2EA2-2AF9-B41C-E275-47220220AD66}"/>
                      </a:ext>
                    </a:extLst>
                  </p:cNvPr>
                  <p:cNvSpPr txBox="1"/>
                  <p:nvPr/>
                </p:nvSpPr>
                <p:spPr>
                  <a:xfrm>
                    <a:off x="10832886" y="1462921"/>
                    <a:ext cx="6671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𝑦</m:t>
                              </m:r>
                            </m:e>
                            <m:sup>
                              <m:r>
                                <a:rPr lang="en-US" i="1" dirty="0">
                                  <a:latin typeface="Cambria Math" panose="02040503050406030204" pitchFamily="18" charset="0"/>
                                </a:rPr>
                                <m:t>+</m:t>
                              </m:r>
                            </m:sup>
                          </m:sSup>
                          <m:r>
                            <a:rPr lang="en-US" i="1" dirty="0">
                              <a:latin typeface="Cambria Math" panose="02040503050406030204" pitchFamily="18" charset="0"/>
                            </a:rPr>
                            <m:t>⟩</m:t>
                          </m:r>
                        </m:oMath>
                      </m:oMathPara>
                    </a14:m>
                    <a:endParaRPr lang="en-US" dirty="0"/>
                  </a:p>
                </p:txBody>
              </p:sp>
            </mc:Choice>
            <mc:Fallback xmlns="">
              <p:sp>
                <p:nvSpPr>
                  <p:cNvPr id="99" name="TextBox 98">
                    <a:extLst>
                      <a:ext uri="{FF2B5EF4-FFF2-40B4-BE49-F238E27FC236}">
                        <a16:creationId xmlns:a16="http://schemas.microsoft.com/office/drawing/2014/main" id="{A5B7FDA8-E8E8-50AB-306E-0A8F2F722714}"/>
                      </a:ext>
                    </a:extLst>
                  </p:cNvPr>
                  <p:cNvSpPr txBox="1">
                    <a:spLocks noRot="1" noChangeAspect="1" noMove="1" noResize="1" noEditPoints="1" noAdjustHandles="1" noChangeArrowheads="1" noChangeShapeType="1" noTextEdit="1"/>
                  </p:cNvSpPr>
                  <p:nvPr/>
                </p:nvSpPr>
                <p:spPr>
                  <a:xfrm>
                    <a:off x="10832886" y="1462921"/>
                    <a:ext cx="667169"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0EF1B97-CC14-F7EC-F2E7-696419E1901A}"/>
                      </a:ext>
                    </a:extLst>
                  </p:cNvPr>
                  <p:cNvSpPr txBox="1"/>
                  <p:nvPr/>
                </p:nvSpPr>
                <p:spPr>
                  <a:xfrm>
                    <a:off x="10212375" y="911557"/>
                    <a:ext cx="6495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r>
                            <a:rPr lang="en-US" i="1" dirty="0">
                              <a:latin typeface="Cambria Math" panose="02040503050406030204" pitchFamily="18" charset="0"/>
                            </a:rPr>
                            <m:t>⟩</m:t>
                          </m:r>
                        </m:oMath>
                      </m:oMathPara>
                    </a14:m>
                    <a:endParaRPr lang="en-US" dirty="0"/>
                  </a:p>
                </p:txBody>
              </p:sp>
            </mc:Choice>
            <mc:Fallback xmlns="">
              <p:sp>
                <p:nvSpPr>
                  <p:cNvPr id="93" name="TextBox 92">
                    <a:extLst>
                      <a:ext uri="{FF2B5EF4-FFF2-40B4-BE49-F238E27FC236}">
                        <a16:creationId xmlns:a16="http://schemas.microsoft.com/office/drawing/2014/main" id="{1B058DEE-B6C9-BDF3-A896-B6BB85FD3A8E}"/>
                      </a:ext>
                    </a:extLst>
                  </p:cNvPr>
                  <p:cNvSpPr txBox="1">
                    <a:spLocks noRot="1" noChangeAspect="1" noMove="1" noResize="1" noEditPoints="1" noAdjustHandles="1" noChangeArrowheads="1" noChangeShapeType="1" noTextEdit="1"/>
                  </p:cNvSpPr>
                  <p:nvPr/>
                </p:nvSpPr>
                <p:spPr>
                  <a:xfrm>
                    <a:off x="10212375" y="911557"/>
                    <a:ext cx="64953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60D49F-EC72-33A2-8BC5-2D5DB6762E4B}"/>
                      </a:ext>
                    </a:extLst>
                  </p:cNvPr>
                  <p:cNvSpPr txBox="1"/>
                  <p:nvPr/>
                </p:nvSpPr>
                <p:spPr>
                  <a:xfrm>
                    <a:off x="11391840" y="2049522"/>
                    <a:ext cx="6621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𝑥</m:t>
                              </m:r>
                            </m:e>
                            <m:sup>
                              <m:r>
                                <a:rPr lang="en-US" i="1" dirty="0">
                                  <a:latin typeface="Cambria Math" panose="02040503050406030204" pitchFamily="18" charset="0"/>
                                </a:rPr>
                                <m:t>+</m:t>
                              </m:r>
                            </m:sup>
                          </m:sSup>
                          <m:r>
                            <a:rPr lang="en-US" i="1" dirty="0">
                              <a:latin typeface="Cambria Math" panose="02040503050406030204" pitchFamily="18" charset="0"/>
                            </a:rPr>
                            <m:t>⟩</m:t>
                          </m:r>
                        </m:oMath>
                      </m:oMathPara>
                    </a14:m>
                    <a:endParaRPr lang="en-US" dirty="0"/>
                  </a:p>
                </p:txBody>
              </p:sp>
            </mc:Choice>
            <mc:Fallback xmlns="">
              <p:sp>
                <p:nvSpPr>
                  <p:cNvPr id="94" name="TextBox 93">
                    <a:extLst>
                      <a:ext uri="{FF2B5EF4-FFF2-40B4-BE49-F238E27FC236}">
                        <a16:creationId xmlns:a16="http://schemas.microsoft.com/office/drawing/2014/main" id="{DCF022C1-4468-BB7C-292F-4C34404B0F51}"/>
                      </a:ext>
                    </a:extLst>
                  </p:cNvPr>
                  <p:cNvSpPr txBox="1">
                    <a:spLocks noRot="1" noChangeAspect="1" noMove="1" noResize="1" noEditPoints="1" noAdjustHandles="1" noChangeArrowheads="1" noChangeShapeType="1" noTextEdit="1"/>
                  </p:cNvSpPr>
                  <p:nvPr/>
                </p:nvSpPr>
                <p:spPr>
                  <a:xfrm>
                    <a:off x="11391840" y="2049522"/>
                    <a:ext cx="662104"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35E67CF-0541-62A9-849D-64002CC3FA7E}"/>
                      </a:ext>
                    </a:extLst>
                  </p:cNvPr>
                  <p:cNvSpPr txBox="1"/>
                  <p:nvPr/>
                </p:nvSpPr>
                <p:spPr>
                  <a:xfrm>
                    <a:off x="8866556" y="2049522"/>
                    <a:ext cx="6621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𝑥</m:t>
                              </m:r>
                            </m:e>
                            <m:sup>
                              <m:r>
                                <a:rPr lang="en-US" i="1" dirty="0">
                                  <a:latin typeface="Cambria Math" panose="02040503050406030204" pitchFamily="18" charset="0"/>
                                </a:rPr>
                                <m:t>−</m:t>
                              </m:r>
                            </m:sup>
                          </m:sSup>
                          <m:r>
                            <a:rPr lang="en-US" i="1" dirty="0">
                              <a:latin typeface="Cambria Math" panose="02040503050406030204" pitchFamily="18" charset="0"/>
                            </a:rPr>
                            <m:t>⟩</m:t>
                          </m:r>
                        </m:oMath>
                      </m:oMathPara>
                    </a14:m>
                    <a:endParaRPr lang="en-US" dirty="0"/>
                  </a:p>
                </p:txBody>
              </p:sp>
            </mc:Choice>
            <mc:Fallback xmlns="">
              <p:sp>
                <p:nvSpPr>
                  <p:cNvPr id="95" name="TextBox 94">
                    <a:extLst>
                      <a:ext uri="{FF2B5EF4-FFF2-40B4-BE49-F238E27FC236}">
                        <a16:creationId xmlns:a16="http://schemas.microsoft.com/office/drawing/2014/main" id="{A184E67F-470C-849E-F55A-FEB9AA29F9A7}"/>
                      </a:ext>
                    </a:extLst>
                  </p:cNvPr>
                  <p:cNvSpPr txBox="1">
                    <a:spLocks noRot="1" noChangeAspect="1" noMove="1" noResize="1" noEditPoints="1" noAdjustHandles="1" noChangeArrowheads="1" noChangeShapeType="1" noTextEdit="1"/>
                  </p:cNvSpPr>
                  <p:nvPr/>
                </p:nvSpPr>
                <p:spPr>
                  <a:xfrm>
                    <a:off x="8866556" y="2049522"/>
                    <a:ext cx="662104" cy="369332"/>
                  </a:xfrm>
                  <a:prstGeom prst="rect">
                    <a:avLst/>
                  </a:prstGeom>
                  <a:blipFill>
                    <a:blip r:embed="rId10"/>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D3CAC5B-610F-7D5F-1391-DE455CC4994C}"/>
                      </a:ext>
                    </a:extLst>
                  </p:cNvPr>
                  <p:cNvSpPr txBox="1"/>
                  <p:nvPr/>
                </p:nvSpPr>
                <p:spPr>
                  <a:xfrm>
                    <a:off x="10193624" y="3253719"/>
                    <a:ext cx="6495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r>
                            <a:rPr lang="en-US" i="1" dirty="0">
                              <a:latin typeface="Cambria Math" panose="02040503050406030204" pitchFamily="18" charset="0"/>
                            </a:rPr>
                            <m:t>⟩</m:t>
                          </m:r>
                        </m:oMath>
                      </m:oMathPara>
                    </a14:m>
                    <a:endParaRPr lang="en-US" dirty="0"/>
                  </a:p>
                </p:txBody>
              </p:sp>
            </mc:Choice>
            <mc:Fallback xmlns="">
              <p:sp>
                <p:nvSpPr>
                  <p:cNvPr id="98" name="TextBox 97">
                    <a:extLst>
                      <a:ext uri="{FF2B5EF4-FFF2-40B4-BE49-F238E27FC236}">
                        <a16:creationId xmlns:a16="http://schemas.microsoft.com/office/drawing/2014/main" id="{438983B0-EC48-5170-8AC7-0C4F51C2DDA0}"/>
                      </a:ext>
                    </a:extLst>
                  </p:cNvPr>
                  <p:cNvSpPr txBox="1">
                    <a:spLocks noRot="1" noChangeAspect="1" noMove="1" noResize="1" noEditPoints="1" noAdjustHandles="1" noChangeArrowheads="1" noChangeShapeType="1" noTextEdit="1"/>
                  </p:cNvSpPr>
                  <p:nvPr/>
                </p:nvSpPr>
                <p:spPr>
                  <a:xfrm>
                    <a:off x="10193624" y="3253719"/>
                    <a:ext cx="649537"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DB5CCC3-6B47-6F9D-D434-018CC6B172DE}"/>
                      </a:ext>
                    </a:extLst>
                  </p:cNvPr>
                  <p:cNvSpPr txBox="1"/>
                  <p:nvPr/>
                </p:nvSpPr>
                <p:spPr>
                  <a:xfrm>
                    <a:off x="9917959" y="2346906"/>
                    <a:ext cx="6671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𝑦</m:t>
                              </m:r>
                            </m:e>
                            <m:sup>
                              <m:r>
                                <a:rPr lang="en-US" i="1" dirty="0">
                                  <a:latin typeface="Cambria Math" panose="02040503050406030204" pitchFamily="18" charset="0"/>
                                </a:rPr>
                                <m:t>−</m:t>
                              </m:r>
                            </m:sup>
                          </m:sSup>
                          <m:r>
                            <a:rPr lang="en-US" i="1" dirty="0">
                              <a:latin typeface="Cambria Math" panose="02040503050406030204" pitchFamily="18" charset="0"/>
                            </a:rPr>
                            <m:t>⟩</m:t>
                          </m:r>
                        </m:oMath>
                      </m:oMathPara>
                    </a14:m>
                    <a:endParaRPr lang="en-US" dirty="0"/>
                  </a:p>
                </p:txBody>
              </p:sp>
            </mc:Choice>
            <mc:Fallback xmlns="">
              <p:sp>
                <p:nvSpPr>
                  <p:cNvPr id="100" name="TextBox 99">
                    <a:extLst>
                      <a:ext uri="{FF2B5EF4-FFF2-40B4-BE49-F238E27FC236}">
                        <a16:creationId xmlns:a16="http://schemas.microsoft.com/office/drawing/2014/main" id="{CACC9AC8-9746-FA31-74A3-1AC28AE8EC9E}"/>
                      </a:ext>
                    </a:extLst>
                  </p:cNvPr>
                  <p:cNvSpPr txBox="1">
                    <a:spLocks noRot="1" noChangeAspect="1" noMove="1" noResize="1" noEditPoints="1" noAdjustHandles="1" noChangeArrowheads="1" noChangeShapeType="1" noTextEdit="1"/>
                  </p:cNvSpPr>
                  <p:nvPr/>
                </p:nvSpPr>
                <p:spPr>
                  <a:xfrm>
                    <a:off x="9917959" y="2346906"/>
                    <a:ext cx="667169" cy="369332"/>
                  </a:xfrm>
                  <a:prstGeom prst="rect">
                    <a:avLst/>
                  </a:prstGeom>
                  <a:blipFill>
                    <a:blip r:embed="rId12"/>
                    <a:stretch>
                      <a:fillRect b="-13333"/>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DDB7BB2A-3AD6-62AE-8750-21C7B1327E2D}"/>
                </a:ext>
              </a:extLst>
            </p:cNvPr>
            <p:cNvGrpSpPr/>
            <p:nvPr/>
          </p:nvGrpSpPr>
          <p:grpSpPr>
            <a:xfrm>
              <a:off x="6215083" y="4132791"/>
              <a:ext cx="1916430" cy="1916266"/>
              <a:chOff x="2521889" y="2808131"/>
              <a:chExt cx="1916430" cy="1916266"/>
            </a:xfrm>
          </p:grpSpPr>
          <p:sp>
            <p:nvSpPr>
              <p:cNvPr id="10" name="Oval 9">
                <a:extLst>
                  <a:ext uri="{FF2B5EF4-FFF2-40B4-BE49-F238E27FC236}">
                    <a16:creationId xmlns:a16="http://schemas.microsoft.com/office/drawing/2014/main" id="{C67EEA20-9AA5-C924-88D0-332EBD5DE94B}"/>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31">
                <a:extLst>
                  <a:ext uri="{FF2B5EF4-FFF2-40B4-BE49-F238E27FC236}">
                    <a16:creationId xmlns:a16="http://schemas.microsoft.com/office/drawing/2014/main" id="{5057C3F9-6C19-1604-BFDB-F72FBA6B6473}"/>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37119D-6F6F-68C7-D405-E8DB1F9A8202}"/>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13" name="Group 12">
                <a:extLst>
                  <a:ext uri="{FF2B5EF4-FFF2-40B4-BE49-F238E27FC236}">
                    <a16:creationId xmlns:a16="http://schemas.microsoft.com/office/drawing/2014/main" id="{8126A767-A2E4-136E-9E2C-8CF3D461B4C5}"/>
                  </a:ext>
                </a:extLst>
              </p:cNvPr>
              <p:cNvGrpSpPr/>
              <p:nvPr/>
            </p:nvGrpSpPr>
            <p:grpSpPr>
              <a:xfrm>
                <a:off x="2923755" y="2808131"/>
                <a:ext cx="1112528" cy="1916266"/>
                <a:chOff x="2734489" y="2655731"/>
                <a:chExt cx="1186260" cy="1916266"/>
              </a:xfrm>
            </p:grpSpPr>
            <p:sp>
              <p:nvSpPr>
                <p:cNvPr id="17" name="Oval 16">
                  <a:extLst>
                    <a:ext uri="{FF2B5EF4-FFF2-40B4-BE49-F238E27FC236}">
                      <a16:creationId xmlns:a16="http://schemas.microsoft.com/office/drawing/2014/main" id="{6E39044D-91E0-9EC6-D012-86E93D609AE0}"/>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8" name="Oval 9">
                  <a:extLst>
                    <a:ext uri="{FF2B5EF4-FFF2-40B4-BE49-F238E27FC236}">
                      <a16:creationId xmlns:a16="http://schemas.microsoft.com/office/drawing/2014/main" id="{25F49161-B01B-6421-34AE-F4FA3DB15A55}"/>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4" name="Group 13">
                <a:extLst>
                  <a:ext uri="{FF2B5EF4-FFF2-40B4-BE49-F238E27FC236}">
                    <a16:creationId xmlns:a16="http://schemas.microsoft.com/office/drawing/2014/main" id="{1C662545-38FB-9D3D-20F1-0A6D4D5CF591}"/>
                  </a:ext>
                </a:extLst>
              </p:cNvPr>
              <p:cNvGrpSpPr/>
              <p:nvPr/>
            </p:nvGrpSpPr>
            <p:grpSpPr>
              <a:xfrm rot="16200000">
                <a:off x="2923922" y="2810085"/>
                <a:ext cx="1112528" cy="1916266"/>
                <a:chOff x="2734489" y="2655731"/>
                <a:chExt cx="1186260" cy="1916266"/>
              </a:xfrm>
            </p:grpSpPr>
            <p:sp>
              <p:nvSpPr>
                <p:cNvPr id="15" name="Oval 14">
                  <a:extLst>
                    <a:ext uri="{FF2B5EF4-FFF2-40B4-BE49-F238E27FC236}">
                      <a16:creationId xmlns:a16="http://schemas.microsoft.com/office/drawing/2014/main" id="{91B67EDF-735B-023B-D360-134EED0B57E1}"/>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6" name="Oval 9">
                  <a:extLst>
                    <a:ext uri="{FF2B5EF4-FFF2-40B4-BE49-F238E27FC236}">
                      <a16:creationId xmlns:a16="http://schemas.microsoft.com/office/drawing/2014/main" id="{E9E5B81A-57B0-FE7D-5B58-2309B0E03E61}"/>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grpSp>
      <p:cxnSp>
        <p:nvCxnSpPr>
          <p:cNvPr id="26" name="Straight Arrow Connector 25">
            <a:extLst>
              <a:ext uri="{FF2B5EF4-FFF2-40B4-BE49-F238E27FC236}">
                <a16:creationId xmlns:a16="http://schemas.microsoft.com/office/drawing/2014/main" id="{A7648166-6659-59BB-0CF2-97115B908566}"/>
              </a:ext>
            </a:extLst>
          </p:cNvPr>
          <p:cNvCxnSpPr/>
          <p:nvPr/>
        </p:nvCxnSpPr>
        <p:spPr>
          <a:xfrm flipV="1">
            <a:off x="10423552" y="1315274"/>
            <a:ext cx="343520" cy="737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60E0A3-C27E-BE6F-0E8F-19D6C05260AC}"/>
              </a:ext>
            </a:extLst>
          </p:cNvPr>
          <p:cNvCxnSpPr>
            <a:cxnSpLocks/>
          </p:cNvCxnSpPr>
          <p:nvPr/>
        </p:nvCxnSpPr>
        <p:spPr>
          <a:xfrm>
            <a:off x="10423552" y="2052912"/>
            <a:ext cx="556264" cy="4038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Arc 28">
            <a:extLst>
              <a:ext uri="{FF2B5EF4-FFF2-40B4-BE49-F238E27FC236}">
                <a16:creationId xmlns:a16="http://schemas.microsoft.com/office/drawing/2014/main" id="{FAB26F76-F569-2FE8-8BE8-B2F462D4E4AC}"/>
              </a:ext>
            </a:extLst>
          </p:cNvPr>
          <p:cNvSpPr/>
          <p:nvPr/>
        </p:nvSpPr>
        <p:spPr>
          <a:xfrm>
            <a:off x="10316050" y="1866901"/>
            <a:ext cx="237650" cy="440522"/>
          </a:xfrm>
          <a:prstGeom prst="arc">
            <a:avLst>
              <a:gd name="adj1" fmla="val 17264705"/>
              <a:gd name="adj2" fmla="val 18228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E7BA46A-C675-362B-63D6-B6B4A5552A0E}"/>
                  </a:ext>
                </a:extLst>
              </p:cNvPr>
              <p:cNvSpPr txBox="1"/>
              <p:nvPr/>
            </p:nvSpPr>
            <p:spPr>
              <a:xfrm>
                <a:off x="10466457" y="174111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30" name="TextBox 29">
                <a:extLst>
                  <a:ext uri="{FF2B5EF4-FFF2-40B4-BE49-F238E27FC236}">
                    <a16:creationId xmlns:a16="http://schemas.microsoft.com/office/drawing/2014/main" id="{2E7BA46A-C675-362B-63D6-B6B4A5552A0E}"/>
                  </a:ext>
                </a:extLst>
              </p:cNvPr>
              <p:cNvSpPr txBox="1">
                <a:spLocks noRot="1" noChangeAspect="1" noMove="1" noResize="1" noEditPoints="1" noAdjustHandles="1" noChangeArrowheads="1" noChangeShapeType="1" noTextEdit="1"/>
              </p:cNvSpPr>
              <p:nvPr/>
            </p:nvSpPr>
            <p:spPr>
              <a:xfrm>
                <a:off x="10466457" y="1741118"/>
                <a:ext cx="374141"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988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A33CFD9-0740-43BF-C687-9100143E4D3C}"/>
              </a:ext>
            </a:extLst>
          </p:cNvPr>
          <p:cNvSpPr/>
          <p:nvPr/>
        </p:nvSpPr>
        <p:spPr>
          <a:xfrm>
            <a:off x="7988847" y="438149"/>
            <a:ext cx="3132083" cy="3132083"/>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5AE4B3B0-58B5-3507-ED27-1E1191D6605A}"/>
              </a:ext>
            </a:extLst>
          </p:cNvPr>
          <p:cNvCxnSpPr>
            <a:stCxn id="2" idx="2"/>
            <a:endCxn id="2" idx="6"/>
          </p:cNvCxnSpPr>
          <p:nvPr/>
        </p:nvCxnSpPr>
        <p:spPr>
          <a:xfrm>
            <a:off x="7988847" y="2004191"/>
            <a:ext cx="31320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AE26FFA-E5AD-9B72-E92F-49F23B0C1D36}"/>
              </a:ext>
            </a:extLst>
          </p:cNvPr>
          <p:cNvCxnSpPr>
            <a:cxnSpLocks/>
          </p:cNvCxnSpPr>
          <p:nvPr/>
        </p:nvCxnSpPr>
        <p:spPr>
          <a:xfrm>
            <a:off x="10774089" y="1023938"/>
            <a:ext cx="0" cy="196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535D8C-52F8-357D-3665-94DC20C1A1AF}"/>
              </a:ext>
            </a:extLst>
          </p:cNvPr>
          <p:cNvCxnSpPr/>
          <p:nvPr/>
        </p:nvCxnSpPr>
        <p:spPr>
          <a:xfrm flipV="1">
            <a:off x="9554888" y="1023938"/>
            <a:ext cx="1198837" cy="980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03EBAAC-CF16-7DEC-F9A6-2A8F48C4307B}"/>
              </a:ext>
            </a:extLst>
          </p:cNvPr>
          <p:cNvCxnSpPr>
            <a:cxnSpLocks/>
          </p:cNvCxnSpPr>
          <p:nvPr/>
        </p:nvCxnSpPr>
        <p:spPr>
          <a:xfrm>
            <a:off x="9554888" y="2005028"/>
            <a:ext cx="1198837" cy="9802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2DEB013-1D9C-99C3-D2AE-1CFE30A5620C}"/>
                  </a:ext>
                </a:extLst>
              </p:cNvPr>
              <p:cNvSpPr txBox="1"/>
              <p:nvPr/>
            </p:nvSpPr>
            <p:spPr>
              <a:xfrm>
                <a:off x="10753725" y="667172"/>
                <a:ext cx="402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oMath>
                  </m:oMathPara>
                </a14:m>
                <a:endParaRPr lang="en-US" dirty="0"/>
              </a:p>
            </p:txBody>
          </p:sp>
        </mc:Choice>
        <mc:Fallback xmlns="">
          <p:sp>
            <p:nvSpPr>
              <p:cNvPr id="12" name="TextBox 11">
                <a:extLst>
                  <a:ext uri="{FF2B5EF4-FFF2-40B4-BE49-F238E27FC236}">
                    <a16:creationId xmlns:a16="http://schemas.microsoft.com/office/drawing/2014/main" id="{82DEB013-1D9C-99C3-D2AE-1CFE30A5620C}"/>
                  </a:ext>
                </a:extLst>
              </p:cNvPr>
              <p:cNvSpPr txBox="1">
                <a:spLocks noRot="1" noChangeAspect="1" noMove="1" noResize="1" noEditPoints="1" noAdjustHandles="1" noChangeArrowheads="1" noChangeShapeType="1" noTextEdit="1"/>
              </p:cNvSpPr>
              <p:nvPr/>
            </p:nvSpPr>
            <p:spPr>
              <a:xfrm>
                <a:off x="10753725" y="667172"/>
                <a:ext cx="402866"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788A3F1-BA8C-9A81-4172-FB30901B2EC6}"/>
                  </a:ext>
                </a:extLst>
              </p:cNvPr>
              <p:cNvSpPr txBox="1"/>
              <p:nvPr/>
            </p:nvSpPr>
            <p:spPr>
              <a:xfrm>
                <a:off x="10774089" y="2888218"/>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xmlns="">
          <p:sp>
            <p:nvSpPr>
              <p:cNvPr id="13" name="TextBox 12">
                <a:extLst>
                  <a:ext uri="{FF2B5EF4-FFF2-40B4-BE49-F238E27FC236}">
                    <a16:creationId xmlns:a16="http://schemas.microsoft.com/office/drawing/2014/main" id="{0788A3F1-BA8C-9A81-4172-FB30901B2EC6}"/>
                  </a:ext>
                </a:extLst>
              </p:cNvPr>
              <p:cNvSpPr txBox="1">
                <a:spLocks noRot="1" noChangeAspect="1" noMove="1" noResize="1" noEditPoints="1" noAdjustHandles="1" noChangeArrowheads="1" noChangeShapeType="1" noTextEdit="1"/>
              </p:cNvSpPr>
              <p:nvPr/>
            </p:nvSpPr>
            <p:spPr>
              <a:xfrm>
                <a:off x="10774089" y="2888218"/>
                <a:ext cx="399597"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29F5574-B0E2-0F66-A7AE-17EBD9027D0B}"/>
                  </a:ext>
                </a:extLst>
              </p:cNvPr>
              <p:cNvSpPr txBox="1"/>
              <p:nvPr/>
            </p:nvSpPr>
            <p:spPr>
              <a:xfrm>
                <a:off x="11120930" y="1819524"/>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4" name="TextBox 13">
                <a:extLst>
                  <a:ext uri="{FF2B5EF4-FFF2-40B4-BE49-F238E27FC236}">
                    <a16:creationId xmlns:a16="http://schemas.microsoft.com/office/drawing/2014/main" id="{529F5574-B0E2-0F66-A7AE-17EBD9027D0B}"/>
                  </a:ext>
                </a:extLst>
              </p:cNvPr>
              <p:cNvSpPr txBox="1">
                <a:spLocks noRot="1" noChangeAspect="1" noMove="1" noResize="1" noEditPoints="1" noAdjustHandles="1" noChangeArrowheads="1" noChangeShapeType="1" noTextEdit="1"/>
              </p:cNvSpPr>
              <p:nvPr/>
            </p:nvSpPr>
            <p:spPr>
              <a:xfrm>
                <a:off x="11120930" y="1819524"/>
                <a:ext cx="36766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CEF2418-AF5B-D99B-3A13-4EC673CF93A8}"/>
                  </a:ext>
                </a:extLst>
              </p:cNvPr>
              <p:cNvSpPr txBox="1"/>
              <p:nvPr/>
            </p:nvSpPr>
            <p:spPr>
              <a:xfrm>
                <a:off x="7577280" y="1819524"/>
                <a:ext cx="3714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5" name="TextBox 14">
                <a:extLst>
                  <a:ext uri="{FF2B5EF4-FFF2-40B4-BE49-F238E27FC236}">
                    <a16:creationId xmlns:a16="http://schemas.microsoft.com/office/drawing/2014/main" id="{7CEF2418-AF5B-D99B-3A13-4EC673CF93A8}"/>
                  </a:ext>
                </a:extLst>
              </p:cNvPr>
              <p:cNvSpPr txBox="1">
                <a:spLocks noRot="1" noChangeAspect="1" noMove="1" noResize="1" noEditPoints="1" noAdjustHandles="1" noChangeArrowheads="1" noChangeShapeType="1" noTextEdit="1"/>
              </p:cNvSpPr>
              <p:nvPr/>
            </p:nvSpPr>
            <p:spPr>
              <a:xfrm>
                <a:off x="7577280" y="1819524"/>
                <a:ext cx="371448"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98365A0-9972-6AD2-F4E8-4FCE478E1593}"/>
                  </a:ext>
                </a:extLst>
              </p:cNvPr>
              <p:cNvSpPr txBox="1"/>
              <p:nvPr/>
            </p:nvSpPr>
            <p:spPr>
              <a:xfrm>
                <a:off x="10730335" y="1606533"/>
                <a:ext cx="370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oMath>
                  </m:oMathPara>
                </a14:m>
                <a:endParaRPr lang="en-US" dirty="0"/>
              </a:p>
            </p:txBody>
          </p:sp>
        </mc:Choice>
        <mc:Fallback xmlns="">
          <p:sp>
            <p:nvSpPr>
              <p:cNvPr id="16" name="TextBox 15">
                <a:extLst>
                  <a:ext uri="{FF2B5EF4-FFF2-40B4-BE49-F238E27FC236}">
                    <a16:creationId xmlns:a16="http://schemas.microsoft.com/office/drawing/2014/main" id="{398365A0-9972-6AD2-F4E8-4FCE478E1593}"/>
                  </a:ext>
                </a:extLst>
              </p:cNvPr>
              <p:cNvSpPr txBox="1">
                <a:spLocks noRot="1" noChangeAspect="1" noMove="1" noResize="1" noEditPoints="1" noAdjustHandles="1" noChangeArrowheads="1" noChangeShapeType="1" noTextEdit="1"/>
              </p:cNvSpPr>
              <p:nvPr/>
            </p:nvSpPr>
            <p:spPr>
              <a:xfrm>
                <a:off x="10730335" y="1606533"/>
                <a:ext cx="370230"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2F714B-2E13-F015-99D0-F62326A83604}"/>
                  </a:ext>
                </a:extLst>
              </p:cNvPr>
              <p:cNvSpPr txBox="1"/>
              <p:nvPr/>
            </p:nvSpPr>
            <p:spPr>
              <a:xfrm>
                <a:off x="433444" y="297457"/>
                <a:ext cx="6967680" cy="1982659"/>
              </a:xfrm>
              <a:prstGeom prst="rect">
                <a:avLst/>
              </a:prstGeom>
              <a:noFill/>
            </p:spPr>
            <p:txBody>
              <a:bodyPr wrap="square" rtlCol="0">
                <a:spAutoFit/>
              </a:bodyPr>
              <a:lstStyle/>
              <a:p>
                <a:pPr algn="ctr"/>
                <a:r>
                  <a:rPr lang="en-US" sz="3600" dirty="0"/>
                  <a:t>The entropy of the mixed state</a:t>
                </a:r>
                <a:br>
                  <a:rPr lang="en-US" sz="3600" dirty="0"/>
                </a:br>
                <a14:m>
                  <m:oMath xmlns:m="http://schemas.openxmlformats.org/officeDocument/2006/math">
                    <m:r>
                      <a:rPr lang="en-US" sz="3600" b="0" i="1" smtClean="0">
                        <a:latin typeface="Cambria Math" panose="02040503050406030204" pitchFamily="18" charset="0"/>
                      </a:rPr>
                      <m:t>𝜌</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den>
                    </m:f>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𝜓</m:t>
                        </m:r>
                      </m:e>
                    </m:d>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𝜓</m:t>
                        </m:r>
                      </m:e>
                    </m:d>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d>
                      <m:dPr>
                        <m:begChr m:val="|"/>
                        <m:endChr m:val="⟩"/>
                        <m:ctrlPr>
                          <a:rPr lang="en-US" sz="3600" i="1">
                            <a:latin typeface="Cambria Math" panose="02040503050406030204" pitchFamily="18" charset="0"/>
                          </a:rPr>
                        </m:ctrlPr>
                      </m:dPr>
                      <m:e>
                        <m:r>
                          <a:rPr lang="en-US" sz="3600" b="0" i="1" smtClean="0">
                            <a:latin typeface="Cambria Math" panose="02040503050406030204" pitchFamily="18" charset="0"/>
                          </a:rPr>
                          <m:t>𝜙</m:t>
                        </m:r>
                      </m:e>
                    </m:d>
                    <m:d>
                      <m:dPr>
                        <m:begChr m:val="⟨"/>
                        <m:endChr m:val="|"/>
                        <m:ctrlPr>
                          <a:rPr lang="en-US" sz="3600" i="1">
                            <a:latin typeface="Cambria Math" panose="02040503050406030204" pitchFamily="18" charset="0"/>
                          </a:rPr>
                        </m:ctrlPr>
                      </m:dPr>
                      <m:e>
                        <m:r>
                          <a:rPr lang="en-US" sz="3600" b="0" i="1" smtClean="0">
                            <a:latin typeface="Cambria Math" panose="02040503050406030204" pitchFamily="18" charset="0"/>
                          </a:rPr>
                          <m:t>𝜙</m:t>
                        </m:r>
                      </m:e>
                    </m:d>
                  </m:oMath>
                </a14:m>
                <a:r>
                  <a:rPr lang="en-US" sz="3600" dirty="0"/>
                  <a:t> </a:t>
                </a:r>
                <a:br>
                  <a:rPr lang="en-US" sz="3600" dirty="0"/>
                </a:br>
                <a:r>
                  <a:rPr lang="en-US" sz="3600" dirty="0"/>
                  <a:t>depends uniquely on </a:t>
                </a:r>
                <a14:m>
                  <m:oMath xmlns:m="http://schemas.openxmlformats.org/officeDocument/2006/math">
                    <m:sSup>
                      <m:sSupPr>
                        <m:ctrlPr>
                          <a:rPr lang="en-US" sz="3600" i="1">
                            <a:latin typeface="Cambria Math" panose="02040503050406030204" pitchFamily="18" charset="0"/>
                          </a:rPr>
                        </m:ctrlPr>
                      </m:sSupPr>
                      <m:e>
                        <m:d>
                          <m:dPr>
                            <m:begChr m:val="|"/>
                            <m:endChr m:val="|"/>
                            <m:ctrlPr>
                              <a:rPr lang="en-US" sz="3600" i="1">
                                <a:latin typeface="Cambria Math" panose="02040503050406030204" pitchFamily="18" charset="0"/>
                              </a:rPr>
                            </m:ctrlPr>
                          </m:dPr>
                          <m:e>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𝜓</m:t>
                                </m:r>
                              </m:e>
                              <m:e>
                                <m:r>
                                  <a:rPr lang="en-US" sz="3600" i="1">
                                    <a:latin typeface="Cambria Math" panose="02040503050406030204" pitchFamily="18" charset="0"/>
                                  </a:rPr>
                                  <m:t>𝜙</m:t>
                                </m:r>
                              </m:e>
                            </m:d>
                          </m:e>
                        </m:d>
                      </m:e>
                      <m:sup>
                        <m:r>
                          <a:rPr lang="en-US" sz="3600" i="1">
                            <a:latin typeface="Cambria Math" panose="02040503050406030204" pitchFamily="18" charset="0"/>
                          </a:rPr>
                          <m:t>2</m:t>
                        </m:r>
                      </m:sup>
                    </m:sSup>
                  </m:oMath>
                </a14:m>
                <a:endParaRPr lang="en-US" sz="3600" dirty="0"/>
              </a:p>
            </p:txBody>
          </p:sp>
        </mc:Choice>
        <mc:Fallback xmlns="">
          <p:sp>
            <p:nvSpPr>
              <p:cNvPr id="17" name="TextBox 16">
                <a:extLst>
                  <a:ext uri="{FF2B5EF4-FFF2-40B4-BE49-F238E27FC236}">
                    <a16:creationId xmlns:a16="http://schemas.microsoft.com/office/drawing/2014/main" id="{6F2F714B-2E13-F015-99D0-F62326A83604}"/>
                  </a:ext>
                </a:extLst>
              </p:cNvPr>
              <p:cNvSpPr txBox="1">
                <a:spLocks noRot="1" noChangeAspect="1" noMove="1" noResize="1" noEditPoints="1" noAdjustHandles="1" noChangeArrowheads="1" noChangeShapeType="1" noTextEdit="1"/>
              </p:cNvSpPr>
              <p:nvPr/>
            </p:nvSpPr>
            <p:spPr>
              <a:xfrm>
                <a:off x="433444" y="297457"/>
                <a:ext cx="6967680" cy="1982659"/>
              </a:xfrm>
              <a:prstGeom prst="rect">
                <a:avLst/>
              </a:prstGeom>
              <a:blipFill>
                <a:blip r:embed="rId7"/>
                <a:stretch>
                  <a:fillRect t="-4923" b="-110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336E2B6-47AE-26E9-46BB-4F99E8117303}"/>
              </a:ext>
            </a:extLst>
          </p:cNvPr>
          <p:cNvSpPr txBox="1"/>
          <p:nvPr/>
        </p:nvSpPr>
        <p:spPr>
          <a:xfrm>
            <a:off x="2124036" y="2842051"/>
            <a:ext cx="3586495" cy="830997"/>
          </a:xfrm>
          <a:prstGeom prst="rect">
            <a:avLst/>
          </a:prstGeom>
          <a:noFill/>
        </p:spPr>
        <p:txBody>
          <a:bodyPr wrap="none" rtlCol="0">
            <a:spAutoFit/>
          </a:bodyPr>
          <a:lstStyle/>
          <a:p>
            <a:r>
              <a:rPr lang="en-US" sz="4800" dirty="0">
                <a:solidFill>
                  <a:schemeClr val="accent6">
                    <a:lumMod val="75000"/>
                  </a:schemeClr>
                </a:solidFill>
              </a:rPr>
              <a:t>Let’s prove it!</a:t>
            </a:r>
          </a:p>
        </p:txBody>
      </p:sp>
    </p:spTree>
    <p:extLst>
      <p:ext uri="{BB962C8B-B14F-4D97-AF65-F5344CB8AC3E}">
        <p14:creationId xmlns:p14="http://schemas.microsoft.com/office/powerpoint/2010/main" val="294234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FEE90-9540-0F31-F1B2-2A0386402E1F}"/>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6EA04CFD-1EE4-6163-B7D9-5B77FB7B57BB}"/>
              </a:ext>
            </a:extLst>
          </p:cNvPr>
          <p:cNvSpPr/>
          <p:nvPr/>
        </p:nvSpPr>
        <p:spPr>
          <a:xfrm>
            <a:off x="7988847" y="438149"/>
            <a:ext cx="3132083" cy="3132083"/>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9BDB842C-1265-9255-CD51-61C2FC717DAB}"/>
              </a:ext>
            </a:extLst>
          </p:cNvPr>
          <p:cNvCxnSpPr>
            <a:stCxn id="2" idx="2"/>
            <a:endCxn id="2" idx="6"/>
          </p:cNvCxnSpPr>
          <p:nvPr/>
        </p:nvCxnSpPr>
        <p:spPr>
          <a:xfrm>
            <a:off x="7988847" y="2004191"/>
            <a:ext cx="31320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0E39EAC-978C-B74E-5CFD-1323532D0065}"/>
              </a:ext>
            </a:extLst>
          </p:cNvPr>
          <p:cNvCxnSpPr>
            <a:cxnSpLocks/>
          </p:cNvCxnSpPr>
          <p:nvPr/>
        </p:nvCxnSpPr>
        <p:spPr>
          <a:xfrm>
            <a:off x="10774089" y="1023938"/>
            <a:ext cx="0" cy="196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3A639E8-ABDB-7501-E336-9949A18FD697}"/>
              </a:ext>
            </a:extLst>
          </p:cNvPr>
          <p:cNvCxnSpPr/>
          <p:nvPr/>
        </p:nvCxnSpPr>
        <p:spPr>
          <a:xfrm flipV="1">
            <a:off x="9554888" y="1023938"/>
            <a:ext cx="1198837" cy="980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9E68D8-87FF-7277-9CEA-4FC77CC1923E}"/>
              </a:ext>
            </a:extLst>
          </p:cNvPr>
          <p:cNvCxnSpPr>
            <a:cxnSpLocks/>
          </p:cNvCxnSpPr>
          <p:nvPr/>
        </p:nvCxnSpPr>
        <p:spPr>
          <a:xfrm>
            <a:off x="9554888" y="2005028"/>
            <a:ext cx="1198837" cy="9802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B47F27-0B39-DAF9-3704-29905C81FD08}"/>
                  </a:ext>
                </a:extLst>
              </p:cNvPr>
              <p:cNvSpPr txBox="1"/>
              <p:nvPr/>
            </p:nvSpPr>
            <p:spPr>
              <a:xfrm>
                <a:off x="10753725" y="667172"/>
                <a:ext cx="402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oMath>
                  </m:oMathPara>
                </a14:m>
                <a:endParaRPr lang="en-US" dirty="0"/>
              </a:p>
            </p:txBody>
          </p:sp>
        </mc:Choice>
        <mc:Fallback xmlns="">
          <p:sp>
            <p:nvSpPr>
              <p:cNvPr id="12" name="TextBox 11">
                <a:extLst>
                  <a:ext uri="{FF2B5EF4-FFF2-40B4-BE49-F238E27FC236}">
                    <a16:creationId xmlns:a16="http://schemas.microsoft.com/office/drawing/2014/main" id="{9FB47F27-0B39-DAF9-3704-29905C81FD08}"/>
                  </a:ext>
                </a:extLst>
              </p:cNvPr>
              <p:cNvSpPr txBox="1">
                <a:spLocks noRot="1" noChangeAspect="1" noMove="1" noResize="1" noEditPoints="1" noAdjustHandles="1" noChangeArrowheads="1" noChangeShapeType="1" noTextEdit="1"/>
              </p:cNvSpPr>
              <p:nvPr/>
            </p:nvSpPr>
            <p:spPr>
              <a:xfrm>
                <a:off x="10753725" y="667172"/>
                <a:ext cx="402866"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ADBBB7E-800E-0D6C-4D3F-51A13C202A88}"/>
                  </a:ext>
                </a:extLst>
              </p:cNvPr>
              <p:cNvSpPr txBox="1"/>
              <p:nvPr/>
            </p:nvSpPr>
            <p:spPr>
              <a:xfrm>
                <a:off x="10774089" y="2888218"/>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xmlns="">
          <p:sp>
            <p:nvSpPr>
              <p:cNvPr id="13" name="TextBox 12">
                <a:extLst>
                  <a:ext uri="{FF2B5EF4-FFF2-40B4-BE49-F238E27FC236}">
                    <a16:creationId xmlns:a16="http://schemas.microsoft.com/office/drawing/2014/main" id="{DADBBB7E-800E-0D6C-4D3F-51A13C202A88}"/>
                  </a:ext>
                </a:extLst>
              </p:cNvPr>
              <p:cNvSpPr txBox="1">
                <a:spLocks noRot="1" noChangeAspect="1" noMove="1" noResize="1" noEditPoints="1" noAdjustHandles="1" noChangeArrowheads="1" noChangeShapeType="1" noTextEdit="1"/>
              </p:cNvSpPr>
              <p:nvPr/>
            </p:nvSpPr>
            <p:spPr>
              <a:xfrm>
                <a:off x="10774089" y="2888218"/>
                <a:ext cx="399597"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8CF22F-E781-57F0-921B-1FD58A099A3B}"/>
                  </a:ext>
                </a:extLst>
              </p:cNvPr>
              <p:cNvSpPr txBox="1"/>
              <p:nvPr/>
            </p:nvSpPr>
            <p:spPr>
              <a:xfrm>
                <a:off x="11120930" y="1819524"/>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4" name="TextBox 13">
                <a:extLst>
                  <a:ext uri="{FF2B5EF4-FFF2-40B4-BE49-F238E27FC236}">
                    <a16:creationId xmlns:a16="http://schemas.microsoft.com/office/drawing/2014/main" id="{C98CF22F-E781-57F0-921B-1FD58A099A3B}"/>
                  </a:ext>
                </a:extLst>
              </p:cNvPr>
              <p:cNvSpPr txBox="1">
                <a:spLocks noRot="1" noChangeAspect="1" noMove="1" noResize="1" noEditPoints="1" noAdjustHandles="1" noChangeArrowheads="1" noChangeShapeType="1" noTextEdit="1"/>
              </p:cNvSpPr>
              <p:nvPr/>
            </p:nvSpPr>
            <p:spPr>
              <a:xfrm>
                <a:off x="11120930" y="1819524"/>
                <a:ext cx="36766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2DE0389-1E8C-4546-455E-D6BA6128F33B}"/>
                  </a:ext>
                </a:extLst>
              </p:cNvPr>
              <p:cNvSpPr txBox="1"/>
              <p:nvPr/>
            </p:nvSpPr>
            <p:spPr>
              <a:xfrm>
                <a:off x="7577280" y="1819524"/>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5" name="TextBox 14">
                <a:extLst>
                  <a:ext uri="{FF2B5EF4-FFF2-40B4-BE49-F238E27FC236}">
                    <a16:creationId xmlns:a16="http://schemas.microsoft.com/office/drawing/2014/main" id="{42DE0389-1E8C-4546-455E-D6BA6128F33B}"/>
                  </a:ext>
                </a:extLst>
              </p:cNvPr>
              <p:cNvSpPr txBox="1">
                <a:spLocks noRot="1" noChangeAspect="1" noMove="1" noResize="1" noEditPoints="1" noAdjustHandles="1" noChangeArrowheads="1" noChangeShapeType="1" noTextEdit="1"/>
              </p:cNvSpPr>
              <p:nvPr/>
            </p:nvSpPr>
            <p:spPr>
              <a:xfrm>
                <a:off x="7577280" y="1819524"/>
                <a:ext cx="37144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D3B147-9D2F-4292-8E51-1DFE614D0FE1}"/>
                  </a:ext>
                </a:extLst>
              </p:cNvPr>
              <p:cNvSpPr txBox="1"/>
              <p:nvPr/>
            </p:nvSpPr>
            <p:spPr>
              <a:xfrm>
                <a:off x="10730335" y="1606533"/>
                <a:ext cx="370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oMath>
                  </m:oMathPara>
                </a14:m>
                <a:endParaRPr lang="en-US" dirty="0"/>
              </a:p>
            </p:txBody>
          </p:sp>
        </mc:Choice>
        <mc:Fallback xmlns="">
          <p:sp>
            <p:nvSpPr>
              <p:cNvPr id="16" name="TextBox 15">
                <a:extLst>
                  <a:ext uri="{FF2B5EF4-FFF2-40B4-BE49-F238E27FC236}">
                    <a16:creationId xmlns:a16="http://schemas.microsoft.com/office/drawing/2014/main" id="{B4D3B147-9D2F-4292-8E51-1DFE614D0FE1}"/>
                  </a:ext>
                </a:extLst>
              </p:cNvPr>
              <p:cNvSpPr txBox="1">
                <a:spLocks noRot="1" noChangeAspect="1" noMove="1" noResize="1" noEditPoints="1" noAdjustHandles="1" noChangeArrowheads="1" noChangeShapeType="1" noTextEdit="1"/>
              </p:cNvSpPr>
              <p:nvPr/>
            </p:nvSpPr>
            <p:spPr>
              <a:xfrm>
                <a:off x="10730335" y="1606533"/>
                <a:ext cx="370230"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3A317A-86BA-F4C7-05D2-75CAB45975CF}"/>
                  </a:ext>
                </a:extLst>
              </p:cNvPr>
              <p:cNvSpPr txBox="1"/>
              <p:nvPr/>
            </p:nvSpPr>
            <p:spPr>
              <a:xfrm>
                <a:off x="2200275" y="4151257"/>
                <a:ext cx="4789709" cy="11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𝜌</m:t>
                      </m:r>
                      <m:r>
                        <a:rPr lang="en-US" sz="3200" b="0" i="1" smtClean="0">
                          <a:latin typeface="Cambria Math" panose="02040503050406030204" pitchFamily="18" charset="0"/>
                        </a:rPr>
                        <m:t>=</m:t>
                      </m:r>
                      <m:f>
                        <m:fPr>
                          <m:ctrlPr>
                            <a:rPr lang="en-US" sz="3200" i="1">
                              <a:latin typeface="Cambria Math" panose="02040503050406030204" pitchFamily="18" charset="0"/>
                            </a:rPr>
                          </m:ctrlPr>
                        </m:fPr>
                        <m:num>
                          <m:bar>
                            <m:barPr>
                              <m:pos m:val="top"/>
                              <m:ctrlPr>
                                <a:rPr lang="en-US" sz="3200" b="0" i="1" smtClean="0">
                                  <a:latin typeface="Cambria Math" panose="02040503050406030204" pitchFamily="18" charset="0"/>
                                </a:rPr>
                              </m:ctrlPr>
                            </m:barPr>
                            <m:e>
                              <m:r>
                                <a:rPr lang="en-US" sz="3200" b="0" i="1" smtClean="0">
                                  <a:latin typeface="Cambria Math" panose="02040503050406030204" pitchFamily="18" charset="0"/>
                                </a:rPr>
                                <m:t>𝑎</m:t>
                              </m:r>
                              <m:r>
                                <a:rPr lang="en-US" sz="3200" b="0" i="1" smtClean="0">
                                  <a:latin typeface="Cambria Math" panose="02040503050406030204" pitchFamily="18" charset="0"/>
                                </a:rPr>
                                <m:t>𝜌</m:t>
                              </m:r>
                            </m:e>
                          </m:bar>
                        </m:num>
                        <m:den>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𝑎𝑏</m:t>
                              </m:r>
                            </m:e>
                          </m:acc>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r>
                        <a:rPr lang="en-US" sz="3200" i="1">
                          <a:latin typeface="Cambria Math" panose="02040503050406030204" pitchFamily="18" charset="0"/>
                        </a:rPr>
                        <m:t>+</m:t>
                      </m:r>
                      <m:f>
                        <m:fPr>
                          <m:ctrlPr>
                            <a:rPr lang="en-US" sz="3200" i="1">
                              <a:latin typeface="Cambria Math" panose="02040503050406030204" pitchFamily="18" charset="0"/>
                            </a:rPr>
                          </m:ctrlPr>
                        </m:fPr>
                        <m:num>
                          <m:bar>
                            <m:barPr>
                              <m:pos m:val="top"/>
                              <m:ctrlPr>
                                <a:rPr lang="en-US" sz="3200" i="1">
                                  <a:latin typeface="Cambria Math" panose="02040503050406030204" pitchFamily="18" charset="0"/>
                                </a:rPr>
                              </m:ctrlPr>
                            </m:barPr>
                            <m:e>
                              <m:r>
                                <a:rPr lang="en-US" sz="3200" i="1">
                                  <a:latin typeface="Cambria Math" panose="02040503050406030204" pitchFamily="18" charset="0"/>
                                </a:rPr>
                                <m:t>𝜌</m:t>
                              </m:r>
                              <m:r>
                                <a:rPr lang="en-US" sz="3200" b="0" i="1" smtClean="0">
                                  <a:latin typeface="Cambria Math" panose="02040503050406030204" pitchFamily="18" charset="0"/>
                                </a:rPr>
                                <m:t>𝑏</m:t>
                              </m:r>
                            </m:e>
                          </m:bar>
                        </m:num>
                        <m:den>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𝑎𝑏</m:t>
                              </m:r>
                            </m:e>
                          </m:acc>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oMath>
                  </m:oMathPara>
                </a14:m>
                <a:endParaRPr lang="en-US" sz="3200" dirty="0"/>
              </a:p>
            </p:txBody>
          </p:sp>
        </mc:Choice>
        <mc:Fallback xmlns="">
          <p:sp>
            <p:nvSpPr>
              <p:cNvPr id="3" name="TextBox 2">
                <a:extLst>
                  <a:ext uri="{FF2B5EF4-FFF2-40B4-BE49-F238E27FC236}">
                    <a16:creationId xmlns:a16="http://schemas.microsoft.com/office/drawing/2014/main" id="{533A317A-86BA-F4C7-05D2-75CAB45975CF}"/>
                  </a:ext>
                </a:extLst>
              </p:cNvPr>
              <p:cNvSpPr txBox="1">
                <a:spLocks noRot="1" noChangeAspect="1" noMove="1" noResize="1" noEditPoints="1" noAdjustHandles="1" noChangeArrowheads="1" noChangeShapeType="1" noTextEdit="1"/>
              </p:cNvSpPr>
              <p:nvPr/>
            </p:nvSpPr>
            <p:spPr>
              <a:xfrm>
                <a:off x="2200275" y="4151257"/>
                <a:ext cx="4789709" cy="11756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120C9C-D412-4867-ABE0-A5650242BC2E}"/>
                  </a:ext>
                </a:extLst>
              </p:cNvPr>
              <p:cNvSpPr txBox="1"/>
              <p:nvPr/>
            </p:nvSpPr>
            <p:spPr>
              <a:xfrm>
                <a:off x="695325" y="374784"/>
                <a:ext cx="6086025"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𝜌</m:t>
                    </m:r>
                  </m:oMath>
                </a14:m>
                <a:r>
                  <a:rPr lang="en-US" sz="3200" dirty="0"/>
                  <a:t> is the midpoint between </a:t>
                </a:r>
                <a14:m>
                  <m:oMath xmlns:m="http://schemas.openxmlformats.org/officeDocument/2006/math">
                    <m:r>
                      <a:rPr lang="en-US" sz="3200" b="0" i="1" smtClean="0">
                        <a:latin typeface="Cambria Math" panose="02040503050406030204" pitchFamily="18" charset="0"/>
                      </a:rPr>
                      <m:t>𝜓</m:t>
                    </m:r>
                  </m:oMath>
                </a14:m>
                <a:r>
                  <a:rPr lang="en-US" sz="3200" dirty="0"/>
                  <a:t> and </a:t>
                </a:r>
                <a14:m>
                  <m:oMath xmlns:m="http://schemas.openxmlformats.org/officeDocument/2006/math">
                    <m:r>
                      <a:rPr lang="en-US" sz="3200" b="0" i="1" smtClean="0">
                        <a:latin typeface="Cambria Math" panose="02040503050406030204" pitchFamily="18" charset="0"/>
                      </a:rPr>
                      <m:t>𝜙</m:t>
                    </m:r>
                  </m:oMath>
                </a14:m>
                <a:endParaRPr lang="en-US" sz="3200" dirty="0"/>
              </a:p>
            </p:txBody>
          </p:sp>
        </mc:Choice>
        <mc:Fallback xmlns="">
          <p:sp>
            <p:nvSpPr>
              <p:cNvPr id="7" name="TextBox 6">
                <a:extLst>
                  <a:ext uri="{FF2B5EF4-FFF2-40B4-BE49-F238E27FC236}">
                    <a16:creationId xmlns:a16="http://schemas.microsoft.com/office/drawing/2014/main" id="{27120C9C-D412-4867-ABE0-A5650242BC2E}"/>
                  </a:ext>
                </a:extLst>
              </p:cNvPr>
              <p:cNvSpPr txBox="1">
                <a:spLocks noRot="1" noChangeAspect="1" noMove="1" noResize="1" noEditPoints="1" noAdjustHandles="1" noChangeArrowheads="1" noChangeShapeType="1" noTextEdit="1"/>
              </p:cNvSpPr>
              <p:nvPr/>
            </p:nvSpPr>
            <p:spPr>
              <a:xfrm>
                <a:off x="695325" y="374784"/>
                <a:ext cx="6086025" cy="584775"/>
              </a:xfrm>
              <a:prstGeom prst="rect">
                <a:avLst/>
              </a:prstGeom>
              <a:blipFill>
                <a:blip r:embed="rId8"/>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B52000-F466-A359-8FCD-23374539D62E}"/>
                  </a:ext>
                </a:extLst>
              </p:cNvPr>
              <p:cNvSpPr txBox="1"/>
              <p:nvPr/>
            </p:nvSpPr>
            <p:spPr>
              <a:xfrm>
                <a:off x="660380" y="1361664"/>
                <a:ext cx="5759334" cy="584775"/>
              </a:xfrm>
              <a:prstGeom prst="rect">
                <a:avLst/>
              </a:prstGeom>
              <a:noFill/>
            </p:spPr>
            <p:txBody>
              <a:bodyPr wrap="none" rtlCol="0">
                <a:spAutoFit/>
              </a:bodyPr>
              <a:lstStyle/>
              <a:p>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e>
                    </m:d>
                  </m:oMath>
                </a14:m>
                <a:r>
                  <a:rPr lang="en-US" sz="3200" dirty="0"/>
                  <a:t> and </a:t>
                </a:r>
                <a14:m>
                  <m:oMath xmlns:m="http://schemas.openxmlformats.org/officeDocument/2006/math">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oMath>
                </a14:m>
                <a:r>
                  <a:rPr lang="en-US" sz="3200" dirty="0"/>
                  <a:t> are orthogonal states </a:t>
                </a:r>
              </a:p>
            </p:txBody>
          </p:sp>
        </mc:Choice>
        <mc:Fallback xmlns="">
          <p:sp>
            <p:nvSpPr>
              <p:cNvPr id="10" name="TextBox 9">
                <a:extLst>
                  <a:ext uri="{FF2B5EF4-FFF2-40B4-BE49-F238E27FC236}">
                    <a16:creationId xmlns:a16="http://schemas.microsoft.com/office/drawing/2014/main" id="{04B52000-F466-A359-8FCD-23374539D62E}"/>
                  </a:ext>
                </a:extLst>
              </p:cNvPr>
              <p:cNvSpPr txBox="1">
                <a:spLocks noRot="1" noChangeAspect="1" noMove="1" noResize="1" noEditPoints="1" noAdjustHandles="1" noChangeArrowheads="1" noChangeShapeType="1" noTextEdit="1"/>
              </p:cNvSpPr>
              <p:nvPr/>
            </p:nvSpPr>
            <p:spPr>
              <a:xfrm>
                <a:off x="660380" y="1361664"/>
                <a:ext cx="5759334" cy="584775"/>
              </a:xfrm>
              <a:prstGeom prst="rect">
                <a:avLst/>
              </a:prstGeom>
              <a:blipFill>
                <a:blip r:embed="rId9"/>
                <a:stretch>
                  <a:fillRect t="-12500" r="-1693"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0D7254-B170-6575-31FA-3983BA19D65B}"/>
                  </a:ext>
                </a:extLst>
              </p:cNvPr>
              <p:cNvSpPr txBox="1"/>
              <p:nvPr/>
            </p:nvSpPr>
            <p:spPr>
              <a:xfrm>
                <a:off x="660379" y="2329130"/>
                <a:ext cx="7109447" cy="1077218"/>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𝜌</m:t>
                    </m:r>
                  </m:oMath>
                </a14:m>
                <a:r>
                  <a:rPr lang="en-US" sz="3200" dirty="0"/>
                  <a:t> is a convex combination of </a:t>
                </a:r>
                <a14:m>
                  <m:oMath xmlns:m="http://schemas.openxmlformats.org/officeDocument/2006/math">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r>
                      <a:rPr lang="en-US" sz="3200" i="1">
                        <a:latin typeface="Cambria Math" panose="02040503050406030204" pitchFamily="18" charset="0"/>
                      </a:rPr>
                      <m:t> </m:t>
                    </m:r>
                  </m:oMath>
                </a14:m>
                <a:r>
                  <a:rPr lang="en-US" sz="3200" dirty="0"/>
                  <a:t>and </a:t>
                </a:r>
                <a14:m>
                  <m:oMath xmlns:m="http://schemas.openxmlformats.org/officeDocument/2006/math">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oMath>
                </a14:m>
                <a:r>
                  <a:rPr lang="en-US" sz="3200" dirty="0"/>
                  <a:t>:</a:t>
                </a:r>
              </a:p>
              <a:p>
                <a14:m>
                  <m:oMath xmlns:m="http://schemas.openxmlformats.org/officeDocument/2006/math">
                    <m:d>
                      <m:dPr>
                        <m:begChr m:val="|"/>
                        <m:endChr m:val="⟩"/>
                        <m:ctrlPr>
                          <a:rPr lang="en-US" sz="3200" i="1" smtClean="0">
                            <a:latin typeface="Cambria Math" panose="02040503050406030204" pitchFamily="18" charset="0"/>
                          </a:rPr>
                        </m:ctrlPr>
                      </m:dPr>
                      <m:e>
                        <m:r>
                          <a:rPr lang="en-US" sz="3200" b="0" i="1" smtClean="0">
                            <a:latin typeface="Cambria Math" panose="02040503050406030204" pitchFamily="18" charset="0"/>
                          </a:rPr>
                          <m:t>𝑎</m:t>
                        </m:r>
                      </m:e>
                    </m:d>
                    <m:r>
                      <a:rPr lang="en-US" sz="3200" i="1">
                        <a:latin typeface="Cambria Math" panose="02040503050406030204" pitchFamily="18" charset="0"/>
                      </a:rPr>
                      <m:t> </m:t>
                    </m:r>
                  </m:oMath>
                </a14:m>
                <a:r>
                  <a:rPr lang="en-US" sz="3200" dirty="0"/>
                  <a:t>and </a:t>
                </a:r>
                <a14:m>
                  <m:oMath xmlns:m="http://schemas.openxmlformats.org/officeDocument/2006/math">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oMath>
                </a14:m>
                <a:r>
                  <a:rPr lang="en-US" sz="3200" dirty="0"/>
                  <a:t> diagonalize </a:t>
                </a:r>
                <a14:m>
                  <m:oMath xmlns:m="http://schemas.openxmlformats.org/officeDocument/2006/math">
                    <m:r>
                      <a:rPr lang="en-US" sz="3200" b="0" i="1" smtClean="0">
                        <a:latin typeface="Cambria Math" panose="02040503050406030204" pitchFamily="18" charset="0"/>
                      </a:rPr>
                      <m:t>𝜌</m:t>
                    </m:r>
                  </m:oMath>
                </a14:m>
                <a:endParaRPr lang="en-US" sz="3200" dirty="0"/>
              </a:p>
            </p:txBody>
          </p:sp>
        </mc:Choice>
        <mc:Fallback xmlns="">
          <p:sp>
            <p:nvSpPr>
              <p:cNvPr id="11" name="TextBox 10">
                <a:extLst>
                  <a:ext uri="{FF2B5EF4-FFF2-40B4-BE49-F238E27FC236}">
                    <a16:creationId xmlns:a16="http://schemas.microsoft.com/office/drawing/2014/main" id="{E90D7254-B170-6575-31FA-3983BA19D65B}"/>
                  </a:ext>
                </a:extLst>
              </p:cNvPr>
              <p:cNvSpPr txBox="1">
                <a:spLocks noRot="1" noChangeAspect="1" noMove="1" noResize="1" noEditPoints="1" noAdjustHandles="1" noChangeArrowheads="1" noChangeShapeType="1" noTextEdit="1"/>
              </p:cNvSpPr>
              <p:nvPr/>
            </p:nvSpPr>
            <p:spPr>
              <a:xfrm>
                <a:off x="660379" y="2329130"/>
                <a:ext cx="7109447" cy="1077218"/>
              </a:xfrm>
              <a:prstGeom prst="rect">
                <a:avLst/>
              </a:prstGeom>
              <a:blipFill>
                <a:blip r:embed="rId10"/>
                <a:stretch>
                  <a:fillRect t="-6780"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C2D94AE-E367-F911-F447-CD37E54BEFA1}"/>
                  </a:ext>
                </a:extLst>
              </p:cNvPr>
              <p:cNvSpPr txBox="1"/>
              <p:nvPr/>
            </p:nvSpPr>
            <p:spPr>
              <a:xfrm>
                <a:off x="9292918" y="1634858"/>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xmlns="">
          <p:sp>
            <p:nvSpPr>
              <p:cNvPr id="19" name="TextBox 18">
                <a:extLst>
                  <a:ext uri="{FF2B5EF4-FFF2-40B4-BE49-F238E27FC236}">
                    <a16:creationId xmlns:a16="http://schemas.microsoft.com/office/drawing/2014/main" id="{8C2D94AE-E367-F911-F447-CD37E54BEFA1}"/>
                  </a:ext>
                </a:extLst>
              </p:cNvPr>
              <p:cNvSpPr txBox="1">
                <a:spLocks noRot="1" noChangeAspect="1" noMove="1" noResize="1" noEditPoints="1" noAdjustHandles="1" noChangeArrowheads="1" noChangeShapeType="1" noTextEdit="1"/>
              </p:cNvSpPr>
              <p:nvPr/>
            </p:nvSpPr>
            <p:spPr>
              <a:xfrm>
                <a:off x="9292918" y="1634858"/>
                <a:ext cx="385555"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2627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07FC7-5D4D-3155-BA05-93177B999966}"/>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A266DE09-45F0-6FDB-D443-B9965D9392E2}"/>
              </a:ext>
            </a:extLst>
          </p:cNvPr>
          <p:cNvSpPr/>
          <p:nvPr/>
        </p:nvSpPr>
        <p:spPr>
          <a:xfrm>
            <a:off x="7988847" y="438149"/>
            <a:ext cx="3132083" cy="3132083"/>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99AD3B53-D2EE-CA6F-CCC7-55E7B931EF31}"/>
              </a:ext>
            </a:extLst>
          </p:cNvPr>
          <p:cNvCxnSpPr>
            <a:stCxn id="2" idx="2"/>
            <a:endCxn id="2" idx="6"/>
          </p:cNvCxnSpPr>
          <p:nvPr/>
        </p:nvCxnSpPr>
        <p:spPr>
          <a:xfrm>
            <a:off x="7988847" y="2004191"/>
            <a:ext cx="31320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0A93B5A-5CAC-6D2E-166D-B32E98E5C55A}"/>
              </a:ext>
            </a:extLst>
          </p:cNvPr>
          <p:cNvCxnSpPr>
            <a:cxnSpLocks/>
          </p:cNvCxnSpPr>
          <p:nvPr/>
        </p:nvCxnSpPr>
        <p:spPr>
          <a:xfrm>
            <a:off x="10774089" y="1023938"/>
            <a:ext cx="0" cy="196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70B067-3DBA-C4DE-35ED-67C6A4748EAA}"/>
              </a:ext>
            </a:extLst>
          </p:cNvPr>
          <p:cNvCxnSpPr/>
          <p:nvPr/>
        </p:nvCxnSpPr>
        <p:spPr>
          <a:xfrm flipV="1">
            <a:off x="9554888" y="1023938"/>
            <a:ext cx="1198837" cy="980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595C3A2-3F89-D593-F021-D2EAA9A59B6F}"/>
              </a:ext>
            </a:extLst>
          </p:cNvPr>
          <p:cNvCxnSpPr>
            <a:cxnSpLocks/>
          </p:cNvCxnSpPr>
          <p:nvPr/>
        </p:nvCxnSpPr>
        <p:spPr>
          <a:xfrm>
            <a:off x="9554888" y="2005028"/>
            <a:ext cx="1198837" cy="9802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4FABC6D-736B-64BA-49F8-CDAB5853DC14}"/>
                  </a:ext>
                </a:extLst>
              </p:cNvPr>
              <p:cNvSpPr txBox="1"/>
              <p:nvPr/>
            </p:nvSpPr>
            <p:spPr>
              <a:xfrm>
                <a:off x="10753725" y="667172"/>
                <a:ext cx="402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oMath>
                  </m:oMathPara>
                </a14:m>
                <a:endParaRPr lang="en-US" dirty="0"/>
              </a:p>
            </p:txBody>
          </p:sp>
        </mc:Choice>
        <mc:Fallback xmlns="">
          <p:sp>
            <p:nvSpPr>
              <p:cNvPr id="12" name="TextBox 11">
                <a:extLst>
                  <a:ext uri="{FF2B5EF4-FFF2-40B4-BE49-F238E27FC236}">
                    <a16:creationId xmlns:a16="http://schemas.microsoft.com/office/drawing/2014/main" id="{74FABC6D-736B-64BA-49F8-CDAB5853DC14}"/>
                  </a:ext>
                </a:extLst>
              </p:cNvPr>
              <p:cNvSpPr txBox="1">
                <a:spLocks noRot="1" noChangeAspect="1" noMove="1" noResize="1" noEditPoints="1" noAdjustHandles="1" noChangeArrowheads="1" noChangeShapeType="1" noTextEdit="1"/>
              </p:cNvSpPr>
              <p:nvPr/>
            </p:nvSpPr>
            <p:spPr>
              <a:xfrm>
                <a:off x="10753725" y="667172"/>
                <a:ext cx="402866"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7C1734-797F-08E2-5899-4DA2ABF07759}"/>
                  </a:ext>
                </a:extLst>
              </p:cNvPr>
              <p:cNvSpPr txBox="1"/>
              <p:nvPr/>
            </p:nvSpPr>
            <p:spPr>
              <a:xfrm>
                <a:off x="10774089" y="2888218"/>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xmlns="">
          <p:sp>
            <p:nvSpPr>
              <p:cNvPr id="13" name="TextBox 12">
                <a:extLst>
                  <a:ext uri="{FF2B5EF4-FFF2-40B4-BE49-F238E27FC236}">
                    <a16:creationId xmlns:a16="http://schemas.microsoft.com/office/drawing/2014/main" id="{7B7C1734-797F-08E2-5899-4DA2ABF07759}"/>
                  </a:ext>
                </a:extLst>
              </p:cNvPr>
              <p:cNvSpPr txBox="1">
                <a:spLocks noRot="1" noChangeAspect="1" noMove="1" noResize="1" noEditPoints="1" noAdjustHandles="1" noChangeArrowheads="1" noChangeShapeType="1" noTextEdit="1"/>
              </p:cNvSpPr>
              <p:nvPr/>
            </p:nvSpPr>
            <p:spPr>
              <a:xfrm>
                <a:off x="10774089" y="2888218"/>
                <a:ext cx="399597"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D93FB4A-37AC-5D2F-AEFD-E207C859755A}"/>
                  </a:ext>
                </a:extLst>
              </p:cNvPr>
              <p:cNvSpPr txBox="1"/>
              <p:nvPr/>
            </p:nvSpPr>
            <p:spPr>
              <a:xfrm>
                <a:off x="11120930" y="1819524"/>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4" name="TextBox 13">
                <a:extLst>
                  <a:ext uri="{FF2B5EF4-FFF2-40B4-BE49-F238E27FC236}">
                    <a16:creationId xmlns:a16="http://schemas.microsoft.com/office/drawing/2014/main" id="{6D93FB4A-37AC-5D2F-AEFD-E207C859755A}"/>
                  </a:ext>
                </a:extLst>
              </p:cNvPr>
              <p:cNvSpPr txBox="1">
                <a:spLocks noRot="1" noChangeAspect="1" noMove="1" noResize="1" noEditPoints="1" noAdjustHandles="1" noChangeArrowheads="1" noChangeShapeType="1" noTextEdit="1"/>
              </p:cNvSpPr>
              <p:nvPr/>
            </p:nvSpPr>
            <p:spPr>
              <a:xfrm>
                <a:off x="11120930" y="1819524"/>
                <a:ext cx="36766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36A5428-F3E8-A757-1A47-9B00432D3063}"/>
                  </a:ext>
                </a:extLst>
              </p:cNvPr>
              <p:cNvSpPr txBox="1"/>
              <p:nvPr/>
            </p:nvSpPr>
            <p:spPr>
              <a:xfrm>
                <a:off x="10730335" y="1606533"/>
                <a:ext cx="370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oMath>
                  </m:oMathPara>
                </a14:m>
                <a:endParaRPr lang="en-US" dirty="0"/>
              </a:p>
            </p:txBody>
          </p:sp>
        </mc:Choice>
        <mc:Fallback xmlns="">
          <p:sp>
            <p:nvSpPr>
              <p:cNvPr id="16" name="TextBox 15">
                <a:extLst>
                  <a:ext uri="{FF2B5EF4-FFF2-40B4-BE49-F238E27FC236}">
                    <a16:creationId xmlns:a16="http://schemas.microsoft.com/office/drawing/2014/main" id="{E36A5428-F3E8-A757-1A47-9B00432D3063}"/>
                  </a:ext>
                </a:extLst>
              </p:cNvPr>
              <p:cNvSpPr txBox="1">
                <a:spLocks noRot="1" noChangeAspect="1" noMove="1" noResize="1" noEditPoints="1" noAdjustHandles="1" noChangeArrowheads="1" noChangeShapeType="1" noTextEdit="1"/>
              </p:cNvSpPr>
              <p:nvPr/>
            </p:nvSpPr>
            <p:spPr>
              <a:xfrm>
                <a:off x="10730335" y="1606533"/>
                <a:ext cx="370230"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06675A-69F6-A9A3-FF66-D4F5D900A6C5}"/>
                  </a:ext>
                </a:extLst>
              </p:cNvPr>
              <p:cNvSpPr txBox="1"/>
              <p:nvPr/>
            </p:nvSpPr>
            <p:spPr>
              <a:xfrm>
                <a:off x="578081" y="273827"/>
                <a:ext cx="4789709" cy="11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𝜌</m:t>
                      </m:r>
                      <m:r>
                        <a:rPr lang="en-US" sz="3200" b="0" i="1" smtClean="0">
                          <a:latin typeface="Cambria Math" panose="02040503050406030204" pitchFamily="18" charset="0"/>
                        </a:rPr>
                        <m:t>=</m:t>
                      </m:r>
                      <m:f>
                        <m:fPr>
                          <m:ctrlPr>
                            <a:rPr lang="en-US" sz="3200" i="1">
                              <a:latin typeface="Cambria Math" panose="02040503050406030204" pitchFamily="18" charset="0"/>
                            </a:rPr>
                          </m:ctrlPr>
                        </m:fPr>
                        <m:num>
                          <m:bar>
                            <m:barPr>
                              <m:pos m:val="top"/>
                              <m:ctrlPr>
                                <a:rPr lang="en-US" sz="3200" b="0" i="1" smtClean="0">
                                  <a:latin typeface="Cambria Math" panose="02040503050406030204" pitchFamily="18" charset="0"/>
                                </a:rPr>
                              </m:ctrlPr>
                            </m:barPr>
                            <m:e>
                              <m:r>
                                <a:rPr lang="en-US" sz="3200" b="0" i="1" smtClean="0">
                                  <a:latin typeface="Cambria Math" panose="02040503050406030204" pitchFamily="18" charset="0"/>
                                </a:rPr>
                                <m:t>𝑎</m:t>
                              </m:r>
                              <m:r>
                                <a:rPr lang="en-US" sz="3200" b="0" i="1" smtClean="0">
                                  <a:latin typeface="Cambria Math" panose="02040503050406030204" pitchFamily="18" charset="0"/>
                                </a:rPr>
                                <m:t>𝜌</m:t>
                              </m:r>
                            </m:e>
                          </m:bar>
                        </m:num>
                        <m:den>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𝑎𝑏</m:t>
                              </m:r>
                            </m:e>
                          </m:acc>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r>
                        <a:rPr lang="en-US" sz="3200" i="1">
                          <a:latin typeface="Cambria Math" panose="02040503050406030204" pitchFamily="18" charset="0"/>
                        </a:rPr>
                        <m:t>+</m:t>
                      </m:r>
                      <m:f>
                        <m:fPr>
                          <m:ctrlPr>
                            <a:rPr lang="en-US" sz="3200" i="1">
                              <a:latin typeface="Cambria Math" panose="02040503050406030204" pitchFamily="18" charset="0"/>
                            </a:rPr>
                          </m:ctrlPr>
                        </m:fPr>
                        <m:num>
                          <m:bar>
                            <m:barPr>
                              <m:pos m:val="top"/>
                              <m:ctrlPr>
                                <a:rPr lang="en-US" sz="3200" i="1">
                                  <a:latin typeface="Cambria Math" panose="02040503050406030204" pitchFamily="18" charset="0"/>
                                </a:rPr>
                              </m:ctrlPr>
                            </m:barPr>
                            <m:e>
                              <m:r>
                                <a:rPr lang="en-US" sz="3200" i="1">
                                  <a:latin typeface="Cambria Math" panose="02040503050406030204" pitchFamily="18" charset="0"/>
                                </a:rPr>
                                <m:t>𝜌</m:t>
                              </m:r>
                              <m:r>
                                <a:rPr lang="en-US" sz="3200" b="0" i="1" smtClean="0">
                                  <a:latin typeface="Cambria Math" panose="02040503050406030204" pitchFamily="18" charset="0"/>
                                </a:rPr>
                                <m:t>𝑏</m:t>
                              </m:r>
                            </m:e>
                          </m:bar>
                        </m:num>
                        <m:den>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𝑎𝑏</m:t>
                              </m:r>
                            </m:e>
                          </m:acc>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oMath>
                  </m:oMathPara>
                </a14:m>
                <a:endParaRPr lang="en-US" sz="3200" dirty="0"/>
              </a:p>
            </p:txBody>
          </p:sp>
        </mc:Choice>
        <mc:Fallback xmlns="">
          <p:sp>
            <p:nvSpPr>
              <p:cNvPr id="3" name="TextBox 2">
                <a:extLst>
                  <a:ext uri="{FF2B5EF4-FFF2-40B4-BE49-F238E27FC236}">
                    <a16:creationId xmlns:a16="http://schemas.microsoft.com/office/drawing/2014/main" id="{3F06675A-69F6-A9A3-FF66-D4F5D900A6C5}"/>
                  </a:ext>
                </a:extLst>
              </p:cNvPr>
              <p:cNvSpPr txBox="1">
                <a:spLocks noRot="1" noChangeAspect="1" noMove="1" noResize="1" noEditPoints="1" noAdjustHandles="1" noChangeArrowheads="1" noChangeShapeType="1" noTextEdit="1"/>
              </p:cNvSpPr>
              <p:nvPr/>
            </p:nvSpPr>
            <p:spPr>
              <a:xfrm>
                <a:off x="578081" y="273827"/>
                <a:ext cx="4789709" cy="11756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927EA35-AC90-E529-5A8E-ABE9F1BAC0FF}"/>
                  </a:ext>
                </a:extLst>
              </p:cNvPr>
              <p:cNvSpPr txBox="1"/>
              <p:nvPr/>
            </p:nvSpPr>
            <p:spPr>
              <a:xfrm>
                <a:off x="9292918" y="1634858"/>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xmlns="">
          <p:sp>
            <p:nvSpPr>
              <p:cNvPr id="19" name="TextBox 18">
                <a:extLst>
                  <a:ext uri="{FF2B5EF4-FFF2-40B4-BE49-F238E27FC236}">
                    <a16:creationId xmlns:a16="http://schemas.microsoft.com/office/drawing/2014/main" id="{C927EA35-AC90-E529-5A8E-ABE9F1BAC0FF}"/>
                  </a:ext>
                </a:extLst>
              </p:cNvPr>
              <p:cNvSpPr txBox="1">
                <a:spLocks noRot="1" noChangeAspect="1" noMove="1" noResize="1" noEditPoints="1" noAdjustHandles="1" noChangeArrowheads="1" noChangeShapeType="1" noTextEdit="1"/>
              </p:cNvSpPr>
              <p:nvPr/>
            </p:nvSpPr>
            <p:spPr>
              <a:xfrm>
                <a:off x="9292918" y="1634858"/>
                <a:ext cx="38555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634965-E90C-C2E5-F7F0-6701362626A1}"/>
                  </a:ext>
                </a:extLst>
              </p:cNvPr>
              <p:cNvSpPr txBox="1"/>
              <p:nvPr/>
            </p:nvSpPr>
            <p:spPr>
              <a:xfrm>
                <a:off x="920222" y="1514064"/>
                <a:ext cx="5889754" cy="11367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m:t>
                          </m:r>
                          <m:bar>
                            <m:barPr>
                              <m:pos m:val="top"/>
                              <m:ctrlPr>
                                <a:rPr lang="en-US" sz="3200" b="0" i="1" smtClean="0">
                                  <a:latin typeface="Cambria Math" panose="02040503050406030204" pitchFamily="18" charset="0"/>
                                </a:rPr>
                              </m:ctrlPr>
                            </m:barPr>
                            <m:e>
                              <m:r>
                                <a:rPr lang="en-US" sz="3200" b="0" i="1" smtClean="0">
                                  <a:latin typeface="Cambria Math" panose="02040503050406030204" pitchFamily="18" charset="0"/>
                                </a:rPr>
                                <m:t>𝐶</m:t>
                              </m:r>
                              <m:r>
                                <a:rPr lang="en-US" sz="3200" b="0" i="1" smtClean="0">
                                  <a:latin typeface="Cambria Math" panose="02040503050406030204" pitchFamily="18" charset="0"/>
                                </a:rPr>
                                <m:t>𝜌</m:t>
                              </m:r>
                            </m:e>
                          </m:bar>
                        </m:num>
                        <m:den>
                          <m:r>
                            <a:rPr lang="en-US" sz="3200" b="0" i="1" smtClean="0">
                              <a:latin typeface="Cambria Math" panose="02040503050406030204" pitchFamily="18" charset="0"/>
                            </a:rPr>
                            <m:t>2</m:t>
                          </m:r>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m:t>
                          </m:r>
                          <m:bar>
                            <m:barPr>
                              <m:pos m:val="top"/>
                              <m:ctrlPr>
                                <a:rPr lang="en-US" sz="3200" i="1">
                                  <a:latin typeface="Cambria Math" panose="02040503050406030204" pitchFamily="18" charset="0"/>
                                </a:rPr>
                              </m:ctrlPr>
                            </m:barPr>
                            <m:e>
                              <m:r>
                                <a:rPr lang="en-US" sz="3200" b="0" i="1" smtClean="0">
                                  <a:latin typeface="Cambria Math" panose="02040503050406030204" pitchFamily="18" charset="0"/>
                                </a:rPr>
                                <m:t>𝐶</m:t>
                              </m:r>
                              <m:r>
                                <a:rPr lang="en-US" sz="3200" i="1">
                                  <a:latin typeface="Cambria Math" panose="02040503050406030204" pitchFamily="18" charset="0"/>
                                </a:rPr>
                                <m:t>𝜌</m:t>
                              </m:r>
                            </m:e>
                          </m:bar>
                        </m:num>
                        <m:den>
                          <m:r>
                            <a:rPr lang="en-US" sz="3200" i="1" smtClean="0">
                              <a:latin typeface="Cambria Math" panose="02040503050406030204" pitchFamily="18" charset="0"/>
                            </a:rPr>
                            <m:t>2</m:t>
                          </m:r>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oMath>
                  </m:oMathPara>
                </a14:m>
                <a:endParaRPr lang="en-US" sz="3200" dirty="0"/>
              </a:p>
            </p:txBody>
          </p:sp>
        </mc:Choice>
        <mc:Fallback xmlns="">
          <p:sp>
            <p:nvSpPr>
              <p:cNvPr id="5" name="TextBox 4">
                <a:extLst>
                  <a:ext uri="{FF2B5EF4-FFF2-40B4-BE49-F238E27FC236}">
                    <a16:creationId xmlns:a16="http://schemas.microsoft.com/office/drawing/2014/main" id="{60634965-E90C-C2E5-F7F0-6701362626A1}"/>
                  </a:ext>
                </a:extLst>
              </p:cNvPr>
              <p:cNvSpPr txBox="1">
                <a:spLocks noRot="1" noChangeAspect="1" noMove="1" noResize="1" noEditPoints="1" noAdjustHandles="1" noChangeArrowheads="1" noChangeShapeType="1" noTextEdit="1"/>
              </p:cNvSpPr>
              <p:nvPr/>
            </p:nvSpPr>
            <p:spPr>
              <a:xfrm>
                <a:off x="920222" y="1514064"/>
                <a:ext cx="5889754" cy="113678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DF29CFB-6F66-85EB-0B02-1F5C3A7C4BAD}"/>
                  </a:ext>
                </a:extLst>
              </p:cNvPr>
              <p:cNvSpPr txBox="1"/>
              <p:nvPr/>
            </p:nvSpPr>
            <p:spPr>
              <a:xfrm>
                <a:off x="766270" y="2985280"/>
                <a:ext cx="6448817" cy="1036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pos m:val="top"/>
                          <m:ctrlPr>
                            <a:rPr lang="en-US" sz="3200" i="1" smtClean="0">
                              <a:latin typeface="Cambria Math" panose="02040503050406030204" pitchFamily="18" charset="0"/>
                            </a:rPr>
                          </m:ctrlPr>
                        </m:barPr>
                        <m:e>
                          <m:r>
                            <a:rPr lang="en-US" sz="3200" i="1">
                              <a:latin typeface="Cambria Math" panose="02040503050406030204" pitchFamily="18" charset="0"/>
                            </a:rPr>
                            <m:t>𝐶</m:t>
                          </m:r>
                          <m:r>
                            <a:rPr lang="en-US" sz="3200" i="1">
                              <a:latin typeface="Cambria Math" panose="02040503050406030204" pitchFamily="18" charset="0"/>
                            </a:rPr>
                            <m:t>𝜌</m:t>
                          </m:r>
                        </m:e>
                      </m:bar>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𝜓</m:t>
                              </m:r>
                              <m:r>
                                <a:rPr lang="en-US" sz="3200" b="0" i="1" smtClean="0">
                                  <a:latin typeface="Cambria Math" panose="02040503050406030204" pitchFamily="18" charset="0"/>
                                </a:rPr>
                                <m:t>𝑏</m:t>
                              </m:r>
                            </m:sub>
                          </m:sSub>
                        </m:e>
                      </m:func>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𝜃</m:t>
                                  </m:r>
                                </m:e>
                                <m:sub>
                                  <m:r>
                                    <a:rPr lang="en-US" sz="3200" b="0" i="1" smtClean="0">
                                      <a:latin typeface="Cambria Math" panose="02040503050406030204" pitchFamily="18" charset="0"/>
                                    </a:rPr>
                                    <m:t>𝜓𝜙</m:t>
                                  </m:r>
                                </m:sub>
                              </m:sSub>
                            </m:num>
                            <m:den>
                              <m:r>
                                <a:rPr lang="en-US" sz="3200" b="0" i="1" smtClean="0">
                                  <a:latin typeface="Cambria Math" panose="02040503050406030204" pitchFamily="18" charset="0"/>
                                </a:rPr>
                                <m:t>2</m:t>
                              </m:r>
                            </m:den>
                          </m:f>
                        </m:e>
                      </m:func>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oMath>
                  </m:oMathPara>
                </a14:m>
                <a:endParaRPr lang="en-US" sz="3200" dirty="0"/>
              </a:p>
            </p:txBody>
          </p:sp>
        </mc:Choice>
        <mc:Fallback xmlns="">
          <p:sp>
            <p:nvSpPr>
              <p:cNvPr id="17" name="TextBox 16">
                <a:extLst>
                  <a:ext uri="{FF2B5EF4-FFF2-40B4-BE49-F238E27FC236}">
                    <a16:creationId xmlns:a16="http://schemas.microsoft.com/office/drawing/2014/main" id="{0DF29CFB-6F66-85EB-0B02-1F5C3A7C4BAD}"/>
                  </a:ext>
                </a:extLst>
              </p:cNvPr>
              <p:cNvSpPr txBox="1">
                <a:spLocks noRot="1" noChangeAspect="1" noMove="1" noResize="1" noEditPoints="1" noAdjustHandles="1" noChangeArrowheads="1" noChangeShapeType="1" noTextEdit="1"/>
              </p:cNvSpPr>
              <p:nvPr/>
            </p:nvSpPr>
            <p:spPr>
              <a:xfrm>
                <a:off x="766270" y="2985280"/>
                <a:ext cx="6448817" cy="1036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48B9B74-F84D-3BA5-F2A4-E6A942AC2F99}"/>
                  </a:ext>
                </a:extLst>
              </p:cNvPr>
              <p:cNvSpPr txBox="1"/>
              <p:nvPr/>
            </p:nvSpPr>
            <p:spPr>
              <a:xfrm>
                <a:off x="7577280" y="1819524"/>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8" name="TextBox 17">
                <a:extLst>
                  <a:ext uri="{FF2B5EF4-FFF2-40B4-BE49-F238E27FC236}">
                    <a16:creationId xmlns:a16="http://schemas.microsoft.com/office/drawing/2014/main" id="{D48B9B74-F84D-3BA5-F2A4-E6A942AC2F99}"/>
                  </a:ext>
                </a:extLst>
              </p:cNvPr>
              <p:cNvSpPr txBox="1">
                <a:spLocks noRot="1" noChangeAspect="1" noMove="1" noResize="1" noEditPoints="1" noAdjustHandles="1" noChangeArrowheads="1" noChangeShapeType="1" noTextEdit="1"/>
              </p:cNvSpPr>
              <p:nvPr/>
            </p:nvSpPr>
            <p:spPr>
              <a:xfrm>
                <a:off x="7577280" y="1819524"/>
                <a:ext cx="37144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E9A6969-F840-EC2E-FF01-0B453C77D76F}"/>
                  </a:ext>
                </a:extLst>
              </p:cNvPr>
              <p:cNvSpPr txBox="1"/>
              <p:nvPr/>
            </p:nvSpPr>
            <p:spPr>
              <a:xfrm>
                <a:off x="578081" y="4448405"/>
                <a:ext cx="7812652" cy="1042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𝜌</m:t>
                      </m:r>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num>
                        <m:den>
                          <m:r>
                            <a:rPr lang="en-US" sz="3200" b="0" i="1" smtClean="0">
                              <a:latin typeface="Cambria Math" panose="02040503050406030204" pitchFamily="18" charset="0"/>
                            </a:rPr>
                            <m:t>2</m:t>
                          </m:r>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num>
                        <m:den>
                          <m:r>
                            <a:rPr lang="en-US" sz="3200" i="1" smtClean="0">
                              <a:latin typeface="Cambria Math" panose="02040503050406030204" pitchFamily="18" charset="0"/>
                            </a:rPr>
                            <m:t>2</m:t>
                          </m:r>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oMath>
                  </m:oMathPara>
                </a14:m>
                <a:endParaRPr lang="en-US" sz="3200" dirty="0"/>
              </a:p>
            </p:txBody>
          </p:sp>
        </mc:Choice>
        <mc:Fallback xmlns="">
          <p:sp>
            <p:nvSpPr>
              <p:cNvPr id="20" name="TextBox 19">
                <a:extLst>
                  <a:ext uri="{FF2B5EF4-FFF2-40B4-BE49-F238E27FC236}">
                    <a16:creationId xmlns:a16="http://schemas.microsoft.com/office/drawing/2014/main" id="{4E9A6969-F840-EC2E-FF01-0B453C77D76F}"/>
                  </a:ext>
                </a:extLst>
              </p:cNvPr>
              <p:cNvSpPr txBox="1">
                <a:spLocks noRot="1" noChangeAspect="1" noMove="1" noResize="1" noEditPoints="1" noAdjustHandles="1" noChangeArrowheads="1" noChangeShapeType="1" noTextEdit="1"/>
              </p:cNvSpPr>
              <p:nvPr/>
            </p:nvSpPr>
            <p:spPr>
              <a:xfrm>
                <a:off x="578081" y="4448405"/>
                <a:ext cx="7812652" cy="104220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134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22155-A883-9B2E-6109-213F1E02306E}"/>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24DA0B22-5925-56F0-6342-583F97E784D5}"/>
              </a:ext>
            </a:extLst>
          </p:cNvPr>
          <p:cNvSpPr/>
          <p:nvPr/>
        </p:nvSpPr>
        <p:spPr>
          <a:xfrm>
            <a:off x="7988847" y="438149"/>
            <a:ext cx="3132083" cy="3132083"/>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D88BB0A-E518-1550-535F-E3B5C5E016DB}"/>
              </a:ext>
            </a:extLst>
          </p:cNvPr>
          <p:cNvCxnSpPr>
            <a:stCxn id="2" idx="2"/>
            <a:endCxn id="2" idx="6"/>
          </p:cNvCxnSpPr>
          <p:nvPr/>
        </p:nvCxnSpPr>
        <p:spPr>
          <a:xfrm>
            <a:off x="7988847" y="2004191"/>
            <a:ext cx="31320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5CA8812-EE56-1A93-17E6-BCE0AA366F39}"/>
              </a:ext>
            </a:extLst>
          </p:cNvPr>
          <p:cNvCxnSpPr>
            <a:cxnSpLocks/>
          </p:cNvCxnSpPr>
          <p:nvPr/>
        </p:nvCxnSpPr>
        <p:spPr>
          <a:xfrm>
            <a:off x="10774089" y="1023938"/>
            <a:ext cx="0" cy="196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F708816-A823-2116-B4AA-B10B1634870C}"/>
              </a:ext>
            </a:extLst>
          </p:cNvPr>
          <p:cNvCxnSpPr/>
          <p:nvPr/>
        </p:nvCxnSpPr>
        <p:spPr>
          <a:xfrm flipV="1">
            <a:off x="9554888" y="1023938"/>
            <a:ext cx="1198837" cy="980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E9B571A-49F2-911E-BBFD-B39BA370155F}"/>
              </a:ext>
            </a:extLst>
          </p:cNvPr>
          <p:cNvCxnSpPr>
            <a:cxnSpLocks/>
          </p:cNvCxnSpPr>
          <p:nvPr/>
        </p:nvCxnSpPr>
        <p:spPr>
          <a:xfrm>
            <a:off x="9554888" y="2005028"/>
            <a:ext cx="1198837" cy="9802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3D96797-EE41-3B15-9AFF-97CBEB575984}"/>
                  </a:ext>
                </a:extLst>
              </p:cNvPr>
              <p:cNvSpPr txBox="1"/>
              <p:nvPr/>
            </p:nvSpPr>
            <p:spPr>
              <a:xfrm>
                <a:off x="10753725" y="667172"/>
                <a:ext cx="402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oMath>
                  </m:oMathPara>
                </a14:m>
                <a:endParaRPr lang="en-US" dirty="0"/>
              </a:p>
            </p:txBody>
          </p:sp>
        </mc:Choice>
        <mc:Fallback xmlns="">
          <p:sp>
            <p:nvSpPr>
              <p:cNvPr id="12" name="TextBox 11">
                <a:extLst>
                  <a:ext uri="{FF2B5EF4-FFF2-40B4-BE49-F238E27FC236}">
                    <a16:creationId xmlns:a16="http://schemas.microsoft.com/office/drawing/2014/main" id="{13D96797-EE41-3B15-9AFF-97CBEB575984}"/>
                  </a:ext>
                </a:extLst>
              </p:cNvPr>
              <p:cNvSpPr txBox="1">
                <a:spLocks noRot="1" noChangeAspect="1" noMove="1" noResize="1" noEditPoints="1" noAdjustHandles="1" noChangeArrowheads="1" noChangeShapeType="1" noTextEdit="1"/>
              </p:cNvSpPr>
              <p:nvPr/>
            </p:nvSpPr>
            <p:spPr>
              <a:xfrm>
                <a:off x="10753725" y="667172"/>
                <a:ext cx="402866"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055FC5-B1EB-5FD3-0875-199BB2ECAE62}"/>
                  </a:ext>
                </a:extLst>
              </p:cNvPr>
              <p:cNvSpPr txBox="1"/>
              <p:nvPr/>
            </p:nvSpPr>
            <p:spPr>
              <a:xfrm>
                <a:off x="10774089" y="2888218"/>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xmlns="">
          <p:sp>
            <p:nvSpPr>
              <p:cNvPr id="13" name="TextBox 12">
                <a:extLst>
                  <a:ext uri="{FF2B5EF4-FFF2-40B4-BE49-F238E27FC236}">
                    <a16:creationId xmlns:a16="http://schemas.microsoft.com/office/drawing/2014/main" id="{D0055FC5-B1EB-5FD3-0875-199BB2ECAE62}"/>
                  </a:ext>
                </a:extLst>
              </p:cNvPr>
              <p:cNvSpPr txBox="1">
                <a:spLocks noRot="1" noChangeAspect="1" noMove="1" noResize="1" noEditPoints="1" noAdjustHandles="1" noChangeArrowheads="1" noChangeShapeType="1" noTextEdit="1"/>
              </p:cNvSpPr>
              <p:nvPr/>
            </p:nvSpPr>
            <p:spPr>
              <a:xfrm>
                <a:off x="10774089" y="2888218"/>
                <a:ext cx="399597"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5C0677-74D2-16E0-B7E9-4F638F2F508D}"/>
                  </a:ext>
                </a:extLst>
              </p:cNvPr>
              <p:cNvSpPr txBox="1"/>
              <p:nvPr/>
            </p:nvSpPr>
            <p:spPr>
              <a:xfrm>
                <a:off x="11120930" y="1819524"/>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4" name="TextBox 13">
                <a:extLst>
                  <a:ext uri="{FF2B5EF4-FFF2-40B4-BE49-F238E27FC236}">
                    <a16:creationId xmlns:a16="http://schemas.microsoft.com/office/drawing/2014/main" id="{5E5C0677-74D2-16E0-B7E9-4F638F2F508D}"/>
                  </a:ext>
                </a:extLst>
              </p:cNvPr>
              <p:cNvSpPr txBox="1">
                <a:spLocks noRot="1" noChangeAspect="1" noMove="1" noResize="1" noEditPoints="1" noAdjustHandles="1" noChangeArrowheads="1" noChangeShapeType="1" noTextEdit="1"/>
              </p:cNvSpPr>
              <p:nvPr/>
            </p:nvSpPr>
            <p:spPr>
              <a:xfrm>
                <a:off x="11120930" y="1819524"/>
                <a:ext cx="36766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683E3DB-A5DF-5AB7-F99F-8E54A60EB689}"/>
                  </a:ext>
                </a:extLst>
              </p:cNvPr>
              <p:cNvSpPr txBox="1"/>
              <p:nvPr/>
            </p:nvSpPr>
            <p:spPr>
              <a:xfrm>
                <a:off x="10730335" y="1606533"/>
                <a:ext cx="370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oMath>
                  </m:oMathPara>
                </a14:m>
                <a:endParaRPr lang="en-US" dirty="0"/>
              </a:p>
            </p:txBody>
          </p:sp>
        </mc:Choice>
        <mc:Fallback xmlns="">
          <p:sp>
            <p:nvSpPr>
              <p:cNvPr id="16" name="TextBox 15">
                <a:extLst>
                  <a:ext uri="{FF2B5EF4-FFF2-40B4-BE49-F238E27FC236}">
                    <a16:creationId xmlns:a16="http://schemas.microsoft.com/office/drawing/2014/main" id="{9683E3DB-A5DF-5AB7-F99F-8E54A60EB689}"/>
                  </a:ext>
                </a:extLst>
              </p:cNvPr>
              <p:cNvSpPr txBox="1">
                <a:spLocks noRot="1" noChangeAspect="1" noMove="1" noResize="1" noEditPoints="1" noAdjustHandles="1" noChangeArrowheads="1" noChangeShapeType="1" noTextEdit="1"/>
              </p:cNvSpPr>
              <p:nvPr/>
            </p:nvSpPr>
            <p:spPr>
              <a:xfrm>
                <a:off x="10730335" y="1606533"/>
                <a:ext cx="370230"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E0A2C-7FAB-6C85-3BBC-D870A95EDB26}"/>
                  </a:ext>
                </a:extLst>
              </p:cNvPr>
              <p:cNvSpPr txBox="1"/>
              <p:nvPr/>
            </p:nvSpPr>
            <p:spPr>
              <a:xfrm>
                <a:off x="9292918" y="1634858"/>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xmlns="">
          <p:sp>
            <p:nvSpPr>
              <p:cNvPr id="19" name="TextBox 18">
                <a:extLst>
                  <a:ext uri="{FF2B5EF4-FFF2-40B4-BE49-F238E27FC236}">
                    <a16:creationId xmlns:a16="http://schemas.microsoft.com/office/drawing/2014/main" id="{45DE0A2C-7FAB-6C85-3BBC-D870A95EDB26}"/>
                  </a:ext>
                </a:extLst>
              </p:cNvPr>
              <p:cNvSpPr txBox="1">
                <a:spLocks noRot="1" noChangeAspect="1" noMove="1" noResize="1" noEditPoints="1" noAdjustHandles="1" noChangeArrowheads="1" noChangeShapeType="1" noTextEdit="1"/>
              </p:cNvSpPr>
              <p:nvPr/>
            </p:nvSpPr>
            <p:spPr>
              <a:xfrm>
                <a:off x="9292918" y="1634858"/>
                <a:ext cx="38555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7DE7BC-9012-339B-DB3E-97BF4332DDDB}"/>
                  </a:ext>
                </a:extLst>
              </p:cNvPr>
              <p:cNvSpPr txBox="1"/>
              <p:nvPr/>
            </p:nvSpPr>
            <p:spPr>
              <a:xfrm>
                <a:off x="7577280" y="1819524"/>
                <a:ext cx="3714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8" name="TextBox 17">
                <a:extLst>
                  <a:ext uri="{FF2B5EF4-FFF2-40B4-BE49-F238E27FC236}">
                    <a16:creationId xmlns:a16="http://schemas.microsoft.com/office/drawing/2014/main" id="{FB7DE7BC-9012-339B-DB3E-97BF4332DDDB}"/>
                  </a:ext>
                </a:extLst>
              </p:cNvPr>
              <p:cNvSpPr txBox="1">
                <a:spLocks noRot="1" noChangeAspect="1" noMove="1" noResize="1" noEditPoints="1" noAdjustHandles="1" noChangeArrowheads="1" noChangeShapeType="1" noTextEdit="1"/>
              </p:cNvSpPr>
              <p:nvPr/>
            </p:nvSpPr>
            <p:spPr>
              <a:xfrm>
                <a:off x="7577280" y="1819524"/>
                <a:ext cx="37144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75598FF-0231-10BA-E37D-48D4854D3C9D}"/>
                  </a:ext>
                </a:extLst>
              </p:cNvPr>
              <p:cNvSpPr txBox="1"/>
              <p:nvPr/>
            </p:nvSpPr>
            <p:spPr>
              <a:xfrm>
                <a:off x="301856" y="293473"/>
                <a:ext cx="7812652" cy="1042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𝜌</m:t>
                      </m:r>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num>
                        <m:den>
                          <m:r>
                            <a:rPr lang="en-US" sz="3200" b="0" i="1" smtClean="0">
                              <a:latin typeface="Cambria Math" panose="02040503050406030204" pitchFamily="18" charset="0"/>
                            </a:rPr>
                            <m:t>2</m:t>
                          </m:r>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𝑏</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num>
                        <m:den>
                          <m:r>
                            <a:rPr lang="en-US" sz="3200" i="1" smtClean="0">
                              <a:latin typeface="Cambria Math" panose="02040503050406030204" pitchFamily="18" charset="0"/>
                            </a:rPr>
                            <m:t>2</m:t>
                          </m:r>
                        </m:den>
                      </m:f>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𝑎</m:t>
                          </m:r>
                        </m:e>
                      </m:d>
                    </m:oMath>
                  </m:oMathPara>
                </a14:m>
                <a:endParaRPr lang="en-US" sz="3200" dirty="0"/>
              </a:p>
            </p:txBody>
          </p:sp>
        </mc:Choice>
        <mc:Fallback xmlns="">
          <p:sp>
            <p:nvSpPr>
              <p:cNvPr id="20" name="TextBox 19">
                <a:extLst>
                  <a:ext uri="{FF2B5EF4-FFF2-40B4-BE49-F238E27FC236}">
                    <a16:creationId xmlns:a16="http://schemas.microsoft.com/office/drawing/2014/main" id="{275598FF-0231-10BA-E37D-48D4854D3C9D}"/>
                  </a:ext>
                </a:extLst>
              </p:cNvPr>
              <p:cNvSpPr txBox="1">
                <a:spLocks noRot="1" noChangeAspect="1" noMove="1" noResize="1" noEditPoints="1" noAdjustHandles="1" noChangeArrowheads="1" noChangeShapeType="1" noTextEdit="1"/>
              </p:cNvSpPr>
              <p:nvPr/>
            </p:nvSpPr>
            <p:spPr>
              <a:xfrm>
                <a:off x="301856" y="293473"/>
                <a:ext cx="7812652" cy="104220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782F86-F938-43B9-F5E6-011AC9B51A6C}"/>
                  </a:ext>
                </a:extLst>
              </p:cNvPr>
              <p:cNvSpPr txBox="1"/>
              <p:nvPr/>
            </p:nvSpPr>
            <p:spPr>
              <a:xfrm>
                <a:off x="301856" y="1895727"/>
                <a:ext cx="6514668"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e>
                      </m:d>
                      <m:r>
                        <a:rPr lang="en-US" sz="3200" b="0" i="1" smtClean="0">
                          <a:latin typeface="Cambria Math" panose="02040503050406030204" pitchFamily="18" charset="0"/>
                        </a:rPr>
                        <m:t>=</m:t>
                      </m:r>
                      <m:r>
                        <a:rPr lang="en-US" sz="3200" b="0" i="1" smtClean="0">
                          <a:latin typeface="Cambria Math" panose="02040503050406030204" pitchFamily="18" charset="0"/>
                        </a:rPr>
                        <m:t>𝐼</m:t>
                      </m:r>
                      <m:d>
                        <m:dPr>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b="0" i="1" smtClean="0">
                                  <a:latin typeface="Cambria Math" panose="02040503050406030204" pitchFamily="18" charset="0"/>
                                </a:rPr>
                                <m:t>1+</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num>
                            <m:den>
                              <m:r>
                                <a:rPr lang="en-US" sz="3200" b="0" i="1" smtClean="0">
                                  <a:latin typeface="Cambria Math" panose="02040503050406030204" pitchFamily="18" charset="0"/>
                                </a:rPr>
                                <m:t>2</m:t>
                              </m:r>
                            </m:den>
                          </m:f>
                          <m:r>
                            <a:rPr lang="en-US" sz="320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num>
                            <m:den>
                              <m:r>
                                <a:rPr lang="en-US" sz="3200" i="1" smtClean="0">
                                  <a:latin typeface="Cambria Math" panose="02040503050406030204" pitchFamily="18" charset="0"/>
                                </a:rPr>
                                <m:t>2</m:t>
                              </m:r>
                            </m:den>
                          </m:f>
                        </m:e>
                      </m:d>
                    </m:oMath>
                  </m:oMathPara>
                </a14:m>
                <a:endParaRPr lang="en-US" sz="3200" dirty="0"/>
              </a:p>
            </p:txBody>
          </p:sp>
        </mc:Choice>
        <mc:Fallback xmlns="">
          <p:sp>
            <p:nvSpPr>
              <p:cNvPr id="7" name="TextBox 6">
                <a:extLst>
                  <a:ext uri="{FF2B5EF4-FFF2-40B4-BE49-F238E27FC236}">
                    <a16:creationId xmlns:a16="http://schemas.microsoft.com/office/drawing/2014/main" id="{2F782F86-F938-43B9-F5E6-011AC9B51A6C}"/>
                  </a:ext>
                </a:extLst>
              </p:cNvPr>
              <p:cNvSpPr txBox="1">
                <a:spLocks noRot="1" noChangeAspect="1" noMove="1" noResize="1" noEditPoints="1" noAdjustHandles="1" noChangeArrowheads="1" noChangeShapeType="1" noTextEdit="1"/>
              </p:cNvSpPr>
              <p:nvPr/>
            </p:nvSpPr>
            <p:spPr>
              <a:xfrm>
                <a:off x="301856" y="1895727"/>
                <a:ext cx="6514668" cy="11988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8E6F01-7EEF-293F-61F7-F391A812D4A7}"/>
                  </a:ext>
                </a:extLst>
              </p:cNvPr>
              <p:cNvSpPr txBox="1"/>
              <p:nvPr/>
            </p:nvSpPr>
            <p:spPr>
              <a:xfrm>
                <a:off x="1027750" y="3311616"/>
                <a:ext cx="6850722" cy="6860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num>
                        <m:den>
                          <m:r>
                            <a:rPr lang="en-US" sz="2000" i="1">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1+</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num>
                            <m:den>
                              <m:r>
                                <a:rPr lang="en-US" sz="2000" i="1">
                                  <a:latin typeface="Cambria Math" panose="02040503050406030204" pitchFamily="18" charset="0"/>
                                </a:rPr>
                                <m:t>2</m:t>
                              </m:r>
                            </m:den>
                          </m:f>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1</m:t>
                              </m:r>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num>
                            <m:den>
                              <m:r>
                                <a:rPr lang="en-US" sz="2000" i="1">
                                  <a:latin typeface="Cambria Math" panose="02040503050406030204" pitchFamily="18" charset="0"/>
                                </a:rPr>
                                <m:t>2</m:t>
                              </m:r>
                            </m:den>
                          </m:f>
                        </m:e>
                      </m:func>
                    </m:oMath>
                  </m:oMathPara>
                </a14:m>
                <a:endParaRPr lang="en-US" sz="2000" dirty="0"/>
              </a:p>
            </p:txBody>
          </p:sp>
        </mc:Choice>
        <mc:Fallback xmlns="">
          <p:sp>
            <p:nvSpPr>
              <p:cNvPr id="10" name="TextBox 9">
                <a:extLst>
                  <a:ext uri="{FF2B5EF4-FFF2-40B4-BE49-F238E27FC236}">
                    <a16:creationId xmlns:a16="http://schemas.microsoft.com/office/drawing/2014/main" id="{268E6F01-7EEF-293F-61F7-F391A812D4A7}"/>
                  </a:ext>
                </a:extLst>
              </p:cNvPr>
              <p:cNvSpPr txBox="1">
                <a:spLocks noRot="1" noChangeAspect="1" noMove="1" noResize="1" noEditPoints="1" noAdjustHandles="1" noChangeArrowheads="1" noChangeShapeType="1" noTextEdit="1"/>
              </p:cNvSpPr>
              <p:nvPr/>
            </p:nvSpPr>
            <p:spPr>
              <a:xfrm>
                <a:off x="1027750" y="3311616"/>
                <a:ext cx="6850722" cy="68602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16D49-BF9B-64AC-B6A1-1CC7DA5F2B8B}"/>
                  </a:ext>
                </a:extLst>
              </p:cNvPr>
              <p:cNvSpPr txBox="1"/>
              <p:nvPr/>
            </p:nvSpPr>
            <p:spPr>
              <a:xfrm>
                <a:off x="1999319" y="4450185"/>
                <a:ext cx="5470024" cy="830997"/>
              </a:xfrm>
              <a:prstGeom prst="rect">
                <a:avLst/>
              </a:prstGeom>
              <a:noFill/>
            </p:spPr>
            <p:txBody>
              <a:bodyPr wrap="none" rtlCol="0">
                <a:spAutoFit/>
              </a:bodyPr>
              <a:lstStyle/>
              <a:p>
                <a:r>
                  <a:rPr lang="en-US" sz="4800" b="0" dirty="0">
                    <a:solidFill>
                      <a:schemeClr val="accent6">
                        <a:lumMod val="75000"/>
                      </a:schemeClr>
                    </a:solidFill>
                  </a:rPr>
                  <a:t>Geometry </a:t>
                </a:r>
                <a14:m>
                  <m:oMath xmlns:m="http://schemas.openxmlformats.org/officeDocument/2006/math">
                    <m:r>
                      <a:rPr lang="en-US" sz="4800" b="0" i="1" smtClean="0">
                        <a:solidFill>
                          <a:schemeClr val="accent6">
                            <a:lumMod val="75000"/>
                          </a:schemeClr>
                        </a:solidFill>
                        <a:latin typeface="Cambria Math" panose="02040503050406030204" pitchFamily="18" charset="0"/>
                      </a:rPr>
                      <m:t>⇒</m:t>
                    </m:r>
                  </m:oMath>
                </a14:m>
                <a:r>
                  <a:rPr lang="en-US" sz="4800" dirty="0">
                    <a:solidFill>
                      <a:schemeClr val="accent6">
                        <a:lumMod val="75000"/>
                      </a:schemeClr>
                    </a:solidFill>
                  </a:rPr>
                  <a:t> Entropy</a:t>
                </a:r>
              </a:p>
            </p:txBody>
          </p:sp>
        </mc:Choice>
        <mc:Fallback xmlns="">
          <p:sp>
            <p:nvSpPr>
              <p:cNvPr id="15" name="TextBox 14">
                <a:extLst>
                  <a:ext uri="{FF2B5EF4-FFF2-40B4-BE49-F238E27FC236}">
                    <a16:creationId xmlns:a16="http://schemas.microsoft.com/office/drawing/2014/main" id="{C3C16D49-BF9B-64AC-B6A1-1CC7DA5F2B8B}"/>
                  </a:ext>
                </a:extLst>
              </p:cNvPr>
              <p:cNvSpPr txBox="1">
                <a:spLocks noRot="1" noChangeAspect="1" noMove="1" noResize="1" noEditPoints="1" noAdjustHandles="1" noChangeArrowheads="1" noChangeShapeType="1" noTextEdit="1"/>
              </p:cNvSpPr>
              <p:nvPr/>
            </p:nvSpPr>
            <p:spPr>
              <a:xfrm>
                <a:off x="1999319" y="4450185"/>
                <a:ext cx="5470024" cy="830997"/>
              </a:xfrm>
              <a:prstGeom prst="rect">
                <a:avLst/>
              </a:prstGeom>
              <a:blipFill>
                <a:blip r:embed="rId11"/>
                <a:stretch>
                  <a:fillRect l="-5128" t="-16176" r="-4125" b="-38971"/>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AFBE91F-CB06-8C7A-5868-AC833C2DA382}"/>
              </a:ext>
            </a:extLst>
          </p:cNvPr>
          <p:cNvSpPr txBox="1"/>
          <p:nvPr/>
        </p:nvSpPr>
        <p:spPr>
          <a:xfrm>
            <a:off x="6566702" y="4214673"/>
            <a:ext cx="2623539" cy="369332"/>
          </a:xfrm>
          <a:prstGeom prst="rect">
            <a:avLst/>
          </a:prstGeom>
          <a:noFill/>
        </p:spPr>
        <p:txBody>
          <a:bodyPr wrap="none" rtlCol="0">
            <a:spAutoFit/>
          </a:bodyPr>
          <a:lstStyle/>
          <a:p>
            <a:r>
              <a:rPr lang="en-US" dirty="0"/>
              <a:t>Can we go the other way?</a:t>
            </a:r>
          </a:p>
        </p:txBody>
      </p:sp>
    </p:spTree>
    <p:extLst>
      <p:ext uri="{BB962C8B-B14F-4D97-AF65-F5344CB8AC3E}">
        <p14:creationId xmlns:p14="http://schemas.microsoft.com/office/powerpoint/2010/main" val="175785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12216-F610-A7DA-7723-522D650F8D6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FA05DA-66D0-84D3-2907-DDA66116AA00}"/>
                  </a:ext>
                </a:extLst>
              </p:cNvPr>
              <p:cNvSpPr txBox="1"/>
              <p:nvPr/>
            </p:nvSpPr>
            <p:spPr>
              <a:xfrm>
                <a:off x="202988" y="315210"/>
                <a:ext cx="6514668"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e>
                      </m:d>
                      <m:r>
                        <a:rPr lang="en-US" sz="3200" b="0" i="1" smtClean="0">
                          <a:latin typeface="Cambria Math" panose="02040503050406030204" pitchFamily="18" charset="0"/>
                        </a:rPr>
                        <m:t>=</m:t>
                      </m:r>
                      <m:r>
                        <a:rPr lang="en-US" sz="3200" b="0" i="1" smtClean="0">
                          <a:latin typeface="Cambria Math" panose="02040503050406030204" pitchFamily="18" charset="0"/>
                        </a:rPr>
                        <m:t>𝐼</m:t>
                      </m:r>
                      <m:d>
                        <m:dPr>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b="0" i="1" smtClean="0">
                                  <a:latin typeface="Cambria Math" panose="02040503050406030204" pitchFamily="18" charset="0"/>
                                </a:rPr>
                                <m:t>1+</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num>
                            <m:den>
                              <m:r>
                                <a:rPr lang="en-US" sz="3200" b="0" i="1" smtClean="0">
                                  <a:latin typeface="Cambria Math" panose="02040503050406030204" pitchFamily="18" charset="0"/>
                                </a:rPr>
                                <m:t>2</m:t>
                              </m:r>
                            </m:den>
                          </m:f>
                          <m:r>
                            <a:rPr lang="en-US" sz="320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m:t>
                              </m:r>
                              <m:d>
                                <m:dPr>
                                  <m:begChr m:val="|"/>
                                  <m:endChr m:val="|"/>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𝜓</m:t>
                                      </m:r>
                                    </m:e>
                                    <m:e>
                                      <m:r>
                                        <a:rPr lang="en-US" sz="3200" i="1">
                                          <a:latin typeface="Cambria Math" panose="02040503050406030204" pitchFamily="18" charset="0"/>
                                        </a:rPr>
                                        <m:t>𝜙</m:t>
                                      </m:r>
                                    </m:e>
                                  </m:d>
                                </m:e>
                              </m:d>
                            </m:num>
                            <m:den>
                              <m:r>
                                <a:rPr lang="en-US" sz="3200" i="1" smtClean="0">
                                  <a:latin typeface="Cambria Math" panose="02040503050406030204" pitchFamily="18" charset="0"/>
                                </a:rPr>
                                <m:t>2</m:t>
                              </m:r>
                            </m:den>
                          </m:f>
                        </m:e>
                      </m:d>
                    </m:oMath>
                  </m:oMathPara>
                </a14:m>
                <a:endParaRPr lang="en-US" sz="3200" dirty="0"/>
              </a:p>
            </p:txBody>
          </p:sp>
        </mc:Choice>
        <mc:Fallback xmlns="">
          <p:sp>
            <p:nvSpPr>
              <p:cNvPr id="7" name="TextBox 6">
                <a:extLst>
                  <a:ext uri="{FF2B5EF4-FFF2-40B4-BE49-F238E27FC236}">
                    <a16:creationId xmlns:a16="http://schemas.microsoft.com/office/drawing/2014/main" id="{1FFA05DA-66D0-84D3-2907-DDA66116AA00}"/>
                  </a:ext>
                </a:extLst>
              </p:cNvPr>
              <p:cNvSpPr txBox="1">
                <a:spLocks noRot="1" noChangeAspect="1" noMove="1" noResize="1" noEditPoints="1" noAdjustHandles="1" noChangeArrowheads="1" noChangeShapeType="1" noTextEdit="1"/>
              </p:cNvSpPr>
              <p:nvPr/>
            </p:nvSpPr>
            <p:spPr>
              <a:xfrm>
                <a:off x="202988" y="315210"/>
                <a:ext cx="6514668" cy="11988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D87D68-80A4-9978-3C38-3A05D84184B6}"/>
                  </a:ext>
                </a:extLst>
              </p:cNvPr>
              <p:cNvSpPr txBox="1"/>
              <p:nvPr/>
            </p:nvSpPr>
            <p:spPr>
              <a:xfrm>
                <a:off x="772319" y="1780557"/>
                <a:ext cx="6850722" cy="6860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num>
                        <m:den>
                          <m:r>
                            <a:rPr lang="en-US" sz="2000" i="1">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1+</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num>
                            <m:den>
                              <m:r>
                                <a:rPr lang="en-US" sz="2000" i="1">
                                  <a:latin typeface="Cambria Math" panose="02040503050406030204" pitchFamily="18" charset="0"/>
                                </a:rPr>
                                <m:t>2</m:t>
                              </m:r>
                            </m:den>
                          </m:f>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1</m:t>
                              </m:r>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num>
                            <m:den>
                              <m:r>
                                <a:rPr lang="en-US" sz="2000" i="1">
                                  <a:latin typeface="Cambria Math" panose="02040503050406030204" pitchFamily="18" charset="0"/>
                                </a:rPr>
                                <m:t>2</m:t>
                              </m:r>
                            </m:den>
                          </m:f>
                        </m:e>
                      </m:func>
                    </m:oMath>
                  </m:oMathPara>
                </a14:m>
                <a:endParaRPr lang="en-US" sz="2000" dirty="0"/>
              </a:p>
            </p:txBody>
          </p:sp>
        </mc:Choice>
        <mc:Fallback xmlns="">
          <p:sp>
            <p:nvSpPr>
              <p:cNvPr id="10" name="TextBox 9">
                <a:extLst>
                  <a:ext uri="{FF2B5EF4-FFF2-40B4-BE49-F238E27FC236}">
                    <a16:creationId xmlns:a16="http://schemas.microsoft.com/office/drawing/2014/main" id="{C8D87D68-80A4-9978-3C38-3A05D84184B6}"/>
                  </a:ext>
                </a:extLst>
              </p:cNvPr>
              <p:cNvSpPr txBox="1">
                <a:spLocks noRot="1" noChangeAspect="1" noMove="1" noResize="1" noEditPoints="1" noAdjustHandles="1" noChangeArrowheads="1" noChangeShapeType="1" noTextEdit="1"/>
              </p:cNvSpPr>
              <p:nvPr/>
            </p:nvSpPr>
            <p:spPr>
              <a:xfrm>
                <a:off x="772319" y="1780557"/>
                <a:ext cx="6850722" cy="686022"/>
              </a:xfrm>
              <a:prstGeom prst="rect">
                <a:avLst/>
              </a:prstGeom>
              <a:blipFill>
                <a:blip r:embed="rId3"/>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587E013-3113-903E-E776-A79F55FBFD18}"/>
              </a:ext>
            </a:extLst>
          </p:cNvPr>
          <p:cNvSpPr txBox="1"/>
          <p:nvPr/>
        </p:nvSpPr>
        <p:spPr>
          <a:xfrm>
            <a:off x="1531276" y="2877518"/>
            <a:ext cx="5332807" cy="707886"/>
          </a:xfrm>
          <a:prstGeom prst="rect">
            <a:avLst/>
          </a:prstGeom>
          <a:noFill/>
        </p:spPr>
        <p:txBody>
          <a:bodyPr wrap="none" rtlCol="0">
            <a:spAutoFit/>
          </a:bodyPr>
          <a:lstStyle/>
          <a:p>
            <a:r>
              <a:rPr lang="en-US" sz="4000" dirty="0"/>
              <a:t>The function is invertible</a:t>
            </a:r>
          </a:p>
        </p:txBody>
      </p:sp>
      <p:pic>
        <p:nvPicPr>
          <p:cNvPr id="5" name="Picture 4">
            <a:extLst>
              <a:ext uri="{FF2B5EF4-FFF2-40B4-BE49-F238E27FC236}">
                <a16:creationId xmlns:a16="http://schemas.microsoft.com/office/drawing/2014/main" id="{F4F9B23B-EFCC-13D8-A51C-CCDF6AE4E245}"/>
              </a:ext>
            </a:extLst>
          </p:cNvPr>
          <p:cNvPicPr>
            <a:picLocks noChangeAspect="1"/>
          </p:cNvPicPr>
          <p:nvPr/>
        </p:nvPicPr>
        <p:blipFill>
          <a:blip r:embed="rId4"/>
          <a:stretch>
            <a:fillRect/>
          </a:stretch>
        </p:blipFill>
        <p:spPr>
          <a:xfrm>
            <a:off x="8340629" y="315210"/>
            <a:ext cx="3470372" cy="3462539"/>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2A215DC-2A7E-E6AE-73FB-73C5D6BEE3FF}"/>
                  </a:ext>
                </a:extLst>
              </p:cNvPr>
              <p:cNvSpPr txBox="1"/>
              <p:nvPr/>
            </p:nvSpPr>
            <p:spPr>
              <a:xfrm>
                <a:off x="7772399" y="115155"/>
                <a:ext cx="74392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𝜌</m:t>
                          </m:r>
                        </m:e>
                      </m:d>
                    </m:oMath>
                  </m:oMathPara>
                </a14:m>
                <a:endParaRPr lang="en-US" sz="2000" dirty="0"/>
              </a:p>
            </p:txBody>
          </p:sp>
        </mc:Choice>
        <mc:Fallback xmlns="">
          <p:sp>
            <p:nvSpPr>
              <p:cNvPr id="22" name="TextBox 21">
                <a:extLst>
                  <a:ext uri="{FF2B5EF4-FFF2-40B4-BE49-F238E27FC236}">
                    <a16:creationId xmlns:a16="http://schemas.microsoft.com/office/drawing/2014/main" id="{C2A215DC-2A7E-E6AE-73FB-73C5D6BEE3FF}"/>
                  </a:ext>
                </a:extLst>
              </p:cNvPr>
              <p:cNvSpPr txBox="1">
                <a:spLocks noRot="1" noChangeAspect="1" noMove="1" noResize="1" noEditPoints="1" noAdjustHandles="1" noChangeArrowheads="1" noChangeShapeType="1" noTextEdit="1"/>
              </p:cNvSpPr>
              <p:nvPr/>
            </p:nvSpPr>
            <p:spPr>
              <a:xfrm>
                <a:off x="7772399" y="115155"/>
                <a:ext cx="743922" cy="400110"/>
              </a:xfrm>
              <a:prstGeom prst="rect">
                <a:avLst/>
              </a:prstGeom>
              <a:blipFill>
                <a:blip r:embed="rId6"/>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1470423-3385-F9F9-A6B2-84A6A8530C9F}"/>
                  </a:ext>
                </a:extLst>
              </p:cNvPr>
              <p:cNvSpPr txBox="1"/>
              <p:nvPr/>
            </p:nvSpPr>
            <p:spPr>
              <a:xfrm>
                <a:off x="11055857" y="3721532"/>
                <a:ext cx="103547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e>
                              <m:r>
                                <a:rPr lang="en-US" sz="2000" i="1">
                                  <a:latin typeface="Cambria Math" panose="02040503050406030204" pitchFamily="18" charset="0"/>
                                </a:rPr>
                                <m:t>𝜙</m:t>
                              </m:r>
                            </m:e>
                          </m:d>
                        </m:e>
                      </m:d>
                    </m:oMath>
                  </m:oMathPara>
                </a14:m>
                <a:endParaRPr lang="en-US" sz="2000" dirty="0"/>
              </a:p>
            </p:txBody>
          </p:sp>
        </mc:Choice>
        <mc:Fallback xmlns="">
          <p:sp>
            <p:nvSpPr>
              <p:cNvPr id="23" name="TextBox 22">
                <a:extLst>
                  <a:ext uri="{FF2B5EF4-FFF2-40B4-BE49-F238E27FC236}">
                    <a16:creationId xmlns:a16="http://schemas.microsoft.com/office/drawing/2014/main" id="{E1470423-3385-F9F9-A6B2-84A6A8530C9F}"/>
                  </a:ext>
                </a:extLst>
              </p:cNvPr>
              <p:cNvSpPr txBox="1">
                <a:spLocks noRot="1" noChangeAspect="1" noMove="1" noResize="1" noEditPoints="1" noAdjustHandles="1" noChangeArrowheads="1" noChangeShapeType="1" noTextEdit="1"/>
              </p:cNvSpPr>
              <p:nvPr/>
            </p:nvSpPr>
            <p:spPr>
              <a:xfrm>
                <a:off x="11055857" y="3721532"/>
                <a:ext cx="1035475" cy="400110"/>
              </a:xfrm>
              <a:prstGeom prst="rect">
                <a:avLst/>
              </a:prstGeom>
              <a:blipFill>
                <a:blip r:embed="rId7"/>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3B37EEA-4528-76BC-8FDF-15A4627CA3C4}"/>
                  </a:ext>
                </a:extLst>
              </p:cNvPr>
              <p:cNvSpPr txBox="1"/>
              <p:nvPr/>
            </p:nvSpPr>
            <p:spPr>
              <a:xfrm>
                <a:off x="2104094" y="4634580"/>
                <a:ext cx="5663986" cy="830997"/>
              </a:xfrm>
              <a:prstGeom prst="rect">
                <a:avLst/>
              </a:prstGeom>
              <a:noFill/>
            </p:spPr>
            <p:txBody>
              <a:bodyPr wrap="none" rtlCol="0">
                <a:spAutoFit/>
              </a:bodyPr>
              <a:lstStyle/>
              <a:p>
                <a:r>
                  <a:rPr lang="en-US" sz="4800" b="0" dirty="0">
                    <a:solidFill>
                      <a:schemeClr val="accent6">
                        <a:lumMod val="75000"/>
                      </a:schemeClr>
                    </a:solidFill>
                  </a:rPr>
                  <a:t>Geometry </a:t>
                </a:r>
                <a14:m>
                  <m:oMath xmlns:m="http://schemas.openxmlformats.org/officeDocument/2006/math">
                    <m:r>
                      <a:rPr lang="en-US" sz="4800" b="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4800" dirty="0">
                    <a:solidFill>
                      <a:schemeClr val="accent6">
                        <a:lumMod val="75000"/>
                      </a:schemeClr>
                    </a:solidFill>
                  </a:rPr>
                  <a:t> Entropy</a:t>
                </a:r>
              </a:p>
            </p:txBody>
          </p:sp>
        </mc:Choice>
        <mc:Fallback xmlns="">
          <p:sp>
            <p:nvSpPr>
              <p:cNvPr id="2" name="TextBox 1">
                <a:extLst>
                  <a:ext uri="{FF2B5EF4-FFF2-40B4-BE49-F238E27FC236}">
                    <a16:creationId xmlns:a16="http://schemas.microsoft.com/office/drawing/2014/main" id="{C3B37EEA-4528-76BC-8FDF-15A4627CA3C4}"/>
                  </a:ext>
                </a:extLst>
              </p:cNvPr>
              <p:cNvSpPr txBox="1">
                <a:spLocks noRot="1" noChangeAspect="1" noMove="1" noResize="1" noEditPoints="1" noAdjustHandles="1" noChangeArrowheads="1" noChangeShapeType="1" noTextEdit="1"/>
              </p:cNvSpPr>
              <p:nvPr/>
            </p:nvSpPr>
            <p:spPr>
              <a:xfrm>
                <a:off x="2104094" y="4634580"/>
                <a:ext cx="5663986" cy="830997"/>
              </a:xfrm>
              <a:prstGeom prst="rect">
                <a:avLst/>
              </a:prstGeom>
              <a:blipFill>
                <a:blip r:embed="rId8"/>
                <a:stretch>
                  <a:fillRect l="-4844" t="-16058" r="-4090" b="-3795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F503DC2-AC14-C29C-FF63-BA2C796BBA34}"/>
              </a:ext>
            </a:extLst>
          </p:cNvPr>
          <p:cNvSpPr txBox="1"/>
          <p:nvPr/>
        </p:nvSpPr>
        <p:spPr>
          <a:xfrm>
            <a:off x="6670478" y="4354668"/>
            <a:ext cx="2623539" cy="369332"/>
          </a:xfrm>
          <a:prstGeom prst="rect">
            <a:avLst/>
          </a:prstGeom>
          <a:noFill/>
        </p:spPr>
        <p:txBody>
          <a:bodyPr wrap="none" rtlCol="0">
            <a:spAutoFit/>
          </a:bodyPr>
          <a:lstStyle/>
          <a:p>
            <a:r>
              <a:rPr lang="en-US" dirty="0"/>
              <a:t>Can we go the other way?</a:t>
            </a:r>
          </a:p>
        </p:txBody>
      </p:sp>
      <p:sp>
        <p:nvSpPr>
          <p:cNvPr id="4" name="TextBox 3">
            <a:extLst>
              <a:ext uri="{FF2B5EF4-FFF2-40B4-BE49-F238E27FC236}">
                <a16:creationId xmlns:a16="http://schemas.microsoft.com/office/drawing/2014/main" id="{F398FE74-35B2-93AC-E76F-CE4B2E026A27}"/>
              </a:ext>
            </a:extLst>
          </p:cNvPr>
          <p:cNvSpPr txBox="1"/>
          <p:nvPr/>
        </p:nvSpPr>
        <p:spPr>
          <a:xfrm>
            <a:off x="7910333" y="4725456"/>
            <a:ext cx="1350883" cy="369332"/>
          </a:xfrm>
          <a:prstGeom prst="rect">
            <a:avLst/>
          </a:prstGeom>
          <a:noFill/>
        </p:spPr>
        <p:txBody>
          <a:bodyPr wrap="none" rtlCol="0">
            <a:spAutoFit/>
          </a:bodyPr>
          <a:lstStyle/>
          <a:p>
            <a:r>
              <a:rPr lang="en-US" b="1" dirty="0">
                <a:solidFill>
                  <a:schemeClr val="accent6">
                    <a:lumMod val="75000"/>
                  </a:schemeClr>
                </a:solidFill>
              </a:rPr>
              <a:t>Yes, we can!</a:t>
            </a:r>
          </a:p>
        </p:txBody>
      </p:sp>
    </p:spTree>
    <p:extLst>
      <p:ext uri="{BB962C8B-B14F-4D97-AF65-F5344CB8AC3E}">
        <p14:creationId xmlns:p14="http://schemas.microsoft.com/office/powerpoint/2010/main" val="131780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63B57-F6C2-D4F1-19E7-07F8A2F888C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D01AB5-B87B-790F-A0A8-68B17257ECD9}"/>
              </a:ext>
            </a:extLst>
          </p:cNvPr>
          <p:cNvSpPr/>
          <p:nvPr/>
        </p:nvSpPr>
        <p:spPr>
          <a:xfrm>
            <a:off x="5381057" y="217805"/>
            <a:ext cx="2687216" cy="104694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Probability</a:t>
            </a:r>
          </a:p>
        </p:txBody>
      </p:sp>
      <p:sp>
        <p:nvSpPr>
          <p:cNvPr id="3" name="Rectangle 2">
            <a:extLst>
              <a:ext uri="{FF2B5EF4-FFF2-40B4-BE49-F238E27FC236}">
                <a16:creationId xmlns:a16="http://schemas.microsoft.com/office/drawing/2014/main" id="{46FC80D2-D8B5-116B-D7B3-B452B7727C74}"/>
              </a:ext>
            </a:extLst>
          </p:cNvPr>
          <p:cNvSpPr/>
          <p:nvPr/>
        </p:nvSpPr>
        <p:spPr>
          <a:xfrm>
            <a:off x="5381057" y="2193190"/>
            <a:ext cx="2687216" cy="104694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a:t>
            </a:r>
            <a:br>
              <a:rPr lang="en-US" sz="2000" dirty="0">
                <a:solidFill>
                  <a:schemeClr val="tx1"/>
                </a:solidFill>
              </a:rPr>
            </a:br>
            <a:r>
              <a:rPr lang="en-US" sz="2000" dirty="0">
                <a:solidFill>
                  <a:schemeClr val="tx1"/>
                </a:solidFill>
              </a:rPr>
              <a:t>(Thermodynamics / Information theory)</a:t>
            </a:r>
          </a:p>
        </p:txBody>
      </p:sp>
      <p:sp>
        <p:nvSpPr>
          <p:cNvPr id="4" name="Rectangle 3">
            <a:extLst>
              <a:ext uri="{FF2B5EF4-FFF2-40B4-BE49-F238E27FC236}">
                <a16:creationId xmlns:a16="http://schemas.microsoft.com/office/drawing/2014/main" id="{0A43953C-A6FC-20BE-7E7E-C3B4A8B73FD2}"/>
              </a:ext>
            </a:extLst>
          </p:cNvPr>
          <p:cNvSpPr/>
          <p:nvPr/>
        </p:nvSpPr>
        <p:spPr>
          <a:xfrm>
            <a:off x="396911" y="1160228"/>
            <a:ext cx="2687216" cy="104694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 space geometry (inner product)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B98A314-ABC7-37B4-35C1-5515B1265874}"/>
                  </a:ext>
                </a:extLst>
              </p:cNvPr>
              <p:cNvSpPr txBox="1"/>
              <p:nvPr/>
            </p:nvSpPr>
            <p:spPr>
              <a:xfrm>
                <a:off x="1020869" y="521395"/>
                <a:ext cx="15440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𝜓</m:t>
                                  </m:r>
                                </m:e>
                                <m:e>
                                  <m:r>
                                    <a:rPr lang="en-US" sz="2800" i="1">
                                      <a:latin typeface="Cambria Math" panose="02040503050406030204" pitchFamily="18" charset="0"/>
                                    </a:rPr>
                                    <m:t>𝜙</m:t>
                                  </m:r>
                                </m:e>
                              </m:d>
                            </m:e>
                          </m:d>
                        </m:e>
                        <m:sup>
                          <m:r>
                            <a:rPr lang="en-US" sz="2800" i="1">
                              <a:latin typeface="Cambria Math" panose="02040503050406030204" pitchFamily="18" charset="0"/>
                            </a:rPr>
                            <m:t>2</m:t>
                          </m:r>
                        </m:sup>
                      </m:sSup>
                    </m:oMath>
                  </m:oMathPara>
                </a14:m>
                <a:endParaRPr lang="en-US" sz="2800" dirty="0"/>
              </a:p>
            </p:txBody>
          </p:sp>
        </mc:Choice>
        <mc:Fallback xmlns="">
          <p:sp>
            <p:nvSpPr>
              <p:cNvPr id="5" name="TextBox 4">
                <a:extLst>
                  <a:ext uri="{FF2B5EF4-FFF2-40B4-BE49-F238E27FC236}">
                    <a16:creationId xmlns:a16="http://schemas.microsoft.com/office/drawing/2014/main" id="{CB98A314-ABC7-37B4-35C1-5515B1265874}"/>
                  </a:ext>
                </a:extLst>
              </p:cNvPr>
              <p:cNvSpPr txBox="1">
                <a:spLocks noRot="1" noChangeAspect="1" noMove="1" noResize="1" noEditPoints="1" noAdjustHandles="1" noChangeArrowheads="1" noChangeShapeType="1" noTextEdit="1"/>
              </p:cNvSpPr>
              <p:nvPr/>
            </p:nvSpPr>
            <p:spPr>
              <a:xfrm>
                <a:off x="1020869" y="521395"/>
                <a:ext cx="1544077"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25ECA8-88A6-B7DB-07E2-1EA37595CDEE}"/>
                  </a:ext>
                </a:extLst>
              </p:cNvPr>
              <p:cNvSpPr txBox="1"/>
              <p:nvPr/>
            </p:nvSpPr>
            <p:spPr>
              <a:xfrm>
                <a:off x="8651607" y="2420443"/>
                <a:ext cx="3113994" cy="561820"/>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𝜓𝜙</m:t>
                            </m:r>
                          </m:sub>
                        </m:sSub>
                      </m:e>
                    </m:d>
                    <m:r>
                      <a:rPr lang="en-US" sz="2400" b="0" i="1" smtClean="0">
                        <a:latin typeface="Cambria Math" panose="02040503050406030204" pitchFamily="18" charset="0"/>
                      </a:rPr>
                      <m:t>=</m:t>
                    </m:r>
                    <m:r>
                      <a:rPr lang="en-US" sz="2400" i="1">
                        <a:latin typeface="Cambria Math" panose="02040503050406030204" pitchFamily="18" charset="0"/>
                      </a:rPr>
                      <m:t>𝐼</m:t>
                    </m:r>
                  </m:oMath>
                </a14:m>
                <a:r>
                  <a:rPr lang="en-US" sz="2000" dirty="0"/>
                  <a:t> </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𝑝</m:t>
                                </m:r>
                              </m:e>
                            </m:rad>
                          </m:num>
                          <m:den>
                            <m:r>
                              <a:rPr lang="en-US" sz="2000" i="1">
                                <a:latin typeface="Cambria Math" panose="02040503050406030204" pitchFamily="18" charset="0"/>
                              </a:rPr>
                              <m:t>2</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𝑝</m:t>
                                </m:r>
                              </m:e>
                            </m:rad>
                          </m:num>
                          <m:den>
                            <m:r>
                              <a:rPr lang="en-US" sz="2000" i="1">
                                <a:latin typeface="Cambria Math" panose="02040503050406030204" pitchFamily="18" charset="0"/>
                              </a:rPr>
                              <m:t>2</m:t>
                            </m:r>
                          </m:den>
                        </m:f>
                      </m:e>
                    </m:d>
                  </m:oMath>
                </a14:m>
                <a:endParaRPr lang="en-US" sz="2000" dirty="0"/>
              </a:p>
            </p:txBody>
          </p:sp>
        </mc:Choice>
        <mc:Fallback xmlns="">
          <p:sp>
            <p:nvSpPr>
              <p:cNvPr id="7" name="TextBox 6">
                <a:extLst>
                  <a:ext uri="{FF2B5EF4-FFF2-40B4-BE49-F238E27FC236}">
                    <a16:creationId xmlns:a16="http://schemas.microsoft.com/office/drawing/2014/main" id="{7025ECA8-88A6-B7DB-07E2-1EA37595CDEE}"/>
                  </a:ext>
                </a:extLst>
              </p:cNvPr>
              <p:cNvSpPr txBox="1">
                <a:spLocks noRot="1" noChangeAspect="1" noMove="1" noResize="1" noEditPoints="1" noAdjustHandles="1" noChangeArrowheads="1" noChangeShapeType="1" noTextEdit="1"/>
              </p:cNvSpPr>
              <p:nvPr/>
            </p:nvSpPr>
            <p:spPr>
              <a:xfrm>
                <a:off x="8651607" y="2420443"/>
                <a:ext cx="3113994" cy="561820"/>
              </a:xfrm>
              <a:prstGeom prst="rect">
                <a:avLst/>
              </a:prstGeom>
              <a:blipFill>
                <a:blip r:embed="rId3"/>
                <a:stretch>
                  <a:fillRect/>
                </a:stretch>
              </a:blipFill>
            </p:spPr>
            <p:txBody>
              <a:bodyPr/>
              <a:lstStyle/>
              <a:p>
                <a:r>
                  <a:rPr lang="en-US">
                    <a:noFill/>
                  </a:rPr>
                  <a:t> </a:t>
                </a:r>
              </a:p>
            </p:txBody>
          </p:sp>
        </mc:Fallback>
      </mc:AlternateContent>
      <p:sp>
        <p:nvSpPr>
          <p:cNvPr id="8" name="Arrow: Left-Right 7">
            <a:extLst>
              <a:ext uri="{FF2B5EF4-FFF2-40B4-BE49-F238E27FC236}">
                <a16:creationId xmlns:a16="http://schemas.microsoft.com/office/drawing/2014/main" id="{E96657E7-AAC3-202A-24AC-202660F7C81F}"/>
              </a:ext>
            </a:extLst>
          </p:cNvPr>
          <p:cNvSpPr/>
          <p:nvPr/>
        </p:nvSpPr>
        <p:spPr>
          <a:xfrm rot="20292001">
            <a:off x="3688985" y="986854"/>
            <a:ext cx="1156996"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Right 8">
            <a:extLst>
              <a:ext uri="{FF2B5EF4-FFF2-40B4-BE49-F238E27FC236}">
                <a16:creationId xmlns:a16="http://schemas.microsoft.com/office/drawing/2014/main" id="{6613817F-16E0-79C5-0DB6-B4196AD224DD}"/>
              </a:ext>
            </a:extLst>
          </p:cNvPr>
          <p:cNvSpPr/>
          <p:nvPr/>
        </p:nvSpPr>
        <p:spPr>
          <a:xfrm rot="1307999" flipH="1">
            <a:off x="3688986" y="2135646"/>
            <a:ext cx="1156996"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15AF14AC-A919-4495-C026-D2C0C366DA47}"/>
              </a:ext>
            </a:extLst>
          </p:cNvPr>
          <p:cNvSpPr/>
          <p:nvPr/>
        </p:nvSpPr>
        <p:spPr>
          <a:xfrm rot="5400000">
            <a:off x="6381264" y="1558491"/>
            <a:ext cx="767532"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ADA4BF-D6B7-83B8-1209-E9129EFBD739}"/>
                  </a:ext>
                </a:extLst>
              </p:cNvPr>
              <p:cNvSpPr txBox="1"/>
              <p:nvPr/>
            </p:nvSpPr>
            <p:spPr>
              <a:xfrm>
                <a:off x="8651607" y="398976"/>
                <a:ext cx="31391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𝜓</m:t>
                          </m:r>
                        </m:e>
                        <m:e>
                          <m:r>
                            <a:rPr lang="en-US" sz="2800" i="1">
                              <a:latin typeface="Cambria Math" panose="02040503050406030204" pitchFamily="18" charset="0"/>
                            </a:rPr>
                            <m:t>𝜙</m:t>
                          </m:r>
                        </m:e>
                      </m:d>
                      <m:r>
                        <a:rPr lang="en-US" sz="2800" i="1">
                          <a:latin typeface="Cambria Math" panose="02040503050406030204" pitchFamily="18" charset="0"/>
                        </a:rPr>
                        <m:t>=</m:t>
                      </m:r>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𝜓</m:t>
                                  </m:r>
                                </m:e>
                                <m:e>
                                  <m:r>
                                    <a:rPr lang="en-US" sz="2800" i="1">
                                      <a:latin typeface="Cambria Math" panose="02040503050406030204" pitchFamily="18" charset="0"/>
                                    </a:rPr>
                                    <m:t>𝜙</m:t>
                                  </m:r>
                                </m:e>
                              </m:d>
                            </m:e>
                          </m:d>
                        </m:e>
                        <m:sup>
                          <m:r>
                            <a:rPr lang="en-US" sz="2800" i="1">
                              <a:latin typeface="Cambria Math" panose="02040503050406030204" pitchFamily="18" charset="0"/>
                            </a:rPr>
                            <m:t>2</m:t>
                          </m:r>
                        </m:sup>
                      </m:sSup>
                    </m:oMath>
                  </m:oMathPara>
                </a14:m>
                <a:endParaRPr lang="en-US" sz="2800" dirty="0"/>
              </a:p>
            </p:txBody>
          </p:sp>
        </mc:Choice>
        <mc:Fallback xmlns="">
          <p:sp>
            <p:nvSpPr>
              <p:cNvPr id="29" name="TextBox 28">
                <a:extLst>
                  <a:ext uri="{FF2B5EF4-FFF2-40B4-BE49-F238E27FC236}">
                    <a16:creationId xmlns:a16="http://schemas.microsoft.com/office/drawing/2014/main" id="{25ADA4BF-D6B7-83B8-1209-E9129EFBD739}"/>
                  </a:ext>
                </a:extLst>
              </p:cNvPr>
              <p:cNvSpPr txBox="1">
                <a:spLocks noRot="1" noChangeAspect="1" noMove="1" noResize="1" noEditPoints="1" noAdjustHandles="1" noChangeArrowheads="1" noChangeShapeType="1" noTextEdit="1"/>
              </p:cNvSpPr>
              <p:nvPr/>
            </p:nvSpPr>
            <p:spPr>
              <a:xfrm>
                <a:off x="8651607" y="398976"/>
                <a:ext cx="3139193" cy="523220"/>
              </a:xfrm>
              <a:prstGeom prst="rect">
                <a:avLst/>
              </a:prstGeom>
              <a:blipFill>
                <a:blip r:embed="rId4"/>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74D891B1-D726-7736-DFDC-46E6E5DD4860}"/>
              </a:ext>
            </a:extLst>
          </p:cNvPr>
          <p:cNvSpPr txBox="1"/>
          <p:nvPr/>
        </p:nvSpPr>
        <p:spPr>
          <a:xfrm>
            <a:off x="476117" y="4156647"/>
            <a:ext cx="8917056" cy="646331"/>
          </a:xfrm>
          <a:prstGeom prst="rect">
            <a:avLst/>
          </a:prstGeom>
          <a:noFill/>
        </p:spPr>
        <p:txBody>
          <a:bodyPr wrap="none" rtlCol="0">
            <a:spAutoFit/>
          </a:bodyPr>
          <a:lstStyle/>
          <a:p>
            <a:r>
              <a:rPr lang="en-US" sz="3600" dirty="0">
                <a:solidFill>
                  <a:schemeClr val="accent6">
                    <a:lumMod val="75000"/>
                  </a:schemeClr>
                </a:solidFill>
              </a:rPr>
              <a:t>Geometry of quantum states is purely entropic</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81036-5D07-DC79-9E4F-E8E3E7649935}"/>
                  </a:ext>
                </a:extLst>
              </p:cNvPr>
              <p:cNvSpPr txBox="1"/>
              <p:nvPr/>
            </p:nvSpPr>
            <p:spPr>
              <a:xfrm>
                <a:off x="181194" y="2539429"/>
                <a:ext cx="4198714" cy="700705"/>
              </a:xfrm>
              <a:prstGeom prst="rect">
                <a:avLst/>
              </a:prstGeom>
              <a:noFill/>
            </p:spPr>
            <p:txBody>
              <a:bodyPr wrap="none" rtlCol="0">
                <a:spAutoFit/>
              </a:bodyPr>
              <a:lstStyle/>
              <a:p>
                <a:pPr algn="ct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𝜌</m:t>
                        </m:r>
                      </m:e>
                      <m:sub>
                        <m:r>
                          <a:rPr lang="en-US" sz="2800" b="0" i="1" smtClean="0">
                            <a:latin typeface="Cambria Math" panose="02040503050406030204" pitchFamily="18" charset="0"/>
                          </a:rPr>
                          <m:t>𝜓𝜙</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𝜓</m:t>
                        </m:r>
                      </m:e>
                    </m:d>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𝜓</m:t>
                        </m:r>
                      </m:e>
                    </m:d>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𝜙</m:t>
                        </m:r>
                      </m:e>
                    </m:d>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𝜙</m:t>
                        </m:r>
                      </m:e>
                    </m:d>
                  </m:oMath>
                </a14:m>
                <a:r>
                  <a:rPr lang="en-US" sz="2800" dirty="0"/>
                  <a:t> </a:t>
                </a:r>
              </a:p>
            </p:txBody>
          </p:sp>
        </mc:Choice>
        <mc:Fallback xmlns="">
          <p:sp>
            <p:nvSpPr>
              <p:cNvPr id="14" name="TextBox 13">
                <a:extLst>
                  <a:ext uri="{FF2B5EF4-FFF2-40B4-BE49-F238E27FC236}">
                    <a16:creationId xmlns:a16="http://schemas.microsoft.com/office/drawing/2014/main" id="{9E881036-5D07-DC79-9E4F-E8E3E7649935}"/>
                  </a:ext>
                </a:extLst>
              </p:cNvPr>
              <p:cNvSpPr txBox="1">
                <a:spLocks noRot="1" noChangeAspect="1" noMove="1" noResize="1" noEditPoints="1" noAdjustHandles="1" noChangeArrowheads="1" noChangeShapeType="1" noTextEdit="1"/>
              </p:cNvSpPr>
              <p:nvPr/>
            </p:nvSpPr>
            <p:spPr>
              <a:xfrm>
                <a:off x="181194" y="2539429"/>
                <a:ext cx="4198714" cy="70070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7612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30A09-E793-5A3B-6403-D0BAC743A9E8}"/>
              </a:ext>
            </a:extLst>
          </p:cNvPr>
          <p:cNvSpPr txBox="1"/>
          <p:nvPr/>
        </p:nvSpPr>
        <p:spPr>
          <a:xfrm>
            <a:off x="1000058" y="337122"/>
            <a:ext cx="10191883" cy="3785652"/>
          </a:xfrm>
          <a:prstGeom prst="rect">
            <a:avLst/>
          </a:prstGeom>
          <a:noFill/>
        </p:spPr>
        <p:txBody>
          <a:bodyPr wrap="square" rtlCol="0">
            <a:spAutoFit/>
          </a:bodyPr>
          <a:lstStyle/>
          <a:p>
            <a:pPr algn="ctr"/>
            <a:r>
              <a:rPr lang="en-US" sz="8000" dirty="0">
                <a:solidFill>
                  <a:schemeClr val="accent6">
                    <a:lumMod val="75000"/>
                  </a:schemeClr>
                </a:solidFill>
              </a:rPr>
              <a:t>Geometry of classical</a:t>
            </a:r>
            <a:br>
              <a:rPr lang="en-US" sz="8000" dirty="0">
                <a:solidFill>
                  <a:schemeClr val="accent6">
                    <a:lumMod val="75000"/>
                  </a:schemeClr>
                </a:solidFill>
              </a:rPr>
            </a:br>
            <a:r>
              <a:rPr lang="en-US" sz="8000" dirty="0">
                <a:solidFill>
                  <a:schemeClr val="accent6">
                    <a:lumMod val="75000"/>
                  </a:schemeClr>
                </a:solidFill>
              </a:rPr>
              <a:t>and quantum states</a:t>
            </a:r>
            <a:br>
              <a:rPr lang="en-US" sz="8000" dirty="0">
                <a:solidFill>
                  <a:schemeClr val="accent6">
                    <a:lumMod val="75000"/>
                  </a:schemeClr>
                </a:solidFill>
              </a:rPr>
            </a:br>
            <a:r>
              <a:rPr lang="en-US" sz="8000" dirty="0">
                <a:solidFill>
                  <a:schemeClr val="accent6">
                    <a:lumMod val="75000"/>
                  </a:schemeClr>
                </a:solidFill>
              </a:rPr>
              <a:t>is purely entropic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621C1E9-3B71-6342-DAD4-099D72319820}"/>
                  </a:ext>
                </a:extLst>
              </p:cNvPr>
              <p:cNvSpPr txBox="1"/>
              <p:nvPr/>
            </p:nvSpPr>
            <p:spPr>
              <a:xfrm>
                <a:off x="1100959" y="4657725"/>
                <a:ext cx="8279318" cy="461665"/>
              </a:xfrm>
              <a:prstGeom prst="rect">
                <a:avLst/>
              </a:prstGeom>
              <a:noFill/>
            </p:spPr>
            <p:txBody>
              <a:bodyPr wrap="none" rtlCol="0">
                <a:spAutoFit/>
              </a:bodyPr>
              <a:lstStyle/>
              <a:p>
                <a:r>
                  <a:rPr lang="en-US" sz="2400" dirty="0"/>
                  <a:t>Invariance of entropy across observers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symplectic structure</a:t>
                </a:r>
              </a:p>
            </p:txBody>
          </p:sp>
        </mc:Choice>
        <mc:Fallback xmlns="">
          <p:sp>
            <p:nvSpPr>
              <p:cNvPr id="3" name="TextBox 2">
                <a:extLst>
                  <a:ext uri="{FF2B5EF4-FFF2-40B4-BE49-F238E27FC236}">
                    <a16:creationId xmlns:a16="http://schemas.microsoft.com/office/drawing/2014/main" id="{A621C1E9-3B71-6342-DAD4-099D72319820}"/>
                  </a:ext>
                </a:extLst>
              </p:cNvPr>
              <p:cNvSpPr txBox="1">
                <a:spLocks noRot="1" noChangeAspect="1" noMove="1" noResize="1" noEditPoints="1" noAdjustHandles="1" noChangeArrowheads="1" noChangeShapeType="1" noTextEdit="1"/>
              </p:cNvSpPr>
              <p:nvPr/>
            </p:nvSpPr>
            <p:spPr>
              <a:xfrm>
                <a:off x="1100959" y="4657725"/>
                <a:ext cx="8279318" cy="461665"/>
              </a:xfrm>
              <a:prstGeom prst="rect">
                <a:avLst/>
              </a:prstGeom>
              <a:blipFill>
                <a:blip r:embed="rId2"/>
                <a:stretch>
                  <a:fillRect l="-1178" t="-10526" b="-2894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EF34C08-7897-26DA-EE60-C09DE6F51381}"/>
              </a:ext>
            </a:extLst>
          </p:cNvPr>
          <p:cNvSpPr txBox="1"/>
          <p:nvPr/>
        </p:nvSpPr>
        <p:spPr>
          <a:xfrm>
            <a:off x="638504" y="4288393"/>
            <a:ext cx="1435393" cy="369332"/>
          </a:xfrm>
          <a:prstGeom prst="rect">
            <a:avLst/>
          </a:prstGeom>
          <a:noFill/>
        </p:spPr>
        <p:txBody>
          <a:bodyPr wrap="none" rtlCol="0">
            <a:spAutoFit/>
          </a:bodyPr>
          <a:lstStyle/>
          <a:p>
            <a:r>
              <a:rPr lang="en-US" dirty="0"/>
              <a:t>More results:</a:t>
            </a:r>
          </a:p>
        </p:txBody>
      </p:sp>
      <p:sp>
        <p:nvSpPr>
          <p:cNvPr id="5" name="TextBox 4">
            <a:extLst>
              <a:ext uri="{FF2B5EF4-FFF2-40B4-BE49-F238E27FC236}">
                <a16:creationId xmlns:a16="http://schemas.microsoft.com/office/drawing/2014/main" id="{83BB3698-ECEC-D081-B3A9-465BB89B48F8}"/>
              </a:ext>
            </a:extLst>
          </p:cNvPr>
          <p:cNvSpPr txBox="1"/>
          <p:nvPr/>
        </p:nvSpPr>
        <p:spPr>
          <a:xfrm>
            <a:off x="1100959" y="5174264"/>
            <a:ext cx="7510710" cy="461665"/>
          </a:xfrm>
          <a:prstGeom prst="rect">
            <a:avLst/>
          </a:prstGeom>
          <a:noFill/>
        </p:spPr>
        <p:txBody>
          <a:bodyPr wrap="none" rtlCol="0">
            <a:spAutoFit/>
          </a:bodyPr>
          <a:lstStyle/>
          <a:p>
            <a:r>
              <a:rPr lang="en-US" sz="2400" dirty="0"/>
              <a:t>Quantum state space is symplectic… because it is complex!</a:t>
            </a:r>
          </a:p>
        </p:txBody>
      </p:sp>
    </p:spTree>
    <p:extLst>
      <p:ext uri="{BB962C8B-B14F-4D97-AF65-F5344CB8AC3E}">
        <p14:creationId xmlns:p14="http://schemas.microsoft.com/office/powerpoint/2010/main" val="236302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BEEB17-DD43-698C-5E48-8425CB334CA4}"/>
              </a:ext>
            </a:extLst>
          </p:cNvPr>
          <p:cNvSpPr txBox="1"/>
          <p:nvPr/>
        </p:nvSpPr>
        <p:spPr>
          <a:xfrm>
            <a:off x="1000058" y="337122"/>
            <a:ext cx="10191883" cy="3785652"/>
          </a:xfrm>
          <a:prstGeom prst="rect">
            <a:avLst/>
          </a:prstGeom>
          <a:noFill/>
        </p:spPr>
        <p:txBody>
          <a:bodyPr wrap="square" rtlCol="0">
            <a:spAutoFit/>
          </a:bodyPr>
          <a:lstStyle/>
          <a:p>
            <a:pPr algn="ctr"/>
            <a:r>
              <a:rPr lang="en-US" sz="8000" dirty="0">
                <a:solidFill>
                  <a:schemeClr val="accent6">
                    <a:lumMod val="75000"/>
                  </a:schemeClr>
                </a:solidFill>
              </a:rPr>
              <a:t>Statistical mechanics</a:t>
            </a:r>
            <a:br>
              <a:rPr lang="en-US" sz="8000" dirty="0">
                <a:solidFill>
                  <a:schemeClr val="accent6">
                    <a:lumMod val="75000"/>
                  </a:schemeClr>
                </a:solidFill>
              </a:rPr>
            </a:br>
            <a:r>
              <a:rPr lang="en-US" sz="8000" dirty="0">
                <a:solidFill>
                  <a:schemeClr val="accent6">
                    <a:lumMod val="75000"/>
                  </a:schemeClr>
                </a:solidFill>
              </a:rPr>
              <a:t>is part of the structure</a:t>
            </a:r>
            <a:br>
              <a:rPr lang="en-US" sz="8000" dirty="0">
                <a:solidFill>
                  <a:schemeClr val="accent6">
                    <a:lumMod val="75000"/>
                  </a:schemeClr>
                </a:solidFill>
              </a:rPr>
            </a:br>
            <a:r>
              <a:rPr lang="en-US" sz="8000" dirty="0">
                <a:solidFill>
                  <a:schemeClr val="accent6">
                    <a:lumMod val="75000"/>
                  </a:schemeClr>
                </a:solidFill>
              </a:rPr>
              <a:t>of state spaces</a:t>
            </a:r>
          </a:p>
        </p:txBody>
      </p:sp>
      <p:sp>
        <p:nvSpPr>
          <p:cNvPr id="3" name="TextBox 2">
            <a:extLst>
              <a:ext uri="{FF2B5EF4-FFF2-40B4-BE49-F238E27FC236}">
                <a16:creationId xmlns:a16="http://schemas.microsoft.com/office/drawing/2014/main" id="{B7ADB35A-66C3-AAEC-A2DF-FDD5F311772C}"/>
              </a:ext>
            </a:extLst>
          </p:cNvPr>
          <p:cNvSpPr txBox="1"/>
          <p:nvPr/>
        </p:nvSpPr>
        <p:spPr>
          <a:xfrm>
            <a:off x="1000058" y="4400550"/>
            <a:ext cx="3489097" cy="646331"/>
          </a:xfrm>
          <a:prstGeom prst="rect">
            <a:avLst/>
          </a:prstGeom>
          <a:noFill/>
        </p:spPr>
        <p:txBody>
          <a:bodyPr wrap="none" rtlCol="0">
            <a:spAutoFit/>
          </a:bodyPr>
          <a:lstStyle/>
          <a:p>
            <a:r>
              <a:rPr lang="en-US" sz="3600" dirty="0">
                <a:solidFill>
                  <a:srgbClr val="C00000"/>
                </a:solidFill>
              </a:rPr>
              <a:t>not tacked on top</a:t>
            </a:r>
          </a:p>
        </p:txBody>
      </p:sp>
    </p:spTree>
    <p:extLst>
      <p:ext uri="{BB962C8B-B14F-4D97-AF65-F5344CB8AC3E}">
        <p14:creationId xmlns:p14="http://schemas.microsoft.com/office/powerpoint/2010/main" val="342617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41C55-4072-D30B-8D9D-AD0EC7FFB9F1}"/>
              </a:ext>
            </a:extLst>
          </p:cNvPr>
          <p:cNvSpPr txBox="1"/>
          <p:nvPr/>
        </p:nvSpPr>
        <p:spPr>
          <a:xfrm>
            <a:off x="343405" y="250074"/>
            <a:ext cx="7441845" cy="707886"/>
          </a:xfrm>
          <a:prstGeom prst="rect">
            <a:avLst/>
          </a:prstGeom>
          <a:noFill/>
        </p:spPr>
        <p:txBody>
          <a:bodyPr wrap="none" rtlCol="0">
            <a:spAutoFit/>
          </a:bodyPr>
          <a:lstStyle/>
          <a:p>
            <a:r>
              <a:rPr lang="en-US" sz="4000" dirty="0"/>
              <a:t>What about space-time geometry?</a:t>
            </a:r>
          </a:p>
        </p:txBody>
      </p:sp>
      <p:sp>
        <p:nvSpPr>
          <p:cNvPr id="3" name="TextBox 2">
            <a:extLst>
              <a:ext uri="{FF2B5EF4-FFF2-40B4-BE49-F238E27FC236}">
                <a16:creationId xmlns:a16="http://schemas.microsoft.com/office/drawing/2014/main" id="{2159AD26-877F-BAEF-F8EB-3E05D3CAE845}"/>
              </a:ext>
            </a:extLst>
          </p:cNvPr>
          <p:cNvSpPr txBox="1"/>
          <p:nvPr/>
        </p:nvSpPr>
        <p:spPr>
          <a:xfrm>
            <a:off x="427770" y="983809"/>
            <a:ext cx="11602600" cy="523220"/>
          </a:xfrm>
          <a:prstGeom prst="rect">
            <a:avLst/>
          </a:prstGeom>
          <a:noFill/>
        </p:spPr>
        <p:txBody>
          <a:bodyPr wrap="none" rtlCol="0">
            <a:spAutoFit/>
          </a:bodyPr>
          <a:lstStyle/>
          <a:p>
            <a:r>
              <a:rPr lang="en-US" sz="2800" dirty="0">
                <a:solidFill>
                  <a:schemeClr val="accent6">
                    <a:lumMod val="75000"/>
                  </a:schemeClr>
                </a:solidFill>
              </a:rPr>
              <a:t>Symplectic form of the extended phase-space in four-position and four-velocity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22D16A-58F5-F1B1-75A4-F371749A913F}"/>
                  </a:ext>
                </a:extLst>
              </p:cNvPr>
              <p:cNvSpPr txBox="1"/>
              <p:nvPr/>
            </p:nvSpPr>
            <p:spPr>
              <a:xfrm>
                <a:off x="1037371" y="2651404"/>
                <a:ext cx="5822684" cy="10764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𝑎𝑏</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𝑚</m:t>
                                </m:r>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𝐺</m:t>
                                    </m:r>
                                  </m:e>
                                  <m:sub>
                                    <m:r>
                                      <m:rPr>
                                        <m:brk m:alnAt="7"/>
                                      </m:rPr>
                                      <a:rPr lang="en-US" sz="2800" b="0" i="1" smtClean="0">
                                        <a:latin typeface="Cambria Math" panose="02040503050406030204" pitchFamily="18" charset="0"/>
                                      </a:rPr>
                                      <m:t>𝛼</m:t>
                                    </m:r>
                                    <m:r>
                                      <a:rPr lang="en-US" sz="2800" b="0" i="1" smtClean="0">
                                        <a:latin typeface="Cambria Math" panose="02040503050406030204" pitchFamily="18" charset="0"/>
                                      </a:rPr>
                                      <m:t>𝛽𝛾</m:t>
                                    </m:r>
                                  </m:sub>
                                </m:sSub>
                                <m:sSup>
                                  <m:sSupPr>
                                    <m:ctrlPr>
                                      <a:rPr lang="en-US" sz="2800" b="0" i="1" smtClean="0">
                                        <a:latin typeface="Cambria Math" panose="02040503050406030204" pitchFamily="18" charset="0"/>
                                      </a:rPr>
                                    </m:ctrlPr>
                                  </m:sSupPr>
                                  <m:e>
                                    <m:r>
                                      <m:rPr>
                                        <m:brk m:alnAt="7"/>
                                      </m:rPr>
                                      <a:rPr lang="en-US" sz="2800" b="0" i="1" smtClean="0">
                                        <a:latin typeface="Cambria Math" panose="02040503050406030204" pitchFamily="18" charset="0"/>
                                      </a:rPr>
                                      <m:t>𝑢</m:t>
                                    </m:r>
                                  </m:e>
                                  <m:sup>
                                    <m:r>
                                      <m:rPr>
                                        <m:brk m:alnAt="7"/>
                                      </m:rPr>
                                      <a:rPr lang="en-US" sz="2800" b="0" i="1" smtClean="0">
                                        <a:latin typeface="Cambria Math" panose="02040503050406030204" pitchFamily="18" charset="0"/>
                                      </a:rPr>
                                      <m:t>𝛾</m:t>
                                    </m:r>
                                  </m:sup>
                                </m:sSup>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𝑞</m:t>
                                </m:r>
                                <m:sSup>
                                  <m:sSupPr>
                                    <m:ctrlPr>
                                      <a:rPr lang="en-US" sz="2800" b="0" i="1" smtClean="0">
                                        <a:latin typeface="Cambria Math" panose="02040503050406030204" pitchFamily="18" charset="0"/>
                                      </a:rPr>
                                    </m:ctrlPr>
                                  </m:sSupPr>
                                  <m:e>
                                    <m:r>
                                      <m:rPr>
                                        <m:brk m:alnAt="7"/>
                                      </m:rPr>
                                      <a:rPr lang="en-US" sz="2800" b="0" i="1" smtClean="0">
                                        <a:latin typeface="Cambria Math" panose="02040503050406030204" pitchFamily="18" charset="0"/>
                                      </a:rPr>
                                      <m:t>𝐹</m:t>
                                    </m:r>
                                  </m:e>
                                  <m:sup>
                                    <m:r>
                                      <m:rPr>
                                        <m:brk m:alnAt="7"/>
                                      </m:rPr>
                                      <a:rPr lang="en-US" sz="2800" b="0" i="1" smtClean="0">
                                        <a:latin typeface="Cambria Math" panose="02040503050406030204" pitchFamily="18" charset="0"/>
                                      </a:rPr>
                                      <m:t>𝛼</m:t>
                                    </m:r>
                                    <m:r>
                                      <a:rPr lang="en-US" sz="2800" i="1">
                                        <a:latin typeface="Cambria Math" panose="02040503050406030204" pitchFamily="18" charset="0"/>
                                      </a:rPr>
                                      <m:t>𝛽</m:t>
                                    </m:r>
                                  </m:sup>
                                </m:sSup>
                              </m:e>
                              <m:e>
                                <m:r>
                                  <a:rPr lang="en-US" sz="2800" b="0" i="1" smtClean="0">
                                    <a:latin typeface="Cambria Math" panose="02040503050406030204" pitchFamily="18" charset="0"/>
                                  </a:rPr>
                                  <m:t>𝑚</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𝛼𝛽</m:t>
                                    </m:r>
                                  </m:sub>
                                </m:sSub>
                              </m:e>
                            </m:mr>
                            <m:mr>
                              <m:e>
                                <m:r>
                                  <a:rPr lang="en-US" sz="2800" b="0" i="1" smtClean="0">
                                    <a:latin typeface="Cambria Math" panose="02040503050406030204" pitchFamily="18" charset="0"/>
                                  </a:rPr>
                                  <m:t>−</m:t>
                                </m:r>
                                <m:r>
                                  <a:rPr lang="en-US" sz="2800" i="1">
                                    <a:latin typeface="Cambria Math" panose="02040503050406030204" pitchFamily="18" charset="0"/>
                                  </a:rPr>
                                  <m:t>𝑚</m:t>
                                </m:r>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𝛼𝛽</m:t>
                                    </m:r>
                                  </m:sub>
                                </m:sSub>
                              </m:e>
                              <m:e>
                                <m:r>
                                  <a:rPr lang="en-US" sz="2800" b="0" i="1" smtClean="0">
                                    <a:latin typeface="Cambria Math" panose="02040503050406030204" pitchFamily="18" charset="0"/>
                                  </a:rPr>
                                  <m:t>0</m:t>
                                </m:r>
                              </m:e>
                            </m:mr>
                          </m:m>
                        </m:e>
                      </m:d>
                    </m:oMath>
                  </m:oMathPara>
                </a14:m>
                <a:endParaRPr lang="en-US" sz="2800" dirty="0"/>
              </a:p>
            </p:txBody>
          </p:sp>
        </mc:Choice>
        <mc:Fallback xmlns="">
          <p:sp>
            <p:nvSpPr>
              <p:cNvPr id="4" name="TextBox 3">
                <a:extLst>
                  <a:ext uri="{FF2B5EF4-FFF2-40B4-BE49-F238E27FC236}">
                    <a16:creationId xmlns:a16="http://schemas.microsoft.com/office/drawing/2014/main" id="{A022D16A-58F5-F1B1-75A4-F371749A913F}"/>
                  </a:ext>
                </a:extLst>
              </p:cNvPr>
              <p:cNvSpPr txBox="1">
                <a:spLocks noRot="1" noChangeAspect="1" noMove="1" noResize="1" noEditPoints="1" noAdjustHandles="1" noChangeArrowheads="1" noChangeShapeType="1" noTextEdit="1"/>
              </p:cNvSpPr>
              <p:nvPr/>
            </p:nvSpPr>
            <p:spPr>
              <a:xfrm>
                <a:off x="1037371" y="2651404"/>
                <a:ext cx="5822684" cy="1076449"/>
              </a:xfrm>
              <a:prstGeom prst="rect">
                <a:avLst/>
              </a:prstGeom>
              <a:blipFill>
                <a:blip r:embed="rId2"/>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B296A48-5996-AF78-4FB7-9950CA1EE144}"/>
              </a:ext>
            </a:extLst>
          </p:cNvPr>
          <p:cNvCxnSpPr>
            <a:cxnSpLocks/>
          </p:cNvCxnSpPr>
          <p:nvPr/>
        </p:nvCxnSpPr>
        <p:spPr>
          <a:xfrm flipH="1">
            <a:off x="3422291" y="2360946"/>
            <a:ext cx="619657" cy="459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392EAD3-CD97-ACA0-7662-E2A00A52FDC1}"/>
                  </a:ext>
                </a:extLst>
              </p:cNvPr>
              <p:cNvSpPr txBox="1"/>
              <p:nvPr/>
            </p:nvSpPr>
            <p:spPr>
              <a:xfrm>
                <a:off x="3685502" y="1809250"/>
                <a:ext cx="2221313" cy="4945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𝛼</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𝛽𝛾</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𝛽</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𝛼𝛾</m:t>
                          </m:r>
                        </m:sub>
                      </m:sSub>
                    </m:oMath>
                  </m:oMathPara>
                </a14:m>
                <a:endParaRPr lang="en-US" sz="2400" dirty="0"/>
              </a:p>
            </p:txBody>
          </p:sp>
        </mc:Choice>
        <mc:Fallback xmlns="">
          <p:sp>
            <p:nvSpPr>
              <p:cNvPr id="6" name="TextBox 5">
                <a:extLst>
                  <a:ext uri="{FF2B5EF4-FFF2-40B4-BE49-F238E27FC236}">
                    <a16:creationId xmlns:a16="http://schemas.microsoft.com/office/drawing/2014/main" id="{4392EAD3-CD97-ACA0-7662-E2A00A52FDC1}"/>
                  </a:ext>
                </a:extLst>
              </p:cNvPr>
              <p:cNvSpPr txBox="1">
                <a:spLocks noRot="1" noChangeAspect="1" noMove="1" noResize="1" noEditPoints="1" noAdjustHandles="1" noChangeArrowheads="1" noChangeShapeType="1" noTextEdit="1"/>
              </p:cNvSpPr>
              <p:nvPr/>
            </p:nvSpPr>
            <p:spPr>
              <a:xfrm>
                <a:off x="3685502" y="1809250"/>
                <a:ext cx="2221313" cy="494559"/>
              </a:xfrm>
              <a:prstGeom prst="rect">
                <a:avLst/>
              </a:prstGeom>
              <a:blipFill>
                <a:blip r:embed="rId3"/>
                <a:stretch>
                  <a:fillRect b="-12346"/>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0742248-0E2F-F0E8-6DD7-AD90502CB3BF}"/>
              </a:ext>
            </a:extLst>
          </p:cNvPr>
          <p:cNvCxnSpPr>
            <a:cxnSpLocks/>
          </p:cNvCxnSpPr>
          <p:nvPr/>
        </p:nvCxnSpPr>
        <p:spPr>
          <a:xfrm flipH="1">
            <a:off x="6579476" y="2568808"/>
            <a:ext cx="995297" cy="25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6ADF8D-31DB-CE9F-B12F-9B6644B85123}"/>
              </a:ext>
            </a:extLst>
          </p:cNvPr>
          <p:cNvSpPr txBox="1"/>
          <p:nvPr/>
        </p:nvSpPr>
        <p:spPr>
          <a:xfrm>
            <a:off x="7702309" y="1729334"/>
            <a:ext cx="4022007" cy="1384995"/>
          </a:xfrm>
          <a:prstGeom prst="rect">
            <a:avLst/>
          </a:prstGeom>
          <a:noFill/>
        </p:spPr>
        <p:txBody>
          <a:bodyPr wrap="square" rtlCol="0">
            <a:spAutoFit/>
          </a:bodyPr>
          <a:lstStyle/>
          <a:p>
            <a:r>
              <a:rPr lang="en-US" sz="2800" dirty="0">
                <a:solidFill>
                  <a:schemeClr val="accent6">
                    <a:lumMod val="75000"/>
                  </a:schemeClr>
                </a:solidFill>
              </a:rPr>
              <a:t>Metric tensor appears as the position-velocity part of the symplectic form</a:t>
            </a:r>
          </a:p>
        </p:txBody>
      </p:sp>
      <p:sp>
        <p:nvSpPr>
          <p:cNvPr id="11" name="TextBox 10">
            <a:extLst>
              <a:ext uri="{FF2B5EF4-FFF2-40B4-BE49-F238E27FC236}">
                <a16:creationId xmlns:a16="http://schemas.microsoft.com/office/drawing/2014/main" id="{2A407464-DC95-AFDF-900D-97DC116EF2DD}"/>
              </a:ext>
            </a:extLst>
          </p:cNvPr>
          <p:cNvSpPr txBox="1"/>
          <p:nvPr/>
        </p:nvSpPr>
        <p:spPr>
          <a:xfrm>
            <a:off x="343405" y="4453668"/>
            <a:ext cx="5205784" cy="646331"/>
          </a:xfrm>
          <a:prstGeom prst="rect">
            <a:avLst/>
          </a:prstGeom>
          <a:noFill/>
        </p:spPr>
        <p:txBody>
          <a:bodyPr wrap="none" rtlCol="0">
            <a:spAutoFit/>
          </a:bodyPr>
          <a:lstStyle/>
          <a:p>
            <a:r>
              <a:rPr lang="en-US" sz="3600" dirty="0"/>
              <a:t>What about field theories?</a:t>
            </a:r>
          </a:p>
        </p:txBody>
      </p:sp>
      <p:sp>
        <p:nvSpPr>
          <p:cNvPr id="12" name="TextBox 11">
            <a:extLst>
              <a:ext uri="{FF2B5EF4-FFF2-40B4-BE49-F238E27FC236}">
                <a16:creationId xmlns:a16="http://schemas.microsoft.com/office/drawing/2014/main" id="{351AEE1D-83D5-FB66-CC2C-3B982F0AF255}"/>
              </a:ext>
            </a:extLst>
          </p:cNvPr>
          <p:cNvSpPr txBox="1"/>
          <p:nvPr/>
        </p:nvSpPr>
        <p:spPr>
          <a:xfrm>
            <a:off x="5473506" y="4988838"/>
            <a:ext cx="1425390" cy="523220"/>
          </a:xfrm>
          <a:prstGeom prst="rect">
            <a:avLst/>
          </a:prstGeom>
          <a:noFill/>
        </p:spPr>
        <p:txBody>
          <a:bodyPr wrap="none" rtlCol="0">
            <a:spAutoFit/>
          </a:bodyPr>
          <a:lstStyle/>
          <a:p>
            <a:r>
              <a:rPr lang="en-US" sz="2800" dirty="0"/>
              <a:t>No idea!</a:t>
            </a:r>
          </a:p>
        </p:txBody>
      </p:sp>
    </p:spTree>
    <p:extLst>
      <p:ext uri="{BB962C8B-B14F-4D97-AF65-F5344CB8AC3E}">
        <p14:creationId xmlns:p14="http://schemas.microsoft.com/office/powerpoint/2010/main" val="90107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E37D930-3FF4-9A5B-52DD-065C197B05F9}"/>
                  </a:ext>
                </a:extLst>
              </p:cNvPr>
              <p:cNvSpPr txBox="1"/>
              <p:nvPr/>
            </p:nvSpPr>
            <p:spPr>
              <a:xfrm>
                <a:off x="738064" y="4480763"/>
                <a:ext cx="4912114" cy="6674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𝑆</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e>
                      </m:d>
                      <m:r>
                        <a:rPr lang="en-US" sz="3600" b="0" i="1" smtClean="0">
                          <a:latin typeface="Cambria Math" panose="02040503050406030204" pitchFamily="18" charset="0"/>
                        </a:rPr>
                        <m:t>=−∫</m:t>
                      </m:r>
                      <m:r>
                        <a:rPr lang="en-US" sz="3600" b="0" i="1" smtClean="0">
                          <a:latin typeface="Cambria Math" panose="02040503050406030204" pitchFamily="18" charset="0"/>
                        </a:rPr>
                        <m:t>𝜌</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𝜌</m:t>
                          </m:r>
                        </m:e>
                      </m:func>
                      <m:r>
                        <a:rPr lang="en-US" sz="3600" b="0" i="1" smtClean="0">
                          <a:latin typeface="Cambria Math" panose="02040503050406030204" pitchFamily="18" charset="0"/>
                        </a:rPr>
                        <m:t>𝑑𝑞𝑑𝑝</m:t>
                      </m:r>
                    </m:oMath>
                  </m:oMathPara>
                </a14:m>
                <a:endParaRPr lang="en-US" sz="3600" dirty="0"/>
              </a:p>
            </p:txBody>
          </p:sp>
        </mc:Choice>
        <mc:Fallback xmlns="">
          <p:sp>
            <p:nvSpPr>
              <p:cNvPr id="2" name="TextBox 1">
                <a:extLst>
                  <a:ext uri="{FF2B5EF4-FFF2-40B4-BE49-F238E27FC236}">
                    <a16:creationId xmlns:a16="http://schemas.microsoft.com/office/drawing/2014/main" id="{FE37D930-3FF4-9A5B-52DD-065C197B05F9}"/>
                  </a:ext>
                </a:extLst>
              </p:cNvPr>
              <p:cNvSpPr txBox="1">
                <a:spLocks noRot="1" noChangeAspect="1" noMove="1" noResize="1" noEditPoints="1" noAdjustHandles="1" noChangeArrowheads="1" noChangeShapeType="1" noTextEdit="1"/>
              </p:cNvSpPr>
              <p:nvPr/>
            </p:nvSpPr>
            <p:spPr>
              <a:xfrm>
                <a:off x="738064" y="4480763"/>
                <a:ext cx="4912114" cy="667427"/>
              </a:xfrm>
              <a:prstGeom prst="rect">
                <a:avLst/>
              </a:prstGeom>
              <a:blipFill>
                <a:blip r:embed="rId2"/>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0A68FBBF-8FA6-FF05-2C24-A7572B1FBD3A}"/>
              </a:ext>
            </a:extLst>
          </p:cNvPr>
          <p:cNvCxnSpPr/>
          <p:nvPr/>
        </p:nvCxnSpPr>
        <p:spPr>
          <a:xfrm rot="1980000">
            <a:off x="9199180" y="978009"/>
            <a:ext cx="0" cy="381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4BD32DD-7619-FAAE-4D96-2A86F68A6EDB}"/>
              </a:ext>
            </a:extLst>
          </p:cNvPr>
          <p:cNvCxnSpPr/>
          <p:nvPr/>
        </p:nvCxnSpPr>
        <p:spPr>
          <a:xfrm>
            <a:off x="6608380" y="2883009"/>
            <a:ext cx="5181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8">
            <a:extLst>
              <a:ext uri="{FF2B5EF4-FFF2-40B4-BE49-F238E27FC236}">
                <a16:creationId xmlns:a16="http://schemas.microsoft.com/office/drawing/2014/main" id="{87443202-CE9E-30C0-8055-BA10140C8988}"/>
              </a:ext>
            </a:extLst>
          </p:cNvPr>
          <p:cNvSpPr/>
          <p:nvPr/>
        </p:nvSpPr>
        <p:spPr>
          <a:xfrm rot="18240000">
            <a:off x="7021367" y="2246075"/>
            <a:ext cx="3713510" cy="773824"/>
          </a:xfrm>
          <a:custGeom>
            <a:avLst/>
            <a:gdLst>
              <a:gd name="connsiteX0" fmla="*/ 0 w 5001065"/>
              <a:gd name="connsiteY0" fmla="*/ 1526473 h 1626320"/>
              <a:gd name="connsiteX1" fmla="*/ 1863970 w 5001065"/>
              <a:gd name="connsiteY1" fmla="*/ 1463168 h 1626320"/>
              <a:gd name="connsiteX2" fmla="*/ 2708031 w 5001065"/>
              <a:gd name="connsiteY2" fmla="*/ 128 h 1626320"/>
              <a:gd name="connsiteX3" fmla="*/ 3228536 w 5001065"/>
              <a:gd name="connsiteY3" fmla="*/ 1378762 h 1626320"/>
              <a:gd name="connsiteX4" fmla="*/ 5001065 w 5001065"/>
              <a:gd name="connsiteY4" fmla="*/ 1470202 h 1626320"/>
              <a:gd name="connsiteX5" fmla="*/ 5001065 w 5001065"/>
              <a:gd name="connsiteY5" fmla="*/ 1470202 h 1626320"/>
              <a:gd name="connsiteX0" fmla="*/ 0 w 5001065"/>
              <a:gd name="connsiteY0" fmla="*/ 1526473 h 1596535"/>
              <a:gd name="connsiteX1" fmla="*/ 1863970 w 5001065"/>
              <a:gd name="connsiteY1" fmla="*/ 1463168 h 1596535"/>
              <a:gd name="connsiteX2" fmla="*/ 2708031 w 5001065"/>
              <a:gd name="connsiteY2" fmla="*/ 128 h 1596535"/>
              <a:gd name="connsiteX3" fmla="*/ 3228536 w 5001065"/>
              <a:gd name="connsiteY3" fmla="*/ 1378762 h 1596535"/>
              <a:gd name="connsiteX4" fmla="*/ 5001065 w 5001065"/>
              <a:gd name="connsiteY4" fmla="*/ 1470202 h 1596535"/>
              <a:gd name="connsiteX5" fmla="*/ 5001065 w 5001065"/>
              <a:gd name="connsiteY5" fmla="*/ 1470202 h 1596535"/>
              <a:gd name="connsiteX0" fmla="*/ 0 w 5001065"/>
              <a:gd name="connsiteY0" fmla="*/ 1526346 h 1547277"/>
              <a:gd name="connsiteX1" fmla="*/ 1948377 w 5001065"/>
              <a:gd name="connsiteY1" fmla="*/ 1371601 h 1547277"/>
              <a:gd name="connsiteX2" fmla="*/ 2708031 w 5001065"/>
              <a:gd name="connsiteY2" fmla="*/ 1 h 1547277"/>
              <a:gd name="connsiteX3" fmla="*/ 3228536 w 5001065"/>
              <a:gd name="connsiteY3" fmla="*/ 1378635 h 1547277"/>
              <a:gd name="connsiteX4" fmla="*/ 5001065 w 5001065"/>
              <a:gd name="connsiteY4" fmla="*/ 1470075 h 1547277"/>
              <a:gd name="connsiteX5" fmla="*/ 5001065 w 5001065"/>
              <a:gd name="connsiteY5" fmla="*/ 1470075 h 1547277"/>
              <a:gd name="connsiteX0" fmla="*/ 0 w 5001065"/>
              <a:gd name="connsiteY0" fmla="*/ 1526368 h 1537445"/>
              <a:gd name="connsiteX1" fmla="*/ 1913207 w 5001065"/>
              <a:gd name="connsiteY1" fmla="*/ 1343488 h 1537445"/>
              <a:gd name="connsiteX2" fmla="*/ 2708031 w 5001065"/>
              <a:gd name="connsiteY2" fmla="*/ 23 h 1537445"/>
              <a:gd name="connsiteX3" fmla="*/ 3228536 w 5001065"/>
              <a:gd name="connsiteY3" fmla="*/ 1378657 h 1537445"/>
              <a:gd name="connsiteX4" fmla="*/ 5001065 w 5001065"/>
              <a:gd name="connsiteY4" fmla="*/ 1470097 h 1537445"/>
              <a:gd name="connsiteX5" fmla="*/ 5001065 w 5001065"/>
              <a:gd name="connsiteY5" fmla="*/ 1470097 h 1537445"/>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747226 h 747415"/>
              <a:gd name="connsiteX1" fmla="*/ 1913207 w 5001065"/>
              <a:gd name="connsiteY1" fmla="*/ 564346 h 747415"/>
              <a:gd name="connsiteX2" fmla="*/ 4370483 w 5001065"/>
              <a:gd name="connsiteY2" fmla="*/ 39 h 747415"/>
              <a:gd name="connsiteX3" fmla="*/ 3312942 w 5001065"/>
              <a:gd name="connsiteY3" fmla="*/ 536210 h 747415"/>
              <a:gd name="connsiteX4" fmla="*/ 5001065 w 5001065"/>
              <a:gd name="connsiteY4" fmla="*/ 690955 h 747415"/>
              <a:gd name="connsiteX5" fmla="*/ 5001065 w 5001065"/>
              <a:gd name="connsiteY5" fmla="*/ 690955 h 747415"/>
              <a:gd name="connsiteX0" fmla="*/ 0 w 5001065"/>
              <a:gd name="connsiteY0" fmla="*/ 747393 h 747582"/>
              <a:gd name="connsiteX1" fmla="*/ 1913207 w 5001065"/>
              <a:gd name="connsiteY1" fmla="*/ 564513 h 747582"/>
              <a:gd name="connsiteX2" fmla="*/ 4370483 w 5001065"/>
              <a:gd name="connsiteY2" fmla="*/ 206 h 747582"/>
              <a:gd name="connsiteX3" fmla="*/ 3674369 w 5001065"/>
              <a:gd name="connsiteY3" fmla="*/ 631964 h 747582"/>
              <a:gd name="connsiteX4" fmla="*/ 5001065 w 5001065"/>
              <a:gd name="connsiteY4" fmla="*/ 691122 h 747582"/>
              <a:gd name="connsiteX5" fmla="*/ 5001065 w 5001065"/>
              <a:gd name="connsiteY5" fmla="*/ 691122 h 747582"/>
              <a:gd name="connsiteX0" fmla="*/ 0 w 5001065"/>
              <a:gd name="connsiteY0" fmla="*/ 747393 h 747582"/>
              <a:gd name="connsiteX1" fmla="*/ 1913207 w 5001065"/>
              <a:gd name="connsiteY1" fmla="*/ 564513 h 747582"/>
              <a:gd name="connsiteX2" fmla="*/ 4370483 w 5001065"/>
              <a:gd name="connsiteY2" fmla="*/ 206 h 747582"/>
              <a:gd name="connsiteX3" fmla="*/ 3674369 w 5001065"/>
              <a:gd name="connsiteY3" fmla="*/ 631964 h 747582"/>
              <a:gd name="connsiteX4" fmla="*/ 5001065 w 5001065"/>
              <a:gd name="connsiteY4" fmla="*/ 691122 h 747582"/>
              <a:gd name="connsiteX0" fmla="*/ 0 w 4732001"/>
              <a:gd name="connsiteY0" fmla="*/ 747393 h 747582"/>
              <a:gd name="connsiteX1" fmla="*/ 1913207 w 4732001"/>
              <a:gd name="connsiteY1" fmla="*/ 564513 h 747582"/>
              <a:gd name="connsiteX2" fmla="*/ 4370483 w 4732001"/>
              <a:gd name="connsiteY2" fmla="*/ 206 h 747582"/>
              <a:gd name="connsiteX3" fmla="*/ 3674369 w 4732001"/>
              <a:gd name="connsiteY3" fmla="*/ 631964 h 747582"/>
              <a:gd name="connsiteX4" fmla="*/ 4732001 w 4732001"/>
              <a:gd name="connsiteY4" fmla="*/ 719889 h 747582"/>
              <a:gd name="connsiteX0" fmla="*/ 0 w 3713510"/>
              <a:gd name="connsiteY0" fmla="*/ 773100 h 773244"/>
              <a:gd name="connsiteX1" fmla="*/ 894716 w 3713510"/>
              <a:gd name="connsiteY1" fmla="*/ 564515 h 773244"/>
              <a:gd name="connsiteX2" fmla="*/ 3351992 w 3713510"/>
              <a:gd name="connsiteY2" fmla="*/ 208 h 773244"/>
              <a:gd name="connsiteX3" fmla="*/ 2655878 w 3713510"/>
              <a:gd name="connsiteY3" fmla="*/ 631966 h 773244"/>
              <a:gd name="connsiteX4" fmla="*/ 3713510 w 3713510"/>
              <a:gd name="connsiteY4" fmla="*/ 719891 h 773244"/>
              <a:gd name="connsiteX0" fmla="*/ 0 w 3713510"/>
              <a:gd name="connsiteY0" fmla="*/ 772899 h 773823"/>
              <a:gd name="connsiteX1" fmla="*/ 1669642 w 3713510"/>
              <a:gd name="connsiteY1" fmla="*/ 644010 h 773823"/>
              <a:gd name="connsiteX2" fmla="*/ 3351992 w 3713510"/>
              <a:gd name="connsiteY2" fmla="*/ 7 h 773823"/>
              <a:gd name="connsiteX3" fmla="*/ 2655878 w 3713510"/>
              <a:gd name="connsiteY3" fmla="*/ 631765 h 773823"/>
              <a:gd name="connsiteX4" fmla="*/ 3713510 w 3713510"/>
              <a:gd name="connsiteY4" fmla="*/ 719690 h 773823"/>
              <a:gd name="connsiteX0" fmla="*/ 0 w 3713510"/>
              <a:gd name="connsiteY0" fmla="*/ 772900 h 773824"/>
              <a:gd name="connsiteX1" fmla="*/ 1669642 w 3713510"/>
              <a:gd name="connsiteY1" fmla="*/ 644011 h 773824"/>
              <a:gd name="connsiteX2" fmla="*/ 3351992 w 3713510"/>
              <a:gd name="connsiteY2" fmla="*/ 8 h 773824"/>
              <a:gd name="connsiteX3" fmla="*/ 2741861 w 3713510"/>
              <a:gd name="connsiteY3" fmla="*/ 658613 h 773824"/>
              <a:gd name="connsiteX4" fmla="*/ 3713510 w 3713510"/>
              <a:gd name="connsiteY4" fmla="*/ 719691 h 77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3510" h="773824">
                <a:moveTo>
                  <a:pt x="0" y="772900"/>
                </a:moveTo>
                <a:cubicBezTo>
                  <a:pt x="727417" y="777003"/>
                  <a:pt x="1110977" y="772826"/>
                  <a:pt x="1669642" y="644011"/>
                </a:cubicBezTo>
                <a:cubicBezTo>
                  <a:pt x="2228307" y="515196"/>
                  <a:pt x="3173289" y="-2426"/>
                  <a:pt x="3351992" y="8"/>
                </a:cubicBezTo>
                <a:cubicBezTo>
                  <a:pt x="3530695" y="2442"/>
                  <a:pt x="2681608" y="538666"/>
                  <a:pt x="2741861" y="658613"/>
                </a:cubicBezTo>
                <a:cubicBezTo>
                  <a:pt x="2802114" y="778560"/>
                  <a:pt x="3492394" y="709831"/>
                  <a:pt x="3713510" y="71969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7545D30-2344-EBC6-125B-298BB2A1F4AC}"/>
                  </a:ext>
                </a:extLst>
              </p:cNvPr>
              <p:cNvSpPr txBox="1"/>
              <p:nvPr/>
            </p:nvSpPr>
            <p:spPr>
              <a:xfrm>
                <a:off x="10158979" y="1056741"/>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13" name="TextBox 12">
                <a:extLst>
                  <a:ext uri="{FF2B5EF4-FFF2-40B4-BE49-F238E27FC236}">
                    <a16:creationId xmlns:a16="http://schemas.microsoft.com/office/drawing/2014/main" id="{27545D30-2344-EBC6-125B-298BB2A1F4AC}"/>
                  </a:ext>
                </a:extLst>
              </p:cNvPr>
              <p:cNvSpPr txBox="1">
                <a:spLocks noRot="1" noChangeAspect="1" noMove="1" noResize="1" noEditPoints="1" noAdjustHandles="1" noChangeArrowheads="1" noChangeShapeType="1" noTextEdit="1"/>
              </p:cNvSpPr>
              <p:nvPr/>
            </p:nvSpPr>
            <p:spPr>
              <a:xfrm>
                <a:off x="10158979" y="1056741"/>
                <a:ext cx="368626"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4F30FAC-A727-6E83-CFDB-10E0F0CFD052}"/>
                  </a:ext>
                </a:extLst>
              </p:cNvPr>
              <p:cNvSpPr txBox="1"/>
              <p:nvPr/>
            </p:nvSpPr>
            <p:spPr>
              <a:xfrm>
                <a:off x="11485180" y="2880477"/>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𝑞</m:t>
                      </m:r>
                    </m:oMath>
                  </m:oMathPara>
                </a14:m>
                <a:endParaRPr lang="en-US" dirty="0"/>
              </a:p>
            </p:txBody>
          </p:sp>
        </mc:Choice>
        <mc:Fallback xmlns="">
          <p:sp>
            <p:nvSpPr>
              <p:cNvPr id="14" name="TextBox 13">
                <a:extLst>
                  <a:ext uri="{FF2B5EF4-FFF2-40B4-BE49-F238E27FC236}">
                    <a16:creationId xmlns:a16="http://schemas.microsoft.com/office/drawing/2014/main" id="{34F30FAC-A727-6E83-CFDB-10E0F0CFD052}"/>
                  </a:ext>
                </a:extLst>
              </p:cNvPr>
              <p:cNvSpPr txBox="1">
                <a:spLocks noRot="1" noChangeAspect="1" noMove="1" noResize="1" noEditPoints="1" noAdjustHandles="1" noChangeArrowheads="1" noChangeShapeType="1" noTextEdit="1"/>
              </p:cNvSpPr>
              <p:nvPr/>
            </p:nvSpPr>
            <p:spPr>
              <a:xfrm>
                <a:off x="11485180" y="2880477"/>
                <a:ext cx="369588" cy="369332"/>
              </a:xfrm>
              <a:prstGeom prst="rect">
                <a:avLst/>
              </a:prstGeom>
              <a:blipFill>
                <a:blip r:embed="rId4"/>
                <a:stretch>
                  <a:fillRect b="-6667"/>
                </a:stretch>
              </a:blipFill>
            </p:spPr>
            <p:txBody>
              <a:bodyPr/>
              <a:lstStyle/>
              <a:p>
                <a:r>
                  <a:rPr lang="en-US">
                    <a:noFill/>
                  </a:rPr>
                  <a:t> </a:t>
                </a:r>
              </a:p>
            </p:txBody>
          </p:sp>
        </mc:Fallback>
      </mc:AlternateContent>
      <p:sp>
        <p:nvSpPr>
          <p:cNvPr id="15" name="Parallelogram 14">
            <a:extLst>
              <a:ext uri="{FF2B5EF4-FFF2-40B4-BE49-F238E27FC236}">
                <a16:creationId xmlns:a16="http://schemas.microsoft.com/office/drawing/2014/main" id="{BB7951B0-6EB3-80E5-83A3-031C6D4197F1}"/>
              </a:ext>
            </a:extLst>
          </p:cNvPr>
          <p:cNvSpPr/>
          <p:nvPr/>
        </p:nvSpPr>
        <p:spPr>
          <a:xfrm>
            <a:off x="9427780" y="2651877"/>
            <a:ext cx="304800" cy="136484"/>
          </a:xfrm>
          <a:prstGeom prst="parallelogram">
            <a:avLst>
              <a:gd name="adj" fmla="val 61380"/>
            </a:avLst>
          </a:prstGeom>
          <a:solidFill>
            <a:schemeClr val="tx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77EB79E1-54DA-B117-3531-A84AC1969C89}"/>
              </a:ext>
            </a:extLst>
          </p:cNvPr>
          <p:cNvSpPr/>
          <p:nvPr/>
        </p:nvSpPr>
        <p:spPr>
          <a:xfrm>
            <a:off x="9427780" y="1524793"/>
            <a:ext cx="304800" cy="136484"/>
          </a:xfrm>
          <a:prstGeom prst="parallelogram">
            <a:avLst>
              <a:gd name="adj" fmla="val 6138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63C64B4-31DC-04D4-3602-978176A85284}"/>
              </a:ext>
            </a:extLst>
          </p:cNvPr>
          <p:cNvCxnSpPr/>
          <p:nvPr/>
        </p:nvCxnSpPr>
        <p:spPr>
          <a:xfrm>
            <a:off x="9427780" y="1661277"/>
            <a:ext cx="1" cy="1127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D71A79-E7B5-4834-2DD6-1219430B978C}"/>
              </a:ext>
            </a:extLst>
          </p:cNvPr>
          <p:cNvCxnSpPr/>
          <p:nvPr/>
        </p:nvCxnSpPr>
        <p:spPr>
          <a:xfrm>
            <a:off x="9732579" y="1524793"/>
            <a:ext cx="1" cy="1127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1CAD49-A814-136B-2F86-E027E14E55F8}"/>
              </a:ext>
            </a:extLst>
          </p:cNvPr>
          <p:cNvCxnSpPr/>
          <p:nvPr/>
        </p:nvCxnSpPr>
        <p:spPr>
          <a:xfrm>
            <a:off x="9656379" y="1661277"/>
            <a:ext cx="1" cy="1127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7">
            <a:extLst>
              <a:ext uri="{FF2B5EF4-FFF2-40B4-BE49-F238E27FC236}">
                <a16:creationId xmlns:a16="http://schemas.microsoft.com/office/drawing/2014/main" id="{70007447-C80E-698D-BF90-D2A797D3286B}"/>
              </a:ext>
            </a:extLst>
          </p:cNvPr>
          <p:cNvSpPr/>
          <p:nvPr/>
        </p:nvSpPr>
        <p:spPr>
          <a:xfrm>
            <a:off x="6693958" y="1167215"/>
            <a:ext cx="5001065" cy="1544946"/>
          </a:xfrm>
          <a:custGeom>
            <a:avLst/>
            <a:gdLst>
              <a:gd name="connsiteX0" fmla="*/ 0 w 5001065"/>
              <a:gd name="connsiteY0" fmla="*/ 1526473 h 1626320"/>
              <a:gd name="connsiteX1" fmla="*/ 1863970 w 5001065"/>
              <a:gd name="connsiteY1" fmla="*/ 1463168 h 1626320"/>
              <a:gd name="connsiteX2" fmla="*/ 2708031 w 5001065"/>
              <a:gd name="connsiteY2" fmla="*/ 128 h 1626320"/>
              <a:gd name="connsiteX3" fmla="*/ 3228536 w 5001065"/>
              <a:gd name="connsiteY3" fmla="*/ 1378762 h 1626320"/>
              <a:gd name="connsiteX4" fmla="*/ 5001065 w 5001065"/>
              <a:gd name="connsiteY4" fmla="*/ 1470202 h 1626320"/>
              <a:gd name="connsiteX5" fmla="*/ 5001065 w 5001065"/>
              <a:gd name="connsiteY5" fmla="*/ 1470202 h 1626320"/>
              <a:gd name="connsiteX0" fmla="*/ 0 w 5001065"/>
              <a:gd name="connsiteY0" fmla="*/ 1526473 h 1596535"/>
              <a:gd name="connsiteX1" fmla="*/ 1863970 w 5001065"/>
              <a:gd name="connsiteY1" fmla="*/ 1463168 h 1596535"/>
              <a:gd name="connsiteX2" fmla="*/ 2708031 w 5001065"/>
              <a:gd name="connsiteY2" fmla="*/ 128 h 1596535"/>
              <a:gd name="connsiteX3" fmla="*/ 3228536 w 5001065"/>
              <a:gd name="connsiteY3" fmla="*/ 1378762 h 1596535"/>
              <a:gd name="connsiteX4" fmla="*/ 5001065 w 5001065"/>
              <a:gd name="connsiteY4" fmla="*/ 1470202 h 1596535"/>
              <a:gd name="connsiteX5" fmla="*/ 5001065 w 5001065"/>
              <a:gd name="connsiteY5" fmla="*/ 1470202 h 1596535"/>
              <a:gd name="connsiteX0" fmla="*/ 0 w 5001065"/>
              <a:gd name="connsiteY0" fmla="*/ 1526346 h 1547277"/>
              <a:gd name="connsiteX1" fmla="*/ 1948377 w 5001065"/>
              <a:gd name="connsiteY1" fmla="*/ 1371601 h 1547277"/>
              <a:gd name="connsiteX2" fmla="*/ 2708031 w 5001065"/>
              <a:gd name="connsiteY2" fmla="*/ 1 h 1547277"/>
              <a:gd name="connsiteX3" fmla="*/ 3228536 w 5001065"/>
              <a:gd name="connsiteY3" fmla="*/ 1378635 h 1547277"/>
              <a:gd name="connsiteX4" fmla="*/ 5001065 w 5001065"/>
              <a:gd name="connsiteY4" fmla="*/ 1470075 h 1547277"/>
              <a:gd name="connsiteX5" fmla="*/ 5001065 w 5001065"/>
              <a:gd name="connsiteY5" fmla="*/ 1470075 h 1547277"/>
              <a:gd name="connsiteX0" fmla="*/ 0 w 5001065"/>
              <a:gd name="connsiteY0" fmla="*/ 1526368 h 1537445"/>
              <a:gd name="connsiteX1" fmla="*/ 1913207 w 5001065"/>
              <a:gd name="connsiteY1" fmla="*/ 1343488 h 1537445"/>
              <a:gd name="connsiteX2" fmla="*/ 2708031 w 5001065"/>
              <a:gd name="connsiteY2" fmla="*/ 23 h 1537445"/>
              <a:gd name="connsiteX3" fmla="*/ 3228536 w 5001065"/>
              <a:gd name="connsiteY3" fmla="*/ 1378657 h 1537445"/>
              <a:gd name="connsiteX4" fmla="*/ 5001065 w 5001065"/>
              <a:gd name="connsiteY4" fmla="*/ 1470097 h 1537445"/>
              <a:gd name="connsiteX5" fmla="*/ 5001065 w 5001065"/>
              <a:gd name="connsiteY5" fmla="*/ 1470097 h 1537445"/>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513633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513633 h 1537438"/>
              <a:gd name="connsiteX0" fmla="*/ 0 w 5001065"/>
              <a:gd name="connsiteY0" fmla="*/ 1526361 h 1544946"/>
              <a:gd name="connsiteX1" fmla="*/ 1913207 w 5001065"/>
              <a:gd name="connsiteY1" fmla="*/ 1343481 h 1544946"/>
              <a:gd name="connsiteX2" fmla="*/ 2708031 w 5001065"/>
              <a:gd name="connsiteY2" fmla="*/ 16 h 1544946"/>
              <a:gd name="connsiteX3" fmla="*/ 3312942 w 5001065"/>
              <a:gd name="connsiteY3" fmla="*/ 1315345 h 1544946"/>
              <a:gd name="connsiteX4" fmla="*/ 5001065 w 5001065"/>
              <a:gd name="connsiteY4" fmla="*/ 1542661 h 1544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065" h="1544946">
                <a:moveTo>
                  <a:pt x="0" y="1526361"/>
                </a:moveTo>
                <a:cubicBezTo>
                  <a:pt x="727417" y="1530464"/>
                  <a:pt x="1461868" y="1597872"/>
                  <a:pt x="1913207" y="1343481"/>
                </a:cubicBezTo>
                <a:cubicBezTo>
                  <a:pt x="2364546" y="1089090"/>
                  <a:pt x="2474742" y="4705"/>
                  <a:pt x="2708031" y="16"/>
                </a:cubicBezTo>
                <a:cubicBezTo>
                  <a:pt x="2941320" y="-4673"/>
                  <a:pt x="2930770" y="1058238"/>
                  <a:pt x="3312942" y="1315345"/>
                </a:cubicBezTo>
                <a:cubicBezTo>
                  <a:pt x="3695114" y="1572452"/>
                  <a:pt x="4523768" y="1545898"/>
                  <a:pt x="5001065" y="154266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D966D1E-874B-E346-146B-A1D4068DD653}"/>
              </a:ext>
            </a:extLst>
          </p:cNvPr>
          <p:cNvSpPr txBox="1"/>
          <p:nvPr/>
        </p:nvSpPr>
        <p:spPr>
          <a:xfrm>
            <a:off x="10561337" y="512120"/>
            <a:ext cx="1293431" cy="369332"/>
          </a:xfrm>
          <a:prstGeom prst="rect">
            <a:avLst/>
          </a:prstGeom>
          <a:noFill/>
        </p:spPr>
        <p:txBody>
          <a:bodyPr wrap="none" rtlCol="0">
            <a:spAutoFit/>
          </a:bodyPr>
          <a:lstStyle/>
          <a:p>
            <a:r>
              <a:rPr lang="en-US" dirty="0"/>
              <a:t>momentum</a:t>
            </a:r>
          </a:p>
        </p:txBody>
      </p:sp>
      <p:cxnSp>
        <p:nvCxnSpPr>
          <p:cNvPr id="23" name="Straight Arrow Connector 22">
            <a:extLst>
              <a:ext uri="{FF2B5EF4-FFF2-40B4-BE49-F238E27FC236}">
                <a16:creationId xmlns:a16="http://schemas.microsoft.com/office/drawing/2014/main" id="{A98B731D-D864-2E3A-8B1B-17280995C510}"/>
              </a:ext>
            </a:extLst>
          </p:cNvPr>
          <p:cNvCxnSpPr>
            <a:cxnSpLocks/>
          </p:cNvCxnSpPr>
          <p:nvPr/>
        </p:nvCxnSpPr>
        <p:spPr>
          <a:xfrm flipV="1">
            <a:off x="11062286" y="3217862"/>
            <a:ext cx="398268" cy="2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1A398C4-CE70-DF21-D7C5-E8CB5D81AF92}"/>
              </a:ext>
            </a:extLst>
          </p:cNvPr>
          <p:cNvSpPr txBox="1"/>
          <p:nvPr/>
        </p:nvSpPr>
        <p:spPr>
          <a:xfrm>
            <a:off x="10203375" y="3451172"/>
            <a:ext cx="944489" cy="369332"/>
          </a:xfrm>
          <a:prstGeom prst="rect">
            <a:avLst/>
          </a:prstGeom>
          <a:noFill/>
        </p:spPr>
        <p:txBody>
          <a:bodyPr wrap="none" rtlCol="0">
            <a:spAutoFit/>
          </a:bodyPr>
          <a:lstStyle/>
          <a:p>
            <a:r>
              <a:rPr lang="en-US" dirty="0"/>
              <a:t>position</a:t>
            </a:r>
          </a:p>
        </p:txBody>
      </p:sp>
      <p:cxnSp>
        <p:nvCxnSpPr>
          <p:cNvPr id="27" name="Straight Arrow Connector 26">
            <a:extLst>
              <a:ext uri="{FF2B5EF4-FFF2-40B4-BE49-F238E27FC236}">
                <a16:creationId xmlns:a16="http://schemas.microsoft.com/office/drawing/2014/main" id="{CCB861BB-0104-F652-3A1B-914F309B4EEE}"/>
              </a:ext>
            </a:extLst>
          </p:cNvPr>
          <p:cNvCxnSpPr>
            <a:cxnSpLocks/>
          </p:cNvCxnSpPr>
          <p:nvPr/>
        </p:nvCxnSpPr>
        <p:spPr>
          <a:xfrm flipH="1">
            <a:off x="10646742" y="890722"/>
            <a:ext cx="348299" cy="25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9D222B4-99F7-9AC2-177C-3F4A70469723}"/>
              </a:ext>
            </a:extLst>
          </p:cNvPr>
          <p:cNvCxnSpPr>
            <a:cxnSpLocks/>
            <a:endCxn id="15" idx="3"/>
          </p:cNvCxnSpPr>
          <p:nvPr/>
        </p:nvCxnSpPr>
        <p:spPr>
          <a:xfrm flipV="1">
            <a:off x="9427780" y="2788361"/>
            <a:ext cx="110513" cy="84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A8E63D7-F4B5-A277-BDC1-993CA6DBD919}"/>
                  </a:ext>
                </a:extLst>
              </p:cNvPr>
              <p:cNvSpPr txBox="1"/>
              <p:nvPr/>
            </p:nvSpPr>
            <p:spPr>
              <a:xfrm>
                <a:off x="9152672" y="3593796"/>
                <a:ext cx="5026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𝑑𝑞</m:t>
                      </m:r>
                    </m:oMath>
                  </m:oMathPara>
                </a14:m>
                <a:endParaRPr lang="en-US" dirty="0"/>
              </a:p>
            </p:txBody>
          </p:sp>
        </mc:Choice>
        <mc:Fallback xmlns="">
          <p:sp>
            <p:nvSpPr>
              <p:cNvPr id="34" name="TextBox 33">
                <a:extLst>
                  <a:ext uri="{FF2B5EF4-FFF2-40B4-BE49-F238E27FC236}">
                    <a16:creationId xmlns:a16="http://schemas.microsoft.com/office/drawing/2014/main" id="{6A8E63D7-F4B5-A277-BDC1-993CA6DBD919}"/>
                  </a:ext>
                </a:extLst>
              </p:cNvPr>
              <p:cNvSpPr txBox="1">
                <a:spLocks noRot="1" noChangeAspect="1" noMove="1" noResize="1" noEditPoints="1" noAdjustHandles="1" noChangeArrowheads="1" noChangeShapeType="1" noTextEdit="1"/>
              </p:cNvSpPr>
              <p:nvPr/>
            </p:nvSpPr>
            <p:spPr>
              <a:xfrm>
                <a:off x="9152672" y="3593796"/>
                <a:ext cx="502638"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3EBACF6-3C41-28B9-7EEC-A84787360A6A}"/>
                  </a:ext>
                </a:extLst>
              </p:cNvPr>
              <p:cNvSpPr txBox="1"/>
              <p:nvPr/>
            </p:nvSpPr>
            <p:spPr>
              <a:xfrm>
                <a:off x="272635" y="1255431"/>
                <a:ext cx="699608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r>
                        <a:rPr lang="en-US" sz="3200" b="0" i="1" smtClean="0">
                          <a:latin typeface="Cambria Math" panose="02040503050406030204" pitchFamily="18" charset="0"/>
                        </a:rPr>
                        <m:t>𝑣</m:t>
                      </m:r>
                      <m:r>
                        <a:rPr lang="en-US" sz="3200" b="0" i="1" smtClean="0">
                          <a:latin typeface="Cambria Math" panose="02040503050406030204" pitchFamily="18" charset="0"/>
                        </a:rPr>
                        <m:t>,</m:t>
                      </m:r>
                      <m:r>
                        <a:rPr lang="en-US" sz="3200" b="0" i="1" smtClean="0">
                          <a:latin typeface="Cambria Math" panose="02040503050406030204" pitchFamily="18" charset="0"/>
                        </a:rPr>
                        <m:t>𝑤</m:t>
                      </m:r>
                      <m:r>
                        <a:rPr lang="en-US" sz="3200" b="0" i="1" smtClean="0">
                          <a:latin typeface="Cambria Math" panose="02040503050406030204" pitchFamily="18" charset="0"/>
                        </a:rPr>
                        <m:t>)=</m:t>
                      </m:r>
                      <m:r>
                        <a:rPr lang="en-US" sz="3200" b="0" i="1" smtClean="0">
                          <a:latin typeface="Cambria Math" panose="02040503050406030204" pitchFamily="18" charset="0"/>
                        </a:rPr>
                        <m:t>𝑑𝑞</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𝑣</m:t>
                          </m:r>
                        </m:e>
                      </m:d>
                      <m:r>
                        <a:rPr lang="en-US" sz="3200" b="0" i="1" smtClean="0">
                          <a:latin typeface="Cambria Math" panose="02040503050406030204" pitchFamily="18" charset="0"/>
                        </a:rPr>
                        <m:t>𝑑𝑝</m:t>
                      </m:r>
                      <m:r>
                        <a:rPr lang="en-US" sz="3200" b="0" i="1" smtClean="0">
                          <a:latin typeface="Cambria Math" panose="02040503050406030204" pitchFamily="18" charset="0"/>
                        </a:rPr>
                        <m:t>(</m:t>
                      </m:r>
                      <m:r>
                        <a:rPr lang="en-US" sz="3200" b="0" i="1" smtClean="0">
                          <a:latin typeface="Cambria Math" panose="02040503050406030204" pitchFamily="18" charset="0"/>
                        </a:rPr>
                        <m:t>𝑤</m:t>
                      </m:r>
                      <m:r>
                        <a:rPr lang="en-US" sz="3200" b="0" i="1" smtClean="0">
                          <a:latin typeface="Cambria Math" panose="02040503050406030204" pitchFamily="18" charset="0"/>
                        </a:rPr>
                        <m:t>)−</m:t>
                      </m:r>
                      <m:r>
                        <a:rPr lang="en-US" sz="3200" b="0" i="1" smtClean="0">
                          <a:latin typeface="Cambria Math" panose="02040503050406030204" pitchFamily="18" charset="0"/>
                        </a:rPr>
                        <m:t>𝑑𝑝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𝑣</m:t>
                          </m:r>
                        </m:e>
                      </m:d>
                      <m:r>
                        <a:rPr lang="en-US" sz="3200" b="0" i="1" smtClean="0">
                          <a:latin typeface="Cambria Math" panose="02040503050406030204" pitchFamily="18" charset="0"/>
                        </a:rPr>
                        <m:t>𝑑𝑞</m:t>
                      </m:r>
                      <m:r>
                        <a:rPr lang="en-US" sz="3200" b="0" i="1" smtClean="0">
                          <a:latin typeface="Cambria Math" panose="02040503050406030204" pitchFamily="18" charset="0"/>
                        </a:rPr>
                        <m:t>(</m:t>
                      </m:r>
                      <m:r>
                        <a:rPr lang="en-US" sz="3200" b="0" i="1" smtClean="0">
                          <a:latin typeface="Cambria Math" panose="02040503050406030204" pitchFamily="18" charset="0"/>
                        </a:rPr>
                        <m:t>𝑤</m:t>
                      </m:r>
                      <m:r>
                        <a:rPr lang="en-US" sz="3200" b="0" i="1" smtClean="0">
                          <a:latin typeface="Cambria Math" panose="02040503050406030204" pitchFamily="18" charset="0"/>
                        </a:rPr>
                        <m:t>)</m:t>
                      </m:r>
                    </m:oMath>
                  </m:oMathPara>
                </a14:m>
                <a:endParaRPr lang="en-US" sz="3200" dirty="0"/>
              </a:p>
            </p:txBody>
          </p:sp>
        </mc:Choice>
        <mc:Fallback xmlns="">
          <p:sp>
            <p:nvSpPr>
              <p:cNvPr id="35" name="TextBox 34">
                <a:extLst>
                  <a:ext uri="{FF2B5EF4-FFF2-40B4-BE49-F238E27FC236}">
                    <a16:creationId xmlns:a16="http://schemas.microsoft.com/office/drawing/2014/main" id="{23EBACF6-3C41-28B9-7EEC-A84787360A6A}"/>
                  </a:ext>
                </a:extLst>
              </p:cNvPr>
              <p:cNvSpPr txBox="1">
                <a:spLocks noRot="1" noChangeAspect="1" noMove="1" noResize="1" noEditPoints="1" noAdjustHandles="1" noChangeArrowheads="1" noChangeShapeType="1" noTextEdit="1"/>
              </p:cNvSpPr>
              <p:nvPr/>
            </p:nvSpPr>
            <p:spPr>
              <a:xfrm>
                <a:off x="272635" y="1255431"/>
                <a:ext cx="6996081" cy="584775"/>
              </a:xfrm>
              <a:prstGeom prst="rect">
                <a:avLst/>
              </a:prstGeom>
              <a:blipFill>
                <a:blip r:embed="rId6"/>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933EB79D-D632-7D50-FE8C-CD9C76D2F97C}"/>
              </a:ext>
            </a:extLst>
          </p:cNvPr>
          <p:cNvCxnSpPr>
            <a:cxnSpLocks/>
            <a:endCxn id="15" idx="5"/>
          </p:cNvCxnSpPr>
          <p:nvPr/>
        </p:nvCxnSpPr>
        <p:spPr>
          <a:xfrm>
            <a:off x="8179771" y="2088335"/>
            <a:ext cx="1289896" cy="63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C9CEE1-7486-E219-A09C-D120DA58F309}"/>
              </a:ext>
            </a:extLst>
          </p:cNvPr>
          <p:cNvCxnSpPr>
            <a:cxnSpLocks/>
          </p:cNvCxnSpPr>
          <p:nvPr/>
        </p:nvCxnSpPr>
        <p:spPr>
          <a:xfrm flipH="1">
            <a:off x="9585434" y="2083715"/>
            <a:ext cx="1199088" cy="638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8E07BE-E7F0-69C8-D366-A0723E3454B9}"/>
                  </a:ext>
                </a:extLst>
              </p:cNvPr>
              <p:cNvSpPr txBox="1"/>
              <p:nvPr/>
            </p:nvSpPr>
            <p:spPr>
              <a:xfrm>
                <a:off x="7781306" y="1755022"/>
                <a:ext cx="5016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𝑑𝑝</m:t>
                      </m:r>
                    </m:oMath>
                  </m:oMathPara>
                </a14:m>
                <a:endParaRPr lang="en-US" dirty="0"/>
              </a:p>
            </p:txBody>
          </p:sp>
        </mc:Choice>
        <mc:Fallback xmlns="">
          <p:sp>
            <p:nvSpPr>
              <p:cNvPr id="55" name="TextBox 54">
                <a:extLst>
                  <a:ext uri="{FF2B5EF4-FFF2-40B4-BE49-F238E27FC236}">
                    <a16:creationId xmlns:a16="http://schemas.microsoft.com/office/drawing/2014/main" id="{4D8E07BE-E7F0-69C8-D366-A0723E3454B9}"/>
                  </a:ext>
                </a:extLst>
              </p:cNvPr>
              <p:cNvSpPr txBox="1">
                <a:spLocks noRot="1" noChangeAspect="1" noMove="1" noResize="1" noEditPoints="1" noAdjustHandles="1" noChangeArrowheads="1" noChangeShapeType="1" noTextEdit="1"/>
              </p:cNvSpPr>
              <p:nvPr/>
            </p:nvSpPr>
            <p:spPr>
              <a:xfrm>
                <a:off x="7781306" y="1755022"/>
                <a:ext cx="501676"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0636CBC-10FD-A806-09C0-2BE7B1D76F9C}"/>
                  </a:ext>
                </a:extLst>
              </p:cNvPr>
              <p:cNvSpPr txBox="1"/>
              <p:nvPr/>
            </p:nvSpPr>
            <p:spPr>
              <a:xfrm>
                <a:off x="10649451" y="176454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𝜔</m:t>
                      </m:r>
                    </m:oMath>
                  </m:oMathPara>
                </a14:m>
                <a:endParaRPr lang="en-US" dirty="0"/>
              </a:p>
            </p:txBody>
          </p:sp>
        </mc:Choice>
        <mc:Fallback xmlns="">
          <p:sp>
            <p:nvSpPr>
              <p:cNvPr id="56" name="TextBox 55">
                <a:extLst>
                  <a:ext uri="{FF2B5EF4-FFF2-40B4-BE49-F238E27FC236}">
                    <a16:creationId xmlns:a16="http://schemas.microsoft.com/office/drawing/2014/main" id="{C0636CBC-10FD-A806-09C0-2BE7B1D76F9C}"/>
                  </a:ext>
                </a:extLst>
              </p:cNvPr>
              <p:cNvSpPr txBox="1">
                <a:spLocks noRot="1" noChangeAspect="1" noMove="1" noResize="1" noEditPoints="1" noAdjustHandles="1" noChangeArrowheads="1" noChangeShapeType="1" noTextEdit="1"/>
              </p:cNvSpPr>
              <p:nvPr/>
            </p:nvSpPr>
            <p:spPr>
              <a:xfrm>
                <a:off x="10649451" y="1764547"/>
                <a:ext cx="409343" cy="369332"/>
              </a:xfrm>
              <a:prstGeom prst="rect">
                <a:avLst/>
              </a:prstGeom>
              <a:blipFill>
                <a:blip r:embed="rId8"/>
                <a:stretch>
                  <a:fillRect/>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28763E9D-FA22-1AFF-F1FF-5E54B637F0D6}"/>
              </a:ext>
            </a:extLst>
          </p:cNvPr>
          <p:cNvSpPr txBox="1"/>
          <p:nvPr/>
        </p:nvSpPr>
        <p:spPr>
          <a:xfrm>
            <a:off x="320386" y="219732"/>
            <a:ext cx="2873735" cy="584775"/>
          </a:xfrm>
          <a:prstGeom prst="rect">
            <a:avLst/>
          </a:prstGeom>
          <a:noFill/>
        </p:spPr>
        <p:txBody>
          <a:bodyPr wrap="none" rtlCol="0">
            <a:spAutoFit/>
          </a:bodyPr>
          <a:lstStyle/>
          <a:p>
            <a:r>
              <a:rPr lang="en-US" sz="3200" dirty="0"/>
              <a:t>Symplectic form</a:t>
            </a:r>
          </a:p>
        </p:txBody>
      </p:sp>
      <p:cxnSp>
        <p:nvCxnSpPr>
          <p:cNvPr id="59" name="Straight Arrow Connector 58">
            <a:extLst>
              <a:ext uri="{FF2B5EF4-FFF2-40B4-BE49-F238E27FC236}">
                <a16:creationId xmlns:a16="http://schemas.microsoft.com/office/drawing/2014/main" id="{689740E1-1467-44F7-94A5-D2C00959190E}"/>
              </a:ext>
            </a:extLst>
          </p:cNvPr>
          <p:cNvCxnSpPr>
            <a:cxnSpLocks/>
          </p:cNvCxnSpPr>
          <p:nvPr/>
        </p:nvCxnSpPr>
        <p:spPr>
          <a:xfrm>
            <a:off x="1028700" y="858281"/>
            <a:ext cx="0" cy="427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CD6D4BC-52C0-54BA-460B-88DECCDC985E}"/>
                  </a:ext>
                </a:extLst>
              </p:cNvPr>
              <p:cNvSpPr txBox="1"/>
              <p:nvPr/>
            </p:nvSpPr>
            <p:spPr>
              <a:xfrm>
                <a:off x="2915083" y="2384554"/>
                <a:ext cx="2875852" cy="923330"/>
              </a:xfrm>
              <a:prstGeom prst="rect">
                <a:avLst/>
              </a:prstGeom>
              <a:noFill/>
            </p:spPr>
            <p:txBody>
              <a:bodyPr wrap="none" rtlCol="0">
                <a:spAutoFit/>
              </a:bodyPr>
              <a:lstStyle/>
              <a:p>
                <a:pPr algn="ctr"/>
                <a:r>
                  <a:rPr lang="en-US" dirty="0"/>
                  <a:t>Defines areas in phase space</a:t>
                </a: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br>
                  <a:rPr lang="en-US" dirty="0">
                    <a:ea typeface="Cambria Math" panose="02040503050406030204" pitchFamily="18" charset="0"/>
                  </a:rPr>
                </a:br>
                <a:r>
                  <a:rPr lang="en-US" dirty="0"/>
                  <a:t>count of configurations</a:t>
                </a:r>
              </a:p>
            </p:txBody>
          </p:sp>
        </mc:Choice>
        <mc:Fallback xmlns="">
          <p:sp>
            <p:nvSpPr>
              <p:cNvPr id="60" name="TextBox 59">
                <a:extLst>
                  <a:ext uri="{FF2B5EF4-FFF2-40B4-BE49-F238E27FC236}">
                    <a16:creationId xmlns:a16="http://schemas.microsoft.com/office/drawing/2014/main" id="{7CD6D4BC-52C0-54BA-460B-88DECCDC985E}"/>
                  </a:ext>
                </a:extLst>
              </p:cNvPr>
              <p:cNvSpPr txBox="1">
                <a:spLocks noRot="1" noChangeAspect="1" noMove="1" noResize="1" noEditPoints="1" noAdjustHandles="1" noChangeArrowheads="1" noChangeShapeType="1" noTextEdit="1"/>
              </p:cNvSpPr>
              <p:nvPr/>
            </p:nvSpPr>
            <p:spPr>
              <a:xfrm>
                <a:off x="2915083" y="2384554"/>
                <a:ext cx="2875852" cy="923330"/>
              </a:xfrm>
              <a:prstGeom prst="rect">
                <a:avLst/>
              </a:prstGeom>
              <a:blipFill>
                <a:blip r:embed="rId9"/>
                <a:stretch>
                  <a:fillRect l="-1059" t="-3289" r="-1695"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7FA3583-17A0-5437-40CB-07CD3AC2B377}"/>
                  </a:ext>
                </a:extLst>
              </p:cNvPr>
              <p:cNvSpPr txBox="1"/>
              <p:nvPr/>
            </p:nvSpPr>
            <p:spPr>
              <a:xfrm>
                <a:off x="402020" y="2564765"/>
                <a:ext cx="2435154" cy="664028"/>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𝜇</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𝑈</m:t>
                        </m:r>
                      </m:e>
                    </m:d>
                    <m:r>
                      <a:rPr lang="en-US" sz="3200" b="0" i="1" smtClean="0">
                        <a:latin typeface="Cambria Math" panose="02040503050406030204" pitchFamily="18" charset="0"/>
                      </a:rPr>
                      <m:t>=</m:t>
                    </m:r>
                    <m:nary>
                      <m:naryPr>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𝑈</m:t>
                        </m:r>
                      </m:sub>
                      <m:sup/>
                      <m:e>
                        <m:r>
                          <a:rPr lang="en-US" sz="3200" i="1">
                            <a:latin typeface="Cambria Math" panose="02040503050406030204" pitchFamily="18" charset="0"/>
                          </a:rPr>
                          <m:t>𝜔</m:t>
                        </m:r>
                      </m:e>
                    </m:nary>
                  </m:oMath>
                </a14:m>
                <a:r>
                  <a:rPr lang="en-US" sz="3200" dirty="0"/>
                  <a:t> </a:t>
                </a:r>
              </a:p>
            </p:txBody>
          </p:sp>
        </mc:Choice>
        <mc:Fallback xmlns="">
          <p:sp>
            <p:nvSpPr>
              <p:cNvPr id="62" name="TextBox 61">
                <a:extLst>
                  <a:ext uri="{FF2B5EF4-FFF2-40B4-BE49-F238E27FC236}">
                    <a16:creationId xmlns:a16="http://schemas.microsoft.com/office/drawing/2014/main" id="{57FA3583-17A0-5437-40CB-07CD3AC2B377}"/>
                  </a:ext>
                </a:extLst>
              </p:cNvPr>
              <p:cNvSpPr txBox="1">
                <a:spLocks noRot="1" noChangeAspect="1" noMove="1" noResize="1" noEditPoints="1" noAdjustHandles="1" noChangeArrowheads="1" noChangeShapeType="1" noTextEdit="1"/>
              </p:cNvSpPr>
              <p:nvPr/>
            </p:nvSpPr>
            <p:spPr>
              <a:xfrm>
                <a:off x="402020" y="2564765"/>
                <a:ext cx="2435154" cy="664028"/>
              </a:xfrm>
              <a:prstGeom prst="rect">
                <a:avLst/>
              </a:prstGeom>
              <a:blipFill>
                <a:blip r:embed="rId10"/>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2D17DF24-7B9F-35D2-81E8-AE204CC3BC39}"/>
              </a:ext>
            </a:extLst>
          </p:cNvPr>
          <p:cNvCxnSpPr>
            <a:cxnSpLocks/>
          </p:cNvCxnSpPr>
          <p:nvPr/>
        </p:nvCxnSpPr>
        <p:spPr>
          <a:xfrm>
            <a:off x="1095375" y="4122554"/>
            <a:ext cx="295275" cy="46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DF4774A-7D3C-B47E-F832-A43532BD888E}"/>
              </a:ext>
            </a:extLst>
          </p:cNvPr>
          <p:cNvSpPr txBox="1"/>
          <p:nvPr/>
        </p:nvSpPr>
        <p:spPr>
          <a:xfrm>
            <a:off x="458204" y="3559844"/>
            <a:ext cx="4156972" cy="584775"/>
          </a:xfrm>
          <a:prstGeom prst="rect">
            <a:avLst/>
          </a:prstGeom>
          <a:noFill/>
        </p:spPr>
        <p:txBody>
          <a:bodyPr wrap="none" rtlCol="0">
            <a:spAutoFit/>
          </a:bodyPr>
          <a:lstStyle/>
          <a:p>
            <a:r>
              <a:rPr lang="en-US" sz="3200" dirty="0"/>
              <a:t>Gibbs/Shannon entropy</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97410FE-4588-B1D4-2435-47ADB7D563AA}"/>
                  </a:ext>
                </a:extLst>
              </p:cNvPr>
              <p:cNvSpPr txBox="1"/>
              <p:nvPr/>
            </p:nvSpPr>
            <p:spPr>
              <a:xfrm>
                <a:off x="9305327" y="428220"/>
                <a:ext cx="9114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𝜌</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𝑞</m:t>
                          </m:r>
                          <m:r>
                            <a:rPr lang="en-US" b="0" i="1" dirty="0" smtClean="0">
                              <a:latin typeface="Cambria Math" panose="02040503050406030204" pitchFamily="18" charset="0"/>
                            </a:rPr>
                            <m:t>,</m:t>
                          </m:r>
                          <m:r>
                            <a:rPr lang="en-US" b="0" i="1" dirty="0" smtClean="0">
                              <a:latin typeface="Cambria Math" panose="02040503050406030204" pitchFamily="18" charset="0"/>
                            </a:rPr>
                            <m:t>𝑝</m:t>
                          </m:r>
                        </m:e>
                      </m:d>
                    </m:oMath>
                  </m:oMathPara>
                </a14:m>
                <a:endParaRPr lang="en-US" dirty="0"/>
              </a:p>
            </p:txBody>
          </p:sp>
        </mc:Choice>
        <mc:Fallback xmlns="">
          <p:sp>
            <p:nvSpPr>
              <p:cNvPr id="69" name="TextBox 68">
                <a:extLst>
                  <a:ext uri="{FF2B5EF4-FFF2-40B4-BE49-F238E27FC236}">
                    <a16:creationId xmlns:a16="http://schemas.microsoft.com/office/drawing/2014/main" id="{D97410FE-4588-B1D4-2435-47ADB7D563AA}"/>
                  </a:ext>
                </a:extLst>
              </p:cNvPr>
              <p:cNvSpPr txBox="1">
                <a:spLocks noRot="1" noChangeAspect="1" noMove="1" noResize="1" noEditPoints="1" noAdjustHandles="1" noChangeArrowheads="1" noChangeShapeType="1" noTextEdit="1"/>
              </p:cNvSpPr>
              <p:nvPr/>
            </p:nvSpPr>
            <p:spPr>
              <a:xfrm>
                <a:off x="9305327" y="428220"/>
                <a:ext cx="911468" cy="369332"/>
              </a:xfrm>
              <a:prstGeom prst="rect">
                <a:avLst/>
              </a:prstGeom>
              <a:blipFill>
                <a:blip r:embed="rId11"/>
                <a:stretch>
                  <a:fillRect b="-6557"/>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3671C3CB-09F9-B98F-F366-5E61A5B5D4B6}"/>
              </a:ext>
            </a:extLst>
          </p:cNvPr>
          <p:cNvCxnSpPr>
            <a:cxnSpLocks/>
          </p:cNvCxnSpPr>
          <p:nvPr/>
        </p:nvCxnSpPr>
        <p:spPr>
          <a:xfrm flipH="1">
            <a:off x="9691093" y="808202"/>
            <a:ext cx="188457" cy="669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494D650D-07F6-6B80-3560-9017C810EEC7}"/>
              </a:ext>
            </a:extLst>
          </p:cNvPr>
          <p:cNvSpPr/>
          <p:nvPr/>
        </p:nvSpPr>
        <p:spPr>
          <a:xfrm>
            <a:off x="4384539" y="4585480"/>
            <a:ext cx="1133391" cy="562710"/>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7817387A-7DCD-86A0-F602-E6577BD4384B}"/>
              </a:ext>
            </a:extLst>
          </p:cNvPr>
          <p:cNvCxnSpPr>
            <a:cxnSpLocks/>
          </p:cNvCxnSpPr>
          <p:nvPr/>
        </p:nvCxnSpPr>
        <p:spPr>
          <a:xfrm flipH="1">
            <a:off x="5202621" y="4036897"/>
            <a:ext cx="322115" cy="44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7E35C87E-F894-494E-3794-277A5850B0F8}"/>
                  </a:ext>
                </a:extLst>
              </p:cNvPr>
              <p:cNvSpPr txBox="1"/>
              <p:nvPr/>
            </p:nvSpPr>
            <p:spPr>
              <a:xfrm>
                <a:off x="5370576" y="3720950"/>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𝜔</m:t>
                      </m:r>
                    </m:oMath>
                  </m:oMathPara>
                </a14:m>
                <a:endParaRPr lang="en-US" dirty="0"/>
              </a:p>
            </p:txBody>
          </p:sp>
        </mc:Choice>
        <mc:Fallback xmlns="">
          <p:sp>
            <p:nvSpPr>
              <p:cNvPr id="78" name="TextBox 77">
                <a:extLst>
                  <a:ext uri="{FF2B5EF4-FFF2-40B4-BE49-F238E27FC236}">
                    <a16:creationId xmlns:a16="http://schemas.microsoft.com/office/drawing/2014/main" id="{7E35C87E-F894-494E-3794-277A5850B0F8}"/>
                  </a:ext>
                </a:extLst>
              </p:cNvPr>
              <p:cNvSpPr txBox="1">
                <a:spLocks noRot="1" noChangeAspect="1" noMove="1" noResize="1" noEditPoints="1" noAdjustHandles="1" noChangeArrowheads="1" noChangeShapeType="1" noTextEdit="1"/>
              </p:cNvSpPr>
              <p:nvPr/>
            </p:nvSpPr>
            <p:spPr>
              <a:xfrm>
                <a:off x="5370576" y="3720950"/>
                <a:ext cx="409343"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266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9C49A-947A-57C0-6681-597416E9B809}"/>
            </a:ext>
          </a:extLst>
        </p:cNvPr>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3A0398BE-6EF8-69A2-FEF1-4590EBCF2FEC}"/>
              </a:ext>
            </a:extLst>
          </p:cNvPr>
          <p:cNvCxnSpPr>
            <a:cxnSpLocks/>
            <a:stCxn id="6" idx="4"/>
            <a:endCxn id="4" idx="4"/>
          </p:cNvCxnSpPr>
          <p:nvPr/>
        </p:nvCxnSpPr>
        <p:spPr>
          <a:xfrm>
            <a:off x="11588250" y="1960060"/>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4D1A775-50D9-84C0-89E8-835028090B02}"/>
              </a:ext>
            </a:extLst>
          </p:cNvPr>
          <p:cNvCxnSpPr>
            <a:cxnSpLocks/>
          </p:cNvCxnSpPr>
          <p:nvPr/>
        </p:nvCxnSpPr>
        <p:spPr>
          <a:xfrm flipV="1">
            <a:off x="10817710" y="2704327"/>
            <a:ext cx="110513" cy="84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0723F55-D4E2-33BE-05F0-BC31EF5C6651}"/>
                  </a:ext>
                </a:extLst>
              </p:cNvPr>
              <p:cNvSpPr txBox="1"/>
              <p:nvPr/>
            </p:nvSpPr>
            <p:spPr>
              <a:xfrm>
                <a:off x="10542602" y="3509762"/>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𝑈</m:t>
                      </m:r>
                    </m:oMath>
                  </m:oMathPara>
                </a14:m>
                <a:endParaRPr lang="en-US" dirty="0"/>
              </a:p>
            </p:txBody>
          </p:sp>
        </mc:Choice>
        <mc:Fallback xmlns="">
          <p:sp>
            <p:nvSpPr>
              <p:cNvPr id="34" name="TextBox 33">
                <a:extLst>
                  <a:ext uri="{FF2B5EF4-FFF2-40B4-BE49-F238E27FC236}">
                    <a16:creationId xmlns:a16="http://schemas.microsoft.com/office/drawing/2014/main" id="{F0723F55-D4E2-33BE-05F0-BC31EF5C6651}"/>
                  </a:ext>
                </a:extLst>
              </p:cNvPr>
              <p:cNvSpPr txBox="1">
                <a:spLocks noRot="1" noChangeAspect="1" noMove="1" noResize="1" noEditPoints="1" noAdjustHandles="1" noChangeArrowheads="1" noChangeShapeType="1" noTextEdit="1"/>
              </p:cNvSpPr>
              <p:nvPr/>
            </p:nvSpPr>
            <p:spPr>
              <a:xfrm>
                <a:off x="10542602" y="3509762"/>
                <a:ext cx="400751" cy="369332"/>
              </a:xfrm>
              <a:prstGeom prst="rect">
                <a:avLst/>
              </a:prstGeom>
              <a:blipFill>
                <a:blip r:embed="rId2"/>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AE0A75A4-FA1F-6A7B-855E-CBA0237FAABB}"/>
              </a:ext>
            </a:extLst>
          </p:cNvPr>
          <p:cNvCxnSpPr>
            <a:cxnSpLocks/>
          </p:cNvCxnSpPr>
          <p:nvPr/>
        </p:nvCxnSpPr>
        <p:spPr>
          <a:xfrm>
            <a:off x="9757949" y="804355"/>
            <a:ext cx="409819" cy="51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911F844-D27A-AB64-724D-D37614A5D0AE}"/>
                  </a:ext>
                </a:extLst>
              </p:cNvPr>
              <p:cNvSpPr txBox="1"/>
              <p:nvPr/>
            </p:nvSpPr>
            <p:spPr>
              <a:xfrm>
                <a:off x="9321812" y="404915"/>
                <a:ext cx="4957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𝜌</m:t>
                          </m:r>
                        </m:e>
                        <m:sub>
                          <m:r>
                            <a:rPr lang="en-US" b="0" i="1" dirty="0" smtClean="0">
                              <a:latin typeface="Cambria Math" panose="02040503050406030204" pitchFamily="18" charset="0"/>
                            </a:rPr>
                            <m:t>𝑈</m:t>
                          </m:r>
                        </m:sub>
                      </m:sSub>
                    </m:oMath>
                  </m:oMathPara>
                </a14:m>
                <a:endParaRPr lang="en-US" dirty="0"/>
              </a:p>
            </p:txBody>
          </p:sp>
        </mc:Choice>
        <mc:Fallback xmlns="">
          <p:sp>
            <p:nvSpPr>
              <p:cNvPr id="55" name="TextBox 54">
                <a:extLst>
                  <a:ext uri="{FF2B5EF4-FFF2-40B4-BE49-F238E27FC236}">
                    <a16:creationId xmlns:a16="http://schemas.microsoft.com/office/drawing/2014/main" id="{F911F844-D27A-AB64-724D-D37614A5D0AE}"/>
                  </a:ext>
                </a:extLst>
              </p:cNvPr>
              <p:cNvSpPr txBox="1">
                <a:spLocks noRot="1" noChangeAspect="1" noMove="1" noResize="1" noEditPoints="1" noAdjustHandles="1" noChangeArrowheads="1" noChangeShapeType="1" noTextEdit="1"/>
              </p:cNvSpPr>
              <p:nvPr/>
            </p:nvSpPr>
            <p:spPr>
              <a:xfrm>
                <a:off x="9321812" y="404915"/>
                <a:ext cx="495777" cy="369332"/>
              </a:xfrm>
              <a:prstGeom prst="rect">
                <a:avLst/>
              </a:prstGeom>
              <a:blipFill>
                <a:blip r:embed="rId3"/>
                <a:stretch>
                  <a:fillRect b="-6557"/>
                </a:stretch>
              </a:blipFill>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D44109C3-64E2-C39A-36D8-EB16D96B2F21}"/>
              </a:ext>
            </a:extLst>
          </p:cNvPr>
          <p:cNvSpPr/>
          <p:nvPr/>
        </p:nvSpPr>
        <p:spPr>
          <a:xfrm>
            <a:off x="10173898" y="2318667"/>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solidFill>
            <a:srgbClr val="7F7F7F">
              <a:alpha val="30196"/>
            </a:srgb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0BA83E8A-17DD-93FA-CCFA-E6BF171D5CA2}"/>
              </a:ext>
            </a:extLst>
          </p:cNvPr>
          <p:cNvCxnSpPr>
            <a:cxnSpLocks/>
          </p:cNvCxnSpPr>
          <p:nvPr/>
        </p:nvCxnSpPr>
        <p:spPr>
          <a:xfrm>
            <a:off x="10167768" y="1670988"/>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F38CDD12-84FD-9CDA-9CA5-79755DD17444}"/>
              </a:ext>
            </a:extLst>
          </p:cNvPr>
          <p:cNvSpPr/>
          <p:nvPr/>
        </p:nvSpPr>
        <p:spPr>
          <a:xfrm>
            <a:off x="10173898" y="1372517"/>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14222CE-62BA-A648-C248-25D6E654984F}"/>
              </a:ext>
            </a:extLst>
          </p:cNvPr>
          <p:cNvSpPr txBox="1"/>
          <p:nvPr/>
        </p:nvSpPr>
        <p:spPr>
          <a:xfrm>
            <a:off x="1308398" y="404915"/>
            <a:ext cx="2360711" cy="830997"/>
          </a:xfrm>
          <a:prstGeom prst="rect">
            <a:avLst/>
          </a:prstGeom>
          <a:noFill/>
        </p:spPr>
        <p:txBody>
          <a:bodyPr wrap="none" rtlCol="0">
            <a:spAutoFit/>
          </a:bodyPr>
          <a:lstStyle/>
          <a:p>
            <a:pPr algn="ctr"/>
            <a:r>
              <a:rPr lang="en-US" sz="2400" dirty="0"/>
              <a:t>Geometry</a:t>
            </a:r>
            <a:br>
              <a:rPr lang="en-US" sz="2400" dirty="0"/>
            </a:br>
            <a:r>
              <a:rPr lang="en-US" sz="2400" dirty="0"/>
              <a:t>(symplectic form)</a:t>
            </a:r>
          </a:p>
        </p:txBody>
      </p:sp>
      <p:sp>
        <p:nvSpPr>
          <p:cNvPr id="8" name="TextBox 7">
            <a:extLst>
              <a:ext uri="{FF2B5EF4-FFF2-40B4-BE49-F238E27FC236}">
                <a16:creationId xmlns:a16="http://schemas.microsoft.com/office/drawing/2014/main" id="{606D2E73-8889-85D0-0241-D5BA82C01916}"/>
              </a:ext>
            </a:extLst>
          </p:cNvPr>
          <p:cNvSpPr txBox="1"/>
          <p:nvPr/>
        </p:nvSpPr>
        <p:spPr>
          <a:xfrm>
            <a:off x="858210" y="1701489"/>
            <a:ext cx="3261086" cy="830997"/>
          </a:xfrm>
          <a:prstGeom prst="rect">
            <a:avLst/>
          </a:prstGeom>
          <a:noFill/>
        </p:spPr>
        <p:txBody>
          <a:bodyPr wrap="none" rtlCol="0">
            <a:spAutoFit/>
          </a:bodyPr>
          <a:lstStyle/>
          <a:p>
            <a:pPr algn="ctr"/>
            <a:r>
              <a:rPr lang="en-US" sz="2400" dirty="0"/>
              <a:t>Measure</a:t>
            </a:r>
            <a:br>
              <a:rPr lang="en-US" sz="2400" dirty="0"/>
            </a:br>
            <a:r>
              <a:rPr lang="en-US" sz="2400" dirty="0"/>
              <a:t>(count of configurations)</a:t>
            </a:r>
          </a:p>
        </p:txBody>
      </p:sp>
      <p:sp>
        <p:nvSpPr>
          <p:cNvPr id="9" name="TextBox 8">
            <a:extLst>
              <a:ext uri="{FF2B5EF4-FFF2-40B4-BE49-F238E27FC236}">
                <a16:creationId xmlns:a16="http://schemas.microsoft.com/office/drawing/2014/main" id="{E6FEBDEE-62ED-5710-9EBF-01E742C363B2}"/>
              </a:ext>
            </a:extLst>
          </p:cNvPr>
          <p:cNvSpPr txBox="1"/>
          <p:nvPr/>
        </p:nvSpPr>
        <p:spPr>
          <a:xfrm>
            <a:off x="451945" y="3061126"/>
            <a:ext cx="4073616" cy="830997"/>
          </a:xfrm>
          <a:prstGeom prst="rect">
            <a:avLst/>
          </a:prstGeom>
          <a:noFill/>
        </p:spPr>
        <p:txBody>
          <a:bodyPr wrap="none" rtlCol="0">
            <a:spAutoFit/>
          </a:bodyPr>
          <a:lstStyle/>
          <a:p>
            <a:pPr algn="ctr"/>
            <a:r>
              <a:rPr lang="en-US" sz="2400" dirty="0"/>
              <a:t>Entropy</a:t>
            </a:r>
            <a:br>
              <a:rPr lang="en-US" sz="2400" dirty="0"/>
            </a:br>
            <a:r>
              <a:rPr lang="en-US" sz="2400" dirty="0"/>
              <a:t>(variability over configurations)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688E159-A695-BBE5-E5C0-9984258ED464}"/>
                  </a:ext>
                </a:extLst>
              </p:cNvPr>
              <p:cNvSpPr txBox="1"/>
              <p:nvPr/>
            </p:nvSpPr>
            <p:spPr>
              <a:xfrm>
                <a:off x="5252556" y="511967"/>
                <a:ext cx="24858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r>
                        <a:rPr lang="en-US" sz="3200" b="0" i="1" smtClean="0">
                          <a:latin typeface="Cambria Math" panose="02040503050406030204" pitchFamily="18" charset="0"/>
                        </a:rPr>
                        <m:t>𝑑𝑞</m:t>
                      </m:r>
                      <m:r>
                        <a:rPr lang="en-US" sz="3200" b="0" i="1" smtClean="0">
                          <a:latin typeface="Cambria Math" panose="02040503050406030204" pitchFamily="18" charset="0"/>
                        </a:rPr>
                        <m:t>∧</m:t>
                      </m:r>
                      <m:r>
                        <a:rPr lang="en-US" sz="3200" b="0" i="1" smtClean="0">
                          <a:latin typeface="Cambria Math" panose="02040503050406030204" pitchFamily="18" charset="0"/>
                        </a:rPr>
                        <m:t>𝑑𝑝</m:t>
                      </m:r>
                    </m:oMath>
                  </m:oMathPara>
                </a14:m>
                <a:endParaRPr lang="en-US" sz="3200" dirty="0"/>
              </a:p>
            </p:txBody>
          </p:sp>
        </mc:Choice>
        <mc:Fallback xmlns="">
          <p:sp>
            <p:nvSpPr>
              <p:cNvPr id="15" name="TextBox 14">
                <a:extLst>
                  <a:ext uri="{FF2B5EF4-FFF2-40B4-BE49-F238E27FC236}">
                    <a16:creationId xmlns:a16="http://schemas.microsoft.com/office/drawing/2014/main" id="{F688E159-A695-BBE5-E5C0-9984258ED464}"/>
                  </a:ext>
                </a:extLst>
              </p:cNvPr>
              <p:cNvSpPr txBox="1">
                <a:spLocks noRot="1" noChangeAspect="1" noMove="1" noResize="1" noEditPoints="1" noAdjustHandles="1" noChangeArrowheads="1" noChangeShapeType="1" noTextEdit="1"/>
              </p:cNvSpPr>
              <p:nvPr/>
            </p:nvSpPr>
            <p:spPr>
              <a:xfrm>
                <a:off x="5252556" y="511967"/>
                <a:ext cx="248580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676B4-8851-B6B8-E4E1-862643869760}"/>
                  </a:ext>
                </a:extLst>
              </p:cNvPr>
              <p:cNvSpPr txBox="1"/>
              <p:nvPr/>
            </p:nvSpPr>
            <p:spPr>
              <a:xfrm>
                <a:off x="5027492" y="1871518"/>
                <a:ext cx="114306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r>
                        <a:rPr lang="en-US" sz="3200" b="0" i="1" smtClean="0">
                          <a:latin typeface="Cambria Math" panose="02040503050406030204" pitchFamily="18" charset="0"/>
                        </a:rPr>
                        <m:t>𝑈</m:t>
                      </m:r>
                      <m:r>
                        <a:rPr lang="en-US" sz="3200" b="0" i="1" smtClean="0">
                          <a:latin typeface="Cambria Math" panose="02040503050406030204" pitchFamily="18" charset="0"/>
                        </a:rPr>
                        <m:t>)</m:t>
                      </m:r>
                    </m:oMath>
                  </m:oMathPara>
                </a14:m>
                <a:endParaRPr lang="en-US" sz="3200" dirty="0"/>
              </a:p>
            </p:txBody>
          </p:sp>
        </mc:Choice>
        <mc:Fallback xmlns="">
          <p:sp>
            <p:nvSpPr>
              <p:cNvPr id="16" name="TextBox 15">
                <a:extLst>
                  <a:ext uri="{FF2B5EF4-FFF2-40B4-BE49-F238E27FC236}">
                    <a16:creationId xmlns:a16="http://schemas.microsoft.com/office/drawing/2014/main" id="{F57676B4-8851-B6B8-E4E1-862643869760}"/>
                  </a:ext>
                </a:extLst>
              </p:cNvPr>
              <p:cNvSpPr txBox="1">
                <a:spLocks noRot="1" noChangeAspect="1" noMove="1" noResize="1" noEditPoints="1" noAdjustHandles="1" noChangeArrowheads="1" noChangeShapeType="1" noTextEdit="1"/>
              </p:cNvSpPr>
              <p:nvPr/>
            </p:nvSpPr>
            <p:spPr>
              <a:xfrm>
                <a:off x="5027492" y="1871518"/>
                <a:ext cx="114306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7E2A4AD-1D44-9EF4-3442-E0E20F53A68A}"/>
                  </a:ext>
                </a:extLst>
              </p:cNvPr>
              <p:cNvSpPr txBox="1"/>
              <p:nvPr/>
            </p:nvSpPr>
            <p:spPr>
              <a:xfrm>
                <a:off x="6833568" y="3184236"/>
                <a:ext cx="108170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e>
                      </m:d>
                    </m:oMath>
                  </m:oMathPara>
                </a14:m>
                <a:endParaRPr lang="en-US" sz="3200" dirty="0"/>
              </a:p>
            </p:txBody>
          </p:sp>
        </mc:Choice>
        <mc:Fallback xmlns="">
          <p:sp>
            <p:nvSpPr>
              <p:cNvPr id="17" name="TextBox 16">
                <a:extLst>
                  <a:ext uri="{FF2B5EF4-FFF2-40B4-BE49-F238E27FC236}">
                    <a16:creationId xmlns:a16="http://schemas.microsoft.com/office/drawing/2014/main" id="{C7E2A4AD-1D44-9EF4-3442-E0E20F53A68A}"/>
                  </a:ext>
                </a:extLst>
              </p:cNvPr>
              <p:cNvSpPr txBox="1">
                <a:spLocks noRot="1" noChangeAspect="1" noMove="1" noResize="1" noEditPoints="1" noAdjustHandles="1" noChangeArrowheads="1" noChangeShapeType="1" noTextEdit="1"/>
              </p:cNvSpPr>
              <p:nvPr/>
            </p:nvSpPr>
            <p:spPr>
              <a:xfrm>
                <a:off x="6833568" y="3184236"/>
                <a:ext cx="1081706" cy="584775"/>
              </a:xfrm>
              <a:prstGeom prst="rect">
                <a:avLst/>
              </a:prstGeom>
              <a:blipFill>
                <a:blip r:embed="rId6"/>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4F8EFBC-A268-4EAD-8F08-F8F3AED57BD2}"/>
              </a:ext>
            </a:extLst>
          </p:cNvPr>
          <p:cNvCxnSpPr/>
          <p:nvPr/>
        </p:nvCxnSpPr>
        <p:spPr>
          <a:xfrm>
            <a:off x="6926317" y="1096742"/>
            <a:ext cx="304800" cy="1809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DA001C-798B-B3F1-C809-BF764F60E752}"/>
              </a:ext>
            </a:extLst>
          </p:cNvPr>
          <p:cNvCxnSpPr/>
          <p:nvPr/>
        </p:nvCxnSpPr>
        <p:spPr>
          <a:xfrm flipH="1">
            <a:off x="5927733" y="1096742"/>
            <a:ext cx="415327" cy="77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CFCC65F-9B84-CDE4-79F3-77F213A102EC}"/>
                  </a:ext>
                </a:extLst>
              </p:cNvPr>
              <p:cNvSpPr txBox="1"/>
              <p:nvPr/>
            </p:nvSpPr>
            <p:spPr>
              <a:xfrm>
                <a:off x="5275839" y="1160748"/>
                <a:ext cx="820161" cy="521105"/>
              </a:xfrm>
              <a:prstGeom prst="rect">
                <a:avLst/>
              </a:prstGeom>
              <a:noFill/>
            </p:spPr>
            <p:txBody>
              <a:bodyPr wrap="none" rtlCol="0">
                <a:spAutoFit/>
              </a:bodyPr>
              <a:lstStyle/>
              <a:p>
                <a14:m>
                  <m:oMath xmlns:m="http://schemas.openxmlformats.org/officeDocument/2006/math">
                    <m:nary>
                      <m:naryPr>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𝑈</m:t>
                        </m:r>
                      </m:sub>
                      <m:sup/>
                      <m:e>
                        <m:r>
                          <a:rPr lang="en-US" sz="2400" i="1">
                            <a:latin typeface="Cambria Math" panose="02040503050406030204" pitchFamily="18" charset="0"/>
                          </a:rPr>
                          <m:t>𝜔</m:t>
                        </m:r>
                      </m:e>
                    </m:nary>
                  </m:oMath>
                </a14:m>
                <a:r>
                  <a:rPr lang="en-US" sz="2400" dirty="0"/>
                  <a:t> </a:t>
                </a:r>
              </a:p>
            </p:txBody>
          </p:sp>
        </mc:Choice>
        <mc:Fallback xmlns="">
          <p:sp>
            <p:nvSpPr>
              <p:cNvPr id="28" name="TextBox 27">
                <a:extLst>
                  <a:ext uri="{FF2B5EF4-FFF2-40B4-BE49-F238E27FC236}">
                    <a16:creationId xmlns:a16="http://schemas.microsoft.com/office/drawing/2014/main" id="{0CFCC65F-9B84-CDE4-79F3-77F213A102EC}"/>
                  </a:ext>
                </a:extLst>
              </p:cNvPr>
              <p:cNvSpPr txBox="1">
                <a:spLocks noRot="1" noChangeAspect="1" noMove="1" noResize="1" noEditPoints="1" noAdjustHandles="1" noChangeArrowheads="1" noChangeShapeType="1" noTextEdit="1"/>
              </p:cNvSpPr>
              <p:nvPr/>
            </p:nvSpPr>
            <p:spPr>
              <a:xfrm>
                <a:off x="5275839" y="1160748"/>
                <a:ext cx="820161" cy="521105"/>
              </a:xfrm>
              <a:prstGeom prst="rect">
                <a:avLst/>
              </a:prstGeom>
              <a:blipFill>
                <a:blip r:embed="rId7"/>
                <a:stretch>
                  <a:fillRect l="-68889" t="-140698" r="-68889" b="-2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3CDF569-1CE2-32AE-3F9D-60F2CD88EA66}"/>
                  </a:ext>
                </a:extLst>
              </p:cNvPr>
              <p:cNvSpPr txBox="1"/>
              <p:nvPr/>
            </p:nvSpPr>
            <p:spPr>
              <a:xfrm>
                <a:off x="6670478" y="1843024"/>
                <a:ext cx="2329484" cy="4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𝜌</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𝜌</m:t>
                          </m:r>
                        </m:e>
                      </m:func>
                      <m:r>
                        <a:rPr lang="en-US" sz="2400" b="0" i="1" smtClean="0">
                          <a:latin typeface="Cambria Math" panose="02040503050406030204" pitchFamily="18" charset="0"/>
                        </a:rPr>
                        <m:t>𝑑𝑞𝑑𝑝</m:t>
                      </m:r>
                    </m:oMath>
                  </m:oMathPara>
                </a14:m>
                <a:endParaRPr lang="en-US" sz="2400" dirty="0"/>
              </a:p>
            </p:txBody>
          </p:sp>
        </mc:Choice>
        <mc:Fallback xmlns="">
          <p:sp>
            <p:nvSpPr>
              <p:cNvPr id="30" name="TextBox 29">
                <a:extLst>
                  <a:ext uri="{FF2B5EF4-FFF2-40B4-BE49-F238E27FC236}">
                    <a16:creationId xmlns:a16="http://schemas.microsoft.com/office/drawing/2014/main" id="{D3CDF569-1CE2-32AE-3F9D-60F2CD88EA66}"/>
                  </a:ext>
                </a:extLst>
              </p:cNvPr>
              <p:cNvSpPr txBox="1">
                <a:spLocks noRot="1" noChangeAspect="1" noMove="1" noResize="1" noEditPoints="1" noAdjustHandles="1" noChangeArrowheads="1" noChangeShapeType="1" noTextEdit="1"/>
              </p:cNvSpPr>
              <p:nvPr/>
            </p:nvSpPr>
            <p:spPr>
              <a:xfrm>
                <a:off x="6670478" y="1843024"/>
                <a:ext cx="2329484" cy="475643"/>
              </a:xfrm>
              <a:prstGeom prst="rect">
                <a:avLst/>
              </a:prstGeom>
              <a:blipFill>
                <a:blip r:embed="rId8"/>
                <a:stretch>
                  <a:fillRect r="-524" b="-21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F73D50C-549C-88B1-FB34-208188D3198E}"/>
                  </a:ext>
                </a:extLst>
              </p:cNvPr>
              <p:cNvSpPr txBox="1"/>
              <p:nvPr/>
            </p:nvSpPr>
            <p:spPr>
              <a:xfrm>
                <a:off x="2104094" y="4634580"/>
                <a:ext cx="5470024" cy="830997"/>
              </a:xfrm>
              <a:prstGeom prst="rect">
                <a:avLst/>
              </a:prstGeom>
              <a:noFill/>
            </p:spPr>
            <p:txBody>
              <a:bodyPr wrap="none" rtlCol="0">
                <a:spAutoFit/>
              </a:bodyPr>
              <a:lstStyle/>
              <a:p>
                <a:r>
                  <a:rPr lang="en-US" sz="4800" b="0" dirty="0">
                    <a:solidFill>
                      <a:schemeClr val="accent6">
                        <a:lumMod val="75000"/>
                      </a:schemeClr>
                    </a:solidFill>
                  </a:rPr>
                  <a:t>Geometry </a:t>
                </a:r>
                <a14:m>
                  <m:oMath xmlns:m="http://schemas.openxmlformats.org/officeDocument/2006/math">
                    <m:r>
                      <a:rPr lang="en-US" sz="4800" b="0" i="1" smtClean="0">
                        <a:solidFill>
                          <a:schemeClr val="accent6">
                            <a:lumMod val="75000"/>
                          </a:schemeClr>
                        </a:solidFill>
                        <a:latin typeface="Cambria Math" panose="02040503050406030204" pitchFamily="18" charset="0"/>
                      </a:rPr>
                      <m:t>⇒</m:t>
                    </m:r>
                  </m:oMath>
                </a14:m>
                <a:r>
                  <a:rPr lang="en-US" sz="4800" dirty="0">
                    <a:solidFill>
                      <a:schemeClr val="accent6">
                        <a:lumMod val="75000"/>
                      </a:schemeClr>
                    </a:solidFill>
                  </a:rPr>
                  <a:t> Entropy</a:t>
                </a:r>
              </a:p>
            </p:txBody>
          </p:sp>
        </mc:Choice>
        <mc:Fallback xmlns="">
          <p:sp>
            <p:nvSpPr>
              <p:cNvPr id="31" name="TextBox 30">
                <a:extLst>
                  <a:ext uri="{FF2B5EF4-FFF2-40B4-BE49-F238E27FC236}">
                    <a16:creationId xmlns:a16="http://schemas.microsoft.com/office/drawing/2014/main" id="{6F73D50C-549C-88B1-FB34-208188D3198E}"/>
                  </a:ext>
                </a:extLst>
              </p:cNvPr>
              <p:cNvSpPr txBox="1">
                <a:spLocks noRot="1" noChangeAspect="1" noMove="1" noResize="1" noEditPoints="1" noAdjustHandles="1" noChangeArrowheads="1" noChangeShapeType="1" noTextEdit="1"/>
              </p:cNvSpPr>
              <p:nvPr/>
            </p:nvSpPr>
            <p:spPr>
              <a:xfrm>
                <a:off x="2104094" y="4634580"/>
                <a:ext cx="5470024" cy="830997"/>
              </a:xfrm>
              <a:prstGeom prst="rect">
                <a:avLst/>
              </a:prstGeom>
              <a:blipFill>
                <a:blip r:embed="rId9"/>
                <a:stretch>
                  <a:fillRect l="-5017" t="-16058" r="-4236" b="-37956"/>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42C1D455-03A6-41CF-0616-83C488AB8F82}"/>
              </a:ext>
            </a:extLst>
          </p:cNvPr>
          <p:cNvSpPr txBox="1"/>
          <p:nvPr/>
        </p:nvSpPr>
        <p:spPr>
          <a:xfrm>
            <a:off x="6670478" y="4354668"/>
            <a:ext cx="2623539" cy="369332"/>
          </a:xfrm>
          <a:prstGeom prst="rect">
            <a:avLst/>
          </a:prstGeom>
          <a:noFill/>
        </p:spPr>
        <p:txBody>
          <a:bodyPr wrap="none" rtlCol="0">
            <a:spAutoFit/>
          </a:bodyPr>
          <a:lstStyle/>
          <a:p>
            <a:r>
              <a:rPr lang="en-US" dirty="0"/>
              <a:t>Can we go the other way?</a:t>
            </a:r>
          </a:p>
        </p:txBody>
      </p:sp>
    </p:spTree>
    <p:extLst>
      <p:ext uri="{BB962C8B-B14F-4D97-AF65-F5344CB8AC3E}">
        <p14:creationId xmlns:p14="http://schemas.microsoft.com/office/powerpoint/2010/main" val="62522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6B393-4A6C-AA5B-EC26-86722D1DAD27}"/>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80CD7D5-D01A-1F87-5609-5D9A05E1A7DD}"/>
              </a:ext>
            </a:extLst>
          </p:cNvPr>
          <p:cNvCxnSpPr/>
          <p:nvPr/>
        </p:nvCxnSpPr>
        <p:spPr>
          <a:xfrm rot="1980000">
            <a:off x="9199180" y="978009"/>
            <a:ext cx="0" cy="381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11CF8D-8DEB-E795-8012-20F47DAA4981}"/>
              </a:ext>
            </a:extLst>
          </p:cNvPr>
          <p:cNvCxnSpPr/>
          <p:nvPr/>
        </p:nvCxnSpPr>
        <p:spPr>
          <a:xfrm>
            <a:off x="6608380" y="2883009"/>
            <a:ext cx="5181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19EB12-F098-9EA4-7E5F-4C2B51A50210}"/>
                  </a:ext>
                </a:extLst>
              </p:cNvPr>
              <p:cNvSpPr txBox="1"/>
              <p:nvPr/>
            </p:nvSpPr>
            <p:spPr>
              <a:xfrm>
                <a:off x="10158979" y="1056741"/>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13" name="TextBox 12">
                <a:extLst>
                  <a:ext uri="{FF2B5EF4-FFF2-40B4-BE49-F238E27FC236}">
                    <a16:creationId xmlns:a16="http://schemas.microsoft.com/office/drawing/2014/main" id="{3E19EB12-F098-9EA4-7E5F-4C2B51A50210}"/>
                  </a:ext>
                </a:extLst>
              </p:cNvPr>
              <p:cNvSpPr txBox="1">
                <a:spLocks noRot="1" noChangeAspect="1" noMove="1" noResize="1" noEditPoints="1" noAdjustHandles="1" noChangeArrowheads="1" noChangeShapeType="1" noTextEdit="1"/>
              </p:cNvSpPr>
              <p:nvPr/>
            </p:nvSpPr>
            <p:spPr>
              <a:xfrm>
                <a:off x="10158979" y="1056741"/>
                <a:ext cx="368626" cy="369332"/>
              </a:xfrm>
              <a:prstGeom prst="rect">
                <a:avLst/>
              </a:prstGeom>
              <a:blipFill>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9B321D-50BF-3CCE-6B34-4F3FDF7F6925}"/>
                  </a:ext>
                </a:extLst>
              </p:cNvPr>
              <p:cNvSpPr txBox="1"/>
              <p:nvPr/>
            </p:nvSpPr>
            <p:spPr>
              <a:xfrm>
                <a:off x="11485180" y="2880477"/>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𝑞</m:t>
                      </m:r>
                    </m:oMath>
                  </m:oMathPara>
                </a14:m>
                <a:endParaRPr lang="en-US" dirty="0"/>
              </a:p>
            </p:txBody>
          </p:sp>
        </mc:Choice>
        <mc:Fallback xmlns="">
          <p:sp>
            <p:nvSpPr>
              <p:cNvPr id="14" name="TextBox 13">
                <a:extLst>
                  <a:ext uri="{FF2B5EF4-FFF2-40B4-BE49-F238E27FC236}">
                    <a16:creationId xmlns:a16="http://schemas.microsoft.com/office/drawing/2014/main" id="{019B321D-50BF-3CCE-6B34-4F3FDF7F6925}"/>
                  </a:ext>
                </a:extLst>
              </p:cNvPr>
              <p:cNvSpPr txBox="1">
                <a:spLocks noRot="1" noChangeAspect="1" noMove="1" noResize="1" noEditPoints="1" noAdjustHandles="1" noChangeArrowheads="1" noChangeShapeType="1" noTextEdit="1"/>
              </p:cNvSpPr>
              <p:nvPr/>
            </p:nvSpPr>
            <p:spPr>
              <a:xfrm>
                <a:off x="11485180" y="2880477"/>
                <a:ext cx="369588" cy="369332"/>
              </a:xfrm>
              <a:prstGeom prst="rect">
                <a:avLst/>
              </a:prstGeom>
              <a:blipFill>
                <a:blip r:embed="rId3"/>
                <a:stretch>
                  <a:fillRect b="-6667"/>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000C2AF4-6A7F-BECB-9C06-B0FB8189764F}"/>
              </a:ext>
            </a:extLst>
          </p:cNvPr>
          <p:cNvCxnSpPr>
            <a:cxnSpLocks/>
            <a:stCxn id="6" idx="4"/>
            <a:endCxn id="4" idx="4"/>
          </p:cNvCxnSpPr>
          <p:nvPr/>
        </p:nvCxnSpPr>
        <p:spPr>
          <a:xfrm>
            <a:off x="10198320" y="2044094"/>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2EBCF4B-305E-FE29-363B-60C9F9C7855B}"/>
              </a:ext>
            </a:extLst>
          </p:cNvPr>
          <p:cNvSpPr txBox="1"/>
          <p:nvPr/>
        </p:nvSpPr>
        <p:spPr>
          <a:xfrm>
            <a:off x="10561337" y="512120"/>
            <a:ext cx="1293431" cy="369332"/>
          </a:xfrm>
          <a:prstGeom prst="rect">
            <a:avLst/>
          </a:prstGeom>
          <a:noFill/>
        </p:spPr>
        <p:txBody>
          <a:bodyPr wrap="none" rtlCol="0">
            <a:spAutoFit/>
          </a:bodyPr>
          <a:lstStyle/>
          <a:p>
            <a:r>
              <a:rPr lang="en-US" dirty="0"/>
              <a:t>momentum</a:t>
            </a:r>
          </a:p>
        </p:txBody>
      </p:sp>
      <p:cxnSp>
        <p:nvCxnSpPr>
          <p:cNvPr id="23" name="Straight Arrow Connector 22">
            <a:extLst>
              <a:ext uri="{FF2B5EF4-FFF2-40B4-BE49-F238E27FC236}">
                <a16:creationId xmlns:a16="http://schemas.microsoft.com/office/drawing/2014/main" id="{8CD940FD-90AB-F663-33B2-8FA3C104AC02}"/>
              </a:ext>
            </a:extLst>
          </p:cNvPr>
          <p:cNvCxnSpPr>
            <a:cxnSpLocks/>
          </p:cNvCxnSpPr>
          <p:nvPr/>
        </p:nvCxnSpPr>
        <p:spPr>
          <a:xfrm flipV="1">
            <a:off x="11062286" y="3217862"/>
            <a:ext cx="398268" cy="2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43E031-8A25-F32B-16F1-B86A360BF728}"/>
              </a:ext>
            </a:extLst>
          </p:cNvPr>
          <p:cNvSpPr txBox="1"/>
          <p:nvPr/>
        </p:nvSpPr>
        <p:spPr>
          <a:xfrm>
            <a:off x="10203375" y="3451172"/>
            <a:ext cx="944489" cy="369332"/>
          </a:xfrm>
          <a:prstGeom prst="rect">
            <a:avLst/>
          </a:prstGeom>
          <a:noFill/>
        </p:spPr>
        <p:txBody>
          <a:bodyPr wrap="none" rtlCol="0">
            <a:spAutoFit/>
          </a:bodyPr>
          <a:lstStyle/>
          <a:p>
            <a:r>
              <a:rPr lang="en-US" dirty="0"/>
              <a:t>position</a:t>
            </a:r>
          </a:p>
        </p:txBody>
      </p:sp>
      <p:cxnSp>
        <p:nvCxnSpPr>
          <p:cNvPr id="27" name="Straight Arrow Connector 26">
            <a:extLst>
              <a:ext uri="{FF2B5EF4-FFF2-40B4-BE49-F238E27FC236}">
                <a16:creationId xmlns:a16="http://schemas.microsoft.com/office/drawing/2014/main" id="{5A21880F-481E-01F9-34BC-18E00DCC7B83}"/>
              </a:ext>
            </a:extLst>
          </p:cNvPr>
          <p:cNvCxnSpPr>
            <a:cxnSpLocks/>
          </p:cNvCxnSpPr>
          <p:nvPr/>
        </p:nvCxnSpPr>
        <p:spPr>
          <a:xfrm flipH="1">
            <a:off x="10646742" y="890722"/>
            <a:ext cx="348299" cy="25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0A4EEC-6739-FE07-200A-E4282628A544}"/>
              </a:ext>
            </a:extLst>
          </p:cNvPr>
          <p:cNvCxnSpPr>
            <a:cxnSpLocks/>
          </p:cNvCxnSpPr>
          <p:nvPr/>
        </p:nvCxnSpPr>
        <p:spPr>
          <a:xfrm flipV="1">
            <a:off x="9427780" y="2788361"/>
            <a:ext cx="110513" cy="84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56E17C4-8D31-C99F-9192-0D9CC6CEB8CB}"/>
                  </a:ext>
                </a:extLst>
              </p:cNvPr>
              <p:cNvSpPr txBox="1"/>
              <p:nvPr/>
            </p:nvSpPr>
            <p:spPr>
              <a:xfrm>
                <a:off x="9152672" y="3593796"/>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𝑈</m:t>
                      </m:r>
                    </m:oMath>
                  </m:oMathPara>
                </a14:m>
                <a:endParaRPr lang="en-US" dirty="0"/>
              </a:p>
            </p:txBody>
          </p:sp>
        </mc:Choice>
        <mc:Fallback xmlns="">
          <p:sp>
            <p:nvSpPr>
              <p:cNvPr id="34" name="TextBox 33">
                <a:extLst>
                  <a:ext uri="{FF2B5EF4-FFF2-40B4-BE49-F238E27FC236}">
                    <a16:creationId xmlns:a16="http://schemas.microsoft.com/office/drawing/2014/main" id="{256E17C4-8D31-C99F-9192-0D9CC6CEB8CB}"/>
                  </a:ext>
                </a:extLst>
              </p:cNvPr>
              <p:cNvSpPr txBox="1">
                <a:spLocks noRot="1" noChangeAspect="1" noMove="1" noResize="1" noEditPoints="1" noAdjustHandles="1" noChangeArrowheads="1" noChangeShapeType="1" noTextEdit="1"/>
              </p:cNvSpPr>
              <p:nvPr/>
            </p:nvSpPr>
            <p:spPr>
              <a:xfrm>
                <a:off x="9152672" y="3593796"/>
                <a:ext cx="400751" cy="369332"/>
              </a:xfrm>
              <a:prstGeom prst="rect">
                <a:avLst/>
              </a:prstGeom>
              <a:blipFill>
                <a:blip r:embed="rId4"/>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23218520-019D-5911-8409-F60C398F9424}"/>
              </a:ext>
            </a:extLst>
          </p:cNvPr>
          <p:cNvCxnSpPr>
            <a:cxnSpLocks/>
          </p:cNvCxnSpPr>
          <p:nvPr/>
        </p:nvCxnSpPr>
        <p:spPr>
          <a:xfrm>
            <a:off x="8368019" y="888389"/>
            <a:ext cx="409819" cy="51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9BC6C75-113B-CE5A-DC23-1F708CAB8D38}"/>
                  </a:ext>
                </a:extLst>
              </p:cNvPr>
              <p:cNvSpPr txBox="1"/>
              <p:nvPr/>
            </p:nvSpPr>
            <p:spPr>
              <a:xfrm>
                <a:off x="7931882" y="488949"/>
                <a:ext cx="4957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𝜌</m:t>
                          </m:r>
                        </m:e>
                        <m:sub>
                          <m:r>
                            <a:rPr lang="en-US" b="0" i="1" dirty="0" smtClean="0">
                              <a:latin typeface="Cambria Math" panose="02040503050406030204" pitchFamily="18" charset="0"/>
                            </a:rPr>
                            <m:t>𝑈</m:t>
                          </m:r>
                        </m:sub>
                      </m:sSub>
                    </m:oMath>
                  </m:oMathPara>
                </a14:m>
                <a:endParaRPr lang="en-US" dirty="0"/>
              </a:p>
            </p:txBody>
          </p:sp>
        </mc:Choice>
        <mc:Fallback xmlns="">
          <p:sp>
            <p:nvSpPr>
              <p:cNvPr id="55" name="TextBox 54">
                <a:extLst>
                  <a:ext uri="{FF2B5EF4-FFF2-40B4-BE49-F238E27FC236}">
                    <a16:creationId xmlns:a16="http://schemas.microsoft.com/office/drawing/2014/main" id="{19BC6C75-113B-CE5A-DC23-1F708CAB8D38}"/>
                  </a:ext>
                </a:extLst>
              </p:cNvPr>
              <p:cNvSpPr txBox="1">
                <a:spLocks noRot="1" noChangeAspect="1" noMove="1" noResize="1" noEditPoints="1" noAdjustHandles="1" noChangeArrowheads="1" noChangeShapeType="1" noTextEdit="1"/>
              </p:cNvSpPr>
              <p:nvPr/>
            </p:nvSpPr>
            <p:spPr>
              <a:xfrm>
                <a:off x="7931882" y="488949"/>
                <a:ext cx="495777" cy="369332"/>
              </a:xfrm>
              <a:prstGeom prst="rect">
                <a:avLst/>
              </a:prstGeom>
              <a:blipFill>
                <a:blip r:embed="rId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855E4EE-BE1F-6289-0BA2-B9C42B0F66F2}"/>
                  </a:ext>
                </a:extLst>
              </p:cNvPr>
              <p:cNvSpPr txBox="1"/>
              <p:nvPr/>
            </p:nvSpPr>
            <p:spPr>
              <a:xfrm>
                <a:off x="320386" y="219732"/>
                <a:ext cx="6259662" cy="584775"/>
              </a:xfrm>
              <a:prstGeom prst="rect">
                <a:avLst/>
              </a:prstGeom>
              <a:noFill/>
            </p:spPr>
            <p:txBody>
              <a:bodyPr wrap="none" rtlCol="0">
                <a:spAutoFit/>
              </a:bodyPr>
              <a:lstStyle/>
              <a:p>
                <a:r>
                  <a:rPr lang="en-US" sz="3200" dirty="0"/>
                  <a:t>Uniform distribution over a region </a:t>
                </a:r>
                <a14:m>
                  <m:oMath xmlns:m="http://schemas.openxmlformats.org/officeDocument/2006/math">
                    <m:r>
                      <a:rPr lang="en-US" sz="3200" b="0" i="1" smtClean="0">
                        <a:latin typeface="Cambria Math" panose="02040503050406030204" pitchFamily="18" charset="0"/>
                      </a:rPr>
                      <m:t>𝑈</m:t>
                    </m:r>
                  </m:oMath>
                </a14:m>
                <a:endParaRPr lang="en-US" sz="3200" dirty="0"/>
              </a:p>
            </p:txBody>
          </p:sp>
        </mc:Choice>
        <mc:Fallback xmlns="">
          <p:sp>
            <p:nvSpPr>
              <p:cNvPr id="57" name="TextBox 56">
                <a:extLst>
                  <a:ext uri="{FF2B5EF4-FFF2-40B4-BE49-F238E27FC236}">
                    <a16:creationId xmlns:a16="http://schemas.microsoft.com/office/drawing/2014/main" id="{E855E4EE-BE1F-6289-0BA2-B9C42B0F66F2}"/>
                  </a:ext>
                </a:extLst>
              </p:cNvPr>
              <p:cNvSpPr txBox="1">
                <a:spLocks noRot="1" noChangeAspect="1" noMove="1" noResize="1" noEditPoints="1" noAdjustHandles="1" noChangeArrowheads="1" noChangeShapeType="1" noTextEdit="1"/>
              </p:cNvSpPr>
              <p:nvPr/>
            </p:nvSpPr>
            <p:spPr>
              <a:xfrm>
                <a:off x="320386" y="219732"/>
                <a:ext cx="6259662" cy="584775"/>
              </a:xfrm>
              <a:prstGeom prst="rect">
                <a:avLst/>
              </a:prstGeom>
              <a:blipFill>
                <a:blip r:embed="rId6"/>
                <a:stretch>
                  <a:fillRect l="-2534" t="-12500" b="-34375"/>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ED8BCE36-E9D1-084A-46B3-3711585F9623}"/>
              </a:ext>
            </a:extLst>
          </p:cNvPr>
          <p:cNvCxnSpPr>
            <a:cxnSpLocks/>
          </p:cNvCxnSpPr>
          <p:nvPr/>
        </p:nvCxnSpPr>
        <p:spPr>
          <a:xfrm flipH="1">
            <a:off x="2511972" y="838625"/>
            <a:ext cx="513693" cy="693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4810A38E-88BE-2452-75DB-5D7F37B93918}"/>
              </a:ext>
            </a:extLst>
          </p:cNvPr>
          <p:cNvSpPr/>
          <p:nvPr/>
        </p:nvSpPr>
        <p:spPr>
          <a:xfrm>
            <a:off x="8783968" y="2402701"/>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solidFill>
            <a:srgbClr val="7F7F7F">
              <a:alpha val="30196"/>
            </a:srgb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56BE0951-B559-EA92-F38C-C0D94DC083EA}"/>
              </a:ext>
            </a:extLst>
          </p:cNvPr>
          <p:cNvCxnSpPr>
            <a:cxnSpLocks/>
          </p:cNvCxnSpPr>
          <p:nvPr/>
        </p:nvCxnSpPr>
        <p:spPr>
          <a:xfrm>
            <a:off x="8777838" y="1755022"/>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965ECB3C-035E-2CD6-66A7-B49CDD5EC273}"/>
              </a:ext>
            </a:extLst>
          </p:cNvPr>
          <p:cNvSpPr/>
          <p:nvPr/>
        </p:nvSpPr>
        <p:spPr>
          <a:xfrm>
            <a:off x="8783968" y="1456551"/>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6CA20D3-A732-F433-5FF3-21A8C75A8BB9}"/>
                  </a:ext>
                </a:extLst>
              </p:cNvPr>
              <p:cNvSpPr txBox="1"/>
              <p:nvPr/>
            </p:nvSpPr>
            <p:spPr>
              <a:xfrm>
                <a:off x="951269" y="3451172"/>
                <a:ext cx="5367560" cy="1828578"/>
              </a:xfrm>
              <a:prstGeom prst="rect">
                <a:avLst/>
              </a:prstGeom>
              <a:noFill/>
            </p:spPr>
            <p:txBody>
              <a:bodyPr wrap="none" rtlCol="0">
                <a:spAutoFit/>
              </a:bodyPr>
              <a:lstStyle/>
              <a:p>
                <a14:m>
                  <m:oMath xmlns:m="http://schemas.openxmlformats.org/officeDocument/2006/math">
                    <m:nary>
                      <m:naryPr>
                        <m:subHide m:val="on"/>
                        <m:supHide m:val="on"/>
                        <m:ctrlPr>
                          <a:rPr lang="en-US" sz="3600" b="0" i="1" smtClean="0">
                            <a:latin typeface="Cambria Math" panose="02040503050406030204" pitchFamily="18" charset="0"/>
                          </a:rPr>
                        </m:ctrlPr>
                      </m:naryPr>
                      <m:sub/>
                      <m:sup/>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𝜌</m:t>
                            </m:r>
                          </m:e>
                          <m:sub>
                            <m:r>
                              <a:rPr lang="en-US" sz="3600" b="0" i="1" smtClean="0">
                                <a:latin typeface="Cambria Math" panose="02040503050406030204" pitchFamily="18" charset="0"/>
                              </a:rPr>
                              <m:t>𝑈</m:t>
                            </m:r>
                          </m:sub>
                        </m:sSub>
                        <m:r>
                          <a:rPr lang="en-US" sz="3600" b="0" i="1" smtClean="0">
                            <a:latin typeface="Cambria Math" panose="02040503050406030204" pitchFamily="18" charset="0"/>
                          </a:rPr>
                          <m:t>𝑑𝑞𝑑𝑝</m:t>
                        </m:r>
                      </m:e>
                    </m:nary>
                    <m:r>
                      <a:rPr lang="en-US" sz="3600" b="0" i="1" smtClean="0">
                        <a:latin typeface="Cambria Math" panose="02040503050406030204" pitchFamily="18" charset="0"/>
                      </a:rPr>
                      <m:t>=</m:t>
                    </m:r>
                    <m:nary>
                      <m:naryPr>
                        <m:supHide m:val="on"/>
                        <m:ctrlPr>
                          <a:rPr lang="en-US" sz="3600" b="0" i="1" smtClean="0">
                            <a:latin typeface="Cambria Math" panose="02040503050406030204" pitchFamily="18" charset="0"/>
                          </a:rPr>
                        </m:ctrlPr>
                      </m:naryPr>
                      <m:sub>
                        <m:r>
                          <a:rPr lang="en-US" sz="3600" b="0" i="1" smtClean="0">
                            <a:latin typeface="Cambria Math" panose="02040503050406030204" pitchFamily="18" charset="0"/>
                          </a:rPr>
                          <m:t>𝑈</m:t>
                        </m:r>
                      </m:sub>
                      <m:sup/>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𝜇</m:t>
                            </m:r>
                            <m:d>
                              <m:dPr>
                                <m:ctrlPr>
                                  <a:rPr lang="en-US" sz="3600" i="1">
                                    <a:latin typeface="Cambria Math" panose="02040503050406030204" pitchFamily="18" charset="0"/>
                                  </a:rPr>
                                </m:ctrlPr>
                              </m:dPr>
                              <m:e>
                                <m:r>
                                  <a:rPr lang="en-US" sz="3600" i="1">
                                    <a:latin typeface="Cambria Math" panose="02040503050406030204" pitchFamily="18" charset="0"/>
                                  </a:rPr>
                                  <m:t>𝑈</m:t>
                                </m:r>
                              </m:e>
                            </m:d>
                          </m:den>
                        </m:f>
                      </m:e>
                    </m:nary>
                    <m:r>
                      <a:rPr lang="en-US" sz="3600" b="0" i="1" smtClean="0">
                        <a:latin typeface="Cambria Math" panose="02040503050406030204" pitchFamily="18" charset="0"/>
                      </a:rPr>
                      <m:t>𝑑𝑞𝑑𝑝</m:t>
                    </m:r>
                  </m:oMath>
                </a14:m>
                <a:r>
                  <a:rPr lang="en-US" sz="3600" b="0" i="1" dirty="0">
                    <a:latin typeface="Cambria Math" panose="02040503050406030204" pitchFamily="18" charset="0"/>
                  </a:rPr>
                  <a:t> </a:t>
                </a:r>
                <a:br>
                  <a:rPr lang="en-US" sz="3600" b="0" i="1" dirty="0">
                    <a:latin typeface="Cambria Math" panose="02040503050406030204" pitchFamily="18" charset="0"/>
                  </a:rPr>
                </a:br>
                <a14:m>
                  <m:oMath xmlns:m="http://schemas.openxmlformats.org/officeDocument/2006/math">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𝜇</m:t>
                        </m:r>
                        <m:d>
                          <m:dPr>
                            <m:ctrlPr>
                              <a:rPr lang="en-US" sz="3600" i="1">
                                <a:latin typeface="Cambria Math" panose="02040503050406030204" pitchFamily="18" charset="0"/>
                              </a:rPr>
                            </m:ctrlPr>
                          </m:dPr>
                          <m:e>
                            <m:r>
                              <a:rPr lang="en-US" sz="3600" i="1">
                                <a:latin typeface="Cambria Math" panose="02040503050406030204" pitchFamily="18" charset="0"/>
                              </a:rPr>
                              <m:t>𝑈</m:t>
                            </m:r>
                          </m:e>
                        </m:d>
                      </m:den>
                    </m:f>
                    <m:nary>
                      <m:naryPr>
                        <m:supHide m:val="on"/>
                        <m:ctrlPr>
                          <a:rPr lang="en-US" sz="3600" i="1">
                            <a:latin typeface="Cambria Math" panose="02040503050406030204" pitchFamily="18" charset="0"/>
                          </a:rPr>
                        </m:ctrlPr>
                      </m:naryPr>
                      <m:sub>
                        <m:r>
                          <a:rPr lang="en-US" sz="3600" i="1">
                            <a:latin typeface="Cambria Math" panose="02040503050406030204" pitchFamily="18" charset="0"/>
                          </a:rPr>
                          <m:t>𝑈</m:t>
                        </m:r>
                      </m:sub>
                      <m:sup/>
                      <m:e>
                        <m:r>
                          <a:rPr lang="en-US" sz="3600" i="1">
                            <a:latin typeface="Cambria Math" panose="02040503050406030204" pitchFamily="18" charset="0"/>
                          </a:rPr>
                          <m:t>𝑑𝑞𝑑𝑝</m:t>
                        </m:r>
                      </m:e>
                    </m:nary>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b="0" i="1" smtClean="0">
                            <a:latin typeface="Cambria Math" panose="02040503050406030204" pitchFamily="18" charset="0"/>
                          </a:rPr>
                          <m:t>𝜇</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𝑈</m:t>
                            </m:r>
                          </m:e>
                        </m:d>
                      </m:num>
                      <m:den>
                        <m:r>
                          <a:rPr lang="en-US" sz="3600" i="1">
                            <a:latin typeface="Cambria Math" panose="02040503050406030204" pitchFamily="18" charset="0"/>
                          </a:rPr>
                          <m:t>𝜇</m:t>
                        </m:r>
                        <m:d>
                          <m:dPr>
                            <m:ctrlPr>
                              <a:rPr lang="en-US" sz="3600" i="1">
                                <a:latin typeface="Cambria Math" panose="02040503050406030204" pitchFamily="18" charset="0"/>
                              </a:rPr>
                            </m:ctrlPr>
                          </m:dPr>
                          <m:e>
                            <m:r>
                              <a:rPr lang="en-US" sz="3600" i="1">
                                <a:latin typeface="Cambria Math" panose="02040503050406030204" pitchFamily="18" charset="0"/>
                              </a:rPr>
                              <m:t>𝑈</m:t>
                            </m:r>
                          </m:e>
                        </m:d>
                      </m:den>
                    </m:f>
                    <m:r>
                      <a:rPr lang="en-US" sz="3600" b="0" i="1" smtClean="0">
                        <a:latin typeface="Cambria Math" panose="02040503050406030204" pitchFamily="18" charset="0"/>
                      </a:rPr>
                      <m:t>=1</m:t>
                    </m:r>
                  </m:oMath>
                </a14:m>
                <a:r>
                  <a:rPr lang="en-US" sz="3600" dirty="0"/>
                  <a:t> </a:t>
                </a:r>
              </a:p>
            </p:txBody>
          </p:sp>
        </mc:Choice>
        <mc:Fallback xmlns="">
          <p:sp>
            <p:nvSpPr>
              <p:cNvPr id="36" name="TextBox 35">
                <a:extLst>
                  <a:ext uri="{FF2B5EF4-FFF2-40B4-BE49-F238E27FC236}">
                    <a16:creationId xmlns:a16="http://schemas.microsoft.com/office/drawing/2014/main" id="{26CA20D3-A732-F433-5FF3-21A8C75A8BB9}"/>
                  </a:ext>
                </a:extLst>
              </p:cNvPr>
              <p:cNvSpPr txBox="1">
                <a:spLocks noRot="1" noChangeAspect="1" noMove="1" noResize="1" noEditPoints="1" noAdjustHandles="1" noChangeArrowheads="1" noChangeShapeType="1" noTextEdit="1"/>
              </p:cNvSpPr>
              <p:nvPr/>
            </p:nvSpPr>
            <p:spPr>
              <a:xfrm>
                <a:off x="951269" y="3451172"/>
                <a:ext cx="5367560" cy="182857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35F4627-5D71-4670-CA0A-B38E06D43223}"/>
                  </a:ext>
                </a:extLst>
              </p:cNvPr>
              <p:cNvSpPr txBox="1"/>
              <p:nvPr/>
            </p:nvSpPr>
            <p:spPr>
              <a:xfrm>
                <a:off x="1189122" y="759121"/>
                <a:ext cx="3918060" cy="2371611"/>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𝜌</m:t>
                        </m:r>
                      </m:e>
                      <m:sub>
                        <m:r>
                          <a:rPr lang="en-US" sz="4000" b="0" i="1" smtClean="0">
                            <a:latin typeface="Cambria Math" panose="02040503050406030204" pitchFamily="18" charset="0"/>
                          </a:rPr>
                          <m:t>𝑈</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e>
                    </m:d>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eqArr>
                          <m:eqArrPr>
                            <m:ctrlPr>
                              <a:rPr lang="en-US" sz="4000" b="0" i="1" smtClean="0">
                                <a:latin typeface="Cambria Math" panose="02040503050406030204" pitchFamily="18" charset="0"/>
                              </a:rPr>
                            </m:ctrlPr>
                          </m:eqArrPr>
                          <m:e>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
                                  <a:rPr lang="en-US" sz="4000" b="0" i="1" smtClean="0">
                                    <a:latin typeface="Cambria Math" panose="02040503050406030204" pitchFamily="18" charset="0"/>
                                  </a:rPr>
                                  <m:t>𝜇</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𝑈</m:t>
                                    </m:r>
                                  </m:e>
                                </m:d>
                              </m:den>
                            </m:f>
                          </m:e>
                          <m:e/>
                          <m:e>
                            <m:r>
                              <a:rPr lang="en-US" sz="4000" b="0" i="1" smtClean="0">
                                <a:latin typeface="Cambria Math" panose="02040503050406030204" pitchFamily="18" charset="0"/>
                              </a:rPr>
                              <m:t>0</m:t>
                            </m:r>
                          </m:e>
                        </m:eqArr>
                      </m:e>
                    </m:d>
                  </m:oMath>
                </a14:m>
                <a:r>
                  <a:rPr lang="en-US" sz="4000" dirty="0"/>
                  <a:t> </a:t>
                </a:r>
              </a:p>
            </p:txBody>
          </p:sp>
        </mc:Choice>
        <mc:Fallback xmlns="">
          <p:sp>
            <p:nvSpPr>
              <p:cNvPr id="37" name="TextBox 36">
                <a:extLst>
                  <a:ext uri="{FF2B5EF4-FFF2-40B4-BE49-F238E27FC236}">
                    <a16:creationId xmlns:a16="http://schemas.microsoft.com/office/drawing/2014/main" id="{235F4627-5D71-4670-CA0A-B38E06D43223}"/>
                  </a:ext>
                </a:extLst>
              </p:cNvPr>
              <p:cNvSpPr txBox="1">
                <a:spLocks noRot="1" noChangeAspect="1" noMove="1" noResize="1" noEditPoints="1" noAdjustHandles="1" noChangeArrowheads="1" noChangeShapeType="1" noTextEdit="1"/>
              </p:cNvSpPr>
              <p:nvPr/>
            </p:nvSpPr>
            <p:spPr>
              <a:xfrm>
                <a:off x="1189122" y="759121"/>
                <a:ext cx="3918060" cy="237161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D6E36E3-AB3A-095E-2DB6-FBEBB3942FBF}"/>
                  </a:ext>
                </a:extLst>
              </p:cNvPr>
              <p:cNvSpPr txBox="1"/>
              <p:nvPr/>
            </p:nvSpPr>
            <p:spPr>
              <a:xfrm>
                <a:off x="5023002" y="1162716"/>
                <a:ext cx="12145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𝑈</m:t>
                      </m:r>
                    </m:oMath>
                  </m:oMathPara>
                </a14:m>
                <a:endParaRPr lang="en-US" dirty="0"/>
              </a:p>
            </p:txBody>
          </p:sp>
        </mc:Choice>
        <mc:Fallback xmlns="">
          <p:sp>
            <p:nvSpPr>
              <p:cNvPr id="38" name="TextBox 37">
                <a:extLst>
                  <a:ext uri="{FF2B5EF4-FFF2-40B4-BE49-F238E27FC236}">
                    <a16:creationId xmlns:a16="http://schemas.microsoft.com/office/drawing/2014/main" id="{1D6E36E3-AB3A-095E-2DB6-FBEBB3942FBF}"/>
                  </a:ext>
                </a:extLst>
              </p:cNvPr>
              <p:cNvSpPr txBox="1">
                <a:spLocks noRot="1" noChangeAspect="1" noMove="1" noResize="1" noEditPoints="1" noAdjustHandles="1" noChangeArrowheads="1" noChangeShapeType="1" noTextEdit="1"/>
              </p:cNvSpPr>
              <p:nvPr/>
            </p:nvSpPr>
            <p:spPr>
              <a:xfrm>
                <a:off x="5023002" y="1162716"/>
                <a:ext cx="1214500" cy="369332"/>
              </a:xfrm>
              <a:prstGeom prst="rect">
                <a:avLst/>
              </a:prstGeom>
              <a:blipFill>
                <a:blip r:embed="rId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EEB8908-16A7-EB3D-DC3B-954D467496DE}"/>
                  </a:ext>
                </a:extLst>
              </p:cNvPr>
              <p:cNvSpPr txBox="1"/>
              <p:nvPr/>
            </p:nvSpPr>
            <p:spPr>
              <a:xfrm>
                <a:off x="5023002" y="2620912"/>
                <a:ext cx="1217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𝑈</m:t>
                      </m:r>
                    </m:oMath>
                  </m:oMathPara>
                </a14:m>
                <a:endParaRPr lang="en-US" dirty="0"/>
              </a:p>
            </p:txBody>
          </p:sp>
        </mc:Choice>
        <mc:Fallback xmlns="">
          <p:sp>
            <p:nvSpPr>
              <p:cNvPr id="39" name="TextBox 38">
                <a:extLst>
                  <a:ext uri="{FF2B5EF4-FFF2-40B4-BE49-F238E27FC236}">
                    <a16:creationId xmlns:a16="http://schemas.microsoft.com/office/drawing/2014/main" id="{EEEB8908-16A7-EB3D-DC3B-954D467496DE}"/>
                  </a:ext>
                </a:extLst>
              </p:cNvPr>
              <p:cNvSpPr txBox="1">
                <a:spLocks noRot="1" noChangeAspect="1" noMove="1" noResize="1" noEditPoints="1" noAdjustHandles="1" noChangeArrowheads="1" noChangeShapeType="1" noTextEdit="1"/>
              </p:cNvSpPr>
              <p:nvPr/>
            </p:nvSpPr>
            <p:spPr>
              <a:xfrm>
                <a:off x="5023002" y="2620912"/>
                <a:ext cx="1217706" cy="369332"/>
              </a:xfrm>
              <a:prstGeom prst="rect">
                <a:avLst/>
              </a:prstGeom>
              <a:blipFill>
                <a:blip r:embed="rId10"/>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322029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8378-6C9A-FE90-EBC7-EE146A0901B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38022A-4C58-B8B7-932E-8B704F66E32C}"/>
                  </a:ext>
                </a:extLst>
              </p:cNvPr>
              <p:cNvSpPr txBox="1"/>
              <p:nvPr/>
            </p:nvSpPr>
            <p:spPr>
              <a:xfrm>
                <a:off x="502926" y="1033321"/>
                <a:ext cx="5109412" cy="2958054"/>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𝑈</m:t>
                            </m:r>
                          </m:sub>
                        </m:sSub>
                      </m:e>
                    </m:d>
                    <m:r>
                      <a:rPr lang="en-US" sz="3200" b="0" i="1" smtClean="0">
                        <a:latin typeface="Cambria Math" panose="02040503050406030204" pitchFamily="18" charset="0"/>
                      </a:rPr>
                      <m:t>=−</m:t>
                    </m:r>
                    <m:nary>
                      <m:naryPr>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𝜌</m:t>
                            </m:r>
                          </m:e>
                          <m:sub>
                            <m:r>
                              <a:rPr lang="en-US" sz="3200" i="1">
                                <a:latin typeface="Cambria Math" panose="02040503050406030204" pitchFamily="18" charset="0"/>
                              </a:rPr>
                              <m:t>𝑈</m:t>
                            </m:r>
                          </m:sub>
                        </m:sSub>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sSub>
                              <m:sSubPr>
                                <m:ctrlPr>
                                  <a:rPr lang="en-US" sz="3200" i="1">
                                    <a:latin typeface="Cambria Math" panose="02040503050406030204" pitchFamily="18" charset="0"/>
                                  </a:rPr>
                                </m:ctrlPr>
                              </m:sSubPr>
                              <m:e>
                                <m:r>
                                  <a:rPr lang="en-US" sz="3200" i="1">
                                    <a:latin typeface="Cambria Math" panose="02040503050406030204" pitchFamily="18" charset="0"/>
                                  </a:rPr>
                                  <m:t>𝜌</m:t>
                                </m:r>
                              </m:e>
                              <m:sub>
                                <m:r>
                                  <a:rPr lang="en-US" sz="3200" i="1">
                                    <a:latin typeface="Cambria Math" panose="02040503050406030204" pitchFamily="18" charset="0"/>
                                  </a:rPr>
                                  <m:t>𝑈</m:t>
                                </m:r>
                              </m:sub>
                            </m:sSub>
                          </m:e>
                        </m:func>
                        <m:r>
                          <a:rPr lang="en-US" sz="3200" i="1">
                            <a:latin typeface="Cambria Math" panose="02040503050406030204" pitchFamily="18" charset="0"/>
                          </a:rPr>
                          <m:t>𝑑𝑞𝑑𝑝</m:t>
                        </m:r>
                      </m:e>
                    </m:nary>
                  </m:oMath>
                </a14:m>
                <a:r>
                  <a:rPr lang="en-US" sz="3200" i="1" dirty="0">
                    <a:latin typeface="Cambria Math" panose="02040503050406030204" pitchFamily="18" charset="0"/>
                  </a:rPr>
                  <a:t> </a:t>
                </a:r>
                <a:br>
                  <a:rPr lang="en-US" sz="3200" i="1" dirty="0">
                    <a:latin typeface="Cambria Math" panose="02040503050406030204" pitchFamily="18" charset="0"/>
                  </a:rPr>
                </a:br>
                <a14:m>
                  <m:oMath xmlns:m="http://schemas.openxmlformats.org/officeDocument/2006/math">
                    <m:r>
                      <a:rPr lang="en-US" sz="3200" b="0" i="1" smtClean="0">
                        <a:latin typeface="Cambria Math" panose="02040503050406030204" pitchFamily="18" charset="0"/>
                      </a:rPr>
                      <m:t>=−</m:t>
                    </m:r>
                    <m:nary>
                      <m:naryPr>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𝑈</m:t>
                        </m:r>
                      </m:sub>
                      <m:sup/>
                      <m:e>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𝜇</m:t>
                            </m:r>
                            <m:d>
                              <m:dPr>
                                <m:ctrlPr>
                                  <a:rPr lang="en-US" sz="3200" i="1">
                                    <a:latin typeface="Cambria Math" panose="02040503050406030204" pitchFamily="18" charset="0"/>
                                  </a:rPr>
                                </m:ctrlPr>
                              </m:dPr>
                              <m:e>
                                <m:r>
                                  <a:rPr lang="en-US" sz="3200" i="1">
                                    <a:latin typeface="Cambria Math" panose="02040503050406030204" pitchFamily="18" charset="0"/>
                                  </a:rPr>
                                  <m:t>𝑈</m:t>
                                </m:r>
                              </m:e>
                            </m:d>
                          </m:den>
                        </m:f>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𝜇</m:t>
                                </m:r>
                                <m:d>
                                  <m:dPr>
                                    <m:ctrlPr>
                                      <a:rPr lang="en-US" sz="3200" i="1">
                                        <a:latin typeface="Cambria Math" panose="02040503050406030204" pitchFamily="18" charset="0"/>
                                      </a:rPr>
                                    </m:ctrlPr>
                                  </m:dPr>
                                  <m:e>
                                    <m:r>
                                      <a:rPr lang="en-US" sz="3200" i="1">
                                        <a:latin typeface="Cambria Math" panose="02040503050406030204" pitchFamily="18" charset="0"/>
                                      </a:rPr>
                                      <m:t>𝑈</m:t>
                                    </m:r>
                                  </m:e>
                                </m:d>
                              </m:den>
                            </m:f>
                          </m:e>
                        </m:func>
                        <m:r>
                          <a:rPr lang="en-US" sz="3200" b="0" i="1" smtClean="0">
                            <a:latin typeface="Cambria Math" panose="02040503050406030204" pitchFamily="18" charset="0"/>
                          </a:rPr>
                          <m:t>𝑑𝑞𝑑𝑝</m:t>
                        </m:r>
                      </m:e>
                    </m:nary>
                  </m:oMath>
                </a14:m>
                <a:r>
                  <a:rPr lang="en-US" sz="3200" b="0" dirty="0"/>
                  <a:t> </a:t>
                </a:r>
              </a:p>
              <a:p>
                <a14:m>
                  <m:oMath xmlns:m="http://schemas.openxmlformats.org/officeDocument/2006/math">
                    <m:r>
                      <a:rPr lang="en-US" sz="3200" b="0" i="1" smtClean="0">
                        <a:latin typeface="Cambria Math" panose="02040503050406030204" pitchFamily="18" charset="0"/>
                      </a:rPr>
                      <m:t>=</m:t>
                    </m:r>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𝜇</m:t>
                        </m:r>
                        <m:d>
                          <m:dPr>
                            <m:ctrlPr>
                              <a:rPr lang="en-US" sz="3200" i="1">
                                <a:latin typeface="Cambria Math" panose="02040503050406030204" pitchFamily="18" charset="0"/>
                              </a:rPr>
                            </m:ctrlPr>
                          </m:dPr>
                          <m:e>
                            <m:r>
                              <a:rPr lang="en-US" sz="3200" i="1">
                                <a:latin typeface="Cambria Math" panose="02040503050406030204" pitchFamily="18" charset="0"/>
                              </a:rPr>
                              <m:t>𝑈</m:t>
                            </m:r>
                          </m:e>
                        </m:d>
                      </m:e>
                    </m:func>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𝜇</m:t>
                        </m:r>
                        <m:d>
                          <m:dPr>
                            <m:ctrlPr>
                              <a:rPr lang="en-US" sz="3200" i="1">
                                <a:latin typeface="Cambria Math" panose="02040503050406030204" pitchFamily="18" charset="0"/>
                              </a:rPr>
                            </m:ctrlPr>
                          </m:dPr>
                          <m:e>
                            <m:r>
                              <a:rPr lang="en-US" sz="3200" i="1">
                                <a:latin typeface="Cambria Math" panose="02040503050406030204" pitchFamily="18" charset="0"/>
                              </a:rPr>
                              <m:t>𝑈</m:t>
                            </m:r>
                          </m:e>
                        </m:d>
                      </m:den>
                    </m:f>
                    <m:nary>
                      <m:naryPr>
                        <m:supHide m:val="on"/>
                        <m:ctrlPr>
                          <a:rPr lang="en-US" sz="3200" i="1">
                            <a:latin typeface="Cambria Math" panose="02040503050406030204" pitchFamily="18" charset="0"/>
                          </a:rPr>
                        </m:ctrlPr>
                      </m:naryPr>
                      <m:sub>
                        <m:r>
                          <a:rPr lang="en-US" sz="3200" i="1">
                            <a:latin typeface="Cambria Math" panose="02040503050406030204" pitchFamily="18" charset="0"/>
                          </a:rPr>
                          <m:t>𝑈</m:t>
                        </m:r>
                      </m:sub>
                      <m:sup/>
                      <m:e>
                        <m:r>
                          <a:rPr lang="en-US" sz="3200" i="1">
                            <a:latin typeface="Cambria Math" panose="02040503050406030204" pitchFamily="18" charset="0"/>
                          </a:rPr>
                          <m:t>𝑑𝑞𝑑𝑝</m:t>
                        </m:r>
                      </m:e>
                    </m:nary>
                  </m:oMath>
                </a14:m>
                <a:r>
                  <a:rPr lang="en-US" sz="3200" i="1" dirty="0">
                    <a:latin typeface="Cambria Math" panose="02040503050406030204" pitchFamily="18" charset="0"/>
                  </a:rPr>
                  <a:t> </a:t>
                </a:r>
                <a:br>
                  <a:rPr lang="en-US" sz="3200" i="1" dirty="0">
                    <a:latin typeface="Cambria Math" panose="02040503050406030204" pitchFamily="18" charset="0"/>
                  </a:rPr>
                </a:br>
                <a14:m>
                  <m:oMath xmlns:m="http://schemas.openxmlformats.org/officeDocument/2006/math">
                    <m:r>
                      <a:rPr lang="en-US" sz="3200" b="0" i="1" smtClean="0">
                        <a:latin typeface="Cambria Math" panose="02040503050406030204" pitchFamily="18" charset="0"/>
                      </a:rPr>
                      <m:t>=</m:t>
                    </m:r>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𝜇</m:t>
                        </m:r>
                        <m:d>
                          <m:dPr>
                            <m:ctrlPr>
                              <a:rPr lang="en-US" sz="3200" i="1">
                                <a:latin typeface="Cambria Math" panose="02040503050406030204" pitchFamily="18" charset="0"/>
                              </a:rPr>
                            </m:ctrlPr>
                          </m:dPr>
                          <m:e>
                            <m:r>
                              <a:rPr lang="en-US" sz="3200" i="1">
                                <a:latin typeface="Cambria Math" panose="02040503050406030204" pitchFamily="18" charset="0"/>
                              </a:rPr>
                              <m:t>𝑈</m:t>
                            </m:r>
                          </m:e>
                        </m:d>
                      </m:e>
                    </m:func>
                    <m:f>
                      <m:fPr>
                        <m:ctrlPr>
                          <a:rPr lang="en-US" sz="3200" i="1">
                            <a:latin typeface="Cambria Math" panose="02040503050406030204" pitchFamily="18" charset="0"/>
                          </a:rPr>
                        </m:ctrlPr>
                      </m:fPr>
                      <m:num>
                        <m:r>
                          <a:rPr lang="en-US" sz="3200" i="1">
                            <a:latin typeface="Cambria Math" panose="02040503050406030204" pitchFamily="18" charset="0"/>
                          </a:rPr>
                          <m:t>𝜇</m:t>
                        </m:r>
                        <m:d>
                          <m:dPr>
                            <m:ctrlPr>
                              <a:rPr lang="en-US" sz="3200" i="1">
                                <a:latin typeface="Cambria Math" panose="02040503050406030204" pitchFamily="18" charset="0"/>
                              </a:rPr>
                            </m:ctrlPr>
                          </m:dPr>
                          <m:e>
                            <m:r>
                              <a:rPr lang="en-US" sz="3200" i="1">
                                <a:latin typeface="Cambria Math" panose="02040503050406030204" pitchFamily="18" charset="0"/>
                              </a:rPr>
                              <m:t>𝑈</m:t>
                            </m:r>
                          </m:e>
                        </m:d>
                      </m:num>
                      <m:den>
                        <m:r>
                          <a:rPr lang="en-US" sz="3200" i="1">
                            <a:latin typeface="Cambria Math" panose="02040503050406030204" pitchFamily="18" charset="0"/>
                          </a:rPr>
                          <m:t>𝜇</m:t>
                        </m:r>
                        <m:d>
                          <m:dPr>
                            <m:ctrlPr>
                              <a:rPr lang="en-US" sz="3200" i="1">
                                <a:latin typeface="Cambria Math" panose="02040503050406030204" pitchFamily="18" charset="0"/>
                              </a:rPr>
                            </m:ctrlPr>
                          </m:dPr>
                          <m:e>
                            <m:r>
                              <a:rPr lang="en-US" sz="3200" i="1">
                                <a:latin typeface="Cambria Math" panose="02040503050406030204" pitchFamily="18" charset="0"/>
                              </a:rPr>
                              <m:t>𝑈</m:t>
                            </m:r>
                          </m:e>
                        </m:d>
                      </m:den>
                    </m:f>
                    <m:r>
                      <a:rPr lang="en-US" sz="3200" b="0" i="1" smtClean="0">
                        <a:latin typeface="Cambria Math" panose="02040503050406030204" pitchFamily="18" charset="0"/>
                      </a:rPr>
                      <m:t>=</m:t>
                    </m:r>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𝜇</m:t>
                        </m:r>
                        <m:d>
                          <m:dPr>
                            <m:ctrlPr>
                              <a:rPr lang="en-US" sz="3200" i="1">
                                <a:latin typeface="Cambria Math" panose="02040503050406030204" pitchFamily="18" charset="0"/>
                              </a:rPr>
                            </m:ctrlPr>
                          </m:dPr>
                          <m:e>
                            <m:r>
                              <a:rPr lang="en-US" sz="3200" i="1">
                                <a:latin typeface="Cambria Math" panose="02040503050406030204" pitchFamily="18" charset="0"/>
                              </a:rPr>
                              <m:t>𝑈</m:t>
                            </m:r>
                          </m:e>
                        </m:d>
                      </m:e>
                    </m:func>
                  </m:oMath>
                </a14:m>
                <a:r>
                  <a:rPr lang="en-US" sz="3200" dirty="0"/>
                  <a:t> </a:t>
                </a:r>
              </a:p>
            </p:txBody>
          </p:sp>
        </mc:Choice>
        <mc:Fallback xmlns="">
          <p:sp>
            <p:nvSpPr>
              <p:cNvPr id="2" name="TextBox 1">
                <a:extLst>
                  <a:ext uri="{FF2B5EF4-FFF2-40B4-BE49-F238E27FC236}">
                    <a16:creationId xmlns:a16="http://schemas.microsoft.com/office/drawing/2014/main" id="{5638022A-4C58-B8B7-932E-8B704F66E32C}"/>
                  </a:ext>
                </a:extLst>
              </p:cNvPr>
              <p:cNvSpPr txBox="1">
                <a:spLocks noRot="1" noChangeAspect="1" noMove="1" noResize="1" noEditPoints="1" noAdjustHandles="1" noChangeArrowheads="1" noChangeShapeType="1" noTextEdit="1"/>
              </p:cNvSpPr>
              <p:nvPr/>
            </p:nvSpPr>
            <p:spPr>
              <a:xfrm>
                <a:off x="502926" y="1033321"/>
                <a:ext cx="5109412" cy="2958054"/>
              </a:xfrm>
              <a:prstGeom prst="rect">
                <a:avLst/>
              </a:prstGeom>
              <a:blipFill>
                <a:blip r:embed="rId2"/>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DF4F979E-D1E8-2496-E261-42125CE1E0D0}"/>
              </a:ext>
            </a:extLst>
          </p:cNvPr>
          <p:cNvCxnSpPr/>
          <p:nvPr/>
        </p:nvCxnSpPr>
        <p:spPr>
          <a:xfrm rot="1980000">
            <a:off x="9199180" y="978009"/>
            <a:ext cx="0" cy="381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FCA3B37-EDA7-5B36-9B06-5A8F558E1C39}"/>
              </a:ext>
            </a:extLst>
          </p:cNvPr>
          <p:cNvCxnSpPr/>
          <p:nvPr/>
        </p:nvCxnSpPr>
        <p:spPr>
          <a:xfrm>
            <a:off x="6608380" y="2883009"/>
            <a:ext cx="5181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5ECB33-8A85-6E89-0E59-901EE7EED30C}"/>
                  </a:ext>
                </a:extLst>
              </p:cNvPr>
              <p:cNvSpPr txBox="1"/>
              <p:nvPr/>
            </p:nvSpPr>
            <p:spPr>
              <a:xfrm>
                <a:off x="10158979" y="1056741"/>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13" name="TextBox 12">
                <a:extLst>
                  <a:ext uri="{FF2B5EF4-FFF2-40B4-BE49-F238E27FC236}">
                    <a16:creationId xmlns:a16="http://schemas.microsoft.com/office/drawing/2014/main" id="{C55ECB33-8A85-6E89-0E59-901EE7EED30C}"/>
                  </a:ext>
                </a:extLst>
              </p:cNvPr>
              <p:cNvSpPr txBox="1">
                <a:spLocks noRot="1" noChangeAspect="1" noMove="1" noResize="1" noEditPoints="1" noAdjustHandles="1" noChangeArrowheads="1" noChangeShapeType="1" noTextEdit="1"/>
              </p:cNvSpPr>
              <p:nvPr/>
            </p:nvSpPr>
            <p:spPr>
              <a:xfrm>
                <a:off x="10158979" y="1056741"/>
                <a:ext cx="368626"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DDED0E-48FB-2F67-88B2-908EDF44297F}"/>
                  </a:ext>
                </a:extLst>
              </p:cNvPr>
              <p:cNvSpPr txBox="1"/>
              <p:nvPr/>
            </p:nvSpPr>
            <p:spPr>
              <a:xfrm>
                <a:off x="11485180" y="2880477"/>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𝑞</m:t>
                      </m:r>
                    </m:oMath>
                  </m:oMathPara>
                </a14:m>
                <a:endParaRPr lang="en-US" dirty="0"/>
              </a:p>
            </p:txBody>
          </p:sp>
        </mc:Choice>
        <mc:Fallback xmlns="">
          <p:sp>
            <p:nvSpPr>
              <p:cNvPr id="14" name="TextBox 13">
                <a:extLst>
                  <a:ext uri="{FF2B5EF4-FFF2-40B4-BE49-F238E27FC236}">
                    <a16:creationId xmlns:a16="http://schemas.microsoft.com/office/drawing/2014/main" id="{C0DDED0E-48FB-2F67-88B2-908EDF44297F}"/>
                  </a:ext>
                </a:extLst>
              </p:cNvPr>
              <p:cNvSpPr txBox="1">
                <a:spLocks noRot="1" noChangeAspect="1" noMove="1" noResize="1" noEditPoints="1" noAdjustHandles="1" noChangeArrowheads="1" noChangeShapeType="1" noTextEdit="1"/>
              </p:cNvSpPr>
              <p:nvPr/>
            </p:nvSpPr>
            <p:spPr>
              <a:xfrm>
                <a:off x="11485180" y="2880477"/>
                <a:ext cx="369588" cy="369332"/>
              </a:xfrm>
              <a:prstGeom prst="rect">
                <a:avLst/>
              </a:prstGeom>
              <a:blipFill>
                <a:blip r:embed="rId4"/>
                <a:stretch>
                  <a:fillRect b="-6667"/>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22F41203-FD35-E3BB-6643-28C92498F724}"/>
              </a:ext>
            </a:extLst>
          </p:cNvPr>
          <p:cNvCxnSpPr>
            <a:cxnSpLocks/>
            <a:stCxn id="6" idx="4"/>
            <a:endCxn id="4" idx="4"/>
          </p:cNvCxnSpPr>
          <p:nvPr/>
        </p:nvCxnSpPr>
        <p:spPr>
          <a:xfrm>
            <a:off x="10198320" y="2044094"/>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1204163-CD8E-0406-AC98-C34CB00C07DB}"/>
              </a:ext>
            </a:extLst>
          </p:cNvPr>
          <p:cNvSpPr txBox="1"/>
          <p:nvPr/>
        </p:nvSpPr>
        <p:spPr>
          <a:xfrm>
            <a:off x="10561337" y="512120"/>
            <a:ext cx="1293431" cy="369332"/>
          </a:xfrm>
          <a:prstGeom prst="rect">
            <a:avLst/>
          </a:prstGeom>
          <a:noFill/>
        </p:spPr>
        <p:txBody>
          <a:bodyPr wrap="none" rtlCol="0">
            <a:spAutoFit/>
          </a:bodyPr>
          <a:lstStyle/>
          <a:p>
            <a:r>
              <a:rPr lang="en-US" dirty="0"/>
              <a:t>momentum</a:t>
            </a:r>
          </a:p>
        </p:txBody>
      </p:sp>
      <p:cxnSp>
        <p:nvCxnSpPr>
          <p:cNvPr id="23" name="Straight Arrow Connector 22">
            <a:extLst>
              <a:ext uri="{FF2B5EF4-FFF2-40B4-BE49-F238E27FC236}">
                <a16:creationId xmlns:a16="http://schemas.microsoft.com/office/drawing/2014/main" id="{1D611D24-FFC2-EE8E-B329-ACD1F2562E49}"/>
              </a:ext>
            </a:extLst>
          </p:cNvPr>
          <p:cNvCxnSpPr>
            <a:cxnSpLocks/>
          </p:cNvCxnSpPr>
          <p:nvPr/>
        </p:nvCxnSpPr>
        <p:spPr>
          <a:xfrm flipV="1">
            <a:off x="11062286" y="3217862"/>
            <a:ext cx="398268" cy="2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81EC3D-96FA-4BAB-FE29-93BC355750A9}"/>
              </a:ext>
            </a:extLst>
          </p:cNvPr>
          <p:cNvSpPr txBox="1"/>
          <p:nvPr/>
        </p:nvSpPr>
        <p:spPr>
          <a:xfrm>
            <a:off x="10203375" y="3451172"/>
            <a:ext cx="944489" cy="369332"/>
          </a:xfrm>
          <a:prstGeom prst="rect">
            <a:avLst/>
          </a:prstGeom>
          <a:noFill/>
        </p:spPr>
        <p:txBody>
          <a:bodyPr wrap="none" rtlCol="0">
            <a:spAutoFit/>
          </a:bodyPr>
          <a:lstStyle/>
          <a:p>
            <a:r>
              <a:rPr lang="en-US" dirty="0"/>
              <a:t>position</a:t>
            </a:r>
          </a:p>
        </p:txBody>
      </p:sp>
      <p:cxnSp>
        <p:nvCxnSpPr>
          <p:cNvPr id="27" name="Straight Arrow Connector 26">
            <a:extLst>
              <a:ext uri="{FF2B5EF4-FFF2-40B4-BE49-F238E27FC236}">
                <a16:creationId xmlns:a16="http://schemas.microsoft.com/office/drawing/2014/main" id="{DBE4FB30-29FD-C9D3-EE0C-D05D7627D9AC}"/>
              </a:ext>
            </a:extLst>
          </p:cNvPr>
          <p:cNvCxnSpPr>
            <a:cxnSpLocks/>
          </p:cNvCxnSpPr>
          <p:nvPr/>
        </p:nvCxnSpPr>
        <p:spPr>
          <a:xfrm flipH="1">
            <a:off x="10646742" y="890722"/>
            <a:ext cx="348299" cy="25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2970BFB-519E-27B1-C768-48490F5131BD}"/>
              </a:ext>
            </a:extLst>
          </p:cNvPr>
          <p:cNvCxnSpPr>
            <a:cxnSpLocks/>
          </p:cNvCxnSpPr>
          <p:nvPr/>
        </p:nvCxnSpPr>
        <p:spPr>
          <a:xfrm flipV="1">
            <a:off x="9427780" y="2788361"/>
            <a:ext cx="110513" cy="84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DBF1510-C5C1-7CFD-079B-5E5ACFA6C421}"/>
                  </a:ext>
                </a:extLst>
              </p:cNvPr>
              <p:cNvSpPr txBox="1"/>
              <p:nvPr/>
            </p:nvSpPr>
            <p:spPr>
              <a:xfrm>
                <a:off x="9152672" y="3593796"/>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𝑈</m:t>
                      </m:r>
                    </m:oMath>
                  </m:oMathPara>
                </a14:m>
                <a:endParaRPr lang="en-US" dirty="0"/>
              </a:p>
            </p:txBody>
          </p:sp>
        </mc:Choice>
        <mc:Fallback xmlns="">
          <p:sp>
            <p:nvSpPr>
              <p:cNvPr id="34" name="TextBox 33">
                <a:extLst>
                  <a:ext uri="{FF2B5EF4-FFF2-40B4-BE49-F238E27FC236}">
                    <a16:creationId xmlns:a16="http://schemas.microsoft.com/office/drawing/2014/main" id="{CDBF1510-C5C1-7CFD-079B-5E5ACFA6C421}"/>
                  </a:ext>
                </a:extLst>
              </p:cNvPr>
              <p:cNvSpPr txBox="1">
                <a:spLocks noRot="1" noChangeAspect="1" noMove="1" noResize="1" noEditPoints="1" noAdjustHandles="1" noChangeArrowheads="1" noChangeShapeType="1" noTextEdit="1"/>
              </p:cNvSpPr>
              <p:nvPr/>
            </p:nvSpPr>
            <p:spPr>
              <a:xfrm>
                <a:off x="9152672" y="3593796"/>
                <a:ext cx="400751" cy="369332"/>
              </a:xfrm>
              <a:prstGeom prst="rect">
                <a:avLst/>
              </a:prstGeom>
              <a:blipFill>
                <a:blip r:embed="rId5"/>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01F743B1-3C2D-AC58-D66F-927CFF324BD0}"/>
              </a:ext>
            </a:extLst>
          </p:cNvPr>
          <p:cNvCxnSpPr>
            <a:cxnSpLocks/>
          </p:cNvCxnSpPr>
          <p:nvPr/>
        </p:nvCxnSpPr>
        <p:spPr>
          <a:xfrm>
            <a:off x="8368019" y="888389"/>
            <a:ext cx="409819" cy="51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A13FD2E-71BC-26C6-3F22-656828DFA982}"/>
                  </a:ext>
                </a:extLst>
              </p:cNvPr>
              <p:cNvSpPr txBox="1"/>
              <p:nvPr/>
            </p:nvSpPr>
            <p:spPr>
              <a:xfrm>
                <a:off x="7931882" y="488949"/>
                <a:ext cx="4957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𝜌</m:t>
                          </m:r>
                        </m:e>
                        <m:sub>
                          <m:r>
                            <a:rPr lang="en-US" b="0" i="1" dirty="0" smtClean="0">
                              <a:latin typeface="Cambria Math" panose="02040503050406030204" pitchFamily="18" charset="0"/>
                            </a:rPr>
                            <m:t>𝑈</m:t>
                          </m:r>
                        </m:sub>
                      </m:sSub>
                    </m:oMath>
                  </m:oMathPara>
                </a14:m>
                <a:endParaRPr lang="en-US" dirty="0"/>
              </a:p>
            </p:txBody>
          </p:sp>
        </mc:Choice>
        <mc:Fallback xmlns="">
          <p:sp>
            <p:nvSpPr>
              <p:cNvPr id="55" name="TextBox 54">
                <a:extLst>
                  <a:ext uri="{FF2B5EF4-FFF2-40B4-BE49-F238E27FC236}">
                    <a16:creationId xmlns:a16="http://schemas.microsoft.com/office/drawing/2014/main" id="{EA13FD2E-71BC-26C6-3F22-656828DFA982}"/>
                  </a:ext>
                </a:extLst>
              </p:cNvPr>
              <p:cNvSpPr txBox="1">
                <a:spLocks noRot="1" noChangeAspect="1" noMove="1" noResize="1" noEditPoints="1" noAdjustHandles="1" noChangeArrowheads="1" noChangeShapeType="1" noTextEdit="1"/>
              </p:cNvSpPr>
              <p:nvPr/>
            </p:nvSpPr>
            <p:spPr>
              <a:xfrm>
                <a:off x="7931882" y="488949"/>
                <a:ext cx="495777"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D3AF601-4174-E3F9-8FDD-CC7287D56340}"/>
                  </a:ext>
                </a:extLst>
              </p:cNvPr>
              <p:cNvSpPr txBox="1"/>
              <p:nvPr/>
            </p:nvSpPr>
            <p:spPr>
              <a:xfrm>
                <a:off x="320386" y="219732"/>
                <a:ext cx="2476255" cy="584775"/>
              </a:xfrm>
              <a:prstGeom prst="rect">
                <a:avLst/>
              </a:prstGeom>
              <a:noFill/>
            </p:spPr>
            <p:txBody>
              <a:bodyPr wrap="none" rtlCol="0">
                <a:spAutoFit/>
              </a:bodyPr>
              <a:lstStyle/>
              <a:p>
                <a:r>
                  <a:rPr lang="en-US" sz="3200" dirty="0"/>
                  <a:t>Entropy of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𝑈</m:t>
                        </m:r>
                      </m:sub>
                    </m:sSub>
                  </m:oMath>
                </a14:m>
                <a:endParaRPr lang="en-US" sz="3200" dirty="0"/>
              </a:p>
            </p:txBody>
          </p:sp>
        </mc:Choice>
        <mc:Fallback xmlns="">
          <p:sp>
            <p:nvSpPr>
              <p:cNvPr id="57" name="TextBox 56">
                <a:extLst>
                  <a:ext uri="{FF2B5EF4-FFF2-40B4-BE49-F238E27FC236}">
                    <a16:creationId xmlns:a16="http://schemas.microsoft.com/office/drawing/2014/main" id="{1D3AF601-4174-E3F9-8FDD-CC7287D56340}"/>
                  </a:ext>
                </a:extLst>
              </p:cNvPr>
              <p:cNvSpPr txBox="1">
                <a:spLocks noRot="1" noChangeAspect="1" noMove="1" noResize="1" noEditPoints="1" noAdjustHandles="1" noChangeArrowheads="1" noChangeShapeType="1" noTextEdit="1"/>
              </p:cNvSpPr>
              <p:nvPr/>
            </p:nvSpPr>
            <p:spPr>
              <a:xfrm>
                <a:off x="320386" y="219732"/>
                <a:ext cx="2476255" cy="584775"/>
              </a:xfrm>
              <a:prstGeom prst="rect">
                <a:avLst/>
              </a:prstGeom>
              <a:blipFill>
                <a:blip r:embed="rId7"/>
                <a:stretch>
                  <a:fillRect l="-6404" t="-12500" b="-34375"/>
                </a:stretch>
              </a:blipFill>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5DE34948-51DA-0FA9-86E4-5F0B394DBB83}"/>
              </a:ext>
            </a:extLst>
          </p:cNvPr>
          <p:cNvSpPr/>
          <p:nvPr/>
        </p:nvSpPr>
        <p:spPr>
          <a:xfrm>
            <a:off x="8783968" y="2402701"/>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solidFill>
            <a:srgbClr val="7F7F7F">
              <a:alpha val="30196"/>
            </a:srgb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F0A28586-2B67-4663-4C52-2360DEF5BDD0}"/>
              </a:ext>
            </a:extLst>
          </p:cNvPr>
          <p:cNvCxnSpPr>
            <a:cxnSpLocks/>
          </p:cNvCxnSpPr>
          <p:nvPr/>
        </p:nvCxnSpPr>
        <p:spPr>
          <a:xfrm>
            <a:off x="8777838" y="1755022"/>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DA8429FF-615F-8FC1-ECEA-2D5CBA59990B}"/>
              </a:ext>
            </a:extLst>
          </p:cNvPr>
          <p:cNvSpPr/>
          <p:nvPr/>
        </p:nvSpPr>
        <p:spPr>
          <a:xfrm>
            <a:off x="8783968" y="1456551"/>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55D4E5-DB1A-B5EB-3682-086853E3CF31}"/>
                  </a:ext>
                </a:extLst>
              </p:cNvPr>
              <p:cNvSpPr txBox="1"/>
              <p:nvPr/>
            </p:nvSpPr>
            <p:spPr>
              <a:xfrm>
                <a:off x="1965158" y="4156491"/>
                <a:ext cx="369396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𝑆</m:t>
                      </m:r>
                      <m:d>
                        <m:dPr>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𝜌</m:t>
                              </m:r>
                            </m:e>
                            <m:sub>
                              <m:r>
                                <a:rPr lang="en-US" sz="3600" b="0" i="1" smtClean="0">
                                  <a:latin typeface="Cambria Math" panose="02040503050406030204" pitchFamily="18" charset="0"/>
                                </a:rPr>
                                <m:t>𝑈</m:t>
                              </m:r>
                            </m:sub>
                          </m:sSub>
                        </m:e>
                      </m:d>
                      <m:r>
                        <a:rPr lang="en-US" sz="3600" b="0" i="1" smtClean="0">
                          <a:latin typeface="Cambria Math" panose="02040503050406030204" pitchFamily="18" charset="0"/>
                        </a:rPr>
                        <m:t>=</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𝜇</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𝑈</m:t>
                              </m:r>
                            </m:e>
                          </m:d>
                        </m:e>
                      </m:func>
                    </m:oMath>
                  </m:oMathPara>
                </a14:m>
                <a:endParaRPr lang="en-US" sz="3600" dirty="0"/>
              </a:p>
            </p:txBody>
          </p:sp>
        </mc:Choice>
        <mc:Fallback xmlns="">
          <p:sp>
            <p:nvSpPr>
              <p:cNvPr id="3" name="TextBox 2">
                <a:extLst>
                  <a:ext uri="{FF2B5EF4-FFF2-40B4-BE49-F238E27FC236}">
                    <a16:creationId xmlns:a16="http://schemas.microsoft.com/office/drawing/2014/main" id="{3555D4E5-DB1A-B5EB-3682-086853E3CF31}"/>
                  </a:ext>
                </a:extLst>
              </p:cNvPr>
              <p:cNvSpPr txBox="1">
                <a:spLocks noRot="1" noChangeAspect="1" noMove="1" noResize="1" noEditPoints="1" noAdjustHandles="1" noChangeArrowheads="1" noChangeShapeType="1" noTextEdit="1"/>
              </p:cNvSpPr>
              <p:nvPr/>
            </p:nvSpPr>
            <p:spPr>
              <a:xfrm>
                <a:off x="1965158" y="4156491"/>
                <a:ext cx="3693960" cy="646331"/>
              </a:xfrm>
              <a:prstGeom prst="rect">
                <a:avLst/>
              </a:prstGeom>
              <a:blipFill>
                <a:blip r:embed="rId8"/>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670E48A-3F08-CE3A-FFAD-96540351786A}"/>
              </a:ext>
            </a:extLst>
          </p:cNvPr>
          <p:cNvSpPr txBox="1"/>
          <p:nvPr/>
        </p:nvSpPr>
        <p:spPr>
          <a:xfrm>
            <a:off x="1053149" y="5009016"/>
            <a:ext cx="6331862" cy="1077218"/>
          </a:xfrm>
          <a:prstGeom prst="rect">
            <a:avLst/>
          </a:prstGeom>
          <a:noFill/>
        </p:spPr>
        <p:txBody>
          <a:bodyPr wrap="none" rtlCol="0">
            <a:spAutoFit/>
          </a:bodyPr>
          <a:lstStyle/>
          <a:p>
            <a:r>
              <a:rPr lang="en-US" sz="3200" dirty="0">
                <a:solidFill>
                  <a:schemeClr val="accent6">
                    <a:lumMod val="75000"/>
                  </a:schemeClr>
                </a:solidFill>
              </a:rPr>
              <a:t>Entropy of uniform distributions</a:t>
            </a:r>
            <a:br>
              <a:rPr lang="en-US" sz="3200" dirty="0">
                <a:solidFill>
                  <a:schemeClr val="accent6">
                    <a:lumMod val="75000"/>
                  </a:schemeClr>
                </a:solidFill>
              </a:rPr>
            </a:br>
            <a:r>
              <a:rPr lang="en-US" sz="3200" dirty="0">
                <a:solidFill>
                  <a:schemeClr val="accent6">
                    <a:lumMod val="75000"/>
                  </a:schemeClr>
                </a:solidFill>
              </a:rPr>
              <a:t>recovers the count of configurations!</a:t>
            </a:r>
          </a:p>
        </p:txBody>
      </p:sp>
    </p:spTree>
    <p:extLst>
      <p:ext uri="{BB962C8B-B14F-4D97-AF65-F5344CB8AC3E}">
        <p14:creationId xmlns:p14="http://schemas.microsoft.com/office/powerpoint/2010/main" val="237745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7EEE3-7099-17EF-BB0B-06750FA77E74}"/>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CB53280-EAED-FC5A-DE2F-6EABC26CB316}"/>
              </a:ext>
            </a:extLst>
          </p:cNvPr>
          <p:cNvCxnSpPr/>
          <p:nvPr/>
        </p:nvCxnSpPr>
        <p:spPr>
          <a:xfrm rot="1980000">
            <a:off x="9199180" y="978009"/>
            <a:ext cx="0" cy="381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871186-B1AE-36C6-1073-A6173C0273EB}"/>
              </a:ext>
            </a:extLst>
          </p:cNvPr>
          <p:cNvCxnSpPr/>
          <p:nvPr/>
        </p:nvCxnSpPr>
        <p:spPr>
          <a:xfrm>
            <a:off x="6608380" y="2883009"/>
            <a:ext cx="5181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F1050F-C53B-D74E-FF13-4670A30CBCC6}"/>
                  </a:ext>
                </a:extLst>
              </p:cNvPr>
              <p:cNvSpPr txBox="1"/>
              <p:nvPr/>
            </p:nvSpPr>
            <p:spPr>
              <a:xfrm>
                <a:off x="10158979" y="1056741"/>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13" name="TextBox 12">
                <a:extLst>
                  <a:ext uri="{FF2B5EF4-FFF2-40B4-BE49-F238E27FC236}">
                    <a16:creationId xmlns:a16="http://schemas.microsoft.com/office/drawing/2014/main" id="{2FF1050F-C53B-D74E-FF13-4670A30CBCC6}"/>
                  </a:ext>
                </a:extLst>
              </p:cNvPr>
              <p:cNvSpPr txBox="1">
                <a:spLocks noRot="1" noChangeAspect="1" noMove="1" noResize="1" noEditPoints="1" noAdjustHandles="1" noChangeArrowheads="1" noChangeShapeType="1" noTextEdit="1"/>
              </p:cNvSpPr>
              <p:nvPr/>
            </p:nvSpPr>
            <p:spPr>
              <a:xfrm>
                <a:off x="10158979" y="1056741"/>
                <a:ext cx="368626" cy="369332"/>
              </a:xfrm>
              <a:prstGeom prst="rect">
                <a:avLst/>
              </a:prstGeom>
              <a:blipFill>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F01CD2-C1BF-F32A-313B-DF6F5A68FEEB}"/>
                  </a:ext>
                </a:extLst>
              </p:cNvPr>
              <p:cNvSpPr txBox="1"/>
              <p:nvPr/>
            </p:nvSpPr>
            <p:spPr>
              <a:xfrm>
                <a:off x="11485180" y="2880477"/>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𝑞</m:t>
                      </m:r>
                    </m:oMath>
                  </m:oMathPara>
                </a14:m>
                <a:endParaRPr lang="en-US" dirty="0"/>
              </a:p>
            </p:txBody>
          </p:sp>
        </mc:Choice>
        <mc:Fallback xmlns="">
          <p:sp>
            <p:nvSpPr>
              <p:cNvPr id="14" name="TextBox 13">
                <a:extLst>
                  <a:ext uri="{FF2B5EF4-FFF2-40B4-BE49-F238E27FC236}">
                    <a16:creationId xmlns:a16="http://schemas.microsoft.com/office/drawing/2014/main" id="{F3F01CD2-C1BF-F32A-313B-DF6F5A68FEEB}"/>
                  </a:ext>
                </a:extLst>
              </p:cNvPr>
              <p:cNvSpPr txBox="1">
                <a:spLocks noRot="1" noChangeAspect="1" noMove="1" noResize="1" noEditPoints="1" noAdjustHandles="1" noChangeArrowheads="1" noChangeShapeType="1" noTextEdit="1"/>
              </p:cNvSpPr>
              <p:nvPr/>
            </p:nvSpPr>
            <p:spPr>
              <a:xfrm>
                <a:off x="11485180" y="2880477"/>
                <a:ext cx="369588" cy="369332"/>
              </a:xfrm>
              <a:prstGeom prst="rect">
                <a:avLst/>
              </a:prstGeom>
              <a:blipFill>
                <a:blip r:embed="rId3"/>
                <a:stretch>
                  <a:fillRect b="-6667"/>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7E3701CA-A8BD-2DB5-9580-B5F28EE64226}"/>
              </a:ext>
            </a:extLst>
          </p:cNvPr>
          <p:cNvCxnSpPr>
            <a:cxnSpLocks/>
            <a:stCxn id="6" idx="4"/>
            <a:endCxn id="4" idx="4"/>
          </p:cNvCxnSpPr>
          <p:nvPr/>
        </p:nvCxnSpPr>
        <p:spPr>
          <a:xfrm>
            <a:off x="10198320" y="2044094"/>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0D028D-D838-96CE-2503-62D42B6D57EA}"/>
              </a:ext>
            </a:extLst>
          </p:cNvPr>
          <p:cNvSpPr txBox="1"/>
          <p:nvPr/>
        </p:nvSpPr>
        <p:spPr>
          <a:xfrm>
            <a:off x="10561337" y="512120"/>
            <a:ext cx="1293431" cy="369332"/>
          </a:xfrm>
          <a:prstGeom prst="rect">
            <a:avLst/>
          </a:prstGeom>
          <a:noFill/>
        </p:spPr>
        <p:txBody>
          <a:bodyPr wrap="none" rtlCol="0">
            <a:spAutoFit/>
          </a:bodyPr>
          <a:lstStyle/>
          <a:p>
            <a:r>
              <a:rPr lang="en-US" dirty="0"/>
              <a:t>momentum</a:t>
            </a:r>
          </a:p>
        </p:txBody>
      </p:sp>
      <p:cxnSp>
        <p:nvCxnSpPr>
          <p:cNvPr id="23" name="Straight Arrow Connector 22">
            <a:extLst>
              <a:ext uri="{FF2B5EF4-FFF2-40B4-BE49-F238E27FC236}">
                <a16:creationId xmlns:a16="http://schemas.microsoft.com/office/drawing/2014/main" id="{C7B3AA5E-70E1-AAAC-BF6A-0C6BC3617000}"/>
              </a:ext>
            </a:extLst>
          </p:cNvPr>
          <p:cNvCxnSpPr>
            <a:cxnSpLocks/>
          </p:cNvCxnSpPr>
          <p:nvPr/>
        </p:nvCxnSpPr>
        <p:spPr>
          <a:xfrm flipV="1">
            <a:off x="11062286" y="3217862"/>
            <a:ext cx="398268" cy="2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D2292C-1BA4-851E-404D-C6AE026133B5}"/>
              </a:ext>
            </a:extLst>
          </p:cNvPr>
          <p:cNvSpPr txBox="1"/>
          <p:nvPr/>
        </p:nvSpPr>
        <p:spPr>
          <a:xfrm>
            <a:off x="10203375" y="3451172"/>
            <a:ext cx="944489" cy="369332"/>
          </a:xfrm>
          <a:prstGeom prst="rect">
            <a:avLst/>
          </a:prstGeom>
          <a:noFill/>
        </p:spPr>
        <p:txBody>
          <a:bodyPr wrap="none" rtlCol="0">
            <a:spAutoFit/>
          </a:bodyPr>
          <a:lstStyle/>
          <a:p>
            <a:r>
              <a:rPr lang="en-US" dirty="0"/>
              <a:t>position</a:t>
            </a:r>
          </a:p>
        </p:txBody>
      </p:sp>
      <p:cxnSp>
        <p:nvCxnSpPr>
          <p:cNvPr id="27" name="Straight Arrow Connector 26">
            <a:extLst>
              <a:ext uri="{FF2B5EF4-FFF2-40B4-BE49-F238E27FC236}">
                <a16:creationId xmlns:a16="http://schemas.microsoft.com/office/drawing/2014/main" id="{9823924B-1968-6C97-01F7-5831A57F85CF}"/>
              </a:ext>
            </a:extLst>
          </p:cNvPr>
          <p:cNvCxnSpPr>
            <a:cxnSpLocks/>
          </p:cNvCxnSpPr>
          <p:nvPr/>
        </p:nvCxnSpPr>
        <p:spPr>
          <a:xfrm flipH="1">
            <a:off x="10646742" y="890722"/>
            <a:ext cx="348299" cy="25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0B3281-FD42-0BE4-DE1A-4CD64A3762E8}"/>
              </a:ext>
            </a:extLst>
          </p:cNvPr>
          <p:cNvCxnSpPr>
            <a:cxnSpLocks/>
          </p:cNvCxnSpPr>
          <p:nvPr/>
        </p:nvCxnSpPr>
        <p:spPr>
          <a:xfrm flipV="1">
            <a:off x="9427780" y="2788361"/>
            <a:ext cx="110513" cy="84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04AC93D-923F-EA3C-BB95-3012BAC8A9DF}"/>
                  </a:ext>
                </a:extLst>
              </p:cNvPr>
              <p:cNvSpPr txBox="1"/>
              <p:nvPr/>
            </p:nvSpPr>
            <p:spPr>
              <a:xfrm>
                <a:off x="9152672" y="3593796"/>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𝑈</m:t>
                      </m:r>
                    </m:oMath>
                  </m:oMathPara>
                </a14:m>
                <a:endParaRPr lang="en-US" dirty="0"/>
              </a:p>
            </p:txBody>
          </p:sp>
        </mc:Choice>
        <mc:Fallback xmlns="">
          <p:sp>
            <p:nvSpPr>
              <p:cNvPr id="34" name="TextBox 33">
                <a:extLst>
                  <a:ext uri="{FF2B5EF4-FFF2-40B4-BE49-F238E27FC236}">
                    <a16:creationId xmlns:a16="http://schemas.microsoft.com/office/drawing/2014/main" id="{604AC93D-923F-EA3C-BB95-3012BAC8A9DF}"/>
                  </a:ext>
                </a:extLst>
              </p:cNvPr>
              <p:cNvSpPr txBox="1">
                <a:spLocks noRot="1" noChangeAspect="1" noMove="1" noResize="1" noEditPoints="1" noAdjustHandles="1" noChangeArrowheads="1" noChangeShapeType="1" noTextEdit="1"/>
              </p:cNvSpPr>
              <p:nvPr/>
            </p:nvSpPr>
            <p:spPr>
              <a:xfrm>
                <a:off x="9152672" y="3593796"/>
                <a:ext cx="400751" cy="369332"/>
              </a:xfrm>
              <a:prstGeom prst="rect">
                <a:avLst/>
              </a:prstGeom>
              <a:blipFill>
                <a:blip r:embed="rId4"/>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D275E4D1-1380-1635-C158-F71654937330}"/>
              </a:ext>
            </a:extLst>
          </p:cNvPr>
          <p:cNvCxnSpPr>
            <a:cxnSpLocks/>
          </p:cNvCxnSpPr>
          <p:nvPr/>
        </p:nvCxnSpPr>
        <p:spPr>
          <a:xfrm>
            <a:off x="8368019" y="888389"/>
            <a:ext cx="409819" cy="51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61359B0-82BF-84C7-DEEC-41E0B261BE1E}"/>
                  </a:ext>
                </a:extLst>
              </p:cNvPr>
              <p:cNvSpPr txBox="1"/>
              <p:nvPr/>
            </p:nvSpPr>
            <p:spPr>
              <a:xfrm>
                <a:off x="7931882" y="488949"/>
                <a:ext cx="4957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𝜌</m:t>
                          </m:r>
                        </m:e>
                        <m:sub>
                          <m:r>
                            <a:rPr lang="en-US" b="0" i="1" dirty="0" smtClean="0">
                              <a:latin typeface="Cambria Math" panose="02040503050406030204" pitchFamily="18" charset="0"/>
                            </a:rPr>
                            <m:t>𝑈</m:t>
                          </m:r>
                        </m:sub>
                      </m:sSub>
                    </m:oMath>
                  </m:oMathPara>
                </a14:m>
                <a:endParaRPr lang="en-US" dirty="0"/>
              </a:p>
            </p:txBody>
          </p:sp>
        </mc:Choice>
        <mc:Fallback xmlns="">
          <p:sp>
            <p:nvSpPr>
              <p:cNvPr id="55" name="TextBox 54">
                <a:extLst>
                  <a:ext uri="{FF2B5EF4-FFF2-40B4-BE49-F238E27FC236}">
                    <a16:creationId xmlns:a16="http://schemas.microsoft.com/office/drawing/2014/main" id="{A61359B0-82BF-84C7-DEEC-41E0B261BE1E}"/>
                  </a:ext>
                </a:extLst>
              </p:cNvPr>
              <p:cNvSpPr txBox="1">
                <a:spLocks noRot="1" noChangeAspect="1" noMove="1" noResize="1" noEditPoints="1" noAdjustHandles="1" noChangeArrowheads="1" noChangeShapeType="1" noTextEdit="1"/>
              </p:cNvSpPr>
              <p:nvPr/>
            </p:nvSpPr>
            <p:spPr>
              <a:xfrm>
                <a:off x="7931882" y="488949"/>
                <a:ext cx="495777" cy="369332"/>
              </a:xfrm>
              <a:prstGeom prst="rect">
                <a:avLst/>
              </a:prstGeom>
              <a:blipFill>
                <a:blip r:embed="rId5"/>
                <a:stretch>
                  <a:fillRect b="-6557"/>
                </a:stretch>
              </a:blipFill>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98C80461-61DB-DD9C-0B74-B90542013DFA}"/>
              </a:ext>
            </a:extLst>
          </p:cNvPr>
          <p:cNvSpPr/>
          <p:nvPr/>
        </p:nvSpPr>
        <p:spPr>
          <a:xfrm>
            <a:off x="8783968" y="2402701"/>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solidFill>
            <a:srgbClr val="7F7F7F">
              <a:alpha val="30196"/>
            </a:srgb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89DCA60E-0900-83A6-798F-830C4ADCA02C}"/>
              </a:ext>
            </a:extLst>
          </p:cNvPr>
          <p:cNvCxnSpPr>
            <a:cxnSpLocks/>
          </p:cNvCxnSpPr>
          <p:nvPr/>
        </p:nvCxnSpPr>
        <p:spPr>
          <a:xfrm>
            <a:off x="8777838" y="1755022"/>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82863648-C3DB-25FD-DCDF-2566A697F5DC}"/>
              </a:ext>
            </a:extLst>
          </p:cNvPr>
          <p:cNvSpPr/>
          <p:nvPr/>
        </p:nvSpPr>
        <p:spPr>
          <a:xfrm>
            <a:off x="8783968" y="1456551"/>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381DC8B-5FD0-675B-419A-44C1C2680156}"/>
              </a:ext>
            </a:extLst>
          </p:cNvPr>
          <p:cNvSpPr txBox="1"/>
          <p:nvPr/>
        </p:nvSpPr>
        <p:spPr>
          <a:xfrm>
            <a:off x="471970" y="291406"/>
            <a:ext cx="7309245" cy="584775"/>
          </a:xfrm>
          <a:prstGeom prst="rect">
            <a:avLst/>
          </a:prstGeom>
          <a:noFill/>
        </p:spPr>
        <p:txBody>
          <a:bodyPr wrap="none" rtlCol="0">
            <a:spAutoFit/>
          </a:bodyPr>
          <a:lstStyle/>
          <a:p>
            <a:r>
              <a:rPr lang="en-US" sz="3200" dirty="0">
                <a:solidFill>
                  <a:srgbClr val="C00000"/>
                </a:solidFill>
              </a:rPr>
              <a:t>But uniformity is not coordinate invariant!</a:t>
            </a:r>
          </a:p>
        </p:txBody>
      </p:sp>
      <p:cxnSp>
        <p:nvCxnSpPr>
          <p:cNvPr id="7" name="Straight Connector 6">
            <a:extLst>
              <a:ext uri="{FF2B5EF4-FFF2-40B4-BE49-F238E27FC236}">
                <a16:creationId xmlns:a16="http://schemas.microsoft.com/office/drawing/2014/main" id="{79B91B68-CC9E-1D4D-AFD0-A68E06ED0AE7}"/>
              </a:ext>
            </a:extLst>
          </p:cNvPr>
          <p:cNvCxnSpPr>
            <a:cxnSpLocks/>
          </p:cNvCxnSpPr>
          <p:nvPr/>
        </p:nvCxnSpPr>
        <p:spPr>
          <a:xfrm>
            <a:off x="1530675" y="2046133"/>
            <a:ext cx="1771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30B7B3-EEF1-A129-E3F1-38DBB2FA099A}"/>
                  </a:ext>
                </a:extLst>
              </p:cNvPr>
              <p:cNvSpPr txBox="1"/>
              <p:nvPr/>
            </p:nvSpPr>
            <p:spPr>
              <a:xfrm>
                <a:off x="3139020" y="2038321"/>
                <a:ext cx="3263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oMath>
                  </m:oMathPara>
                </a14:m>
                <a:endParaRPr lang="en-US" sz="1400" dirty="0"/>
              </a:p>
            </p:txBody>
          </p:sp>
        </mc:Choice>
        <mc:Fallback xmlns="">
          <p:sp>
            <p:nvSpPr>
              <p:cNvPr id="8" name="TextBox 7">
                <a:extLst>
                  <a:ext uri="{FF2B5EF4-FFF2-40B4-BE49-F238E27FC236}">
                    <a16:creationId xmlns:a16="http://schemas.microsoft.com/office/drawing/2014/main" id="{3330B7B3-EEF1-A129-E3F1-38DBB2FA099A}"/>
                  </a:ext>
                </a:extLst>
              </p:cNvPr>
              <p:cNvSpPr txBox="1">
                <a:spLocks noRot="1" noChangeAspect="1" noMove="1" noResize="1" noEditPoints="1" noAdjustHandles="1" noChangeArrowheads="1" noChangeShapeType="1" noTextEdit="1"/>
              </p:cNvSpPr>
              <p:nvPr/>
            </p:nvSpPr>
            <p:spPr>
              <a:xfrm>
                <a:off x="3139020" y="2038321"/>
                <a:ext cx="326371" cy="307777"/>
              </a:xfrm>
              <a:prstGeom prst="rect">
                <a:avLst/>
              </a:prstGeom>
              <a:blipFill>
                <a:blip r:embed="rId6"/>
                <a:stretch>
                  <a:fillRect/>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C19EFE5-A14F-EA9E-30B8-135472558AF3}"/>
              </a:ext>
            </a:extLst>
          </p:cNvPr>
          <p:cNvCxnSpPr/>
          <p:nvPr/>
        </p:nvCxnSpPr>
        <p:spPr>
          <a:xfrm>
            <a:off x="1932797" y="1651077"/>
            <a:ext cx="9321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AD85EB8-2D56-C112-1CEE-D36F3D942CC9}"/>
              </a:ext>
            </a:extLst>
          </p:cNvPr>
          <p:cNvCxnSpPr/>
          <p:nvPr/>
        </p:nvCxnSpPr>
        <p:spPr>
          <a:xfrm>
            <a:off x="1932797" y="1651077"/>
            <a:ext cx="0" cy="3950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946A075-8450-3444-5B6D-0B7B26B79B81}"/>
              </a:ext>
            </a:extLst>
          </p:cNvPr>
          <p:cNvCxnSpPr>
            <a:cxnSpLocks/>
            <a:stCxn id="28" idx="1"/>
          </p:cNvCxnSpPr>
          <p:nvPr/>
        </p:nvCxnSpPr>
        <p:spPr>
          <a:xfrm>
            <a:off x="2864942" y="1185492"/>
            <a:ext cx="10" cy="86064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D5EBBEA-8E23-A180-3390-DFF45A0FCB4C}"/>
              </a:ext>
            </a:extLst>
          </p:cNvPr>
          <p:cNvCxnSpPr>
            <a:cxnSpLocks/>
          </p:cNvCxnSpPr>
          <p:nvPr/>
        </p:nvCxnSpPr>
        <p:spPr>
          <a:xfrm>
            <a:off x="3605098" y="2046133"/>
            <a:ext cx="1771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66591B-DF9B-D647-3883-190A629ECB28}"/>
                  </a:ext>
                </a:extLst>
              </p:cNvPr>
              <p:cNvSpPr txBox="1"/>
              <p:nvPr/>
            </p:nvSpPr>
            <p:spPr>
              <a:xfrm>
                <a:off x="5213443" y="2038321"/>
                <a:ext cx="4135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3</m:t>
                          </m:r>
                        </m:sup>
                      </m:sSup>
                    </m:oMath>
                  </m:oMathPara>
                </a14:m>
                <a:endParaRPr lang="en-US" sz="1400" dirty="0"/>
              </a:p>
            </p:txBody>
          </p:sp>
        </mc:Choice>
        <mc:Fallback xmlns="">
          <p:sp>
            <p:nvSpPr>
              <p:cNvPr id="17" name="TextBox 16">
                <a:extLst>
                  <a:ext uri="{FF2B5EF4-FFF2-40B4-BE49-F238E27FC236}">
                    <a16:creationId xmlns:a16="http://schemas.microsoft.com/office/drawing/2014/main" id="{1A66591B-DF9B-D647-3883-190A629ECB28}"/>
                  </a:ext>
                </a:extLst>
              </p:cNvPr>
              <p:cNvSpPr txBox="1">
                <a:spLocks noRot="1" noChangeAspect="1" noMove="1" noResize="1" noEditPoints="1" noAdjustHandles="1" noChangeArrowheads="1" noChangeShapeType="1" noTextEdit="1"/>
              </p:cNvSpPr>
              <p:nvPr/>
            </p:nvSpPr>
            <p:spPr>
              <a:xfrm>
                <a:off x="5213443" y="2038321"/>
                <a:ext cx="413510" cy="307777"/>
              </a:xfrm>
              <a:prstGeom prst="rect">
                <a:avLst/>
              </a:prstGeom>
              <a:blipFill>
                <a:blip r:embed="rId7"/>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B397BF1C-12EC-8E6C-9D35-6E6FBBBEE232}"/>
              </a:ext>
            </a:extLst>
          </p:cNvPr>
          <p:cNvCxnSpPr/>
          <p:nvPr/>
        </p:nvCxnSpPr>
        <p:spPr>
          <a:xfrm>
            <a:off x="4007220" y="1651077"/>
            <a:ext cx="932155"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68DF23B7-310C-FAE5-2C7F-07F9C0AB85B7}"/>
              </a:ext>
            </a:extLst>
          </p:cNvPr>
          <p:cNvCxnSpPr>
            <a:cxnSpLocks/>
          </p:cNvCxnSpPr>
          <p:nvPr/>
        </p:nvCxnSpPr>
        <p:spPr>
          <a:xfrm>
            <a:off x="4007220" y="1195652"/>
            <a:ext cx="0" cy="85048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50AC18-A413-C268-5F87-5D9B27D1B655}"/>
              </a:ext>
            </a:extLst>
          </p:cNvPr>
          <p:cNvCxnSpPr>
            <a:cxnSpLocks/>
          </p:cNvCxnSpPr>
          <p:nvPr/>
        </p:nvCxnSpPr>
        <p:spPr>
          <a:xfrm>
            <a:off x="4939375" y="1651077"/>
            <a:ext cx="0" cy="39505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C8610D21-ABE2-654F-92D8-8E3984CBEF85}"/>
              </a:ext>
            </a:extLst>
          </p:cNvPr>
          <p:cNvSpPr/>
          <p:nvPr/>
        </p:nvSpPr>
        <p:spPr>
          <a:xfrm>
            <a:off x="4007220" y="1195652"/>
            <a:ext cx="932154" cy="650240"/>
          </a:xfrm>
          <a:custGeom>
            <a:avLst/>
            <a:gdLst>
              <a:gd name="connsiteX0" fmla="*/ 0 w 944880"/>
              <a:gd name="connsiteY0" fmla="*/ 477520 h 477520"/>
              <a:gd name="connsiteX1" fmla="*/ 944880 w 944880"/>
              <a:gd name="connsiteY1" fmla="*/ 0 h 477520"/>
              <a:gd name="connsiteX0" fmla="*/ 0 w 944880"/>
              <a:gd name="connsiteY0" fmla="*/ 477520 h 477520"/>
              <a:gd name="connsiteX1" fmla="*/ 944880 w 944880"/>
              <a:gd name="connsiteY1" fmla="*/ 0 h 477520"/>
              <a:gd name="connsiteX0" fmla="*/ 0 w 944880"/>
              <a:gd name="connsiteY0" fmla="*/ 477520 h 477520"/>
              <a:gd name="connsiteX1" fmla="*/ 944880 w 944880"/>
              <a:gd name="connsiteY1" fmla="*/ 0 h 477520"/>
              <a:gd name="connsiteX0" fmla="*/ 0 w 919480"/>
              <a:gd name="connsiteY0" fmla="*/ 746760 h 746760"/>
              <a:gd name="connsiteX1" fmla="*/ 919480 w 919480"/>
              <a:gd name="connsiteY1" fmla="*/ 0 h 746760"/>
              <a:gd name="connsiteX0" fmla="*/ 0 w 919480"/>
              <a:gd name="connsiteY0" fmla="*/ 746760 h 746760"/>
              <a:gd name="connsiteX1" fmla="*/ 919480 w 919480"/>
              <a:gd name="connsiteY1" fmla="*/ 0 h 746760"/>
              <a:gd name="connsiteX0" fmla="*/ 0 w 919480"/>
              <a:gd name="connsiteY0" fmla="*/ 746760 h 746760"/>
              <a:gd name="connsiteX1" fmla="*/ 919480 w 919480"/>
              <a:gd name="connsiteY1" fmla="*/ 0 h 746760"/>
              <a:gd name="connsiteX0" fmla="*/ 0 w 929502"/>
              <a:gd name="connsiteY0" fmla="*/ 2160 h 120072"/>
              <a:gd name="connsiteX1" fmla="*/ 929502 w 929502"/>
              <a:gd name="connsiteY1" fmla="*/ 7240 h 120072"/>
              <a:gd name="connsiteX0" fmla="*/ 0 w 929502"/>
              <a:gd name="connsiteY0" fmla="*/ 14069 h 19149"/>
              <a:gd name="connsiteX1" fmla="*/ 929502 w 929502"/>
              <a:gd name="connsiteY1" fmla="*/ 19149 h 19149"/>
              <a:gd name="connsiteX0" fmla="*/ 0 w 914469"/>
              <a:gd name="connsiteY0" fmla="*/ 1587 h 397827"/>
              <a:gd name="connsiteX1" fmla="*/ 914469 w 914469"/>
              <a:gd name="connsiteY1" fmla="*/ 397827 h 397827"/>
              <a:gd name="connsiteX0" fmla="*/ 0 w 924491"/>
              <a:gd name="connsiteY0" fmla="*/ 1818 h 342178"/>
              <a:gd name="connsiteX1" fmla="*/ 924491 w 924491"/>
              <a:gd name="connsiteY1" fmla="*/ 342178 h 342178"/>
              <a:gd name="connsiteX0" fmla="*/ 0 w 924491"/>
              <a:gd name="connsiteY0" fmla="*/ 1005 h 651245"/>
              <a:gd name="connsiteX1" fmla="*/ 924491 w 924491"/>
              <a:gd name="connsiteY1" fmla="*/ 651245 h 651245"/>
              <a:gd name="connsiteX0" fmla="*/ 0 w 924491"/>
              <a:gd name="connsiteY0" fmla="*/ 0 h 650240"/>
              <a:gd name="connsiteX1" fmla="*/ 924491 w 924491"/>
              <a:gd name="connsiteY1" fmla="*/ 650240 h 650240"/>
              <a:gd name="connsiteX0" fmla="*/ 0 w 924491"/>
              <a:gd name="connsiteY0" fmla="*/ 0 h 650240"/>
              <a:gd name="connsiteX1" fmla="*/ 924491 w 924491"/>
              <a:gd name="connsiteY1" fmla="*/ 650240 h 650240"/>
            </a:gdLst>
            <a:ahLst/>
            <a:cxnLst>
              <a:cxn ang="0">
                <a:pos x="connsiteX0" y="connsiteY0"/>
              </a:cxn>
              <a:cxn ang="0">
                <a:pos x="connsiteX1" y="connsiteY1"/>
              </a:cxn>
            </a:cxnLst>
            <a:rect l="l" t="t" r="r" b="b"/>
            <a:pathLst>
              <a:path w="924491" h="650240">
                <a:moveTo>
                  <a:pt x="0" y="0"/>
                </a:moveTo>
                <a:cubicBezTo>
                  <a:pt x="107582" y="599440"/>
                  <a:pt x="608038" y="641985"/>
                  <a:pt x="924491" y="650240"/>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6AC4D500-45A5-5551-D948-CC930E2C11EC}"/>
              </a:ext>
            </a:extLst>
          </p:cNvPr>
          <p:cNvSpPr/>
          <p:nvPr/>
        </p:nvSpPr>
        <p:spPr>
          <a:xfrm>
            <a:off x="1932787" y="1185492"/>
            <a:ext cx="932155" cy="741680"/>
          </a:xfrm>
          <a:custGeom>
            <a:avLst/>
            <a:gdLst>
              <a:gd name="connsiteX0" fmla="*/ 0 w 944880"/>
              <a:gd name="connsiteY0" fmla="*/ 477520 h 477520"/>
              <a:gd name="connsiteX1" fmla="*/ 944880 w 944880"/>
              <a:gd name="connsiteY1" fmla="*/ 0 h 477520"/>
              <a:gd name="connsiteX0" fmla="*/ 0 w 944880"/>
              <a:gd name="connsiteY0" fmla="*/ 477520 h 477520"/>
              <a:gd name="connsiteX1" fmla="*/ 944880 w 944880"/>
              <a:gd name="connsiteY1" fmla="*/ 0 h 477520"/>
              <a:gd name="connsiteX0" fmla="*/ 0 w 944880"/>
              <a:gd name="connsiteY0" fmla="*/ 477520 h 477520"/>
              <a:gd name="connsiteX1" fmla="*/ 944880 w 944880"/>
              <a:gd name="connsiteY1" fmla="*/ 0 h 477520"/>
              <a:gd name="connsiteX0" fmla="*/ 0 w 919480"/>
              <a:gd name="connsiteY0" fmla="*/ 746760 h 746760"/>
              <a:gd name="connsiteX1" fmla="*/ 919480 w 919480"/>
              <a:gd name="connsiteY1" fmla="*/ 0 h 746760"/>
              <a:gd name="connsiteX0" fmla="*/ 0 w 919480"/>
              <a:gd name="connsiteY0" fmla="*/ 746760 h 746760"/>
              <a:gd name="connsiteX1" fmla="*/ 919480 w 919480"/>
              <a:gd name="connsiteY1" fmla="*/ 0 h 746760"/>
              <a:gd name="connsiteX0" fmla="*/ 0 w 919480"/>
              <a:gd name="connsiteY0" fmla="*/ 746760 h 746760"/>
              <a:gd name="connsiteX1" fmla="*/ 919480 w 919480"/>
              <a:gd name="connsiteY1" fmla="*/ 0 h 746760"/>
              <a:gd name="connsiteX0" fmla="*/ 0 w 929502"/>
              <a:gd name="connsiteY0" fmla="*/ 2160 h 120072"/>
              <a:gd name="connsiteX1" fmla="*/ 929502 w 929502"/>
              <a:gd name="connsiteY1" fmla="*/ 7240 h 120072"/>
              <a:gd name="connsiteX0" fmla="*/ 0 w 929502"/>
              <a:gd name="connsiteY0" fmla="*/ 14069 h 19149"/>
              <a:gd name="connsiteX1" fmla="*/ 929502 w 929502"/>
              <a:gd name="connsiteY1" fmla="*/ 19149 h 19149"/>
              <a:gd name="connsiteX0" fmla="*/ 0 w 914469"/>
              <a:gd name="connsiteY0" fmla="*/ 1587 h 397827"/>
              <a:gd name="connsiteX1" fmla="*/ 914469 w 914469"/>
              <a:gd name="connsiteY1" fmla="*/ 397827 h 397827"/>
              <a:gd name="connsiteX0" fmla="*/ 0 w 924491"/>
              <a:gd name="connsiteY0" fmla="*/ 1818 h 342178"/>
              <a:gd name="connsiteX1" fmla="*/ 924491 w 924491"/>
              <a:gd name="connsiteY1" fmla="*/ 342178 h 342178"/>
              <a:gd name="connsiteX0" fmla="*/ 0 w 924491"/>
              <a:gd name="connsiteY0" fmla="*/ 1005 h 651245"/>
              <a:gd name="connsiteX1" fmla="*/ 924491 w 924491"/>
              <a:gd name="connsiteY1" fmla="*/ 651245 h 651245"/>
              <a:gd name="connsiteX0" fmla="*/ 0 w 924491"/>
              <a:gd name="connsiteY0" fmla="*/ 0 h 650240"/>
              <a:gd name="connsiteX1" fmla="*/ 924491 w 924491"/>
              <a:gd name="connsiteY1" fmla="*/ 650240 h 650240"/>
              <a:gd name="connsiteX0" fmla="*/ 0 w 924491"/>
              <a:gd name="connsiteY0" fmla="*/ 0 h 650240"/>
              <a:gd name="connsiteX1" fmla="*/ 924491 w 924491"/>
              <a:gd name="connsiteY1" fmla="*/ 650240 h 650240"/>
              <a:gd name="connsiteX0" fmla="*/ 0 w 889223"/>
              <a:gd name="connsiteY0" fmla="*/ 81354 h 326618"/>
              <a:gd name="connsiteX1" fmla="*/ 889223 w 889223"/>
              <a:gd name="connsiteY1" fmla="*/ 74 h 326618"/>
              <a:gd name="connsiteX0" fmla="*/ 0 w 889223"/>
              <a:gd name="connsiteY0" fmla="*/ 82866 h 82866"/>
              <a:gd name="connsiteX1" fmla="*/ 889223 w 889223"/>
              <a:gd name="connsiteY1" fmla="*/ 1586 h 82866"/>
              <a:gd name="connsiteX0" fmla="*/ 0 w 884185"/>
              <a:gd name="connsiteY0" fmla="*/ 741754 h 741754"/>
              <a:gd name="connsiteX1" fmla="*/ 884185 w 884185"/>
              <a:gd name="connsiteY1" fmla="*/ 74 h 741754"/>
              <a:gd name="connsiteX0" fmla="*/ 0 w 884185"/>
              <a:gd name="connsiteY0" fmla="*/ 741680 h 741680"/>
              <a:gd name="connsiteX1" fmla="*/ 884185 w 884185"/>
              <a:gd name="connsiteY1" fmla="*/ 0 h 741680"/>
            </a:gdLst>
            <a:ahLst/>
            <a:cxnLst>
              <a:cxn ang="0">
                <a:pos x="connsiteX0" y="connsiteY0"/>
              </a:cxn>
              <a:cxn ang="0">
                <a:pos x="connsiteX1" y="connsiteY1"/>
              </a:cxn>
            </a:cxnLst>
            <a:rect l="l" t="t" r="r" b="b"/>
            <a:pathLst>
              <a:path w="884185" h="741680">
                <a:moveTo>
                  <a:pt x="0" y="741680"/>
                </a:moveTo>
                <a:cubicBezTo>
                  <a:pt x="455221" y="675640"/>
                  <a:pt x="638267" y="367665"/>
                  <a:pt x="884185" y="0"/>
                </a:cubicBezTo>
              </a:path>
            </a:pathLst>
          </a:cu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7EA5FC1-DD9F-C2F7-C4FB-A910354B2EAD}"/>
                  </a:ext>
                </a:extLst>
              </p:cNvPr>
              <p:cNvSpPr txBox="1"/>
              <p:nvPr/>
            </p:nvSpPr>
            <p:spPr>
              <a:xfrm>
                <a:off x="3100778" y="1372918"/>
                <a:ext cx="7720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3</m:t>
                          </m:r>
                        </m:sup>
                      </m:sSup>
                    </m:oMath>
                  </m:oMathPara>
                </a14:m>
                <a:endParaRPr lang="en-US" sz="1400" dirty="0"/>
              </a:p>
            </p:txBody>
          </p:sp>
        </mc:Choice>
        <mc:Fallback xmlns="">
          <p:sp>
            <p:nvSpPr>
              <p:cNvPr id="29" name="TextBox 28">
                <a:extLst>
                  <a:ext uri="{FF2B5EF4-FFF2-40B4-BE49-F238E27FC236}">
                    <a16:creationId xmlns:a16="http://schemas.microsoft.com/office/drawing/2014/main" id="{F7EA5FC1-DD9F-C2F7-C4FB-A910354B2EAD}"/>
                  </a:ext>
                </a:extLst>
              </p:cNvPr>
              <p:cNvSpPr txBox="1">
                <a:spLocks noRot="1" noChangeAspect="1" noMove="1" noResize="1" noEditPoints="1" noAdjustHandles="1" noChangeArrowheads="1" noChangeShapeType="1" noTextEdit="1"/>
              </p:cNvSpPr>
              <p:nvPr/>
            </p:nvSpPr>
            <p:spPr>
              <a:xfrm>
                <a:off x="3100778" y="1372918"/>
                <a:ext cx="772006" cy="307777"/>
              </a:xfrm>
              <a:prstGeom prst="rect">
                <a:avLst/>
              </a:prstGeom>
              <a:blipFill>
                <a:blip r:embed="rId8"/>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F898FC86-AB11-DE04-D297-7A844335D2A3}"/>
              </a:ext>
            </a:extLst>
          </p:cNvPr>
          <p:cNvSpPr txBox="1"/>
          <p:nvPr/>
        </p:nvSpPr>
        <p:spPr>
          <a:xfrm>
            <a:off x="689709" y="2912563"/>
            <a:ext cx="6635021" cy="1077218"/>
          </a:xfrm>
          <a:prstGeom prst="rect">
            <a:avLst/>
          </a:prstGeom>
          <a:noFill/>
        </p:spPr>
        <p:txBody>
          <a:bodyPr wrap="none" rtlCol="0">
            <a:spAutoFit/>
          </a:bodyPr>
          <a:lstStyle/>
          <a:p>
            <a:pPr algn="ctr"/>
            <a:r>
              <a:rPr lang="en-US" sz="3200" dirty="0">
                <a:solidFill>
                  <a:schemeClr val="accent6">
                    <a:lumMod val="75000"/>
                  </a:schemeClr>
                </a:solidFill>
              </a:rPr>
              <a:t>Uniform distribution on configurations</a:t>
            </a:r>
            <a:br>
              <a:rPr lang="en-US" sz="3200" dirty="0">
                <a:solidFill>
                  <a:schemeClr val="accent6">
                    <a:lumMod val="75000"/>
                  </a:schemeClr>
                </a:solidFill>
              </a:rPr>
            </a:br>
            <a:r>
              <a:rPr lang="en-US" sz="3200" dirty="0">
                <a:solidFill>
                  <a:schemeClr val="accent6">
                    <a:lumMod val="75000"/>
                  </a:schemeClr>
                </a:solidFill>
              </a:rPr>
              <a:t>maximizes the Gibbs/Shannon entropy</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4A2E597-A877-3691-003D-A91B71CE152B}"/>
                  </a:ext>
                </a:extLst>
              </p:cNvPr>
              <p:cNvSpPr txBox="1"/>
              <p:nvPr/>
            </p:nvSpPr>
            <p:spPr>
              <a:xfrm>
                <a:off x="4716668" y="4662102"/>
                <a:ext cx="4487575" cy="923330"/>
              </a:xfrm>
              <a:prstGeom prst="rect">
                <a:avLst/>
              </a:prstGeom>
              <a:noFill/>
            </p:spPr>
            <p:txBody>
              <a:bodyPr wrap="none" rtlCol="0">
                <a:spAutoFit/>
              </a:bodyPr>
              <a:lstStyle/>
              <a:p>
                <a:pPr algn="r"/>
                <a:r>
                  <a:rPr lang="en-US" dirty="0"/>
                  <a:t>Given the set of all distributions over </a:t>
                </a:r>
                <a14:m>
                  <m:oMath xmlns:m="http://schemas.openxmlformats.org/officeDocument/2006/math">
                    <m:r>
                      <a:rPr lang="en-US" b="0" i="1" smtClean="0">
                        <a:latin typeface="Cambria Math" panose="02040503050406030204" pitchFamily="18" charset="0"/>
                      </a:rPr>
                      <m:t>𝑈</m:t>
                    </m:r>
                  </m:oMath>
                </a14:m>
                <a:r>
                  <a:rPr lang="en-US" dirty="0"/>
                  <a:t>,</a:t>
                </a:r>
                <a:br>
                  <a:rPr lang="en-US" dirty="0"/>
                </a:br>
                <a:r>
                  <a:rPr lang="en-US" dirty="0"/>
                  <a:t>pick the one with the highest entropy,</a:t>
                </a:r>
                <a:br>
                  <a:rPr lang="en-US" dirty="0"/>
                </a:br>
                <a:r>
                  <a:rPr lang="en-US" dirty="0"/>
                  <a:t>the exponential of the entropy is the measure</a:t>
                </a:r>
              </a:p>
            </p:txBody>
          </p:sp>
        </mc:Choice>
        <mc:Fallback xmlns="">
          <p:sp>
            <p:nvSpPr>
              <p:cNvPr id="33" name="TextBox 32">
                <a:extLst>
                  <a:ext uri="{FF2B5EF4-FFF2-40B4-BE49-F238E27FC236}">
                    <a16:creationId xmlns:a16="http://schemas.microsoft.com/office/drawing/2014/main" id="{A4A2E597-A877-3691-003D-A91B71CE152B}"/>
                  </a:ext>
                </a:extLst>
              </p:cNvPr>
              <p:cNvSpPr txBox="1">
                <a:spLocks noRot="1" noChangeAspect="1" noMove="1" noResize="1" noEditPoints="1" noAdjustHandles="1" noChangeArrowheads="1" noChangeShapeType="1" noTextEdit="1"/>
              </p:cNvSpPr>
              <p:nvPr/>
            </p:nvSpPr>
            <p:spPr>
              <a:xfrm>
                <a:off x="4716668" y="4662102"/>
                <a:ext cx="4487575" cy="923330"/>
              </a:xfrm>
              <a:prstGeom prst="rect">
                <a:avLst/>
              </a:prstGeom>
              <a:blipFill>
                <a:blip r:embed="rId9"/>
                <a:stretch>
                  <a:fillRect l="-543" t="-3974" r="-1087"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EA6E243-1EA5-3CC6-AEF7-9CDCAA4C968C}"/>
                  </a:ext>
                </a:extLst>
              </p:cNvPr>
              <p:cNvSpPr txBox="1"/>
              <p:nvPr/>
            </p:nvSpPr>
            <p:spPr>
              <a:xfrm>
                <a:off x="1131649" y="3963128"/>
                <a:ext cx="5656998" cy="698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sup</m:t>
                              </m:r>
                            </m:fName>
                            <m:e>
                              <m:r>
                                <a:rPr lang="en-US" sz="2800" i="1">
                                  <a:latin typeface="Cambria Math" panose="02040503050406030204" pitchFamily="18" charset="0"/>
                                </a:rPr>
                                <m:t>𝑆</m:t>
                              </m:r>
                              <m:d>
                                <m:dPr>
                                  <m:ctrlPr>
                                    <a:rPr lang="en-US" sz="2800" i="1">
                                      <a:latin typeface="Cambria Math" panose="02040503050406030204" pitchFamily="18" charset="0"/>
                                    </a:rPr>
                                  </m:ctrlPr>
                                </m:d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𝜌</m:t>
                                      </m:r>
                                    </m:e>
                                    <m:e>
                                      <m:r>
                                        <a:rPr lang="en-US" sz="2800" i="1">
                                          <a:latin typeface="Cambria Math" panose="02040503050406030204" pitchFamily="18" charset="0"/>
                                        </a:rPr>
                                        <m:t>𝜌</m:t>
                                      </m:r>
                                      <m:d>
                                        <m:dPr>
                                          <m:ctrlPr>
                                            <a:rPr lang="en-US" sz="2800" i="1">
                                              <a:latin typeface="Cambria Math" panose="02040503050406030204" pitchFamily="18" charset="0"/>
                                            </a:rPr>
                                          </m:ctrlPr>
                                        </m:dPr>
                                        <m:e>
                                          <m:r>
                                            <a:rPr lang="en-US" sz="2800" b="0" i="1" smtClean="0">
                                              <a:latin typeface="Cambria Math" panose="02040503050406030204" pitchFamily="18" charset="0"/>
                                            </a:rPr>
                                            <m:t>𝑥</m:t>
                                          </m:r>
                                        </m:e>
                                      </m:d>
                                      <m:r>
                                        <a:rPr lang="en-US" sz="2800" i="1">
                                          <a:latin typeface="Cambria Math" panose="02040503050406030204" pitchFamily="18" charset="0"/>
                                        </a:rPr>
                                        <m:t>=0</m:t>
                                      </m:r>
                                      <m:r>
                                        <a:rPr lang="en-US" sz="2800" b="0" i="1" smtClean="0">
                                          <a:latin typeface="Cambria Math" panose="02040503050406030204" pitchFamily="18" charset="0"/>
                                        </a:rPr>
                                        <m:t>,</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𝑈</m:t>
                                      </m:r>
                                    </m:e>
                                  </m:d>
                                </m:e>
                              </m:d>
                            </m:e>
                          </m:func>
                        </m:sup>
                      </m:sSup>
                    </m:oMath>
                  </m:oMathPara>
                </a14:m>
                <a:endParaRPr lang="en-US" sz="2800" dirty="0"/>
              </a:p>
            </p:txBody>
          </p:sp>
        </mc:Choice>
        <mc:Fallback xmlns="">
          <p:sp>
            <p:nvSpPr>
              <p:cNvPr id="35" name="TextBox 34">
                <a:extLst>
                  <a:ext uri="{FF2B5EF4-FFF2-40B4-BE49-F238E27FC236}">
                    <a16:creationId xmlns:a16="http://schemas.microsoft.com/office/drawing/2014/main" id="{3EA6E243-1EA5-3CC6-AEF7-9CDCAA4C968C}"/>
                  </a:ext>
                </a:extLst>
              </p:cNvPr>
              <p:cNvSpPr txBox="1">
                <a:spLocks noRot="1" noChangeAspect="1" noMove="1" noResize="1" noEditPoints="1" noAdjustHandles="1" noChangeArrowheads="1" noChangeShapeType="1" noTextEdit="1"/>
              </p:cNvSpPr>
              <p:nvPr/>
            </p:nvSpPr>
            <p:spPr>
              <a:xfrm>
                <a:off x="1131649" y="3963128"/>
                <a:ext cx="5656998" cy="698974"/>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262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A84E7-195B-54B3-E16D-4A334A52AF0C}"/>
            </a:ext>
          </a:extLst>
        </p:cNvPr>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C093CD8D-FC92-2443-6AB9-E52410513E44}"/>
              </a:ext>
            </a:extLst>
          </p:cNvPr>
          <p:cNvCxnSpPr>
            <a:cxnSpLocks/>
            <a:stCxn id="6" idx="4"/>
            <a:endCxn id="4" idx="4"/>
          </p:cNvCxnSpPr>
          <p:nvPr/>
        </p:nvCxnSpPr>
        <p:spPr>
          <a:xfrm>
            <a:off x="11588250" y="1960060"/>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B8FE96D-72A1-4FE7-0BCD-0612AF830A18}"/>
              </a:ext>
            </a:extLst>
          </p:cNvPr>
          <p:cNvCxnSpPr>
            <a:cxnSpLocks/>
          </p:cNvCxnSpPr>
          <p:nvPr/>
        </p:nvCxnSpPr>
        <p:spPr>
          <a:xfrm flipV="1">
            <a:off x="10817710" y="2704327"/>
            <a:ext cx="110513" cy="84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E13A2AF-3BCD-AC2E-85AD-8EE99B125C7A}"/>
                  </a:ext>
                </a:extLst>
              </p:cNvPr>
              <p:cNvSpPr txBox="1"/>
              <p:nvPr/>
            </p:nvSpPr>
            <p:spPr>
              <a:xfrm>
                <a:off x="10542602" y="3509762"/>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𝑈</m:t>
                      </m:r>
                    </m:oMath>
                  </m:oMathPara>
                </a14:m>
                <a:endParaRPr lang="en-US" dirty="0"/>
              </a:p>
            </p:txBody>
          </p:sp>
        </mc:Choice>
        <mc:Fallback xmlns="">
          <p:sp>
            <p:nvSpPr>
              <p:cNvPr id="34" name="TextBox 33">
                <a:extLst>
                  <a:ext uri="{FF2B5EF4-FFF2-40B4-BE49-F238E27FC236}">
                    <a16:creationId xmlns:a16="http://schemas.microsoft.com/office/drawing/2014/main" id="{1E13A2AF-3BCD-AC2E-85AD-8EE99B125C7A}"/>
                  </a:ext>
                </a:extLst>
              </p:cNvPr>
              <p:cNvSpPr txBox="1">
                <a:spLocks noRot="1" noChangeAspect="1" noMove="1" noResize="1" noEditPoints="1" noAdjustHandles="1" noChangeArrowheads="1" noChangeShapeType="1" noTextEdit="1"/>
              </p:cNvSpPr>
              <p:nvPr/>
            </p:nvSpPr>
            <p:spPr>
              <a:xfrm>
                <a:off x="10542602" y="3509762"/>
                <a:ext cx="400751" cy="369332"/>
              </a:xfrm>
              <a:prstGeom prst="rect">
                <a:avLst/>
              </a:prstGeom>
              <a:blipFill>
                <a:blip r:embed="rId2"/>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DEE24608-63FD-B946-A79A-49146145F2D8}"/>
              </a:ext>
            </a:extLst>
          </p:cNvPr>
          <p:cNvCxnSpPr>
            <a:cxnSpLocks/>
          </p:cNvCxnSpPr>
          <p:nvPr/>
        </p:nvCxnSpPr>
        <p:spPr>
          <a:xfrm>
            <a:off x="9757949" y="804355"/>
            <a:ext cx="409819" cy="51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DFE1355-6802-958D-9083-FE59558B9630}"/>
                  </a:ext>
                </a:extLst>
              </p:cNvPr>
              <p:cNvSpPr txBox="1"/>
              <p:nvPr/>
            </p:nvSpPr>
            <p:spPr>
              <a:xfrm>
                <a:off x="9321812" y="404915"/>
                <a:ext cx="4957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𝜌</m:t>
                          </m:r>
                        </m:e>
                        <m:sub>
                          <m:r>
                            <a:rPr lang="en-US" b="0" i="1" dirty="0" smtClean="0">
                              <a:latin typeface="Cambria Math" panose="02040503050406030204" pitchFamily="18" charset="0"/>
                            </a:rPr>
                            <m:t>𝑈</m:t>
                          </m:r>
                        </m:sub>
                      </m:sSub>
                    </m:oMath>
                  </m:oMathPara>
                </a14:m>
                <a:endParaRPr lang="en-US" dirty="0"/>
              </a:p>
            </p:txBody>
          </p:sp>
        </mc:Choice>
        <mc:Fallback xmlns="">
          <p:sp>
            <p:nvSpPr>
              <p:cNvPr id="55" name="TextBox 54">
                <a:extLst>
                  <a:ext uri="{FF2B5EF4-FFF2-40B4-BE49-F238E27FC236}">
                    <a16:creationId xmlns:a16="http://schemas.microsoft.com/office/drawing/2014/main" id="{2DFE1355-6802-958D-9083-FE59558B9630}"/>
                  </a:ext>
                </a:extLst>
              </p:cNvPr>
              <p:cNvSpPr txBox="1">
                <a:spLocks noRot="1" noChangeAspect="1" noMove="1" noResize="1" noEditPoints="1" noAdjustHandles="1" noChangeArrowheads="1" noChangeShapeType="1" noTextEdit="1"/>
              </p:cNvSpPr>
              <p:nvPr/>
            </p:nvSpPr>
            <p:spPr>
              <a:xfrm>
                <a:off x="9321812" y="404915"/>
                <a:ext cx="495777" cy="369332"/>
              </a:xfrm>
              <a:prstGeom prst="rect">
                <a:avLst/>
              </a:prstGeom>
              <a:blipFill>
                <a:blip r:embed="rId3"/>
                <a:stretch>
                  <a:fillRect b="-6557"/>
                </a:stretch>
              </a:blipFill>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D0CDE545-04DA-9E17-427C-D468BE6D6B24}"/>
              </a:ext>
            </a:extLst>
          </p:cNvPr>
          <p:cNvSpPr/>
          <p:nvPr/>
        </p:nvSpPr>
        <p:spPr>
          <a:xfrm>
            <a:off x="10173898" y="2318667"/>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solidFill>
            <a:srgbClr val="7F7F7F">
              <a:alpha val="30196"/>
            </a:srgb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F053066F-F804-8F10-E6A5-17A236D828C1}"/>
              </a:ext>
            </a:extLst>
          </p:cNvPr>
          <p:cNvCxnSpPr>
            <a:cxnSpLocks/>
          </p:cNvCxnSpPr>
          <p:nvPr/>
        </p:nvCxnSpPr>
        <p:spPr>
          <a:xfrm>
            <a:off x="10167768" y="1670988"/>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B3B2BE0D-81C2-5A8C-02BB-84D5AA760D59}"/>
              </a:ext>
            </a:extLst>
          </p:cNvPr>
          <p:cNvSpPr/>
          <p:nvPr/>
        </p:nvSpPr>
        <p:spPr>
          <a:xfrm>
            <a:off x="10173898" y="1372517"/>
            <a:ext cx="1419407" cy="998002"/>
          </a:xfrm>
          <a:custGeom>
            <a:avLst/>
            <a:gdLst>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0" fmla="*/ 0 w 1443330"/>
              <a:gd name="connsiteY0" fmla="*/ 205531 h 987465"/>
              <a:gd name="connsiteX1" fmla="*/ 95250 w 1443330"/>
              <a:gd name="connsiteY1" fmla="*/ 529381 h 987465"/>
              <a:gd name="connsiteX2" fmla="*/ 447675 w 1443330"/>
              <a:gd name="connsiteY2" fmla="*/ 681781 h 987465"/>
              <a:gd name="connsiteX3" fmla="*/ 1000125 w 1443330"/>
              <a:gd name="connsiteY3" fmla="*/ 986581 h 987465"/>
              <a:gd name="connsiteX4" fmla="*/ 1438275 w 1443330"/>
              <a:gd name="connsiteY4" fmla="*/ 577006 h 987465"/>
              <a:gd name="connsiteX5" fmla="*/ 704850 w 1443330"/>
              <a:gd name="connsiteY5" fmla="*/ 24556 h 987465"/>
              <a:gd name="connsiteX6" fmla="*/ 19050 w 1443330"/>
              <a:gd name="connsiteY6" fmla="*/ 148381 h 987465"/>
              <a:gd name="connsiteX7" fmla="*/ 0 w 1443330"/>
              <a:gd name="connsiteY7" fmla="*/ 205531 h 987465"/>
              <a:gd name="connsiteX0" fmla="*/ 38687 w 1482017"/>
              <a:gd name="connsiteY0" fmla="*/ 194961 h 976895"/>
              <a:gd name="connsiteX1" fmla="*/ 133937 w 1482017"/>
              <a:gd name="connsiteY1" fmla="*/ 518811 h 976895"/>
              <a:gd name="connsiteX2" fmla="*/ 486362 w 1482017"/>
              <a:gd name="connsiteY2" fmla="*/ 671211 h 976895"/>
              <a:gd name="connsiteX3" fmla="*/ 1038812 w 1482017"/>
              <a:gd name="connsiteY3" fmla="*/ 976011 h 976895"/>
              <a:gd name="connsiteX4" fmla="*/ 1476962 w 1482017"/>
              <a:gd name="connsiteY4" fmla="*/ 566436 h 976895"/>
              <a:gd name="connsiteX5" fmla="*/ 743537 w 1482017"/>
              <a:gd name="connsiteY5" fmla="*/ 13986 h 976895"/>
              <a:gd name="connsiteX6" fmla="*/ 38687 w 1482017"/>
              <a:gd name="connsiteY6" fmla="*/ 194961 h 976895"/>
              <a:gd name="connsiteX0" fmla="*/ 55035 w 1422165"/>
              <a:gd name="connsiteY0" fmla="*/ 134552 h 983161"/>
              <a:gd name="connsiteX1" fmla="*/ 74085 w 1422165"/>
              <a:gd name="connsiteY1" fmla="*/ 525077 h 983161"/>
              <a:gd name="connsiteX2" fmla="*/ 426510 w 1422165"/>
              <a:gd name="connsiteY2" fmla="*/ 677477 h 983161"/>
              <a:gd name="connsiteX3" fmla="*/ 978960 w 1422165"/>
              <a:gd name="connsiteY3" fmla="*/ 982277 h 983161"/>
              <a:gd name="connsiteX4" fmla="*/ 1417110 w 1422165"/>
              <a:gd name="connsiteY4" fmla="*/ 572702 h 983161"/>
              <a:gd name="connsiteX5" fmla="*/ 683685 w 1422165"/>
              <a:gd name="connsiteY5" fmla="*/ 20252 h 983161"/>
              <a:gd name="connsiteX6" fmla="*/ 55035 w 1422165"/>
              <a:gd name="connsiteY6" fmla="*/ 134552 h 983161"/>
              <a:gd name="connsiteX0" fmla="*/ 55035 w 1422165"/>
              <a:gd name="connsiteY0" fmla="*/ 141228 h 989837"/>
              <a:gd name="connsiteX1" fmla="*/ 74085 w 1422165"/>
              <a:gd name="connsiteY1" fmla="*/ 531753 h 989837"/>
              <a:gd name="connsiteX2" fmla="*/ 426510 w 1422165"/>
              <a:gd name="connsiteY2" fmla="*/ 684153 h 989837"/>
              <a:gd name="connsiteX3" fmla="*/ 978960 w 1422165"/>
              <a:gd name="connsiteY3" fmla="*/ 988953 h 989837"/>
              <a:gd name="connsiteX4" fmla="*/ 1417110 w 1422165"/>
              <a:gd name="connsiteY4" fmla="*/ 579378 h 989837"/>
              <a:gd name="connsiteX5" fmla="*/ 683685 w 1422165"/>
              <a:gd name="connsiteY5" fmla="*/ 26928 h 989837"/>
              <a:gd name="connsiteX6" fmla="*/ 55035 w 1422165"/>
              <a:gd name="connsiteY6" fmla="*/ 141228 h 989837"/>
              <a:gd name="connsiteX0" fmla="*/ 28173 w 1395303"/>
              <a:gd name="connsiteY0" fmla="*/ 141228 h 989837"/>
              <a:gd name="connsiteX1" fmla="*/ 47223 w 1395303"/>
              <a:gd name="connsiteY1" fmla="*/ 531753 h 989837"/>
              <a:gd name="connsiteX2" fmla="*/ 399648 w 1395303"/>
              <a:gd name="connsiteY2" fmla="*/ 684153 h 989837"/>
              <a:gd name="connsiteX3" fmla="*/ 952098 w 1395303"/>
              <a:gd name="connsiteY3" fmla="*/ 988953 h 989837"/>
              <a:gd name="connsiteX4" fmla="*/ 1390248 w 1395303"/>
              <a:gd name="connsiteY4" fmla="*/ 579378 h 989837"/>
              <a:gd name="connsiteX5" fmla="*/ 656823 w 1395303"/>
              <a:gd name="connsiteY5" fmla="*/ 26928 h 989837"/>
              <a:gd name="connsiteX6" fmla="*/ 28173 w 1395303"/>
              <a:gd name="connsiteY6" fmla="*/ 141228 h 989837"/>
              <a:gd name="connsiteX0" fmla="*/ 52277 w 1419407"/>
              <a:gd name="connsiteY0" fmla="*/ 149393 h 998002"/>
              <a:gd name="connsiteX1" fmla="*/ 71327 w 1419407"/>
              <a:gd name="connsiteY1" fmla="*/ 539918 h 998002"/>
              <a:gd name="connsiteX2" fmla="*/ 423752 w 1419407"/>
              <a:gd name="connsiteY2" fmla="*/ 692318 h 998002"/>
              <a:gd name="connsiteX3" fmla="*/ 976202 w 1419407"/>
              <a:gd name="connsiteY3" fmla="*/ 997118 h 998002"/>
              <a:gd name="connsiteX4" fmla="*/ 1414352 w 1419407"/>
              <a:gd name="connsiteY4" fmla="*/ 587543 h 998002"/>
              <a:gd name="connsiteX5" fmla="*/ 680927 w 1419407"/>
              <a:gd name="connsiteY5" fmla="*/ 35093 h 998002"/>
              <a:gd name="connsiteX6" fmla="*/ 52277 w 1419407"/>
              <a:gd name="connsiteY6" fmla="*/ 149393 h 99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998002">
                <a:moveTo>
                  <a:pt x="52277" y="149393"/>
                </a:moveTo>
                <a:cubicBezTo>
                  <a:pt x="-42973" y="316080"/>
                  <a:pt x="9415" y="449431"/>
                  <a:pt x="71327" y="539918"/>
                </a:cubicBezTo>
                <a:cubicBezTo>
                  <a:pt x="133239" y="630405"/>
                  <a:pt x="272940" y="616118"/>
                  <a:pt x="423752" y="692318"/>
                </a:cubicBezTo>
                <a:cubicBezTo>
                  <a:pt x="574564" y="768518"/>
                  <a:pt x="811102" y="1014580"/>
                  <a:pt x="976202" y="997118"/>
                </a:cubicBezTo>
                <a:cubicBezTo>
                  <a:pt x="1141302" y="979656"/>
                  <a:pt x="1463565" y="747881"/>
                  <a:pt x="1414352" y="587543"/>
                </a:cubicBezTo>
                <a:cubicBezTo>
                  <a:pt x="1365140" y="427206"/>
                  <a:pt x="917464" y="106530"/>
                  <a:pt x="680927" y="35093"/>
                </a:cubicBezTo>
                <a:cubicBezTo>
                  <a:pt x="441215" y="-26819"/>
                  <a:pt x="147527" y="-17294"/>
                  <a:pt x="52277" y="149393"/>
                </a:cubicBezTo>
                <a:close/>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4344940-EAA8-4DA7-7AD2-EA0A27CF4059}"/>
              </a:ext>
            </a:extLst>
          </p:cNvPr>
          <p:cNvSpPr txBox="1"/>
          <p:nvPr/>
        </p:nvSpPr>
        <p:spPr>
          <a:xfrm>
            <a:off x="1308398" y="404915"/>
            <a:ext cx="2360711" cy="830997"/>
          </a:xfrm>
          <a:prstGeom prst="rect">
            <a:avLst/>
          </a:prstGeom>
          <a:noFill/>
        </p:spPr>
        <p:txBody>
          <a:bodyPr wrap="none" rtlCol="0">
            <a:spAutoFit/>
          </a:bodyPr>
          <a:lstStyle/>
          <a:p>
            <a:pPr algn="ctr"/>
            <a:r>
              <a:rPr lang="en-US" sz="2400" dirty="0"/>
              <a:t>Geometry</a:t>
            </a:r>
            <a:br>
              <a:rPr lang="en-US" sz="2400" dirty="0"/>
            </a:br>
            <a:r>
              <a:rPr lang="en-US" sz="2400" dirty="0"/>
              <a:t>(symplectic form)</a:t>
            </a:r>
          </a:p>
        </p:txBody>
      </p:sp>
      <p:sp>
        <p:nvSpPr>
          <p:cNvPr id="8" name="TextBox 7">
            <a:extLst>
              <a:ext uri="{FF2B5EF4-FFF2-40B4-BE49-F238E27FC236}">
                <a16:creationId xmlns:a16="http://schemas.microsoft.com/office/drawing/2014/main" id="{0BBD70F6-3568-FC2B-8DA7-37D303CA9981}"/>
              </a:ext>
            </a:extLst>
          </p:cNvPr>
          <p:cNvSpPr txBox="1"/>
          <p:nvPr/>
        </p:nvSpPr>
        <p:spPr>
          <a:xfrm>
            <a:off x="858210" y="1701489"/>
            <a:ext cx="3261086" cy="830997"/>
          </a:xfrm>
          <a:prstGeom prst="rect">
            <a:avLst/>
          </a:prstGeom>
          <a:noFill/>
        </p:spPr>
        <p:txBody>
          <a:bodyPr wrap="none" rtlCol="0">
            <a:spAutoFit/>
          </a:bodyPr>
          <a:lstStyle/>
          <a:p>
            <a:pPr algn="ctr"/>
            <a:r>
              <a:rPr lang="en-US" sz="2400" dirty="0"/>
              <a:t>Measure</a:t>
            </a:r>
            <a:br>
              <a:rPr lang="en-US" sz="2400" dirty="0"/>
            </a:br>
            <a:r>
              <a:rPr lang="en-US" sz="2400" dirty="0"/>
              <a:t>(count of configurations)</a:t>
            </a:r>
          </a:p>
        </p:txBody>
      </p:sp>
      <p:sp>
        <p:nvSpPr>
          <p:cNvPr id="9" name="TextBox 8">
            <a:extLst>
              <a:ext uri="{FF2B5EF4-FFF2-40B4-BE49-F238E27FC236}">
                <a16:creationId xmlns:a16="http://schemas.microsoft.com/office/drawing/2014/main" id="{918E6B1D-6346-04D1-0695-2E67F2A884B8}"/>
              </a:ext>
            </a:extLst>
          </p:cNvPr>
          <p:cNvSpPr txBox="1"/>
          <p:nvPr/>
        </p:nvSpPr>
        <p:spPr>
          <a:xfrm>
            <a:off x="451945" y="3061126"/>
            <a:ext cx="4073616" cy="830997"/>
          </a:xfrm>
          <a:prstGeom prst="rect">
            <a:avLst/>
          </a:prstGeom>
          <a:noFill/>
        </p:spPr>
        <p:txBody>
          <a:bodyPr wrap="none" rtlCol="0">
            <a:spAutoFit/>
          </a:bodyPr>
          <a:lstStyle/>
          <a:p>
            <a:pPr algn="ctr"/>
            <a:r>
              <a:rPr lang="en-US" sz="2400" dirty="0"/>
              <a:t>Entropy</a:t>
            </a:r>
            <a:br>
              <a:rPr lang="en-US" sz="2400" dirty="0"/>
            </a:br>
            <a:r>
              <a:rPr lang="en-US" sz="2400" dirty="0"/>
              <a:t>(variability over configurations)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23ACB94-2B09-7422-206D-27DC4337BB9F}"/>
                  </a:ext>
                </a:extLst>
              </p:cNvPr>
              <p:cNvSpPr txBox="1"/>
              <p:nvPr/>
            </p:nvSpPr>
            <p:spPr>
              <a:xfrm>
                <a:off x="5252556" y="511967"/>
                <a:ext cx="24858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r>
                        <a:rPr lang="en-US" sz="3200" b="0" i="1" smtClean="0">
                          <a:latin typeface="Cambria Math" panose="02040503050406030204" pitchFamily="18" charset="0"/>
                        </a:rPr>
                        <m:t>𝑑𝑞</m:t>
                      </m:r>
                      <m:r>
                        <a:rPr lang="en-US" sz="3200" b="0" i="1" smtClean="0">
                          <a:latin typeface="Cambria Math" panose="02040503050406030204" pitchFamily="18" charset="0"/>
                        </a:rPr>
                        <m:t>∧</m:t>
                      </m:r>
                      <m:r>
                        <a:rPr lang="en-US" sz="3200" b="0" i="1" smtClean="0">
                          <a:latin typeface="Cambria Math" panose="02040503050406030204" pitchFamily="18" charset="0"/>
                        </a:rPr>
                        <m:t>𝑑𝑝</m:t>
                      </m:r>
                    </m:oMath>
                  </m:oMathPara>
                </a14:m>
                <a:endParaRPr lang="en-US" sz="3200" dirty="0"/>
              </a:p>
            </p:txBody>
          </p:sp>
        </mc:Choice>
        <mc:Fallback xmlns="">
          <p:sp>
            <p:nvSpPr>
              <p:cNvPr id="15" name="TextBox 14">
                <a:extLst>
                  <a:ext uri="{FF2B5EF4-FFF2-40B4-BE49-F238E27FC236}">
                    <a16:creationId xmlns:a16="http://schemas.microsoft.com/office/drawing/2014/main" id="{B23ACB94-2B09-7422-206D-27DC4337BB9F}"/>
                  </a:ext>
                </a:extLst>
              </p:cNvPr>
              <p:cNvSpPr txBox="1">
                <a:spLocks noRot="1" noChangeAspect="1" noMove="1" noResize="1" noEditPoints="1" noAdjustHandles="1" noChangeArrowheads="1" noChangeShapeType="1" noTextEdit="1"/>
              </p:cNvSpPr>
              <p:nvPr/>
            </p:nvSpPr>
            <p:spPr>
              <a:xfrm>
                <a:off x="5252556" y="511967"/>
                <a:ext cx="248580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2515F1E-04B6-F44B-459E-FBF62D2A65EB}"/>
                  </a:ext>
                </a:extLst>
              </p:cNvPr>
              <p:cNvSpPr txBox="1"/>
              <p:nvPr/>
            </p:nvSpPr>
            <p:spPr>
              <a:xfrm>
                <a:off x="5027492" y="1871518"/>
                <a:ext cx="114306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r>
                        <a:rPr lang="en-US" sz="3200" b="0" i="1" smtClean="0">
                          <a:latin typeface="Cambria Math" panose="02040503050406030204" pitchFamily="18" charset="0"/>
                        </a:rPr>
                        <m:t>𝑈</m:t>
                      </m:r>
                      <m:r>
                        <a:rPr lang="en-US" sz="3200" b="0" i="1" smtClean="0">
                          <a:latin typeface="Cambria Math" panose="02040503050406030204" pitchFamily="18" charset="0"/>
                        </a:rPr>
                        <m:t>)</m:t>
                      </m:r>
                    </m:oMath>
                  </m:oMathPara>
                </a14:m>
                <a:endParaRPr lang="en-US" sz="3200" dirty="0"/>
              </a:p>
            </p:txBody>
          </p:sp>
        </mc:Choice>
        <mc:Fallback xmlns="">
          <p:sp>
            <p:nvSpPr>
              <p:cNvPr id="16" name="TextBox 15">
                <a:extLst>
                  <a:ext uri="{FF2B5EF4-FFF2-40B4-BE49-F238E27FC236}">
                    <a16:creationId xmlns:a16="http://schemas.microsoft.com/office/drawing/2014/main" id="{32515F1E-04B6-F44B-459E-FBF62D2A65EB}"/>
                  </a:ext>
                </a:extLst>
              </p:cNvPr>
              <p:cNvSpPr txBox="1">
                <a:spLocks noRot="1" noChangeAspect="1" noMove="1" noResize="1" noEditPoints="1" noAdjustHandles="1" noChangeArrowheads="1" noChangeShapeType="1" noTextEdit="1"/>
              </p:cNvSpPr>
              <p:nvPr/>
            </p:nvSpPr>
            <p:spPr>
              <a:xfrm>
                <a:off x="5027492" y="1871518"/>
                <a:ext cx="114306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106D770-6628-8BAC-7F89-3242EC306799}"/>
                  </a:ext>
                </a:extLst>
              </p:cNvPr>
              <p:cNvSpPr txBox="1"/>
              <p:nvPr/>
            </p:nvSpPr>
            <p:spPr>
              <a:xfrm>
                <a:off x="6833568" y="3184236"/>
                <a:ext cx="108170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e>
                      </m:d>
                    </m:oMath>
                  </m:oMathPara>
                </a14:m>
                <a:endParaRPr lang="en-US" sz="3200" dirty="0"/>
              </a:p>
            </p:txBody>
          </p:sp>
        </mc:Choice>
        <mc:Fallback xmlns="">
          <p:sp>
            <p:nvSpPr>
              <p:cNvPr id="17" name="TextBox 16">
                <a:extLst>
                  <a:ext uri="{FF2B5EF4-FFF2-40B4-BE49-F238E27FC236}">
                    <a16:creationId xmlns:a16="http://schemas.microsoft.com/office/drawing/2014/main" id="{E106D770-6628-8BAC-7F89-3242EC306799}"/>
                  </a:ext>
                </a:extLst>
              </p:cNvPr>
              <p:cNvSpPr txBox="1">
                <a:spLocks noRot="1" noChangeAspect="1" noMove="1" noResize="1" noEditPoints="1" noAdjustHandles="1" noChangeArrowheads="1" noChangeShapeType="1" noTextEdit="1"/>
              </p:cNvSpPr>
              <p:nvPr/>
            </p:nvSpPr>
            <p:spPr>
              <a:xfrm>
                <a:off x="6833568" y="3184236"/>
                <a:ext cx="1081706" cy="584775"/>
              </a:xfrm>
              <a:prstGeom prst="rect">
                <a:avLst/>
              </a:prstGeom>
              <a:blipFill>
                <a:blip r:embed="rId6"/>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BD67260D-A755-F0A2-EE9F-4B72C307F204}"/>
              </a:ext>
            </a:extLst>
          </p:cNvPr>
          <p:cNvCxnSpPr>
            <a:cxnSpLocks/>
          </p:cNvCxnSpPr>
          <p:nvPr/>
        </p:nvCxnSpPr>
        <p:spPr>
          <a:xfrm flipH="1" flipV="1">
            <a:off x="5927733" y="2532486"/>
            <a:ext cx="988074" cy="65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110592-B29C-5544-5B20-070E4C9C2440}"/>
              </a:ext>
            </a:extLst>
          </p:cNvPr>
          <p:cNvCxnSpPr/>
          <p:nvPr/>
        </p:nvCxnSpPr>
        <p:spPr>
          <a:xfrm flipH="1">
            <a:off x="5927733" y="1096742"/>
            <a:ext cx="415327" cy="7747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300CA13-5C57-49D9-7C30-520CF7FFE251}"/>
              </a:ext>
            </a:extLst>
          </p:cNvPr>
          <p:cNvSpPr txBox="1"/>
          <p:nvPr/>
        </p:nvSpPr>
        <p:spPr>
          <a:xfrm>
            <a:off x="5300151" y="1315387"/>
            <a:ext cx="1814279" cy="369332"/>
          </a:xfrm>
          <a:prstGeom prst="rect">
            <a:avLst/>
          </a:prstGeom>
          <a:noFill/>
        </p:spPr>
        <p:txBody>
          <a:bodyPr wrap="none" rtlCol="0">
            <a:spAutoFit/>
          </a:bodyPr>
          <a:lstStyle/>
          <a:p>
            <a:r>
              <a:rPr lang="en-US" dirty="0"/>
              <a:t>Infinitesimal limit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4F892F4-4B56-207B-C619-70EEE89ED924}"/>
                  </a:ext>
                </a:extLst>
              </p:cNvPr>
              <p:cNvSpPr txBox="1"/>
              <p:nvPr/>
            </p:nvSpPr>
            <p:spPr>
              <a:xfrm>
                <a:off x="6449928" y="2436408"/>
                <a:ext cx="3128036" cy="5256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sup</m:t>
                              </m:r>
                            </m:fName>
                            <m:e>
                              <m:r>
                                <a:rPr lang="en-US" sz="2000" i="1">
                                  <a:latin typeface="Cambria Math" panose="02040503050406030204" pitchFamily="18" charset="0"/>
                                </a:rPr>
                                <m:t>𝑆</m:t>
                              </m:r>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𝜌</m:t>
                                      </m:r>
                                    </m:e>
                                    <m:e>
                                      <m:r>
                                        <a:rPr lang="en-US" sz="2000" i="1">
                                          <a:latin typeface="Cambria Math" panose="02040503050406030204" pitchFamily="18" charset="0"/>
                                        </a:rPr>
                                        <m:t>𝜌</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=0</m:t>
                                      </m:r>
                                      <m:r>
                                        <a:rPr lang="en-US" sz="2000" b="0" i="1" smtClean="0">
                                          <a:latin typeface="Cambria Math" panose="02040503050406030204" pitchFamily="18" charset="0"/>
                                        </a:rPr>
                                        <m:t>,</m:t>
                                      </m:r>
                                      <m:r>
                                        <a:rPr lang="en-US" sz="2000" i="1">
                                          <a:latin typeface="Cambria Math" panose="02040503050406030204" pitchFamily="18" charset="0"/>
                                        </a:rPr>
                                        <m:t> </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𝑈</m:t>
                                      </m:r>
                                    </m:e>
                                  </m:d>
                                </m:e>
                              </m:d>
                            </m:e>
                          </m:func>
                        </m:sup>
                      </m:sSup>
                    </m:oMath>
                  </m:oMathPara>
                </a14:m>
                <a:endParaRPr lang="en-US" sz="2000" dirty="0"/>
              </a:p>
            </p:txBody>
          </p:sp>
        </mc:Choice>
        <mc:Fallback xmlns="">
          <p:sp>
            <p:nvSpPr>
              <p:cNvPr id="7" name="TextBox 6">
                <a:extLst>
                  <a:ext uri="{FF2B5EF4-FFF2-40B4-BE49-F238E27FC236}">
                    <a16:creationId xmlns:a16="http://schemas.microsoft.com/office/drawing/2014/main" id="{E4F892F4-4B56-207B-C619-70EEE89ED924}"/>
                  </a:ext>
                </a:extLst>
              </p:cNvPr>
              <p:cNvSpPr txBox="1">
                <a:spLocks noRot="1" noChangeAspect="1" noMove="1" noResize="1" noEditPoints="1" noAdjustHandles="1" noChangeArrowheads="1" noChangeShapeType="1" noTextEdit="1"/>
              </p:cNvSpPr>
              <p:nvPr/>
            </p:nvSpPr>
            <p:spPr>
              <a:xfrm>
                <a:off x="6449928" y="2436408"/>
                <a:ext cx="3128036" cy="52565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EC48F9-0C52-1921-E5C2-57B0AABC1D76}"/>
                  </a:ext>
                </a:extLst>
              </p:cNvPr>
              <p:cNvSpPr txBox="1"/>
              <p:nvPr/>
            </p:nvSpPr>
            <p:spPr>
              <a:xfrm>
                <a:off x="2104094" y="4634580"/>
                <a:ext cx="5663986" cy="830997"/>
              </a:xfrm>
              <a:prstGeom prst="rect">
                <a:avLst/>
              </a:prstGeom>
              <a:noFill/>
            </p:spPr>
            <p:txBody>
              <a:bodyPr wrap="none" rtlCol="0">
                <a:spAutoFit/>
              </a:bodyPr>
              <a:lstStyle/>
              <a:p>
                <a:r>
                  <a:rPr lang="en-US" sz="4800" b="0" dirty="0">
                    <a:solidFill>
                      <a:schemeClr val="accent6">
                        <a:lumMod val="75000"/>
                      </a:schemeClr>
                    </a:solidFill>
                  </a:rPr>
                  <a:t>Geometry </a:t>
                </a:r>
                <a14:m>
                  <m:oMath xmlns:m="http://schemas.openxmlformats.org/officeDocument/2006/math">
                    <m:r>
                      <a:rPr lang="en-US" sz="4800" b="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4800" dirty="0">
                    <a:solidFill>
                      <a:schemeClr val="accent6">
                        <a:lumMod val="75000"/>
                      </a:schemeClr>
                    </a:solidFill>
                  </a:rPr>
                  <a:t> Entropy</a:t>
                </a:r>
              </a:p>
            </p:txBody>
          </p:sp>
        </mc:Choice>
        <mc:Fallback xmlns="">
          <p:sp>
            <p:nvSpPr>
              <p:cNvPr id="2" name="TextBox 1">
                <a:extLst>
                  <a:ext uri="{FF2B5EF4-FFF2-40B4-BE49-F238E27FC236}">
                    <a16:creationId xmlns:a16="http://schemas.microsoft.com/office/drawing/2014/main" id="{EEEC48F9-0C52-1921-E5C2-57B0AABC1D76}"/>
                  </a:ext>
                </a:extLst>
              </p:cNvPr>
              <p:cNvSpPr txBox="1">
                <a:spLocks noRot="1" noChangeAspect="1" noMove="1" noResize="1" noEditPoints="1" noAdjustHandles="1" noChangeArrowheads="1" noChangeShapeType="1" noTextEdit="1"/>
              </p:cNvSpPr>
              <p:nvPr/>
            </p:nvSpPr>
            <p:spPr>
              <a:xfrm>
                <a:off x="2104094" y="4634580"/>
                <a:ext cx="5663986" cy="830997"/>
              </a:xfrm>
              <a:prstGeom prst="rect">
                <a:avLst/>
              </a:prstGeom>
              <a:blipFill>
                <a:blip r:embed="rId8"/>
                <a:stretch>
                  <a:fillRect l="-4844" t="-16058" r="-4090" b="-3795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8503C21-C7A6-9BA3-F9DE-F2B9C3589BAD}"/>
              </a:ext>
            </a:extLst>
          </p:cNvPr>
          <p:cNvSpPr txBox="1"/>
          <p:nvPr/>
        </p:nvSpPr>
        <p:spPr>
          <a:xfrm>
            <a:off x="6670478" y="4354668"/>
            <a:ext cx="2623539" cy="369332"/>
          </a:xfrm>
          <a:prstGeom prst="rect">
            <a:avLst/>
          </a:prstGeom>
          <a:noFill/>
        </p:spPr>
        <p:txBody>
          <a:bodyPr wrap="none" rtlCol="0">
            <a:spAutoFit/>
          </a:bodyPr>
          <a:lstStyle/>
          <a:p>
            <a:r>
              <a:rPr lang="en-US" dirty="0"/>
              <a:t>Can we go the other way?</a:t>
            </a:r>
          </a:p>
        </p:txBody>
      </p:sp>
      <p:sp>
        <p:nvSpPr>
          <p:cNvPr id="10" name="TextBox 9">
            <a:extLst>
              <a:ext uri="{FF2B5EF4-FFF2-40B4-BE49-F238E27FC236}">
                <a16:creationId xmlns:a16="http://schemas.microsoft.com/office/drawing/2014/main" id="{5898DBEB-1307-EA71-D396-5CA8ED1DECA8}"/>
              </a:ext>
            </a:extLst>
          </p:cNvPr>
          <p:cNvSpPr txBox="1"/>
          <p:nvPr/>
        </p:nvSpPr>
        <p:spPr>
          <a:xfrm>
            <a:off x="7910333" y="4725456"/>
            <a:ext cx="1350883" cy="369332"/>
          </a:xfrm>
          <a:prstGeom prst="rect">
            <a:avLst/>
          </a:prstGeom>
          <a:noFill/>
        </p:spPr>
        <p:txBody>
          <a:bodyPr wrap="none" rtlCol="0">
            <a:spAutoFit/>
          </a:bodyPr>
          <a:lstStyle/>
          <a:p>
            <a:r>
              <a:rPr lang="en-US" b="1" dirty="0">
                <a:solidFill>
                  <a:schemeClr val="accent6">
                    <a:lumMod val="75000"/>
                  </a:schemeClr>
                </a:solidFill>
              </a:rPr>
              <a:t>Yes, we can!</a:t>
            </a:r>
          </a:p>
        </p:txBody>
      </p:sp>
    </p:spTree>
    <p:extLst>
      <p:ext uri="{BB962C8B-B14F-4D97-AF65-F5344CB8AC3E}">
        <p14:creationId xmlns:p14="http://schemas.microsoft.com/office/powerpoint/2010/main" val="312548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300BCE-F188-E03F-8010-459FE5494C24}"/>
              </a:ext>
            </a:extLst>
          </p:cNvPr>
          <p:cNvSpPr/>
          <p:nvPr/>
        </p:nvSpPr>
        <p:spPr>
          <a:xfrm>
            <a:off x="5381057" y="217805"/>
            <a:ext cx="2687216" cy="104694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Measure theory</a:t>
            </a:r>
            <a:br>
              <a:rPr lang="en-US" sz="2000" dirty="0">
                <a:solidFill>
                  <a:schemeClr val="tx1"/>
                </a:solidFill>
              </a:rPr>
            </a:br>
            <a:r>
              <a:rPr lang="en-US" sz="2000" dirty="0">
                <a:solidFill>
                  <a:schemeClr val="tx1"/>
                </a:solidFill>
              </a:rPr>
              <a:t>(count of configurations / probability)</a:t>
            </a:r>
          </a:p>
        </p:txBody>
      </p:sp>
      <p:sp>
        <p:nvSpPr>
          <p:cNvPr id="3" name="Rectangle 2">
            <a:extLst>
              <a:ext uri="{FF2B5EF4-FFF2-40B4-BE49-F238E27FC236}">
                <a16:creationId xmlns:a16="http://schemas.microsoft.com/office/drawing/2014/main" id="{78F7E47B-864B-AC61-7B12-46FDBDCFC13E}"/>
              </a:ext>
            </a:extLst>
          </p:cNvPr>
          <p:cNvSpPr/>
          <p:nvPr/>
        </p:nvSpPr>
        <p:spPr>
          <a:xfrm>
            <a:off x="5381057" y="2193190"/>
            <a:ext cx="2687216" cy="104694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a:t>
            </a:r>
            <a:br>
              <a:rPr lang="en-US" sz="2000" dirty="0">
                <a:solidFill>
                  <a:schemeClr val="tx1"/>
                </a:solidFill>
              </a:rPr>
            </a:br>
            <a:r>
              <a:rPr lang="en-US" sz="2000" dirty="0">
                <a:solidFill>
                  <a:schemeClr val="tx1"/>
                </a:solidFill>
              </a:rPr>
              <a:t>(Thermodynamics / Information theory)</a:t>
            </a:r>
          </a:p>
        </p:txBody>
      </p:sp>
      <p:sp>
        <p:nvSpPr>
          <p:cNvPr id="4" name="Rectangle 3">
            <a:extLst>
              <a:ext uri="{FF2B5EF4-FFF2-40B4-BE49-F238E27FC236}">
                <a16:creationId xmlns:a16="http://schemas.microsoft.com/office/drawing/2014/main" id="{9CB10BAC-6AB2-43CC-5981-539BFEA5771D}"/>
              </a:ext>
            </a:extLst>
          </p:cNvPr>
          <p:cNvSpPr/>
          <p:nvPr/>
        </p:nvSpPr>
        <p:spPr>
          <a:xfrm>
            <a:off x="396911" y="1160228"/>
            <a:ext cx="2687216" cy="104694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Phase-space geometry (Symplectic geometry)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52321B-5D59-B0DF-E6D7-1A666FA0473E}"/>
                  </a:ext>
                </a:extLst>
              </p:cNvPr>
              <p:cNvSpPr txBox="1"/>
              <p:nvPr/>
            </p:nvSpPr>
            <p:spPr>
              <a:xfrm>
                <a:off x="1487594" y="521395"/>
                <a:ext cx="53559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𝜔</m:t>
                      </m:r>
                    </m:oMath>
                  </m:oMathPara>
                </a14:m>
                <a:endParaRPr lang="en-US" sz="2800" dirty="0"/>
              </a:p>
            </p:txBody>
          </p:sp>
        </mc:Choice>
        <mc:Fallback xmlns="">
          <p:sp>
            <p:nvSpPr>
              <p:cNvPr id="5" name="TextBox 4">
                <a:extLst>
                  <a:ext uri="{FF2B5EF4-FFF2-40B4-BE49-F238E27FC236}">
                    <a16:creationId xmlns:a16="http://schemas.microsoft.com/office/drawing/2014/main" id="{BB52321B-5D59-B0DF-E6D7-1A666FA0473E}"/>
                  </a:ext>
                </a:extLst>
              </p:cNvPr>
              <p:cNvSpPr txBox="1">
                <a:spLocks noRot="1" noChangeAspect="1" noMove="1" noResize="1" noEditPoints="1" noAdjustHandles="1" noChangeArrowheads="1" noChangeShapeType="1" noTextEdit="1"/>
              </p:cNvSpPr>
              <p:nvPr/>
            </p:nvSpPr>
            <p:spPr>
              <a:xfrm>
                <a:off x="1487594" y="521395"/>
                <a:ext cx="53559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8E60F26-D622-8B5E-C63C-6E3E5D5306F4}"/>
                  </a:ext>
                </a:extLst>
              </p:cNvPr>
              <p:cNvSpPr txBox="1"/>
              <p:nvPr/>
            </p:nvSpPr>
            <p:spPr>
              <a:xfrm>
                <a:off x="8998526" y="622330"/>
                <a:ext cx="2734787" cy="969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𝜌</m:t>
                          </m:r>
                        </m:e>
                        <m:sub>
                          <m:r>
                            <a:rPr lang="en-US" sz="2800" b="0" i="1" smtClean="0">
                              <a:latin typeface="Cambria Math" panose="02040503050406030204" pitchFamily="18" charset="0"/>
                            </a:rPr>
                            <m:t>𝑈</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𝑝</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e>
                          </m:d>
                        </m:den>
                      </m:f>
                    </m:oMath>
                  </m:oMathPara>
                </a14:m>
                <a:endParaRPr lang="en-US" sz="2800" dirty="0"/>
              </a:p>
            </p:txBody>
          </p:sp>
        </mc:Choice>
        <mc:Fallback xmlns="">
          <p:sp>
            <p:nvSpPr>
              <p:cNvPr id="6" name="TextBox 5">
                <a:extLst>
                  <a:ext uri="{FF2B5EF4-FFF2-40B4-BE49-F238E27FC236}">
                    <a16:creationId xmlns:a16="http://schemas.microsoft.com/office/drawing/2014/main" id="{88E60F26-D622-8B5E-C63C-6E3E5D5306F4}"/>
                  </a:ext>
                </a:extLst>
              </p:cNvPr>
              <p:cNvSpPr txBox="1">
                <a:spLocks noRot="1" noChangeAspect="1" noMove="1" noResize="1" noEditPoints="1" noAdjustHandles="1" noChangeArrowheads="1" noChangeShapeType="1" noTextEdit="1"/>
              </p:cNvSpPr>
              <p:nvPr/>
            </p:nvSpPr>
            <p:spPr>
              <a:xfrm>
                <a:off x="8998526" y="622330"/>
                <a:ext cx="2734787" cy="9693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B80B7B0-F11C-F0B2-4B4D-464A4F48CB10}"/>
                  </a:ext>
                </a:extLst>
              </p:cNvPr>
              <p:cNvSpPr txBox="1"/>
              <p:nvPr/>
            </p:nvSpPr>
            <p:spPr>
              <a:xfrm>
                <a:off x="8737332" y="2333865"/>
                <a:ext cx="29156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𝜌</m:t>
                              </m:r>
                            </m:e>
                            <m:sub>
                              <m:r>
                                <a:rPr lang="en-US" sz="2800" b="0" i="1" smtClean="0">
                                  <a:latin typeface="Cambria Math" panose="02040503050406030204" pitchFamily="18" charset="0"/>
                                </a:rPr>
                                <m:t>𝑈</m:t>
                              </m:r>
                            </m:sub>
                          </m:sSub>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i="1">
                              <a:latin typeface="Cambria Math" panose="02040503050406030204" pitchFamily="18" charset="0"/>
                            </a:rPr>
                            <m:t>𝜇</m:t>
                          </m:r>
                          <m:d>
                            <m:dPr>
                              <m:ctrlPr>
                                <a:rPr lang="en-US" sz="2800" i="1">
                                  <a:latin typeface="Cambria Math" panose="02040503050406030204" pitchFamily="18" charset="0"/>
                                </a:rPr>
                              </m:ctrlPr>
                            </m:dPr>
                            <m:e>
                              <m:r>
                                <a:rPr lang="en-US" sz="2800" i="1">
                                  <a:latin typeface="Cambria Math" panose="02040503050406030204" pitchFamily="18" charset="0"/>
                                </a:rPr>
                                <m:t>𝑈</m:t>
                              </m:r>
                            </m:e>
                          </m:d>
                        </m:e>
                      </m:func>
                    </m:oMath>
                  </m:oMathPara>
                </a14:m>
                <a:endParaRPr lang="en-US" sz="2800" dirty="0"/>
              </a:p>
            </p:txBody>
          </p:sp>
        </mc:Choice>
        <mc:Fallback xmlns="">
          <p:sp>
            <p:nvSpPr>
              <p:cNvPr id="7" name="TextBox 6">
                <a:extLst>
                  <a:ext uri="{FF2B5EF4-FFF2-40B4-BE49-F238E27FC236}">
                    <a16:creationId xmlns:a16="http://schemas.microsoft.com/office/drawing/2014/main" id="{4B80B7B0-F11C-F0B2-4B4D-464A4F48CB10}"/>
                  </a:ext>
                </a:extLst>
              </p:cNvPr>
              <p:cNvSpPr txBox="1">
                <a:spLocks noRot="1" noChangeAspect="1" noMove="1" noResize="1" noEditPoints="1" noAdjustHandles="1" noChangeArrowheads="1" noChangeShapeType="1" noTextEdit="1"/>
              </p:cNvSpPr>
              <p:nvPr/>
            </p:nvSpPr>
            <p:spPr>
              <a:xfrm>
                <a:off x="8737332" y="2333865"/>
                <a:ext cx="2915670" cy="523220"/>
              </a:xfrm>
              <a:prstGeom prst="rect">
                <a:avLst/>
              </a:prstGeom>
              <a:blipFill>
                <a:blip r:embed="rId4"/>
                <a:stretch>
                  <a:fillRect/>
                </a:stretch>
              </a:blipFill>
            </p:spPr>
            <p:txBody>
              <a:bodyPr/>
              <a:lstStyle/>
              <a:p>
                <a:r>
                  <a:rPr lang="en-US">
                    <a:noFill/>
                  </a:rPr>
                  <a:t> </a:t>
                </a:r>
              </a:p>
            </p:txBody>
          </p:sp>
        </mc:Fallback>
      </mc:AlternateContent>
      <p:sp>
        <p:nvSpPr>
          <p:cNvPr id="8" name="Arrow: Left-Right 7">
            <a:extLst>
              <a:ext uri="{FF2B5EF4-FFF2-40B4-BE49-F238E27FC236}">
                <a16:creationId xmlns:a16="http://schemas.microsoft.com/office/drawing/2014/main" id="{3E1C816B-25E6-F9A2-9332-0622B96D0CEC}"/>
              </a:ext>
            </a:extLst>
          </p:cNvPr>
          <p:cNvSpPr/>
          <p:nvPr/>
        </p:nvSpPr>
        <p:spPr>
          <a:xfrm rot="20292001">
            <a:off x="3688985" y="986854"/>
            <a:ext cx="1156996"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Right 8">
            <a:extLst>
              <a:ext uri="{FF2B5EF4-FFF2-40B4-BE49-F238E27FC236}">
                <a16:creationId xmlns:a16="http://schemas.microsoft.com/office/drawing/2014/main" id="{1D4ED081-959A-DD84-3692-0293864D63B7}"/>
              </a:ext>
            </a:extLst>
          </p:cNvPr>
          <p:cNvSpPr/>
          <p:nvPr/>
        </p:nvSpPr>
        <p:spPr>
          <a:xfrm rot="1307999" flipH="1">
            <a:off x="3688986" y="2135646"/>
            <a:ext cx="1156996"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796546F3-2052-F0BA-E535-3EB4E9FC2D14}"/>
              </a:ext>
            </a:extLst>
          </p:cNvPr>
          <p:cNvSpPr/>
          <p:nvPr/>
        </p:nvSpPr>
        <p:spPr>
          <a:xfrm rot="5400000">
            <a:off x="6381264" y="1558491"/>
            <a:ext cx="767532"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80F315-8171-5346-814C-72915A08C506}"/>
                  </a:ext>
                </a:extLst>
              </p:cNvPr>
              <p:cNvSpPr txBox="1"/>
              <p:nvPr/>
            </p:nvSpPr>
            <p:spPr>
              <a:xfrm>
                <a:off x="452274" y="2393537"/>
                <a:ext cx="2896562" cy="523220"/>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𝜌</m:t>
                        </m:r>
                      </m:e>
                      <m:sub>
                        <m:r>
                          <a:rPr lang="en-US" sz="2800" b="0" i="1" smtClean="0">
                            <a:latin typeface="Cambria Math" panose="02040503050406030204" pitchFamily="18" charset="0"/>
                          </a:rPr>
                          <m:t>𝑈</m:t>
                        </m:r>
                      </m:sub>
                    </m:sSub>
                  </m:oMath>
                </a14:m>
                <a:r>
                  <a:rPr lang="en-US" sz="2800" dirty="0"/>
                  <a:t> uniform over </a:t>
                </a:r>
                <a14:m>
                  <m:oMath xmlns:m="http://schemas.openxmlformats.org/officeDocument/2006/math">
                    <m:r>
                      <a:rPr lang="en-US" sz="2800" b="0" i="1" smtClean="0">
                        <a:latin typeface="Cambria Math" panose="02040503050406030204" pitchFamily="18" charset="0"/>
                      </a:rPr>
                      <m:t>𝑈</m:t>
                    </m:r>
                  </m:oMath>
                </a14:m>
                <a:endParaRPr lang="en-US" sz="2800" dirty="0"/>
              </a:p>
            </p:txBody>
          </p:sp>
        </mc:Choice>
        <mc:Fallback xmlns="">
          <p:sp>
            <p:nvSpPr>
              <p:cNvPr id="11" name="TextBox 10">
                <a:extLst>
                  <a:ext uri="{FF2B5EF4-FFF2-40B4-BE49-F238E27FC236}">
                    <a16:creationId xmlns:a16="http://schemas.microsoft.com/office/drawing/2014/main" id="{3580F315-8171-5346-814C-72915A08C506}"/>
                  </a:ext>
                </a:extLst>
              </p:cNvPr>
              <p:cNvSpPr txBox="1">
                <a:spLocks noRot="1" noChangeAspect="1" noMove="1" noResize="1" noEditPoints="1" noAdjustHandles="1" noChangeArrowheads="1" noChangeShapeType="1" noTextEdit="1"/>
              </p:cNvSpPr>
              <p:nvPr/>
            </p:nvSpPr>
            <p:spPr>
              <a:xfrm>
                <a:off x="452274" y="2393537"/>
                <a:ext cx="2896562" cy="523220"/>
              </a:xfrm>
              <a:prstGeom prst="rect">
                <a:avLst/>
              </a:prstGeom>
              <a:blipFill>
                <a:blip r:embed="rId5"/>
                <a:stretch>
                  <a:fillRect t="-11765"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423C3F5-98A3-0C68-5CF3-1BCEF3E681D2}"/>
                  </a:ext>
                </a:extLst>
              </p:cNvPr>
              <p:cNvSpPr txBox="1"/>
              <p:nvPr/>
            </p:nvSpPr>
            <p:spPr>
              <a:xfrm>
                <a:off x="9117693" y="190470"/>
                <a:ext cx="2154949" cy="592535"/>
              </a:xfrm>
              <a:prstGeom prst="rect">
                <a:avLst/>
              </a:prstGeom>
              <a:noFill/>
            </p:spPr>
            <p:txBody>
              <a:bodyPr wrap="none" rtlCol="0">
                <a:spAutoFit/>
              </a:bodyPr>
              <a:lstStyle/>
              <a:p>
                <a14:m>
                  <m:oMath xmlns:m="http://schemas.openxmlformats.org/officeDocument/2006/math">
                    <m:r>
                      <a:rPr lang="en-US" sz="2800" i="1" smtClean="0">
                        <a:latin typeface="Cambria Math" panose="02040503050406030204" pitchFamily="18" charset="0"/>
                      </a:rPr>
                      <m:t>𝜇</m:t>
                    </m:r>
                    <m:d>
                      <m:dPr>
                        <m:ctrlPr>
                          <a:rPr lang="en-US" sz="2800" i="1">
                            <a:latin typeface="Cambria Math" panose="02040503050406030204" pitchFamily="18" charset="0"/>
                          </a:rPr>
                        </m:ctrlPr>
                      </m:dPr>
                      <m:e>
                        <m:r>
                          <a:rPr lang="en-US" sz="2800" i="1">
                            <a:latin typeface="Cambria Math" panose="02040503050406030204" pitchFamily="18" charset="0"/>
                          </a:rPr>
                          <m:t>𝑈</m:t>
                        </m:r>
                      </m:e>
                    </m:d>
                    <m:r>
                      <a:rPr lang="en-US" sz="2800" b="0" i="1" smtClean="0">
                        <a:latin typeface="Cambria Math" panose="02040503050406030204" pitchFamily="18" charset="0"/>
                      </a:rPr>
                      <m:t>=</m:t>
                    </m:r>
                    <m:nary>
                      <m:naryPr>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𝑈</m:t>
                        </m:r>
                      </m:sub>
                      <m:sup/>
                      <m:e>
                        <m:r>
                          <a:rPr lang="en-US" sz="2800" b="0" i="1" smtClean="0">
                            <a:latin typeface="Cambria Math" panose="02040503050406030204" pitchFamily="18" charset="0"/>
                          </a:rPr>
                          <m:t>𝜔</m:t>
                        </m:r>
                      </m:e>
                    </m:nary>
                  </m:oMath>
                </a14:m>
                <a:r>
                  <a:rPr lang="en-US" sz="2800" dirty="0"/>
                  <a:t> </a:t>
                </a:r>
              </a:p>
            </p:txBody>
          </p:sp>
        </mc:Choice>
        <mc:Fallback xmlns="">
          <p:sp>
            <p:nvSpPr>
              <p:cNvPr id="29" name="TextBox 28">
                <a:extLst>
                  <a:ext uri="{FF2B5EF4-FFF2-40B4-BE49-F238E27FC236}">
                    <a16:creationId xmlns:a16="http://schemas.microsoft.com/office/drawing/2014/main" id="{A423C3F5-98A3-0C68-5CF3-1BCEF3E681D2}"/>
                  </a:ext>
                </a:extLst>
              </p:cNvPr>
              <p:cNvSpPr txBox="1">
                <a:spLocks noRot="1" noChangeAspect="1" noMove="1" noResize="1" noEditPoints="1" noAdjustHandles="1" noChangeArrowheads="1" noChangeShapeType="1" noTextEdit="1"/>
              </p:cNvSpPr>
              <p:nvPr/>
            </p:nvSpPr>
            <p:spPr>
              <a:xfrm>
                <a:off x="9117693" y="190470"/>
                <a:ext cx="2154949" cy="59253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25E8624E-8BBD-CDB7-A897-28369CBB4D60}"/>
              </a:ext>
            </a:extLst>
          </p:cNvPr>
          <p:cNvSpPr txBox="1"/>
          <p:nvPr/>
        </p:nvSpPr>
        <p:spPr>
          <a:xfrm>
            <a:off x="704717" y="4156647"/>
            <a:ext cx="8293809" cy="646331"/>
          </a:xfrm>
          <a:prstGeom prst="rect">
            <a:avLst/>
          </a:prstGeom>
          <a:noFill/>
        </p:spPr>
        <p:txBody>
          <a:bodyPr wrap="none" rtlCol="0">
            <a:spAutoFit/>
          </a:bodyPr>
          <a:lstStyle/>
          <a:p>
            <a:r>
              <a:rPr lang="en-US" sz="3600" dirty="0">
                <a:solidFill>
                  <a:schemeClr val="accent6">
                    <a:lumMod val="75000"/>
                  </a:schemeClr>
                </a:solidFill>
              </a:rPr>
              <a:t>Geometry of phase space is purely entropic</a:t>
            </a:r>
          </a:p>
        </p:txBody>
      </p:sp>
    </p:spTree>
    <p:extLst>
      <p:ext uri="{BB962C8B-B14F-4D97-AF65-F5344CB8AC3E}">
        <p14:creationId xmlns:p14="http://schemas.microsoft.com/office/powerpoint/2010/main" val="339156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E50D0-1D54-70B4-074F-E1CFBAD20BDD}"/>
              </a:ext>
            </a:extLst>
          </p:cNvPr>
          <p:cNvSpPr txBox="1"/>
          <p:nvPr/>
        </p:nvSpPr>
        <p:spPr>
          <a:xfrm>
            <a:off x="713661" y="1860331"/>
            <a:ext cx="10764678" cy="1015663"/>
          </a:xfrm>
          <a:prstGeom prst="rect">
            <a:avLst/>
          </a:prstGeom>
          <a:noFill/>
        </p:spPr>
        <p:txBody>
          <a:bodyPr wrap="none" rtlCol="0">
            <a:spAutoFit/>
          </a:bodyPr>
          <a:lstStyle/>
          <a:p>
            <a:r>
              <a:rPr lang="en-US" sz="6000" dirty="0"/>
              <a:t>What about quantum mechanics?</a:t>
            </a:r>
          </a:p>
        </p:txBody>
      </p:sp>
    </p:spTree>
    <p:extLst>
      <p:ext uri="{BB962C8B-B14F-4D97-AF65-F5344CB8AC3E}">
        <p14:creationId xmlns:p14="http://schemas.microsoft.com/office/powerpoint/2010/main" val="2663522233"/>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103639</TotalTime>
  <Words>1138</Words>
  <Application>Microsoft Office PowerPoint</Application>
  <PresentationFormat>Widescreen</PresentationFormat>
  <Paragraphs>175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Geometry is entropy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303</cp:revision>
  <dcterms:created xsi:type="dcterms:W3CDTF">2021-04-07T15:17:47Z</dcterms:created>
  <dcterms:modified xsi:type="dcterms:W3CDTF">2025-01-26T21:27:38Z</dcterms:modified>
</cp:coreProperties>
</file>