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1072" r:id="rId2"/>
    <p:sldId id="1073" r:id="rId3"/>
    <p:sldId id="1074" r:id="rId4"/>
    <p:sldId id="1075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986" r:id="rId14"/>
    <p:sldId id="1085" r:id="rId15"/>
    <p:sldId id="1153" r:id="rId16"/>
    <p:sldId id="1142" r:id="rId17"/>
    <p:sldId id="1089" r:id="rId18"/>
    <p:sldId id="1091" r:id="rId19"/>
    <p:sldId id="1090" r:id="rId20"/>
    <p:sldId id="1093" r:id="rId21"/>
    <p:sldId id="1146" r:id="rId22"/>
    <p:sldId id="1096" r:id="rId23"/>
    <p:sldId id="1156" r:id="rId24"/>
    <p:sldId id="1097" r:id="rId25"/>
    <p:sldId id="1157" r:id="rId26"/>
    <p:sldId id="1100" r:id="rId27"/>
    <p:sldId id="1158" r:id="rId28"/>
    <p:sldId id="1154" r:id="rId29"/>
    <p:sldId id="1103" r:id="rId30"/>
    <p:sldId id="1133" r:id="rId31"/>
    <p:sldId id="1147" r:id="rId32"/>
    <p:sldId id="1112" r:id="rId33"/>
    <p:sldId id="1114" r:id="rId34"/>
    <p:sldId id="1116" r:id="rId35"/>
    <p:sldId id="1117" r:id="rId36"/>
    <p:sldId id="1134" r:id="rId37"/>
    <p:sldId id="1150" r:id="rId38"/>
    <p:sldId id="1152" r:id="rId39"/>
    <p:sldId id="1151" r:id="rId40"/>
    <p:sldId id="1155" r:id="rId41"/>
    <p:sldId id="1140" r:id="rId42"/>
    <p:sldId id="1141" r:id="rId43"/>
    <p:sldId id="1118" r:id="rId44"/>
    <p:sldId id="1122" r:id="rId45"/>
    <p:sldId id="1123" r:id="rId46"/>
    <p:sldId id="1124" r:id="rId47"/>
    <p:sldId id="1125" r:id="rId48"/>
    <p:sldId id="1126" r:id="rId49"/>
    <p:sldId id="1127" r:id="rId50"/>
    <p:sldId id="1128" r:id="rId51"/>
    <p:sldId id="1129" r:id="rId52"/>
    <p:sldId id="1130" r:id="rId53"/>
    <p:sldId id="1131" r:id="rId54"/>
    <p:sldId id="1110" r:id="rId55"/>
    <p:sldId id="1132" r:id="rId56"/>
    <p:sldId id="1144" r:id="rId57"/>
    <p:sldId id="1095" r:id="rId58"/>
    <p:sldId id="1149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74" autoAdjust="0"/>
    <p:restoredTop sz="89370" autoAdjust="0"/>
  </p:normalViewPr>
  <p:slideViewPr>
    <p:cSldViewPr snapToGrid="0">
      <p:cViewPr varScale="1">
        <p:scale>
          <a:sx n="99" d="100"/>
          <a:sy n="99" d="100"/>
        </p:scale>
        <p:origin x="120" y="-28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TODO: x and y should be q1 and q2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x and y should be q1 and q2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phase space volume quantifies the number of states in the region</a:t>
            </a:r>
          </a:p>
          <a:p>
            <a:endParaRPr lang="en-US" sz="1200" dirty="0"/>
          </a:p>
          <a:p>
            <a:r>
              <a:rPr lang="en-US" sz="1200" dirty="0"/>
              <a:t>The area on each degree of freedom identifies the number of configurations for that degree of freedom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6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discrete version, 3x4 show that the product is there only if all combinations are possible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7697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Difference of independence in another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derive omega in steps. Start with just all the </a:t>
            </a:r>
            <a:r>
              <a:rPr lang="en-US" dirty="0" err="1"/>
              <a:t>omega_qiqj</a:t>
            </a:r>
            <a:r>
              <a:rPr lang="en-US" dirty="0"/>
              <a:t>… Then you say: areas withing DOF. Then product of [0  1, -1 0] time matrix. Then: zero across independent DOF. Matrix diagonal. If 1 and 2 are independent, 1 + 2 and 1 – 2 must be independent, all coefficient the same. The </a:t>
            </a:r>
            <a:r>
              <a:rPr lang="en-US" dirty="0" err="1"/>
              <a:t>coeffient</a:t>
            </a:r>
            <a:r>
              <a:rPr lang="en-US" dirty="0"/>
              <a:t> is just a choice of unit. We can find units (i.e. position and conjugate momentum) whose area count states, coefficient is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581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make text more “pictorial” with conditions and dependence/equivalence symbols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can I start with IND (i.e. orthogonal DOF) have DR which conserve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2040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9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diagram that shrinks all the sides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8819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139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5.png"/><Relationship Id="rId7" Type="http://schemas.openxmlformats.org/officeDocument/2006/relationships/image" Target="../media/image1460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11" Type="http://schemas.openxmlformats.org/officeDocument/2006/relationships/image" Target="../media/image144.png"/><Relationship Id="rId5" Type="http://schemas.openxmlformats.org/officeDocument/2006/relationships/image" Target="../media/image1440.png"/><Relationship Id="rId10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50.png"/><Relationship Id="rId7" Type="http://schemas.openxmlformats.org/officeDocument/2006/relationships/image" Target="../media/image157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52.png"/><Relationship Id="rId5" Type="http://schemas.openxmlformats.org/officeDocument/2006/relationships/image" Target="../media/image155.png"/><Relationship Id="rId10" Type="http://schemas.openxmlformats.org/officeDocument/2006/relationships/image" Target="../media/image151.png"/><Relationship Id="rId4" Type="http://schemas.openxmlformats.org/officeDocument/2006/relationships/image" Target="../media/image154.png"/><Relationship Id="rId9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0.png"/><Relationship Id="rId4" Type="http://schemas.openxmlformats.org/officeDocument/2006/relationships/image" Target="../media/image16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0.png"/><Relationship Id="rId2" Type="http://schemas.openxmlformats.org/officeDocument/2006/relationships/image" Target="../media/image16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8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762.png"/><Relationship Id="rId3" Type="http://schemas.openxmlformats.org/officeDocument/2006/relationships/image" Target="../media/image204.png"/><Relationship Id="rId7" Type="http://schemas.openxmlformats.org/officeDocument/2006/relationships/image" Target="../media/image1210.png"/><Relationship Id="rId12" Type="http://schemas.openxmlformats.org/officeDocument/2006/relationships/image" Target="../media/image175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42.png"/><Relationship Id="rId5" Type="http://schemas.openxmlformats.org/officeDocument/2006/relationships/image" Target="../media/image42.png"/><Relationship Id="rId10" Type="http://schemas.openxmlformats.org/officeDocument/2006/relationships/image" Target="../media/image173.png"/><Relationship Id="rId4" Type="http://schemas.openxmlformats.org/officeDocument/2006/relationships/image" Target="../media/image1600.png"/><Relationship Id="rId9" Type="http://schemas.openxmlformats.org/officeDocument/2006/relationships/image" Target="../media/image17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7.png"/><Relationship Id="rId4" Type="http://schemas.openxmlformats.org/officeDocument/2006/relationships/image" Target="../media/image1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2.png"/><Relationship Id="rId7" Type="http://schemas.openxmlformats.org/officeDocument/2006/relationships/image" Target="../media/image18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1.png"/><Relationship Id="rId5" Type="http://schemas.openxmlformats.org/officeDocument/2006/relationships/image" Target="../media/image180.png"/><Relationship Id="rId4" Type="http://schemas.openxmlformats.org/officeDocument/2006/relationships/image" Target="../media/image17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png"/><Relationship Id="rId4" Type="http://schemas.openxmlformats.org/officeDocument/2006/relationships/image" Target="../media/image184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7.png"/><Relationship Id="rId4" Type="http://schemas.openxmlformats.org/officeDocument/2006/relationships/image" Target="../media/image186.png"/></Relationships>
</file>

<file path=ppt/slides/_rels/slide3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0.png"/><Relationship Id="rId3" Type="http://schemas.openxmlformats.org/officeDocument/2006/relationships/image" Target="../media/image1860.png"/><Relationship Id="rId21" Type="http://schemas.openxmlformats.org/officeDocument/2006/relationships/image" Target="../media/image193.png"/><Relationship Id="rId17" Type="http://schemas.openxmlformats.org/officeDocument/2006/relationships/image" Target="../media/image18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20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.png"/><Relationship Id="rId19" Type="http://schemas.openxmlformats.org/officeDocument/2006/relationships/image" Target="../media/image191.png"/><Relationship Id="rId4" Type="http://schemas.openxmlformats.org/officeDocument/2006/relationships/image" Target="../media/image187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7" Type="http://schemas.openxmlformats.org/officeDocument/2006/relationships/image" Target="../media/image19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8.png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</a:t>
                </a:r>
              </a:p>
              <a:p>
                <a:pPr algn="ctr"/>
                <a:r>
                  <a:rPr lang="en-US" sz="2800" dirty="0"/>
                  <a:t>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</a:t>
                </a:r>
              </a:p>
              <a:p>
                <a:pPr algn="ctr"/>
                <a:r>
                  <a:rPr lang="en-US" sz="2800" dirty="0"/>
                  <a:t>S-DOF and M-DOF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blipFill>
                <a:blip r:embed="rId6"/>
                <a:stretch>
                  <a:fillRect l="-2002" t="-3930" r="-1885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6841588" y="1892812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6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7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l="-71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1AB5E-2CA2-A63E-34D7-0A4EDB4CC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physical conditions where equivalent to DR-VOL, which is not equivalent to HM-ND</a:t>
                </a:r>
              </a:p>
              <a:p>
                <a:r>
                  <a:rPr lang="en-US" dirty="0"/>
                  <a:t>DR-VOL + 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 </a:t>
                </a:r>
              </a:p>
              <a:p>
                <a:r>
                  <a:rPr lang="en-US" dirty="0"/>
                  <a:t>Show that orthogonality = independence</a:t>
                </a:r>
              </a:p>
              <a:p>
                <a:r>
                  <a:rPr lang="en-US" dirty="0"/>
                  <a:t>Difference between statistical independence and independence of variable</a:t>
                </a:r>
              </a:p>
              <a:p>
                <a:r>
                  <a:rPr lang="en-US" dirty="0"/>
                  <a:t>Show that the 4 IND conditions are equivalent</a:t>
                </a:r>
              </a:p>
              <a:p>
                <a:r>
                  <a:rPr lang="en-US" dirty="0"/>
                  <a:t>Show that DR+IND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HM-ND</a:t>
                </a:r>
              </a:p>
              <a:p>
                <a:pPr lvl="1"/>
                <a:r>
                  <a:rPr lang="en-US" dirty="0"/>
                  <a:t>Need a form to count independent configurations for each DOF</a:t>
                </a:r>
              </a:p>
              <a:p>
                <a:pPr lvl="1"/>
                <a:r>
                  <a:rPr lang="en-US" dirty="0"/>
                  <a:t>Form must be “skew product” time a diagonal matrix</a:t>
                </a:r>
              </a:p>
              <a:p>
                <a:pPr lvl="1"/>
                <a:r>
                  <a:rPr lang="en-US" dirty="0"/>
                  <a:t>Show that the diagonal matrix must be identity times a coefficient (that can be set to one)</a:t>
                </a:r>
              </a:p>
              <a:p>
                <a:pPr lvl="1"/>
                <a:r>
                  <a:rPr lang="en-US" dirty="0"/>
                  <a:t>Show that if you start with IND and then DR , IND is conserved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74ED38-C813-A874-68B9-AA5ED90DBA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16" t="-1812" r="-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FF414-0796-0EAB-BDB4-B933F156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B65628-36A6-2570-812A-F40A0EFD582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17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477968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903456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3289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44008" y="1754432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56504"/>
            <a:ext cx="20842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1932089" y="2277652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80985" y="2965457"/>
            <a:ext cx="106482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DR forces the evolution map to be both bijective and volume preserving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C4C0A-A741-3386-AE1B-A69097D85734}"/>
              </a:ext>
            </a:extLst>
          </p:cNvPr>
          <p:cNvSpPr txBox="1"/>
          <p:nvPr/>
        </p:nvSpPr>
        <p:spPr>
          <a:xfrm>
            <a:off x="468540" y="3570747"/>
            <a:ext cx="63192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Mathematically, there can be a bijection that is not volume</a:t>
            </a:r>
          </a:p>
          <a:p>
            <a:r>
              <a:rPr lang="en-US" sz="2000" dirty="0"/>
              <a:t>preserving or a volume preserving map that is not bijective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3C93C-C6AB-DAAE-6D95-69ADD7939C8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87770" y="3467518"/>
            <a:ext cx="1680369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/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DR-EV</a:t>
                </a: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blipFill>
                <a:blip r:embed="rId3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/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blipFill>
                <a:blip r:embed="rId4"/>
                <a:stretch>
                  <a:fillRect l="-1974" t="-12500" r="-9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F91A6-19AD-3DEB-CAFE-FA89E6BF4371}"/>
              </a:ext>
            </a:extLst>
          </p:cNvPr>
          <p:cNvCxnSpPr>
            <a:cxnSpLocks/>
          </p:cNvCxnSpPr>
          <p:nvPr/>
        </p:nvCxnSpPr>
        <p:spPr>
          <a:xfrm flipH="1">
            <a:off x="6618895" y="5175515"/>
            <a:ext cx="865271" cy="2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4159C-B64E-D93F-078D-9418D11E0462}"/>
              </a:ext>
            </a:extLst>
          </p:cNvPr>
          <p:cNvSpPr txBox="1"/>
          <p:nvPr/>
        </p:nvSpPr>
        <p:spPr>
          <a:xfrm>
            <a:off x="6877132" y="4760292"/>
            <a:ext cx="2447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F832C5-3F20-F3FE-2FEB-A2EDA8852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9D56F1-AC32-F3DB-25C6-A8BF6F14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46EDB-0F1C-64D0-7842-FE6C0BB3AC82}"/>
              </a:ext>
            </a:extLst>
          </p:cNvPr>
          <p:cNvSpPr/>
          <p:nvPr/>
        </p:nvSpPr>
        <p:spPr>
          <a:xfrm>
            <a:off x="923925" y="514350"/>
            <a:ext cx="2790825" cy="1666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B33198-375D-1563-A194-DEB9CCFB6B27}"/>
              </a:ext>
            </a:extLst>
          </p:cNvPr>
          <p:cNvSpPr/>
          <p:nvPr/>
        </p:nvSpPr>
        <p:spPr>
          <a:xfrm>
            <a:off x="7319962" y="495300"/>
            <a:ext cx="27908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D12BFD-3332-D73E-2D35-FBF24AAB2675}"/>
              </a:ext>
            </a:extLst>
          </p:cNvPr>
          <p:cNvSpPr/>
          <p:nvPr/>
        </p:nvSpPr>
        <p:spPr>
          <a:xfrm>
            <a:off x="7239000" y="2867025"/>
            <a:ext cx="2371725" cy="20478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17E967-2AB3-CD38-355A-72894A92E9EC}"/>
              </a:ext>
            </a:extLst>
          </p:cNvPr>
          <p:cNvSpPr/>
          <p:nvPr/>
        </p:nvSpPr>
        <p:spPr>
          <a:xfrm>
            <a:off x="1047416" y="2947987"/>
            <a:ext cx="2790825" cy="188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D43238-45C7-BE88-1DD3-476219FE5D05}"/>
              </a:ext>
            </a:extLst>
          </p:cNvPr>
          <p:cNvSpPr txBox="1"/>
          <p:nvPr/>
        </p:nvSpPr>
        <p:spPr>
          <a:xfrm>
            <a:off x="4809382" y="2543175"/>
            <a:ext cx="145847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/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5836546-2E5E-E6B9-0307-FAB54E70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37" y="5197612"/>
                <a:ext cx="4396781" cy="584775"/>
              </a:xfrm>
              <a:prstGeom prst="rect">
                <a:avLst/>
              </a:prstGeom>
              <a:blipFill>
                <a:blip r:embed="rId2"/>
                <a:stretch>
                  <a:fillRect l="-3467" t="-12500" r="-263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7C0503E7-4366-36F7-6428-F139E63AF820}"/>
              </a:ext>
            </a:extLst>
          </p:cNvPr>
          <p:cNvSpPr txBox="1"/>
          <p:nvPr/>
        </p:nvSpPr>
        <p:spPr>
          <a:xfrm>
            <a:off x="5318598" y="1847460"/>
            <a:ext cx="6607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</a:t>
            </a: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/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⇍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AF22B3-8B29-052A-20B7-C3EEC35CAB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709" y="5617079"/>
                <a:ext cx="63671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/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 + ???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CABEEA-E48A-B899-2446-855FD91C4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907" y="5489999"/>
                <a:ext cx="3451586" cy="584775"/>
              </a:xfrm>
              <a:prstGeom prst="rect">
                <a:avLst/>
              </a:prstGeom>
              <a:blipFill>
                <a:blip r:embed="rId4"/>
                <a:stretch>
                  <a:fillRect l="-4594" t="-12500" r="-371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6205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93400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blipFill>
                <a:blip r:embed="rId3"/>
                <a:stretch>
                  <a:fillRect t="-11538" b="-2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blipFill>
                <a:blip r:embed="rId4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</a:t>
                </a:r>
              </a:p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within 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blipFill>
                <a:blip r:embed="rId5"/>
                <a:stretch>
                  <a:fillRect l="-2437" t="-8295" r="-142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86" y="2710149"/>
                <a:ext cx="6751143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675EA0-D347-B37F-497B-FC8E7F917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88054B-F878-D62C-4787-0706AF1D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86E57-E9EB-133F-7360-AA5347664E74}"/>
                  </a:ext>
                </a:extLst>
              </p:cNvPr>
              <p:cNvSpPr txBox="1"/>
              <p:nvPr/>
            </p:nvSpPr>
            <p:spPr>
              <a:xfrm>
                <a:off x="2716602" y="4595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186E57-E9EB-133F-7360-AA5347664E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602" y="459543"/>
                <a:ext cx="1105046" cy="461665"/>
              </a:xfrm>
              <a:prstGeom prst="rect">
                <a:avLst/>
              </a:prstGeom>
              <a:blipFill>
                <a:blip r:embed="rId3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FAB62-623A-A5E8-3BE1-1A9898581816}"/>
                  </a:ext>
                </a:extLst>
              </p:cNvPr>
              <p:cNvSpPr txBox="1"/>
              <p:nvPr/>
            </p:nvSpPr>
            <p:spPr>
              <a:xfrm>
                <a:off x="4421610" y="18214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10FAB62-623A-A5E8-3BE1-1A9898581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610" y="1821445"/>
                <a:ext cx="1093953" cy="461665"/>
              </a:xfrm>
              <a:prstGeom prst="rect">
                <a:avLst/>
              </a:prstGeom>
              <a:blipFill>
                <a:blip r:embed="rId4"/>
                <a:stretch>
                  <a:fillRect l="-1111" r="-111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C7170E8-44F0-CD26-420E-5838B707F101}"/>
              </a:ext>
            </a:extLst>
          </p:cNvPr>
          <p:cNvGrpSpPr>
            <a:grpSpLocks noChangeAspect="1"/>
          </p:cNvGrpSpPr>
          <p:nvPr/>
        </p:nvGrpSpPr>
        <p:grpSpPr>
          <a:xfrm>
            <a:off x="1740145" y="927150"/>
            <a:ext cx="2776619" cy="2135860"/>
            <a:chOff x="1393723" y="4771424"/>
            <a:chExt cx="1981200" cy="1524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866463B-3B68-17E6-362B-E730E912CD38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A14EA0-AF83-3B23-E436-606643BE5C3B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3AB343E-B4F6-BBC8-7841-5E35E6D7A6A3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55D13BE-4545-EB0C-1D22-15B666C231F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9508BE-1D9A-FE1C-5CA6-576FE97C3220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3D93B86-1F48-1269-90EF-31A68A8568CA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C6C9E4A-3E82-7B84-C0EA-A5AE50820AE2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94CA1C-254D-5987-720F-172A00735AD7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2051C5C-839A-2A93-CD36-02293357AFE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F256DEB-38A9-95E6-14F0-9BD2033523DC}"/>
              </a:ext>
            </a:extLst>
          </p:cNvPr>
          <p:cNvSpPr txBox="1"/>
          <p:nvPr/>
        </p:nvSpPr>
        <p:spPr>
          <a:xfrm>
            <a:off x="809625" y="3829050"/>
            <a:ext cx="6151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number of states = product of configurations for each DOF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340BEA-FCD5-C6DA-B793-CD6D223A3B19}"/>
              </a:ext>
            </a:extLst>
          </p:cNvPr>
          <p:cNvSpPr txBox="1"/>
          <p:nvPr/>
        </p:nvSpPr>
        <p:spPr>
          <a:xfrm>
            <a:off x="2476500" y="4836222"/>
            <a:ext cx="2935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if DOF are independent!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6D885F-9927-A7FD-E406-0E37A65FA609}"/>
              </a:ext>
            </a:extLst>
          </p:cNvPr>
          <p:cNvSpPr txBox="1"/>
          <p:nvPr/>
        </p:nvSpPr>
        <p:spPr>
          <a:xfrm>
            <a:off x="1560965" y="5476980"/>
            <a:ext cx="379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I.e. all value combinations are possible</a:t>
            </a:r>
          </a:p>
        </p:txBody>
      </p:sp>
    </p:spTree>
    <p:extLst>
      <p:ext uri="{BB962C8B-B14F-4D97-AF65-F5344CB8AC3E}">
        <p14:creationId xmlns:p14="http://schemas.microsoft.com/office/powerpoint/2010/main" val="1025534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B8166-C9FA-E869-F90B-6B812F7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D6F09-E0F3-9765-2B8D-B77128F6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01584-8C2C-060D-DB2C-E394F0E3F6F4}"/>
              </a:ext>
            </a:extLst>
          </p:cNvPr>
          <p:cNvSpPr txBox="1"/>
          <p:nvPr/>
        </p:nvSpPr>
        <p:spPr>
          <a:xfrm>
            <a:off x="938110" y="116390"/>
            <a:ext cx="1029897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</a:t>
            </a:r>
          </a:p>
          <a:p>
            <a:r>
              <a:rPr lang="en-US" sz="3200" dirty="0"/>
              <a:t>product of 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/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are orthogonal if: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blipFill>
                <a:blip r:embed="rId2"/>
                <a:stretch>
                  <a:fillRect l="-2185" t="-12500" r="-100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/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10D1A9-ECAB-7883-8F48-2D8E19F0BF0A}"/>
              </a:ext>
            </a:extLst>
          </p:cNvPr>
          <p:cNvSpPr txBox="1"/>
          <p:nvPr/>
        </p:nvSpPr>
        <p:spPr>
          <a:xfrm>
            <a:off x="119730" y="332402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/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blipFill>
                <a:blip r:embed="rId4"/>
                <a:stretch>
                  <a:fillRect l="-1889" t="-5839" r="-10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6428F5-C3E8-46BD-F53F-B1DC1961C071}"/>
              </a:ext>
            </a:extLst>
          </p:cNvPr>
          <p:cNvSpPr txBox="1"/>
          <p:nvPr/>
        </p:nvSpPr>
        <p:spPr>
          <a:xfrm>
            <a:off x="492220" y="4751371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1977093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12074" y="41126"/>
            <a:ext cx="4071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Rabbit farm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232188" y="3619823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8" y="3619823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720" t="-5882" r="-68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1027365" y="835848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6142943" y="305061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43" y="305061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201" t="-5882" r="-110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B8AF3-8F1B-9F65-21E0-41E6285CDAE2}"/>
              </a:ext>
            </a:extLst>
          </p:cNvPr>
          <p:cNvGrpSpPr/>
          <p:nvPr/>
        </p:nvGrpSpPr>
        <p:grpSpPr>
          <a:xfrm>
            <a:off x="6087597" y="1414406"/>
            <a:ext cx="3939937" cy="2861232"/>
            <a:chOff x="6087597" y="1414406"/>
            <a:chExt cx="3939937" cy="2861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DD1DAA-8668-1046-5760-9862A7C95381}"/>
                    </a:ext>
                  </a:extLst>
                </p:cNvPr>
                <p:cNvSpPr txBox="1"/>
                <p:nvPr/>
              </p:nvSpPr>
              <p:spPr>
                <a:xfrm>
                  <a:off x="6087597" y="2378893"/>
                  <a:ext cx="933974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DD1DAA-8668-1046-5760-9862A7C95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97" y="2378893"/>
                  <a:ext cx="93397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18F5E-5566-66CB-B895-E841D47C9F25}"/>
                    </a:ext>
                  </a:extLst>
                </p:cNvPr>
                <p:cNvSpPr txBox="1"/>
                <p:nvPr/>
              </p:nvSpPr>
              <p:spPr>
                <a:xfrm>
                  <a:off x="7996187" y="3875528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18F5E-5566-66CB-B895-E841D47C9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187" y="3875528"/>
                  <a:ext cx="670375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7923E4-8AA9-DA73-9268-8ADC6B382198}"/>
                </a:ext>
              </a:extLst>
            </p:cNvPr>
            <p:cNvSpPr txBox="1"/>
            <p:nvPr/>
          </p:nvSpPr>
          <p:spPr>
            <a:xfrm>
              <a:off x="6126338" y="1414406"/>
              <a:ext cx="390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Total Population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26A5D-9599-7DF1-B83F-005C8F5D20E4}"/>
                </a:ext>
              </a:extLst>
            </p:cNvPr>
            <p:cNvSpPr txBox="1"/>
            <p:nvPr/>
          </p:nvSpPr>
          <p:spPr>
            <a:xfrm>
              <a:off x="8696904" y="38867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AE2AA5-D52D-CC04-2ADB-6DE10E3C8D38}"/>
                </a:ext>
              </a:extLst>
            </p:cNvPr>
            <p:cNvSpPr txBox="1"/>
            <p:nvPr/>
          </p:nvSpPr>
          <p:spPr>
            <a:xfrm>
              <a:off x="6569962" y="176884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B8C210-31F5-E53D-8AE9-BF129FDE6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2609" y="3434769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923FE0-1A3D-0464-C26B-8B41D7E18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1900" y="2956417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84C651-27D3-D143-FDA5-18D2E6F3EF2D}"/>
              </a:ext>
            </a:extLst>
          </p:cNvPr>
          <p:cNvSpPr txBox="1"/>
          <p:nvPr/>
        </p:nvSpPr>
        <p:spPr>
          <a:xfrm>
            <a:off x="119730" y="4688072"/>
            <a:ext cx="31395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Variable independence: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870A-A160-2342-9725-3E8B9CFCF7EC}"/>
              </a:ext>
            </a:extLst>
          </p:cNvPr>
          <p:cNvSpPr txBox="1"/>
          <p:nvPr/>
        </p:nvSpPr>
        <p:spPr>
          <a:xfrm>
            <a:off x="119730" y="5586781"/>
            <a:ext cx="33154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Statistical independence: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D3A16-6B15-8A05-74BA-7318FF943C9B}"/>
              </a:ext>
            </a:extLst>
          </p:cNvPr>
          <p:cNvSpPr txBox="1"/>
          <p:nvPr/>
        </p:nvSpPr>
        <p:spPr>
          <a:xfrm>
            <a:off x="3196580" y="4641127"/>
            <a:ext cx="65346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Degrees of freedom themselves are independent, regardless </a:t>
            </a:r>
          </a:p>
          <a:p>
            <a:r>
              <a:rPr lang="en-US" sz="2000" dirty="0"/>
              <a:t>of what probability distribution one may put on top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17E39-2D51-F8D3-9459-3932FB234566}"/>
              </a:ext>
            </a:extLst>
          </p:cNvPr>
          <p:cNvGrpSpPr/>
          <p:nvPr/>
        </p:nvGrpSpPr>
        <p:grpSpPr>
          <a:xfrm>
            <a:off x="3351563" y="5648647"/>
            <a:ext cx="4045275" cy="799598"/>
            <a:chOff x="3583568" y="5417814"/>
            <a:chExt cx="4045275" cy="799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/>
                <p:nvPr/>
              </p:nvSpPr>
              <p:spPr>
                <a:xfrm>
                  <a:off x="4292550" y="5817302"/>
                  <a:ext cx="2539350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550" y="5817302"/>
                  <a:ext cx="253935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9F5E4-764E-C874-B0A5-4DA59A06EB3C}"/>
                </a:ext>
              </a:extLst>
            </p:cNvPr>
            <p:cNvSpPr txBox="1"/>
            <p:nvPr/>
          </p:nvSpPr>
          <p:spPr>
            <a:xfrm>
              <a:off x="3583568" y="5417814"/>
              <a:ext cx="40452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/>
                <a:t>the probability distribution factorizes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673A7F-31B7-1482-3F34-19A1FF9A7B65}"/>
              </a:ext>
            </a:extLst>
          </p:cNvPr>
          <p:cNvGrpSpPr/>
          <p:nvPr/>
        </p:nvGrpSpPr>
        <p:grpSpPr>
          <a:xfrm>
            <a:off x="6940765" y="1768845"/>
            <a:ext cx="2120494" cy="2120494"/>
            <a:chOff x="6940765" y="1768845"/>
            <a:chExt cx="2120494" cy="2120494"/>
          </a:xfrm>
        </p:grpSpPr>
        <p:sp>
          <p:nvSpPr>
            <p:cNvPr id="56" name="Rectangle 76">
              <a:extLst>
                <a:ext uri="{FF2B5EF4-FFF2-40B4-BE49-F238E27FC236}">
                  <a16:creationId xmlns:a16="http://schemas.microsoft.com/office/drawing/2014/main" id="{10650563-566C-9B25-516D-690F4CBF6514}"/>
                </a:ext>
              </a:extLst>
            </p:cNvPr>
            <p:cNvSpPr/>
            <p:nvPr/>
          </p:nvSpPr>
          <p:spPr>
            <a:xfrm>
              <a:off x="6947128" y="1833927"/>
              <a:ext cx="2054621" cy="2054621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0 w 2436484"/>
                <a:gd name="connsiteY2" fmla="*/ 2436484 h 2436484"/>
                <a:gd name="connsiteX3" fmla="*/ 0 w 2436484"/>
                <a:gd name="connsiteY3" fmla="*/ 0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0"/>
                  </a:moveTo>
                  <a:lnTo>
                    <a:pt x="2436484" y="0"/>
                  </a:lnTo>
                  <a:lnTo>
                    <a:pt x="0" y="2436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7273867" y="2799152"/>
              <a:ext cx="2051097" cy="12064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id="{D19789CB-62EA-42AB-CECA-949C6B0761C5}"/>
                </a:ext>
              </a:extLst>
            </p:cNvPr>
            <p:cNvSpPr/>
            <p:nvPr/>
          </p:nvSpPr>
          <p:spPr>
            <a:xfrm>
              <a:off x="6949980" y="1828867"/>
              <a:ext cx="2054621" cy="2054621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2436484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2436484"/>
                  </a:moveTo>
                  <a:lnTo>
                    <a:pt x="2436484" y="0"/>
                  </a:lnTo>
                  <a:lnTo>
                    <a:pt x="2436484" y="2436484"/>
                  </a:lnTo>
                  <a:lnTo>
                    <a:pt x="0" y="24364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13546" y="2858764"/>
              <a:ext cx="205109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34188" y="2858625"/>
              <a:ext cx="205109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140F04-9302-1129-A4DC-752CFE6C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8795" y="1834996"/>
              <a:ext cx="2054621" cy="2045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B610BB3-7546-327A-76C8-77186B3B7B8A}"/>
                </a:ext>
              </a:extLst>
            </p:cNvPr>
            <p:cNvCxnSpPr/>
            <p:nvPr/>
          </p:nvCxnSpPr>
          <p:spPr>
            <a:xfrm flipV="1">
              <a:off x="6949978" y="1768845"/>
              <a:ext cx="0" cy="2120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15F1D15-FBB8-F541-DC36-EB6713BAAA37}"/>
                </a:ext>
              </a:extLst>
            </p:cNvPr>
            <p:cNvCxnSpPr/>
            <p:nvPr/>
          </p:nvCxnSpPr>
          <p:spPr>
            <a:xfrm>
              <a:off x="6940765" y="3880310"/>
              <a:ext cx="212049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5362622" y="222849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/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94260F2-791E-5109-13E8-FE5D266D8761}"/>
              </a:ext>
            </a:extLst>
          </p:cNvPr>
          <p:cNvGrpSpPr/>
          <p:nvPr/>
        </p:nvGrpSpPr>
        <p:grpSpPr>
          <a:xfrm>
            <a:off x="9527258" y="765629"/>
            <a:ext cx="2626533" cy="2399052"/>
            <a:chOff x="9602075" y="802971"/>
            <a:chExt cx="2626533" cy="23990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DA7A98-8FE0-D1B9-9D2B-0C0A22ED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794AF8-CFB9-8BC9-CCB0-60A44EAF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0718FC-357E-20FB-95A1-46AE9D434C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19313F-7DC1-BAE3-2785-203FE8B8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BE97F6-27EF-38B4-2554-E25C9DD68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ECCF75-3FE1-6BC8-833B-0FA3F261C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894244" y="1602746"/>
            <a:ext cx="2017915" cy="82074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4755-9079-3710-DC1D-3B2A3AF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DC16D-75DD-2823-FCA3-87DB7569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92DD9-D914-B8C2-17F8-81B23AF3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754" y="2321768"/>
            <a:ext cx="5603797" cy="418352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618A4-0FD6-FC08-D2A9-7CC8045B2A9D}"/>
              </a:ext>
            </a:extLst>
          </p:cNvPr>
          <p:cNvGrpSpPr/>
          <p:nvPr/>
        </p:nvGrpSpPr>
        <p:grpSpPr>
          <a:xfrm>
            <a:off x="7110115" y="250049"/>
            <a:ext cx="4118942" cy="3762205"/>
            <a:chOff x="5701630" y="1744849"/>
            <a:chExt cx="4118942" cy="376220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B1E5C-316B-4CFC-B831-FAF961E99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3571241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C2A275-D457-F5BF-4870-73ADDADA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630" y="1744849"/>
              <a:ext cx="4118942" cy="376220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CAD315-5801-7EE1-C111-4889576B6B6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087596" y="3571241"/>
              <a:ext cx="1454698" cy="55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B051-9203-1D1B-517D-22F920A69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5788" y="3663950"/>
              <a:ext cx="1170622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665ECA-CC96-B492-BF1B-B819B563D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1108" y="3571241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D1EA1E-0BBF-BF78-8CDA-501EF0CB2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2480922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5F3B91-9E85-7425-1A5C-88C433DDEF68}"/>
              </a:ext>
            </a:extLst>
          </p:cNvPr>
          <p:cNvGrpSpPr/>
          <p:nvPr/>
        </p:nvGrpSpPr>
        <p:grpSpPr>
          <a:xfrm>
            <a:off x="3022414" y="352708"/>
            <a:ext cx="4128583" cy="3565965"/>
            <a:chOff x="3022414" y="352708"/>
            <a:chExt cx="4128583" cy="35659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298980-1111-05DC-E6A0-29AA9C267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1970156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671881-5BF8-B39C-2D0A-B12C6868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2414" y="352708"/>
              <a:ext cx="4128583" cy="356596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DE985B-6E05-1AB0-FD98-35997F8460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3481417" y="1972426"/>
              <a:ext cx="1444752" cy="55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592B1A-6C98-45F7-62E1-4F9CE58AE9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9804" y="2061937"/>
              <a:ext cx="1161288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E66CF-B116-41FA-85B5-773DA2370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2926" y="1970156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2B1A-204F-3565-6F37-7784F976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877414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7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3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must return the area in </a:t>
                </a:r>
              </a:p>
              <a:p>
                <a:r>
                  <a:rPr lang="en-US" sz="28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blipFill>
                <a:blip r:embed="rId5"/>
                <a:stretch>
                  <a:fillRect l="-2958" t="-5732" r="-197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needs to return zero across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blipFill>
                <a:blip r:embed="rId6"/>
                <a:stretch>
                  <a:fillRect l="-2439" t="-6410" r="-146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>
            <a:off x="2694174" y="1944577"/>
            <a:ext cx="771312" cy="7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>
            <a:cxnSpLocks/>
          </p:cNvCxnSpPr>
          <p:nvPr/>
        </p:nvCxnSpPr>
        <p:spPr>
          <a:xfrm flipH="1">
            <a:off x="7989376" y="1562242"/>
            <a:ext cx="1074158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blipFill>
                <a:blip r:embed="rId7"/>
                <a:stretch>
                  <a:fillRect l="-1734" t="-440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678247" y="4402757"/>
            <a:ext cx="1675339" cy="49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defines orthogonality for all DOFs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blipFill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7840575" y="1880494"/>
            <a:ext cx="3699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coefficients on the diagonal </a:t>
            </a:r>
          </a:p>
          <a:p>
            <a:r>
              <a:rPr lang="en-US" sz="24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066978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286786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Therefore expressing the number of configurations with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same units for all DOFs is necessary to keep track of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3500" y="1186219"/>
            <a:ext cx="977928" cy="2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661428" y="1262056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Which gives us the conditions IND-DOF, IND-STAT, IND-INFO, </a:t>
                </a:r>
              </a:p>
              <a:p>
                <a:r>
                  <a:rPr lang="en-US" sz="32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blipFill>
                <a:blip r:embed="rId4"/>
                <a:stretch>
                  <a:fillRect l="-1408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3696169" y="3650691"/>
            <a:ext cx="569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defines independent DOFs and the count of </a:t>
            </a:r>
          </a:p>
          <a:p>
            <a:r>
              <a:rPr lang="en-US" sz="2400" dirty="0"/>
              <a:t>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244739" y="3256571"/>
            <a:ext cx="1278610" cy="51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blipFill>
                <a:blip r:embed="rId5"/>
                <a:stretch>
                  <a:fillRect l="-1852" t="-7345" r="-96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3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-17930" y="1089586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66737" y="2185340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66737" y="3584449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/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50F7548-FF02-F886-1830-574E62A50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086" y="4232877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/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8C84F7-9C07-FABC-C8AE-1C36E7DDA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94" y="5594779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676" r="-111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22CFE892-11CC-3EA9-8A77-DEDC2E2CB14A}"/>
              </a:ext>
            </a:extLst>
          </p:cNvPr>
          <p:cNvGrpSpPr>
            <a:grpSpLocks noChangeAspect="1"/>
          </p:cNvGrpSpPr>
          <p:nvPr/>
        </p:nvGrpSpPr>
        <p:grpSpPr>
          <a:xfrm>
            <a:off x="1162629" y="4700484"/>
            <a:ext cx="2776619" cy="2135860"/>
            <a:chOff x="1393723" y="4771424"/>
            <a:chExt cx="1981200" cy="1524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D1E7461-09E4-32B1-FC5F-56AAFB0E4DEB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59443BD-ED78-A51B-E679-C5017C847C59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AC93157-59E3-7F6F-C9C4-871FF96268F6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535215A-98B5-D105-15E6-417A8BD333D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8497427-136B-887E-6BAE-A1BB4F5FC7FA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8809B67-314C-8348-7ABA-20DA0B22B46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BDB8EAB-D38B-F89F-2EF3-39AAD029D0D8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37A52D2-7DA9-F749-A737-B48079970AC1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9F47230-8C4C-E44B-3356-A7956B1897DD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3FD160-8B88-7E8D-F3FC-B9E9D3D6DC7E}"/>
              </a:ext>
            </a:extLst>
          </p:cNvPr>
          <p:cNvGrpSpPr>
            <a:grpSpLocks noChangeAspect="1"/>
          </p:cNvGrpSpPr>
          <p:nvPr/>
        </p:nvGrpSpPr>
        <p:grpSpPr>
          <a:xfrm>
            <a:off x="5752102" y="4768044"/>
            <a:ext cx="2737380" cy="2000049"/>
            <a:chOff x="1393723" y="4724625"/>
            <a:chExt cx="1953202" cy="1427095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DFA2852-29B5-1C23-3231-D16406B64A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99933" y="4724625"/>
              <a:ext cx="342900" cy="14270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BE68A75-1473-622E-7008-87FE1A839E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3723" y="5438173"/>
              <a:ext cx="1953202" cy="1143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620A501-FD8E-B684-A6C2-04C4C0088DC5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DBFEA5-FBEF-2DC8-422A-70E182305F9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BF3E4DC-38F3-DB14-9477-B8A185144B3C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CCAB7C5F-2665-CD7B-375E-C381873AA6E0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5674BEB-9FE3-DDAA-95C1-F73E664EB9BD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575E59E-158F-8023-304B-9C972D263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A89CD4A-212C-552C-9592-CA533F1BEDAC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0465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764753" y="3241736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6325552" y="4677403"/>
            <a:ext cx="3057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365443" y="86043"/>
            <a:ext cx="1128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answer to this question is no, which can be easily seen in 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DC37A3-F7AD-C204-8D5B-B39D175761AE}"/>
              </a:ext>
            </a:extLst>
          </p:cNvPr>
          <p:cNvGrpSpPr/>
          <p:nvPr/>
        </p:nvGrpSpPr>
        <p:grpSpPr>
          <a:xfrm>
            <a:off x="3492539" y="2025996"/>
            <a:ext cx="2877195" cy="1323445"/>
            <a:chOff x="3492539" y="2097740"/>
            <a:chExt cx="2877195" cy="1323445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235494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105097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304355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50714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FFDAB2-F92E-718A-F33F-8F095F24E3A8}"/>
                </a:ext>
              </a:extLst>
            </p:cNvPr>
            <p:cNvSpPr/>
            <p:nvPr/>
          </p:nvSpPr>
          <p:spPr>
            <a:xfrm>
              <a:off x="4546007" y="2817029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36AE2-5046-3029-1FF1-96F9B7265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817029"/>
              <a:ext cx="10607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955DB37-523A-E369-82B1-1402F89E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817029"/>
              <a:ext cx="96012" cy="91440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BBBC60-ACDA-C17F-B4BD-D96E8E9759FE}"/>
                </a:ext>
              </a:extLst>
            </p:cNvPr>
            <p:cNvSpPr/>
            <p:nvPr/>
          </p:nvSpPr>
          <p:spPr>
            <a:xfrm>
              <a:off x="4546007" y="250169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B0AB3AA-3181-FD63-DBB7-18B6702C5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50169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8942D798-3346-7DAF-9F2E-6746F0D36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50169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0E7521-9E9F-5306-0502-49F4FB37DFEF}"/>
                </a:ext>
              </a:extLst>
            </p:cNvPr>
            <p:cNvSpPr/>
            <p:nvPr/>
          </p:nvSpPr>
          <p:spPr>
            <a:xfrm>
              <a:off x="4546007" y="2301732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898631D-153F-1C36-22E0-891DFD04D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301732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2D5AD66B-2E37-30C2-2F86-FD7B060D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301732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432A4-B1C8-91FD-4DBF-6AF7006A6AB0}"/>
                </a:ext>
              </a:extLst>
            </p:cNvPr>
            <p:cNvSpPr/>
            <p:nvPr/>
          </p:nvSpPr>
          <p:spPr>
            <a:xfrm>
              <a:off x="4546007" y="2101775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D40E98-E4BF-6E25-BA38-BC73D90D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101255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0972A404-F275-5241-245A-39B7E164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099564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DAC140-C425-0FA2-87B9-06E0B9255316}"/>
                </a:ext>
              </a:extLst>
            </p:cNvPr>
            <p:cNvSpPr/>
            <p:nvPr/>
          </p:nvSpPr>
          <p:spPr>
            <a:xfrm>
              <a:off x="5850045" y="2492086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F4BC110D-EDF5-B582-D5EF-12958808E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978" y="2492086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76BDB6-551B-BFCE-C977-60ECEEAFE088}"/>
                </a:ext>
              </a:extLst>
            </p:cNvPr>
            <p:cNvSpPr/>
            <p:nvPr/>
          </p:nvSpPr>
          <p:spPr>
            <a:xfrm>
              <a:off x="5850045" y="2297296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B7FBB094-5975-B2A3-2B9F-DA27C7721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297296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250090C-8C7D-4933-B137-334695273C03}"/>
                </a:ext>
              </a:extLst>
            </p:cNvPr>
            <p:cNvSpPr/>
            <p:nvPr/>
          </p:nvSpPr>
          <p:spPr>
            <a:xfrm>
              <a:off x="5850045" y="209774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20416E13-E913-6DEE-8999-243F07823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09774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F725E53-1654-B1F8-419B-E1797C139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492086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AE7184-8516-3774-595B-F15AAEED3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297296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8D186D2-4FD8-E080-2891-CEE34278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09774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4FBED74-D3FF-44C1-9677-970CC9740BFC}"/>
                </a:ext>
              </a:extLst>
            </p:cNvPr>
            <p:cNvCxnSpPr>
              <a:cxnSpLocks/>
              <a:stCxn id="19" idx="5"/>
              <a:endCxn id="102" idx="1"/>
            </p:cNvCxnSpPr>
            <p:nvPr/>
          </p:nvCxnSpPr>
          <p:spPr>
            <a:xfrm flipV="1">
              <a:off x="4846192" y="2132667"/>
              <a:ext cx="1207570" cy="40395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B2A6B81-6CCF-36BC-D4A2-CAA17A278955}"/>
                </a:ext>
              </a:extLst>
            </p:cNvPr>
            <p:cNvCxnSpPr>
              <a:cxnSpLocks/>
              <a:stCxn id="18" idx="5"/>
              <a:endCxn id="110" idx="1"/>
            </p:cNvCxnSpPr>
            <p:nvPr/>
          </p:nvCxnSpPr>
          <p:spPr>
            <a:xfrm>
              <a:off x="4406757" y="2146975"/>
              <a:ext cx="1883425" cy="39083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7E6E864-03E4-915B-E798-8D610B8C37FF}"/>
                </a:ext>
              </a:extLst>
            </p:cNvPr>
            <p:cNvCxnSpPr>
              <a:cxnSpLocks/>
              <a:stCxn id="11" idx="3"/>
              <a:endCxn id="97" idx="1"/>
            </p:cNvCxnSpPr>
            <p:nvPr/>
          </p:nvCxnSpPr>
          <p:spPr>
            <a:xfrm flipV="1">
              <a:off x="4637447" y="2343016"/>
              <a:ext cx="1212598" cy="443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EDE43-45D1-4CA0-F36D-A6326E85CB3C}"/>
              </a:ext>
            </a:extLst>
          </p:cNvPr>
          <p:cNvGrpSpPr/>
          <p:nvPr/>
        </p:nvGrpSpPr>
        <p:grpSpPr>
          <a:xfrm>
            <a:off x="3733323" y="3535198"/>
            <a:ext cx="2675854" cy="517602"/>
            <a:chOff x="3733323" y="3661521"/>
            <a:chExt cx="2675854" cy="51760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3930331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675989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675989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67598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880776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880776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88077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4085563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4085563"/>
              <a:ext cx="91440" cy="91440"/>
            </a:xfrm>
            <a:prstGeom prst="ellipse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4085563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15158E-8175-4C6D-E7D2-A66A690BE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678109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14DBC8-425E-E733-9731-C4525117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67810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09151D-8B63-4533-F70D-161DECA6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678109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7CF285-B5FF-3297-172B-D58FEF829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882896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4D37B7C-3B07-1B04-00D1-7667FEEB6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882896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2029BE-CA53-326A-862B-ACD1E855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88289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F4CE6A-504A-B155-FC2D-D07EDE844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4087683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0504990-1EAF-8795-FCE3-3DBE07E4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4087683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5364527-830C-38EC-D93D-697B7E709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4087683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4AE9580-256F-7EA8-F8A4-D06B245498E8}"/>
                </a:ext>
              </a:extLst>
            </p:cNvPr>
            <p:cNvCxnSpPr>
              <a:cxnSpLocks/>
              <a:stCxn id="72" idx="6"/>
              <a:endCxn id="134" idx="2"/>
            </p:cNvCxnSpPr>
            <p:nvPr/>
          </p:nvCxnSpPr>
          <p:spPr>
            <a:xfrm flipV="1">
              <a:off x="4886402" y="3723829"/>
              <a:ext cx="1431335" cy="407454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12272EC-7C9E-93B5-EBB1-29AD2693F4F8}"/>
                </a:ext>
              </a:extLst>
            </p:cNvPr>
            <p:cNvCxnSpPr>
              <a:cxnSpLocks/>
              <a:stCxn id="68" idx="6"/>
              <a:endCxn id="163" idx="2"/>
            </p:cNvCxnSpPr>
            <p:nvPr/>
          </p:nvCxnSpPr>
          <p:spPr>
            <a:xfrm>
              <a:off x="4655344" y="3926496"/>
              <a:ext cx="1431335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6FF4BEE-6AD5-B5AC-D8E1-A5CCB13A241A}"/>
                </a:ext>
              </a:extLst>
            </p:cNvPr>
            <p:cNvCxnSpPr>
              <a:cxnSpLocks/>
              <a:stCxn id="65" idx="6"/>
              <a:endCxn id="157" idx="2"/>
            </p:cNvCxnSpPr>
            <p:nvPr/>
          </p:nvCxnSpPr>
          <p:spPr>
            <a:xfrm>
              <a:off x="4655344" y="3721709"/>
              <a:ext cx="1200277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F8BE4-D633-C35E-1C7D-FAF211672A4D}"/>
              </a:ext>
            </a:extLst>
          </p:cNvPr>
          <p:cNvGrpSpPr/>
          <p:nvPr/>
        </p:nvGrpSpPr>
        <p:grpSpPr>
          <a:xfrm>
            <a:off x="3434940" y="4688823"/>
            <a:ext cx="2960826" cy="1338098"/>
            <a:chOff x="3434940" y="5009702"/>
            <a:chExt cx="2960826" cy="133809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526709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118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176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234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025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2306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4354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5EAC7E7-F614-A31C-925C-477CEAAD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F56904-7FD7-C0B5-0ECC-5CB9AF2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ADCB2-6A10-C0CA-74B6-D980123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909" y="501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8C80909-C4B4-C6DE-8C3C-4ED65F90F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21F9D3-7E62-3CAD-CDFF-BB0C41FC6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D430FB2-81F5-9611-D34F-ED44AB3F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A1285A-289C-FF2F-F161-BBD8D4D6E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887BC0-0981-864D-F76B-0B09D619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09459F6-0DA3-599B-4FDD-79199E0D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C9D1B9A-A0FC-4051-E545-99CDFFE9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954A82-E3E1-1BDE-B10C-265DAE99B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0797DA-81E1-B5EF-1136-9B152488E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326" y="50097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31B81AA-4600-B47D-BF36-B97D2304B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84E510-6E55-1230-BCF7-E29F861FE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EBE6549-95D2-D700-EFAE-23DBCE9DE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4208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150A382-37A9-4BF9-7438-78C98DB79D28}"/>
                </a:ext>
              </a:extLst>
            </p:cNvPr>
            <p:cNvCxnSpPr>
              <a:cxnSpLocks/>
              <a:stCxn id="218" idx="7"/>
              <a:endCxn id="254" idx="1"/>
            </p:cNvCxnSpPr>
            <p:nvPr/>
          </p:nvCxnSpPr>
          <p:spPr>
            <a:xfrm flipV="1">
              <a:off x="4883958" y="5024633"/>
              <a:ext cx="979478" cy="380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22FA0D4-4A78-4DBD-74EC-991C5D5A1CDA}"/>
                </a:ext>
              </a:extLst>
            </p:cNvPr>
            <p:cNvCxnSpPr>
              <a:cxnSpLocks/>
              <a:stCxn id="222" idx="6"/>
              <a:endCxn id="254" idx="3"/>
            </p:cNvCxnSpPr>
            <p:nvPr/>
          </p:nvCxnSpPr>
          <p:spPr>
            <a:xfrm flipV="1">
              <a:off x="4443068" y="5089291"/>
              <a:ext cx="1420368" cy="38259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182B387-2EDF-EE09-5DA8-5280E9A93459}"/>
                </a:ext>
              </a:extLst>
            </p:cNvPr>
            <p:cNvCxnSpPr>
              <a:cxnSpLocks/>
              <a:stCxn id="221" idx="6"/>
              <a:endCxn id="256" idx="2"/>
            </p:cNvCxnSpPr>
            <p:nvPr/>
          </p:nvCxnSpPr>
          <p:spPr>
            <a:xfrm flipV="1">
              <a:off x="4905184" y="5055422"/>
              <a:ext cx="1399142" cy="21167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3579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039375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80468" y="1624150"/>
            <a:ext cx="1274677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54701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764057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660996" y="5135767"/>
            <a:ext cx="4020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May indicate that the math we currently </a:t>
            </a:r>
          </a:p>
          <a:p>
            <a:r>
              <a:rPr lang="en-US" dirty="0"/>
              <a:t>use is not “physically correct”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3178389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0AB216-A58D-B043-6F6C-306AE676706F}"/>
              </a:ext>
            </a:extLst>
          </p:cNvPr>
          <p:cNvCxnSpPr>
            <a:cxnSpLocks/>
          </p:cNvCxnSpPr>
          <p:nvPr/>
        </p:nvCxnSpPr>
        <p:spPr>
          <a:xfrm flipH="1" flipV="1">
            <a:off x="1697064" y="4964386"/>
            <a:ext cx="883404" cy="4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730" y="194583"/>
            <a:ext cx="24615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581238" y="257725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244231" y="1521196"/>
            <a:ext cx="118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470150" y="2256842"/>
            <a:ext cx="1485900" cy="3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04698" y="245187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553682" y="3793451"/>
            <a:ext cx="94214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Insight: Hamiltonian mechanics is exactly the deterministic and </a:t>
            </a:r>
          </a:p>
          <a:p>
            <a:r>
              <a:rPr lang="en-US" sz="2800" dirty="0"/>
              <a:t>reversible evolution of a system decomposable into a finite </a:t>
            </a:r>
          </a:p>
          <a:p>
            <a:r>
              <a:rPr lang="en-US" sz="2800" dirty="0"/>
              <a:t>collection of independent 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3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faster particle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greater frictional force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blipFill>
                <a:blip r:embed="rId4"/>
                <a:stretch>
                  <a:fillRect l="-1788" t="-10526" r="-5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2440860" y="2978937"/>
            <a:ext cx="6911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</a:t>
            </a:r>
          </a:p>
          <a:p>
            <a:r>
              <a:rPr lang="en-US" sz="2400" dirty="0"/>
              <a:t>all degrees of freedom will shrink at 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342454" y="4031313"/>
            <a:ext cx="95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the only way we can add or remove entropy </a:t>
            </a:r>
          </a:p>
          <a:p>
            <a:r>
              <a:rPr lang="en-US" sz="2400" dirty="0"/>
              <a:t>to/from a system while preserving IND is by dividing that entropy </a:t>
            </a:r>
          </a:p>
          <a:p>
            <a:r>
              <a:rPr lang="en-US" sz="2400" dirty="0"/>
              <a:t>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706922" y="5192561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5224824" y="4865341"/>
            <a:ext cx="593270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/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blipFill>
                <a:blip r:embed="rId5"/>
                <a:stretch>
                  <a:fillRect l="-302" t="-10526" r="-135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F0437E-E9FF-0B18-0D15-ED39967767ED}"/>
              </a:ext>
            </a:extLst>
          </p:cNvPr>
          <p:cNvSpPr txBox="1"/>
          <p:nvPr/>
        </p:nvSpPr>
        <p:spPr>
          <a:xfrm>
            <a:off x="9940253" y="2983327"/>
            <a:ext cx="17581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tending to zero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8A9B06-75C0-85E9-14EF-D96201741911}"/>
              </a:ext>
            </a:extLst>
          </p:cNvPr>
          <p:cNvCxnSpPr>
            <a:cxnSpLocks/>
          </p:cNvCxnSpPr>
          <p:nvPr/>
        </p:nvCxnSpPr>
        <p:spPr>
          <a:xfrm flipH="1" flipV="1">
            <a:off x="9059271" y="2808021"/>
            <a:ext cx="804829" cy="37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/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2A36EFC-527B-7553-62F4-9539B8C84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53" y="4724954"/>
                <a:ext cx="1105046" cy="461665"/>
              </a:xfrm>
              <a:prstGeom prst="rect">
                <a:avLst/>
              </a:prstGeom>
              <a:blipFill>
                <a:blip r:embed="rId6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/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57087B-3F46-BF31-B4A4-FED8483D8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5161" y="6086856"/>
                <a:ext cx="1093953" cy="461665"/>
              </a:xfrm>
              <a:prstGeom prst="rect">
                <a:avLst/>
              </a:prstGeom>
              <a:blipFill>
                <a:blip r:embed="rId7"/>
                <a:stretch>
                  <a:fillRect l="-1111" r="-1111" b="-17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89A2EA3E-0F11-710C-4303-9C1C3C7B8400}"/>
              </a:ext>
            </a:extLst>
          </p:cNvPr>
          <p:cNvGrpSpPr>
            <a:grpSpLocks noChangeAspect="1"/>
          </p:cNvGrpSpPr>
          <p:nvPr/>
        </p:nvGrpSpPr>
        <p:grpSpPr>
          <a:xfrm>
            <a:off x="-46304" y="5192561"/>
            <a:ext cx="2776619" cy="2135860"/>
            <a:chOff x="1393723" y="4771424"/>
            <a:chExt cx="1981200" cy="15240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91C1481-855E-CF1A-0A0E-1EDCDAF8F451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EA226D-8E2A-5CEA-863D-9210B371D693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7C04443-C28C-542C-8AE5-5C10FCE14A0B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707EAAA-FEA4-C122-2CDA-7ED1C270E441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EF57F4F-A57D-D1B4-37D5-450A9D2FB28D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C9003C6-1392-CF91-3314-680FEFF69D5E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4EA471A3-E3AF-CF19-4D7C-B3AA3B0900B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7A3F30B-423D-F7C1-C1CD-BD3AB3B91962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DD8CE33-97B0-0D31-7A78-8019C30B1907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FA08D41-EDE1-7992-07A0-9B96F852CC24}"/>
              </a:ext>
            </a:extLst>
          </p:cNvPr>
          <p:cNvCxnSpPr>
            <a:cxnSpLocks/>
          </p:cNvCxnSpPr>
          <p:nvPr/>
        </p:nvCxnSpPr>
        <p:spPr>
          <a:xfrm flipH="1">
            <a:off x="5607201" y="6564908"/>
            <a:ext cx="1" cy="10907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B88280-E294-6807-967C-158AA3DE09A0}"/>
              </a:ext>
            </a:extLst>
          </p:cNvPr>
          <p:cNvCxnSpPr>
            <a:cxnSpLocks/>
          </p:cNvCxnSpPr>
          <p:nvPr/>
        </p:nvCxnSpPr>
        <p:spPr>
          <a:xfrm>
            <a:off x="4290527" y="6614409"/>
            <a:ext cx="204236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35CAEF3-5C1C-3278-B29B-F50E601C063C}"/>
              </a:ext>
            </a:extLst>
          </p:cNvPr>
          <p:cNvGrpSpPr/>
          <p:nvPr/>
        </p:nvGrpSpPr>
        <p:grpSpPr>
          <a:xfrm>
            <a:off x="5607202" y="6143093"/>
            <a:ext cx="706972" cy="471315"/>
            <a:chOff x="1828800" y="2038350"/>
            <a:chExt cx="685800" cy="4572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A1DBABD-F950-088B-6961-8A5BF8002A95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EF4C937-88CB-BE65-049B-76C1BBFAB560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5BD04B7-5CFD-97AB-C3FA-218F6EE59A33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4B66E80-1868-5E77-C2AF-87C6A310D5B5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F8438C4-4908-4D67-69DD-791376626523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8023F42-BEF5-107F-172D-96F8788B2F6F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39556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88865</TotalTime>
  <Words>4737</Words>
  <Application>Microsoft Office PowerPoint</Application>
  <PresentationFormat>Widescreen</PresentationFormat>
  <Paragraphs>802</Paragraphs>
  <Slides>58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224</cp:revision>
  <dcterms:created xsi:type="dcterms:W3CDTF">2021-04-07T15:17:47Z</dcterms:created>
  <dcterms:modified xsi:type="dcterms:W3CDTF">2024-08-01T20:57:27Z</dcterms:modified>
</cp:coreProperties>
</file>