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072" r:id="rId2"/>
    <p:sldId id="1220" r:id="rId3"/>
    <p:sldId id="1223" r:id="rId4"/>
    <p:sldId id="1221" r:id="rId5"/>
    <p:sldId id="1224" r:id="rId6"/>
    <p:sldId id="1225" r:id="rId7"/>
    <p:sldId id="1226" r:id="rId8"/>
    <p:sldId id="1227" r:id="rId9"/>
    <p:sldId id="1228" r:id="rId10"/>
    <p:sldId id="1229" r:id="rId11"/>
    <p:sldId id="1230" r:id="rId12"/>
    <p:sldId id="1231" r:id="rId13"/>
    <p:sldId id="1232" r:id="rId14"/>
    <p:sldId id="1233" r:id="rId15"/>
    <p:sldId id="1234" r:id="rId16"/>
    <p:sldId id="1235" r:id="rId17"/>
    <p:sldId id="1236" r:id="rId18"/>
    <p:sldId id="1237" r:id="rId19"/>
    <p:sldId id="12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  <a:srgbClr val="4C216D"/>
    <a:srgbClr val="A469D1"/>
    <a:srgbClr val="9752CA"/>
    <a:srgbClr val="B686DA"/>
    <a:srgbClr val="C9A6E4"/>
    <a:srgbClr val="672D93"/>
    <a:srgbClr val="E3D3F1"/>
    <a:srgbClr val="863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5210" autoAdjust="0"/>
  </p:normalViewPr>
  <p:slideViewPr>
    <p:cSldViewPr snapToGrid="0">
      <p:cViewPr varScale="1">
        <p:scale>
          <a:sx n="69" d="100"/>
          <a:sy n="69" d="100"/>
        </p:scale>
        <p:origin x="1229" y="67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CF9E-8B09-4099-B1BA-6ADDA94A0342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689B-730B-4AF6-A7AC-5BF745BF6CF6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D730-13C7-4BA8-9C49-4344F22DB36C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040F82-CAAF-492E-A3B6-9D23E7AB0A58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85C-5462-4635-A827-CBBCD3A2E6B8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218-991B-4184-B0F8-198D0FAC17F9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B3F8-63BD-45A8-8D64-7C6391B4DEC4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7A86-4DED-4531-AD0C-FE6F48B43375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EE58-DC87-4D11-AA22-E3A6718A2E8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BEE4-EED9-4644-8E5D-BAF3D04BB52D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AFE7-E238-4DAA-A26B-A60C405FBFD6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60A-2FFB-4EA8-A917-E41016B95ABA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4.png"/><Relationship Id="rId10" Type="http://schemas.openxmlformats.org/officeDocument/2006/relationships/image" Target="../media/image530.png"/><Relationship Id="rId4" Type="http://schemas.openxmlformats.org/officeDocument/2006/relationships/image" Target="../media/image47.png"/><Relationship Id="rId9" Type="http://schemas.openxmlformats.org/officeDocument/2006/relationships/image" Target="../media/image5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2.png"/><Relationship Id="rId5" Type="http://schemas.openxmlformats.org/officeDocument/2006/relationships/image" Target="../media/image51.png"/><Relationship Id="rId10" Type="http://schemas.openxmlformats.org/officeDocument/2006/relationships/image" Target="../media/image60.png"/><Relationship Id="rId4" Type="http://schemas.openxmlformats.org/officeDocument/2006/relationships/image" Target="../media/image41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0.png"/><Relationship Id="rId7" Type="http://schemas.openxmlformats.org/officeDocument/2006/relationships/image" Target="../media/image6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55.png"/><Relationship Id="rId10" Type="http://schemas.openxmlformats.org/officeDocument/2006/relationships/image" Target="../media/image51.png"/><Relationship Id="rId4" Type="http://schemas.openxmlformats.org/officeDocument/2006/relationships/image" Target="../media/image41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70.png"/><Relationship Id="rId5" Type="http://schemas.openxmlformats.org/officeDocument/2006/relationships/image" Target="../media/image55.png"/><Relationship Id="rId10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Geometry is entropy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C9BC4-E94A-0851-0A4C-2906C6C2EF81}"/>
                  </a:ext>
                </a:extLst>
              </p:cNvPr>
              <p:cNvSpPr txBox="1"/>
              <p:nvPr/>
            </p:nvSpPr>
            <p:spPr>
              <a:xfrm>
                <a:off x="5033317" y="1423826"/>
                <a:ext cx="251120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C9BC4-E94A-0851-0A4C-2906C6C2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317" y="1423826"/>
                <a:ext cx="2511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F1DAEC-600D-10CA-01BD-EABAABE637A7}"/>
              </a:ext>
            </a:extLst>
          </p:cNvPr>
          <p:cNvSpPr txBox="1"/>
          <p:nvPr/>
        </p:nvSpPr>
        <p:spPr>
          <a:xfrm>
            <a:off x="515007" y="536028"/>
            <a:ext cx="618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Geometry given by the norm</a:t>
            </a:r>
            <a:br>
              <a:rPr lang="en-US" sz="4000" dirty="0"/>
            </a:br>
            <a:r>
              <a:rPr lang="en-US" sz="4000" dirty="0"/>
              <a:t>of 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46655-7FF7-B7F1-FF3B-894BEB838A20}"/>
                  </a:ext>
                </a:extLst>
              </p:cNvPr>
              <p:cNvSpPr txBox="1"/>
              <p:nvPr/>
            </p:nvSpPr>
            <p:spPr>
              <a:xfrm>
                <a:off x="515007" y="2721114"/>
                <a:ext cx="68423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E.g. spatial direction of spin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46655-7FF7-B7F1-FF3B-894BEB83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7" y="2721114"/>
                <a:ext cx="6842386" cy="707886"/>
              </a:xfrm>
              <a:prstGeom prst="rect">
                <a:avLst/>
              </a:prstGeom>
              <a:blipFill>
                <a:blip r:embed="rId3"/>
                <a:stretch>
                  <a:fillRect l="-3117"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12F40D-8D0E-94A3-4834-3035D509D44C}"/>
                  </a:ext>
                </a:extLst>
              </p:cNvPr>
              <p:cNvSpPr txBox="1"/>
              <p:nvPr/>
            </p:nvSpPr>
            <p:spPr>
              <a:xfrm>
                <a:off x="3890187" y="3465879"/>
                <a:ext cx="5508303" cy="1219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𝜓𝜙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12F40D-8D0E-94A3-4834-3035D509D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87" y="3465879"/>
                <a:ext cx="5508303" cy="1219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F023E5-8CB1-2115-3C01-478D19B81340}"/>
              </a:ext>
            </a:extLst>
          </p:cNvPr>
          <p:cNvSpPr txBox="1"/>
          <p:nvPr/>
        </p:nvSpPr>
        <p:spPr>
          <a:xfrm>
            <a:off x="1422384" y="4943079"/>
            <a:ext cx="760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How is it related to the entropy?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52710B-75AE-3A53-B032-5F16D89A40FA}"/>
              </a:ext>
            </a:extLst>
          </p:cNvPr>
          <p:cNvGrpSpPr/>
          <p:nvPr/>
        </p:nvGrpSpPr>
        <p:grpSpPr>
          <a:xfrm>
            <a:off x="8771716" y="754385"/>
            <a:ext cx="3187388" cy="2711494"/>
            <a:chOff x="5576873" y="3733497"/>
            <a:chExt cx="3187388" cy="2711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6ECF87-DBC0-D6A4-AACD-71035C36EEBD}"/>
                </a:ext>
              </a:extLst>
            </p:cNvPr>
            <p:cNvGrpSpPr/>
            <p:nvPr/>
          </p:nvGrpSpPr>
          <p:grpSpPr>
            <a:xfrm>
              <a:off x="5576873" y="3733497"/>
              <a:ext cx="3187388" cy="2711494"/>
              <a:chOff x="8866556" y="911557"/>
              <a:chExt cx="3187388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8ED2EA2-2AF9-B41C-E275-47220220AD6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B5CCC3-6B47-6F9D-D434-018CC6B172DE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B7BB2A-3AD6-62AE-8750-21C7B1327E2D}"/>
                </a:ext>
              </a:extLst>
            </p:cNvPr>
            <p:cNvGrpSpPr/>
            <p:nvPr/>
          </p:nvGrpSpPr>
          <p:grpSpPr>
            <a:xfrm>
              <a:off x="6215083" y="4132791"/>
              <a:ext cx="1916430" cy="1916266"/>
              <a:chOff x="2521889" y="2808131"/>
              <a:chExt cx="1916430" cy="191626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7EEA20-9AA5-C924-88D0-332EBD5DE94B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31">
                <a:extLst>
                  <a:ext uri="{FF2B5EF4-FFF2-40B4-BE49-F238E27FC236}">
                    <a16:creationId xmlns:a16="http://schemas.microsoft.com/office/drawing/2014/main" id="{5057C3F9-6C19-1604-BFDB-F72FBA6B6473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37119D-6F6F-68C7-D405-E8DB1F9A8202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126A767-A2E4-136E-9E2C-8CF3D461B4C5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E39044D-91E0-9EC6-D012-86E93D609AE0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" name="Oval 9">
                  <a:extLst>
                    <a:ext uri="{FF2B5EF4-FFF2-40B4-BE49-F238E27FC236}">
                      <a16:creationId xmlns:a16="http://schemas.microsoft.com/office/drawing/2014/main" id="{25F49161-B01B-6421-34AE-F4FA3DB15A55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C662545-38FB-9D3D-20F1-0A6D4D5CF591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1B67EDF-735B-023B-D360-134EED0B57E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6" name="Oval 9">
                  <a:extLst>
                    <a:ext uri="{FF2B5EF4-FFF2-40B4-BE49-F238E27FC236}">
                      <a16:creationId xmlns:a16="http://schemas.microsoft.com/office/drawing/2014/main" id="{E9E5B81A-57B0-FE7D-5B58-2309B0E03E61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48166-6659-59BB-0CF2-97115B908566}"/>
              </a:ext>
            </a:extLst>
          </p:cNvPr>
          <p:cNvCxnSpPr/>
          <p:nvPr/>
        </p:nvCxnSpPr>
        <p:spPr>
          <a:xfrm flipV="1">
            <a:off x="10423552" y="1315274"/>
            <a:ext cx="343520" cy="737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60E0A3-C27E-BE6F-0E8F-19D6C05260AC}"/>
              </a:ext>
            </a:extLst>
          </p:cNvPr>
          <p:cNvCxnSpPr>
            <a:cxnSpLocks/>
          </p:cNvCxnSpPr>
          <p:nvPr/>
        </p:nvCxnSpPr>
        <p:spPr>
          <a:xfrm>
            <a:off x="10423552" y="2052912"/>
            <a:ext cx="556264" cy="403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AB26F76-F569-2FE8-8BE8-B2F462D4E4AC}"/>
              </a:ext>
            </a:extLst>
          </p:cNvPr>
          <p:cNvSpPr/>
          <p:nvPr/>
        </p:nvSpPr>
        <p:spPr>
          <a:xfrm>
            <a:off x="10316050" y="1866901"/>
            <a:ext cx="237650" cy="440522"/>
          </a:xfrm>
          <a:prstGeom prst="arc">
            <a:avLst>
              <a:gd name="adj1" fmla="val 17264705"/>
              <a:gd name="adj2" fmla="val 18228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7BA46A-C675-362B-63D6-B6B4A5552A0E}"/>
                  </a:ext>
                </a:extLst>
              </p:cNvPr>
              <p:cNvSpPr txBox="1"/>
              <p:nvPr/>
            </p:nvSpPr>
            <p:spPr>
              <a:xfrm>
                <a:off x="10466457" y="174111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7BA46A-C675-362B-63D6-B6B4A555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457" y="1741118"/>
                <a:ext cx="3741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8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3CFD9-0740-43BF-C687-9100143E4D3C}"/>
              </a:ext>
            </a:extLst>
          </p:cNvPr>
          <p:cNvSpPr/>
          <p:nvPr/>
        </p:nvSpPr>
        <p:spPr>
          <a:xfrm>
            <a:off x="7988847" y="438149"/>
            <a:ext cx="3132083" cy="313208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E4B3B0-58B5-3507-ED27-1E1191D6605A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7988847" y="2004191"/>
            <a:ext cx="313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E26FFA-E5AD-9B72-E92F-49F23B0C1D36}"/>
              </a:ext>
            </a:extLst>
          </p:cNvPr>
          <p:cNvCxnSpPr>
            <a:cxnSpLocks/>
          </p:cNvCxnSpPr>
          <p:nvPr/>
        </p:nvCxnSpPr>
        <p:spPr>
          <a:xfrm>
            <a:off x="10774089" y="1023938"/>
            <a:ext cx="0" cy="19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35D8C-52F8-357D-3665-94DC20C1A1AF}"/>
              </a:ext>
            </a:extLst>
          </p:cNvPr>
          <p:cNvCxnSpPr/>
          <p:nvPr/>
        </p:nvCxnSpPr>
        <p:spPr>
          <a:xfrm flipV="1">
            <a:off x="9554888" y="1023938"/>
            <a:ext cx="1198837" cy="98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3EBAAC-CF16-7DEC-F9A6-2A8F48C4307B}"/>
              </a:ext>
            </a:extLst>
          </p:cNvPr>
          <p:cNvCxnSpPr>
            <a:cxnSpLocks/>
          </p:cNvCxnSpPr>
          <p:nvPr/>
        </p:nvCxnSpPr>
        <p:spPr>
          <a:xfrm>
            <a:off x="9554888" y="2005028"/>
            <a:ext cx="1198837" cy="98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DEB013-1D9C-99C3-D2AE-1CFE30A5620C}"/>
                  </a:ext>
                </a:extLst>
              </p:cNvPr>
              <p:cNvSpPr txBox="1"/>
              <p:nvPr/>
            </p:nvSpPr>
            <p:spPr>
              <a:xfrm>
                <a:off x="10753725" y="667172"/>
                <a:ext cx="4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DEB013-1D9C-99C3-D2AE-1CFE30A56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725" y="667172"/>
                <a:ext cx="40286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8A3F1-BA8C-9A81-4172-FB30901B2EC6}"/>
                  </a:ext>
                </a:extLst>
              </p:cNvPr>
              <p:cNvSpPr txBox="1"/>
              <p:nvPr/>
            </p:nvSpPr>
            <p:spPr>
              <a:xfrm>
                <a:off x="10774089" y="288821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8A3F1-BA8C-9A81-4172-FB30901B2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89" y="2888218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9F5574-B0E2-0F66-A7AE-17EBD9027D0B}"/>
                  </a:ext>
                </a:extLst>
              </p:cNvPr>
              <p:cNvSpPr txBox="1"/>
              <p:nvPr/>
            </p:nvSpPr>
            <p:spPr>
              <a:xfrm>
                <a:off x="11120930" y="18195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9F5574-B0E2-0F66-A7AE-17EBD9027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930" y="1819524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EF2418-AF5B-D99B-3A13-4EC673CF93A8}"/>
                  </a:ext>
                </a:extLst>
              </p:cNvPr>
              <p:cNvSpPr txBox="1"/>
              <p:nvPr/>
            </p:nvSpPr>
            <p:spPr>
              <a:xfrm>
                <a:off x="7577280" y="181952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EF2418-AF5B-D99B-3A13-4EC673CF9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80" y="1819524"/>
                <a:ext cx="371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8365A0-9972-6AD2-F4E8-4FCE478E1593}"/>
                  </a:ext>
                </a:extLst>
              </p:cNvPr>
              <p:cNvSpPr txBox="1"/>
              <p:nvPr/>
            </p:nvSpPr>
            <p:spPr>
              <a:xfrm>
                <a:off x="10730335" y="1606533"/>
                <a:ext cx="37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8365A0-9972-6AD2-F4E8-4FCE478E1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35" y="1606533"/>
                <a:ext cx="37023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2F714B-2E13-F015-99D0-F62326A83604}"/>
                  </a:ext>
                </a:extLst>
              </p:cNvPr>
              <p:cNvSpPr txBox="1"/>
              <p:nvPr/>
            </p:nvSpPr>
            <p:spPr>
              <a:xfrm>
                <a:off x="433444" y="297457"/>
                <a:ext cx="6967680" cy="1982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The entropy of the mixed state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:br>
                  <a:rPr lang="en-US" sz="3600" dirty="0"/>
                </a:br>
                <a:r>
                  <a:rPr lang="en-US" sz="3600" dirty="0"/>
                  <a:t>depends uniquely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2F714B-2E13-F015-99D0-F62326A83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44" y="297457"/>
                <a:ext cx="6967680" cy="1982659"/>
              </a:xfrm>
              <a:prstGeom prst="rect">
                <a:avLst/>
              </a:prstGeom>
              <a:blipFill>
                <a:blip r:embed="rId7"/>
                <a:stretch>
                  <a:fillRect t="-4923" b="-1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36E2B6-47AE-26E9-46BB-4F99E8117303}"/>
              </a:ext>
            </a:extLst>
          </p:cNvPr>
          <p:cNvSpPr txBox="1"/>
          <p:nvPr/>
        </p:nvSpPr>
        <p:spPr>
          <a:xfrm>
            <a:off x="2124036" y="2842051"/>
            <a:ext cx="3586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Let’s prove it!</a:t>
            </a:r>
          </a:p>
        </p:txBody>
      </p:sp>
    </p:spTree>
    <p:extLst>
      <p:ext uri="{BB962C8B-B14F-4D97-AF65-F5344CB8AC3E}">
        <p14:creationId xmlns:p14="http://schemas.microsoft.com/office/powerpoint/2010/main" val="294234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FEE90-9540-0F31-F1B2-2A0386402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EA04CFD-1EE4-6163-B7D9-5B77FB7B57BB}"/>
              </a:ext>
            </a:extLst>
          </p:cNvPr>
          <p:cNvSpPr/>
          <p:nvPr/>
        </p:nvSpPr>
        <p:spPr>
          <a:xfrm>
            <a:off x="7988847" y="438149"/>
            <a:ext cx="3132083" cy="313208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B842C-1265-9255-CD51-61C2FC717DAB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7988847" y="2004191"/>
            <a:ext cx="313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E39EAC-978C-B74E-5CFD-1323532D0065}"/>
              </a:ext>
            </a:extLst>
          </p:cNvPr>
          <p:cNvCxnSpPr>
            <a:cxnSpLocks/>
          </p:cNvCxnSpPr>
          <p:nvPr/>
        </p:nvCxnSpPr>
        <p:spPr>
          <a:xfrm>
            <a:off x="10774089" y="1023938"/>
            <a:ext cx="0" cy="19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A639E8-ABDB-7501-E336-9949A18FD697}"/>
              </a:ext>
            </a:extLst>
          </p:cNvPr>
          <p:cNvCxnSpPr/>
          <p:nvPr/>
        </p:nvCxnSpPr>
        <p:spPr>
          <a:xfrm flipV="1">
            <a:off x="9554888" y="1023938"/>
            <a:ext cx="1198837" cy="98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E68D8-87FF-7277-9CEA-4FC77CC1923E}"/>
              </a:ext>
            </a:extLst>
          </p:cNvPr>
          <p:cNvCxnSpPr>
            <a:cxnSpLocks/>
          </p:cNvCxnSpPr>
          <p:nvPr/>
        </p:nvCxnSpPr>
        <p:spPr>
          <a:xfrm>
            <a:off x="9554888" y="2005028"/>
            <a:ext cx="1198837" cy="98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B47F27-0B39-DAF9-3704-29905C81FD08}"/>
                  </a:ext>
                </a:extLst>
              </p:cNvPr>
              <p:cNvSpPr txBox="1"/>
              <p:nvPr/>
            </p:nvSpPr>
            <p:spPr>
              <a:xfrm>
                <a:off x="10753725" y="667172"/>
                <a:ext cx="4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B47F27-0B39-DAF9-3704-29905C81F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725" y="667172"/>
                <a:ext cx="40286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BBB7E-800E-0D6C-4D3F-51A13C202A88}"/>
                  </a:ext>
                </a:extLst>
              </p:cNvPr>
              <p:cNvSpPr txBox="1"/>
              <p:nvPr/>
            </p:nvSpPr>
            <p:spPr>
              <a:xfrm>
                <a:off x="10774089" y="288821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BBB7E-800E-0D6C-4D3F-51A13C20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89" y="2888218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8CF22F-E781-57F0-921B-1FD58A099A3B}"/>
                  </a:ext>
                </a:extLst>
              </p:cNvPr>
              <p:cNvSpPr txBox="1"/>
              <p:nvPr/>
            </p:nvSpPr>
            <p:spPr>
              <a:xfrm>
                <a:off x="11120930" y="18195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8CF22F-E781-57F0-921B-1FD58A09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930" y="1819524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DE0389-1E8C-4546-455E-D6BA6128F33B}"/>
                  </a:ext>
                </a:extLst>
              </p:cNvPr>
              <p:cNvSpPr txBox="1"/>
              <p:nvPr/>
            </p:nvSpPr>
            <p:spPr>
              <a:xfrm>
                <a:off x="7577280" y="1819524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DE0389-1E8C-4546-455E-D6BA6128F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80" y="1819524"/>
                <a:ext cx="3714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3B147-9D2F-4292-8E51-1DFE614D0FE1}"/>
                  </a:ext>
                </a:extLst>
              </p:cNvPr>
              <p:cNvSpPr txBox="1"/>
              <p:nvPr/>
            </p:nvSpPr>
            <p:spPr>
              <a:xfrm>
                <a:off x="10730335" y="1606533"/>
                <a:ext cx="37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3B147-9D2F-4292-8E51-1DFE614D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35" y="1606533"/>
                <a:ext cx="37023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3A317A-86BA-F4C7-05D2-75CAB45975CF}"/>
                  </a:ext>
                </a:extLst>
              </p:cNvPr>
              <p:cNvSpPr txBox="1"/>
              <p:nvPr/>
            </p:nvSpPr>
            <p:spPr>
              <a:xfrm>
                <a:off x="2200275" y="4151257"/>
                <a:ext cx="4789709" cy="11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ba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acc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acc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3A317A-86BA-F4C7-05D2-75CAB459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5" y="4151257"/>
                <a:ext cx="4789709" cy="11756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120C9C-D412-4867-ABE0-A5650242BC2E}"/>
                  </a:ext>
                </a:extLst>
              </p:cNvPr>
              <p:cNvSpPr txBox="1"/>
              <p:nvPr/>
            </p:nvSpPr>
            <p:spPr>
              <a:xfrm>
                <a:off x="695325" y="374784"/>
                <a:ext cx="60860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is the midpoint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120C9C-D412-4867-ABE0-A5650242B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74784"/>
                <a:ext cx="6086025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B52000-F466-A359-8FCD-23374539D62E}"/>
                  </a:ext>
                </a:extLst>
              </p:cNvPr>
              <p:cNvSpPr txBox="1"/>
              <p:nvPr/>
            </p:nvSpPr>
            <p:spPr>
              <a:xfrm>
                <a:off x="660380" y="1361664"/>
                <a:ext cx="57593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are orthogonal states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B52000-F466-A359-8FCD-23374539D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0" y="1361664"/>
                <a:ext cx="5759334" cy="584775"/>
              </a:xfrm>
              <a:prstGeom prst="rect">
                <a:avLst/>
              </a:prstGeom>
              <a:blipFill>
                <a:blip r:embed="rId9"/>
                <a:stretch>
                  <a:fillRect t="-12500" r="-169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0D7254-B170-6575-31FA-3983BA19D65B}"/>
                  </a:ext>
                </a:extLst>
              </p:cNvPr>
              <p:cNvSpPr txBox="1"/>
              <p:nvPr/>
            </p:nvSpPr>
            <p:spPr>
              <a:xfrm>
                <a:off x="660379" y="2329130"/>
                <a:ext cx="710944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is a convex combination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diagonalize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0D7254-B170-6575-31FA-3983BA19D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9" y="2329130"/>
                <a:ext cx="7109447" cy="1077218"/>
              </a:xfrm>
              <a:prstGeom prst="rect">
                <a:avLst/>
              </a:prstGeom>
              <a:blipFill>
                <a:blip r:embed="rId10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2D94AE-E367-F911-F447-CD37E54BEFA1}"/>
                  </a:ext>
                </a:extLst>
              </p:cNvPr>
              <p:cNvSpPr txBox="1"/>
              <p:nvPr/>
            </p:nvSpPr>
            <p:spPr>
              <a:xfrm>
                <a:off x="9292918" y="1634858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2D94AE-E367-F911-F447-CD37E54B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918" y="1634858"/>
                <a:ext cx="3855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27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7FC7-5D4D-3155-BA05-93177B99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66DE09-45F0-6FDB-D443-B9965D9392E2}"/>
              </a:ext>
            </a:extLst>
          </p:cNvPr>
          <p:cNvSpPr/>
          <p:nvPr/>
        </p:nvSpPr>
        <p:spPr>
          <a:xfrm>
            <a:off x="7988847" y="438149"/>
            <a:ext cx="3132083" cy="313208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AD3B53-D2EE-CA6F-CCC7-55E7B931EF31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7988847" y="2004191"/>
            <a:ext cx="313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A93B5A-5CAC-6D2E-166D-B32E98E5C55A}"/>
              </a:ext>
            </a:extLst>
          </p:cNvPr>
          <p:cNvCxnSpPr>
            <a:cxnSpLocks/>
          </p:cNvCxnSpPr>
          <p:nvPr/>
        </p:nvCxnSpPr>
        <p:spPr>
          <a:xfrm>
            <a:off x="10774089" y="1023938"/>
            <a:ext cx="0" cy="19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70B067-3DBA-C4DE-35ED-67C6A4748EAA}"/>
              </a:ext>
            </a:extLst>
          </p:cNvPr>
          <p:cNvCxnSpPr/>
          <p:nvPr/>
        </p:nvCxnSpPr>
        <p:spPr>
          <a:xfrm flipV="1">
            <a:off x="9554888" y="1023938"/>
            <a:ext cx="1198837" cy="98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95C3A2-3F89-D593-F021-D2EAA9A59B6F}"/>
              </a:ext>
            </a:extLst>
          </p:cNvPr>
          <p:cNvCxnSpPr>
            <a:cxnSpLocks/>
          </p:cNvCxnSpPr>
          <p:nvPr/>
        </p:nvCxnSpPr>
        <p:spPr>
          <a:xfrm>
            <a:off x="9554888" y="2005028"/>
            <a:ext cx="1198837" cy="98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FABC6D-736B-64BA-49F8-CDAB5853DC14}"/>
                  </a:ext>
                </a:extLst>
              </p:cNvPr>
              <p:cNvSpPr txBox="1"/>
              <p:nvPr/>
            </p:nvSpPr>
            <p:spPr>
              <a:xfrm>
                <a:off x="10753725" y="667172"/>
                <a:ext cx="4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FABC6D-736B-64BA-49F8-CDAB5853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725" y="667172"/>
                <a:ext cx="40286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C1734-797F-08E2-5899-4DA2ABF07759}"/>
                  </a:ext>
                </a:extLst>
              </p:cNvPr>
              <p:cNvSpPr txBox="1"/>
              <p:nvPr/>
            </p:nvSpPr>
            <p:spPr>
              <a:xfrm>
                <a:off x="10774089" y="288821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C1734-797F-08E2-5899-4DA2ABF0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89" y="2888218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93FB4A-37AC-5D2F-AEFD-E207C859755A}"/>
                  </a:ext>
                </a:extLst>
              </p:cNvPr>
              <p:cNvSpPr txBox="1"/>
              <p:nvPr/>
            </p:nvSpPr>
            <p:spPr>
              <a:xfrm>
                <a:off x="11120930" y="18195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93FB4A-37AC-5D2F-AEFD-E207C859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930" y="1819524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6A5428-F3E8-A757-1A47-9B00432D3063}"/>
                  </a:ext>
                </a:extLst>
              </p:cNvPr>
              <p:cNvSpPr txBox="1"/>
              <p:nvPr/>
            </p:nvSpPr>
            <p:spPr>
              <a:xfrm>
                <a:off x="10730335" y="1606533"/>
                <a:ext cx="37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6A5428-F3E8-A757-1A47-9B00432D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35" y="1606533"/>
                <a:ext cx="37023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6675A-69F6-A9A3-FF66-D4F5D900A6C5}"/>
                  </a:ext>
                </a:extLst>
              </p:cNvPr>
              <p:cNvSpPr txBox="1"/>
              <p:nvPr/>
            </p:nvSpPr>
            <p:spPr>
              <a:xfrm>
                <a:off x="578081" y="273827"/>
                <a:ext cx="4789709" cy="11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ba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acc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acc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6675A-69F6-A9A3-FF66-D4F5D900A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1" y="273827"/>
                <a:ext cx="4789709" cy="1175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27EA35-AC90-E529-5A8E-ABE9F1BAC0FF}"/>
                  </a:ext>
                </a:extLst>
              </p:cNvPr>
              <p:cNvSpPr txBox="1"/>
              <p:nvPr/>
            </p:nvSpPr>
            <p:spPr>
              <a:xfrm>
                <a:off x="9292918" y="1634858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27EA35-AC90-E529-5A8E-ABE9F1BAC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918" y="1634858"/>
                <a:ext cx="3855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634965-E90C-C2E5-F7F0-6701362626A1}"/>
                  </a:ext>
                </a:extLst>
              </p:cNvPr>
              <p:cNvSpPr txBox="1"/>
              <p:nvPr/>
            </p:nvSpPr>
            <p:spPr>
              <a:xfrm>
                <a:off x="920222" y="1514064"/>
                <a:ext cx="5889754" cy="1136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bar>
                            <m:barPr>
                              <m:pos m:val="top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ba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bar>
                            <m:barPr>
                              <m:pos m:val="top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ba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634965-E90C-C2E5-F7F0-670136262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2" y="1514064"/>
                <a:ext cx="5889754" cy="11367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F29CFB-6F66-85EB-0B02-1F5C3A7C4BAD}"/>
                  </a:ext>
                </a:extLst>
              </p:cNvPr>
              <p:cNvSpPr txBox="1"/>
              <p:nvPr/>
            </p:nvSpPr>
            <p:spPr>
              <a:xfrm>
                <a:off x="766270" y="2985280"/>
                <a:ext cx="6448817" cy="1036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ba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F29CFB-6F66-85EB-0B02-1F5C3A7C4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70" y="2985280"/>
                <a:ext cx="6448817" cy="1036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8B9B74-F84D-3BA5-F2A4-E6A942AC2F99}"/>
                  </a:ext>
                </a:extLst>
              </p:cNvPr>
              <p:cNvSpPr txBox="1"/>
              <p:nvPr/>
            </p:nvSpPr>
            <p:spPr>
              <a:xfrm>
                <a:off x="7577280" y="1819524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8B9B74-F84D-3BA5-F2A4-E6A942AC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80" y="1819524"/>
                <a:ext cx="3714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9A6969-F840-EC2E-FF01-0B453C77D76F}"/>
                  </a:ext>
                </a:extLst>
              </p:cNvPr>
              <p:cNvSpPr txBox="1"/>
              <p:nvPr/>
            </p:nvSpPr>
            <p:spPr>
              <a:xfrm>
                <a:off x="578081" y="4448405"/>
                <a:ext cx="7812652" cy="1042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9A6969-F840-EC2E-FF01-0B453C77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1" y="4448405"/>
                <a:ext cx="7812652" cy="10422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34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22155-A883-9B2E-6109-213F1E023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4DA0B22-5925-56F0-6342-583F97E784D5}"/>
              </a:ext>
            </a:extLst>
          </p:cNvPr>
          <p:cNvSpPr/>
          <p:nvPr/>
        </p:nvSpPr>
        <p:spPr>
          <a:xfrm>
            <a:off x="7988847" y="438149"/>
            <a:ext cx="3132083" cy="313208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88BB0A-E518-1550-535F-E3B5C5E016DB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7988847" y="2004191"/>
            <a:ext cx="313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CA8812-EE56-1A93-17E6-BCE0AA366F39}"/>
              </a:ext>
            </a:extLst>
          </p:cNvPr>
          <p:cNvCxnSpPr>
            <a:cxnSpLocks/>
          </p:cNvCxnSpPr>
          <p:nvPr/>
        </p:nvCxnSpPr>
        <p:spPr>
          <a:xfrm>
            <a:off x="10774089" y="1023938"/>
            <a:ext cx="0" cy="19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708816-A823-2116-B4AA-B10B1634870C}"/>
              </a:ext>
            </a:extLst>
          </p:cNvPr>
          <p:cNvCxnSpPr/>
          <p:nvPr/>
        </p:nvCxnSpPr>
        <p:spPr>
          <a:xfrm flipV="1">
            <a:off x="9554888" y="1023938"/>
            <a:ext cx="1198837" cy="98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9B571A-49F2-911E-BBFD-B39BA370155F}"/>
              </a:ext>
            </a:extLst>
          </p:cNvPr>
          <p:cNvCxnSpPr>
            <a:cxnSpLocks/>
          </p:cNvCxnSpPr>
          <p:nvPr/>
        </p:nvCxnSpPr>
        <p:spPr>
          <a:xfrm>
            <a:off x="9554888" y="2005028"/>
            <a:ext cx="1198837" cy="98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D96797-EE41-3B15-9AFF-97CBEB575984}"/>
                  </a:ext>
                </a:extLst>
              </p:cNvPr>
              <p:cNvSpPr txBox="1"/>
              <p:nvPr/>
            </p:nvSpPr>
            <p:spPr>
              <a:xfrm>
                <a:off x="10753725" y="667172"/>
                <a:ext cx="4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D96797-EE41-3B15-9AFF-97CBEB57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725" y="667172"/>
                <a:ext cx="40286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055FC5-B1EB-5FD3-0875-199BB2ECAE62}"/>
                  </a:ext>
                </a:extLst>
              </p:cNvPr>
              <p:cNvSpPr txBox="1"/>
              <p:nvPr/>
            </p:nvSpPr>
            <p:spPr>
              <a:xfrm>
                <a:off x="10774089" y="288821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055FC5-B1EB-5FD3-0875-199BB2ECA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89" y="2888218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5C0677-74D2-16E0-B7E9-4F638F2F508D}"/>
                  </a:ext>
                </a:extLst>
              </p:cNvPr>
              <p:cNvSpPr txBox="1"/>
              <p:nvPr/>
            </p:nvSpPr>
            <p:spPr>
              <a:xfrm>
                <a:off x="11120930" y="18195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5C0677-74D2-16E0-B7E9-4F638F2F5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930" y="1819524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3E3DB-A5DF-5AB7-F99F-8E54A60EB689}"/>
                  </a:ext>
                </a:extLst>
              </p:cNvPr>
              <p:cNvSpPr txBox="1"/>
              <p:nvPr/>
            </p:nvSpPr>
            <p:spPr>
              <a:xfrm>
                <a:off x="10730335" y="1606533"/>
                <a:ext cx="37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3E3DB-A5DF-5AB7-F99F-8E54A60EB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35" y="1606533"/>
                <a:ext cx="37023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E0A2C-7FAB-6C85-3BBC-D870A95EDB26}"/>
                  </a:ext>
                </a:extLst>
              </p:cNvPr>
              <p:cNvSpPr txBox="1"/>
              <p:nvPr/>
            </p:nvSpPr>
            <p:spPr>
              <a:xfrm>
                <a:off x="9292918" y="1634858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E0A2C-7FAB-6C85-3BBC-D870A95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918" y="1634858"/>
                <a:ext cx="385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DE7BC-9012-339B-DB3E-97BF4332DDDB}"/>
                  </a:ext>
                </a:extLst>
              </p:cNvPr>
              <p:cNvSpPr txBox="1"/>
              <p:nvPr/>
            </p:nvSpPr>
            <p:spPr>
              <a:xfrm>
                <a:off x="7577280" y="1819524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DE7BC-9012-339B-DB3E-97BF4332D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80" y="1819524"/>
                <a:ext cx="3714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5598FF-0231-10BA-E37D-48D4854D3C9D}"/>
                  </a:ext>
                </a:extLst>
              </p:cNvPr>
              <p:cNvSpPr txBox="1"/>
              <p:nvPr/>
            </p:nvSpPr>
            <p:spPr>
              <a:xfrm>
                <a:off x="301856" y="293473"/>
                <a:ext cx="7812652" cy="1042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5598FF-0231-10BA-E37D-48D4854D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6" y="293473"/>
                <a:ext cx="7812652" cy="10422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782F86-F938-43B9-F5E6-011AC9B51A6C}"/>
                  </a:ext>
                </a:extLst>
              </p:cNvPr>
              <p:cNvSpPr txBox="1"/>
              <p:nvPr/>
            </p:nvSpPr>
            <p:spPr>
              <a:xfrm>
                <a:off x="301856" y="1895727"/>
                <a:ext cx="6514668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782F86-F938-43B9-F5E6-011AC9B5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6" y="1895727"/>
                <a:ext cx="6514668" cy="1198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8E6F01-7EEF-293F-61F7-F391A812D4A7}"/>
                  </a:ext>
                </a:extLst>
              </p:cNvPr>
              <p:cNvSpPr txBox="1"/>
              <p:nvPr/>
            </p:nvSpPr>
            <p:spPr>
              <a:xfrm>
                <a:off x="1027750" y="3311616"/>
                <a:ext cx="6850722" cy="686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8E6F01-7EEF-293F-61F7-F391A812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50" y="3311616"/>
                <a:ext cx="6850722" cy="6860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16D49-BF9B-64AC-B6A1-1CC7DA5F2B8B}"/>
                  </a:ext>
                </a:extLst>
              </p:cNvPr>
              <p:cNvSpPr txBox="1"/>
              <p:nvPr/>
            </p:nvSpPr>
            <p:spPr>
              <a:xfrm>
                <a:off x="1999319" y="4450185"/>
                <a:ext cx="54700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solidFill>
                      <a:schemeClr val="accent6">
                        <a:lumMod val="75000"/>
                      </a:schemeClr>
                    </a:solidFill>
                  </a:rPr>
                  <a:t>Geometry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Entropy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16D49-BF9B-64AC-B6A1-1CC7DA5F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19" y="4450185"/>
                <a:ext cx="5470024" cy="830997"/>
              </a:xfrm>
              <a:prstGeom prst="rect">
                <a:avLst/>
              </a:prstGeom>
              <a:blipFill>
                <a:blip r:embed="rId11"/>
                <a:stretch>
                  <a:fillRect l="-5128" t="-16176" r="-4125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AFBE91F-CB06-8C7A-5868-AC833C2DA382}"/>
              </a:ext>
            </a:extLst>
          </p:cNvPr>
          <p:cNvSpPr txBox="1"/>
          <p:nvPr/>
        </p:nvSpPr>
        <p:spPr>
          <a:xfrm>
            <a:off x="6566702" y="4214673"/>
            <a:ext cx="26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go the other way?</a:t>
            </a:r>
          </a:p>
        </p:txBody>
      </p:sp>
    </p:spTree>
    <p:extLst>
      <p:ext uri="{BB962C8B-B14F-4D97-AF65-F5344CB8AC3E}">
        <p14:creationId xmlns:p14="http://schemas.microsoft.com/office/powerpoint/2010/main" val="175785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2216-F610-A7DA-7723-522D650F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FA05DA-66D0-84D3-2907-DDA66116AA00}"/>
                  </a:ext>
                </a:extLst>
              </p:cNvPr>
              <p:cNvSpPr txBox="1"/>
              <p:nvPr/>
            </p:nvSpPr>
            <p:spPr>
              <a:xfrm>
                <a:off x="202988" y="315210"/>
                <a:ext cx="6514668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FA05DA-66D0-84D3-2907-DDA66116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8" y="315210"/>
                <a:ext cx="6514668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87D68-80A4-9978-3C38-3A05D84184B6}"/>
                  </a:ext>
                </a:extLst>
              </p:cNvPr>
              <p:cNvSpPr txBox="1"/>
              <p:nvPr/>
            </p:nvSpPr>
            <p:spPr>
              <a:xfrm>
                <a:off x="772319" y="1780557"/>
                <a:ext cx="6850722" cy="686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87D68-80A4-9978-3C38-3A05D841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9" y="1780557"/>
                <a:ext cx="6850722" cy="686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587E013-3113-903E-E776-A79F55FBFD18}"/>
              </a:ext>
            </a:extLst>
          </p:cNvPr>
          <p:cNvSpPr txBox="1"/>
          <p:nvPr/>
        </p:nvSpPr>
        <p:spPr>
          <a:xfrm>
            <a:off x="1531276" y="2877518"/>
            <a:ext cx="5332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function is invertible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9B23B-EFCC-13D8-A51C-CCDF6AE4E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629" y="315210"/>
            <a:ext cx="3470372" cy="3462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A215DC-2A7E-E6AE-73FB-73C5D6BEE3FF}"/>
                  </a:ext>
                </a:extLst>
              </p:cNvPr>
              <p:cNvSpPr txBox="1"/>
              <p:nvPr/>
            </p:nvSpPr>
            <p:spPr>
              <a:xfrm>
                <a:off x="7772399" y="115155"/>
                <a:ext cx="743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A215DC-2A7E-E6AE-73FB-73C5D6BE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115155"/>
                <a:ext cx="743922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470423-3385-F9F9-A6B2-84A6A8530C9F}"/>
                  </a:ext>
                </a:extLst>
              </p:cNvPr>
              <p:cNvSpPr txBox="1"/>
              <p:nvPr/>
            </p:nvSpPr>
            <p:spPr>
              <a:xfrm>
                <a:off x="11055857" y="3721532"/>
                <a:ext cx="1035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470423-3385-F9F9-A6B2-84A6A853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57" y="3721532"/>
                <a:ext cx="1035475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B37EEA-4528-76BC-8FDF-15A4627CA3C4}"/>
                  </a:ext>
                </a:extLst>
              </p:cNvPr>
              <p:cNvSpPr txBox="1"/>
              <p:nvPr/>
            </p:nvSpPr>
            <p:spPr>
              <a:xfrm>
                <a:off x="2104094" y="4634580"/>
                <a:ext cx="56639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solidFill>
                      <a:schemeClr val="accent6">
                        <a:lumMod val="75000"/>
                      </a:schemeClr>
                    </a:solidFill>
                  </a:rPr>
                  <a:t>Geometry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Entropy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B37EEA-4528-76BC-8FDF-15A4627C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4" y="4634580"/>
                <a:ext cx="5663986" cy="830997"/>
              </a:xfrm>
              <a:prstGeom prst="rect">
                <a:avLst/>
              </a:prstGeom>
              <a:blipFill>
                <a:blip r:embed="rId8"/>
                <a:stretch>
                  <a:fillRect l="-4844" t="-16058" r="-4090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F503DC2-AC14-C29C-FF63-BA2C796BBA34}"/>
              </a:ext>
            </a:extLst>
          </p:cNvPr>
          <p:cNvSpPr txBox="1"/>
          <p:nvPr/>
        </p:nvSpPr>
        <p:spPr>
          <a:xfrm>
            <a:off x="6670478" y="4354668"/>
            <a:ext cx="26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go the other way?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8FE74-35B2-93AC-E76F-CE4B2E026A27}"/>
              </a:ext>
            </a:extLst>
          </p:cNvPr>
          <p:cNvSpPr txBox="1"/>
          <p:nvPr/>
        </p:nvSpPr>
        <p:spPr>
          <a:xfrm>
            <a:off x="7910333" y="4725456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Yes, we can!</a:t>
            </a:r>
          </a:p>
        </p:txBody>
      </p:sp>
    </p:spTree>
    <p:extLst>
      <p:ext uri="{BB962C8B-B14F-4D97-AF65-F5344CB8AC3E}">
        <p14:creationId xmlns:p14="http://schemas.microsoft.com/office/powerpoint/2010/main" val="131780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63B57-F6C2-D4F1-19E7-07F8A2F88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D01AB5-B87B-790F-A0A8-68B17257ECD9}"/>
              </a:ext>
            </a:extLst>
          </p:cNvPr>
          <p:cNvSpPr/>
          <p:nvPr/>
        </p:nvSpPr>
        <p:spPr>
          <a:xfrm>
            <a:off x="5381057" y="217805"/>
            <a:ext cx="2687216" cy="10469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Probability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C80D2-D8B5-116B-D7B3-B452B7727C74}"/>
              </a:ext>
            </a:extLst>
          </p:cNvPr>
          <p:cNvSpPr/>
          <p:nvPr/>
        </p:nvSpPr>
        <p:spPr>
          <a:xfrm>
            <a:off x="5381057" y="2193190"/>
            <a:ext cx="2687216" cy="10469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Entropy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(Thermodynamics / Information theory)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3953C-A6FC-20BE-7E7E-C3B4A8B73FD2}"/>
              </a:ext>
            </a:extLst>
          </p:cNvPr>
          <p:cNvSpPr/>
          <p:nvPr/>
        </p:nvSpPr>
        <p:spPr>
          <a:xfrm>
            <a:off x="396911" y="1160228"/>
            <a:ext cx="2687216" cy="10469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 space geometry (inner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98A314-ABC7-37B4-35C1-5515B1265874}"/>
                  </a:ext>
                </a:extLst>
              </p:cNvPr>
              <p:cNvSpPr txBox="1"/>
              <p:nvPr/>
            </p:nvSpPr>
            <p:spPr>
              <a:xfrm>
                <a:off x="1020869" y="521395"/>
                <a:ext cx="1544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98A314-ABC7-37B4-35C1-5515B126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69" y="521395"/>
                <a:ext cx="1544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25ECA8-88A6-B7DB-07E2-1EA37595CDEE}"/>
                  </a:ext>
                </a:extLst>
              </p:cNvPr>
              <p:cNvSpPr txBox="1"/>
              <p:nvPr/>
            </p:nvSpPr>
            <p:spPr>
              <a:xfrm>
                <a:off x="8651607" y="2420443"/>
                <a:ext cx="3113994" cy="561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𝜓𝜙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25ECA8-88A6-B7DB-07E2-1EA37595C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607" y="2420443"/>
                <a:ext cx="3113994" cy="561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96657E7-AAC3-202A-24AC-202660F7C81F}"/>
              </a:ext>
            </a:extLst>
          </p:cNvPr>
          <p:cNvSpPr/>
          <p:nvPr/>
        </p:nvSpPr>
        <p:spPr>
          <a:xfrm rot="20292001">
            <a:off x="3688985" y="986854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613817F-16E0-79C5-0DB6-B4196AD224DD}"/>
              </a:ext>
            </a:extLst>
          </p:cNvPr>
          <p:cNvSpPr/>
          <p:nvPr/>
        </p:nvSpPr>
        <p:spPr>
          <a:xfrm rot="1307999" flipH="1">
            <a:off x="3688986" y="2135646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15AF14AC-A919-4495-C026-D2C0C366DA47}"/>
              </a:ext>
            </a:extLst>
          </p:cNvPr>
          <p:cNvSpPr/>
          <p:nvPr/>
        </p:nvSpPr>
        <p:spPr>
          <a:xfrm rot="5400000">
            <a:off x="6381264" y="1558491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ADA4BF-D6B7-83B8-1209-E9129EFBD739}"/>
                  </a:ext>
                </a:extLst>
              </p:cNvPr>
              <p:cNvSpPr txBox="1"/>
              <p:nvPr/>
            </p:nvSpPr>
            <p:spPr>
              <a:xfrm>
                <a:off x="8651607" y="398976"/>
                <a:ext cx="31391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ADA4BF-D6B7-83B8-1209-E9129EFBD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607" y="398976"/>
                <a:ext cx="31391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4D891B1-D726-7736-DFDC-46E6E5DD4860}"/>
              </a:ext>
            </a:extLst>
          </p:cNvPr>
          <p:cNvSpPr txBox="1"/>
          <p:nvPr/>
        </p:nvSpPr>
        <p:spPr>
          <a:xfrm>
            <a:off x="476117" y="4156647"/>
            <a:ext cx="891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Geometry of quantum states is purely entropic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881036-5D07-DC79-9E4F-E8E3E7649935}"/>
                  </a:ext>
                </a:extLst>
              </p:cNvPr>
              <p:cNvSpPr txBox="1"/>
              <p:nvPr/>
            </p:nvSpPr>
            <p:spPr>
              <a:xfrm>
                <a:off x="181194" y="2539429"/>
                <a:ext cx="4198714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𝜓𝜙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881036-5D07-DC79-9E4F-E8E3E764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4" y="2539429"/>
                <a:ext cx="4198714" cy="700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1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  <p:bldP spid="8" grpId="0" animBg="1"/>
      <p:bldP spid="9" grpId="0" animBg="1"/>
      <p:bldP spid="10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30A09-E793-5A3B-6403-D0BAC743A9E8}"/>
              </a:ext>
            </a:extLst>
          </p:cNvPr>
          <p:cNvSpPr txBox="1"/>
          <p:nvPr/>
        </p:nvSpPr>
        <p:spPr>
          <a:xfrm>
            <a:off x="1000058" y="337122"/>
            <a:ext cx="10191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Geometry of classical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and quantum states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is purely entropic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1C1E9-3B71-6342-DAD4-099D72319820}"/>
                  </a:ext>
                </a:extLst>
              </p:cNvPr>
              <p:cNvSpPr txBox="1"/>
              <p:nvPr/>
            </p:nvSpPr>
            <p:spPr>
              <a:xfrm>
                <a:off x="1100959" y="4657725"/>
                <a:ext cx="82793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Invariance of entropy across observers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/>
                  <a:t> symplectic structure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1C1E9-3B71-6342-DAD4-099D7231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59" y="4657725"/>
                <a:ext cx="8279318" cy="461665"/>
              </a:xfrm>
              <a:prstGeom prst="rect">
                <a:avLst/>
              </a:prstGeom>
              <a:blipFill>
                <a:blip r:embed="rId2"/>
                <a:stretch>
                  <a:fillRect l="-11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F34C08-7897-26DA-EE60-C09DE6F51381}"/>
              </a:ext>
            </a:extLst>
          </p:cNvPr>
          <p:cNvSpPr txBox="1"/>
          <p:nvPr/>
        </p:nvSpPr>
        <p:spPr>
          <a:xfrm>
            <a:off x="638504" y="4288393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B3698-ECEC-D081-B3A9-465BB89B48F8}"/>
              </a:ext>
            </a:extLst>
          </p:cNvPr>
          <p:cNvSpPr txBox="1"/>
          <p:nvPr/>
        </p:nvSpPr>
        <p:spPr>
          <a:xfrm>
            <a:off x="1100959" y="5174264"/>
            <a:ext cx="751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Quantum state space is symplectic… because it is complex!</a:t>
            </a:r>
          </a:p>
        </p:txBody>
      </p:sp>
    </p:spTree>
    <p:extLst>
      <p:ext uri="{BB962C8B-B14F-4D97-AF65-F5344CB8AC3E}">
        <p14:creationId xmlns:p14="http://schemas.microsoft.com/office/powerpoint/2010/main" val="236302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BEEB17-DD43-698C-5E48-8425CB334CA4}"/>
              </a:ext>
            </a:extLst>
          </p:cNvPr>
          <p:cNvSpPr txBox="1"/>
          <p:nvPr/>
        </p:nvSpPr>
        <p:spPr>
          <a:xfrm>
            <a:off x="1000058" y="337122"/>
            <a:ext cx="10191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Statistical mechanics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is part of the structure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</a:rPr>
              <a:t>of state spaces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DB35A-66C3-AAEC-A2DF-FDD5F311772C}"/>
              </a:ext>
            </a:extLst>
          </p:cNvPr>
          <p:cNvSpPr txBox="1"/>
          <p:nvPr/>
        </p:nvSpPr>
        <p:spPr>
          <a:xfrm>
            <a:off x="1000058" y="4400550"/>
            <a:ext cx="348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not tacked on top</a:t>
            </a:r>
          </a:p>
        </p:txBody>
      </p:sp>
    </p:spTree>
    <p:extLst>
      <p:ext uri="{BB962C8B-B14F-4D97-AF65-F5344CB8AC3E}">
        <p14:creationId xmlns:p14="http://schemas.microsoft.com/office/powerpoint/2010/main" val="342617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41C55-4072-D30B-8D9D-AD0EC7FFB9F1}"/>
              </a:ext>
            </a:extLst>
          </p:cNvPr>
          <p:cNvSpPr txBox="1"/>
          <p:nvPr/>
        </p:nvSpPr>
        <p:spPr>
          <a:xfrm>
            <a:off x="343405" y="250074"/>
            <a:ext cx="7441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about space-time geometry?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9AD26-877F-BAEF-F8EB-3E05D3CAE845}"/>
              </a:ext>
            </a:extLst>
          </p:cNvPr>
          <p:cNvSpPr txBox="1"/>
          <p:nvPr/>
        </p:nvSpPr>
        <p:spPr>
          <a:xfrm>
            <a:off x="427770" y="983809"/>
            <a:ext cx="1160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Symplectic form of the extended phase-space in four-position and four-velocity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22D16A-58F5-F1B1-75A4-F371749A913F}"/>
                  </a:ext>
                </a:extLst>
              </p:cNvPr>
              <p:cNvSpPr txBox="1"/>
              <p:nvPr/>
            </p:nvSpPr>
            <p:spPr>
              <a:xfrm>
                <a:off x="1037371" y="2651404"/>
                <a:ext cx="5822684" cy="107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𝛽𝛾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22D16A-58F5-F1B1-75A4-F371749A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71" y="2651404"/>
                <a:ext cx="5822684" cy="1076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296A48-5996-AF78-4FB7-9950CA1EE144}"/>
              </a:ext>
            </a:extLst>
          </p:cNvPr>
          <p:cNvCxnSpPr>
            <a:cxnSpLocks/>
          </p:cNvCxnSpPr>
          <p:nvPr/>
        </p:nvCxnSpPr>
        <p:spPr>
          <a:xfrm flipH="1">
            <a:off x="3422291" y="2360946"/>
            <a:ext cx="619657" cy="45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92EAD3-CD97-ACA0-7662-E2A00A52FDC1}"/>
                  </a:ext>
                </a:extLst>
              </p:cNvPr>
              <p:cNvSpPr txBox="1"/>
              <p:nvPr/>
            </p:nvSpPr>
            <p:spPr>
              <a:xfrm>
                <a:off x="3685502" y="1809250"/>
                <a:ext cx="2221313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𝛼𝛾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92EAD3-CD97-ACA0-7662-E2A00A5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02" y="1809250"/>
                <a:ext cx="2221313" cy="494559"/>
              </a:xfrm>
              <a:prstGeom prst="rect">
                <a:avLst/>
              </a:prstGeom>
              <a:blipFill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42248-0E2F-F0E8-6DD7-AD90502CB3BF}"/>
              </a:ext>
            </a:extLst>
          </p:cNvPr>
          <p:cNvCxnSpPr>
            <a:cxnSpLocks/>
          </p:cNvCxnSpPr>
          <p:nvPr/>
        </p:nvCxnSpPr>
        <p:spPr>
          <a:xfrm flipH="1">
            <a:off x="6579476" y="2568808"/>
            <a:ext cx="995297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6ADF8D-31DB-CE9F-B12F-9B6644B85123}"/>
              </a:ext>
            </a:extLst>
          </p:cNvPr>
          <p:cNvSpPr txBox="1"/>
          <p:nvPr/>
        </p:nvSpPr>
        <p:spPr>
          <a:xfrm>
            <a:off x="7702309" y="1729334"/>
            <a:ext cx="4022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Metric tensor appears as the position-velocity part of the symplectic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7464-DC95-AFDF-900D-97DC116EF2DD}"/>
              </a:ext>
            </a:extLst>
          </p:cNvPr>
          <p:cNvSpPr txBox="1"/>
          <p:nvPr/>
        </p:nvSpPr>
        <p:spPr>
          <a:xfrm>
            <a:off x="343405" y="4453668"/>
            <a:ext cx="5205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about field theories?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AEE1D-83D5-FB66-CC2C-3B982F0AF255}"/>
              </a:ext>
            </a:extLst>
          </p:cNvPr>
          <p:cNvSpPr txBox="1"/>
          <p:nvPr/>
        </p:nvSpPr>
        <p:spPr>
          <a:xfrm>
            <a:off x="5473506" y="4988838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idea!</a:t>
            </a:r>
          </a:p>
        </p:txBody>
      </p:sp>
    </p:spTree>
    <p:extLst>
      <p:ext uri="{BB962C8B-B14F-4D97-AF65-F5344CB8AC3E}">
        <p14:creationId xmlns:p14="http://schemas.microsoft.com/office/powerpoint/2010/main" val="90107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37D930-3FF4-9A5B-52DD-065C197B05F9}"/>
                  </a:ext>
                </a:extLst>
              </p:cNvPr>
              <p:cNvSpPr txBox="1"/>
              <p:nvPr/>
            </p:nvSpPr>
            <p:spPr>
              <a:xfrm>
                <a:off x="738064" y="4480763"/>
                <a:ext cx="4912114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37D930-3FF4-9A5B-52DD-065C197B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4" y="4480763"/>
                <a:ext cx="4912114" cy="667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68FBBF-8FA6-FF05-2C24-A7572B1FBD3A}"/>
              </a:ext>
            </a:extLst>
          </p:cNvPr>
          <p:cNvCxnSpPr/>
          <p:nvPr/>
        </p:nvCxnSpPr>
        <p:spPr>
          <a:xfrm rot="1980000">
            <a:off x="9199180" y="978009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BD32DD-7619-FAAE-4D96-2A86F68A6EDB}"/>
              </a:ext>
            </a:extLst>
          </p:cNvPr>
          <p:cNvCxnSpPr/>
          <p:nvPr/>
        </p:nvCxnSpPr>
        <p:spPr>
          <a:xfrm>
            <a:off x="6608380" y="2883009"/>
            <a:ext cx="518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8">
            <a:extLst>
              <a:ext uri="{FF2B5EF4-FFF2-40B4-BE49-F238E27FC236}">
                <a16:creationId xmlns:a16="http://schemas.microsoft.com/office/drawing/2014/main" id="{87443202-CE9E-30C0-8055-BA10140C8988}"/>
              </a:ext>
            </a:extLst>
          </p:cNvPr>
          <p:cNvSpPr/>
          <p:nvPr/>
        </p:nvSpPr>
        <p:spPr>
          <a:xfrm rot="18240000">
            <a:off x="7021367" y="2246075"/>
            <a:ext cx="3713510" cy="773824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747226 h 747415"/>
              <a:gd name="connsiteX1" fmla="*/ 1913207 w 5001065"/>
              <a:gd name="connsiteY1" fmla="*/ 564346 h 747415"/>
              <a:gd name="connsiteX2" fmla="*/ 4370483 w 5001065"/>
              <a:gd name="connsiteY2" fmla="*/ 39 h 747415"/>
              <a:gd name="connsiteX3" fmla="*/ 3312942 w 5001065"/>
              <a:gd name="connsiteY3" fmla="*/ 536210 h 747415"/>
              <a:gd name="connsiteX4" fmla="*/ 5001065 w 5001065"/>
              <a:gd name="connsiteY4" fmla="*/ 690955 h 747415"/>
              <a:gd name="connsiteX5" fmla="*/ 5001065 w 5001065"/>
              <a:gd name="connsiteY5" fmla="*/ 690955 h 747415"/>
              <a:gd name="connsiteX0" fmla="*/ 0 w 5001065"/>
              <a:gd name="connsiteY0" fmla="*/ 747393 h 747582"/>
              <a:gd name="connsiteX1" fmla="*/ 1913207 w 5001065"/>
              <a:gd name="connsiteY1" fmla="*/ 564513 h 747582"/>
              <a:gd name="connsiteX2" fmla="*/ 4370483 w 5001065"/>
              <a:gd name="connsiteY2" fmla="*/ 206 h 747582"/>
              <a:gd name="connsiteX3" fmla="*/ 3674369 w 5001065"/>
              <a:gd name="connsiteY3" fmla="*/ 631964 h 747582"/>
              <a:gd name="connsiteX4" fmla="*/ 5001065 w 5001065"/>
              <a:gd name="connsiteY4" fmla="*/ 691122 h 747582"/>
              <a:gd name="connsiteX5" fmla="*/ 5001065 w 5001065"/>
              <a:gd name="connsiteY5" fmla="*/ 691122 h 747582"/>
              <a:gd name="connsiteX0" fmla="*/ 0 w 5001065"/>
              <a:gd name="connsiteY0" fmla="*/ 747393 h 747582"/>
              <a:gd name="connsiteX1" fmla="*/ 1913207 w 5001065"/>
              <a:gd name="connsiteY1" fmla="*/ 564513 h 747582"/>
              <a:gd name="connsiteX2" fmla="*/ 4370483 w 5001065"/>
              <a:gd name="connsiteY2" fmla="*/ 206 h 747582"/>
              <a:gd name="connsiteX3" fmla="*/ 3674369 w 5001065"/>
              <a:gd name="connsiteY3" fmla="*/ 631964 h 747582"/>
              <a:gd name="connsiteX4" fmla="*/ 5001065 w 5001065"/>
              <a:gd name="connsiteY4" fmla="*/ 691122 h 747582"/>
              <a:gd name="connsiteX0" fmla="*/ 0 w 4732001"/>
              <a:gd name="connsiteY0" fmla="*/ 747393 h 747582"/>
              <a:gd name="connsiteX1" fmla="*/ 1913207 w 4732001"/>
              <a:gd name="connsiteY1" fmla="*/ 564513 h 747582"/>
              <a:gd name="connsiteX2" fmla="*/ 4370483 w 4732001"/>
              <a:gd name="connsiteY2" fmla="*/ 206 h 747582"/>
              <a:gd name="connsiteX3" fmla="*/ 3674369 w 4732001"/>
              <a:gd name="connsiteY3" fmla="*/ 631964 h 747582"/>
              <a:gd name="connsiteX4" fmla="*/ 4732001 w 4732001"/>
              <a:gd name="connsiteY4" fmla="*/ 719889 h 747582"/>
              <a:gd name="connsiteX0" fmla="*/ 0 w 3713510"/>
              <a:gd name="connsiteY0" fmla="*/ 773100 h 773244"/>
              <a:gd name="connsiteX1" fmla="*/ 894716 w 3713510"/>
              <a:gd name="connsiteY1" fmla="*/ 564515 h 773244"/>
              <a:gd name="connsiteX2" fmla="*/ 3351992 w 3713510"/>
              <a:gd name="connsiteY2" fmla="*/ 208 h 773244"/>
              <a:gd name="connsiteX3" fmla="*/ 2655878 w 3713510"/>
              <a:gd name="connsiteY3" fmla="*/ 631966 h 773244"/>
              <a:gd name="connsiteX4" fmla="*/ 3713510 w 3713510"/>
              <a:gd name="connsiteY4" fmla="*/ 719891 h 773244"/>
              <a:gd name="connsiteX0" fmla="*/ 0 w 3713510"/>
              <a:gd name="connsiteY0" fmla="*/ 772899 h 773823"/>
              <a:gd name="connsiteX1" fmla="*/ 1669642 w 3713510"/>
              <a:gd name="connsiteY1" fmla="*/ 644010 h 773823"/>
              <a:gd name="connsiteX2" fmla="*/ 3351992 w 3713510"/>
              <a:gd name="connsiteY2" fmla="*/ 7 h 773823"/>
              <a:gd name="connsiteX3" fmla="*/ 2655878 w 3713510"/>
              <a:gd name="connsiteY3" fmla="*/ 631765 h 773823"/>
              <a:gd name="connsiteX4" fmla="*/ 3713510 w 3713510"/>
              <a:gd name="connsiteY4" fmla="*/ 719690 h 773823"/>
              <a:gd name="connsiteX0" fmla="*/ 0 w 3713510"/>
              <a:gd name="connsiteY0" fmla="*/ 772900 h 773824"/>
              <a:gd name="connsiteX1" fmla="*/ 1669642 w 3713510"/>
              <a:gd name="connsiteY1" fmla="*/ 644011 h 773824"/>
              <a:gd name="connsiteX2" fmla="*/ 3351992 w 3713510"/>
              <a:gd name="connsiteY2" fmla="*/ 8 h 773824"/>
              <a:gd name="connsiteX3" fmla="*/ 2741861 w 3713510"/>
              <a:gd name="connsiteY3" fmla="*/ 658613 h 773824"/>
              <a:gd name="connsiteX4" fmla="*/ 3713510 w 3713510"/>
              <a:gd name="connsiteY4" fmla="*/ 719691 h 77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3510" h="773824">
                <a:moveTo>
                  <a:pt x="0" y="772900"/>
                </a:moveTo>
                <a:cubicBezTo>
                  <a:pt x="727417" y="777003"/>
                  <a:pt x="1110977" y="772826"/>
                  <a:pt x="1669642" y="644011"/>
                </a:cubicBezTo>
                <a:cubicBezTo>
                  <a:pt x="2228307" y="515196"/>
                  <a:pt x="3173289" y="-2426"/>
                  <a:pt x="3351992" y="8"/>
                </a:cubicBezTo>
                <a:cubicBezTo>
                  <a:pt x="3530695" y="2442"/>
                  <a:pt x="2681608" y="538666"/>
                  <a:pt x="2741861" y="658613"/>
                </a:cubicBezTo>
                <a:cubicBezTo>
                  <a:pt x="2802114" y="778560"/>
                  <a:pt x="3492394" y="709831"/>
                  <a:pt x="3713510" y="71969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545D30-2344-EBC6-125B-298BB2A1F4AC}"/>
                  </a:ext>
                </a:extLst>
              </p:cNvPr>
              <p:cNvSpPr txBox="1"/>
              <p:nvPr/>
            </p:nvSpPr>
            <p:spPr>
              <a:xfrm>
                <a:off x="10158979" y="1056741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545D30-2344-EBC6-125B-298BB2A1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979" y="1056741"/>
                <a:ext cx="36862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F30FAC-A727-6E83-CFDB-10E0F0CFD052}"/>
                  </a:ext>
                </a:extLst>
              </p:cNvPr>
              <p:cNvSpPr txBox="1"/>
              <p:nvPr/>
            </p:nvSpPr>
            <p:spPr>
              <a:xfrm>
                <a:off x="11485180" y="2880477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F30FAC-A727-6E83-CFDB-10E0F0CFD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180" y="2880477"/>
                <a:ext cx="36958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B7951B0-6EB3-80E5-83A3-031C6D4197F1}"/>
              </a:ext>
            </a:extLst>
          </p:cNvPr>
          <p:cNvSpPr/>
          <p:nvPr/>
        </p:nvSpPr>
        <p:spPr>
          <a:xfrm>
            <a:off x="9427780" y="2651877"/>
            <a:ext cx="304800" cy="136484"/>
          </a:xfrm>
          <a:prstGeom prst="parallelogram">
            <a:avLst>
              <a:gd name="adj" fmla="val 61380"/>
            </a:avLst>
          </a:prstGeom>
          <a:solidFill>
            <a:schemeClr val="tx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77EB79E1-54DA-B117-3531-A84AC1969C89}"/>
              </a:ext>
            </a:extLst>
          </p:cNvPr>
          <p:cNvSpPr/>
          <p:nvPr/>
        </p:nvSpPr>
        <p:spPr>
          <a:xfrm>
            <a:off x="9427780" y="1524793"/>
            <a:ext cx="304800" cy="136484"/>
          </a:xfrm>
          <a:prstGeom prst="parallelogram">
            <a:avLst>
              <a:gd name="adj" fmla="val 613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C64B4-31DC-04D4-3602-978176A85284}"/>
              </a:ext>
            </a:extLst>
          </p:cNvPr>
          <p:cNvCxnSpPr/>
          <p:nvPr/>
        </p:nvCxnSpPr>
        <p:spPr>
          <a:xfrm>
            <a:off x="9427780" y="1661277"/>
            <a:ext cx="1" cy="112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D71A79-E7B5-4834-2DD6-1219430B978C}"/>
              </a:ext>
            </a:extLst>
          </p:cNvPr>
          <p:cNvCxnSpPr/>
          <p:nvPr/>
        </p:nvCxnSpPr>
        <p:spPr>
          <a:xfrm>
            <a:off x="9732579" y="1524793"/>
            <a:ext cx="1" cy="112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1CAD49-A814-136B-2F86-E027E14E55F8}"/>
              </a:ext>
            </a:extLst>
          </p:cNvPr>
          <p:cNvCxnSpPr/>
          <p:nvPr/>
        </p:nvCxnSpPr>
        <p:spPr>
          <a:xfrm>
            <a:off x="9656379" y="1661277"/>
            <a:ext cx="1" cy="112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7">
            <a:extLst>
              <a:ext uri="{FF2B5EF4-FFF2-40B4-BE49-F238E27FC236}">
                <a16:creationId xmlns:a16="http://schemas.microsoft.com/office/drawing/2014/main" id="{70007447-C80E-698D-BF90-D2A797D3286B}"/>
              </a:ext>
            </a:extLst>
          </p:cNvPr>
          <p:cNvSpPr/>
          <p:nvPr/>
        </p:nvSpPr>
        <p:spPr>
          <a:xfrm>
            <a:off x="6693958" y="1167215"/>
            <a:ext cx="5001065" cy="1544946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44946"/>
              <a:gd name="connsiteX1" fmla="*/ 1913207 w 5001065"/>
              <a:gd name="connsiteY1" fmla="*/ 1343481 h 1544946"/>
              <a:gd name="connsiteX2" fmla="*/ 2708031 w 5001065"/>
              <a:gd name="connsiteY2" fmla="*/ 16 h 1544946"/>
              <a:gd name="connsiteX3" fmla="*/ 3312942 w 5001065"/>
              <a:gd name="connsiteY3" fmla="*/ 1315345 h 1544946"/>
              <a:gd name="connsiteX4" fmla="*/ 5001065 w 5001065"/>
              <a:gd name="connsiteY4" fmla="*/ 1542661 h 154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065" h="1544946">
                <a:moveTo>
                  <a:pt x="0" y="1526361"/>
                </a:moveTo>
                <a:cubicBezTo>
                  <a:pt x="727417" y="1530464"/>
                  <a:pt x="1461868" y="1597872"/>
                  <a:pt x="1913207" y="1343481"/>
                </a:cubicBezTo>
                <a:cubicBezTo>
                  <a:pt x="2364546" y="1089090"/>
                  <a:pt x="2474742" y="4705"/>
                  <a:pt x="2708031" y="16"/>
                </a:cubicBezTo>
                <a:cubicBezTo>
                  <a:pt x="2941320" y="-4673"/>
                  <a:pt x="2930770" y="1058238"/>
                  <a:pt x="3312942" y="1315345"/>
                </a:cubicBezTo>
                <a:cubicBezTo>
                  <a:pt x="3695114" y="1572452"/>
                  <a:pt x="4523768" y="1545898"/>
                  <a:pt x="5001065" y="154266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66D1E-874B-E346-146B-A1D4068DD653}"/>
              </a:ext>
            </a:extLst>
          </p:cNvPr>
          <p:cNvSpPr txBox="1"/>
          <p:nvPr/>
        </p:nvSpPr>
        <p:spPr>
          <a:xfrm>
            <a:off x="10561337" y="512120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8B731D-D864-2E3A-8B1B-17280995C510}"/>
              </a:ext>
            </a:extLst>
          </p:cNvPr>
          <p:cNvCxnSpPr>
            <a:cxnSpLocks/>
          </p:cNvCxnSpPr>
          <p:nvPr/>
        </p:nvCxnSpPr>
        <p:spPr>
          <a:xfrm flipV="1">
            <a:off x="11062286" y="3217862"/>
            <a:ext cx="398268" cy="23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A398C4-CE70-DF21-D7C5-E8CB5D81AF92}"/>
              </a:ext>
            </a:extLst>
          </p:cNvPr>
          <p:cNvSpPr txBox="1"/>
          <p:nvPr/>
        </p:nvSpPr>
        <p:spPr>
          <a:xfrm>
            <a:off x="10203375" y="34511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B861BB-0104-F652-3A1B-914F309B4EEE}"/>
              </a:ext>
            </a:extLst>
          </p:cNvPr>
          <p:cNvCxnSpPr>
            <a:cxnSpLocks/>
          </p:cNvCxnSpPr>
          <p:nvPr/>
        </p:nvCxnSpPr>
        <p:spPr>
          <a:xfrm flipH="1">
            <a:off x="10646742" y="890722"/>
            <a:ext cx="348299" cy="25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222B4-99F7-9AC2-177C-3F4A7046972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9427780" y="2788361"/>
            <a:ext cx="110513" cy="8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8E63D7-F4B5-A277-BDC1-993CA6DBD919}"/>
                  </a:ext>
                </a:extLst>
              </p:cNvPr>
              <p:cNvSpPr txBox="1"/>
              <p:nvPr/>
            </p:nvSpPr>
            <p:spPr>
              <a:xfrm>
                <a:off x="9152672" y="3593796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8E63D7-F4B5-A277-BDC1-993CA6DB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2" y="3593796"/>
                <a:ext cx="50263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EBACF6-3C41-28B9-7EEC-A84787360A6A}"/>
                  </a:ext>
                </a:extLst>
              </p:cNvPr>
              <p:cNvSpPr txBox="1"/>
              <p:nvPr/>
            </p:nvSpPr>
            <p:spPr>
              <a:xfrm>
                <a:off x="272635" y="1255431"/>
                <a:ext cx="69960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EBACF6-3C41-28B9-7EEC-A8478736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35" y="1255431"/>
                <a:ext cx="699608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3EB79D-D632-7D50-FE8C-CD9C76D2F97C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8179771" y="2088335"/>
            <a:ext cx="1289896" cy="63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C9CEE1-7486-E219-A09C-D120DA58F309}"/>
              </a:ext>
            </a:extLst>
          </p:cNvPr>
          <p:cNvCxnSpPr>
            <a:cxnSpLocks/>
          </p:cNvCxnSpPr>
          <p:nvPr/>
        </p:nvCxnSpPr>
        <p:spPr>
          <a:xfrm flipH="1">
            <a:off x="9585434" y="2083715"/>
            <a:ext cx="1199088" cy="6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8E07BE-E7F0-69C8-D366-A0723E3454B9}"/>
                  </a:ext>
                </a:extLst>
              </p:cNvPr>
              <p:cNvSpPr txBox="1"/>
              <p:nvPr/>
            </p:nvSpPr>
            <p:spPr>
              <a:xfrm>
                <a:off x="7781306" y="1755022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8E07BE-E7F0-69C8-D366-A0723E345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306" y="1755022"/>
                <a:ext cx="50167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636CBC-10FD-A806-09C0-2BE7B1D76F9C}"/>
                  </a:ext>
                </a:extLst>
              </p:cNvPr>
              <p:cNvSpPr txBox="1"/>
              <p:nvPr/>
            </p:nvSpPr>
            <p:spPr>
              <a:xfrm>
                <a:off x="10649451" y="1764547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636CBC-10FD-A806-09C0-2BE7B1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451" y="1764547"/>
                <a:ext cx="4093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28763E9D-FA22-1AFF-F1FF-5E54B637F0D6}"/>
              </a:ext>
            </a:extLst>
          </p:cNvPr>
          <p:cNvSpPr txBox="1"/>
          <p:nvPr/>
        </p:nvSpPr>
        <p:spPr>
          <a:xfrm>
            <a:off x="320386" y="219732"/>
            <a:ext cx="287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Symplectic form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9740E1-1467-44F7-94A5-D2C00959190E}"/>
              </a:ext>
            </a:extLst>
          </p:cNvPr>
          <p:cNvCxnSpPr>
            <a:cxnSpLocks/>
          </p:cNvCxnSpPr>
          <p:nvPr/>
        </p:nvCxnSpPr>
        <p:spPr>
          <a:xfrm>
            <a:off x="1028700" y="858281"/>
            <a:ext cx="0" cy="42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D6D4BC-52C0-54BA-460B-88DECCDC985E}"/>
                  </a:ext>
                </a:extLst>
              </p:cNvPr>
              <p:cNvSpPr txBox="1"/>
              <p:nvPr/>
            </p:nvSpPr>
            <p:spPr>
              <a:xfrm>
                <a:off x="2915083" y="2384554"/>
                <a:ext cx="2875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Defines areas in phase space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count of configurations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D6D4BC-52C0-54BA-460B-88DECCDC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83" y="2384554"/>
                <a:ext cx="2875852" cy="923330"/>
              </a:xfrm>
              <a:prstGeom prst="rect">
                <a:avLst/>
              </a:prstGeom>
              <a:blipFill>
                <a:blip r:embed="rId9"/>
                <a:stretch>
                  <a:fillRect l="-1059" t="-3289" r="-169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7FA3583-17A0-5437-40CB-07CD3AC2B377}"/>
                  </a:ext>
                </a:extLst>
              </p:cNvPr>
              <p:cNvSpPr txBox="1"/>
              <p:nvPr/>
            </p:nvSpPr>
            <p:spPr>
              <a:xfrm>
                <a:off x="402020" y="2564765"/>
                <a:ext cx="2435154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7FA3583-17A0-5437-40CB-07CD3AC2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0" y="2564765"/>
                <a:ext cx="2435154" cy="6640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17DF24-7B9F-35D2-81E8-AE204CC3BC39}"/>
              </a:ext>
            </a:extLst>
          </p:cNvPr>
          <p:cNvCxnSpPr>
            <a:cxnSpLocks/>
          </p:cNvCxnSpPr>
          <p:nvPr/>
        </p:nvCxnSpPr>
        <p:spPr>
          <a:xfrm>
            <a:off x="1095375" y="4122554"/>
            <a:ext cx="295275" cy="46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F4774A-7D3C-B47E-F832-A43532BD888E}"/>
              </a:ext>
            </a:extLst>
          </p:cNvPr>
          <p:cNvSpPr txBox="1"/>
          <p:nvPr/>
        </p:nvSpPr>
        <p:spPr>
          <a:xfrm>
            <a:off x="458204" y="3559844"/>
            <a:ext cx="4156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Gibbs/Shannon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7410FE-4588-B1D4-2435-47ADB7D563AA}"/>
                  </a:ext>
                </a:extLst>
              </p:cNvPr>
              <p:cNvSpPr txBox="1"/>
              <p:nvPr/>
            </p:nvSpPr>
            <p:spPr>
              <a:xfrm>
                <a:off x="9305327" y="428220"/>
                <a:ext cx="911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7410FE-4588-B1D4-2435-47ADB7D56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327" y="428220"/>
                <a:ext cx="911468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71C3CB-09F9-B98F-F366-5E61A5B5D4B6}"/>
              </a:ext>
            </a:extLst>
          </p:cNvPr>
          <p:cNvCxnSpPr>
            <a:cxnSpLocks/>
          </p:cNvCxnSpPr>
          <p:nvPr/>
        </p:nvCxnSpPr>
        <p:spPr>
          <a:xfrm flipH="1">
            <a:off x="9691093" y="808202"/>
            <a:ext cx="188457" cy="66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94D650D-07F6-6B80-3560-9017C810EEC7}"/>
              </a:ext>
            </a:extLst>
          </p:cNvPr>
          <p:cNvSpPr/>
          <p:nvPr/>
        </p:nvSpPr>
        <p:spPr>
          <a:xfrm>
            <a:off x="4384539" y="4585480"/>
            <a:ext cx="1133391" cy="56271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17387A-7DCD-86A0-F602-E6577BD4384B}"/>
              </a:ext>
            </a:extLst>
          </p:cNvPr>
          <p:cNvCxnSpPr>
            <a:cxnSpLocks/>
          </p:cNvCxnSpPr>
          <p:nvPr/>
        </p:nvCxnSpPr>
        <p:spPr>
          <a:xfrm flipH="1">
            <a:off x="5202621" y="4036897"/>
            <a:ext cx="322115" cy="44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E35C87E-F894-494E-3794-277A5850B0F8}"/>
                  </a:ext>
                </a:extLst>
              </p:cNvPr>
              <p:cNvSpPr txBox="1"/>
              <p:nvPr/>
            </p:nvSpPr>
            <p:spPr>
              <a:xfrm>
                <a:off x="5370576" y="3720950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E35C87E-F894-494E-3794-277A5850B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76" y="3720950"/>
                <a:ext cx="4093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6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9C49A-947A-57C0-6681-597416E9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0398BE-6EF8-69A2-FEF1-4590EBCF2FEC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>
            <a:off x="11588250" y="1960060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D1A775-50D9-84C0-89E8-835028090B02}"/>
              </a:ext>
            </a:extLst>
          </p:cNvPr>
          <p:cNvCxnSpPr>
            <a:cxnSpLocks/>
          </p:cNvCxnSpPr>
          <p:nvPr/>
        </p:nvCxnSpPr>
        <p:spPr>
          <a:xfrm flipV="1">
            <a:off x="10817710" y="2704327"/>
            <a:ext cx="110513" cy="8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723F55-D4E2-33BE-05F0-BC31EF5C6651}"/>
                  </a:ext>
                </a:extLst>
              </p:cNvPr>
              <p:cNvSpPr txBox="1"/>
              <p:nvPr/>
            </p:nvSpPr>
            <p:spPr>
              <a:xfrm>
                <a:off x="10542602" y="3509762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723F55-D4E2-33BE-05F0-BC31EF5C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602" y="3509762"/>
                <a:ext cx="4007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0A75A4-FA1F-6A7B-855E-CBA0237FAABB}"/>
              </a:ext>
            </a:extLst>
          </p:cNvPr>
          <p:cNvCxnSpPr>
            <a:cxnSpLocks/>
          </p:cNvCxnSpPr>
          <p:nvPr/>
        </p:nvCxnSpPr>
        <p:spPr>
          <a:xfrm>
            <a:off x="9757949" y="804355"/>
            <a:ext cx="409819" cy="5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911F844-D27A-AB64-724D-D37614A5D0AE}"/>
                  </a:ext>
                </a:extLst>
              </p:cNvPr>
              <p:cNvSpPr txBox="1"/>
              <p:nvPr/>
            </p:nvSpPr>
            <p:spPr>
              <a:xfrm>
                <a:off x="9321812" y="404915"/>
                <a:ext cx="495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911F844-D27A-AB64-724D-D37614A5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812" y="404915"/>
                <a:ext cx="49577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4109C3-64E2-C39A-36D8-EB16D96B2F21}"/>
              </a:ext>
            </a:extLst>
          </p:cNvPr>
          <p:cNvSpPr/>
          <p:nvPr/>
        </p:nvSpPr>
        <p:spPr>
          <a:xfrm>
            <a:off x="10173898" y="2318667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solidFill>
            <a:srgbClr val="7F7F7F">
              <a:alpha val="30196"/>
            </a:srgb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A83E8A-17DD-93FA-CCFA-E6BF171D5CA2}"/>
              </a:ext>
            </a:extLst>
          </p:cNvPr>
          <p:cNvCxnSpPr>
            <a:cxnSpLocks/>
          </p:cNvCxnSpPr>
          <p:nvPr/>
        </p:nvCxnSpPr>
        <p:spPr>
          <a:xfrm>
            <a:off x="10167768" y="1670988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8CDD12-84FD-9CDA-9CA5-79755DD17444}"/>
              </a:ext>
            </a:extLst>
          </p:cNvPr>
          <p:cNvSpPr/>
          <p:nvPr/>
        </p:nvSpPr>
        <p:spPr>
          <a:xfrm>
            <a:off x="10173898" y="1372517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222CE-62BA-A648-C248-25D6E654984F}"/>
              </a:ext>
            </a:extLst>
          </p:cNvPr>
          <p:cNvSpPr txBox="1"/>
          <p:nvPr/>
        </p:nvSpPr>
        <p:spPr>
          <a:xfrm>
            <a:off x="1308398" y="404915"/>
            <a:ext cx="2360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Geometry</a:t>
            </a:r>
            <a:br>
              <a:rPr lang="en-US" sz="2400" dirty="0"/>
            </a:br>
            <a:r>
              <a:rPr lang="en-US" sz="2400" dirty="0"/>
              <a:t>(symplectic form)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D2E73-8889-85D0-0241-D5BA82C01916}"/>
              </a:ext>
            </a:extLst>
          </p:cNvPr>
          <p:cNvSpPr txBox="1"/>
          <p:nvPr/>
        </p:nvSpPr>
        <p:spPr>
          <a:xfrm>
            <a:off x="858210" y="1701489"/>
            <a:ext cx="3261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Measure</a:t>
            </a:r>
            <a:br>
              <a:rPr lang="en-US" sz="2400" dirty="0"/>
            </a:br>
            <a:r>
              <a:rPr lang="en-US" sz="2400" dirty="0"/>
              <a:t>(count of configurations)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EBDEE-62ED-5710-9EBF-01E742C363B2}"/>
              </a:ext>
            </a:extLst>
          </p:cNvPr>
          <p:cNvSpPr txBox="1"/>
          <p:nvPr/>
        </p:nvSpPr>
        <p:spPr>
          <a:xfrm>
            <a:off x="451945" y="3061126"/>
            <a:ext cx="407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Entropy</a:t>
            </a:r>
            <a:br>
              <a:rPr lang="en-US" sz="2400" dirty="0"/>
            </a:br>
            <a:r>
              <a:rPr lang="en-US" sz="2400" dirty="0"/>
              <a:t>(variability over configurations)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88E159-A695-BBE5-E5C0-9984258ED464}"/>
                  </a:ext>
                </a:extLst>
              </p:cNvPr>
              <p:cNvSpPr txBox="1"/>
              <p:nvPr/>
            </p:nvSpPr>
            <p:spPr>
              <a:xfrm>
                <a:off x="5252556" y="511967"/>
                <a:ext cx="2485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88E159-A695-BBE5-E5C0-9984258ED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556" y="511967"/>
                <a:ext cx="248580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7676B4-8851-B6B8-E4E1-862643869760}"/>
                  </a:ext>
                </a:extLst>
              </p:cNvPr>
              <p:cNvSpPr txBox="1"/>
              <p:nvPr/>
            </p:nvSpPr>
            <p:spPr>
              <a:xfrm>
                <a:off x="5027492" y="1871518"/>
                <a:ext cx="11430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7676B4-8851-B6B8-E4E1-862643869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92" y="1871518"/>
                <a:ext cx="114306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E2A4AD-1D44-9EF4-3442-E0E20F53A68A}"/>
                  </a:ext>
                </a:extLst>
              </p:cNvPr>
              <p:cNvSpPr txBox="1"/>
              <p:nvPr/>
            </p:nvSpPr>
            <p:spPr>
              <a:xfrm>
                <a:off x="6833568" y="3184236"/>
                <a:ext cx="1081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E2A4AD-1D44-9EF4-3442-E0E20F53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68" y="3184236"/>
                <a:ext cx="10817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F8EFBC-A268-4EAD-8F08-F8F3AED57BD2}"/>
              </a:ext>
            </a:extLst>
          </p:cNvPr>
          <p:cNvCxnSpPr/>
          <p:nvPr/>
        </p:nvCxnSpPr>
        <p:spPr>
          <a:xfrm>
            <a:off x="6926317" y="1096742"/>
            <a:ext cx="304800" cy="180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DA001C-798B-B3F1-C809-BF764F60E752}"/>
              </a:ext>
            </a:extLst>
          </p:cNvPr>
          <p:cNvCxnSpPr/>
          <p:nvPr/>
        </p:nvCxnSpPr>
        <p:spPr>
          <a:xfrm flipH="1">
            <a:off x="5927733" y="1096742"/>
            <a:ext cx="415327" cy="77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FCC65F-9B84-CDE4-79F3-77F213A102EC}"/>
                  </a:ext>
                </a:extLst>
              </p:cNvPr>
              <p:cNvSpPr txBox="1"/>
              <p:nvPr/>
            </p:nvSpPr>
            <p:spPr>
              <a:xfrm>
                <a:off x="5275839" y="1160748"/>
                <a:ext cx="820161" cy="521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FCC65F-9B84-CDE4-79F3-77F213A1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839" y="1160748"/>
                <a:ext cx="820161" cy="521105"/>
              </a:xfrm>
              <a:prstGeom prst="rect">
                <a:avLst/>
              </a:prstGeom>
              <a:blipFill>
                <a:blip r:embed="rId7"/>
                <a:stretch>
                  <a:fillRect l="-68889" t="-140698" r="-68889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CDF569-1CE2-32AE-3F9D-60F2CD88EA66}"/>
                  </a:ext>
                </a:extLst>
              </p:cNvPr>
              <p:cNvSpPr txBox="1"/>
              <p:nvPr/>
            </p:nvSpPr>
            <p:spPr>
              <a:xfrm>
                <a:off x="6670478" y="1843024"/>
                <a:ext cx="2329484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CDF569-1CE2-32AE-3F9D-60F2CD88E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78" y="1843024"/>
                <a:ext cx="2329484" cy="475643"/>
              </a:xfrm>
              <a:prstGeom prst="rect">
                <a:avLst/>
              </a:prstGeom>
              <a:blipFill>
                <a:blip r:embed="rId8"/>
                <a:stretch>
                  <a:fillRect r="-524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73D50C-549C-88B1-FB34-208188D3198E}"/>
                  </a:ext>
                </a:extLst>
              </p:cNvPr>
              <p:cNvSpPr txBox="1"/>
              <p:nvPr/>
            </p:nvSpPr>
            <p:spPr>
              <a:xfrm>
                <a:off x="2104094" y="4634580"/>
                <a:ext cx="54700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solidFill>
                      <a:schemeClr val="accent6">
                        <a:lumMod val="75000"/>
                      </a:schemeClr>
                    </a:solidFill>
                  </a:rPr>
                  <a:t>Geometry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Entropy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73D50C-549C-88B1-FB34-208188D3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4" y="4634580"/>
                <a:ext cx="5470024" cy="830997"/>
              </a:xfrm>
              <a:prstGeom prst="rect">
                <a:avLst/>
              </a:prstGeom>
              <a:blipFill>
                <a:blip r:embed="rId9"/>
                <a:stretch>
                  <a:fillRect l="-5017" t="-16058" r="-4236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2C1D455-03A6-41CF-0616-83C488AB8F82}"/>
              </a:ext>
            </a:extLst>
          </p:cNvPr>
          <p:cNvSpPr txBox="1"/>
          <p:nvPr/>
        </p:nvSpPr>
        <p:spPr>
          <a:xfrm>
            <a:off x="6670478" y="4354668"/>
            <a:ext cx="26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go the other way?</a:t>
            </a:r>
          </a:p>
        </p:txBody>
      </p:sp>
    </p:spTree>
    <p:extLst>
      <p:ext uri="{BB962C8B-B14F-4D97-AF65-F5344CB8AC3E}">
        <p14:creationId xmlns:p14="http://schemas.microsoft.com/office/powerpoint/2010/main" val="62522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6B393-4A6C-AA5B-EC26-86722D1D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CD7D5-D01A-1F87-5609-5D9A05E1A7DD}"/>
              </a:ext>
            </a:extLst>
          </p:cNvPr>
          <p:cNvCxnSpPr/>
          <p:nvPr/>
        </p:nvCxnSpPr>
        <p:spPr>
          <a:xfrm rot="1980000">
            <a:off x="9199180" y="978009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11CF8D-8DEB-E795-8012-20F47DAA4981}"/>
              </a:ext>
            </a:extLst>
          </p:cNvPr>
          <p:cNvCxnSpPr/>
          <p:nvPr/>
        </p:nvCxnSpPr>
        <p:spPr>
          <a:xfrm>
            <a:off x="6608380" y="2883009"/>
            <a:ext cx="518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19EB12-F098-9EA4-7E5F-4C2B51A50210}"/>
                  </a:ext>
                </a:extLst>
              </p:cNvPr>
              <p:cNvSpPr txBox="1"/>
              <p:nvPr/>
            </p:nvSpPr>
            <p:spPr>
              <a:xfrm>
                <a:off x="10158979" y="1056741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19EB12-F098-9EA4-7E5F-4C2B51A5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979" y="1056741"/>
                <a:ext cx="368626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9B321D-50BF-3CCE-6B34-4F3FDF7F6925}"/>
                  </a:ext>
                </a:extLst>
              </p:cNvPr>
              <p:cNvSpPr txBox="1"/>
              <p:nvPr/>
            </p:nvSpPr>
            <p:spPr>
              <a:xfrm>
                <a:off x="11485180" y="2880477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9B321D-50BF-3CCE-6B34-4F3FDF7F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180" y="2880477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0C2AF4-6A7F-BECB-9C06-B0FB8189764F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>
            <a:off x="10198320" y="2044094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EBCF4B-305E-FE29-363B-60C9F9C7855B}"/>
              </a:ext>
            </a:extLst>
          </p:cNvPr>
          <p:cNvSpPr txBox="1"/>
          <p:nvPr/>
        </p:nvSpPr>
        <p:spPr>
          <a:xfrm>
            <a:off x="10561337" y="512120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940FD-90AB-F663-33B2-8FA3C104AC02}"/>
              </a:ext>
            </a:extLst>
          </p:cNvPr>
          <p:cNvCxnSpPr>
            <a:cxnSpLocks/>
          </p:cNvCxnSpPr>
          <p:nvPr/>
        </p:nvCxnSpPr>
        <p:spPr>
          <a:xfrm flipV="1">
            <a:off x="11062286" y="3217862"/>
            <a:ext cx="398268" cy="23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43E031-8A25-F32B-16F1-B86A360BF728}"/>
              </a:ext>
            </a:extLst>
          </p:cNvPr>
          <p:cNvSpPr txBox="1"/>
          <p:nvPr/>
        </p:nvSpPr>
        <p:spPr>
          <a:xfrm>
            <a:off x="10203375" y="34511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21880F-481E-01F9-34BC-18E00DCC7B83}"/>
              </a:ext>
            </a:extLst>
          </p:cNvPr>
          <p:cNvCxnSpPr>
            <a:cxnSpLocks/>
          </p:cNvCxnSpPr>
          <p:nvPr/>
        </p:nvCxnSpPr>
        <p:spPr>
          <a:xfrm flipH="1">
            <a:off x="10646742" y="890722"/>
            <a:ext cx="348299" cy="25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0A4EEC-6739-FE07-200A-E4282628A544}"/>
              </a:ext>
            </a:extLst>
          </p:cNvPr>
          <p:cNvCxnSpPr>
            <a:cxnSpLocks/>
          </p:cNvCxnSpPr>
          <p:nvPr/>
        </p:nvCxnSpPr>
        <p:spPr>
          <a:xfrm flipV="1">
            <a:off x="9427780" y="2788361"/>
            <a:ext cx="110513" cy="8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E17C4-8D31-C99F-9192-0D9CC6CEB8CB}"/>
                  </a:ext>
                </a:extLst>
              </p:cNvPr>
              <p:cNvSpPr txBox="1"/>
              <p:nvPr/>
            </p:nvSpPr>
            <p:spPr>
              <a:xfrm>
                <a:off x="9152672" y="3593796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E17C4-8D31-C99F-9192-0D9CC6CE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2" y="3593796"/>
                <a:ext cx="400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218520-019D-5911-8409-F60C398F9424}"/>
              </a:ext>
            </a:extLst>
          </p:cNvPr>
          <p:cNvCxnSpPr>
            <a:cxnSpLocks/>
          </p:cNvCxnSpPr>
          <p:nvPr/>
        </p:nvCxnSpPr>
        <p:spPr>
          <a:xfrm>
            <a:off x="8368019" y="888389"/>
            <a:ext cx="409819" cy="5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BC6C75-113B-CE5A-DC23-1F708CAB8D38}"/>
                  </a:ext>
                </a:extLst>
              </p:cNvPr>
              <p:cNvSpPr txBox="1"/>
              <p:nvPr/>
            </p:nvSpPr>
            <p:spPr>
              <a:xfrm>
                <a:off x="7931882" y="488949"/>
                <a:ext cx="495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BC6C75-113B-CE5A-DC23-1F708CAB8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82" y="488949"/>
                <a:ext cx="49577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55E4EE-BE1F-6289-0BA2-B9C42B0F66F2}"/>
                  </a:ext>
                </a:extLst>
              </p:cNvPr>
              <p:cNvSpPr txBox="1"/>
              <p:nvPr/>
            </p:nvSpPr>
            <p:spPr>
              <a:xfrm>
                <a:off x="320386" y="219732"/>
                <a:ext cx="6259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Uniform distribution over a region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55E4EE-BE1F-6289-0BA2-B9C42B0F6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6" y="219732"/>
                <a:ext cx="6259662" cy="584775"/>
              </a:xfrm>
              <a:prstGeom prst="rect">
                <a:avLst/>
              </a:prstGeom>
              <a:blipFill>
                <a:blip r:embed="rId6"/>
                <a:stretch>
                  <a:fillRect l="-253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8BCE36-E9D1-084A-46B3-3711585F9623}"/>
              </a:ext>
            </a:extLst>
          </p:cNvPr>
          <p:cNvCxnSpPr>
            <a:cxnSpLocks/>
          </p:cNvCxnSpPr>
          <p:nvPr/>
        </p:nvCxnSpPr>
        <p:spPr>
          <a:xfrm flipH="1">
            <a:off x="2511972" y="838625"/>
            <a:ext cx="513693" cy="69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10A38E-88BE-2452-75DB-5D7F37B93918}"/>
              </a:ext>
            </a:extLst>
          </p:cNvPr>
          <p:cNvSpPr/>
          <p:nvPr/>
        </p:nvSpPr>
        <p:spPr>
          <a:xfrm>
            <a:off x="8783968" y="2402701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solidFill>
            <a:srgbClr val="7F7F7F">
              <a:alpha val="30196"/>
            </a:srgb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E0951-B559-EA92-F38C-C0D94DC083EA}"/>
              </a:ext>
            </a:extLst>
          </p:cNvPr>
          <p:cNvCxnSpPr>
            <a:cxnSpLocks/>
          </p:cNvCxnSpPr>
          <p:nvPr/>
        </p:nvCxnSpPr>
        <p:spPr>
          <a:xfrm>
            <a:off x="8777838" y="1755022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5ECB3C-035E-2CD6-66A7-B49CDD5EC273}"/>
              </a:ext>
            </a:extLst>
          </p:cNvPr>
          <p:cNvSpPr/>
          <p:nvPr/>
        </p:nvSpPr>
        <p:spPr>
          <a:xfrm>
            <a:off x="8783968" y="1456551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CA20D3-A732-F433-5FF3-21A8C75A8BB9}"/>
                  </a:ext>
                </a:extLst>
              </p:cNvPr>
              <p:cNvSpPr txBox="1"/>
              <p:nvPr/>
            </p:nvSpPr>
            <p:spPr>
              <a:xfrm>
                <a:off x="951269" y="3451172"/>
                <a:ext cx="5367560" cy="1828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den>
                    </m:f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𝑑𝑞𝑑𝑝</m:t>
                        </m:r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CA20D3-A732-F433-5FF3-21A8C75A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69" y="3451172"/>
                <a:ext cx="5367560" cy="18285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5F4627-5D71-4670-CA0A-B38E06D43223}"/>
                  </a:ext>
                </a:extLst>
              </p:cNvPr>
              <p:cNvSpPr txBox="1"/>
              <p:nvPr/>
            </p:nvSpPr>
            <p:spPr>
              <a:xfrm>
                <a:off x="1189122" y="759121"/>
                <a:ext cx="3918060" cy="2371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den>
                            </m:f>
                          </m:e>
                          <m:e/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5F4627-5D71-4670-CA0A-B38E06D43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22" y="759121"/>
                <a:ext cx="3918060" cy="23716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6E36E3-AB3A-095E-2DB6-FBEBB3942FBF}"/>
                  </a:ext>
                </a:extLst>
              </p:cNvPr>
              <p:cNvSpPr txBox="1"/>
              <p:nvPr/>
            </p:nvSpPr>
            <p:spPr>
              <a:xfrm>
                <a:off x="5023002" y="1162716"/>
                <a:ext cx="1214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6E36E3-AB3A-095E-2DB6-FBEBB394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002" y="1162716"/>
                <a:ext cx="121450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EB8908-16A7-EB3D-DC3B-954D467496DE}"/>
                  </a:ext>
                </a:extLst>
              </p:cNvPr>
              <p:cNvSpPr txBox="1"/>
              <p:nvPr/>
            </p:nvSpPr>
            <p:spPr>
              <a:xfrm>
                <a:off x="5023002" y="2620912"/>
                <a:ext cx="12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EB8908-16A7-EB3D-DC3B-954D46749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002" y="2620912"/>
                <a:ext cx="121770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29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C8378-6C9A-FE90-EBC7-EE146A09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38022A-4C58-B8B7-932E-8B704F66E32C}"/>
                  </a:ext>
                </a:extLst>
              </p:cNvPr>
              <p:cNvSpPr txBox="1"/>
              <p:nvPr/>
            </p:nvSpPr>
            <p:spPr>
              <a:xfrm>
                <a:off x="502926" y="1033321"/>
                <a:ext cx="5109412" cy="2958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𝑑𝑞𝑑𝑝</m:t>
                        </m:r>
                      </m:e>
                    </m:nary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</m:e>
                    </m:nary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den>
                    </m:f>
                    <m:nary>
                      <m:naryPr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𝑑𝑞𝑑𝑝</m:t>
                        </m:r>
                      </m:e>
                    </m:nary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38022A-4C58-B8B7-932E-8B704F66E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6" y="1033321"/>
                <a:ext cx="5109412" cy="2958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4F979E-D1E8-2496-E261-42125CE1E0D0}"/>
              </a:ext>
            </a:extLst>
          </p:cNvPr>
          <p:cNvCxnSpPr/>
          <p:nvPr/>
        </p:nvCxnSpPr>
        <p:spPr>
          <a:xfrm rot="1980000">
            <a:off x="9199180" y="978009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CA3B37-EDA7-5B36-9B06-5A8F558E1C39}"/>
              </a:ext>
            </a:extLst>
          </p:cNvPr>
          <p:cNvCxnSpPr/>
          <p:nvPr/>
        </p:nvCxnSpPr>
        <p:spPr>
          <a:xfrm>
            <a:off x="6608380" y="2883009"/>
            <a:ext cx="518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ECB33-8A85-6E89-0E59-901EE7EED30C}"/>
                  </a:ext>
                </a:extLst>
              </p:cNvPr>
              <p:cNvSpPr txBox="1"/>
              <p:nvPr/>
            </p:nvSpPr>
            <p:spPr>
              <a:xfrm>
                <a:off x="10158979" y="1056741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ECB33-8A85-6E89-0E59-901EE7EE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979" y="1056741"/>
                <a:ext cx="36862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DDED0E-48FB-2F67-88B2-908EDF44297F}"/>
                  </a:ext>
                </a:extLst>
              </p:cNvPr>
              <p:cNvSpPr txBox="1"/>
              <p:nvPr/>
            </p:nvSpPr>
            <p:spPr>
              <a:xfrm>
                <a:off x="11485180" y="2880477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DDED0E-48FB-2F67-88B2-908EDF44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180" y="2880477"/>
                <a:ext cx="36958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F41203-FD35-E3BB-6643-28C92498F724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>
            <a:off x="10198320" y="2044094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204163-CD8E-0406-AC98-C34CB00C07DB}"/>
              </a:ext>
            </a:extLst>
          </p:cNvPr>
          <p:cNvSpPr txBox="1"/>
          <p:nvPr/>
        </p:nvSpPr>
        <p:spPr>
          <a:xfrm>
            <a:off x="10561337" y="512120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11D24-FFC2-EE8E-B329-ACD1F2562E49}"/>
              </a:ext>
            </a:extLst>
          </p:cNvPr>
          <p:cNvCxnSpPr>
            <a:cxnSpLocks/>
          </p:cNvCxnSpPr>
          <p:nvPr/>
        </p:nvCxnSpPr>
        <p:spPr>
          <a:xfrm flipV="1">
            <a:off x="11062286" y="3217862"/>
            <a:ext cx="398268" cy="23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81EC3D-96FA-4BAB-FE29-93BC355750A9}"/>
              </a:ext>
            </a:extLst>
          </p:cNvPr>
          <p:cNvSpPr txBox="1"/>
          <p:nvPr/>
        </p:nvSpPr>
        <p:spPr>
          <a:xfrm>
            <a:off x="10203375" y="34511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E4FB30-29FD-C9D3-EE0C-D05D7627D9AC}"/>
              </a:ext>
            </a:extLst>
          </p:cNvPr>
          <p:cNvCxnSpPr>
            <a:cxnSpLocks/>
          </p:cNvCxnSpPr>
          <p:nvPr/>
        </p:nvCxnSpPr>
        <p:spPr>
          <a:xfrm flipH="1">
            <a:off x="10646742" y="890722"/>
            <a:ext cx="348299" cy="25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970BFB-519E-27B1-C768-48490F5131BD}"/>
              </a:ext>
            </a:extLst>
          </p:cNvPr>
          <p:cNvCxnSpPr>
            <a:cxnSpLocks/>
          </p:cNvCxnSpPr>
          <p:nvPr/>
        </p:nvCxnSpPr>
        <p:spPr>
          <a:xfrm flipV="1">
            <a:off x="9427780" y="2788361"/>
            <a:ext cx="110513" cy="8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BF1510-C5C1-7CFD-079B-5E5ACFA6C421}"/>
                  </a:ext>
                </a:extLst>
              </p:cNvPr>
              <p:cNvSpPr txBox="1"/>
              <p:nvPr/>
            </p:nvSpPr>
            <p:spPr>
              <a:xfrm>
                <a:off x="9152672" y="3593796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BF1510-C5C1-7CFD-079B-5E5ACFA6C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2" y="3593796"/>
                <a:ext cx="4007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F743B1-3C2D-AC58-D66F-927CFF324BD0}"/>
              </a:ext>
            </a:extLst>
          </p:cNvPr>
          <p:cNvCxnSpPr>
            <a:cxnSpLocks/>
          </p:cNvCxnSpPr>
          <p:nvPr/>
        </p:nvCxnSpPr>
        <p:spPr>
          <a:xfrm>
            <a:off x="8368019" y="888389"/>
            <a:ext cx="409819" cy="5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13FD2E-71BC-26C6-3F22-656828DFA982}"/>
                  </a:ext>
                </a:extLst>
              </p:cNvPr>
              <p:cNvSpPr txBox="1"/>
              <p:nvPr/>
            </p:nvSpPr>
            <p:spPr>
              <a:xfrm>
                <a:off x="7931882" y="488949"/>
                <a:ext cx="495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13FD2E-71BC-26C6-3F22-656828DF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82" y="488949"/>
                <a:ext cx="49577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3AF601-4174-E3F9-8FDD-CC7287D56340}"/>
                  </a:ext>
                </a:extLst>
              </p:cNvPr>
              <p:cNvSpPr txBox="1"/>
              <p:nvPr/>
            </p:nvSpPr>
            <p:spPr>
              <a:xfrm>
                <a:off x="320386" y="219732"/>
                <a:ext cx="2476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Entropy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3AF601-4174-E3F9-8FDD-CC7287D5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6" y="219732"/>
                <a:ext cx="2476255" cy="584775"/>
              </a:xfrm>
              <a:prstGeom prst="rect">
                <a:avLst/>
              </a:prstGeom>
              <a:blipFill>
                <a:blip r:embed="rId7"/>
                <a:stretch>
                  <a:fillRect l="-640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DE34948-51DA-0FA9-86E4-5F0B394DBB83}"/>
              </a:ext>
            </a:extLst>
          </p:cNvPr>
          <p:cNvSpPr/>
          <p:nvPr/>
        </p:nvSpPr>
        <p:spPr>
          <a:xfrm>
            <a:off x="8783968" y="2402701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solidFill>
            <a:srgbClr val="7F7F7F">
              <a:alpha val="30196"/>
            </a:srgb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A28586-2B67-4663-4C52-2360DEF5BDD0}"/>
              </a:ext>
            </a:extLst>
          </p:cNvPr>
          <p:cNvCxnSpPr>
            <a:cxnSpLocks/>
          </p:cNvCxnSpPr>
          <p:nvPr/>
        </p:nvCxnSpPr>
        <p:spPr>
          <a:xfrm>
            <a:off x="8777838" y="1755022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8429FF-615F-8FC1-ECEA-2D5CBA59990B}"/>
              </a:ext>
            </a:extLst>
          </p:cNvPr>
          <p:cNvSpPr/>
          <p:nvPr/>
        </p:nvSpPr>
        <p:spPr>
          <a:xfrm>
            <a:off x="8783968" y="1456551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5D4E5-DB1A-B5EB-3682-086853E3CF31}"/>
                  </a:ext>
                </a:extLst>
              </p:cNvPr>
              <p:cNvSpPr txBox="1"/>
              <p:nvPr/>
            </p:nvSpPr>
            <p:spPr>
              <a:xfrm>
                <a:off x="1965158" y="4156491"/>
                <a:ext cx="36939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5D4E5-DB1A-B5EB-3682-086853E3C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158" y="4156491"/>
                <a:ext cx="369396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670E48A-3F08-CE3A-FFAD-96540351786A}"/>
              </a:ext>
            </a:extLst>
          </p:cNvPr>
          <p:cNvSpPr txBox="1"/>
          <p:nvPr/>
        </p:nvSpPr>
        <p:spPr>
          <a:xfrm>
            <a:off x="1053149" y="5009016"/>
            <a:ext cx="6331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Entropy of uniform distributions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recovers the count of configurations!</a:t>
            </a:r>
          </a:p>
        </p:txBody>
      </p:sp>
    </p:spTree>
    <p:extLst>
      <p:ext uri="{BB962C8B-B14F-4D97-AF65-F5344CB8AC3E}">
        <p14:creationId xmlns:p14="http://schemas.microsoft.com/office/powerpoint/2010/main" val="237745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EEE3-7099-17EF-BB0B-06750FA77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53280-EAED-FC5A-DE2F-6EABC26CB316}"/>
              </a:ext>
            </a:extLst>
          </p:cNvPr>
          <p:cNvCxnSpPr/>
          <p:nvPr/>
        </p:nvCxnSpPr>
        <p:spPr>
          <a:xfrm rot="1980000">
            <a:off x="9199180" y="978009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871186-B1AE-36C6-1073-A6173C0273EB}"/>
              </a:ext>
            </a:extLst>
          </p:cNvPr>
          <p:cNvCxnSpPr/>
          <p:nvPr/>
        </p:nvCxnSpPr>
        <p:spPr>
          <a:xfrm>
            <a:off x="6608380" y="2883009"/>
            <a:ext cx="518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1050F-C53B-D74E-FF13-4670A30CBCC6}"/>
                  </a:ext>
                </a:extLst>
              </p:cNvPr>
              <p:cNvSpPr txBox="1"/>
              <p:nvPr/>
            </p:nvSpPr>
            <p:spPr>
              <a:xfrm>
                <a:off x="10158979" y="1056741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1050F-C53B-D74E-FF13-4670A30C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979" y="1056741"/>
                <a:ext cx="368626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F01CD2-C1BF-F32A-313B-DF6F5A68FEEB}"/>
                  </a:ext>
                </a:extLst>
              </p:cNvPr>
              <p:cNvSpPr txBox="1"/>
              <p:nvPr/>
            </p:nvSpPr>
            <p:spPr>
              <a:xfrm>
                <a:off x="11485180" y="2880477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F01CD2-C1BF-F32A-313B-DF6F5A68F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180" y="2880477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3701CA-A8BD-2DB5-9580-B5F28EE64226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>
            <a:off x="10198320" y="2044094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0D028D-D838-96CE-2503-62D42B6D57EA}"/>
              </a:ext>
            </a:extLst>
          </p:cNvPr>
          <p:cNvSpPr txBox="1"/>
          <p:nvPr/>
        </p:nvSpPr>
        <p:spPr>
          <a:xfrm>
            <a:off x="10561337" y="512120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B3AA5E-70E1-AAAC-BF6A-0C6BC3617000}"/>
              </a:ext>
            </a:extLst>
          </p:cNvPr>
          <p:cNvCxnSpPr>
            <a:cxnSpLocks/>
          </p:cNvCxnSpPr>
          <p:nvPr/>
        </p:nvCxnSpPr>
        <p:spPr>
          <a:xfrm flipV="1">
            <a:off x="11062286" y="3217862"/>
            <a:ext cx="398268" cy="23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D2292C-1BA4-851E-404D-C6AE026133B5}"/>
              </a:ext>
            </a:extLst>
          </p:cNvPr>
          <p:cNvSpPr txBox="1"/>
          <p:nvPr/>
        </p:nvSpPr>
        <p:spPr>
          <a:xfrm>
            <a:off x="10203375" y="34511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3924B-1968-6C97-01F7-5831A57F85CF}"/>
              </a:ext>
            </a:extLst>
          </p:cNvPr>
          <p:cNvCxnSpPr>
            <a:cxnSpLocks/>
          </p:cNvCxnSpPr>
          <p:nvPr/>
        </p:nvCxnSpPr>
        <p:spPr>
          <a:xfrm flipH="1">
            <a:off x="10646742" y="890722"/>
            <a:ext cx="348299" cy="25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0B3281-FD42-0BE4-DE1A-4CD64A3762E8}"/>
              </a:ext>
            </a:extLst>
          </p:cNvPr>
          <p:cNvCxnSpPr>
            <a:cxnSpLocks/>
          </p:cNvCxnSpPr>
          <p:nvPr/>
        </p:nvCxnSpPr>
        <p:spPr>
          <a:xfrm flipV="1">
            <a:off x="9427780" y="2788361"/>
            <a:ext cx="110513" cy="8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4AC93D-923F-EA3C-BB95-3012BAC8A9DF}"/>
                  </a:ext>
                </a:extLst>
              </p:cNvPr>
              <p:cNvSpPr txBox="1"/>
              <p:nvPr/>
            </p:nvSpPr>
            <p:spPr>
              <a:xfrm>
                <a:off x="9152672" y="3593796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4AC93D-923F-EA3C-BB95-3012BAC8A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2" y="3593796"/>
                <a:ext cx="400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75E4D1-1380-1635-C158-F71654937330}"/>
              </a:ext>
            </a:extLst>
          </p:cNvPr>
          <p:cNvCxnSpPr>
            <a:cxnSpLocks/>
          </p:cNvCxnSpPr>
          <p:nvPr/>
        </p:nvCxnSpPr>
        <p:spPr>
          <a:xfrm>
            <a:off x="8368019" y="888389"/>
            <a:ext cx="409819" cy="5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61359B0-82BF-84C7-DEEC-41E0B261BE1E}"/>
                  </a:ext>
                </a:extLst>
              </p:cNvPr>
              <p:cNvSpPr txBox="1"/>
              <p:nvPr/>
            </p:nvSpPr>
            <p:spPr>
              <a:xfrm>
                <a:off x="7931882" y="488949"/>
                <a:ext cx="495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61359B0-82BF-84C7-DEEC-41E0B261B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82" y="488949"/>
                <a:ext cx="49577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80461-61DB-DD9C-0B74-B90542013DFA}"/>
              </a:ext>
            </a:extLst>
          </p:cNvPr>
          <p:cNvSpPr/>
          <p:nvPr/>
        </p:nvSpPr>
        <p:spPr>
          <a:xfrm>
            <a:off x="8783968" y="2402701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solidFill>
            <a:srgbClr val="7F7F7F">
              <a:alpha val="30196"/>
            </a:srgb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DCA60E-0900-83A6-798F-830C4ADCA02C}"/>
              </a:ext>
            </a:extLst>
          </p:cNvPr>
          <p:cNvCxnSpPr>
            <a:cxnSpLocks/>
          </p:cNvCxnSpPr>
          <p:nvPr/>
        </p:nvCxnSpPr>
        <p:spPr>
          <a:xfrm>
            <a:off x="8777838" y="1755022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863648-C3DB-25FD-DCDF-2566A697F5DC}"/>
              </a:ext>
            </a:extLst>
          </p:cNvPr>
          <p:cNvSpPr/>
          <p:nvPr/>
        </p:nvSpPr>
        <p:spPr>
          <a:xfrm>
            <a:off x="8783968" y="1456551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1DC8B-5FD0-675B-419A-44C1C2680156}"/>
              </a:ext>
            </a:extLst>
          </p:cNvPr>
          <p:cNvSpPr txBox="1"/>
          <p:nvPr/>
        </p:nvSpPr>
        <p:spPr>
          <a:xfrm>
            <a:off x="471970" y="291406"/>
            <a:ext cx="730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But uniformity is not coordinate invariant!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B91B68-CC9E-1D4D-AFD0-A68E06ED0AE7}"/>
              </a:ext>
            </a:extLst>
          </p:cNvPr>
          <p:cNvCxnSpPr>
            <a:cxnSpLocks/>
          </p:cNvCxnSpPr>
          <p:nvPr/>
        </p:nvCxnSpPr>
        <p:spPr>
          <a:xfrm>
            <a:off x="1530675" y="2046133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30B7B3-EEF1-A129-E3F1-38DBB2FA099A}"/>
                  </a:ext>
                </a:extLst>
              </p:cNvPr>
              <p:cNvSpPr txBox="1"/>
              <p:nvPr/>
            </p:nvSpPr>
            <p:spPr>
              <a:xfrm>
                <a:off x="3139020" y="2038321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30B7B3-EEF1-A129-E3F1-38DBB2FA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20" y="2038321"/>
                <a:ext cx="3263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9EFE5-A14F-EA9E-30B8-135472558AF3}"/>
              </a:ext>
            </a:extLst>
          </p:cNvPr>
          <p:cNvCxnSpPr/>
          <p:nvPr/>
        </p:nvCxnSpPr>
        <p:spPr>
          <a:xfrm>
            <a:off x="1932797" y="1651077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D85EB8-2D56-C112-1CEE-D36F3D942CC9}"/>
              </a:ext>
            </a:extLst>
          </p:cNvPr>
          <p:cNvCxnSpPr/>
          <p:nvPr/>
        </p:nvCxnSpPr>
        <p:spPr>
          <a:xfrm>
            <a:off x="1932797" y="1651077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46A075-8450-3444-5B6D-0B7B26B79B81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2864942" y="1185492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5EBBEA-8E23-A180-3390-DFF45A0FCB4C}"/>
              </a:ext>
            </a:extLst>
          </p:cNvPr>
          <p:cNvCxnSpPr>
            <a:cxnSpLocks/>
          </p:cNvCxnSpPr>
          <p:nvPr/>
        </p:nvCxnSpPr>
        <p:spPr>
          <a:xfrm>
            <a:off x="3605098" y="2046133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66591B-DF9B-D647-3883-190A629ECB28}"/>
                  </a:ext>
                </a:extLst>
              </p:cNvPr>
              <p:cNvSpPr txBox="1"/>
              <p:nvPr/>
            </p:nvSpPr>
            <p:spPr>
              <a:xfrm>
                <a:off x="5213443" y="2038321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66591B-DF9B-D647-3883-190A629E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43" y="2038321"/>
                <a:ext cx="41351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97BF1C-12EC-8E6C-9D35-6E6FBBBEE232}"/>
              </a:ext>
            </a:extLst>
          </p:cNvPr>
          <p:cNvCxnSpPr/>
          <p:nvPr/>
        </p:nvCxnSpPr>
        <p:spPr>
          <a:xfrm>
            <a:off x="4007220" y="1651077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DF23B7-310C-FAE5-2C7F-07F9C0AB85B7}"/>
              </a:ext>
            </a:extLst>
          </p:cNvPr>
          <p:cNvCxnSpPr>
            <a:cxnSpLocks/>
          </p:cNvCxnSpPr>
          <p:nvPr/>
        </p:nvCxnSpPr>
        <p:spPr>
          <a:xfrm>
            <a:off x="4007220" y="1195652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50AC18-A413-C268-5F87-5D9B27D1B655}"/>
              </a:ext>
            </a:extLst>
          </p:cNvPr>
          <p:cNvCxnSpPr>
            <a:cxnSpLocks/>
          </p:cNvCxnSpPr>
          <p:nvPr/>
        </p:nvCxnSpPr>
        <p:spPr>
          <a:xfrm>
            <a:off x="4939375" y="1651077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8610D21-ABE2-654F-92D8-8E3984CBEF85}"/>
              </a:ext>
            </a:extLst>
          </p:cNvPr>
          <p:cNvSpPr/>
          <p:nvPr/>
        </p:nvSpPr>
        <p:spPr>
          <a:xfrm>
            <a:off x="4007220" y="1195652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AC4D500-45A5-5551-D948-CC930E2C11EC}"/>
              </a:ext>
            </a:extLst>
          </p:cNvPr>
          <p:cNvSpPr/>
          <p:nvPr/>
        </p:nvSpPr>
        <p:spPr>
          <a:xfrm>
            <a:off x="1932787" y="1185492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EA5FC1-DD9F-C2F7-C4FB-A910354B2EAD}"/>
                  </a:ext>
                </a:extLst>
              </p:cNvPr>
              <p:cNvSpPr txBox="1"/>
              <p:nvPr/>
            </p:nvSpPr>
            <p:spPr>
              <a:xfrm>
                <a:off x="3100778" y="1372918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EA5FC1-DD9F-C2F7-C4FB-A910354B2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78" y="1372918"/>
                <a:ext cx="7720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898FC86-AB11-DE04-D297-7A844335D2A3}"/>
              </a:ext>
            </a:extLst>
          </p:cNvPr>
          <p:cNvSpPr txBox="1"/>
          <p:nvPr/>
        </p:nvSpPr>
        <p:spPr>
          <a:xfrm>
            <a:off x="689709" y="2912563"/>
            <a:ext cx="6635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Uniform distribution on configurations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maximizes the Gibbs/Shannon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A2E597-A877-3691-003D-A91B71CE152B}"/>
                  </a:ext>
                </a:extLst>
              </p:cNvPr>
              <p:cNvSpPr txBox="1"/>
              <p:nvPr/>
            </p:nvSpPr>
            <p:spPr>
              <a:xfrm>
                <a:off x="4716668" y="4662102"/>
                <a:ext cx="44875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Given the set of all distributions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pick the one with the highest entropy,</a:t>
                </a:r>
                <a:br>
                  <a:rPr lang="en-US" dirty="0"/>
                </a:br>
                <a:r>
                  <a:rPr lang="en-US" dirty="0"/>
                  <a:t>the exponential of the entropy is the measure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A2E597-A877-3691-003D-A91B71CE1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68" y="4662102"/>
                <a:ext cx="4487575" cy="923330"/>
              </a:xfrm>
              <a:prstGeom prst="rect">
                <a:avLst/>
              </a:prstGeom>
              <a:blipFill>
                <a:blip r:embed="rId9"/>
                <a:stretch>
                  <a:fillRect l="-543" t="-3974" r="-108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A6E243-1EA5-3CC6-AEF7-9CDCAA4C968C}"/>
                  </a:ext>
                </a:extLst>
              </p:cNvPr>
              <p:cNvSpPr txBox="1"/>
              <p:nvPr/>
            </p:nvSpPr>
            <p:spPr>
              <a:xfrm>
                <a:off x="1131649" y="3963128"/>
                <a:ext cx="5656998" cy="698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A6E243-1EA5-3CC6-AEF7-9CDCAA4C9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49" y="3963128"/>
                <a:ext cx="5656998" cy="6989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62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A84E7-195B-54B3-E16D-4A334A52A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93CD8D-FC92-2443-6AB9-E52410513E44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>
            <a:off x="11588250" y="1960060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8FE96D-72A1-4FE7-0BCD-0612AF830A18}"/>
              </a:ext>
            </a:extLst>
          </p:cNvPr>
          <p:cNvCxnSpPr>
            <a:cxnSpLocks/>
          </p:cNvCxnSpPr>
          <p:nvPr/>
        </p:nvCxnSpPr>
        <p:spPr>
          <a:xfrm flipV="1">
            <a:off x="10817710" y="2704327"/>
            <a:ext cx="110513" cy="8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13A2AF-3BCD-AC2E-85AD-8EE99B125C7A}"/>
                  </a:ext>
                </a:extLst>
              </p:cNvPr>
              <p:cNvSpPr txBox="1"/>
              <p:nvPr/>
            </p:nvSpPr>
            <p:spPr>
              <a:xfrm>
                <a:off x="10542602" y="3509762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13A2AF-3BCD-AC2E-85AD-8EE99B12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602" y="3509762"/>
                <a:ext cx="4007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E24608-63FD-B946-A79A-49146145F2D8}"/>
              </a:ext>
            </a:extLst>
          </p:cNvPr>
          <p:cNvCxnSpPr>
            <a:cxnSpLocks/>
          </p:cNvCxnSpPr>
          <p:nvPr/>
        </p:nvCxnSpPr>
        <p:spPr>
          <a:xfrm>
            <a:off x="9757949" y="804355"/>
            <a:ext cx="409819" cy="5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DFE1355-6802-958D-9083-FE59558B9630}"/>
                  </a:ext>
                </a:extLst>
              </p:cNvPr>
              <p:cNvSpPr txBox="1"/>
              <p:nvPr/>
            </p:nvSpPr>
            <p:spPr>
              <a:xfrm>
                <a:off x="9321812" y="404915"/>
                <a:ext cx="495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DFE1355-6802-958D-9083-FE59558B9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812" y="404915"/>
                <a:ext cx="49577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DE545-04DA-9E17-427C-D468BE6D6B24}"/>
              </a:ext>
            </a:extLst>
          </p:cNvPr>
          <p:cNvSpPr/>
          <p:nvPr/>
        </p:nvSpPr>
        <p:spPr>
          <a:xfrm>
            <a:off x="10173898" y="2318667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solidFill>
            <a:srgbClr val="7F7F7F">
              <a:alpha val="30196"/>
            </a:srgb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53066F-F804-8F10-E6A5-17A236D828C1}"/>
              </a:ext>
            </a:extLst>
          </p:cNvPr>
          <p:cNvCxnSpPr>
            <a:cxnSpLocks/>
          </p:cNvCxnSpPr>
          <p:nvPr/>
        </p:nvCxnSpPr>
        <p:spPr>
          <a:xfrm>
            <a:off x="10167768" y="1670988"/>
            <a:ext cx="0" cy="94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3B2BE0D-81C2-5A8C-02BB-84D5AA760D59}"/>
              </a:ext>
            </a:extLst>
          </p:cNvPr>
          <p:cNvSpPr/>
          <p:nvPr/>
        </p:nvSpPr>
        <p:spPr>
          <a:xfrm>
            <a:off x="10173898" y="1372517"/>
            <a:ext cx="1419407" cy="998002"/>
          </a:xfrm>
          <a:custGeom>
            <a:avLst/>
            <a:gdLst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0" fmla="*/ 0 w 1443330"/>
              <a:gd name="connsiteY0" fmla="*/ 205531 h 987465"/>
              <a:gd name="connsiteX1" fmla="*/ 95250 w 1443330"/>
              <a:gd name="connsiteY1" fmla="*/ 529381 h 987465"/>
              <a:gd name="connsiteX2" fmla="*/ 447675 w 1443330"/>
              <a:gd name="connsiteY2" fmla="*/ 681781 h 987465"/>
              <a:gd name="connsiteX3" fmla="*/ 1000125 w 1443330"/>
              <a:gd name="connsiteY3" fmla="*/ 986581 h 987465"/>
              <a:gd name="connsiteX4" fmla="*/ 1438275 w 1443330"/>
              <a:gd name="connsiteY4" fmla="*/ 577006 h 987465"/>
              <a:gd name="connsiteX5" fmla="*/ 704850 w 1443330"/>
              <a:gd name="connsiteY5" fmla="*/ 24556 h 987465"/>
              <a:gd name="connsiteX6" fmla="*/ 19050 w 1443330"/>
              <a:gd name="connsiteY6" fmla="*/ 148381 h 987465"/>
              <a:gd name="connsiteX7" fmla="*/ 0 w 1443330"/>
              <a:gd name="connsiteY7" fmla="*/ 205531 h 987465"/>
              <a:gd name="connsiteX0" fmla="*/ 38687 w 1482017"/>
              <a:gd name="connsiteY0" fmla="*/ 194961 h 976895"/>
              <a:gd name="connsiteX1" fmla="*/ 133937 w 1482017"/>
              <a:gd name="connsiteY1" fmla="*/ 518811 h 976895"/>
              <a:gd name="connsiteX2" fmla="*/ 486362 w 1482017"/>
              <a:gd name="connsiteY2" fmla="*/ 671211 h 976895"/>
              <a:gd name="connsiteX3" fmla="*/ 1038812 w 1482017"/>
              <a:gd name="connsiteY3" fmla="*/ 976011 h 976895"/>
              <a:gd name="connsiteX4" fmla="*/ 1476962 w 1482017"/>
              <a:gd name="connsiteY4" fmla="*/ 566436 h 976895"/>
              <a:gd name="connsiteX5" fmla="*/ 743537 w 1482017"/>
              <a:gd name="connsiteY5" fmla="*/ 13986 h 976895"/>
              <a:gd name="connsiteX6" fmla="*/ 38687 w 1482017"/>
              <a:gd name="connsiteY6" fmla="*/ 194961 h 976895"/>
              <a:gd name="connsiteX0" fmla="*/ 55035 w 1422165"/>
              <a:gd name="connsiteY0" fmla="*/ 134552 h 983161"/>
              <a:gd name="connsiteX1" fmla="*/ 74085 w 1422165"/>
              <a:gd name="connsiteY1" fmla="*/ 525077 h 983161"/>
              <a:gd name="connsiteX2" fmla="*/ 426510 w 1422165"/>
              <a:gd name="connsiteY2" fmla="*/ 677477 h 983161"/>
              <a:gd name="connsiteX3" fmla="*/ 978960 w 1422165"/>
              <a:gd name="connsiteY3" fmla="*/ 982277 h 983161"/>
              <a:gd name="connsiteX4" fmla="*/ 1417110 w 1422165"/>
              <a:gd name="connsiteY4" fmla="*/ 572702 h 983161"/>
              <a:gd name="connsiteX5" fmla="*/ 683685 w 1422165"/>
              <a:gd name="connsiteY5" fmla="*/ 20252 h 983161"/>
              <a:gd name="connsiteX6" fmla="*/ 55035 w 1422165"/>
              <a:gd name="connsiteY6" fmla="*/ 134552 h 983161"/>
              <a:gd name="connsiteX0" fmla="*/ 55035 w 1422165"/>
              <a:gd name="connsiteY0" fmla="*/ 141228 h 989837"/>
              <a:gd name="connsiteX1" fmla="*/ 74085 w 1422165"/>
              <a:gd name="connsiteY1" fmla="*/ 531753 h 989837"/>
              <a:gd name="connsiteX2" fmla="*/ 426510 w 1422165"/>
              <a:gd name="connsiteY2" fmla="*/ 684153 h 989837"/>
              <a:gd name="connsiteX3" fmla="*/ 978960 w 1422165"/>
              <a:gd name="connsiteY3" fmla="*/ 988953 h 989837"/>
              <a:gd name="connsiteX4" fmla="*/ 1417110 w 1422165"/>
              <a:gd name="connsiteY4" fmla="*/ 579378 h 989837"/>
              <a:gd name="connsiteX5" fmla="*/ 683685 w 1422165"/>
              <a:gd name="connsiteY5" fmla="*/ 26928 h 989837"/>
              <a:gd name="connsiteX6" fmla="*/ 55035 w 1422165"/>
              <a:gd name="connsiteY6" fmla="*/ 141228 h 989837"/>
              <a:gd name="connsiteX0" fmla="*/ 28173 w 1395303"/>
              <a:gd name="connsiteY0" fmla="*/ 141228 h 989837"/>
              <a:gd name="connsiteX1" fmla="*/ 47223 w 1395303"/>
              <a:gd name="connsiteY1" fmla="*/ 531753 h 989837"/>
              <a:gd name="connsiteX2" fmla="*/ 399648 w 1395303"/>
              <a:gd name="connsiteY2" fmla="*/ 684153 h 989837"/>
              <a:gd name="connsiteX3" fmla="*/ 952098 w 1395303"/>
              <a:gd name="connsiteY3" fmla="*/ 988953 h 989837"/>
              <a:gd name="connsiteX4" fmla="*/ 1390248 w 1395303"/>
              <a:gd name="connsiteY4" fmla="*/ 579378 h 989837"/>
              <a:gd name="connsiteX5" fmla="*/ 656823 w 1395303"/>
              <a:gd name="connsiteY5" fmla="*/ 26928 h 989837"/>
              <a:gd name="connsiteX6" fmla="*/ 28173 w 1395303"/>
              <a:gd name="connsiteY6" fmla="*/ 141228 h 989837"/>
              <a:gd name="connsiteX0" fmla="*/ 52277 w 1419407"/>
              <a:gd name="connsiteY0" fmla="*/ 149393 h 998002"/>
              <a:gd name="connsiteX1" fmla="*/ 71327 w 1419407"/>
              <a:gd name="connsiteY1" fmla="*/ 539918 h 998002"/>
              <a:gd name="connsiteX2" fmla="*/ 423752 w 1419407"/>
              <a:gd name="connsiteY2" fmla="*/ 692318 h 998002"/>
              <a:gd name="connsiteX3" fmla="*/ 976202 w 1419407"/>
              <a:gd name="connsiteY3" fmla="*/ 997118 h 998002"/>
              <a:gd name="connsiteX4" fmla="*/ 1414352 w 1419407"/>
              <a:gd name="connsiteY4" fmla="*/ 587543 h 998002"/>
              <a:gd name="connsiteX5" fmla="*/ 680927 w 1419407"/>
              <a:gd name="connsiteY5" fmla="*/ 35093 h 998002"/>
              <a:gd name="connsiteX6" fmla="*/ 52277 w 1419407"/>
              <a:gd name="connsiteY6" fmla="*/ 149393 h 99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407" h="998002">
                <a:moveTo>
                  <a:pt x="52277" y="149393"/>
                </a:moveTo>
                <a:cubicBezTo>
                  <a:pt x="-42973" y="316080"/>
                  <a:pt x="9415" y="449431"/>
                  <a:pt x="71327" y="539918"/>
                </a:cubicBezTo>
                <a:cubicBezTo>
                  <a:pt x="133239" y="630405"/>
                  <a:pt x="272940" y="616118"/>
                  <a:pt x="423752" y="692318"/>
                </a:cubicBezTo>
                <a:cubicBezTo>
                  <a:pt x="574564" y="768518"/>
                  <a:pt x="811102" y="1014580"/>
                  <a:pt x="976202" y="997118"/>
                </a:cubicBezTo>
                <a:cubicBezTo>
                  <a:pt x="1141302" y="979656"/>
                  <a:pt x="1463565" y="747881"/>
                  <a:pt x="1414352" y="587543"/>
                </a:cubicBezTo>
                <a:cubicBezTo>
                  <a:pt x="1365140" y="427206"/>
                  <a:pt x="917464" y="106530"/>
                  <a:pt x="680927" y="35093"/>
                </a:cubicBezTo>
                <a:cubicBezTo>
                  <a:pt x="441215" y="-26819"/>
                  <a:pt x="147527" y="-17294"/>
                  <a:pt x="52277" y="149393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44940-EAA8-4DA7-7AD2-EA0A27CF4059}"/>
              </a:ext>
            </a:extLst>
          </p:cNvPr>
          <p:cNvSpPr txBox="1"/>
          <p:nvPr/>
        </p:nvSpPr>
        <p:spPr>
          <a:xfrm>
            <a:off x="1308398" y="404915"/>
            <a:ext cx="2360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Geometry</a:t>
            </a:r>
            <a:br>
              <a:rPr lang="en-US" sz="2400" dirty="0"/>
            </a:br>
            <a:r>
              <a:rPr lang="en-US" sz="2400" dirty="0"/>
              <a:t>(symplectic form)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70F6-3568-FC2B-8DA7-37D303CA9981}"/>
              </a:ext>
            </a:extLst>
          </p:cNvPr>
          <p:cNvSpPr txBox="1"/>
          <p:nvPr/>
        </p:nvSpPr>
        <p:spPr>
          <a:xfrm>
            <a:off x="858210" y="1701489"/>
            <a:ext cx="3261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Measure</a:t>
            </a:r>
            <a:br>
              <a:rPr lang="en-US" sz="2400" dirty="0"/>
            </a:br>
            <a:r>
              <a:rPr lang="en-US" sz="2400" dirty="0"/>
              <a:t>(count of configurations)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E6B1D-6346-04D1-0695-2E67F2A884B8}"/>
              </a:ext>
            </a:extLst>
          </p:cNvPr>
          <p:cNvSpPr txBox="1"/>
          <p:nvPr/>
        </p:nvSpPr>
        <p:spPr>
          <a:xfrm>
            <a:off x="451945" y="3061126"/>
            <a:ext cx="407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Entropy</a:t>
            </a:r>
            <a:br>
              <a:rPr lang="en-US" sz="2400" dirty="0"/>
            </a:br>
            <a:r>
              <a:rPr lang="en-US" sz="2400" dirty="0"/>
              <a:t>(variability over configurations)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3ACB94-2B09-7422-206D-27DC4337BB9F}"/>
                  </a:ext>
                </a:extLst>
              </p:cNvPr>
              <p:cNvSpPr txBox="1"/>
              <p:nvPr/>
            </p:nvSpPr>
            <p:spPr>
              <a:xfrm>
                <a:off x="5252556" y="511967"/>
                <a:ext cx="2485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3ACB94-2B09-7422-206D-27DC4337B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556" y="511967"/>
                <a:ext cx="248580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515F1E-04B6-F44B-459E-FBF62D2A65EB}"/>
                  </a:ext>
                </a:extLst>
              </p:cNvPr>
              <p:cNvSpPr txBox="1"/>
              <p:nvPr/>
            </p:nvSpPr>
            <p:spPr>
              <a:xfrm>
                <a:off x="5027492" y="1871518"/>
                <a:ext cx="11430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515F1E-04B6-F44B-459E-FBF62D2A6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92" y="1871518"/>
                <a:ext cx="114306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06D770-6628-8BAC-7F89-3242EC306799}"/>
                  </a:ext>
                </a:extLst>
              </p:cNvPr>
              <p:cNvSpPr txBox="1"/>
              <p:nvPr/>
            </p:nvSpPr>
            <p:spPr>
              <a:xfrm>
                <a:off x="6833568" y="3184236"/>
                <a:ext cx="1081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06D770-6628-8BAC-7F89-3242EC306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68" y="3184236"/>
                <a:ext cx="10817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67260D-A755-F0A2-EE9F-4B72C307F204}"/>
              </a:ext>
            </a:extLst>
          </p:cNvPr>
          <p:cNvCxnSpPr>
            <a:cxnSpLocks/>
          </p:cNvCxnSpPr>
          <p:nvPr/>
        </p:nvCxnSpPr>
        <p:spPr>
          <a:xfrm flipH="1" flipV="1">
            <a:off x="5927733" y="2532486"/>
            <a:ext cx="988074" cy="65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110592-B29C-5544-5B20-070E4C9C2440}"/>
              </a:ext>
            </a:extLst>
          </p:cNvPr>
          <p:cNvCxnSpPr/>
          <p:nvPr/>
        </p:nvCxnSpPr>
        <p:spPr>
          <a:xfrm flipH="1">
            <a:off x="5927733" y="1096742"/>
            <a:ext cx="415327" cy="7747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00CA13-5C57-49D9-7C30-520CF7FFE251}"/>
              </a:ext>
            </a:extLst>
          </p:cNvPr>
          <p:cNvSpPr txBox="1"/>
          <p:nvPr/>
        </p:nvSpPr>
        <p:spPr>
          <a:xfrm>
            <a:off x="5300151" y="1315387"/>
            <a:ext cx="18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Infinitesimal limit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F892F4-4B56-207B-C619-70EEE89ED924}"/>
                  </a:ext>
                </a:extLst>
              </p:cNvPr>
              <p:cNvSpPr txBox="1"/>
              <p:nvPr/>
            </p:nvSpPr>
            <p:spPr>
              <a:xfrm>
                <a:off x="6449928" y="2436408"/>
                <a:ext cx="3128036" cy="525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F892F4-4B56-207B-C619-70EEE89ED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28" y="2436408"/>
                <a:ext cx="3128036" cy="525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EC48F9-0C52-1921-E5C2-57B0AABC1D76}"/>
                  </a:ext>
                </a:extLst>
              </p:cNvPr>
              <p:cNvSpPr txBox="1"/>
              <p:nvPr/>
            </p:nvSpPr>
            <p:spPr>
              <a:xfrm>
                <a:off x="2104094" y="4634580"/>
                <a:ext cx="56639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0" dirty="0">
                    <a:solidFill>
                      <a:schemeClr val="accent6">
                        <a:lumMod val="75000"/>
                      </a:schemeClr>
                    </a:solidFill>
                  </a:rPr>
                  <a:t>Geometry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Entropy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EC48F9-0C52-1921-E5C2-57B0AABC1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4" y="4634580"/>
                <a:ext cx="5663986" cy="830997"/>
              </a:xfrm>
              <a:prstGeom prst="rect">
                <a:avLst/>
              </a:prstGeom>
              <a:blipFill>
                <a:blip r:embed="rId8"/>
                <a:stretch>
                  <a:fillRect l="-4844" t="-16058" r="-4090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503C21-C7A6-9BA3-F9DE-F2B9C3589BAD}"/>
              </a:ext>
            </a:extLst>
          </p:cNvPr>
          <p:cNvSpPr txBox="1"/>
          <p:nvPr/>
        </p:nvSpPr>
        <p:spPr>
          <a:xfrm>
            <a:off x="6670478" y="4354668"/>
            <a:ext cx="26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go the other way?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8DBEB-1307-EA71-D396-5CA8ED1DECA8}"/>
              </a:ext>
            </a:extLst>
          </p:cNvPr>
          <p:cNvSpPr txBox="1"/>
          <p:nvPr/>
        </p:nvSpPr>
        <p:spPr>
          <a:xfrm>
            <a:off x="7910333" y="4725456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Yes, we can!</a:t>
            </a:r>
          </a:p>
        </p:txBody>
      </p:sp>
    </p:spTree>
    <p:extLst>
      <p:ext uri="{BB962C8B-B14F-4D97-AF65-F5344CB8AC3E}">
        <p14:creationId xmlns:p14="http://schemas.microsoft.com/office/powerpoint/2010/main" val="312548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300BCE-F188-E03F-8010-459FE5494C24}"/>
              </a:ext>
            </a:extLst>
          </p:cNvPr>
          <p:cNvSpPr/>
          <p:nvPr/>
        </p:nvSpPr>
        <p:spPr>
          <a:xfrm>
            <a:off x="5381057" y="217805"/>
            <a:ext cx="2687216" cy="10469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Measure theory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(count of configurations / probability)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7E47B-864B-AC61-7B12-46FDBDCFC13E}"/>
              </a:ext>
            </a:extLst>
          </p:cNvPr>
          <p:cNvSpPr/>
          <p:nvPr/>
        </p:nvSpPr>
        <p:spPr>
          <a:xfrm>
            <a:off x="5381057" y="2193190"/>
            <a:ext cx="2687216" cy="10469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Entropy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(Thermodynamics / Information theory)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10BAC-6AB2-43CC-5981-539BFEA5771D}"/>
              </a:ext>
            </a:extLst>
          </p:cNvPr>
          <p:cNvSpPr/>
          <p:nvPr/>
        </p:nvSpPr>
        <p:spPr>
          <a:xfrm>
            <a:off x="396911" y="1160228"/>
            <a:ext cx="2687216" cy="10469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Phase-space geometry (Symplectic geometry)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2321B-5D59-B0DF-E6D7-1A666FA0473E}"/>
                  </a:ext>
                </a:extLst>
              </p:cNvPr>
              <p:cNvSpPr txBox="1"/>
              <p:nvPr/>
            </p:nvSpPr>
            <p:spPr>
              <a:xfrm>
                <a:off x="1487594" y="521395"/>
                <a:ext cx="5355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2321B-5D59-B0DF-E6D7-1A666FA0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594" y="521395"/>
                <a:ext cx="53559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60F26-D622-8B5E-C63C-6E3E5D5306F4}"/>
                  </a:ext>
                </a:extLst>
              </p:cNvPr>
              <p:cNvSpPr txBox="1"/>
              <p:nvPr/>
            </p:nvSpPr>
            <p:spPr>
              <a:xfrm>
                <a:off x="8998526" y="622330"/>
                <a:ext cx="2734787" cy="96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60F26-D622-8B5E-C63C-6E3E5D53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526" y="622330"/>
                <a:ext cx="2734787" cy="969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80B7B0-F11C-F0B2-4B4D-464A4F48CB10}"/>
                  </a:ext>
                </a:extLst>
              </p:cNvPr>
              <p:cNvSpPr txBox="1"/>
              <p:nvPr/>
            </p:nvSpPr>
            <p:spPr>
              <a:xfrm>
                <a:off x="8737332" y="2333865"/>
                <a:ext cx="2915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80B7B0-F11C-F0B2-4B4D-464A4F48C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332" y="2333865"/>
                <a:ext cx="29156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E1C816B-25E6-F9A2-9332-0622B96D0CEC}"/>
              </a:ext>
            </a:extLst>
          </p:cNvPr>
          <p:cNvSpPr/>
          <p:nvPr/>
        </p:nvSpPr>
        <p:spPr>
          <a:xfrm rot="20292001">
            <a:off x="3688985" y="986854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1D4ED081-959A-DD84-3692-0293864D63B7}"/>
              </a:ext>
            </a:extLst>
          </p:cNvPr>
          <p:cNvSpPr/>
          <p:nvPr/>
        </p:nvSpPr>
        <p:spPr>
          <a:xfrm rot="1307999" flipH="1">
            <a:off x="3688986" y="2135646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796546F3-2052-F0BA-E535-3EB4E9FC2D14}"/>
              </a:ext>
            </a:extLst>
          </p:cNvPr>
          <p:cNvSpPr/>
          <p:nvPr/>
        </p:nvSpPr>
        <p:spPr>
          <a:xfrm rot="5400000">
            <a:off x="6381264" y="1558491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0F315-8171-5346-814C-72915A08C506}"/>
                  </a:ext>
                </a:extLst>
              </p:cNvPr>
              <p:cNvSpPr txBox="1"/>
              <p:nvPr/>
            </p:nvSpPr>
            <p:spPr>
              <a:xfrm>
                <a:off x="452274" y="2393537"/>
                <a:ext cx="2896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800" dirty="0"/>
                  <a:t> uniform 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80F315-8171-5346-814C-72915A08C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4" y="2393537"/>
                <a:ext cx="2896562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3C3F5-98A3-0C68-5CF3-1BCEF3E681D2}"/>
                  </a:ext>
                </a:extLst>
              </p:cNvPr>
              <p:cNvSpPr txBox="1"/>
              <p:nvPr/>
            </p:nvSpPr>
            <p:spPr>
              <a:xfrm>
                <a:off x="9117693" y="190470"/>
                <a:ext cx="2154949" cy="59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3C3F5-98A3-0C68-5CF3-1BCEF3E6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693" y="190470"/>
                <a:ext cx="2154949" cy="592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5E8624E-8BBD-CDB7-A897-28369CBB4D60}"/>
              </a:ext>
            </a:extLst>
          </p:cNvPr>
          <p:cNvSpPr txBox="1"/>
          <p:nvPr/>
        </p:nvSpPr>
        <p:spPr>
          <a:xfrm>
            <a:off x="704717" y="4156647"/>
            <a:ext cx="829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Geometry of phase space is purely entropic</a:t>
            </a:r>
          </a:p>
        </p:txBody>
      </p:sp>
    </p:spTree>
    <p:extLst>
      <p:ext uri="{BB962C8B-B14F-4D97-AF65-F5344CB8AC3E}">
        <p14:creationId xmlns:p14="http://schemas.microsoft.com/office/powerpoint/2010/main" val="33915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E50D0-1D54-70B4-074F-E1CFBAD20BDD}"/>
              </a:ext>
            </a:extLst>
          </p:cNvPr>
          <p:cNvSpPr txBox="1"/>
          <p:nvPr/>
        </p:nvSpPr>
        <p:spPr>
          <a:xfrm>
            <a:off x="713661" y="1860331"/>
            <a:ext cx="10764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about quantum mechanics?</a:t>
            </a:r>
          </a:p>
        </p:txBody>
      </p:sp>
    </p:spTree>
    <p:extLst>
      <p:ext uri="{BB962C8B-B14F-4D97-AF65-F5344CB8AC3E}">
        <p14:creationId xmlns:p14="http://schemas.microsoft.com/office/powerpoint/2010/main" val="266352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103583</TotalTime>
  <Words>718</Words>
  <Application>Microsoft Office PowerPoint</Application>
  <PresentationFormat>Widescreen</PresentationFormat>
  <Paragraphs>168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Geometry is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301</cp:revision>
  <dcterms:created xsi:type="dcterms:W3CDTF">2021-04-07T15:17:47Z</dcterms:created>
  <dcterms:modified xsi:type="dcterms:W3CDTF">2025-01-21T14:04:37Z</dcterms:modified>
</cp:coreProperties>
</file>