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976" r:id="rId2"/>
    <p:sldId id="1290" r:id="rId3"/>
    <p:sldId id="1291" r:id="rId4"/>
    <p:sldId id="1293" r:id="rId5"/>
    <p:sldId id="1100" r:id="rId6"/>
    <p:sldId id="1103" r:id="rId7"/>
    <p:sldId id="1104" r:id="rId8"/>
    <p:sldId id="1296" r:id="rId9"/>
    <p:sldId id="1297" r:id="rId10"/>
    <p:sldId id="1294" r:id="rId11"/>
    <p:sldId id="1300" r:id="rId12"/>
    <p:sldId id="1285" r:id="rId13"/>
    <p:sldId id="1106" r:id="rId14"/>
    <p:sldId id="1277" r:id="rId15"/>
    <p:sldId id="1301" r:id="rId16"/>
    <p:sldId id="1278" r:id="rId17"/>
    <p:sldId id="1107" r:id="rId18"/>
    <p:sldId id="1298" r:id="rId19"/>
    <p:sldId id="1302" r:id="rId20"/>
    <p:sldId id="1289" r:id="rId21"/>
    <p:sldId id="901" r:id="rId22"/>
    <p:sldId id="1299" r:id="rId23"/>
    <p:sldId id="1090" r:id="rId24"/>
    <p:sldId id="101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423E"/>
    <a:srgbClr val="4F86B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568" autoAdjust="0"/>
  </p:normalViewPr>
  <p:slideViewPr>
    <p:cSldViewPr snapToGrid="0">
      <p:cViewPr varScale="1">
        <p:scale>
          <a:sx n="145" d="100"/>
          <a:sy n="145" d="100"/>
        </p:scale>
        <p:origin x="342" y="132"/>
      </p:cViewPr>
      <p:guideLst/>
    </p:cSldViewPr>
  </p:slideViewPr>
  <p:outlineViewPr>
    <p:cViewPr>
      <p:scale>
        <a:sx n="33" d="100"/>
        <a:sy n="33" d="100"/>
      </p:scale>
      <p:origin x="0" y="-9029"/>
    </p:cViewPr>
  </p:outlineViewPr>
  <p:notesTextViewPr>
    <p:cViewPr>
      <p:scale>
        <a:sx n="1" d="1"/>
        <a:sy n="1" d="1"/>
      </p:scale>
      <p:origin x="0" y="0"/>
    </p:cViewPr>
  </p:notesTextViewPr>
  <p:sorterViewPr>
    <p:cViewPr>
      <p:scale>
        <a:sx n="150" d="100"/>
        <a:sy n="150" d="100"/>
      </p:scale>
      <p:origin x="0" y="-333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10/27/2025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modified version of the talk that I just gave at Perimeter Institute, for the 100 years of quantum, which includes a couple of observations that came out of the discussions. The biggest change is title, which makes the underlying claim more prominent. The “quantum principle,” that is what quantum mechanics is all about, is simply that there is a lower bound on the entropy. The third law of thermodynamics. Or, that no information can be acquired below a certain threshold. Or, we cannot prepare systems perfectly. Or, there is always a minimum interaction with the environment. These are all similar statements in the sense that one implies the other. This, to me, is a very important insight and result, so, I am kind of repeating myself if you have seen other talks about our research program. But I have seen other people had to repeat things for 20 years </a:t>
            </a:r>
            <a:r>
              <a:rPr lang="en-US"/>
              <a:t>before other </a:t>
            </a:r>
            <a:r>
              <a:rPr lang="en-US" dirty="0"/>
              <a:t>noticed… so there is that! Let’s get started.</a:t>
            </a:r>
          </a:p>
        </p:txBody>
      </p:sp>
      <p:sp>
        <p:nvSpPr>
          <p:cNvPr id="4" name="Slide Number Placeholder 3"/>
          <p:cNvSpPr>
            <a:spLocks noGrp="1"/>
          </p:cNvSpPr>
          <p:nvPr>
            <p:ph type="sldNum" sz="quarter" idx="5"/>
          </p:nvPr>
        </p:nvSpPr>
        <p:spPr/>
        <p:txBody>
          <a:bodyPr/>
          <a:lstStyle/>
          <a:p>
            <a:fld id="{A154F452-85BD-4268-B680-C313DBFDCEB3}" type="slidenum">
              <a:rPr lang="en-US" smtClean="0"/>
              <a:t>1</a:t>
            </a:fld>
            <a:endParaRPr lang="en-US"/>
          </a:p>
        </p:txBody>
      </p:sp>
    </p:spTree>
    <p:extLst>
      <p:ext uri="{BB962C8B-B14F-4D97-AF65-F5344CB8AC3E}">
        <p14:creationId xmlns:p14="http://schemas.microsoft.com/office/powerpoint/2010/main" val="1900795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F6B39DA5-C50F-43EC-80B0-E966D7479074}" type="datetime1">
              <a:rPr lang="en-US" smtClean="0"/>
              <a:t>10/27/2025</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pic>
        <p:nvPicPr>
          <p:cNvPr id="7" name="Picture 6">
            <a:extLst>
              <a:ext uri="{FF2B5EF4-FFF2-40B4-BE49-F238E27FC236}">
                <a16:creationId xmlns:a16="http://schemas.microsoft.com/office/drawing/2014/main" id="{557EBE43-81C5-C3A7-19B2-4AEF320C73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9993"/>
            <a:ext cx="1676403" cy="1524003"/>
          </a:xfrm>
          <a:prstGeom prst="rect">
            <a:avLst/>
          </a:prstGeom>
        </p:spPr>
      </p:pic>
      <p:pic>
        <p:nvPicPr>
          <p:cNvPr id="8" name="Picture 7">
            <a:extLst>
              <a:ext uri="{FF2B5EF4-FFF2-40B4-BE49-F238E27FC236}">
                <a16:creationId xmlns:a16="http://schemas.microsoft.com/office/drawing/2014/main" id="{ED5FB429-4DC1-9EA8-5594-36E9029DC11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6692"/>
            <a:ext cx="2229706" cy="757858"/>
          </a:xfrm>
          <a:prstGeom prst="rect">
            <a:avLst/>
          </a:prstGeom>
        </p:spPr>
      </p:pic>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97F7525-CDB1-442A-A69A-BD98B438646C}" type="datetime1">
              <a:rPr lang="en-US" smtClean="0"/>
              <a:t>10/27/2025</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F79517B3-32E3-4637-9CA0-9BB2E336AC93}" type="datetime1">
              <a:rPr lang="en-US" smtClean="0"/>
              <a:t>10/27/2025</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Christine Aidala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1FEBD051-EAAA-4A90-AF5B-4D85FB867FEC}" type="datetime1">
              <a:rPr lang="en-US" smtClean="0"/>
              <a:t>10/27/2025</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CF04F96E-895A-42A3-9313-8DB8618E47A2}" type="datetime1">
              <a:rPr lang="en-US" smtClean="0"/>
              <a:t>10/27/2025</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371E8564-ACF7-4D90-9AB3-1D19E15A1362}" type="datetime1">
              <a:rPr lang="en-US" smtClean="0"/>
              <a:t>10/27/2025</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Christine Aidala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619E1B31-CEFD-4AE7-8206-EE8C5EB0B3DF}" type="datetime1">
              <a:rPr lang="en-US" smtClean="0"/>
              <a:t>10/27/2025</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Christine Aidala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DCE704D9-F625-4124-883B-CE94A3CF5BD1}" type="datetime1">
              <a:rPr lang="en-US" smtClean="0"/>
              <a:t>10/27/2025</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DFB13D89-C11C-46C2-8168-E642150F73B4}" type="datetime1">
              <a:rPr lang="en-US" smtClean="0"/>
              <a:t>10/27/2025</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Christine Aidala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3BC85202-AF91-40C3-B0C0-3935C753F67F}" type="datetime1">
              <a:rPr lang="en-US" smtClean="0"/>
              <a:t>10/27/2025</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Christine Aidala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4A01C3A1-A93C-4FF9-B5D4-4A0EF4169CC5}" type="datetime1">
              <a:rPr lang="en-US" smtClean="0"/>
              <a:t>10/27/2025</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Christine Aidala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BB2290B3-A99C-4734-BBF0-717B25B96A33}" type="datetime1">
              <a:rPr lang="en-US" smtClean="0"/>
              <a:t>10/27/2025</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Christine Aidala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8BC4DAF4-877C-B697-9F33-77BD3CFF038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10"/>
            <a:ext cx="755810" cy="687101"/>
          </a:xfrm>
          <a:prstGeom prst="rect">
            <a:avLst/>
          </a:prstGeom>
        </p:spPr>
      </p:pic>
      <p:pic>
        <p:nvPicPr>
          <p:cNvPr id="11" name="Picture 10">
            <a:extLst>
              <a:ext uri="{FF2B5EF4-FFF2-40B4-BE49-F238E27FC236}">
                <a16:creationId xmlns:a16="http://schemas.microsoft.com/office/drawing/2014/main" id="{7689385B-0892-E7A3-350A-12FC896047C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2674" y="6273515"/>
            <a:ext cx="1313865" cy="446572"/>
          </a:xfrm>
          <a:prstGeom prst="rect">
            <a:avLst/>
          </a:prstGeom>
        </p:spPr>
      </p:pic>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spTree>
    <p:extLst>
      <p:ext uri="{BB962C8B-B14F-4D97-AF65-F5344CB8AC3E}">
        <p14:creationId xmlns:p14="http://schemas.microsoft.com/office/powerpoint/2010/main" val="360347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Lst>
  </p:timing>
  <p:hf sldNum="0"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502.png"/><Relationship Id="rId3" Type="http://schemas.openxmlformats.org/officeDocument/2006/relationships/image" Target="../media/image243.png"/><Relationship Id="rId7" Type="http://schemas.openxmlformats.org/officeDocument/2006/relationships/image" Target="../media/image261.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50.png"/><Relationship Id="rId5" Type="http://schemas.openxmlformats.org/officeDocument/2006/relationships/image" Target="../media/image50.png"/><Relationship Id="rId4" Type="http://schemas.openxmlformats.org/officeDocument/2006/relationships/image" Target="../media/image252.png"/><Relationship Id="rId9" Type="http://schemas.openxmlformats.org/officeDocument/2006/relationships/image" Target="../media/image53.png"/></Relationships>
</file>

<file path=ppt/slides/_rels/slide13.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4.png"/><Relationship Id="rId7" Type="http://schemas.openxmlformats.org/officeDocument/2006/relationships/image" Target="../media/image4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54.png"/><Relationship Id="rId4" Type="http://schemas.openxmlformats.org/officeDocument/2006/relationships/image" Target="../media/image35.png"/><Relationship Id="rId9" Type="http://schemas.openxmlformats.org/officeDocument/2006/relationships/image" Target="../media/image4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ssumptionsofphysics.org/book" TargetMode="External"/><Relationship Id="rId2" Type="http://schemas.openxmlformats.org/officeDocument/2006/relationships/hyperlink" Target="https://assumptionsofphysics.org/" TargetMode="External"/><Relationship Id="rId1" Type="http://schemas.openxmlformats.org/officeDocument/2006/relationships/slideLayout" Target="../slideLayouts/slideLayout2.xml"/><Relationship Id="rId6" Type="http://schemas.openxmlformats.org/officeDocument/2006/relationships/hyperlink" Target="https://github.com/assumptionsofphysics" TargetMode="External"/><Relationship Id="rId5" Type="http://schemas.openxmlformats.org/officeDocument/2006/relationships/hyperlink" Target="https://www.youtube.com/@AssumptionsofPhysicsResearch" TargetMode="External"/><Relationship Id="rId4" Type="http://schemas.openxmlformats.org/officeDocument/2006/relationships/hyperlink" Target="https://www.youtube.com/@gcarcassi"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4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340.png"/><Relationship Id="rId4" Type="http://schemas.openxmlformats.org/officeDocument/2006/relationships/hyperlink" Target="https://assumptionsofphysic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72.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71.png"/></Relationships>
</file>

<file path=ppt/slides/_rels/slide5.xml.rels><?xml version="1.0" encoding="UTF-8" standalone="yes"?>
<Relationships xmlns="http://schemas.openxmlformats.org/package/2006/relationships"><Relationship Id="rId7"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290.png"/><Relationship Id="rId4" Type="http://schemas.openxmlformats.org/officeDocument/2006/relationships/image" Target="../media/image5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8EF8-1CA4-0AF4-8F17-8A411A35912C}"/>
              </a:ext>
            </a:extLst>
          </p:cNvPr>
          <p:cNvSpPr>
            <a:spLocks noGrp="1"/>
          </p:cNvSpPr>
          <p:nvPr>
            <p:ph type="ctrTitle"/>
          </p:nvPr>
        </p:nvSpPr>
        <p:spPr>
          <a:xfrm>
            <a:off x="0" y="1122363"/>
            <a:ext cx="12192000" cy="2387600"/>
          </a:xfrm>
        </p:spPr>
        <p:txBody>
          <a:bodyPr>
            <a:normAutofit fontScale="90000"/>
          </a:bodyPr>
          <a:lstStyle/>
          <a:p>
            <a:r>
              <a:rPr lang="en-US" dirty="0"/>
              <a:t>Classical mechanics as the</a:t>
            </a:r>
            <a:br>
              <a:rPr lang="en-US" dirty="0"/>
            </a:br>
            <a:r>
              <a:rPr lang="en-US" dirty="0"/>
              <a:t>high-entropy limit of quantum mechanics</a:t>
            </a:r>
            <a:br>
              <a:rPr lang="en-US" dirty="0"/>
            </a:br>
            <a:endParaRPr lang="en-US" dirty="0"/>
          </a:p>
        </p:txBody>
      </p:sp>
      <p:sp>
        <p:nvSpPr>
          <p:cNvPr id="3" name="Subtitle 2">
            <a:extLst>
              <a:ext uri="{FF2B5EF4-FFF2-40B4-BE49-F238E27FC236}">
                <a16:creationId xmlns:a16="http://schemas.microsoft.com/office/drawing/2014/main" id="{2AB966BA-E88F-9DF9-B52F-C052D3944FD2}"/>
              </a:ext>
            </a:extLst>
          </p:cNvPr>
          <p:cNvSpPr>
            <a:spLocks noGrp="1"/>
          </p:cNvSpPr>
          <p:nvPr>
            <p:ph type="subTitle" idx="1"/>
          </p:nvPr>
        </p:nvSpPr>
        <p:spPr/>
        <p:txBody>
          <a:bodyPr>
            <a:normAutofit fontScale="92500" lnSpcReduction="20000"/>
          </a:bodyPr>
          <a:lstStyle/>
          <a:p>
            <a:r>
              <a:rPr lang="en-US" sz="2400" dirty="0"/>
              <a:t>Gabriele Carcassi¹, Manuele Landini² and Christine A. Aidala¹</a:t>
            </a:r>
          </a:p>
          <a:p>
            <a:r>
              <a:rPr lang="en-US" sz="2400" dirty="0"/>
              <a:t>¹</a:t>
            </a:r>
            <a:r>
              <a:rPr lang="en-US" dirty="0"/>
              <a:t>Physics Department</a:t>
            </a:r>
            <a:br>
              <a:rPr lang="en-US" dirty="0"/>
            </a:br>
            <a:r>
              <a:rPr lang="en-US" dirty="0"/>
              <a:t>University of Michigan</a:t>
            </a:r>
          </a:p>
          <a:p>
            <a:r>
              <a:rPr lang="en-US" sz="2400" dirty="0"/>
              <a:t>²</a:t>
            </a:r>
            <a:r>
              <a:rPr lang="en-US" dirty="0"/>
              <a:t>Institut für Experimental </a:t>
            </a:r>
            <a:r>
              <a:rPr lang="en-US" dirty="0" err="1"/>
              <a:t>Physik</a:t>
            </a:r>
            <a:r>
              <a:rPr lang="en-US" dirty="0"/>
              <a:t> und Zentrum f</a:t>
            </a:r>
            <a:r>
              <a:rPr lang="en-US" sz="2400" dirty="0">
                <a:effectLst/>
                <a:latin typeface="Calibri" panose="020F0502020204030204" pitchFamily="34" charset="0"/>
                <a:ea typeface="Calibri" panose="020F0502020204030204" pitchFamily="34" charset="0"/>
                <a:cs typeface="Times New Roman" panose="02020603050405020304" pitchFamily="18" charset="0"/>
              </a:rPr>
              <a:t>ü</a:t>
            </a:r>
            <a:r>
              <a:rPr lang="en-US" dirty="0"/>
              <a:t>r </a:t>
            </a:r>
            <a:r>
              <a:rPr lang="en-US" dirty="0" err="1"/>
              <a:t>Quantenphysik</a:t>
            </a:r>
            <a:r>
              <a:rPr lang="en-US" dirty="0"/>
              <a:t>,</a:t>
            </a:r>
            <a:br>
              <a:rPr lang="en-US" dirty="0"/>
            </a:br>
            <a:r>
              <a:rPr lang="en-US" dirty="0"/>
              <a:t>Universit</a:t>
            </a:r>
            <a:r>
              <a:rPr lang="en-US" sz="2400" dirty="0">
                <a:effectLst/>
                <a:latin typeface="Calibri" panose="020F0502020204030204" pitchFamily="34" charset="0"/>
                <a:ea typeface="Calibri" panose="020F0502020204030204" pitchFamily="34" charset="0"/>
                <a:cs typeface="Times New Roman" panose="02020603050405020304" pitchFamily="18" charset="0"/>
              </a:rPr>
              <a:t>ä</a:t>
            </a:r>
            <a:r>
              <a:rPr lang="en-US" dirty="0"/>
              <a:t>t Innsbruck</a:t>
            </a:r>
          </a:p>
          <a:p>
            <a:endParaRPr lang="en-US" dirty="0"/>
          </a:p>
        </p:txBody>
      </p:sp>
    </p:spTree>
    <p:extLst>
      <p:ext uri="{BB962C8B-B14F-4D97-AF65-F5344CB8AC3E}">
        <p14:creationId xmlns:p14="http://schemas.microsoft.com/office/powerpoint/2010/main" val="122450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BB6068-D052-0FD5-FACB-0398744B0210}"/>
              </a:ext>
            </a:extLst>
          </p:cNvPr>
          <p:cNvPicPr>
            <a:picLocks noChangeAspect="1"/>
          </p:cNvPicPr>
          <p:nvPr/>
        </p:nvPicPr>
        <p:blipFill>
          <a:blip r:embed="rId2"/>
          <a:stretch>
            <a:fillRect/>
          </a:stretch>
        </p:blipFill>
        <p:spPr>
          <a:xfrm>
            <a:off x="520224" y="513560"/>
            <a:ext cx="5239481" cy="1905266"/>
          </a:xfrm>
          <a:prstGeom prst="rect">
            <a:avLst/>
          </a:prstGeom>
        </p:spPr>
      </p:pic>
      <p:pic>
        <p:nvPicPr>
          <p:cNvPr id="7" name="Picture 6">
            <a:extLst>
              <a:ext uri="{FF2B5EF4-FFF2-40B4-BE49-F238E27FC236}">
                <a16:creationId xmlns:a16="http://schemas.microsoft.com/office/drawing/2014/main" id="{74658291-6850-F834-4C85-8E4F63D80F80}"/>
              </a:ext>
            </a:extLst>
          </p:cNvPr>
          <p:cNvPicPr>
            <a:picLocks noChangeAspect="1"/>
          </p:cNvPicPr>
          <p:nvPr/>
        </p:nvPicPr>
        <p:blipFill>
          <a:blip r:embed="rId3"/>
          <a:stretch>
            <a:fillRect/>
          </a:stretch>
        </p:blipFill>
        <p:spPr>
          <a:xfrm>
            <a:off x="6598350" y="1568251"/>
            <a:ext cx="5061384" cy="602240"/>
          </a:xfrm>
          <a:prstGeom prst="rect">
            <a:avLst/>
          </a:prstGeom>
        </p:spPr>
      </p:pic>
      <p:sp>
        <p:nvSpPr>
          <p:cNvPr id="10" name="TextBox 9">
            <a:extLst>
              <a:ext uri="{FF2B5EF4-FFF2-40B4-BE49-F238E27FC236}">
                <a16:creationId xmlns:a16="http://schemas.microsoft.com/office/drawing/2014/main" id="{978C1151-9D37-C779-C80A-5CB8E0541654}"/>
              </a:ext>
            </a:extLst>
          </p:cNvPr>
          <p:cNvSpPr txBox="1"/>
          <p:nvPr/>
        </p:nvSpPr>
        <p:spPr>
          <a:xfrm>
            <a:off x="7315200" y="1096861"/>
            <a:ext cx="3423951" cy="369332"/>
          </a:xfrm>
          <a:prstGeom prst="rect">
            <a:avLst/>
          </a:prstGeom>
          <a:noFill/>
        </p:spPr>
        <p:txBody>
          <a:bodyPr wrap="none" rtlCol="0">
            <a:spAutoFit/>
          </a:bodyPr>
          <a:lstStyle/>
          <a:p>
            <a:r>
              <a:rPr lang="en-US" dirty="0"/>
              <a:t>Wigner function of a thermal state</a:t>
            </a:r>
          </a:p>
        </p:txBody>
      </p:sp>
      <p:cxnSp>
        <p:nvCxnSpPr>
          <p:cNvPr id="12" name="Straight Arrow Connector 11">
            <a:extLst>
              <a:ext uri="{FF2B5EF4-FFF2-40B4-BE49-F238E27FC236}">
                <a16:creationId xmlns:a16="http://schemas.microsoft.com/office/drawing/2014/main" id="{613BF384-B4A7-6251-F138-48E5B0566A2E}"/>
              </a:ext>
            </a:extLst>
          </p:cNvPr>
          <p:cNvCxnSpPr/>
          <p:nvPr/>
        </p:nvCxnSpPr>
        <p:spPr>
          <a:xfrm flipH="1" flipV="1">
            <a:off x="5596759" y="1869371"/>
            <a:ext cx="1237593" cy="37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ACEE1A-BEAA-FAF1-C72F-B7BB9048539B}"/>
                  </a:ext>
                </a:extLst>
              </p:cNvPr>
              <p:cNvSpPr txBox="1"/>
              <p:nvPr/>
            </p:nvSpPr>
            <p:spPr>
              <a:xfrm>
                <a:off x="6215555" y="2363040"/>
                <a:ext cx="5579541" cy="369332"/>
              </a:xfrm>
              <a:prstGeom prst="rect">
                <a:avLst/>
              </a:prstGeom>
              <a:noFill/>
            </p:spPr>
            <p:txBody>
              <a:bodyPr wrap="none" rtlCol="0">
                <a:spAutoFit/>
              </a:bodyPr>
              <a:lstStyle/>
              <a:p>
                <a:r>
                  <a:rPr lang="en-US" dirty="0"/>
                  <a:t>Classical distribution is the leading term of expansion in </a:t>
                </a:r>
                <a14:m>
                  <m:oMath xmlns:m="http://schemas.openxmlformats.org/officeDocument/2006/math">
                    <m:r>
                      <a:rPr lang="en-US" b="0" i="1" smtClean="0">
                        <a:latin typeface="Cambria Math" panose="02040503050406030204" pitchFamily="18" charset="0"/>
                      </a:rPr>
                      <m:t>ℏ</m:t>
                    </m:r>
                  </m:oMath>
                </a14:m>
                <a:endParaRPr lang="en-US" dirty="0"/>
              </a:p>
            </p:txBody>
          </p:sp>
        </mc:Choice>
        <mc:Fallback xmlns="">
          <p:sp>
            <p:nvSpPr>
              <p:cNvPr id="13" name="TextBox 12">
                <a:extLst>
                  <a:ext uri="{FF2B5EF4-FFF2-40B4-BE49-F238E27FC236}">
                    <a16:creationId xmlns:a16="http://schemas.microsoft.com/office/drawing/2014/main" id="{9FACEE1A-BEAA-FAF1-C72F-B7BB9048539B}"/>
                  </a:ext>
                </a:extLst>
              </p:cNvPr>
              <p:cNvSpPr txBox="1">
                <a:spLocks noRot="1" noChangeAspect="1" noMove="1" noResize="1" noEditPoints="1" noAdjustHandles="1" noChangeArrowheads="1" noChangeShapeType="1" noTextEdit="1"/>
              </p:cNvSpPr>
              <p:nvPr/>
            </p:nvSpPr>
            <p:spPr>
              <a:xfrm>
                <a:off x="6215555" y="2363040"/>
                <a:ext cx="5579541" cy="369332"/>
              </a:xfrm>
              <a:prstGeom prst="rect">
                <a:avLst/>
              </a:prstGeom>
              <a:blipFill>
                <a:blip r:embed="rId4"/>
                <a:stretch>
                  <a:fillRect l="-984"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68A6E4E-5E24-7D0D-F774-C4C37CF2D303}"/>
                  </a:ext>
                </a:extLst>
              </p:cNvPr>
              <p:cNvSpPr txBox="1"/>
              <p:nvPr/>
            </p:nvSpPr>
            <p:spPr>
              <a:xfrm>
                <a:off x="402554" y="3064029"/>
                <a:ext cx="11392542" cy="584775"/>
              </a:xfrm>
              <a:prstGeom prst="rect">
                <a:avLst/>
              </a:prstGeom>
              <a:noFill/>
            </p:spPr>
            <p:txBody>
              <a:bodyPr wrap="none" rtlCol="0">
                <a:spAutoFit/>
              </a:bodyPr>
              <a:lstStyle/>
              <a:p>
                <a:r>
                  <a:rPr lang="en-US" sz="3200" dirty="0">
                    <a:solidFill>
                      <a:schemeClr val="accent6">
                        <a:lumMod val="75000"/>
                      </a:schemeClr>
                    </a:solidFill>
                  </a:rPr>
                  <a:t>At thermal equilibrium, high entropy </a:t>
                </a:r>
                <a14:m>
                  <m:oMath xmlns:m="http://schemas.openxmlformats.org/officeDocument/2006/math">
                    <m:r>
                      <a:rPr lang="en-US" sz="3200" i="1"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3200" dirty="0">
                    <a:solidFill>
                      <a:schemeClr val="accent6">
                        <a:lumMod val="75000"/>
                      </a:schemeClr>
                    </a:solidFill>
                  </a:rPr>
                  <a:t> high temperature </a:t>
                </a:r>
                <a14:m>
                  <m:oMath xmlns:m="http://schemas.openxmlformats.org/officeDocument/2006/math">
                    <m:r>
                      <a:rPr lang="en-US" sz="3200" i="1">
                        <a:solidFill>
                          <a:schemeClr val="accent6">
                            <a:lumMod val="75000"/>
                          </a:schemeClr>
                        </a:solidFill>
                        <a:latin typeface="Cambria Math" panose="02040503050406030204" pitchFamily="18" charset="0"/>
                        <a:ea typeface="Cambria Math" panose="02040503050406030204" pitchFamily="18" charset="0"/>
                      </a:rPr>
                      <m:t>⇔</m:t>
                    </m:r>
                  </m:oMath>
                </a14:m>
                <a:r>
                  <a:rPr lang="en-US" sz="3200" dirty="0">
                    <a:solidFill>
                      <a:schemeClr val="accent6">
                        <a:lumMod val="75000"/>
                      </a:schemeClr>
                    </a:solidFill>
                  </a:rPr>
                  <a:t> low </a:t>
                </a:r>
                <a14:m>
                  <m:oMath xmlns:m="http://schemas.openxmlformats.org/officeDocument/2006/math">
                    <m:r>
                      <a:rPr lang="en-US" sz="3200" b="0" i="1" smtClean="0">
                        <a:solidFill>
                          <a:schemeClr val="accent6">
                            <a:lumMod val="75000"/>
                          </a:schemeClr>
                        </a:solidFill>
                        <a:latin typeface="Cambria Math" panose="02040503050406030204" pitchFamily="18" charset="0"/>
                      </a:rPr>
                      <m:t>𝛽</m:t>
                    </m:r>
                  </m:oMath>
                </a14:m>
                <a:endParaRPr lang="en-US" sz="32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868A6E4E-5E24-7D0D-F774-C4C37CF2D303}"/>
                  </a:ext>
                </a:extLst>
              </p:cNvPr>
              <p:cNvSpPr txBox="1">
                <a:spLocks noRot="1" noChangeAspect="1" noMove="1" noResize="1" noEditPoints="1" noAdjustHandles="1" noChangeArrowheads="1" noChangeShapeType="1" noTextEdit="1"/>
              </p:cNvSpPr>
              <p:nvPr/>
            </p:nvSpPr>
            <p:spPr>
              <a:xfrm>
                <a:off x="402554" y="3064029"/>
                <a:ext cx="11392542" cy="584775"/>
              </a:xfrm>
              <a:prstGeom prst="rect">
                <a:avLst/>
              </a:prstGeom>
              <a:blipFill>
                <a:blip r:embed="rId5"/>
                <a:stretch>
                  <a:fillRect l="-1338" t="-12500" b="-34375"/>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DAC3B425-04F8-2765-54A1-531042566F47}"/>
              </a:ext>
            </a:extLst>
          </p:cNvPr>
          <p:cNvPicPr>
            <a:picLocks noChangeAspect="1"/>
          </p:cNvPicPr>
          <p:nvPr/>
        </p:nvPicPr>
        <p:blipFill>
          <a:blip r:embed="rId6"/>
          <a:stretch>
            <a:fillRect/>
          </a:stretch>
        </p:blipFill>
        <p:spPr>
          <a:xfrm>
            <a:off x="912089" y="4604541"/>
            <a:ext cx="7230484" cy="1009791"/>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1801E04-2AF1-6EC4-1C82-27C341E5D0D4}"/>
                  </a:ext>
                </a:extLst>
              </p:cNvPr>
              <p:cNvSpPr txBox="1"/>
              <p:nvPr/>
            </p:nvSpPr>
            <p:spPr>
              <a:xfrm>
                <a:off x="488087" y="4066137"/>
                <a:ext cx="8640955" cy="400110"/>
              </a:xfrm>
              <a:prstGeom prst="rect">
                <a:avLst/>
              </a:prstGeom>
              <a:noFill/>
            </p:spPr>
            <p:txBody>
              <a:bodyPr wrap="none" rtlCol="0">
                <a:spAutoFit/>
              </a:bodyPr>
              <a:lstStyle/>
              <a:p>
                <a:r>
                  <a:rPr lang="en-US" sz="2000" dirty="0"/>
                  <a:t>We recover the same limit and correction with a more meaningful expansion in </a:t>
                </a:r>
                <a14:m>
                  <m:oMath xmlns:m="http://schemas.openxmlformats.org/officeDocument/2006/math">
                    <m:r>
                      <a:rPr lang="en-US" sz="2000" b="0" i="1" smtClean="0">
                        <a:latin typeface="Cambria Math" panose="02040503050406030204" pitchFamily="18" charset="0"/>
                      </a:rPr>
                      <m:t>𝛽</m:t>
                    </m:r>
                  </m:oMath>
                </a14:m>
                <a:endParaRPr lang="en-US" sz="2000" dirty="0"/>
              </a:p>
            </p:txBody>
          </p:sp>
        </mc:Choice>
        <mc:Fallback xmlns="">
          <p:sp>
            <p:nvSpPr>
              <p:cNvPr id="17" name="TextBox 16">
                <a:extLst>
                  <a:ext uri="{FF2B5EF4-FFF2-40B4-BE49-F238E27FC236}">
                    <a16:creationId xmlns:a16="http://schemas.microsoft.com/office/drawing/2014/main" id="{31801E04-2AF1-6EC4-1C82-27C341E5D0D4}"/>
                  </a:ext>
                </a:extLst>
              </p:cNvPr>
              <p:cNvSpPr txBox="1">
                <a:spLocks noRot="1" noChangeAspect="1" noMove="1" noResize="1" noEditPoints="1" noAdjustHandles="1" noChangeArrowheads="1" noChangeShapeType="1" noTextEdit="1"/>
              </p:cNvSpPr>
              <p:nvPr/>
            </p:nvSpPr>
            <p:spPr>
              <a:xfrm>
                <a:off x="488087" y="4066137"/>
                <a:ext cx="8640955" cy="400110"/>
              </a:xfrm>
              <a:prstGeom prst="rect">
                <a:avLst/>
              </a:prstGeom>
              <a:blipFill>
                <a:blip r:embed="rId7"/>
                <a:stretch>
                  <a:fillRect l="-705" t="-7576" b="-25758"/>
                </a:stretch>
              </a:blipFill>
            </p:spPr>
            <p:txBody>
              <a:bodyPr/>
              <a:lstStyle/>
              <a:p>
                <a:r>
                  <a:rPr lang="en-US">
                    <a:noFill/>
                  </a:rPr>
                  <a:t> </a:t>
                </a:r>
              </a:p>
            </p:txBody>
          </p:sp>
        </mc:Fallback>
      </mc:AlternateContent>
    </p:spTree>
    <p:extLst>
      <p:ext uri="{BB962C8B-B14F-4D97-AF65-F5344CB8AC3E}">
        <p14:creationId xmlns:p14="http://schemas.microsoft.com/office/powerpoint/2010/main" val="109745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B7796-9472-EBB5-8DB9-C917CEC4B03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D471DB4-515D-328F-7824-9FED136DB007}"/>
              </a:ext>
            </a:extLst>
          </p:cNvPr>
          <p:cNvSpPr txBox="1"/>
          <p:nvPr/>
        </p:nvSpPr>
        <p:spPr>
          <a:xfrm>
            <a:off x="2285149" y="2112580"/>
            <a:ext cx="7621702" cy="1107996"/>
          </a:xfrm>
          <a:prstGeom prst="rect">
            <a:avLst/>
          </a:prstGeom>
          <a:noFill/>
        </p:spPr>
        <p:txBody>
          <a:bodyPr wrap="none" rtlCol="0">
            <a:spAutoFit/>
          </a:bodyPr>
          <a:lstStyle/>
          <a:p>
            <a:r>
              <a:rPr lang="en-US" sz="6600" dirty="0"/>
              <a:t>Recover classical limit</a:t>
            </a:r>
          </a:p>
        </p:txBody>
      </p:sp>
    </p:spTree>
    <p:extLst>
      <p:ext uri="{BB962C8B-B14F-4D97-AF65-F5344CB8AC3E}">
        <p14:creationId xmlns:p14="http://schemas.microsoft.com/office/powerpoint/2010/main" val="1169377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9613D73-FF3F-9C8A-FE70-80D9287D22BF}"/>
              </a:ext>
            </a:extLst>
          </p:cNvPr>
          <p:cNvPicPr>
            <a:picLocks noChangeAspect="1"/>
          </p:cNvPicPr>
          <p:nvPr/>
        </p:nvPicPr>
        <p:blipFill>
          <a:blip r:embed="rId2"/>
          <a:stretch>
            <a:fillRect/>
          </a:stretch>
        </p:blipFill>
        <p:spPr>
          <a:xfrm>
            <a:off x="948832" y="1433977"/>
            <a:ext cx="7102777" cy="4006091"/>
          </a:xfrm>
          <a:prstGeom prst="rect">
            <a:avLst/>
          </a:prstGeom>
        </p:spPr>
      </p:pic>
      <p:sp>
        <p:nvSpPr>
          <p:cNvPr id="4" name="Rectangle 3">
            <a:extLst>
              <a:ext uri="{FF2B5EF4-FFF2-40B4-BE49-F238E27FC236}">
                <a16:creationId xmlns:a16="http://schemas.microsoft.com/office/drawing/2014/main" id="{5E46D4B4-7D84-0E3E-41C1-2D78F73DDEDA}"/>
              </a:ext>
            </a:extLst>
          </p:cNvPr>
          <p:cNvSpPr/>
          <p:nvPr/>
        </p:nvSpPr>
        <p:spPr>
          <a:xfrm>
            <a:off x="1117935" y="4403510"/>
            <a:ext cx="6818363" cy="1049233"/>
          </a:xfrm>
          <a:prstGeom prst="rect">
            <a:avLst/>
          </a:prstGeom>
          <a:solidFill>
            <a:srgbClr val="FFC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19C4AF6-9F01-9E4D-3206-16E58AD0F75E}"/>
              </a:ext>
            </a:extLst>
          </p:cNvPr>
          <p:cNvSpPr txBox="1"/>
          <p:nvPr/>
        </p:nvSpPr>
        <p:spPr>
          <a:xfrm>
            <a:off x="2430707" y="4743460"/>
            <a:ext cx="3970895" cy="369332"/>
          </a:xfrm>
          <a:prstGeom prst="rect">
            <a:avLst/>
          </a:prstGeom>
          <a:noFill/>
        </p:spPr>
        <p:txBody>
          <a:bodyPr wrap="none" rtlCol="0">
            <a:spAutoFit/>
          </a:bodyPr>
          <a:lstStyle/>
          <a:p>
            <a:r>
              <a:rPr lang="en-US" dirty="0"/>
              <a:t>excluded by 3</a:t>
            </a:r>
            <a:r>
              <a:rPr lang="en-US" baseline="30000" dirty="0"/>
              <a:t>rd</a:t>
            </a:r>
            <a:r>
              <a:rPr lang="en-US" dirty="0"/>
              <a:t> law of thermodynamics</a:t>
            </a:r>
          </a:p>
        </p:txBody>
      </p:sp>
      <p:sp>
        <p:nvSpPr>
          <p:cNvPr id="7" name="TextBox 6">
            <a:extLst>
              <a:ext uri="{FF2B5EF4-FFF2-40B4-BE49-F238E27FC236}">
                <a16:creationId xmlns:a16="http://schemas.microsoft.com/office/drawing/2014/main" id="{90FFC06A-0928-DEDE-FDD1-A65C57640215}"/>
              </a:ext>
            </a:extLst>
          </p:cNvPr>
          <p:cNvSpPr txBox="1"/>
          <p:nvPr/>
        </p:nvSpPr>
        <p:spPr>
          <a:xfrm rot="20747837">
            <a:off x="1436330" y="2060529"/>
            <a:ext cx="2817118" cy="369332"/>
          </a:xfrm>
          <a:prstGeom prst="rect">
            <a:avLst/>
          </a:prstGeom>
          <a:noFill/>
        </p:spPr>
        <p:txBody>
          <a:bodyPr wrap="none" rtlCol="0">
            <a:spAutoFit/>
          </a:bodyPr>
          <a:lstStyle/>
          <a:p>
            <a:r>
              <a:rPr lang="en-US" dirty="0"/>
              <a:t>excluded by gaussian bound</a:t>
            </a:r>
          </a:p>
        </p:txBody>
      </p:sp>
      <p:sp>
        <p:nvSpPr>
          <p:cNvPr id="11" name="Freeform: Shape 10">
            <a:extLst>
              <a:ext uri="{FF2B5EF4-FFF2-40B4-BE49-F238E27FC236}">
                <a16:creationId xmlns:a16="http://schemas.microsoft.com/office/drawing/2014/main" id="{90A31EF0-26DD-48A0-4D13-625C9D2E9572}"/>
              </a:ext>
            </a:extLst>
          </p:cNvPr>
          <p:cNvSpPr/>
          <p:nvPr/>
        </p:nvSpPr>
        <p:spPr>
          <a:xfrm>
            <a:off x="1117935" y="1614618"/>
            <a:ext cx="6925435" cy="3825882"/>
          </a:xfrm>
          <a:custGeom>
            <a:avLst/>
            <a:gdLst>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6350 w 5476989"/>
              <a:gd name="connsiteY0" fmla="*/ 191140 h 2663295"/>
              <a:gd name="connsiteX1" fmla="*/ 0 w 5476989"/>
              <a:gd name="connsiteY1" fmla="*/ 2626365 h 2663295"/>
              <a:gd name="connsiteX2" fmla="*/ 422275 w 5476989"/>
              <a:gd name="connsiteY2" fmla="*/ 1594490 h 2663295"/>
              <a:gd name="connsiteX3" fmla="*/ 2212975 w 5476989"/>
              <a:gd name="connsiteY3" fmla="*/ 676915 h 2663295"/>
              <a:gd name="connsiteX4" fmla="*/ 4038600 w 5476989"/>
              <a:gd name="connsiteY4" fmla="*/ 330840 h 2663295"/>
              <a:gd name="connsiteX5" fmla="*/ 5299075 w 5476989"/>
              <a:gd name="connsiteY5" fmla="*/ 175265 h 2663295"/>
              <a:gd name="connsiteX6" fmla="*/ 6350 w 5476989"/>
              <a:gd name="connsiteY6" fmla="*/ 191140 h 2663295"/>
              <a:gd name="connsiteX0" fmla="*/ 6350 w 5476989"/>
              <a:gd name="connsiteY0" fmla="*/ 15875 h 2488030"/>
              <a:gd name="connsiteX1" fmla="*/ 0 w 5476989"/>
              <a:gd name="connsiteY1" fmla="*/ 2451100 h 2488030"/>
              <a:gd name="connsiteX2" fmla="*/ 422275 w 5476989"/>
              <a:gd name="connsiteY2" fmla="*/ 1419225 h 2488030"/>
              <a:gd name="connsiteX3" fmla="*/ 2212975 w 5476989"/>
              <a:gd name="connsiteY3" fmla="*/ 501650 h 2488030"/>
              <a:gd name="connsiteX4" fmla="*/ 4038600 w 5476989"/>
              <a:gd name="connsiteY4" fmla="*/ 155575 h 2488030"/>
              <a:gd name="connsiteX5" fmla="*/ 5299075 w 5476989"/>
              <a:gd name="connsiteY5" fmla="*/ 0 h 2488030"/>
              <a:gd name="connsiteX6" fmla="*/ 6350 w 5476989"/>
              <a:gd name="connsiteY6" fmla="*/ 15875 h 2488030"/>
              <a:gd name="connsiteX0" fmla="*/ 6350 w 5476989"/>
              <a:gd name="connsiteY0" fmla="*/ 15875 h 2488030"/>
              <a:gd name="connsiteX1" fmla="*/ 0 w 5476989"/>
              <a:gd name="connsiteY1" fmla="*/ 2451100 h 2488030"/>
              <a:gd name="connsiteX2" fmla="*/ 422275 w 5476989"/>
              <a:gd name="connsiteY2" fmla="*/ 1419225 h 2488030"/>
              <a:gd name="connsiteX3" fmla="*/ 2212975 w 5476989"/>
              <a:gd name="connsiteY3" fmla="*/ 501650 h 2488030"/>
              <a:gd name="connsiteX4" fmla="*/ 4038600 w 5476989"/>
              <a:gd name="connsiteY4" fmla="*/ 155575 h 2488030"/>
              <a:gd name="connsiteX5" fmla="*/ 5299075 w 5476989"/>
              <a:gd name="connsiteY5" fmla="*/ 0 h 2488030"/>
              <a:gd name="connsiteX6" fmla="*/ 6350 w 5476989"/>
              <a:gd name="connsiteY6" fmla="*/ 15875 h 2488030"/>
              <a:gd name="connsiteX0" fmla="*/ 6350 w 5476989"/>
              <a:gd name="connsiteY0" fmla="*/ 15875 h 2496520"/>
              <a:gd name="connsiteX1" fmla="*/ 0 w 5476989"/>
              <a:gd name="connsiteY1" fmla="*/ 2451100 h 2496520"/>
              <a:gd name="connsiteX2" fmla="*/ 422275 w 5476989"/>
              <a:gd name="connsiteY2" fmla="*/ 1419225 h 2496520"/>
              <a:gd name="connsiteX3" fmla="*/ 2212975 w 5476989"/>
              <a:gd name="connsiteY3" fmla="*/ 501650 h 2496520"/>
              <a:gd name="connsiteX4" fmla="*/ 4038600 w 5476989"/>
              <a:gd name="connsiteY4" fmla="*/ 155575 h 2496520"/>
              <a:gd name="connsiteX5" fmla="*/ 5299075 w 5476989"/>
              <a:gd name="connsiteY5" fmla="*/ 0 h 2496520"/>
              <a:gd name="connsiteX6" fmla="*/ 6350 w 5476989"/>
              <a:gd name="connsiteY6" fmla="*/ 15875 h 2496520"/>
              <a:gd name="connsiteX0" fmla="*/ 6350 w 5476989"/>
              <a:gd name="connsiteY0" fmla="*/ 15875 h 2451100"/>
              <a:gd name="connsiteX1" fmla="*/ 0 w 5476989"/>
              <a:gd name="connsiteY1" fmla="*/ 2451100 h 2451100"/>
              <a:gd name="connsiteX2" fmla="*/ 422275 w 5476989"/>
              <a:gd name="connsiteY2" fmla="*/ 1419225 h 2451100"/>
              <a:gd name="connsiteX3" fmla="*/ 2212975 w 5476989"/>
              <a:gd name="connsiteY3" fmla="*/ 501650 h 2451100"/>
              <a:gd name="connsiteX4" fmla="*/ 4038600 w 5476989"/>
              <a:gd name="connsiteY4" fmla="*/ 155575 h 2451100"/>
              <a:gd name="connsiteX5" fmla="*/ 5299075 w 5476989"/>
              <a:gd name="connsiteY5" fmla="*/ 0 h 2451100"/>
              <a:gd name="connsiteX6" fmla="*/ 6350 w 5476989"/>
              <a:gd name="connsiteY6" fmla="*/ 15875 h 2451100"/>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299075"/>
              <a:gd name="connsiteY0" fmla="*/ 15875 h 2473325"/>
              <a:gd name="connsiteX1" fmla="*/ 0 w 5299075"/>
              <a:gd name="connsiteY1" fmla="*/ 2473325 h 2473325"/>
              <a:gd name="connsiteX2" fmla="*/ 422275 w 5299075"/>
              <a:gd name="connsiteY2" fmla="*/ 1419225 h 2473325"/>
              <a:gd name="connsiteX3" fmla="*/ 2212975 w 5299075"/>
              <a:gd name="connsiteY3" fmla="*/ 501650 h 2473325"/>
              <a:gd name="connsiteX4" fmla="*/ 4038600 w 5299075"/>
              <a:gd name="connsiteY4" fmla="*/ 155575 h 2473325"/>
              <a:gd name="connsiteX5" fmla="*/ 5299075 w 5299075"/>
              <a:gd name="connsiteY5" fmla="*/ 0 h 2473325"/>
              <a:gd name="connsiteX6" fmla="*/ 6350 w 5299075"/>
              <a:gd name="connsiteY6" fmla="*/ 15875 h 2473325"/>
              <a:gd name="connsiteX0" fmla="*/ 3730 w 5296455"/>
              <a:gd name="connsiteY0" fmla="*/ 15875 h 2541444"/>
              <a:gd name="connsiteX1" fmla="*/ 0 w 5296455"/>
              <a:gd name="connsiteY1" fmla="*/ 2541444 h 2541444"/>
              <a:gd name="connsiteX2" fmla="*/ 419655 w 5296455"/>
              <a:gd name="connsiteY2" fmla="*/ 1419225 h 2541444"/>
              <a:gd name="connsiteX3" fmla="*/ 2210355 w 5296455"/>
              <a:gd name="connsiteY3" fmla="*/ 501650 h 2541444"/>
              <a:gd name="connsiteX4" fmla="*/ 4035980 w 5296455"/>
              <a:gd name="connsiteY4" fmla="*/ 155575 h 2541444"/>
              <a:gd name="connsiteX5" fmla="*/ 5296455 w 5296455"/>
              <a:gd name="connsiteY5" fmla="*/ 0 h 2541444"/>
              <a:gd name="connsiteX6" fmla="*/ 3730 w 5296455"/>
              <a:gd name="connsiteY6" fmla="*/ 15875 h 2541444"/>
              <a:gd name="connsiteX0" fmla="*/ 3730 w 5296455"/>
              <a:gd name="connsiteY0" fmla="*/ 15875 h 2541444"/>
              <a:gd name="connsiteX1" fmla="*/ 0 w 5296455"/>
              <a:gd name="connsiteY1" fmla="*/ 2541444 h 2541444"/>
              <a:gd name="connsiteX2" fmla="*/ 419655 w 5296455"/>
              <a:gd name="connsiteY2" fmla="*/ 1419225 h 2541444"/>
              <a:gd name="connsiteX3" fmla="*/ 2210355 w 5296455"/>
              <a:gd name="connsiteY3" fmla="*/ 501650 h 2541444"/>
              <a:gd name="connsiteX4" fmla="*/ 4025500 w 5296455"/>
              <a:gd name="connsiteY4" fmla="*/ 176534 h 2541444"/>
              <a:gd name="connsiteX5" fmla="*/ 5296455 w 5296455"/>
              <a:gd name="connsiteY5" fmla="*/ 0 h 2541444"/>
              <a:gd name="connsiteX6" fmla="*/ 3730 w 5296455"/>
              <a:gd name="connsiteY6" fmla="*/ 15875 h 2541444"/>
              <a:gd name="connsiteX0" fmla="*/ 3730 w 4761990"/>
              <a:gd name="connsiteY0" fmla="*/ 0 h 2525569"/>
              <a:gd name="connsiteX1" fmla="*/ 0 w 4761990"/>
              <a:gd name="connsiteY1" fmla="*/ 2525569 h 2525569"/>
              <a:gd name="connsiteX2" fmla="*/ 419655 w 4761990"/>
              <a:gd name="connsiteY2" fmla="*/ 1403350 h 2525569"/>
              <a:gd name="connsiteX3" fmla="*/ 2210355 w 4761990"/>
              <a:gd name="connsiteY3" fmla="*/ 485775 h 2525569"/>
              <a:gd name="connsiteX4" fmla="*/ 4025500 w 4761990"/>
              <a:gd name="connsiteY4" fmla="*/ 160659 h 2525569"/>
              <a:gd name="connsiteX5" fmla="*/ 4761990 w 4761990"/>
              <a:gd name="connsiteY5" fmla="*/ 60104 h 2525569"/>
              <a:gd name="connsiteX6" fmla="*/ 3730 w 4761990"/>
              <a:gd name="connsiteY6" fmla="*/ 0 h 2525569"/>
              <a:gd name="connsiteX0" fmla="*/ 72 w 4802871"/>
              <a:gd name="connsiteY0" fmla="*/ 8016 h 2465466"/>
              <a:gd name="connsiteX1" fmla="*/ 40881 w 4802871"/>
              <a:gd name="connsiteY1" fmla="*/ 2465466 h 2465466"/>
              <a:gd name="connsiteX2" fmla="*/ 460536 w 4802871"/>
              <a:gd name="connsiteY2" fmla="*/ 1343247 h 2465466"/>
              <a:gd name="connsiteX3" fmla="*/ 2251236 w 4802871"/>
              <a:gd name="connsiteY3" fmla="*/ 425672 h 2465466"/>
              <a:gd name="connsiteX4" fmla="*/ 4066381 w 4802871"/>
              <a:gd name="connsiteY4" fmla="*/ 100556 h 2465466"/>
              <a:gd name="connsiteX5" fmla="*/ 4802871 w 4802871"/>
              <a:gd name="connsiteY5" fmla="*/ 1 h 2465466"/>
              <a:gd name="connsiteX6" fmla="*/ 72 w 4802871"/>
              <a:gd name="connsiteY6" fmla="*/ 8016 h 2465466"/>
              <a:gd name="connsiteX0" fmla="*/ 72 w 4802871"/>
              <a:gd name="connsiteY0" fmla="*/ 0 h 2473170"/>
              <a:gd name="connsiteX1" fmla="*/ 40881 w 4802871"/>
              <a:gd name="connsiteY1" fmla="*/ 2473170 h 2473170"/>
              <a:gd name="connsiteX2" fmla="*/ 460536 w 4802871"/>
              <a:gd name="connsiteY2" fmla="*/ 1350951 h 2473170"/>
              <a:gd name="connsiteX3" fmla="*/ 2251236 w 4802871"/>
              <a:gd name="connsiteY3" fmla="*/ 433376 h 2473170"/>
              <a:gd name="connsiteX4" fmla="*/ 4066381 w 4802871"/>
              <a:gd name="connsiteY4" fmla="*/ 108260 h 2473170"/>
              <a:gd name="connsiteX5" fmla="*/ 4802871 w 4802871"/>
              <a:gd name="connsiteY5" fmla="*/ 7705 h 2473170"/>
              <a:gd name="connsiteX6" fmla="*/ 72 w 4802871"/>
              <a:gd name="connsiteY6" fmla="*/ 0 h 2473170"/>
              <a:gd name="connsiteX0" fmla="*/ 343568 w 5146367"/>
              <a:gd name="connsiteY0" fmla="*/ 0 h 2506306"/>
              <a:gd name="connsiteX1" fmla="*/ 385423 w 5146367"/>
              <a:gd name="connsiteY1" fmla="*/ 2007326 h 2506306"/>
              <a:gd name="connsiteX2" fmla="*/ 384377 w 5146367"/>
              <a:gd name="connsiteY2" fmla="*/ 2473170 h 2506306"/>
              <a:gd name="connsiteX3" fmla="*/ 804032 w 5146367"/>
              <a:gd name="connsiteY3" fmla="*/ 1350951 h 2506306"/>
              <a:gd name="connsiteX4" fmla="*/ 2594732 w 5146367"/>
              <a:gd name="connsiteY4" fmla="*/ 433376 h 2506306"/>
              <a:gd name="connsiteX5" fmla="*/ 4409877 w 5146367"/>
              <a:gd name="connsiteY5" fmla="*/ 108260 h 2506306"/>
              <a:gd name="connsiteX6" fmla="*/ 5146367 w 5146367"/>
              <a:gd name="connsiteY6" fmla="*/ 7705 h 2506306"/>
              <a:gd name="connsiteX7" fmla="*/ 343568 w 5146367"/>
              <a:gd name="connsiteY7" fmla="*/ 0 h 2506306"/>
              <a:gd name="connsiteX0" fmla="*/ 0 w 4802799"/>
              <a:gd name="connsiteY0" fmla="*/ 0 h 2506306"/>
              <a:gd name="connsiteX1" fmla="*/ 41855 w 4802799"/>
              <a:gd name="connsiteY1" fmla="*/ 2007326 h 2506306"/>
              <a:gd name="connsiteX2" fmla="*/ 40809 w 4802799"/>
              <a:gd name="connsiteY2" fmla="*/ 2473170 h 2506306"/>
              <a:gd name="connsiteX3" fmla="*/ 460464 w 4802799"/>
              <a:gd name="connsiteY3" fmla="*/ 1350951 h 2506306"/>
              <a:gd name="connsiteX4" fmla="*/ 2251164 w 4802799"/>
              <a:gd name="connsiteY4" fmla="*/ 433376 h 2506306"/>
              <a:gd name="connsiteX5" fmla="*/ 4066309 w 4802799"/>
              <a:gd name="connsiteY5" fmla="*/ 108260 h 2506306"/>
              <a:gd name="connsiteX6" fmla="*/ 4802799 w 4802799"/>
              <a:gd name="connsiteY6" fmla="*/ 7705 h 2506306"/>
              <a:gd name="connsiteX7" fmla="*/ 0 w 4802799"/>
              <a:gd name="connsiteY7" fmla="*/ 0 h 2506306"/>
              <a:gd name="connsiteX0" fmla="*/ 0 w 4802799"/>
              <a:gd name="connsiteY0" fmla="*/ 0 h 2473170"/>
              <a:gd name="connsiteX1" fmla="*/ 41855 w 4802799"/>
              <a:gd name="connsiteY1" fmla="*/ 2007326 h 2473170"/>
              <a:gd name="connsiteX2" fmla="*/ 40809 w 4802799"/>
              <a:gd name="connsiteY2" fmla="*/ 2473170 h 2473170"/>
              <a:gd name="connsiteX3" fmla="*/ 460464 w 4802799"/>
              <a:gd name="connsiteY3" fmla="*/ 1350951 h 2473170"/>
              <a:gd name="connsiteX4" fmla="*/ 2251164 w 4802799"/>
              <a:gd name="connsiteY4" fmla="*/ 433376 h 2473170"/>
              <a:gd name="connsiteX5" fmla="*/ 4066309 w 4802799"/>
              <a:gd name="connsiteY5" fmla="*/ 108260 h 2473170"/>
              <a:gd name="connsiteX6" fmla="*/ 4802799 w 4802799"/>
              <a:gd name="connsiteY6" fmla="*/ 7705 h 2473170"/>
              <a:gd name="connsiteX7" fmla="*/ 0 w 4802799"/>
              <a:gd name="connsiteY7" fmla="*/ 0 h 2473170"/>
              <a:gd name="connsiteX0" fmla="*/ 13165 w 4815964"/>
              <a:gd name="connsiteY0" fmla="*/ 0 h 2509198"/>
              <a:gd name="connsiteX1" fmla="*/ 1 w 4815964"/>
              <a:gd name="connsiteY1" fmla="*/ 2463193 h 2509198"/>
              <a:gd name="connsiteX2" fmla="*/ 53974 w 4815964"/>
              <a:gd name="connsiteY2" fmla="*/ 2473170 h 2509198"/>
              <a:gd name="connsiteX3" fmla="*/ 473629 w 4815964"/>
              <a:gd name="connsiteY3" fmla="*/ 1350951 h 2509198"/>
              <a:gd name="connsiteX4" fmla="*/ 2264329 w 4815964"/>
              <a:gd name="connsiteY4" fmla="*/ 433376 h 2509198"/>
              <a:gd name="connsiteX5" fmla="*/ 4079474 w 4815964"/>
              <a:gd name="connsiteY5" fmla="*/ 108260 h 2509198"/>
              <a:gd name="connsiteX6" fmla="*/ 4815964 w 4815964"/>
              <a:gd name="connsiteY6" fmla="*/ 7705 h 2509198"/>
              <a:gd name="connsiteX7" fmla="*/ 13165 w 4815964"/>
              <a:gd name="connsiteY7" fmla="*/ 0 h 2509198"/>
              <a:gd name="connsiteX0" fmla="*/ 13164 w 4815963"/>
              <a:gd name="connsiteY0" fmla="*/ 0 h 2473170"/>
              <a:gd name="connsiteX1" fmla="*/ 0 w 4815963"/>
              <a:gd name="connsiteY1" fmla="*/ 2463193 h 2473170"/>
              <a:gd name="connsiteX2" fmla="*/ 53973 w 4815963"/>
              <a:gd name="connsiteY2" fmla="*/ 2473170 h 2473170"/>
              <a:gd name="connsiteX3" fmla="*/ 473628 w 4815963"/>
              <a:gd name="connsiteY3" fmla="*/ 1350951 h 2473170"/>
              <a:gd name="connsiteX4" fmla="*/ 2264328 w 4815963"/>
              <a:gd name="connsiteY4" fmla="*/ 433376 h 2473170"/>
              <a:gd name="connsiteX5" fmla="*/ 4079473 w 4815963"/>
              <a:gd name="connsiteY5" fmla="*/ 108260 h 2473170"/>
              <a:gd name="connsiteX6" fmla="*/ 4815963 w 4815963"/>
              <a:gd name="connsiteY6" fmla="*/ 7705 h 2473170"/>
              <a:gd name="connsiteX7" fmla="*/ 13164 w 4815963"/>
              <a:gd name="connsiteY7" fmla="*/ 0 h 2473170"/>
              <a:gd name="connsiteX0" fmla="*/ 13164 w 4815963"/>
              <a:gd name="connsiteY0" fmla="*/ 0 h 2473170"/>
              <a:gd name="connsiteX1" fmla="*/ 0 w 4815963"/>
              <a:gd name="connsiteY1" fmla="*/ 2471053 h 2473170"/>
              <a:gd name="connsiteX2" fmla="*/ 53973 w 4815963"/>
              <a:gd name="connsiteY2" fmla="*/ 2473170 h 2473170"/>
              <a:gd name="connsiteX3" fmla="*/ 473628 w 4815963"/>
              <a:gd name="connsiteY3" fmla="*/ 1350951 h 2473170"/>
              <a:gd name="connsiteX4" fmla="*/ 2264328 w 4815963"/>
              <a:gd name="connsiteY4" fmla="*/ 433376 h 2473170"/>
              <a:gd name="connsiteX5" fmla="*/ 4079473 w 4815963"/>
              <a:gd name="connsiteY5" fmla="*/ 108260 h 2473170"/>
              <a:gd name="connsiteX6" fmla="*/ 4815963 w 4815963"/>
              <a:gd name="connsiteY6" fmla="*/ 7705 h 2473170"/>
              <a:gd name="connsiteX7" fmla="*/ 13164 w 4815963"/>
              <a:gd name="connsiteY7" fmla="*/ 0 h 2473170"/>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68324 w 4818519"/>
              <a:gd name="connsiteY3" fmla="*/ 1350951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68324 w 4818519"/>
              <a:gd name="connsiteY3" fmla="*/ 1350951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8519" h="2478409">
                <a:moveTo>
                  <a:pt x="0" y="0"/>
                </a:moveTo>
                <a:lnTo>
                  <a:pt x="2556" y="2476292"/>
                </a:lnTo>
                <a:lnTo>
                  <a:pt x="56529" y="2478409"/>
                </a:lnTo>
                <a:cubicBezTo>
                  <a:pt x="100450" y="2309076"/>
                  <a:pt x="123512" y="1779995"/>
                  <a:pt x="468324" y="1350951"/>
                </a:cubicBezTo>
                <a:cubicBezTo>
                  <a:pt x="813136" y="921907"/>
                  <a:pt x="1664599" y="589838"/>
                  <a:pt x="2266884" y="438615"/>
                </a:cubicBezTo>
                <a:cubicBezTo>
                  <a:pt x="2869169" y="287392"/>
                  <a:pt x="3567680" y="181387"/>
                  <a:pt x="4082029" y="113499"/>
                </a:cubicBezTo>
                <a:cubicBezTo>
                  <a:pt x="4596379" y="29891"/>
                  <a:pt x="4421950" y="60942"/>
                  <a:pt x="4818519" y="12944"/>
                </a:cubicBezTo>
                <a:lnTo>
                  <a:pt x="0" y="0"/>
                </a:lnTo>
                <a:close/>
              </a:path>
            </a:pathLst>
          </a:cu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5BA58D43-7E57-CF93-B12A-E0EDA135BD67}"/>
              </a:ext>
            </a:extLst>
          </p:cNvPr>
          <p:cNvCxnSpPr>
            <a:cxnSpLocks/>
          </p:cNvCxnSpPr>
          <p:nvPr/>
        </p:nvCxnSpPr>
        <p:spPr>
          <a:xfrm>
            <a:off x="948832" y="5799438"/>
            <a:ext cx="651016" cy="0"/>
          </a:xfrm>
          <a:prstGeom prst="line">
            <a:avLst/>
          </a:prstGeom>
          <a:ln w="28575">
            <a:solidFill>
              <a:srgbClr val="4F86B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376E72-FE14-C715-09F2-EAAA63B61402}"/>
              </a:ext>
            </a:extLst>
          </p:cNvPr>
          <p:cNvCxnSpPr>
            <a:cxnSpLocks/>
          </p:cNvCxnSpPr>
          <p:nvPr/>
        </p:nvCxnSpPr>
        <p:spPr>
          <a:xfrm>
            <a:off x="948832" y="6042454"/>
            <a:ext cx="651016" cy="0"/>
          </a:xfrm>
          <a:prstGeom prst="line">
            <a:avLst/>
          </a:prstGeom>
          <a:ln w="28575">
            <a:solidFill>
              <a:srgbClr val="C6423E"/>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AA5E8B6-8600-02F8-342F-83ACE9A2BF68}"/>
              </a:ext>
            </a:extLst>
          </p:cNvPr>
          <p:cNvSpPr txBox="1"/>
          <p:nvPr/>
        </p:nvSpPr>
        <p:spPr>
          <a:xfrm>
            <a:off x="1599848" y="5594348"/>
            <a:ext cx="937757" cy="369332"/>
          </a:xfrm>
          <a:prstGeom prst="rect">
            <a:avLst/>
          </a:prstGeom>
          <a:noFill/>
        </p:spPr>
        <p:txBody>
          <a:bodyPr wrap="none" rtlCol="0">
            <a:spAutoFit/>
          </a:bodyPr>
          <a:lstStyle/>
          <a:p>
            <a:r>
              <a:rPr lang="en-US" dirty="0"/>
              <a:t>classical</a:t>
            </a:r>
          </a:p>
        </p:txBody>
      </p:sp>
      <p:sp>
        <p:nvSpPr>
          <p:cNvPr id="16" name="TextBox 15">
            <a:extLst>
              <a:ext uri="{FF2B5EF4-FFF2-40B4-BE49-F238E27FC236}">
                <a16:creationId xmlns:a16="http://schemas.microsoft.com/office/drawing/2014/main" id="{10FBD2D4-42AF-40E3-3215-E3ADF960B34E}"/>
              </a:ext>
            </a:extLst>
          </p:cNvPr>
          <p:cNvSpPr txBox="1"/>
          <p:nvPr/>
        </p:nvSpPr>
        <p:spPr>
          <a:xfrm>
            <a:off x="1599848" y="5834362"/>
            <a:ext cx="1041760" cy="369332"/>
          </a:xfrm>
          <a:prstGeom prst="rect">
            <a:avLst/>
          </a:prstGeom>
          <a:noFill/>
        </p:spPr>
        <p:txBody>
          <a:bodyPr wrap="none" rtlCol="0">
            <a:spAutoFit/>
          </a:bodyPr>
          <a:lstStyle/>
          <a:p>
            <a:r>
              <a:rPr lang="en-US" dirty="0"/>
              <a:t>quantum</a:t>
            </a:r>
          </a:p>
        </p:txBody>
      </p:sp>
      <p:sp>
        <p:nvSpPr>
          <p:cNvPr id="22" name="Freeform: Shape 21">
            <a:extLst>
              <a:ext uri="{FF2B5EF4-FFF2-40B4-BE49-F238E27FC236}">
                <a16:creationId xmlns:a16="http://schemas.microsoft.com/office/drawing/2014/main" id="{65BBB6CC-2CC6-D0FC-7C67-39CC900D3282}"/>
              </a:ext>
            </a:extLst>
          </p:cNvPr>
          <p:cNvSpPr/>
          <p:nvPr/>
        </p:nvSpPr>
        <p:spPr>
          <a:xfrm>
            <a:off x="1426407" y="3032840"/>
            <a:ext cx="1143602" cy="1366372"/>
          </a:xfrm>
          <a:custGeom>
            <a:avLst/>
            <a:gdLst>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6350 w 5476989"/>
              <a:gd name="connsiteY0" fmla="*/ 191140 h 2663295"/>
              <a:gd name="connsiteX1" fmla="*/ 0 w 5476989"/>
              <a:gd name="connsiteY1" fmla="*/ 2626365 h 2663295"/>
              <a:gd name="connsiteX2" fmla="*/ 422275 w 5476989"/>
              <a:gd name="connsiteY2" fmla="*/ 1594490 h 2663295"/>
              <a:gd name="connsiteX3" fmla="*/ 2212975 w 5476989"/>
              <a:gd name="connsiteY3" fmla="*/ 676915 h 2663295"/>
              <a:gd name="connsiteX4" fmla="*/ 4038600 w 5476989"/>
              <a:gd name="connsiteY4" fmla="*/ 330840 h 2663295"/>
              <a:gd name="connsiteX5" fmla="*/ 5299075 w 5476989"/>
              <a:gd name="connsiteY5" fmla="*/ 175265 h 2663295"/>
              <a:gd name="connsiteX6" fmla="*/ 6350 w 5476989"/>
              <a:gd name="connsiteY6" fmla="*/ 191140 h 2663295"/>
              <a:gd name="connsiteX0" fmla="*/ 6350 w 5476989"/>
              <a:gd name="connsiteY0" fmla="*/ 15875 h 2488030"/>
              <a:gd name="connsiteX1" fmla="*/ 0 w 5476989"/>
              <a:gd name="connsiteY1" fmla="*/ 2451100 h 2488030"/>
              <a:gd name="connsiteX2" fmla="*/ 422275 w 5476989"/>
              <a:gd name="connsiteY2" fmla="*/ 1419225 h 2488030"/>
              <a:gd name="connsiteX3" fmla="*/ 2212975 w 5476989"/>
              <a:gd name="connsiteY3" fmla="*/ 501650 h 2488030"/>
              <a:gd name="connsiteX4" fmla="*/ 4038600 w 5476989"/>
              <a:gd name="connsiteY4" fmla="*/ 155575 h 2488030"/>
              <a:gd name="connsiteX5" fmla="*/ 5299075 w 5476989"/>
              <a:gd name="connsiteY5" fmla="*/ 0 h 2488030"/>
              <a:gd name="connsiteX6" fmla="*/ 6350 w 5476989"/>
              <a:gd name="connsiteY6" fmla="*/ 15875 h 2488030"/>
              <a:gd name="connsiteX0" fmla="*/ 6350 w 5476989"/>
              <a:gd name="connsiteY0" fmla="*/ 15875 h 2488030"/>
              <a:gd name="connsiteX1" fmla="*/ 0 w 5476989"/>
              <a:gd name="connsiteY1" fmla="*/ 2451100 h 2488030"/>
              <a:gd name="connsiteX2" fmla="*/ 422275 w 5476989"/>
              <a:gd name="connsiteY2" fmla="*/ 1419225 h 2488030"/>
              <a:gd name="connsiteX3" fmla="*/ 2212975 w 5476989"/>
              <a:gd name="connsiteY3" fmla="*/ 501650 h 2488030"/>
              <a:gd name="connsiteX4" fmla="*/ 4038600 w 5476989"/>
              <a:gd name="connsiteY4" fmla="*/ 155575 h 2488030"/>
              <a:gd name="connsiteX5" fmla="*/ 5299075 w 5476989"/>
              <a:gd name="connsiteY5" fmla="*/ 0 h 2488030"/>
              <a:gd name="connsiteX6" fmla="*/ 6350 w 5476989"/>
              <a:gd name="connsiteY6" fmla="*/ 15875 h 2488030"/>
              <a:gd name="connsiteX0" fmla="*/ 6350 w 5476989"/>
              <a:gd name="connsiteY0" fmla="*/ 15875 h 2496520"/>
              <a:gd name="connsiteX1" fmla="*/ 0 w 5476989"/>
              <a:gd name="connsiteY1" fmla="*/ 2451100 h 2496520"/>
              <a:gd name="connsiteX2" fmla="*/ 422275 w 5476989"/>
              <a:gd name="connsiteY2" fmla="*/ 1419225 h 2496520"/>
              <a:gd name="connsiteX3" fmla="*/ 2212975 w 5476989"/>
              <a:gd name="connsiteY3" fmla="*/ 501650 h 2496520"/>
              <a:gd name="connsiteX4" fmla="*/ 4038600 w 5476989"/>
              <a:gd name="connsiteY4" fmla="*/ 155575 h 2496520"/>
              <a:gd name="connsiteX5" fmla="*/ 5299075 w 5476989"/>
              <a:gd name="connsiteY5" fmla="*/ 0 h 2496520"/>
              <a:gd name="connsiteX6" fmla="*/ 6350 w 5476989"/>
              <a:gd name="connsiteY6" fmla="*/ 15875 h 2496520"/>
              <a:gd name="connsiteX0" fmla="*/ 6350 w 5476989"/>
              <a:gd name="connsiteY0" fmla="*/ 15875 h 2451100"/>
              <a:gd name="connsiteX1" fmla="*/ 0 w 5476989"/>
              <a:gd name="connsiteY1" fmla="*/ 2451100 h 2451100"/>
              <a:gd name="connsiteX2" fmla="*/ 422275 w 5476989"/>
              <a:gd name="connsiteY2" fmla="*/ 1419225 h 2451100"/>
              <a:gd name="connsiteX3" fmla="*/ 2212975 w 5476989"/>
              <a:gd name="connsiteY3" fmla="*/ 501650 h 2451100"/>
              <a:gd name="connsiteX4" fmla="*/ 4038600 w 5476989"/>
              <a:gd name="connsiteY4" fmla="*/ 155575 h 2451100"/>
              <a:gd name="connsiteX5" fmla="*/ 5299075 w 5476989"/>
              <a:gd name="connsiteY5" fmla="*/ 0 h 2451100"/>
              <a:gd name="connsiteX6" fmla="*/ 6350 w 5476989"/>
              <a:gd name="connsiteY6" fmla="*/ 15875 h 2451100"/>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299075"/>
              <a:gd name="connsiteY0" fmla="*/ 15875 h 2473325"/>
              <a:gd name="connsiteX1" fmla="*/ 0 w 5299075"/>
              <a:gd name="connsiteY1" fmla="*/ 2473325 h 2473325"/>
              <a:gd name="connsiteX2" fmla="*/ 422275 w 5299075"/>
              <a:gd name="connsiteY2" fmla="*/ 1419225 h 2473325"/>
              <a:gd name="connsiteX3" fmla="*/ 2212975 w 5299075"/>
              <a:gd name="connsiteY3" fmla="*/ 501650 h 2473325"/>
              <a:gd name="connsiteX4" fmla="*/ 4038600 w 5299075"/>
              <a:gd name="connsiteY4" fmla="*/ 155575 h 2473325"/>
              <a:gd name="connsiteX5" fmla="*/ 5299075 w 5299075"/>
              <a:gd name="connsiteY5" fmla="*/ 0 h 2473325"/>
              <a:gd name="connsiteX6" fmla="*/ 6350 w 5299075"/>
              <a:gd name="connsiteY6" fmla="*/ 15875 h 2473325"/>
              <a:gd name="connsiteX0" fmla="*/ 3730 w 5296455"/>
              <a:gd name="connsiteY0" fmla="*/ 15875 h 2541444"/>
              <a:gd name="connsiteX1" fmla="*/ 0 w 5296455"/>
              <a:gd name="connsiteY1" fmla="*/ 2541444 h 2541444"/>
              <a:gd name="connsiteX2" fmla="*/ 419655 w 5296455"/>
              <a:gd name="connsiteY2" fmla="*/ 1419225 h 2541444"/>
              <a:gd name="connsiteX3" fmla="*/ 2210355 w 5296455"/>
              <a:gd name="connsiteY3" fmla="*/ 501650 h 2541444"/>
              <a:gd name="connsiteX4" fmla="*/ 4035980 w 5296455"/>
              <a:gd name="connsiteY4" fmla="*/ 155575 h 2541444"/>
              <a:gd name="connsiteX5" fmla="*/ 5296455 w 5296455"/>
              <a:gd name="connsiteY5" fmla="*/ 0 h 2541444"/>
              <a:gd name="connsiteX6" fmla="*/ 3730 w 5296455"/>
              <a:gd name="connsiteY6" fmla="*/ 15875 h 2541444"/>
              <a:gd name="connsiteX0" fmla="*/ 3730 w 5296455"/>
              <a:gd name="connsiteY0" fmla="*/ 15875 h 2541444"/>
              <a:gd name="connsiteX1" fmla="*/ 0 w 5296455"/>
              <a:gd name="connsiteY1" fmla="*/ 2541444 h 2541444"/>
              <a:gd name="connsiteX2" fmla="*/ 419655 w 5296455"/>
              <a:gd name="connsiteY2" fmla="*/ 1419225 h 2541444"/>
              <a:gd name="connsiteX3" fmla="*/ 2210355 w 5296455"/>
              <a:gd name="connsiteY3" fmla="*/ 501650 h 2541444"/>
              <a:gd name="connsiteX4" fmla="*/ 4025500 w 5296455"/>
              <a:gd name="connsiteY4" fmla="*/ 176534 h 2541444"/>
              <a:gd name="connsiteX5" fmla="*/ 5296455 w 5296455"/>
              <a:gd name="connsiteY5" fmla="*/ 0 h 2541444"/>
              <a:gd name="connsiteX6" fmla="*/ 3730 w 5296455"/>
              <a:gd name="connsiteY6" fmla="*/ 15875 h 2541444"/>
              <a:gd name="connsiteX0" fmla="*/ 3730 w 4761990"/>
              <a:gd name="connsiteY0" fmla="*/ 0 h 2525569"/>
              <a:gd name="connsiteX1" fmla="*/ 0 w 4761990"/>
              <a:gd name="connsiteY1" fmla="*/ 2525569 h 2525569"/>
              <a:gd name="connsiteX2" fmla="*/ 419655 w 4761990"/>
              <a:gd name="connsiteY2" fmla="*/ 1403350 h 2525569"/>
              <a:gd name="connsiteX3" fmla="*/ 2210355 w 4761990"/>
              <a:gd name="connsiteY3" fmla="*/ 485775 h 2525569"/>
              <a:gd name="connsiteX4" fmla="*/ 4025500 w 4761990"/>
              <a:gd name="connsiteY4" fmla="*/ 160659 h 2525569"/>
              <a:gd name="connsiteX5" fmla="*/ 4761990 w 4761990"/>
              <a:gd name="connsiteY5" fmla="*/ 60104 h 2525569"/>
              <a:gd name="connsiteX6" fmla="*/ 3730 w 4761990"/>
              <a:gd name="connsiteY6" fmla="*/ 0 h 2525569"/>
              <a:gd name="connsiteX0" fmla="*/ 72 w 4802871"/>
              <a:gd name="connsiteY0" fmla="*/ 8016 h 2465466"/>
              <a:gd name="connsiteX1" fmla="*/ 40881 w 4802871"/>
              <a:gd name="connsiteY1" fmla="*/ 2465466 h 2465466"/>
              <a:gd name="connsiteX2" fmla="*/ 460536 w 4802871"/>
              <a:gd name="connsiteY2" fmla="*/ 1343247 h 2465466"/>
              <a:gd name="connsiteX3" fmla="*/ 2251236 w 4802871"/>
              <a:gd name="connsiteY3" fmla="*/ 425672 h 2465466"/>
              <a:gd name="connsiteX4" fmla="*/ 4066381 w 4802871"/>
              <a:gd name="connsiteY4" fmla="*/ 100556 h 2465466"/>
              <a:gd name="connsiteX5" fmla="*/ 4802871 w 4802871"/>
              <a:gd name="connsiteY5" fmla="*/ 1 h 2465466"/>
              <a:gd name="connsiteX6" fmla="*/ 72 w 4802871"/>
              <a:gd name="connsiteY6" fmla="*/ 8016 h 2465466"/>
              <a:gd name="connsiteX0" fmla="*/ 72 w 4802871"/>
              <a:gd name="connsiteY0" fmla="*/ 0 h 2473170"/>
              <a:gd name="connsiteX1" fmla="*/ 40881 w 4802871"/>
              <a:gd name="connsiteY1" fmla="*/ 2473170 h 2473170"/>
              <a:gd name="connsiteX2" fmla="*/ 460536 w 4802871"/>
              <a:gd name="connsiteY2" fmla="*/ 1350951 h 2473170"/>
              <a:gd name="connsiteX3" fmla="*/ 2251236 w 4802871"/>
              <a:gd name="connsiteY3" fmla="*/ 433376 h 2473170"/>
              <a:gd name="connsiteX4" fmla="*/ 4066381 w 4802871"/>
              <a:gd name="connsiteY4" fmla="*/ 108260 h 2473170"/>
              <a:gd name="connsiteX5" fmla="*/ 4802871 w 4802871"/>
              <a:gd name="connsiteY5" fmla="*/ 7705 h 2473170"/>
              <a:gd name="connsiteX6" fmla="*/ 72 w 4802871"/>
              <a:gd name="connsiteY6" fmla="*/ 0 h 2473170"/>
              <a:gd name="connsiteX0" fmla="*/ 343568 w 5146367"/>
              <a:gd name="connsiteY0" fmla="*/ 0 h 2506306"/>
              <a:gd name="connsiteX1" fmla="*/ 385423 w 5146367"/>
              <a:gd name="connsiteY1" fmla="*/ 2007326 h 2506306"/>
              <a:gd name="connsiteX2" fmla="*/ 384377 w 5146367"/>
              <a:gd name="connsiteY2" fmla="*/ 2473170 h 2506306"/>
              <a:gd name="connsiteX3" fmla="*/ 804032 w 5146367"/>
              <a:gd name="connsiteY3" fmla="*/ 1350951 h 2506306"/>
              <a:gd name="connsiteX4" fmla="*/ 2594732 w 5146367"/>
              <a:gd name="connsiteY4" fmla="*/ 433376 h 2506306"/>
              <a:gd name="connsiteX5" fmla="*/ 4409877 w 5146367"/>
              <a:gd name="connsiteY5" fmla="*/ 108260 h 2506306"/>
              <a:gd name="connsiteX6" fmla="*/ 5146367 w 5146367"/>
              <a:gd name="connsiteY6" fmla="*/ 7705 h 2506306"/>
              <a:gd name="connsiteX7" fmla="*/ 343568 w 5146367"/>
              <a:gd name="connsiteY7" fmla="*/ 0 h 2506306"/>
              <a:gd name="connsiteX0" fmla="*/ 0 w 4802799"/>
              <a:gd name="connsiteY0" fmla="*/ 0 h 2506306"/>
              <a:gd name="connsiteX1" fmla="*/ 41855 w 4802799"/>
              <a:gd name="connsiteY1" fmla="*/ 2007326 h 2506306"/>
              <a:gd name="connsiteX2" fmla="*/ 40809 w 4802799"/>
              <a:gd name="connsiteY2" fmla="*/ 2473170 h 2506306"/>
              <a:gd name="connsiteX3" fmla="*/ 460464 w 4802799"/>
              <a:gd name="connsiteY3" fmla="*/ 1350951 h 2506306"/>
              <a:gd name="connsiteX4" fmla="*/ 2251164 w 4802799"/>
              <a:gd name="connsiteY4" fmla="*/ 433376 h 2506306"/>
              <a:gd name="connsiteX5" fmla="*/ 4066309 w 4802799"/>
              <a:gd name="connsiteY5" fmla="*/ 108260 h 2506306"/>
              <a:gd name="connsiteX6" fmla="*/ 4802799 w 4802799"/>
              <a:gd name="connsiteY6" fmla="*/ 7705 h 2506306"/>
              <a:gd name="connsiteX7" fmla="*/ 0 w 4802799"/>
              <a:gd name="connsiteY7" fmla="*/ 0 h 2506306"/>
              <a:gd name="connsiteX0" fmla="*/ 0 w 4802799"/>
              <a:gd name="connsiteY0" fmla="*/ 0 h 2473170"/>
              <a:gd name="connsiteX1" fmla="*/ 41855 w 4802799"/>
              <a:gd name="connsiteY1" fmla="*/ 2007326 h 2473170"/>
              <a:gd name="connsiteX2" fmla="*/ 40809 w 4802799"/>
              <a:gd name="connsiteY2" fmla="*/ 2473170 h 2473170"/>
              <a:gd name="connsiteX3" fmla="*/ 460464 w 4802799"/>
              <a:gd name="connsiteY3" fmla="*/ 1350951 h 2473170"/>
              <a:gd name="connsiteX4" fmla="*/ 2251164 w 4802799"/>
              <a:gd name="connsiteY4" fmla="*/ 433376 h 2473170"/>
              <a:gd name="connsiteX5" fmla="*/ 4066309 w 4802799"/>
              <a:gd name="connsiteY5" fmla="*/ 108260 h 2473170"/>
              <a:gd name="connsiteX6" fmla="*/ 4802799 w 4802799"/>
              <a:gd name="connsiteY6" fmla="*/ 7705 h 2473170"/>
              <a:gd name="connsiteX7" fmla="*/ 0 w 4802799"/>
              <a:gd name="connsiteY7" fmla="*/ 0 h 2473170"/>
              <a:gd name="connsiteX0" fmla="*/ 13165 w 4815964"/>
              <a:gd name="connsiteY0" fmla="*/ 0 h 2509198"/>
              <a:gd name="connsiteX1" fmla="*/ 1 w 4815964"/>
              <a:gd name="connsiteY1" fmla="*/ 2463193 h 2509198"/>
              <a:gd name="connsiteX2" fmla="*/ 53974 w 4815964"/>
              <a:gd name="connsiteY2" fmla="*/ 2473170 h 2509198"/>
              <a:gd name="connsiteX3" fmla="*/ 473629 w 4815964"/>
              <a:gd name="connsiteY3" fmla="*/ 1350951 h 2509198"/>
              <a:gd name="connsiteX4" fmla="*/ 2264329 w 4815964"/>
              <a:gd name="connsiteY4" fmla="*/ 433376 h 2509198"/>
              <a:gd name="connsiteX5" fmla="*/ 4079474 w 4815964"/>
              <a:gd name="connsiteY5" fmla="*/ 108260 h 2509198"/>
              <a:gd name="connsiteX6" fmla="*/ 4815964 w 4815964"/>
              <a:gd name="connsiteY6" fmla="*/ 7705 h 2509198"/>
              <a:gd name="connsiteX7" fmla="*/ 13165 w 4815964"/>
              <a:gd name="connsiteY7" fmla="*/ 0 h 2509198"/>
              <a:gd name="connsiteX0" fmla="*/ 13164 w 4815963"/>
              <a:gd name="connsiteY0" fmla="*/ 0 h 2473170"/>
              <a:gd name="connsiteX1" fmla="*/ 0 w 4815963"/>
              <a:gd name="connsiteY1" fmla="*/ 2463193 h 2473170"/>
              <a:gd name="connsiteX2" fmla="*/ 53973 w 4815963"/>
              <a:gd name="connsiteY2" fmla="*/ 2473170 h 2473170"/>
              <a:gd name="connsiteX3" fmla="*/ 473628 w 4815963"/>
              <a:gd name="connsiteY3" fmla="*/ 1350951 h 2473170"/>
              <a:gd name="connsiteX4" fmla="*/ 2264328 w 4815963"/>
              <a:gd name="connsiteY4" fmla="*/ 433376 h 2473170"/>
              <a:gd name="connsiteX5" fmla="*/ 4079473 w 4815963"/>
              <a:gd name="connsiteY5" fmla="*/ 108260 h 2473170"/>
              <a:gd name="connsiteX6" fmla="*/ 4815963 w 4815963"/>
              <a:gd name="connsiteY6" fmla="*/ 7705 h 2473170"/>
              <a:gd name="connsiteX7" fmla="*/ 13164 w 4815963"/>
              <a:gd name="connsiteY7" fmla="*/ 0 h 2473170"/>
              <a:gd name="connsiteX0" fmla="*/ 13164 w 4815963"/>
              <a:gd name="connsiteY0" fmla="*/ 0 h 2473170"/>
              <a:gd name="connsiteX1" fmla="*/ 0 w 4815963"/>
              <a:gd name="connsiteY1" fmla="*/ 2471053 h 2473170"/>
              <a:gd name="connsiteX2" fmla="*/ 53973 w 4815963"/>
              <a:gd name="connsiteY2" fmla="*/ 2473170 h 2473170"/>
              <a:gd name="connsiteX3" fmla="*/ 473628 w 4815963"/>
              <a:gd name="connsiteY3" fmla="*/ 1350951 h 2473170"/>
              <a:gd name="connsiteX4" fmla="*/ 2264328 w 4815963"/>
              <a:gd name="connsiteY4" fmla="*/ 433376 h 2473170"/>
              <a:gd name="connsiteX5" fmla="*/ 4079473 w 4815963"/>
              <a:gd name="connsiteY5" fmla="*/ 108260 h 2473170"/>
              <a:gd name="connsiteX6" fmla="*/ 4815963 w 4815963"/>
              <a:gd name="connsiteY6" fmla="*/ 7705 h 2473170"/>
              <a:gd name="connsiteX7" fmla="*/ 13164 w 4815963"/>
              <a:gd name="connsiteY7" fmla="*/ 0 h 2473170"/>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68324 w 4818519"/>
              <a:gd name="connsiteY3" fmla="*/ 1350951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68324 w 4818519"/>
              <a:gd name="connsiteY3" fmla="*/ 1350951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6292"/>
              <a:gd name="connsiteX1" fmla="*/ 2556 w 4818519"/>
              <a:gd name="connsiteY1" fmla="*/ 2476292 h 2476292"/>
              <a:gd name="connsiteX2" fmla="*/ 199014 w 4818519"/>
              <a:gd name="connsiteY2" fmla="*/ 1704036 h 2476292"/>
              <a:gd name="connsiteX3" fmla="*/ 468324 w 4818519"/>
              <a:gd name="connsiteY3" fmla="*/ 1350951 h 2476292"/>
              <a:gd name="connsiteX4" fmla="*/ 2266884 w 4818519"/>
              <a:gd name="connsiteY4" fmla="*/ 438615 h 2476292"/>
              <a:gd name="connsiteX5" fmla="*/ 4082029 w 4818519"/>
              <a:gd name="connsiteY5" fmla="*/ 113499 h 2476292"/>
              <a:gd name="connsiteX6" fmla="*/ 4818519 w 4818519"/>
              <a:gd name="connsiteY6" fmla="*/ 12944 h 2476292"/>
              <a:gd name="connsiteX7" fmla="*/ 0 w 4818519"/>
              <a:gd name="connsiteY7" fmla="*/ 0 h 2476292"/>
              <a:gd name="connsiteX0" fmla="*/ 0 w 4818519"/>
              <a:gd name="connsiteY0" fmla="*/ 0 h 1705136"/>
              <a:gd name="connsiteX1" fmla="*/ 108592 w 4818519"/>
              <a:gd name="connsiteY1" fmla="*/ 1705004 h 1705136"/>
              <a:gd name="connsiteX2" fmla="*/ 199014 w 4818519"/>
              <a:gd name="connsiteY2" fmla="*/ 1704036 h 1705136"/>
              <a:gd name="connsiteX3" fmla="*/ 468324 w 4818519"/>
              <a:gd name="connsiteY3" fmla="*/ 1350951 h 1705136"/>
              <a:gd name="connsiteX4" fmla="*/ 2266884 w 4818519"/>
              <a:gd name="connsiteY4" fmla="*/ 438615 h 1705136"/>
              <a:gd name="connsiteX5" fmla="*/ 4082029 w 4818519"/>
              <a:gd name="connsiteY5" fmla="*/ 113499 h 1705136"/>
              <a:gd name="connsiteX6" fmla="*/ 4818519 w 4818519"/>
              <a:gd name="connsiteY6" fmla="*/ 12944 h 1705136"/>
              <a:gd name="connsiteX7" fmla="*/ 0 w 4818519"/>
              <a:gd name="connsiteY7" fmla="*/ 0 h 1705136"/>
              <a:gd name="connsiteX0" fmla="*/ 222769 w 4709927"/>
              <a:gd name="connsiteY0" fmla="*/ 1273564 h 1692192"/>
              <a:gd name="connsiteX1" fmla="*/ 0 w 4709927"/>
              <a:gd name="connsiteY1" fmla="*/ 1692060 h 1692192"/>
              <a:gd name="connsiteX2" fmla="*/ 90422 w 4709927"/>
              <a:gd name="connsiteY2" fmla="*/ 1691092 h 1692192"/>
              <a:gd name="connsiteX3" fmla="*/ 359732 w 4709927"/>
              <a:gd name="connsiteY3" fmla="*/ 1338007 h 1692192"/>
              <a:gd name="connsiteX4" fmla="*/ 2158292 w 4709927"/>
              <a:gd name="connsiteY4" fmla="*/ 425671 h 1692192"/>
              <a:gd name="connsiteX5" fmla="*/ 3973437 w 4709927"/>
              <a:gd name="connsiteY5" fmla="*/ 100555 h 1692192"/>
              <a:gd name="connsiteX6" fmla="*/ 4709927 w 4709927"/>
              <a:gd name="connsiteY6" fmla="*/ 0 h 1692192"/>
              <a:gd name="connsiteX7" fmla="*/ 222769 w 4709927"/>
              <a:gd name="connsiteY7" fmla="*/ 1273564 h 1692192"/>
              <a:gd name="connsiteX0" fmla="*/ 222769 w 3973437"/>
              <a:gd name="connsiteY0" fmla="*/ 1173009 h 1591637"/>
              <a:gd name="connsiteX1" fmla="*/ 0 w 3973437"/>
              <a:gd name="connsiteY1" fmla="*/ 1591505 h 1591637"/>
              <a:gd name="connsiteX2" fmla="*/ 90422 w 3973437"/>
              <a:gd name="connsiteY2" fmla="*/ 1590537 h 1591637"/>
              <a:gd name="connsiteX3" fmla="*/ 359732 w 3973437"/>
              <a:gd name="connsiteY3" fmla="*/ 1237452 h 1591637"/>
              <a:gd name="connsiteX4" fmla="*/ 2158292 w 3973437"/>
              <a:gd name="connsiteY4" fmla="*/ 325116 h 1591637"/>
              <a:gd name="connsiteX5" fmla="*/ 3973437 w 3973437"/>
              <a:gd name="connsiteY5" fmla="*/ 0 h 1591637"/>
              <a:gd name="connsiteX6" fmla="*/ 222769 w 3973437"/>
              <a:gd name="connsiteY6" fmla="*/ 1173009 h 1591637"/>
              <a:gd name="connsiteX0" fmla="*/ 222769 w 2160276"/>
              <a:gd name="connsiteY0" fmla="*/ 857759 h 1276387"/>
              <a:gd name="connsiteX1" fmla="*/ 0 w 2160276"/>
              <a:gd name="connsiteY1" fmla="*/ 1276255 h 1276387"/>
              <a:gd name="connsiteX2" fmla="*/ 90422 w 2160276"/>
              <a:gd name="connsiteY2" fmla="*/ 1275287 h 1276387"/>
              <a:gd name="connsiteX3" fmla="*/ 359732 w 2160276"/>
              <a:gd name="connsiteY3" fmla="*/ 922202 h 1276387"/>
              <a:gd name="connsiteX4" fmla="*/ 2158292 w 2160276"/>
              <a:gd name="connsiteY4" fmla="*/ 9866 h 1276387"/>
              <a:gd name="connsiteX5" fmla="*/ 795685 w 2160276"/>
              <a:gd name="connsiteY5" fmla="*/ 391250 h 1276387"/>
              <a:gd name="connsiteX6" fmla="*/ 222769 w 2160276"/>
              <a:gd name="connsiteY6" fmla="*/ 857759 h 1276387"/>
              <a:gd name="connsiteX0" fmla="*/ 222769 w 1677126"/>
              <a:gd name="connsiteY0" fmla="*/ 466509 h 885137"/>
              <a:gd name="connsiteX1" fmla="*/ 0 w 1677126"/>
              <a:gd name="connsiteY1" fmla="*/ 885005 h 885137"/>
              <a:gd name="connsiteX2" fmla="*/ 90422 w 1677126"/>
              <a:gd name="connsiteY2" fmla="*/ 884037 h 885137"/>
              <a:gd name="connsiteX3" fmla="*/ 359732 w 1677126"/>
              <a:gd name="connsiteY3" fmla="*/ 530952 h 885137"/>
              <a:gd name="connsiteX4" fmla="*/ 1674505 w 1677126"/>
              <a:gd name="connsiteY4" fmla="*/ 75218 h 885137"/>
              <a:gd name="connsiteX5" fmla="*/ 795685 w 1677126"/>
              <a:gd name="connsiteY5" fmla="*/ 0 h 885137"/>
              <a:gd name="connsiteX6" fmla="*/ 222769 w 1677126"/>
              <a:gd name="connsiteY6" fmla="*/ 466509 h 885137"/>
              <a:gd name="connsiteX0" fmla="*/ 222769 w 796777"/>
              <a:gd name="connsiteY0" fmla="*/ 466509 h 885137"/>
              <a:gd name="connsiteX1" fmla="*/ 0 w 796777"/>
              <a:gd name="connsiteY1" fmla="*/ 885005 h 885137"/>
              <a:gd name="connsiteX2" fmla="*/ 90422 w 796777"/>
              <a:gd name="connsiteY2" fmla="*/ 884037 h 885137"/>
              <a:gd name="connsiteX3" fmla="*/ 359732 w 796777"/>
              <a:gd name="connsiteY3" fmla="*/ 530952 h 885137"/>
              <a:gd name="connsiteX4" fmla="*/ 795685 w 796777"/>
              <a:gd name="connsiteY4" fmla="*/ 0 h 885137"/>
              <a:gd name="connsiteX5" fmla="*/ 222769 w 796777"/>
              <a:gd name="connsiteY5" fmla="*/ 466509 h 885137"/>
              <a:gd name="connsiteX0" fmla="*/ 358814 w 932822"/>
              <a:gd name="connsiteY0" fmla="*/ 466509 h 885137"/>
              <a:gd name="connsiteX1" fmla="*/ 136045 w 932822"/>
              <a:gd name="connsiteY1" fmla="*/ 885005 h 885137"/>
              <a:gd name="connsiteX2" fmla="*/ 226467 w 932822"/>
              <a:gd name="connsiteY2" fmla="*/ 884037 h 885137"/>
              <a:gd name="connsiteX3" fmla="*/ 495777 w 932822"/>
              <a:gd name="connsiteY3" fmla="*/ 530952 h 885137"/>
              <a:gd name="connsiteX4" fmla="*/ 931730 w 932822"/>
              <a:gd name="connsiteY4" fmla="*/ 0 h 885137"/>
              <a:gd name="connsiteX5" fmla="*/ 358814 w 932822"/>
              <a:gd name="connsiteY5" fmla="*/ 466509 h 885137"/>
              <a:gd name="connsiteX0" fmla="*/ 371994 w 912866"/>
              <a:gd name="connsiteY0" fmla="*/ 432573 h 885137"/>
              <a:gd name="connsiteX1" fmla="*/ 116089 w 912866"/>
              <a:gd name="connsiteY1" fmla="*/ 885005 h 885137"/>
              <a:gd name="connsiteX2" fmla="*/ 206511 w 912866"/>
              <a:gd name="connsiteY2" fmla="*/ 884037 h 885137"/>
              <a:gd name="connsiteX3" fmla="*/ 475821 w 912866"/>
              <a:gd name="connsiteY3" fmla="*/ 530952 h 885137"/>
              <a:gd name="connsiteX4" fmla="*/ 911774 w 912866"/>
              <a:gd name="connsiteY4" fmla="*/ 0 h 885137"/>
              <a:gd name="connsiteX5" fmla="*/ 371994 w 912866"/>
              <a:gd name="connsiteY5" fmla="*/ 432573 h 885137"/>
              <a:gd name="connsiteX0" fmla="*/ 255905 w 796777"/>
              <a:gd name="connsiteY0" fmla="*/ 432573 h 885137"/>
              <a:gd name="connsiteX1" fmla="*/ 0 w 796777"/>
              <a:gd name="connsiteY1" fmla="*/ 885005 h 885137"/>
              <a:gd name="connsiteX2" fmla="*/ 90422 w 796777"/>
              <a:gd name="connsiteY2" fmla="*/ 884037 h 885137"/>
              <a:gd name="connsiteX3" fmla="*/ 359732 w 796777"/>
              <a:gd name="connsiteY3" fmla="*/ 530952 h 885137"/>
              <a:gd name="connsiteX4" fmla="*/ 795685 w 796777"/>
              <a:gd name="connsiteY4" fmla="*/ 0 h 885137"/>
              <a:gd name="connsiteX5" fmla="*/ 255905 w 796777"/>
              <a:gd name="connsiteY5" fmla="*/ 432573 h 885137"/>
              <a:gd name="connsiteX0" fmla="*/ 255905 w 796777"/>
              <a:gd name="connsiteY0" fmla="*/ 432573 h 885137"/>
              <a:gd name="connsiteX1" fmla="*/ 0 w 796777"/>
              <a:gd name="connsiteY1" fmla="*/ 885005 h 885137"/>
              <a:gd name="connsiteX2" fmla="*/ 90422 w 796777"/>
              <a:gd name="connsiteY2" fmla="*/ 884037 h 885137"/>
              <a:gd name="connsiteX3" fmla="*/ 359732 w 796777"/>
              <a:gd name="connsiteY3" fmla="*/ 530952 h 885137"/>
              <a:gd name="connsiteX4" fmla="*/ 795685 w 796777"/>
              <a:gd name="connsiteY4" fmla="*/ 0 h 885137"/>
              <a:gd name="connsiteX5" fmla="*/ 255905 w 796777"/>
              <a:gd name="connsiteY5" fmla="*/ 432573 h 885137"/>
              <a:gd name="connsiteX0" fmla="*/ 255905 w 796621"/>
              <a:gd name="connsiteY0" fmla="*/ 432573 h 885137"/>
              <a:gd name="connsiteX1" fmla="*/ 0 w 796621"/>
              <a:gd name="connsiteY1" fmla="*/ 885005 h 885137"/>
              <a:gd name="connsiteX2" fmla="*/ 90422 w 796621"/>
              <a:gd name="connsiteY2" fmla="*/ 884037 h 885137"/>
              <a:gd name="connsiteX3" fmla="*/ 300087 w 796621"/>
              <a:gd name="connsiteY3" fmla="*/ 416802 h 885137"/>
              <a:gd name="connsiteX4" fmla="*/ 795685 w 796621"/>
              <a:gd name="connsiteY4" fmla="*/ 0 h 885137"/>
              <a:gd name="connsiteX5" fmla="*/ 255905 w 796621"/>
              <a:gd name="connsiteY5" fmla="*/ 432573 h 885137"/>
              <a:gd name="connsiteX0" fmla="*/ 255905 w 795685"/>
              <a:gd name="connsiteY0" fmla="*/ 432573 h 885137"/>
              <a:gd name="connsiteX1" fmla="*/ 0 w 795685"/>
              <a:gd name="connsiteY1" fmla="*/ 885005 h 885137"/>
              <a:gd name="connsiteX2" fmla="*/ 90422 w 795685"/>
              <a:gd name="connsiteY2" fmla="*/ 884037 h 885137"/>
              <a:gd name="connsiteX3" fmla="*/ 300087 w 795685"/>
              <a:gd name="connsiteY3" fmla="*/ 416802 h 885137"/>
              <a:gd name="connsiteX4" fmla="*/ 795685 w 795685"/>
              <a:gd name="connsiteY4" fmla="*/ 0 h 885137"/>
              <a:gd name="connsiteX5" fmla="*/ 255905 w 795685"/>
              <a:gd name="connsiteY5" fmla="*/ 432573 h 88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685" h="885137">
                <a:moveTo>
                  <a:pt x="255905" y="432573"/>
                </a:moveTo>
                <a:cubicBezTo>
                  <a:pt x="166921" y="537396"/>
                  <a:pt x="22058" y="815417"/>
                  <a:pt x="0" y="885005"/>
                </a:cubicBezTo>
                <a:cubicBezTo>
                  <a:pt x="17991" y="885711"/>
                  <a:pt x="72431" y="883331"/>
                  <a:pt x="90422" y="884037"/>
                </a:cubicBezTo>
                <a:cubicBezTo>
                  <a:pt x="134343" y="714704"/>
                  <a:pt x="182543" y="564141"/>
                  <a:pt x="300087" y="416802"/>
                </a:cubicBezTo>
                <a:cubicBezTo>
                  <a:pt x="417631" y="269463"/>
                  <a:pt x="662773" y="97125"/>
                  <a:pt x="795685" y="0"/>
                </a:cubicBezTo>
                <a:cubicBezTo>
                  <a:pt x="486352" y="178338"/>
                  <a:pt x="344889" y="327750"/>
                  <a:pt x="255905" y="432573"/>
                </a:cubicBezTo>
                <a:close/>
              </a:path>
            </a:pathLst>
          </a:custGeom>
          <a:solidFill>
            <a:srgbClr val="FF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id="{59907F10-CC95-D4B6-3385-8CEC75B03A89}"/>
              </a:ext>
            </a:extLst>
          </p:cNvPr>
          <p:cNvCxnSpPr>
            <a:cxnSpLocks/>
          </p:cNvCxnSpPr>
          <p:nvPr/>
        </p:nvCxnSpPr>
        <p:spPr>
          <a:xfrm flipV="1">
            <a:off x="1809750" y="3722833"/>
            <a:ext cx="6126548" cy="18481"/>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C882A0CD-64FA-952E-F538-EF7F5183782B}"/>
              </a:ext>
            </a:extLst>
          </p:cNvPr>
          <p:cNvCxnSpPr>
            <a:cxnSpLocks/>
          </p:cNvCxnSpPr>
          <p:nvPr/>
        </p:nvCxnSpPr>
        <p:spPr>
          <a:xfrm>
            <a:off x="2491740" y="3100876"/>
            <a:ext cx="5444558" cy="0"/>
          </a:xfrm>
          <a:prstGeom prst="line">
            <a:avLst/>
          </a:prstGeom>
          <a:ln w="28575"/>
        </p:spPr>
        <p:style>
          <a:lnRef idx="1">
            <a:schemeClr val="dk1"/>
          </a:lnRef>
          <a:fillRef idx="0">
            <a:schemeClr val="dk1"/>
          </a:fillRef>
          <a:effectRef idx="0">
            <a:schemeClr val="dk1"/>
          </a:effectRef>
          <a:fontRef idx="minor">
            <a:schemeClr val="tx1"/>
          </a:fontRef>
        </p:style>
      </p:cxnSp>
      <p:sp>
        <p:nvSpPr>
          <p:cNvPr id="27" name="Freeform: Shape 26">
            <a:extLst>
              <a:ext uri="{FF2B5EF4-FFF2-40B4-BE49-F238E27FC236}">
                <a16:creationId xmlns:a16="http://schemas.microsoft.com/office/drawing/2014/main" id="{D674E43B-0279-584B-3DD7-5355D237131F}"/>
              </a:ext>
            </a:extLst>
          </p:cNvPr>
          <p:cNvSpPr/>
          <p:nvPr/>
        </p:nvSpPr>
        <p:spPr>
          <a:xfrm>
            <a:off x="4622720" y="3750036"/>
            <a:ext cx="470066" cy="208119"/>
          </a:xfrm>
          <a:custGeom>
            <a:avLst/>
            <a:gdLst>
              <a:gd name="connsiteX0" fmla="*/ 568411 w 568411"/>
              <a:gd name="connsiteY0" fmla="*/ 0 h 49427"/>
              <a:gd name="connsiteX1" fmla="*/ 0 w 568411"/>
              <a:gd name="connsiteY1" fmla="*/ 49427 h 49427"/>
              <a:gd name="connsiteX0" fmla="*/ 568411 w 568411"/>
              <a:gd name="connsiteY0" fmla="*/ 0 h 49427"/>
              <a:gd name="connsiteX1" fmla="*/ 276225 w 568411"/>
              <a:gd name="connsiteY1" fmla="*/ 23941 h 49427"/>
              <a:gd name="connsiteX2" fmla="*/ 0 w 568411"/>
              <a:gd name="connsiteY2" fmla="*/ 49427 h 49427"/>
              <a:gd name="connsiteX0" fmla="*/ 568411 w 568411"/>
              <a:gd name="connsiteY0" fmla="*/ 0 h 49427"/>
              <a:gd name="connsiteX1" fmla="*/ 276225 w 568411"/>
              <a:gd name="connsiteY1" fmla="*/ 23941 h 49427"/>
              <a:gd name="connsiteX2" fmla="*/ 0 w 568411"/>
              <a:gd name="connsiteY2" fmla="*/ 49427 h 49427"/>
              <a:gd name="connsiteX0" fmla="*/ 568411 w 568411"/>
              <a:gd name="connsiteY0" fmla="*/ 0 h 186171"/>
              <a:gd name="connsiteX1" fmla="*/ 285750 w 568411"/>
              <a:gd name="connsiteY1" fmla="*/ 185866 h 186171"/>
              <a:gd name="connsiteX2" fmla="*/ 0 w 568411"/>
              <a:gd name="connsiteY2" fmla="*/ 49427 h 186171"/>
              <a:gd name="connsiteX0" fmla="*/ 568411 w 568411"/>
              <a:gd name="connsiteY0" fmla="*/ 0 h 185880"/>
              <a:gd name="connsiteX1" fmla="*/ 285750 w 568411"/>
              <a:gd name="connsiteY1" fmla="*/ 185866 h 185880"/>
              <a:gd name="connsiteX2" fmla="*/ 0 w 568411"/>
              <a:gd name="connsiteY2" fmla="*/ 49427 h 185880"/>
              <a:gd name="connsiteX0" fmla="*/ 517611 w 517611"/>
              <a:gd name="connsiteY0" fmla="*/ 2322 h 188188"/>
              <a:gd name="connsiteX1" fmla="*/ 234950 w 517611"/>
              <a:gd name="connsiteY1" fmla="*/ 188188 h 188188"/>
              <a:gd name="connsiteX2" fmla="*/ 0 w 517611"/>
              <a:gd name="connsiteY2" fmla="*/ 949 h 188188"/>
              <a:gd name="connsiteX0" fmla="*/ 517611 w 517611"/>
              <a:gd name="connsiteY0" fmla="*/ 1373 h 187239"/>
              <a:gd name="connsiteX1" fmla="*/ 234950 w 517611"/>
              <a:gd name="connsiteY1" fmla="*/ 187239 h 187239"/>
              <a:gd name="connsiteX2" fmla="*/ 0 w 517611"/>
              <a:gd name="connsiteY2" fmla="*/ 0 h 187239"/>
              <a:gd name="connsiteX0" fmla="*/ 425536 w 425536"/>
              <a:gd name="connsiteY0" fmla="*/ 26773 h 187379"/>
              <a:gd name="connsiteX1" fmla="*/ 234950 w 425536"/>
              <a:gd name="connsiteY1" fmla="*/ 187239 h 187379"/>
              <a:gd name="connsiteX2" fmla="*/ 0 w 425536"/>
              <a:gd name="connsiteY2" fmla="*/ 0 h 187379"/>
              <a:gd name="connsiteX0" fmla="*/ 425536 w 425536"/>
              <a:gd name="connsiteY0" fmla="*/ 26773 h 187476"/>
              <a:gd name="connsiteX1" fmla="*/ 234950 w 425536"/>
              <a:gd name="connsiteY1" fmla="*/ 187239 h 187476"/>
              <a:gd name="connsiteX2" fmla="*/ 0 w 425536"/>
              <a:gd name="connsiteY2" fmla="*/ 0 h 187476"/>
              <a:gd name="connsiteX0" fmla="*/ 469986 w 469986"/>
              <a:gd name="connsiteY0" fmla="*/ 0 h 208333"/>
              <a:gd name="connsiteX1" fmla="*/ 234950 w 469986"/>
              <a:gd name="connsiteY1" fmla="*/ 208091 h 208333"/>
              <a:gd name="connsiteX2" fmla="*/ 0 w 469986"/>
              <a:gd name="connsiteY2" fmla="*/ 20852 h 208333"/>
              <a:gd name="connsiteX0" fmla="*/ 469986 w 469986"/>
              <a:gd name="connsiteY0" fmla="*/ 0 h 208333"/>
              <a:gd name="connsiteX1" fmla="*/ 234950 w 469986"/>
              <a:gd name="connsiteY1" fmla="*/ 208091 h 208333"/>
              <a:gd name="connsiteX2" fmla="*/ 0 w 469986"/>
              <a:gd name="connsiteY2" fmla="*/ 20852 h 208333"/>
              <a:gd name="connsiteX0" fmla="*/ 470066 w 470066"/>
              <a:gd name="connsiteY0" fmla="*/ 0 h 208315"/>
              <a:gd name="connsiteX1" fmla="*/ 235030 w 470066"/>
              <a:gd name="connsiteY1" fmla="*/ 208091 h 208315"/>
              <a:gd name="connsiteX2" fmla="*/ 80 w 470066"/>
              <a:gd name="connsiteY2" fmla="*/ 20852 h 208315"/>
              <a:gd name="connsiteX0" fmla="*/ 470066 w 470066"/>
              <a:gd name="connsiteY0" fmla="*/ 0 h 208119"/>
              <a:gd name="connsiteX1" fmla="*/ 235030 w 470066"/>
              <a:gd name="connsiteY1" fmla="*/ 208091 h 208119"/>
              <a:gd name="connsiteX2" fmla="*/ 80 w 470066"/>
              <a:gd name="connsiteY2" fmla="*/ 8152 h 208119"/>
            </a:gdLst>
            <a:ahLst/>
            <a:cxnLst>
              <a:cxn ang="0">
                <a:pos x="connsiteX0" y="connsiteY0"/>
              </a:cxn>
              <a:cxn ang="0">
                <a:pos x="connsiteX1" y="connsiteY1"/>
              </a:cxn>
              <a:cxn ang="0">
                <a:pos x="connsiteX2" y="connsiteY2"/>
              </a:cxn>
            </a:cxnLst>
            <a:rect l="l" t="t" r="r" b="b"/>
            <a:pathLst>
              <a:path w="470066" h="208119">
                <a:moveTo>
                  <a:pt x="470066" y="0"/>
                </a:moveTo>
                <a:cubicBezTo>
                  <a:pt x="464746" y="147680"/>
                  <a:pt x="313361" y="206732"/>
                  <a:pt x="235030" y="208091"/>
                </a:cubicBezTo>
                <a:cubicBezTo>
                  <a:pt x="156699" y="209450"/>
                  <a:pt x="-4125" y="163126"/>
                  <a:pt x="80" y="8152"/>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Freeform: Shape 27">
            <a:extLst>
              <a:ext uri="{FF2B5EF4-FFF2-40B4-BE49-F238E27FC236}">
                <a16:creationId xmlns:a16="http://schemas.microsoft.com/office/drawing/2014/main" id="{CAAFEFF5-5222-720D-5752-F9889E0E81C9}"/>
              </a:ext>
            </a:extLst>
          </p:cNvPr>
          <p:cNvSpPr/>
          <p:nvPr/>
        </p:nvSpPr>
        <p:spPr>
          <a:xfrm>
            <a:off x="4896521" y="3122605"/>
            <a:ext cx="470066" cy="208119"/>
          </a:xfrm>
          <a:custGeom>
            <a:avLst/>
            <a:gdLst>
              <a:gd name="connsiteX0" fmla="*/ 568411 w 568411"/>
              <a:gd name="connsiteY0" fmla="*/ 0 h 49427"/>
              <a:gd name="connsiteX1" fmla="*/ 0 w 568411"/>
              <a:gd name="connsiteY1" fmla="*/ 49427 h 49427"/>
              <a:gd name="connsiteX0" fmla="*/ 568411 w 568411"/>
              <a:gd name="connsiteY0" fmla="*/ 0 h 49427"/>
              <a:gd name="connsiteX1" fmla="*/ 276225 w 568411"/>
              <a:gd name="connsiteY1" fmla="*/ 23941 h 49427"/>
              <a:gd name="connsiteX2" fmla="*/ 0 w 568411"/>
              <a:gd name="connsiteY2" fmla="*/ 49427 h 49427"/>
              <a:gd name="connsiteX0" fmla="*/ 568411 w 568411"/>
              <a:gd name="connsiteY0" fmla="*/ 0 h 49427"/>
              <a:gd name="connsiteX1" fmla="*/ 276225 w 568411"/>
              <a:gd name="connsiteY1" fmla="*/ 23941 h 49427"/>
              <a:gd name="connsiteX2" fmla="*/ 0 w 568411"/>
              <a:gd name="connsiteY2" fmla="*/ 49427 h 49427"/>
              <a:gd name="connsiteX0" fmla="*/ 568411 w 568411"/>
              <a:gd name="connsiteY0" fmla="*/ 0 h 186171"/>
              <a:gd name="connsiteX1" fmla="*/ 285750 w 568411"/>
              <a:gd name="connsiteY1" fmla="*/ 185866 h 186171"/>
              <a:gd name="connsiteX2" fmla="*/ 0 w 568411"/>
              <a:gd name="connsiteY2" fmla="*/ 49427 h 186171"/>
              <a:gd name="connsiteX0" fmla="*/ 568411 w 568411"/>
              <a:gd name="connsiteY0" fmla="*/ 0 h 185880"/>
              <a:gd name="connsiteX1" fmla="*/ 285750 w 568411"/>
              <a:gd name="connsiteY1" fmla="*/ 185866 h 185880"/>
              <a:gd name="connsiteX2" fmla="*/ 0 w 568411"/>
              <a:gd name="connsiteY2" fmla="*/ 49427 h 185880"/>
              <a:gd name="connsiteX0" fmla="*/ 517611 w 517611"/>
              <a:gd name="connsiteY0" fmla="*/ 2322 h 188188"/>
              <a:gd name="connsiteX1" fmla="*/ 234950 w 517611"/>
              <a:gd name="connsiteY1" fmla="*/ 188188 h 188188"/>
              <a:gd name="connsiteX2" fmla="*/ 0 w 517611"/>
              <a:gd name="connsiteY2" fmla="*/ 949 h 188188"/>
              <a:gd name="connsiteX0" fmla="*/ 517611 w 517611"/>
              <a:gd name="connsiteY0" fmla="*/ 1373 h 187239"/>
              <a:gd name="connsiteX1" fmla="*/ 234950 w 517611"/>
              <a:gd name="connsiteY1" fmla="*/ 187239 h 187239"/>
              <a:gd name="connsiteX2" fmla="*/ 0 w 517611"/>
              <a:gd name="connsiteY2" fmla="*/ 0 h 187239"/>
              <a:gd name="connsiteX0" fmla="*/ 425536 w 425536"/>
              <a:gd name="connsiteY0" fmla="*/ 26773 h 187379"/>
              <a:gd name="connsiteX1" fmla="*/ 234950 w 425536"/>
              <a:gd name="connsiteY1" fmla="*/ 187239 h 187379"/>
              <a:gd name="connsiteX2" fmla="*/ 0 w 425536"/>
              <a:gd name="connsiteY2" fmla="*/ 0 h 187379"/>
              <a:gd name="connsiteX0" fmla="*/ 425536 w 425536"/>
              <a:gd name="connsiteY0" fmla="*/ 26773 h 187476"/>
              <a:gd name="connsiteX1" fmla="*/ 234950 w 425536"/>
              <a:gd name="connsiteY1" fmla="*/ 187239 h 187476"/>
              <a:gd name="connsiteX2" fmla="*/ 0 w 425536"/>
              <a:gd name="connsiteY2" fmla="*/ 0 h 187476"/>
              <a:gd name="connsiteX0" fmla="*/ 469986 w 469986"/>
              <a:gd name="connsiteY0" fmla="*/ 0 h 208333"/>
              <a:gd name="connsiteX1" fmla="*/ 234950 w 469986"/>
              <a:gd name="connsiteY1" fmla="*/ 208091 h 208333"/>
              <a:gd name="connsiteX2" fmla="*/ 0 w 469986"/>
              <a:gd name="connsiteY2" fmla="*/ 20852 h 208333"/>
              <a:gd name="connsiteX0" fmla="*/ 469986 w 469986"/>
              <a:gd name="connsiteY0" fmla="*/ 0 h 208333"/>
              <a:gd name="connsiteX1" fmla="*/ 234950 w 469986"/>
              <a:gd name="connsiteY1" fmla="*/ 208091 h 208333"/>
              <a:gd name="connsiteX2" fmla="*/ 0 w 469986"/>
              <a:gd name="connsiteY2" fmla="*/ 20852 h 208333"/>
              <a:gd name="connsiteX0" fmla="*/ 470066 w 470066"/>
              <a:gd name="connsiteY0" fmla="*/ 0 h 208315"/>
              <a:gd name="connsiteX1" fmla="*/ 235030 w 470066"/>
              <a:gd name="connsiteY1" fmla="*/ 208091 h 208315"/>
              <a:gd name="connsiteX2" fmla="*/ 80 w 470066"/>
              <a:gd name="connsiteY2" fmla="*/ 20852 h 208315"/>
              <a:gd name="connsiteX0" fmla="*/ 470066 w 470066"/>
              <a:gd name="connsiteY0" fmla="*/ 0 h 208119"/>
              <a:gd name="connsiteX1" fmla="*/ 235030 w 470066"/>
              <a:gd name="connsiteY1" fmla="*/ 208091 h 208119"/>
              <a:gd name="connsiteX2" fmla="*/ 80 w 470066"/>
              <a:gd name="connsiteY2" fmla="*/ 8152 h 208119"/>
            </a:gdLst>
            <a:ahLst/>
            <a:cxnLst>
              <a:cxn ang="0">
                <a:pos x="connsiteX0" y="connsiteY0"/>
              </a:cxn>
              <a:cxn ang="0">
                <a:pos x="connsiteX1" y="connsiteY1"/>
              </a:cxn>
              <a:cxn ang="0">
                <a:pos x="connsiteX2" y="connsiteY2"/>
              </a:cxn>
            </a:cxnLst>
            <a:rect l="l" t="t" r="r" b="b"/>
            <a:pathLst>
              <a:path w="470066" h="208119">
                <a:moveTo>
                  <a:pt x="470066" y="0"/>
                </a:moveTo>
                <a:cubicBezTo>
                  <a:pt x="464746" y="147680"/>
                  <a:pt x="313361" y="206732"/>
                  <a:pt x="235030" y="208091"/>
                </a:cubicBezTo>
                <a:cubicBezTo>
                  <a:pt x="156699" y="209450"/>
                  <a:pt x="-4125" y="163126"/>
                  <a:pt x="80" y="8152"/>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E36491C5-9640-03E8-894D-973C7234C1C6}"/>
              </a:ext>
            </a:extLst>
          </p:cNvPr>
          <p:cNvSpPr txBox="1"/>
          <p:nvPr/>
        </p:nvSpPr>
        <p:spPr>
          <a:xfrm>
            <a:off x="4251777" y="3280051"/>
            <a:ext cx="1346779" cy="369332"/>
          </a:xfrm>
          <a:prstGeom prst="rect">
            <a:avLst/>
          </a:prstGeom>
          <a:noFill/>
        </p:spPr>
        <p:txBody>
          <a:bodyPr wrap="none" rtlCol="0">
            <a:spAutoFit/>
          </a:bodyPr>
          <a:lstStyle/>
          <a:p>
            <a:r>
              <a:rPr lang="en-US" dirty="0"/>
              <a:t>Unitary map</a:t>
            </a:r>
          </a:p>
        </p:txBody>
      </p:sp>
      <p:sp>
        <p:nvSpPr>
          <p:cNvPr id="30" name="Freeform: Shape 29">
            <a:extLst>
              <a:ext uri="{FF2B5EF4-FFF2-40B4-BE49-F238E27FC236}">
                <a16:creationId xmlns:a16="http://schemas.microsoft.com/office/drawing/2014/main" id="{CB4C3EF9-C2C3-7F31-1FB4-19BF8691F829}"/>
              </a:ext>
            </a:extLst>
          </p:cNvPr>
          <p:cNvSpPr/>
          <p:nvPr/>
        </p:nvSpPr>
        <p:spPr>
          <a:xfrm rot="5400000" flipV="1">
            <a:off x="7889956" y="3269555"/>
            <a:ext cx="603845" cy="297017"/>
          </a:xfrm>
          <a:custGeom>
            <a:avLst/>
            <a:gdLst>
              <a:gd name="connsiteX0" fmla="*/ 568411 w 568411"/>
              <a:gd name="connsiteY0" fmla="*/ 0 h 49427"/>
              <a:gd name="connsiteX1" fmla="*/ 0 w 568411"/>
              <a:gd name="connsiteY1" fmla="*/ 49427 h 49427"/>
              <a:gd name="connsiteX0" fmla="*/ 568411 w 568411"/>
              <a:gd name="connsiteY0" fmla="*/ 0 h 49427"/>
              <a:gd name="connsiteX1" fmla="*/ 276225 w 568411"/>
              <a:gd name="connsiteY1" fmla="*/ 23941 h 49427"/>
              <a:gd name="connsiteX2" fmla="*/ 0 w 568411"/>
              <a:gd name="connsiteY2" fmla="*/ 49427 h 49427"/>
              <a:gd name="connsiteX0" fmla="*/ 568411 w 568411"/>
              <a:gd name="connsiteY0" fmla="*/ 0 h 49427"/>
              <a:gd name="connsiteX1" fmla="*/ 276225 w 568411"/>
              <a:gd name="connsiteY1" fmla="*/ 23941 h 49427"/>
              <a:gd name="connsiteX2" fmla="*/ 0 w 568411"/>
              <a:gd name="connsiteY2" fmla="*/ 49427 h 49427"/>
              <a:gd name="connsiteX0" fmla="*/ 568411 w 568411"/>
              <a:gd name="connsiteY0" fmla="*/ 0 h 186171"/>
              <a:gd name="connsiteX1" fmla="*/ 285750 w 568411"/>
              <a:gd name="connsiteY1" fmla="*/ 185866 h 186171"/>
              <a:gd name="connsiteX2" fmla="*/ 0 w 568411"/>
              <a:gd name="connsiteY2" fmla="*/ 49427 h 186171"/>
              <a:gd name="connsiteX0" fmla="*/ 568411 w 568411"/>
              <a:gd name="connsiteY0" fmla="*/ 0 h 185880"/>
              <a:gd name="connsiteX1" fmla="*/ 285750 w 568411"/>
              <a:gd name="connsiteY1" fmla="*/ 185866 h 185880"/>
              <a:gd name="connsiteX2" fmla="*/ 0 w 568411"/>
              <a:gd name="connsiteY2" fmla="*/ 49427 h 185880"/>
              <a:gd name="connsiteX0" fmla="*/ 517611 w 517611"/>
              <a:gd name="connsiteY0" fmla="*/ 2322 h 188188"/>
              <a:gd name="connsiteX1" fmla="*/ 234950 w 517611"/>
              <a:gd name="connsiteY1" fmla="*/ 188188 h 188188"/>
              <a:gd name="connsiteX2" fmla="*/ 0 w 517611"/>
              <a:gd name="connsiteY2" fmla="*/ 949 h 188188"/>
              <a:gd name="connsiteX0" fmla="*/ 517611 w 517611"/>
              <a:gd name="connsiteY0" fmla="*/ 1373 h 187239"/>
              <a:gd name="connsiteX1" fmla="*/ 234950 w 517611"/>
              <a:gd name="connsiteY1" fmla="*/ 187239 h 187239"/>
              <a:gd name="connsiteX2" fmla="*/ 0 w 517611"/>
              <a:gd name="connsiteY2" fmla="*/ 0 h 187239"/>
              <a:gd name="connsiteX0" fmla="*/ 425536 w 425536"/>
              <a:gd name="connsiteY0" fmla="*/ 26773 h 187379"/>
              <a:gd name="connsiteX1" fmla="*/ 234950 w 425536"/>
              <a:gd name="connsiteY1" fmla="*/ 187239 h 187379"/>
              <a:gd name="connsiteX2" fmla="*/ 0 w 425536"/>
              <a:gd name="connsiteY2" fmla="*/ 0 h 187379"/>
              <a:gd name="connsiteX0" fmla="*/ 425536 w 425536"/>
              <a:gd name="connsiteY0" fmla="*/ 26773 h 187476"/>
              <a:gd name="connsiteX1" fmla="*/ 234950 w 425536"/>
              <a:gd name="connsiteY1" fmla="*/ 187239 h 187476"/>
              <a:gd name="connsiteX2" fmla="*/ 0 w 425536"/>
              <a:gd name="connsiteY2" fmla="*/ 0 h 187476"/>
              <a:gd name="connsiteX0" fmla="*/ 469986 w 469986"/>
              <a:gd name="connsiteY0" fmla="*/ 0 h 208333"/>
              <a:gd name="connsiteX1" fmla="*/ 234950 w 469986"/>
              <a:gd name="connsiteY1" fmla="*/ 208091 h 208333"/>
              <a:gd name="connsiteX2" fmla="*/ 0 w 469986"/>
              <a:gd name="connsiteY2" fmla="*/ 20852 h 208333"/>
              <a:gd name="connsiteX0" fmla="*/ 469986 w 469986"/>
              <a:gd name="connsiteY0" fmla="*/ 0 h 208333"/>
              <a:gd name="connsiteX1" fmla="*/ 234950 w 469986"/>
              <a:gd name="connsiteY1" fmla="*/ 208091 h 208333"/>
              <a:gd name="connsiteX2" fmla="*/ 0 w 469986"/>
              <a:gd name="connsiteY2" fmla="*/ 20852 h 208333"/>
              <a:gd name="connsiteX0" fmla="*/ 470066 w 470066"/>
              <a:gd name="connsiteY0" fmla="*/ 0 h 208315"/>
              <a:gd name="connsiteX1" fmla="*/ 235030 w 470066"/>
              <a:gd name="connsiteY1" fmla="*/ 208091 h 208315"/>
              <a:gd name="connsiteX2" fmla="*/ 80 w 470066"/>
              <a:gd name="connsiteY2" fmla="*/ 20852 h 208315"/>
              <a:gd name="connsiteX0" fmla="*/ 470066 w 470066"/>
              <a:gd name="connsiteY0" fmla="*/ 0 h 208119"/>
              <a:gd name="connsiteX1" fmla="*/ 235030 w 470066"/>
              <a:gd name="connsiteY1" fmla="*/ 208091 h 208119"/>
              <a:gd name="connsiteX2" fmla="*/ 80 w 470066"/>
              <a:gd name="connsiteY2" fmla="*/ 8152 h 208119"/>
            </a:gdLst>
            <a:ahLst/>
            <a:cxnLst>
              <a:cxn ang="0">
                <a:pos x="connsiteX0" y="connsiteY0"/>
              </a:cxn>
              <a:cxn ang="0">
                <a:pos x="connsiteX1" y="connsiteY1"/>
              </a:cxn>
              <a:cxn ang="0">
                <a:pos x="connsiteX2" y="connsiteY2"/>
              </a:cxn>
            </a:cxnLst>
            <a:rect l="l" t="t" r="r" b="b"/>
            <a:pathLst>
              <a:path w="470066" h="208119">
                <a:moveTo>
                  <a:pt x="470066" y="0"/>
                </a:moveTo>
                <a:cubicBezTo>
                  <a:pt x="464746" y="147680"/>
                  <a:pt x="313361" y="206732"/>
                  <a:pt x="235030" y="208091"/>
                </a:cubicBezTo>
                <a:cubicBezTo>
                  <a:pt x="156699" y="209450"/>
                  <a:pt x="-4125" y="163126"/>
                  <a:pt x="80" y="8152"/>
                </a:cubicBezTo>
              </a:path>
            </a:pathLst>
          </a:custGeom>
          <a:ln>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EE3A6B8-D28E-D951-896C-3779C2C29092}"/>
                  </a:ext>
                </a:extLst>
              </p:cNvPr>
              <p:cNvSpPr txBox="1"/>
              <p:nvPr/>
            </p:nvSpPr>
            <p:spPr>
              <a:xfrm>
                <a:off x="8416240" y="3094897"/>
                <a:ext cx="1625510" cy="646331"/>
              </a:xfrm>
              <a:prstGeom prst="rect">
                <a:avLst/>
              </a:prstGeom>
              <a:noFill/>
            </p:spPr>
            <p:txBody>
              <a:bodyPr wrap="none" rtlCol="0">
                <a:spAutoFit/>
              </a:bodyPr>
              <a:lstStyle/>
              <a:p>
                <a14:m>
                  <m:oMath xmlns:m="http://schemas.openxmlformats.org/officeDocument/2006/math">
                    <m:r>
                      <a:rPr lang="en-US" b="0" i="1" smtClean="0">
                        <a:solidFill>
                          <a:srgbClr val="7030A0"/>
                        </a:solidFill>
                        <a:latin typeface="Cambria Math" panose="02040503050406030204" pitchFamily="18" charset="0"/>
                      </a:rPr>
                      <m:t>𝑅</m:t>
                    </m:r>
                    <m:d>
                      <m:dPr>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𝜌</m:t>
                        </m:r>
                      </m:e>
                    </m:d>
                  </m:oMath>
                </a14:m>
                <a:r>
                  <a:rPr lang="en-US" dirty="0">
                    <a:solidFill>
                      <a:srgbClr val="7030A0"/>
                    </a:solidFill>
                  </a:rPr>
                  <a:t> Entropy</a:t>
                </a:r>
                <a:br>
                  <a:rPr lang="en-US" dirty="0">
                    <a:solidFill>
                      <a:srgbClr val="7030A0"/>
                    </a:solidFill>
                  </a:rPr>
                </a:br>
                <a:r>
                  <a:rPr lang="en-US" dirty="0">
                    <a:solidFill>
                      <a:srgbClr val="7030A0"/>
                    </a:solidFill>
                  </a:rPr>
                  <a:t>increasing map</a:t>
                </a:r>
              </a:p>
            </p:txBody>
          </p:sp>
        </mc:Choice>
        <mc:Fallback xmlns="">
          <p:sp>
            <p:nvSpPr>
              <p:cNvPr id="31" name="TextBox 30">
                <a:extLst>
                  <a:ext uri="{FF2B5EF4-FFF2-40B4-BE49-F238E27FC236}">
                    <a16:creationId xmlns:a16="http://schemas.microsoft.com/office/drawing/2014/main" id="{6EE3A6B8-D28E-D951-896C-3779C2C29092}"/>
                  </a:ext>
                </a:extLst>
              </p:cNvPr>
              <p:cNvSpPr txBox="1">
                <a:spLocks noRot="1" noChangeAspect="1" noMove="1" noResize="1" noEditPoints="1" noAdjustHandles="1" noChangeArrowheads="1" noChangeShapeType="1" noTextEdit="1"/>
              </p:cNvSpPr>
              <p:nvPr/>
            </p:nvSpPr>
            <p:spPr>
              <a:xfrm>
                <a:off x="8416240" y="3094897"/>
                <a:ext cx="1625510" cy="646331"/>
              </a:xfrm>
              <a:prstGeom prst="rect">
                <a:avLst/>
              </a:prstGeom>
              <a:blipFill>
                <a:blip r:embed="rId3"/>
                <a:stretch>
                  <a:fillRect l="-3383" t="-5660" r="-1128"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A18F347-255E-FCB7-58F3-996136CB9E7A}"/>
                  </a:ext>
                </a:extLst>
              </p:cNvPr>
              <p:cNvSpPr txBox="1"/>
              <p:nvPr/>
            </p:nvSpPr>
            <p:spPr>
              <a:xfrm>
                <a:off x="403860" y="114401"/>
                <a:ext cx="11536876" cy="1077218"/>
              </a:xfrm>
              <a:prstGeom prst="rect">
                <a:avLst/>
              </a:prstGeom>
              <a:noFill/>
            </p:spPr>
            <p:txBody>
              <a:bodyPr wrap="none" rtlCol="0">
                <a:spAutoFit/>
              </a:bodyPr>
              <a:lstStyle/>
              <a:p>
                <a:r>
                  <a:rPr lang="en-US" sz="3200" dirty="0"/>
                  <a:t>Looking for a map </a:t>
                </a:r>
                <a14:m>
                  <m:oMath xmlns:m="http://schemas.openxmlformats.org/officeDocument/2006/math">
                    <m:r>
                      <a:rPr lang="en-US" sz="3200" b="0" i="1" smtClean="0">
                        <a:latin typeface="Cambria Math" panose="02040503050406030204" pitchFamily="18" charset="0"/>
                      </a:rPr>
                      <m:t>𝑅</m:t>
                    </m:r>
                    <m:r>
                      <a:rPr lang="en-US" sz="3200" b="0" i="1" smtClean="0">
                        <a:latin typeface="Cambria Math" panose="02040503050406030204" pitchFamily="18" charset="0"/>
                      </a:rPr>
                      <m:t>(</m:t>
                    </m:r>
                    <m:r>
                      <a:rPr lang="en-US" sz="3200" b="0" i="1" smtClean="0">
                        <a:latin typeface="Cambria Math" panose="02040503050406030204" pitchFamily="18" charset="0"/>
                      </a:rPr>
                      <m:t>𝜌</m:t>
                    </m:r>
                    <m:r>
                      <a:rPr lang="en-US" sz="3200" b="0" i="1" smtClean="0">
                        <a:latin typeface="Cambria Math" panose="02040503050406030204" pitchFamily="18" charset="0"/>
                      </a:rPr>
                      <m:t>)</m:t>
                    </m:r>
                  </m:oMath>
                </a14:m>
                <a:r>
                  <a:rPr lang="en-US" sz="3200" dirty="0"/>
                  <a:t> that increases entropy of all mixed states,</a:t>
                </a:r>
                <a:br>
                  <a:rPr lang="en-US" sz="3200" dirty="0"/>
                </a:br>
                <a:r>
                  <a:rPr lang="en-US" sz="3200" dirty="0"/>
                  <a:t>such that every level set of entropy maps to another level set</a:t>
                </a:r>
              </a:p>
            </p:txBody>
          </p:sp>
        </mc:Choice>
        <mc:Fallback xmlns="">
          <p:sp>
            <p:nvSpPr>
              <p:cNvPr id="32" name="TextBox 31">
                <a:extLst>
                  <a:ext uri="{FF2B5EF4-FFF2-40B4-BE49-F238E27FC236}">
                    <a16:creationId xmlns:a16="http://schemas.microsoft.com/office/drawing/2014/main" id="{4A18F347-255E-FCB7-58F3-996136CB9E7A}"/>
                  </a:ext>
                </a:extLst>
              </p:cNvPr>
              <p:cNvSpPr txBox="1">
                <a:spLocks noRot="1" noChangeAspect="1" noMove="1" noResize="1" noEditPoints="1" noAdjustHandles="1" noChangeArrowheads="1" noChangeShapeType="1" noTextEdit="1"/>
              </p:cNvSpPr>
              <p:nvPr/>
            </p:nvSpPr>
            <p:spPr>
              <a:xfrm>
                <a:off x="403860" y="114401"/>
                <a:ext cx="11536876" cy="1077218"/>
              </a:xfrm>
              <a:prstGeom prst="rect">
                <a:avLst/>
              </a:prstGeom>
              <a:blipFill>
                <a:blip r:embed="rId4"/>
                <a:stretch>
                  <a:fillRect l="-1321" t="-6818"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737C191-17CF-6BAF-4BD5-13FFBB81486C}"/>
                  </a:ext>
                </a:extLst>
              </p:cNvPr>
              <p:cNvSpPr txBox="1"/>
              <p:nvPr/>
            </p:nvSpPr>
            <p:spPr>
              <a:xfrm>
                <a:off x="8608898" y="1435394"/>
                <a:ext cx="3303277" cy="830997"/>
              </a:xfrm>
              <a:prstGeom prst="rect">
                <a:avLst/>
              </a:prstGeom>
              <a:noFill/>
            </p:spPr>
            <p:txBody>
              <a:bodyPr wrap="none" rtlCol="0">
                <a:spAutoFit/>
              </a:bodyPr>
              <a:lstStyle/>
              <a:p>
                <a14:m>
                  <m:oMath xmlns:m="http://schemas.openxmlformats.org/officeDocument/2006/math">
                    <m:r>
                      <a:rPr lang="en-US" sz="2400" b="0" i="1" smtClean="0">
                        <a:solidFill>
                          <a:schemeClr val="accent6">
                            <a:lumMod val="75000"/>
                          </a:schemeClr>
                        </a:solidFill>
                        <a:latin typeface="Cambria Math" panose="02040503050406030204" pitchFamily="18" charset="0"/>
                      </a:rPr>
                      <m:t>⇒</m:t>
                    </m:r>
                  </m:oMath>
                </a14:m>
                <a:r>
                  <a:rPr lang="en-US" sz="2400" dirty="0">
                    <a:solidFill>
                      <a:schemeClr val="accent6">
                        <a:lumMod val="75000"/>
                      </a:schemeClr>
                    </a:solidFill>
                  </a:rPr>
                  <a:t> Unitary trans. must be</a:t>
                </a:r>
                <a:br>
                  <a:rPr lang="en-US" sz="2400" dirty="0">
                    <a:solidFill>
                      <a:schemeClr val="accent6">
                        <a:lumMod val="75000"/>
                      </a:schemeClr>
                    </a:solidFill>
                  </a:rPr>
                </a:br>
                <a:r>
                  <a:rPr lang="en-US" sz="2400" dirty="0">
                    <a:solidFill>
                      <a:schemeClr val="accent6">
                        <a:lumMod val="75000"/>
                      </a:schemeClr>
                    </a:solidFill>
                  </a:rPr>
                  <a:t>mapped to unitary trans.</a:t>
                </a:r>
              </a:p>
            </p:txBody>
          </p:sp>
        </mc:Choice>
        <mc:Fallback xmlns="">
          <p:sp>
            <p:nvSpPr>
              <p:cNvPr id="33" name="TextBox 32">
                <a:extLst>
                  <a:ext uri="{FF2B5EF4-FFF2-40B4-BE49-F238E27FC236}">
                    <a16:creationId xmlns:a16="http://schemas.microsoft.com/office/drawing/2014/main" id="{3737C191-17CF-6BAF-4BD5-13FFBB81486C}"/>
                  </a:ext>
                </a:extLst>
              </p:cNvPr>
              <p:cNvSpPr txBox="1">
                <a:spLocks noRot="1" noChangeAspect="1" noMove="1" noResize="1" noEditPoints="1" noAdjustHandles="1" noChangeArrowheads="1" noChangeShapeType="1" noTextEdit="1"/>
              </p:cNvSpPr>
              <p:nvPr/>
            </p:nvSpPr>
            <p:spPr>
              <a:xfrm>
                <a:off x="8608898" y="1435394"/>
                <a:ext cx="3303277" cy="830997"/>
              </a:xfrm>
              <a:prstGeom prst="rect">
                <a:avLst/>
              </a:prstGeom>
              <a:blipFill>
                <a:blip r:embed="rId5"/>
                <a:stretch>
                  <a:fillRect l="-2768" t="-5839" r="-1845"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B9EF397-8DB3-956B-3379-710AFF71DC43}"/>
                  </a:ext>
                </a:extLst>
              </p:cNvPr>
              <p:cNvSpPr txBox="1"/>
              <p:nvPr/>
            </p:nvSpPr>
            <p:spPr>
              <a:xfrm>
                <a:off x="787410" y="1264043"/>
                <a:ext cx="32284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m:t>
                      </m:r>
                    </m:oMath>
                  </m:oMathPara>
                </a14:m>
                <a:endParaRPr lang="en-US" sz="1400" dirty="0"/>
              </a:p>
            </p:txBody>
          </p:sp>
        </mc:Choice>
        <mc:Fallback xmlns="">
          <p:sp>
            <p:nvSpPr>
              <p:cNvPr id="34" name="TextBox 33">
                <a:extLst>
                  <a:ext uri="{FF2B5EF4-FFF2-40B4-BE49-F238E27FC236}">
                    <a16:creationId xmlns:a16="http://schemas.microsoft.com/office/drawing/2014/main" id="{2B9EF397-8DB3-956B-3379-710AFF71DC43}"/>
                  </a:ext>
                </a:extLst>
              </p:cNvPr>
              <p:cNvSpPr txBox="1">
                <a:spLocks noRot="1" noChangeAspect="1" noMove="1" noResize="1" noEditPoints="1" noAdjustHandles="1" noChangeArrowheads="1" noChangeShapeType="1" noTextEdit="1"/>
              </p:cNvSpPr>
              <p:nvPr/>
            </p:nvSpPr>
            <p:spPr>
              <a:xfrm>
                <a:off x="787410" y="1264043"/>
                <a:ext cx="322844"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B0BC4A3-9AD5-B32A-4040-5D12CB976421}"/>
                  </a:ext>
                </a:extLst>
              </p:cNvPr>
              <p:cNvSpPr txBox="1"/>
              <p:nvPr/>
            </p:nvSpPr>
            <p:spPr>
              <a:xfrm>
                <a:off x="7912468" y="4416184"/>
                <a:ext cx="590546" cy="4652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𝑥</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𝑝</m:t>
                              </m:r>
                            </m:sub>
                          </m:sSub>
                        </m:num>
                        <m:den>
                          <m:r>
                            <a:rPr lang="en-US" sz="1400" b="0" i="1" smtClean="0">
                              <a:latin typeface="Cambria Math" panose="02040503050406030204" pitchFamily="18" charset="0"/>
                            </a:rPr>
                            <m:t>ℏ</m:t>
                          </m:r>
                        </m:den>
                      </m:f>
                    </m:oMath>
                  </m:oMathPara>
                </a14:m>
                <a:endParaRPr lang="en-US" sz="1400" dirty="0"/>
              </a:p>
            </p:txBody>
          </p:sp>
        </mc:Choice>
        <mc:Fallback xmlns="">
          <p:sp>
            <p:nvSpPr>
              <p:cNvPr id="35" name="TextBox 34">
                <a:extLst>
                  <a:ext uri="{FF2B5EF4-FFF2-40B4-BE49-F238E27FC236}">
                    <a16:creationId xmlns:a16="http://schemas.microsoft.com/office/drawing/2014/main" id="{9B0BC4A3-9AD5-B32A-4040-5D12CB976421}"/>
                  </a:ext>
                </a:extLst>
              </p:cNvPr>
              <p:cNvSpPr txBox="1">
                <a:spLocks noRot="1" noChangeAspect="1" noMove="1" noResize="1" noEditPoints="1" noAdjustHandles="1" noChangeArrowheads="1" noChangeShapeType="1" noTextEdit="1"/>
              </p:cNvSpPr>
              <p:nvPr/>
            </p:nvSpPr>
            <p:spPr>
              <a:xfrm>
                <a:off x="7912468" y="4416184"/>
                <a:ext cx="590546" cy="465256"/>
              </a:xfrm>
              <a:prstGeom prst="rect">
                <a:avLst/>
              </a:prstGeom>
              <a:blipFill>
                <a:blip r:embed="rId7"/>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C36608F-72EE-570E-4ED6-3A6A749F00A4}"/>
                  </a:ext>
                </a:extLst>
              </p:cNvPr>
              <p:cNvSpPr txBox="1"/>
              <p:nvPr/>
            </p:nvSpPr>
            <p:spPr>
              <a:xfrm>
                <a:off x="3497756" y="5785474"/>
                <a:ext cx="232608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r>
                            <a:rPr lang="en-US" sz="2800" b="0" i="1" smtClean="0">
                              <a:latin typeface="Cambria Math" panose="02040503050406030204" pitchFamily="18" charset="0"/>
                            </a:rPr>
                            <m:t>,</m:t>
                          </m:r>
                          <m:r>
                            <a:rPr lang="en-US" sz="2800" b="0" i="1" smtClean="0">
                              <a:latin typeface="Cambria Math" panose="02040503050406030204" pitchFamily="18" charset="0"/>
                            </a:rPr>
                            <m:t>𝑃</m:t>
                          </m:r>
                        </m:e>
                      </m:d>
                      <m:r>
                        <a:rPr lang="en-US" sz="2800" b="0" i="1" smtClean="0">
                          <a:latin typeface="Cambria Math" panose="02040503050406030204" pitchFamily="18" charset="0"/>
                        </a:rPr>
                        <m:t>=</m:t>
                      </m:r>
                      <m:r>
                        <a:rPr lang="en-US" sz="2800" b="0" i="1" smtClean="0">
                          <a:latin typeface="Cambria Math" panose="02040503050406030204" pitchFamily="18" charset="0"/>
                        </a:rPr>
                        <m:t>𝚤</m:t>
                      </m:r>
                      <m:r>
                        <a:rPr lang="en-US" sz="2800" b="0" i="1" smtClean="0">
                          <a:latin typeface="Cambria Math" panose="02040503050406030204" pitchFamily="18" charset="0"/>
                        </a:rPr>
                        <m:t>ℏ⇒</m:t>
                      </m:r>
                    </m:oMath>
                  </m:oMathPara>
                </a14:m>
                <a:endParaRPr lang="en-US" sz="2800" dirty="0"/>
              </a:p>
            </p:txBody>
          </p:sp>
        </mc:Choice>
        <mc:Fallback xmlns="">
          <p:sp>
            <p:nvSpPr>
              <p:cNvPr id="2" name="TextBox 1">
                <a:extLst>
                  <a:ext uri="{FF2B5EF4-FFF2-40B4-BE49-F238E27FC236}">
                    <a16:creationId xmlns:a16="http://schemas.microsoft.com/office/drawing/2014/main" id="{FC36608F-72EE-570E-4ED6-3A6A749F00A4}"/>
                  </a:ext>
                </a:extLst>
              </p:cNvPr>
              <p:cNvSpPr txBox="1">
                <a:spLocks noRot="1" noChangeAspect="1" noMove="1" noResize="1" noEditPoints="1" noAdjustHandles="1" noChangeArrowheads="1" noChangeShapeType="1" noTextEdit="1"/>
              </p:cNvSpPr>
              <p:nvPr/>
            </p:nvSpPr>
            <p:spPr>
              <a:xfrm>
                <a:off x="3497756" y="5785474"/>
                <a:ext cx="2326086"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FEE0C75-7A03-35C4-3328-DD857B7B6582}"/>
                  </a:ext>
                </a:extLst>
              </p:cNvPr>
              <p:cNvSpPr txBox="1"/>
              <p:nvPr/>
            </p:nvSpPr>
            <p:spPr>
              <a:xfrm>
                <a:off x="5598556" y="5757854"/>
                <a:ext cx="356366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𝑇</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b="0" i="1" smtClean="0">
                              <a:latin typeface="Cambria Math" panose="02040503050406030204" pitchFamily="18" charset="0"/>
                            </a:rPr>
                            <m:t>,</m:t>
                          </m:r>
                          <m:r>
                            <a:rPr lang="en-US" sz="3200" b="0" i="1" smtClean="0">
                              <a:latin typeface="Cambria Math" panose="02040503050406030204" pitchFamily="18" charset="0"/>
                            </a:rPr>
                            <m:t>𝑇</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𝑃</m:t>
                              </m:r>
                            </m:e>
                          </m:d>
                        </m:e>
                      </m:d>
                      <m:r>
                        <a:rPr lang="en-US" sz="3200" b="0" i="1" smtClean="0">
                          <a:latin typeface="Cambria Math" panose="02040503050406030204" pitchFamily="18" charset="0"/>
                        </a:rPr>
                        <m:t>=</m:t>
                      </m:r>
                      <m:r>
                        <a:rPr lang="en-US" sz="3200" b="0" i="1" smtClean="0">
                          <a:latin typeface="Cambria Math" panose="02040503050406030204" pitchFamily="18" charset="0"/>
                        </a:rPr>
                        <m:t>𝜆</m:t>
                      </m:r>
                      <m:r>
                        <a:rPr lang="en-US" sz="3200" b="0" i="1" smtClean="0">
                          <a:latin typeface="Cambria Math" panose="02040503050406030204" pitchFamily="18" charset="0"/>
                        </a:rPr>
                        <m:t>𝚤</m:t>
                      </m:r>
                      <m:r>
                        <a:rPr lang="en-US" sz="3200" b="0" i="1" smtClean="0">
                          <a:latin typeface="Cambria Math" panose="02040503050406030204" pitchFamily="18" charset="0"/>
                        </a:rPr>
                        <m:t>ℏ</m:t>
                      </m:r>
                    </m:oMath>
                  </m:oMathPara>
                </a14:m>
                <a:endParaRPr lang="en-US" sz="3200" dirty="0"/>
              </a:p>
            </p:txBody>
          </p:sp>
        </mc:Choice>
        <mc:Fallback xmlns="">
          <p:sp>
            <p:nvSpPr>
              <p:cNvPr id="3" name="TextBox 2">
                <a:extLst>
                  <a:ext uri="{FF2B5EF4-FFF2-40B4-BE49-F238E27FC236}">
                    <a16:creationId xmlns:a16="http://schemas.microsoft.com/office/drawing/2014/main" id="{0FEE0C75-7A03-35C4-3328-DD857B7B6582}"/>
                  </a:ext>
                </a:extLst>
              </p:cNvPr>
              <p:cNvSpPr txBox="1">
                <a:spLocks noRot="1" noChangeAspect="1" noMove="1" noResize="1" noEditPoints="1" noAdjustHandles="1" noChangeArrowheads="1" noChangeShapeType="1" noTextEdit="1"/>
              </p:cNvSpPr>
              <p:nvPr/>
            </p:nvSpPr>
            <p:spPr>
              <a:xfrm>
                <a:off x="5598556" y="5757854"/>
                <a:ext cx="3563668" cy="584775"/>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0097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8B2F5-4039-508D-AB4E-4695DB49B0BA}"/>
              </a:ext>
            </a:extLst>
          </p:cNvPr>
          <p:cNvSpPr txBox="1"/>
          <p:nvPr/>
        </p:nvSpPr>
        <p:spPr>
          <a:xfrm>
            <a:off x="327047" y="1367341"/>
            <a:ext cx="3980000" cy="584775"/>
          </a:xfrm>
          <a:prstGeom prst="rect">
            <a:avLst/>
          </a:prstGeom>
          <a:noFill/>
        </p:spPr>
        <p:txBody>
          <a:bodyPr wrap="none" rtlCol="0">
            <a:spAutoFit/>
          </a:bodyPr>
          <a:lstStyle/>
          <a:p>
            <a:r>
              <a:rPr lang="en-US" sz="3200" dirty="0"/>
              <a:t>In quantum mechanics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CA0B0F5-4BD9-B895-022A-A0B79394F8EB}"/>
                  </a:ext>
                </a:extLst>
              </p:cNvPr>
              <p:cNvSpPr txBox="1"/>
              <p:nvPr/>
            </p:nvSpPr>
            <p:spPr>
              <a:xfrm>
                <a:off x="3480843" y="2060156"/>
                <a:ext cx="42201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𝑅</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b="0" i="1" smtClean="0">
                              <a:latin typeface="Cambria Math" panose="02040503050406030204" pitchFamily="18" charset="0"/>
                            </a:rPr>
                            <m:t>,</m:t>
                          </m:r>
                          <m:r>
                            <a:rPr lang="en-US" sz="3200" b="0" i="1" smtClean="0">
                              <a:latin typeface="Cambria Math" panose="02040503050406030204" pitchFamily="18" charset="0"/>
                            </a:rPr>
                            <m:t>𝑅</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𝑃</m:t>
                              </m:r>
                            </m:e>
                          </m:d>
                        </m:e>
                      </m:d>
                      <m:r>
                        <a:rPr lang="en-US" sz="3200" b="0" i="1" smtClean="0">
                          <a:latin typeface="Cambria Math" panose="02040503050406030204" pitchFamily="18" charset="0"/>
                        </a:rPr>
                        <m:t>=</m:t>
                      </m:r>
                      <m:r>
                        <a:rPr lang="en-US" sz="3200" b="0" i="1" smtClean="0">
                          <a:latin typeface="Cambria Math" panose="02040503050406030204" pitchFamily="18" charset="0"/>
                        </a:rPr>
                        <m:t>𝜆</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m:t>
                          </m:r>
                          <m:r>
                            <a:rPr lang="en-US" sz="3200" b="0" i="1" smtClean="0">
                              <a:latin typeface="Cambria Math" panose="02040503050406030204" pitchFamily="18" charset="0"/>
                            </a:rPr>
                            <m:t>𝑃</m:t>
                          </m:r>
                        </m:e>
                      </m:d>
                    </m:oMath>
                  </m:oMathPara>
                </a14:m>
                <a:endParaRPr lang="en-US" sz="3200" dirty="0"/>
              </a:p>
            </p:txBody>
          </p:sp>
        </mc:Choice>
        <mc:Fallback xmlns="">
          <p:sp>
            <p:nvSpPr>
              <p:cNvPr id="4" name="TextBox 3">
                <a:extLst>
                  <a:ext uri="{FF2B5EF4-FFF2-40B4-BE49-F238E27FC236}">
                    <a16:creationId xmlns:a16="http://schemas.microsoft.com/office/drawing/2014/main" id="{0CA0B0F5-4BD9-B895-022A-A0B79394F8EB}"/>
                  </a:ext>
                </a:extLst>
              </p:cNvPr>
              <p:cNvSpPr txBox="1">
                <a:spLocks noRot="1" noChangeAspect="1" noMove="1" noResize="1" noEditPoints="1" noAdjustHandles="1" noChangeArrowheads="1" noChangeShapeType="1" noTextEdit="1"/>
              </p:cNvSpPr>
              <p:nvPr/>
            </p:nvSpPr>
            <p:spPr>
              <a:xfrm>
                <a:off x="3480843" y="2060156"/>
                <a:ext cx="4220193"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B319B9-6BD3-2DD5-3F2A-C30A25920096}"/>
                  </a:ext>
                </a:extLst>
              </p:cNvPr>
              <p:cNvSpPr txBox="1"/>
              <p:nvPr/>
            </p:nvSpPr>
            <p:spPr>
              <a:xfrm>
                <a:off x="2317047" y="3979509"/>
                <a:ext cx="3989297"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𝑑𝑋</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𝚤</m:t>
                          </m:r>
                        </m:num>
                        <m:den>
                          <m:r>
                            <a:rPr lang="en-US" b="0" i="1" smtClean="0">
                              <a:latin typeface="Cambria Math" panose="02040503050406030204" pitchFamily="18" charset="0"/>
                            </a:rPr>
                            <m:t>ℏ</m:t>
                          </m:r>
                        </m:den>
                      </m:f>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𝛾</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𝑋𝐿</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2</m:t>
                              </m:r>
                            </m:den>
                          </m:f>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𝑋</m:t>
                              </m:r>
                            </m:e>
                          </m:d>
                        </m:e>
                      </m:d>
                    </m:oMath>
                  </m:oMathPara>
                </a14:m>
                <a:endParaRPr lang="en-US" dirty="0"/>
              </a:p>
            </p:txBody>
          </p:sp>
        </mc:Choice>
        <mc:Fallback xmlns="">
          <p:sp>
            <p:nvSpPr>
              <p:cNvPr id="8" name="TextBox 7">
                <a:extLst>
                  <a:ext uri="{FF2B5EF4-FFF2-40B4-BE49-F238E27FC236}">
                    <a16:creationId xmlns:a16="http://schemas.microsoft.com/office/drawing/2014/main" id="{D0B319B9-6BD3-2DD5-3F2A-C30A25920096}"/>
                  </a:ext>
                </a:extLst>
              </p:cNvPr>
              <p:cNvSpPr txBox="1">
                <a:spLocks noRot="1" noChangeAspect="1" noMove="1" noResize="1" noEditPoints="1" noAdjustHandles="1" noChangeArrowheads="1" noChangeShapeType="1" noTextEdit="1"/>
              </p:cNvSpPr>
              <p:nvPr/>
            </p:nvSpPr>
            <p:spPr>
              <a:xfrm>
                <a:off x="2317047" y="3979509"/>
                <a:ext cx="3989297" cy="714683"/>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5A7AFD9-1511-F3B0-2091-CFBE689D384F}"/>
              </a:ext>
            </a:extLst>
          </p:cNvPr>
          <p:cNvSpPr txBox="1"/>
          <p:nvPr/>
        </p:nvSpPr>
        <p:spPr>
          <a:xfrm>
            <a:off x="6877990" y="3943312"/>
            <a:ext cx="1646092" cy="923330"/>
          </a:xfrm>
          <a:prstGeom prst="rect">
            <a:avLst/>
          </a:prstGeom>
          <a:noFill/>
        </p:spPr>
        <p:txBody>
          <a:bodyPr wrap="none" rtlCol="0">
            <a:spAutoFit/>
          </a:bodyPr>
          <a:lstStyle/>
          <a:p>
            <a:r>
              <a:rPr lang="en-US" dirty="0"/>
              <a:t>Lindblad eq</a:t>
            </a:r>
          </a:p>
          <a:p>
            <a:r>
              <a:rPr lang="en-US" dirty="0"/>
              <a:t>(open quantum</a:t>
            </a:r>
            <a:br>
              <a:rPr lang="en-US" dirty="0"/>
            </a:br>
            <a:r>
              <a:rPr lang="en-US" dirty="0"/>
              <a:t>system)</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6822A68-F7F1-FE1B-5C7B-56D151A44A6E}"/>
                  </a:ext>
                </a:extLst>
              </p:cNvPr>
              <p:cNvSpPr txBox="1"/>
              <p:nvPr/>
            </p:nvSpPr>
            <p:spPr>
              <a:xfrm>
                <a:off x="2153655" y="4776743"/>
                <a:ext cx="2996461" cy="656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𝜔</m:t>
                              </m:r>
                            </m:num>
                            <m:den>
                              <m:r>
                                <a:rPr lang="en-US" b="0" i="1" smtClean="0">
                                  <a:latin typeface="Cambria Math" panose="02040503050406030204" pitchFamily="18" charset="0"/>
                                  <a:ea typeface="Cambria Math" panose="02040503050406030204" pitchFamily="18" charset="0"/>
                                </a:rPr>
                                <m:t>2ℏ</m:t>
                              </m:r>
                            </m:den>
                          </m:f>
                        </m:e>
                      </m:rad>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𝚤</m:t>
                              </m:r>
                            </m:num>
                            <m:den>
                              <m:r>
                                <a:rPr lang="en-US" b="0" i="1" smtClean="0">
                                  <a:latin typeface="Cambria Math" panose="02040503050406030204" pitchFamily="18" charset="0"/>
                                </a:rPr>
                                <m:t>𝑚</m:t>
                              </m:r>
                              <m:r>
                                <a:rPr lang="en-US" b="0" i="1" smtClean="0">
                                  <a:latin typeface="Cambria Math" panose="02040503050406030204" pitchFamily="18" charset="0"/>
                                </a:rPr>
                                <m:t>𝜔</m:t>
                              </m:r>
                            </m:den>
                          </m:f>
                          <m:r>
                            <a:rPr lang="en-US" b="0" i="1" smtClean="0">
                              <a:latin typeface="Cambria Math" panose="02040503050406030204" pitchFamily="18" charset="0"/>
                            </a:rPr>
                            <m:t>𝑃</m:t>
                          </m:r>
                        </m:e>
                      </m:d>
                    </m:oMath>
                  </m:oMathPara>
                </a14:m>
                <a:endParaRPr lang="en-US" dirty="0"/>
              </a:p>
            </p:txBody>
          </p:sp>
        </mc:Choice>
        <mc:Fallback xmlns="">
          <p:sp>
            <p:nvSpPr>
              <p:cNvPr id="10" name="TextBox 9">
                <a:extLst>
                  <a:ext uri="{FF2B5EF4-FFF2-40B4-BE49-F238E27FC236}">
                    <a16:creationId xmlns:a16="http://schemas.microsoft.com/office/drawing/2014/main" id="{A6822A68-F7F1-FE1B-5C7B-56D151A44A6E}"/>
                  </a:ext>
                </a:extLst>
              </p:cNvPr>
              <p:cNvSpPr txBox="1">
                <a:spLocks noRot="1" noChangeAspect="1" noMove="1" noResize="1" noEditPoints="1" noAdjustHandles="1" noChangeArrowheads="1" noChangeShapeType="1" noTextEdit="1"/>
              </p:cNvSpPr>
              <p:nvPr/>
            </p:nvSpPr>
            <p:spPr>
              <a:xfrm>
                <a:off x="2153655" y="4776743"/>
                <a:ext cx="2996461" cy="656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4052D0-6625-19CD-0210-80C100F509E8}"/>
                  </a:ext>
                </a:extLst>
              </p:cNvPr>
              <p:cNvSpPr txBox="1"/>
              <p:nvPr/>
            </p:nvSpPr>
            <p:spPr>
              <a:xfrm>
                <a:off x="5351774" y="4920083"/>
                <a:ext cx="7911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𝜆</m:t>
                      </m:r>
                    </m:oMath>
                  </m:oMathPara>
                </a14:m>
                <a:endParaRPr lang="en-US" dirty="0"/>
              </a:p>
            </p:txBody>
          </p:sp>
        </mc:Choice>
        <mc:Fallback xmlns="">
          <p:sp>
            <p:nvSpPr>
              <p:cNvPr id="11" name="TextBox 10">
                <a:extLst>
                  <a:ext uri="{FF2B5EF4-FFF2-40B4-BE49-F238E27FC236}">
                    <a16:creationId xmlns:a16="http://schemas.microsoft.com/office/drawing/2014/main" id="{9F4052D0-6625-19CD-0210-80C100F509E8}"/>
                  </a:ext>
                </a:extLst>
              </p:cNvPr>
              <p:cNvSpPr txBox="1">
                <a:spLocks noRot="1" noChangeAspect="1" noMove="1" noResize="1" noEditPoints="1" noAdjustHandles="1" noChangeArrowheads="1" noChangeShapeType="1" noTextEdit="1"/>
              </p:cNvSpPr>
              <p:nvPr/>
            </p:nvSpPr>
            <p:spPr>
              <a:xfrm>
                <a:off x="5351774" y="4920083"/>
                <a:ext cx="791178" cy="369332"/>
              </a:xfrm>
              <a:prstGeom prst="rect">
                <a:avLst/>
              </a:prstGeom>
              <a:blipFill>
                <a:blip r:embed="rId5"/>
                <a:stretch>
                  <a:fillRect b="-327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BFDD2B8-7398-DB65-886B-69EB43961381}"/>
              </a:ext>
            </a:extLst>
          </p:cNvPr>
          <p:cNvSpPr txBox="1"/>
          <p:nvPr/>
        </p:nvSpPr>
        <p:spPr>
          <a:xfrm>
            <a:off x="327047" y="129568"/>
            <a:ext cx="3796039" cy="584775"/>
          </a:xfrm>
          <a:prstGeom prst="rect">
            <a:avLst/>
          </a:prstGeom>
          <a:noFill/>
        </p:spPr>
        <p:txBody>
          <a:bodyPr wrap="none" rtlCol="0">
            <a:spAutoFit/>
          </a:bodyPr>
          <a:lstStyle/>
          <a:p>
            <a:r>
              <a:rPr lang="en-US" sz="3200" dirty="0"/>
              <a:t>In classical mechanics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D8D6114-AF47-94E0-D3FE-BE8FDBC8C0E8}"/>
                  </a:ext>
                </a:extLst>
              </p:cNvPr>
              <p:cNvSpPr txBox="1"/>
              <p:nvPr/>
            </p:nvSpPr>
            <p:spPr>
              <a:xfrm>
                <a:off x="3852930" y="581650"/>
                <a:ext cx="8129832" cy="578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b="0" i="1" smtClean="0">
                              <a:latin typeface="Cambria Math" panose="02040503050406030204" pitchFamily="18" charset="0"/>
                            </a:rPr>
                            <m:t>𝑅</m:t>
                          </m:r>
                          <m:d>
                            <m:dPr>
                              <m:ctrlPr>
                                <a:rPr lang="en-US" sz="2800" i="1">
                                  <a:latin typeface="Cambria Math" panose="02040503050406030204" pitchFamily="18" charset="0"/>
                                </a:rPr>
                              </m:ctrlPr>
                            </m:dPr>
                            <m:e>
                              <m:r>
                                <a:rPr lang="en-US" sz="2800" i="1">
                                  <a:latin typeface="Cambria Math" panose="02040503050406030204" pitchFamily="18" charset="0"/>
                                </a:rPr>
                                <m:t>𝜌</m:t>
                              </m:r>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𝜌</m:t>
                          </m:r>
                        </m:e>
                      </m:d>
                      <m:r>
                        <a:rPr lang="en-US" sz="2800" i="1">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log</m:t>
                          </m:r>
                        </m:fName>
                        <m:e>
                          <m:r>
                            <a:rPr lang="en-US" sz="2800" i="1">
                              <a:latin typeface="Cambria Math" panose="02040503050406030204" pitchFamily="18" charset="0"/>
                            </a:rPr>
                            <m:t>𝜆</m:t>
                          </m:r>
                        </m:e>
                      </m:func>
                      <m:r>
                        <a:rPr lang="en-US" sz="280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𝑅</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r>
                            <a:rPr lang="en-US" sz="2800" b="0" i="1" smtClean="0">
                              <a:latin typeface="Cambria Math" panose="02040503050406030204" pitchFamily="18" charset="0"/>
                            </a:rPr>
                            <m:t>𝑅</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e>
                      </m:d>
                      <m:r>
                        <a:rPr lang="en-US" sz="2800" b="0" i="1" smtClean="0">
                          <a:latin typeface="Cambria Math" panose="02040503050406030204" pitchFamily="18" charset="0"/>
                        </a:rPr>
                        <m:t>=</m:t>
                      </m:r>
                      <m:r>
                        <a:rPr lang="en-US" sz="2800" b="0" i="1" smtClean="0">
                          <a:latin typeface="Cambria Math" panose="02040503050406030204" pitchFamily="18" charset="0"/>
                        </a:rPr>
                        <m:t>𝜆</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US" sz="2800" dirty="0"/>
              </a:p>
            </p:txBody>
          </p:sp>
        </mc:Choice>
        <mc:Fallback xmlns="">
          <p:sp>
            <p:nvSpPr>
              <p:cNvPr id="16" name="TextBox 15">
                <a:extLst>
                  <a:ext uri="{FF2B5EF4-FFF2-40B4-BE49-F238E27FC236}">
                    <a16:creationId xmlns:a16="http://schemas.microsoft.com/office/drawing/2014/main" id="{6D8D6114-AF47-94E0-D3FE-BE8FDBC8C0E8}"/>
                  </a:ext>
                </a:extLst>
              </p:cNvPr>
              <p:cNvSpPr txBox="1">
                <a:spLocks noRot="1" noChangeAspect="1" noMove="1" noResize="1" noEditPoints="1" noAdjustHandles="1" noChangeArrowheads="1" noChangeShapeType="1" noTextEdit="1"/>
              </p:cNvSpPr>
              <p:nvPr/>
            </p:nvSpPr>
            <p:spPr>
              <a:xfrm>
                <a:off x="3852930" y="581650"/>
                <a:ext cx="8129832" cy="578685"/>
              </a:xfrm>
              <a:prstGeom prst="rect">
                <a:avLst/>
              </a:prstGeom>
              <a:blipFill>
                <a:blip r:embed="rId6"/>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185F4EF-D2C8-1A34-1BB2-5B862449ACF2}"/>
              </a:ext>
            </a:extLst>
          </p:cNvPr>
          <p:cNvCxnSpPr/>
          <p:nvPr/>
        </p:nvCxnSpPr>
        <p:spPr>
          <a:xfrm flipH="1" flipV="1">
            <a:off x="7790611" y="1051841"/>
            <a:ext cx="2413687" cy="518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37F8BAB-A1B3-3CE4-5D6B-72BC3A4419B8}"/>
              </a:ext>
            </a:extLst>
          </p:cNvPr>
          <p:cNvCxnSpPr>
            <a:cxnSpLocks/>
          </p:cNvCxnSpPr>
          <p:nvPr/>
        </p:nvCxnSpPr>
        <p:spPr>
          <a:xfrm flipV="1">
            <a:off x="10426719" y="1099423"/>
            <a:ext cx="238669" cy="471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6586B09-A0D7-01D6-A13D-3258C1B32755}"/>
              </a:ext>
            </a:extLst>
          </p:cNvPr>
          <p:cNvSpPr txBox="1"/>
          <p:nvPr/>
        </p:nvSpPr>
        <p:spPr>
          <a:xfrm>
            <a:off x="9507505" y="1499359"/>
            <a:ext cx="2315766" cy="923330"/>
          </a:xfrm>
          <a:prstGeom prst="rect">
            <a:avLst/>
          </a:prstGeom>
          <a:noFill/>
        </p:spPr>
        <p:txBody>
          <a:bodyPr wrap="square" rtlCol="0">
            <a:spAutoFit/>
          </a:bodyPr>
          <a:lstStyle/>
          <a:p>
            <a:pPr algn="r"/>
            <a:r>
              <a:rPr lang="en-US" dirty="0"/>
              <a:t>Jacobian is a constant: all volumes rescaled by the same factor</a:t>
            </a:r>
          </a:p>
        </p:txBody>
      </p:sp>
      <p:sp>
        <p:nvSpPr>
          <p:cNvPr id="24" name="TextBox 23">
            <a:extLst>
              <a:ext uri="{FF2B5EF4-FFF2-40B4-BE49-F238E27FC236}">
                <a16:creationId xmlns:a16="http://schemas.microsoft.com/office/drawing/2014/main" id="{22C4A9FC-8ED2-D213-DEB7-FA50E16CC214}"/>
              </a:ext>
            </a:extLst>
          </p:cNvPr>
          <p:cNvSpPr txBox="1"/>
          <p:nvPr/>
        </p:nvSpPr>
        <p:spPr>
          <a:xfrm>
            <a:off x="954674" y="2145610"/>
            <a:ext cx="2074735" cy="461665"/>
          </a:xfrm>
          <a:prstGeom prst="rect">
            <a:avLst/>
          </a:prstGeom>
          <a:noFill/>
        </p:spPr>
        <p:txBody>
          <a:bodyPr wrap="none" rtlCol="0">
            <a:spAutoFit/>
          </a:bodyPr>
          <a:lstStyle/>
          <a:p>
            <a:r>
              <a:rPr lang="en-US" sz="2400" dirty="0"/>
              <a:t>Stretching map</a:t>
            </a:r>
          </a:p>
        </p:txBody>
      </p:sp>
      <p:sp>
        <p:nvSpPr>
          <p:cNvPr id="25" name="TextBox 24">
            <a:extLst>
              <a:ext uri="{FF2B5EF4-FFF2-40B4-BE49-F238E27FC236}">
                <a16:creationId xmlns:a16="http://schemas.microsoft.com/office/drawing/2014/main" id="{6455D0C4-55E6-646B-73D2-D449E43ADBA8}"/>
              </a:ext>
            </a:extLst>
          </p:cNvPr>
          <p:cNvSpPr txBox="1"/>
          <p:nvPr/>
        </p:nvSpPr>
        <p:spPr>
          <a:xfrm>
            <a:off x="954673" y="2935036"/>
            <a:ext cx="2697213" cy="461665"/>
          </a:xfrm>
          <a:prstGeom prst="rect">
            <a:avLst/>
          </a:prstGeom>
          <a:noFill/>
        </p:spPr>
        <p:txBody>
          <a:bodyPr wrap="none" rtlCol="0">
            <a:spAutoFit/>
          </a:bodyPr>
          <a:lstStyle/>
          <a:p>
            <a:r>
              <a:rPr lang="en-US" sz="2400" dirty="0"/>
              <a:t>Pure stretching map</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89AC228-E5A6-B12D-AC03-666A1772B8CC}"/>
                  </a:ext>
                </a:extLst>
              </p:cNvPr>
              <p:cNvSpPr txBox="1"/>
              <p:nvPr/>
            </p:nvSpPr>
            <p:spPr>
              <a:xfrm>
                <a:off x="3830595" y="2822991"/>
                <a:ext cx="2533579" cy="6528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𝑇</m:t>
                      </m:r>
                      <m:d>
                        <m:dPr>
                          <m:ctrlPr>
                            <a:rPr lang="en-US" sz="3200" i="1">
                              <a:latin typeface="Cambria Math" panose="02040503050406030204" pitchFamily="18" charset="0"/>
                            </a:rPr>
                          </m:ctrlPr>
                        </m:dPr>
                        <m:e>
                          <m:r>
                            <a:rPr lang="en-US" sz="3200" i="1">
                              <a:latin typeface="Cambria Math" panose="02040503050406030204" pitchFamily="18" charset="0"/>
                            </a:rPr>
                            <m:t>𝑋</m:t>
                          </m:r>
                        </m:e>
                      </m:d>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i="1">
                              <a:latin typeface="Cambria Math" panose="02040503050406030204" pitchFamily="18" charset="0"/>
                            </a:rPr>
                            <m:t>𝜆</m:t>
                          </m:r>
                        </m:e>
                      </m:rad>
                      <m:r>
                        <a:rPr lang="en-US" sz="3200" b="0" i="1" smtClean="0">
                          <a:latin typeface="Cambria Math" panose="02040503050406030204" pitchFamily="18" charset="0"/>
                        </a:rPr>
                        <m:t> </m:t>
                      </m:r>
                      <m:r>
                        <a:rPr lang="en-US" sz="3200" b="0" i="1" smtClean="0">
                          <a:latin typeface="Cambria Math" panose="02040503050406030204" pitchFamily="18" charset="0"/>
                        </a:rPr>
                        <m:t>𝑋</m:t>
                      </m:r>
                    </m:oMath>
                  </m:oMathPara>
                </a14:m>
                <a:endParaRPr lang="en-US" sz="3200" dirty="0"/>
              </a:p>
            </p:txBody>
          </p:sp>
        </mc:Choice>
        <mc:Fallback xmlns="">
          <p:sp>
            <p:nvSpPr>
              <p:cNvPr id="26" name="TextBox 25">
                <a:extLst>
                  <a:ext uri="{FF2B5EF4-FFF2-40B4-BE49-F238E27FC236}">
                    <a16:creationId xmlns:a16="http://schemas.microsoft.com/office/drawing/2014/main" id="{C89AC228-E5A6-B12D-AC03-666A1772B8CC}"/>
                  </a:ext>
                </a:extLst>
              </p:cNvPr>
              <p:cNvSpPr txBox="1">
                <a:spLocks noRot="1" noChangeAspect="1" noMove="1" noResize="1" noEditPoints="1" noAdjustHandles="1" noChangeArrowheads="1" noChangeShapeType="1" noTextEdit="1"/>
              </p:cNvSpPr>
              <p:nvPr/>
            </p:nvSpPr>
            <p:spPr>
              <a:xfrm>
                <a:off x="3830595" y="2822991"/>
                <a:ext cx="2533579" cy="65287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58B3EBB-20A5-8C53-6C57-0BE58425EE31}"/>
                  </a:ext>
                </a:extLst>
              </p:cNvPr>
              <p:cNvSpPr txBox="1"/>
              <p:nvPr/>
            </p:nvSpPr>
            <p:spPr>
              <a:xfrm>
                <a:off x="6542883" y="2824129"/>
                <a:ext cx="2514343" cy="6528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𝑇</m:t>
                      </m:r>
                      <m:d>
                        <m:dPr>
                          <m:ctrlPr>
                            <a:rPr lang="en-US" sz="3200" i="1">
                              <a:latin typeface="Cambria Math" panose="02040503050406030204" pitchFamily="18" charset="0"/>
                            </a:rPr>
                          </m:ctrlPr>
                        </m:dPr>
                        <m:e>
                          <m:r>
                            <a:rPr lang="en-US" sz="3200" b="0" i="1" smtClean="0">
                              <a:latin typeface="Cambria Math" panose="02040503050406030204" pitchFamily="18" charset="0"/>
                            </a:rPr>
                            <m:t>𝑃</m:t>
                          </m:r>
                        </m:e>
                      </m:d>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i="1">
                              <a:latin typeface="Cambria Math" panose="02040503050406030204" pitchFamily="18" charset="0"/>
                            </a:rPr>
                            <m:t>𝜆</m:t>
                          </m:r>
                        </m:e>
                      </m:rad>
                      <m:r>
                        <a:rPr lang="en-US" sz="3200" b="0" i="1" smtClean="0">
                          <a:latin typeface="Cambria Math" panose="02040503050406030204" pitchFamily="18" charset="0"/>
                        </a:rPr>
                        <m:t> </m:t>
                      </m:r>
                      <m:r>
                        <a:rPr lang="en-US" sz="3200" b="0" i="1" smtClean="0">
                          <a:latin typeface="Cambria Math" panose="02040503050406030204" pitchFamily="18" charset="0"/>
                        </a:rPr>
                        <m:t>𝑃</m:t>
                      </m:r>
                    </m:oMath>
                  </m:oMathPara>
                </a14:m>
                <a:endParaRPr lang="en-US" sz="3200" dirty="0"/>
              </a:p>
            </p:txBody>
          </p:sp>
        </mc:Choice>
        <mc:Fallback xmlns="">
          <p:sp>
            <p:nvSpPr>
              <p:cNvPr id="27" name="TextBox 26">
                <a:extLst>
                  <a:ext uri="{FF2B5EF4-FFF2-40B4-BE49-F238E27FC236}">
                    <a16:creationId xmlns:a16="http://schemas.microsoft.com/office/drawing/2014/main" id="{258B3EBB-20A5-8C53-6C57-0BE58425EE31}"/>
                  </a:ext>
                </a:extLst>
              </p:cNvPr>
              <p:cNvSpPr txBox="1">
                <a:spLocks noRot="1" noChangeAspect="1" noMove="1" noResize="1" noEditPoints="1" noAdjustHandles="1" noChangeArrowheads="1" noChangeShapeType="1" noTextEdit="1"/>
              </p:cNvSpPr>
              <p:nvPr/>
            </p:nvSpPr>
            <p:spPr>
              <a:xfrm>
                <a:off x="6542883" y="2824129"/>
                <a:ext cx="2514343" cy="652871"/>
              </a:xfrm>
              <a:prstGeom prst="rect">
                <a:avLst/>
              </a:prstGeom>
              <a:blipFill>
                <a:blip r:embed="rId8"/>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0AB89718-8B2B-3785-8F34-7BF1214117B0}"/>
              </a:ext>
            </a:extLst>
          </p:cNvPr>
          <p:cNvSpPr txBox="1"/>
          <p:nvPr/>
        </p:nvSpPr>
        <p:spPr>
          <a:xfrm>
            <a:off x="9192731" y="3042758"/>
            <a:ext cx="2315767" cy="707886"/>
          </a:xfrm>
          <a:prstGeom prst="rect">
            <a:avLst/>
          </a:prstGeom>
          <a:noFill/>
        </p:spPr>
        <p:txBody>
          <a:bodyPr wrap="square" rtlCol="0">
            <a:spAutoFit/>
          </a:bodyPr>
          <a:lstStyle/>
          <a:p>
            <a:r>
              <a:rPr lang="en-US" sz="2000" dirty="0">
                <a:solidFill>
                  <a:srgbClr val="C00000"/>
                </a:solidFill>
              </a:rPr>
              <a:t>Need to take care of operator ordering!!!</a:t>
            </a:r>
          </a:p>
        </p:txBody>
      </p:sp>
      <p:sp>
        <p:nvSpPr>
          <p:cNvPr id="29" name="TextBox 28">
            <a:extLst>
              <a:ext uri="{FF2B5EF4-FFF2-40B4-BE49-F238E27FC236}">
                <a16:creationId xmlns:a16="http://schemas.microsoft.com/office/drawing/2014/main" id="{B9EE4A29-E6CD-D94E-D81B-380DD33386CF}"/>
              </a:ext>
            </a:extLst>
          </p:cNvPr>
          <p:cNvSpPr txBox="1"/>
          <p:nvPr/>
        </p:nvSpPr>
        <p:spPr>
          <a:xfrm>
            <a:off x="327047" y="3927560"/>
            <a:ext cx="1830501" cy="646331"/>
          </a:xfrm>
          <a:prstGeom prst="rect">
            <a:avLst/>
          </a:prstGeom>
          <a:noFill/>
        </p:spPr>
        <p:txBody>
          <a:bodyPr wrap="none" rtlCol="0">
            <a:spAutoFit/>
          </a:bodyPr>
          <a:lstStyle/>
          <a:p>
            <a:r>
              <a:rPr lang="en-US" dirty="0"/>
              <a:t>Infinitesimal pure</a:t>
            </a:r>
            <a:br>
              <a:rPr lang="en-US" dirty="0"/>
            </a:br>
            <a:r>
              <a:rPr lang="en-US" dirty="0"/>
              <a:t>stretching map</a:t>
            </a:r>
          </a:p>
        </p:txBody>
      </p:sp>
      <p:sp>
        <p:nvSpPr>
          <p:cNvPr id="30" name="TextBox 29">
            <a:extLst>
              <a:ext uri="{FF2B5EF4-FFF2-40B4-BE49-F238E27FC236}">
                <a16:creationId xmlns:a16="http://schemas.microsoft.com/office/drawing/2014/main" id="{4BD574DD-9751-BAC7-C02E-BF380216A694}"/>
              </a:ext>
            </a:extLst>
          </p:cNvPr>
          <p:cNvSpPr txBox="1"/>
          <p:nvPr/>
        </p:nvSpPr>
        <p:spPr>
          <a:xfrm>
            <a:off x="3919953" y="5533079"/>
            <a:ext cx="4772781" cy="369332"/>
          </a:xfrm>
          <a:prstGeom prst="rect">
            <a:avLst/>
          </a:prstGeom>
          <a:noFill/>
        </p:spPr>
        <p:txBody>
          <a:bodyPr wrap="none" rtlCol="0">
            <a:spAutoFit/>
          </a:bodyPr>
          <a:lstStyle/>
          <a:p>
            <a:r>
              <a:rPr lang="en-US" dirty="0">
                <a:solidFill>
                  <a:schemeClr val="accent6">
                    <a:lumMod val="50000"/>
                  </a:schemeClr>
                </a:solidFill>
              </a:rPr>
              <a:t>Anti-normal ordering and </a:t>
            </a:r>
            <a:r>
              <a:rPr lang="en-US" dirty="0" err="1">
                <a:solidFill>
                  <a:schemeClr val="accent6">
                    <a:lumMod val="50000"/>
                  </a:schemeClr>
                </a:solidFill>
              </a:rPr>
              <a:t>Husimi</a:t>
            </a:r>
            <a:r>
              <a:rPr lang="en-US" dirty="0">
                <a:solidFill>
                  <a:schemeClr val="accent6">
                    <a:lumMod val="50000"/>
                  </a:schemeClr>
                </a:solidFill>
              </a:rPr>
              <a:t> Q are preferred</a:t>
            </a:r>
          </a:p>
        </p:txBody>
      </p:sp>
    </p:spTree>
    <p:extLst>
      <p:ext uri="{BB962C8B-B14F-4D97-AF65-F5344CB8AC3E}">
        <p14:creationId xmlns:p14="http://schemas.microsoft.com/office/powerpoint/2010/main" val="2928154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9CBED4E1-ECB8-7086-5B43-B4D2ECC793F0}"/>
              </a:ext>
            </a:extLst>
          </p:cNvPr>
          <p:cNvSpPr txBox="1"/>
          <p:nvPr/>
        </p:nvSpPr>
        <p:spPr>
          <a:xfrm>
            <a:off x="800371" y="1215081"/>
            <a:ext cx="4302140" cy="523220"/>
          </a:xfrm>
          <a:prstGeom prst="rect">
            <a:avLst/>
          </a:prstGeom>
          <a:noFill/>
        </p:spPr>
        <p:txBody>
          <a:bodyPr wrap="none" rtlCol="0">
            <a:spAutoFit/>
          </a:bodyPr>
          <a:lstStyle/>
          <a:p>
            <a:r>
              <a:rPr lang="en-US" sz="2800" dirty="0" err="1"/>
              <a:t>Husimi</a:t>
            </a:r>
            <a:r>
              <a:rPr lang="en-US" sz="2800" dirty="0"/>
              <a:t> Q is simply stretched</a:t>
            </a:r>
          </a:p>
        </p:txBody>
      </p:sp>
      <p:sp>
        <p:nvSpPr>
          <p:cNvPr id="2" name="TextBox 1">
            <a:extLst>
              <a:ext uri="{FF2B5EF4-FFF2-40B4-BE49-F238E27FC236}">
                <a16:creationId xmlns:a16="http://schemas.microsoft.com/office/drawing/2014/main" id="{B74F028E-F6FC-4F0E-921F-B9C54E663889}"/>
              </a:ext>
            </a:extLst>
          </p:cNvPr>
          <p:cNvSpPr txBox="1"/>
          <p:nvPr/>
        </p:nvSpPr>
        <p:spPr>
          <a:xfrm>
            <a:off x="327047" y="395270"/>
            <a:ext cx="9680599" cy="584775"/>
          </a:xfrm>
          <a:prstGeom prst="rect">
            <a:avLst/>
          </a:prstGeom>
          <a:noFill/>
        </p:spPr>
        <p:txBody>
          <a:bodyPr wrap="none" rtlCol="0">
            <a:spAutoFit/>
          </a:bodyPr>
          <a:lstStyle/>
          <a:p>
            <a:r>
              <a:rPr lang="en-US" sz="3200" dirty="0"/>
              <a:t>Effects of stretching map on phase space representations</a:t>
            </a:r>
          </a:p>
        </p:txBody>
      </p:sp>
      <p:sp>
        <p:nvSpPr>
          <p:cNvPr id="3" name="TextBox 2">
            <a:extLst>
              <a:ext uri="{FF2B5EF4-FFF2-40B4-BE49-F238E27FC236}">
                <a16:creationId xmlns:a16="http://schemas.microsoft.com/office/drawing/2014/main" id="{AA7A42C5-E70C-C1E9-8F23-E453FE1F6D88}"/>
              </a:ext>
            </a:extLst>
          </p:cNvPr>
          <p:cNvSpPr txBox="1"/>
          <p:nvPr/>
        </p:nvSpPr>
        <p:spPr>
          <a:xfrm>
            <a:off x="800372" y="1870669"/>
            <a:ext cx="9207274" cy="954107"/>
          </a:xfrm>
          <a:prstGeom prst="rect">
            <a:avLst/>
          </a:prstGeom>
          <a:noFill/>
        </p:spPr>
        <p:txBody>
          <a:bodyPr wrap="square" rtlCol="0">
            <a:spAutoFit/>
          </a:bodyPr>
          <a:lstStyle/>
          <a:p>
            <a:r>
              <a:rPr lang="en-US" sz="2800" dirty="0"/>
              <a:t>Wigner function is stretched and convolved with a gaussian, and coincides with the </a:t>
            </a:r>
            <a:r>
              <a:rPr lang="en-US" sz="2800" dirty="0" err="1"/>
              <a:t>Husimi</a:t>
            </a:r>
            <a:r>
              <a:rPr lang="en-US" sz="2800" dirty="0"/>
              <a:t> Q in the limit</a:t>
            </a:r>
          </a:p>
        </p:txBody>
      </p:sp>
      <p:pic>
        <p:nvPicPr>
          <p:cNvPr id="4" name="Picture 3">
            <a:extLst>
              <a:ext uri="{FF2B5EF4-FFF2-40B4-BE49-F238E27FC236}">
                <a16:creationId xmlns:a16="http://schemas.microsoft.com/office/drawing/2014/main" id="{BF053DBD-BA43-9C78-1EE3-CA3D46069AB6}"/>
              </a:ext>
            </a:extLst>
          </p:cNvPr>
          <p:cNvPicPr>
            <a:picLocks noChangeAspect="1"/>
          </p:cNvPicPr>
          <p:nvPr/>
        </p:nvPicPr>
        <p:blipFill>
          <a:blip r:embed="rId2"/>
          <a:stretch>
            <a:fillRect/>
          </a:stretch>
        </p:blipFill>
        <p:spPr>
          <a:xfrm>
            <a:off x="628190" y="3347908"/>
            <a:ext cx="7354326" cy="3019846"/>
          </a:xfrm>
          <a:prstGeom prst="rect">
            <a:avLst/>
          </a:prstGeom>
        </p:spPr>
      </p:pic>
    </p:spTree>
    <p:extLst>
      <p:ext uri="{BB962C8B-B14F-4D97-AF65-F5344CB8AC3E}">
        <p14:creationId xmlns:p14="http://schemas.microsoft.com/office/powerpoint/2010/main" val="3568509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F5F9A-8906-EB00-A6A2-9200F63FAD7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042C2C6-B25D-E541-76F6-A41D31B95F3B}"/>
              </a:ext>
            </a:extLst>
          </p:cNvPr>
          <p:cNvSpPr txBox="1"/>
          <p:nvPr/>
        </p:nvSpPr>
        <p:spPr>
          <a:xfrm>
            <a:off x="1304720" y="2112580"/>
            <a:ext cx="9582560" cy="1107996"/>
          </a:xfrm>
          <a:prstGeom prst="rect">
            <a:avLst/>
          </a:prstGeom>
          <a:noFill/>
        </p:spPr>
        <p:txBody>
          <a:bodyPr wrap="none" rtlCol="0">
            <a:spAutoFit/>
          </a:bodyPr>
          <a:lstStyle/>
          <a:p>
            <a:r>
              <a:rPr lang="en-US" sz="6600" dirty="0"/>
              <a:t>Recover mathematical limit</a:t>
            </a:r>
          </a:p>
        </p:txBody>
      </p:sp>
    </p:spTree>
    <p:extLst>
      <p:ext uri="{BB962C8B-B14F-4D97-AF65-F5344CB8AC3E}">
        <p14:creationId xmlns:p14="http://schemas.microsoft.com/office/powerpoint/2010/main" val="296066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B37AA7-10AB-42FD-CC89-E36C59252C43}"/>
              </a:ext>
            </a:extLst>
          </p:cNvPr>
          <p:cNvSpPr txBox="1"/>
          <p:nvPr/>
        </p:nvSpPr>
        <p:spPr>
          <a:xfrm>
            <a:off x="327047" y="395270"/>
            <a:ext cx="11518666" cy="584775"/>
          </a:xfrm>
          <a:prstGeom prst="rect">
            <a:avLst/>
          </a:prstGeom>
          <a:noFill/>
        </p:spPr>
        <p:txBody>
          <a:bodyPr wrap="none" rtlCol="0">
            <a:spAutoFit/>
          </a:bodyPr>
          <a:lstStyle/>
          <a:p>
            <a:r>
              <a:rPr lang="en-US" sz="3200" dirty="0"/>
              <a:t>Another perspective: move the pure states to minus infinite entropy</a:t>
            </a:r>
          </a:p>
        </p:txBody>
      </p:sp>
      <p:pic>
        <p:nvPicPr>
          <p:cNvPr id="5" name="Picture 4">
            <a:extLst>
              <a:ext uri="{FF2B5EF4-FFF2-40B4-BE49-F238E27FC236}">
                <a16:creationId xmlns:a16="http://schemas.microsoft.com/office/drawing/2014/main" id="{0261B0AE-75B0-1148-AE23-97628505FA06}"/>
              </a:ext>
            </a:extLst>
          </p:cNvPr>
          <p:cNvPicPr>
            <a:picLocks noChangeAspect="1"/>
          </p:cNvPicPr>
          <p:nvPr/>
        </p:nvPicPr>
        <p:blipFill>
          <a:blip r:embed="rId2"/>
          <a:stretch>
            <a:fillRect/>
          </a:stretch>
        </p:blipFill>
        <p:spPr>
          <a:xfrm>
            <a:off x="6766342" y="1096774"/>
            <a:ext cx="5079371" cy="2655584"/>
          </a:xfrm>
          <a:prstGeom prst="rect">
            <a:avLst/>
          </a:prstGeom>
        </p:spPr>
      </p:pic>
      <p:sp>
        <p:nvSpPr>
          <p:cNvPr id="7" name="Arrow: Down 6">
            <a:extLst>
              <a:ext uri="{FF2B5EF4-FFF2-40B4-BE49-F238E27FC236}">
                <a16:creationId xmlns:a16="http://schemas.microsoft.com/office/drawing/2014/main" id="{74BDB52F-FC01-AE4F-9232-A25EA0479A29}"/>
              </a:ext>
            </a:extLst>
          </p:cNvPr>
          <p:cNvSpPr/>
          <p:nvPr/>
        </p:nvSpPr>
        <p:spPr>
          <a:xfrm>
            <a:off x="6483178" y="2010032"/>
            <a:ext cx="398493" cy="1161536"/>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3458A58-C00E-F17B-6D98-1CC27672A6D5}"/>
              </a:ext>
            </a:extLst>
          </p:cNvPr>
          <p:cNvSpPr txBox="1"/>
          <p:nvPr/>
        </p:nvSpPr>
        <p:spPr>
          <a:xfrm>
            <a:off x="239102" y="2210062"/>
            <a:ext cx="3289683" cy="369332"/>
          </a:xfrm>
          <a:prstGeom prst="rect">
            <a:avLst/>
          </a:prstGeom>
          <a:noFill/>
        </p:spPr>
        <p:txBody>
          <a:bodyPr wrap="none" rtlCol="0">
            <a:spAutoFit/>
          </a:bodyPr>
          <a:lstStyle/>
          <a:p>
            <a:r>
              <a:rPr lang="en-US" dirty="0"/>
              <a:t>Redefine original space such that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D2607D6-4C7C-95DD-DA4E-CFB40CF43918}"/>
                  </a:ext>
                </a:extLst>
              </p:cNvPr>
              <p:cNvSpPr txBox="1"/>
              <p:nvPr/>
            </p:nvSpPr>
            <p:spPr>
              <a:xfrm>
                <a:off x="237050" y="2579394"/>
                <a:ext cx="1919436"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𝑃</m:t>
                              </m:r>
                            </m:e>
                          </m:acc>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𝚤</m:t>
                          </m:r>
                          <m:r>
                            <a:rPr lang="en-US" sz="2800" b="0" i="1" smtClean="0">
                              <a:latin typeface="Cambria Math" panose="02040503050406030204" pitchFamily="18" charset="0"/>
                            </a:rPr>
                            <m:t>ℏ</m:t>
                          </m:r>
                        </m:num>
                        <m:den>
                          <m:r>
                            <a:rPr lang="en-US" sz="2800" b="0" i="1" smtClean="0">
                              <a:latin typeface="Cambria Math" panose="02040503050406030204" pitchFamily="18" charset="0"/>
                            </a:rPr>
                            <m:t>𝜆</m:t>
                          </m:r>
                        </m:den>
                      </m:f>
                    </m:oMath>
                  </m:oMathPara>
                </a14:m>
                <a:endParaRPr lang="en-US" sz="2800" dirty="0"/>
              </a:p>
            </p:txBody>
          </p:sp>
        </mc:Choice>
        <mc:Fallback xmlns="">
          <p:sp>
            <p:nvSpPr>
              <p:cNvPr id="9" name="TextBox 8">
                <a:extLst>
                  <a:ext uri="{FF2B5EF4-FFF2-40B4-BE49-F238E27FC236}">
                    <a16:creationId xmlns:a16="http://schemas.microsoft.com/office/drawing/2014/main" id="{0D2607D6-4C7C-95DD-DA4E-CFB40CF43918}"/>
                  </a:ext>
                </a:extLst>
              </p:cNvPr>
              <p:cNvSpPr txBox="1">
                <a:spLocks noRot="1" noChangeAspect="1" noMove="1" noResize="1" noEditPoints="1" noAdjustHandles="1" noChangeArrowheads="1" noChangeShapeType="1" noTextEdit="1"/>
              </p:cNvSpPr>
              <p:nvPr/>
            </p:nvSpPr>
            <p:spPr>
              <a:xfrm>
                <a:off x="237050" y="2579394"/>
                <a:ext cx="1919436" cy="9103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84C02E-FAD5-E33D-78F0-3D8AFD038B1C}"/>
                  </a:ext>
                </a:extLst>
              </p:cNvPr>
              <p:cNvSpPr txBox="1"/>
              <p:nvPr/>
            </p:nvSpPr>
            <p:spPr>
              <a:xfrm>
                <a:off x="2270045" y="2710487"/>
                <a:ext cx="3411383" cy="6481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𝑇</m:t>
                          </m:r>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d>
                          <m:r>
                            <a:rPr lang="en-US" sz="3200" b="0" i="1" smtClean="0">
                              <a:latin typeface="Cambria Math" panose="02040503050406030204" pitchFamily="18" charset="0"/>
                            </a:rPr>
                            <m:t>,</m:t>
                          </m:r>
                          <m:r>
                            <a:rPr lang="en-US" sz="3200" b="0" i="1" smtClean="0">
                              <a:latin typeface="Cambria Math" panose="02040503050406030204" pitchFamily="18" charset="0"/>
                            </a:rPr>
                            <m:t>𝑇</m:t>
                          </m:r>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𝑃</m:t>
                                  </m:r>
                                </m:e>
                              </m:acc>
                            </m:e>
                          </m:d>
                        </m:e>
                      </m:d>
                      <m:r>
                        <a:rPr lang="en-US" sz="3200" b="0" i="1" smtClean="0">
                          <a:latin typeface="Cambria Math" panose="02040503050406030204" pitchFamily="18" charset="0"/>
                        </a:rPr>
                        <m:t>=</m:t>
                      </m:r>
                      <m:r>
                        <a:rPr lang="en-US" sz="3200" b="0" i="1" smtClean="0">
                          <a:latin typeface="Cambria Math" panose="02040503050406030204" pitchFamily="18" charset="0"/>
                        </a:rPr>
                        <m:t>𝚤</m:t>
                      </m:r>
                      <m:r>
                        <a:rPr lang="en-US" sz="3200" b="0" i="1" smtClean="0">
                          <a:latin typeface="Cambria Math" panose="02040503050406030204" pitchFamily="18" charset="0"/>
                        </a:rPr>
                        <m:t>ℏ</m:t>
                      </m:r>
                    </m:oMath>
                  </m:oMathPara>
                </a14:m>
                <a:endParaRPr lang="en-US" sz="3200" dirty="0"/>
              </a:p>
            </p:txBody>
          </p:sp>
        </mc:Choice>
        <mc:Fallback xmlns="">
          <p:sp>
            <p:nvSpPr>
              <p:cNvPr id="11" name="TextBox 10">
                <a:extLst>
                  <a:ext uri="{FF2B5EF4-FFF2-40B4-BE49-F238E27FC236}">
                    <a16:creationId xmlns:a16="http://schemas.microsoft.com/office/drawing/2014/main" id="{B284C02E-FAD5-E33D-78F0-3D8AFD038B1C}"/>
                  </a:ext>
                </a:extLst>
              </p:cNvPr>
              <p:cNvSpPr txBox="1">
                <a:spLocks noRot="1" noChangeAspect="1" noMove="1" noResize="1" noEditPoints="1" noAdjustHandles="1" noChangeArrowheads="1" noChangeShapeType="1" noTextEdit="1"/>
              </p:cNvSpPr>
              <p:nvPr/>
            </p:nvSpPr>
            <p:spPr>
              <a:xfrm>
                <a:off x="2270045" y="2710487"/>
                <a:ext cx="3411383" cy="648191"/>
              </a:xfrm>
              <a:prstGeom prst="rect">
                <a:avLst/>
              </a:prstGeom>
              <a:blipFill>
                <a:blip r:embed="rId4"/>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C1B2E387-B588-AF81-6B18-E9F46BB43A68}"/>
              </a:ext>
            </a:extLst>
          </p:cNvPr>
          <p:cNvSpPr txBox="1"/>
          <p:nvPr/>
        </p:nvSpPr>
        <p:spPr>
          <a:xfrm>
            <a:off x="239102" y="1094299"/>
            <a:ext cx="1118961" cy="369332"/>
          </a:xfrm>
          <a:prstGeom prst="rect">
            <a:avLst/>
          </a:prstGeom>
          <a:noFill/>
        </p:spPr>
        <p:txBody>
          <a:bodyPr wrap="none" rtlCol="0">
            <a:spAutoFit/>
          </a:bodyPr>
          <a:lstStyle/>
          <a:p>
            <a:r>
              <a:rPr lang="en-US" dirty="0"/>
              <a:t>Instead of</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EBCBA59-413C-5D8A-8EA6-5FFDFF306601}"/>
                  </a:ext>
                </a:extLst>
              </p:cNvPr>
              <p:cNvSpPr txBox="1"/>
              <p:nvPr/>
            </p:nvSpPr>
            <p:spPr>
              <a:xfrm>
                <a:off x="239102" y="1525323"/>
                <a:ext cx="1915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r>
                            <a:rPr lang="en-US" sz="2800" b="0" i="1" smtClean="0">
                              <a:latin typeface="Cambria Math" panose="02040503050406030204" pitchFamily="18" charset="0"/>
                            </a:rPr>
                            <m:t>,</m:t>
                          </m:r>
                          <m:r>
                            <a:rPr lang="en-US" sz="2800" b="0" i="1" smtClean="0">
                              <a:latin typeface="Cambria Math" panose="02040503050406030204" pitchFamily="18" charset="0"/>
                            </a:rPr>
                            <m:t>𝑃</m:t>
                          </m:r>
                        </m:e>
                      </m:d>
                      <m:r>
                        <a:rPr lang="en-US" sz="2800" b="0" i="1" smtClean="0">
                          <a:latin typeface="Cambria Math" panose="02040503050406030204" pitchFamily="18" charset="0"/>
                        </a:rPr>
                        <m:t>=</m:t>
                      </m:r>
                      <m:r>
                        <a:rPr lang="en-US" sz="2800" b="0" i="1" smtClean="0">
                          <a:latin typeface="Cambria Math" panose="02040503050406030204" pitchFamily="18" charset="0"/>
                        </a:rPr>
                        <m:t>𝚤</m:t>
                      </m:r>
                      <m:r>
                        <a:rPr lang="en-US" sz="2800" b="0" i="1" smtClean="0">
                          <a:latin typeface="Cambria Math" panose="02040503050406030204" pitchFamily="18" charset="0"/>
                        </a:rPr>
                        <m:t>ℏ</m:t>
                      </m:r>
                    </m:oMath>
                  </m:oMathPara>
                </a14:m>
                <a:endParaRPr lang="en-US" sz="2800" dirty="0"/>
              </a:p>
            </p:txBody>
          </p:sp>
        </mc:Choice>
        <mc:Fallback xmlns="">
          <p:sp>
            <p:nvSpPr>
              <p:cNvPr id="13" name="TextBox 12">
                <a:extLst>
                  <a:ext uri="{FF2B5EF4-FFF2-40B4-BE49-F238E27FC236}">
                    <a16:creationId xmlns:a16="http://schemas.microsoft.com/office/drawing/2014/main" id="{BEBCBA59-413C-5D8A-8EA6-5FFDFF306601}"/>
                  </a:ext>
                </a:extLst>
              </p:cNvPr>
              <p:cNvSpPr txBox="1">
                <a:spLocks noRot="1" noChangeAspect="1" noMove="1" noResize="1" noEditPoints="1" noAdjustHandles="1" noChangeArrowheads="1" noChangeShapeType="1" noTextEdit="1"/>
              </p:cNvSpPr>
              <p:nvPr/>
            </p:nvSpPr>
            <p:spPr>
              <a:xfrm>
                <a:off x="239102" y="1525323"/>
                <a:ext cx="1915332"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D87852B-EBBE-9868-91F3-93E066901258}"/>
                  </a:ext>
                </a:extLst>
              </p:cNvPr>
              <p:cNvSpPr txBox="1"/>
              <p:nvPr/>
            </p:nvSpPr>
            <p:spPr>
              <a:xfrm>
                <a:off x="2270045" y="1494545"/>
                <a:ext cx="356366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𝑇</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b="0" i="1" smtClean="0">
                              <a:latin typeface="Cambria Math" panose="02040503050406030204" pitchFamily="18" charset="0"/>
                            </a:rPr>
                            <m:t>,</m:t>
                          </m:r>
                          <m:r>
                            <a:rPr lang="en-US" sz="3200" b="0" i="1" smtClean="0">
                              <a:latin typeface="Cambria Math" panose="02040503050406030204" pitchFamily="18" charset="0"/>
                            </a:rPr>
                            <m:t>𝑇</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𝑃</m:t>
                              </m:r>
                            </m:e>
                          </m:d>
                        </m:e>
                      </m:d>
                      <m:r>
                        <a:rPr lang="en-US" sz="3200" b="0" i="1" smtClean="0">
                          <a:latin typeface="Cambria Math" panose="02040503050406030204" pitchFamily="18" charset="0"/>
                        </a:rPr>
                        <m:t>=</m:t>
                      </m:r>
                      <m:r>
                        <a:rPr lang="en-US" sz="3200" b="0" i="1" smtClean="0">
                          <a:latin typeface="Cambria Math" panose="02040503050406030204" pitchFamily="18" charset="0"/>
                        </a:rPr>
                        <m:t>𝜆</m:t>
                      </m:r>
                      <m:r>
                        <a:rPr lang="en-US" sz="3200" b="0" i="1" smtClean="0">
                          <a:latin typeface="Cambria Math" panose="02040503050406030204" pitchFamily="18" charset="0"/>
                        </a:rPr>
                        <m:t>𝚤</m:t>
                      </m:r>
                      <m:r>
                        <a:rPr lang="en-US" sz="3200" b="0" i="1" smtClean="0">
                          <a:latin typeface="Cambria Math" panose="02040503050406030204" pitchFamily="18" charset="0"/>
                        </a:rPr>
                        <m:t>ℏ</m:t>
                      </m:r>
                    </m:oMath>
                  </m:oMathPara>
                </a14:m>
                <a:endParaRPr lang="en-US" sz="3200" dirty="0"/>
              </a:p>
            </p:txBody>
          </p:sp>
        </mc:Choice>
        <mc:Fallback xmlns="">
          <p:sp>
            <p:nvSpPr>
              <p:cNvPr id="14" name="TextBox 13">
                <a:extLst>
                  <a:ext uri="{FF2B5EF4-FFF2-40B4-BE49-F238E27FC236}">
                    <a16:creationId xmlns:a16="http://schemas.microsoft.com/office/drawing/2014/main" id="{3D87852B-EBBE-9868-91F3-93E066901258}"/>
                  </a:ext>
                </a:extLst>
              </p:cNvPr>
              <p:cNvSpPr txBox="1">
                <a:spLocks noRot="1" noChangeAspect="1" noMove="1" noResize="1" noEditPoints="1" noAdjustHandles="1" noChangeArrowheads="1" noChangeShapeType="1" noTextEdit="1"/>
              </p:cNvSpPr>
              <p:nvPr/>
            </p:nvSpPr>
            <p:spPr>
              <a:xfrm>
                <a:off x="2270045" y="1494545"/>
                <a:ext cx="3563668" cy="584775"/>
              </a:xfrm>
              <a:prstGeom prst="rect">
                <a:avLst/>
              </a:prstGeom>
              <a:blipFill>
                <a:blip r:embed="rId6"/>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8C3C52F7-DB2B-ED71-E8E2-F5E36850F402}"/>
              </a:ext>
            </a:extLst>
          </p:cNvPr>
          <p:cNvCxnSpPr>
            <a:cxnSpLocks/>
          </p:cNvCxnSpPr>
          <p:nvPr/>
        </p:nvCxnSpPr>
        <p:spPr>
          <a:xfrm flipH="1" flipV="1">
            <a:off x="2075935" y="3358678"/>
            <a:ext cx="474257" cy="38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1A592CE-21EC-CBFF-2620-2F32B5725CC4}"/>
                  </a:ext>
                </a:extLst>
              </p:cNvPr>
              <p:cNvSpPr txBox="1"/>
              <p:nvPr/>
            </p:nvSpPr>
            <p:spPr>
              <a:xfrm>
                <a:off x="1936360" y="3641351"/>
                <a:ext cx="1861856" cy="496611"/>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ℏ</m:t>
                        </m:r>
                      </m:num>
                      <m:den>
                        <m:r>
                          <a:rPr lang="en-US" b="0" i="1" smtClean="0">
                            <a:latin typeface="Cambria Math" panose="02040503050406030204" pitchFamily="18" charset="0"/>
                          </a:rPr>
                          <m:t>𝜆</m:t>
                        </m:r>
                      </m:den>
                    </m:f>
                    <m:r>
                      <a:rPr lang="en-US" b="0" i="1" smtClean="0">
                        <a:latin typeface="Cambria Math" panose="02040503050406030204" pitchFamily="18" charset="0"/>
                      </a:rPr>
                      <m:t>→0</m:t>
                    </m:r>
                  </m:oMath>
                </a14:m>
                <a:r>
                  <a:rPr lang="en-US" dirty="0"/>
                  <a:t> </a:t>
                </a:r>
              </a:p>
            </p:txBody>
          </p:sp>
        </mc:Choice>
        <mc:Fallback xmlns="">
          <p:sp>
            <p:nvSpPr>
              <p:cNvPr id="18" name="TextBox 17">
                <a:extLst>
                  <a:ext uri="{FF2B5EF4-FFF2-40B4-BE49-F238E27FC236}">
                    <a16:creationId xmlns:a16="http://schemas.microsoft.com/office/drawing/2014/main" id="{01A592CE-21EC-CBFF-2620-2F32B5725CC4}"/>
                  </a:ext>
                </a:extLst>
              </p:cNvPr>
              <p:cNvSpPr txBox="1">
                <a:spLocks noRot="1" noChangeAspect="1" noMove="1" noResize="1" noEditPoints="1" noAdjustHandles="1" noChangeArrowheads="1" noChangeShapeType="1" noTextEdit="1"/>
              </p:cNvSpPr>
              <p:nvPr/>
            </p:nvSpPr>
            <p:spPr>
              <a:xfrm>
                <a:off x="1936360" y="3641351"/>
                <a:ext cx="1861856" cy="496611"/>
              </a:xfrm>
              <a:prstGeom prst="rect">
                <a:avLst/>
              </a:prstGeom>
              <a:blipFill>
                <a:blip r:embed="rId7"/>
                <a:stretch>
                  <a:fillRect b="-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F012D83-7F43-6496-604B-AD6DE07288B7}"/>
                  </a:ext>
                </a:extLst>
              </p:cNvPr>
              <p:cNvSpPr txBox="1"/>
              <p:nvPr/>
            </p:nvSpPr>
            <p:spPr>
              <a:xfrm>
                <a:off x="426743" y="4443766"/>
                <a:ext cx="8915226" cy="1077218"/>
              </a:xfrm>
              <a:prstGeom prst="rect">
                <a:avLst/>
              </a:prstGeom>
              <a:noFill/>
            </p:spPr>
            <p:txBody>
              <a:bodyPr wrap="square" rtlCol="0">
                <a:spAutoFit/>
              </a:bodyPr>
              <a:lstStyle/>
              <a:p>
                <a:r>
                  <a:rPr lang="en-US" sz="3200" dirty="0">
                    <a:solidFill>
                      <a:schemeClr val="accent6">
                        <a:lumMod val="75000"/>
                      </a:schemeClr>
                    </a:solidFill>
                  </a:rPr>
                  <a:t>Mathematically equivalent to lowering the entropy of a pure state to </a:t>
                </a:r>
                <a14:m>
                  <m:oMath xmlns:m="http://schemas.openxmlformats.org/officeDocument/2006/math">
                    <m:r>
                      <a:rPr lang="en-US" sz="3200" b="0" i="1" smtClean="0">
                        <a:solidFill>
                          <a:schemeClr val="accent6">
                            <a:lumMod val="75000"/>
                          </a:schemeClr>
                        </a:solidFill>
                        <a:latin typeface="Cambria Math" panose="02040503050406030204" pitchFamily="18" charset="0"/>
                      </a:rPr>
                      <m:t>−∞</m:t>
                    </m:r>
                  </m:oMath>
                </a14:m>
                <a:r>
                  <a:rPr lang="en-US" sz="3200" dirty="0">
                    <a:solidFill>
                      <a:schemeClr val="accent6">
                        <a:lumMod val="75000"/>
                      </a:schemeClr>
                    </a:solidFill>
                  </a:rPr>
                  <a:t>, or </a:t>
                </a:r>
                <a14:m>
                  <m:oMath xmlns:m="http://schemas.openxmlformats.org/officeDocument/2006/math">
                    <m:r>
                      <a:rPr lang="en-US" sz="3200" b="0" i="1" smtClean="0">
                        <a:solidFill>
                          <a:schemeClr val="accent6">
                            <a:lumMod val="75000"/>
                          </a:schemeClr>
                        </a:solidFill>
                        <a:latin typeface="Cambria Math" panose="02040503050406030204" pitchFamily="18" charset="0"/>
                      </a:rPr>
                      <m:t>ℏ→0</m:t>
                    </m:r>
                  </m:oMath>
                </a14:m>
                <a:r>
                  <a:rPr lang="en-US" sz="3200" dirty="0">
                    <a:solidFill>
                      <a:schemeClr val="accent6">
                        <a:lumMod val="75000"/>
                      </a:schemeClr>
                    </a:solidFill>
                  </a:rPr>
                  <a:t> (group contraction)</a:t>
                </a:r>
              </a:p>
            </p:txBody>
          </p:sp>
        </mc:Choice>
        <mc:Fallback xmlns="">
          <p:sp>
            <p:nvSpPr>
              <p:cNvPr id="20" name="TextBox 19">
                <a:extLst>
                  <a:ext uri="{FF2B5EF4-FFF2-40B4-BE49-F238E27FC236}">
                    <a16:creationId xmlns:a16="http://schemas.microsoft.com/office/drawing/2014/main" id="{4F012D83-7F43-6496-604B-AD6DE07288B7}"/>
                  </a:ext>
                </a:extLst>
              </p:cNvPr>
              <p:cNvSpPr txBox="1">
                <a:spLocks noRot="1" noChangeAspect="1" noMove="1" noResize="1" noEditPoints="1" noAdjustHandles="1" noChangeArrowheads="1" noChangeShapeType="1" noTextEdit="1"/>
              </p:cNvSpPr>
              <p:nvPr/>
            </p:nvSpPr>
            <p:spPr>
              <a:xfrm>
                <a:off x="426743" y="4443766"/>
                <a:ext cx="8915226" cy="1077218"/>
              </a:xfrm>
              <a:prstGeom prst="rect">
                <a:avLst/>
              </a:prstGeom>
              <a:blipFill>
                <a:blip r:embed="rId8"/>
                <a:stretch>
                  <a:fillRect l="-1710" t="-7345" b="-18079"/>
                </a:stretch>
              </a:blipFill>
            </p:spPr>
            <p:txBody>
              <a:bodyPr/>
              <a:lstStyle/>
              <a:p>
                <a:r>
                  <a:rPr lang="en-US">
                    <a:noFill/>
                  </a:rPr>
                  <a:t> </a:t>
                </a:r>
              </a:p>
            </p:txBody>
          </p:sp>
        </mc:Fallback>
      </mc:AlternateContent>
    </p:spTree>
    <p:extLst>
      <p:ext uri="{BB962C8B-B14F-4D97-AF65-F5344CB8AC3E}">
        <p14:creationId xmlns:p14="http://schemas.microsoft.com/office/powerpoint/2010/main" val="60074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E79F4-20D7-78CC-70C9-E497432A889C}"/>
            </a:ext>
          </a:extLst>
        </p:cNvPr>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229687F3-B712-EF84-E4BC-405B977085F8}"/>
              </a:ext>
            </a:extLst>
          </p:cNvPr>
          <p:cNvGraphicFramePr>
            <a:graphicFrameLocks noGrp="1"/>
          </p:cNvGraphicFramePr>
          <p:nvPr>
            <p:extLst>
              <p:ext uri="{D42A27DB-BD31-4B8C-83A1-F6EECF244321}">
                <p14:modId xmlns:p14="http://schemas.microsoft.com/office/powerpoint/2010/main" val="3835972083"/>
              </p:ext>
            </p:extLst>
          </p:nvPr>
        </p:nvGraphicFramePr>
        <p:xfrm>
          <a:off x="1831767" y="1329719"/>
          <a:ext cx="6644788" cy="3298182"/>
        </p:xfrm>
        <a:graphic>
          <a:graphicData uri="http://schemas.openxmlformats.org/drawingml/2006/table">
            <a:tbl>
              <a:tblPr firstRow="1" bandRow="1">
                <a:tableStyleId>{2D5ABB26-0587-4C30-8999-92F81FD0307C}</a:tableStyleId>
              </a:tblPr>
              <a:tblGrid>
                <a:gridCol w="3322394">
                  <a:extLst>
                    <a:ext uri="{9D8B030D-6E8A-4147-A177-3AD203B41FA5}">
                      <a16:colId xmlns:a16="http://schemas.microsoft.com/office/drawing/2014/main" val="318984211"/>
                    </a:ext>
                  </a:extLst>
                </a:gridCol>
                <a:gridCol w="3322394">
                  <a:extLst>
                    <a:ext uri="{9D8B030D-6E8A-4147-A177-3AD203B41FA5}">
                      <a16:colId xmlns:a16="http://schemas.microsoft.com/office/drawing/2014/main" val="4065757525"/>
                    </a:ext>
                  </a:extLst>
                </a:gridCol>
              </a:tblGrid>
              <a:tr h="1649091">
                <a:tc>
                  <a:txBody>
                    <a:bodyPr/>
                    <a:lstStyle/>
                    <a:p>
                      <a:pPr algn="ctr"/>
                      <a:r>
                        <a:rPr lang="en-US" sz="2800" dirty="0"/>
                        <a:t>Classical</a:t>
                      </a:r>
                      <a:br>
                        <a:rPr lang="en-US" sz="2800" dirty="0"/>
                      </a:br>
                      <a:r>
                        <a:rPr lang="en-US" sz="2800" dirty="0"/>
                        <a:t>Mechanics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Relativistic</a:t>
                      </a:r>
                      <a:br>
                        <a:rPr lang="en-US" sz="2800" dirty="0"/>
                      </a:br>
                      <a:r>
                        <a:rPr lang="en-US" sz="2800" dirty="0"/>
                        <a:t>Mechanics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742816"/>
                  </a:ext>
                </a:extLst>
              </a:tr>
              <a:tr h="1649091">
                <a:tc>
                  <a:txBody>
                    <a:bodyPr/>
                    <a:lstStyle/>
                    <a:p>
                      <a:pPr algn="ctr"/>
                      <a:r>
                        <a:rPr lang="en-US" sz="2800" dirty="0"/>
                        <a:t>Quantum</a:t>
                      </a:r>
                      <a:br>
                        <a:rPr lang="en-US" sz="2800" dirty="0"/>
                      </a:br>
                      <a:r>
                        <a:rPr lang="en-US" sz="2800" dirty="0"/>
                        <a:t>Mechanics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Quantum</a:t>
                      </a:r>
                      <a:br>
                        <a:rPr lang="en-US" sz="2800" dirty="0"/>
                      </a:br>
                      <a:r>
                        <a:rPr lang="en-US" sz="2800" dirty="0"/>
                        <a:t>Field Theory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0478271"/>
                  </a:ext>
                </a:extLst>
              </a:tr>
            </a:tbl>
          </a:graphicData>
        </a:graphic>
      </p:graphicFrame>
      <p:cxnSp>
        <p:nvCxnSpPr>
          <p:cNvPr id="17" name="Straight Arrow Connector 16">
            <a:extLst>
              <a:ext uri="{FF2B5EF4-FFF2-40B4-BE49-F238E27FC236}">
                <a16:creationId xmlns:a16="http://schemas.microsoft.com/office/drawing/2014/main" id="{0A132DCF-3983-A5CB-62F2-E824B2AC52F5}"/>
              </a:ext>
            </a:extLst>
          </p:cNvPr>
          <p:cNvCxnSpPr/>
          <p:nvPr/>
        </p:nvCxnSpPr>
        <p:spPr>
          <a:xfrm>
            <a:off x="1835474" y="1030368"/>
            <a:ext cx="6621057" cy="0"/>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BB749DCD-D9A5-EA68-04ED-F7B900D96CB9}"/>
              </a:ext>
            </a:extLst>
          </p:cNvPr>
          <p:cNvSpPr txBox="1"/>
          <p:nvPr/>
        </p:nvSpPr>
        <p:spPr>
          <a:xfrm>
            <a:off x="4771684" y="626046"/>
            <a:ext cx="764953" cy="369332"/>
          </a:xfrm>
          <a:prstGeom prst="rect">
            <a:avLst/>
          </a:prstGeom>
          <a:noFill/>
        </p:spPr>
        <p:txBody>
          <a:bodyPr wrap="none" rtlCol="0">
            <a:spAutoFit/>
          </a:bodyPr>
          <a:lstStyle/>
          <a:p>
            <a:r>
              <a:rPr lang="en-US" dirty="0"/>
              <a:t>Speed</a:t>
            </a:r>
          </a:p>
        </p:txBody>
      </p:sp>
      <p:cxnSp>
        <p:nvCxnSpPr>
          <p:cNvPr id="19" name="Straight Arrow Connector 18">
            <a:extLst>
              <a:ext uri="{FF2B5EF4-FFF2-40B4-BE49-F238E27FC236}">
                <a16:creationId xmlns:a16="http://schemas.microsoft.com/office/drawing/2014/main" id="{6F1FA267-63DA-4312-6AF5-216A42B626EC}"/>
              </a:ext>
            </a:extLst>
          </p:cNvPr>
          <p:cNvCxnSpPr>
            <a:cxnSpLocks/>
          </p:cNvCxnSpPr>
          <p:nvPr/>
        </p:nvCxnSpPr>
        <p:spPr>
          <a:xfrm flipV="1">
            <a:off x="1521776" y="1323045"/>
            <a:ext cx="0" cy="3298182"/>
          </a:xfrm>
          <a:prstGeom prst="straightConnector1">
            <a:avLst/>
          </a:prstGeom>
          <a:ln w="12700">
            <a:tailEnd type="triangle" w="lg" len="lg"/>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E755AA77-ADC7-CC51-72C4-A30641F7ED1A}"/>
              </a:ext>
            </a:extLst>
          </p:cNvPr>
          <p:cNvSpPr txBox="1"/>
          <p:nvPr/>
        </p:nvSpPr>
        <p:spPr>
          <a:xfrm rot="16200000">
            <a:off x="753456" y="2794143"/>
            <a:ext cx="916661" cy="369332"/>
          </a:xfrm>
          <a:prstGeom prst="rect">
            <a:avLst/>
          </a:prstGeom>
          <a:noFill/>
        </p:spPr>
        <p:txBody>
          <a:bodyPr wrap="none" rtlCol="0">
            <a:spAutoFit/>
          </a:bodyPr>
          <a:lstStyle/>
          <a:p>
            <a:r>
              <a:rPr lang="en-US" dirty="0"/>
              <a:t>Entropy</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ABB359C-8913-CDC5-18E9-DEDB670CDF6F}"/>
                  </a:ext>
                </a:extLst>
              </p:cNvPr>
              <p:cNvSpPr txBox="1"/>
              <p:nvPr/>
            </p:nvSpPr>
            <p:spPr>
              <a:xfrm>
                <a:off x="1831767" y="740667"/>
                <a:ext cx="730328" cy="276999"/>
              </a:xfrm>
              <a:prstGeom prst="rect">
                <a:avLst/>
              </a:prstGeom>
              <a:noFill/>
            </p:spPr>
            <p:txBody>
              <a:bodyPr wrap="none" rtlCol="0">
                <a:spAutoFit/>
              </a:bodyPr>
              <a:lstStyle/>
              <a:p>
                <a:r>
                  <a:rPr lang="en-US" sz="1200" b="0" dirty="0"/>
                  <a:t>“</a:t>
                </a:r>
                <a14:m>
                  <m:oMath xmlns:m="http://schemas.openxmlformats.org/officeDocument/2006/math">
                    <m:r>
                      <a:rPr lang="en-US" sz="1200" b="0" i="1" smtClean="0">
                        <a:latin typeface="Cambria Math" panose="02040503050406030204" pitchFamily="18" charset="0"/>
                      </a:rPr>
                      <m:t>𝑐</m:t>
                    </m:r>
                    <m:r>
                      <a:rPr lang="en-US" sz="1200" b="0" i="1" smtClean="0">
                        <a:latin typeface="Cambria Math" panose="02040503050406030204" pitchFamily="18" charset="0"/>
                      </a:rPr>
                      <m:t>→∞</m:t>
                    </m:r>
                  </m:oMath>
                </a14:m>
                <a:r>
                  <a:rPr lang="en-US" sz="1200" dirty="0"/>
                  <a:t>”</a:t>
                </a:r>
              </a:p>
            </p:txBody>
          </p:sp>
        </mc:Choice>
        <mc:Fallback xmlns="">
          <p:sp>
            <p:nvSpPr>
              <p:cNvPr id="23" name="TextBox 22">
                <a:extLst>
                  <a:ext uri="{FF2B5EF4-FFF2-40B4-BE49-F238E27FC236}">
                    <a16:creationId xmlns:a16="http://schemas.microsoft.com/office/drawing/2014/main" id="{0ABB359C-8913-CDC5-18E9-DEDB670CDF6F}"/>
                  </a:ext>
                </a:extLst>
              </p:cNvPr>
              <p:cNvSpPr txBox="1">
                <a:spLocks noRot="1" noChangeAspect="1" noMove="1" noResize="1" noEditPoints="1" noAdjustHandles="1" noChangeArrowheads="1" noChangeShapeType="1" noTextEdit="1"/>
              </p:cNvSpPr>
              <p:nvPr/>
            </p:nvSpPr>
            <p:spPr>
              <a:xfrm>
                <a:off x="1831767" y="740667"/>
                <a:ext cx="730328" cy="276999"/>
              </a:xfrm>
              <a:prstGeom prst="rect">
                <a:avLst/>
              </a:prstGeom>
              <a:blipFill>
                <a:blip r:embed="rId2"/>
                <a:stretch>
                  <a:fillRect t="-22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A5FBB8F-AFAC-7E40-22B3-F24298CB56DD}"/>
                  </a:ext>
                </a:extLst>
              </p:cNvPr>
              <p:cNvSpPr txBox="1"/>
              <p:nvPr/>
            </p:nvSpPr>
            <p:spPr>
              <a:xfrm rot="16200000">
                <a:off x="908852" y="1488763"/>
                <a:ext cx="698204" cy="276999"/>
              </a:xfrm>
              <a:prstGeom prst="rect">
                <a:avLst/>
              </a:prstGeom>
              <a:noFill/>
            </p:spPr>
            <p:txBody>
              <a:bodyPr wrap="none" rtlCol="0">
                <a:spAutoFit/>
              </a:bodyPr>
              <a:lstStyle/>
              <a:p>
                <a:r>
                  <a:rPr lang="en-US" sz="1200" b="0" dirty="0"/>
                  <a:t>“</a:t>
                </a:r>
                <a14:m>
                  <m:oMath xmlns:m="http://schemas.openxmlformats.org/officeDocument/2006/math">
                    <m:r>
                      <a:rPr lang="en-US" sz="1200" b="0" i="1" smtClean="0">
                        <a:latin typeface="Cambria Math" panose="02040503050406030204" pitchFamily="18" charset="0"/>
                      </a:rPr>
                      <m:t>ℏ→0</m:t>
                    </m:r>
                  </m:oMath>
                </a14:m>
                <a:r>
                  <a:rPr lang="en-US" sz="1200" dirty="0"/>
                  <a:t>”</a:t>
                </a:r>
              </a:p>
            </p:txBody>
          </p:sp>
        </mc:Choice>
        <mc:Fallback xmlns="">
          <p:sp>
            <p:nvSpPr>
              <p:cNvPr id="24" name="TextBox 23">
                <a:extLst>
                  <a:ext uri="{FF2B5EF4-FFF2-40B4-BE49-F238E27FC236}">
                    <a16:creationId xmlns:a16="http://schemas.microsoft.com/office/drawing/2014/main" id="{1A5FBB8F-AFAC-7E40-22B3-F24298CB56DD}"/>
                  </a:ext>
                </a:extLst>
              </p:cNvPr>
              <p:cNvSpPr txBox="1">
                <a:spLocks noRot="1" noChangeAspect="1" noMove="1" noResize="1" noEditPoints="1" noAdjustHandles="1" noChangeArrowheads="1" noChangeShapeType="1" noTextEdit="1"/>
              </p:cNvSpPr>
              <p:nvPr/>
            </p:nvSpPr>
            <p:spPr>
              <a:xfrm rot="16200000">
                <a:off x="908852" y="1488763"/>
                <a:ext cx="698204" cy="276999"/>
              </a:xfrm>
              <a:prstGeom prst="rect">
                <a:avLst/>
              </a:prstGeom>
              <a:blipFill>
                <a:blip r:embed="rId3"/>
                <a:stretch>
                  <a:fillRect l="-2222" r="-17778" b="-877"/>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681DA064-2989-9A97-2488-9DF506FDDD35}"/>
              </a:ext>
            </a:extLst>
          </p:cNvPr>
          <p:cNvSpPr txBox="1"/>
          <p:nvPr/>
        </p:nvSpPr>
        <p:spPr>
          <a:xfrm>
            <a:off x="1716222" y="502935"/>
            <a:ext cx="961417" cy="307777"/>
          </a:xfrm>
          <a:prstGeom prst="rect">
            <a:avLst/>
          </a:prstGeom>
          <a:noFill/>
        </p:spPr>
        <p:txBody>
          <a:bodyPr wrap="none" rtlCol="0">
            <a:spAutoFit/>
          </a:bodyPr>
          <a:lstStyle/>
          <a:p>
            <a:r>
              <a:rPr lang="en-US" sz="1400" dirty="0"/>
              <a:t>Low speed</a:t>
            </a:r>
          </a:p>
        </p:txBody>
      </p:sp>
      <p:sp>
        <p:nvSpPr>
          <p:cNvPr id="3" name="TextBox 2">
            <a:extLst>
              <a:ext uri="{FF2B5EF4-FFF2-40B4-BE49-F238E27FC236}">
                <a16:creationId xmlns:a16="http://schemas.microsoft.com/office/drawing/2014/main" id="{C2472C7F-AC81-94F3-2482-F88DF82AA882}"/>
              </a:ext>
            </a:extLst>
          </p:cNvPr>
          <p:cNvSpPr txBox="1"/>
          <p:nvPr/>
        </p:nvSpPr>
        <p:spPr>
          <a:xfrm rot="16200000">
            <a:off x="445377" y="1473373"/>
            <a:ext cx="1131400" cy="307777"/>
          </a:xfrm>
          <a:prstGeom prst="rect">
            <a:avLst/>
          </a:prstGeom>
          <a:noFill/>
        </p:spPr>
        <p:txBody>
          <a:bodyPr wrap="none" rtlCol="0">
            <a:spAutoFit/>
          </a:bodyPr>
          <a:lstStyle/>
          <a:p>
            <a:r>
              <a:rPr lang="en-US" sz="1400" dirty="0"/>
              <a:t>High entropy</a:t>
            </a:r>
          </a:p>
        </p:txBody>
      </p:sp>
      <p:sp>
        <p:nvSpPr>
          <p:cNvPr id="4" name="TextBox 3">
            <a:extLst>
              <a:ext uri="{FF2B5EF4-FFF2-40B4-BE49-F238E27FC236}">
                <a16:creationId xmlns:a16="http://schemas.microsoft.com/office/drawing/2014/main" id="{1D133685-CE47-0235-96B0-B3170DC1C92C}"/>
              </a:ext>
            </a:extLst>
          </p:cNvPr>
          <p:cNvSpPr txBox="1"/>
          <p:nvPr/>
        </p:nvSpPr>
        <p:spPr>
          <a:xfrm>
            <a:off x="1831767" y="4970070"/>
            <a:ext cx="6123408" cy="1261884"/>
          </a:xfrm>
          <a:prstGeom prst="rect">
            <a:avLst/>
          </a:prstGeom>
          <a:noFill/>
        </p:spPr>
        <p:txBody>
          <a:bodyPr wrap="none" rtlCol="0">
            <a:spAutoFit/>
          </a:bodyPr>
          <a:lstStyle/>
          <a:p>
            <a:pPr algn="ctr"/>
            <a:r>
              <a:rPr lang="en-US" sz="3800" dirty="0">
                <a:solidFill>
                  <a:schemeClr val="accent6">
                    <a:lumMod val="75000"/>
                  </a:schemeClr>
                </a:solidFill>
              </a:rPr>
              <a:t>No-mechanism limit</a:t>
            </a:r>
            <a:br>
              <a:rPr lang="en-US" sz="3800" dirty="0">
                <a:solidFill>
                  <a:schemeClr val="accent6">
                    <a:lumMod val="75000"/>
                  </a:schemeClr>
                </a:solidFill>
              </a:rPr>
            </a:br>
            <a:r>
              <a:rPr lang="en-US" sz="3800" dirty="0">
                <a:solidFill>
                  <a:schemeClr val="accent6">
                    <a:lumMod val="75000"/>
                  </a:schemeClr>
                </a:solidFill>
              </a:rPr>
              <a:t>(same as non-relativistic limit)</a:t>
            </a:r>
          </a:p>
        </p:txBody>
      </p:sp>
    </p:spTree>
    <p:extLst>
      <p:ext uri="{BB962C8B-B14F-4D97-AF65-F5344CB8AC3E}">
        <p14:creationId xmlns:p14="http://schemas.microsoft.com/office/powerpoint/2010/main" val="845389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C59CC-2D56-4592-CB42-3A62A4936EF5}"/>
              </a:ext>
            </a:extLst>
          </p:cNvPr>
          <p:cNvSpPr txBox="1"/>
          <p:nvPr/>
        </p:nvSpPr>
        <p:spPr>
          <a:xfrm>
            <a:off x="1090705" y="3785228"/>
            <a:ext cx="7759254" cy="2308324"/>
          </a:xfrm>
          <a:prstGeom prst="rect">
            <a:avLst/>
          </a:prstGeom>
          <a:noFill/>
        </p:spPr>
        <p:txBody>
          <a:bodyPr wrap="square" rtlCol="0">
            <a:spAutoFit/>
          </a:bodyPr>
          <a:lstStyle/>
          <a:p>
            <a:pPr algn="ctr"/>
            <a:r>
              <a:rPr lang="en-US" sz="4800" dirty="0">
                <a:solidFill>
                  <a:schemeClr val="accent6">
                    <a:lumMod val="75000"/>
                  </a:schemeClr>
                </a:solidFill>
              </a:rPr>
              <a:t>Quantizing a classical theory means putting a lower bound on the entropy</a:t>
            </a:r>
          </a:p>
        </p:txBody>
      </p:sp>
      <p:sp>
        <p:nvSpPr>
          <p:cNvPr id="3" name="TextBox 2">
            <a:extLst>
              <a:ext uri="{FF2B5EF4-FFF2-40B4-BE49-F238E27FC236}">
                <a16:creationId xmlns:a16="http://schemas.microsoft.com/office/drawing/2014/main" id="{2CD087FE-FE9C-0ECA-404A-F7C9C3558A53}"/>
              </a:ext>
            </a:extLst>
          </p:cNvPr>
          <p:cNvSpPr txBox="1"/>
          <p:nvPr/>
        </p:nvSpPr>
        <p:spPr>
          <a:xfrm>
            <a:off x="4420974" y="361012"/>
            <a:ext cx="6973168" cy="1384995"/>
          </a:xfrm>
          <a:prstGeom prst="rect">
            <a:avLst/>
          </a:prstGeom>
          <a:noFill/>
        </p:spPr>
        <p:txBody>
          <a:bodyPr wrap="square" rtlCol="0">
            <a:spAutoFit/>
          </a:bodyPr>
          <a:lstStyle/>
          <a:p>
            <a:r>
              <a:rPr lang="en-US" sz="2800" dirty="0"/>
              <a:t>Dirac’s correspondence principle: give me a theory with an entropic lower bound that recovers the classical one at high entropy</a:t>
            </a:r>
          </a:p>
        </p:txBody>
      </p:sp>
      <p:sp>
        <p:nvSpPr>
          <p:cNvPr id="4" name="TextBox 3">
            <a:extLst>
              <a:ext uri="{FF2B5EF4-FFF2-40B4-BE49-F238E27FC236}">
                <a16:creationId xmlns:a16="http://schemas.microsoft.com/office/drawing/2014/main" id="{DA242283-72CD-E517-4B16-4025C6BBFF0D}"/>
              </a:ext>
            </a:extLst>
          </p:cNvPr>
          <p:cNvSpPr txBox="1"/>
          <p:nvPr/>
        </p:nvSpPr>
        <p:spPr>
          <a:xfrm>
            <a:off x="3342041" y="1943941"/>
            <a:ext cx="5507918" cy="830997"/>
          </a:xfrm>
          <a:prstGeom prst="rect">
            <a:avLst/>
          </a:prstGeom>
          <a:noFill/>
        </p:spPr>
        <p:txBody>
          <a:bodyPr wrap="none" rtlCol="0">
            <a:spAutoFit/>
          </a:bodyPr>
          <a:lstStyle/>
          <a:p>
            <a:r>
              <a:rPr lang="en-US" sz="4800" dirty="0">
                <a:solidFill>
                  <a:srgbClr val="C00000"/>
                </a:solidFill>
              </a:rPr>
              <a:t>Only one way to do it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72C512-A133-E66B-AFE3-5379AACC31B2}"/>
                  </a:ext>
                </a:extLst>
              </p:cNvPr>
              <p:cNvSpPr txBox="1"/>
              <p:nvPr/>
            </p:nvSpPr>
            <p:spPr>
              <a:xfrm>
                <a:off x="458574" y="452264"/>
                <a:ext cx="3337388" cy="11686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𝐴</m:t>
                          </m:r>
                          <m:r>
                            <a:rPr lang="en-US" sz="3600" b="0" i="1" smtClean="0">
                              <a:latin typeface="Cambria Math" panose="02040503050406030204" pitchFamily="18" charset="0"/>
                            </a:rPr>
                            <m:t>,</m:t>
                          </m:r>
                          <m:r>
                            <a:rPr lang="en-US" sz="3600" b="0" i="1" smtClean="0">
                              <a:latin typeface="Cambria Math" panose="02040503050406030204" pitchFamily="18" charset="0"/>
                            </a:rPr>
                            <m:t>𝐵</m:t>
                          </m:r>
                        </m:e>
                      </m:d>
                      <m:r>
                        <a:rPr lang="en-US" sz="3600" b="0" i="1" smtClean="0">
                          <a:latin typeface="Cambria Math" panose="02040503050406030204" pitchFamily="18" charset="0"/>
                          <a:ea typeface="Cambria Math" panose="02040503050406030204" pitchFamily="18" charset="0"/>
                        </a:rPr>
                        <m:t>⟶</m:t>
                      </m:r>
                      <m:f>
                        <m:fPr>
                          <m:ctrlPr>
                            <a:rPr lang="en-US" sz="3600" b="0" i="1" smtClean="0">
                              <a:latin typeface="Cambria Math" panose="02040503050406030204" pitchFamily="18" charset="0"/>
                              <a:ea typeface="Cambria Math" panose="02040503050406030204" pitchFamily="18" charset="0"/>
                            </a:rPr>
                          </m:ctrlPr>
                        </m:fPr>
                        <m:num>
                          <m:d>
                            <m:dPr>
                              <m:begChr m:val="["/>
                              <m:endChr m:val="]"/>
                              <m:ctrlPr>
                                <a:rPr lang="en-US" sz="3600" b="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𝐴</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𝐵</m:t>
                              </m:r>
                            </m:e>
                          </m:d>
                        </m:num>
                        <m:den>
                          <m:r>
                            <a:rPr lang="en-US" sz="3600" b="0" i="1" smtClean="0">
                              <a:latin typeface="Cambria Math" panose="02040503050406030204" pitchFamily="18" charset="0"/>
                              <a:ea typeface="Cambria Math" panose="02040503050406030204" pitchFamily="18" charset="0"/>
                            </a:rPr>
                            <m:t>𝚤</m:t>
                          </m:r>
                          <m:r>
                            <a:rPr lang="en-US" sz="3600" b="0" i="1" smtClean="0">
                              <a:latin typeface="Cambria Math" panose="02040503050406030204" pitchFamily="18" charset="0"/>
                              <a:ea typeface="Cambria Math" panose="02040503050406030204" pitchFamily="18" charset="0"/>
                            </a:rPr>
                            <m:t>ℏ</m:t>
                          </m:r>
                        </m:den>
                      </m:f>
                    </m:oMath>
                  </m:oMathPara>
                </a14:m>
                <a:endParaRPr lang="en-US" sz="3600" dirty="0"/>
              </a:p>
            </p:txBody>
          </p:sp>
        </mc:Choice>
        <mc:Fallback xmlns="">
          <p:sp>
            <p:nvSpPr>
              <p:cNvPr id="5" name="TextBox 4">
                <a:extLst>
                  <a:ext uri="{FF2B5EF4-FFF2-40B4-BE49-F238E27FC236}">
                    <a16:creationId xmlns:a16="http://schemas.microsoft.com/office/drawing/2014/main" id="{6672C512-A133-E66B-AFE3-5379AACC31B2}"/>
                  </a:ext>
                </a:extLst>
              </p:cNvPr>
              <p:cNvSpPr txBox="1">
                <a:spLocks noRot="1" noChangeAspect="1" noMove="1" noResize="1" noEditPoints="1" noAdjustHandles="1" noChangeArrowheads="1" noChangeShapeType="1" noTextEdit="1"/>
              </p:cNvSpPr>
              <p:nvPr/>
            </p:nvSpPr>
            <p:spPr>
              <a:xfrm>
                <a:off x="458574" y="452264"/>
                <a:ext cx="3337388" cy="116865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6D4C64C-F13C-9003-E996-F0C9FCF46043}"/>
              </a:ext>
            </a:extLst>
          </p:cNvPr>
          <p:cNvSpPr txBox="1"/>
          <p:nvPr/>
        </p:nvSpPr>
        <p:spPr>
          <a:xfrm>
            <a:off x="1677643" y="2835904"/>
            <a:ext cx="8836714" cy="369332"/>
          </a:xfrm>
          <a:prstGeom prst="rect">
            <a:avLst/>
          </a:prstGeom>
          <a:noFill/>
        </p:spPr>
        <p:txBody>
          <a:bodyPr wrap="none" rtlCol="0">
            <a:spAutoFit/>
          </a:bodyPr>
          <a:lstStyle/>
          <a:p>
            <a:r>
              <a:rPr lang="en-US" dirty="0"/>
              <a:t>Moyal bracket is the unique one-parameter Lie-algebraic deformation of the Poisson bracket</a:t>
            </a:r>
          </a:p>
        </p:txBody>
      </p:sp>
    </p:spTree>
    <p:extLst>
      <p:ext uri="{BB962C8B-B14F-4D97-AF65-F5344CB8AC3E}">
        <p14:creationId xmlns:p14="http://schemas.microsoft.com/office/powerpoint/2010/main" val="3453663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EDF59-DCCA-2226-26A3-D4B114D18B8F}"/>
              </a:ext>
            </a:extLst>
          </p:cNvPr>
          <p:cNvSpPr txBox="1"/>
          <p:nvPr/>
        </p:nvSpPr>
        <p:spPr>
          <a:xfrm>
            <a:off x="140208" y="162186"/>
            <a:ext cx="6979921" cy="954107"/>
          </a:xfrm>
          <a:prstGeom prst="rect">
            <a:avLst/>
          </a:prstGeom>
          <a:noFill/>
        </p:spPr>
        <p:txBody>
          <a:bodyPr wrap="square" rtlCol="0">
            <a:spAutoFit/>
          </a:bodyPr>
          <a:lstStyle/>
          <a:p>
            <a:r>
              <a:rPr lang="en-US" sz="2800" dirty="0"/>
              <a:t>Why can’t we simply keep classical mechanics with a lower bound on the entropy?</a:t>
            </a:r>
          </a:p>
        </p:txBody>
      </p:sp>
      <p:pic>
        <p:nvPicPr>
          <p:cNvPr id="3" name="Picture 2">
            <a:extLst>
              <a:ext uri="{FF2B5EF4-FFF2-40B4-BE49-F238E27FC236}">
                <a16:creationId xmlns:a16="http://schemas.microsoft.com/office/drawing/2014/main" id="{B2F00C1F-9257-B5DE-8647-4A50BD600C23}"/>
              </a:ext>
            </a:extLst>
          </p:cNvPr>
          <p:cNvPicPr>
            <a:picLocks noChangeAspect="1"/>
          </p:cNvPicPr>
          <p:nvPr/>
        </p:nvPicPr>
        <p:blipFill>
          <a:blip r:embed="rId2"/>
          <a:stretch>
            <a:fillRect/>
          </a:stretch>
        </p:blipFill>
        <p:spPr>
          <a:xfrm>
            <a:off x="7394804" y="535953"/>
            <a:ext cx="4519308" cy="2335873"/>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A4DF3DE-A3D5-3ABD-3326-7DDD9FBCA7DB}"/>
                  </a:ext>
                </a:extLst>
              </p:cNvPr>
              <p:cNvSpPr txBox="1"/>
              <p:nvPr/>
            </p:nvSpPr>
            <p:spPr>
              <a:xfrm>
                <a:off x="7200882" y="399413"/>
                <a:ext cx="32284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m:t>
                      </m:r>
                    </m:oMath>
                  </m:oMathPara>
                </a14:m>
                <a:endParaRPr lang="en-US" sz="1400" dirty="0"/>
              </a:p>
            </p:txBody>
          </p:sp>
        </mc:Choice>
        <mc:Fallback>
          <p:sp>
            <p:nvSpPr>
              <p:cNvPr id="4" name="TextBox 3">
                <a:extLst>
                  <a:ext uri="{FF2B5EF4-FFF2-40B4-BE49-F238E27FC236}">
                    <a16:creationId xmlns:a16="http://schemas.microsoft.com/office/drawing/2014/main" id="{EA4DF3DE-A3D5-3ABD-3326-7DDD9FBCA7DB}"/>
                  </a:ext>
                </a:extLst>
              </p:cNvPr>
              <p:cNvSpPr txBox="1">
                <a:spLocks noRot="1" noChangeAspect="1" noMove="1" noResize="1" noEditPoints="1" noAdjustHandles="1" noChangeArrowheads="1" noChangeShapeType="1" noTextEdit="1"/>
              </p:cNvSpPr>
              <p:nvPr/>
            </p:nvSpPr>
            <p:spPr>
              <a:xfrm>
                <a:off x="7200882" y="399413"/>
                <a:ext cx="322844" cy="307777"/>
              </a:xfrm>
              <a:prstGeom prst="rect">
                <a:avLst/>
              </a:prstGeom>
              <a:blipFill>
                <a:blip r:embed="rId3"/>
                <a:stretch>
                  <a:fillRect/>
                </a:stretch>
              </a:blipFill>
            </p:spPr>
            <p:txBody>
              <a:bodyPr/>
              <a:lstStyle/>
              <a:p>
                <a:r>
                  <a:rPr lang="en-US">
                    <a:noFill/>
                  </a:rPr>
                  <a:t> </a:t>
                </a:r>
              </a:p>
            </p:txBody>
          </p:sp>
        </mc:Fallback>
      </mc:AlternateContent>
      <p:sp>
        <p:nvSpPr>
          <p:cNvPr id="5" name="Freeform: Shape 4">
            <a:extLst>
              <a:ext uri="{FF2B5EF4-FFF2-40B4-BE49-F238E27FC236}">
                <a16:creationId xmlns:a16="http://schemas.microsoft.com/office/drawing/2014/main" id="{C7CEAEA9-C10D-0958-7BDC-CE45CE2D990F}"/>
              </a:ext>
            </a:extLst>
          </p:cNvPr>
          <p:cNvSpPr/>
          <p:nvPr/>
        </p:nvSpPr>
        <p:spPr>
          <a:xfrm>
            <a:off x="7535212" y="608553"/>
            <a:ext cx="4379548" cy="2252623"/>
          </a:xfrm>
          <a:custGeom>
            <a:avLst/>
            <a:gdLst>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6350 w 5476989"/>
              <a:gd name="connsiteY0" fmla="*/ 191140 h 2663295"/>
              <a:gd name="connsiteX1" fmla="*/ 0 w 5476989"/>
              <a:gd name="connsiteY1" fmla="*/ 2626365 h 2663295"/>
              <a:gd name="connsiteX2" fmla="*/ 422275 w 5476989"/>
              <a:gd name="connsiteY2" fmla="*/ 1594490 h 2663295"/>
              <a:gd name="connsiteX3" fmla="*/ 2212975 w 5476989"/>
              <a:gd name="connsiteY3" fmla="*/ 676915 h 2663295"/>
              <a:gd name="connsiteX4" fmla="*/ 4038600 w 5476989"/>
              <a:gd name="connsiteY4" fmla="*/ 330840 h 2663295"/>
              <a:gd name="connsiteX5" fmla="*/ 5299075 w 5476989"/>
              <a:gd name="connsiteY5" fmla="*/ 175265 h 2663295"/>
              <a:gd name="connsiteX6" fmla="*/ 6350 w 5476989"/>
              <a:gd name="connsiteY6" fmla="*/ 191140 h 2663295"/>
              <a:gd name="connsiteX0" fmla="*/ 6350 w 5476989"/>
              <a:gd name="connsiteY0" fmla="*/ 15875 h 2488030"/>
              <a:gd name="connsiteX1" fmla="*/ 0 w 5476989"/>
              <a:gd name="connsiteY1" fmla="*/ 2451100 h 2488030"/>
              <a:gd name="connsiteX2" fmla="*/ 422275 w 5476989"/>
              <a:gd name="connsiteY2" fmla="*/ 1419225 h 2488030"/>
              <a:gd name="connsiteX3" fmla="*/ 2212975 w 5476989"/>
              <a:gd name="connsiteY3" fmla="*/ 501650 h 2488030"/>
              <a:gd name="connsiteX4" fmla="*/ 4038600 w 5476989"/>
              <a:gd name="connsiteY4" fmla="*/ 155575 h 2488030"/>
              <a:gd name="connsiteX5" fmla="*/ 5299075 w 5476989"/>
              <a:gd name="connsiteY5" fmla="*/ 0 h 2488030"/>
              <a:gd name="connsiteX6" fmla="*/ 6350 w 5476989"/>
              <a:gd name="connsiteY6" fmla="*/ 15875 h 2488030"/>
              <a:gd name="connsiteX0" fmla="*/ 6350 w 5476989"/>
              <a:gd name="connsiteY0" fmla="*/ 15875 h 2488030"/>
              <a:gd name="connsiteX1" fmla="*/ 0 w 5476989"/>
              <a:gd name="connsiteY1" fmla="*/ 2451100 h 2488030"/>
              <a:gd name="connsiteX2" fmla="*/ 422275 w 5476989"/>
              <a:gd name="connsiteY2" fmla="*/ 1419225 h 2488030"/>
              <a:gd name="connsiteX3" fmla="*/ 2212975 w 5476989"/>
              <a:gd name="connsiteY3" fmla="*/ 501650 h 2488030"/>
              <a:gd name="connsiteX4" fmla="*/ 4038600 w 5476989"/>
              <a:gd name="connsiteY4" fmla="*/ 155575 h 2488030"/>
              <a:gd name="connsiteX5" fmla="*/ 5299075 w 5476989"/>
              <a:gd name="connsiteY5" fmla="*/ 0 h 2488030"/>
              <a:gd name="connsiteX6" fmla="*/ 6350 w 5476989"/>
              <a:gd name="connsiteY6" fmla="*/ 15875 h 2488030"/>
              <a:gd name="connsiteX0" fmla="*/ 6350 w 5476989"/>
              <a:gd name="connsiteY0" fmla="*/ 15875 h 2496520"/>
              <a:gd name="connsiteX1" fmla="*/ 0 w 5476989"/>
              <a:gd name="connsiteY1" fmla="*/ 2451100 h 2496520"/>
              <a:gd name="connsiteX2" fmla="*/ 422275 w 5476989"/>
              <a:gd name="connsiteY2" fmla="*/ 1419225 h 2496520"/>
              <a:gd name="connsiteX3" fmla="*/ 2212975 w 5476989"/>
              <a:gd name="connsiteY3" fmla="*/ 501650 h 2496520"/>
              <a:gd name="connsiteX4" fmla="*/ 4038600 w 5476989"/>
              <a:gd name="connsiteY4" fmla="*/ 155575 h 2496520"/>
              <a:gd name="connsiteX5" fmla="*/ 5299075 w 5476989"/>
              <a:gd name="connsiteY5" fmla="*/ 0 h 2496520"/>
              <a:gd name="connsiteX6" fmla="*/ 6350 w 5476989"/>
              <a:gd name="connsiteY6" fmla="*/ 15875 h 2496520"/>
              <a:gd name="connsiteX0" fmla="*/ 6350 w 5476989"/>
              <a:gd name="connsiteY0" fmla="*/ 15875 h 2451100"/>
              <a:gd name="connsiteX1" fmla="*/ 0 w 5476989"/>
              <a:gd name="connsiteY1" fmla="*/ 2451100 h 2451100"/>
              <a:gd name="connsiteX2" fmla="*/ 422275 w 5476989"/>
              <a:gd name="connsiteY2" fmla="*/ 1419225 h 2451100"/>
              <a:gd name="connsiteX3" fmla="*/ 2212975 w 5476989"/>
              <a:gd name="connsiteY3" fmla="*/ 501650 h 2451100"/>
              <a:gd name="connsiteX4" fmla="*/ 4038600 w 5476989"/>
              <a:gd name="connsiteY4" fmla="*/ 155575 h 2451100"/>
              <a:gd name="connsiteX5" fmla="*/ 5299075 w 5476989"/>
              <a:gd name="connsiteY5" fmla="*/ 0 h 2451100"/>
              <a:gd name="connsiteX6" fmla="*/ 6350 w 5476989"/>
              <a:gd name="connsiteY6" fmla="*/ 15875 h 2451100"/>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299075"/>
              <a:gd name="connsiteY0" fmla="*/ 15875 h 2473325"/>
              <a:gd name="connsiteX1" fmla="*/ 0 w 5299075"/>
              <a:gd name="connsiteY1" fmla="*/ 2473325 h 2473325"/>
              <a:gd name="connsiteX2" fmla="*/ 422275 w 5299075"/>
              <a:gd name="connsiteY2" fmla="*/ 1419225 h 2473325"/>
              <a:gd name="connsiteX3" fmla="*/ 2212975 w 5299075"/>
              <a:gd name="connsiteY3" fmla="*/ 501650 h 2473325"/>
              <a:gd name="connsiteX4" fmla="*/ 4038600 w 5299075"/>
              <a:gd name="connsiteY4" fmla="*/ 155575 h 2473325"/>
              <a:gd name="connsiteX5" fmla="*/ 5299075 w 5299075"/>
              <a:gd name="connsiteY5" fmla="*/ 0 h 2473325"/>
              <a:gd name="connsiteX6" fmla="*/ 6350 w 5299075"/>
              <a:gd name="connsiteY6" fmla="*/ 15875 h 2473325"/>
              <a:gd name="connsiteX0" fmla="*/ 3730 w 5296455"/>
              <a:gd name="connsiteY0" fmla="*/ 15875 h 2541444"/>
              <a:gd name="connsiteX1" fmla="*/ 0 w 5296455"/>
              <a:gd name="connsiteY1" fmla="*/ 2541444 h 2541444"/>
              <a:gd name="connsiteX2" fmla="*/ 419655 w 5296455"/>
              <a:gd name="connsiteY2" fmla="*/ 1419225 h 2541444"/>
              <a:gd name="connsiteX3" fmla="*/ 2210355 w 5296455"/>
              <a:gd name="connsiteY3" fmla="*/ 501650 h 2541444"/>
              <a:gd name="connsiteX4" fmla="*/ 4035980 w 5296455"/>
              <a:gd name="connsiteY4" fmla="*/ 155575 h 2541444"/>
              <a:gd name="connsiteX5" fmla="*/ 5296455 w 5296455"/>
              <a:gd name="connsiteY5" fmla="*/ 0 h 2541444"/>
              <a:gd name="connsiteX6" fmla="*/ 3730 w 5296455"/>
              <a:gd name="connsiteY6" fmla="*/ 15875 h 2541444"/>
              <a:gd name="connsiteX0" fmla="*/ 3730 w 5296455"/>
              <a:gd name="connsiteY0" fmla="*/ 15875 h 2541444"/>
              <a:gd name="connsiteX1" fmla="*/ 0 w 5296455"/>
              <a:gd name="connsiteY1" fmla="*/ 2541444 h 2541444"/>
              <a:gd name="connsiteX2" fmla="*/ 419655 w 5296455"/>
              <a:gd name="connsiteY2" fmla="*/ 1419225 h 2541444"/>
              <a:gd name="connsiteX3" fmla="*/ 2210355 w 5296455"/>
              <a:gd name="connsiteY3" fmla="*/ 501650 h 2541444"/>
              <a:gd name="connsiteX4" fmla="*/ 4025500 w 5296455"/>
              <a:gd name="connsiteY4" fmla="*/ 176534 h 2541444"/>
              <a:gd name="connsiteX5" fmla="*/ 5296455 w 5296455"/>
              <a:gd name="connsiteY5" fmla="*/ 0 h 2541444"/>
              <a:gd name="connsiteX6" fmla="*/ 3730 w 5296455"/>
              <a:gd name="connsiteY6" fmla="*/ 15875 h 2541444"/>
              <a:gd name="connsiteX0" fmla="*/ 3730 w 4761990"/>
              <a:gd name="connsiteY0" fmla="*/ 0 h 2525569"/>
              <a:gd name="connsiteX1" fmla="*/ 0 w 4761990"/>
              <a:gd name="connsiteY1" fmla="*/ 2525569 h 2525569"/>
              <a:gd name="connsiteX2" fmla="*/ 419655 w 4761990"/>
              <a:gd name="connsiteY2" fmla="*/ 1403350 h 2525569"/>
              <a:gd name="connsiteX3" fmla="*/ 2210355 w 4761990"/>
              <a:gd name="connsiteY3" fmla="*/ 485775 h 2525569"/>
              <a:gd name="connsiteX4" fmla="*/ 4025500 w 4761990"/>
              <a:gd name="connsiteY4" fmla="*/ 160659 h 2525569"/>
              <a:gd name="connsiteX5" fmla="*/ 4761990 w 4761990"/>
              <a:gd name="connsiteY5" fmla="*/ 60104 h 2525569"/>
              <a:gd name="connsiteX6" fmla="*/ 3730 w 4761990"/>
              <a:gd name="connsiteY6" fmla="*/ 0 h 2525569"/>
              <a:gd name="connsiteX0" fmla="*/ 72 w 4802871"/>
              <a:gd name="connsiteY0" fmla="*/ 8016 h 2465466"/>
              <a:gd name="connsiteX1" fmla="*/ 40881 w 4802871"/>
              <a:gd name="connsiteY1" fmla="*/ 2465466 h 2465466"/>
              <a:gd name="connsiteX2" fmla="*/ 460536 w 4802871"/>
              <a:gd name="connsiteY2" fmla="*/ 1343247 h 2465466"/>
              <a:gd name="connsiteX3" fmla="*/ 2251236 w 4802871"/>
              <a:gd name="connsiteY3" fmla="*/ 425672 h 2465466"/>
              <a:gd name="connsiteX4" fmla="*/ 4066381 w 4802871"/>
              <a:gd name="connsiteY4" fmla="*/ 100556 h 2465466"/>
              <a:gd name="connsiteX5" fmla="*/ 4802871 w 4802871"/>
              <a:gd name="connsiteY5" fmla="*/ 1 h 2465466"/>
              <a:gd name="connsiteX6" fmla="*/ 72 w 4802871"/>
              <a:gd name="connsiteY6" fmla="*/ 8016 h 2465466"/>
              <a:gd name="connsiteX0" fmla="*/ 72 w 4802871"/>
              <a:gd name="connsiteY0" fmla="*/ 0 h 2473170"/>
              <a:gd name="connsiteX1" fmla="*/ 40881 w 4802871"/>
              <a:gd name="connsiteY1" fmla="*/ 2473170 h 2473170"/>
              <a:gd name="connsiteX2" fmla="*/ 460536 w 4802871"/>
              <a:gd name="connsiteY2" fmla="*/ 1350951 h 2473170"/>
              <a:gd name="connsiteX3" fmla="*/ 2251236 w 4802871"/>
              <a:gd name="connsiteY3" fmla="*/ 433376 h 2473170"/>
              <a:gd name="connsiteX4" fmla="*/ 4066381 w 4802871"/>
              <a:gd name="connsiteY4" fmla="*/ 108260 h 2473170"/>
              <a:gd name="connsiteX5" fmla="*/ 4802871 w 4802871"/>
              <a:gd name="connsiteY5" fmla="*/ 7705 h 2473170"/>
              <a:gd name="connsiteX6" fmla="*/ 72 w 4802871"/>
              <a:gd name="connsiteY6" fmla="*/ 0 h 2473170"/>
              <a:gd name="connsiteX0" fmla="*/ 343568 w 5146367"/>
              <a:gd name="connsiteY0" fmla="*/ 0 h 2506306"/>
              <a:gd name="connsiteX1" fmla="*/ 385423 w 5146367"/>
              <a:gd name="connsiteY1" fmla="*/ 2007326 h 2506306"/>
              <a:gd name="connsiteX2" fmla="*/ 384377 w 5146367"/>
              <a:gd name="connsiteY2" fmla="*/ 2473170 h 2506306"/>
              <a:gd name="connsiteX3" fmla="*/ 804032 w 5146367"/>
              <a:gd name="connsiteY3" fmla="*/ 1350951 h 2506306"/>
              <a:gd name="connsiteX4" fmla="*/ 2594732 w 5146367"/>
              <a:gd name="connsiteY4" fmla="*/ 433376 h 2506306"/>
              <a:gd name="connsiteX5" fmla="*/ 4409877 w 5146367"/>
              <a:gd name="connsiteY5" fmla="*/ 108260 h 2506306"/>
              <a:gd name="connsiteX6" fmla="*/ 5146367 w 5146367"/>
              <a:gd name="connsiteY6" fmla="*/ 7705 h 2506306"/>
              <a:gd name="connsiteX7" fmla="*/ 343568 w 5146367"/>
              <a:gd name="connsiteY7" fmla="*/ 0 h 2506306"/>
              <a:gd name="connsiteX0" fmla="*/ 0 w 4802799"/>
              <a:gd name="connsiteY0" fmla="*/ 0 h 2506306"/>
              <a:gd name="connsiteX1" fmla="*/ 41855 w 4802799"/>
              <a:gd name="connsiteY1" fmla="*/ 2007326 h 2506306"/>
              <a:gd name="connsiteX2" fmla="*/ 40809 w 4802799"/>
              <a:gd name="connsiteY2" fmla="*/ 2473170 h 2506306"/>
              <a:gd name="connsiteX3" fmla="*/ 460464 w 4802799"/>
              <a:gd name="connsiteY3" fmla="*/ 1350951 h 2506306"/>
              <a:gd name="connsiteX4" fmla="*/ 2251164 w 4802799"/>
              <a:gd name="connsiteY4" fmla="*/ 433376 h 2506306"/>
              <a:gd name="connsiteX5" fmla="*/ 4066309 w 4802799"/>
              <a:gd name="connsiteY5" fmla="*/ 108260 h 2506306"/>
              <a:gd name="connsiteX6" fmla="*/ 4802799 w 4802799"/>
              <a:gd name="connsiteY6" fmla="*/ 7705 h 2506306"/>
              <a:gd name="connsiteX7" fmla="*/ 0 w 4802799"/>
              <a:gd name="connsiteY7" fmla="*/ 0 h 2506306"/>
              <a:gd name="connsiteX0" fmla="*/ 0 w 4802799"/>
              <a:gd name="connsiteY0" fmla="*/ 0 h 2473170"/>
              <a:gd name="connsiteX1" fmla="*/ 41855 w 4802799"/>
              <a:gd name="connsiteY1" fmla="*/ 2007326 h 2473170"/>
              <a:gd name="connsiteX2" fmla="*/ 40809 w 4802799"/>
              <a:gd name="connsiteY2" fmla="*/ 2473170 h 2473170"/>
              <a:gd name="connsiteX3" fmla="*/ 460464 w 4802799"/>
              <a:gd name="connsiteY3" fmla="*/ 1350951 h 2473170"/>
              <a:gd name="connsiteX4" fmla="*/ 2251164 w 4802799"/>
              <a:gd name="connsiteY4" fmla="*/ 433376 h 2473170"/>
              <a:gd name="connsiteX5" fmla="*/ 4066309 w 4802799"/>
              <a:gd name="connsiteY5" fmla="*/ 108260 h 2473170"/>
              <a:gd name="connsiteX6" fmla="*/ 4802799 w 4802799"/>
              <a:gd name="connsiteY6" fmla="*/ 7705 h 2473170"/>
              <a:gd name="connsiteX7" fmla="*/ 0 w 4802799"/>
              <a:gd name="connsiteY7" fmla="*/ 0 h 2473170"/>
              <a:gd name="connsiteX0" fmla="*/ 13165 w 4815964"/>
              <a:gd name="connsiteY0" fmla="*/ 0 h 2509198"/>
              <a:gd name="connsiteX1" fmla="*/ 1 w 4815964"/>
              <a:gd name="connsiteY1" fmla="*/ 2463193 h 2509198"/>
              <a:gd name="connsiteX2" fmla="*/ 53974 w 4815964"/>
              <a:gd name="connsiteY2" fmla="*/ 2473170 h 2509198"/>
              <a:gd name="connsiteX3" fmla="*/ 473629 w 4815964"/>
              <a:gd name="connsiteY3" fmla="*/ 1350951 h 2509198"/>
              <a:gd name="connsiteX4" fmla="*/ 2264329 w 4815964"/>
              <a:gd name="connsiteY4" fmla="*/ 433376 h 2509198"/>
              <a:gd name="connsiteX5" fmla="*/ 4079474 w 4815964"/>
              <a:gd name="connsiteY5" fmla="*/ 108260 h 2509198"/>
              <a:gd name="connsiteX6" fmla="*/ 4815964 w 4815964"/>
              <a:gd name="connsiteY6" fmla="*/ 7705 h 2509198"/>
              <a:gd name="connsiteX7" fmla="*/ 13165 w 4815964"/>
              <a:gd name="connsiteY7" fmla="*/ 0 h 2509198"/>
              <a:gd name="connsiteX0" fmla="*/ 13164 w 4815963"/>
              <a:gd name="connsiteY0" fmla="*/ 0 h 2473170"/>
              <a:gd name="connsiteX1" fmla="*/ 0 w 4815963"/>
              <a:gd name="connsiteY1" fmla="*/ 2463193 h 2473170"/>
              <a:gd name="connsiteX2" fmla="*/ 53973 w 4815963"/>
              <a:gd name="connsiteY2" fmla="*/ 2473170 h 2473170"/>
              <a:gd name="connsiteX3" fmla="*/ 473628 w 4815963"/>
              <a:gd name="connsiteY3" fmla="*/ 1350951 h 2473170"/>
              <a:gd name="connsiteX4" fmla="*/ 2264328 w 4815963"/>
              <a:gd name="connsiteY4" fmla="*/ 433376 h 2473170"/>
              <a:gd name="connsiteX5" fmla="*/ 4079473 w 4815963"/>
              <a:gd name="connsiteY5" fmla="*/ 108260 h 2473170"/>
              <a:gd name="connsiteX6" fmla="*/ 4815963 w 4815963"/>
              <a:gd name="connsiteY6" fmla="*/ 7705 h 2473170"/>
              <a:gd name="connsiteX7" fmla="*/ 13164 w 4815963"/>
              <a:gd name="connsiteY7" fmla="*/ 0 h 2473170"/>
              <a:gd name="connsiteX0" fmla="*/ 13164 w 4815963"/>
              <a:gd name="connsiteY0" fmla="*/ 0 h 2473170"/>
              <a:gd name="connsiteX1" fmla="*/ 0 w 4815963"/>
              <a:gd name="connsiteY1" fmla="*/ 2471053 h 2473170"/>
              <a:gd name="connsiteX2" fmla="*/ 53973 w 4815963"/>
              <a:gd name="connsiteY2" fmla="*/ 2473170 h 2473170"/>
              <a:gd name="connsiteX3" fmla="*/ 473628 w 4815963"/>
              <a:gd name="connsiteY3" fmla="*/ 1350951 h 2473170"/>
              <a:gd name="connsiteX4" fmla="*/ 2264328 w 4815963"/>
              <a:gd name="connsiteY4" fmla="*/ 433376 h 2473170"/>
              <a:gd name="connsiteX5" fmla="*/ 4079473 w 4815963"/>
              <a:gd name="connsiteY5" fmla="*/ 108260 h 2473170"/>
              <a:gd name="connsiteX6" fmla="*/ 4815963 w 4815963"/>
              <a:gd name="connsiteY6" fmla="*/ 7705 h 2473170"/>
              <a:gd name="connsiteX7" fmla="*/ 13164 w 4815963"/>
              <a:gd name="connsiteY7" fmla="*/ 0 h 2473170"/>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68324 w 4818519"/>
              <a:gd name="connsiteY3" fmla="*/ 1350951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68324 w 4818519"/>
              <a:gd name="connsiteY3" fmla="*/ 1350951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8519" h="2478409">
                <a:moveTo>
                  <a:pt x="0" y="0"/>
                </a:moveTo>
                <a:lnTo>
                  <a:pt x="2556" y="2476292"/>
                </a:lnTo>
                <a:lnTo>
                  <a:pt x="56529" y="2478409"/>
                </a:lnTo>
                <a:cubicBezTo>
                  <a:pt x="100450" y="2309076"/>
                  <a:pt x="123512" y="1779995"/>
                  <a:pt x="468324" y="1350951"/>
                </a:cubicBezTo>
                <a:cubicBezTo>
                  <a:pt x="813136" y="921907"/>
                  <a:pt x="1664599" y="589838"/>
                  <a:pt x="2266884" y="438615"/>
                </a:cubicBezTo>
                <a:cubicBezTo>
                  <a:pt x="2869169" y="287392"/>
                  <a:pt x="3567680" y="181387"/>
                  <a:pt x="4082029" y="113499"/>
                </a:cubicBezTo>
                <a:cubicBezTo>
                  <a:pt x="4596379" y="29891"/>
                  <a:pt x="4421950" y="60942"/>
                  <a:pt x="4818519" y="12944"/>
                </a:cubicBezTo>
                <a:lnTo>
                  <a:pt x="0" y="0"/>
                </a:lnTo>
                <a:close/>
              </a:path>
            </a:pathLst>
          </a:cu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C102786-CC16-C9BF-A62F-5CDD41A3786E}"/>
              </a:ext>
            </a:extLst>
          </p:cNvPr>
          <p:cNvSpPr txBox="1"/>
          <p:nvPr/>
        </p:nvSpPr>
        <p:spPr>
          <a:xfrm rot="20747837">
            <a:off x="7434600" y="837906"/>
            <a:ext cx="2817118" cy="369332"/>
          </a:xfrm>
          <a:prstGeom prst="rect">
            <a:avLst/>
          </a:prstGeom>
          <a:noFill/>
        </p:spPr>
        <p:txBody>
          <a:bodyPr wrap="none" rtlCol="0">
            <a:spAutoFit/>
          </a:bodyPr>
          <a:lstStyle/>
          <a:p>
            <a:r>
              <a:rPr lang="en-US" dirty="0"/>
              <a:t>excluded by gaussian bound</a:t>
            </a:r>
          </a:p>
        </p:txBody>
      </p:sp>
      <p:sp>
        <p:nvSpPr>
          <p:cNvPr id="7" name="Rectangle 6">
            <a:extLst>
              <a:ext uri="{FF2B5EF4-FFF2-40B4-BE49-F238E27FC236}">
                <a16:creationId xmlns:a16="http://schemas.microsoft.com/office/drawing/2014/main" id="{3DFE7F88-59C3-94EE-B57F-EDA9F307D117}"/>
              </a:ext>
            </a:extLst>
          </p:cNvPr>
          <p:cNvSpPr/>
          <p:nvPr/>
        </p:nvSpPr>
        <p:spPr>
          <a:xfrm>
            <a:off x="7256380" y="2252716"/>
            <a:ext cx="4873773" cy="691710"/>
          </a:xfrm>
          <a:prstGeom prst="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368660E-8F58-8EBB-7C47-AF4EA3B7BF09}"/>
              </a:ext>
            </a:extLst>
          </p:cNvPr>
          <p:cNvSpPr txBox="1"/>
          <p:nvPr/>
        </p:nvSpPr>
        <p:spPr>
          <a:xfrm>
            <a:off x="7920469" y="2486635"/>
            <a:ext cx="3970895" cy="369332"/>
          </a:xfrm>
          <a:prstGeom prst="rect">
            <a:avLst/>
          </a:prstGeom>
          <a:noFill/>
        </p:spPr>
        <p:txBody>
          <a:bodyPr wrap="none" rtlCol="0">
            <a:spAutoFit/>
          </a:bodyPr>
          <a:lstStyle/>
          <a:p>
            <a:r>
              <a:rPr lang="en-US" dirty="0"/>
              <a:t>excluded by 3</a:t>
            </a:r>
            <a:r>
              <a:rPr lang="en-US" baseline="30000" dirty="0"/>
              <a:t>rd</a:t>
            </a:r>
            <a:r>
              <a:rPr lang="en-US" dirty="0"/>
              <a:t> law of thermodynamics</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CD5C037-F265-E74C-F240-E823CF09E7E7}"/>
                  </a:ext>
                </a:extLst>
              </p:cNvPr>
              <p:cNvSpPr txBox="1"/>
              <p:nvPr/>
            </p:nvSpPr>
            <p:spPr>
              <a:xfrm>
                <a:off x="11636794" y="2289454"/>
                <a:ext cx="590546" cy="4652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𝑥</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𝑝</m:t>
                              </m:r>
                            </m:sub>
                          </m:sSub>
                        </m:num>
                        <m:den>
                          <m:r>
                            <a:rPr lang="en-US" sz="1400" b="0" i="1" smtClean="0">
                              <a:latin typeface="Cambria Math" panose="02040503050406030204" pitchFamily="18" charset="0"/>
                            </a:rPr>
                            <m:t>ℏ</m:t>
                          </m:r>
                        </m:den>
                      </m:f>
                    </m:oMath>
                  </m:oMathPara>
                </a14:m>
                <a:endParaRPr lang="en-US" sz="1400" dirty="0"/>
              </a:p>
            </p:txBody>
          </p:sp>
        </mc:Choice>
        <mc:Fallback>
          <p:sp>
            <p:nvSpPr>
              <p:cNvPr id="9" name="TextBox 8">
                <a:extLst>
                  <a:ext uri="{FF2B5EF4-FFF2-40B4-BE49-F238E27FC236}">
                    <a16:creationId xmlns:a16="http://schemas.microsoft.com/office/drawing/2014/main" id="{3CD5C037-F265-E74C-F240-E823CF09E7E7}"/>
                  </a:ext>
                </a:extLst>
              </p:cNvPr>
              <p:cNvSpPr txBox="1">
                <a:spLocks noRot="1" noChangeAspect="1" noMove="1" noResize="1" noEditPoints="1" noAdjustHandles="1" noChangeArrowheads="1" noChangeShapeType="1" noTextEdit="1"/>
              </p:cNvSpPr>
              <p:nvPr/>
            </p:nvSpPr>
            <p:spPr>
              <a:xfrm>
                <a:off x="11636794" y="2289454"/>
                <a:ext cx="590546" cy="465256"/>
              </a:xfrm>
              <a:prstGeom prst="rect">
                <a:avLst/>
              </a:prstGeom>
              <a:blipFill>
                <a:blip r:embed="rId4"/>
                <a:stretch>
                  <a:fillRect b="-2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677DDEC-0C25-C8AE-DC26-458D4CB2AFC5}"/>
                  </a:ext>
                </a:extLst>
              </p:cNvPr>
              <p:cNvSpPr txBox="1"/>
              <p:nvPr/>
            </p:nvSpPr>
            <p:spPr>
              <a:xfrm>
                <a:off x="1097280" y="1335024"/>
                <a:ext cx="4780924"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ℰ</m:t>
                      </m:r>
                      <m:r>
                        <a:rPr lang="en-US" sz="3600" b="0" i="1"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𝜌</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𝑞</m:t>
                              </m:r>
                              <m:r>
                                <a:rPr lang="en-US" sz="3600" b="0" i="1" smtClean="0">
                                  <a:latin typeface="Cambria Math" panose="02040503050406030204" pitchFamily="18" charset="0"/>
                                </a:rPr>
                                <m:t>,</m:t>
                              </m:r>
                              <m:r>
                                <a:rPr lang="en-US" sz="3600" b="0" i="1" smtClean="0">
                                  <a:latin typeface="Cambria Math" panose="02040503050406030204" pitchFamily="18" charset="0"/>
                                </a:rPr>
                                <m:t>𝑝</m:t>
                              </m:r>
                            </m:e>
                          </m:d>
                          <m:r>
                            <a:rPr lang="en-US" sz="3600" b="0" i="1" smtClean="0">
                              <a:latin typeface="Cambria Math" panose="02040503050406030204" pitchFamily="18" charset="0"/>
                            </a:rPr>
                            <m:t>|</m:t>
                          </m:r>
                          <m:r>
                            <a:rPr lang="en-US" sz="3600" b="0" i="1" smtClean="0">
                              <a:latin typeface="Cambria Math" panose="02040503050406030204" pitchFamily="18" charset="0"/>
                            </a:rPr>
                            <m:t>𝑆</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𝜌</m:t>
                              </m:r>
                            </m:e>
                          </m:d>
                          <m:r>
                            <a:rPr lang="en-US" sz="3600" b="0" i="1" smtClean="0">
                              <a:latin typeface="Cambria Math" panose="02040503050406030204" pitchFamily="18" charset="0"/>
                            </a:rPr>
                            <m:t>≥0</m:t>
                          </m:r>
                        </m:e>
                      </m:d>
                    </m:oMath>
                  </m:oMathPara>
                </a14:m>
                <a:endParaRPr lang="en-US" sz="3600" dirty="0"/>
              </a:p>
            </p:txBody>
          </p:sp>
        </mc:Choice>
        <mc:Fallback>
          <p:sp>
            <p:nvSpPr>
              <p:cNvPr id="10" name="TextBox 9">
                <a:extLst>
                  <a:ext uri="{FF2B5EF4-FFF2-40B4-BE49-F238E27FC236}">
                    <a16:creationId xmlns:a16="http://schemas.microsoft.com/office/drawing/2014/main" id="{4677DDEC-0C25-C8AE-DC26-458D4CB2AFC5}"/>
                  </a:ext>
                </a:extLst>
              </p:cNvPr>
              <p:cNvSpPr txBox="1">
                <a:spLocks noRot="1" noChangeAspect="1" noMove="1" noResize="1" noEditPoints="1" noAdjustHandles="1" noChangeArrowheads="1" noChangeShapeType="1" noTextEdit="1"/>
              </p:cNvSpPr>
              <p:nvPr/>
            </p:nvSpPr>
            <p:spPr>
              <a:xfrm>
                <a:off x="1097280" y="1335024"/>
                <a:ext cx="4780924" cy="646331"/>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B7E2AD5-1129-8FD2-3EB4-DB8A3026BF76}"/>
              </a:ext>
            </a:extLst>
          </p:cNvPr>
          <p:cNvSpPr txBox="1"/>
          <p:nvPr/>
        </p:nvSpPr>
        <p:spPr>
          <a:xfrm>
            <a:off x="1259524" y="1986012"/>
            <a:ext cx="4340352" cy="646331"/>
          </a:xfrm>
          <a:prstGeom prst="rect">
            <a:avLst/>
          </a:prstGeom>
          <a:noFill/>
        </p:spPr>
        <p:txBody>
          <a:bodyPr wrap="square" rtlCol="0">
            <a:spAutoFit/>
          </a:bodyPr>
          <a:lstStyle/>
          <a:p>
            <a:pPr algn="ctr"/>
            <a:r>
              <a:rPr lang="en-US" dirty="0"/>
              <a:t>All probability distributions on classical phase space with non-negative entropy</a:t>
            </a:r>
          </a:p>
        </p:txBody>
      </p:sp>
      <p:sp>
        <p:nvSpPr>
          <p:cNvPr id="12" name="TextBox 11">
            <a:extLst>
              <a:ext uri="{FF2B5EF4-FFF2-40B4-BE49-F238E27FC236}">
                <a16:creationId xmlns:a16="http://schemas.microsoft.com/office/drawing/2014/main" id="{44682D4B-5550-9DC6-5BA4-6F3C1C605383}"/>
              </a:ext>
            </a:extLst>
          </p:cNvPr>
          <p:cNvSpPr txBox="1"/>
          <p:nvPr/>
        </p:nvSpPr>
        <p:spPr>
          <a:xfrm rot="516630">
            <a:off x="1022426" y="1867247"/>
            <a:ext cx="4622484" cy="646331"/>
          </a:xfrm>
          <a:prstGeom prst="rect">
            <a:avLst/>
          </a:prstGeom>
          <a:noFill/>
        </p:spPr>
        <p:txBody>
          <a:bodyPr wrap="none" rtlCol="0">
            <a:spAutoFit/>
          </a:bodyPr>
          <a:lstStyle/>
          <a:p>
            <a:r>
              <a:rPr lang="en-US" sz="3600" b="1" dirty="0">
                <a:ln w="19050">
                  <a:solidFill>
                    <a:schemeClr val="bg1"/>
                  </a:solidFill>
                </a:ln>
                <a:solidFill>
                  <a:srgbClr val="C00000"/>
                </a:solidFill>
              </a:rPr>
              <a:t>Physically inconsistent!</a:t>
            </a:r>
          </a:p>
        </p:txBody>
      </p:sp>
      <p:cxnSp>
        <p:nvCxnSpPr>
          <p:cNvPr id="18" name="Straight Connector 17">
            <a:extLst>
              <a:ext uri="{FF2B5EF4-FFF2-40B4-BE49-F238E27FC236}">
                <a16:creationId xmlns:a16="http://schemas.microsoft.com/office/drawing/2014/main" id="{89E5E41F-6AD9-E978-91F0-9432D37FD13A}"/>
              </a:ext>
            </a:extLst>
          </p:cNvPr>
          <p:cNvCxnSpPr/>
          <p:nvPr/>
        </p:nvCxnSpPr>
        <p:spPr>
          <a:xfrm rot="1980000">
            <a:off x="7901573" y="3499039"/>
            <a:ext cx="0" cy="22223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EB2E60-4431-4232-24B6-003FE92707F4}"/>
              </a:ext>
            </a:extLst>
          </p:cNvPr>
          <p:cNvCxnSpPr/>
          <p:nvPr/>
        </p:nvCxnSpPr>
        <p:spPr>
          <a:xfrm>
            <a:off x="6390348" y="4610234"/>
            <a:ext cx="30224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8">
            <a:extLst>
              <a:ext uri="{FF2B5EF4-FFF2-40B4-BE49-F238E27FC236}">
                <a16:creationId xmlns:a16="http://schemas.microsoft.com/office/drawing/2014/main" id="{0141194B-C1E2-6754-1526-128F657EF959}"/>
              </a:ext>
            </a:extLst>
          </p:cNvPr>
          <p:cNvSpPr/>
          <p:nvPr/>
        </p:nvSpPr>
        <p:spPr>
          <a:xfrm rot="18240000">
            <a:off x="6631245" y="4238708"/>
            <a:ext cx="2166107" cy="451375"/>
          </a:xfrm>
          <a:custGeom>
            <a:avLst/>
            <a:gdLst>
              <a:gd name="connsiteX0" fmla="*/ 0 w 5001065"/>
              <a:gd name="connsiteY0" fmla="*/ 1526473 h 1626320"/>
              <a:gd name="connsiteX1" fmla="*/ 1863970 w 5001065"/>
              <a:gd name="connsiteY1" fmla="*/ 1463168 h 1626320"/>
              <a:gd name="connsiteX2" fmla="*/ 2708031 w 5001065"/>
              <a:gd name="connsiteY2" fmla="*/ 128 h 1626320"/>
              <a:gd name="connsiteX3" fmla="*/ 3228536 w 5001065"/>
              <a:gd name="connsiteY3" fmla="*/ 1378762 h 1626320"/>
              <a:gd name="connsiteX4" fmla="*/ 5001065 w 5001065"/>
              <a:gd name="connsiteY4" fmla="*/ 1470202 h 1626320"/>
              <a:gd name="connsiteX5" fmla="*/ 5001065 w 5001065"/>
              <a:gd name="connsiteY5" fmla="*/ 1470202 h 1626320"/>
              <a:gd name="connsiteX0" fmla="*/ 0 w 5001065"/>
              <a:gd name="connsiteY0" fmla="*/ 1526473 h 1596535"/>
              <a:gd name="connsiteX1" fmla="*/ 1863970 w 5001065"/>
              <a:gd name="connsiteY1" fmla="*/ 1463168 h 1596535"/>
              <a:gd name="connsiteX2" fmla="*/ 2708031 w 5001065"/>
              <a:gd name="connsiteY2" fmla="*/ 128 h 1596535"/>
              <a:gd name="connsiteX3" fmla="*/ 3228536 w 5001065"/>
              <a:gd name="connsiteY3" fmla="*/ 1378762 h 1596535"/>
              <a:gd name="connsiteX4" fmla="*/ 5001065 w 5001065"/>
              <a:gd name="connsiteY4" fmla="*/ 1470202 h 1596535"/>
              <a:gd name="connsiteX5" fmla="*/ 5001065 w 5001065"/>
              <a:gd name="connsiteY5" fmla="*/ 1470202 h 1596535"/>
              <a:gd name="connsiteX0" fmla="*/ 0 w 5001065"/>
              <a:gd name="connsiteY0" fmla="*/ 1526346 h 1547277"/>
              <a:gd name="connsiteX1" fmla="*/ 1948377 w 5001065"/>
              <a:gd name="connsiteY1" fmla="*/ 1371601 h 1547277"/>
              <a:gd name="connsiteX2" fmla="*/ 2708031 w 5001065"/>
              <a:gd name="connsiteY2" fmla="*/ 1 h 1547277"/>
              <a:gd name="connsiteX3" fmla="*/ 3228536 w 5001065"/>
              <a:gd name="connsiteY3" fmla="*/ 1378635 h 1547277"/>
              <a:gd name="connsiteX4" fmla="*/ 5001065 w 5001065"/>
              <a:gd name="connsiteY4" fmla="*/ 1470075 h 1547277"/>
              <a:gd name="connsiteX5" fmla="*/ 5001065 w 5001065"/>
              <a:gd name="connsiteY5" fmla="*/ 1470075 h 1547277"/>
              <a:gd name="connsiteX0" fmla="*/ 0 w 5001065"/>
              <a:gd name="connsiteY0" fmla="*/ 1526368 h 1537445"/>
              <a:gd name="connsiteX1" fmla="*/ 1913207 w 5001065"/>
              <a:gd name="connsiteY1" fmla="*/ 1343488 h 1537445"/>
              <a:gd name="connsiteX2" fmla="*/ 2708031 w 5001065"/>
              <a:gd name="connsiteY2" fmla="*/ 23 h 1537445"/>
              <a:gd name="connsiteX3" fmla="*/ 3228536 w 5001065"/>
              <a:gd name="connsiteY3" fmla="*/ 1378657 h 1537445"/>
              <a:gd name="connsiteX4" fmla="*/ 5001065 w 5001065"/>
              <a:gd name="connsiteY4" fmla="*/ 1470097 h 1537445"/>
              <a:gd name="connsiteX5" fmla="*/ 5001065 w 5001065"/>
              <a:gd name="connsiteY5" fmla="*/ 1470097 h 1537445"/>
              <a:gd name="connsiteX0" fmla="*/ 0 w 5001065"/>
              <a:gd name="connsiteY0" fmla="*/ 1526361 h 1537438"/>
              <a:gd name="connsiteX1" fmla="*/ 1913207 w 5001065"/>
              <a:gd name="connsiteY1" fmla="*/ 1343481 h 1537438"/>
              <a:gd name="connsiteX2" fmla="*/ 2708031 w 5001065"/>
              <a:gd name="connsiteY2" fmla="*/ 16 h 1537438"/>
              <a:gd name="connsiteX3" fmla="*/ 3200400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200400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200400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312942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747226 h 747415"/>
              <a:gd name="connsiteX1" fmla="*/ 1913207 w 5001065"/>
              <a:gd name="connsiteY1" fmla="*/ 564346 h 747415"/>
              <a:gd name="connsiteX2" fmla="*/ 4370483 w 5001065"/>
              <a:gd name="connsiteY2" fmla="*/ 39 h 747415"/>
              <a:gd name="connsiteX3" fmla="*/ 3312942 w 5001065"/>
              <a:gd name="connsiteY3" fmla="*/ 536210 h 747415"/>
              <a:gd name="connsiteX4" fmla="*/ 5001065 w 5001065"/>
              <a:gd name="connsiteY4" fmla="*/ 690955 h 747415"/>
              <a:gd name="connsiteX5" fmla="*/ 5001065 w 5001065"/>
              <a:gd name="connsiteY5" fmla="*/ 690955 h 747415"/>
              <a:gd name="connsiteX0" fmla="*/ 0 w 5001065"/>
              <a:gd name="connsiteY0" fmla="*/ 747393 h 747582"/>
              <a:gd name="connsiteX1" fmla="*/ 1913207 w 5001065"/>
              <a:gd name="connsiteY1" fmla="*/ 564513 h 747582"/>
              <a:gd name="connsiteX2" fmla="*/ 4370483 w 5001065"/>
              <a:gd name="connsiteY2" fmla="*/ 206 h 747582"/>
              <a:gd name="connsiteX3" fmla="*/ 3674369 w 5001065"/>
              <a:gd name="connsiteY3" fmla="*/ 631964 h 747582"/>
              <a:gd name="connsiteX4" fmla="*/ 5001065 w 5001065"/>
              <a:gd name="connsiteY4" fmla="*/ 691122 h 747582"/>
              <a:gd name="connsiteX5" fmla="*/ 5001065 w 5001065"/>
              <a:gd name="connsiteY5" fmla="*/ 691122 h 747582"/>
              <a:gd name="connsiteX0" fmla="*/ 0 w 5001065"/>
              <a:gd name="connsiteY0" fmla="*/ 747393 h 747582"/>
              <a:gd name="connsiteX1" fmla="*/ 1913207 w 5001065"/>
              <a:gd name="connsiteY1" fmla="*/ 564513 h 747582"/>
              <a:gd name="connsiteX2" fmla="*/ 4370483 w 5001065"/>
              <a:gd name="connsiteY2" fmla="*/ 206 h 747582"/>
              <a:gd name="connsiteX3" fmla="*/ 3674369 w 5001065"/>
              <a:gd name="connsiteY3" fmla="*/ 631964 h 747582"/>
              <a:gd name="connsiteX4" fmla="*/ 5001065 w 5001065"/>
              <a:gd name="connsiteY4" fmla="*/ 691122 h 747582"/>
              <a:gd name="connsiteX0" fmla="*/ 0 w 4732001"/>
              <a:gd name="connsiteY0" fmla="*/ 747393 h 747582"/>
              <a:gd name="connsiteX1" fmla="*/ 1913207 w 4732001"/>
              <a:gd name="connsiteY1" fmla="*/ 564513 h 747582"/>
              <a:gd name="connsiteX2" fmla="*/ 4370483 w 4732001"/>
              <a:gd name="connsiteY2" fmla="*/ 206 h 747582"/>
              <a:gd name="connsiteX3" fmla="*/ 3674369 w 4732001"/>
              <a:gd name="connsiteY3" fmla="*/ 631964 h 747582"/>
              <a:gd name="connsiteX4" fmla="*/ 4732001 w 4732001"/>
              <a:gd name="connsiteY4" fmla="*/ 719889 h 747582"/>
              <a:gd name="connsiteX0" fmla="*/ 0 w 3713510"/>
              <a:gd name="connsiteY0" fmla="*/ 773100 h 773244"/>
              <a:gd name="connsiteX1" fmla="*/ 894716 w 3713510"/>
              <a:gd name="connsiteY1" fmla="*/ 564515 h 773244"/>
              <a:gd name="connsiteX2" fmla="*/ 3351992 w 3713510"/>
              <a:gd name="connsiteY2" fmla="*/ 208 h 773244"/>
              <a:gd name="connsiteX3" fmla="*/ 2655878 w 3713510"/>
              <a:gd name="connsiteY3" fmla="*/ 631966 h 773244"/>
              <a:gd name="connsiteX4" fmla="*/ 3713510 w 3713510"/>
              <a:gd name="connsiteY4" fmla="*/ 719891 h 773244"/>
              <a:gd name="connsiteX0" fmla="*/ 0 w 3713510"/>
              <a:gd name="connsiteY0" fmla="*/ 772899 h 773823"/>
              <a:gd name="connsiteX1" fmla="*/ 1669642 w 3713510"/>
              <a:gd name="connsiteY1" fmla="*/ 644010 h 773823"/>
              <a:gd name="connsiteX2" fmla="*/ 3351992 w 3713510"/>
              <a:gd name="connsiteY2" fmla="*/ 7 h 773823"/>
              <a:gd name="connsiteX3" fmla="*/ 2655878 w 3713510"/>
              <a:gd name="connsiteY3" fmla="*/ 631765 h 773823"/>
              <a:gd name="connsiteX4" fmla="*/ 3713510 w 3713510"/>
              <a:gd name="connsiteY4" fmla="*/ 719690 h 773823"/>
              <a:gd name="connsiteX0" fmla="*/ 0 w 3713510"/>
              <a:gd name="connsiteY0" fmla="*/ 772900 h 773824"/>
              <a:gd name="connsiteX1" fmla="*/ 1669642 w 3713510"/>
              <a:gd name="connsiteY1" fmla="*/ 644011 h 773824"/>
              <a:gd name="connsiteX2" fmla="*/ 3351992 w 3713510"/>
              <a:gd name="connsiteY2" fmla="*/ 8 h 773824"/>
              <a:gd name="connsiteX3" fmla="*/ 2741861 w 3713510"/>
              <a:gd name="connsiteY3" fmla="*/ 658613 h 773824"/>
              <a:gd name="connsiteX4" fmla="*/ 3713510 w 3713510"/>
              <a:gd name="connsiteY4" fmla="*/ 719691 h 77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3510" h="773824">
                <a:moveTo>
                  <a:pt x="0" y="772900"/>
                </a:moveTo>
                <a:cubicBezTo>
                  <a:pt x="727417" y="777003"/>
                  <a:pt x="1110977" y="772826"/>
                  <a:pt x="1669642" y="644011"/>
                </a:cubicBezTo>
                <a:cubicBezTo>
                  <a:pt x="2228307" y="515196"/>
                  <a:pt x="3173289" y="-2426"/>
                  <a:pt x="3351992" y="8"/>
                </a:cubicBezTo>
                <a:cubicBezTo>
                  <a:pt x="3530695" y="2442"/>
                  <a:pt x="2681608" y="538666"/>
                  <a:pt x="2741861" y="658613"/>
                </a:cubicBezTo>
                <a:cubicBezTo>
                  <a:pt x="2802114" y="778560"/>
                  <a:pt x="3492394" y="709831"/>
                  <a:pt x="3713510" y="719691"/>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B36F1DB3-8300-D529-7B2D-F498B0AA1BB1}"/>
                  </a:ext>
                </a:extLst>
              </p:cNvPr>
              <p:cNvSpPr txBox="1"/>
              <p:nvPr/>
            </p:nvSpPr>
            <p:spPr>
              <a:xfrm>
                <a:off x="8461428" y="3544964"/>
                <a:ext cx="297004"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dirty="0" smtClean="0">
                          <a:latin typeface="Cambria Math"/>
                        </a:rPr>
                        <m:t>𝑝</m:t>
                      </m:r>
                    </m:oMath>
                  </m:oMathPara>
                </a14:m>
                <a:endParaRPr lang="en-US" sz="1100" dirty="0"/>
              </a:p>
            </p:txBody>
          </p:sp>
        </mc:Choice>
        <mc:Fallback>
          <p:sp>
            <p:nvSpPr>
              <p:cNvPr id="21" name="TextBox 20">
                <a:extLst>
                  <a:ext uri="{FF2B5EF4-FFF2-40B4-BE49-F238E27FC236}">
                    <a16:creationId xmlns:a16="http://schemas.microsoft.com/office/drawing/2014/main" id="{B36F1DB3-8300-D529-7B2D-F498B0AA1BB1}"/>
                  </a:ext>
                </a:extLst>
              </p:cNvPr>
              <p:cNvSpPr txBox="1">
                <a:spLocks noRot="1" noChangeAspect="1" noMove="1" noResize="1" noEditPoints="1" noAdjustHandles="1" noChangeArrowheads="1" noChangeShapeType="1" noTextEdit="1"/>
              </p:cNvSpPr>
              <p:nvPr/>
            </p:nvSpPr>
            <p:spPr>
              <a:xfrm>
                <a:off x="8461428" y="3544964"/>
                <a:ext cx="297004" cy="261610"/>
              </a:xfrm>
              <a:prstGeom prst="rect">
                <a:avLst/>
              </a:prstGeom>
              <a:blipFill>
                <a:blip r:embed="rId6"/>
                <a:stretch>
                  <a:fillRect b="-23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797663B8-4886-086D-E0BB-807463458567}"/>
                  </a:ext>
                </a:extLst>
              </p:cNvPr>
              <p:cNvSpPr txBox="1"/>
              <p:nvPr/>
            </p:nvSpPr>
            <p:spPr>
              <a:xfrm>
                <a:off x="9235007" y="4608757"/>
                <a:ext cx="296363"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dirty="0" smtClean="0">
                          <a:latin typeface="Cambria Math" panose="02040503050406030204" pitchFamily="18" charset="0"/>
                        </a:rPr>
                        <m:t>𝑞</m:t>
                      </m:r>
                    </m:oMath>
                  </m:oMathPara>
                </a14:m>
                <a:endParaRPr lang="en-US" sz="1100" dirty="0"/>
              </a:p>
            </p:txBody>
          </p:sp>
        </mc:Choice>
        <mc:Fallback>
          <p:sp>
            <p:nvSpPr>
              <p:cNvPr id="22" name="TextBox 21">
                <a:extLst>
                  <a:ext uri="{FF2B5EF4-FFF2-40B4-BE49-F238E27FC236}">
                    <a16:creationId xmlns:a16="http://schemas.microsoft.com/office/drawing/2014/main" id="{797663B8-4886-086D-E0BB-807463458567}"/>
                  </a:ext>
                </a:extLst>
              </p:cNvPr>
              <p:cNvSpPr txBox="1">
                <a:spLocks noRot="1" noChangeAspect="1" noMove="1" noResize="1" noEditPoints="1" noAdjustHandles="1" noChangeArrowheads="1" noChangeShapeType="1" noTextEdit="1"/>
              </p:cNvSpPr>
              <p:nvPr/>
            </p:nvSpPr>
            <p:spPr>
              <a:xfrm>
                <a:off x="9235007" y="4608757"/>
                <a:ext cx="296363" cy="261610"/>
              </a:xfrm>
              <a:prstGeom prst="rect">
                <a:avLst/>
              </a:prstGeom>
              <a:blipFill>
                <a:blip r:embed="rId7"/>
                <a:stretch>
                  <a:fillRect/>
                </a:stretch>
              </a:blipFill>
            </p:spPr>
            <p:txBody>
              <a:bodyPr/>
              <a:lstStyle/>
              <a:p>
                <a:r>
                  <a:rPr lang="en-US">
                    <a:noFill/>
                  </a:rPr>
                  <a:t> </a:t>
                </a:r>
              </a:p>
            </p:txBody>
          </p:sp>
        </mc:Fallback>
      </mc:AlternateContent>
      <p:sp>
        <p:nvSpPr>
          <p:cNvPr id="28" name="Freeform 7">
            <a:extLst>
              <a:ext uri="{FF2B5EF4-FFF2-40B4-BE49-F238E27FC236}">
                <a16:creationId xmlns:a16="http://schemas.microsoft.com/office/drawing/2014/main" id="{E69806BD-7456-C6D4-2BED-B71822A6C682}"/>
              </a:ext>
            </a:extLst>
          </p:cNvPr>
          <p:cNvSpPr/>
          <p:nvPr/>
        </p:nvSpPr>
        <p:spPr>
          <a:xfrm>
            <a:off x="6440266" y="3609404"/>
            <a:ext cx="2917143" cy="901174"/>
          </a:xfrm>
          <a:custGeom>
            <a:avLst/>
            <a:gdLst>
              <a:gd name="connsiteX0" fmla="*/ 0 w 5001065"/>
              <a:gd name="connsiteY0" fmla="*/ 1526473 h 1626320"/>
              <a:gd name="connsiteX1" fmla="*/ 1863970 w 5001065"/>
              <a:gd name="connsiteY1" fmla="*/ 1463168 h 1626320"/>
              <a:gd name="connsiteX2" fmla="*/ 2708031 w 5001065"/>
              <a:gd name="connsiteY2" fmla="*/ 128 h 1626320"/>
              <a:gd name="connsiteX3" fmla="*/ 3228536 w 5001065"/>
              <a:gd name="connsiteY3" fmla="*/ 1378762 h 1626320"/>
              <a:gd name="connsiteX4" fmla="*/ 5001065 w 5001065"/>
              <a:gd name="connsiteY4" fmla="*/ 1470202 h 1626320"/>
              <a:gd name="connsiteX5" fmla="*/ 5001065 w 5001065"/>
              <a:gd name="connsiteY5" fmla="*/ 1470202 h 1626320"/>
              <a:gd name="connsiteX0" fmla="*/ 0 w 5001065"/>
              <a:gd name="connsiteY0" fmla="*/ 1526473 h 1596535"/>
              <a:gd name="connsiteX1" fmla="*/ 1863970 w 5001065"/>
              <a:gd name="connsiteY1" fmla="*/ 1463168 h 1596535"/>
              <a:gd name="connsiteX2" fmla="*/ 2708031 w 5001065"/>
              <a:gd name="connsiteY2" fmla="*/ 128 h 1596535"/>
              <a:gd name="connsiteX3" fmla="*/ 3228536 w 5001065"/>
              <a:gd name="connsiteY3" fmla="*/ 1378762 h 1596535"/>
              <a:gd name="connsiteX4" fmla="*/ 5001065 w 5001065"/>
              <a:gd name="connsiteY4" fmla="*/ 1470202 h 1596535"/>
              <a:gd name="connsiteX5" fmla="*/ 5001065 w 5001065"/>
              <a:gd name="connsiteY5" fmla="*/ 1470202 h 1596535"/>
              <a:gd name="connsiteX0" fmla="*/ 0 w 5001065"/>
              <a:gd name="connsiteY0" fmla="*/ 1526346 h 1547277"/>
              <a:gd name="connsiteX1" fmla="*/ 1948377 w 5001065"/>
              <a:gd name="connsiteY1" fmla="*/ 1371601 h 1547277"/>
              <a:gd name="connsiteX2" fmla="*/ 2708031 w 5001065"/>
              <a:gd name="connsiteY2" fmla="*/ 1 h 1547277"/>
              <a:gd name="connsiteX3" fmla="*/ 3228536 w 5001065"/>
              <a:gd name="connsiteY3" fmla="*/ 1378635 h 1547277"/>
              <a:gd name="connsiteX4" fmla="*/ 5001065 w 5001065"/>
              <a:gd name="connsiteY4" fmla="*/ 1470075 h 1547277"/>
              <a:gd name="connsiteX5" fmla="*/ 5001065 w 5001065"/>
              <a:gd name="connsiteY5" fmla="*/ 1470075 h 1547277"/>
              <a:gd name="connsiteX0" fmla="*/ 0 w 5001065"/>
              <a:gd name="connsiteY0" fmla="*/ 1526368 h 1537445"/>
              <a:gd name="connsiteX1" fmla="*/ 1913207 w 5001065"/>
              <a:gd name="connsiteY1" fmla="*/ 1343488 h 1537445"/>
              <a:gd name="connsiteX2" fmla="*/ 2708031 w 5001065"/>
              <a:gd name="connsiteY2" fmla="*/ 23 h 1537445"/>
              <a:gd name="connsiteX3" fmla="*/ 3228536 w 5001065"/>
              <a:gd name="connsiteY3" fmla="*/ 1378657 h 1537445"/>
              <a:gd name="connsiteX4" fmla="*/ 5001065 w 5001065"/>
              <a:gd name="connsiteY4" fmla="*/ 1470097 h 1537445"/>
              <a:gd name="connsiteX5" fmla="*/ 5001065 w 5001065"/>
              <a:gd name="connsiteY5" fmla="*/ 1470097 h 1537445"/>
              <a:gd name="connsiteX0" fmla="*/ 0 w 5001065"/>
              <a:gd name="connsiteY0" fmla="*/ 1526361 h 1537438"/>
              <a:gd name="connsiteX1" fmla="*/ 1913207 w 5001065"/>
              <a:gd name="connsiteY1" fmla="*/ 1343481 h 1537438"/>
              <a:gd name="connsiteX2" fmla="*/ 2708031 w 5001065"/>
              <a:gd name="connsiteY2" fmla="*/ 16 h 1537438"/>
              <a:gd name="connsiteX3" fmla="*/ 3200400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200400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200400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312942 w 5001065"/>
              <a:gd name="connsiteY3" fmla="*/ 1315345 h 1537438"/>
              <a:gd name="connsiteX4" fmla="*/ 5001065 w 5001065"/>
              <a:gd name="connsiteY4" fmla="*/ 1470090 h 1537438"/>
              <a:gd name="connsiteX5" fmla="*/ 5001065 w 5001065"/>
              <a:gd name="connsiteY5"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312942 w 5001065"/>
              <a:gd name="connsiteY3" fmla="*/ 1315345 h 1537438"/>
              <a:gd name="connsiteX4" fmla="*/ 5001065 w 5001065"/>
              <a:gd name="connsiteY4" fmla="*/ 1470090 h 1537438"/>
              <a:gd name="connsiteX0" fmla="*/ 0 w 5001065"/>
              <a:gd name="connsiteY0" fmla="*/ 1526361 h 1537438"/>
              <a:gd name="connsiteX1" fmla="*/ 1913207 w 5001065"/>
              <a:gd name="connsiteY1" fmla="*/ 1343481 h 1537438"/>
              <a:gd name="connsiteX2" fmla="*/ 2708031 w 5001065"/>
              <a:gd name="connsiteY2" fmla="*/ 16 h 1537438"/>
              <a:gd name="connsiteX3" fmla="*/ 3312942 w 5001065"/>
              <a:gd name="connsiteY3" fmla="*/ 1315345 h 1537438"/>
              <a:gd name="connsiteX4" fmla="*/ 5001065 w 5001065"/>
              <a:gd name="connsiteY4" fmla="*/ 1513633 h 1537438"/>
              <a:gd name="connsiteX0" fmla="*/ 0 w 5001065"/>
              <a:gd name="connsiteY0" fmla="*/ 1526361 h 1537438"/>
              <a:gd name="connsiteX1" fmla="*/ 1913207 w 5001065"/>
              <a:gd name="connsiteY1" fmla="*/ 1343481 h 1537438"/>
              <a:gd name="connsiteX2" fmla="*/ 2708031 w 5001065"/>
              <a:gd name="connsiteY2" fmla="*/ 16 h 1537438"/>
              <a:gd name="connsiteX3" fmla="*/ 3312942 w 5001065"/>
              <a:gd name="connsiteY3" fmla="*/ 1315345 h 1537438"/>
              <a:gd name="connsiteX4" fmla="*/ 5001065 w 5001065"/>
              <a:gd name="connsiteY4" fmla="*/ 1513633 h 1537438"/>
              <a:gd name="connsiteX0" fmla="*/ 0 w 5001065"/>
              <a:gd name="connsiteY0" fmla="*/ 1526361 h 1544946"/>
              <a:gd name="connsiteX1" fmla="*/ 1913207 w 5001065"/>
              <a:gd name="connsiteY1" fmla="*/ 1343481 h 1544946"/>
              <a:gd name="connsiteX2" fmla="*/ 2708031 w 5001065"/>
              <a:gd name="connsiteY2" fmla="*/ 16 h 1544946"/>
              <a:gd name="connsiteX3" fmla="*/ 3312942 w 5001065"/>
              <a:gd name="connsiteY3" fmla="*/ 1315345 h 1544946"/>
              <a:gd name="connsiteX4" fmla="*/ 5001065 w 5001065"/>
              <a:gd name="connsiteY4" fmla="*/ 1542661 h 1544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1065" h="1544946">
                <a:moveTo>
                  <a:pt x="0" y="1526361"/>
                </a:moveTo>
                <a:cubicBezTo>
                  <a:pt x="727417" y="1530464"/>
                  <a:pt x="1461868" y="1597872"/>
                  <a:pt x="1913207" y="1343481"/>
                </a:cubicBezTo>
                <a:cubicBezTo>
                  <a:pt x="2364546" y="1089090"/>
                  <a:pt x="2474742" y="4705"/>
                  <a:pt x="2708031" y="16"/>
                </a:cubicBezTo>
                <a:cubicBezTo>
                  <a:pt x="2941320" y="-4673"/>
                  <a:pt x="2930770" y="1058238"/>
                  <a:pt x="3312942" y="1315345"/>
                </a:cubicBezTo>
                <a:cubicBezTo>
                  <a:pt x="3695114" y="1572452"/>
                  <a:pt x="4523768" y="1545898"/>
                  <a:pt x="5001065" y="1542661"/>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9" name="TextBox 28">
            <a:extLst>
              <a:ext uri="{FF2B5EF4-FFF2-40B4-BE49-F238E27FC236}">
                <a16:creationId xmlns:a16="http://schemas.microsoft.com/office/drawing/2014/main" id="{9EFE89D3-B8AD-7E83-D0CA-E92024B10E0A}"/>
              </a:ext>
            </a:extLst>
          </p:cNvPr>
          <p:cNvSpPr txBox="1"/>
          <p:nvPr/>
        </p:nvSpPr>
        <p:spPr>
          <a:xfrm>
            <a:off x="8696125" y="3227284"/>
            <a:ext cx="859531" cy="261610"/>
          </a:xfrm>
          <a:prstGeom prst="rect">
            <a:avLst/>
          </a:prstGeom>
          <a:noFill/>
        </p:spPr>
        <p:txBody>
          <a:bodyPr wrap="none" rtlCol="0">
            <a:spAutoFit/>
          </a:bodyPr>
          <a:lstStyle/>
          <a:p>
            <a:r>
              <a:rPr lang="en-US" sz="1100" dirty="0"/>
              <a:t>momentum</a:t>
            </a:r>
          </a:p>
        </p:txBody>
      </p:sp>
      <p:cxnSp>
        <p:nvCxnSpPr>
          <p:cNvPr id="30" name="Straight Arrow Connector 29">
            <a:extLst>
              <a:ext uri="{FF2B5EF4-FFF2-40B4-BE49-F238E27FC236}">
                <a16:creationId xmlns:a16="http://schemas.microsoft.com/office/drawing/2014/main" id="{361A7D71-407A-072B-8BCE-A5A05EA05CDF}"/>
              </a:ext>
            </a:extLst>
          </p:cNvPr>
          <p:cNvCxnSpPr>
            <a:cxnSpLocks/>
          </p:cNvCxnSpPr>
          <p:nvPr/>
        </p:nvCxnSpPr>
        <p:spPr>
          <a:xfrm flipV="1">
            <a:off x="8988331" y="4805555"/>
            <a:ext cx="232311" cy="13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F2EF3B8-CFA5-9A60-BE80-CFE7ABFBA8FD}"/>
              </a:ext>
            </a:extLst>
          </p:cNvPr>
          <p:cNvSpPr txBox="1"/>
          <p:nvPr/>
        </p:nvSpPr>
        <p:spPr>
          <a:xfrm>
            <a:off x="8487324" y="4941646"/>
            <a:ext cx="644728" cy="261610"/>
          </a:xfrm>
          <a:prstGeom prst="rect">
            <a:avLst/>
          </a:prstGeom>
          <a:noFill/>
        </p:spPr>
        <p:txBody>
          <a:bodyPr wrap="none" rtlCol="0">
            <a:spAutoFit/>
          </a:bodyPr>
          <a:lstStyle/>
          <a:p>
            <a:r>
              <a:rPr lang="en-US" sz="1100" dirty="0"/>
              <a:t>position</a:t>
            </a:r>
          </a:p>
        </p:txBody>
      </p:sp>
      <p:cxnSp>
        <p:nvCxnSpPr>
          <p:cNvPr id="32" name="Straight Arrow Connector 31">
            <a:extLst>
              <a:ext uri="{FF2B5EF4-FFF2-40B4-BE49-F238E27FC236}">
                <a16:creationId xmlns:a16="http://schemas.microsoft.com/office/drawing/2014/main" id="{19C02563-7423-7112-07F1-71B7863496FE}"/>
              </a:ext>
            </a:extLst>
          </p:cNvPr>
          <p:cNvCxnSpPr>
            <a:cxnSpLocks/>
          </p:cNvCxnSpPr>
          <p:nvPr/>
        </p:nvCxnSpPr>
        <p:spPr>
          <a:xfrm flipH="1">
            <a:off x="8745942" y="3448124"/>
            <a:ext cx="203164" cy="148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6F6467BD-8486-DA61-371B-33A3C7C3DFA7}"/>
              </a:ext>
            </a:extLst>
          </p:cNvPr>
          <p:cNvGrpSpPr/>
          <p:nvPr/>
        </p:nvGrpSpPr>
        <p:grpSpPr>
          <a:xfrm>
            <a:off x="7874445" y="3817981"/>
            <a:ext cx="338263" cy="1468468"/>
            <a:chOff x="7874445" y="3817981"/>
            <a:chExt cx="338263" cy="1468468"/>
          </a:xfrm>
        </p:grpSpPr>
        <p:sp>
          <p:nvSpPr>
            <p:cNvPr id="23" name="Parallelogram 22">
              <a:extLst>
                <a:ext uri="{FF2B5EF4-FFF2-40B4-BE49-F238E27FC236}">
                  <a16:creationId xmlns:a16="http://schemas.microsoft.com/office/drawing/2014/main" id="{F8E13E40-F998-644F-B5BB-AC87E8C66B8C}"/>
                </a:ext>
              </a:extLst>
            </p:cNvPr>
            <p:cNvSpPr/>
            <p:nvPr/>
          </p:nvSpPr>
          <p:spPr>
            <a:xfrm>
              <a:off x="8034916" y="4475414"/>
              <a:ext cx="177791" cy="79612"/>
            </a:xfrm>
            <a:prstGeom prst="parallelogram">
              <a:avLst>
                <a:gd name="adj" fmla="val 6138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Parallelogram 23">
              <a:extLst>
                <a:ext uri="{FF2B5EF4-FFF2-40B4-BE49-F238E27FC236}">
                  <a16:creationId xmlns:a16="http://schemas.microsoft.com/office/drawing/2014/main" id="{F002EFB3-8284-C1C3-38DB-BB5CA09EC108}"/>
                </a:ext>
              </a:extLst>
            </p:cNvPr>
            <p:cNvSpPr/>
            <p:nvPr/>
          </p:nvSpPr>
          <p:spPr>
            <a:xfrm>
              <a:off x="8034916" y="3817981"/>
              <a:ext cx="177791" cy="79612"/>
            </a:xfrm>
            <a:prstGeom prst="parallelogram">
              <a:avLst>
                <a:gd name="adj" fmla="val 6138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25" name="Straight Connector 24">
              <a:extLst>
                <a:ext uri="{FF2B5EF4-FFF2-40B4-BE49-F238E27FC236}">
                  <a16:creationId xmlns:a16="http://schemas.microsoft.com/office/drawing/2014/main" id="{E42AB5E9-B766-7955-903F-F07778758EC7}"/>
                </a:ext>
              </a:extLst>
            </p:cNvPr>
            <p:cNvCxnSpPr/>
            <p:nvPr/>
          </p:nvCxnSpPr>
          <p:spPr>
            <a:xfrm>
              <a:off x="8034916" y="3897593"/>
              <a:ext cx="1" cy="657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35A09B2-75A8-18D2-76C1-168C02B5DEEF}"/>
                </a:ext>
              </a:extLst>
            </p:cNvPr>
            <p:cNvCxnSpPr/>
            <p:nvPr/>
          </p:nvCxnSpPr>
          <p:spPr>
            <a:xfrm>
              <a:off x="8212707" y="3817981"/>
              <a:ext cx="1" cy="657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F77763A-CA92-EC86-664F-FD9555CD6876}"/>
                </a:ext>
              </a:extLst>
            </p:cNvPr>
            <p:cNvCxnSpPr/>
            <p:nvPr/>
          </p:nvCxnSpPr>
          <p:spPr>
            <a:xfrm>
              <a:off x="8168259" y="3897593"/>
              <a:ext cx="1" cy="657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06B6956-ED45-4C4A-9374-A37822D704B9}"/>
                </a:ext>
              </a:extLst>
            </p:cNvPr>
            <p:cNvCxnSpPr>
              <a:cxnSpLocks/>
              <a:endCxn id="23" idx="3"/>
            </p:cNvCxnSpPr>
            <p:nvPr/>
          </p:nvCxnSpPr>
          <p:spPr>
            <a:xfrm flipV="1">
              <a:off x="8034916" y="4555026"/>
              <a:ext cx="64463" cy="494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193FD33E-2FC1-1EAE-B934-E2831E3B76B3}"/>
                    </a:ext>
                  </a:extLst>
                </p:cNvPr>
                <p:cNvSpPr txBox="1"/>
                <p:nvPr/>
              </p:nvSpPr>
              <p:spPr>
                <a:xfrm>
                  <a:off x="7874445" y="5024839"/>
                  <a:ext cx="317266"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dirty="0" smtClean="0">
                            <a:latin typeface="Cambria Math" panose="02040503050406030204" pitchFamily="18" charset="0"/>
                          </a:rPr>
                          <m:t>𝑈</m:t>
                        </m:r>
                      </m:oMath>
                    </m:oMathPara>
                  </a14:m>
                  <a:endParaRPr lang="en-US" sz="1100" dirty="0"/>
                </a:p>
              </p:txBody>
            </p:sp>
          </mc:Choice>
          <mc:Fallback>
            <p:sp>
              <p:nvSpPr>
                <p:cNvPr id="34" name="TextBox 33">
                  <a:extLst>
                    <a:ext uri="{FF2B5EF4-FFF2-40B4-BE49-F238E27FC236}">
                      <a16:creationId xmlns:a16="http://schemas.microsoft.com/office/drawing/2014/main" id="{193FD33E-2FC1-1EAE-B934-E2831E3B76B3}"/>
                    </a:ext>
                  </a:extLst>
                </p:cNvPr>
                <p:cNvSpPr txBox="1">
                  <a:spLocks noRot="1" noChangeAspect="1" noMove="1" noResize="1" noEditPoints="1" noAdjustHandles="1" noChangeArrowheads="1" noChangeShapeType="1" noTextEdit="1"/>
                </p:cNvSpPr>
                <p:nvPr/>
              </p:nvSpPr>
              <p:spPr>
                <a:xfrm>
                  <a:off x="7874445" y="5024839"/>
                  <a:ext cx="317266" cy="261610"/>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D55FB396-5F8E-8134-E79B-4B62384535BC}"/>
                  </a:ext>
                </a:extLst>
              </p:cNvPr>
              <p:cNvSpPr txBox="1"/>
              <p:nvPr/>
            </p:nvSpPr>
            <p:spPr>
              <a:xfrm>
                <a:off x="7963489" y="3178345"/>
                <a:ext cx="62799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dirty="0" smtClean="0">
                          <a:latin typeface="Cambria Math" panose="02040503050406030204" pitchFamily="18" charset="0"/>
                        </a:rPr>
                        <m:t>𝜌</m:t>
                      </m:r>
                      <m:d>
                        <m:dPr>
                          <m:ctrlPr>
                            <a:rPr lang="en-US" sz="1100" b="0" i="1" dirty="0" smtClean="0">
                              <a:latin typeface="Cambria Math" panose="02040503050406030204" pitchFamily="18" charset="0"/>
                            </a:rPr>
                          </m:ctrlPr>
                        </m:dPr>
                        <m:e>
                          <m:r>
                            <a:rPr lang="en-US" sz="1100" b="0" i="1" dirty="0" smtClean="0">
                              <a:latin typeface="Cambria Math" panose="02040503050406030204" pitchFamily="18" charset="0"/>
                            </a:rPr>
                            <m:t>𝑞</m:t>
                          </m:r>
                          <m:r>
                            <a:rPr lang="en-US" sz="1100" b="0" i="1" dirty="0" smtClean="0">
                              <a:latin typeface="Cambria Math" panose="02040503050406030204" pitchFamily="18" charset="0"/>
                            </a:rPr>
                            <m:t>,</m:t>
                          </m:r>
                          <m:r>
                            <a:rPr lang="en-US" sz="1100" b="0" i="1" dirty="0" smtClean="0">
                              <a:latin typeface="Cambria Math" panose="02040503050406030204" pitchFamily="18" charset="0"/>
                            </a:rPr>
                            <m:t>𝑝</m:t>
                          </m:r>
                        </m:e>
                      </m:d>
                    </m:oMath>
                  </m:oMathPara>
                </a14:m>
                <a:endParaRPr lang="en-US" sz="1100" dirty="0"/>
              </a:p>
            </p:txBody>
          </p:sp>
        </mc:Choice>
        <mc:Fallback>
          <p:sp>
            <p:nvSpPr>
              <p:cNvPr id="39" name="TextBox 38">
                <a:extLst>
                  <a:ext uri="{FF2B5EF4-FFF2-40B4-BE49-F238E27FC236}">
                    <a16:creationId xmlns:a16="http://schemas.microsoft.com/office/drawing/2014/main" id="{D55FB396-5F8E-8134-E79B-4B62384535BC}"/>
                  </a:ext>
                </a:extLst>
              </p:cNvPr>
              <p:cNvSpPr txBox="1">
                <a:spLocks noRot="1" noChangeAspect="1" noMove="1" noResize="1" noEditPoints="1" noAdjustHandles="1" noChangeArrowheads="1" noChangeShapeType="1" noTextEdit="1"/>
              </p:cNvSpPr>
              <p:nvPr/>
            </p:nvSpPr>
            <p:spPr>
              <a:xfrm>
                <a:off x="7963489" y="3178345"/>
                <a:ext cx="627992" cy="261610"/>
              </a:xfrm>
              <a:prstGeom prst="rect">
                <a:avLst/>
              </a:prstGeom>
              <a:blipFill>
                <a:blip r:embed="rId9"/>
                <a:stretch>
                  <a:fillRect/>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B1171F68-4048-2535-47C6-2F1B4892FB03}"/>
              </a:ext>
            </a:extLst>
          </p:cNvPr>
          <p:cNvCxnSpPr>
            <a:cxnSpLocks/>
          </p:cNvCxnSpPr>
          <p:nvPr/>
        </p:nvCxnSpPr>
        <p:spPr>
          <a:xfrm flipH="1">
            <a:off x="8165818" y="3399990"/>
            <a:ext cx="132618" cy="318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622BBCF-5109-4420-1FA7-EEFC8A93614A}"/>
              </a:ext>
            </a:extLst>
          </p:cNvPr>
          <p:cNvSpPr txBox="1"/>
          <p:nvPr/>
        </p:nvSpPr>
        <p:spPr>
          <a:xfrm>
            <a:off x="399688" y="3198167"/>
            <a:ext cx="7266220" cy="461665"/>
          </a:xfrm>
          <a:prstGeom prst="rect">
            <a:avLst/>
          </a:prstGeom>
          <a:noFill/>
        </p:spPr>
        <p:txBody>
          <a:bodyPr wrap="none" rtlCol="0">
            <a:spAutoFit/>
          </a:bodyPr>
          <a:lstStyle/>
          <a:p>
            <a:r>
              <a:rPr lang="en-US" sz="2400" dirty="0"/>
              <a:t>On one hand, ensembles with lower entropy do not exist</a:t>
            </a:r>
          </a:p>
        </p:txBody>
      </p:sp>
      <p:sp>
        <p:nvSpPr>
          <p:cNvPr id="44" name="TextBox 43">
            <a:extLst>
              <a:ext uri="{FF2B5EF4-FFF2-40B4-BE49-F238E27FC236}">
                <a16:creationId xmlns:a16="http://schemas.microsoft.com/office/drawing/2014/main" id="{FDE2058E-05FD-1CE6-FE96-5884AB48C3DF}"/>
              </a:ext>
            </a:extLst>
          </p:cNvPr>
          <p:cNvSpPr txBox="1"/>
          <p:nvPr/>
        </p:nvSpPr>
        <p:spPr>
          <a:xfrm>
            <a:off x="1101028" y="3765701"/>
            <a:ext cx="5313634" cy="369332"/>
          </a:xfrm>
          <a:prstGeom prst="rect">
            <a:avLst/>
          </a:prstGeom>
          <a:noFill/>
        </p:spPr>
        <p:txBody>
          <a:bodyPr wrap="none" rtlCol="0">
            <a:spAutoFit/>
          </a:bodyPr>
          <a:lstStyle/>
          <a:p>
            <a:r>
              <a:rPr lang="en-US" dirty="0"/>
              <a:t>Information below a certain threshold is not accessible</a:t>
            </a:r>
          </a:p>
        </p:txBody>
      </p:sp>
      <p:sp>
        <p:nvSpPr>
          <p:cNvPr id="45" name="TextBox 44">
            <a:extLst>
              <a:ext uri="{FF2B5EF4-FFF2-40B4-BE49-F238E27FC236}">
                <a16:creationId xmlns:a16="http://schemas.microsoft.com/office/drawing/2014/main" id="{3DD81EFD-9154-5740-10B8-492FFA6017C6}"/>
              </a:ext>
            </a:extLst>
          </p:cNvPr>
          <p:cNvSpPr txBox="1"/>
          <p:nvPr/>
        </p:nvSpPr>
        <p:spPr>
          <a:xfrm>
            <a:off x="405337" y="4372259"/>
            <a:ext cx="5295937" cy="830997"/>
          </a:xfrm>
          <a:prstGeom prst="rect">
            <a:avLst/>
          </a:prstGeom>
          <a:noFill/>
        </p:spPr>
        <p:txBody>
          <a:bodyPr wrap="none" rtlCol="0">
            <a:spAutoFit/>
          </a:bodyPr>
          <a:lstStyle/>
          <a:p>
            <a:r>
              <a:rPr lang="en-US" sz="2400" dirty="0"/>
              <a:t>On the other hand, we define probability</a:t>
            </a:r>
            <a:br>
              <a:rPr lang="en-US" sz="2400" dirty="0"/>
            </a:br>
            <a:r>
              <a:rPr lang="en-US" sz="2400" dirty="0"/>
              <a:t>on arbitrarily small regions</a:t>
            </a:r>
          </a:p>
        </p:txBody>
      </p:sp>
      <p:sp>
        <p:nvSpPr>
          <p:cNvPr id="46" name="TextBox 45">
            <a:extLst>
              <a:ext uri="{FF2B5EF4-FFF2-40B4-BE49-F238E27FC236}">
                <a16:creationId xmlns:a16="http://schemas.microsoft.com/office/drawing/2014/main" id="{54989573-AC7A-7537-305E-EEBDB02E9B73}"/>
              </a:ext>
            </a:extLst>
          </p:cNvPr>
          <p:cNvSpPr txBox="1"/>
          <p:nvPr/>
        </p:nvSpPr>
        <p:spPr>
          <a:xfrm>
            <a:off x="1101028" y="5309125"/>
            <a:ext cx="5963171" cy="646331"/>
          </a:xfrm>
          <a:prstGeom prst="rect">
            <a:avLst/>
          </a:prstGeom>
          <a:noFill/>
        </p:spPr>
        <p:txBody>
          <a:bodyPr wrap="none" rtlCol="0">
            <a:spAutoFit/>
          </a:bodyPr>
          <a:lstStyle/>
          <a:p>
            <a:r>
              <a:rPr lang="en-US" dirty="0"/>
              <a:t>There is no minimum threshold for a combined measurement</a:t>
            </a:r>
            <a:br>
              <a:rPr lang="en-US" dirty="0"/>
            </a:br>
            <a:r>
              <a:rPr lang="en-US" dirty="0"/>
              <a:t>of position and momentum</a:t>
            </a:r>
          </a:p>
        </p:txBody>
      </p: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18BB8685-B0DF-110A-69E5-FD11689032BF}"/>
                  </a:ext>
                </a:extLst>
              </p:cNvPr>
              <p:cNvSpPr txBox="1"/>
              <p:nvPr/>
            </p:nvSpPr>
            <p:spPr>
              <a:xfrm>
                <a:off x="6825063" y="5784327"/>
                <a:ext cx="1930016" cy="413959"/>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m:t>
                    </m:r>
                    <m:nary>
                      <m:naryPr>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𝑈</m:t>
                        </m:r>
                      </m:sub>
                      <m:sup/>
                      <m:e>
                        <m:r>
                          <a:rPr lang="en-US" b="0" i="1" smtClean="0">
                            <a:latin typeface="Cambria Math" panose="02040503050406030204" pitchFamily="18" charset="0"/>
                          </a:rPr>
                          <m:t>𝜌</m:t>
                        </m:r>
                        <m:r>
                          <a:rPr lang="en-US" b="0" i="1" smtClean="0">
                            <a:latin typeface="Cambria Math" panose="02040503050406030204" pitchFamily="18" charset="0"/>
                          </a:rPr>
                          <m:t>𝑑𝑞𝑑𝑝</m:t>
                        </m:r>
                      </m:e>
                    </m:nary>
                  </m:oMath>
                </a14:m>
                <a:r>
                  <a:rPr lang="en-US" dirty="0"/>
                  <a:t> </a:t>
                </a:r>
              </a:p>
            </p:txBody>
          </p:sp>
        </mc:Choice>
        <mc:Fallback>
          <p:sp>
            <p:nvSpPr>
              <p:cNvPr id="48" name="TextBox 47">
                <a:extLst>
                  <a:ext uri="{FF2B5EF4-FFF2-40B4-BE49-F238E27FC236}">
                    <a16:creationId xmlns:a16="http://schemas.microsoft.com/office/drawing/2014/main" id="{18BB8685-B0DF-110A-69E5-FD11689032BF}"/>
                  </a:ext>
                </a:extLst>
              </p:cNvPr>
              <p:cNvSpPr txBox="1">
                <a:spLocks noRot="1" noChangeAspect="1" noMove="1" noResize="1" noEditPoints="1" noAdjustHandles="1" noChangeArrowheads="1" noChangeShapeType="1" noTextEdit="1"/>
              </p:cNvSpPr>
              <p:nvPr/>
            </p:nvSpPr>
            <p:spPr>
              <a:xfrm>
                <a:off x="6825063" y="5784327"/>
                <a:ext cx="1930016" cy="413959"/>
              </a:xfrm>
              <a:prstGeom prst="rect">
                <a:avLst/>
              </a:prstGeom>
              <a:blipFill>
                <a:blip r:embed="rId10"/>
                <a:stretch>
                  <a:fillRect t="-132353" b="-191176"/>
                </a:stretch>
              </a:blipFill>
            </p:spPr>
            <p:txBody>
              <a:bodyPr/>
              <a:lstStyle/>
              <a:p>
                <a:r>
                  <a:rPr lang="en-US">
                    <a:noFill/>
                  </a:rPr>
                  <a:t> </a:t>
                </a:r>
              </a:p>
            </p:txBody>
          </p:sp>
        </mc:Fallback>
      </mc:AlternateContent>
    </p:spTree>
    <p:extLst>
      <p:ext uri="{BB962C8B-B14F-4D97-AF65-F5344CB8AC3E}">
        <p14:creationId xmlns:p14="http://schemas.microsoft.com/office/powerpoint/2010/main" val="208434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3" grpId="0"/>
      <p:bldP spid="44" grpId="0"/>
      <p:bldP spid="45" grpId="0"/>
      <p:bldP spid="46" grpId="0"/>
      <p:bldP spid="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F974E-1924-9C34-0085-B8D1C4300BB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7ED5D23-E697-CCB7-7546-42DA9622F3DF}"/>
              </a:ext>
            </a:extLst>
          </p:cNvPr>
          <p:cNvSpPr txBox="1"/>
          <p:nvPr/>
        </p:nvSpPr>
        <p:spPr>
          <a:xfrm>
            <a:off x="806096" y="1487167"/>
            <a:ext cx="4715715" cy="1200329"/>
          </a:xfrm>
          <a:prstGeom prst="rect">
            <a:avLst/>
          </a:prstGeom>
          <a:noFill/>
        </p:spPr>
        <p:txBody>
          <a:bodyPr wrap="none" rtlCol="0">
            <a:spAutoFit/>
          </a:bodyPr>
          <a:lstStyle/>
          <a:p>
            <a:r>
              <a:rPr lang="en-US" sz="3600" dirty="0">
                <a:solidFill>
                  <a:srgbClr val="C00000"/>
                </a:solidFill>
              </a:rPr>
              <a:t>There were problems</a:t>
            </a:r>
            <a:br>
              <a:rPr lang="en-US" sz="3600" dirty="0">
                <a:solidFill>
                  <a:srgbClr val="C00000"/>
                </a:solidFill>
              </a:rPr>
            </a:br>
            <a:r>
              <a:rPr lang="en-US" sz="3600" dirty="0">
                <a:solidFill>
                  <a:srgbClr val="C00000"/>
                </a:solidFill>
              </a:rPr>
              <a:t>with classical mechanics</a:t>
            </a:r>
          </a:p>
        </p:txBody>
      </p:sp>
      <p:sp>
        <p:nvSpPr>
          <p:cNvPr id="5" name="TextBox 4">
            <a:extLst>
              <a:ext uri="{FF2B5EF4-FFF2-40B4-BE49-F238E27FC236}">
                <a16:creationId xmlns:a16="http://schemas.microsoft.com/office/drawing/2014/main" id="{6AA2E549-B4AF-3FE2-1710-4D3B550E6638}"/>
              </a:ext>
            </a:extLst>
          </p:cNvPr>
          <p:cNvSpPr txBox="1"/>
          <p:nvPr/>
        </p:nvSpPr>
        <p:spPr>
          <a:xfrm>
            <a:off x="9103815" y="1134405"/>
            <a:ext cx="2402389" cy="1077218"/>
          </a:xfrm>
          <a:prstGeom prst="rect">
            <a:avLst/>
          </a:prstGeom>
          <a:noFill/>
        </p:spPr>
        <p:txBody>
          <a:bodyPr wrap="none" rtlCol="0">
            <a:spAutoFit/>
          </a:bodyPr>
          <a:lstStyle/>
          <a:p>
            <a:pPr algn="r"/>
            <a:r>
              <a:rPr lang="en-US" sz="3200" dirty="0"/>
              <a:t>Photoelectric</a:t>
            </a:r>
            <a:br>
              <a:rPr lang="en-US" sz="3200" dirty="0"/>
            </a:br>
            <a:r>
              <a:rPr lang="en-US" sz="3200" dirty="0"/>
              <a:t>effect</a:t>
            </a:r>
          </a:p>
        </p:txBody>
      </p:sp>
      <p:sp>
        <p:nvSpPr>
          <p:cNvPr id="6" name="TextBox 5">
            <a:extLst>
              <a:ext uri="{FF2B5EF4-FFF2-40B4-BE49-F238E27FC236}">
                <a16:creationId xmlns:a16="http://schemas.microsoft.com/office/drawing/2014/main" id="{9DF30283-7A2C-6987-1A72-0A43B2D9CA4B}"/>
              </a:ext>
            </a:extLst>
          </p:cNvPr>
          <p:cNvSpPr txBox="1"/>
          <p:nvPr/>
        </p:nvSpPr>
        <p:spPr>
          <a:xfrm>
            <a:off x="6571819" y="1103732"/>
            <a:ext cx="1893467" cy="1077218"/>
          </a:xfrm>
          <a:prstGeom prst="rect">
            <a:avLst/>
          </a:prstGeom>
          <a:noFill/>
        </p:spPr>
        <p:txBody>
          <a:bodyPr wrap="none" rtlCol="0">
            <a:spAutoFit/>
          </a:bodyPr>
          <a:lstStyle/>
          <a:p>
            <a:r>
              <a:rPr lang="en-US" sz="3200" dirty="0"/>
              <a:t>Blackbody</a:t>
            </a:r>
            <a:br>
              <a:rPr lang="en-US" sz="3200" dirty="0"/>
            </a:br>
            <a:r>
              <a:rPr lang="en-US" sz="3200" dirty="0"/>
              <a:t>radiation</a:t>
            </a:r>
          </a:p>
        </p:txBody>
      </p:sp>
      <p:sp>
        <p:nvSpPr>
          <p:cNvPr id="7" name="TextBox 6">
            <a:extLst>
              <a:ext uri="{FF2B5EF4-FFF2-40B4-BE49-F238E27FC236}">
                <a16:creationId xmlns:a16="http://schemas.microsoft.com/office/drawing/2014/main" id="{CD69B82F-0BC7-49B7-DB53-3CEF09E7373A}"/>
              </a:ext>
            </a:extLst>
          </p:cNvPr>
          <p:cNvSpPr txBox="1"/>
          <p:nvPr/>
        </p:nvSpPr>
        <p:spPr>
          <a:xfrm>
            <a:off x="7741877" y="2286785"/>
            <a:ext cx="3087705" cy="584775"/>
          </a:xfrm>
          <a:prstGeom prst="rect">
            <a:avLst/>
          </a:prstGeom>
          <a:noFill/>
        </p:spPr>
        <p:txBody>
          <a:bodyPr wrap="none" rtlCol="0">
            <a:spAutoFit/>
          </a:bodyPr>
          <a:lstStyle/>
          <a:p>
            <a:r>
              <a:rPr lang="en-US" sz="3200" dirty="0"/>
              <a:t>Stability of atoms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EFCA078-A07C-63E4-94D4-3FF693E49A15}"/>
                  </a:ext>
                </a:extLst>
              </p:cNvPr>
              <p:cNvSpPr txBox="1"/>
              <p:nvPr/>
            </p:nvSpPr>
            <p:spPr>
              <a:xfrm>
                <a:off x="1498314" y="5401721"/>
                <a:ext cx="6966972" cy="923330"/>
              </a:xfrm>
              <a:prstGeom prst="rect">
                <a:avLst/>
              </a:prstGeom>
              <a:noFill/>
            </p:spPr>
            <p:txBody>
              <a:bodyPr wrap="none" rtlCol="0">
                <a:spAutoFit/>
              </a:bodyPr>
              <a:lstStyle/>
              <a:p>
                <a14:m>
                  <m:oMath xmlns:m="http://schemas.openxmlformats.org/officeDocument/2006/math">
                    <m:r>
                      <a:rPr lang="en-US" sz="5400" b="0" i="1" smtClean="0">
                        <a:solidFill>
                          <a:schemeClr val="accent6">
                            <a:lumMod val="75000"/>
                          </a:schemeClr>
                        </a:solidFill>
                        <a:latin typeface="Cambria Math" panose="02040503050406030204" pitchFamily="18" charset="0"/>
                      </a:rPr>
                      <m:t>⇒</m:t>
                    </m:r>
                  </m:oMath>
                </a14:m>
                <a:r>
                  <a:rPr lang="en-US" sz="5400" dirty="0">
                    <a:solidFill>
                      <a:schemeClr val="accent6">
                        <a:lumMod val="75000"/>
                      </a:schemeClr>
                    </a:solidFill>
                  </a:rPr>
                  <a:t> Quantum mechanics!</a:t>
                </a:r>
              </a:p>
            </p:txBody>
          </p:sp>
        </mc:Choice>
        <mc:Fallback xmlns="">
          <p:sp>
            <p:nvSpPr>
              <p:cNvPr id="8" name="TextBox 7">
                <a:extLst>
                  <a:ext uri="{FF2B5EF4-FFF2-40B4-BE49-F238E27FC236}">
                    <a16:creationId xmlns:a16="http://schemas.microsoft.com/office/drawing/2014/main" id="{0EFCA078-A07C-63E4-94D4-3FF693E49A15}"/>
                  </a:ext>
                </a:extLst>
              </p:cNvPr>
              <p:cNvSpPr txBox="1">
                <a:spLocks noRot="1" noChangeAspect="1" noMove="1" noResize="1" noEditPoints="1" noAdjustHandles="1" noChangeArrowheads="1" noChangeShapeType="1" noTextEdit="1"/>
              </p:cNvSpPr>
              <p:nvPr/>
            </p:nvSpPr>
            <p:spPr>
              <a:xfrm>
                <a:off x="1498314" y="5401721"/>
                <a:ext cx="6966972" cy="923330"/>
              </a:xfrm>
              <a:prstGeom prst="rect">
                <a:avLst/>
              </a:prstGeom>
              <a:blipFill>
                <a:blip r:embed="rId2"/>
                <a:stretch>
                  <a:fillRect t="-17763" r="-3762" b="-3947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28866BB4-E38A-34F0-E9BA-EBC508814F50}"/>
              </a:ext>
            </a:extLst>
          </p:cNvPr>
          <p:cNvSpPr txBox="1"/>
          <p:nvPr/>
        </p:nvSpPr>
        <p:spPr>
          <a:xfrm>
            <a:off x="1188439" y="3429000"/>
            <a:ext cx="7481151" cy="1569660"/>
          </a:xfrm>
          <a:prstGeom prst="rect">
            <a:avLst/>
          </a:prstGeom>
          <a:noFill/>
        </p:spPr>
        <p:txBody>
          <a:bodyPr wrap="none" rtlCol="0">
            <a:spAutoFit/>
          </a:bodyPr>
          <a:lstStyle/>
          <a:p>
            <a:r>
              <a:rPr lang="en-US" sz="3200" dirty="0"/>
              <a:t>We futzed around with matrices and waves,</a:t>
            </a:r>
            <a:br>
              <a:rPr lang="en-US" sz="3200" dirty="0"/>
            </a:br>
            <a:r>
              <a:rPr lang="en-US" sz="3200" dirty="0"/>
              <a:t>to find something new that has some</a:t>
            </a:r>
            <a:br>
              <a:rPr lang="en-US" sz="3200" dirty="0"/>
            </a:br>
            <a:r>
              <a:rPr lang="en-US" sz="3200" dirty="0"/>
              <a:t>correspondence with classical mechanics</a:t>
            </a:r>
          </a:p>
        </p:txBody>
      </p:sp>
      <p:sp>
        <p:nvSpPr>
          <p:cNvPr id="12" name="TextBox 11">
            <a:extLst>
              <a:ext uri="{FF2B5EF4-FFF2-40B4-BE49-F238E27FC236}">
                <a16:creationId xmlns:a16="http://schemas.microsoft.com/office/drawing/2014/main" id="{DB76078D-6208-CFE2-F6BE-9B6E619F4065}"/>
              </a:ext>
            </a:extLst>
          </p:cNvPr>
          <p:cNvSpPr txBox="1"/>
          <p:nvPr/>
        </p:nvSpPr>
        <p:spPr>
          <a:xfrm>
            <a:off x="786886" y="259129"/>
            <a:ext cx="10618228" cy="769441"/>
          </a:xfrm>
          <a:prstGeom prst="rect">
            <a:avLst/>
          </a:prstGeom>
          <a:noFill/>
        </p:spPr>
        <p:txBody>
          <a:bodyPr wrap="none" rtlCol="0">
            <a:spAutoFit/>
          </a:bodyPr>
          <a:lstStyle/>
          <a:p>
            <a:pPr algn="ctr"/>
            <a:r>
              <a:rPr lang="en-US" sz="4400" dirty="0"/>
              <a:t>Textbook introduction to quantum mechanics</a:t>
            </a:r>
          </a:p>
        </p:txBody>
      </p:sp>
    </p:spTree>
    <p:extLst>
      <p:ext uri="{BB962C8B-B14F-4D97-AF65-F5344CB8AC3E}">
        <p14:creationId xmlns:p14="http://schemas.microsoft.com/office/powerpoint/2010/main" val="3438472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14541-A437-9AD2-AAA5-164319EE9DC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D8BC25E-F1CF-90C9-DF66-8A13AA9DEC04}"/>
              </a:ext>
            </a:extLst>
          </p:cNvPr>
          <p:cNvSpPr txBox="1"/>
          <p:nvPr/>
        </p:nvSpPr>
        <p:spPr>
          <a:xfrm>
            <a:off x="9103815" y="1134405"/>
            <a:ext cx="2402389" cy="1077218"/>
          </a:xfrm>
          <a:prstGeom prst="rect">
            <a:avLst/>
          </a:prstGeom>
          <a:noFill/>
        </p:spPr>
        <p:txBody>
          <a:bodyPr wrap="none" rtlCol="0">
            <a:spAutoFit/>
          </a:bodyPr>
          <a:lstStyle/>
          <a:p>
            <a:pPr algn="r"/>
            <a:r>
              <a:rPr lang="en-US" sz="3200" dirty="0"/>
              <a:t>Photoelectric</a:t>
            </a:r>
            <a:br>
              <a:rPr lang="en-US" sz="3200" dirty="0"/>
            </a:br>
            <a:r>
              <a:rPr lang="en-US" sz="3200" dirty="0"/>
              <a:t>effect</a:t>
            </a:r>
          </a:p>
        </p:txBody>
      </p:sp>
      <p:sp>
        <p:nvSpPr>
          <p:cNvPr id="6" name="TextBox 5">
            <a:extLst>
              <a:ext uri="{FF2B5EF4-FFF2-40B4-BE49-F238E27FC236}">
                <a16:creationId xmlns:a16="http://schemas.microsoft.com/office/drawing/2014/main" id="{337A8267-4A47-E204-28BA-E916ADE41877}"/>
              </a:ext>
            </a:extLst>
          </p:cNvPr>
          <p:cNvSpPr txBox="1"/>
          <p:nvPr/>
        </p:nvSpPr>
        <p:spPr>
          <a:xfrm>
            <a:off x="6571819" y="1103732"/>
            <a:ext cx="1893467" cy="1077218"/>
          </a:xfrm>
          <a:prstGeom prst="rect">
            <a:avLst/>
          </a:prstGeom>
          <a:noFill/>
        </p:spPr>
        <p:txBody>
          <a:bodyPr wrap="none" rtlCol="0">
            <a:spAutoFit/>
          </a:bodyPr>
          <a:lstStyle/>
          <a:p>
            <a:r>
              <a:rPr lang="en-US" sz="3200" dirty="0"/>
              <a:t>Blackbody</a:t>
            </a:r>
            <a:br>
              <a:rPr lang="en-US" sz="3200" dirty="0"/>
            </a:br>
            <a:r>
              <a:rPr lang="en-US" sz="3200" dirty="0"/>
              <a:t>radiation</a:t>
            </a:r>
          </a:p>
        </p:txBody>
      </p:sp>
      <p:sp>
        <p:nvSpPr>
          <p:cNvPr id="7" name="TextBox 6">
            <a:extLst>
              <a:ext uri="{FF2B5EF4-FFF2-40B4-BE49-F238E27FC236}">
                <a16:creationId xmlns:a16="http://schemas.microsoft.com/office/drawing/2014/main" id="{028989BF-4549-F1C0-46A6-CCE7AAE998CA}"/>
              </a:ext>
            </a:extLst>
          </p:cNvPr>
          <p:cNvSpPr txBox="1"/>
          <p:nvPr/>
        </p:nvSpPr>
        <p:spPr>
          <a:xfrm>
            <a:off x="7741877" y="2286785"/>
            <a:ext cx="3087705" cy="584775"/>
          </a:xfrm>
          <a:prstGeom prst="rect">
            <a:avLst/>
          </a:prstGeom>
          <a:noFill/>
        </p:spPr>
        <p:txBody>
          <a:bodyPr wrap="none" rtlCol="0">
            <a:spAutoFit/>
          </a:bodyPr>
          <a:lstStyle/>
          <a:p>
            <a:r>
              <a:rPr lang="en-US" sz="3200" dirty="0"/>
              <a:t>Stability of atoms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53F2BCF-8B73-57BE-F6C8-B09F648BF963}"/>
                  </a:ext>
                </a:extLst>
              </p:cNvPr>
              <p:cNvSpPr txBox="1"/>
              <p:nvPr/>
            </p:nvSpPr>
            <p:spPr>
              <a:xfrm>
                <a:off x="1498314" y="5401721"/>
                <a:ext cx="6966972" cy="923330"/>
              </a:xfrm>
              <a:prstGeom prst="rect">
                <a:avLst/>
              </a:prstGeom>
              <a:noFill/>
            </p:spPr>
            <p:txBody>
              <a:bodyPr wrap="none" rtlCol="0">
                <a:spAutoFit/>
              </a:bodyPr>
              <a:lstStyle/>
              <a:p>
                <a14:m>
                  <m:oMath xmlns:m="http://schemas.openxmlformats.org/officeDocument/2006/math">
                    <m:r>
                      <a:rPr lang="en-US" sz="5400" b="0" i="1" smtClean="0">
                        <a:solidFill>
                          <a:schemeClr val="accent6">
                            <a:lumMod val="75000"/>
                          </a:schemeClr>
                        </a:solidFill>
                        <a:latin typeface="Cambria Math" panose="02040503050406030204" pitchFamily="18" charset="0"/>
                      </a:rPr>
                      <m:t>⇒</m:t>
                    </m:r>
                  </m:oMath>
                </a14:m>
                <a:r>
                  <a:rPr lang="en-US" sz="5400" dirty="0">
                    <a:solidFill>
                      <a:schemeClr val="accent6">
                        <a:lumMod val="75000"/>
                      </a:schemeClr>
                    </a:solidFill>
                  </a:rPr>
                  <a:t> Quantum mechanics!</a:t>
                </a:r>
              </a:p>
            </p:txBody>
          </p:sp>
        </mc:Choice>
        <mc:Fallback xmlns="">
          <p:sp>
            <p:nvSpPr>
              <p:cNvPr id="8" name="TextBox 7">
                <a:extLst>
                  <a:ext uri="{FF2B5EF4-FFF2-40B4-BE49-F238E27FC236}">
                    <a16:creationId xmlns:a16="http://schemas.microsoft.com/office/drawing/2014/main" id="{353F2BCF-8B73-57BE-F6C8-B09F648BF963}"/>
                  </a:ext>
                </a:extLst>
              </p:cNvPr>
              <p:cNvSpPr txBox="1">
                <a:spLocks noRot="1" noChangeAspect="1" noMove="1" noResize="1" noEditPoints="1" noAdjustHandles="1" noChangeArrowheads="1" noChangeShapeType="1" noTextEdit="1"/>
              </p:cNvSpPr>
              <p:nvPr/>
            </p:nvSpPr>
            <p:spPr>
              <a:xfrm>
                <a:off x="1498314" y="5401721"/>
                <a:ext cx="6966972" cy="923330"/>
              </a:xfrm>
              <a:prstGeom prst="rect">
                <a:avLst/>
              </a:prstGeom>
              <a:blipFill>
                <a:blip r:embed="rId2"/>
                <a:stretch>
                  <a:fillRect t="-17763" r="-3762" b="-3947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74B5E95-552F-243E-E10D-BD899A863C34}"/>
              </a:ext>
            </a:extLst>
          </p:cNvPr>
          <p:cNvSpPr txBox="1"/>
          <p:nvPr/>
        </p:nvSpPr>
        <p:spPr>
          <a:xfrm>
            <a:off x="1188439" y="3429000"/>
            <a:ext cx="8349273" cy="1569660"/>
          </a:xfrm>
          <a:prstGeom prst="rect">
            <a:avLst/>
          </a:prstGeom>
          <a:noFill/>
        </p:spPr>
        <p:txBody>
          <a:bodyPr wrap="none" rtlCol="0">
            <a:spAutoFit/>
          </a:bodyPr>
          <a:lstStyle/>
          <a:p>
            <a:r>
              <a:rPr lang="en-US" sz="3200" dirty="0"/>
              <a:t>Let’s develop a physical theory that</a:t>
            </a:r>
          </a:p>
          <a:p>
            <a:pPr marL="514350" indent="-514350">
              <a:buFont typeface="+mj-lt"/>
              <a:buAutoNum type="arabicPeriod"/>
            </a:pPr>
            <a:r>
              <a:rPr lang="en-US" sz="3200" dirty="0"/>
              <a:t>puts a lower bound on the entropy</a:t>
            </a:r>
          </a:p>
          <a:p>
            <a:pPr marL="514350" indent="-514350">
              <a:buFont typeface="+mj-lt"/>
              <a:buAutoNum type="arabicPeriod"/>
            </a:pPr>
            <a:r>
              <a:rPr lang="en-US" sz="3200" dirty="0"/>
              <a:t>recovers classical mechanics at high entropy</a:t>
            </a:r>
          </a:p>
        </p:txBody>
      </p:sp>
      <p:sp>
        <p:nvSpPr>
          <p:cNvPr id="12" name="TextBox 11">
            <a:extLst>
              <a:ext uri="{FF2B5EF4-FFF2-40B4-BE49-F238E27FC236}">
                <a16:creationId xmlns:a16="http://schemas.microsoft.com/office/drawing/2014/main" id="{FF6D36A5-C8E1-6720-0332-DCA287C5AA9A}"/>
              </a:ext>
            </a:extLst>
          </p:cNvPr>
          <p:cNvSpPr txBox="1"/>
          <p:nvPr/>
        </p:nvSpPr>
        <p:spPr>
          <a:xfrm>
            <a:off x="786886" y="259129"/>
            <a:ext cx="10618228" cy="769441"/>
          </a:xfrm>
          <a:prstGeom prst="rect">
            <a:avLst/>
          </a:prstGeom>
          <a:noFill/>
        </p:spPr>
        <p:txBody>
          <a:bodyPr wrap="none" rtlCol="0">
            <a:spAutoFit/>
          </a:bodyPr>
          <a:lstStyle/>
          <a:p>
            <a:pPr algn="ctr"/>
            <a:r>
              <a:rPr lang="en-US" sz="4400" dirty="0"/>
              <a:t>Textbook introduction to quantum mechanics</a:t>
            </a:r>
          </a:p>
        </p:txBody>
      </p:sp>
      <p:sp>
        <p:nvSpPr>
          <p:cNvPr id="2" name="TextBox 1">
            <a:extLst>
              <a:ext uri="{FF2B5EF4-FFF2-40B4-BE49-F238E27FC236}">
                <a16:creationId xmlns:a16="http://schemas.microsoft.com/office/drawing/2014/main" id="{C0BF4C31-9BD5-7AE0-F474-9DF42E614E08}"/>
              </a:ext>
            </a:extLst>
          </p:cNvPr>
          <p:cNvSpPr txBox="1"/>
          <p:nvPr/>
        </p:nvSpPr>
        <p:spPr>
          <a:xfrm rot="20729350">
            <a:off x="-60156" y="140406"/>
            <a:ext cx="2145203" cy="369332"/>
          </a:xfrm>
          <a:prstGeom prst="rect">
            <a:avLst/>
          </a:prstGeom>
          <a:noFill/>
        </p:spPr>
        <p:txBody>
          <a:bodyPr wrap="none" rtlCol="0">
            <a:spAutoFit/>
          </a:bodyPr>
          <a:lstStyle/>
          <a:p>
            <a:r>
              <a:rPr lang="en-US" dirty="0">
                <a:solidFill>
                  <a:srgbClr val="00B0F0"/>
                </a:solidFill>
              </a:rPr>
              <a:t>In the next 100 years</a:t>
            </a:r>
          </a:p>
        </p:txBody>
      </p:sp>
      <p:sp>
        <p:nvSpPr>
          <p:cNvPr id="3" name="TextBox 2">
            <a:extLst>
              <a:ext uri="{FF2B5EF4-FFF2-40B4-BE49-F238E27FC236}">
                <a16:creationId xmlns:a16="http://schemas.microsoft.com/office/drawing/2014/main" id="{B95A1E7D-5846-9FA1-FB04-1E21B3151A04}"/>
              </a:ext>
            </a:extLst>
          </p:cNvPr>
          <p:cNvSpPr txBox="1"/>
          <p:nvPr/>
        </p:nvSpPr>
        <p:spPr>
          <a:xfrm>
            <a:off x="350610" y="1246965"/>
            <a:ext cx="5690211" cy="1754326"/>
          </a:xfrm>
          <a:prstGeom prst="rect">
            <a:avLst/>
          </a:prstGeom>
          <a:noFill/>
        </p:spPr>
        <p:txBody>
          <a:bodyPr wrap="none" rtlCol="0">
            <a:spAutoFit/>
          </a:bodyPr>
          <a:lstStyle/>
          <a:p>
            <a:r>
              <a:rPr lang="en-US" sz="3600" dirty="0">
                <a:solidFill>
                  <a:srgbClr val="C00000"/>
                </a:solidFill>
              </a:rPr>
              <a:t>Classical statistical mechanics</a:t>
            </a:r>
            <a:br>
              <a:rPr lang="en-US" sz="3600" dirty="0">
                <a:solidFill>
                  <a:srgbClr val="C00000"/>
                </a:solidFill>
              </a:rPr>
            </a:br>
            <a:r>
              <a:rPr lang="en-US" sz="3600" dirty="0">
                <a:solidFill>
                  <a:srgbClr val="C00000"/>
                </a:solidFill>
              </a:rPr>
              <a:t>is incompatible with the </a:t>
            </a:r>
            <a:br>
              <a:rPr lang="en-US" sz="3600" dirty="0">
                <a:solidFill>
                  <a:srgbClr val="C00000"/>
                </a:solidFill>
              </a:rPr>
            </a:br>
            <a:r>
              <a:rPr lang="en-US" sz="3600" dirty="0">
                <a:solidFill>
                  <a:srgbClr val="C00000"/>
                </a:solidFill>
              </a:rPr>
              <a:t>third law of thermodynamics</a:t>
            </a:r>
          </a:p>
        </p:txBody>
      </p:sp>
    </p:spTree>
    <p:extLst>
      <p:ext uri="{BB962C8B-B14F-4D97-AF65-F5344CB8AC3E}">
        <p14:creationId xmlns:p14="http://schemas.microsoft.com/office/powerpoint/2010/main" val="625459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0337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082866-4529-965E-A3D8-7BE7D0A4EB12}"/>
                  </a:ext>
                </a:extLst>
              </p:cNvPr>
              <p:cNvSpPr>
                <a:spLocks noGrp="1"/>
              </p:cNvSpPr>
              <p:nvPr>
                <p:ph idx="1"/>
              </p:nvPr>
            </p:nvSpPr>
            <p:spPr>
              <a:xfrm>
                <a:off x="103955" y="1237598"/>
                <a:ext cx="11984090" cy="5381746"/>
              </a:xfrm>
            </p:spPr>
            <p:txBody>
              <a:bodyPr/>
              <a:lstStyle/>
              <a:p>
                <a:r>
                  <a:rPr lang="en-US" dirty="0"/>
                  <a:t>Logic of experimental verifiability </a:t>
                </a:r>
                <a14:m>
                  <m:oMath xmlns:m="http://schemas.openxmlformats.org/officeDocument/2006/math">
                    <m:r>
                      <a:rPr lang="en-US" b="0" i="1" smtClean="0">
                        <a:latin typeface="Cambria Math" panose="02040503050406030204" pitchFamily="18" charset="0"/>
                      </a:rPr>
                      <m:t>⇒</m:t>
                    </m:r>
                  </m:oMath>
                </a14:m>
                <a:r>
                  <a:rPr lang="en-US" dirty="0"/>
                  <a:t> topologies and </a:t>
                </a:r>
                <a14:m>
                  <m:oMath xmlns:m="http://schemas.openxmlformats.org/officeDocument/2006/math">
                    <m:r>
                      <a:rPr lang="en-US" b="0" i="1" smtClean="0">
                        <a:latin typeface="Cambria Math" panose="02040503050406030204" pitchFamily="18" charset="0"/>
                      </a:rPr>
                      <m:t>𝜎</m:t>
                    </m:r>
                  </m:oMath>
                </a14:m>
                <a:r>
                  <a:rPr lang="en-US" dirty="0"/>
                  <a:t>-algebras</a:t>
                </a:r>
              </a:p>
              <a:p>
                <a:r>
                  <a:rPr lang="en-US" dirty="0"/>
                  <a:t>Real valued quantities recovered from a metrological model</a:t>
                </a:r>
              </a:p>
              <a:p>
                <a:r>
                  <a:rPr lang="en-US" dirty="0"/>
                  <a:t>Variability of elements within an ensemble </a:t>
                </a:r>
                <a14:m>
                  <m:oMath xmlns:m="http://schemas.openxmlformats.org/officeDocument/2006/math">
                    <m:r>
                      <a:rPr lang="en-US" b="0" i="1" smtClean="0">
                        <a:latin typeface="Cambria Math" panose="02040503050406030204" pitchFamily="18" charset="0"/>
                      </a:rPr>
                      <m:t>⇒</m:t>
                    </m:r>
                  </m:oMath>
                </a14:m>
                <a:r>
                  <a:rPr lang="en-US" dirty="0"/>
                  <a:t> entropy</a:t>
                </a:r>
              </a:p>
              <a:p>
                <a:r>
                  <a:rPr lang="en-US" dirty="0"/>
                  <a:t>Geometric structures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entropic structures</a:t>
                </a:r>
              </a:p>
              <a:p>
                <a:r>
                  <a:rPr lang="en-US" dirty="0"/>
                  <a:t>Invariance of entropy across observers </a:t>
                </a:r>
                <a14:m>
                  <m:oMath xmlns:m="http://schemas.openxmlformats.org/officeDocument/2006/math">
                    <m:r>
                      <a:rPr lang="en-US" i="1">
                        <a:latin typeface="Cambria Math" panose="02040503050406030204" pitchFamily="18" charset="0"/>
                      </a:rPr>
                      <m:t>⇒</m:t>
                    </m:r>
                  </m:oMath>
                </a14:m>
                <a:r>
                  <a:rPr lang="en-US" dirty="0"/>
                  <a:t> symplectic structure</a:t>
                </a:r>
              </a:p>
              <a:p>
                <a:r>
                  <a:rPr lang="en-US" dirty="0"/>
                  <a:t>Determinism/reversibility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conservation of entropy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Hamiltonian evolution</a:t>
                </a:r>
              </a:p>
              <a:p>
                <a:r>
                  <a:rPr lang="en-US" dirty="0"/>
                  <a:t>Geometric and physical interpretation of the action principle</a:t>
                </a:r>
              </a:p>
              <a:p>
                <a:pPr lvl="1"/>
                <a:r>
                  <a:rPr lang="en-US" dirty="0"/>
                  <a:t>Action is the line integral of the vector potential of the flow of states</a:t>
                </a:r>
              </a:p>
              <a:p>
                <a:r>
                  <a:rPr lang="en-US" dirty="0"/>
                  <a:t>Statistical mixing </a:t>
                </a:r>
                <a14:m>
                  <m:oMath xmlns:m="http://schemas.openxmlformats.org/officeDocument/2006/math">
                    <m:r>
                      <a:rPr lang="en-US" b="0" i="1" smtClean="0">
                        <a:latin typeface="Cambria Math" panose="02040503050406030204" pitchFamily="18" charset="0"/>
                      </a:rPr>
                      <m:t>⇒</m:t>
                    </m:r>
                  </m:oMath>
                </a14:m>
                <a:r>
                  <a:rPr lang="en-US" dirty="0"/>
                  <a:t> all linear structure in physics</a:t>
                </a:r>
              </a:p>
              <a:p>
                <a:r>
                  <a:rPr lang="en-US" dirty="0"/>
                  <a:t>…</a:t>
                </a:r>
              </a:p>
            </p:txBody>
          </p:sp>
        </mc:Choice>
        <mc:Fallback xmlns="">
          <p:sp>
            <p:nvSpPr>
              <p:cNvPr id="3" name="Content Placeholder 2">
                <a:extLst>
                  <a:ext uri="{FF2B5EF4-FFF2-40B4-BE49-F238E27FC236}">
                    <a16:creationId xmlns:a16="http://schemas.microsoft.com/office/drawing/2014/main" id="{5B082866-4529-965E-A3D8-7BE7D0A4EB12}"/>
                  </a:ext>
                </a:extLst>
              </p:cNvPr>
              <p:cNvSpPr>
                <a:spLocks noGrp="1" noRot="1" noChangeAspect="1" noMove="1" noResize="1" noEditPoints="1" noAdjustHandles="1" noChangeArrowheads="1" noChangeShapeType="1" noTextEdit="1"/>
              </p:cNvSpPr>
              <p:nvPr>
                <p:ph idx="1"/>
              </p:nvPr>
            </p:nvSpPr>
            <p:spPr>
              <a:xfrm>
                <a:off x="103955" y="1237598"/>
                <a:ext cx="11984090" cy="5381746"/>
              </a:xfrm>
              <a:blipFill>
                <a:blip r:embed="rId2"/>
                <a:stretch>
                  <a:fillRect l="-916" t="-1812"/>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1720805-A83F-F7E6-0DBA-C8E039FF2336}"/>
              </a:ext>
            </a:extLst>
          </p:cNvPr>
          <p:cNvSpPr txBox="1"/>
          <p:nvPr/>
        </p:nvSpPr>
        <p:spPr>
          <a:xfrm>
            <a:off x="204675" y="173341"/>
            <a:ext cx="11773965" cy="1077218"/>
          </a:xfrm>
          <a:prstGeom prst="rect">
            <a:avLst/>
          </a:prstGeom>
          <a:noFill/>
        </p:spPr>
        <p:txBody>
          <a:bodyPr wrap="square" rtlCol="0">
            <a:spAutoFit/>
          </a:bodyPr>
          <a:lstStyle/>
          <a:p>
            <a:r>
              <a:rPr lang="en-US" sz="3200" b="1" dirty="0"/>
              <a:t>Assumptions of Physics: </a:t>
            </a:r>
            <a:r>
              <a:rPr lang="en-US" sz="3200" dirty="0"/>
              <a:t>find a minimal set of physical assumptions from which the physical laws can be rigorously rederived</a:t>
            </a:r>
          </a:p>
        </p:txBody>
      </p:sp>
    </p:spTree>
    <p:extLst>
      <p:ext uri="{BB962C8B-B14F-4D97-AF65-F5344CB8AC3E}">
        <p14:creationId xmlns:p14="http://schemas.microsoft.com/office/powerpoint/2010/main" val="2668986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6D0B7-B8D3-B896-655C-663EE3682E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B8A2EE-6C19-CE05-D249-278AE359C014}"/>
              </a:ext>
            </a:extLst>
          </p:cNvPr>
          <p:cNvSpPr>
            <a:spLocks noGrp="1"/>
          </p:cNvSpPr>
          <p:nvPr>
            <p:ph type="title"/>
          </p:nvPr>
        </p:nvSpPr>
        <p:spPr/>
        <p:txBody>
          <a:bodyPr/>
          <a:lstStyle/>
          <a:p>
            <a:r>
              <a:rPr lang="en-US" dirty="0"/>
              <a:t>More about our project</a:t>
            </a:r>
          </a:p>
        </p:txBody>
      </p:sp>
      <p:sp>
        <p:nvSpPr>
          <p:cNvPr id="3" name="Content Placeholder 2">
            <a:extLst>
              <a:ext uri="{FF2B5EF4-FFF2-40B4-BE49-F238E27FC236}">
                <a16:creationId xmlns:a16="http://schemas.microsoft.com/office/drawing/2014/main" id="{63F0E938-1FE0-4A24-7D1C-A779C7B25DC4}"/>
              </a:ext>
            </a:extLst>
          </p:cNvPr>
          <p:cNvSpPr>
            <a:spLocks noGrp="1"/>
          </p:cNvSpPr>
          <p:nvPr>
            <p:ph idx="1"/>
          </p:nvPr>
        </p:nvSpPr>
        <p:spPr/>
        <p:txBody>
          <a:bodyPr>
            <a:normAutofit/>
          </a:bodyPr>
          <a:lstStyle/>
          <a:p>
            <a:r>
              <a:rPr lang="en-US" dirty="0"/>
              <a:t>Project website</a:t>
            </a:r>
          </a:p>
          <a:p>
            <a:pPr lvl="1"/>
            <a:r>
              <a:rPr lang="en-US" dirty="0">
                <a:hlinkClick r:id="rId2"/>
              </a:rPr>
              <a:t>https://assumptionsofphysics.org</a:t>
            </a:r>
            <a:r>
              <a:rPr lang="en-US" dirty="0"/>
              <a:t> for papers, presentations, …</a:t>
            </a:r>
          </a:p>
          <a:p>
            <a:pPr lvl="1"/>
            <a:r>
              <a:rPr lang="en-US" dirty="0">
                <a:hlinkClick r:id="rId3"/>
              </a:rPr>
              <a:t>https://assumptionsofphysics.org/book</a:t>
            </a:r>
            <a:r>
              <a:rPr lang="en-US" dirty="0"/>
              <a:t> for our open access book</a:t>
            </a:r>
            <a:br>
              <a:rPr lang="en-US" dirty="0"/>
            </a:br>
            <a:r>
              <a:rPr lang="en-US" dirty="0"/>
              <a:t>(updated every few years with new results) </a:t>
            </a:r>
          </a:p>
          <a:p>
            <a:r>
              <a:rPr lang="en-US" dirty="0"/>
              <a:t>YouTube channels</a:t>
            </a:r>
          </a:p>
          <a:p>
            <a:pPr lvl="1"/>
            <a:r>
              <a:rPr lang="en-US" dirty="0">
                <a:hlinkClick r:id="rId4"/>
              </a:rPr>
              <a:t>https://www.youtube.com/@gcarcassi</a:t>
            </a:r>
            <a:br>
              <a:rPr lang="en-US" dirty="0"/>
            </a:br>
            <a:r>
              <a:rPr lang="en-US" dirty="0"/>
              <a:t>Videos with results and insights from the research</a:t>
            </a:r>
          </a:p>
          <a:p>
            <a:pPr lvl="1"/>
            <a:r>
              <a:rPr lang="en-US" dirty="0">
                <a:hlinkClick r:id="rId5"/>
              </a:rPr>
              <a:t>https://www.youtube.com/@AssumptionsofPhysicsResearch</a:t>
            </a:r>
            <a:br>
              <a:rPr lang="en-US" dirty="0"/>
            </a:br>
            <a:r>
              <a:rPr lang="en-US" dirty="0"/>
              <a:t>Research channel, with open questions and livestreamed work sessions</a:t>
            </a:r>
          </a:p>
          <a:p>
            <a:r>
              <a:rPr lang="en-US" dirty="0"/>
              <a:t>GitHub</a:t>
            </a:r>
          </a:p>
          <a:p>
            <a:pPr lvl="1"/>
            <a:r>
              <a:rPr lang="en-US" dirty="0">
                <a:hlinkClick r:id="rId6"/>
              </a:rPr>
              <a:t>https://github.com/assumptionsofphysics</a:t>
            </a:r>
            <a:br>
              <a:rPr lang="en-US" dirty="0"/>
            </a:br>
            <a:r>
              <a:rPr lang="en-US" dirty="0"/>
              <a:t>Book, research papers, slides for videos...</a:t>
            </a:r>
          </a:p>
        </p:txBody>
      </p:sp>
    </p:spTree>
    <p:extLst>
      <p:ext uri="{BB962C8B-B14F-4D97-AF65-F5344CB8AC3E}">
        <p14:creationId xmlns:p14="http://schemas.microsoft.com/office/powerpoint/2010/main" val="792118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12DCE-BCE0-1B6B-E0EF-339384EAD13D}"/>
              </a:ext>
            </a:extLst>
          </p:cNvPr>
          <p:cNvSpPr>
            <a:spLocks noGrp="1"/>
          </p:cNvSpPr>
          <p:nvPr>
            <p:ph type="title"/>
          </p:nvPr>
        </p:nvSpPr>
        <p:spPr>
          <a:xfrm>
            <a:off x="103955" y="84779"/>
            <a:ext cx="8698074" cy="897424"/>
          </a:xfrm>
        </p:spPr>
        <p:txBody>
          <a:bodyPr/>
          <a:lstStyle/>
          <a:p>
            <a:r>
              <a:rPr lang="en-US" dirty="0"/>
              <a:t>Main goal of the project</a:t>
            </a:r>
          </a:p>
        </p:txBody>
      </p:sp>
      <p:grpSp>
        <p:nvGrpSpPr>
          <p:cNvPr id="4" name="Group 3">
            <a:extLst>
              <a:ext uri="{FF2B5EF4-FFF2-40B4-BE49-F238E27FC236}">
                <a16:creationId xmlns:a16="http://schemas.microsoft.com/office/drawing/2014/main" id="{746682E2-9FF6-9416-54E1-85337245508A}"/>
              </a:ext>
            </a:extLst>
          </p:cNvPr>
          <p:cNvGrpSpPr/>
          <p:nvPr/>
        </p:nvGrpSpPr>
        <p:grpSpPr>
          <a:xfrm>
            <a:off x="8708668" y="320121"/>
            <a:ext cx="3436710" cy="2736585"/>
            <a:chOff x="8807251" y="356793"/>
            <a:chExt cx="3436710" cy="2736585"/>
          </a:xfrm>
        </p:grpSpPr>
        <p:grpSp>
          <p:nvGrpSpPr>
            <p:cNvPr id="5" name="Group 4">
              <a:extLst>
                <a:ext uri="{FF2B5EF4-FFF2-40B4-BE49-F238E27FC236}">
                  <a16:creationId xmlns:a16="http://schemas.microsoft.com/office/drawing/2014/main" id="{4D1683F9-8185-F744-0B0B-49403F1DAD2A}"/>
                </a:ext>
              </a:extLst>
            </p:cNvPr>
            <p:cNvGrpSpPr/>
            <p:nvPr/>
          </p:nvGrpSpPr>
          <p:grpSpPr>
            <a:xfrm>
              <a:off x="9410754" y="356793"/>
              <a:ext cx="2229706" cy="2324557"/>
              <a:chOff x="9664754" y="4369993"/>
              <a:chExt cx="2229706" cy="2324557"/>
            </a:xfrm>
          </p:grpSpPr>
          <p:pic>
            <p:nvPicPr>
              <p:cNvPr id="7" name="Picture 6">
                <a:extLst>
                  <a:ext uri="{FF2B5EF4-FFF2-40B4-BE49-F238E27FC236}">
                    <a16:creationId xmlns:a16="http://schemas.microsoft.com/office/drawing/2014/main" id="{F09733E4-688D-4DCE-213B-967DFA3BC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1405" y="4369993"/>
                <a:ext cx="1676403" cy="1524003"/>
              </a:xfrm>
              <a:prstGeom prst="rect">
                <a:avLst/>
              </a:prstGeom>
            </p:spPr>
          </p:pic>
          <p:pic>
            <p:nvPicPr>
              <p:cNvPr id="8" name="Picture 7">
                <a:extLst>
                  <a:ext uri="{FF2B5EF4-FFF2-40B4-BE49-F238E27FC236}">
                    <a16:creationId xmlns:a16="http://schemas.microsoft.com/office/drawing/2014/main" id="{09A616A9-AC58-C779-B5DB-EE419585F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4754" y="5936692"/>
                <a:ext cx="2229706" cy="757858"/>
              </a:xfrm>
              <a:prstGeom prst="rect">
                <a:avLst/>
              </a:prstGeom>
            </p:spPr>
          </p:pic>
        </p:grpSp>
        <p:sp>
          <p:nvSpPr>
            <p:cNvPr id="6" name="TextBox 5">
              <a:extLst>
                <a:ext uri="{FF2B5EF4-FFF2-40B4-BE49-F238E27FC236}">
                  <a16:creationId xmlns:a16="http://schemas.microsoft.com/office/drawing/2014/main" id="{FEEA1047-B877-5965-1071-F5EB143EBF14}"/>
                </a:ext>
              </a:extLst>
            </p:cNvPr>
            <p:cNvSpPr txBox="1"/>
            <p:nvPr/>
          </p:nvSpPr>
          <p:spPr>
            <a:xfrm>
              <a:off x="8807251" y="2724046"/>
              <a:ext cx="3436710" cy="369332"/>
            </a:xfrm>
            <a:prstGeom prst="rect">
              <a:avLst/>
            </a:prstGeom>
            <a:noFill/>
          </p:spPr>
          <p:txBody>
            <a:bodyPr wrap="none" rtlCol="0">
              <a:spAutoFit/>
            </a:bodyPr>
            <a:lstStyle/>
            <a:p>
              <a:pPr algn="ctr"/>
              <a:r>
                <a:rPr lang="en-US" dirty="0">
                  <a:hlinkClick r:id="rId4"/>
                </a:rPr>
                <a:t>https://assumptionsofphysics.org</a:t>
              </a:r>
              <a:endParaRPr lang="en-US" dirty="0"/>
            </a:p>
          </p:txBody>
        </p:sp>
      </p:grpSp>
      <p:grpSp>
        <p:nvGrpSpPr>
          <p:cNvPr id="9" name="Group 8">
            <a:extLst>
              <a:ext uri="{FF2B5EF4-FFF2-40B4-BE49-F238E27FC236}">
                <a16:creationId xmlns:a16="http://schemas.microsoft.com/office/drawing/2014/main" id="{4AB66391-9F55-EB42-1EB1-682E52F74556}"/>
              </a:ext>
            </a:extLst>
          </p:cNvPr>
          <p:cNvGrpSpPr/>
          <p:nvPr/>
        </p:nvGrpSpPr>
        <p:grpSpPr>
          <a:xfrm>
            <a:off x="5013216" y="3135761"/>
            <a:ext cx="3284859" cy="916207"/>
            <a:chOff x="7093758" y="5122425"/>
            <a:chExt cx="4379811" cy="1221610"/>
          </a:xfrm>
        </p:grpSpPr>
        <p:grpSp>
          <p:nvGrpSpPr>
            <p:cNvPr id="10" name="Group 9">
              <a:extLst>
                <a:ext uri="{FF2B5EF4-FFF2-40B4-BE49-F238E27FC236}">
                  <a16:creationId xmlns:a16="http://schemas.microsoft.com/office/drawing/2014/main" id="{096941F6-ECEF-2954-C8FD-9F4E73884367}"/>
                </a:ext>
              </a:extLst>
            </p:cNvPr>
            <p:cNvGrpSpPr/>
            <p:nvPr/>
          </p:nvGrpSpPr>
          <p:grpSpPr>
            <a:xfrm>
              <a:off x="7517416" y="5122425"/>
              <a:ext cx="3079535" cy="839764"/>
              <a:chOff x="2758985" y="3636747"/>
              <a:chExt cx="7518499" cy="2050233"/>
            </a:xfrm>
          </p:grpSpPr>
          <p:grpSp>
            <p:nvGrpSpPr>
              <p:cNvPr id="18" name="Group 17">
                <a:extLst>
                  <a:ext uri="{FF2B5EF4-FFF2-40B4-BE49-F238E27FC236}">
                    <a16:creationId xmlns:a16="http://schemas.microsoft.com/office/drawing/2014/main" id="{AF747669-9FC5-5308-ACE7-767979452B47}"/>
                  </a:ext>
                </a:extLst>
              </p:cNvPr>
              <p:cNvGrpSpPr/>
              <p:nvPr/>
            </p:nvGrpSpPr>
            <p:grpSpPr>
              <a:xfrm>
                <a:off x="2758985" y="4061287"/>
                <a:ext cx="1727299" cy="1625693"/>
                <a:chOff x="2743126" y="2971800"/>
                <a:chExt cx="1295474" cy="1219270"/>
              </a:xfrm>
            </p:grpSpPr>
            <p:sp>
              <p:nvSpPr>
                <p:cNvPr id="23" name="Oval 22">
                  <a:extLst>
                    <a:ext uri="{FF2B5EF4-FFF2-40B4-BE49-F238E27FC236}">
                      <a16:creationId xmlns:a16="http://schemas.microsoft.com/office/drawing/2014/main" id="{560FE619-0A8C-D24C-65C3-D12BC00B5E76}"/>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hord 5">
                  <a:extLst>
                    <a:ext uri="{FF2B5EF4-FFF2-40B4-BE49-F238E27FC236}">
                      <a16:creationId xmlns:a16="http://schemas.microsoft.com/office/drawing/2014/main" id="{03399512-243A-864D-82D6-FF368404A102}"/>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168AA96-BA97-6FE4-AF8D-E8D94B7DFC2A}"/>
                  </a:ext>
                </a:extLst>
              </p:cNvPr>
              <p:cNvGrpSpPr/>
              <p:nvPr/>
            </p:nvGrpSpPr>
            <p:grpSpPr>
              <a:xfrm>
                <a:off x="8550185" y="3654841"/>
                <a:ext cx="1727299" cy="1625693"/>
                <a:chOff x="2743126" y="2971800"/>
                <a:chExt cx="1295474" cy="1219270"/>
              </a:xfrm>
            </p:grpSpPr>
            <p:sp>
              <p:nvSpPr>
                <p:cNvPr id="21" name="Oval 20">
                  <a:extLst>
                    <a:ext uri="{FF2B5EF4-FFF2-40B4-BE49-F238E27FC236}">
                      <a16:creationId xmlns:a16="http://schemas.microsoft.com/office/drawing/2014/main" id="{81741CE2-3C06-3E12-4FF4-6C7006EC28D5}"/>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hord 5">
                  <a:extLst>
                    <a:ext uri="{FF2B5EF4-FFF2-40B4-BE49-F238E27FC236}">
                      <a16:creationId xmlns:a16="http://schemas.microsoft.com/office/drawing/2014/main" id="{72198938-A6D8-2A11-6039-2C2DDD70A8D7}"/>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Freeform: Shape 19">
                <a:extLst>
                  <a:ext uri="{FF2B5EF4-FFF2-40B4-BE49-F238E27FC236}">
                    <a16:creationId xmlns:a16="http://schemas.microsoft.com/office/drawing/2014/main" id="{4B27224C-E116-C9F7-85DE-97C643C348B1}"/>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4FED6AD9-11ED-9855-4715-0E0D6212D3A8}"/>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892C8A9-51BB-099C-C97A-580FBBC85F41}"/>
                </a:ext>
              </a:extLst>
            </p:cNvPr>
            <p:cNvSpPr/>
            <p:nvPr/>
          </p:nvSpPr>
          <p:spPr>
            <a:xfrm>
              <a:off x="10844764" y="5974703"/>
              <a:ext cx="628805" cy="369332"/>
            </a:xfrm>
            <a:prstGeom prst="rect">
              <a:avLst/>
            </a:prstGeom>
          </p:spPr>
          <p:txBody>
            <a:bodyPr wrap="none">
              <a:spAutoFit/>
            </a:bodyPr>
            <a:lstStyle/>
            <a:p>
              <a:r>
                <a:rPr lang="en-US" sz="1200" dirty="0"/>
                <a:t>time</a:t>
              </a:r>
            </a:p>
          </p:txBody>
        </p:sp>
        <p:sp>
          <p:nvSpPr>
            <p:cNvPr id="13" name="Oval 12">
              <a:extLst>
                <a:ext uri="{FF2B5EF4-FFF2-40B4-BE49-F238E27FC236}">
                  <a16:creationId xmlns:a16="http://schemas.microsoft.com/office/drawing/2014/main" id="{7BBD1CB7-D1ED-6F86-3276-E1780DD1C44B}"/>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4" name="Straight Arrow Connector 13">
              <a:extLst>
                <a:ext uri="{FF2B5EF4-FFF2-40B4-BE49-F238E27FC236}">
                  <a16:creationId xmlns:a16="http://schemas.microsoft.com/office/drawing/2014/main" id="{65AE56FF-1C7E-6F3B-66C3-B9B85FD59EAC}"/>
                </a:ext>
              </a:extLst>
            </p:cNvPr>
            <p:cNvCxnSpPr>
              <a:cxnSpLocks/>
            </p:cNvCxnSpPr>
            <p:nvPr/>
          </p:nvCxnSpPr>
          <p:spPr>
            <a:xfrm>
              <a:off x="8131274" y="5466648"/>
              <a:ext cx="2243958" cy="317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CD5787-63F5-D9AC-802B-7AF573B2B40A}"/>
                </a:ext>
              </a:extLst>
            </p:cNvPr>
            <p:cNvCxnSpPr>
              <a:cxnSpLocks/>
            </p:cNvCxnSpPr>
            <p:nvPr/>
          </p:nvCxnSpPr>
          <p:spPr>
            <a:xfrm>
              <a:off x="8153400" y="5486400"/>
              <a:ext cx="2105526" cy="2045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98D2628-72BB-2EB2-0DEE-58BEF260B054}"/>
                </a:ext>
              </a:extLst>
            </p:cNvPr>
            <p:cNvCxnSpPr>
              <a:cxnSpLocks/>
            </p:cNvCxnSpPr>
            <p:nvPr/>
          </p:nvCxnSpPr>
          <p:spPr>
            <a:xfrm flipV="1">
              <a:off x="8129337" y="5277853"/>
              <a:ext cx="2093495" cy="1564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ED2617C-2532-1D1B-8AF9-8CA9F2276E0B}"/>
                </a:ext>
              </a:extLst>
            </p:cNvPr>
            <p:cNvSpPr txBox="1"/>
            <p:nvPr/>
          </p:nvSpPr>
          <p:spPr>
            <a:xfrm>
              <a:off x="8920867" y="5478456"/>
              <a:ext cx="412933" cy="553998"/>
            </a:xfrm>
            <a:prstGeom prst="rect">
              <a:avLst/>
            </a:prstGeom>
            <a:noFill/>
          </p:spPr>
          <p:txBody>
            <a:bodyPr wrap="none" rtlCol="0">
              <a:spAutoFit/>
            </a:bodyPr>
            <a:lstStyle/>
            <a:p>
              <a:r>
                <a:rPr lang="en-US" sz="2100" dirty="0">
                  <a:solidFill>
                    <a:srgbClr val="FF0000"/>
                  </a:solidFill>
                </a:rPr>
                <a:t>?</a:t>
              </a:r>
            </a:p>
          </p:txBody>
        </p:sp>
      </p:grpSp>
      <p:grpSp>
        <p:nvGrpSpPr>
          <p:cNvPr id="25" name="Group 24">
            <a:extLst>
              <a:ext uri="{FF2B5EF4-FFF2-40B4-BE49-F238E27FC236}">
                <a16:creationId xmlns:a16="http://schemas.microsoft.com/office/drawing/2014/main" id="{10B4A313-E91D-14D5-6C5E-10CF8D0A5864}"/>
              </a:ext>
            </a:extLst>
          </p:cNvPr>
          <p:cNvGrpSpPr/>
          <p:nvPr/>
        </p:nvGrpSpPr>
        <p:grpSpPr>
          <a:xfrm>
            <a:off x="717063" y="3127424"/>
            <a:ext cx="3299436" cy="919519"/>
            <a:chOff x="7093758" y="5122425"/>
            <a:chExt cx="4376570" cy="1219705"/>
          </a:xfrm>
        </p:grpSpPr>
        <p:grpSp>
          <p:nvGrpSpPr>
            <p:cNvPr id="26" name="Group 25">
              <a:extLst>
                <a:ext uri="{FF2B5EF4-FFF2-40B4-BE49-F238E27FC236}">
                  <a16:creationId xmlns:a16="http://schemas.microsoft.com/office/drawing/2014/main" id="{4CD865E9-6A34-D7C3-87B4-4D97B2125383}"/>
                </a:ext>
              </a:extLst>
            </p:cNvPr>
            <p:cNvGrpSpPr/>
            <p:nvPr/>
          </p:nvGrpSpPr>
          <p:grpSpPr>
            <a:xfrm>
              <a:off x="7517416" y="5122425"/>
              <a:ext cx="3079535" cy="839764"/>
              <a:chOff x="2758985" y="3636747"/>
              <a:chExt cx="7518499" cy="2050233"/>
            </a:xfrm>
          </p:grpSpPr>
          <p:grpSp>
            <p:nvGrpSpPr>
              <p:cNvPr id="32" name="Group 31">
                <a:extLst>
                  <a:ext uri="{FF2B5EF4-FFF2-40B4-BE49-F238E27FC236}">
                    <a16:creationId xmlns:a16="http://schemas.microsoft.com/office/drawing/2014/main" id="{29B90261-D5A3-C943-2158-5BDCB41BE187}"/>
                  </a:ext>
                </a:extLst>
              </p:cNvPr>
              <p:cNvGrpSpPr/>
              <p:nvPr/>
            </p:nvGrpSpPr>
            <p:grpSpPr>
              <a:xfrm>
                <a:off x="2758985" y="4061287"/>
                <a:ext cx="1727299" cy="1625693"/>
                <a:chOff x="2743126" y="2971800"/>
                <a:chExt cx="1295474" cy="1219270"/>
              </a:xfrm>
            </p:grpSpPr>
            <p:sp>
              <p:nvSpPr>
                <p:cNvPr id="37" name="Oval 36">
                  <a:extLst>
                    <a:ext uri="{FF2B5EF4-FFF2-40B4-BE49-F238E27FC236}">
                      <a16:creationId xmlns:a16="http://schemas.microsoft.com/office/drawing/2014/main" id="{FA27D122-1932-13DA-4E44-23E18A19A60E}"/>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Chord 5">
                  <a:extLst>
                    <a:ext uri="{FF2B5EF4-FFF2-40B4-BE49-F238E27FC236}">
                      <a16:creationId xmlns:a16="http://schemas.microsoft.com/office/drawing/2014/main" id="{4E6F583B-CC50-57FB-643E-FFC6FCE3C467}"/>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3" name="Group 32">
                <a:extLst>
                  <a:ext uri="{FF2B5EF4-FFF2-40B4-BE49-F238E27FC236}">
                    <a16:creationId xmlns:a16="http://schemas.microsoft.com/office/drawing/2014/main" id="{688925C7-45D2-5D72-02A6-C3767F495E4C}"/>
                  </a:ext>
                </a:extLst>
              </p:cNvPr>
              <p:cNvGrpSpPr/>
              <p:nvPr/>
            </p:nvGrpSpPr>
            <p:grpSpPr>
              <a:xfrm>
                <a:off x="8550185" y="3654841"/>
                <a:ext cx="1727299" cy="1625693"/>
                <a:chOff x="2743126" y="2971800"/>
                <a:chExt cx="1295474" cy="1219270"/>
              </a:xfrm>
            </p:grpSpPr>
            <p:sp>
              <p:nvSpPr>
                <p:cNvPr id="35" name="Oval 34">
                  <a:extLst>
                    <a:ext uri="{FF2B5EF4-FFF2-40B4-BE49-F238E27FC236}">
                      <a16:creationId xmlns:a16="http://schemas.microsoft.com/office/drawing/2014/main" id="{59FC66F9-6A33-071A-93A7-F6FAD8D23F51}"/>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6" name="Chord 5">
                  <a:extLst>
                    <a:ext uri="{FF2B5EF4-FFF2-40B4-BE49-F238E27FC236}">
                      <a16:creationId xmlns:a16="http://schemas.microsoft.com/office/drawing/2014/main" id="{1BF90216-A627-3EE5-03F5-55DCCD3B2A4C}"/>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4" name="Freeform: Shape 33">
                <a:extLst>
                  <a:ext uri="{FF2B5EF4-FFF2-40B4-BE49-F238E27FC236}">
                    <a16:creationId xmlns:a16="http://schemas.microsoft.com/office/drawing/2014/main" id="{344FAB1C-6424-B3A9-62AF-1BA2C6A9B35A}"/>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27" name="Straight Arrow Connector 26">
              <a:extLst>
                <a:ext uri="{FF2B5EF4-FFF2-40B4-BE49-F238E27FC236}">
                  <a16:creationId xmlns:a16="http://schemas.microsoft.com/office/drawing/2014/main" id="{688D463B-1D53-F810-4FC9-682C06A4E1AB}"/>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CADF4B4-9D39-F4BD-D6A4-A27406433539}"/>
                </a:ext>
              </a:extLst>
            </p:cNvPr>
            <p:cNvSpPr/>
            <p:nvPr/>
          </p:nvSpPr>
          <p:spPr>
            <a:xfrm>
              <a:off x="10844764" y="5974702"/>
              <a:ext cx="625564" cy="367428"/>
            </a:xfrm>
            <a:prstGeom prst="rect">
              <a:avLst/>
            </a:prstGeom>
          </p:spPr>
          <p:txBody>
            <a:bodyPr wrap="none">
              <a:spAutoFit/>
            </a:bodyPr>
            <a:lstStyle/>
            <a:p>
              <a:r>
                <a:rPr lang="en-US" sz="1200" dirty="0"/>
                <a:t>time</a:t>
              </a:r>
            </a:p>
          </p:txBody>
        </p:sp>
        <p:sp>
          <p:nvSpPr>
            <p:cNvPr id="29" name="Oval 28">
              <a:extLst>
                <a:ext uri="{FF2B5EF4-FFF2-40B4-BE49-F238E27FC236}">
                  <a16:creationId xmlns:a16="http://schemas.microsoft.com/office/drawing/2014/main" id="{A6AB262B-18B6-12CD-128F-F5229B66BC5F}"/>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0F0CBD2-5AE8-52F6-2FBD-01E92375990E}"/>
                </a:ext>
              </a:extLst>
            </p:cNvPr>
            <p:cNvSpPr/>
            <p:nvPr/>
          </p:nvSpPr>
          <p:spPr>
            <a:xfrm rot="2714105">
              <a:off x="10396427" y="5524374"/>
              <a:ext cx="65673"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E39538E6-4284-CF77-E895-18496D5FC5A1}"/>
                </a:ext>
              </a:extLst>
            </p:cNvPr>
            <p:cNvCxnSpPr>
              <a:cxnSpLocks/>
            </p:cNvCxnSpPr>
            <p:nvPr/>
          </p:nvCxnSpPr>
          <p:spPr>
            <a:xfrm>
              <a:off x="8131274" y="5466648"/>
              <a:ext cx="2204538" cy="836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72C9A3D-D4FB-9714-2F02-3A658A6CDA24}"/>
                  </a:ext>
                </a:extLst>
              </p:cNvPr>
              <p:cNvSpPr txBox="1"/>
              <p:nvPr/>
            </p:nvSpPr>
            <p:spPr>
              <a:xfrm>
                <a:off x="530237" y="2598451"/>
                <a:ext cx="3599960" cy="338554"/>
              </a:xfrm>
              <a:prstGeom prst="rect">
                <a:avLst/>
              </a:prstGeom>
              <a:noFill/>
            </p:spPr>
            <p:txBody>
              <a:bodyPr wrap="none" rtlCol="0">
                <a:spAutoFit/>
              </a:bodyPr>
              <a:lstStyle/>
              <a:p>
                <a:r>
                  <a:rPr lang="en-US" sz="1600" dirty="0"/>
                  <a:t>Infinitesimal reducibility </a:t>
                </a:r>
                <a14:m>
                  <m:oMath xmlns:m="http://schemas.openxmlformats.org/officeDocument/2006/math">
                    <m:r>
                      <a:rPr lang="en-US" sz="1600" b="0" i="1" smtClean="0">
                        <a:latin typeface="Cambria Math" panose="02040503050406030204" pitchFamily="18" charset="0"/>
                      </a:rPr>
                      <m:t>⇒</m:t>
                    </m:r>
                  </m:oMath>
                </a14:m>
                <a:r>
                  <a:rPr lang="en-US" sz="1600" dirty="0"/>
                  <a:t> Classical state</a:t>
                </a:r>
              </a:p>
            </p:txBody>
          </p:sp>
        </mc:Choice>
        <mc:Fallback xmlns="">
          <p:sp>
            <p:nvSpPr>
              <p:cNvPr id="39" name="TextBox 38">
                <a:extLst>
                  <a:ext uri="{FF2B5EF4-FFF2-40B4-BE49-F238E27FC236}">
                    <a16:creationId xmlns:a16="http://schemas.microsoft.com/office/drawing/2014/main" id="{972C9A3D-D4FB-9714-2F02-3A658A6CDA24}"/>
                  </a:ext>
                </a:extLst>
              </p:cNvPr>
              <p:cNvSpPr txBox="1">
                <a:spLocks noRot="1" noChangeAspect="1" noMove="1" noResize="1" noEditPoints="1" noAdjustHandles="1" noChangeArrowheads="1" noChangeShapeType="1" noTextEdit="1"/>
              </p:cNvSpPr>
              <p:nvPr/>
            </p:nvSpPr>
            <p:spPr>
              <a:xfrm>
                <a:off x="530237" y="2598451"/>
                <a:ext cx="3599960" cy="338554"/>
              </a:xfrm>
              <a:prstGeom prst="rect">
                <a:avLst/>
              </a:prstGeom>
              <a:blipFill>
                <a:blip r:embed="rId5"/>
                <a:stretch>
                  <a:fillRect l="-1015"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6D50F44-FA6F-7634-7B43-AF2CA8BDA007}"/>
                  </a:ext>
                </a:extLst>
              </p:cNvPr>
              <p:cNvSpPr txBox="1"/>
              <p:nvPr/>
            </p:nvSpPr>
            <p:spPr>
              <a:xfrm>
                <a:off x="5162412" y="2597262"/>
                <a:ext cx="2751972" cy="338554"/>
              </a:xfrm>
              <a:prstGeom prst="rect">
                <a:avLst/>
              </a:prstGeom>
              <a:noFill/>
            </p:spPr>
            <p:txBody>
              <a:bodyPr wrap="none" rtlCol="0">
                <a:spAutoFit/>
              </a:bodyPr>
              <a:lstStyle/>
              <a:p>
                <a:r>
                  <a:rPr lang="en-US" sz="1600" dirty="0"/>
                  <a:t>Irreducibility </a:t>
                </a:r>
                <a14:m>
                  <m:oMath xmlns:m="http://schemas.openxmlformats.org/officeDocument/2006/math">
                    <m:r>
                      <a:rPr lang="en-US" sz="1600" b="0" i="1" smtClean="0">
                        <a:latin typeface="Cambria Math" panose="02040503050406030204" pitchFamily="18" charset="0"/>
                      </a:rPr>
                      <m:t>⇒</m:t>
                    </m:r>
                  </m:oMath>
                </a14:m>
                <a:r>
                  <a:rPr lang="en-US" sz="1600" dirty="0"/>
                  <a:t> Quantum state</a:t>
                </a:r>
              </a:p>
            </p:txBody>
          </p:sp>
        </mc:Choice>
        <mc:Fallback xmlns="">
          <p:sp>
            <p:nvSpPr>
              <p:cNvPr id="40" name="TextBox 39">
                <a:extLst>
                  <a:ext uri="{FF2B5EF4-FFF2-40B4-BE49-F238E27FC236}">
                    <a16:creationId xmlns:a16="http://schemas.microsoft.com/office/drawing/2014/main" id="{46D50F44-FA6F-7634-7B43-AF2CA8BDA007}"/>
                  </a:ext>
                </a:extLst>
              </p:cNvPr>
              <p:cNvSpPr txBox="1">
                <a:spLocks noRot="1" noChangeAspect="1" noMove="1" noResize="1" noEditPoints="1" noAdjustHandles="1" noChangeArrowheads="1" noChangeShapeType="1" noTextEdit="1"/>
              </p:cNvSpPr>
              <p:nvPr/>
            </p:nvSpPr>
            <p:spPr>
              <a:xfrm>
                <a:off x="5162412" y="2597262"/>
                <a:ext cx="2751972" cy="338554"/>
              </a:xfrm>
              <a:prstGeom prst="rect">
                <a:avLst/>
              </a:prstGeom>
              <a:blipFill>
                <a:blip r:embed="rId6"/>
                <a:stretch>
                  <a:fillRect l="-1330" t="-5357" r="-443" b="-21429"/>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5B3C1A7E-6F6A-1D88-2FCE-065DF3392CE8}"/>
              </a:ext>
            </a:extLst>
          </p:cNvPr>
          <p:cNvSpPr txBox="1"/>
          <p:nvPr/>
        </p:nvSpPr>
        <p:spPr>
          <a:xfrm>
            <a:off x="271285" y="962742"/>
            <a:ext cx="8363414" cy="1077218"/>
          </a:xfrm>
          <a:prstGeom prst="rect">
            <a:avLst/>
          </a:prstGeom>
          <a:noFill/>
        </p:spPr>
        <p:txBody>
          <a:bodyPr wrap="square">
            <a:spAutoFit/>
          </a:bodyPr>
          <a:lstStyle/>
          <a:p>
            <a:r>
              <a:rPr lang="en-US" sz="3200" i="1" dirty="0"/>
              <a:t>Identify a handful of physical starting points from which the basic laws can be rigorously derived</a:t>
            </a:r>
            <a:endParaRPr lang="en-US" sz="3200" dirty="0"/>
          </a:p>
        </p:txBody>
      </p:sp>
      <p:sp>
        <p:nvSpPr>
          <p:cNvPr id="43" name="TextBox 42">
            <a:extLst>
              <a:ext uri="{FF2B5EF4-FFF2-40B4-BE49-F238E27FC236}">
                <a16:creationId xmlns:a16="http://schemas.microsoft.com/office/drawing/2014/main" id="{5B455218-73B4-5DD6-D4BD-1B9C04723948}"/>
              </a:ext>
            </a:extLst>
          </p:cNvPr>
          <p:cNvSpPr txBox="1"/>
          <p:nvPr/>
        </p:nvSpPr>
        <p:spPr>
          <a:xfrm>
            <a:off x="271285" y="2141167"/>
            <a:ext cx="1396985" cy="369332"/>
          </a:xfrm>
          <a:prstGeom prst="rect">
            <a:avLst/>
          </a:prstGeom>
          <a:noFill/>
        </p:spPr>
        <p:txBody>
          <a:bodyPr wrap="none" rtlCol="0">
            <a:spAutoFit/>
          </a:bodyPr>
          <a:lstStyle/>
          <a:p>
            <a:r>
              <a:rPr lang="en-US" dirty="0"/>
              <a:t>For example:</a:t>
            </a:r>
          </a:p>
        </p:txBody>
      </p:sp>
      <p:sp>
        <p:nvSpPr>
          <p:cNvPr id="46" name="TextBox 45">
            <a:extLst>
              <a:ext uri="{FF2B5EF4-FFF2-40B4-BE49-F238E27FC236}">
                <a16:creationId xmlns:a16="http://schemas.microsoft.com/office/drawing/2014/main" id="{DB225324-B563-B7A7-7AD5-95E8E983D9E1}"/>
              </a:ext>
            </a:extLst>
          </p:cNvPr>
          <p:cNvSpPr txBox="1"/>
          <p:nvPr/>
        </p:nvSpPr>
        <p:spPr>
          <a:xfrm>
            <a:off x="1916624" y="4389644"/>
            <a:ext cx="7163436" cy="830997"/>
          </a:xfrm>
          <a:prstGeom prst="rect">
            <a:avLst/>
          </a:prstGeom>
          <a:noFill/>
        </p:spPr>
        <p:txBody>
          <a:bodyPr wrap="none" rtlCol="0">
            <a:spAutoFit/>
          </a:bodyPr>
          <a:lstStyle/>
          <a:p>
            <a:pPr algn="r"/>
            <a:r>
              <a:rPr lang="en-US" sz="2400" dirty="0"/>
              <a:t>This also requires rederiving all mathematical structures</a:t>
            </a:r>
            <a:br>
              <a:rPr lang="en-US" sz="2400" dirty="0"/>
            </a:br>
            <a:r>
              <a:rPr lang="en-US" sz="2400" dirty="0"/>
              <a:t>from physical requirements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FDB74E7-8E10-1AA5-EAF7-09367F1CBFE4}"/>
                  </a:ext>
                </a:extLst>
              </p:cNvPr>
              <p:cNvSpPr txBox="1"/>
              <p:nvPr/>
            </p:nvSpPr>
            <p:spPr>
              <a:xfrm>
                <a:off x="785488" y="5293998"/>
                <a:ext cx="7276785" cy="646331"/>
              </a:xfrm>
              <a:prstGeom prst="rect">
                <a:avLst/>
              </a:prstGeom>
              <a:noFill/>
            </p:spPr>
            <p:txBody>
              <a:bodyPr wrap="square" rtlCol="0">
                <a:spAutoFit/>
              </a:bodyPr>
              <a:lstStyle/>
              <a:p>
                <a:r>
                  <a:rPr lang="en-US" dirty="0"/>
                  <a:t>Science is evidence based </a:t>
                </a:r>
                <a14:m>
                  <m:oMath xmlns:m="http://schemas.openxmlformats.org/officeDocument/2006/math">
                    <m:r>
                      <a:rPr lang="en-US" b="0" i="1" smtClean="0">
                        <a:latin typeface="Cambria Math" panose="02040503050406030204" pitchFamily="18" charset="0"/>
                      </a:rPr>
                      <m:t>⇒</m:t>
                    </m:r>
                  </m:oMath>
                </a14:m>
                <a:r>
                  <a:rPr lang="en-US" dirty="0"/>
                  <a:t> scientific theory must be characterized by experimentally verifiable statements </a:t>
                </a:r>
                <a14:m>
                  <m:oMath xmlns:m="http://schemas.openxmlformats.org/officeDocument/2006/math">
                    <m:r>
                      <a:rPr lang="en-US" b="0" i="1" smtClean="0">
                        <a:latin typeface="Cambria Math" panose="02040503050406030204" pitchFamily="18" charset="0"/>
                      </a:rPr>
                      <m:t>⇒</m:t>
                    </m:r>
                  </m:oMath>
                </a14:m>
                <a:r>
                  <a:rPr lang="en-US" dirty="0"/>
                  <a:t> topology and </a:t>
                </a:r>
                <a14:m>
                  <m:oMath xmlns:m="http://schemas.openxmlformats.org/officeDocument/2006/math">
                    <m:r>
                      <a:rPr lang="en-US" b="0" i="1" smtClean="0">
                        <a:latin typeface="Cambria Math" panose="02040503050406030204" pitchFamily="18" charset="0"/>
                      </a:rPr>
                      <m:t>𝜎</m:t>
                    </m:r>
                  </m:oMath>
                </a14:m>
                <a:r>
                  <a:rPr lang="en-US" dirty="0"/>
                  <a:t>-algebras</a:t>
                </a:r>
              </a:p>
            </p:txBody>
          </p:sp>
        </mc:Choice>
        <mc:Fallback xmlns="">
          <p:sp>
            <p:nvSpPr>
              <p:cNvPr id="47" name="TextBox 46">
                <a:extLst>
                  <a:ext uri="{FF2B5EF4-FFF2-40B4-BE49-F238E27FC236}">
                    <a16:creationId xmlns:a16="http://schemas.microsoft.com/office/drawing/2014/main" id="{0FDB74E7-8E10-1AA5-EAF7-09367F1CBFE4}"/>
                  </a:ext>
                </a:extLst>
              </p:cNvPr>
              <p:cNvSpPr txBox="1">
                <a:spLocks noRot="1" noChangeAspect="1" noMove="1" noResize="1" noEditPoints="1" noAdjustHandles="1" noChangeArrowheads="1" noChangeShapeType="1" noTextEdit="1"/>
              </p:cNvSpPr>
              <p:nvPr/>
            </p:nvSpPr>
            <p:spPr>
              <a:xfrm>
                <a:off x="785488" y="5293998"/>
                <a:ext cx="7276785" cy="646331"/>
              </a:xfrm>
              <a:prstGeom prst="rect">
                <a:avLst/>
              </a:prstGeom>
              <a:blipFill>
                <a:blip r:embed="rId7"/>
                <a:stretch>
                  <a:fillRect l="-754" t="-4717" b="-14151"/>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3D12C71-F59C-FB7B-2F9F-12AAE88104C8}"/>
              </a:ext>
            </a:extLst>
          </p:cNvPr>
          <p:cNvSpPr txBox="1"/>
          <p:nvPr/>
        </p:nvSpPr>
        <p:spPr>
          <a:xfrm>
            <a:off x="271285" y="4924176"/>
            <a:ext cx="1396985" cy="369332"/>
          </a:xfrm>
          <a:prstGeom prst="rect">
            <a:avLst/>
          </a:prstGeom>
          <a:noFill/>
        </p:spPr>
        <p:txBody>
          <a:bodyPr wrap="none" rtlCol="0">
            <a:spAutoFit/>
          </a:bodyPr>
          <a:lstStyle/>
          <a:p>
            <a:r>
              <a:rPr lang="en-US" dirty="0"/>
              <a:t>For example:</a:t>
            </a:r>
          </a:p>
        </p:txBody>
      </p:sp>
    </p:spTree>
    <p:extLst>
      <p:ext uri="{BB962C8B-B14F-4D97-AF65-F5344CB8AC3E}">
        <p14:creationId xmlns:p14="http://schemas.microsoft.com/office/powerpoint/2010/main" val="255797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2C185F-A624-7349-2ACB-264158E8C85A}"/>
              </a:ext>
            </a:extLst>
          </p:cNvPr>
          <p:cNvSpPr txBox="1"/>
          <p:nvPr/>
        </p:nvSpPr>
        <p:spPr>
          <a:xfrm>
            <a:off x="2099809" y="740976"/>
            <a:ext cx="7992381" cy="3416320"/>
          </a:xfrm>
          <a:prstGeom prst="rect">
            <a:avLst/>
          </a:prstGeom>
          <a:noFill/>
        </p:spPr>
        <p:txBody>
          <a:bodyPr wrap="none" rtlCol="0">
            <a:spAutoFit/>
          </a:bodyPr>
          <a:lstStyle/>
          <a:p>
            <a:pPr algn="ctr"/>
            <a:r>
              <a:rPr lang="en-US" sz="5400" dirty="0"/>
              <a:t>What is the ultimate reason</a:t>
            </a:r>
            <a:br>
              <a:rPr lang="en-US" sz="5400" dirty="0"/>
            </a:br>
            <a:r>
              <a:rPr lang="en-US" sz="5400" dirty="0"/>
              <a:t>classical mechanics fails,</a:t>
            </a:r>
            <a:br>
              <a:rPr lang="en-US" sz="5400" dirty="0"/>
            </a:br>
            <a:r>
              <a:rPr lang="en-US" sz="5400" dirty="0"/>
              <a:t>and how is it fixed</a:t>
            </a:r>
            <a:br>
              <a:rPr lang="en-US" sz="5400" dirty="0"/>
            </a:br>
            <a:r>
              <a:rPr lang="en-US" sz="5400" dirty="0"/>
              <a:t>by quantum mechanics?</a:t>
            </a:r>
          </a:p>
        </p:txBody>
      </p:sp>
      <p:sp>
        <p:nvSpPr>
          <p:cNvPr id="3" name="TextBox 2">
            <a:extLst>
              <a:ext uri="{FF2B5EF4-FFF2-40B4-BE49-F238E27FC236}">
                <a16:creationId xmlns:a16="http://schemas.microsoft.com/office/drawing/2014/main" id="{E6D93B3F-F9CF-FB24-3962-B6CF5C82121B}"/>
              </a:ext>
            </a:extLst>
          </p:cNvPr>
          <p:cNvSpPr txBox="1"/>
          <p:nvPr/>
        </p:nvSpPr>
        <p:spPr>
          <a:xfrm>
            <a:off x="742950" y="4811920"/>
            <a:ext cx="8534400" cy="1200329"/>
          </a:xfrm>
          <a:prstGeom prst="rect">
            <a:avLst/>
          </a:prstGeom>
          <a:noFill/>
        </p:spPr>
        <p:txBody>
          <a:bodyPr wrap="square" rtlCol="0">
            <a:spAutoFit/>
          </a:bodyPr>
          <a:lstStyle/>
          <a:p>
            <a:r>
              <a:rPr lang="en-US" sz="2400" dirty="0">
                <a:solidFill>
                  <a:schemeClr val="accent6">
                    <a:lumMod val="75000"/>
                  </a:schemeClr>
                </a:solidFill>
              </a:rPr>
              <a:t>Since some of the classical failures are related to thermodynamics,</a:t>
            </a:r>
            <a:br>
              <a:rPr lang="en-US" sz="2400" dirty="0">
                <a:solidFill>
                  <a:schemeClr val="accent6">
                    <a:lumMod val="75000"/>
                  </a:schemeClr>
                </a:solidFill>
              </a:rPr>
            </a:br>
            <a:r>
              <a:rPr lang="en-US" sz="2400" dirty="0">
                <a:solidFill>
                  <a:schemeClr val="accent6">
                    <a:lumMod val="75000"/>
                  </a:schemeClr>
                </a:solidFill>
              </a:rPr>
              <a:t>let’s look at the relationship between entropy and uncertainty in classical mechanics</a:t>
            </a:r>
          </a:p>
        </p:txBody>
      </p:sp>
    </p:spTree>
    <p:extLst>
      <p:ext uri="{BB962C8B-B14F-4D97-AF65-F5344CB8AC3E}">
        <p14:creationId xmlns:p14="http://schemas.microsoft.com/office/powerpoint/2010/main" val="25523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A2955B32-C81A-F59F-53D3-9DA31022F8A8}"/>
              </a:ext>
            </a:extLst>
          </p:cNvPr>
          <p:cNvPicPr>
            <a:picLocks noChangeAspect="1"/>
          </p:cNvPicPr>
          <p:nvPr/>
        </p:nvPicPr>
        <p:blipFill>
          <a:blip r:embed="rId2"/>
          <a:stretch>
            <a:fillRect/>
          </a:stretch>
        </p:blipFill>
        <p:spPr>
          <a:xfrm>
            <a:off x="6967682" y="1662913"/>
            <a:ext cx="4519308" cy="2335873"/>
          </a:xfrm>
          <a:prstGeom prst="rect">
            <a:avLst/>
          </a:prstGeom>
        </p:spPr>
      </p:pic>
      <p:sp>
        <p:nvSpPr>
          <p:cNvPr id="2" name="TextBox 1">
            <a:extLst>
              <a:ext uri="{FF2B5EF4-FFF2-40B4-BE49-F238E27FC236}">
                <a16:creationId xmlns:a16="http://schemas.microsoft.com/office/drawing/2014/main" id="{863602A6-5C50-E627-02E2-505EAD1B0690}"/>
              </a:ext>
            </a:extLst>
          </p:cNvPr>
          <p:cNvSpPr txBox="1"/>
          <p:nvPr/>
        </p:nvSpPr>
        <p:spPr>
          <a:xfrm>
            <a:off x="834912" y="947200"/>
            <a:ext cx="4719882" cy="523220"/>
          </a:xfrm>
          <a:prstGeom prst="rect">
            <a:avLst/>
          </a:prstGeom>
          <a:noFill/>
        </p:spPr>
        <p:txBody>
          <a:bodyPr wrap="none" rtlCol="0">
            <a:spAutoFit/>
          </a:bodyPr>
          <a:lstStyle/>
          <a:p>
            <a:r>
              <a:rPr lang="en-US" sz="2800" dirty="0"/>
              <a:t>Let’s plot one against the other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BD893D9-4BCD-111A-2F5E-C89A36AFEE28}"/>
                  </a:ext>
                </a:extLst>
              </p:cNvPr>
              <p:cNvSpPr txBox="1"/>
              <p:nvPr/>
            </p:nvSpPr>
            <p:spPr>
              <a:xfrm>
                <a:off x="6508800" y="375172"/>
                <a:ext cx="4617161" cy="603563"/>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𝑆</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e>
                    </m:d>
                    <m:r>
                      <a:rPr lang="en-US" sz="3200" b="0" i="1" smtClean="0">
                        <a:latin typeface="Cambria Math" panose="02040503050406030204" pitchFamily="18" charset="0"/>
                      </a:rPr>
                      <m:t>=−∫</m:t>
                    </m:r>
                    <m:r>
                      <a:rPr lang="en-US" sz="3200" b="0" i="1" smtClean="0">
                        <a:latin typeface="Cambria Math" panose="02040503050406030204" pitchFamily="18" charset="0"/>
                      </a:rPr>
                      <m:t>𝜌</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b="0" i="1" smtClean="0">
                            <a:latin typeface="Cambria Math" panose="02040503050406030204" pitchFamily="18" charset="0"/>
                          </a:rPr>
                          <m:t>h</m:t>
                        </m:r>
                        <m:r>
                          <a:rPr lang="en-US" sz="3200" b="0" i="1" smtClean="0">
                            <a:latin typeface="Cambria Math" panose="02040503050406030204" pitchFamily="18" charset="0"/>
                          </a:rPr>
                          <m:t>𝜌</m:t>
                        </m:r>
                      </m:e>
                    </m:func>
                    <m:r>
                      <a:rPr lang="en-US" sz="3200" b="0" i="1" smtClean="0">
                        <a:latin typeface="Cambria Math" panose="02040503050406030204" pitchFamily="18" charset="0"/>
                      </a:rPr>
                      <m:t>𝑑𝑞𝑑𝑝</m:t>
                    </m:r>
                  </m:oMath>
                </a14:m>
                <a:r>
                  <a:rPr lang="en-US" sz="3200" dirty="0"/>
                  <a:t> </a:t>
                </a:r>
              </a:p>
            </p:txBody>
          </p:sp>
        </mc:Choice>
        <mc:Fallback xmlns="">
          <p:sp>
            <p:nvSpPr>
              <p:cNvPr id="3" name="TextBox 2">
                <a:extLst>
                  <a:ext uri="{FF2B5EF4-FFF2-40B4-BE49-F238E27FC236}">
                    <a16:creationId xmlns:a16="http://schemas.microsoft.com/office/drawing/2014/main" id="{6BD893D9-4BCD-111A-2F5E-C89A36AFEE28}"/>
                  </a:ext>
                </a:extLst>
              </p:cNvPr>
              <p:cNvSpPr txBox="1">
                <a:spLocks noRot="1" noChangeAspect="1" noMove="1" noResize="1" noEditPoints="1" noAdjustHandles="1" noChangeArrowheads="1" noChangeShapeType="1" noTextEdit="1"/>
              </p:cNvSpPr>
              <p:nvPr/>
            </p:nvSpPr>
            <p:spPr>
              <a:xfrm>
                <a:off x="6508800" y="375172"/>
                <a:ext cx="4617161" cy="6035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B387186-B54F-807B-CFA1-F53C60CE20C9}"/>
                  </a:ext>
                </a:extLst>
              </p:cNvPr>
              <p:cNvSpPr txBox="1"/>
              <p:nvPr/>
            </p:nvSpPr>
            <p:spPr>
              <a:xfrm>
                <a:off x="6875054" y="978585"/>
                <a:ext cx="5124416" cy="646331"/>
              </a:xfrm>
              <a:prstGeom prst="rect">
                <a:avLst/>
              </a:prstGeom>
              <a:noFill/>
            </p:spPr>
            <p:txBody>
              <a:bodyPr wrap="none" rtlCol="0">
                <a:spAutoFit/>
              </a:bodyPr>
              <a:lstStyle/>
              <a:p>
                <a:pPr algn="r"/>
                <a:r>
                  <a:rPr lang="en-US" dirty="0"/>
                  <a:t>Fixes units</a:t>
                </a:r>
                <a:br>
                  <a:rPr lang="en-US" dirty="0"/>
                </a:br>
                <a:r>
                  <a:rPr lang="en-US" dirty="0"/>
                  <a:t>Uniform distribution over volume </a:t>
                </a:r>
                <a14:m>
                  <m:oMath xmlns:m="http://schemas.openxmlformats.org/officeDocument/2006/math">
                    <m:r>
                      <a:rPr lang="en-US" b="0" i="1" smtClean="0">
                        <a:latin typeface="Cambria Math" panose="02040503050406030204" pitchFamily="18" charset="0"/>
                      </a:rPr>
                      <m:t>h</m:t>
                    </m:r>
                  </m:oMath>
                </a14:m>
                <a:r>
                  <a:rPr lang="en-US" dirty="0"/>
                  <a:t> has zero entropy</a:t>
                </a:r>
              </a:p>
            </p:txBody>
          </p:sp>
        </mc:Choice>
        <mc:Fallback xmlns="">
          <p:sp>
            <p:nvSpPr>
              <p:cNvPr id="4" name="TextBox 3">
                <a:extLst>
                  <a:ext uri="{FF2B5EF4-FFF2-40B4-BE49-F238E27FC236}">
                    <a16:creationId xmlns:a16="http://schemas.microsoft.com/office/drawing/2014/main" id="{BB387186-B54F-807B-CFA1-F53C60CE20C9}"/>
                  </a:ext>
                </a:extLst>
              </p:cNvPr>
              <p:cNvSpPr txBox="1">
                <a:spLocks noRot="1" noChangeAspect="1" noMove="1" noResize="1" noEditPoints="1" noAdjustHandles="1" noChangeArrowheads="1" noChangeShapeType="1" noTextEdit="1"/>
              </p:cNvSpPr>
              <p:nvPr/>
            </p:nvSpPr>
            <p:spPr>
              <a:xfrm>
                <a:off x="6875054" y="978585"/>
                <a:ext cx="5124416" cy="646331"/>
              </a:xfrm>
              <a:prstGeom prst="rect">
                <a:avLst/>
              </a:prstGeom>
              <a:blipFill>
                <a:blip r:embed="rId4"/>
                <a:stretch>
                  <a:fillRect l="-357" t="-5660" r="-952" b="-14151"/>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752EDBCA-867A-C847-A323-B05AFBCBFBFE}"/>
              </a:ext>
            </a:extLst>
          </p:cNvPr>
          <p:cNvCxnSpPr>
            <a:cxnSpLocks/>
          </p:cNvCxnSpPr>
          <p:nvPr/>
        </p:nvCxnSpPr>
        <p:spPr>
          <a:xfrm flipH="1" flipV="1">
            <a:off x="9688565" y="978585"/>
            <a:ext cx="309677" cy="344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60B18D7-A726-1302-C3A4-9A131AFE9C29}"/>
                  </a:ext>
                </a:extLst>
              </p:cNvPr>
              <p:cNvSpPr txBox="1"/>
              <p:nvPr/>
            </p:nvSpPr>
            <p:spPr>
              <a:xfrm>
                <a:off x="834912" y="2142883"/>
                <a:ext cx="3812390" cy="9449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e>
                      </m:d>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i="1">
                              <a:latin typeface="Cambria Math" panose="02040503050406030204" pitchFamily="18" charset="0"/>
                            </a:rPr>
                            <m:t>2</m:t>
                          </m:r>
                          <m:r>
                            <a:rPr lang="en-US" sz="3200" i="1">
                              <a:latin typeface="Cambria Math" panose="02040503050406030204" pitchFamily="18" charset="0"/>
                            </a:rPr>
                            <m:t>𝜋</m:t>
                          </m:r>
                          <m:r>
                            <a:rPr lang="en-US" sz="3200" i="1">
                              <a:latin typeface="Cambria Math" panose="02040503050406030204" pitchFamily="18" charset="0"/>
                            </a:rPr>
                            <m:t>𝑒</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Sub>
                            </m:num>
                            <m:den>
                              <m:r>
                                <a:rPr lang="en-US" sz="3200" b="0" i="1" smtClean="0">
                                  <a:latin typeface="Cambria Math" panose="02040503050406030204" pitchFamily="18" charset="0"/>
                                </a:rPr>
                                <m:t>h</m:t>
                              </m:r>
                            </m:den>
                          </m:f>
                        </m:e>
                      </m:func>
                    </m:oMath>
                  </m:oMathPara>
                </a14:m>
                <a:endParaRPr lang="en-US" sz="3200" dirty="0"/>
              </a:p>
            </p:txBody>
          </p:sp>
        </mc:Choice>
        <mc:Fallback xmlns="">
          <p:sp>
            <p:nvSpPr>
              <p:cNvPr id="9" name="TextBox 8">
                <a:extLst>
                  <a:ext uri="{FF2B5EF4-FFF2-40B4-BE49-F238E27FC236}">
                    <a16:creationId xmlns:a16="http://schemas.microsoft.com/office/drawing/2014/main" id="{D60B18D7-A726-1302-C3A4-9A131AFE9C29}"/>
                  </a:ext>
                </a:extLst>
              </p:cNvPr>
              <p:cNvSpPr txBox="1">
                <a:spLocks noRot="1" noChangeAspect="1" noMove="1" noResize="1" noEditPoints="1" noAdjustHandles="1" noChangeArrowheads="1" noChangeShapeType="1" noTextEdit="1"/>
              </p:cNvSpPr>
              <p:nvPr/>
            </p:nvSpPr>
            <p:spPr>
              <a:xfrm>
                <a:off x="834912" y="2142883"/>
                <a:ext cx="3812390" cy="94493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506D4C-13D2-5F0F-A98C-764E59871065}"/>
                  </a:ext>
                </a:extLst>
              </p:cNvPr>
              <p:cNvSpPr txBox="1"/>
              <p:nvPr/>
            </p:nvSpPr>
            <p:spPr>
              <a:xfrm>
                <a:off x="951189" y="3454546"/>
                <a:ext cx="5079083" cy="1027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𝜎</m:t>
                          </m:r>
                        </m:e>
                        <m:sub>
                          <m:r>
                            <a:rPr lang="en-US" sz="3200" i="1">
                              <a:latin typeface="Cambria Math" panose="02040503050406030204" pitchFamily="18" charset="0"/>
                            </a:rPr>
                            <m:t>𝑞</m:t>
                          </m:r>
                        </m:sub>
                      </m:sSub>
                      <m:sSub>
                        <m:sSubPr>
                          <m:ctrlPr>
                            <a:rPr lang="en-US" sz="3200" i="1">
                              <a:latin typeface="Cambria Math" panose="02040503050406030204" pitchFamily="18" charset="0"/>
                            </a:rPr>
                          </m:ctrlPr>
                        </m:sSubPr>
                        <m:e>
                          <m:r>
                            <a:rPr lang="en-US" sz="3200" i="1">
                              <a:latin typeface="Cambria Math" panose="02040503050406030204" pitchFamily="18" charset="0"/>
                            </a:rPr>
                            <m:t>𝜎</m:t>
                          </m:r>
                        </m:e>
                        <m:sub>
                          <m:r>
                            <a:rPr lang="en-US" sz="3200" i="1">
                              <a:latin typeface="Cambria Math" panose="02040503050406030204" pitchFamily="18" charset="0"/>
                            </a:rPr>
                            <m:t>𝑝</m:t>
                          </m:r>
                        </m:sub>
                      </m:sSub>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b="0" i="1" smtClean="0">
                              <a:latin typeface="Cambria Math" panose="02040503050406030204" pitchFamily="18" charset="0"/>
                            </a:rPr>
                            <m:t>h</m:t>
                          </m:r>
                        </m:num>
                        <m:den>
                          <m:r>
                            <a:rPr lang="en-US" sz="3200" b="0" i="1" smtClean="0">
                              <a:latin typeface="Cambria Math" panose="02040503050406030204" pitchFamily="18" charset="0"/>
                            </a:rPr>
                            <m:t>2</m:t>
                          </m:r>
                          <m:r>
                            <a:rPr lang="en-US" sz="3200" b="0" i="1" smtClean="0">
                              <a:latin typeface="Cambria Math" panose="02040503050406030204" pitchFamily="18" charset="0"/>
                            </a:rPr>
                            <m:t>𝜋</m:t>
                          </m:r>
                          <m:r>
                            <a:rPr lang="en-US" sz="3200" b="0" i="1" smtClean="0">
                              <a:latin typeface="Cambria Math" panose="02040503050406030204" pitchFamily="18" charset="0"/>
                            </a:rPr>
                            <m:t>𝑒</m:t>
                          </m:r>
                        </m:den>
                      </m:f>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𝑆</m:t>
                          </m:r>
                          <m:d>
                            <m:dPr>
                              <m:ctrlPr>
                                <a:rPr lang="en-US" sz="3200" i="1">
                                  <a:latin typeface="Cambria Math" panose="02040503050406030204" pitchFamily="18" charset="0"/>
                                </a:rPr>
                              </m:ctrlPr>
                            </m:dPr>
                            <m:e>
                              <m:r>
                                <a:rPr lang="en-US" sz="3200" i="1">
                                  <a:latin typeface="Cambria Math" panose="02040503050406030204" pitchFamily="18" charset="0"/>
                                </a:rPr>
                                <m:t>𝜌</m:t>
                              </m:r>
                            </m:e>
                          </m:d>
                        </m:sup>
                      </m:sSup>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b="0" i="1" smtClean="0">
                              <a:latin typeface="Cambria Math" panose="02040503050406030204" pitchFamily="18" charset="0"/>
                            </a:rPr>
                            <m:t>ℏ</m:t>
                          </m:r>
                        </m:num>
                        <m:den>
                          <m:r>
                            <a:rPr lang="en-US" sz="3200" i="1">
                              <a:latin typeface="Cambria Math" panose="02040503050406030204" pitchFamily="18" charset="0"/>
                            </a:rPr>
                            <m:t>𝑒</m:t>
                          </m:r>
                        </m:den>
                      </m:f>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𝑆</m:t>
                          </m:r>
                          <m:d>
                            <m:dPr>
                              <m:ctrlPr>
                                <a:rPr lang="en-US" sz="3200" i="1">
                                  <a:latin typeface="Cambria Math" panose="02040503050406030204" pitchFamily="18" charset="0"/>
                                </a:rPr>
                              </m:ctrlPr>
                            </m:dPr>
                            <m:e>
                              <m:r>
                                <a:rPr lang="en-US" sz="3200" i="1">
                                  <a:latin typeface="Cambria Math" panose="02040503050406030204" pitchFamily="18" charset="0"/>
                                </a:rPr>
                                <m:t>𝜌</m:t>
                              </m:r>
                            </m:e>
                          </m:d>
                        </m:sup>
                      </m:sSup>
                    </m:oMath>
                  </m:oMathPara>
                </a14:m>
                <a:endParaRPr lang="en-US" sz="3200" dirty="0"/>
              </a:p>
            </p:txBody>
          </p:sp>
        </mc:Choice>
        <mc:Fallback xmlns="">
          <p:sp>
            <p:nvSpPr>
              <p:cNvPr id="10" name="TextBox 9">
                <a:extLst>
                  <a:ext uri="{FF2B5EF4-FFF2-40B4-BE49-F238E27FC236}">
                    <a16:creationId xmlns:a16="http://schemas.microsoft.com/office/drawing/2014/main" id="{C9506D4C-13D2-5F0F-A98C-764E59871065}"/>
                  </a:ext>
                </a:extLst>
              </p:cNvPr>
              <p:cNvSpPr txBox="1">
                <a:spLocks noRot="1" noChangeAspect="1" noMove="1" noResize="1" noEditPoints="1" noAdjustHandles="1" noChangeArrowheads="1" noChangeShapeType="1" noTextEdit="1"/>
              </p:cNvSpPr>
              <p:nvPr/>
            </p:nvSpPr>
            <p:spPr>
              <a:xfrm>
                <a:off x="951189" y="3454546"/>
                <a:ext cx="5079083" cy="10273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82FE3C0-D191-7B2D-FCE2-EBBC0320B022}"/>
                  </a:ext>
                </a:extLst>
              </p:cNvPr>
              <p:cNvSpPr txBox="1"/>
              <p:nvPr/>
            </p:nvSpPr>
            <p:spPr>
              <a:xfrm>
                <a:off x="11181380" y="3376945"/>
                <a:ext cx="592598" cy="4652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𝑞</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𝑝</m:t>
                              </m:r>
                            </m:sub>
                          </m:sSub>
                        </m:num>
                        <m:den>
                          <m:r>
                            <a:rPr lang="en-US" sz="1400" b="0" i="1" smtClean="0">
                              <a:latin typeface="Cambria Math" panose="02040503050406030204" pitchFamily="18" charset="0"/>
                            </a:rPr>
                            <m:t>ℏ</m:t>
                          </m:r>
                        </m:den>
                      </m:f>
                    </m:oMath>
                  </m:oMathPara>
                </a14:m>
                <a:endParaRPr lang="en-US" sz="1400" dirty="0"/>
              </a:p>
            </p:txBody>
          </p:sp>
        </mc:Choice>
        <mc:Fallback xmlns="">
          <p:sp>
            <p:nvSpPr>
              <p:cNvPr id="15" name="TextBox 14">
                <a:extLst>
                  <a:ext uri="{FF2B5EF4-FFF2-40B4-BE49-F238E27FC236}">
                    <a16:creationId xmlns:a16="http://schemas.microsoft.com/office/drawing/2014/main" id="{182FE3C0-D191-7B2D-FCE2-EBBC0320B022}"/>
                  </a:ext>
                </a:extLst>
              </p:cNvPr>
              <p:cNvSpPr txBox="1">
                <a:spLocks noRot="1" noChangeAspect="1" noMove="1" noResize="1" noEditPoints="1" noAdjustHandles="1" noChangeArrowheads="1" noChangeShapeType="1" noTextEdit="1"/>
              </p:cNvSpPr>
              <p:nvPr/>
            </p:nvSpPr>
            <p:spPr>
              <a:xfrm>
                <a:off x="11181380" y="3376945"/>
                <a:ext cx="592598" cy="465256"/>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AAC7458-CA98-7794-3381-E44199D1A3E9}"/>
                  </a:ext>
                </a:extLst>
              </p:cNvPr>
              <p:cNvSpPr txBox="1"/>
              <p:nvPr/>
            </p:nvSpPr>
            <p:spPr>
              <a:xfrm>
                <a:off x="6773760" y="1526373"/>
                <a:ext cx="32284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m:t>
                      </m:r>
                    </m:oMath>
                  </m:oMathPara>
                </a14:m>
                <a:endParaRPr lang="en-US" sz="1400" dirty="0"/>
              </a:p>
            </p:txBody>
          </p:sp>
        </mc:Choice>
        <mc:Fallback xmlns="">
          <p:sp>
            <p:nvSpPr>
              <p:cNvPr id="16" name="TextBox 15">
                <a:extLst>
                  <a:ext uri="{FF2B5EF4-FFF2-40B4-BE49-F238E27FC236}">
                    <a16:creationId xmlns:a16="http://schemas.microsoft.com/office/drawing/2014/main" id="{7AAC7458-CA98-7794-3381-E44199D1A3E9}"/>
                  </a:ext>
                </a:extLst>
              </p:cNvPr>
              <p:cNvSpPr txBox="1">
                <a:spLocks noRot="1" noChangeAspect="1" noMove="1" noResize="1" noEditPoints="1" noAdjustHandles="1" noChangeArrowheads="1" noChangeShapeType="1" noTextEdit="1"/>
              </p:cNvSpPr>
              <p:nvPr/>
            </p:nvSpPr>
            <p:spPr>
              <a:xfrm>
                <a:off x="6773760" y="1526373"/>
                <a:ext cx="322844" cy="307777"/>
              </a:xfrm>
              <a:prstGeom prst="rect">
                <a:avLst/>
              </a:prstGeom>
              <a:blipFill>
                <a:blip r:embed="rId8"/>
                <a:stretch>
                  <a:fillRect/>
                </a:stretch>
              </a:blipFill>
            </p:spPr>
            <p:txBody>
              <a:bodyPr/>
              <a:lstStyle/>
              <a:p>
                <a:r>
                  <a:rPr lang="en-US">
                    <a:noFill/>
                  </a:rPr>
                  <a:t> </a:t>
                </a:r>
              </a:p>
            </p:txBody>
          </p:sp>
        </mc:Fallback>
      </mc:AlternateContent>
      <p:sp>
        <p:nvSpPr>
          <p:cNvPr id="18" name="Freeform: Shape 17">
            <a:extLst>
              <a:ext uri="{FF2B5EF4-FFF2-40B4-BE49-F238E27FC236}">
                <a16:creationId xmlns:a16="http://schemas.microsoft.com/office/drawing/2014/main" id="{39F125A8-28F1-EFD1-D2C2-5B53B8E57C04}"/>
              </a:ext>
            </a:extLst>
          </p:cNvPr>
          <p:cNvSpPr/>
          <p:nvPr/>
        </p:nvSpPr>
        <p:spPr>
          <a:xfrm>
            <a:off x="7108090" y="1735513"/>
            <a:ext cx="4379548" cy="2252623"/>
          </a:xfrm>
          <a:custGeom>
            <a:avLst/>
            <a:gdLst>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6350 w 5476989"/>
              <a:gd name="connsiteY0" fmla="*/ 191140 h 2663295"/>
              <a:gd name="connsiteX1" fmla="*/ 0 w 5476989"/>
              <a:gd name="connsiteY1" fmla="*/ 2626365 h 2663295"/>
              <a:gd name="connsiteX2" fmla="*/ 422275 w 5476989"/>
              <a:gd name="connsiteY2" fmla="*/ 1594490 h 2663295"/>
              <a:gd name="connsiteX3" fmla="*/ 2212975 w 5476989"/>
              <a:gd name="connsiteY3" fmla="*/ 676915 h 2663295"/>
              <a:gd name="connsiteX4" fmla="*/ 4038600 w 5476989"/>
              <a:gd name="connsiteY4" fmla="*/ 330840 h 2663295"/>
              <a:gd name="connsiteX5" fmla="*/ 5299075 w 5476989"/>
              <a:gd name="connsiteY5" fmla="*/ 175265 h 2663295"/>
              <a:gd name="connsiteX6" fmla="*/ 6350 w 5476989"/>
              <a:gd name="connsiteY6" fmla="*/ 191140 h 2663295"/>
              <a:gd name="connsiteX0" fmla="*/ 6350 w 5476989"/>
              <a:gd name="connsiteY0" fmla="*/ 15875 h 2488030"/>
              <a:gd name="connsiteX1" fmla="*/ 0 w 5476989"/>
              <a:gd name="connsiteY1" fmla="*/ 2451100 h 2488030"/>
              <a:gd name="connsiteX2" fmla="*/ 422275 w 5476989"/>
              <a:gd name="connsiteY2" fmla="*/ 1419225 h 2488030"/>
              <a:gd name="connsiteX3" fmla="*/ 2212975 w 5476989"/>
              <a:gd name="connsiteY3" fmla="*/ 501650 h 2488030"/>
              <a:gd name="connsiteX4" fmla="*/ 4038600 w 5476989"/>
              <a:gd name="connsiteY4" fmla="*/ 155575 h 2488030"/>
              <a:gd name="connsiteX5" fmla="*/ 5299075 w 5476989"/>
              <a:gd name="connsiteY5" fmla="*/ 0 h 2488030"/>
              <a:gd name="connsiteX6" fmla="*/ 6350 w 5476989"/>
              <a:gd name="connsiteY6" fmla="*/ 15875 h 2488030"/>
              <a:gd name="connsiteX0" fmla="*/ 6350 w 5476989"/>
              <a:gd name="connsiteY0" fmla="*/ 15875 h 2488030"/>
              <a:gd name="connsiteX1" fmla="*/ 0 w 5476989"/>
              <a:gd name="connsiteY1" fmla="*/ 2451100 h 2488030"/>
              <a:gd name="connsiteX2" fmla="*/ 422275 w 5476989"/>
              <a:gd name="connsiteY2" fmla="*/ 1419225 h 2488030"/>
              <a:gd name="connsiteX3" fmla="*/ 2212975 w 5476989"/>
              <a:gd name="connsiteY3" fmla="*/ 501650 h 2488030"/>
              <a:gd name="connsiteX4" fmla="*/ 4038600 w 5476989"/>
              <a:gd name="connsiteY4" fmla="*/ 155575 h 2488030"/>
              <a:gd name="connsiteX5" fmla="*/ 5299075 w 5476989"/>
              <a:gd name="connsiteY5" fmla="*/ 0 h 2488030"/>
              <a:gd name="connsiteX6" fmla="*/ 6350 w 5476989"/>
              <a:gd name="connsiteY6" fmla="*/ 15875 h 2488030"/>
              <a:gd name="connsiteX0" fmla="*/ 6350 w 5476989"/>
              <a:gd name="connsiteY0" fmla="*/ 15875 h 2496520"/>
              <a:gd name="connsiteX1" fmla="*/ 0 w 5476989"/>
              <a:gd name="connsiteY1" fmla="*/ 2451100 h 2496520"/>
              <a:gd name="connsiteX2" fmla="*/ 422275 w 5476989"/>
              <a:gd name="connsiteY2" fmla="*/ 1419225 h 2496520"/>
              <a:gd name="connsiteX3" fmla="*/ 2212975 w 5476989"/>
              <a:gd name="connsiteY3" fmla="*/ 501650 h 2496520"/>
              <a:gd name="connsiteX4" fmla="*/ 4038600 w 5476989"/>
              <a:gd name="connsiteY4" fmla="*/ 155575 h 2496520"/>
              <a:gd name="connsiteX5" fmla="*/ 5299075 w 5476989"/>
              <a:gd name="connsiteY5" fmla="*/ 0 h 2496520"/>
              <a:gd name="connsiteX6" fmla="*/ 6350 w 5476989"/>
              <a:gd name="connsiteY6" fmla="*/ 15875 h 2496520"/>
              <a:gd name="connsiteX0" fmla="*/ 6350 w 5476989"/>
              <a:gd name="connsiteY0" fmla="*/ 15875 h 2451100"/>
              <a:gd name="connsiteX1" fmla="*/ 0 w 5476989"/>
              <a:gd name="connsiteY1" fmla="*/ 2451100 h 2451100"/>
              <a:gd name="connsiteX2" fmla="*/ 422275 w 5476989"/>
              <a:gd name="connsiteY2" fmla="*/ 1419225 h 2451100"/>
              <a:gd name="connsiteX3" fmla="*/ 2212975 w 5476989"/>
              <a:gd name="connsiteY3" fmla="*/ 501650 h 2451100"/>
              <a:gd name="connsiteX4" fmla="*/ 4038600 w 5476989"/>
              <a:gd name="connsiteY4" fmla="*/ 155575 h 2451100"/>
              <a:gd name="connsiteX5" fmla="*/ 5299075 w 5476989"/>
              <a:gd name="connsiteY5" fmla="*/ 0 h 2451100"/>
              <a:gd name="connsiteX6" fmla="*/ 6350 w 5476989"/>
              <a:gd name="connsiteY6" fmla="*/ 15875 h 2451100"/>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299075"/>
              <a:gd name="connsiteY0" fmla="*/ 15875 h 2473325"/>
              <a:gd name="connsiteX1" fmla="*/ 0 w 5299075"/>
              <a:gd name="connsiteY1" fmla="*/ 2473325 h 2473325"/>
              <a:gd name="connsiteX2" fmla="*/ 422275 w 5299075"/>
              <a:gd name="connsiteY2" fmla="*/ 1419225 h 2473325"/>
              <a:gd name="connsiteX3" fmla="*/ 2212975 w 5299075"/>
              <a:gd name="connsiteY3" fmla="*/ 501650 h 2473325"/>
              <a:gd name="connsiteX4" fmla="*/ 4038600 w 5299075"/>
              <a:gd name="connsiteY4" fmla="*/ 155575 h 2473325"/>
              <a:gd name="connsiteX5" fmla="*/ 5299075 w 5299075"/>
              <a:gd name="connsiteY5" fmla="*/ 0 h 2473325"/>
              <a:gd name="connsiteX6" fmla="*/ 6350 w 5299075"/>
              <a:gd name="connsiteY6" fmla="*/ 15875 h 2473325"/>
              <a:gd name="connsiteX0" fmla="*/ 3730 w 5296455"/>
              <a:gd name="connsiteY0" fmla="*/ 15875 h 2541444"/>
              <a:gd name="connsiteX1" fmla="*/ 0 w 5296455"/>
              <a:gd name="connsiteY1" fmla="*/ 2541444 h 2541444"/>
              <a:gd name="connsiteX2" fmla="*/ 419655 w 5296455"/>
              <a:gd name="connsiteY2" fmla="*/ 1419225 h 2541444"/>
              <a:gd name="connsiteX3" fmla="*/ 2210355 w 5296455"/>
              <a:gd name="connsiteY3" fmla="*/ 501650 h 2541444"/>
              <a:gd name="connsiteX4" fmla="*/ 4035980 w 5296455"/>
              <a:gd name="connsiteY4" fmla="*/ 155575 h 2541444"/>
              <a:gd name="connsiteX5" fmla="*/ 5296455 w 5296455"/>
              <a:gd name="connsiteY5" fmla="*/ 0 h 2541444"/>
              <a:gd name="connsiteX6" fmla="*/ 3730 w 5296455"/>
              <a:gd name="connsiteY6" fmla="*/ 15875 h 2541444"/>
              <a:gd name="connsiteX0" fmla="*/ 3730 w 5296455"/>
              <a:gd name="connsiteY0" fmla="*/ 15875 h 2541444"/>
              <a:gd name="connsiteX1" fmla="*/ 0 w 5296455"/>
              <a:gd name="connsiteY1" fmla="*/ 2541444 h 2541444"/>
              <a:gd name="connsiteX2" fmla="*/ 419655 w 5296455"/>
              <a:gd name="connsiteY2" fmla="*/ 1419225 h 2541444"/>
              <a:gd name="connsiteX3" fmla="*/ 2210355 w 5296455"/>
              <a:gd name="connsiteY3" fmla="*/ 501650 h 2541444"/>
              <a:gd name="connsiteX4" fmla="*/ 4025500 w 5296455"/>
              <a:gd name="connsiteY4" fmla="*/ 176534 h 2541444"/>
              <a:gd name="connsiteX5" fmla="*/ 5296455 w 5296455"/>
              <a:gd name="connsiteY5" fmla="*/ 0 h 2541444"/>
              <a:gd name="connsiteX6" fmla="*/ 3730 w 5296455"/>
              <a:gd name="connsiteY6" fmla="*/ 15875 h 2541444"/>
              <a:gd name="connsiteX0" fmla="*/ 3730 w 4761990"/>
              <a:gd name="connsiteY0" fmla="*/ 0 h 2525569"/>
              <a:gd name="connsiteX1" fmla="*/ 0 w 4761990"/>
              <a:gd name="connsiteY1" fmla="*/ 2525569 h 2525569"/>
              <a:gd name="connsiteX2" fmla="*/ 419655 w 4761990"/>
              <a:gd name="connsiteY2" fmla="*/ 1403350 h 2525569"/>
              <a:gd name="connsiteX3" fmla="*/ 2210355 w 4761990"/>
              <a:gd name="connsiteY3" fmla="*/ 485775 h 2525569"/>
              <a:gd name="connsiteX4" fmla="*/ 4025500 w 4761990"/>
              <a:gd name="connsiteY4" fmla="*/ 160659 h 2525569"/>
              <a:gd name="connsiteX5" fmla="*/ 4761990 w 4761990"/>
              <a:gd name="connsiteY5" fmla="*/ 60104 h 2525569"/>
              <a:gd name="connsiteX6" fmla="*/ 3730 w 4761990"/>
              <a:gd name="connsiteY6" fmla="*/ 0 h 2525569"/>
              <a:gd name="connsiteX0" fmla="*/ 72 w 4802871"/>
              <a:gd name="connsiteY0" fmla="*/ 8016 h 2465466"/>
              <a:gd name="connsiteX1" fmla="*/ 40881 w 4802871"/>
              <a:gd name="connsiteY1" fmla="*/ 2465466 h 2465466"/>
              <a:gd name="connsiteX2" fmla="*/ 460536 w 4802871"/>
              <a:gd name="connsiteY2" fmla="*/ 1343247 h 2465466"/>
              <a:gd name="connsiteX3" fmla="*/ 2251236 w 4802871"/>
              <a:gd name="connsiteY3" fmla="*/ 425672 h 2465466"/>
              <a:gd name="connsiteX4" fmla="*/ 4066381 w 4802871"/>
              <a:gd name="connsiteY4" fmla="*/ 100556 h 2465466"/>
              <a:gd name="connsiteX5" fmla="*/ 4802871 w 4802871"/>
              <a:gd name="connsiteY5" fmla="*/ 1 h 2465466"/>
              <a:gd name="connsiteX6" fmla="*/ 72 w 4802871"/>
              <a:gd name="connsiteY6" fmla="*/ 8016 h 2465466"/>
              <a:gd name="connsiteX0" fmla="*/ 72 w 4802871"/>
              <a:gd name="connsiteY0" fmla="*/ 0 h 2473170"/>
              <a:gd name="connsiteX1" fmla="*/ 40881 w 4802871"/>
              <a:gd name="connsiteY1" fmla="*/ 2473170 h 2473170"/>
              <a:gd name="connsiteX2" fmla="*/ 460536 w 4802871"/>
              <a:gd name="connsiteY2" fmla="*/ 1350951 h 2473170"/>
              <a:gd name="connsiteX3" fmla="*/ 2251236 w 4802871"/>
              <a:gd name="connsiteY3" fmla="*/ 433376 h 2473170"/>
              <a:gd name="connsiteX4" fmla="*/ 4066381 w 4802871"/>
              <a:gd name="connsiteY4" fmla="*/ 108260 h 2473170"/>
              <a:gd name="connsiteX5" fmla="*/ 4802871 w 4802871"/>
              <a:gd name="connsiteY5" fmla="*/ 7705 h 2473170"/>
              <a:gd name="connsiteX6" fmla="*/ 72 w 4802871"/>
              <a:gd name="connsiteY6" fmla="*/ 0 h 2473170"/>
              <a:gd name="connsiteX0" fmla="*/ 343568 w 5146367"/>
              <a:gd name="connsiteY0" fmla="*/ 0 h 2506306"/>
              <a:gd name="connsiteX1" fmla="*/ 385423 w 5146367"/>
              <a:gd name="connsiteY1" fmla="*/ 2007326 h 2506306"/>
              <a:gd name="connsiteX2" fmla="*/ 384377 w 5146367"/>
              <a:gd name="connsiteY2" fmla="*/ 2473170 h 2506306"/>
              <a:gd name="connsiteX3" fmla="*/ 804032 w 5146367"/>
              <a:gd name="connsiteY3" fmla="*/ 1350951 h 2506306"/>
              <a:gd name="connsiteX4" fmla="*/ 2594732 w 5146367"/>
              <a:gd name="connsiteY4" fmla="*/ 433376 h 2506306"/>
              <a:gd name="connsiteX5" fmla="*/ 4409877 w 5146367"/>
              <a:gd name="connsiteY5" fmla="*/ 108260 h 2506306"/>
              <a:gd name="connsiteX6" fmla="*/ 5146367 w 5146367"/>
              <a:gd name="connsiteY6" fmla="*/ 7705 h 2506306"/>
              <a:gd name="connsiteX7" fmla="*/ 343568 w 5146367"/>
              <a:gd name="connsiteY7" fmla="*/ 0 h 2506306"/>
              <a:gd name="connsiteX0" fmla="*/ 0 w 4802799"/>
              <a:gd name="connsiteY0" fmla="*/ 0 h 2506306"/>
              <a:gd name="connsiteX1" fmla="*/ 41855 w 4802799"/>
              <a:gd name="connsiteY1" fmla="*/ 2007326 h 2506306"/>
              <a:gd name="connsiteX2" fmla="*/ 40809 w 4802799"/>
              <a:gd name="connsiteY2" fmla="*/ 2473170 h 2506306"/>
              <a:gd name="connsiteX3" fmla="*/ 460464 w 4802799"/>
              <a:gd name="connsiteY3" fmla="*/ 1350951 h 2506306"/>
              <a:gd name="connsiteX4" fmla="*/ 2251164 w 4802799"/>
              <a:gd name="connsiteY4" fmla="*/ 433376 h 2506306"/>
              <a:gd name="connsiteX5" fmla="*/ 4066309 w 4802799"/>
              <a:gd name="connsiteY5" fmla="*/ 108260 h 2506306"/>
              <a:gd name="connsiteX6" fmla="*/ 4802799 w 4802799"/>
              <a:gd name="connsiteY6" fmla="*/ 7705 h 2506306"/>
              <a:gd name="connsiteX7" fmla="*/ 0 w 4802799"/>
              <a:gd name="connsiteY7" fmla="*/ 0 h 2506306"/>
              <a:gd name="connsiteX0" fmla="*/ 0 w 4802799"/>
              <a:gd name="connsiteY0" fmla="*/ 0 h 2473170"/>
              <a:gd name="connsiteX1" fmla="*/ 41855 w 4802799"/>
              <a:gd name="connsiteY1" fmla="*/ 2007326 h 2473170"/>
              <a:gd name="connsiteX2" fmla="*/ 40809 w 4802799"/>
              <a:gd name="connsiteY2" fmla="*/ 2473170 h 2473170"/>
              <a:gd name="connsiteX3" fmla="*/ 460464 w 4802799"/>
              <a:gd name="connsiteY3" fmla="*/ 1350951 h 2473170"/>
              <a:gd name="connsiteX4" fmla="*/ 2251164 w 4802799"/>
              <a:gd name="connsiteY4" fmla="*/ 433376 h 2473170"/>
              <a:gd name="connsiteX5" fmla="*/ 4066309 w 4802799"/>
              <a:gd name="connsiteY5" fmla="*/ 108260 h 2473170"/>
              <a:gd name="connsiteX6" fmla="*/ 4802799 w 4802799"/>
              <a:gd name="connsiteY6" fmla="*/ 7705 h 2473170"/>
              <a:gd name="connsiteX7" fmla="*/ 0 w 4802799"/>
              <a:gd name="connsiteY7" fmla="*/ 0 h 2473170"/>
              <a:gd name="connsiteX0" fmla="*/ 13165 w 4815964"/>
              <a:gd name="connsiteY0" fmla="*/ 0 h 2509198"/>
              <a:gd name="connsiteX1" fmla="*/ 1 w 4815964"/>
              <a:gd name="connsiteY1" fmla="*/ 2463193 h 2509198"/>
              <a:gd name="connsiteX2" fmla="*/ 53974 w 4815964"/>
              <a:gd name="connsiteY2" fmla="*/ 2473170 h 2509198"/>
              <a:gd name="connsiteX3" fmla="*/ 473629 w 4815964"/>
              <a:gd name="connsiteY3" fmla="*/ 1350951 h 2509198"/>
              <a:gd name="connsiteX4" fmla="*/ 2264329 w 4815964"/>
              <a:gd name="connsiteY4" fmla="*/ 433376 h 2509198"/>
              <a:gd name="connsiteX5" fmla="*/ 4079474 w 4815964"/>
              <a:gd name="connsiteY5" fmla="*/ 108260 h 2509198"/>
              <a:gd name="connsiteX6" fmla="*/ 4815964 w 4815964"/>
              <a:gd name="connsiteY6" fmla="*/ 7705 h 2509198"/>
              <a:gd name="connsiteX7" fmla="*/ 13165 w 4815964"/>
              <a:gd name="connsiteY7" fmla="*/ 0 h 2509198"/>
              <a:gd name="connsiteX0" fmla="*/ 13164 w 4815963"/>
              <a:gd name="connsiteY0" fmla="*/ 0 h 2473170"/>
              <a:gd name="connsiteX1" fmla="*/ 0 w 4815963"/>
              <a:gd name="connsiteY1" fmla="*/ 2463193 h 2473170"/>
              <a:gd name="connsiteX2" fmla="*/ 53973 w 4815963"/>
              <a:gd name="connsiteY2" fmla="*/ 2473170 h 2473170"/>
              <a:gd name="connsiteX3" fmla="*/ 473628 w 4815963"/>
              <a:gd name="connsiteY3" fmla="*/ 1350951 h 2473170"/>
              <a:gd name="connsiteX4" fmla="*/ 2264328 w 4815963"/>
              <a:gd name="connsiteY4" fmla="*/ 433376 h 2473170"/>
              <a:gd name="connsiteX5" fmla="*/ 4079473 w 4815963"/>
              <a:gd name="connsiteY5" fmla="*/ 108260 h 2473170"/>
              <a:gd name="connsiteX6" fmla="*/ 4815963 w 4815963"/>
              <a:gd name="connsiteY6" fmla="*/ 7705 h 2473170"/>
              <a:gd name="connsiteX7" fmla="*/ 13164 w 4815963"/>
              <a:gd name="connsiteY7" fmla="*/ 0 h 2473170"/>
              <a:gd name="connsiteX0" fmla="*/ 13164 w 4815963"/>
              <a:gd name="connsiteY0" fmla="*/ 0 h 2473170"/>
              <a:gd name="connsiteX1" fmla="*/ 0 w 4815963"/>
              <a:gd name="connsiteY1" fmla="*/ 2471053 h 2473170"/>
              <a:gd name="connsiteX2" fmla="*/ 53973 w 4815963"/>
              <a:gd name="connsiteY2" fmla="*/ 2473170 h 2473170"/>
              <a:gd name="connsiteX3" fmla="*/ 473628 w 4815963"/>
              <a:gd name="connsiteY3" fmla="*/ 1350951 h 2473170"/>
              <a:gd name="connsiteX4" fmla="*/ 2264328 w 4815963"/>
              <a:gd name="connsiteY4" fmla="*/ 433376 h 2473170"/>
              <a:gd name="connsiteX5" fmla="*/ 4079473 w 4815963"/>
              <a:gd name="connsiteY5" fmla="*/ 108260 h 2473170"/>
              <a:gd name="connsiteX6" fmla="*/ 4815963 w 4815963"/>
              <a:gd name="connsiteY6" fmla="*/ 7705 h 2473170"/>
              <a:gd name="connsiteX7" fmla="*/ 13164 w 4815963"/>
              <a:gd name="connsiteY7" fmla="*/ 0 h 2473170"/>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68324 w 4818519"/>
              <a:gd name="connsiteY3" fmla="*/ 1350951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68324 w 4818519"/>
              <a:gd name="connsiteY3" fmla="*/ 1350951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8519" h="2478409">
                <a:moveTo>
                  <a:pt x="0" y="0"/>
                </a:moveTo>
                <a:lnTo>
                  <a:pt x="2556" y="2476292"/>
                </a:lnTo>
                <a:lnTo>
                  <a:pt x="56529" y="2478409"/>
                </a:lnTo>
                <a:cubicBezTo>
                  <a:pt x="100450" y="2309076"/>
                  <a:pt x="123512" y="1779995"/>
                  <a:pt x="468324" y="1350951"/>
                </a:cubicBezTo>
                <a:cubicBezTo>
                  <a:pt x="813136" y="921907"/>
                  <a:pt x="1664599" y="589838"/>
                  <a:pt x="2266884" y="438615"/>
                </a:cubicBezTo>
                <a:cubicBezTo>
                  <a:pt x="2869169" y="287392"/>
                  <a:pt x="3567680" y="181387"/>
                  <a:pt x="4082029" y="113499"/>
                </a:cubicBezTo>
                <a:cubicBezTo>
                  <a:pt x="4596379" y="29891"/>
                  <a:pt x="4421950" y="60942"/>
                  <a:pt x="4818519" y="12944"/>
                </a:cubicBezTo>
                <a:lnTo>
                  <a:pt x="0" y="0"/>
                </a:lnTo>
                <a:close/>
              </a:path>
            </a:pathLst>
          </a:cu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1CD86E4B-31E1-A766-7A0B-0738D0E4F962}"/>
              </a:ext>
            </a:extLst>
          </p:cNvPr>
          <p:cNvSpPr txBox="1"/>
          <p:nvPr/>
        </p:nvSpPr>
        <p:spPr>
          <a:xfrm rot="20747837">
            <a:off x="7007478" y="1964866"/>
            <a:ext cx="2817118" cy="369332"/>
          </a:xfrm>
          <a:prstGeom prst="rect">
            <a:avLst/>
          </a:prstGeom>
          <a:noFill/>
        </p:spPr>
        <p:txBody>
          <a:bodyPr wrap="none" rtlCol="0">
            <a:spAutoFit/>
          </a:bodyPr>
          <a:lstStyle/>
          <a:p>
            <a:r>
              <a:rPr lang="en-US" dirty="0"/>
              <a:t>excluded by gaussian bound</a:t>
            </a:r>
          </a:p>
        </p:txBody>
      </p:sp>
      <p:sp>
        <p:nvSpPr>
          <p:cNvPr id="22" name="TextBox 21">
            <a:extLst>
              <a:ext uri="{FF2B5EF4-FFF2-40B4-BE49-F238E27FC236}">
                <a16:creationId xmlns:a16="http://schemas.microsoft.com/office/drawing/2014/main" id="{23A363AC-F72B-8298-C79C-C516C534818E}"/>
              </a:ext>
            </a:extLst>
          </p:cNvPr>
          <p:cNvSpPr txBox="1"/>
          <p:nvPr/>
        </p:nvSpPr>
        <p:spPr>
          <a:xfrm>
            <a:off x="1649029" y="1720742"/>
            <a:ext cx="5009000" cy="369332"/>
          </a:xfrm>
          <a:prstGeom prst="rect">
            <a:avLst/>
          </a:prstGeom>
          <a:noFill/>
        </p:spPr>
        <p:txBody>
          <a:bodyPr wrap="none" rtlCol="0">
            <a:spAutoFit/>
          </a:bodyPr>
          <a:lstStyle/>
          <a:p>
            <a:r>
              <a:rPr lang="en-US" dirty="0"/>
              <a:t>Gaussian maximizes entropy for a given uncertainty</a:t>
            </a:r>
          </a:p>
        </p:txBody>
      </p:sp>
      <p:sp>
        <p:nvSpPr>
          <p:cNvPr id="23" name="TextBox 22">
            <a:extLst>
              <a:ext uri="{FF2B5EF4-FFF2-40B4-BE49-F238E27FC236}">
                <a16:creationId xmlns:a16="http://schemas.microsoft.com/office/drawing/2014/main" id="{BCA72404-65CA-DCC8-2A37-66A00EF6BE73}"/>
              </a:ext>
            </a:extLst>
          </p:cNvPr>
          <p:cNvSpPr txBox="1"/>
          <p:nvPr/>
        </p:nvSpPr>
        <p:spPr>
          <a:xfrm>
            <a:off x="5064974" y="4653555"/>
            <a:ext cx="4232890" cy="954107"/>
          </a:xfrm>
          <a:prstGeom prst="rect">
            <a:avLst/>
          </a:prstGeom>
          <a:noFill/>
        </p:spPr>
        <p:txBody>
          <a:bodyPr wrap="none" rtlCol="0">
            <a:spAutoFit/>
          </a:bodyPr>
          <a:lstStyle/>
          <a:p>
            <a:r>
              <a:rPr lang="en-US" sz="2800" dirty="0">
                <a:solidFill>
                  <a:schemeClr val="accent6">
                    <a:lumMod val="75000"/>
                  </a:schemeClr>
                </a:solidFill>
              </a:rPr>
              <a:t>Entropy puts a lower bound</a:t>
            </a:r>
            <a:br>
              <a:rPr lang="en-US" sz="2800" dirty="0">
                <a:solidFill>
                  <a:schemeClr val="accent6">
                    <a:lumMod val="75000"/>
                  </a:schemeClr>
                </a:solidFill>
              </a:rPr>
            </a:br>
            <a:r>
              <a:rPr lang="en-US" sz="2800" dirty="0">
                <a:solidFill>
                  <a:schemeClr val="accent6">
                    <a:lumMod val="75000"/>
                  </a:schemeClr>
                </a:solidFill>
              </a:rPr>
              <a:t>on the uncertainty</a:t>
            </a:r>
          </a:p>
        </p:txBody>
      </p:sp>
      <p:sp>
        <p:nvSpPr>
          <p:cNvPr id="5" name="TextBox 4">
            <a:extLst>
              <a:ext uri="{FF2B5EF4-FFF2-40B4-BE49-F238E27FC236}">
                <a16:creationId xmlns:a16="http://schemas.microsoft.com/office/drawing/2014/main" id="{3D602CD6-BC75-2B5E-4611-1B81571802A1}"/>
              </a:ext>
            </a:extLst>
          </p:cNvPr>
          <p:cNvSpPr txBox="1"/>
          <p:nvPr/>
        </p:nvSpPr>
        <p:spPr>
          <a:xfrm>
            <a:off x="293706" y="216718"/>
            <a:ext cx="5802294" cy="830997"/>
          </a:xfrm>
          <a:prstGeom prst="rect">
            <a:avLst/>
          </a:prstGeom>
          <a:noFill/>
        </p:spPr>
        <p:txBody>
          <a:bodyPr wrap="none" rtlCol="0">
            <a:spAutoFit/>
          </a:bodyPr>
          <a:lstStyle/>
          <a:p>
            <a:r>
              <a:rPr lang="en-US" sz="4800" dirty="0"/>
              <a:t>Entropy vs uncertainty</a:t>
            </a:r>
          </a:p>
        </p:txBody>
      </p:sp>
      <p:cxnSp>
        <p:nvCxnSpPr>
          <p:cNvPr id="8" name="Straight Arrow Connector 7">
            <a:extLst>
              <a:ext uri="{FF2B5EF4-FFF2-40B4-BE49-F238E27FC236}">
                <a16:creationId xmlns:a16="http://schemas.microsoft.com/office/drawing/2014/main" id="{3E38513D-25DC-0441-1125-176CB6A14BDD}"/>
              </a:ext>
            </a:extLst>
          </p:cNvPr>
          <p:cNvCxnSpPr/>
          <p:nvPr/>
        </p:nvCxnSpPr>
        <p:spPr>
          <a:xfrm flipH="1" flipV="1">
            <a:off x="5628290" y="4169979"/>
            <a:ext cx="401982" cy="504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69C1E2-2734-C91B-5CA1-FCE4B3E7DE61}"/>
              </a:ext>
            </a:extLst>
          </p:cNvPr>
          <p:cNvSpPr txBox="1"/>
          <p:nvPr/>
        </p:nvSpPr>
        <p:spPr>
          <a:xfrm>
            <a:off x="1075292" y="5846351"/>
            <a:ext cx="8222572" cy="584775"/>
          </a:xfrm>
          <a:prstGeom prst="rect">
            <a:avLst/>
          </a:prstGeom>
          <a:noFill/>
        </p:spPr>
        <p:txBody>
          <a:bodyPr wrap="none" rtlCol="0">
            <a:spAutoFit/>
          </a:bodyPr>
          <a:lstStyle/>
          <a:p>
            <a:r>
              <a:rPr lang="en-US" sz="3200" dirty="0">
                <a:solidFill>
                  <a:srgbClr val="C00000"/>
                </a:solidFill>
              </a:rPr>
              <a:t>Is there a universal lower bound to the entropy?</a:t>
            </a:r>
          </a:p>
        </p:txBody>
      </p:sp>
    </p:spTree>
    <p:extLst>
      <p:ext uri="{BB962C8B-B14F-4D97-AF65-F5344CB8AC3E}">
        <p14:creationId xmlns:p14="http://schemas.microsoft.com/office/powerpoint/2010/main" val="282562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16" grpId="0"/>
      <p:bldP spid="18" grpId="0" animBg="1"/>
      <p:bldP spid="19" grpId="0"/>
      <p:bldP spid="22" grpId="0"/>
      <p:bldP spid="2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BD94EB-1916-69D0-E6F0-7821D055221C}"/>
              </a:ext>
            </a:extLst>
          </p:cNvPr>
          <p:cNvPicPr>
            <a:picLocks noChangeAspect="1"/>
          </p:cNvPicPr>
          <p:nvPr/>
        </p:nvPicPr>
        <p:blipFill>
          <a:blip r:embed="rId2"/>
          <a:stretch>
            <a:fillRect/>
          </a:stretch>
        </p:blipFill>
        <p:spPr>
          <a:xfrm>
            <a:off x="7394804" y="535953"/>
            <a:ext cx="4519308" cy="233587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C536F85-EB92-265B-6ABA-E12C969FFBEC}"/>
                  </a:ext>
                </a:extLst>
              </p:cNvPr>
              <p:cNvSpPr txBox="1"/>
              <p:nvPr/>
            </p:nvSpPr>
            <p:spPr>
              <a:xfrm>
                <a:off x="7200882" y="399413"/>
                <a:ext cx="32284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m:t>
                      </m:r>
                    </m:oMath>
                  </m:oMathPara>
                </a14:m>
                <a:endParaRPr lang="en-US" sz="1400" dirty="0"/>
              </a:p>
            </p:txBody>
          </p:sp>
        </mc:Choice>
        <mc:Fallback xmlns="">
          <p:sp>
            <p:nvSpPr>
              <p:cNvPr id="8" name="TextBox 7">
                <a:extLst>
                  <a:ext uri="{FF2B5EF4-FFF2-40B4-BE49-F238E27FC236}">
                    <a16:creationId xmlns:a16="http://schemas.microsoft.com/office/drawing/2014/main" id="{FC536F85-EB92-265B-6ABA-E12C969FFBEC}"/>
                  </a:ext>
                </a:extLst>
              </p:cNvPr>
              <p:cNvSpPr txBox="1">
                <a:spLocks noRot="1" noChangeAspect="1" noMove="1" noResize="1" noEditPoints="1" noAdjustHandles="1" noChangeArrowheads="1" noChangeShapeType="1" noTextEdit="1"/>
              </p:cNvSpPr>
              <p:nvPr/>
            </p:nvSpPr>
            <p:spPr>
              <a:xfrm>
                <a:off x="7200882" y="399413"/>
                <a:ext cx="322844" cy="307777"/>
              </a:xfrm>
              <a:prstGeom prst="rect">
                <a:avLst/>
              </a:prstGeom>
              <a:blipFill>
                <a:blip r:embed="rId5"/>
                <a:stretch>
                  <a:fillRect/>
                </a:stretch>
              </a:blipFill>
            </p:spPr>
            <p:txBody>
              <a:bodyPr/>
              <a:lstStyle/>
              <a:p>
                <a:r>
                  <a:rPr lang="en-US">
                    <a:noFill/>
                  </a:rPr>
                  <a:t> </a:t>
                </a:r>
              </a:p>
            </p:txBody>
          </p:sp>
        </mc:Fallback>
      </mc:AlternateContent>
      <p:sp>
        <p:nvSpPr>
          <p:cNvPr id="11" name="Freeform: Shape 10">
            <a:extLst>
              <a:ext uri="{FF2B5EF4-FFF2-40B4-BE49-F238E27FC236}">
                <a16:creationId xmlns:a16="http://schemas.microsoft.com/office/drawing/2014/main" id="{CAD29FA3-A7AA-1262-15F7-4DF6FFA04A7B}"/>
              </a:ext>
            </a:extLst>
          </p:cNvPr>
          <p:cNvSpPr/>
          <p:nvPr/>
        </p:nvSpPr>
        <p:spPr>
          <a:xfrm>
            <a:off x="7535212" y="608553"/>
            <a:ext cx="4379548" cy="2252623"/>
          </a:xfrm>
          <a:custGeom>
            <a:avLst/>
            <a:gdLst>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6350 w 5476989"/>
              <a:gd name="connsiteY0" fmla="*/ 191140 h 2663295"/>
              <a:gd name="connsiteX1" fmla="*/ 0 w 5476989"/>
              <a:gd name="connsiteY1" fmla="*/ 2626365 h 2663295"/>
              <a:gd name="connsiteX2" fmla="*/ 422275 w 5476989"/>
              <a:gd name="connsiteY2" fmla="*/ 1594490 h 2663295"/>
              <a:gd name="connsiteX3" fmla="*/ 2212975 w 5476989"/>
              <a:gd name="connsiteY3" fmla="*/ 676915 h 2663295"/>
              <a:gd name="connsiteX4" fmla="*/ 4038600 w 5476989"/>
              <a:gd name="connsiteY4" fmla="*/ 330840 h 2663295"/>
              <a:gd name="connsiteX5" fmla="*/ 5299075 w 5476989"/>
              <a:gd name="connsiteY5" fmla="*/ 175265 h 2663295"/>
              <a:gd name="connsiteX6" fmla="*/ 6350 w 5476989"/>
              <a:gd name="connsiteY6" fmla="*/ 191140 h 2663295"/>
              <a:gd name="connsiteX0" fmla="*/ 6350 w 5476989"/>
              <a:gd name="connsiteY0" fmla="*/ 15875 h 2488030"/>
              <a:gd name="connsiteX1" fmla="*/ 0 w 5476989"/>
              <a:gd name="connsiteY1" fmla="*/ 2451100 h 2488030"/>
              <a:gd name="connsiteX2" fmla="*/ 422275 w 5476989"/>
              <a:gd name="connsiteY2" fmla="*/ 1419225 h 2488030"/>
              <a:gd name="connsiteX3" fmla="*/ 2212975 w 5476989"/>
              <a:gd name="connsiteY3" fmla="*/ 501650 h 2488030"/>
              <a:gd name="connsiteX4" fmla="*/ 4038600 w 5476989"/>
              <a:gd name="connsiteY4" fmla="*/ 155575 h 2488030"/>
              <a:gd name="connsiteX5" fmla="*/ 5299075 w 5476989"/>
              <a:gd name="connsiteY5" fmla="*/ 0 h 2488030"/>
              <a:gd name="connsiteX6" fmla="*/ 6350 w 5476989"/>
              <a:gd name="connsiteY6" fmla="*/ 15875 h 2488030"/>
              <a:gd name="connsiteX0" fmla="*/ 6350 w 5476989"/>
              <a:gd name="connsiteY0" fmla="*/ 15875 h 2488030"/>
              <a:gd name="connsiteX1" fmla="*/ 0 w 5476989"/>
              <a:gd name="connsiteY1" fmla="*/ 2451100 h 2488030"/>
              <a:gd name="connsiteX2" fmla="*/ 422275 w 5476989"/>
              <a:gd name="connsiteY2" fmla="*/ 1419225 h 2488030"/>
              <a:gd name="connsiteX3" fmla="*/ 2212975 w 5476989"/>
              <a:gd name="connsiteY3" fmla="*/ 501650 h 2488030"/>
              <a:gd name="connsiteX4" fmla="*/ 4038600 w 5476989"/>
              <a:gd name="connsiteY4" fmla="*/ 155575 h 2488030"/>
              <a:gd name="connsiteX5" fmla="*/ 5299075 w 5476989"/>
              <a:gd name="connsiteY5" fmla="*/ 0 h 2488030"/>
              <a:gd name="connsiteX6" fmla="*/ 6350 w 5476989"/>
              <a:gd name="connsiteY6" fmla="*/ 15875 h 2488030"/>
              <a:gd name="connsiteX0" fmla="*/ 6350 w 5476989"/>
              <a:gd name="connsiteY0" fmla="*/ 15875 h 2496520"/>
              <a:gd name="connsiteX1" fmla="*/ 0 w 5476989"/>
              <a:gd name="connsiteY1" fmla="*/ 2451100 h 2496520"/>
              <a:gd name="connsiteX2" fmla="*/ 422275 w 5476989"/>
              <a:gd name="connsiteY2" fmla="*/ 1419225 h 2496520"/>
              <a:gd name="connsiteX3" fmla="*/ 2212975 w 5476989"/>
              <a:gd name="connsiteY3" fmla="*/ 501650 h 2496520"/>
              <a:gd name="connsiteX4" fmla="*/ 4038600 w 5476989"/>
              <a:gd name="connsiteY4" fmla="*/ 155575 h 2496520"/>
              <a:gd name="connsiteX5" fmla="*/ 5299075 w 5476989"/>
              <a:gd name="connsiteY5" fmla="*/ 0 h 2496520"/>
              <a:gd name="connsiteX6" fmla="*/ 6350 w 5476989"/>
              <a:gd name="connsiteY6" fmla="*/ 15875 h 2496520"/>
              <a:gd name="connsiteX0" fmla="*/ 6350 w 5476989"/>
              <a:gd name="connsiteY0" fmla="*/ 15875 h 2451100"/>
              <a:gd name="connsiteX1" fmla="*/ 0 w 5476989"/>
              <a:gd name="connsiteY1" fmla="*/ 2451100 h 2451100"/>
              <a:gd name="connsiteX2" fmla="*/ 422275 w 5476989"/>
              <a:gd name="connsiteY2" fmla="*/ 1419225 h 2451100"/>
              <a:gd name="connsiteX3" fmla="*/ 2212975 w 5476989"/>
              <a:gd name="connsiteY3" fmla="*/ 501650 h 2451100"/>
              <a:gd name="connsiteX4" fmla="*/ 4038600 w 5476989"/>
              <a:gd name="connsiteY4" fmla="*/ 155575 h 2451100"/>
              <a:gd name="connsiteX5" fmla="*/ 5299075 w 5476989"/>
              <a:gd name="connsiteY5" fmla="*/ 0 h 2451100"/>
              <a:gd name="connsiteX6" fmla="*/ 6350 w 5476989"/>
              <a:gd name="connsiteY6" fmla="*/ 15875 h 2451100"/>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299075"/>
              <a:gd name="connsiteY0" fmla="*/ 15875 h 2473325"/>
              <a:gd name="connsiteX1" fmla="*/ 0 w 5299075"/>
              <a:gd name="connsiteY1" fmla="*/ 2473325 h 2473325"/>
              <a:gd name="connsiteX2" fmla="*/ 422275 w 5299075"/>
              <a:gd name="connsiteY2" fmla="*/ 1419225 h 2473325"/>
              <a:gd name="connsiteX3" fmla="*/ 2212975 w 5299075"/>
              <a:gd name="connsiteY3" fmla="*/ 501650 h 2473325"/>
              <a:gd name="connsiteX4" fmla="*/ 4038600 w 5299075"/>
              <a:gd name="connsiteY4" fmla="*/ 155575 h 2473325"/>
              <a:gd name="connsiteX5" fmla="*/ 5299075 w 5299075"/>
              <a:gd name="connsiteY5" fmla="*/ 0 h 2473325"/>
              <a:gd name="connsiteX6" fmla="*/ 6350 w 5299075"/>
              <a:gd name="connsiteY6" fmla="*/ 15875 h 2473325"/>
              <a:gd name="connsiteX0" fmla="*/ 3730 w 5296455"/>
              <a:gd name="connsiteY0" fmla="*/ 15875 h 2541444"/>
              <a:gd name="connsiteX1" fmla="*/ 0 w 5296455"/>
              <a:gd name="connsiteY1" fmla="*/ 2541444 h 2541444"/>
              <a:gd name="connsiteX2" fmla="*/ 419655 w 5296455"/>
              <a:gd name="connsiteY2" fmla="*/ 1419225 h 2541444"/>
              <a:gd name="connsiteX3" fmla="*/ 2210355 w 5296455"/>
              <a:gd name="connsiteY3" fmla="*/ 501650 h 2541444"/>
              <a:gd name="connsiteX4" fmla="*/ 4035980 w 5296455"/>
              <a:gd name="connsiteY4" fmla="*/ 155575 h 2541444"/>
              <a:gd name="connsiteX5" fmla="*/ 5296455 w 5296455"/>
              <a:gd name="connsiteY5" fmla="*/ 0 h 2541444"/>
              <a:gd name="connsiteX6" fmla="*/ 3730 w 5296455"/>
              <a:gd name="connsiteY6" fmla="*/ 15875 h 2541444"/>
              <a:gd name="connsiteX0" fmla="*/ 3730 w 5296455"/>
              <a:gd name="connsiteY0" fmla="*/ 15875 h 2541444"/>
              <a:gd name="connsiteX1" fmla="*/ 0 w 5296455"/>
              <a:gd name="connsiteY1" fmla="*/ 2541444 h 2541444"/>
              <a:gd name="connsiteX2" fmla="*/ 419655 w 5296455"/>
              <a:gd name="connsiteY2" fmla="*/ 1419225 h 2541444"/>
              <a:gd name="connsiteX3" fmla="*/ 2210355 w 5296455"/>
              <a:gd name="connsiteY3" fmla="*/ 501650 h 2541444"/>
              <a:gd name="connsiteX4" fmla="*/ 4025500 w 5296455"/>
              <a:gd name="connsiteY4" fmla="*/ 176534 h 2541444"/>
              <a:gd name="connsiteX5" fmla="*/ 5296455 w 5296455"/>
              <a:gd name="connsiteY5" fmla="*/ 0 h 2541444"/>
              <a:gd name="connsiteX6" fmla="*/ 3730 w 5296455"/>
              <a:gd name="connsiteY6" fmla="*/ 15875 h 2541444"/>
              <a:gd name="connsiteX0" fmla="*/ 3730 w 4761990"/>
              <a:gd name="connsiteY0" fmla="*/ 0 h 2525569"/>
              <a:gd name="connsiteX1" fmla="*/ 0 w 4761990"/>
              <a:gd name="connsiteY1" fmla="*/ 2525569 h 2525569"/>
              <a:gd name="connsiteX2" fmla="*/ 419655 w 4761990"/>
              <a:gd name="connsiteY2" fmla="*/ 1403350 h 2525569"/>
              <a:gd name="connsiteX3" fmla="*/ 2210355 w 4761990"/>
              <a:gd name="connsiteY3" fmla="*/ 485775 h 2525569"/>
              <a:gd name="connsiteX4" fmla="*/ 4025500 w 4761990"/>
              <a:gd name="connsiteY4" fmla="*/ 160659 h 2525569"/>
              <a:gd name="connsiteX5" fmla="*/ 4761990 w 4761990"/>
              <a:gd name="connsiteY5" fmla="*/ 60104 h 2525569"/>
              <a:gd name="connsiteX6" fmla="*/ 3730 w 4761990"/>
              <a:gd name="connsiteY6" fmla="*/ 0 h 2525569"/>
              <a:gd name="connsiteX0" fmla="*/ 72 w 4802871"/>
              <a:gd name="connsiteY0" fmla="*/ 8016 h 2465466"/>
              <a:gd name="connsiteX1" fmla="*/ 40881 w 4802871"/>
              <a:gd name="connsiteY1" fmla="*/ 2465466 h 2465466"/>
              <a:gd name="connsiteX2" fmla="*/ 460536 w 4802871"/>
              <a:gd name="connsiteY2" fmla="*/ 1343247 h 2465466"/>
              <a:gd name="connsiteX3" fmla="*/ 2251236 w 4802871"/>
              <a:gd name="connsiteY3" fmla="*/ 425672 h 2465466"/>
              <a:gd name="connsiteX4" fmla="*/ 4066381 w 4802871"/>
              <a:gd name="connsiteY4" fmla="*/ 100556 h 2465466"/>
              <a:gd name="connsiteX5" fmla="*/ 4802871 w 4802871"/>
              <a:gd name="connsiteY5" fmla="*/ 1 h 2465466"/>
              <a:gd name="connsiteX6" fmla="*/ 72 w 4802871"/>
              <a:gd name="connsiteY6" fmla="*/ 8016 h 2465466"/>
              <a:gd name="connsiteX0" fmla="*/ 72 w 4802871"/>
              <a:gd name="connsiteY0" fmla="*/ 0 h 2473170"/>
              <a:gd name="connsiteX1" fmla="*/ 40881 w 4802871"/>
              <a:gd name="connsiteY1" fmla="*/ 2473170 h 2473170"/>
              <a:gd name="connsiteX2" fmla="*/ 460536 w 4802871"/>
              <a:gd name="connsiteY2" fmla="*/ 1350951 h 2473170"/>
              <a:gd name="connsiteX3" fmla="*/ 2251236 w 4802871"/>
              <a:gd name="connsiteY3" fmla="*/ 433376 h 2473170"/>
              <a:gd name="connsiteX4" fmla="*/ 4066381 w 4802871"/>
              <a:gd name="connsiteY4" fmla="*/ 108260 h 2473170"/>
              <a:gd name="connsiteX5" fmla="*/ 4802871 w 4802871"/>
              <a:gd name="connsiteY5" fmla="*/ 7705 h 2473170"/>
              <a:gd name="connsiteX6" fmla="*/ 72 w 4802871"/>
              <a:gd name="connsiteY6" fmla="*/ 0 h 2473170"/>
              <a:gd name="connsiteX0" fmla="*/ 343568 w 5146367"/>
              <a:gd name="connsiteY0" fmla="*/ 0 h 2506306"/>
              <a:gd name="connsiteX1" fmla="*/ 385423 w 5146367"/>
              <a:gd name="connsiteY1" fmla="*/ 2007326 h 2506306"/>
              <a:gd name="connsiteX2" fmla="*/ 384377 w 5146367"/>
              <a:gd name="connsiteY2" fmla="*/ 2473170 h 2506306"/>
              <a:gd name="connsiteX3" fmla="*/ 804032 w 5146367"/>
              <a:gd name="connsiteY3" fmla="*/ 1350951 h 2506306"/>
              <a:gd name="connsiteX4" fmla="*/ 2594732 w 5146367"/>
              <a:gd name="connsiteY4" fmla="*/ 433376 h 2506306"/>
              <a:gd name="connsiteX5" fmla="*/ 4409877 w 5146367"/>
              <a:gd name="connsiteY5" fmla="*/ 108260 h 2506306"/>
              <a:gd name="connsiteX6" fmla="*/ 5146367 w 5146367"/>
              <a:gd name="connsiteY6" fmla="*/ 7705 h 2506306"/>
              <a:gd name="connsiteX7" fmla="*/ 343568 w 5146367"/>
              <a:gd name="connsiteY7" fmla="*/ 0 h 2506306"/>
              <a:gd name="connsiteX0" fmla="*/ 0 w 4802799"/>
              <a:gd name="connsiteY0" fmla="*/ 0 h 2506306"/>
              <a:gd name="connsiteX1" fmla="*/ 41855 w 4802799"/>
              <a:gd name="connsiteY1" fmla="*/ 2007326 h 2506306"/>
              <a:gd name="connsiteX2" fmla="*/ 40809 w 4802799"/>
              <a:gd name="connsiteY2" fmla="*/ 2473170 h 2506306"/>
              <a:gd name="connsiteX3" fmla="*/ 460464 w 4802799"/>
              <a:gd name="connsiteY3" fmla="*/ 1350951 h 2506306"/>
              <a:gd name="connsiteX4" fmla="*/ 2251164 w 4802799"/>
              <a:gd name="connsiteY4" fmla="*/ 433376 h 2506306"/>
              <a:gd name="connsiteX5" fmla="*/ 4066309 w 4802799"/>
              <a:gd name="connsiteY5" fmla="*/ 108260 h 2506306"/>
              <a:gd name="connsiteX6" fmla="*/ 4802799 w 4802799"/>
              <a:gd name="connsiteY6" fmla="*/ 7705 h 2506306"/>
              <a:gd name="connsiteX7" fmla="*/ 0 w 4802799"/>
              <a:gd name="connsiteY7" fmla="*/ 0 h 2506306"/>
              <a:gd name="connsiteX0" fmla="*/ 0 w 4802799"/>
              <a:gd name="connsiteY0" fmla="*/ 0 h 2473170"/>
              <a:gd name="connsiteX1" fmla="*/ 41855 w 4802799"/>
              <a:gd name="connsiteY1" fmla="*/ 2007326 h 2473170"/>
              <a:gd name="connsiteX2" fmla="*/ 40809 w 4802799"/>
              <a:gd name="connsiteY2" fmla="*/ 2473170 h 2473170"/>
              <a:gd name="connsiteX3" fmla="*/ 460464 w 4802799"/>
              <a:gd name="connsiteY3" fmla="*/ 1350951 h 2473170"/>
              <a:gd name="connsiteX4" fmla="*/ 2251164 w 4802799"/>
              <a:gd name="connsiteY4" fmla="*/ 433376 h 2473170"/>
              <a:gd name="connsiteX5" fmla="*/ 4066309 w 4802799"/>
              <a:gd name="connsiteY5" fmla="*/ 108260 h 2473170"/>
              <a:gd name="connsiteX6" fmla="*/ 4802799 w 4802799"/>
              <a:gd name="connsiteY6" fmla="*/ 7705 h 2473170"/>
              <a:gd name="connsiteX7" fmla="*/ 0 w 4802799"/>
              <a:gd name="connsiteY7" fmla="*/ 0 h 2473170"/>
              <a:gd name="connsiteX0" fmla="*/ 13165 w 4815964"/>
              <a:gd name="connsiteY0" fmla="*/ 0 h 2509198"/>
              <a:gd name="connsiteX1" fmla="*/ 1 w 4815964"/>
              <a:gd name="connsiteY1" fmla="*/ 2463193 h 2509198"/>
              <a:gd name="connsiteX2" fmla="*/ 53974 w 4815964"/>
              <a:gd name="connsiteY2" fmla="*/ 2473170 h 2509198"/>
              <a:gd name="connsiteX3" fmla="*/ 473629 w 4815964"/>
              <a:gd name="connsiteY3" fmla="*/ 1350951 h 2509198"/>
              <a:gd name="connsiteX4" fmla="*/ 2264329 w 4815964"/>
              <a:gd name="connsiteY4" fmla="*/ 433376 h 2509198"/>
              <a:gd name="connsiteX5" fmla="*/ 4079474 w 4815964"/>
              <a:gd name="connsiteY5" fmla="*/ 108260 h 2509198"/>
              <a:gd name="connsiteX6" fmla="*/ 4815964 w 4815964"/>
              <a:gd name="connsiteY6" fmla="*/ 7705 h 2509198"/>
              <a:gd name="connsiteX7" fmla="*/ 13165 w 4815964"/>
              <a:gd name="connsiteY7" fmla="*/ 0 h 2509198"/>
              <a:gd name="connsiteX0" fmla="*/ 13164 w 4815963"/>
              <a:gd name="connsiteY0" fmla="*/ 0 h 2473170"/>
              <a:gd name="connsiteX1" fmla="*/ 0 w 4815963"/>
              <a:gd name="connsiteY1" fmla="*/ 2463193 h 2473170"/>
              <a:gd name="connsiteX2" fmla="*/ 53973 w 4815963"/>
              <a:gd name="connsiteY2" fmla="*/ 2473170 h 2473170"/>
              <a:gd name="connsiteX3" fmla="*/ 473628 w 4815963"/>
              <a:gd name="connsiteY3" fmla="*/ 1350951 h 2473170"/>
              <a:gd name="connsiteX4" fmla="*/ 2264328 w 4815963"/>
              <a:gd name="connsiteY4" fmla="*/ 433376 h 2473170"/>
              <a:gd name="connsiteX5" fmla="*/ 4079473 w 4815963"/>
              <a:gd name="connsiteY5" fmla="*/ 108260 h 2473170"/>
              <a:gd name="connsiteX6" fmla="*/ 4815963 w 4815963"/>
              <a:gd name="connsiteY6" fmla="*/ 7705 h 2473170"/>
              <a:gd name="connsiteX7" fmla="*/ 13164 w 4815963"/>
              <a:gd name="connsiteY7" fmla="*/ 0 h 2473170"/>
              <a:gd name="connsiteX0" fmla="*/ 13164 w 4815963"/>
              <a:gd name="connsiteY0" fmla="*/ 0 h 2473170"/>
              <a:gd name="connsiteX1" fmla="*/ 0 w 4815963"/>
              <a:gd name="connsiteY1" fmla="*/ 2471053 h 2473170"/>
              <a:gd name="connsiteX2" fmla="*/ 53973 w 4815963"/>
              <a:gd name="connsiteY2" fmla="*/ 2473170 h 2473170"/>
              <a:gd name="connsiteX3" fmla="*/ 473628 w 4815963"/>
              <a:gd name="connsiteY3" fmla="*/ 1350951 h 2473170"/>
              <a:gd name="connsiteX4" fmla="*/ 2264328 w 4815963"/>
              <a:gd name="connsiteY4" fmla="*/ 433376 h 2473170"/>
              <a:gd name="connsiteX5" fmla="*/ 4079473 w 4815963"/>
              <a:gd name="connsiteY5" fmla="*/ 108260 h 2473170"/>
              <a:gd name="connsiteX6" fmla="*/ 4815963 w 4815963"/>
              <a:gd name="connsiteY6" fmla="*/ 7705 h 2473170"/>
              <a:gd name="connsiteX7" fmla="*/ 13164 w 4815963"/>
              <a:gd name="connsiteY7" fmla="*/ 0 h 2473170"/>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76184 w 4818519"/>
              <a:gd name="connsiteY3" fmla="*/ 1356190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68324 w 4818519"/>
              <a:gd name="connsiteY3" fmla="*/ 1350951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 name="connsiteX0" fmla="*/ 0 w 4818519"/>
              <a:gd name="connsiteY0" fmla="*/ 0 h 2478409"/>
              <a:gd name="connsiteX1" fmla="*/ 2556 w 4818519"/>
              <a:gd name="connsiteY1" fmla="*/ 2476292 h 2478409"/>
              <a:gd name="connsiteX2" fmla="*/ 56529 w 4818519"/>
              <a:gd name="connsiteY2" fmla="*/ 2478409 h 2478409"/>
              <a:gd name="connsiteX3" fmla="*/ 468324 w 4818519"/>
              <a:gd name="connsiteY3" fmla="*/ 1350951 h 2478409"/>
              <a:gd name="connsiteX4" fmla="*/ 2266884 w 4818519"/>
              <a:gd name="connsiteY4" fmla="*/ 438615 h 2478409"/>
              <a:gd name="connsiteX5" fmla="*/ 4082029 w 4818519"/>
              <a:gd name="connsiteY5" fmla="*/ 113499 h 2478409"/>
              <a:gd name="connsiteX6" fmla="*/ 4818519 w 4818519"/>
              <a:gd name="connsiteY6" fmla="*/ 12944 h 2478409"/>
              <a:gd name="connsiteX7" fmla="*/ 0 w 4818519"/>
              <a:gd name="connsiteY7" fmla="*/ 0 h 2478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8519" h="2478409">
                <a:moveTo>
                  <a:pt x="0" y="0"/>
                </a:moveTo>
                <a:lnTo>
                  <a:pt x="2556" y="2476292"/>
                </a:lnTo>
                <a:lnTo>
                  <a:pt x="56529" y="2478409"/>
                </a:lnTo>
                <a:cubicBezTo>
                  <a:pt x="100450" y="2309076"/>
                  <a:pt x="123512" y="1779995"/>
                  <a:pt x="468324" y="1350951"/>
                </a:cubicBezTo>
                <a:cubicBezTo>
                  <a:pt x="813136" y="921907"/>
                  <a:pt x="1664599" y="589838"/>
                  <a:pt x="2266884" y="438615"/>
                </a:cubicBezTo>
                <a:cubicBezTo>
                  <a:pt x="2869169" y="287392"/>
                  <a:pt x="3567680" y="181387"/>
                  <a:pt x="4082029" y="113499"/>
                </a:cubicBezTo>
                <a:cubicBezTo>
                  <a:pt x="4596379" y="29891"/>
                  <a:pt x="4421950" y="60942"/>
                  <a:pt x="4818519" y="12944"/>
                </a:cubicBezTo>
                <a:lnTo>
                  <a:pt x="0" y="0"/>
                </a:lnTo>
                <a:close/>
              </a:path>
            </a:pathLst>
          </a:cu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CA5A4A93-FBE2-AE9E-B062-B674B6164A91}"/>
              </a:ext>
            </a:extLst>
          </p:cNvPr>
          <p:cNvSpPr txBox="1"/>
          <p:nvPr/>
        </p:nvSpPr>
        <p:spPr>
          <a:xfrm rot="20747837">
            <a:off x="7434600" y="837906"/>
            <a:ext cx="2817118" cy="369332"/>
          </a:xfrm>
          <a:prstGeom prst="rect">
            <a:avLst/>
          </a:prstGeom>
          <a:noFill/>
        </p:spPr>
        <p:txBody>
          <a:bodyPr wrap="none" rtlCol="0">
            <a:spAutoFit/>
          </a:bodyPr>
          <a:lstStyle/>
          <a:p>
            <a:r>
              <a:rPr lang="en-US" dirty="0"/>
              <a:t>excluded by gaussian bound</a:t>
            </a:r>
          </a:p>
        </p:txBody>
      </p:sp>
      <p:sp>
        <p:nvSpPr>
          <p:cNvPr id="13" name="Rectangle 12">
            <a:extLst>
              <a:ext uri="{FF2B5EF4-FFF2-40B4-BE49-F238E27FC236}">
                <a16:creationId xmlns:a16="http://schemas.microsoft.com/office/drawing/2014/main" id="{09A6DC08-09BA-D120-E62B-5898A45B3FB8}"/>
              </a:ext>
            </a:extLst>
          </p:cNvPr>
          <p:cNvSpPr/>
          <p:nvPr/>
        </p:nvSpPr>
        <p:spPr>
          <a:xfrm>
            <a:off x="7256380" y="2252716"/>
            <a:ext cx="4873773" cy="691710"/>
          </a:xfrm>
          <a:prstGeom prst="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EF5CDB2-1E4B-0759-5BE7-E4AA140E7BE3}"/>
              </a:ext>
            </a:extLst>
          </p:cNvPr>
          <p:cNvSpPr txBox="1"/>
          <p:nvPr/>
        </p:nvSpPr>
        <p:spPr>
          <a:xfrm>
            <a:off x="7920469" y="2486635"/>
            <a:ext cx="3970895" cy="369332"/>
          </a:xfrm>
          <a:prstGeom prst="rect">
            <a:avLst/>
          </a:prstGeom>
          <a:noFill/>
        </p:spPr>
        <p:txBody>
          <a:bodyPr wrap="none" rtlCol="0">
            <a:spAutoFit/>
          </a:bodyPr>
          <a:lstStyle/>
          <a:p>
            <a:r>
              <a:rPr lang="en-US" dirty="0"/>
              <a:t>excluded by 3</a:t>
            </a:r>
            <a:r>
              <a:rPr lang="en-US" baseline="30000" dirty="0"/>
              <a:t>rd</a:t>
            </a:r>
            <a:r>
              <a:rPr lang="en-US" dirty="0"/>
              <a:t> law of thermodynamics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91004-7485-173D-15B6-96EF1A836ACE}"/>
                  </a:ext>
                </a:extLst>
              </p:cNvPr>
              <p:cNvSpPr txBox="1"/>
              <p:nvPr/>
            </p:nvSpPr>
            <p:spPr>
              <a:xfrm>
                <a:off x="1310121" y="3224280"/>
                <a:ext cx="7017306" cy="1845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000" b="0" i="1" smtClean="0">
                          <a:latin typeface="Cambria Math" panose="02040503050406030204" pitchFamily="18" charset="0"/>
                        </a:rPr>
                        <m:t>𝑆</m:t>
                      </m:r>
                      <m:r>
                        <a:rPr lang="en-US" sz="6000" b="0" i="1" smtClean="0">
                          <a:latin typeface="Cambria Math" panose="02040503050406030204" pitchFamily="18" charset="0"/>
                        </a:rPr>
                        <m:t>≥0  ⇒  </m:t>
                      </m:r>
                      <m:sSub>
                        <m:sSubPr>
                          <m:ctrlPr>
                            <a:rPr lang="en-US" sz="6000" i="1">
                              <a:latin typeface="Cambria Math" panose="02040503050406030204" pitchFamily="18" charset="0"/>
                            </a:rPr>
                          </m:ctrlPr>
                        </m:sSubPr>
                        <m:e>
                          <m:r>
                            <a:rPr lang="en-US" sz="6000" i="1">
                              <a:latin typeface="Cambria Math" panose="02040503050406030204" pitchFamily="18" charset="0"/>
                            </a:rPr>
                            <m:t>𝜎</m:t>
                          </m:r>
                        </m:e>
                        <m:sub>
                          <m:r>
                            <a:rPr lang="en-US" sz="6000" b="0" i="1" smtClean="0">
                              <a:latin typeface="Cambria Math" panose="02040503050406030204" pitchFamily="18" charset="0"/>
                            </a:rPr>
                            <m:t>𝑞</m:t>
                          </m:r>
                        </m:sub>
                      </m:sSub>
                      <m:sSub>
                        <m:sSubPr>
                          <m:ctrlPr>
                            <a:rPr lang="en-US" sz="6000" i="1">
                              <a:latin typeface="Cambria Math" panose="02040503050406030204" pitchFamily="18" charset="0"/>
                            </a:rPr>
                          </m:ctrlPr>
                        </m:sSubPr>
                        <m:e>
                          <m:r>
                            <a:rPr lang="en-US" sz="6000" i="1">
                              <a:latin typeface="Cambria Math" panose="02040503050406030204" pitchFamily="18" charset="0"/>
                            </a:rPr>
                            <m:t>𝜎</m:t>
                          </m:r>
                        </m:e>
                        <m:sub>
                          <m:r>
                            <a:rPr lang="en-US" sz="6000" i="1">
                              <a:latin typeface="Cambria Math" panose="02040503050406030204" pitchFamily="18" charset="0"/>
                            </a:rPr>
                            <m:t>𝑝</m:t>
                          </m:r>
                        </m:sub>
                      </m:sSub>
                      <m:r>
                        <a:rPr lang="en-US" sz="6000" i="1">
                          <a:latin typeface="Cambria Math" panose="02040503050406030204" pitchFamily="18" charset="0"/>
                        </a:rPr>
                        <m:t>≥</m:t>
                      </m:r>
                      <m:f>
                        <m:fPr>
                          <m:ctrlPr>
                            <a:rPr lang="en-US" sz="6000" i="1">
                              <a:latin typeface="Cambria Math" panose="02040503050406030204" pitchFamily="18" charset="0"/>
                            </a:rPr>
                          </m:ctrlPr>
                        </m:fPr>
                        <m:num>
                          <m:r>
                            <a:rPr lang="en-US" sz="6000" i="1">
                              <a:latin typeface="Cambria Math" panose="02040503050406030204" pitchFamily="18" charset="0"/>
                            </a:rPr>
                            <m:t>ℏ</m:t>
                          </m:r>
                        </m:num>
                        <m:den>
                          <m:r>
                            <a:rPr lang="en-US" sz="6000" i="1">
                              <a:latin typeface="Cambria Math" panose="02040503050406030204" pitchFamily="18" charset="0"/>
                            </a:rPr>
                            <m:t>𝑒</m:t>
                          </m:r>
                        </m:den>
                      </m:f>
                    </m:oMath>
                  </m:oMathPara>
                </a14:m>
                <a:endParaRPr lang="en-US" sz="6000" dirty="0"/>
              </a:p>
            </p:txBody>
          </p:sp>
        </mc:Choice>
        <mc:Fallback xmlns="">
          <p:sp>
            <p:nvSpPr>
              <p:cNvPr id="17" name="TextBox 16">
                <a:extLst>
                  <a:ext uri="{FF2B5EF4-FFF2-40B4-BE49-F238E27FC236}">
                    <a16:creationId xmlns:a16="http://schemas.microsoft.com/office/drawing/2014/main" id="{0EC91004-7485-173D-15B6-96EF1A836ACE}"/>
                  </a:ext>
                </a:extLst>
              </p:cNvPr>
              <p:cNvSpPr txBox="1">
                <a:spLocks noRot="1" noChangeAspect="1" noMove="1" noResize="1" noEditPoints="1" noAdjustHandles="1" noChangeArrowheads="1" noChangeShapeType="1" noTextEdit="1"/>
              </p:cNvSpPr>
              <p:nvPr/>
            </p:nvSpPr>
            <p:spPr>
              <a:xfrm>
                <a:off x="1310121" y="3224280"/>
                <a:ext cx="7017306" cy="1845377"/>
              </a:xfrm>
              <a:prstGeom prst="rect">
                <a:avLst/>
              </a:prstGeom>
              <a:blipFill>
                <a:blip r:embed="rId6"/>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73E3F495-EEFC-6371-AE44-112C570B51E1}"/>
              </a:ext>
            </a:extLst>
          </p:cNvPr>
          <p:cNvSpPr txBox="1"/>
          <p:nvPr/>
        </p:nvSpPr>
        <p:spPr>
          <a:xfrm>
            <a:off x="1399922" y="5263473"/>
            <a:ext cx="6974217" cy="769441"/>
          </a:xfrm>
          <a:prstGeom prst="rect">
            <a:avLst/>
          </a:prstGeom>
          <a:noFill/>
        </p:spPr>
        <p:txBody>
          <a:bodyPr wrap="none" rtlCol="0">
            <a:spAutoFit/>
          </a:bodyPr>
          <a:lstStyle/>
          <a:p>
            <a:r>
              <a:rPr lang="en-US" sz="4400" dirty="0">
                <a:solidFill>
                  <a:schemeClr val="accent6">
                    <a:lumMod val="75000"/>
                  </a:schemeClr>
                </a:solidFill>
              </a:rPr>
              <a:t>Classical uncertainty principle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F53554D-7722-BBCF-C4EA-B505D721B52E}"/>
                  </a:ext>
                </a:extLst>
              </p:cNvPr>
              <p:cNvSpPr txBox="1"/>
              <p:nvPr/>
            </p:nvSpPr>
            <p:spPr>
              <a:xfrm>
                <a:off x="11636794" y="2289454"/>
                <a:ext cx="590546" cy="4652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𝑥</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𝑝</m:t>
                              </m:r>
                            </m:sub>
                          </m:sSub>
                        </m:num>
                        <m:den>
                          <m:r>
                            <a:rPr lang="en-US" sz="1400" b="0" i="1" smtClean="0">
                              <a:latin typeface="Cambria Math" panose="02040503050406030204" pitchFamily="18" charset="0"/>
                            </a:rPr>
                            <m:t>ℏ</m:t>
                          </m:r>
                        </m:den>
                      </m:f>
                    </m:oMath>
                  </m:oMathPara>
                </a14:m>
                <a:endParaRPr lang="en-US" sz="1400" dirty="0"/>
              </a:p>
            </p:txBody>
          </p:sp>
        </mc:Choice>
        <mc:Fallback xmlns="">
          <p:sp>
            <p:nvSpPr>
              <p:cNvPr id="7" name="TextBox 6">
                <a:extLst>
                  <a:ext uri="{FF2B5EF4-FFF2-40B4-BE49-F238E27FC236}">
                    <a16:creationId xmlns:a16="http://schemas.microsoft.com/office/drawing/2014/main" id="{DF53554D-7722-BBCF-C4EA-B505D721B52E}"/>
                  </a:ext>
                </a:extLst>
              </p:cNvPr>
              <p:cNvSpPr txBox="1">
                <a:spLocks noRot="1" noChangeAspect="1" noMove="1" noResize="1" noEditPoints="1" noAdjustHandles="1" noChangeArrowheads="1" noChangeShapeType="1" noTextEdit="1"/>
              </p:cNvSpPr>
              <p:nvPr/>
            </p:nvSpPr>
            <p:spPr>
              <a:xfrm>
                <a:off x="11636794" y="2289454"/>
                <a:ext cx="590546" cy="465256"/>
              </a:xfrm>
              <a:prstGeom prst="rect">
                <a:avLst/>
              </a:prstGeom>
              <a:blipFill>
                <a:blip r:embed="rId7"/>
                <a:stretch>
                  <a:fillRect b="-26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74C30A6-2C04-67E6-E310-EA4C0EFD1656}"/>
              </a:ext>
            </a:extLst>
          </p:cNvPr>
          <p:cNvSpPr txBox="1"/>
          <p:nvPr/>
        </p:nvSpPr>
        <p:spPr>
          <a:xfrm>
            <a:off x="277240" y="168584"/>
            <a:ext cx="4319067" cy="830997"/>
          </a:xfrm>
          <a:prstGeom prst="rect">
            <a:avLst/>
          </a:prstGeom>
          <a:noFill/>
        </p:spPr>
        <p:txBody>
          <a:bodyPr wrap="none" rtlCol="0">
            <a:spAutoFit/>
          </a:bodyPr>
          <a:lstStyle/>
          <a:p>
            <a:r>
              <a:rPr lang="en-US" sz="4800" dirty="0"/>
              <a:t>Enter the 3</a:t>
            </a:r>
            <a:r>
              <a:rPr lang="en-US" sz="4800" baseline="30000" dirty="0"/>
              <a:t>rd</a:t>
            </a:r>
            <a:r>
              <a:rPr lang="en-US" sz="4800" dirty="0"/>
              <a:t> law</a:t>
            </a:r>
          </a:p>
        </p:txBody>
      </p:sp>
      <p:sp>
        <p:nvSpPr>
          <p:cNvPr id="4" name="TextBox 3">
            <a:extLst>
              <a:ext uri="{FF2B5EF4-FFF2-40B4-BE49-F238E27FC236}">
                <a16:creationId xmlns:a16="http://schemas.microsoft.com/office/drawing/2014/main" id="{70A80D4C-334A-A21A-A826-F32546EA4806}"/>
              </a:ext>
            </a:extLst>
          </p:cNvPr>
          <p:cNvSpPr txBox="1"/>
          <p:nvPr/>
        </p:nvSpPr>
        <p:spPr>
          <a:xfrm>
            <a:off x="509161" y="1035193"/>
            <a:ext cx="5164558"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Every substance has a finite positive entropy, but at the absolute zero of temperature the entropy may become zero, and does so become in the case of perfect crystalline substances.</a:t>
            </a:r>
          </a:p>
        </p:txBody>
      </p:sp>
      <p:sp>
        <p:nvSpPr>
          <p:cNvPr id="6" name="TextBox 5">
            <a:extLst>
              <a:ext uri="{FF2B5EF4-FFF2-40B4-BE49-F238E27FC236}">
                <a16:creationId xmlns:a16="http://schemas.microsoft.com/office/drawing/2014/main" id="{7BD26101-D86E-D3D8-23E6-EFB64EAD044D}"/>
              </a:ext>
            </a:extLst>
          </p:cNvPr>
          <p:cNvSpPr txBox="1"/>
          <p:nvPr/>
        </p:nvSpPr>
        <p:spPr>
          <a:xfrm>
            <a:off x="3091440" y="2418701"/>
            <a:ext cx="3796901" cy="461665"/>
          </a:xfrm>
          <a:prstGeom prst="rect">
            <a:avLst/>
          </a:prstGeom>
          <a:noFill/>
        </p:spPr>
        <p:txBody>
          <a:bodyPr wrap="square">
            <a:spAutoFit/>
          </a:bodyPr>
          <a:lstStyle/>
          <a:p>
            <a:r>
              <a:rPr lang="en-US" sz="1200" dirty="0"/>
              <a:t> G. N. Lewis and M. Randall, Thermodynamics and the</a:t>
            </a:r>
          </a:p>
          <a:p>
            <a:r>
              <a:rPr lang="en-US" sz="1200" dirty="0"/>
              <a:t>free energy of chemical substances (McGraw-Hill, 1923)</a:t>
            </a:r>
          </a:p>
        </p:txBody>
      </p:sp>
    </p:spTree>
    <p:extLst>
      <p:ext uri="{BB962C8B-B14F-4D97-AF65-F5344CB8AC3E}">
        <p14:creationId xmlns:p14="http://schemas.microsoft.com/office/powerpoint/2010/main" val="64085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7B77F-395F-827F-D1FB-E0238DF1ABA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D02B1CF-5CDB-2C5A-A604-ED58C62A69A9}"/>
              </a:ext>
            </a:extLst>
          </p:cNvPr>
          <p:cNvPicPr>
            <a:picLocks noChangeAspect="1"/>
          </p:cNvPicPr>
          <p:nvPr/>
        </p:nvPicPr>
        <p:blipFill>
          <a:blip r:embed="rId2"/>
          <a:stretch>
            <a:fillRect/>
          </a:stretch>
        </p:blipFill>
        <p:spPr>
          <a:xfrm>
            <a:off x="6087988" y="229025"/>
            <a:ext cx="5738251" cy="2818975"/>
          </a:xfrm>
          <a:prstGeom prst="rect">
            <a:avLst/>
          </a:prstGeom>
        </p:spPr>
      </p:pic>
      <p:sp>
        <p:nvSpPr>
          <p:cNvPr id="8" name="Title 1">
            <a:extLst>
              <a:ext uri="{FF2B5EF4-FFF2-40B4-BE49-F238E27FC236}">
                <a16:creationId xmlns:a16="http://schemas.microsoft.com/office/drawing/2014/main" id="{367035CD-7231-AE6E-9976-EE32A54CE873}"/>
              </a:ext>
            </a:extLst>
          </p:cNvPr>
          <p:cNvSpPr txBox="1">
            <a:spLocks/>
          </p:cNvSpPr>
          <p:nvPr/>
        </p:nvSpPr>
        <p:spPr>
          <a:xfrm>
            <a:off x="365761" y="213259"/>
            <a:ext cx="5123518" cy="757130"/>
          </a:xfrm>
          <a:prstGeom prst="rect">
            <a:avLst/>
          </a:prstGeom>
        </p:spPr>
        <p:txBody>
          <a:bodyPr wrap="none">
            <a:sp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4800" dirty="0">
                <a:latin typeface="+mn-lt"/>
              </a:rPr>
              <a:t>Comparing theories</a:t>
            </a:r>
            <a:endParaRPr lang="en-US" sz="4000" dirty="0">
              <a:latin typeface="+mn-lt"/>
            </a:endParaRPr>
          </a:p>
        </p:txBody>
      </p:sp>
      <p:sp>
        <p:nvSpPr>
          <p:cNvPr id="9" name="TextBox 8">
            <a:extLst>
              <a:ext uri="{FF2B5EF4-FFF2-40B4-BE49-F238E27FC236}">
                <a16:creationId xmlns:a16="http://schemas.microsoft.com/office/drawing/2014/main" id="{70555EAD-601B-A508-72CB-67FC24741727}"/>
              </a:ext>
            </a:extLst>
          </p:cNvPr>
          <p:cNvSpPr txBox="1"/>
          <p:nvPr/>
        </p:nvSpPr>
        <p:spPr>
          <a:xfrm>
            <a:off x="176221" y="2746436"/>
            <a:ext cx="5424242" cy="400110"/>
          </a:xfrm>
          <a:prstGeom prst="rect">
            <a:avLst/>
          </a:prstGeom>
          <a:noFill/>
        </p:spPr>
        <p:txBody>
          <a:bodyPr wrap="none" rtlCol="0">
            <a:spAutoFit/>
          </a:bodyPr>
          <a:lstStyle/>
          <a:p>
            <a:r>
              <a:rPr lang="en-US" sz="2000" dirty="0"/>
              <a:t>Entropy of quantum states is already non-negative</a:t>
            </a:r>
          </a:p>
        </p:txBody>
      </p:sp>
      <p:sp>
        <p:nvSpPr>
          <p:cNvPr id="12" name="Freeform: Shape 11">
            <a:extLst>
              <a:ext uri="{FF2B5EF4-FFF2-40B4-BE49-F238E27FC236}">
                <a16:creationId xmlns:a16="http://schemas.microsoft.com/office/drawing/2014/main" id="{5AA4DA09-36E3-5773-9746-AF41D29502DE}"/>
              </a:ext>
            </a:extLst>
          </p:cNvPr>
          <p:cNvSpPr/>
          <p:nvPr/>
        </p:nvSpPr>
        <p:spPr>
          <a:xfrm>
            <a:off x="6426200" y="346076"/>
            <a:ext cx="5299075" cy="2473325"/>
          </a:xfrm>
          <a:custGeom>
            <a:avLst/>
            <a:gdLst>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410155 w 5880794"/>
              <a:gd name="connsiteY0" fmla="*/ 191140 h 2663295"/>
              <a:gd name="connsiteX1" fmla="*/ 403805 w 5880794"/>
              <a:gd name="connsiteY1" fmla="*/ 2626365 h 2663295"/>
              <a:gd name="connsiteX2" fmla="*/ 826080 w 5880794"/>
              <a:gd name="connsiteY2" fmla="*/ 1594490 h 2663295"/>
              <a:gd name="connsiteX3" fmla="*/ 2616780 w 5880794"/>
              <a:gd name="connsiteY3" fmla="*/ 676915 h 2663295"/>
              <a:gd name="connsiteX4" fmla="*/ 4442405 w 5880794"/>
              <a:gd name="connsiteY4" fmla="*/ 330840 h 2663295"/>
              <a:gd name="connsiteX5" fmla="*/ 5702880 w 5880794"/>
              <a:gd name="connsiteY5" fmla="*/ 175265 h 2663295"/>
              <a:gd name="connsiteX6" fmla="*/ 410155 w 5880794"/>
              <a:gd name="connsiteY6" fmla="*/ 191140 h 2663295"/>
              <a:gd name="connsiteX0" fmla="*/ 6350 w 5476989"/>
              <a:gd name="connsiteY0" fmla="*/ 191140 h 2663295"/>
              <a:gd name="connsiteX1" fmla="*/ 0 w 5476989"/>
              <a:gd name="connsiteY1" fmla="*/ 2626365 h 2663295"/>
              <a:gd name="connsiteX2" fmla="*/ 422275 w 5476989"/>
              <a:gd name="connsiteY2" fmla="*/ 1594490 h 2663295"/>
              <a:gd name="connsiteX3" fmla="*/ 2212975 w 5476989"/>
              <a:gd name="connsiteY3" fmla="*/ 676915 h 2663295"/>
              <a:gd name="connsiteX4" fmla="*/ 4038600 w 5476989"/>
              <a:gd name="connsiteY4" fmla="*/ 330840 h 2663295"/>
              <a:gd name="connsiteX5" fmla="*/ 5299075 w 5476989"/>
              <a:gd name="connsiteY5" fmla="*/ 175265 h 2663295"/>
              <a:gd name="connsiteX6" fmla="*/ 6350 w 5476989"/>
              <a:gd name="connsiteY6" fmla="*/ 191140 h 2663295"/>
              <a:gd name="connsiteX0" fmla="*/ 6350 w 5476989"/>
              <a:gd name="connsiteY0" fmla="*/ 15875 h 2488030"/>
              <a:gd name="connsiteX1" fmla="*/ 0 w 5476989"/>
              <a:gd name="connsiteY1" fmla="*/ 2451100 h 2488030"/>
              <a:gd name="connsiteX2" fmla="*/ 422275 w 5476989"/>
              <a:gd name="connsiteY2" fmla="*/ 1419225 h 2488030"/>
              <a:gd name="connsiteX3" fmla="*/ 2212975 w 5476989"/>
              <a:gd name="connsiteY3" fmla="*/ 501650 h 2488030"/>
              <a:gd name="connsiteX4" fmla="*/ 4038600 w 5476989"/>
              <a:gd name="connsiteY4" fmla="*/ 155575 h 2488030"/>
              <a:gd name="connsiteX5" fmla="*/ 5299075 w 5476989"/>
              <a:gd name="connsiteY5" fmla="*/ 0 h 2488030"/>
              <a:gd name="connsiteX6" fmla="*/ 6350 w 5476989"/>
              <a:gd name="connsiteY6" fmla="*/ 15875 h 2488030"/>
              <a:gd name="connsiteX0" fmla="*/ 6350 w 5476989"/>
              <a:gd name="connsiteY0" fmla="*/ 15875 h 2488030"/>
              <a:gd name="connsiteX1" fmla="*/ 0 w 5476989"/>
              <a:gd name="connsiteY1" fmla="*/ 2451100 h 2488030"/>
              <a:gd name="connsiteX2" fmla="*/ 422275 w 5476989"/>
              <a:gd name="connsiteY2" fmla="*/ 1419225 h 2488030"/>
              <a:gd name="connsiteX3" fmla="*/ 2212975 w 5476989"/>
              <a:gd name="connsiteY3" fmla="*/ 501650 h 2488030"/>
              <a:gd name="connsiteX4" fmla="*/ 4038600 w 5476989"/>
              <a:gd name="connsiteY4" fmla="*/ 155575 h 2488030"/>
              <a:gd name="connsiteX5" fmla="*/ 5299075 w 5476989"/>
              <a:gd name="connsiteY5" fmla="*/ 0 h 2488030"/>
              <a:gd name="connsiteX6" fmla="*/ 6350 w 5476989"/>
              <a:gd name="connsiteY6" fmla="*/ 15875 h 2488030"/>
              <a:gd name="connsiteX0" fmla="*/ 6350 w 5476989"/>
              <a:gd name="connsiteY0" fmla="*/ 15875 h 2496520"/>
              <a:gd name="connsiteX1" fmla="*/ 0 w 5476989"/>
              <a:gd name="connsiteY1" fmla="*/ 2451100 h 2496520"/>
              <a:gd name="connsiteX2" fmla="*/ 422275 w 5476989"/>
              <a:gd name="connsiteY2" fmla="*/ 1419225 h 2496520"/>
              <a:gd name="connsiteX3" fmla="*/ 2212975 w 5476989"/>
              <a:gd name="connsiteY3" fmla="*/ 501650 h 2496520"/>
              <a:gd name="connsiteX4" fmla="*/ 4038600 w 5476989"/>
              <a:gd name="connsiteY4" fmla="*/ 155575 h 2496520"/>
              <a:gd name="connsiteX5" fmla="*/ 5299075 w 5476989"/>
              <a:gd name="connsiteY5" fmla="*/ 0 h 2496520"/>
              <a:gd name="connsiteX6" fmla="*/ 6350 w 5476989"/>
              <a:gd name="connsiteY6" fmla="*/ 15875 h 2496520"/>
              <a:gd name="connsiteX0" fmla="*/ 6350 w 5476989"/>
              <a:gd name="connsiteY0" fmla="*/ 15875 h 2451100"/>
              <a:gd name="connsiteX1" fmla="*/ 0 w 5476989"/>
              <a:gd name="connsiteY1" fmla="*/ 2451100 h 2451100"/>
              <a:gd name="connsiteX2" fmla="*/ 422275 w 5476989"/>
              <a:gd name="connsiteY2" fmla="*/ 1419225 h 2451100"/>
              <a:gd name="connsiteX3" fmla="*/ 2212975 w 5476989"/>
              <a:gd name="connsiteY3" fmla="*/ 501650 h 2451100"/>
              <a:gd name="connsiteX4" fmla="*/ 4038600 w 5476989"/>
              <a:gd name="connsiteY4" fmla="*/ 155575 h 2451100"/>
              <a:gd name="connsiteX5" fmla="*/ 5299075 w 5476989"/>
              <a:gd name="connsiteY5" fmla="*/ 0 h 2451100"/>
              <a:gd name="connsiteX6" fmla="*/ 6350 w 5476989"/>
              <a:gd name="connsiteY6" fmla="*/ 15875 h 2451100"/>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476989"/>
              <a:gd name="connsiteY0" fmla="*/ 15875 h 2473325"/>
              <a:gd name="connsiteX1" fmla="*/ 0 w 5476989"/>
              <a:gd name="connsiteY1" fmla="*/ 2473325 h 2473325"/>
              <a:gd name="connsiteX2" fmla="*/ 422275 w 5476989"/>
              <a:gd name="connsiteY2" fmla="*/ 1419225 h 2473325"/>
              <a:gd name="connsiteX3" fmla="*/ 2212975 w 5476989"/>
              <a:gd name="connsiteY3" fmla="*/ 501650 h 2473325"/>
              <a:gd name="connsiteX4" fmla="*/ 4038600 w 5476989"/>
              <a:gd name="connsiteY4" fmla="*/ 155575 h 2473325"/>
              <a:gd name="connsiteX5" fmla="*/ 5299075 w 5476989"/>
              <a:gd name="connsiteY5" fmla="*/ 0 h 2473325"/>
              <a:gd name="connsiteX6" fmla="*/ 6350 w 5476989"/>
              <a:gd name="connsiteY6" fmla="*/ 15875 h 2473325"/>
              <a:gd name="connsiteX0" fmla="*/ 6350 w 5299075"/>
              <a:gd name="connsiteY0" fmla="*/ 15875 h 2473325"/>
              <a:gd name="connsiteX1" fmla="*/ 0 w 5299075"/>
              <a:gd name="connsiteY1" fmla="*/ 2473325 h 2473325"/>
              <a:gd name="connsiteX2" fmla="*/ 422275 w 5299075"/>
              <a:gd name="connsiteY2" fmla="*/ 1419225 h 2473325"/>
              <a:gd name="connsiteX3" fmla="*/ 2212975 w 5299075"/>
              <a:gd name="connsiteY3" fmla="*/ 501650 h 2473325"/>
              <a:gd name="connsiteX4" fmla="*/ 4038600 w 5299075"/>
              <a:gd name="connsiteY4" fmla="*/ 155575 h 2473325"/>
              <a:gd name="connsiteX5" fmla="*/ 5299075 w 5299075"/>
              <a:gd name="connsiteY5" fmla="*/ 0 h 2473325"/>
              <a:gd name="connsiteX6" fmla="*/ 6350 w 5299075"/>
              <a:gd name="connsiteY6" fmla="*/ 15875 h 247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99075" h="2473325">
                <a:moveTo>
                  <a:pt x="6350" y="15875"/>
                </a:moveTo>
                <a:cubicBezTo>
                  <a:pt x="4233" y="827617"/>
                  <a:pt x="2117" y="1661583"/>
                  <a:pt x="0" y="2473325"/>
                </a:cubicBezTo>
                <a:cubicBezTo>
                  <a:pt x="43921" y="2303992"/>
                  <a:pt x="69321" y="1862137"/>
                  <a:pt x="422275" y="1419225"/>
                </a:cubicBezTo>
                <a:cubicBezTo>
                  <a:pt x="775229" y="976313"/>
                  <a:pt x="1591204" y="661458"/>
                  <a:pt x="2212975" y="501650"/>
                </a:cubicBezTo>
                <a:cubicBezTo>
                  <a:pt x="2834746" y="341842"/>
                  <a:pt x="3524250" y="239183"/>
                  <a:pt x="4038600" y="155575"/>
                </a:cubicBezTo>
                <a:cubicBezTo>
                  <a:pt x="4552950" y="71967"/>
                  <a:pt x="4826529" y="32279"/>
                  <a:pt x="5299075" y="0"/>
                </a:cubicBezTo>
                <a:lnTo>
                  <a:pt x="6350" y="15875"/>
                </a:lnTo>
                <a:close/>
              </a:path>
            </a:pathLst>
          </a:cu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8485BF1-D188-FCFF-DCC5-8284D46C8C71}"/>
              </a:ext>
            </a:extLst>
          </p:cNvPr>
          <p:cNvSpPr/>
          <p:nvPr/>
        </p:nvSpPr>
        <p:spPr>
          <a:xfrm>
            <a:off x="6426200" y="2216150"/>
            <a:ext cx="5273675" cy="755650"/>
          </a:xfrm>
          <a:prstGeom prst="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186488FF-FBCF-8DE1-8C23-2C47F427A7B8}"/>
              </a:ext>
            </a:extLst>
          </p:cNvPr>
          <p:cNvSpPr txBox="1"/>
          <p:nvPr/>
        </p:nvSpPr>
        <p:spPr>
          <a:xfrm>
            <a:off x="7090289" y="2450069"/>
            <a:ext cx="3970895" cy="369332"/>
          </a:xfrm>
          <a:prstGeom prst="rect">
            <a:avLst/>
          </a:prstGeom>
          <a:noFill/>
        </p:spPr>
        <p:txBody>
          <a:bodyPr wrap="none" rtlCol="0">
            <a:spAutoFit/>
          </a:bodyPr>
          <a:lstStyle/>
          <a:p>
            <a:r>
              <a:rPr lang="en-US" dirty="0"/>
              <a:t>excluded by 3</a:t>
            </a:r>
            <a:r>
              <a:rPr lang="en-US" baseline="30000" dirty="0"/>
              <a:t>rd</a:t>
            </a:r>
            <a:r>
              <a:rPr lang="en-US" dirty="0"/>
              <a:t> law of thermodynamics</a:t>
            </a:r>
          </a:p>
        </p:txBody>
      </p:sp>
      <p:sp>
        <p:nvSpPr>
          <p:cNvPr id="15" name="TextBox 14">
            <a:extLst>
              <a:ext uri="{FF2B5EF4-FFF2-40B4-BE49-F238E27FC236}">
                <a16:creationId xmlns:a16="http://schemas.microsoft.com/office/drawing/2014/main" id="{53BF88A3-9181-7926-33F2-CC320ED98E08}"/>
              </a:ext>
            </a:extLst>
          </p:cNvPr>
          <p:cNvSpPr txBox="1"/>
          <p:nvPr/>
        </p:nvSpPr>
        <p:spPr>
          <a:xfrm>
            <a:off x="179563" y="3264875"/>
            <a:ext cx="5837496" cy="707886"/>
          </a:xfrm>
          <a:prstGeom prst="rect">
            <a:avLst/>
          </a:prstGeom>
          <a:noFill/>
        </p:spPr>
        <p:txBody>
          <a:bodyPr wrap="square" rtlCol="0">
            <a:spAutoFit/>
          </a:bodyPr>
          <a:lstStyle/>
          <a:p>
            <a:r>
              <a:rPr lang="en-US" sz="2000" dirty="0"/>
              <a:t>The gaussian bound quickly becomes very similar across theories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8E87155-EEBB-2876-DA21-74FB1DFF6B3C}"/>
                  </a:ext>
                </a:extLst>
              </p:cNvPr>
              <p:cNvSpPr txBox="1"/>
              <p:nvPr/>
            </p:nvSpPr>
            <p:spPr>
              <a:xfrm>
                <a:off x="365761" y="1007986"/>
                <a:ext cx="2319033" cy="1261051"/>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𝜎</m:t>
                          </m:r>
                        </m:e>
                        <m:sub>
                          <m:r>
                            <a:rPr lang="en-US" sz="4000" b="0" i="1" smtClean="0">
                              <a:latin typeface="Cambria Math" panose="02040503050406030204" pitchFamily="18" charset="0"/>
                            </a:rPr>
                            <m:t>𝑞</m:t>
                          </m:r>
                        </m:sub>
                      </m:sSub>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𝜎</m:t>
                          </m:r>
                        </m:e>
                        <m:sub>
                          <m:r>
                            <a:rPr lang="en-US" sz="4000" b="0" i="1" smtClean="0">
                              <a:latin typeface="Cambria Math" panose="02040503050406030204" pitchFamily="18" charset="0"/>
                            </a:rPr>
                            <m:t>𝑝</m:t>
                          </m:r>
                        </m:sub>
                      </m:sSub>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ℏ</m:t>
                          </m:r>
                        </m:num>
                        <m:den>
                          <m:r>
                            <a:rPr lang="en-US" sz="4000" b="0" i="1" smtClean="0">
                              <a:latin typeface="Cambria Math" panose="02040503050406030204" pitchFamily="18" charset="0"/>
                            </a:rPr>
                            <m:t>𝑒</m:t>
                          </m:r>
                        </m:den>
                      </m:f>
                    </m:oMath>
                  </m:oMathPara>
                </a14:m>
                <a:endParaRPr lang="en-US" sz="4000" dirty="0"/>
              </a:p>
            </p:txBody>
          </p:sp>
        </mc:Choice>
        <mc:Fallback xmlns="">
          <p:sp>
            <p:nvSpPr>
              <p:cNvPr id="16" name="TextBox 15">
                <a:extLst>
                  <a:ext uri="{FF2B5EF4-FFF2-40B4-BE49-F238E27FC236}">
                    <a16:creationId xmlns:a16="http://schemas.microsoft.com/office/drawing/2014/main" id="{48E87155-EEBB-2876-DA21-74FB1DFF6B3C}"/>
                  </a:ext>
                </a:extLst>
              </p:cNvPr>
              <p:cNvSpPr txBox="1">
                <a:spLocks noRot="1" noChangeAspect="1" noMove="1" noResize="1" noEditPoints="1" noAdjustHandles="1" noChangeArrowheads="1" noChangeShapeType="1" noTextEdit="1"/>
              </p:cNvSpPr>
              <p:nvPr/>
            </p:nvSpPr>
            <p:spPr>
              <a:xfrm>
                <a:off x="365761" y="1007986"/>
                <a:ext cx="2319033" cy="1261051"/>
              </a:xfrm>
              <a:prstGeom prst="rect">
                <a:avLst/>
              </a:prstGeom>
              <a:blipFill>
                <a:blip r:embed="rId3"/>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DED6BEF0-9400-EE89-7CE9-4D7583DB5F31}"/>
              </a:ext>
            </a:extLst>
          </p:cNvPr>
          <p:cNvSpPr txBox="1"/>
          <p:nvPr/>
        </p:nvSpPr>
        <p:spPr>
          <a:xfrm>
            <a:off x="102476" y="4144527"/>
            <a:ext cx="9356834" cy="1200329"/>
          </a:xfrm>
          <a:prstGeom prst="rect">
            <a:avLst/>
          </a:prstGeom>
          <a:noFill/>
        </p:spPr>
        <p:txBody>
          <a:bodyPr wrap="square" rtlCol="0">
            <a:spAutoFit/>
          </a:bodyPr>
          <a:lstStyle/>
          <a:p>
            <a:pPr algn="ctr"/>
            <a:r>
              <a:rPr lang="en-US" sz="3600" dirty="0">
                <a:solidFill>
                  <a:schemeClr val="accent6">
                    <a:lumMod val="75000"/>
                  </a:schemeClr>
                </a:solidFill>
              </a:rPr>
              <a:t>Quantum mechanics incorporates the third law</a:t>
            </a:r>
            <a:br>
              <a:rPr lang="en-US" sz="3600" dirty="0">
                <a:solidFill>
                  <a:schemeClr val="accent6">
                    <a:lumMod val="75000"/>
                  </a:schemeClr>
                </a:solidFill>
              </a:rPr>
            </a:br>
            <a:r>
              <a:rPr lang="en-US" sz="3600" dirty="0">
                <a:solidFill>
                  <a:schemeClr val="accent6">
                    <a:lumMod val="75000"/>
                  </a:schemeClr>
                </a:solidFill>
              </a:rPr>
              <a:t>Classical mechanics does not</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1549E35-6228-97F6-8536-C5BDB619F936}"/>
                  </a:ext>
                </a:extLst>
              </p:cNvPr>
              <p:cNvSpPr txBox="1"/>
              <p:nvPr/>
            </p:nvSpPr>
            <p:spPr>
              <a:xfrm>
                <a:off x="9128352" y="3057277"/>
                <a:ext cx="12534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𝐶</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𝑒</m:t>
                          </m:r>
                          <m:r>
                            <a:rPr lang="en-US" b="0" i="1" smtClean="0">
                              <a:latin typeface="Cambria Math" panose="02040503050406030204" pitchFamily="18" charset="0"/>
                            </a:rPr>
                            <m:t>𝜎</m:t>
                          </m:r>
                        </m:e>
                      </m:func>
                    </m:oMath>
                  </m:oMathPara>
                </a14:m>
                <a:endParaRPr lang="en-US" dirty="0"/>
              </a:p>
            </p:txBody>
          </p:sp>
        </mc:Choice>
        <mc:Fallback xmlns="">
          <p:sp>
            <p:nvSpPr>
              <p:cNvPr id="18" name="TextBox 17">
                <a:extLst>
                  <a:ext uri="{FF2B5EF4-FFF2-40B4-BE49-F238E27FC236}">
                    <a16:creationId xmlns:a16="http://schemas.microsoft.com/office/drawing/2014/main" id="{41549E35-6228-97F6-8536-C5BDB619F936}"/>
                  </a:ext>
                </a:extLst>
              </p:cNvPr>
              <p:cNvSpPr txBox="1">
                <a:spLocks noRot="1" noChangeAspect="1" noMove="1" noResize="1" noEditPoints="1" noAdjustHandles="1" noChangeArrowheads="1" noChangeShapeType="1" noTextEdit="1"/>
              </p:cNvSpPr>
              <p:nvPr/>
            </p:nvSpPr>
            <p:spPr>
              <a:xfrm>
                <a:off x="9128352" y="3057277"/>
                <a:ext cx="125348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F88F167-9080-2791-19F6-F9F4719F3E07}"/>
                  </a:ext>
                </a:extLst>
              </p:cNvPr>
              <p:cNvSpPr txBox="1"/>
              <p:nvPr/>
            </p:nvSpPr>
            <p:spPr>
              <a:xfrm>
                <a:off x="7307095" y="3462765"/>
                <a:ext cx="4714479" cy="506870"/>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𝑄</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𝜎</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i="1">
                                <a:latin typeface="Cambria Math" panose="02040503050406030204" pitchFamily="18" charset="0"/>
                              </a:rPr>
                            </m:ctrlPr>
                          </m:dPr>
                          <m:e>
                            <m:r>
                              <a:rPr lang="en-US" b="0" i="1" smtClean="0">
                                <a:latin typeface="Cambria Math" panose="02040503050406030204" pitchFamily="18" charset="0"/>
                              </a:rPr>
                              <m:t>𝜎</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d>
                      </m:e>
                    </m:func>
                    <m:r>
                      <a:rPr lang="en-US" b="0" i="1" smtClean="0">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𝜎</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d>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r>
                              <a:rPr lang="en-US" b="0" i="1" smtClean="0">
                                <a:latin typeface="Cambria Math" panose="02040503050406030204" pitchFamily="18" charset="0"/>
                              </a:rPr>
                              <m:t>𝜎</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d>
                      </m:e>
                    </m:func>
                  </m:oMath>
                </a14:m>
                <a:r>
                  <a:rPr lang="en-US" dirty="0"/>
                  <a:t> </a:t>
                </a:r>
              </a:p>
            </p:txBody>
          </p:sp>
        </mc:Choice>
        <mc:Fallback xmlns="">
          <p:sp>
            <p:nvSpPr>
              <p:cNvPr id="19" name="TextBox 18">
                <a:extLst>
                  <a:ext uri="{FF2B5EF4-FFF2-40B4-BE49-F238E27FC236}">
                    <a16:creationId xmlns:a16="http://schemas.microsoft.com/office/drawing/2014/main" id="{1F88F167-9080-2791-19F6-F9F4719F3E07}"/>
                  </a:ext>
                </a:extLst>
              </p:cNvPr>
              <p:cNvSpPr txBox="1">
                <a:spLocks noRot="1" noChangeAspect="1" noMove="1" noResize="1" noEditPoints="1" noAdjustHandles="1" noChangeArrowheads="1" noChangeShapeType="1" noTextEdit="1"/>
              </p:cNvSpPr>
              <p:nvPr/>
            </p:nvSpPr>
            <p:spPr>
              <a:xfrm>
                <a:off x="7307095" y="3462765"/>
                <a:ext cx="4714479" cy="50687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B2286C0-AE97-B65C-58D7-B84932CCE2AB}"/>
                  </a:ext>
                </a:extLst>
              </p:cNvPr>
              <p:cNvSpPr txBox="1"/>
              <p:nvPr/>
            </p:nvSpPr>
            <p:spPr>
              <a:xfrm>
                <a:off x="11479458" y="1727524"/>
                <a:ext cx="592598" cy="465256"/>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𝑞</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𝑝</m:t>
                              </m:r>
                            </m:sub>
                          </m:sSub>
                        </m:num>
                        <m:den>
                          <m:r>
                            <a:rPr lang="en-US" sz="1400" b="0" i="1" smtClean="0">
                              <a:latin typeface="Cambria Math" panose="02040503050406030204" pitchFamily="18" charset="0"/>
                            </a:rPr>
                            <m:t>ℏ</m:t>
                          </m:r>
                        </m:den>
                      </m:f>
                    </m:oMath>
                  </m:oMathPara>
                </a14:m>
                <a:endParaRPr lang="en-US" sz="1400" dirty="0"/>
              </a:p>
            </p:txBody>
          </p:sp>
        </mc:Choice>
        <mc:Fallback xmlns="">
          <p:sp>
            <p:nvSpPr>
              <p:cNvPr id="2" name="TextBox 1">
                <a:extLst>
                  <a:ext uri="{FF2B5EF4-FFF2-40B4-BE49-F238E27FC236}">
                    <a16:creationId xmlns:a16="http://schemas.microsoft.com/office/drawing/2014/main" id="{DB2286C0-AE97-B65C-58D7-B84932CCE2AB}"/>
                  </a:ext>
                </a:extLst>
              </p:cNvPr>
              <p:cNvSpPr txBox="1">
                <a:spLocks noRot="1" noChangeAspect="1" noMove="1" noResize="1" noEditPoints="1" noAdjustHandles="1" noChangeArrowheads="1" noChangeShapeType="1" noTextEdit="1"/>
              </p:cNvSpPr>
              <p:nvPr/>
            </p:nvSpPr>
            <p:spPr>
              <a:xfrm>
                <a:off x="11479458" y="1727524"/>
                <a:ext cx="592598" cy="465256"/>
              </a:xfrm>
              <a:prstGeom prst="rect">
                <a:avLst/>
              </a:prstGeom>
              <a:blipFill>
                <a:blip r:embed="rId6"/>
                <a:stretch>
                  <a:fillRect b="-129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57D8B56-489D-1C8A-4179-8E25E08CBE10}"/>
              </a:ext>
            </a:extLst>
          </p:cNvPr>
          <p:cNvSpPr txBox="1"/>
          <p:nvPr/>
        </p:nvSpPr>
        <p:spPr>
          <a:xfrm rot="20747837">
            <a:off x="6506019" y="639286"/>
            <a:ext cx="2817118" cy="369332"/>
          </a:xfrm>
          <a:prstGeom prst="rect">
            <a:avLst/>
          </a:prstGeom>
          <a:noFill/>
        </p:spPr>
        <p:txBody>
          <a:bodyPr wrap="none" rtlCol="0">
            <a:spAutoFit/>
          </a:bodyPr>
          <a:lstStyle/>
          <a:p>
            <a:r>
              <a:rPr lang="en-US" dirty="0"/>
              <a:t>excluded by gaussian bound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D0945D4-0A1E-5CA9-4300-1638B188BBA9}"/>
                  </a:ext>
                </a:extLst>
              </p:cNvPr>
              <p:cNvSpPr txBox="1"/>
              <p:nvPr/>
            </p:nvSpPr>
            <p:spPr>
              <a:xfrm>
                <a:off x="3098311" y="1015927"/>
                <a:ext cx="2319032" cy="1257075"/>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𝜎</m:t>
                          </m:r>
                        </m:e>
                        <m:sub>
                          <m:r>
                            <a:rPr lang="en-US" sz="4000" b="0" i="1" smtClean="0">
                              <a:latin typeface="Cambria Math" panose="02040503050406030204" pitchFamily="18" charset="0"/>
                            </a:rPr>
                            <m:t>𝑞</m:t>
                          </m:r>
                        </m:sub>
                      </m:sSub>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𝜎</m:t>
                          </m:r>
                        </m:e>
                        <m:sub>
                          <m:r>
                            <a:rPr lang="en-US" sz="4000" b="0" i="1" smtClean="0">
                              <a:latin typeface="Cambria Math" panose="02040503050406030204" pitchFamily="18" charset="0"/>
                            </a:rPr>
                            <m:t>𝑝</m:t>
                          </m:r>
                        </m:sub>
                      </m:sSub>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ℏ</m:t>
                          </m:r>
                        </m:num>
                        <m:den>
                          <m:r>
                            <a:rPr lang="en-US" sz="4000" b="0" i="1" smtClean="0">
                              <a:latin typeface="Cambria Math" panose="02040503050406030204" pitchFamily="18" charset="0"/>
                            </a:rPr>
                            <m:t>2</m:t>
                          </m:r>
                        </m:den>
                      </m:f>
                    </m:oMath>
                  </m:oMathPara>
                </a14:m>
                <a:endParaRPr lang="en-US" sz="4000" dirty="0"/>
              </a:p>
            </p:txBody>
          </p:sp>
        </mc:Choice>
        <mc:Fallback xmlns="">
          <p:sp>
            <p:nvSpPr>
              <p:cNvPr id="4" name="TextBox 3">
                <a:extLst>
                  <a:ext uri="{FF2B5EF4-FFF2-40B4-BE49-F238E27FC236}">
                    <a16:creationId xmlns:a16="http://schemas.microsoft.com/office/drawing/2014/main" id="{4D0945D4-0A1E-5CA9-4300-1638B188BBA9}"/>
                  </a:ext>
                </a:extLst>
              </p:cNvPr>
              <p:cNvSpPr txBox="1">
                <a:spLocks noRot="1" noChangeAspect="1" noMove="1" noResize="1" noEditPoints="1" noAdjustHandles="1" noChangeArrowheads="1" noChangeShapeType="1" noTextEdit="1"/>
              </p:cNvSpPr>
              <p:nvPr/>
            </p:nvSpPr>
            <p:spPr>
              <a:xfrm>
                <a:off x="3098311" y="1015927"/>
                <a:ext cx="2319032" cy="1257075"/>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6FEFED1-39E5-6FAF-A53E-2727195A7ADE}"/>
              </a:ext>
            </a:extLst>
          </p:cNvPr>
          <p:cNvSpPr txBox="1"/>
          <p:nvPr/>
        </p:nvSpPr>
        <p:spPr>
          <a:xfrm>
            <a:off x="2958775" y="2201337"/>
            <a:ext cx="901209" cy="307777"/>
          </a:xfrm>
          <a:prstGeom prst="rect">
            <a:avLst/>
          </a:prstGeom>
          <a:noFill/>
        </p:spPr>
        <p:txBody>
          <a:bodyPr wrap="none" rtlCol="0">
            <a:spAutoFit/>
          </a:bodyPr>
          <a:lstStyle/>
          <a:p>
            <a:r>
              <a:rPr lang="en-US" sz="1400" dirty="0"/>
              <a:t>2.71828…</a:t>
            </a:r>
          </a:p>
        </p:txBody>
      </p:sp>
      <p:cxnSp>
        <p:nvCxnSpPr>
          <p:cNvPr id="20" name="Straight Arrow Connector 19">
            <a:extLst>
              <a:ext uri="{FF2B5EF4-FFF2-40B4-BE49-F238E27FC236}">
                <a16:creationId xmlns:a16="http://schemas.microsoft.com/office/drawing/2014/main" id="{6FBFF1A8-C892-C3F1-5C11-D4613706BD93}"/>
              </a:ext>
            </a:extLst>
          </p:cNvPr>
          <p:cNvCxnSpPr/>
          <p:nvPr/>
        </p:nvCxnSpPr>
        <p:spPr>
          <a:xfrm flipH="1" flipV="1">
            <a:off x="2550695" y="2158699"/>
            <a:ext cx="445168" cy="19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467266C-9575-E0D9-C868-8172140D2951}"/>
              </a:ext>
            </a:extLst>
          </p:cNvPr>
          <p:cNvSpPr txBox="1"/>
          <p:nvPr/>
        </p:nvSpPr>
        <p:spPr>
          <a:xfrm>
            <a:off x="771959" y="1039251"/>
            <a:ext cx="937757" cy="369332"/>
          </a:xfrm>
          <a:prstGeom prst="rect">
            <a:avLst/>
          </a:prstGeom>
          <a:noFill/>
        </p:spPr>
        <p:txBody>
          <a:bodyPr wrap="none" rtlCol="0">
            <a:spAutoFit/>
          </a:bodyPr>
          <a:lstStyle/>
          <a:p>
            <a:r>
              <a:rPr lang="en-US" dirty="0"/>
              <a:t>classical</a:t>
            </a:r>
          </a:p>
        </p:txBody>
      </p:sp>
      <p:sp>
        <p:nvSpPr>
          <p:cNvPr id="22" name="TextBox 21">
            <a:extLst>
              <a:ext uri="{FF2B5EF4-FFF2-40B4-BE49-F238E27FC236}">
                <a16:creationId xmlns:a16="http://schemas.microsoft.com/office/drawing/2014/main" id="{9C0302A1-E0FC-0160-ABDD-C925AE0C3951}"/>
              </a:ext>
            </a:extLst>
          </p:cNvPr>
          <p:cNvSpPr txBox="1"/>
          <p:nvPr/>
        </p:nvSpPr>
        <p:spPr>
          <a:xfrm>
            <a:off x="3468841" y="1036686"/>
            <a:ext cx="1041760" cy="369332"/>
          </a:xfrm>
          <a:prstGeom prst="rect">
            <a:avLst/>
          </a:prstGeom>
          <a:noFill/>
        </p:spPr>
        <p:txBody>
          <a:bodyPr wrap="none" rtlCol="0">
            <a:spAutoFit/>
          </a:bodyPr>
          <a:lstStyle/>
          <a:p>
            <a:r>
              <a:rPr lang="en-US" dirty="0"/>
              <a:t>quantum</a:t>
            </a:r>
          </a:p>
        </p:txBody>
      </p:sp>
      <p:sp>
        <p:nvSpPr>
          <p:cNvPr id="7" name="TextBox 6">
            <a:extLst>
              <a:ext uri="{FF2B5EF4-FFF2-40B4-BE49-F238E27FC236}">
                <a16:creationId xmlns:a16="http://schemas.microsoft.com/office/drawing/2014/main" id="{783FEFE2-236B-8613-93F5-18E9822D76A4}"/>
              </a:ext>
            </a:extLst>
          </p:cNvPr>
          <p:cNvSpPr txBox="1"/>
          <p:nvPr/>
        </p:nvSpPr>
        <p:spPr>
          <a:xfrm>
            <a:off x="0" y="5444412"/>
            <a:ext cx="9356834" cy="1200329"/>
          </a:xfrm>
          <a:prstGeom prst="rect">
            <a:avLst/>
          </a:prstGeom>
          <a:noFill/>
        </p:spPr>
        <p:txBody>
          <a:bodyPr wrap="square" rtlCol="0">
            <a:spAutoFit/>
          </a:bodyPr>
          <a:lstStyle/>
          <a:p>
            <a:pPr algn="ctr"/>
            <a:r>
              <a:rPr lang="en-US" sz="3600" dirty="0"/>
              <a:t>Conjecture: does quantum mechanics recover</a:t>
            </a:r>
            <a:br>
              <a:rPr lang="en-US" sz="3600" dirty="0"/>
            </a:br>
            <a:r>
              <a:rPr lang="en-US" sz="3600" dirty="0"/>
              <a:t>classical mechanics at high entropy?</a:t>
            </a:r>
          </a:p>
        </p:txBody>
      </p:sp>
    </p:spTree>
    <p:extLst>
      <p:ext uri="{BB962C8B-B14F-4D97-AF65-F5344CB8AC3E}">
        <p14:creationId xmlns:p14="http://schemas.microsoft.com/office/powerpoint/2010/main" val="28912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E55956-4187-4D36-C12C-930DDDBAF4B7}"/>
              </a:ext>
            </a:extLst>
          </p:cNvPr>
          <p:cNvPicPr>
            <a:picLocks noChangeAspect="1"/>
          </p:cNvPicPr>
          <p:nvPr/>
        </p:nvPicPr>
        <p:blipFill>
          <a:blip r:embed="rId2"/>
          <a:stretch>
            <a:fillRect/>
          </a:stretch>
        </p:blipFill>
        <p:spPr>
          <a:xfrm>
            <a:off x="700668" y="502166"/>
            <a:ext cx="3721958" cy="2680696"/>
          </a:xfrm>
          <a:prstGeom prst="rect">
            <a:avLst/>
          </a:prstGeom>
        </p:spPr>
      </p:pic>
      <p:grpSp>
        <p:nvGrpSpPr>
          <p:cNvPr id="7" name="Group 6">
            <a:extLst>
              <a:ext uri="{FF2B5EF4-FFF2-40B4-BE49-F238E27FC236}">
                <a16:creationId xmlns:a16="http://schemas.microsoft.com/office/drawing/2014/main" id="{C5B5664E-C8B9-7E4B-85EF-E4DCC46A0FD7}"/>
              </a:ext>
            </a:extLst>
          </p:cNvPr>
          <p:cNvGrpSpPr/>
          <p:nvPr/>
        </p:nvGrpSpPr>
        <p:grpSpPr>
          <a:xfrm>
            <a:off x="5390103" y="287251"/>
            <a:ext cx="5811253" cy="2936994"/>
            <a:chOff x="4902868" y="594274"/>
            <a:chExt cx="5811253" cy="2936994"/>
          </a:xfrm>
        </p:grpSpPr>
        <p:pic>
          <p:nvPicPr>
            <p:cNvPr id="5" name="Picture 4">
              <a:extLst>
                <a:ext uri="{FF2B5EF4-FFF2-40B4-BE49-F238E27FC236}">
                  <a16:creationId xmlns:a16="http://schemas.microsoft.com/office/drawing/2014/main" id="{F84F0959-466D-E260-1A33-473957097F75}"/>
                </a:ext>
              </a:extLst>
            </p:cNvPr>
            <p:cNvPicPr>
              <a:picLocks noChangeAspect="1"/>
            </p:cNvPicPr>
            <p:nvPr/>
          </p:nvPicPr>
          <p:blipFill>
            <a:blip r:embed="rId3"/>
            <a:stretch>
              <a:fillRect/>
            </a:stretch>
          </p:blipFill>
          <p:spPr>
            <a:xfrm>
              <a:off x="4908882" y="594274"/>
              <a:ext cx="5796407" cy="2936994"/>
            </a:xfrm>
            <a:prstGeom prst="rect">
              <a:avLst/>
            </a:prstGeom>
          </p:spPr>
        </p:pic>
        <p:sp>
          <p:nvSpPr>
            <p:cNvPr id="6" name="Rectangle 5">
              <a:extLst>
                <a:ext uri="{FF2B5EF4-FFF2-40B4-BE49-F238E27FC236}">
                  <a16:creationId xmlns:a16="http://schemas.microsoft.com/office/drawing/2014/main" id="{BF0D3F9D-4CEA-BEF2-28D7-BC14437394EA}"/>
                </a:ext>
              </a:extLst>
            </p:cNvPr>
            <p:cNvSpPr/>
            <p:nvPr/>
          </p:nvSpPr>
          <p:spPr>
            <a:xfrm>
              <a:off x="4902868" y="2370220"/>
              <a:ext cx="5811253" cy="1161048"/>
            </a:xfrm>
            <a:prstGeom prst="rect">
              <a:avLst/>
            </a:prstGeom>
            <a:gradFill>
              <a:gsLst>
                <a:gs pos="0">
                  <a:schemeClr val="bg1">
                    <a:alpha val="0"/>
                  </a:schemeClr>
                </a:gs>
                <a:gs pos="100000">
                  <a:schemeClr val="bg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87E30018-A31B-2585-091A-BF1A891F8411}"/>
              </a:ext>
            </a:extLst>
          </p:cNvPr>
          <p:cNvPicPr>
            <a:picLocks noChangeAspect="1"/>
          </p:cNvPicPr>
          <p:nvPr/>
        </p:nvPicPr>
        <p:blipFill>
          <a:blip r:embed="rId4"/>
          <a:stretch>
            <a:fillRect/>
          </a:stretch>
        </p:blipFill>
        <p:spPr>
          <a:xfrm>
            <a:off x="1069883" y="3406163"/>
            <a:ext cx="7163017" cy="3105289"/>
          </a:xfrm>
          <a:prstGeom prst="rect">
            <a:avLst/>
          </a:prstGeom>
        </p:spPr>
      </p:pic>
      <p:sp>
        <p:nvSpPr>
          <p:cNvPr id="10" name="TextBox 9">
            <a:extLst>
              <a:ext uri="{FF2B5EF4-FFF2-40B4-BE49-F238E27FC236}">
                <a16:creationId xmlns:a16="http://schemas.microsoft.com/office/drawing/2014/main" id="{8532CCA9-DF27-8568-C799-C55F9B7BD3E2}"/>
              </a:ext>
            </a:extLst>
          </p:cNvPr>
          <p:cNvSpPr txBox="1"/>
          <p:nvPr/>
        </p:nvSpPr>
        <p:spPr>
          <a:xfrm>
            <a:off x="2561647" y="2905863"/>
            <a:ext cx="931665" cy="276999"/>
          </a:xfrm>
          <a:prstGeom prst="rect">
            <a:avLst/>
          </a:prstGeom>
          <a:noFill/>
        </p:spPr>
        <p:txBody>
          <a:bodyPr wrap="none" rtlCol="0">
            <a:spAutoFit/>
          </a:bodyPr>
          <a:lstStyle/>
          <a:p>
            <a:r>
              <a:rPr lang="en-US" sz="1200" dirty="0">
                <a:solidFill>
                  <a:schemeClr val="tx1">
                    <a:lumMod val="50000"/>
                    <a:lumOff val="50000"/>
                  </a:schemeClr>
                </a:solidFill>
              </a:rPr>
              <a:t>06/01/2024</a:t>
            </a:r>
          </a:p>
        </p:txBody>
      </p:sp>
    </p:spTree>
    <p:extLst>
      <p:ext uri="{BB962C8B-B14F-4D97-AF65-F5344CB8AC3E}">
        <p14:creationId xmlns:p14="http://schemas.microsoft.com/office/powerpoint/2010/main" val="38318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0461DD-B7E0-5973-E98A-7BD68B0D0C61}"/>
              </a:ext>
            </a:extLst>
          </p:cNvPr>
          <p:cNvSpPr txBox="1"/>
          <p:nvPr/>
        </p:nvSpPr>
        <p:spPr>
          <a:xfrm>
            <a:off x="2167360" y="2112580"/>
            <a:ext cx="7857279" cy="1107996"/>
          </a:xfrm>
          <a:prstGeom prst="rect">
            <a:avLst/>
          </a:prstGeom>
          <a:noFill/>
        </p:spPr>
        <p:txBody>
          <a:bodyPr wrap="none" rtlCol="0">
            <a:spAutoFit/>
          </a:bodyPr>
          <a:lstStyle/>
          <a:p>
            <a:r>
              <a:rPr lang="en-US" sz="6600" dirty="0"/>
              <a:t>Reinterpret old results</a:t>
            </a:r>
          </a:p>
        </p:txBody>
      </p:sp>
    </p:spTree>
    <p:extLst>
      <p:ext uri="{BB962C8B-B14F-4D97-AF65-F5344CB8AC3E}">
        <p14:creationId xmlns:p14="http://schemas.microsoft.com/office/powerpoint/2010/main" val="283541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6A2E8-EA40-CBAF-2A54-DD23C6BD3201}"/>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F646DBDB-6783-A62B-FCAC-E736607967DD}"/>
              </a:ext>
            </a:extLst>
          </p:cNvPr>
          <p:cNvPicPr>
            <a:picLocks noChangeAspect="1"/>
          </p:cNvPicPr>
          <p:nvPr/>
        </p:nvPicPr>
        <p:blipFill>
          <a:blip r:embed="rId2"/>
          <a:stretch>
            <a:fillRect/>
          </a:stretch>
        </p:blipFill>
        <p:spPr>
          <a:xfrm>
            <a:off x="4343400" y="1451953"/>
            <a:ext cx="7030431" cy="1066949"/>
          </a:xfrm>
          <a:prstGeom prst="rect">
            <a:avLst/>
          </a:prstGeom>
        </p:spPr>
      </p:pic>
      <p:pic>
        <p:nvPicPr>
          <p:cNvPr id="15" name="Picture 14">
            <a:extLst>
              <a:ext uri="{FF2B5EF4-FFF2-40B4-BE49-F238E27FC236}">
                <a16:creationId xmlns:a16="http://schemas.microsoft.com/office/drawing/2014/main" id="{A6250CA0-118A-00D0-E1C3-4A52982B9E4B}"/>
              </a:ext>
            </a:extLst>
          </p:cNvPr>
          <p:cNvPicPr>
            <a:picLocks noChangeAspect="1"/>
          </p:cNvPicPr>
          <p:nvPr/>
        </p:nvPicPr>
        <p:blipFill>
          <a:blip r:embed="rId3"/>
          <a:stretch>
            <a:fillRect/>
          </a:stretch>
        </p:blipFill>
        <p:spPr>
          <a:xfrm>
            <a:off x="2010631" y="5194027"/>
            <a:ext cx="7001852" cy="95263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E9580CF-EE4D-E89C-61E4-D92FAED08EAF}"/>
                  </a:ext>
                </a:extLst>
              </p:cNvPr>
              <p:cNvSpPr txBox="1"/>
              <p:nvPr/>
            </p:nvSpPr>
            <p:spPr>
              <a:xfrm>
                <a:off x="402554" y="3064029"/>
                <a:ext cx="11392542" cy="584775"/>
              </a:xfrm>
              <a:prstGeom prst="rect">
                <a:avLst/>
              </a:prstGeom>
              <a:noFill/>
            </p:spPr>
            <p:txBody>
              <a:bodyPr wrap="none" rtlCol="0">
                <a:spAutoFit/>
              </a:bodyPr>
              <a:lstStyle/>
              <a:p>
                <a:r>
                  <a:rPr lang="en-US" sz="3200" dirty="0">
                    <a:solidFill>
                      <a:schemeClr val="accent6">
                        <a:lumMod val="75000"/>
                      </a:schemeClr>
                    </a:solidFill>
                  </a:rPr>
                  <a:t>At thermal equilibrium, high entropy </a:t>
                </a:r>
                <a14:m>
                  <m:oMath xmlns:m="http://schemas.openxmlformats.org/officeDocument/2006/math">
                    <m:r>
                      <a:rPr lang="en-US" sz="3200" i="1"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3200" dirty="0">
                    <a:solidFill>
                      <a:schemeClr val="accent6">
                        <a:lumMod val="75000"/>
                      </a:schemeClr>
                    </a:solidFill>
                  </a:rPr>
                  <a:t> high temperature </a:t>
                </a:r>
                <a14:m>
                  <m:oMath xmlns:m="http://schemas.openxmlformats.org/officeDocument/2006/math">
                    <m:r>
                      <a:rPr lang="en-US" sz="3200" i="1">
                        <a:solidFill>
                          <a:schemeClr val="accent6">
                            <a:lumMod val="75000"/>
                          </a:schemeClr>
                        </a:solidFill>
                        <a:latin typeface="Cambria Math" panose="02040503050406030204" pitchFamily="18" charset="0"/>
                        <a:ea typeface="Cambria Math" panose="02040503050406030204" pitchFamily="18" charset="0"/>
                      </a:rPr>
                      <m:t>⇔</m:t>
                    </m:r>
                  </m:oMath>
                </a14:m>
                <a:r>
                  <a:rPr lang="en-US" sz="3200" dirty="0">
                    <a:solidFill>
                      <a:schemeClr val="accent6">
                        <a:lumMod val="75000"/>
                      </a:schemeClr>
                    </a:solidFill>
                  </a:rPr>
                  <a:t> low </a:t>
                </a:r>
                <a14:m>
                  <m:oMath xmlns:m="http://schemas.openxmlformats.org/officeDocument/2006/math">
                    <m:r>
                      <a:rPr lang="en-US" sz="3200" b="0" i="1" smtClean="0">
                        <a:solidFill>
                          <a:schemeClr val="accent6">
                            <a:lumMod val="75000"/>
                          </a:schemeClr>
                        </a:solidFill>
                        <a:latin typeface="Cambria Math" panose="02040503050406030204" pitchFamily="18" charset="0"/>
                      </a:rPr>
                      <m:t>𝛽</m:t>
                    </m:r>
                  </m:oMath>
                </a14:m>
                <a:endParaRPr lang="en-US" sz="32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AE9580CF-EE4D-E89C-61E4-D92FAED08EAF}"/>
                  </a:ext>
                </a:extLst>
              </p:cNvPr>
              <p:cNvSpPr txBox="1">
                <a:spLocks noRot="1" noChangeAspect="1" noMove="1" noResize="1" noEditPoints="1" noAdjustHandles="1" noChangeArrowheads="1" noChangeShapeType="1" noTextEdit="1"/>
              </p:cNvSpPr>
              <p:nvPr/>
            </p:nvSpPr>
            <p:spPr>
              <a:xfrm>
                <a:off x="402554" y="3064029"/>
                <a:ext cx="11392542" cy="584775"/>
              </a:xfrm>
              <a:prstGeom prst="rect">
                <a:avLst/>
              </a:prstGeom>
              <a:blipFill>
                <a:blip r:embed="rId4"/>
                <a:stretch>
                  <a:fillRect l="-1338" t="-12500" b="-3437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7A16B26-EB49-40C9-667B-0AD208271012}"/>
              </a:ext>
            </a:extLst>
          </p:cNvPr>
          <p:cNvSpPr txBox="1"/>
          <p:nvPr/>
        </p:nvSpPr>
        <p:spPr>
          <a:xfrm>
            <a:off x="323192" y="433551"/>
            <a:ext cx="4645824" cy="954107"/>
          </a:xfrm>
          <a:prstGeom prst="rect">
            <a:avLst/>
          </a:prstGeom>
          <a:noFill/>
        </p:spPr>
        <p:txBody>
          <a:bodyPr wrap="none" rtlCol="0">
            <a:spAutoFit/>
          </a:bodyPr>
          <a:lstStyle/>
          <a:p>
            <a:r>
              <a:rPr lang="en-US" sz="2800" dirty="0"/>
              <a:t>Classical blackbody radiation</a:t>
            </a:r>
            <a:br>
              <a:rPr lang="en-US" sz="2800" dirty="0"/>
            </a:br>
            <a:r>
              <a:rPr lang="en-US" sz="2800" dirty="0"/>
              <a:t>recovered at small frequencies</a:t>
            </a:r>
          </a:p>
        </p:txBody>
      </p:sp>
      <p:cxnSp>
        <p:nvCxnSpPr>
          <p:cNvPr id="6" name="Straight Arrow Connector 5">
            <a:extLst>
              <a:ext uri="{FF2B5EF4-FFF2-40B4-BE49-F238E27FC236}">
                <a16:creationId xmlns:a16="http://schemas.microsoft.com/office/drawing/2014/main" id="{FA6DBE70-A451-2A3A-3983-347F027D97DC}"/>
              </a:ext>
            </a:extLst>
          </p:cNvPr>
          <p:cNvCxnSpPr>
            <a:cxnSpLocks/>
          </p:cNvCxnSpPr>
          <p:nvPr/>
        </p:nvCxnSpPr>
        <p:spPr>
          <a:xfrm>
            <a:off x="4106917" y="1387658"/>
            <a:ext cx="3767959" cy="797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D91298D-3B5A-BB28-01E9-8F0E0BCC45B1}"/>
                  </a:ext>
                </a:extLst>
              </p:cNvPr>
              <p:cNvSpPr txBox="1"/>
              <p:nvPr/>
            </p:nvSpPr>
            <p:spPr>
              <a:xfrm>
                <a:off x="323192" y="3982760"/>
                <a:ext cx="4354847" cy="954107"/>
              </a:xfrm>
              <a:prstGeom prst="rect">
                <a:avLst/>
              </a:prstGeom>
              <a:noFill/>
            </p:spPr>
            <p:txBody>
              <a:bodyPr wrap="none" rtlCol="0">
                <a:spAutoFit/>
              </a:bodyPr>
              <a:lstStyle/>
              <a:p>
                <a:r>
                  <a:rPr lang="en-US" sz="2800" dirty="0"/>
                  <a:t>Classical blackbody radiation</a:t>
                </a:r>
                <a:br>
                  <a:rPr lang="en-US" sz="2800" dirty="0"/>
                </a:br>
                <a:r>
                  <a:rPr lang="en-US" sz="2800" dirty="0"/>
                  <a:t>recovered at small </a:t>
                </a:r>
                <a14:m>
                  <m:oMath xmlns:m="http://schemas.openxmlformats.org/officeDocument/2006/math">
                    <m:r>
                      <a:rPr lang="en-US" sz="2800" b="0" i="1" smtClean="0">
                        <a:latin typeface="Cambria Math" panose="02040503050406030204" pitchFamily="18" charset="0"/>
                      </a:rPr>
                      <m:t>𝛽</m:t>
                    </m:r>
                  </m:oMath>
                </a14:m>
                <a:endParaRPr lang="en-US" sz="2800" dirty="0"/>
              </a:p>
            </p:txBody>
          </p:sp>
        </mc:Choice>
        <mc:Fallback xmlns="">
          <p:sp>
            <p:nvSpPr>
              <p:cNvPr id="20" name="TextBox 19">
                <a:extLst>
                  <a:ext uri="{FF2B5EF4-FFF2-40B4-BE49-F238E27FC236}">
                    <a16:creationId xmlns:a16="http://schemas.microsoft.com/office/drawing/2014/main" id="{9D91298D-3B5A-BB28-01E9-8F0E0BCC45B1}"/>
                  </a:ext>
                </a:extLst>
              </p:cNvPr>
              <p:cNvSpPr txBox="1">
                <a:spLocks noRot="1" noChangeAspect="1" noMove="1" noResize="1" noEditPoints="1" noAdjustHandles="1" noChangeArrowheads="1" noChangeShapeType="1" noTextEdit="1"/>
              </p:cNvSpPr>
              <p:nvPr/>
            </p:nvSpPr>
            <p:spPr>
              <a:xfrm>
                <a:off x="323192" y="3982760"/>
                <a:ext cx="4354847" cy="954107"/>
              </a:xfrm>
              <a:prstGeom prst="rect">
                <a:avLst/>
              </a:prstGeom>
              <a:blipFill>
                <a:blip r:embed="rId5"/>
                <a:stretch>
                  <a:fillRect l="-2801" t="-5732" r="-1681" b="-1719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13CE1ED-6F13-AE2F-16EC-C3B655ADD9D6}"/>
              </a:ext>
            </a:extLst>
          </p:cNvPr>
          <p:cNvCxnSpPr>
            <a:cxnSpLocks/>
          </p:cNvCxnSpPr>
          <p:nvPr/>
        </p:nvCxnSpPr>
        <p:spPr>
          <a:xfrm>
            <a:off x="3476297" y="4673055"/>
            <a:ext cx="1734206" cy="1041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11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Lst>
  </p:timing>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55361</TotalTime>
  <Words>1407</Words>
  <Application>Microsoft Office PowerPoint</Application>
  <PresentationFormat>Widescreen</PresentationFormat>
  <Paragraphs>181</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Times New Roman</vt:lpstr>
      <vt:lpstr>Office Theme</vt:lpstr>
      <vt:lpstr>Classical mechanics as the high-entropy limit of quantum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about our project</vt:lpstr>
      <vt:lpstr>Main goal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219</cp:revision>
  <dcterms:created xsi:type="dcterms:W3CDTF">2021-04-07T15:17:47Z</dcterms:created>
  <dcterms:modified xsi:type="dcterms:W3CDTF">2025-10-27T14:22:51Z</dcterms:modified>
</cp:coreProperties>
</file>