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02" r:id="rId2"/>
    <p:sldId id="927" r:id="rId3"/>
    <p:sldId id="928" r:id="rId4"/>
    <p:sldId id="931" r:id="rId5"/>
    <p:sldId id="930" r:id="rId6"/>
    <p:sldId id="932" r:id="rId7"/>
    <p:sldId id="933" r:id="rId8"/>
    <p:sldId id="935" r:id="rId9"/>
    <p:sldId id="934" r:id="rId10"/>
    <p:sldId id="922" r:id="rId11"/>
    <p:sldId id="920" r:id="rId12"/>
    <p:sldId id="937" r:id="rId13"/>
    <p:sldId id="936" r:id="rId14"/>
    <p:sldId id="938" r:id="rId15"/>
    <p:sldId id="939" r:id="rId16"/>
    <p:sldId id="9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formal system for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Assumptions of Physics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3711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9184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Statements are primitive notions in the formal system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918456" cy="707886"/>
              </a:xfrm>
              <a:prstGeom prst="rect">
                <a:avLst/>
              </a:prstGeom>
              <a:blipFill>
                <a:blip r:embed="rId3"/>
                <a:stretch>
                  <a:fillRect t="-15517" r="-66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3875AA2-4D44-226F-A033-8E85D8C72340}"/>
              </a:ext>
            </a:extLst>
          </p:cNvPr>
          <p:cNvSpPr txBox="1"/>
          <p:nvPr/>
        </p:nvSpPr>
        <p:spPr>
          <a:xfrm>
            <a:off x="8734796" y="1237938"/>
            <a:ext cx="321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formal system does not know or care about the syntax or semantics of the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F8F53-723D-6285-2C5B-B8F2C3AA86EB}"/>
              </a:ext>
            </a:extLst>
          </p:cNvPr>
          <p:cNvSpPr txBox="1"/>
          <p:nvPr/>
        </p:nvSpPr>
        <p:spPr>
          <a:xfrm>
            <a:off x="534801" y="4577631"/>
            <a:ext cx="888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Should statements be the smallest primitive notion?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358EB-63DC-0961-5BAE-F6C92E287BA2}"/>
              </a:ext>
            </a:extLst>
          </p:cNvPr>
          <p:cNvSpPr txBox="1"/>
          <p:nvPr/>
        </p:nvSpPr>
        <p:spPr>
          <a:xfrm>
            <a:off x="220941" y="5217636"/>
            <a:ext cx="52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guarantee universality, non-contradiction and connection to evidence on each statement alone?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9B4A9-CBCB-1578-87DD-45B0E321DEC0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E7EAAA-5856-5538-0A48-BD7152B31C0C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8744A7-CB6B-5414-C27C-C1F1247B096B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282BE-632B-870D-F3BE-6DB12C2209E7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C97FE8-1746-3377-E5D7-CB5EFCB3F386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052C68-86AC-A2E3-A8FD-C6AB5682E03D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146520-E98D-A301-BFC6-AE4E82CB4E03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64A677-F535-CA56-C573-42C95C01714D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64A677-F535-CA56-C573-42C95C017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FA06794-DFED-D8D0-FB5D-97FBCE2EFC17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A08C56-8B8D-AC26-25AC-B450349AC6B1}"/>
              </a:ext>
            </a:extLst>
          </p:cNvPr>
          <p:cNvSpPr txBox="1"/>
          <p:nvPr/>
        </p:nvSpPr>
        <p:spPr>
          <a:xfrm>
            <a:off x="386102" y="3789264"/>
            <a:ext cx="3635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AB256A-9770-F5C1-ADE6-412E5C8973D3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F597D5-D574-4993-28FB-00C1E27F8AC1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4A375B1-8A8C-48D9-45D8-D27F993D74F1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727E3F8-A76B-52A5-BEA4-D495D786D1EB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40B357-B22C-3E54-28E3-68023B604EE4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99C447-6106-EA10-9713-2C11ED453484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8E004FB-0763-7F8F-DAAE-C60DDDA03605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189527-F941-E041-56AC-52B45543BAA4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84DD2D-D544-9C28-FD5F-D02696221DE6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52624A-52F1-3AEE-0A8C-58676F2D2514}"/>
              </a:ext>
            </a:extLst>
          </p:cNvPr>
          <p:cNvCxnSpPr>
            <a:stCxn id="37" idx="3"/>
            <a:endCxn id="45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FE78A4-CB2C-B935-1605-66DCD41F082A}"/>
              </a:ext>
            </a:extLst>
          </p:cNvPr>
          <p:cNvCxnSpPr>
            <a:stCxn id="44" idx="3"/>
            <a:endCxn id="50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A8FD72-4F81-55F1-1615-962CFCD27F43}"/>
              </a:ext>
            </a:extLst>
          </p:cNvPr>
          <p:cNvCxnSpPr>
            <a:stCxn id="43" idx="3"/>
            <a:endCxn id="49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62BF3B-DE5A-4266-3D3D-9ED365A9650E}"/>
              </a:ext>
            </a:extLst>
          </p:cNvPr>
          <p:cNvCxnSpPr>
            <a:stCxn id="39" idx="3"/>
            <a:endCxn id="46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FE73F-A18D-2B72-2607-7F887FDB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0D379-DB0D-5E7D-79FF-894B0EDE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E8A82-5E76-1CD7-EDFE-448CBC819726}"/>
              </a:ext>
            </a:extLst>
          </p:cNvPr>
          <p:cNvSpPr txBox="1"/>
          <p:nvPr/>
        </p:nvSpPr>
        <p:spPr>
          <a:xfrm>
            <a:off x="445926" y="1150340"/>
            <a:ext cx="20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No-no 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84411-2A73-79DD-5EDE-8053144B8A0B}"/>
              </a:ext>
            </a:extLst>
          </p:cNvPr>
          <p:cNvSpPr txBox="1"/>
          <p:nvPr/>
        </p:nvSpPr>
        <p:spPr>
          <a:xfrm>
            <a:off x="445926" y="1980407"/>
            <a:ext cx="21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Yablo’s</a:t>
            </a:r>
            <a:r>
              <a:rPr lang="en-US" sz="2400" dirty="0"/>
              <a:t> paradox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93C38-0E9B-0045-A4AB-12A6C1FEDA72}"/>
              </a:ext>
            </a:extLst>
          </p:cNvPr>
          <p:cNvSpPr txBox="1"/>
          <p:nvPr/>
        </p:nvSpPr>
        <p:spPr>
          <a:xfrm>
            <a:off x="445926" y="320273"/>
            <a:ext cx="17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Liar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360A99-9ECB-3589-8FD4-431B010523D5}"/>
                  </a:ext>
                </a:extLst>
              </p:cNvPr>
              <p:cNvSpPr txBox="1"/>
              <p:nvPr/>
            </p:nvSpPr>
            <p:spPr>
              <a:xfrm>
                <a:off x="7038868" y="574080"/>
                <a:ext cx="55473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Logical consistency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is a property of 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groups of statements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360A99-9ECB-3589-8FD4-431B0105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68" y="574080"/>
                <a:ext cx="5547360" cy="1938992"/>
              </a:xfrm>
              <a:prstGeom prst="rect">
                <a:avLst/>
              </a:prstGeom>
              <a:blipFill>
                <a:blip r:embed="rId2"/>
                <a:stretch>
                  <a:fillRect l="-3956" t="-5660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D3FCC96-3214-F8F3-4A62-F8B601B828DC}"/>
              </a:ext>
            </a:extLst>
          </p:cNvPr>
          <p:cNvSpPr txBox="1"/>
          <p:nvPr/>
        </p:nvSpPr>
        <p:spPr>
          <a:xfrm>
            <a:off x="3066057" y="400113"/>
            <a:ext cx="23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“This sentence is false”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92C2D-9AB9-8592-98FD-967451FF1481}"/>
              </a:ext>
            </a:extLst>
          </p:cNvPr>
          <p:cNvSpPr txBox="1"/>
          <p:nvPr/>
        </p:nvSpPr>
        <p:spPr>
          <a:xfrm>
            <a:off x="3066057" y="1150340"/>
            <a:ext cx="51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next sentence is false”</a:t>
            </a:r>
          </a:p>
          <a:p>
            <a:r>
              <a:rPr lang="en-US" dirty="0"/>
              <a:t>“The previous sentence is true”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EBC26-9999-4F8E-5378-C8C35210A55B}"/>
                  </a:ext>
                </a:extLst>
              </p:cNvPr>
              <p:cNvSpPr txBox="1"/>
              <p:nvPr/>
            </p:nvSpPr>
            <p:spPr>
              <a:xfrm>
                <a:off x="3066057" y="1980602"/>
                <a:ext cx="275825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:r>
                  <a:rPr lang="en-US" b="0" dirty="0"/>
                  <a:t>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EBC26-9999-4F8E-5378-C8C35210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057" y="1980602"/>
                <a:ext cx="2758256" cy="1477328"/>
              </a:xfrm>
              <a:prstGeom prst="rect">
                <a:avLst/>
              </a:prstGeom>
              <a:blipFill>
                <a:blip r:embed="rId3"/>
                <a:stretch>
                  <a:fillRect l="-1991" t="-2479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C67275-1AA9-66F8-AFC9-939F3AB895CE}"/>
                  </a:ext>
                </a:extLst>
              </p:cNvPr>
              <p:cNvSpPr txBox="1"/>
              <p:nvPr/>
            </p:nvSpPr>
            <p:spPr>
              <a:xfrm>
                <a:off x="329983" y="3843655"/>
                <a:ext cx="55473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Logical relationships are well-defined only with consistent semantics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C67275-1AA9-66F8-AFC9-939F3AB89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3" y="3843655"/>
                <a:ext cx="5547360" cy="1938992"/>
              </a:xfrm>
              <a:prstGeom prst="rect">
                <a:avLst/>
              </a:prstGeom>
              <a:blipFill>
                <a:blip r:embed="rId4"/>
                <a:stretch>
                  <a:fillRect l="-3846" t="-5660" r="-2637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3021624-B119-EFE0-BC83-94CE8070E092}"/>
              </a:ext>
            </a:extLst>
          </p:cNvPr>
          <p:cNvGrpSpPr/>
          <p:nvPr/>
        </p:nvGrpSpPr>
        <p:grpSpPr>
          <a:xfrm>
            <a:off x="5552881" y="3679104"/>
            <a:ext cx="3756796" cy="1378568"/>
            <a:chOff x="445926" y="3582604"/>
            <a:chExt cx="3756796" cy="13785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01B031-995C-4807-B103-A57DA21E23A2}"/>
                </a:ext>
              </a:extLst>
            </p:cNvPr>
            <p:cNvSpPr txBox="1"/>
            <p:nvPr/>
          </p:nvSpPr>
          <p:spPr>
            <a:xfrm>
              <a:off x="461377" y="3582604"/>
              <a:ext cx="35005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The pope is the bishop of Rome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B4352F-725D-E86B-1FF5-8F9839E7AC62}"/>
                </a:ext>
              </a:extLst>
            </p:cNvPr>
            <p:cNvSpPr txBox="1"/>
            <p:nvPr/>
          </p:nvSpPr>
          <p:spPr>
            <a:xfrm>
              <a:off x="445926" y="3951869"/>
              <a:ext cx="363715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/>
                <a:t>The bishop can only move diagonally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31C351D-E934-7006-C397-28BEBB609016}"/>
                    </a:ext>
                  </a:extLst>
                </p:cNvPr>
                <p:cNvSpPr txBox="1"/>
                <p:nvPr/>
              </p:nvSpPr>
              <p:spPr>
                <a:xfrm>
                  <a:off x="461377" y="4505800"/>
                  <a:ext cx="374134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dirty="0"/>
                    <a:t> The pope can only move diagonally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31C351D-E934-7006-C397-28BEBB609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77" y="4505800"/>
                  <a:ext cx="374134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9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68062EB-139D-983A-C48D-17EE251A4240}"/>
                </a:ext>
              </a:extLst>
            </p:cNvPr>
            <p:cNvGrpSpPr/>
            <p:nvPr/>
          </p:nvGrpSpPr>
          <p:grpSpPr>
            <a:xfrm>
              <a:off x="895135" y="4481657"/>
              <a:ext cx="2873828" cy="479515"/>
              <a:chOff x="5536163" y="3520233"/>
              <a:chExt cx="2071396" cy="78483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80F6F1-F6D3-0349-6168-D99AD2F1AE13}"/>
                  </a:ext>
                </a:extLst>
              </p:cNvPr>
              <p:cNvCxnSpPr/>
              <p:nvPr/>
            </p:nvCxnSpPr>
            <p:spPr>
              <a:xfrm>
                <a:off x="5536163" y="3520233"/>
                <a:ext cx="2071396" cy="78483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3EAD7A7-A812-E78D-92D1-B26D5D93CC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6163" y="3520233"/>
                <a:ext cx="2071396" cy="78483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33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0150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Statements must be grouped into logical contexts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015003" cy="707886"/>
              </a:xfrm>
              <a:prstGeom prst="rect">
                <a:avLst/>
              </a:prstGeom>
              <a:blipFill>
                <a:blip r:embed="rId3"/>
                <a:stretch>
                  <a:fillRect t="-15517" r="-9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3875AA2-4D44-226F-A033-8E85D8C72340}"/>
              </a:ext>
            </a:extLst>
          </p:cNvPr>
          <p:cNvSpPr txBox="1"/>
          <p:nvPr/>
        </p:nvSpPr>
        <p:spPr>
          <a:xfrm>
            <a:off x="8734796" y="1237938"/>
            <a:ext cx="321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Logical context contains all statements that are logically and semantically related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F8F53-723D-6285-2C5B-B8F2C3AA86EB}"/>
              </a:ext>
            </a:extLst>
          </p:cNvPr>
          <p:cNvSpPr txBox="1"/>
          <p:nvPr/>
        </p:nvSpPr>
        <p:spPr>
          <a:xfrm>
            <a:off x="534801" y="4577631"/>
            <a:ext cx="833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Still need connection to experimental evidence!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1EB14-4F7F-2872-14CF-E220CCC7B4EE}"/>
              </a:ext>
            </a:extLst>
          </p:cNvPr>
          <p:cNvSpPr/>
          <p:nvPr/>
        </p:nvSpPr>
        <p:spPr>
          <a:xfrm>
            <a:off x="6511485" y="2092401"/>
            <a:ext cx="1962466" cy="11691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ABB5D4-ECF9-240F-F992-538D6ACDB50B}"/>
              </a:ext>
            </a:extLst>
          </p:cNvPr>
          <p:cNvSpPr/>
          <p:nvPr/>
        </p:nvSpPr>
        <p:spPr>
          <a:xfrm>
            <a:off x="136772" y="2109216"/>
            <a:ext cx="5349627" cy="221633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B9C04-BA5B-BBA8-6FA8-5D4B29A5F1D9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690452-1D5E-C935-3098-79F2E015D640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A1813F-3DEC-7F28-B500-735403EEBEBC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64BAF-128D-AE5A-6440-6F998D1EAA32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A86053-F11A-1031-5ECB-2145A9A35284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D957C6-CADC-2367-4363-80C8636A3213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31E4F3-E33B-7B82-87B0-9FDBAEEB7043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C3A577-7B3F-EA42-278D-6F1D5EBCE0B0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C3A577-7B3F-EA42-278D-6F1D5EBC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11A632-0CFD-2E96-DDFD-39D41ECD51A9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644214-525D-6052-A955-3A1BFB9673E3}"/>
              </a:ext>
            </a:extLst>
          </p:cNvPr>
          <p:cNvSpPr txBox="1"/>
          <p:nvPr/>
        </p:nvSpPr>
        <p:spPr>
          <a:xfrm>
            <a:off x="386102" y="3789264"/>
            <a:ext cx="3635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D8BFC4-28CC-E158-6299-485599E42E90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2E620B-4328-9A25-91DA-2B5F27CBCDDA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99E105-3F20-8F5A-4299-B7580F5DC1DF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52A51C-BF0C-5E6F-A179-A66F4CB1EC35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F249493-1446-A4A4-0A40-843DEFF690B2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C9A197-CDA4-F879-B360-7F6F421CAAAD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EC9EDD-2DE0-C147-BC4F-3CEDB7F35897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CD1C763-2D03-FF67-2828-58BCEB6507D8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5FCF29-3DF1-89D9-C2F1-EA0E22F29C95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35AC2A-ABDB-C30E-55D0-0730841699E0}"/>
              </a:ext>
            </a:extLst>
          </p:cNvPr>
          <p:cNvCxnSpPr>
            <a:stCxn id="42" idx="3"/>
            <a:endCxn id="47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24F60F-3825-273A-A7C7-D08D94A070A0}"/>
              </a:ext>
            </a:extLst>
          </p:cNvPr>
          <p:cNvCxnSpPr>
            <a:stCxn id="46" idx="3"/>
            <a:endCxn id="52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B856E9-C472-1F54-14EE-4B2480DC7D50}"/>
              </a:ext>
            </a:extLst>
          </p:cNvPr>
          <p:cNvCxnSpPr>
            <a:stCxn id="45" idx="3"/>
            <a:endCxn id="51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200510-20D5-1594-26EC-F3A280BEEB2A}"/>
              </a:ext>
            </a:extLst>
          </p:cNvPr>
          <p:cNvCxnSpPr>
            <a:stCxn id="43" idx="3"/>
            <a:endCxn id="48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B514D7-AE12-D8F7-6B40-C8A49C5E63FB}"/>
                  </a:ext>
                </a:extLst>
              </p:cNvPr>
              <p:cNvSpPr txBox="1"/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B514D7-AE12-D8F7-6B40-C8A49C5E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48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3ED72-05D5-C3A7-E2D6-51ED1BF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240A1-E3C1-FD95-7071-8F51BE51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2">
                <a:extLst>
                  <a:ext uri="{FF2B5EF4-FFF2-40B4-BE49-F238E27FC236}">
                    <a16:creationId xmlns:a16="http://schemas.microsoft.com/office/drawing/2014/main" id="{7DD9EC03-0AF0-8CD8-8FA0-1E97A343F8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69855"/>
                  </p:ext>
                </p:extLst>
              </p:nvPr>
            </p:nvGraphicFramePr>
            <p:xfrm>
              <a:off x="4278930" y="50120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2">
                <a:extLst>
                  <a:ext uri="{FF2B5EF4-FFF2-40B4-BE49-F238E27FC236}">
                    <a16:creationId xmlns:a16="http://schemas.microsoft.com/office/drawing/2014/main" id="{7DD9EC03-0AF0-8CD8-8FA0-1E97A343F8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69855"/>
                  </p:ext>
                </p:extLst>
              </p:nvPr>
            </p:nvGraphicFramePr>
            <p:xfrm>
              <a:off x="4278930" y="50120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85" r="-322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32BD76E-CDC0-7CDA-DA7D-B08E962E5A43}"/>
              </a:ext>
            </a:extLst>
          </p:cNvPr>
          <p:cNvGrpSpPr/>
          <p:nvPr/>
        </p:nvGrpSpPr>
        <p:grpSpPr>
          <a:xfrm>
            <a:off x="1821049" y="1397497"/>
            <a:ext cx="504548" cy="504548"/>
            <a:chOff x="8269002" y="5563077"/>
            <a:chExt cx="504548" cy="5045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0F2A79-E12A-3D2B-253D-BDC129D02440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C7D7A9-06E5-9D4B-6016-4367DC9ACD1F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356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C7D7A9-06E5-9D4B-6016-4367DC9A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35644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27C525-A85E-4508-044A-F943F617F14F}"/>
              </a:ext>
            </a:extLst>
          </p:cNvPr>
          <p:cNvCxnSpPr>
            <a:cxnSpLocks/>
          </p:cNvCxnSpPr>
          <p:nvPr/>
        </p:nvCxnSpPr>
        <p:spPr>
          <a:xfrm>
            <a:off x="1263704" y="1296925"/>
            <a:ext cx="589480" cy="12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6855DE2-39DC-D61E-9582-DFD256F40FCD}"/>
              </a:ext>
            </a:extLst>
          </p:cNvPr>
          <p:cNvSpPr/>
          <p:nvPr/>
        </p:nvSpPr>
        <p:spPr>
          <a:xfrm>
            <a:off x="1184485" y="1278261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95812D-C9D2-6336-16AD-B75EC67DDA8D}"/>
                  </a:ext>
                </a:extLst>
              </p:cNvPr>
              <p:cNvSpPr txBox="1"/>
              <p:nvPr/>
            </p:nvSpPr>
            <p:spPr>
              <a:xfrm>
                <a:off x="1009629" y="908929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95812D-C9D2-6336-16AD-B75EC67DD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29" y="908929"/>
                <a:ext cx="3497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80A5E4-B077-5D56-B73C-181819B88BD7}"/>
              </a:ext>
            </a:extLst>
          </p:cNvPr>
          <p:cNvSpPr txBox="1"/>
          <p:nvPr/>
        </p:nvSpPr>
        <p:spPr>
          <a:xfrm>
            <a:off x="575791" y="62179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1921D-3123-51A0-422C-1E006618E4A0}"/>
              </a:ext>
            </a:extLst>
          </p:cNvPr>
          <p:cNvSpPr txBox="1"/>
          <p:nvPr/>
        </p:nvSpPr>
        <p:spPr>
          <a:xfrm>
            <a:off x="1716553" y="2025205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test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70226-B4AE-1043-1898-4EFB3474EC37}"/>
              </a:ext>
            </a:extLst>
          </p:cNvPr>
          <p:cNvSpPr txBox="1"/>
          <p:nvPr/>
        </p:nvSpPr>
        <p:spPr>
          <a:xfrm>
            <a:off x="7083762" y="612924"/>
            <a:ext cx="467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Don’t necessarily have a test that always finishes in all cases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63033B-1362-8E85-70D6-6AF90B287118}"/>
              </a:ext>
            </a:extLst>
          </p:cNvPr>
          <p:cNvSpPr txBox="1"/>
          <p:nvPr/>
        </p:nvSpPr>
        <p:spPr>
          <a:xfrm>
            <a:off x="7063777" y="1794372"/>
            <a:ext cx="5032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exists extra terrestrial-life</a:t>
            </a:r>
          </a:p>
          <a:p>
            <a:r>
              <a:rPr lang="en-US" dirty="0"/>
              <a:t>The mass of the photon is exactly zero</a:t>
            </a:r>
          </a:p>
          <a:p>
            <a:r>
              <a:rPr lang="en-US" dirty="0"/>
              <a:t>The ratio between the mass of the electron and proton is a rational number</a:t>
            </a:r>
          </a:p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52">
                <a:extLst>
                  <a:ext uri="{FF2B5EF4-FFF2-40B4-BE49-F238E27FC236}">
                    <a16:creationId xmlns:a16="http://schemas.microsoft.com/office/drawing/2014/main" id="{7F5D78AB-F33A-FCDD-D137-FEE636705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519309"/>
                  </p:ext>
                </p:extLst>
              </p:nvPr>
            </p:nvGraphicFramePr>
            <p:xfrm>
              <a:off x="817274" y="3482437"/>
              <a:ext cx="2220608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52">
                <a:extLst>
                  <a:ext uri="{FF2B5EF4-FFF2-40B4-BE49-F238E27FC236}">
                    <a16:creationId xmlns:a16="http://schemas.microsoft.com/office/drawing/2014/main" id="{7F5D78AB-F33A-FCDD-D137-FEE636705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519309"/>
                  </p:ext>
                </p:extLst>
              </p:nvPr>
            </p:nvGraphicFramePr>
            <p:xfrm>
              <a:off x="817274" y="3482437"/>
              <a:ext cx="2220608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565455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742" r="-323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FC131C7-3BF1-A53A-87F5-5E687D055109}"/>
              </a:ext>
            </a:extLst>
          </p:cNvPr>
          <p:cNvSpPr txBox="1"/>
          <p:nvPr/>
        </p:nvSpPr>
        <p:spPr>
          <a:xfrm>
            <a:off x="3466593" y="3438536"/>
            <a:ext cx="5577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Verifiable statement: test guaranteed to finish successfully if and only if the statement is true</a:t>
            </a:r>
          </a:p>
        </p:txBody>
      </p:sp>
    </p:spTree>
    <p:extLst>
      <p:ext uri="{BB962C8B-B14F-4D97-AF65-F5344CB8AC3E}">
        <p14:creationId xmlns:p14="http://schemas.microsoft.com/office/powerpoint/2010/main" val="16711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B5685-25AD-C394-BCDD-B01ADC0B8C73}"/>
              </a:ext>
            </a:extLst>
          </p:cNvPr>
          <p:cNvSpPr/>
          <p:nvPr/>
        </p:nvSpPr>
        <p:spPr>
          <a:xfrm>
            <a:off x="6511485" y="2092401"/>
            <a:ext cx="1962466" cy="11691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FF5004-64AB-26FB-D0E7-F6D2F6719343}"/>
              </a:ext>
            </a:extLst>
          </p:cNvPr>
          <p:cNvSpPr/>
          <p:nvPr/>
        </p:nvSpPr>
        <p:spPr>
          <a:xfrm>
            <a:off x="136772" y="2109216"/>
            <a:ext cx="5349627" cy="221633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3717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Contexts should keep track of verifiable statements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371703" cy="707886"/>
              </a:xfrm>
              <a:prstGeom prst="rect">
                <a:avLst/>
              </a:prstGeom>
              <a:blipFill>
                <a:blip r:embed="rId3"/>
                <a:stretch>
                  <a:fillRect t="-15517" r="-80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C8DECD-AD56-69F6-4F74-FC4C76699475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30E92A-8573-C5FB-2F5B-31703CEE9E2D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122264-7BC9-B6A0-38F2-EDCF22B3CF19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6005CF-D41D-DBE1-B9DA-F599D29C97CA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E7F3D-3861-631E-CA3F-96D66FCDB5FB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CE6CD9-D0FE-659F-5AEB-CFF242E05F81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DBB27-70F4-279D-2C43-D4D7C369F794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C253D5-1701-9ACB-4AA7-FDF304A821A6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C253D5-1701-9ACB-4AA7-FDF304A82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F0337E9-9EE0-807B-C0D9-AF2E177D8CDE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F2380-B34C-452F-E3F3-840AE04E2A48}"/>
              </a:ext>
            </a:extLst>
          </p:cNvPr>
          <p:cNvSpPr txBox="1"/>
          <p:nvPr/>
        </p:nvSpPr>
        <p:spPr>
          <a:xfrm>
            <a:off x="386102" y="3789264"/>
            <a:ext cx="3635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99F03-9614-41BD-A3D7-30DDDF3DB70D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F756D-BED6-06C4-A7B2-92102CADB11C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D36CE-89C9-A618-85B5-B297A9BBBD88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EE3A1-161F-7080-8D91-14F8DC138B6C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87EB5E-9601-3FC6-B529-572B161933FF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877472-3532-A092-64E5-18CA38B04B3E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423F6A-912A-B444-93B3-C3DB8DEB783D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0D93AE-2F21-2EC1-F97E-FE0707EFD687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910FBC-0BC6-95BA-3DEA-910ABF9AD43F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639D1D-CEBC-0DEC-64B8-ED876FBE7FD0}"/>
              </a:ext>
            </a:extLst>
          </p:cNvPr>
          <p:cNvCxnSpPr>
            <a:stCxn id="19" idx="3"/>
            <a:endCxn id="26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FE902F-9DDE-2609-648E-8E0DE9C64841}"/>
              </a:ext>
            </a:extLst>
          </p:cNvPr>
          <p:cNvCxnSpPr>
            <a:stCxn id="25" idx="3"/>
            <a:endCxn id="31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02D396-8B3C-96D8-2720-FC152EB35A5B}"/>
              </a:ext>
            </a:extLst>
          </p:cNvPr>
          <p:cNvCxnSpPr>
            <a:stCxn id="24" idx="3"/>
            <a:endCxn id="30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8FD65C-C2B8-64CD-E36C-CEC2C07B70FD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DCC17-8303-CE53-FC59-3119055020FF}"/>
              </a:ext>
            </a:extLst>
          </p:cNvPr>
          <p:cNvSpPr/>
          <p:nvPr/>
        </p:nvSpPr>
        <p:spPr>
          <a:xfrm>
            <a:off x="302720" y="2248609"/>
            <a:ext cx="4939022" cy="94995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E055E5-7D38-4807-A411-94028D1D74B4}"/>
              </a:ext>
            </a:extLst>
          </p:cNvPr>
          <p:cNvSpPr/>
          <p:nvPr/>
        </p:nvSpPr>
        <p:spPr>
          <a:xfrm>
            <a:off x="6711695" y="2244801"/>
            <a:ext cx="357473" cy="6383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D1A044-577F-18EC-AC98-CB7B11D55A83}"/>
                  </a:ext>
                </a:extLst>
              </p:cNvPr>
              <p:cNvSpPr txBox="1"/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D1A044-577F-18EC-AC98-CB7B11D5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93E97-FE95-FADC-0CB8-5E4F9C4A504D}"/>
                  </a:ext>
                </a:extLst>
              </p:cNvPr>
              <p:cNvSpPr txBox="1"/>
              <p:nvPr/>
            </p:nvSpPr>
            <p:spPr>
              <a:xfrm>
                <a:off x="7043762" y="2131065"/>
                <a:ext cx="484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93E97-FE95-FADC-0CB8-5E4F9C4A5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762" y="2131065"/>
                <a:ext cx="484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6D0B83-1FB9-8A7D-7F80-F0B273CE9C33}"/>
              </a:ext>
            </a:extLst>
          </p:cNvPr>
          <p:cNvSpPr txBox="1"/>
          <p:nvPr/>
        </p:nvSpPr>
        <p:spPr>
          <a:xfrm>
            <a:off x="2612411" y="4577631"/>
            <a:ext cx="4285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primitive enough?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2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331E17-DF27-F4E5-F4B0-7DAF0356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F6680-5D1E-A917-65F5-9DE1207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41C1-4642-29EB-AC3A-0E62835E9AB1}"/>
                  </a:ext>
                </a:extLst>
              </p:cNvPr>
              <p:cNvSpPr txBox="1"/>
              <p:nvPr/>
            </p:nvSpPr>
            <p:spPr>
              <a:xfrm>
                <a:off x="3787997" y="375572"/>
                <a:ext cx="461600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41C1-4642-29EB-AC3A-0E62835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997" y="375572"/>
                <a:ext cx="4616007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1CA47F-4551-72F0-55F4-C756152CC22F}"/>
                  </a:ext>
                </a:extLst>
              </p:cNvPr>
              <p:cNvSpPr txBox="1"/>
              <p:nvPr/>
            </p:nvSpPr>
            <p:spPr>
              <a:xfrm>
                <a:off x="2779755" y="1883454"/>
                <a:ext cx="240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force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N”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1CA47F-4551-72F0-55F4-C756152C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55" y="1883454"/>
                <a:ext cx="2404633" cy="369332"/>
              </a:xfrm>
              <a:prstGeom prst="rect">
                <a:avLst/>
              </a:prstGeom>
              <a:blipFill>
                <a:blip r:embed="rId3"/>
                <a:stretch>
                  <a:fillRect l="-2284" t="-9836" r="-17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DD260-84A5-9F32-418D-90C2A1B1CA72}"/>
                  </a:ext>
                </a:extLst>
              </p:cNvPr>
              <p:cNvSpPr txBox="1"/>
              <p:nvPr/>
            </p:nvSpPr>
            <p:spPr>
              <a:xfrm>
                <a:off x="5999281" y="1871055"/>
                <a:ext cx="2613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mass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Kg”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DD260-84A5-9F32-418D-90C2A1B1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81" y="1871055"/>
                <a:ext cx="2613536" cy="369332"/>
              </a:xfrm>
              <a:prstGeom prst="rect">
                <a:avLst/>
              </a:prstGeom>
              <a:blipFill>
                <a:blip r:embed="rId4"/>
                <a:stretch>
                  <a:fillRect l="-1865" t="-9836" r="-16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76F1B-C4EE-7758-2C67-643E589F7423}"/>
                  </a:ext>
                </a:extLst>
              </p:cNvPr>
              <p:cNvSpPr txBox="1"/>
              <p:nvPr/>
            </p:nvSpPr>
            <p:spPr>
              <a:xfrm>
                <a:off x="7346535" y="424934"/>
                <a:ext cx="3357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acceleration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m/s</a:t>
                </a:r>
                <a:r>
                  <a:rPr lang="en-US" baseline="30000" dirty="0"/>
                  <a:t>2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76F1B-C4EE-7758-2C67-643E589F7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35" y="424934"/>
                <a:ext cx="3357650" cy="369332"/>
              </a:xfrm>
              <a:prstGeom prst="rect">
                <a:avLst/>
              </a:prstGeom>
              <a:blipFill>
                <a:blip r:embed="rId5"/>
                <a:stretch>
                  <a:fillRect l="-1452" t="-10000" r="-9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214528-CF7F-2D7D-48D8-EDBDED38FDC0}"/>
              </a:ext>
            </a:extLst>
          </p:cNvPr>
          <p:cNvSpPr txBox="1"/>
          <p:nvPr/>
        </p:nvSpPr>
        <p:spPr>
          <a:xfrm>
            <a:off x="321214" y="4172559"/>
            <a:ext cx="875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equation is really expressing relationships between experimentally verifiable statements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4AB73-E3AD-55A7-06F6-7AC7B895E1E8}"/>
              </a:ext>
            </a:extLst>
          </p:cNvPr>
          <p:cNvCxnSpPr>
            <a:cxnSpLocks/>
          </p:cNvCxnSpPr>
          <p:nvPr/>
        </p:nvCxnSpPr>
        <p:spPr>
          <a:xfrm>
            <a:off x="3340359" y="746449"/>
            <a:ext cx="715347" cy="35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F5530A-64F1-1DCC-AB50-E5AC14A44DC9}"/>
                  </a:ext>
                </a:extLst>
              </p:cNvPr>
              <p:cNvSpPr txBox="1"/>
              <p:nvPr/>
            </p:nvSpPr>
            <p:spPr>
              <a:xfrm>
                <a:off x="2787711" y="189551"/>
                <a:ext cx="631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F5530A-64F1-1DCC-AB50-E5AC14A4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11" y="189551"/>
                <a:ext cx="63190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B5705F-10BF-D4A7-12D2-9B4EF3450904}"/>
              </a:ext>
            </a:extLst>
          </p:cNvPr>
          <p:cNvCxnSpPr>
            <a:cxnSpLocks/>
          </p:cNvCxnSpPr>
          <p:nvPr/>
        </p:nvCxnSpPr>
        <p:spPr>
          <a:xfrm>
            <a:off x="3508310" y="466623"/>
            <a:ext cx="4039333" cy="5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0E5E9-B2F9-24D5-9973-ECF9783DC6E6}"/>
              </a:ext>
            </a:extLst>
          </p:cNvPr>
          <p:cNvCxnSpPr>
            <a:cxnSpLocks/>
          </p:cNvCxnSpPr>
          <p:nvPr/>
        </p:nvCxnSpPr>
        <p:spPr>
          <a:xfrm>
            <a:off x="3439886" y="609600"/>
            <a:ext cx="2881666" cy="55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FD7FB5-7DCD-FBB6-78F9-F65A1D42935C}"/>
                  </a:ext>
                </a:extLst>
              </p:cNvPr>
              <p:cNvSpPr txBox="1"/>
              <p:nvPr/>
            </p:nvSpPr>
            <p:spPr>
              <a:xfrm>
                <a:off x="1378352" y="2668284"/>
                <a:ext cx="931011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“The mass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Kg”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dirty="0"/>
                  <a:t>“The acceleration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m/s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“The force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N”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FD7FB5-7DCD-FBB6-78F9-F65A1D42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352" y="2668284"/>
                <a:ext cx="9310114" cy="1384995"/>
              </a:xfrm>
              <a:prstGeom prst="rect">
                <a:avLst/>
              </a:prstGeom>
              <a:blipFill>
                <a:blip r:embed="rId7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33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FE3B5-1AAC-68D4-1F40-4B917645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3ACD-4BC4-4F02-EEDF-BE83F338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A1D0-39B4-A231-6A6B-4F3BC3E2F1FC}"/>
              </a:ext>
            </a:extLst>
          </p:cNvPr>
          <p:cNvSpPr txBox="1"/>
          <p:nvPr/>
        </p:nvSpPr>
        <p:spPr>
          <a:xfrm>
            <a:off x="180393" y="192708"/>
            <a:ext cx="8667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can construct a formal system for experimental science provided we understand that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EDE1-263F-A6B0-5281-2A6957B94AF7}"/>
              </a:ext>
            </a:extLst>
          </p:cNvPr>
          <p:cNvSpPr txBox="1"/>
          <p:nvPr/>
        </p:nvSpPr>
        <p:spPr>
          <a:xfrm>
            <a:off x="239485" y="2333795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formal system is made “precise” by removing all things that can’t be captured in a precise 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6FF5A-E5DD-9487-B6F2-833D47202A14}"/>
              </a:ext>
            </a:extLst>
          </p:cNvPr>
          <p:cNvSpPr txBox="1"/>
          <p:nvPr/>
        </p:nvSpPr>
        <p:spPr>
          <a:xfrm>
            <a:off x="239485" y="1794233"/>
            <a:ext cx="636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physics will always live in the informal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A9DDA-BE29-CEB5-F5AB-EE691977B92A}"/>
              </a:ext>
            </a:extLst>
          </p:cNvPr>
          <p:cNvSpPr txBox="1"/>
          <p:nvPr/>
        </p:nvSpPr>
        <p:spPr>
          <a:xfrm>
            <a:off x="239485" y="4151583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Primitive notions should be specifically chosen to expose only necessary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7EEB2-457B-2785-21E9-D7318EEE3D55}"/>
              </a:ext>
            </a:extLst>
          </p:cNvPr>
          <p:cNvSpPr txBox="1"/>
          <p:nvPr/>
        </p:nvSpPr>
        <p:spPr>
          <a:xfrm>
            <a:off x="239485" y="5060476"/>
            <a:ext cx="8283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Axioms/definitions should be specifically chosen to have straightforward justifications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2623-1C0D-F1E8-9CAD-EE2245F3DA89}"/>
              </a:ext>
            </a:extLst>
          </p:cNvPr>
          <p:cNvSpPr txBox="1"/>
          <p:nvPr/>
        </p:nvSpPr>
        <p:spPr>
          <a:xfrm>
            <a:off x="239485" y="3242689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logic system needs to be “augmented” to keep track of experimental verifiability (is it enough?)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959151-8293-831C-65F5-0DB1D7658D45}"/>
              </a:ext>
            </a:extLst>
          </p:cNvPr>
          <p:cNvGrpSpPr/>
          <p:nvPr/>
        </p:nvGrpSpPr>
        <p:grpSpPr>
          <a:xfrm>
            <a:off x="8870140" y="394216"/>
            <a:ext cx="3141467" cy="3195642"/>
            <a:chOff x="6564215" y="1073699"/>
            <a:chExt cx="4672586" cy="47531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B099C0-6C48-A66B-1321-304D01D415CE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CC1F4C-2BEE-B15A-C573-CE50A87DE78D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AF131B-431D-59F5-E1AE-982DEED842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C6A083-4CB5-DD67-7AE8-82EDEC5652EF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8D9048-2FD4-134C-18B5-A010A98235A2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6EA2B1-3508-C159-9350-FCDC32842A0B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568007-3ACD-C023-3C0C-CA946093F729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D41857-10B5-5D84-55DB-0AA6A2CE99B3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EA8124-3829-F802-DB66-3455AF95CF31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2B789A-7C7C-5CD9-FEF1-2D282BE968E6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6872F-7B6E-76A8-E39E-619DC104B582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0B02682-2081-07E2-AEA4-CF03533D8AA9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oon 23">
              <a:extLst>
                <a:ext uri="{FF2B5EF4-FFF2-40B4-BE49-F238E27FC236}">
                  <a16:creationId xmlns:a16="http://schemas.microsoft.com/office/drawing/2014/main" id="{58696A34-7741-2544-CEBB-4073FE9E059F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FD3476-7207-382B-D508-16E0C543241F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0D3E262-67A4-5A7B-86D7-97AAE7E38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4CC40D-A823-DA4F-342E-FB366C100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7F9650-50D7-A54B-DCB1-70564847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1A6D65F-4683-DA33-AE19-1A1EC6B9F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C47573-8D14-12FE-9D01-988D8AE3CB3D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387254-EE22-83A1-2473-C1AA008CA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EAD223-62E0-5F23-5BAF-DF0931EC4366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FEE69EEA-67BC-B36C-EA57-4F23FA3B0B52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6E38522-5472-9B0F-4C5D-46C66706ABFD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1E7223-E3FE-C98D-50F3-4979F6236714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3B5C302-E448-A283-B1A8-BE7E7B9EBDD5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5920A14-1E10-AF6A-362A-1ACB9FB9886A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56DC6CF-B185-1D19-3747-E3BEECFF5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904EE96-BB32-6067-69EA-B7F92EBD0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FBF12BD-A12C-F7BE-4DEE-4012CC4A1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D8EF7440-024C-2D08-A548-6333BA8EB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CA2C1D3-57DE-D95B-C74F-4704F617F48E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A2C64B-801A-4A0A-3599-E657B59AA7CB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580A9C-985F-8BBA-948A-225B78204176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DB6F2E9-087E-BB44-AD37-3243427A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A8200B-44C1-1F00-4452-6F943FE4B261}"/>
                </a:ext>
              </a:extLst>
            </p:cNvPr>
            <p:cNvCxnSpPr>
              <a:cxnSpLocks/>
            </p:cNvCxnSpPr>
            <p:nvPr/>
          </p:nvCxnSpPr>
          <p:spPr>
            <a:xfrm>
              <a:off x="7751155" y="4709756"/>
              <a:ext cx="134060" cy="7717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96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7E982-F72A-E687-7AE6-4126697C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2F1FF-4604-CDF8-85AB-C0E0698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9B01F-DEFF-31D6-E0CC-8512F55B8759}"/>
              </a:ext>
            </a:extLst>
          </p:cNvPr>
          <p:cNvSpPr txBox="1"/>
          <p:nvPr/>
        </p:nvSpPr>
        <p:spPr>
          <a:xfrm>
            <a:off x="301048" y="234830"/>
            <a:ext cx="3651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A5A57-AC92-06E6-F13A-955A74F36AD5}"/>
              </a:ext>
            </a:extLst>
          </p:cNvPr>
          <p:cNvSpPr txBox="1"/>
          <p:nvPr/>
        </p:nvSpPr>
        <p:spPr>
          <a:xfrm>
            <a:off x="1410957" y="3660119"/>
            <a:ext cx="37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and rules to write sentences in the formal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EB626-8356-5952-3E51-77257E635BD4}"/>
              </a:ext>
            </a:extLst>
          </p:cNvPr>
          <p:cNvSpPr txBox="1"/>
          <p:nvPr/>
        </p:nvSpPr>
        <p:spPr>
          <a:xfrm>
            <a:off x="1410956" y="5344868"/>
            <a:ext cx="39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about primitive objects that are to be taken as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F5ADC-DA3C-01E2-061D-3E93BC077772}"/>
              </a:ext>
            </a:extLst>
          </p:cNvPr>
          <p:cNvSpPr txBox="1"/>
          <p:nvPr/>
        </p:nvSpPr>
        <p:spPr>
          <a:xfrm>
            <a:off x="1410956" y="1985930"/>
            <a:ext cx="425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objects that are taken as-is,</a:t>
            </a:r>
            <a:br>
              <a:rPr lang="en-US" dirty="0"/>
            </a:br>
            <a:r>
              <a:rPr lang="en-US" dirty="0"/>
              <a:t>without definition in terms of other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AA930C-373F-27E4-C371-3126BD931DBE}"/>
                  </a:ext>
                </a:extLst>
              </p:cNvPr>
              <p:cNvSpPr txBox="1"/>
              <p:nvPr/>
            </p:nvSpPr>
            <p:spPr>
              <a:xfrm>
                <a:off x="6451207" y="3692576"/>
                <a:ext cx="2121415" cy="67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for points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en-US" dirty="0"/>
                  <a:t> for segment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AA930C-373F-27E4-C371-3126BD931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07" y="3692576"/>
                <a:ext cx="2121415" cy="678968"/>
              </a:xfrm>
              <a:prstGeom prst="rect">
                <a:avLst/>
              </a:prstGeom>
              <a:blipFill>
                <a:blip r:embed="rId2"/>
                <a:stretch>
                  <a:fillRect l="-2299" t="-5405" r="-2299" b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5C6E56-33DE-25FF-BE83-BAB19193A0BB}"/>
              </a:ext>
            </a:extLst>
          </p:cNvPr>
          <p:cNvSpPr txBox="1"/>
          <p:nvPr/>
        </p:nvSpPr>
        <p:spPr>
          <a:xfrm>
            <a:off x="6489551" y="2041586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E.g. Points and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CBEB0-5341-2970-CBF8-0C22B298696C}"/>
              </a:ext>
            </a:extLst>
          </p:cNvPr>
          <p:cNvSpPr txBox="1"/>
          <p:nvPr/>
        </p:nvSpPr>
        <p:spPr>
          <a:xfrm>
            <a:off x="6047571" y="5308868"/>
            <a:ext cx="292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E.g. Given two points,</a:t>
            </a:r>
            <a:br>
              <a:rPr lang="en-US" dirty="0"/>
            </a:br>
            <a:r>
              <a:rPr lang="en-US" dirty="0"/>
              <a:t>there is a line that joins them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262EF-90E6-58EC-4D71-F0C69786BFB8}"/>
              </a:ext>
            </a:extLst>
          </p:cNvPr>
          <p:cNvSpPr txBox="1"/>
          <p:nvPr/>
        </p:nvSpPr>
        <p:spPr>
          <a:xfrm>
            <a:off x="921923" y="1137313"/>
            <a:ext cx="3030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primitive notions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D5D73-7840-6A70-3536-A1427C7B9266}"/>
              </a:ext>
            </a:extLst>
          </p:cNvPr>
          <p:cNvSpPr txBox="1"/>
          <p:nvPr/>
        </p:nvSpPr>
        <p:spPr>
          <a:xfrm>
            <a:off x="921923" y="2989727"/>
            <a:ext cx="288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formal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E040F-BE3F-E0AE-DA7A-59A8E24C000D}"/>
              </a:ext>
            </a:extLst>
          </p:cNvPr>
          <p:cNvSpPr txBox="1"/>
          <p:nvPr/>
        </p:nvSpPr>
        <p:spPr>
          <a:xfrm>
            <a:off x="921923" y="4663418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axioms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E78B6-C0F4-60C8-32E4-BB9BFADC9ABB}"/>
              </a:ext>
            </a:extLst>
          </p:cNvPr>
          <p:cNvSpPr txBox="1"/>
          <p:nvPr/>
        </p:nvSpPr>
        <p:spPr>
          <a:xfrm>
            <a:off x="5445714" y="1064067"/>
            <a:ext cx="4202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e.g. Euclidean geometry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28A09-B524-F96D-C0C6-49DCF6D12167}"/>
              </a:ext>
            </a:extLst>
          </p:cNvPr>
          <p:cNvGrpSpPr/>
          <p:nvPr/>
        </p:nvGrpSpPr>
        <p:grpSpPr>
          <a:xfrm>
            <a:off x="9641694" y="1340012"/>
            <a:ext cx="2176438" cy="1772479"/>
            <a:chOff x="9363740" y="1722088"/>
            <a:chExt cx="2176438" cy="17724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5CB8CF-FC20-392C-B1D5-8EEECFC641E7}"/>
                </a:ext>
              </a:extLst>
            </p:cNvPr>
            <p:cNvCxnSpPr/>
            <p:nvPr/>
          </p:nvCxnSpPr>
          <p:spPr>
            <a:xfrm flipV="1">
              <a:off x="9363740" y="2632261"/>
              <a:ext cx="2176438" cy="3484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C640E4-1008-C51C-7AC6-C93BD64B2A2D}"/>
                </a:ext>
              </a:extLst>
            </p:cNvPr>
            <p:cNvCxnSpPr/>
            <p:nvPr/>
          </p:nvCxnSpPr>
          <p:spPr>
            <a:xfrm flipV="1">
              <a:off x="9484242" y="1722088"/>
              <a:ext cx="1013637" cy="1772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B29DDB-D94F-9D6C-248E-5B2291922067}"/>
                </a:ext>
              </a:extLst>
            </p:cNvPr>
            <p:cNvSpPr/>
            <p:nvPr/>
          </p:nvSpPr>
          <p:spPr>
            <a:xfrm>
              <a:off x="10473224" y="2219164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5C3C27-AA9C-5718-C6CB-CE37596BA2A1}"/>
                </a:ext>
              </a:extLst>
            </p:cNvPr>
            <p:cNvSpPr/>
            <p:nvPr/>
          </p:nvSpPr>
          <p:spPr>
            <a:xfrm>
              <a:off x="11174616" y="2659219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68D534-F84C-7CCC-9948-5E87BDEECAEA}"/>
                </a:ext>
              </a:extLst>
            </p:cNvPr>
            <p:cNvSpPr/>
            <p:nvPr/>
          </p:nvSpPr>
          <p:spPr>
            <a:xfrm>
              <a:off x="9798760" y="2884227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6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37619B-F3C8-2A94-012A-E6F3DB2A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78BD7-51F5-90E3-6A43-974BBB8F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DAF80-F947-1FBC-D17C-1FBEF32EC540}"/>
              </a:ext>
            </a:extLst>
          </p:cNvPr>
          <p:cNvSpPr txBox="1"/>
          <p:nvPr/>
        </p:nvSpPr>
        <p:spPr>
          <a:xfrm>
            <a:off x="301048" y="234830"/>
            <a:ext cx="8797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 for all of mathematics: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7AFE7-9E51-5108-3BD1-B192A19C4EEC}"/>
              </a:ext>
            </a:extLst>
          </p:cNvPr>
          <p:cNvSpPr txBox="1"/>
          <p:nvPr/>
        </p:nvSpPr>
        <p:spPr>
          <a:xfrm>
            <a:off x="1882140" y="1226820"/>
            <a:ext cx="8088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Sets + first-order logic</a:t>
            </a:r>
            <a:br>
              <a:rPr lang="en-US" sz="3200" dirty="0"/>
            </a:br>
            <a:r>
              <a:rPr lang="en-US" sz="3200" dirty="0"/>
              <a:t>+ </a:t>
            </a:r>
            <a:r>
              <a:rPr lang="en-US" sz="3200" dirty="0" err="1"/>
              <a:t>Zermelo</a:t>
            </a:r>
            <a:r>
              <a:rPr lang="en-US" sz="3200" dirty="0"/>
              <a:t>–Fraenkel axioms (+ axiom of choice)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FF3B0-5016-CE4A-BA08-6327E15AE4AF}"/>
              </a:ext>
            </a:extLst>
          </p:cNvPr>
          <p:cNvSpPr txBox="1"/>
          <p:nvPr/>
        </p:nvSpPr>
        <p:spPr>
          <a:xfrm>
            <a:off x="301048" y="2750296"/>
            <a:ext cx="746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 for all of physics: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898C4-C0CD-FF5F-9DBD-17DBA5759B5A}"/>
              </a:ext>
            </a:extLst>
          </p:cNvPr>
          <p:cNvSpPr txBox="1"/>
          <p:nvPr/>
        </p:nvSpPr>
        <p:spPr>
          <a:xfrm>
            <a:off x="1882140" y="3888471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7988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7E982-F72A-E687-7AE6-4126697C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2F1FF-4604-CDF8-85AB-C0E0698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A5A57-AC92-06E6-F13A-955A74F36AD5}"/>
              </a:ext>
            </a:extLst>
          </p:cNvPr>
          <p:cNvSpPr txBox="1"/>
          <p:nvPr/>
        </p:nvSpPr>
        <p:spPr>
          <a:xfrm>
            <a:off x="4406491" y="780439"/>
            <a:ext cx="336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an issue: we can simply use first-order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D5D73-7840-6A70-3536-A1427C7B9266}"/>
              </a:ext>
            </a:extLst>
          </p:cNvPr>
          <p:cNvSpPr txBox="1"/>
          <p:nvPr/>
        </p:nvSpPr>
        <p:spPr>
          <a:xfrm>
            <a:off x="519587" y="277007"/>
            <a:ext cx="288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formal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E040F-BE3F-E0AE-DA7A-59A8E24C000D}"/>
              </a:ext>
            </a:extLst>
          </p:cNvPr>
          <p:cNvSpPr txBox="1"/>
          <p:nvPr/>
        </p:nvSpPr>
        <p:spPr>
          <a:xfrm>
            <a:off x="519587" y="1987745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axioms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3DFCD-0A9B-8531-05B7-EA0EA19D1C7E}"/>
              </a:ext>
            </a:extLst>
          </p:cNvPr>
          <p:cNvCxnSpPr>
            <a:cxnSpLocks/>
          </p:cNvCxnSpPr>
          <p:nvPr/>
        </p:nvCxnSpPr>
        <p:spPr>
          <a:xfrm flipH="1" flipV="1">
            <a:off x="3500059" y="857776"/>
            <a:ext cx="772820" cy="19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43A5F-35AF-C356-D5D1-7D787AA82E41}"/>
              </a:ext>
            </a:extLst>
          </p:cNvPr>
          <p:cNvCxnSpPr>
            <a:cxnSpLocks/>
          </p:cNvCxnSpPr>
          <p:nvPr/>
        </p:nvCxnSpPr>
        <p:spPr>
          <a:xfrm flipH="1">
            <a:off x="1987744" y="2084661"/>
            <a:ext cx="2186150" cy="2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A8DA30-42EA-3D94-1E85-EDA223006742}"/>
              </a:ext>
            </a:extLst>
          </p:cNvPr>
          <p:cNvSpPr txBox="1"/>
          <p:nvPr/>
        </p:nvSpPr>
        <p:spPr>
          <a:xfrm>
            <a:off x="4343630" y="1877883"/>
            <a:ext cx="39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should be justified by the physics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D505A9-7727-866C-8951-FB3EFCC95BB4}"/>
              </a:ext>
            </a:extLst>
          </p:cNvPr>
          <p:cNvGrpSpPr/>
          <p:nvPr/>
        </p:nvGrpSpPr>
        <p:grpSpPr>
          <a:xfrm>
            <a:off x="8522113" y="569394"/>
            <a:ext cx="2854992" cy="1887623"/>
            <a:chOff x="5664688" y="1950598"/>
            <a:chExt cx="3247734" cy="2147291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9AF471-8552-993C-E7AD-5B56446E54A5}"/>
                </a:ext>
              </a:extLst>
            </p:cNvPr>
            <p:cNvSpPr/>
            <p:nvPr/>
          </p:nvSpPr>
          <p:spPr>
            <a:xfrm>
              <a:off x="6719639" y="1950598"/>
              <a:ext cx="1203649" cy="5860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Physics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FD9AF9-325B-D495-A04B-F0C26DA1A7F3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Formal system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9B8579B-D596-8418-B975-6EE212CA821D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Physical requirements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32F0C5-B142-A31B-415D-69CF6E8B9EBC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Semantics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7A10890C-FF1E-1B8F-EA82-15CB311CAFF9}"/>
                </a:ext>
              </a:extLst>
            </p:cNvPr>
            <p:cNvCxnSpPr>
              <a:stCxn id="28" idx="1"/>
              <a:endCxn id="30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EAA8C705-8128-4AE6-D694-42721A2F8548}"/>
                </a:ext>
              </a:extLst>
            </p:cNvPr>
            <p:cNvCxnSpPr>
              <a:stCxn id="28" idx="3"/>
              <a:endCxn id="31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E6764E0-ADFC-6C3A-DC9D-D0A636180A72}"/>
                </a:ext>
              </a:extLst>
            </p:cNvPr>
            <p:cNvCxnSpPr>
              <a:cxnSpLocks/>
              <a:stCxn id="30" idx="2"/>
              <a:endCxn id="29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57198F3-5EE8-63F3-86B4-2E218AF0BCB4}"/>
              </a:ext>
            </a:extLst>
          </p:cNvPr>
          <p:cNvSpPr txBox="1"/>
          <p:nvPr/>
        </p:nvSpPr>
        <p:spPr>
          <a:xfrm>
            <a:off x="519587" y="1424109"/>
            <a:ext cx="3030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primitive notions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6125D4-2FD0-02DE-8090-A9D244BDAA10}"/>
              </a:ext>
            </a:extLst>
          </p:cNvPr>
          <p:cNvCxnSpPr>
            <a:cxnSpLocks/>
          </p:cNvCxnSpPr>
          <p:nvPr/>
        </p:nvCxnSpPr>
        <p:spPr>
          <a:xfrm flipH="1" flipV="1">
            <a:off x="3640030" y="1807177"/>
            <a:ext cx="533864" cy="23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4E48A9-52E7-1F4D-9AAC-67386FC0B371}"/>
              </a:ext>
            </a:extLst>
          </p:cNvPr>
          <p:cNvGrpSpPr/>
          <p:nvPr/>
        </p:nvGrpSpPr>
        <p:grpSpPr>
          <a:xfrm>
            <a:off x="2783607" y="3545527"/>
            <a:ext cx="2898080" cy="1679387"/>
            <a:chOff x="1266180" y="3185221"/>
            <a:chExt cx="2898080" cy="16793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5941E3-97D3-4C45-E187-1D1512DC687A}"/>
                </a:ext>
              </a:extLst>
            </p:cNvPr>
            <p:cNvSpPr txBox="1"/>
            <p:nvPr/>
          </p:nvSpPr>
          <p:spPr>
            <a:xfrm>
              <a:off x="1266180" y="3206509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D2D8750-2910-7299-5B05-85FFBDF4905C}"/>
                </a:ext>
              </a:extLst>
            </p:cNvPr>
            <p:cNvSpPr txBox="1"/>
            <p:nvPr/>
          </p:nvSpPr>
          <p:spPr>
            <a:xfrm>
              <a:off x="3065147" y="3206509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CDB073-6C60-1221-F247-A509C950D685}"/>
                </a:ext>
              </a:extLst>
            </p:cNvPr>
            <p:cNvCxnSpPr>
              <a:cxnSpLocks/>
            </p:cNvCxnSpPr>
            <p:nvPr/>
          </p:nvCxnSpPr>
          <p:spPr>
            <a:xfrm>
              <a:off x="2790911" y="3185221"/>
              <a:ext cx="0" cy="167938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B1E471-D4B9-E078-8474-8B7C8672B751}"/>
                </a:ext>
              </a:extLst>
            </p:cNvPr>
            <p:cNvSpPr txBox="1"/>
            <p:nvPr/>
          </p:nvSpPr>
          <p:spPr>
            <a:xfrm>
              <a:off x="1457819" y="3658972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8E2AEA-A063-7E04-B7CE-5427CB148118}"/>
                </a:ext>
              </a:extLst>
            </p:cNvPr>
            <p:cNvSpPr txBox="1"/>
            <p:nvPr/>
          </p:nvSpPr>
          <p:spPr>
            <a:xfrm>
              <a:off x="3252681" y="3658972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C6CA970F-CC70-559B-A6D2-CA498D5DBAFC}"/>
                </a:ext>
              </a:extLst>
            </p:cNvPr>
            <p:cNvSpPr/>
            <p:nvPr/>
          </p:nvSpPr>
          <p:spPr>
            <a:xfrm rot="20382263">
              <a:off x="3908152" y="4172271"/>
              <a:ext cx="256108" cy="35177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5CE35A4C-4474-FCC3-2ACE-58661DDA4B7C}"/>
                </a:ext>
              </a:extLst>
            </p:cNvPr>
            <p:cNvSpPr/>
            <p:nvPr/>
          </p:nvSpPr>
          <p:spPr>
            <a:xfrm>
              <a:off x="2449477" y="4229174"/>
              <a:ext cx="1225807" cy="2226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oon 110">
              <a:extLst>
                <a:ext uri="{FF2B5EF4-FFF2-40B4-BE49-F238E27FC236}">
                  <a16:creationId xmlns:a16="http://schemas.microsoft.com/office/drawing/2014/main" id="{36003D78-1651-9BF8-F0CB-566DD89A1157}"/>
                </a:ext>
              </a:extLst>
            </p:cNvPr>
            <p:cNvSpPr/>
            <p:nvPr/>
          </p:nvSpPr>
          <p:spPr>
            <a:xfrm rot="20382263">
              <a:off x="1898837" y="4172271"/>
              <a:ext cx="256108" cy="351771"/>
            </a:xfrm>
            <a:prstGeom prst="moon">
              <a:avLst/>
            </a:prstGeom>
            <a:solidFill>
              <a:srgbClr val="934BC9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959FD41-275D-7416-F296-97240DD56D17}"/>
              </a:ext>
            </a:extLst>
          </p:cNvPr>
          <p:cNvCxnSpPr>
            <a:cxnSpLocks/>
          </p:cNvCxnSpPr>
          <p:nvPr/>
        </p:nvCxnSpPr>
        <p:spPr>
          <a:xfrm>
            <a:off x="2109260" y="3643328"/>
            <a:ext cx="524621" cy="44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549F22-EA92-3748-36B6-F09BFD0281D9}"/>
              </a:ext>
            </a:extLst>
          </p:cNvPr>
          <p:cNvSpPr txBox="1"/>
          <p:nvPr/>
        </p:nvSpPr>
        <p:spPr>
          <a:xfrm>
            <a:off x="667224" y="3052216"/>
            <a:ext cx="208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Physical objects live in the</a:t>
            </a:r>
            <a:br>
              <a:rPr lang="en-US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physical (informal) world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F895B02-EDEB-2816-703F-63B0878AE533}"/>
              </a:ext>
            </a:extLst>
          </p:cNvPr>
          <p:cNvSpPr txBox="1"/>
          <p:nvPr/>
        </p:nvSpPr>
        <p:spPr>
          <a:xfrm>
            <a:off x="340801" y="3894885"/>
            <a:ext cx="1999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</a:schemeClr>
                </a:solidFill>
              </a:rPr>
              <a:t>(e.g. connection to experiment is outside of the formal system)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4033A2-BB43-0596-75F6-D39898DC480A}"/>
              </a:ext>
            </a:extLst>
          </p:cNvPr>
          <p:cNvSpPr txBox="1"/>
          <p:nvPr/>
        </p:nvSpPr>
        <p:spPr>
          <a:xfrm>
            <a:off x="6807233" y="3457847"/>
            <a:ext cx="342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Mathematical objects are representations of physical objects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3AA639C-AAF1-D7F9-1C92-5F6FB200A06B}"/>
              </a:ext>
            </a:extLst>
          </p:cNvPr>
          <p:cNvCxnSpPr>
            <a:cxnSpLocks/>
          </p:cNvCxnSpPr>
          <p:nvPr/>
        </p:nvCxnSpPr>
        <p:spPr>
          <a:xfrm flipH="1">
            <a:off x="5991101" y="3878254"/>
            <a:ext cx="759401" cy="46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1F4871D-DFD2-83F3-0E91-5EE3F8D51157}"/>
              </a:ext>
            </a:extLst>
          </p:cNvPr>
          <p:cNvSpPr txBox="1"/>
          <p:nvPr/>
        </p:nvSpPr>
        <p:spPr>
          <a:xfrm>
            <a:off x="3825388" y="5069305"/>
            <a:ext cx="5439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0B0F0"/>
                </a:solidFill>
              </a:rPr>
              <a:t>What can or cannot be captured by the formal system?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F511AA-111A-3406-4A20-C93C420A3A33}"/>
              </a:ext>
            </a:extLst>
          </p:cNvPr>
          <p:cNvCxnSpPr>
            <a:cxnSpLocks/>
          </p:cNvCxnSpPr>
          <p:nvPr/>
        </p:nvCxnSpPr>
        <p:spPr>
          <a:xfrm flipH="1">
            <a:off x="4582574" y="3369375"/>
            <a:ext cx="207038" cy="112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D08AC69-B304-1139-7E82-1E68485F6A72}"/>
              </a:ext>
            </a:extLst>
          </p:cNvPr>
          <p:cNvSpPr txBox="1"/>
          <p:nvPr/>
        </p:nvSpPr>
        <p:spPr>
          <a:xfrm>
            <a:off x="3363205" y="2727150"/>
            <a:ext cx="39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Choose axioms/primitive notions so that the justification is straightforward </a:t>
            </a:r>
          </a:p>
        </p:txBody>
      </p:sp>
    </p:spTree>
    <p:extLst>
      <p:ext uri="{BB962C8B-B14F-4D97-AF65-F5344CB8AC3E}">
        <p14:creationId xmlns:p14="http://schemas.microsoft.com/office/powerpoint/2010/main" val="23908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0DA72-0F97-51C5-CC54-BF0036D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833A7-2043-5D9A-813B-B5B4944F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AB961-47ED-39A1-E2E9-B6A9DF73026F}"/>
              </a:ext>
            </a:extLst>
          </p:cNvPr>
          <p:cNvSpPr txBox="1"/>
          <p:nvPr/>
        </p:nvSpPr>
        <p:spPr>
          <a:xfrm>
            <a:off x="1498742" y="3750807"/>
            <a:ext cx="583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one looks closely, all physical concepts are well-defined only within a restricted realm of applicability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C95B9-1D51-EDDB-06EC-98539ABBACCB}"/>
              </a:ext>
            </a:extLst>
          </p:cNvPr>
          <p:cNvSpPr txBox="1"/>
          <p:nvPr/>
        </p:nvSpPr>
        <p:spPr>
          <a:xfrm>
            <a:off x="807467" y="1119561"/>
            <a:ext cx="2933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Web of meaning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0AFC45-0EF2-21AD-E390-92DCFA081E11}"/>
              </a:ext>
            </a:extLst>
          </p:cNvPr>
          <p:cNvSpPr txBox="1"/>
          <p:nvPr/>
        </p:nvSpPr>
        <p:spPr>
          <a:xfrm>
            <a:off x="374181" y="277618"/>
            <a:ext cx="710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Problems in formalizing physical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B6ED6-FCFE-7DDD-D295-A15409B64DB5}"/>
              </a:ext>
            </a:extLst>
          </p:cNvPr>
          <p:cNvSpPr txBox="1"/>
          <p:nvPr/>
        </p:nvSpPr>
        <p:spPr>
          <a:xfrm>
            <a:off x="2290839" y="1742412"/>
            <a:ext cx="384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primitive concepts: things are always defined in terms of other things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6E8E7-F16F-2C67-F2D4-9FF1487299BB}"/>
              </a:ext>
            </a:extLst>
          </p:cNvPr>
          <p:cNvSpPr txBox="1"/>
          <p:nvPr/>
        </p:nvSpPr>
        <p:spPr>
          <a:xfrm>
            <a:off x="807467" y="3065855"/>
            <a:ext cx="2694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Conceptual cut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BB022BF-B8D2-E197-F285-0F05145A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17" y="932535"/>
            <a:ext cx="4757942" cy="117659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5AF8C5E-2F36-F73E-F849-54A06453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48" y="2272779"/>
            <a:ext cx="3881356" cy="67501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D8988A7-59FF-2C04-DF85-17189E4BB816}"/>
              </a:ext>
            </a:extLst>
          </p:cNvPr>
          <p:cNvSpPr txBox="1"/>
          <p:nvPr/>
        </p:nvSpPr>
        <p:spPr>
          <a:xfrm>
            <a:off x="8942505" y="512157"/>
            <a:ext cx="256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merriam-webster.com: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0A1F745-AEC4-9512-E498-D385A7E25D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6"/>
          <a:stretch/>
        </p:blipFill>
        <p:spPr>
          <a:xfrm>
            <a:off x="4113665" y="4496174"/>
            <a:ext cx="4624635" cy="174082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2A2F88-B4F6-8CC1-53CD-E70F0F4F1916}"/>
              </a:ext>
            </a:extLst>
          </p:cNvPr>
          <p:cNvSpPr txBox="1"/>
          <p:nvPr/>
        </p:nvSpPr>
        <p:spPr>
          <a:xfrm>
            <a:off x="7760208" y="4280433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dreamstime.com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DE70A8-39EF-EBC9-5444-23F05E747617}"/>
              </a:ext>
            </a:extLst>
          </p:cNvPr>
          <p:cNvSpPr txBox="1"/>
          <p:nvPr/>
        </p:nvSpPr>
        <p:spPr>
          <a:xfrm>
            <a:off x="596387" y="4831080"/>
            <a:ext cx="3331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When does an orange become an orange? Can we really define quantities (e.g. distance, time, temperature) with infinite precision? When exactly is an object in thermodynamic equilibrium, such that a temperature is well defined? Since all objects interact gravitationally, does it make sense to talk about isolated systems?</a:t>
            </a:r>
          </a:p>
        </p:txBody>
      </p:sp>
    </p:spTree>
    <p:extLst>
      <p:ext uri="{BB962C8B-B14F-4D97-AF65-F5344CB8AC3E}">
        <p14:creationId xmlns:p14="http://schemas.microsoft.com/office/powerpoint/2010/main" val="170295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0DA72-0F97-51C5-CC54-BF0036D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833A7-2043-5D9A-813B-B5B4944F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87C71-C866-28EF-B9C1-6ED5FC54CFF5}"/>
              </a:ext>
            </a:extLst>
          </p:cNvPr>
          <p:cNvGrpSpPr/>
          <p:nvPr/>
        </p:nvGrpSpPr>
        <p:grpSpPr>
          <a:xfrm>
            <a:off x="3799548" y="1404918"/>
            <a:ext cx="3141467" cy="3195642"/>
            <a:chOff x="6564215" y="1073699"/>
            <a:chExt cx="4672586" cy="47531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7DBF2B-DDB7-A553-B91C-6A7BB4A436D9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BC16FD-967A-15C5-8432-FD780C89C945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65718A-3244-6220-8E16-FDF1E1E10217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EA4EE8-92DB-3BB0-5251-C48FC8C31421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F98E2-DBEC-8CEB-86CF-B42F2ED7824A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393F5B-D348-741F-FB48-199FCD4C6EFC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A4B2DF-D409-F538-DB1C-87DD701FAA67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78BA0-4246-4C93-0211-F5ABB7C91674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07F810-2312-B9C5-82CB-4AF0E4829E18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F5EB5D-1C63-0D32-6D6C-BEA3E09CFED9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4409C0-CE42-84F6-E895-639B6FFD7654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E0707B-7AE7-3696-A65D-EE48E3F7F1DF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71D8A10E-AA41-4FF8-4950-D0FC15A748BE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0F4F22-6B35-8E19-D325-D7555E1EE8C5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FA2C289-16DC-DA3B-4314-CAF9269A1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9F0C7CB-016B-AB11-D3D0-F0382B663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35A78A-C19C-015B-892F-1E7EFE8EE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4F43C0-507D-2048-D41B-C39C8E61B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AE0E13-307D-1F54-30C1-D479E1807E42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576EBA-C890-17F9-B3DE-291E9EA8E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4F70A7-B0AB-EF6E-38D8-45EF24F7E662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976FE952-2BA0-34C6-D41F-A605EE5CF184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B51BFD-E733-95B3-77E2-5A8C364D7A9B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78B7E95-88B5-0674-2AFD-A45A9FB2A3F3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9EC61D4-71AB-261B-83CF-B71290CBF1A0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0CE660A-0568-D8C1-F755-5FDE4AFEFD5C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C18B2E3-057E-6613-A2BB-5FDD2CD3D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05E7E187-F8D5-56FD-AECA-D89B6F94B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C0E1A01-45CB-2988-04B1-354A1E062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7CD85961-13D8-9E32-30F4-CB3911B88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F6D7F7A-0C63-C1C4-9738-E549116D6AFA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9B067-D5AA-753D-4750-CAFA181F1F40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F11A57-8C39-746E-BE4E-B5E028B71AFE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22AA114-049D-67DC-8C2E-83B99558B56F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58E5E49-7415-494B-2EAB-4D24EC5AE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51155" y="4709756"/>
              <a:ext cx="134060" cy="7717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70AFC45-0EF2-21AD-E390-92DCFA081E11}"/>
              </a:ext>
            </a:extLst>
          </p:cNvPr>
          <p:cNvSpPr txBox="1"/>
          <p:nvPr/>
        </p:nvSpPr>
        <p:spPr>
          <a:xfrm>
            <a:off x="374181" y="277618"/>
            <a:ext cx="710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Problems in formalizing physical concepts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804AC9-9480-C76E-ED58-6809E69160E5}"/>
              </a:ext>
            </a:extLst>
          </p:cNvPr>
          <p:cNvCxnSpPr>
            <a:cxnSpLocks/>
          </p:cNvCxnSpPr>
          <p:nvPr/>
        </p:nvCxnSpPr>
        <p:spPr>
          <a:xfrm>
            <a:off x="2480969" y="2245334"/>
            <a:ext cx="1168698" cy="513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B453DF-B612-6D77-7974-917F99E4C240}"/>
              </a:ext>
            </a:extLst>
          </p:cNvPr>
          <p:cNvSpPr txBox="1"/>
          <p:nvPr/>
        </p:nvSpPr>
        <p:spPr>
          <a:xfrm>
            <a:off x="919231" y="1702136"/>
            <a:ext cx="19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are “fuzzy”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09F295-9BC8-6541-D6F0-86CFE9CC0D5E}"/>
              </a:ext>
            </a:extLst>
          </p:cNvPr>
          <p:cNvSpPr txBox="1"/>
          <p:nvPr/>
        </p:nvSpPr>
        <p:spPr>
          <a:xfrm>
            <a:off x="8190033" y="1194304"/>
            <a:ext cx="345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Mathematical concepts are “crisper idealizations”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7DC2EF-41DD-4D72-1638-AFD71408E8E2}"/>
              </a:ext>
            </a:extLst>
          </p:cNvPr>
          <p:cNvCxnSpPr>
            <a:cxnSpLocks/>
          </p:cNvCxnSpPr>
          <p:nvPr/>
        </p:nvCxnSpPr>
        <p:spPr>
          <a:xfrm flipH="1">
            <a:off x="7076290" y="1878669"/>
            <a:ext cx="972495" cy="57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B80A56-3AA0-8736-5516-3C61A4A0281E}"/>
              </a:ext>
            </a:extLst>
          </p:cNvPr>
          <p:cNvSpPr txBox="1"/>
          <p:nvPr/>
        </p:nvSpPr>
        <p:spPr>
          <a:xfrm>
            <a:off x="566449" y="3400903"/>
            <a:ext cx="296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may have circular definitions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46D11C-B32F-E0DE-41FE-6104F8FD7404}"/>
              </a:ext>
            </a:extLst>
          </p:cNvPr>
          <p:cNvCxnSpPr>
            <a:cxnSpLocks/>
          </p:cNvCxnSpPr>
          <p:nvPr/>
        </p:nvCxnSpPr>
        <p:spPr>
          <a:xfrm flipV="1">
            <a:off x="3195178" y="3765865"/>
            <a:ext cx="1126180" cy="1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E396FD-ADFB-8C41-E0A3-1B7EF35A579A}"/>
              </a:ext>
            </a:extLst>
          </p:cNvPr>
          <p:cNvSpPr txBox="1"/>
          <p:nvPr/>
        </p:nvSpPr>
        <p:spPr>
          <a:xfrm>
            <a:off x="7622945" y="2650135"/>
            <a:ext cx="336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 concepts cannot have circular definitions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21AFEE-A256-ED4A-A487-981290021063}"/>
              </a:ext>
            </a:extLst>
          </p:cNvPr>
          <p:cNvCxnSpPr>
            <a:cxnSpLocks/>
          </p:cNvCxnSpPr>
          <p:nvPr/>
        </p:nvCxnSpPr>
        <p:spPr>
          <a:xfrm flipH="1">
            <a:off x="7031367" y="3138024"/>
            <a:ext cx="531170" cy="57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589AE1-81C6-CB1A-867E-732576B0750B}"/>
              </a:ext>
            </a:extLst>
          </p:cNvPr>
          <p:cNvCxnSpPr>
            <a:cxnSpLocks/>
          </p:cNvCxnSpPr>
          <p:nvPr/>
        </p:nvCxnSpPr>
        <p:spPr>
          <a:xfrm flipV="1">
            <a:off x="4604402" y="3813383"/>
            <a:ext cx="442463" cy="66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70E2E2-1240-D577-A912-55C56C88985F}"/>
              </a:ext>
            </a:extLst>
          </p:cNvPr>
          <p:cNvSpPr txBox="1"/>
          <p:nvPr/>
        </p:nvSpPr>
        <p:spPr>
          <a:xfrm>
            <a:off x="1135282" y="4781706"/>
            <a:ext cx="7473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Some concepts will have to remain informal</a:t>
            </a:r>
          </a:p>
        </p:txBody>
      </p:sp>
    </p:spTree>
    <p:extLst>
      <p:ext uri="{BB962C8B-B14F-4D97-AF65-F5344CB8AC3E}">
        <p14:creationId xmlns:p14="http://schemas.microsoft.com/office/powerpoint/2010/main" val="122437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0BEED8-8414-A7B3-6D8E-30150BC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ABFCE-D056-DE2D-EF38-CAD8218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749C3-4453-46BC-6E85-9E05AE5FFA0D}"/>
              </a:ext>
            </a:extLst>
          </p:cNvPr>
          <p:cNvSpPr txBox="1"/>
          <p:nvPr/>
        </p:nvSpPr>
        <p:spPr>
          <a:xfrm>
            <a:off x="2343476" y="216071"/>
            <a:ext cx="880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What should our primitive “informal” notion be?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27801A-4993-696E-17B4-7BA034A4BCAA}"/>
              </a:ext>
            </a:extLst>
          </p:cNvPr>
          <p:cNvCxnSpPr>
            <a:cxnSpLocks/>
          </p:cNvCxnSpPr>
          <p:nvPr/>
        </p:nvCxnSpPr>
        <p:spPr>
          <a:xfrm>
            <a:off x="1725672" y="898896"/>
            <a:ext cx="357510" cy="25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36E9A2-B3DE-0DDA-7BEE-E23A95B04E41}"/>
              </a:ext>
            </a:extLst>
          </p:cNvPr>
          <p:cNvSpPr txBox="1"/>
          <p:nvPr/>
        </p:nvSpPr>
        <p:spPr>
          <a:xfrm>
            <a:off x="414883" y="45025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626708-8F06-0E0A-F7B2-D4C355D63780}"/>
                  </a:ext>
                </a:extLst>
              </p:cNvPr>
              <p:cNvSpPr txBox="1"/>
              <p:nvPr/>
            </p:nvSpPr>
            <p:spPr>
              <a:xfrm>
                <a:off x="1347651" y="2798248"/>
                <a:ext cx="48879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Universal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same for everybody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626708-8F06-0E0A-F7B2-D4C355D6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2798248"/>
                <a:ext cx="4887941" cy="523220"/>
              </a:xfrm>
              <a:prstGeom prst="rect">
                <a:avLst/>
              </a:prstGeom>
              <a:blipFill>
                <a:blip r:embed="rId2"/>
                <a:stretch>
                  <a:fillRect l="-2494" t="-10465" r="-124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3E6967-BCDC-FE53-306C-84433B331CAE}"/>
                  </a:ext>
                </a:extLst>
              </p:cNvPr>
              <p:cNvSpPr txBox="1"/>
              <p:nvPr/>
            </p:nvSpPr>
            <p:spPr>
              <a:xfrm>
                <a:off x="1347651" y="3489159"/>
                <a:ext cx="7968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Non-contradictory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something is either true or false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3E6967-BCDC-FE53-306C-84433B331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3489159"/>
                <a:ext cx="7968528" cy="523220"/>
              </a:xfrm>
              <a:prstGeom prst="rect">
                <a:avLst/>
              </a:prstGeom>
              <a:blipFill>
                <a:blip r:embed="rId3"/>
                <a:stretch>
                  <a:fillRect l="-1530" t="-10465" r="-68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1F4816-9CE1-2AC5-38C8-D5DE360072BA}"/>
                  </a:ext>
                </a:extLst>
              </p:cNvPr>
              <p:cNvSpPr txBox="1"/>
              <p:nvPr/>
            </p:nvSpPr>
            <p:spPr>
              <a:xfrm>
                <a:off x="1347651" y="4183642"/>
                <a:ext cx="7983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Evidence based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truth is determined experimentally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1F4816-9CE1-2AC5-38C8-D5DE3600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4183642"/>
                <a:ext cx="7983211" cy="523220"/>
              </a:xfrm>
              <a:prstGeom prst="rect">
                <a:avLst/>
              </a:prstGeom>
              <a:blipFill>
                <a:blip r:embed="rId4"/>
                <a:stretch>
                  <a:fillRect l="-1527" t="-10465" r="-22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EF10501-973C-8050-BCFC-B775A859A85A}"/>
              </a:ext>
            </a:extLst>
          </p:cNvPr>
          <p:cNvSpPr txBox="1"/>
          <p:nvPr/>
        </p:nvSpPr>
        <p:spPr>
          <a:xfrm>
            <a:off x="365762" y="1081788"/>
            <a:ext cx="11460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Principle of scientific objectivity: </a:t>
            </a:r>
            <a:r>
              <a:rPr lang="en-US" sz="4000" dirty="0"/>
              <a:t>science is universal, non-contradictory and evidence based.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E609B5-D618-E37C-920A-AF76A17B8D63}"/>
              </a:ext>
            </a:extLst>
          </p:cNvPr>
          <p:cNvCxnSpPr>
            <a:cxnSpLocks/>
          </p:cNvCxnSpPr>
          <p:nvPr/>
        </p:nvCxnSpPr>
        <p:spPr>
          <a:xfrm flipH="1">
            <a:off x="6620807" y="2813146"/>
            <a:ext cx="1423886" cy="26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926D9-C6AB-9E22-A29E-4FF1DA26F674}"/>
              </a:ext>
            </a:extLst>
          </p:cNvPr>
          <p:cNvCxnSpPr>
            <a:cxnSpLocks/>
          </p:cNvCxnSpPr>
          <p:nvPr/>
        </p:nvCxnSpPr>
        <p:spPr>
          <a:xfrm flipH="1">
            <a:off x="7386452" y="2943177"/>
            <a:ext cx="726271" cy="54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5E928-66D1-F94B-88A7-AC9705CAD016}"/>
              </a:ext>
            </a:extLst>
          </p:cNvPr>
          <p:cNvSpPr txBox="1"/>
          <p:nvPr/>
        </p:nvSpPr>
        <p:spPr>
          <a:xfrm>
            <a:off x="8112723" y="2470230"/>
            <a:ext cx="313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 logic as fundamental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18934-D1C9-650B-CEB9-AF65BB4B2546}"/>
              </a:ext>
            </a:extLst>
          </p:cNvPr>
          <p:cNvSpPr txBox="1"/>
          <p:nvPr/>
        </p:nvSpPr>
        <p:spPr>
          <a:xfrm>
            <a:off x="8878368" y="2839562"/>
            <a:ext cx="14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like mathematics!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7EA72-BD8C-4E90-01CA-476796C50872}"/>
              </a:ext>
            </a:extLst>
          </p:cNvPr>
          <p:cNvCxnSpPr>
            <a:cxnSpLocks/>
          </p:cNvCxnSpPr>
          <p:nvPr/>
        </p:nvCxnSpPr>
        <p:spPr>
          <a:xfrm flipH="1" flipV="1">
            <a:off x="5947039" y="4706862"/>
            <a:ext cx="529390" cy="21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D6AD69-F3A9-7A2B-7F2A-06E798C795CC}"/>
              </a:ext>
            </a:extLst>
          </p:cNvPr>
          <p:cNvSpPr txBox="1"/>
          <p:nvPr/>
        </p:nvSpPr>
        <p:spPr>
          <a:xfrm>
            <a:off x="6476429" y="4754661"/>
            <a:ext cx="24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with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BF041F-0D85-5B0E-E060-695DD2CA40E5}"/>
                  </a:ext>
                </a:extLst>
              </p:cNvPr>
              <p:cNvSpPr txBox="1"/>
              <p:nvPr/>
            </p:nvSpPr>
            <p:spPr>
              <a:xfrm>
                <a:off x="522783" y="5333970"/>
                <a:ext cx="88080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Logic of experimentally verifiable statements!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BF041F-0D85-5B0E-E060-695DD2CA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83" y="5333970"/>
                <a:ext cx="8808079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78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86B40A-8438-D011-B849-FF21ACBF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50824-E517-18C0-AE36-1285A51D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B66CA8-AC77-0570-9368-B49DDD3B8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955" y="270649"/>
                <a:ext cx="11984090" cy="49682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Not “verifiable statements”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Chocolate tastes good (not universal)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It is immoral to kill one person to save ten (not universal and/or evidence based)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number 4 is prime (not evidence based)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This statement is false (not non-contradictory)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mass of the photon is exactly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eV (not verifiable due to infinite precision)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“Verifiable statements”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If the height of the mercury column is between 24 and 25 millimeters then its temperature is between 24 and 25 Celsius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If I take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±0.01</m:t>
                    </m:r>
                  </m:oMath>
                </a14:m>
                <a:r>
                  <a:rPr lang="en-US" dirty="0"/>
                  <a:t> Kg of Sodium-24 and wait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15±0.01</m:t>
                    </m:r>
                  </m:oMath>
                </a14:m>
                <a:r>
                  <a:rPr lang="en-US" dirty="0"/>
                  <a:t> hours</a:t>
                </a:r>
                <a:br>
                  <a:rPr lang="en-US" dirty="0"/>
                </a:br>
                <a:r>
                  <a:rPr lang="en-US" dirty="0"/>
                  <a:t>there will be only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±0.01</m:t>
                    </m:r>
                  </m:oMath>
                </a14:m>
                <a:r>
                  <a:rPr lang="en-US" dirty="0"/>
                  <a:t> Kg left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B66CA8-AC77-0570-9368-B49DDD3B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270649"/>
                <a:ext cx="11984090" cy="4968248"/>
              </a:xfrm>
              <a:prstGeom prst="rect">
                <a:avLst/>
              </a:prstGeom>
              <a:blipFill>
                <a:blip r:embed="rId2"/>
                <a:stretch>
                  <a:fillRect l="-1017" t="-1963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631178-EDEA-D346-9946-A3895CC756E2}"/>
              </a:ext>
            </a:extLst>
          </p:cNvPr>
          <p:cNvSpPr txBox="1"/>
          <p:nvPr/>
        </p:nvSpPr>
        <p:spPr>
          <a:xfrm>
            <a:off x="522783" y="5333970"/>
            <a:ext cx="8808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 scientific theory needs “at least” the concept of a verifiable statement: good primitive notion</a:t>
            </a:r>
          </a:p>
        </p:txBody>
      </p:sp>
    </p:spTree>
    <p:extLst>
      <p:ext uri="{BB962C8B-B14F-4D97-AF65-F5344CB8AC3E}">
        <p14:creationId xmlns:p14="http://schemas.microsoft.com/office/powerpoint/2010/main" val="268292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5A734-291E-0FD6-688B-0DDE2D31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6B699-0972-43E6-3CBD-5E45D3D9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EF6FA-346A-1E04-9C8C-99195D2C6FFD}"/>
              </a:ext>
            </a:extLst>
          </p:cNvPr>
          <p:cNvSpPr txBox="1"/>
          <p:nvPr/>
        </p:nvSpPr>
        <p:spPr>
          <a:xfrm>
            <a:off x="727805" y="216071"/>
            <a:ext cx="880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What should be our primitive “formal” notion?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BBA0A-22C2-B3C3-4743-085AB6F1A229}"/>
              </a:ext>
            </a:extLst>
          </p:cNvPr>
          <p:cNvSpPr txBox="1"/>
          <p:nvPr/>
        </p:nvSpPr>
        <p:spPr>
          <a:xfrm>
            <a:off x="364385" y="948776"/>
            <a:ext cx="586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Tempting to try to capture everything into the formal system: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4F91-90EC-59C2-74F8-55E54ABCB929}"/>
              </a:ext>
            </a:extLst>
          </p:cNvPr>
          <p:cNvSpPr txBox="1"/>
          <p:nvPr/>
        </p:nvSpPr>
        <p:spPr>
          <a:xfrm>
            <a:off x="707349" y="1468020"/>
            <a:ext cx="10792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7030A0"/>
                </a:solidFill>
              </a:rPr>
              <a:t>electron</a:t>
            </a:r>
            <a:r>
              <a:rPr lang="en-US" sz="3200" dirty="0"/>
              <a:t> is a </a:t>
            </a:r>
            <a:r>
              <a:rPr lang="en-US" sz="3200" dirty="0">
                <a:solidFill>
                  <a:srgbClr val="FFFF00"/>
                </a:solidFill>
              </a:rPr>
              <a:t>fundamental particle </a:t>
            </a:r>
            <a:r>
              <a:rPr lang="en-US" sz="3200" dirty="0"/>
              <a:t>and has </a:t>
            </a:r>
            <a:r>
              <a:rPr lang="en-US" sz="3200" dirty="0">
                <a:solidFill>
                  <a:srgbClr val="FF0000"/>
                </a:solidFill>
              </a:rPr>
              <a:t>negative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CC34E-1561-DBE4-A6FC-322FA7685767}"/>
                  </a:ext>
                </a:extLst>
              </p:cNvPr>
              <p:cNvSpPr txBox="1"/>
              <p:nvPr/>
            </p:nvSpPr>
            <p:spPr>
              <a:xfrm>
                <a:off x="4659848" y="2676686"/>
                <a:ext cx="2887329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CC34E-1561-DBE4-A6FC-322FA768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848" y="2676686"/>
                <a:ext cx="28873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37969C-6EDC-D204-DC54-9FAF1E6D5EA3}"/>
              </a:ext>
            </a:extLst>
          </p:cNvPr>
          <p:cNvCxnSpPr>
            <a:cxnSpLocks/>
          </p:cNvCxnSpPr>
          <p:nvPr/>
        </p:nvCxnSpPr>
        <p:spPr>
          <a:xfrm flipH="1" flipV="1">
            <a:off x="2488818" y="2131308"/>
            <a:ext cx="552678" cy="129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A823E6-0EE7-549B-8D74-1693FB5AE491}"/>
              </a:ext>
            </a:extLst>
          </p:cNvPr>
          <p:cNvCxnSpPr>
            <a:cxnSpLocks/>
          </p:cNvCxnSpPr>
          <p:nvPr/>
        </p:nvCxnSpPr>
        <p:spPr>
          <a:xfrm flipV="1">
            <a:off x="3505328" y="3183212"/>
            <a:ext cx="1981072" cy="3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634BC0-2723-A93D-F6A7-B47C1D4F3BA3}"/>
              </a:ext>
            </a:extLst>
          </p:cNvPr>
          <p:cNvSpPr/>
          <p:nvPr/>
        </p:nvSpPr>
        <p:spPr>
          <a:xfrm>
            <a:off x="5912662" y="2131308"/>
            <a:ext cx="385010" cy="545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709B0-ABBC-8DD5-DEF9-EC90D2752652}"/>
              </a:ext>
            </a:extLst>
          </p:cNvPr>
          <p:cNvSpPr txBox="1"/>
          <p:nvPr/>
        </p:nvSpPr>
        <p:spPr>
          <a:xfrm>
            <a:off x="6352673" y="220270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Conversion to formal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6B0B8-666A-33BE-AB43-8F24282B357F}"/>
              </a:ext>
            </a:extLst>
          </p:cNvPr>
          <p:cNvSpPr txBox="1"/>
          <p:nvPr/>
        </p:nvSpPr>
        <p:spPr>
          <a:xfrm>
            <a:off x="2488818" y="3387820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9AC7C-4517-FA53-1ACF-E8496BE3F0E3}"/>
              </a:ext>
            </a:extLst>
          </p:cNvPr>
          <p:cNvCxnSpPr>
            <a:cxnSpLocks/>
          </p:cNvCxnSpPr>
          <p:nvPr/>
        </p:nvCxnSpPr>
        <p:spPr>
          <a:xfrm flipH="1" flipV="1">
            <a:off x="5424523" y="2052795"/>
            <a:ext cx="2495694" cy="13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ABEE7C-AEA9-1202-9886-C872C4F832F0}"/>
              </a:ext>
            </a:extLst>
          </p:cNvPr>
          <p:cNvSpPr txBox="1"/>
          <p:nvPr/>
        </p:nvSpPr>
        <p:spPr>
          <a:xfrm>
            <a:off x="7819804" y="3377849"/>
            <a:ext cx="11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C8C94D-743C-4302-EC93-5A9DBC527E8C}"/>
              </a:ext>
            </a:extLst>
          </p:cNvPr>
          <p:cNvCxnSpPr>
            <a:cxnSpLocks/>
          </p:cNvCxnSpPr>
          <p:nvPr/>
        </p:nvCxnSpPr>
        <p:spPr>
          <a:xfrm flipH="1" flipV="1">
            <a:off x="5323943" y="3118227"/>
            <a:ext cx="2410643" cy="40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777C7E-3E70-A7D8-7104-9AC477F72514}"/>
              </a:ext>
            </a:extLst>
          </p:cNvPr>
          <p:cNvCxnSpPr>
            <a:cxnSpLocks/>
          </p:cNvCxnSpPr>
          <p:nvPr/>
        </p:nvCxnSpPr>
        <p:spPr>
          <a:xfrm flipV="1">
            <a:off x="8559609" y="2052795"/>
            <a:ext cx="880024" cy="13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53144D-210E-F6D6-50C5-5DF3C3B608FB}"/>
              </a:ext>
            </a:extLst>
          </p:cNvPr>
          <p:cNvCxnSpPr>
            <a:cxnSpLocks/>
          </p:cNvCxnSpPr>
          <p:nvPr/>
        </p:nvCxnSpPr>
        <p:spPr>
          <a:xfrm flipH="1" flipV="1">
            <a:off x="6785811" y="3183212"/>
            <a:ext cx="972859" cy="2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781063B-0252-9550-0621-E2210C3A3C07}"/>
              </a:ext>
            </a:extLst>
          </p:cNvPr>
          <p:cNvSpPr txBox="1"/>
          <p:nvPr/>
        </p:nvSpPr>
        <p:spPr>
          <a:xfrm>
            <a:off x="364385" y="3914845"/>
            <a:ext cx="456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Never going to work!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1A9ABB-BCAE-604D-EE29-688957C1EC58}"/>
              </a:ext>
            </a:extLst>
          </p:cNvPr>
          <p:cNvSpPr txBox="1"/>
          <p:nvPr/>
        </p:nvSpPr>
        <p:spPr>
          <a:xfrm>
            <a:off x="5139281" y="4379822"/>
            <a:ext cx="173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of meaning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458E99-078A-E3C0-CB2C-870D7E112335}"/>
              </a:ext>
            </a:extLst>
          </p:cNvPr>
          <p:cNvSpPr txBox="1"/>
          <p:nvPr/>
        </p:nvSpPr>
        <p:spPr>
          <a:xfrm>
            <a:off x="265687" y="4952063"/>
            <a:ext cx="159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cut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3A59BC-C508-A53E-1A91-A18B1D40B90A}"/>
              </a:ext>
            </a:extLst>
          </p:cNvPr>
          <p:cNvSpPr txBox="1"/>
          <p:nvPr/>
        </p:nvSpPr>
        <p:spPr>
          <a:xfrm>
            <a:off x="6392401" y="3921901"/>
            <a:ext cx="336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What is an electron? What is mass? What is a physical object? What is a force?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F775D-617C-38E4-6F9B-42A0DCA3442A}"/>
              </a:ext>
            </a:extLst>
          </p:cNvPr>
          <p:cNvSpPr txBox="1"/>
          <p:nvPr/>
        </p:nvSpPr>
        <p:spPr>
          <a:xfrm>
            <a:off x="590000" y="5299874"/>
            <a:ext cx="4046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When is object heavy enough to be “unmovable”? How do we group objects into the same system? How do we divide system and environment?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7A1F1B-E162-A1D9-2F9D-BF205AA0DBC4}"/>
              </a:ext>
            </a:extLst>
          </p:cNvPr>
          <p:cNvSpPr txBox="1"/>
          <p:nvPr/>
        </p:nvSpPr>
        <p:spPr>
          <a:xfrm>
            <a:off x="2361918" y="482311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prime elements/definitions in different theories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B1DE9-50DB-B820-D87A-E7EB501BCE9F}"/>
              </a:ext>
            </a:extLst>
          </p:cNvPr>
          <p:cNvSpPr txBox="1"/>
          <p:nvPr/>
        </p:nvSpPr>
        <p:spPr>
          <a:xfrm>
            <a:off x="6730086" y="5198906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paradoxes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FB85CB-0CE9-CC9A-FD35-97F1AB0D96A2}"/>
              </a:ext>
            </a:extLst>
          </p:cNvPr>
          <p:cNvSpPr txBox="1"/>
          <p:nvPr/>
        </p:nvSpPr>
        <p:spPr>
          <a:xfrm>
            <a:off x="4743672" y="5525047"/>
            <a:ext cx="446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Berry paradox: the smallest positive integer that cannot be described in fewer than twenty-five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38120-20FA-5675-1A9D-381E17F0A221}"/>
                  </a:ext>
                </a:extLst>
              </p:cNvPr>
              <p:cNvSpPr txBox="1"/>
              <p:nvPr/>
            </p:nvSpPr>
            <p:spPr>
              <a:xfrm>
                <a:off x="7372071" y="4619841"/>
                <a:ext cx="188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Electron vs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 particle,</a:t>
                </a:r>
                <a:b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particles vs waves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38120-20FA-5675-1A9D-381E17F0A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071" y="4619841"/>
                <a:ext cx="1884475" cy="523220"/>
              </a:xfrm>
              <a:prstGeom prst="rect">
                <a:avLst/>
              </a:prstGeom>
              <a:blipFill>
                <a:blip r:embed="rId3"/>
                <a:stretch>
                  <a:fillRect t="-2326" r="-971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26930</TotalTime>
  <Words>1520</Words>
  <Application>Microsoft Office PowerPoint</Application>
  <PresentationFormat>Widescreen</PresentationFormat>
  <Paragraphs>224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Constructing a formal system for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173</cp:revision>
  <dcterms:created xsi:type="dcterms:W3CDTF">2021-04-07T15:17:47Z</dcterms:created>
  <dcterms:modified xsi:type="dcterms:W3CDTF">2024-04-03T20:21:46Z</dcterms:modified>
</cp:coreProperties>
</file>