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905" r:id="rId3"/>
    <p:sldId id="906" r:id="rId4"/>
    <p:sldId id="907" r:id="rId5"/>
    <p:sldId id="432" r:id="rId6"/>
    <p:sldId id="431" r:id="rId7"/>
    <p:sldId id="908" r:id="rId8"/>
    <p:sldId id="909" r:id="rId9"/>
    <p:sldId id="910" r:id="rId10"/>
    <p:sldId id="911" r:id="rId11"/>
    <p:sldId id="912" r:id="rId12"/>
    <p:sldId id="913" r:id="rId13"/>
    <p:sldId id="914" r:id="rId14"/>
    <p:sldId id="90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6" d="100"/>
          <a:sy n="86" d="100"/>
        </p:scale>
        <p:origin x="466" y="62"/>
      </p:cViewPr>
      <p:guideLst/>
    </p:cSldViewPr>
  </p:slideViewPr>
  <p:outlineViewPr>
    <p:cViewPr>
      <p:scale>
        <a:sx n="33" d="100"/>
        <a:sy n="33" d="100"/>
      </p:scale>
      <p:origin x="0" y="-9029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E66D5-47A8-40DD-958F-984B24C8352A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AFE78-5599-4337-8B9D-03D80165D1F9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8A454-8479-4B47-B317-73264B4A576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41DC248C-167F-4A80-81BB-1389FF9A641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51242-700D-4D71-8F87-31E4EDE5DE88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7449C-F5EE-412F-B93F-D769BAA87D4F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CAD9A-44BA-478C-9F3F-750DB84999A2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E65-B076-44BF-80F4-64E6F4296BE4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DB239-966E-492B-A65B-17F67F3B2F09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1E5E2-E49E-42F0-8860-5AE11EA0F73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121E44-9521-42F9-8652-1A3012955EEB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45489-53C3-46A1-A970-BBB14FDF11C0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6ECAB-F8A1-4D91-9779-D29F8617F8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uncertainty principle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9FC8D-3EB4-47A4-BE3E-3183805AE8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962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489E42-9BEC-4E57-7A65-DA89629394C6}"/>
                  </a:ext>
                </a:extLst>
              </p:cNvPr>
              <p:cNvSpPr txBox="1"/>
              <p:nvPr/>
            </p:nvSpPr>
            <p:spPr>
              <a:xfrm>
                <a:off x="410629" y="206071"/>
                <a:ext cx="9441516" cy="1311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9489E42-9BEC-4E57-7A65-DA8962939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9" y="206071"/>
                <a:ext cx="9441516" cy="13110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B415AA-68B0-6AF5-3548-13518D4BAE51}"/>
                  </a:ext>
                </a:extLst>
              </p:cNvPr>
              <p:cNvSpPr txBox="1"/>
              <p:nvPr/>
            </p:nvSpPr>
            <p:spPr>
              <a:xfrm>
                <a:off x="410629" y="2207898"/>
                <a:ext cx="6980198" cy="10064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−∫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sz="2400" dirty="0"/>
                  <a:t> 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B415AA-68B0-6AF5-3548-13518D4BA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9" y="2207898"/>
                <a:ext cx="6980198" cy="10064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6FFACC-0B8B-5639-F6B4-C337D2D244A7}"/>
              </a:ext>
            </a:extLst>
          </p:cNvPr>
          <p:cNvCxnSpPr/>
          <p:nvPr/>
        </p:nvCxnSpPr>
        <p:spPr>
          <a:xfrm flipH="1" flipV="1">
            <a:off x="5376397" y="1517136"/>
            <a:ext cx="144379" cy="242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7DE1E1-F717-BE8D-9A22-1EEF6C0A88B4}"/>
              </a:ext>
            </a:extLst>
          </p:cNvPr>
          <p:cNvCxnSpPr/>
          <p:nvPr/>
        </p:nvCxnSpPr>
        <p:spPr>
          <a:xfrm flipH="1" flipV="1">
            <a:off x="4530749" y="1517136"/>
            <a:ext cx="996902" cy="270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28078D9-B1D9-AC44-4E4D-5583FCC6C588}"/>
              </a:ext>
            </a:extLst>
          </p:cNvPr>
          <p:cNvSpPr txBox="1"/>
          <p:nvPr/>
        </p:nvSpPr>
        <p:spPr>
          <a:xfrm>
            <a:off x="5527651" y="1636903"/>
            <a:ext cx="3739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let the multiplier absorb the constant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9048-4564-2377-86C4-09D113E1238D}"/>
                  </a:ext>
                </a:extLst>
              </p:cNvPr>
              <p:cNvSpPr txBox="1"/>
              <p:nvPr/>
            </p:nvSpPr>
            <p:spPr>
              <a:xfrm>
                <a:off x="8630592" y="386158"/>
                <a:ext cx="12215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Expand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D339048-4564-2377-86C4-09D113E123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92" y="386158"/>
                <a:ext cx="1221553" cy="369332"/>
              </a:xfrm>
              <a:prstGeom prst="rect">
                <a:avLst/>
              </a:prstGeom>
              <a:blipFill>
                <a:blip r:embed="rId4"/>
                <a:stretch>
                  <a:fillRect l="-45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4EA877-C4B9-8D07-543F-0BB909BD2418}"/>
              </a:ext>
            </a:extLst>
          </p:cNvPr>
          <p:cNvCxnSpPr/>
          <p:nvPr/>
        </p:nvCxnSpPr>
        <p:spPr>
          <a:xfrm flipH="1">
            <a:off x="7762087" y="701269"/>
            <a:ext cx="763146" cy="3575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85BE1BD-05DA-99BB-C8BC-4CF1AFB69814}"/>
              </a:ext>
            </a:extLst>
          </p:cNvPr>
          <p:cNvSpPr txBox="1"/>
          <p:nvPr/>
        </p:nvSpPr>
        <p:spPr>
          <a:xfrm>
            <a:off x="7294974" y="3046658"/>
            <a:ext cx="18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take the variation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5DDB88-F995-A63E-248E-4AC46D93AE01}"/>
                  </a:ext>
                </a:extLst>
              </p:cNvPr>
              <p:cNvSpPr txBox="1"/>
              <p:nvPr/>
            </p:nvSpPr>
            <p:spPr>
              <a:xfrm>
                <a:off x="410629" y="3472744"/>
                <a:ext cx="9441516" cy="6487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=∫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𝛿𝜌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func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5DDB88-F995-A63E-248E-4AC46D93A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9" y="3472744"/>
                <a:ext cx="9441516" cy="64876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B396A3-BF03-053F-AFB9-0F05F0460D1F}"/>
                  </a:ext>
                </a:extLst>
              </p:cNvPr>
              <p:cNvSpPr txBox="1"/>
              <p:nvPr/>
            </p:nvSpPr>
            <p:spPr>
              <a:xfrm>
                <a:off x="410629" y="4256178"/>
                <a:ext cx="6804363" cy="58958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B396A3-BF03-053F-AFB9-0F05F0460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629" y="4256178"/>
                <a:ext cx="6804363" cy="5895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FE2E81-6A15-C3BB-397B-D5413D6F5BC1}"/>
                  </a:ext>
                </a:extLst>
              </p:cNvPr>
              <p:cNvSpPr txBox="1"/>
              <p:nvPr/>
            </p:nvSpPr>
            <p:spPr>
              <a:xfrm>
                <a:off x="1494604" y="5457743"/>
                <a:ext cx="5800370" cy="10851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5FE2E81-6A15-C3BB-397B-D5413D6F5B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4604" y="5457743"/>
                <a:ext cx="5800370" cy="10851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052327-E7C3-E24E-F564-65BA635027B6}"/>
              </a:ext>
            </a:extLst>
          </p:cNvPr>
          <p:cNvCxnSpPr/>
          <p:nvPr/>
        </p:nvCxnSpPr>
        <p:spPr>
          <a:xfrm>
            <a:off x="2069432" y="5588020"/>
            <a:ext cx="460637" cy="2008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AA4B78-4D9E-B900-5C9E-A1366878B24B}"/>
              </a:ext>
            </a:extLst>
          </p:cNvPr>
          <p:cNvSpPr txBox="1"/>
          <p:nvPr/>
        </p:nvSpPr>
        <p:spPr>
          <a:xfrm>
            <a:off x="1285632" y="5227930"/>
            <a:ext cx="99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7E4B0-DFE0-6147-9053-8EDC65DBC39A}"/>
                  </a:ext>
                </a:extLst>
              </p:cNvPr>
              <p:cNvSpPr txBox="1"/>
              <p:nvPr/>
            </p:nvSpPr>
            <p:spPr>
              <a:xfrm>
                <a:off x="3260355" y="5010622"/>
                <a:ext cx="1980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dependency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667E4B0-DFE0-6147-9053-8EDC65DBC3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355" y="5010622"/>
                <a:ext cx="1980607" cy="369332"/>
              </a:xfrm>
              <a:prstGeom prst="rect">
                <a:avLst/>
              </a:prstGeom>
              <a:blipFill>
                <a:blip r:embed="rId8"/>
                <a:stretch>
                  <a:fillRect l="-2769" t="-9836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816AE1-A75B-89BB-E00A-95B24BE93EF8}"/>
                  </a:ext>
                </a:extLst>
              </p:cNvPr>
              <p:cNvSpPr txBox="1"/>
              <p:nvPr/>
            </p:nvSpPr>
            <p:spPr>
              <a:xfrm>
                <a:off x="6096000" y="5043264"/>
                <a:ext cx="19796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only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dependency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9816AE1-A75B-89BB-E00A-95B24BE93E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043264"/>
                <a:ext cx="1979644" cy="369332"/>
              </a:xfrm>
              <a:prstGeom prst="rect">
                <a:avLst/>
              </a:prstGeom>
              <a:blipFill>
                <a:blip r:embed="rId9"/>
                <a:stretch>
                  <a:fillRect l="-2462" t="-8197" r="-21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63B46C0-2D9E-CAE5-C5D9-B90C003F7C9D}"/>
              </a:ext>
            </a:extLst>
          </p:cNvPr>
          <p:cNvCxnSpPr>
            <a:cxnSpLocks/>
          </p:cNvCxnSpPr>
          <p:nvPr/>
        </p:nvCxnSpPr>
        <p:spPr>
          <a:xfrm>
            <a:off x="4097612" y="5412596"/>
            <a:ext cx="82502" cy="22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4D54DBA-87D5-38FC-56BA-CA6B348E7198}"/>
              </a:ext>
            </a:extLst>
          </p:cNvPr>
          <p:cNvCxnSpPr>
            <a:cxnSpLocks/>
          </p:cNvCxnSpPr>
          <p:nvPr/>
        </p:nvCxnSpPr>
        <p:spPr>
          <a:xfrm flipH="1">
            <a:off x="6347665" y="5412596"/>
            <a:ext cx="197514" cy="229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08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5DB383-0A37-6B36-E12D-5A60493F8F7B}"/>
              </a:ext>
            </a:extLst>
          </p:cNvPr>
          <p:cNvSpPr txBox="1"/>
          <p:nvPr/>
        </p:nvSpPr>
        <p:spPr>
          <a:xfrm>
            <a:off x="0" y="14252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It’s a Gaussian!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FB1598-5300-2EDD-8CBC-739EAD7A8C76}"/>
                  </a:ext>
                </a:extLst>
              </p:cNvPr>
              <p:cNvSpPr txBox="1"/>
              <p:nvPr/>
            </p:nvSpPr>
            <p:spPr>
              <a:xfrm>
                <a:off x="1687095" y="1093480"/>
                <a:ext cx="5771773" cy="1516313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den>
                      </m:f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Sup>
                                <m:sSub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6FB1598-5300-2EDD-8CBC-739EAD7A8C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095" y="1093480"/>
                <a:ext cx="5771773" cy="15163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1B91D68-7F15-3817-6763-81F3E455FED1}"/>
              </a:ext>
            </a:extLst>
          </p:cNvPr>
          <p:cNvSpPr txBox="1"/>
          <p:nvPr/>
        </p:nvSpPr>
        <p:spPr>
          <a:xfrm>
            <a:off x="454162" y="992633"/>
            <a:ext cx="352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use the standard expression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19754-C0CF-AC0D-3C50-520E6F7E5427}"/>
              </a:ext>
            </a:extLst>
          </p:cNvPr>
          <p:cNvSpPr txBox="1"/>
          <p:nvPr/>
        </p:nvSpPr>
        <p:spPr>
          <a:xfrm>
            <a:off x="454162" y="3059668"/>
            <a:ext cx="2873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since the entropy is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48553-2421-7F66-94C0-23B694326594}"/>
                  </a:ext>
                </a:extLst>
              </p:cNvPr>
              <p:cNvSpPr txBox="1"/>
              <p:nvPr/>
            </p:nvSpPr>
            <p:spPr>
              <a:xfrm>
                <a:off x="1487728" y="3353162"/>
                <a:ext cx="7555979" cy="119885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C48553-2421-7F66-94C0-23B694326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7728" y="3353162"/>
                <a:ext cx="7555979" cy="11988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/>
              <p:nvPr/>
            </p:nvSpPr>
            <p:spPr>
              <a:xfrm>
                <a:off x="5942849" y="5257361"/>
                <a:ext cx="2336089" cy="101431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DE0C8DD-8C9D-2FE1-E1C3-5F7262876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849" y="5257361"/>
                <a:ext cx="2336089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284D3EE-B0D8-80AD-6F69-4C99221957C8}"/>
              </a:ext>
            </a:extLst>
          </p:cNvPr>
          <p:cNvSpPr txBox="1"/>
          <p:nvPr/>
        </p:nvSpPr>
        <p:spPr>
          <a:xfrm>
            <a:off x="454162" y="4825128"/>
            <a:ext cx="58726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Gaussian minimizes the uncertainty with</a:t>
            </a:r>
          </a:p>
        </p:txBody>
      </p:sp>
    </p:spTree>
    <p:extLst>
      <p:ext uri="{BB962C8B-B14F-4D97-AF65-F5344CB8AC3E}">
        <p14:creationId xmlns:p14="http://schemas.microsoft.com/office/powerpoint/2010/main" val="480914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/>
              <p:nvPr/>
            </p:nvSpPr>
            <p:spPr>
              <a:xfrm>
                <a:off x="1348388" y="1400406"/>
                <a:ext cx="3051220" cy="13213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49A9881-2347-C8A7-ABCF-9E271B5FB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8388" y="1400406"/>
                <a:ext cx="3051220" cy="13213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/>
              <p:nvPr/>
            </p:nvSpPr>
            <p:spPr>
              <a:xfrm>
                <a:off x="8041590" y="1393866"/>
                <a:ext cx="2459199" cy="13344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80A8E5D-CC43-7062-8E5D-F4A4F9253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1590" y="1393866"/>
                <a:ext cx="2459199" cy="13344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B528CB0D-527D-4EE4-51CE-37D7207F6F80}"/>
              </a:ext>
            </a:extLst>
          </p:cNvPr>
          <p:cNvSpPr txBox="1"/>
          <p:nvPr/>
        </p:nvSpPr>
        <p:spPr>
          <a:xfrm>
            <a:off x="254381" y="2062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classical distribution with non-negative entropy satisfies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6F418-48E1-7828-8752-2FEE59C02529}"/>
              </a:ext>
            </a:extLst>
          </p:cNvPr>
          <p:cNvSpPr txBox="1"/>
          <p:nvPr/>
        </p:nvSpPr>
        <p:spPr>
          <a:xfrm>
            <a:off x="254380" y="2838659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independent Gaussians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18174F-FA04-787D-A532-7D2C9B2A20FD}"/>
              </a:ext>
            </a:extLst>
          </p:cNvPr>
          <p:cNvSpPr txBox="1"/>
          <p:nvPr/>
        </p:nvSpPr>
        <p:spPr>
          <a:xfrm>
            <a:off x="6350380" y="206259"/>
            <a:ext cx="58416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Every quantum state, which has non-negative entropy, satisfies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2C790-A89F-B502-55B0-76B24736A3DB}"/>
              </a:ext>
            </a:extLst>
          </p:cNvPr>
          <p:cNvSpPr txBox="1"/>
          <p:nvPr/>
        </p:nvSpPr>
        <p:spPr>
          <a:xfrm>
            <a:off x="6350379" y="2838658"/>
            <a:ext cx="58416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Equality holds for Gaussian wave-packets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A50FCCA-E369-5D75-83E5-439194C78BCE}"/>
              </a:ext>
            </a:extLst>
          </p:cNvPr>
          <p:cNvCxnSpPr>
            <a:cxnSpLocks/>
          </p:cNvCxnSpPr>
          <p:nvPr/>
        </p:nvCxnSpPr>
        <p:spPr>
          <a:xfrm flipV="1">
            <a:off x="1784412" y="2728270"/>
            <a:ext cx="674703" cy="1071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C5E6A86-9507-1EBE-5576-D9FFCE1ED8E0}"/>
              </a:ext>
            </a:extLst>
          </p:cNvPr>
          <p:cNvSpPr txBox="1"/>
          <p:nvPr/>
        </p:nvSpPr>
        <p:spPr>
          <a:xfrm>
            <a:off x="254380" y="3664582"/>
            <a:ext cx="78316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Classical uncertainty principle!</a:t>
            </a:r>
          </a:p>
        </p:txBody>
      </p:sp>
    </p:spTree>
    <p:extLst>
      <p:ext uri="{BB962C8B-B14F-4D97-AF65-F5344CB8AC3E}">
        <p14:creationId xmlns:p14="http://schemas.microsoft.com/office/powerpoint/2010/main" val="17939571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C43A28DE-D13F-2E36-1C3E-D6BA3D93D4AB}"/>
              </a:ext>
            </a:extLst>
          </p:cNvPr>
          <p:cNvCxnSpPr>
            <a:cxnSpLocks/>
          </p:cNvCxnSpPr>
          <p:nvPr/>
        </p:nvCxnSpPr>
        <p:spPr>
          <a:xfrm flipV="1">
            <a:off x="291379" y="468719"/>
            <a:ext cx="0" cy="5913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5">
            <a:extLst>
              <a:ext uri="{FF2B5EF4-FFF2-40B4-BE49-F238E27FC236}">
                <a16:creationId xmlns:a16="http://schemas.microsoft.com/office/drawing/2014/main" id="{384AD8B3-45B3-9353-77D9-40136E544F45}"/>
              </a:ext>
            </a:extLst>
          </p:cNvPr>
          <p:cNvSpPr/>
          <p:nvPr/>
        </p:nvSpPr>
        <p:spPr>
          <a:xfrm>
            <a:off x="388751" y="-72540"/>
            <a:ext cx="2308859" cy="7216139"/>
          </a:xfrm>
          <a:custGeom>
            <a:avLst/>
            <a:gdLst>
              <a:gd name="connsiteX0" fmla="*/ 0 w 1295399"/>
              <a:gd name="connsiteY0" fmla="*/ 0 h 7216139"/>
              <a:gd name="connsiteX1" fmla="*/ 1295399 w 1295399"/>
              <a:gd name="connsiteY1" fmla="*/ 0 h 7216139"/>
              <a:gd name="connsiteX2" fmla="*/ 1295399 w 1295399"/>
              <a:gd name="connsiteY2" fmla="*/ 7216139 h 7216139"/>
              <a:gd name="connsiteX3" fmla="*/ 0 w 1295399"/>
              <a:gd name="connsiteY3" fmla="*/ 7216139 h 7216139"/>
              <a:gd name="connsiteX4" fmla="*/ 0 w 129539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  <a:gd name="connsiteX0" fmla="*/ 1013460 w 2308859"/>
              <a:gd name="connsiteY0" fmla="*/ 0 h 7216139"/>
              <a:gd name="connsiteX1" fmla="*/ 2308859 w 2308859"/>
              <a:gd name="connsiteY1" fmla="*/ 0 h 7216139"/>
              <a:gd name="connsiteX2" fmla="*/ 2308859 w 2308859"/>
              <a:gd name="connsiteY2" fmla="*/ 7216139 h 7216139"/>
              <a:gd name="connsiteX3" fmla="*/ 0 w 2308859"/>
              <a:gd name="connsiteY3" fmla="*/ 7216139 h 7216139"/>
              <a:gd name="connsiteX4" fmla="*/ 1013460 w 2308859"/>
              <a:gd name="connsiteY4" fmla="*/ 0 h 72161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08859" h="7216139">
                <a:moveTo>
                  <a:pt x="1013460" y="0"/>
                </a:moveTo>
                <a:lnTo>
                  <a:pt x="2308859" y="0"/>
                </a:lnTo>
                <a:lnTo>
                  <a:pt x="2308859" y="7216139"/>
                </a:lnTo>
                <a:lnTo>
                  <a:pt x="0" y="7216139"/>
                </a:lnTo>
                <a:cubicBezTo>
                  <a:pt x="25400" y="4825999"/>
                  <a:pt x="287020" y="1772920"/>
                  <a:pt x="1013460" y="0"/>
                </a:cubicBezTo>
                <a:close/>
              </a:path>
            </a:pathLst>
          </a:custGeom>
          <a:solidFill>
            <a:schemeClr val="tx1">
              <a:lumMod val="6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8504B-5776-A108-165A-87681E41B3C4}"/>
                  </a:ext>
                </a:extLst>
              </p:cNvPr>
              <p:cNvSpPr txBox="1"/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378504B-5776-A108-165A-87681E41B3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219" y="106829"/>
                <a:ext cx="656846" cy="369332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CC3DF9-9575-11FA-8F6F-C0F601986AB8}"/>
                  </a:ext>
                </a:extLst>
              </p:cNvPr>
              <p:cNvSpPr txBox="1"/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CC3DF9-9575-11FA-8F6F-C0F601986A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981" y="3592918"/>
                <a:ext cx="36580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A62CE1-05BB-DD37-385F-A1AB479F9B5F}"/>
              </a:ext>
            </a:extLst>
          </p:cNvPr>
          <p:cNvCxnSpPr>
            <a:cxnSpLocks/>
          </p:cNvCxnSpPr>
          <p:nvPr/>
        </p:nvCxnSpPr>
        <p:spPr>
          <a:xfrm>
            <a:off x="291379" y="3791039"/>
            <a:ext cx="2208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E8AF0-2B26-E459-3B8A-34EA6CD51DE7}"/>
                  </a:ext>
                </a:extLst>
              </p:cNvPr>
              <p:cNvSpPr txBox="1"/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22E8AF0-2B26-E459-3B8A-34EA6CD51D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275" y="3367287"/>
                <a:ext cx="708335" cy="390748"/>
              </a:xfrm>
              <a:prstGeom prst="rect">
                <a:avLst/>
              </a:prstGeom>
              <a:blipFill>
                <a:blip r:embed="rId4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C18AB13-137D-497F-9272-D72385CA9B76}"/>
              </a:ext>
            </a:extLst>
          </p:cNvPr>
          <p:cNvSpPr/>
          <p:nvPr/>
        </p:nvSpPr>
        <p:spPr>
          <a:xfrm rot="18900000">
            <a:off x="-402332" y="3593353"/>
            <a:ext cx="3851697" cy="3485820"/>
          </a:xfrm>
          <a:custGeom>
            <a:avLst/>
            <a:gdLst>
              <a:gd name="connsiteX0" fmla="*/ 2374540 w 3851697"/>
              <a:gd name="connsiteY0" fmla="*/ 2974543 h 3485820"/>
              <a:gd name="connsiteX1" fmla="*/ 1863264 w 3851697"/>
              <a:gd name="connsiteY1" fmla="*/ 3485820 h 3485820"/>
              <a:gd name="connsiteX2" fmla="*/ 1502793 w 3851697"/>
              <a:gd name="connsiteY2" fmla="*/ 3485820 h 3485820"/>
              <a:gd name="connsiteX3" fmla="*/ 991516 w 3851697"/>
              <a:gd name="connsiteY3" fmla="*/ 2974543 h 3485820"/>
              <a:gd name="connsiteX4" fmla="*/ 3366056 w 3851697"/>
              <a:gd name="connsiteY4" fmla="*/ 1983027 h 3485820"/>
              <a:gd name="connsiteX5" fmla="*/ 2854779 w 3851697"/>
              <a:gd name="connsiteY5" fmla="*/ 2494304 h 3485820"/>
              <a:gd name="connsiteX6" fmla="*/ 511277 w 3851697"/>
              <a:gd name="connsiteY6" fmla="*/ 2494304 h 3485820"/>
              <a:gd name="connsiteX7" fmla="*/ 0 w 3851697"/>
              <a:gd name="connsiteY7" fmla="*/ 1983027 h 3485820"/>
              <a:gd name="connsiteX8" fmla="*/ 3345825 w 3851697"/>
              <a:gd name="connsiteY8" fmla="*/ 991514 h 3485820"/>
              <a:gd name="connsiteX9" fmla="*/ 3851697 w 3851697"/>
              <a:gd name="connsiteY9" fmla="*/ 1497386 h 3485820"/>
              <a:gd name="connsiteX10" fmla="*/ 3846293 w 3851697"/>
              <a:gd name="connsiteY10" fmla="*/ 1502790 h 3485820"/>
              <a:gd name="connsiteX11" fmla="*/ 453173 w 3851697"/>
              <a:gd name="connsiteY11" fmla="*/ 1502791 h 3485820"/>
              <a:gd name="connsiteX12" fmla="*/ 964450 w 3851697"/>
              <a:gd name="connsiteY12" fmla="*/ 991514 h 3485820"/>
              <a:gd name="connsiteX13" fmla="*/ 2354311 w 3851697"/>
              <a:gd name="connsiteY13" fmla="*/ 0 h 3485820"/>
              <a:gd name="connsiteX14" fmla="*/ 2865588 w 3851697"/>
              <a:gd name="connsiteY14" fmla="*/ 511277 h 3485820"/>
              <a:gd name="connsiteX15" fmla="*/ 1444687 w 3851697"/>
              <a:gd name="connsiteY15" fmla="*/ 511277 h 3485820"/>
              <a:gd name="connsiteX16" fmla="*/ 1955963 w 3851697"/>
              <a:gd name="connsiteY16" fmla="*/ 0 h 3485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851697" h="3485820">
                <a:moveTo>
                  <a:pt x="2374540" y="2974543"/>
                </a:moveTo>
                <a:lnTo>
                  <a:pt x="1863264" y="3485820"/>
                </a:lnTo>
                <a:lnTo>
                  <a:pt x="1502793" y="3485820"/>
                </a:lnTo>
                <a:lnTo>
                  <a:pt x="991516" y="2974543"/>
                </a:lnTo>
                <a:close/>
                <a:moveTo>
                  <a:pt x="3366056" y="1983027"/>
                </a:moveTo>
                <a:lnTo>
                  <a:pt x="2854779" y="2494304"/>
                </a:lnTo>
                <a:lnTo>
                  <a:pt x="511277" y="2494304"/>
                </a:lnTo>
                <a:lnTo>
                  <a:pt x="0" y="1983027"/>
                </a:lnTo>
                <a:close/>
                <a:moveTo>
                  <a:pt x="3345825" y="991514"/>
                </a:moveTo>
                <a:lnTo>
                  <a:pt x="3851697" y="1497386"/>
                </a:lnTo>
                <a:lnTo>
                  <a:pt x="3846293" y="1502790"/>
                </a:lnTo>
                <a:lnTo>
                  <a:pt x="453173" y="1502791"/>
                </a:lnTo>
                <a:lnTo>
                  <a:pt x="964450" y="991514"/>
                </a:lnTo>
                <a:close/>
                <a:moveTo>
                  <a:pt x="2354311" y="0"/>
                </a:moveTo>
                <a:lnTo>
                  <a:pt x="2865588" y="511277"/>
                </a:lnTo>
                <a:lnTo>
                  <a:pt x="1444687" y="511277"/>
                </a:lnTo>
                <a:lnTo>
                  <a:pt x="1955963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5A96EA-6E64-9CB8-F8FB-7F73883203D2}"/>
              </a:ext>
            </a:extLst>
          </p:cNvPr>
          <p:cNvSpPr txBox="1"/>
          <p:nvPr/>
        </p:nvSpPr>
        <p:spPr>
          <a:xfrm>
            <a:off x="3005024" y="3983997"/>
            <a:ext cx="10902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Excluded</a:t>
            </a:r>
            <a:br>
              <a:rPr lang="en-US" dirty="0"/>
            </a:br>
            <a:r>
              <a:rPr lang="en-US" dirty="0"/>
              <a:t>by 3</a:t>
            </a:r>
            <a:r>
              <a:rPr lang="en-US" baseline="30000" dirty="0"/>
              <a:t>rd</a:t>
            </a:r>
            <a:r>
              <a:rPr lang="en-US" dirty="0"/>
              <a:t> law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55BFAA3-3098-FFDD-03B5-FC19E1B2047F}"/>
              </a:ext>
            </a:extLst>
          </p:cNvPr>
          <p:cNvSpPr txBox="1"/>
          <p:nvPr/>
        </p:nvSpPr>
        <p:spPr>
          <a:xfrm>
            <a:off x="2919414" y="2506977"/>
            <a:ext cx="12601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Minimum</a:t>
            </a:r>
            <a:br>
              <a:rPr lang="en-US" dirty="0"/>
            </a:br>
            <a:r>
              <a:rPr lang="en-US" dirty="0"/>
              <a:t>uncertainty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8DE0C9-45D5-767F-CCF3-D8FB047822BD}"/>
              </a:ext>
            </a:extLst>
          </p:cNvPr>
          <p:cNvSpPr txBox="1"/>
          <p:nvPr/>
        </p:nvSpPr>
        <p:spPr>
          <a:xfrm>
            <a:off x="3159152" y="735929"/>
            <a:ext cx="13635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Region with</a:t>
            </a:r>
            <a:br>
              <a:rPr lang="en-US" dirty="0"/>
            </a:br>
            <a:r>
              <a:rPr lang="en-US" dirty="0"/>
              <a:t>classical</a:t>
            </a:r>
            <a:br>
              <a:rPr lang="en-US" dirty="0"/>
            </a:br>
            <a:r>
              <a:rPr lang="en-US" dirty="0"/>
              <a:t>distributions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E28323F-EDF1-605A-E074-174A55D52289}"/>
              </a:ext>
            </a:extLst>
          </p:cNvPr>
          <p:cNvSpPr/>
          <p:nvPr/>
        </p:nvSpPr>
        <p:spPr>
          <a:xfrm>
            <a:off x="2654708" y="-243750"/>
            <a:ext cx="281516" cy="74606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0C0A3F-65C1-9ABA-3C85-3236E113867D}"/>
              </a:ext>
            </a:extLst>
          </p:cNvPr>
          <p:cNvCxnSpPr>
            <a:cxnSpLocks/>
          </p:cNvCxnSpPr>
          <p:nvPr/>
        </p:nvCxnSpPr>
        <p:spPr>
          <a:xfrm flipH="1">
            <a:off x="1395770" y="4406039"/>
            <a:ext cx="1540454" cy="5447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70F1DA0-5323-0824-CCD7-8175558E364C}"/>
              </a:ext>
            </a:extLst>
          </p:cNvPr>
          <p:cNvCxnSpPr>
            <a:cxnSpLocks/>
          </p:cNvCxnSpPr>
          <p:nvPr/>
        </p:nvCxnSpPr>
        <p:spPr>
          <a:xfrm flipH="1">
            <a:off x="730845" y="2994338"/>
            <a:ext cx="2064136" cy="71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609E150-4470-ACBD-8ED0-DFC358FDA559}"/>
              </a:ext>
            </a:extLst>
          </p:cNvPr>
          <p:cNvCxnSpPr>
            <a:cxnSpLocks/>
          </p:cNvCxnSpPr>
          <p:nvPr/>
        </p:nvCxnSpPr>
        <p:spPr>
          <a:xfrm flipH="1">
            <a:off x="1882563" y="1250356"/>
            <a:ext cx="1249088" cy="80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00ABF77-3146-ED6E-0DC4-8E1FA62A3F84}"/>
              </a:ext>
            </a:extLst>
          </p:cNvPr>
          <p:cNvSpPr/>
          <p:nvPr/>
        </p:nvSpPr>
        <p:spPr>
          <a:xfrm>
            <a:off x="518208" y="3727555"/>
            <a:ext cx="118872" cy="118872"/>
          </a:xfrm>
          <a:prstGeom prst="ellipse">
            <a:avLst/>
          </a:prstGeom>
          <a:solidFill>
            <a:srgbClr val="008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64D27D-FD9A-4395-903F-C208BD5B5B5E}"/>
              </a:ext>
            </a:extLst>
          </p:cNvPr>
          <p:cNvSpPr txBox="1"/>
          <p:nvPr/>
        </p:nvSpPr>
        <p:spPr>
          <a:xfrm>
            <a:off x="5662122" y="291495"/>
            <a:ext cx="58416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Lower bound on entropy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011A34E-0239-020C-FC89-CCD2E5172978}"/>
              </a:ext>
            </a:extLst>
          </p:cNvPr>
          <p:cNvSpPr txBox="1"/>
          <p:nvPr/>
        </p:nvSpPr>
        <p:spPr>
          <a:xfrm>
            <a:off x="6081734" y="2056583"/>
            <a:ext cx="50023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Uncertainty principle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2018F9-EE91-5990-0122-5F6D6627A397}"/>
                  </a:ext>
                </a:extLst>
              </p:cNvPr>
              <p:cNvSpPr txBox="1"/>
              <p:nvPr/>
            </p:nvSpPr>
            <p:spPr>
              <a:xfrm>
                <a:off x="7930348" y="897040"/>
                <a:ext cx="130516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02018F9-EE91-5990-0122-5F6D6627A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0348" y="897040"/>
                <a:ext cx="1305165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7AB1F90D-13E4-0F51-F049-79DEA1E0DD40}"/>
              </a:ext>
            </a:extLst>
          </p:cNvPr>
          <p:cNvSpPr txBox="1"/>
          <p:nvPr/>
        </p:nvSpPr>
        <p:spPr>
          <a:xfrm>
            <a:off x="5376151" y="3238975"/>
            <a:ext cx="66357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Converse not true: uncertainty doesn’t</a:t>
            </a:r>
          </a:p>
          <a:p>
            <a:r>
              <a:rPr lang="en-US" sz="3200" dirty="0"/>
              <a:t>bound entropy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5250E44-CE59-63F3-EDE1-4F9467131063}"/>
              </a:ext>
            </a:extLst>
          </p:cNvPr>
          <p:cNvSpPr txBox="1"/>
          <p:nvPr/>
        </p:nvSpPr>
        <p:spPr>
          <a:xfrm>
            <a:off x="3554514" y="4699764"/>
            <a:ext cx="582861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Third law of thermodynamics causes the uncertainty principle</a:t>
            </a:r>
          </a:p>
        </p:txBody>
      </p:sp>
    </p:spTree>
    <p:extLst>
      <p:ext uri="{BB962C8B-B14F-4D97-AF65-F5344CB8AC3E}">
        <p14:creationId xmlns:p14="http://schemas.microsoft.com/office/powerpoint/2010/main" val="2182435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018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514AB-2FCB-0E62-7417-2420CEF23DCD}"/>
                  </a:ext>
                </a:extLst>
              </p:cNvPr>
              <p:cNvSpPr txBox="1"/>
              <p:nvPr/>
            </p:nvSpPr>
            <p:spPr>
              <a:xfrm>
                <a:off x="691441" y="2535340"/>
                <a:ext cx="2459199" cy="133440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514AB-2FCB-0E62-7417-2420CEF2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2535340"/>
                <a:ext cx="2459199" cy="13344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CF9F3E-85DA-AF47-0BF2-5382F194DA7A}"/>
              </a:ext>
            </a:extLst>
          </p:cNvPr>
          <p:cNvSpPr txBox="1"/>
          <p:nvPr/>
        </p:nvSpPr>
        <p:spPr>
          <a:xfrm>
            <a:off x="310346" y="154279"/>
            <a:ext cx="800802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Heisenberg’s uncertainty principle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4D3EF-2356-9659-D83E-9F64338485D4}"/>
              </a:ext>
            </a:extLst>
          </p:cNvPr>
          <p:cNvSpPr txBox="1"/>
          <p:nvPr/>
        </p:nvSpPr>
        <p:spPr>
          <a:xfrm>
            <a:off x="310346" y="1244786"/>
            <a:ext cx="41722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 quantum mechanics (QM),</a:t>
            </a:r>
            <a:br>
              <a:rPr lang="en-US" sz="2400" dirty="0"/>
            </a:br>
            <a:r>
              <a:rPr lang="en-US" sz="2400" dirty="0"/>
              <a:t>position and momentum can only be prepared up to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18EDC-A0AF-02B9-28D9-4D7F9CDD7CAB}"/>
              </a:ext>
            </a:extLst>
          </p:cNvPr>
          <p:cNvSpPr txBox="1"/>
          <p:nvPr/>
        </p:nvSpPr>
        <p:spPr>
          <a:xfrm>
            <a:off x="5295639" y="2961289"/>
            <a:ext cx="44362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Not about measurement!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D7ECB-3C29-830B-8159-C1205A4CEF04}"/>
              </a:ext>
            </a:extLst>
          </p:cNvPr>
          <p:cNvSpPr txBox="1"/>
          <p:nvPr/>
        </p:nvSpPr>
        <p:spPr>
          <a:xfrm>
            <a:off x="5450421" y="3674360"/>
            <a:ext cx="41267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uncertainty is built into the description of the states, not caused by measurements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0DC6A6-A224-5993-BAFF-5255BE3B1B63}"/>
              </a:ext>
            </a:extLst>
          </p:cNvPr>
          <p:cNvSpPr txBox="1"/>
          <p:nvPr/>
        </p:nvSpPr>
        <p:spPr>
          <a:xfrm>
            <a:off x="5062081" y="1835572"/>
            <a:ext cx="6719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Other languages translate it more faithfully (e.g. “</a:t>
            </a:r>
            <a:r>
              <a:rPr lang="en-US" sz="2400" dirty="0" err="1"/>
              <a:t>indeterminación</a:t>
            </a:r>
            <a:r>
              <a:rPr lang="en-US" sz="2400" dirty="0"/>
              <a:t>”, “</a:t>
            </a:r>
            <a:r>
              <a:rPr lang="en-US" sz="2400" dirty="0" err="1"/>
              <a:t>indeterminazione</a:t>
            </a:r>
            <a:r>
              <a:rPr lang="en-US" sz="2400" dirty="0"/>
              <a:t>”)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5362F9-15EE-7749-2386-C095F50F318A}"/>
              </a:ext>
            </a:extLst>
          </p:cNvPr>
          <p:cNvSpPr txBox="1"/>
          <p:nvPr/>
        </p:nvSpPr>
        <p:spPr>
          <a:xfrm>
            <a:off x="5062081" y="1013953"/>
            <a:ext cx="67191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Original term was “</a:t>
            </a:r>
            <a:r>
              <a:rPr lang="en-US" sz="2400" dirty="0" err="1"/>
              <a:t>Ungenauigkeit</a:t>
            </a:r>
            <a:r>
              <a:rPr lang="en-US" sz="2400" dirty="0"/>
              <a:t>”, which means “indeterminacy”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6ED3ED6-7C79-8DAB-2C99-D87E9FC6090C}"/>
              </a:ext>
            </a:extLst>
          </p:cNvPr>
          <p:cNvSpPr txBox="1"/>
          <p:nvPr/>
        </p:nvSpPr>
        <p:spPr>
          <a:xfrm>
            <a:off x="310346" y="4412886"/>
            <a:ext cx="417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No such limit exists in classical mechanics (CM)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B10B3-8C72-CEC8-BA35-5D77FEBDB53C}"/>
              </a:ext>
            </a:extLst>
          </p:cNvPr>
          <p:cNvSpPr txBox="1"/>
          <p:nvPr/>
        </p:nvSpPr>
        <p:spPr>
          <a:xfrm>
            <a:off x="1412764" y="5630025"/>
            <a:ext cx="69056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Is there really no limit in CM?</a:t>
            </a:r>
          </a:p>
        </p:txBody>
      </p:sp>
    </p:spTree>
    <p:extLst>
      <p:ext uri="{BB962C8B-B14F-4D97-AF65-F5344CB8AC3E}">
        <p14:creationId xmlns:p14="http://schemas.microsoft.com/office/powerpoint/2010/main" val="394592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514AB-2FCB-0E62-7417-2420CEF23DCD}"/>
                  </a:ext>
                </a:extLst>
              </p:cNvPr>
              <p:cNvSpPr txBox="1"/>
              <p:nvPr/>
            </p:nvSpPr>
            <p:spPr>
              <a:xfrm>
                <a:off x="2968576" y="1599125"/>
                <a:ext cx="1905522" cy="74898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3514AB-2FCB-0E62-7417-2420CEF23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8576" y="1599125"/>
                <a:ext cx="1905522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FCF9F3E-85DA-AF47-0BF2-5382F194DA7A}"/>
              </a:ext>
            </a:extLst>
          </p:cNvPr>
          <p:cNvSpPr txBox="1"/>
          <p:nvPr/>
        </p:nvSpPr>
        <p:spPr>
          <a:xfrm>
            <a:off x="310346" y="154279"/>
            <a:ext cx="42947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CM poses no limit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24D3EF-2356-9659-D83E-9F64338485D4}"/>
              </a:ext>
            </a:extLst>
          </p:cNvPr>
          <p:cNvSpPr txBox="1"/>
          <p:nvPr/>
        </p:nvSpPr>
        <p:spPr>
          <a:xfrm>
            <a:off x="347725" y="1130974"/>
            <a:ext cx="54893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Probability distribution over a single classical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AD7ECB-3C29-830B-8159-C1205A4CEF04}"/>
              </a:ext>
            </a:extLst>
          </p:cNvPr>
          <p:cNvSpPr txBox="1"/>
          <p:nvPr/>
        </p:nvSpPr>
        <p:spPr>
          <a:xfrm>
            <a:off x="4977636" y="2552024"/>
            <a:ext cx="7040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always find a distribution with smaller uncertainty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B10B3-8C72-CEC8-BA35-5D77FEBDB53C}"/>
              </a:ext>
            </a:extLst>
          </p:cNvPr>
          <p:cNvSpPr txBox="1"/>
          <p:nvPr/>
        </p:nvSpPr>
        <p:spPr>
          <a:xfrm>
            <a:off x="310346" y="3236678"/>
            <a:ext cx="8009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What about statistical mechanics?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359BBF0-A99C-2D19-C150-E3668D9BB93C}"/>
              </a:ext>
            </a:extLst>
          </p:cNvPr>
          <p:cNvGrpSpPr/>
          <p:nvPr/>
        </p:nvGrpSpPr>
        <p:grpSpPr>
          <a:xfrm>
            <a:off x="6181732" y="418275"/>
            <a:ext cx="2205998" cy="2037077"/>
            <a:chOff x="5727969" y="133350"/>
            <a:chExt cx="3125802" cy="28864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8BEF05-A2A7-52AE-470F-89C35BB14A7C}"/>
                    </a:ext>
                  </a:extLst>
                </p:cNvPr>
                <p:cNvSpPr txBox="1"/>
                <p:nvPr/>
              </p:nvSpPr>
              <p:spPr>
                <a:xfrm>
                  <a:off x="8484183" y="2650466"/>
                  <a:ext cx="3695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378BEF05-A2A7-52AE-470F-89C35BB14A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4183" y="2650466"/>
                  <a:ext cx="369588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3953" b="-5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1A4CEA6-7F96-ED35-77E3-B04A2C1161A9}"/>
                </a:ext>
              </a:extLst>
            </p:cNvPr>
            <p:cNvCxnSpPr>
              <a:cxnSpLocks/>
            </p:cNvCxnSpPr>
            <p:nvPr/>
          </p:nvCxnSpPr>
          <p:spPr>
            <a:xfrm>
              <a:off x="5880369" y="361950"/>
              <a:ext cx="0" cy="2438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0609E9-4846-5B16-F21C-F44FDA8EE188}"/>
                    </a:ext>
                  </a:extLst>
                </p:cNvPr>
                <p:cNvSpPr txBox="1"/>
                <p:nvPr/>
              </p:nvSpPr>
              <p:spPr>
                <a:xfrm>
                  <a:off x="5911832" y="133350"/>
                  <a:ext cx="3686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10609E9-4846-5B16-F21C-F44FDA8EE1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1832" y="133350"/>
                  <a:ext cx="36862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6279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683122C-981D-A5FF-2742-DF87C7237E72}"/>
                </a:ext>
              </a:extLst>
            </p:cNvPr>
            <p:cNvCxnSpPr>
              <a:cxnSpLocks/>
            </p:cNvCxnSpPr>
            <p:nvPr/>
          </p:nvCxnSpPr>
          <p:spPr>
            <a:xfrm>
              <a:off x="5727969" y="2647950"/>
              <a:ext cx="304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F44537BA-A497-9C4D-3436-B8E5CD50BA65}"/>
                </a:ext>
              </a:extLst>
            </p:cNvPr>
            <p:cNvSpPr/>
            <p:nvPr/>
          </p:nvSpPr>
          <p:spPr>
            <a:xfrm>
              <a:off x="6405537" y="775836"/>
              <a:ext cx="1835539" cy="1606161"/>
            </a:xfrm>
            <a:custGeom>
              <a:avLst/>
              <a:gdLst>
                <a:gd name="connsiteX0" fmla="*/ 1089086 w 1848350"/>
                <a:gd name="connsiteY0" fmla="*/ 6292 h 1606161"/>
                <a:gd name="connsiteX1" fmla="*/ 381720 w 1848350"/>
                <a:gd name="connsiteY1" fmla="*/ 339847 h 1606161"/>
                <a:gd name="connsiteX2" fmla="*/ 381720 w 1848350"/>
                <a:gd name="connsiteY2" fmla="*/ 1150730 h 1606161"/>
                <a:gd name="connsiteX3" fmla="*/ 25162 w 1848350"/>
                <a:gd name="connsiteY3" fmla="*/ 1421024 h 1606161"/>
                <a:gd name="connsiteX4" fmla="*/ 1175351 w 1848350"/>
                <a:gd name="connsiteY4" fmla="*/ 1587802 h 1606161"/>
                <a:gd name="connsiteX5" fmla="*/ 1158098 w 1848350"/>
                <a:gd name="connsiteY5" fmla="*/ 978202 h 1606161"/>
                <a:gd name="connsiteX6" fmla="*/ 1848211 w 1848350"/>
                <a:gd name="connsiteY6" fmla="*/ 598639 h 1606161"/>
                <a:gd name="connsiteX7" fmla="*/ 1089086 w 1848350"/>
                <a:gd name="connsiteY7" fmla="*/ 6292 h 1606161"/>
                <a:gd name="connsiteX0" fmla="*/ 1076275 w 1835539"/>
                <a:gd name="connsiteY0" fmla="*/ 6292 h 1606161"/>
                <a:gd name="connsiteX1" fmla="*/ 368909 w 1835539"/>
                <a:gd name="connsiteY1" fmla="*/ 339847 h 1606161"/>
                <a:gd name="connsiteX2" fmla="*/ 368909 w 1835539"/>
                <a:gd name="connsiteY2" fmla="*/ 1150730 h 1606161"/>
                <a:gd name="connsiteX3" fmla="*/ 12351 w 1835539"/>
                <a:gd name="connsiteY3" fmla="*/ 1421024 h 1606161"/>
                <a:gd name="connsiteX4" fmla="*/ 880744 w 1835539"/>
                <a:gd name="connsiteY4" fmla="*/ 1587802 h 1606161"/>
                <a:gd name="connsiteX5" fmla="*/ 1145287 w 1835539"/>
                <a:gd name="connsiteY5" fmla="*/ 978202 h 1606161"/>
                <a:gd name="connsiteX6" fmla="*/ 1835400 w 1835539"/>
                <a:gd name="connsiteY6" fmla="*/ 598639 h 1606161"/>
                <a:gd name="connsiteX7" fmla="*/ 1076275 w 1835539"/>
                <a:gd name="connsiteY7" fmla="*/ 6292 h 16061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5539" h="1606161">
                  <a:moveTo>
                    <a:pt x="1076275" y="6292"/>
                  </a:moveTo>
                  <a:cubicBezTo>
                    <a:pt x="831860" y="-36840"/>
                    <a:pt x="486803" y="149107"/>
                    <a:pt x="368909" y="339847"/>
                  </a:cubicBezTo>
                  <a:cubicBezTo>
                    <a:pt x="251015" y="530587"/>
                    <a:pt x="428335" y="970534"/>
                    <a:pt x="368909" y="1150730"/>
                  </a:cubicBezTo>
                  <a:cubicBezTo>
                    <a:pt x="309483" y="1330926"/>
                    <a:pt x="-72955" y="1348179"/>
                    <a:pt x="12351" y="1421024"/>
                  </a:cubicBezTo>
                  <a:cubicBezTo>
                    <a:pt x="97657" y="1493869"/>
                    <a:pt x="691921" y="1661606"/>
                    <a:pt x="880744" y="1587802"/>
                  </a:cubicBezTo>
                  <a:cubicBezTo>
                    <a:pt x="1069567" y="1513998"/>
                    <a:pt x="1033144" y="1143063"/>
                    <a:pt x="1145287" y="978202"/>
                  </a:cubicBezTo>
                  <a:cubicBezTo>
                    <a:pt x="1257430" y="813342"/>
                    <a:pt x="1845943" y="757748"/>
                    <a:pt x="1835400" y="598639"/>
                  </a:cubicBezTo>
                  <a:cubicBezTo>
                    <a:pt x="1824857" y="439530"/>
                    <a:pt x="1320690" y="49424"/>
                    <a:pt x="1076275" y="6292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FF86DD8-BE1D-46E6-884A-9251ECB0CF80}"/>
                </a:ext>
              </a:extLst>
            </p:cNvPr>
            <p:cNvSpPr/>
            <p:nvPr/>
          </p:nvSpPr>
          <p:spPr>
            <a:xfrm>
              <a:off x="7041889" y="1071710"/>
              <a:ext cx="850649" cy="1047145"/>
            </a:xfrm>
            <a:custGeom>
              <a:avLst/>
              <a:gdLst>
                <a:gd name="connsiteX0" fmla="*/ 261644 w 850649"/>
                <a:gd name="connsiteY0" fmla="*/ 72728 h 1047145"/>
                <a:gd name="connsiteX1" fmla="*/ 8603 w 850649"/>
                <a:gd name="connsiteY1" fmla="*/ 383279 h 1047145"/>
                <a:gd name="connsiteX2" fmla="*/ 83365 w 850649"/>
                <a:gd name="connsiteY2" fmla="*/ 1021633 h 1047145"/>
                <a:gd name="connsiteX3" fmla="*/ 319154 w 850649"/>
                <a:gd name="connsiteY3" fmla="*/ 883611 h 1047145"/>
                <a:gd name="connsiteX4" fmla="*/ 388165 w 850649"/>
                <a:gd name="connsiteY4" fmla="*/ 538554 h 1047145"/>
                <a:gd name="connsiteX5" fmla="*/ 807984 w 850649"/>
                <a:gd name="connsiteY5" fmla="*/ 366026 h 1047145"/>
                <a:gd name="connsiteX6" fmla="*/ 773478 w 850649"/>
                <a:gd name="connsiteY6" fmla="*/ 20969 h 1047145"/>
                <a:gd name="connsiteX7" fmla="*/ 261644 w 850649"/>
                <a:gd name="connsiteY7" fmla="*/ 72728 h 1047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50649" h="1047145">
                  <a:moveTo>
                    <a:pt x="261644" y="72728"/>
                  </a:moveTo>
                  <a:cubicBezTo>
                    <a:pt x="134165" y="133113"/>
                    <a:pt x="38316" y="225128"/>
                    <a:pt x="8603" y="383279"/>
                  </a:cubicBezTo>
                  <a:cubicBezTo>
                    <a:pt x="-21110" y="541430"/>
                    <a:pt x="31607" y="938244"/>
                    <a:pt x="83365" y="1021633"/>
                  </a:cubicBezTo>
                  <a:cubicBezTo>
                    <a:pt x="135123" y="1105022"/>
                    <a:pt x="268354" y="964124"/>
                    <a:pt x="319154" y="883611"/>
                  </a:cubicBezTo>
                  <a:cubicBezTo>
                    <a:pt x="369954" y="803098"/>
                    <a:pt x="306693" y="624818"/>
                    <a:pt x="388165" y="538554"/>
                  </a:cubicBezTo>
                  <a:cubicBezTo>
                    <a:pt x="469637" y="452290"/>
                    <a:pt x="743765" y="452290"/>
                    <a:pt x="807984" y="366026"/>
                  </a:cubicBezTo>
                  <a:cubicBezTo>
                    <a:pt x="872203" y="279762"/>
                    <a:pt x="866452" y="67935"/>
                    <a:pt x="773478" y="20969"/>
                  </a:cubicBezTo>
                  <a:cubicBezTo>
                    <a:pt x="680504" y="-25997"/>
                    <a:pt x="389123" y="12343"/>
                    <a:pt x="261644" y="72728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46064D-41A7-79A3-155D-70EE16BBBB83}"/>
                </a:ext>
              </a:extLst>
            </p:cNvPr>
            <p:cNvSpPr/>
            <p:nvPr/>
          </p:nvSpPr>
          <p:spPr>
            <a:xfrm>
              <a:off x="7187518" y="1235779"/>
              <a:ext cx="418335" cy="461942"/>
            </a:xfrm>
            <a:custGeom>
              <a:avLst/>
              <a:gdLst>
                <a:gd name="connsiteX0" fmla="*/ 328965 w 418335"/>
                <a:gd name="connsiteY0" fmla="*/ 674 h 461942"/>
                <a:gd name="connsiteX1" fmla="*/ 24165 w 418335"/>
                <a:gd name="connsiteY1" fmla="*/ 138696 h 461942"/>
                <a:gd name="connsiteX2" fmla="*/ 29916 w 418335"/>
                <a:gd name="connsiteY2" fmla="*/ 460749 h 461942"/>
                <a:gd name="connsiteX3" fmla="*/ 116180 w 418335"/>
                <a:gd name="connsiteY3" fmla="*/ 242213 h 461942"/>
                <a:gd name="connsiteX4" fmla="*/ 409478 w 418335"/>
                <a:gd name="connsiteY4" fmla="*/ 92689 h 461942"/>
                <a:gd name="connsiteX5" fmla="*/ 328965 w 418335"/>
                <a:gd name="connsiteY5" fmla="*/ 674 h 461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8335" h="461942">
                  <a:moveTo>
                    <a:pt x="328965" y="674"/>
                  </a:moveTo>
                  <a:cubicBezTo>
                    <a:pt x="264746" y="8342"/>
                    <a:pt x="74006" y="62017"/>
                    <a:pt x="24165" y="138696"/>
                  </a:cubicBezTo>
                  <a:cubicBezTo>
                    <a:pt x="-25676" y="215375"/>
                    <a:pt x="14580" y="443496"/>
                    <a:pt x="29916" y="460749"/>
                  </a:cubicBezTo>
                  <a:cubicBezTo>
                    <a:pt x="45252" y="478002"/>
                    <a:pt x="52920" y="303556"/>
                    <a:pt x="116180" y="242213"/>
                  </a:cubicBezTo>
                  <a:cubicBezTo>
                    <a:pt x="179440" y="180870"/>
                    <a:pt x="380723" y="132945"/>
                    <a:pt x="409478" y="92689"/>
                  </a:cubicBezTo>
                  <a:cubicBezTo>
                    <a:pt x="438233" y="52433"/>
                    <a:pt x="393184" y="-6994"/>
                    <a:pt x="328965" y="674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09561C-1884-5B5B-2457-F40FB7915C92}"/>
              </a:ext>
            </a:extLst>
          </p:cNvPr>
          <p:cNvGrpSpPr/>
          <p:nvPr/>
        </p:nvGrpSpPr>
        <p:grpSpPr>
          <a:xfrm>
            <a:off x="9262962" y="418275"/>
            <a:ext cx="2205998" cy="2037077"/>
            <a:chOff x="9262962" y="418275"/>
            <a:chExt cx="2205998" cy="20370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2D8658-798A-AFBF-FCA2-187EB171C59A}"/>
                    </a:ext>
                  </a:extLst>
                </p:cNvPr>
                <p:cNvSpPr txBox="1"/>
                <p:nvPr/>
              </p:nvSpPr>
              <p:spPr>
                <a:xfrm>
                  <a:off x="11208128" y="2194700"/>
                  <a:ext cx="260832" cy="260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52D8658-798A-AFBF-FCA2-187EB171C5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08128" y="2194700"/>
                  <a:ext cx="260832" cy="260652"/>
                </a:xfrm>
                <a:prstGeom prst="rect">
                  <a:avLst/>
                </a:prstGeom>
                <a:blipFill>
                  <a:blip r:embed="rId5"/>
                  <a:stretch>
                    <a:fillRect r="-16667" b="-5116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756CD24-1D85-41CF-5925-B8F400D3E290}"/>
                </a:ext>
              </a:extLst>
            </p:cNvPr>
            <p:cNvCxnSpPr>
              <a:cxnSpLocks/>
            </p:cNvCxnSpPr>
            <p:nvPr/>
          </p:nvCxnSpPr>
          <p:spPr>
            <a:xfrm>
              <a:off x="9370517" y="579607"/>
              <a:ext cx="0" cy="17208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380E920-9509-E56D-41EF-D3C9567CFC26}"/>
                    </a:ext>
                  </a:extLst>
                </p:cNvPr>
                <p:cNvSpPr txBox="1"/>
                <p:nvPr/>
              </p:nvSpPr>
              <p:spPr>
                <a:xfrm>
                  <a:off x="9392721" y="418275"/>
                  <a:ext cx="260153" cy="2606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F380E920-9509-E56D-41EF-D3C9567CFC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2721" y="418275"/>
                  <a:ext cx="260153" cy="260652"/>
                </a:xfrm>
                <a:prstGeom prst="rect">
                  <a:avLst/>
                </a:prstGeom>
                <a:blipFill>
                  <a:blip r:embed="rId6"/>
                  <a:stretch>
                    <a:fillRect r="-19048" b="-5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FFAD6F8-F66E-DF0C-12DA-D19A9F746BDC}"/>
                </a:ext>
              </a:extLst>
            </p:cNvPr>
            <p:cNvCxnSpPr>
              <a:cxnSpLocks/>
            </p:cNvCxnSpPr>
            <p:nvPr/>
          </p:nvCxnSpPr>
          <p:spPr>
            <a:xfrm>
              <a:off x="9262962" y="2192925"/>
              <a:ext cx="215109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C8954E8-23E6-E6E7-A5BC-B1359595ECE7}"/>
                </a:ext>
              </a:extLst>
            </p:cNvPr>
            <p:cNvSpPr/>
            <p:nvPr/>
          </p:nvSpPr>
          <p:spPr>
            <a:xfrm>
              <a:off x="10450054" y="1130974"/>
              <a:ext cx="190787" cy="210913"/>
            </a:xfrm>
            <a:custGeom>
              <a:avLst/>
              <a:gdLst>
                <a:gd name="connsiteX0" fmla="*/ 1089086 w 1848350"/>
                <a:gd name="connsiteY0" fmla="*/ 6292 h 1606161"/>
                <a:gd name="connsiteX1" fmla="*/ 381720 w 1848350"/>
                <a:gd name="connsiteY1" fmla="*/ 339847 h 1606161"/>
                <a:gd name="connsiteX2" fmla="*/ 381720 w 1848350"/>
                <a:gd name="connsiteY2" fmla="*/ 1150730 h 1606161"/>
                <a:gd name="connsiteX3" fmla="*/ 25162 w 1848350"/>
                <a:gd name="connsiteY3" fmla="*/ 1421024 h 1606161"/>
                <a:gd name="connsiteX4" fmla="*/ 1175351 w 1848350"/>
                <a:gd name="connsiteY4" fmla="*/ 1587802 h 1606161"/>
                <a:gd name="connsiteX5" fmla="*/ 1158098 w 1848350"/>
                <a:gd name="connsiteY5" fmla="*/ 978202 h 1606161"/>
                <a:gd name="connsiteX6" fmla="*/ 1848211 w 1848350"/>
                <a:gd name="connsiteY6" fmla="*/ 598639 h 1606161"/>
                <a:gd name="connsiteX7" fmla="*/ 1089086 w 1848350"/>
                <a:gd name="connsiteY7" fmla="*/ 6292 h 1606161"/>
                <a:gd name="connsiteX0" fmla="*/ 1076275 w 1835539"/>
                <a:gd name="connsiteY0" fmla="*/ 6292 h 1606161"/>
                <a:gd name="connsiteX1" fmla="*/ 368909 w 1835539"/>
                <a:gd name="connsiteY1" fmla="*/ 339847 h 1606161"/>
                <a:gd name="connsiteX2" fmla="*/ 368909 w 1835539"/>
                <a:gd name="connsiteY2" fmla="*/ 1150730 h 1606161"/>
                <a:gd name="connsiteX3" fmla="*/ 12351 w 1835539"/>
                <a:gd name="connsiteY3" fmla="*/ 1421024 h 1606161"/>
                <a:gd name="connsiteX4" fmla="*/ 880744 w 1835539"/>
                <a:gd name="connsiteY4" fmla="*/ 1587802 h 1606161"/>
                <a:gd name="connsiteX5" fmla="*/ 1145287 w 1835539"/>
                <a:gd name="connsiteY5" fmla="*/ 978202 h 1606161"/>
                <a:gd name="connsiteX6" fmla="*/ 1835400 w 1835539"/>
                <a:gd name="connsiteY6" fmla="*/ 598639 h 1606161"/>
                <a:gd name="connsiteX7" fmla="*/ 1076275 w 1835539"/>
                <a:gd name="connsiteY7" fmla="*/ 6292 h 1606161"/>
                <a:gd name="connsiteX0" fmla="*/ 784050 w 1543314"/>
                <a:gd name="connsiteY0" fmla="*/ 6292 h 1590011"/>
                <a:gd name="connsiteX1" fmla="*/ 76684 w 1543314"/>
                <a:gd name="connsiteY1" fmla="*/ 339847 h 1590011"/>
                <a:gd name="connsiteX2" fmla="*/ 76684 w 1543314"/>
                <a:gd name="connsiteY2" fmla="*/ 1150730 h 1590011"/>
                <a:gd name="connsiteX3" fmla="*/ 588519 w 1543314"/>
                <a:gd name="connsiteY3" fmla="*/ 1587802 h 1590011"/>
                <a:gd name="connsiteX4" fmla="*/ 853062 w 1543314"/>
                <a:gd name="connsiteY4" fmla="*/ 978202 h 1590011"/>
                <a:gd name="connsiteX5" fmla="*/ 1543175 w 1543314"/>
                <a:gd name="connsiteY5" fmla="*/ 598639 h 1590011"/>
                <a:gd name="connsiteX6" fmla="*/ 784050 w 1543314"/>
                <a:gd name="connsiteY6" fmla="*/ 6292 h 1590011"/>
                <a:gd name="connsiteX0" fmla="*/ 800149 w 1559453"/>
                <a:gd name="connsiteY0" fmla="*/ 6292 h 1182550"/>
                <a:gd name="connsiteX1" fmla="*/ 92783 w 1559453"/>
                <a:gd name="connsiteY1" fmla="*/ 339847 h 1182550"/>
                <a:gd name="connsiteX2" fmla="*/ 92783 w 1559453"/>
                <a:gd name="connsiteY2" fmla="*/ 1150730 h 1182550"/>
                <a:gd name="connsiteX3" fmla="*/ 869161 w 1559453"/>
                <a:gd name="connsiteY3" fmla="*/ 978202 h 1182550"/>
                <a:gd name="connsiteX4" fmla="*/ 1559274 w 1559453"/>
                <a:gd name="connsiteY4" fmla="*/ 598639 h 1182550"/>
                <a:gd name="connsiteX5" fmla="*/ 800149 w 1559453"/>
                <a:gd name="connsiteY5" fmla="*/ 6292 h 1182550"/>
                <a:gd name="connsiteX0" fmla="*/ 707572 w 1466876"/>
                <a:gd name="connsiteY0" fmla="*/ 5609 h 982222"/>
                <a:gd name="connsiteX1" fmla="*/ 206 w 1466876"/>
                <a:gd name="connsiteY1" fmla="*/ 339164 h 982222"/>
                <a:gd name="connsiteX2" fmla="*/ 776584 w 1466876"/>
                <a:gd name="connsiteY2" fmla="*/ 977519 h 982222"/>
                <a:gd name="connsiteX3" fmla="*/ 1466697 w 1466876"/>
                <a:gd name="connsiteY3" fmla="*/ 597956 h 982222"/>
                <a:gd name="connsiteX4" fmla="*/ 707572 w 1466876"/>
                <a:gd name="connsiteY4" fmla="*/ 5609 h 982222"/>
                <a:gd name="connsiteX0" fmla="*/ 78224 w 837528"/>
                <a:gd name="connsiteY0" fmla="*/ 419 h 977032"/>
                <a:gd name="connsiteX1" fmla="*/ 32186 w 837528"/>
                <a:gd name="connsiteY1" fmla="*/ 506730 h 977032"/>
                <a:gd name="connsiteX2" fmla="*/ 147236 w 837528"/>
                <a:gd name="connsiteY2" fmla="*/ 972329 h 977032"/>
                <a:gd name="connsiteX3" fmla="*/ 837349 w 837528"/>
                <a:gd name="connsiteY3" fmla="*/ 592766 h 977032"/>
                <a:gd name="connsiteX4" fmla="*/ 78224 w 837528"/>
                <a:gd name="connsiteY4" fmla="*/ 419 h 977032"/>
                <a:gd name="connsiteX0" fmla="*/ 79134 w 838591"/>
                <a:gd name="connsiteY0" fmla="*/ 364 h 675026"/>
                <a:gd name="connsiteX1" fmla="*/ 33096 w 838591"/>
                <a:gd name="connsiteY1" fmla="*/ 506675 h 675026"/>
                <a:gd name="connsiteX2" fmla="*/ 164342 w 838591"/>
                <a:gd name="connsiteY2" fmla="*/ 642959 h 675026"/>
                <a:gd name="connsiteX3" fmla="*/ 838259 w 838591"/>
                <a:gd name="connsiteY3" fmla="*/ 592711 h 675026"/>
                <a:gd name="connsiteX4" fmla="*/ 79134 w 838591"/>
                <a:gd name="connsiteY4" fmla="*/ 364 h 675026"/>
                <a:gd name="connsiteX0" fmla="*/ 66753 w 302565"/>
                <a:gd name="connsiteY0" fmla="*/ 1 h 654955"/>
                <a:gd name="connsiteX1" fmla="*/ 20715 w 302565"/>
                <a:gd name="connsiteY1" fmla="*/ 506312 h 654955"/>
                <a:gd name="connsiteX2" fmla="*/ 151961 w 302565"/>
                <a:gd name="connsiteY2" fmla="*/ 642596 h 654955"/>
                <a:gd name="connsiteX3" fmla="*/ 259025 w 302565"/>
                <a:gd name="connsiteY3" fmla="*/ 503271 h 654955"/>
                <a:gd name="connsiteX4" fmla="*/ 66753 w 302565"/>
                <a:gd name="connsiteY4" fmla="*/ 1 h 654955"/>
                <a:gd name="connsiteX0" fmla="*/ 95453 w 302646"/>
                <a:gd name="connsiteY0" fmla="*/ 2 h 289242"/>
                <a:gd name="connsiteX1" fmla="*/ 22422 w 302646"/>
                <a:gd name="connsiteY1" fmla="*/ 144606 h 289242"/>
                <a:gd name="connsiteX2" fmla="*/ 153668 w 302646"/>
                <a:gd name="connsiteY2" fmla="*/ 280890 h 289242"/>
                <a:gd name="connsiteX3" fmla="*/ 260732 w 302646"/>
                <a:gd name="connsiteY3" fmla="*/ 141565 h 289242"/>
                <a:gd name="connsiteX4" fmla="*/ 95453 w 302646"/>
                <a:gd name="connsiteY4" fmla="*/ 2 h 289242"/>
                <a:gd name="connsiteX0" fmla="*/ 95453 w 302646"/>
                <a:gd name="connsiteY0" fmla="*/ 168 h 289408"/>
                <a:gd name="connsiteX1" fmla="*/ 22422 w 302646"/>
                <a:gd name="connsiteY1" fmla="*/ 144772 h 289408"/>
                <a:gd name="connsiteX2" fmla="*/ 153668 w 302646"/>
                <a:gd name="connsiteY2" fmla="*/ 281056 h 289408"/>
                <a:gd name="connsiteX3" fmla="*/ 260732 w 302646"/>
                <a:gd name="connsiteY3" fmla="*/ 141731 h 289408"/>
                <a:gd name="connsiteX4" fmla="*/ 95453 w 302646"/>
                <a:gd name="connsiteY4" fmla="*/ 168 h 289408"/>
                <a:gd name="connsiteX0" fmla="*/ 90375 w 297568"/>
                <a:gd name="connsiteY0" fmla="*/ 225 h 289465"/>
                <a:gd name="connsiteX1" fmla="*/ 17344 w 297568"/>
                <a:gd name="connsiteY1" fmla="*/ 144829 h 289465"/>
                <a:gd name="connsiteX2" fmla="*/ 148590 w 297568"/>
                <a:gd name="connsiteY2" fmla="*/ 281113 h 289465"/>
                <a:gd name="connsiteX3" fmla="*/ 255654 w 297568"/>
                <a:gd name="connsiteY3" fmla="*/ 141788 h 289465"/>
                <a:gd name="connsiteX4" fmla="*/ 90375 w 297568"/>
                <a:gd name="connsiteY4" fmla="*/ 225 h 289465"/>
                <a:gd name="connsiteX0" fmla="*/ 88396 w 295589"/>
                <a:gd name="connsiteY0" fmla="*/ 225 h 289465"/>
                <a:gd name="connsiteX1" fmla="*/ 15365 w 295589"/>
                <a:gd name="connsiteY1" fmla="*/ 144829 h 289465"/>
                <a:gd name="connsiteX2" fmla="*/ 146611 w 295589"/>
                <a:gd name="connsiteY2" fmla="*/ 281113 h 289465"/>
                <a:gd name="connsiteX3" fmla="*/ 253675 w 295589"/>
                <a:gd name="connsiteY3" fmla="*/ 141788 h 289465"/>
                <a:gd name="connsiteX4" fmla="*/ 88396 w 295589"/>
                <a:gd name="connsiteY4" fmla="*/ 225 h 289465"/>
                <a:gd name="connsiteX0" fmla="*/ 90374 w 297567"/>
                <a:gd name="connsiteY0" fmla="*/ 225 h 289465"/>
                <a:gd name="connsiteX1" fmla="*/ 17343 w 297567"/>
                <a:gd name="connsiteY1" fmla="*/ 144829 h 289465"/>
                <a:gd name="connsiteX2" fmla="*/ 148589 w 297567"/>
                <a:gd name="connsiteY2" fmla="*/ 281113 h 289465"/>
                <a:gd name="connsiteX3" fmla="*/ 255653 w 297567"/>
                <a:gd name="connsiteY3" fmla="*/ 141788 h 289465"/>
                <a:gd name="connsiteX4" fmla="*/ 90374 w 297567"/>
                <a:gd name="connsiteY4" fmla="*/ 225 h 289465"/>
                <a:gd name="connsiteX0" fmla="*/ 88396 w 257962"/>
                <a:gd name="connsiteY0" fmla="*/ 225 h 283790"/>
                <a:gd name="connsiteX1" fmla="*/ 15365 w 257962"/>
                <a:gd name="connsiteY1" fmla="*/ 144829 h 283790"/>
                <a:gd name="connsiteX2" fmla="*/ 146611 w 257962"/>
                <a:gd name="connsiteY2" fmla="*/ 281113 h 283790"/>
                <a:gd name="connsiteX3" fmla="*/ 253675 w 257962"/>
                <a:gd name="connsiteY3" fmla="*/ 141788 h 283790"/>
                <a:gd name="connsiteX4" fmla="*/ 88396 w 257962"/>
                <a:gd name="connsiteY4" fmla="*/ 225 h 283790"/>
                <a:gd name="connsiteX0" fmla="*/ 99002 w 265154"/>
                <a:gd name="connsiteY0" fmla="*/ 248 h 281761"/>
                <a:gd name="connsiteX1" fmla="*/ 4377 w 265154"/>
                <a:gd name="connsiteY1" fmla="*/ 177244 h 281761"/>
                <a:gd name="connsiteX2" fmla="*/ 157217 w 265154"/>
                <a:gd name="connsiteY2" fmla="*/ 281136 h 281761"/>
                <a:gd name="connsiteX3" fmla="*/ 264281 w 265154"/>
                <a:gd name="connsiteY3" fmla="*/ 141811 h 281761"/>
                <a:gd name="connsiteX4" fmla="*/ 99002 w 265154"/>
                <a:gd name="connsiteY4" fmla="*/ 248 h 281761"/>
                <a:gd name="connsiteX0" fmla="*/ 96534 w 264091"/>
                <a:gd name="connsiteY0" fmla="*/ 254 h 295865"/>
                <a:gd name="connsiteX1" fmla="*/ 1909 w 264091"/>
                <a:gd name="connsiteY1" fmla="*/ 177250 h 295865"/>
                <a:gd name="connsiteX2" fmla="*/ 179943 w 264091"/>
                <a:gd name="connsiteY2" fmla="*/ 295538 h 295865"/>
                <a:gd name="connsiteX3" fmla="*/ 261813 w 264091"/>
                <a:gd name="connsiteY3" fmla="*/ 141817 h 295865"/>
                <a:gd name="connsiteX4" fmla="*/ 96534 w 264091"/>
                <a:gd name="connsiteY4" fmla="*/ 254 h 295865"/>
                <a:gd name="connsiteX0" fmla="*/ 96533 w 268091"/>
                <a:gd name="connsiteY0" fmla="*/ 254 h 298488"/>
                <a:gd name="connsiteX1" fmla="*/ 1908 w 268091"/>
                <a:gd name="connsiteY1" fmla="*/ 177250 h 298488"/>
                <a:gd name="connsiteX2" fmla="*/ 179942 w 268091"/>
                <a:gd name="connsiteY2" fmla="*/ 295538 h 298488"/>
                <a:gd name="connsiteX3" fmla="*/ 261812 w 268091"/>
                <a:gd name="connsiteY3" fmla="*/ 141817 h 298488"/>
                <a:gd name="connsiteX4" fmla="*/ 96533 w 268091"/>
                <a:gd name="connsiteY4" fmla="*/ 254 h 298488"/>
                <a:gd name="connsiteX0" fmla="*/ 98779 w 270337"/>
                <a:gd name="connsiteY0" fmla="*/ 621 h 298855"/>
                <a:gd name="connsiteX1" fmla="*/ 4154 w 270337"/>
                <a:gd name="connsiteY1" fmla="*/ 177617 h 298855"/>
                <a:gd name="connsiteX2" fmla="*/ 182188 w 270337"/>
                <a:gd name="connsiteY2" fmla="*/ 295905 h 298855"/>
                <a:gd name="connsiteX3" fmla="*/ 264058 w 270337"/>
                <a:gd name="connsiteY3" fmla="*/ 142184 h 298855"/>
                <a:gd name="connsiteX4" fmla="*/ 98779 w 270337"/>
                <a:gd name="connsiteY4" fmla="*/ 621 h 298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70337" h="298855">
                  <a:moveTo>
                    <a:pt x="98779" y="621"/>
                  </a:moveTo>
                  <a:cubicBezTo>
                    <a:pt x="8675" y="10125"/>
                    <a:pt x="-9748" y="128403"/>
                    <a:pt x="4154" y="177617"/>
                  </a:cubicBezTo>
                  <a:cubicBezTo>
                    <a:pt x="18056" y="226831"/>
                    <a:pt x="88484" y="316206"/>
                    <a:pt x="182188" y="295905"/>
                  </a:cubicBezTo>
                  <a:cubicBezTo>
                    <a:pt x="275892" y="275604"/>
                    <a:pt x="277960" y="191398"/>
                    <a:pt x="264058" y="142184"/>
                  </a:cubicBezTo>
                  <a:cubicBezTo>
                    <a:pt x="250157" y="92970"/>
                    <a:pt x="188883" y="-8883"/>
                    <a:pt x="98779" y="621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2EB29A1-9DAD-AE84-6B5C-B432A48B1F8E}"/>
                </a:ext>
              </a:extLst>
            </p:cNvPr>
            <p:cNvSpPr/>
            <p:nvPr/>
          </p:nvSpPr>
          <p:spPr>
            <a:xfrm>
              <a:off x="10476614" y="1171338"/>
              <a:ext cx="148981" cy="139890"/>
            </a:xfrm>
            <a:custGeom>
              <a:avLst/>
              <a:gdLst>
                <a:gd name="connsiteX0" fmla="*/ 261644 w 850649"/>
                <a:gd name="connsiteY0" fmla="*/ 72728 h 1047145"/>
                <a:gd name="connsiteX1" fmla="*/ 8603 w 850649"/>
                <a:gd name="connsiteY1" fmla="*/ 383279 h 1047145"/>
                <a:gd name="connsiteX2" fmla="*/ 83365 w 850649"/>
                <a:gd name="connsiteY2" fmla="*/ 1021633 h 1047145"/>
                <a:gd name="connsiteX3" fmla="*/ 319154 w 850649"/>
                <a:gd name="connsiteY3" fmla="*/ 883611 h 1047145"/>
                <a:gd name="connsiteX4" fmla="*/ 388165 w 850649"/>
                <a:gd name="connsiteY4" fmla="*/ 538554 h 1047145"/>
                <a:gd name="connsiteX5" fmla="*/ 807984 w 850649"/>
                <a:gd name="connsiteY5" fmla="*/ 366026 h 1047145"/>
                <a:gd name="connsiteX6" fmla="*/ 773478 w 850649"/>
                <a:gd name="connsiteY6" fmla="*/ 20969 h 1047145"/>
                <a:gd name="connsiteX7" fmla="*/ 261644 w 850649"/>
                <a:gd name="connsiteY7" fmla="*/ 72728 h 1047145"/>
                <a:gd name="connsiteX0" fmla="*/ 253523 w 842528"/>
                <a:gd name="connsiteY0" fmla="*/ 72728 h 885268"/>
                <a:gd name="connsiteX1" fmla="*/ 482 w 842528"/>
                <a:gd name="connsiteY1" fmla="*/ 383279 h 885268"/>
                <a:gd name="connsiteX2" fmla="*/ 311033 w 842528"/>
                <a:gd name="connsiteY2" fmla="*/ 883611 h 885268"/>
                <a:gd name="connsiteX3" fmla="*/ 380044 w 842528"/>
                <a:gd name="connsiteY3" fmla="*/ 538554 h 885268"/>
                <a:gd name="connsiteX4" fmla="*/ 799863 w 842528"/>
                <a:gd name="connsiteY4" fmla="*/ 366026 h 885268"/>
                <a:gd name="connsiteX5" fmla="*/ 765357 w 842528"/>
                <a:gd name="connsiteY5" fmla="*/ 20969 h 885268"/>
                <a:gd name="connsiteX6" fmla="*/ 253523 w 842528"/>
                <a:gd name="connsiteY6" fmla="*/ 72728 h 885268"/>
                <a:gd name="connsiteX0" fmla="*/ 255077 w 844082"/>
                <a:gd name="connsiteY0" fmla="*/ 72728 h 538628"/>
                <a:gd name="connsiteX1" fmla="*/ 2036 w 844082"/>
                <a:gd name="connsiteY1" fmla="*/ 383279 h 538628"/>
                <a:gd name="connsiteX2" fmla="*/ 381598 w 844082"/>
                <a:gd name="connsiteY2" fmla="*/ 538554 h 538628"/>
                <a:gd name="connsiteX3" fmla="*/ 801417 w 844082"/>
                <a:gd name="connsiteY3" fmla="*/ 366026 h 538628"/>
                <a:gd name="connsiteX4" fmla="*/ 766911 w 844082"/>
                <a:gd name="connsiteY4" fmla="*/ 20969 h 538628"/>
                <a:gd name="connsiteX5" fmla="*/ 255077 w 844082"/>
                <a:gd name="connsiteY5" fmla="*/ 72728 h 538628"/>
                <a:gd name="connsiteX0" fmla="*/ 274767 w 890834"/>
                <a:gd name="connsiteY0" fmla="*/ 72728 h 416082"/>
                <a:gd name="connsiteX1" fmla="*/ 21726 w 890834"/>
                <a:gd name="connsiteY1" fmla="*/ 383279 h 416082"/>
                <a:gd name="connsiteX2" fmla="*/ 821107 w 890834"/>
                <a:gd name="connsiteY2" fmla="*/ 366026 h 416082"/>
                <a:gd name="connsiteX3" fmla="*/ 786601 w 890834"/>
                <a:gd name="connsiteY3" fmla="*/ 20969 h 416082"/>
                <a:gd name="connsiteX4" fmla="*/ 274767 w 890834"/>
                <a:gd name="connsiteY4" fmla="*/ 72728 h 416082"/>
                <a:gd name="connsiteX0" fmla="*/ 11783 w 627850"/>
                <a:gd name="connsiteY0" fmla="*/ 70401 h 387118"/>
                <a:gd name="connsiteX1" fmla="*/ 196028 w 627850"/>
                <a:gd name="connsiteY1" fmla="*/ 305372 h 387118"/>
                <a:gd name="connsiteX2" fmla="*/ 558123 w 627850"/>
                <a:gd name="connsiteY2" fmla="*/ 363699 h 387118"/>
                <a:gd name="connsiteX3" fmla="*/ 523617 w 627850"/>
                <a:gd name="connsiteY3" fmla="*/ 18642 h 387118"/>
                <a:gd name="connsiteX4" fmla="*/ 11783 w 627850"/>
                <a:gd name="connsiteY4" fmla="*/ 70401 h 387118"/>
                <a:gd name="connsiteX0" fmla="*/ 35253 w 478972"/>
                <a:gd name="connsiteY0" fmla="*/ 129409 h 374125"/>
                <a:gd name="connsiteX1" fmla="*/ 54841 w 478972"/>
                <a:gd name="connsiteY1" fmla="*/ 294198 h 374125"/>
                <a:gd name="connsiteX2" fmla="*/ 416936 w 478972"/>
                <a:gd name="connsiteY2" fmla="*/ 352525 h 374125"/>
                <a:gd name="connsiteX3" fmla="*/ 382430 w 478972"/>
                <a:gd name="connsiteY3" fmla="*/ 7468 h 374125"/>
                <a:gd name="connsiteX4" fmla="*/ 35253 w 478972"/>
                <a:gd name="connsiteY4" fmla="*/ 129409 h 374125"/>
                <a:gd name="connsiteX0" fmla="*/ 22394 w 435877"/>
                <a:gd name="connsiteY0" fmla="*/ 17221 h 261936"/>
                <a:gd name="connsiteX1" fmla="*/ 41982 w 435877"/>
                <a:gd name="connsiteY1" fmla="*/ 182010 h 261936"/>
                <a:gd name="connsiteX2" fmla="*/ 404077 w 435877"/>
                <a:gd name="connsiteY2" fmla="*/ 240337 h 261936"/>
                <a:gd name="connsiteX3" fmla="*/ 175221 w 435877"/>
                <a:gd name="connsiteY3" fmla="*/ 30245 h 261936"/>
                <a:gd name="connsiteX4" fmla="*/ 22394 w 435877"/>
                <a:gd name="connsiteY4" fmla="*/ 17221 h 261936"/>
                <a:gd name="connsiteX0" fmla="*/ 10937 w 236193"/>
                <a:gd name="connsiteY0" fmla="*/ 14210 h 212316"/>
                <a:gd name="connsiteX1" fmla="*/ 30525 w 236193"/>
                <a:gd name="connsiteY1" fmla="*/ 178999 h 212316"/>
                <a:gd name="connsiteX2" fmla="*/ 176676 w 236193"/>
                <a:gd name="connsiteY2" fmla="*/ 177942 h 212316"/>
                <a:gd name="connsiteX3" fmla="*/ 163764 w 236193"/>
                <a:gd name="connsiteY3" fmla="*/ 27234 h 212316"/>
                <a:gd name="connsiteX4" fmla="*/ 10937 w 236193"/>
                <a:gd name="connsiteY4" fmla="*/ 14210 h 212316"/>
                <a:gd name="connsiteX0" fmla="*/ 10936 w 201503"/>
                <a:gd name="connsiteY0" fmla="*/ 14210 h 212315"/>
                <a:gd name="connsiteX1" fmla="*/ 30524 w 201503"/>
                <a:gd name="connsiteY1" fmla="*/ 178999 h 212315"/>
                <a:gd name="connsiteX2" fmla="*/ 176675 w 201503"/>
                <a:gd name="connsiteY2" fmla="*/ 177942 h 212315"/>
                <a:gd name="connsiteX3" fmla="*/ 163763 w 201503"/>
                <a:gd name="connsiteY3" fmla="*/ 27234 h 212315"/>
                <a:gd name="connsiteX4" fmla="*/ 10936 w 201503"/>
                <a:gd name="connsiteY4" fmla="*/ 14210 h 212315"/>
                <a:gd name="connsiteX0" fmla="*/ 10936 w 201504"/>
                <a:gd name="connsiteY0" fmla="*/ 14210 h 207779"/>
                <a:gd name="connsiteX1" fmla="*/ 30524 w 201504"/>
                <a:gd name="connsiteY1" fmla="*/ 178999 h 207779"/>
                <a:gd name="connsiteX2" fmla="*/ 176675 w 201504"/>
                <a:gd name="connsiteY2" fmla="*/ 177942 h 207779"/>
                <a:gd name="connsiteX3" fmla="*/ 163763 w 201504"/>
                <a:gd name="connsiteY3" fmla="*/ 27234 h 207779"/>
                <a:gd name="connsiteX4" fmla="*/ 10936 w 201504"/>
                <a:gd name="connsiteY4" fmla="*/ 14210 h 207779"/>
                <a:gd name="connsiteX0" fmla="*/ 10936 w 201504"/>
                <a:gd name="connsiteY0" fmla="*/ 14210 h 194613"/>
                <a:gd name="connsiteX1" fmla="*/ 30524 w 201504"/>
                <a:gd name="connsiteY1" fmla="*/ 178999 h 194613"/>
                <a:gd name="connsiteX2" fmla="*/ 176675 w 201504"/>
                <a:gd name="connsiteY2" fmla="*/ 177942 h 194613"/>
                <a:gd name="connsiteX3" fmla="*/ 163763 w 201504"/>
                <a:gd name="connsiteY3" fmla="*/ 27234 h 194613"/>
                <a:gd name="connsiteX4" fmla="*/ 10936 w 201504"/>
                <a:gd name="connsiteY4" fmla="*/ 14210 h 194613"/>
                <a:gd name="connsiteX0" fmla="*/ 10936 w 201504"/>
                <a:gd name="connsiteY0" fmla="*/ 14210 h 198219"/>
                <a:gd name="connsiteX1" fmla="*/ 30524 w 201504"/>
                <a:gd name="connsiteY1" fmla="*/ 178999 h 198219"/>
                <a:gd name="connsiteX2" fmla="*/ 176675 w 201504"/>
                <a:gd name="connsiteY2" fmla="*/ 177942 h 198219"/>
                <a:gd name="connsiteX3" fmla="*/ 163763 w 201504"/>
                <a:gd name="connsiteY3" fmla="*/ 27234 h 198219"/>
                <a:gd name="connsiteX4" fmla="*/ 10936 w 201504"/>
                <a:gd name="connsiteY4" fmla="*/ 14210 h 198219"/>
                <a:gd name="connsiteX0" fmla="*/ 20530 w 211098"/>
                <a:gd name="connsiteY0" fmla="*/ 14210 h 198219"/>
                <a:gd name="connsiteX1" fmla="*/ 40118 w 211098"/>
                <a:gd name="connsiteY1" fmla="*/ 178999 h 198219"/>
                <a:gd name="connsiteX2" fmla="*/ 186269 w 211098"/>
                <a:gd name="connsiteY2" fmla="*/ 177942 h 198219"/>
                <a:gd name="connsiteX3" fmla="*/ 173357 w 211098"/>
                <a:gd name="connsiteY3" fmla="*/ 27234 h 198219"/>
                <a:gd name="connsiteX4" fmla="*/ 20530 w 211098"/>
                <a:gd name="connsiteY4" fmla="*/ 14210 h 1982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1098" h="198219">
                  <a:moveTo>
                    <a:pt x="20530" y="14210"/>
                  </a:moveTo>
                  <a:cubicBezTo>
                    <a:pt x="-23271" y="39503"/>
                    <a:pt x="12495" y="151710"/>
                    <a:pt x="40118" y="178999"/>
                  </a:cubicBezTo>
                  <a:cubicBezTo>
                    <a:pt x="67741" y="206288"/>
                    <a:pt x="137069" y="203236"/>
                    <a:pt x="186269" y="177942"/>
                  </a:cubicBezTo>
                  <a:cubicBezTo>
                    <a:pt x="235469" y="152648"/>
                    <a:pt x="200980" y="54523"/>
                    <a:pt x="173357" y="27234"/>
                  </a:cubicBezTo>
                  <a:cubicBezTo>
                    <a:pt x="145734" y="-55"/>
                    <a:pt x="64331" y="-11083"/>
                    <a:pt x="20530" y="14210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75E52AB-F261-7AF5-3F83-B887BAF2FDBD}"/>
                </a:ext>
              </a:extLst>
            </p:cNvPr>
            <p:cNvSpPr/>
            <p:nvPr/>
          </p:nvSpPr>
          <p:spPr>
            <a:xfrm>
              <a:off x="10523842" y="1204545"/>
              <a:ext cx="64414" cy="69038"/>
            </a:xfrm>
            <a:custGeom>
              <a:avLst/>
              <a:gdLst>
                <a:gd name="connsiteX0" fmla="*/ 328965 w 418335"/>
                <a:gd name="connsiteY0" fmla="*/ 674 h 461942"/>
                <a:gd name="connsiteX1" fmla="*/ 24165 w 418335"/>
                <a:gd name="connsiteY1" fmla="*/ 138696 h 461942"/>
                <a:gd name="connsiteX2" fmla="*/ 29916 w 418335"/>
                <a:gd name="connsiteY2" fmla="*/ 460749 h 461942"/>
                <a:gd name="connsiteX3" fmla="*/ 116180 w 418335"/>
                <a:gd name="connsiteY3" fmla="*/ 242213 h 461942"/>
                <a:gd name="connsiteX4" fmla="*/ 409478 w 418335"/>
                <a:gd name="connsiteY4" fmla="*/ 92689 h 461942"/>
                <a:gd name="connsiteX5" fmla="*/ 328965 w 418335"/>
                <a:gd name="connsiteY5" fmla="*/ 674 h 461942"/>
                <a:gd name="connsiteX0" fmla="*/ 315014 w 404384"/>
                <a:gd name="connsiteY0" fmla="*/ 674 h 242787"/>
                <a:gd name="connsiteX1" fmla="*/ 10214 w 404384"/>
                <a:gd name="connsiteY1" fmla="*/ 138696 h 242787"/>
                <a:gd name="connsiteX2" fmla="*/ 102229 w 404384"/>
                <a:gd name="connsiteY2" fmla="*/ 242213 h 242787"/>
                <a:gd name="connsiteX3" fmla="*/ 395527 w 404384"/>
                <a:gd name="connsiteY3" fmla="*/ 92689 h 242787"/>
                <a:gd name="connsiteX4" fmla="*/ 315014 w 404384"/>
                <a:gd name="connsiteY4" fmla="*/ 674 h 242787"/>
                <a:gd name="connsiteX0" fmla="*/ 213507 w 302877"/>
                <a:gd name="connsiteY0" fmla="*/ 674 h 243512"/>
                <a:gd name="connsiteX1" fmla="*/ 722 w 302877"/>
                <a:gd name="connsiteY1" fmla="*/ 242213 h 243512"/>
                <a:gd name="connsiteX2" fmla="*/ 294020 w 302877"/>
                <a:gd name="connsiteY2" fmla="*/ 92689 h 243512"/>
                <a:gd name="connsiteX3" fmla="*/ 213507 w 302877"/>
                <a:gd name="connsiteY3" fmla="*/ 674 h 243512"/>
                <a:gd name="connsiteX0" fmla="*/ 30657 w 111378"/>
                <a:gd name="connsiteY0" fmla="*/ 58 h 113631"/>
                <a:gd name="connsiteX1" fmla="*/ 4124 w 111378"/>
                <a:gd name="connsiteY1" fmla="*/ 106632 h 113631"/>
                <a:gd name="connsiteX2" fmla="*/ 111170 w 111378"/>
                <a:gd name="connsiteY2" fmla="*/ 92073 h 113631"/>
                <a:gd name="connsiteX3" fmla="*/ 30657 w 111378"/>
                <a:gd name="connsiteY3" fmla="*/ 58 h 113631"/>
                <a:gd name="connsiteX0" fmla="*/ 30657 w 111378"/>
                <a:gd name="connsiteY0" fmla="*/ 57 h 116027"/>
                <a:gd name="connsiteX1" fmla="*/ 4124 w 111378"/>
                <a:gd name="connsiteY1" fmla="*/ 106631 h 116027"/>
                <a:gd name="connsiteX2" fmla="*/ 111170 w 111378"/>
                <a:gd name="connsiteY2" fmla="*/ 92072 h 116027"/>
                <a:gd name="connsiteX3" fmla="*/ 30657 w 111378"/>
                <a:gd name="connsiteY3" fmla="*/ 57 h 116027"/>
                <a:gd name="connsiteX0" fmla="*/ 30657 w 111378"/>
                <a:gd name="connsiteY0" fmla="*/ 57 h 117226"/>
                <a:gd name="connsiteX1" fmla="*/ 4124 w 111378"/>
                <a:gd name="connsiteY1" fmla="*/ 106631 h 117226"/>
                <a:gd name="connsiteX2" fmla="*/ 111170 w 111378"/>
                <a:gd name="connsiteY2" fmla="*/ 92072 h 117226"/>
                <a:gd name="connsiteX3" fmla="*/ 30657 w 111378"/>
                <a:gd name="connsiteY3" fmla="*/ 57 h 117226"/>
                <a:gd name="connsiteX0" fmla="*/ 30657 w 112568"/>
                <a:gd name="connsiteY0" fmla="*/ 95 h 126992"/>
                <a:gd name="connsiteX1" fmla="*/ 4124 w 112568"/>
                <a:gd name="connsiteY1" fmla="*/ 106669 h 126992"/>
                <a:gd name="connsiteX2" fmla="*/ 111170 w 112568"/>
                <a:gd name="connsiteY2" fmla="*/ 92110 h 126992"/>
                <a:gd name="connsiteX3" fmla="*/ 30657 w 112568"/>
                <a:gd name="connsiteY3" fmla="*/ 95 h 126992"/>
                <a:gd name="connsiteX0" fmla="*/ 37541 w 120254"/>
                <a:gd name="connsiteY0" fmla="*/ 1991 h 128888"/>
                <a:gd name="connsiteX1" fmla="*/ 11008 w 120254"/>
                <a:gd name="connsiteY1" fmla="*/ 108565 h 128888"/>
                <a:gd name="connsiteX2" fmla="*/ 118054 w 120254"/>
                <a:gd name="connsiteY2" fmla="*/ 94006 h 128888"/>
                <a:gd name="connsiteX3" fmla="*/ 37541 w 120254"/>
                <a:gd name="connsiteY3" fmla="*/ 1991 h 128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254" h="128888">
                  <a:moveTo>
                    <a:pt x="37541" y="1991"/>
                  </a:moveTo>
                  <a:cubicBezTo>
                    <a:pt x="-12691" y="15214"/>
                    <a:pt x="-2411" y="93229"/>
                    <a:pt x="11008" y="108565"/>
                  </a:cubicBezTo>
                  <a:cubicBezTo>
                    <a:pt x="32525" y="131999"/>
                    <a:pt x="105534" y="144160"/>
                    <a:pt x="118054" y="94006"/>
                  </a:cubicBezTo>
                  <a:cubicBezTo>
                    <a:pt x="130574" y="43852"/>
                    <a:pt x="87773" y="-11232"/>
                    <a:pt x="37541" y="199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4586B3B7-0789-38E2-EE3A-78A9112869E3}"/>
              </a:ext>
            </a:extLst>
          </p:cNvPr>
          <p:cNvSpPr/>
          <p:nvPr/>
        </p:nvSpPr>
        <p:spPr>
          <a:xfrm>
            <a:off x="8497732" y="1080512"/>
            <a:ext cx="590429" cy="44179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780626A-BB9E-0557-AA55-CA6A50007039}"/>
              </a:ext>
            </a:extLst>
          </p:cNvPr>
          <p:cNvSpPr txBox="1"/>
          <p:nvPr/>
        </p:nvSpPr>
        <p:spPr>
          <a:xfrm>
            <a:off x="6969651" y="5621943"/>
            <a:ext cx="16285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Right?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59F0931-F1F8-8326-31E3-0EF0C2805089}"/>
              </a:ext>
            </a:extLst>
          </p:cNvPr>
          <p:cNvSpPr txBox="1"/>
          <p:nvPr/>
        </p:nvSpPr>
        <p:spPr>
          <a:xfrm>
            <a:off x="606691" y="4006119"/>
            <a:ext cx="74401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Entropy is a physical quantity that is related to uncertainty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B2410-EA64-C431-1FB9-4BC9A5B2FBE5}"/>
                  </a:ext>
                </a:extLst>
              </p:cNvPr>
              <p:cNvSpPr txBox="1"/>
              <p:nvPr/>
            </p:nvSpPr>
            <p:spPr>
              <a:xfrm>
                <a:off x="606691" y="4544727"/>
                <a:ext cx="76002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The third law of thermodynamics says entropy must be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BCB2410-EA64-C431-1FB9-4BC9A5B2FB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91" y="4544727"/>
                <a:ext cx="7600222" cy="461665"/>
              </a:xfrm>
              <a:prstGeom prst="rect">
                <a:avLst/>
              </a:prstGeom>
              <a:blipFill>
                <a:blip r:embed="rId7"/>
                <a:stretch>
                  <a:fillRect l="-1284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EF8EBB27-208E-4CC6-8FB6-732DD8CB31A2}"/>
              </a:ext>
            </a:extLst>
          </p:cNvPr>
          <p:cNvSpPr txBox="1"/>
          <p:nvPr/>
        </p:nvSpPr>
        <p:spPr>
          <a:xfrm>
            <a:off x="606691" y="5083335"/>
            <a:ext cx="7370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But the entropy for a single state is zero… so that’s all fine</a:t>
            </a:r>
          </a:p>
        </p:txBody>
      </p:sp>
    </p:spTree>
    <p:extLst>
      <p:ext uri="{BB962C8B-B14F-4D97-AF65-F5344CB8AC3E}">
        <p14:creationId xmlns:p14="http://schemas.microsoft.com/office/powerpoint/2010/main" val="2479406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C29F7-F0C1-4C2A-A7F1-01B0289739E7}"/>
              </a:ext>
            </a:extLst>
          </p:cNvPr>
          <p:cNvSpPr txBox="1"/>
          <p:nvPr/>
        </p:nvSpPr>
        <p:spPr>
          <a:xfrm>
            <a:off x="0" y="155649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Two ways to define entropy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1173177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 Logarithm of accessible microstates</a:t>
            </a:r>
            <a:endParaRPr lang="en-US" sz="2400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6096000" y="1173176"/>
            <a:ext cx="609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Gibbs/Shannon entropy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574A5C-AA69-DB7C-2D7A-A9CCE4B9634D}"/>
              </a:ext>
            </a:extLst>
          </p:cNvPr>
          <p:cNvSpPr txBox="1"/>
          <p:nvPr/>
        </p:nvSpPr>
        <p:spPr>
          <a:xfrm>
            <a:off x="0" y="2802483"/>
            <a:ext cx="12192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For a single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31247C-F99F-2521-D21E-8477DFCBB30C}"/>
                  </a:ext>
                </a:extLst>
              </p:cNvPr>
              <p:cNvSpPr txBox="1"/>
              <p:nvPr/>
            </p:nvSpPr>
            <p:spPr>
              <a:xfrm>
                <a:off x="0" y="3301879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931247C-F99F-2521-D21E-8477DFCBB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301879"/>
                <a:ext cx="6096000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7F0C4-3BF8-9277-45D3-608D64E7D79C}"/>
                  </a:ext>
                </a:extLst>
              </p:cNvPr>
              <p:cNvSpPr txBox="1"/>
              <p:nvPr/>
            </p:nvSpPr>
            <p:spPr>
              <a:xfrm>
                <a:off x="6096000" y="3295319"/>
                <a:ext cx="6096000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1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func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E7F0C4-3BF8-9277-45D3-608D64E7D7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295319"/>
                <a:ext cx="6096000" cy="77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8098D2-5367-0BB0-5B09-DE15C33E862F}"/>
                  </a:ext>
                </a:extLst>
              </p:cNvPr>
              <p:cNvSpPr txBox="1"/>
              <p:nvPr/>
            </p:nvSpPr>
            <p:spPr>
              <a:xfrm>
                <a:off x="0" y="1789336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68098D2-5367-0BB0-5B09-DE15C33E86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89336"/>
                <a:ext cx="6096000" cy="7489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6D692-95B0-6ED1-00CB-C8C57B2E82BF}"/>
                  </a:ext>
                </a:extLst>
              </p:cNvPr>
              <p:cNvSpPr txBox="1"/>
              <p:nvPr/>
            </p:nvSpPr>
            <p:spPr>
              <a:xfrm>
                <a:off x="6096000" y="1782776"/>
                <a:ext cx="6096000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∑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96D692-95B0-6ED1-00CB-C8C57B2E8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82776"/>
                <a:ext cx="6096000" cy="7738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90480B14-D861-09AF-318E-AE2571819543}"/>
              </a:ext>
            </a:extLst>
          </p:cNvPr>
          <p:cNvSpPr txBox="1"/>
          <p:nvPr/>
        </p:nvSpPr>
        <p:spPr>
          <a:xfrm>
            <a:off x="310346" y="4447261"/>
            <a:ext cx="429188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Everything works!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C12141-3D59-6EF9-DD08-186CE1D04802}"/>
              </a:ext>
            </a:extLst>
          </p:cNvPr>
          <p:cNvSpPr txBox="1"/>
          <p:nvPr/>
        </p:nvSpPr>
        <p:spPr>
          <a:xfrm>
            <a:off x="4993494" y="4447260"/>
            <a:ext cx="415318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… in the discrete!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D54D98-724C-BE65-957C-6E1F37AF7E1D}"/>
              </a:ext>
            </a:extLst>
          </p:cNvPr>
          <p:cNvSpPr txBox="1"/>
          <p:nvPr/>
        </p:nvSpPr>
        <p:spPr>
          <a:xfrm>
            <a:off x="1515794" y="5676990"/>
            <a:ext cx="65031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Phase space is not discrete!</a:t>
            </a:r>
          </a:p>
        </p:txBody>
      </p:sp>
    </p:spTree>
    <p:extLst>
      <p:ext uri="{BB962C8B-B14F-4D97-AF65-F5344CB8AC3E}">
        <p14:creationId xmlns:p14="http://schemas.microsoft.com/office/powerpoint/2010/main" val="2912061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46876E-4350-4BAA-BDA7-687E22ADA30E}"/>
              </a:ext>
            </a:extLst>
          </p:cNvPr>
          <p:cNvSpPr txBox="1"/>
          <p:nvPr/>
        </p:nvSpPr>
        <p:spPr>
          <a:xfrm>
            <a:off x="1" y="204341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 Logarithm of accessible microstates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8C55B-4831-408A-890A-F9EAB018F732}"/>
              </a:ext>
            </a:extLst>
          </p:cNvPr>
          <p:cNvSpPr txBox="1"/>
          <p:nvPr/>
        </p:nvSpPr>
        <p:spPr>
          <a:xfrm>
            <a:off x="6096000" y="177800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Gibbs/Shannon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/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2CAF2B-6CFD-4270-93D8-E96BD10A5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0500"/>
                <a:ext cx="6096000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/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0C8AA04-7107-4321-B5E0-D8781AF80C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787400"/>
                <a:ext cx="6096000" cy="77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/>
              <p:nvPr/>
            </p:nvSpPr>
            <p:spPr>
              <a:xfrm>
                <a:off x="0" y="1772846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sz="2667" dirty="0"/>
                  <a:t> is the phase-space volume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DE3896F-46D5-4C72-B66D-4C4049FC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772846"/>
                <a:ext cx="6096000" cy="502766"/>
              </a:xfrm>
              <a:prstGeom prst="rect">
                <a:avLst/>
              </a:prstGeom>
              <a:blipFill>
                <a:blip r:embed="rId4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2227D6CE-4C46-46EB-B269-1A5140D27770}"/>
              </a:ext>
            </a:extLst>
          </p:cNvPr>
          <p:cNvSpPr txBox="1"/>
          <p:nvPr/>
        </p:nvSpPr>
        <p:spPr>
          <a:xfrm>
            <a:off x="0" y="2351041"/>
            <a:ext cx="6096000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67" dirty="0"/>
              <a:t>Volume of a point is zero</a:t>
            </a:r>
            <a:endParaRPr lang="en-US" sz="2667" i="1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/>
              <p:nvPr/>
            </p:nvSpPr>
            <p:spPr>
              <a:xfrm>
                <a:off x="0" y="3136673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6D5ABFB-415D-4FED-8163-CD461D3062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36673"/>
                <a:ext cx="6096000" cy="74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/>
              <p:nvPr/>
            </p:nvSpPr>
            <p:spPr>
              <a:xfrm>
                <a:off x="6096000" y="1772846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667" dirty="0"/>
                  <a:t> is a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667" dirty="0"/>
                  <a:t>-function</a:t>
                </a:r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966B56C-DDBF-4968-910D-CF8FA0A20B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772846"/>
                <a:ext cx="6096000" cy="502766"/>
              </a:xfrm>
              <a:prstGeom prst="rect">
                <a:avLst/>
              </a:prstGeom>
              <a:blipFill>
                <a:blip r:embed="rId6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/>
              <p:nvPr/>
            </p:nvSpPr>
            <p:spPr>
              <a:xfrm>
                <a:off x="6096000" y="2351041"/>
                <a:ext cx="6096000" cy="5027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67" dirty="0"/>
                  <a:t>non-zero only where </a:t>
                </a:r>
                <a14:m>
                  <m:oMath xmlns:m="http://schemas.openxmlformats.org/officeDocument/2006/math">
                    <m:r>
                      <a:rPr lang="en-US" sz="2667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667" i="1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sz="2667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912CF25-BCF2-4EDC-B346-15F43484C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351041"/>
                <a:ext cx="6096000" cy="502766"/>
              </a:xfrm>
              <a:prstGeom prst="rect">
                <a:avLst/>
              </a:prstGeom>
              <a:blipFill>
                <a:blip r:embed="rId7"/>
                <a:stretch>
                  <a:fillRect t="-12195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/>
              <p:nvPr/>
            </p:nvSpPr>
            <p:spPr>
              <a:xfrm>
                <a:off x="6096000" y="3136673"/>
                <a:ext cx="6096000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∞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→−∞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B3928A-6CB6-47F5-9656-0A57F1BF0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136673"/>
                <a:ext cx="6096000" cy="7489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/>
              <p:nvPr/>
            </p:nvSpPr>
            <p:spPr>
              <a:xfrm>
                <a:off x="427026" y="4336743"/>
                <a:ext cx="8716974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200" dirty="0"/>
                  <a:t>The entropy of a single microstate in classical statistical mechanics is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sz="3200" dirty="0"/>
                  <a:t>, not zero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9F07DA-9A5B-4F39-87F3-7753966A6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26" y="4336743"/>
                <a:ext cx="8716974" cy="1077218"/>
              </a:xfrm>
              <a:prstGeom prst="rect">
                <a:avLst/>
              </a:prstGeom>
              <a:blipFill>
                <a:blip r:embed="rId9"/>
                <a:stretch>
                  <a:fillRect t="-7345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58C855D3-22BF-9FFC-D877-17D1AAD5892E}"/>
              </a:ext>
            </a:extLst>
          </p:cNvPr>
          <p:cNvSpPr txBox="1"/>
          <p:nvPr/>
        </p:nvSpPr>
        <p:spPr>
          <a:xfrm>
            <a:off x="1868939" y="5560748"/>
            <a:ext cx="562000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>
                <a:solidFill>
                  <a:srgbClr val="C00000"/>
                </a:solidFill>
              </a:rPr>
              <a:t>Violates the third law!!!</a:t>
            </a:r>
            <a:endParaRPr lang="en-US" sz="4400" dirty="0">
              <a:solidFill>
                <a:srgbClr val="C0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9E4AB5-29F3-96BC-E16C-9C747915A54E}"/>
              </a:ext>
            </a:extLst>
          </p:cNvPr>
          <p:cNvSpPr txBox="1"/>
          <p:nvPr/>
        </p:nvSpPr>
        <p:spPr>
          <a:xfrm>
            <a:off x="4594344" y="6191994"/>
            <a:ext cx="2619628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of thermodynamics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ACD2C5-E1AB-ACE5-130B-10C034C4F2B8}"/>
              </a:ext>
            </a:extLst>
          </p:cNvPr>
          <p:cNvSpPr txBox="1"/>
          <p:nvPr/>
        </p:nvSpPr>
        <p:spPr>
          <a:xfrm rot="19519015">
            <a:off x="7450959" y="5623115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by A LOT!!!</a:t>
            </a:r>
          </a:p>
        </p:txBody>
      </p:sp>
    </p:spTree>
    <p:extLst>
      <p:ext uri="{BB962C8B-B14F-4D97-AF65-F5344CB8AC3E}">
        <p14:creationId xmlns:p14="http://schemas.microsoft.com/office/powerpoint/2010/main" val="4287832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C29F7-F0C1-4C2A-A7F1-01B0289739E7}"/>
              </a:ext>
            </a:extLst>
          </p:cNvPr>
          <p:cNvSpPr txBox="1"/>
          <p:nvPr/>
        </p:nvSpPr>
        <p:spPr>
          <a:xfrm>
            <a:off x="0" y="1425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lower bound of zero entropy</a:t>
            </a:r>
            <a:br>
              <a:rPr lang="en-US" sz="4400" dirty="0"/>
            </a:br>
            <a:r>
              <a:rPr lang="en-US" sz="4400" dirty="0"/>
              <a:t>tell us about the uncertainty?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226D5-3085-356B-3541-7B7107473004}"/>
              </a:ext>
            </a:extLst>
          </p:cNvPr>
          <p:cNvSpPr txBox="1"/>
          <p:nvPr/>
        </p:nvSpPr>
        <p:spPr>
          <a:xfrm>
            <a:off x="364385" y="1821925"/>
            <a:ext cx="39716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First, let’s discuss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E9BF4D-9537-E257-8347-49B05861FA0F}"/>
                  </a:ext>
                </a:extLst>
              </p:cNvPr>
              <p:cNvSpPr txBox="1"/>
              <p:nvPr/>
            </p:nvSpPr>
            <p:spPr>
              <a:xfrm>
                <a:off x="4695753" y="1739818"/>
                <a:ext cx="4063236" cy="74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DE9BF4D-9537-E257-8347-49B05861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3" y="1739818"/>
                <a:ext cx="4063236" cy="7489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3BD6DA-EC55-73E1-8CDF-D39934091CA5}"/>
                  </a:ext>
                </a:extLst>
              </p:cNvPr>
              <p:cNvSpPr txBox="1"/>
              <p:nvPr/>
            </p:nvSpPr>
            <p:spPr>
              <a:xfrm>
                <a:off x="4695753" y="2843081"/>
                <a:ext cx="4063236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43BD6DA-EC55-73E1-8CDF-D39934091C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5753" y="2843081"/>
                <a:ext cx="4063236" cy="7738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DE3AC6F-5C61-6276-5BEE-5A6C26DF857E}"/>
              </a:ext>
            </a:extLst>
          </p:cNvPr>
          <p:cNvCxnSpPr/>
          <p:nvPr/>
        </p:nvCxnSpPr>
        <p:spPr>
          <a:xfrm flipH="1">
            <a:off x="7830839" y="1925053"/>
            <a:ext cx="1244409" cy="206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6944846-747C-1C26-7281-09ED1126BE2E}"/>
              </a:ext>
            </a:extLst>
          </p:cNvPr>
          <p:cNvSpPr txBox="1"/>
          <p:nvPr/>
        </p:nvSpPr>
        <p:spPr>
          <a:xfrm>
            <a:off x="9075248" y="1739818"/>
            <a:ext cx="2119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of phase space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372C2-059B-4D60-719B-D2F504FB3544}"/>
              </a:ext>
            </a:extLst>
          </p:cNvPr>
          <p:cNvCxnSpPr>
            <a:cxnSpLocks/>
          </p:cNvCxnSpPr>
          <p:nvPr/>
        </p:nvCxnSpPr>
        <p:spPr>
          <a:xfrm flipH="1">
            <a:off x="8294914" y="2674041"/>
            <a:ext cx="780334" cy="555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42C5BC-EE19-A5C1-5FA3-C23149E70A90}"/>
              </a:ext>
            </a:extLst>
          </p:cNvPr>
          <p:cNvSpPr txBox="1"/>
          <p:nvPr/>
        </p:nvSpPr>
        <p:spPr>
          <a:xfrm>
            <a:off x="9075248" y="2396758"/>
            <a:ext cx="1985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Units of probability</a:t>
            </a:r>
            <a:br>
              <a:rPr lang="en-US" dirty="0"/>
            </a:br>
            <a:r>
              <a:rPr lang="en-US" dirty="0"/>
              <a:t>over phase space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E0B4A9-7791-91F3-4601-1A50BA2301F9}"/>
              </a:ext>
            </a:extLst>
          </p:cNvPr>
          <p:cNvSpPr txBox="1"/>
          <p:nvPr/>
        </p:nvSpPr>
        <p:spPr>
          <a:xfrm>
            <a:off x="1032952" y="3971222"/>
            <a:ext cx="8219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argument of a logarithm should be a dimensionless quantity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F41AA1-4DE5-ADDB-0E97-F7199AF1F883}"/>
              </a:ext>
            </a:extLst>
          </p:cNvPr>
          <p:cNvSpPr txBox="1"/>
          <p:nvPr/>
        </p:nvSpPr>
        <p:spPr>
          <a:xfrm>
            <a:off x="364385" y="4550859"/>
            <a:ext cx="611962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These expressions are not</a:t>
            </a:r>
            <a:br>
              <a:rPr lang="en-US" sz="4400" dirty="0">
                <a:solidFill>
                  <a:srgbClr val="C00000"/>
                </a:solidFill>
              </a:rPr>
            </a:br>
            <a:r>
              <a:rPr lang="en-US" sz="4400" dirty="0">
                <a:solidFill>
                  <a:srgbClr val="C00000"/>
                </a:solidFill>
              </a:rPr>
              <a:t>dimensionally correct!!!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D94BB6B-9D42-E669-971D-D1D5E13E9521}"/>
              </a:ext>
            </a:extLst>
          </p:cNvPr>
          <p:cNvSpPr txBox="1"/>
          <p:nvPr/>
        </p:nvSpPr>
        <p:spPr>
          <a:xfrm>
            <a:off x="1915465" y="6115381"/>
            <a:ext cx="69343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Let’s fix them, before trying to get physics out of them</a:t>
            </a:r>
          </a:p>
        </p:txBody>
      </p:sp>
    </p:spTree>
    <p:extLst>
      <p:ext uri="{BB962C8B-B14F-4D97-AF65-F5344CB8AC3E}">
        <p14:creationId xmlns:p14="http://schemas.microsoft.com/office/powerpoint/2010/main" val="587939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30317-DE4F-D726-EF2C-2ABADE6F11D6}"/>
              </a:ext>
            </a:extLst>
          </p:cNvPr>
          <p:cNvSpPr txBox="1"/>
          <p:nvPr/>
        </p:nvSpPr>
        <p:spPr>
          <a:xfrm>
            <a:off x="254380" y="206259"/>
            <a:ext cx="99815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functional form of the expressions gives the correct experimental results, so the only thing we need to do is introduce a constant to fix the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35BA2-7D61-B739-3822-6C7A2C5798F5}"/>
                  </a:ext>
                </a:extLst>
              </p:cNvPr>
              <p:cNvSpPr txBox="1"/>
              <p:nvPr/>
            </p:nvSpPr>
            <p:spPr>
              <a:xfrm>
                <a:off x="297433" y="1244808"/>
                <a:ext cx="4063236" cy="14327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4267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4267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267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4267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35BA2-7D61-B739-3822-6C7A2C57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33" y="1244808"/>
                <a:ext cx="4063236" cy="14327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034DE6-8D56-AB45-753A-328626C6F34F}"/>
              </a:ext>
            </a:extLst>
          </p:cNvPr>
          <p:cNvCxnSpPr>
            <a:cxnSpLocks/>
          </p:cNvCxnSpPr>
          <p:nvPr/>
        </p:nvCxnSpPr>
        <p:spPr>
          <a:xfrm flipH="1">
            <a:off x="3748777" y="1761808"/>
            <a:ext cx="811272" cy="1993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8B50E1F-A065-04CF-560A-7E2859F71D43}"/>
              </a:ext>
            </a:extLst>
          </p:cNvPr>
          <p:cNvSpPr txBox="1"/>
          <p:nvPr/>
        </p:nvSpPr>
        <p:spPr>
          <a:xfrm>
            <a:off x="4599258" y="1405244"/>
            <a:ext cx="3306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 volume by a constant of units of phase-space 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1E3C1-3EA8-1ECD-1838-54AA3AC3F7D4}"/>
                  </a:ext>
                </a:extLst>
              </p:cNvPr>
              <p:cNvSpPr txBox="1"/>
              <p:nvPr/>
            </p:nvSpPr>
            <p:spPr>
              <a:xfrm>
                <a:off x="7697345" y="1761807"/>
                <a:ext cx="3930889" cy="816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d>
                            <m:dPr>
                              <m:begChr m:val="["/>
                              <m:endChr m:val="]"/>
                              <m:ctrlP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smtClean="0">
                                  <a:latin typeface="Cambria Math" panose="02040503050406030204" pitchFamily="18" charset="0"/>
                                </a:rPr>
                                <m:t>𝑞𝑝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81E3C1-3EA8-1ECD-1838-54AA3AC3F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7345" y="1761807"/>
                <a:ext cx="3930889" cy="8163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D475E71B-FC91-6242-016B-AEDAD96A52C2}"/>
              </a:ext>
            </a:extLst>
          </p:cNvPr>
          <p:cNvSpPr txBox="1"/>
          <p:nvPr/>
        </p:nvSpPr>
        <p:spPr>
          <a:xfrm>
            <a:off x="9144000" y="2825691"/>
            <a:ext cx="1540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numeric value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2339C9-1A3D-023F-EFAC-29D9A730C43C}"/>
              </a:ext>
            </a:extLst>
          </p:cNvPr>
          <p:cNvCxnSpPr>
            <a:cxnSpLocks/>
          </p:cNvCxnSpPr>
          <p:nvPr/>
        </p:nvCxnSpPr>
        <p:spPr>
          <a:xfrm flipV="1">
            <a:off x="9662789" y="2486359"/>
            <a:ext cx="134354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47EF0C2-2481-7FFC-D946-B36E2AD60001}"/>
              </a:ext>
            </a:extLst>
          </p:cNvPr>
          <p:cNvSpPr txBox="1"/>
          <p:nvPr/>
        </p:nvSpPr>
        <p:spPr>
          <a:xfrm>
            <a:off x="9756056" y="991722"/>
            <a:ext cx="20217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unit of phase-space</a:t>
            </a:r>
            <a:br>
              <a:rPr lang="en-US" dirty="0"/>
            </a:br>
            <a:r>
              <a:rPr lang="en-US" dirty="0"/>
              <a:t>volume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3297FA-EC36-A2A7-8A36-5F0270A73301}"/>
                  </a:ext>
                </a:extLst>
              </p:cNvPr>
              <p:cNvSpPr txBox="1"/>
              <p:nvPr/>
            </p:nvSpPr>
            <p:spPr>
              <a:xfrm>
                <a:off x="224587" y="3078959"/>
                <a:ext cx="8118451" cy="11199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𝑞𝑝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𝑞𝑝</m:t>
                                      </m:r>
                                    </m:e>
                                  </m:d>
                                </m:sup>
                              </m:sSup>
                            </m:den>
                          </m:f>
                        </m:e>
                      </m:fun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23297FA-EC36-A2A7-8A36-5F0270A733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7" y="3078959"/>
                <a:ext cx="8118451" cy="1119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387141-43F1-101E-558A-A9FC1A000752}"/>
                  </a:ext>
                </a:extLst>
              </p:cNvPr>
              <p:cNvSpPr txBox="1"/>
              <p:nvPr/>
            </p:nvSpPr>
            <p:spPr>
              <a:xfrm>
                <a:off x="224587" y="4699656"/>
                <a:ext cx="5929849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267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func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387141-43F1-101E-558A-A9FC1A000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587" y="4699656"/>
                <a:ext cx="5929849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6AF7B9-B40B-B18A-1804-B56C248CDDBC}"/>
              </a:ext>
            </a:extLst>
          </p:cNvPr>
          <p:cNvSpPr txBox="1"/>
          <p:nvPr/>
        </p:nvSpPr>
        <p:spPr>
          <a:xfrm>
            <a:off x="1004924" y="5841826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 ignoring units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1F32E-3B00-DE02-B88E-D69EBDEE9938}"/>
              </a:ext>
            </a:extLst>
          </p:cNvPr>
          <p:cNvCxnSpPr>
            <a:cxnSpLocks/>
          </p:cNvCxnSpPr>
          <p:nvPr/>
        </p:nvCxnSpPr>
        <p:spPr>
          <a:xfrm flipV="1">
            <a:off x="1523713" y="5502494"/>
            <a:ext cx="134354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B654A-3F44-1F53-EABA-892F51C90CCF}"/>
              </a:ext>
            </a:extLst>
          </p:cNvPr>
          <p:cNvCxnSpPr>
            <a:cxnSpLocks/>
          </p:cNvCxnSpPr>
          <p:nvPr/>
        </p:nvCxnSpPr>
        <p:spPr>
          <a:xfrm flipH="1">
            <a:off x="4826382" y="4595568"/>
            <a:ext cx="481263" cy="258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7CB7D-7883-05F3-49DD-0A113B65EF00}"/>
              </a:ext>
            </a:extLst>
          </p:cNvPr>
          <p:cNvSpPr txBox="1"/>
          <p:nvPr/>
        </p:nvSpPr>
        <p:spPr>
          <a:xfrm>
            <a:off x="5053261" y="4246127"/>
            <a:ext cx="3503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constant, changes the zero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CA2E3-A246-CE86-55BB-A2B9872DAE9A}"/>
                  </a:ext>
                </a:extLst>
              </p:cNvPr>
              <p:cNvSpPr txBox="1"/>
              <p:nvPr/>
            </p:nvSpPr>
            <p:spPr>
              <a:xfrm>
                <a:off x="4015110" y="5590252"/>
                <a:ext cx="5302488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is the phase-space</a:t>
                </a:r>
                <a:b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volume for zero entropy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ACA2E3-A246-CE86-55BB-A2B9872DA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110" y="5590252"/>
                <a:ext cx="5302488" cy="1077218"/>
              </a:xfrm>
              <a:prstGeom prst="rect">
                <a:avLst/>
              </a:prstGeom>
              <a:blipFill>
                <a:blip r:embed="rId6"/>
                <a:stretch>
                  <a:fillRect t="-6780" r="-2992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2FED-58A6-4047-EE21-61BDE77A33A5}"/>
                  </a:ext>
                </a:extLst>
              </p:cNvPr>
              <p:cNvSpPr txBox="1"/>
              <p:nvPr/>
            </p:nvSpPr>
            <p:spPr>
              <a:xfrm>
                <a:off x="10109962" y="1572729"/>
                <a:ext cx="65694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⏞"/>
                          <m:pos m:val="top"/>
                          <m:vertJc m:val="bot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          </m:t>
                          </m:r>
                        </m:e>
                      </m:groupCh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252FED-58A6-4047-EE21-61BDE77A3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9962" y="1572729"/>
                <a:ext cx="656948" cy="523220"/>
              </a:xfrm>
              <a:prstGeom prst="rect">
                <a:avLst/>
              </a:prstGeom>
              <a:blipFill>
                <a:blip r:embed="rId7"/>
                <a:stretch>
                  <a:fillRect r="-79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614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7430317-DE4F-D726-EF2C-2ABADE6F11D6}"/>
              </a:ext>
            </a:extLst>
          </p:cNvPr>
          <p:cNvSpPr txBox="1"/>
          <p:nvPr/>
        </p:nvSpPr>
        <p:spPr>
          <a:xfrm>
            <a:off x="254380" y="206259"/>
            <a:ext cx="95977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For the Gibbs/Shannon entropy we have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35BA2-7D61-B739-3822-6C7A2C5798F5}"/>
                  </a:ext>
                </a:extLst>
              </p:cNvPr>
              <p:cNvSpPr txBox="1"/>
              <p:nvPr/>
            </p:nvSpPr>
            <p:spPr>
              <a:xfrm>
                <a:off x="563766" y="1244808"/>
                <a:ext cx="4063236" cy="7738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267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4267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US" sz="4267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𝑑𝑞𝑑𝑝</m:t>
                      </m:r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0F35BA2-7D61-B739-3822-6C7A2C579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766" y="1244808"/>
                <a:ext cx="4063236" cy="773866"/>
              </a:xfrm>
              <a:prstGeom prst="rect">
                <a:avLst/>
              </a:prstGeom>
              <a:blipFill>
                <a:blip r:embed="rId2"/>
                <a:stretch>
                  <a:fillRect r="-3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8B50E1F-A065-04CF-560A-7E2859F71D43}"/>
              </a:ext>
            </a:extLst>
          </p:cNvPr>
          <p:cNvSpPr txBox="1"/>
          <p:nvPr/>
        </p:nvSpPr>
        <p:spPr>
          <a:xfrm>
            <a:off x="6305935" y="437091"/>
            <a:ext cx="5521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calculate the entropy for a uniform distribution and see that you recover the previous expression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387141-43F1-101E-558A-A9FC1A000752}"/>
                  </a:ext>
                </a:extLst>
              </p:cNvPr>
              <p:cNvSpPr txBox="1"/>
              <p:nvPr/>
            </p:nvSpPr>
            <p:spPr>
              <a:xfrm>
                <a:off x="389589" y="2296226"/>
                <a:ext cx="10734465" cy="775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4267" i="1">
                          <a:latin typeface="Cambria Math" panose="02040503050406030204" pitchFamily="18" charset="0"/>
                        </a:rPr>
                        <m:t>∫</m:t>
                      </m:r>
                      <m:r>
                        <a:rPr lang="en-US" sz="4267" i="1">
                          <a:latin typeface="Cambria Math" panose="02040503050406030204" pitchFamily="18" charset="0"/>
                        </a:rPr>
                        <m:t>𝜌</m:t>
                      </m:r>
                      <m:func>
                        <m:funcPr>
                          <m:ctrlPr>
                            <a:rPr lang="en-US" sz="4267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267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267" i="1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</m:func>
                      <m:r>
                        <a:rPr lang="en-US" sz="4267" i="1">
                          <a:latin typeface="Cambria Math" panose="02040503050406030204" pitchFamily="18" charset="0"/>
                        </a:rPr>
                        <m:t>𝑑𝑞𝑑𝑝</m:t>
                      </m:r>
                      <m:r>
                        <a:rPr lang="en-US" sz="4267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func>
                        <m:func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sz="4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sz="4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sz="4267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387141-43F1-101E-558A-A9FC1A000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89" y="2296226"/>
                <a:ext cx="10734465" cy="7755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206AF7B9-B40B-B18A-1804-B56C248CDDBC}"/>
              </a:ext>
            </a:extLst>
          </p:cNvPr>
          <p:cNvSpPr txBox="1"/>
          <p:nvPr/>
        </p:nvSpPr>
        <p:spPr>
          <a:xfrm>
            <a:off x="2349135" y="3416910"/>
            <a:ext cx="247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logarithm ignoring units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811F32E-3B00-DE02-B88E-D69EBDEE9938}"/>
              </a:ext>
            </a:extLst>
          </p:cNvPr>
          <p:cNvCxnSpPr>
            <a:cxnSpLocks/>
          </p:cNvCxnSpPr>
          <p:nvPr/>
        </p:nvCxnSpPr>
        <p:spPr>
          <a:xfrm flipV="1">
            <a:off x="3586269" y="3080541"/>
            <a:ext cx="134354" cy="3231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0B654A-3F44-1F53-EABA-892F51C90CCF}"/>
              </a:ext>
            </a:extLst>
          </p:cNvPr>
          <p:cNvCxnSpPr>
            <a:cxnSpLocks/>
          </p:cNvCxnSpPr>
          <p:nvPr/>
        </p:nvCxnSpPr>
        <p:spPr>
          <a:xfrm flipH="1">
            <a:off x="7762087" y="2043166"/>
            <a:ext cx="398761" cy="418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277CB7D-7883-05F3-49DD-0A113B65EF00}"/>
              </a:ext>
            </a:extLst>
          </p:cNvPr>
          <p:cNvSpPr txBox="1"/>
          <p:nvPr/>
        </p:nvSpPr>
        <p:spPr>
          <a:xfrm>
            <a:off x="7287697" y="1637716"/>
            <a:ext cx="3558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before, changes the zero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F0542-032A-A5CD-2BE9-E94C9654C209}"/>
                  </a:ext>
                </a:extLst>
              </p:cNvPr>
              <p:cNvSpPr txBox="1"/>
              <p:nvPr/>
            </p:nvSpPr>
            <p:spPr>
              <a:xfrm>
                <a:off x="418805" y="4090380"/>
                <a:ext cx="877961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Note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can be rescaled by changing units of momentum, so one can find special “natural” units in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is one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CF0542-032A-A5CD-2BE9-E94C9654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805" y="4090380"/>
                <a:ext cx="8779617" cy="830997"/>
              </a:xfrm>
              <a:prstGeom prst="rect">
                <a:avLst/>
              </a:prstGeom>
              <a:blipFill>
                <a:blip r:embed="rId4"/>
                <a:stretch>
                  <a:fillRect l="-1111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8000C97-0504-0937-2489-0615CA8B7E22}"/>
              </a:ext>
            </a:extLst>
          </p:cNvPr>
          <p:cNvSpPr txBox="1"/>
          <p:nvPr/>
        </p:nvSpPr>
        <p:spPr>
          <a:xfrm>
            <a:off x="418804" y="5109001"/>
            <a:ext cx="87796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Therefore the “sloppy” formulas are correct in some units, and will calculate differences in entropy correctly anyway</a:t>
            </a:r>
          </a:p>
        </p:txBody>
      </p:sp>
    </p:spTree>
    <p:extLst>
      <p:ext uri="{BB962C8B-B14F-4D97-AF65-F5344CB8AC3E}">
        <p14:creationId xmlns:p14="http://schemas.microsoft.com/office/powerpoint/2010/main" val="3320658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6C29F7-F0C1-4C2A-A7F1-01B0289739E7}"/>
              </a:ext>
            </a:extLst>
          </p:cNvPr>
          <p:cNvSpPr txBox="1"/>
          <p:nvPr/>
        </p:nvSpPr>
        <p:spPr>
          <a:xfrm>
            <a:off x="0" y="142525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What does the lower bound of zero entropy</a:t>
            </a:r>
            <a:br>
              <a:rPr lang="en-US" sz="4400" dirty="0"/>
            </a:br>
            <a:r>
              <a:rPr lang="en-US" sz="4400" dirty="0"/>
              <a:t>tell us about the uncertainty?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0226D5-3085-356B-3541-7B7107473004}"/>
              </a:ext>
            </a:extLst>
          </p:cNvPr>
          <p:cNvSpPr txBox="1"/>
          <p:nvPr/>
        </p:nvSpPr>
        <p:spPr>
          <a:xfrm>
            <a:off x="302508" y="1621156"/>
            <a:ext cx="71196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want to find the minimum uncertainty, which will be found at the lowest level of 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6E053-00D8-F283-4A50-B4DBE519C680}"/>
                  </a:ext>
                </a:extLst>
              </p:cNvPr>
              <p:cNvSpPr txBox="1"/>
              <p:nvPr/>
            </p:nvSpPr>
            <p:spPr>
              <a:xfrm>
                <a:off x="5500151" y="2264244"/>
                <a:ext cx="6625798" cy="16056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We want to find the distribution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that minimizes the product of the variance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400" dirty="0"/>
                  <a:t>, given that</a:t>
                </a:r>
                <a:br>
                  <a:rPr lang="en-US" sz="2400" dirty="0"/>
                </a:br>
                <a:r>
                  <a:rPr lang="en-US" sz="2400" dirty="0"/>
                  <a:t>1)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integrates to one</a:t>
                </a:r>
                <a:br>
                  <a:rPr lang="en-US" sz="2400" dirty="0"/>
                </a:br>
                <a:r>
                  <a:rPr lang="en-US" sz="2400" dirty="0"/>
                  <a:t>2) the entropy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400" dirty="0"/>
                  <a:t> is zero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816E053-00D8-F283-4A50-B4DBE519C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0151" y="2264244"/>
                <a:ext cx="6625798" cy="1605632"/>
              </a:xfrm>
              <a:prstGeom prst="rect">
                <a:avLst/>
              </a:prstGeom>
              <a:blipFill>
                <a:blip r:embed="rId2"/>
                <a:stretch>
                  <a:fillRect l="-1380" t="-3030"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F0A0BA1-31C9-57B3-4D0A-81BBDF22D8FC}"/>
              </a:ext>
            </a:extLst>
          </p:cNvPr>
          <p:cNvSpPr txBox="1"/>
          <p:nvPr/>
        </p:nvSpPr>
        <p:spPr>
          <a:xfrm>
            <a:off x="448033" y="3769417"/>
            <a:ext cx="71196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We use Lagrange multipliers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B18E8-4F64-9EF1-4C89-A934C38E2685}"/>
                  </a:ext>
                </a:extLst>
              </p:cNvPr>
              <p:cNvSpPr txBox="1"/>
              <p:nvPr/>
            </p:nvSpPr>
            <p:spPr>
              <a:xfrm>
                <a:off x="156247" y="4695569"/>
                <a:ext cx="9441516" cy="1803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=∫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∫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𝑑𝑞𝑑𝑝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−1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∫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𝜌</m:t>
                        </m:r>
                        <m:func>
                          <m:func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𝜌</m:t>
                                </m:r>
                              </m:e>
                            </m:d>
                          </m:e>
                        </m:func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𝑑𝑞𝑑𝑝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−0</m:t>
                        </m:r>
                      </m:e>
                    </m:d>
                  </m:oMath>
                </a14:m>
                <a:r>
                  <a:rPr lang="en-US" sz="3200" dirty="0"/>
                  <a:t> 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7B18E8-4F64-9EF1-4C89-A934C38E2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247" y="4695569"/>
                <a:ext cx="9441516" cy="18035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9FCAC-C017-44B3-6883-1D801CA6A155}"/>
                  </a:ext>
                </a:extLst>
              </p:cNvPr>
              <p:cNvSpPr txBox="1"/>
              <p:nvPr/>
            </p:nvSpPr>
            <p:spPr>
              <a:xfrm>
                <a:off x="4751549" y="3955689"/>
                <a:ext cx="748602" cy="396262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Sup>
                        <m:sSub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39FCAC-C017-44B3-6883-1D801CA6A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49" y="3955689"/>
                <a:ext cx="748602" cy="396262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10B021C-D6FE-33CA-B18B-0DE0B834C42B}"/>
              </a:ext>
            </a:extLst>
          </p:cNvPr>
          <p:cNvCxnSpPr>
            <a:cxnSpLocks/>
          </p:cNvCxnSpPr>
          <p:nvPr/>
        </p:nvCxnSpPr>
        <p:spPr>
          <a:xfrm>
            <a:off x="5232690" y="4351951"/>
            <a:ext cx="64900" cy="464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1D7B297-C620-6A42-2D17-0B4B20B82188}"/>
              </a:ext>
            </a:extLst>
          </p:cNvPr>
          <p:cNvSpPr txBox="1"/>
          <p:nvPr/>
        </p:nvSpPr>
        <p:spPr>
          <a:xfrm>
            <a:off x="661163" y="6257268"/>
            <a:ext cx="1540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first constraint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E48903-4253-FA28-590F-822309AABA90}"/>
              </a:ext>
            </a:extLst>
          </p:cNvPr>
          <p:cNvSpPr txBox="1"/>
          <p:nvPr/>
        </p:nvSpPr>
        <p:spPr>
          <a:xfrm>
            <a:off x="5232690" y="6270595"/>
            <a:ext cx="1843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second constraint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18E28C7-AE86-0374-BA16-2730AFD760F3}"/>
              </a:ext>
            </a:extLst>
          </p:cNvPr>
          <p:cNvCxnSpPr>
            <a:cxnSpLocks/>
          </p:cNvCxnSpPr>
          <p:nvPr/>
        </p:nvCxnSpPr>
        <p:spPr>
          <a:xfrm flipV="1">
            <a:off x="1691296" y="6067884"/>
            <a:ext cx="220596" cy="1893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68B610D-B6CC-5669-0A77-74BEF555DD73}"/>
              </a:ext>
            </a:extLst>
          </p:cNvPr>
          <p:cNvCxnSpPr>
            <a:cxnSpLocks/>
          </p:cNvCxnSpPr>
          <p:nvPr/>
        </p:nvCxnSpPr>
        <p:spPr>
          <a:xfrm flipV="1">
            <a:off x="5875404" y="5995164"/>
            <a:ext cx="0" cy="275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A47EE7F-A481-8D4D-151B-EF8A18D0353E}"/>
              </a:ext>
            </a:extLst>
          </p:cNvPr>
          <p:cNvCxnSpPr>
            <a:cxnSpLocks/>
          </p:cNvCxnSpPr>
          <p:nvPr/>
        </p:nvCxnSpPr>
        <p:spPr>
          <a:xfrm flipH="1">
            <a:off x="4007866" y="4334195"/>
            <a:ext cx="869139" cy="4379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374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27058</TotalTime>
  <Words>824</Words>
  <Application>Microsoft Office PowerPoint</Application>
  <PresentationFormat>Widescreen</PresentationFormat>
  <Paragraphs>122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Classical uncertainty principle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175</cp:revision>
  <dcterms:created xsi:type="dcterms:W3CDTF">2021-04-07T15:17:47Z</dcterms:created>
  <dcterms:modified xsi:type="dcterms:W3CDTF">2023-10-24T21:16:13Z</dcterms:modified>
</cp:coreProperties>
</file>