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259" r:id="rId2"/>
    <p:sldId id="918" r:id="rId3"/>
    <p:sldId id="903" r:id="rId4"/>
    <p:sldId id="916" r:id="rId5"/>
    <p:sldId id="900" r:id="rId6"/>
    <p:sldId id="909" r:id="rId7"/>
    <p:sldId id="911" r:id="rId8"/>
    <p:sldId id="901" r:id="rId9"/>
    <p:sldId id="910" r:id="rId10"/>
    <p:sldId id="904" r:id="rId11"/>
    <p:sldId id="912" r:id="rId12"/>
    <p:sldId id="905" r:id="rId13"/>
    <p:sldId id="913" r:id="rId14"/>
    <p:sldId id="914" r:id="rId15"/>
    <p:sldId id="906" r:id="rId16"/>
    <p:sldId id="915" r:id="rId17"/>
    <p:sldId id="917" r:id="rId18"/>
    <p:sldId id="952" r:id="rId19"/>
    <p:sldId id="919" r:id="rId20"/>
    <p:sldId id="920" r:id="rId21"/>
    <p:sldId id="922" r:id="rId22"/>
    <p:sldId id="945" r:id="rId23"/>
    <p:sldId id="943" r:id="rId24"/>
    <p:sldId id="946" r:id="rId25"/>
    <p:sldId id="948" r:id="rId26"/>
    <p:sldId id="923" r:id="rId27"/>
    <p:sldId id="928" r:id="rId28"/>
    <p:sldId id="932" r:id="rId29"/>
    <p:sldId id="933" r:id="rId30"/>
    <p:sldId id="925" r:id="rId31"/>
    <p:sldId id="927" r:id="rId32"/>
    <p:sldId id="926" r:id="rId33"/>
    <p:sldId id="934" r:id="rId34"/>
    <p:sldId id="921" r:id="rId35"/>
    <p:sldId id="929" r:id="rId36"/>
    <p:sldId id="930" r:id="rId37"/>
    <p:sldId id="935" r:id="rId38"/>
    <p:sldId id="936" r:id="rId39"/>
    <p:sldId id="939" r:id="rId40"/>
    <p:sldId id="940" r:id="rId41"/>
    <p:sldId id="941" r:id="rId42"/>
    <p:sldId id="931" r:id="rId43"/>
    <p:sldId id="942" r:id="rId44"/>
    <p:sldId id="949"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4472C4"/>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80" autoAdjust="0"/>
    <p:restoredTop sz="95607" autoAdjust="0"/>
  </p:normalViewPr>
  <p:slideViewPr>
    <p:cSldViewPr snapToGrid="0">
      <p:cViewPr varScale="1">
        <p:scale>
          <a:sx n="86" d="100"/>
          <a:sy n="86" d="100"/>
        </p:scale>
        <p:origin x="466" y="62"/>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10/24/2023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46E33BD1-BDB8-4376-AAF8-3A003435480C}" type="datetime1">
              <a:rPr lang="en-US" smtClean="0"/>
              <a:t>10/24/2023</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C06845AE-F78C-47ED-986D-2F5B5C247549}" type="datetime1">
              <a:rPr lang="en-US" smtClean="0"/>
              <a:t>10/24/2023</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95AFA110-3775-4B6B-91E5-6049BB8CC0F2}" type="datetime1">
              <a:rPr lang="en-US" smtClean="0"/>
              <a:t>10/24/2023</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Physics Department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62632B5B-3D6C-4612-9889-D56772AB65F7}" type="datetime1">
              <a:rPr lang="en-US" smtClean="0"/>
              <a:t>10/24/2023</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489234EC-2A19-44A7-B16B-2575145E773E}" type="datetime1">
              <a:rPr lang="en-US" smtClean="0"/>
              <a:t>10/24/2023</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Physics Department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4205EDB3-4761-4B82-865F-A5EEEFDA670E}" type="datetime1">
              <a:rPr lang="en-US" smtClean="0"/>
              <a:t>10/24/2023</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Physics Department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5BB56CE5-357E-4369-9BE4-05AD9FAD5660}" type="datetime1">
              <a:rPr lang="en-US" smtClean="0"/>
              <a:t>10/24/2023</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Physics Department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9EDE89CB-A9F6-477A-A4C2-11E3149C3A97}" type="datetime1">
              <a:rPr lang="en-US" smtClean="0"/>
              <a:t>10/24/2023</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Physics Department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6F4E52C4-4608-40F5-9B8E-BEEB48B105B6}" type="datetime1">
              <a:rPr lang="en-US" smtClean="0"/>
              <a:t>10/24/2023</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Physics Department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56CDB743-5423-42F1-9DC7-FD2205F9F888}" type="datetime1">
              <a:rPr lang="en-US" smtClean="0"/>
              <a:t>10/24/2023</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Physics Department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5AAF03F7-4D9C-4471-819E-E2C49033A744}" type="datetime1">
              <a:rPr lang="en-US" smtClean="0"/>
              <a:t>10/24/2023</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Physics Department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0A85AB10-52F0-434A-B1D5-C9C9261256B7}" type="datetime1">
              <a:rPr lang="en-US" smtClean="0"/>
              <a:t>10/24/2023</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Physics Department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7" grpId="2" animBg="1"/>
      <p:bldP spid="7" grpId="3" animBg="1"/>
      <p:bldP spid="7" grpId="4" animBg="1"/>
      <p:bldP spid="7" grpId="5" animBg="1"/>
      <p:bldP spid="7" grpId="6" animBg="1"/>
      <p:bldP spid="7" grpId="7" animBg="1"/>
      <p:bldP spid="7" grpId="8" animBg="1"/>
      <p:bldP spid="7" grpId="9" animBg="1"/>
      <p:bldP spid="7" grpId="10" animBg="1"/>
      <p:bldP spid="7" grpId="11" animBg="1"/>
      <p:bldP spid="7" grpId="12" animBg="1"/>
      <p:bldP spid="7" grpId="13" animBg="1"/>
      <p:bldP spid="7" grpId="16" animBg="1"/>
      <p:bldP spid="7" grpId="17" animBg="1"/>
      <p:bldP spid="7" grpId="18" animBg="1"/>
      <p:bldP spid="7" grpId="19" animBg="1"/>
      <p:bldP spid="7" grpId="20" animBg="1"/>
      <p:bldP spid="7" grpId="21" animBg="1"/>
      <p:bldP spid="7" grpId="22" animBg="1"/>
      <p:bldP spid="7" grpId="23" animBg="1"/>
      <p:bldP spid="7" grpId="24" animBg="1"/>
      <p:bldP spid="7" grpId="25" animBg="1"/>
      <p:bldP spid="7" grpId="26" animBg="1"/>
      <p:bldP spid="7" grpId="27" animBg="1"/>
      <p:bldP spid="7" grpId="28" animBg="1"/>
      <p:bldP spid="7" grpId="29" animBg="1"/>
      <p:bldP spid="7" grpId="30" animBg="1"/>
      <p:bldP spid="7" grpId="31" animBg="1"/>
      <p:bldP spid="7" grpId="32" animBg="1"/>
      <p:bldP spid="7" grpId="33" animBg="1"/>
      <p:bldP spid="7" grpId="38" animBg="1"/>
      <p:bldP spid="7" grpId="39" animBg="1"/>
      <p:bldP spid="7" grpId="40" animBg="1"/>
      <p:bldP spid="7" grpId="41" animBg="1"/>
      <p:bldP spid="7" grpId="42" animBg="1"/>
      <p:bldP spid="7" grpId="43" animBg="1"/>
      <p:bldP spid="7" grpId="44" animBg="1"/>
      <p:bldP spid="7" grpId="45" animBg="1"/>
      <p:bldP spid="7" grpId="46" animBg="1"/>
      <p:bldP spid="7" grpId="47" animBg="1"/>
      <p:bldP spid="7" grpId="48" animBg="1"/>
      <p:bldP spid="7" grpId="49" animBg="1"/>
      <p:bldP spid="7" grpId="50" animBg="1"/>
      <p:bldP spid="7" grpId="51" animBg="1"/>
      <p:bldP spid="7" grpId="52" animBg="1"/>
      <p:bldP spid="7" grpId="53" animBg="1"/>
      <p:bldP spid="7" grpId="54" animBg="1"/>
      <p:bldP spid="7" grpId="55" animBg="1"/>
      <p:bldP spid="7" grpId="56" animBg="1"/>
      <p:bldP spid="7" grpId="57" animBg="1"/>
    </p:bldLst>
  </p:timing>
  <p:hf sldNum="0" hdr="0" ft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44.png"/><Relationship Id="rId13" Type="http://schemas.openxmlformats.org/officeDocument/2006/relationships/image" Target="../media/image49.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00.png"/><Relationship Id="rId1" Type="http://schemas.openxmlformats.org/officeDocument/2006/relationships/slideLayout" Target="../slideLayouts/slideLayout7.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 Id="rId14" Type="http://schemas.openxmlformats.org/officeDocument/2006/relationships/image" Target="../media/image50.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12.xml.rels><?xml version="1.0" encoding="UTF-8" standalone="yes"?>
<Relationships xmlns="http://schemas.openxmlformats.org/package/2006/relationships"><Relationship Id="rId8" Type="http://schemas.openxmlformats.org/officeDocument/2006/relationships/image" Target="../media/image390.png"/><Relationship Id="rId3" Type="http://schemas.openxmlformats.org/officeDocument/2006/relationships/image" Target="../media/image310.png"/><Relationship Id="rId7" Type="http://schemas.openxmlformats.org/officeDocument/2006/relationships/image" Target="../media/image350.png"/><Relationship Id="rId1" Type="http://schemas.openxmlformats.org/officeDocument/2006/relationships/slideLayout" Target="../slideLayouts/slideLayout7.xml"/><Relationship Id="rId6" Type="http://schemas.openxmlformats.org/officeDocument/2006/relationships/image" Target="../media/image340.png"/><Relationship Id="rId11" Type="http://schemas.openxmlformats.org/officeDocument/2006/relationships/image" Target="../media/image30.png"/><Relationship Id="rId5" Type="http://schemas.openxmlformats.org/officeDocument/2006/relationships/image" Target="../media/image330.png"/><Relationship Id="rId10" Type="http://schemas.openxmlformats.org/officeDocument/2006/relationships/image" Target="../media/image400.png"/><Relationship Id="rId4" Type="http://schemas.openxmlformats.org/officeDocument/2006/relationships/image" Target="../media/image320.png"/></Relationships>
</file>

<file path=ppt/slides/_rels/slide13.xml.rels><?xml version="1.0" encoding="UTF-8" standalone="yes"?>
<Relationships xmlns="http://schemas.openxmlformats.org/package/2006/relationships"><Relationship Id="rId8" Type="http://schemas.openxmlformats.org/officeDocument/2006/relationships/image" Target="../media/image450.png"/><Relationship Id="rId13" Type="http://schemas.openxmlformats.org/officeDocument/2006/relationships/image" Target="../media/image53.png"/><Relationship Id="rId7" Type="http://schemas.openxmlformats.org/officeDocument/2006/relationships/image" Target="../media/image440.png"/><Relationship Id="rId12" Type="http://schemas.openxmlformats.org/officeDocument/2006/relationships/image" Target="../media/image52.png"/><Relationship Id="rId1" Type="http://schemas.openxmlformats.org/officeDocument/2006/relationships/slideLayout" Target="../slideLayouts/slideLayout7.xml"/><Relationship Id="rId6" Type="http://schemas.openxmlformats.org/officeDocument/2006/relationships/image" Target="../media/image430.png"/><Relationship Id="rId11" Type="http://schemas.openxmlformats.org/officeDocument/2006/relationships/image" Target="../media/image51.png"/><Relationship Id="rId15" Type="http://schemas.openxmlformats.org/officeDocument/2006/relationships/image" Target="../media/image30.png"/><Relationship Id="rId10" Type="http://schemas.openxmlformats.org/officeDocument/2006/relationships/image" Target="../media/image460.png"/><Relationship Id="rId14" Type="http://schemas.openxmlformats.org/officeDocument/2006/relationships/image" Target="../media/image54.png"/></Relationships>
</file>

<file path=ppt/slides/_rels/slide14.xml.rels><?xml version="1.0" encoding="UTF-8" standalone="yes"?>
<Relationships xmlns="http://schemas.openxmlformats.org/package/2006/relationships"><Relationship Id="rId8" Type="http://schemas.openxmlformats.org/officeDocument/2006/relationships/image" Target="../media/image53.png"/><Relationship Id="rId3" Type="http://schemas.openxmlformats.org/officeDocument/2006/relationships/image" Target="../media/image56.png"/><Relationship Id="rId7" Type="http://schemas.openxmlformats.org/officeDocument/2006/relationships/image" Target="../media/image52.png"/><Relationship Id="rId2" Type="http://schemas.openxmlformats.org/officeDocument/2006/relationships/image" Target="../media/image55.png"/><Relationship Id="rId1" Type="http://schemas.openxmlformats.org/officeDocument/2006/relationships/slideLayout" Target="../slideLayouts/slideLayout7.xml"/><Relationship Id="rId6" Type="http://schemas.openxmlformats.org/officeDocument/2006/relationships/image" Target="../media/image51.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54.png"/></Relationships>
</file>

<file path=ppt/slides/_rels/slide15.xml.rels><?xml version="1.0" encoding="UTF-8" standalone="yes"?>
<Relationships xmlns="http://schemas.openxmlformats.org/package/2006/relationships"><Relationship Id="rId8" Type="http://schemas.openxmlformats.org/officeDocument/2006/relationships/image" Target="../media/image420.png"/><Relationship Id="rId13" Type="http://schemas.openxmlformats.org/officeDocument/2006/relationships/image" Target="../media/image60.png"/><Relationship Id="rId3" Type="http://schemas.openxmlformats.org/officeDocument/2006/relationships/image" Target="../media/image370.png"/><Relationship Id="rId7" Type="http://schemas.openxmlformats.org/officeDocument/2006/relationships/image" Target="../media/image410.png"/><Relationship Id="rId1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401.png"/><Relationship Id="rId11" Type="http://schemas.openxmlformats.org/officeDocument/2006/relationships/image" Target="../media/image451.png"/><Relationship Id="rId5" Type="http://schemas.openxmlformats.org/officeDocument/2006/relationships/image" Target="../media/image391.png"/><Relationship Id="rId10" Type="http://schemas.openxmlformats.org/officeDocument/2006/relationships/image" Target="../media/image441.png"/><Relationship Id="rId4" Type="http://schemas.openxmlformats.org/officeDocument/2006/relationships/image" Target="../media/image380.png"/><Relationship Id="rId9" Type="http://schemas.openxmlformats.org/officeDocument/2006/relationships/image" Target="../media/image431.png"/></Relationships>
</file>

<file path=ppt/slides/_rels/slide16.xml.rels><?xml version="1.0" encoding="UTF-8" standalone="yes"?>
<Relationships xmlns="http://schemas.openxmlformats.org/package/2006/relationships"><Relationship Id="rId13" Type="http://schemas.openxmlformats.org/officeDocument/2006/relationships/image" Target="../media/image510.png"/><Relationship Id="rId3" Type="http://schemas.openxmlformats.org/officeDocument/2006/relationships/image" Target="../media/image370.png"/><Relationship Id="rId7" Type="http://schemas.openxmlformats.org/officeDocument/2006/relationships/image" Target="../media/image420.png"/><Relationship Id="rId17" Type="http://schemas.openxmlformats.org/officeDocument/2006/relationships/image" Target="../media/image60.png"/><Relationship Id="rId16"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401.png"/><Relationship Id="rId5" Type="http://schemas.openxmlformats.org/officeDocument/2006/relationships/image" Target="../media/image391.png"/><Relationship Id="rId15" Type="http://schemas.openxmlformats.org/officeDocument/2006/relationships/image" Target="../media/image490.png"/><Relationship Id="rId4" Type="http://schemas.openxmlformats.org/officeDocument/2006/relationships/image" Target="../media/image380.png"/><Relationship Id="rId9" Type="http://schemas.openxmlformats.org/officeDocument/2006/relationships/image" Target="../media/image441.png"/><Relationship Id="rId14" Type="http://schemas.openxmlformats.org/officeDocument/2006/relationships/image" Target="../media/image48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8" Type="http://schemas.openxmlformats.org/officeDocument/2006/relationships/image" Target="../media/image67.png"/><Relationship Id="rId13" Type="http://schemas.openxmlformats.org/officeDocument/2006/relationships/image" Target="../media/image72.png"/><Relationship Id="rId3" Type="http://schemas.openxmlformats.org/officeDocument/2006/relationships/image" Target="../media/image62.png"/><Relationship Id="rId7" Type="http://schemas.openxmlformats.org/officeDocument/2006/relationships/image" Target="../media/image66.png"/><Relationship Id="rId12" Type="http://schemas.openxmlformats.org/officeDocument/2006/relationships/image" Target="../media/image71.pn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65.png"/><Relationship Id="rId11" Type="http://schemas.openxmlformats.org/officeDocument/2006/relationships/image" Target="../media/image70.png"/><Relationship Id="rId5" Type="http://schemas.openxmlformats.org/officeDocument/2006/relationships/image" Target="../media/image64.png"/><Relationship Id="rId10" Type="http://schemas.openxmlformats.org/officeDocument/2006/relationships/image" Target="../media/image69.png"/><Relationship Id="rId4" Type="http://schemas.openxmlformats.org/officeDocument/2006/relationships/image" Target="../media/image63.png"/><Relationship Id="rId9" Type="http://schemas.openxmlformats.org/officeDocument/2006/relationships/image" Target="../media/image68.png"/><Relationship Id="rId14" Type="http://schemas.openxmlformats.org/officeDocument/2006/relationships/image" Target="../media/image73.png"/></Relationships>
</file>

<file path=ppt/slides/_rels/slide22.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62.png"/><Relationship Id="rId7" Type="http://schemas.openxmlformats.org/officeDocument/2006/relationships/image" Target="../media/image76.pn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75.png"/><Relationship Id="rId5" Type="http://schemas.openxmlformats.org/officeDocument/2006/relationships/image" Target="../media/image74.png"/><Relationship Id="rId10" Type="http://schemas.openxmlformats.org/officeDocument/2006/relationships/image" Target="../media/image79.png"/><Relationship Id="rId4" Type="http://schemas.openxmlformats.org/officeDocument/2006/relationships/image" Target="../media/image63.png"/><Relationship Id="rId9" Type="http://schemas.openxmlformats.org/officeDocument/2006/relationships/image" Target="../media/image78.png"/></Relationships>
</file>

<file path=ppt/slides/_rels/slide23.xml.rels><?xml version="1.0" encoding="UTF-8" standalone="yes"?>
<Relationships xmlns="http://schemas.openxmlformats.org/package/2006/relationships"><Relationship Id="rId3" Type="http://schemas.openxmlformats.org/officeDocument/2006/relationships/image" Target="../media/image62.png"/><Relationship Id="rId7" Type="http://schemas.openxmlformats.org/officeDocument/2006/relationships/image" Target="../media/image82.png"/><Relationship Id="rId2" Type="http://schemas.openxmlformats.org/officeDocument/2006/relationships/image" Target="../media/image61.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63.png"/></Relationships>
</file>

<file path=ppt/slides/_rels/slide24.xml.rels><?xml version="1.0" encoding="UTF-8" standalone="yes"?>
<Relationships xmlns="http://schemas.openxmlformats.org/package/2006/relationships"><Relationship Id="rId8" Type="http://schemas.openxmlformats.org/officeDocument/2006/relationships/image" Target="../media/image730.png"/><Relationship Id="rId13" Type="http://schemas.openxmlformats.org/officeDocument/2006/relationships/image" Target="../media/image780.png"/><Relationship Id="rId18" Type="http://schemas.openxmlformats.org/officeDocument/2006/relationships/image" Target="../media/image83.png"/><Relationship Id="rId3" Type="http://schemas.openxmlformats.org/officeDocument/2006/relationships/image" Target="../media/image680.png"/><Relationship Id="rId21" Type="http://schemas.openxmlformats.org/officeDocument/2006/relationships/image" Target="../media/image65.png"/><Relationship Id="rId12" Type="http://schemas.openxmlformats.org/officeDocument/2006/relationships/image" Target="../media/image770.png"/><Relationship Id="rId17" Type="http://schemas.openxmlformats.org/officeDocument/2006/relationships/image" Target="../media/image820.png"/><Relationship Id="rId25" Type="http://schemas.openxmlformats.org/officeDocument/2006/relationships/image" Target="../media/image72.png"/><Relationship Id="rId2" Type="http://schemas.openxmlformats.org/officeDocument/2006/relationships/image" Target="../media/image670.png"/><Relationship Id="rId16" Type="http://schemas.openxmlformats.org/officeDocument/2006/relationships/image" Target="../media/image810.png"/><Relationship Id="rId20" Type="http://schemas.openxmlformats.org/officeDocument/2006/relationships/image" Target="../media/image85.png"/><Relationship Id="rId1" Type="http://schemas.openxmlformats.org/officeDocument/2006/relationships/slideLayout" Target="../slideLayouts/slideLayout7.xml"/><Relationship Id="rId11" Type="http://schemas.openxmlformats.org/officeDocument/2006/relationships/image" Target="../media/image760.png"/><Relationship Id="rId24" Type="http://schemas.openxmlformats.org/officeDocument/2006/relationships/image" Target="../media/image71.png"/><Relationship Id="rId15" Type="http://schemas.openxmlformats.org/officeDocument/2006/relationships/image" Target="../media/image800.png"/><Relationship Id="rId23" Type="http://schemas.openxmlformats.org/officeDocument/2006/relationships/image" Target="../media/image70.png"/><Relationship Id="rId10" Type="http://schemas.openxmlformats.org/officeDocument/2006/relationships/image" Target="../media/image750.png"/><Relationship Id="rId19" Type="http://schemas.openxmlformats.org/officeDocument/2006/relationships/image" Target="../media/image84.png"/><Relationship Id="rId4" Type="http://schemas.openxmlformats.org/officeDocument/2006/relationships/image" Target="../media/image690.png"/><Relationship Id="rId9" Type="http://schemas.openxmlformats.org/officeDocument/2006/relationships/image" Target="../media/image740.png"/><Relationship Id="rId14" Type="http://schemas.openxmlformats.org/officeDocument/2006/relationships/image" Target="../media/image790.png"/><Relationship Id="rId22" Type="http://schemas.openxmlformats.org/officeDocument/2006/relationships/image" Target="../media/image66.png"/></Relationships>
</file>

<file path=ppt/slides/_rels/slide25.xml.rels><?xml version="1.0" encoding="UTF-8" standalone="yes"?>
<Relationships xmlns="http://schemas.openxmlformats.org/package/2006/relationships"><Relationship Id="rId8" Type="http://schemas.openxmlformats.org/officeDocument/2006/relationships/image" Target="../media/image730.png"/><Relationship Id="rId13" Type="http://schemas.openxmlformats.org/officeDocument/2006/relationships/image" Target="../media/image780.png"/><Relationship Id="rId18" Type="http://schemas.openxmlformats.org/officeDocument/2006/relationships/image" Target="../media/image83.png"/><Relationship Id="rId26" Type="http://schemas.openxmlformats.org/officeDocument/2006/relationships/image" Target="../media/image94.png"/><Relationship Id="rId3" Type="http://schemas.openxmlformats.org/officeDocument/2006/relationships/image" Target="../media/image680.png"/><Relationship Id="rId21" Type="http://schemas.openxmlformats.org/officeDocument/2006/relationships/image" Target="../media/image89.png"/><Relationship Id="rId12" Type="http://schemas.openxmlformats.org/officeDocument/2006/relationships/image" Target="../media/image770.png"/><Relationship Id="rId17" Type="http://schemas.openxmlformats.org/officeDocument/2006/relationships/image" Target="../media/image820.png"/><Relationship Id="rId7" Type="http://schemas.openxmlformats.org/officeDocument/2006/relationships/image" Target="../media/image91.png"/><Relationship Id="rId25" Type="http://schemas.openxmlformats.org/officeDocument/2006/relationships/image" Target="../media/image88.png"/><Relationship Id="rId2" Type="http://schemas.openxmlformats.org/officeDocument/2006/relationships/image" Target="../media/image670.png"/><Relationship Id="rId16" Type="http://schemas.openxmlformats.org/officeDocument/2006/relationships/image" Target="../media/image810.png"/><Relationship Id="rId20" Type="http://schemas.openxmlformats.org/officeDocument/2006/relationships/image" Target="../media/image85.png"/><Relationship Id="rId1" Type="http://schemas.openxmlformats.org/officeDocument/2006/relationships/slideLayout" Target="../slideLayouts/slideLayout7.xml"/><Relationship Id="rId11" Type="http://schemas.openxmlformats.org/officeDocument/2006/relationships/image" Target="../media/image760.png"/><Relationship Id="rId6" Type="http://schemas.openxmlformats.org/officeDocument/2006/relationships/image" Target="../media/image90.png"/><Relationship Id="rId24" Type="http://schemas.openxmlformats.org/officeDocument/2006/relationships/image" Target="../media/image87.png"/><Relationship Id="rId5" Type="http://schemas.openxmlformats.org/officeDocument/2006/relationships/image" Target="../media/image86.png"/><Relationship Id="rId15" Type="http://schemas.openxmlformats.org/officeDocument/2006/relationships/image" Target="../media/image800.png"/><Relationship Id="rId23" Type="http://schemas.openxmlformats.org/officeDocument/2006/relationships/image" Target="../media/image93.png"/><Relationship Id="rId10" Type="http://schemas.openxmlformats.org/officeDocument/2006/relationships/image" Target="../media/image750.png"/><Relationship Id="rId19" Type="http://schemas.openxmlformats.org/officeDocument/2006/relationships/image" Target="../media/image84.png"/><Relationship Id="rId4" Type="http://schemas.openxmlformats.org/officeDocument/2006/relationships/image" Target="../media/image690.png"/><Relationship Id="rId9" Type="http://schemas.openxmlformats.org/officeDocument/2006/relationships/image" Target="../media/image740.png"/><Relationship Id="rId14" Type="http://schemas.openxmlformats.org/officeDocument/2006/relationships/image" Target="../media/image790.png"/><Relationship Id="rId22" Type="http://schemas.openxmlformats.org/officeDocument/2006/relationships/image" Target="../media/image92.png"/><Relationship Id="rId27" Type="http://schemas.openxmlformats.org/officeDocument/2006/relationships/image" Target="../media/image95.png"/></Relationships>
</file>

<file path=ppt/slides/_rels/slide26.xml.rels><?xml version="1.0" encoding="UTF-8" standalone="yes"?>
<Relationships xmlns="http://schemas.openxmlformats.org/package/2006/relationships"><Relationship Id="rId8" Type="http://schemas.openxmlformats.org/officeDocument/2006/relationships/image" Target="../media/image730.png"/><Relationship Id="rId13" Type="http://schemas.openxmlformats.org/officeDocument/2006/relationships/image" Target="../media/image780.png"/><Relationship Id="rId18" Type="http://schemas.openxmlformats.org/officeDocument/2006/relationships/image" Target="../media/image83.png"/><Relationship Id="rId3" Type="http://schemas.openxmlformats.org/officeDocument/2006/relationships/image" Target="../media/image680.png"/><Relationship Id="rId21" Type="http://schemas.openxmlformats.org/officeDocument/2006/relationships/image" Target="../media/image96.png"/><Relationship Id="rId12" Type="http://schemas.openxmlformats.org/officeDocument/2006/relationships/image" Target="../media/image770.png"/><Relationship Id="rId17" Type="http://schemas.openxmlformats.org/officeDocument/2006/relationships/image" Target="../media/image820.png"/><Relationship Id="rId2" Type="http://schemas.openxmlformats.org/officeDocument/2006/relationships/image" Target="../media/image670.png"/><Relationship Id="rId16" Type="http://schemas.openxmlformats.org/officeDocument/2006/relationships/image" Target="../media/image810.png"/><Relationship Id="rId20" Type="http://schemas.openxmlformats.org/officeDocument/2006/relationships/image" Target="../media/image85.png"/><Relationship Id="rId1" Type="http://schemas.openxmlformats.org/officeDocument/2006/relationships/slideLayout" Target="../slideLayouts/slideLayout7.xml"/><Relationship Id="rId11" Type="http://schemas.openxmlformats.org/officeDocument/2006/relationships/image" Target="../media/image760.png"/><Relationship Id="rId15" Type="http://schemas.openxmlformats.org/officeDocument/2006/relationships/image" Target="../media/image800.png"/><Relationship Id="rId23" Type="http://schemas.openxmlformats.org/officeDocument/2006/relationships/image" Target="../media/image98.png"/><Relationship Id="rId10" Type="http://schemas.openxmlformats.org/officeDocument/2006/relationships/image" Target="../media/image750.png"/><Relationship Id="rId19" Type="http://schemas.openxmlformats.org/officeDocument/2006/relationships/image" Target="../media/image84.png"/><Relationship Id="rId4" Type="http://schemas.openxmlformats.org/officeDocument/2006/relationships/image" Target="../media/image690.png"/><Relationship Id="rId9" Type="http://schemas.openxmlformats.org/officeDocument/2006/relationships/image" Target="../media/image740.png"/><Relationship Id="rId14" Type="http://schemas.openxmlformats.org/officeDocument/2006/relationships/image" Target="../media/image790.png"/><Relationship Id="rId22" Type="http://schemas.openxmlformats.org/officeDocument/2006/relationships/image" Target="../media/image97.png"/></Relationships>
</file>

<file path=ppt/slides/_rels/slide27.xml.rels><?xml version="1.0" encoding="UTF-8" standalone="yes"?>
<Relationships xmlns="http://schemas.openxmlformats.org/package/2006/relationships"><Relationship Id="rId3" Type="http://schemas.openxmlformats.org/officeDocument/2006/relationships/image" Target="../media/image980.png"/><Relationship Id="rId2" Type="http://schemas.openxmlformats.org/officeDocument/2006/relationships/image" Target="../media/image970.png"/><Relationship Id="rId1" Type="http://schemas.openxmlformats.org/officeDocument/2006/relationships/slideLayout" Target="../slideLayouts/slideLayout7.xml"/><Relationship Id="rId4" Type="http://schemas.openxmlformats.org/officeDocument/2006/relationships/image" Target="../media/image99.png"/></Relationships>
</file>

<file path=ppt/slides/_rels/slide28.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 Id="rId5" Type="http://schemas.openxmlformats.org/officeDocument/2006/relationships/image" Target="../media/image105.png"/><Relationship Id="rId4" Type="http://schemas.openxmlformats.org/officeDocument/2006/relationships/image" Target="../media/image104.png"/></Relationships>
</file>

<file path=ppt/slides/_rels/slide29.xml.rels><?xml version="1.0" encoding="UTF-8" standalone="yes"?>
<Relationships xmlns="http://schemas.openxmlformats.org/package/2006/relationships"><Relationship Id="rId2" Type="http://schemas.openxmlformats.org/officeDocument/2006/relationships/image" Target="../media/image106.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0.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09.png"/><Relationship Id="rId12" Type="http://schemas.openxmlformats.org/officeDocument/2006/relationships/image" Target="../media/image52.png"/><Relationship Id="rId2" Type="http://schemas.openxmlformats.org/officeDocument/2006/relationships/image" Target="../media/image108.png"/><Relationship Id="rId1" Type="http://schemas.openxmlformats.org/officeDocument/2006/relationships/slideLayout" Target="../slideLayouts/slideLayout7.xml"/><Relationship Id="rId11" Type="http://schemas.openxmlformats.org/officeDocument/2006/relationships/image" Target="../media/image51.png"/><Relationship Id="rId4" Type="http://schemas.openxmlformats.org/officeDocument/2006/relationships/image" Target="../media/image111.png"/><Relationship Id="rId14" Type="http://schemas.openxmlformats.org/officeDocument/2006/relationships/image" Target="../media/image54.png"/></Relationships>
</file>

<file path=ppt/slides/_rels/slide32.xml.rels><?xml version="1.0" encoding="UTF-8" standalone="yes"?>
<Relationships xmlns="http://schemas.openxmlformats.org/package/2006/relationships"><Relationship Id="rId3" Type="http://schemas.openxmlformats.org/officeDocument/2006/relationships/image" Target="../media/image112.png"/><Relationship Id="rId7" Type="http://schemas.openxmlformats.org/officeDocument/2006/relationships/image" Target="../media/image116.png"/><Relationship Id="rId12" Type="http://schemas.openxmlformats.org/officeDocument/2006/relationships/image" Target="../media/image52.png"/><Relationship Id="rId2" Type="http://schemas.openxmlformats.org/officeDocument/2006/relationships/image" Target="../media/image108.png"/><Relationship Id="rId1" Type="http://schemas.openxmlformats.org/officeDocument/2006/relationships/slideLayout" Target="../slideLayouts/slideLayout7.xml"/><Relationship Id="rId6" Type="http://schemas.openxmlformats.org/officeDocument/2006/relationships/image" Target="../media/image115.png"/><Relationship Id="rId11" Type="http://schemas.openxmlformats.org/officeDocument/2006/relationships/image" Target="../media/image51.png"/><Relationship Id="rId5" Type="http://schemas.openxmlformats.org/officeDocument/2006/relationships/image" Target="../media/image114.png"/><Relationship Id="rId15" Type="http://schemas.openxmlformats.org/officeDocument/2006/relationships/image" Target="../media/image117.png"/><Relationship Id="rId4" Type="http://schemas.openxmlformats.org/officeDocument/2006/relationships/image" Target="../media/image113.png"/><Relationship Id="rId14" Type="http://schemas.openxmlformats.org/officeDocument/2006/relationships/image" Target="../media/image54.png"/></Relationships>
</file>

<file path=ppt/slides/_rels/slide33.xml.rels><?xml version="1.0" encoding="UTF-8" standalone="yes"?>
<Relationships xmlns="http://schemas.openxmlformats.org/package/2006/relationships"><Relationship Id="rId3" Type="http://schemas.openxmlformats.org/officeDocument/2006/relationships/image" Target="../media/image118.png"/><Relationship Id="rId12" Type="http://schemas.openxmlformats.org/officeDocument/2006/relationships/image" Target="../media/image52.png"/><Relationship Id="rId2" Type="http://schemas.openxmlformats.org/officeDocument/2006/relationships/image" Target="../media/image108.png"/><Relationship Id="rId1" Type="http://schemas.openxmlformats.org/officeDocument/2006/relationships/slideLayout" Target="../slideLayouts/slideLayout7.xml"/><Relationship Id="rId6" Type="http://schemas.openxmlformats.org/officeDocument/2006/relationships/image" Target="../media/image121.png"/><Relationship Id="rId11" Type="http://schemas.openxmlformats.org/officeDocument/2006/relationships/image" Target="../media/image51.png"/><Relationship Id="rId5" Type="http://schemas.openxmlformats.org/officeDocument/2006/relationships/image" Target="../media/image120.png"/><Relationship Id="rId15" Type="http://schemas.openxmlformats.org/officeDocument/2006/relationships/image" Target="../media/image122.png"/><Relationship Id="rId4" Type="http://schemas.openxmlformats.org/officeDocument/2006/relationships/image" Target="../media/image119.png"/><Relationship Id="rId14" Type="http://schemas.openxmlformats.org/officeDocument/2006/relationships/image" Target="../media/image54.png"/></Relationships>
</file>

<file path=ppt/slides/_rels/slide34.xml.rels><?xml version="1.0" encoding="UTF-8" standalone="yes"?>
<Relationships xmlns="http://schemas.openxmlformats.org/package/2006/relationships"><Relationship Id="rId3" Type="http://schemas.openxmlformats.org/officeDocument/2006/relationships/image" Target="../media/image124.png"/><Relationship Id="rId2" Type="http://schemas.openxmlformats.org/officeDocument/2006/relationships/image" Target="../media/image123.png"/><Relationship Id="rId1" Type="http://schemas.openxmlformats.org/officeDocument/2006/relationships/slideLayout" Target="../slideLayouts/slideLayout7.xml"/><Relationship Id="rId4" Type="http://schemas.openxmlformats.org/officeDocument/2006/relationships/image" Target="../media/image125.png"/></Relationships>
</file>

<file path=ppt/slides/_rels/slide35.xml.rels><?xml version="1.0" encoding="UTF-8" standalone="yes"?>
<Relationships xmlns="http://schemas.openxmlformats.org/package/2006/relationships"><Relationship Id="rId3" Type="http://schemas.openxmlformats.org/officeDocument/2006/relationships/image" Target="../media/image127.png"/><Relationship Id="rId12" Type="http://schemas.openxmlformats.org/officeDocument/2006/relationships/image" Target="../media/image52.png"/><Relationship Id="rId2" Type="http://schemas.openxmlformats.org/officeDocument/2006/relationships/image" Target="../media/image126.png"/><Relationship Id="rId1" Type="http://schemas.openxmlformats.org/officeDocument/2006/relationships/slideLayout" Target="../slideLayouts/slideLayout7.xml"/><Relationship Id="rId11" Type="http://schemas.openxmlformats.org/officeDocument/2006/relationships/image" Target="../media/image51.png"/><Relationship Id="rId5" Type="http://schemas.openxmlformats.org/officeDocument/2006/relationships/image" Target="../media/image129.png"/><Relationship Id="rId4" Type="http://schemas.openxmlformats.org/officeDocument/2006/relationships/image" Target="../media/image128.png"/><Relationship Id="rId14" Type="http://schemas.openxmlformats.org/officeDocument/2006/relationships/image" Target="../media/image54.png"/></Relationships>
</file>

<file path=ppt/slides/_rels/slide36.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30.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image" Target="../media/image132.png"/><Relationship Id="rId1" Type="http://schemas.openxmlformats.org/officeDocument/2006/relationships/slideLayout" Target="../slideLayouts/slideLayout7.xml"/><Relationship Id="rId6" Type="http://schemas.openxmlformats.org/officeDocument/2006/relationships/image" Target="../media/image136.png"/><Relationship Id="rId5" Type="http://schemas.openxmlformats.org/officeDocument/2006/relationships/image" Target="../media/image135.png"/><Relationship Id="rId4" Type="http://schemas.openxmlformats.org/officeDocument/2006/relationships/image" Target="../media/image134.png"/></Relationships>
</file>

<file path=ppt/slides/_rels/slide38.xml.rels><?xml version="1.0" encoding="UTF-8" standalone="yes"?>
<Relationships xmlns="http://schemas.openxmlformats.org/package/2006/relationships"><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145.png"/><Relationship Id="rId3" Type="http://schemas.openxmlformats.org/officeDocument/2006/relationships/image" Target="../media/image139.png"/><Relationship Id="rId7" Type="http://schemas.openxmlformats.org/officeDocument/2006/relationships/image" Target="../media/image144.png"/><Relationship Id="rId2" Type="http://schemas.openxmlformats.org/officeDocument/2006/relationships/image" Target="../media/image138.png"/><Relationship Id="rId1" Type="http://schemas.openxmlformats.org/officeDocument/2006/relationships/slideLayout" Target="../slideLayouts/slideLayout7.xml"/><Relationship Id="rId6" Type="http://schemas.openxmlformats.org/officeDocument/2006/relationships/image" Target="../media/image143.png"/><Relationship Id="rId11" Type="http://schemas.openxmlformats.org/officeDocument/2006/relationships/image" Target="../media/image148.png"/><Relationship Id="rId5" Type="http://schemas.openxmlformats.org/officeDocument/2006/relationships/image" Target="../media/image142.png"/><Relationship Id="rId10" Type="http://schemas.openxmlformats.org/officeDocument/2006/relationships/image" Target="../media/image147.png"/><Relationship Id="rId4" Type="http://schemas.openxmlformats.org/officeDocument/2006/relationships/image" Target="../media/image141.png"/><Relationship Id="rId9" Type="http://schemas.openxmlformats.org/officeDocument/2006/relationships/image" Target="../media/image146.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4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png"/><Relationship Id="rId1" Type="http://schemas.openxmlformats.org/officeDocument/2006/relationships/slideLayout" Target="../slideLayouts/slideLayout7.xml"/><Relationship Id="rId5" Type="http://schemas.openxmlformats.org/officeDocument/2006/relationships/image" Target="../media/image152.png"/><Relationship Id="rId4" Type="http://schemas.openxmlformats.org/officeDocument/2006/relationships/image" Target="../media/image151.png"/></Relationships>
</file>

<file path=ppt/slides/_rels/slide41.xml.rels><?xml version="1.0" encoding="UTF-8" standalone="yes"?>
<Relationships xmlns="http://schemas.openxmlformats.org/package/2006/relationships"><Relationship Id="rId2" Type="http://schemas.openxmlformats.org/officeDocument/2006/relationships/image" Target="../media/image153.png"/><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8.png"/><Relationship Id="rId3" Type="http://schemas.openxmlformats.org/officeDocument/2006/relationships/image" Target="../media/image101.png"/><Relationship Id="rId7" Type="http://schemas.openxmlformats.org/officeDocument/2006/relationships/image" Target="../media/image13.png"/><Relationship Id="rId12" Type="http://schemas.openxmlformats.org/officeDocument/2006/relationships/image" Target="../media/image17.png"/><Relationship Id="rId2" Type="http://schemas.openxmlformats.org/officeDocument/2006/relationships/image" Target="../media/image710.png"/><Relationship Id="rId1" Type="http://schemas.openxmlformats.org/officeDocument/2006/relationships/slideLayout" Target="../slideLayouts/slideLayout7.xml"/><Relationship Id="rId6" Type="http://schemas.openxmlformats.org/officeDocument/2006/relationships/image" Target="../media/image110.png"/><Relationship Id="rId11" Type="http://schemas.openxmlformats.org/officeDocument/2006/relationships/image" Target="../media/image16.png"/><Relationship Id="rId5" Type="http://schemas.openxmlformats.org/officeDocument/2006/relationships/image" Target="../media/image100.png"/><Relationship Id="rId15" Type="http://schemas.openxmlformats.org/officeDocument/2006/relationships/image" Target="../media/image20.png"/><Relationship Id="rId10" Type="http://schemas.openxmlformats.org/officeDocument/2006/relationships/image" Target="../media/image15.png"/><Relationship Id="rId9" Type="http://schemas.openxmlformats.org/officeDocument/2006/relationships/image" Target="../media/image140.pn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image" Target="../media/image22.png"/><Relationship Id="rId7" Type="http://schemas.openxmlformats.org/officeDocument/2006/relationships/image" Target="../media/image15.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40.png"/><Relationship Id="rId5" Type="http://schemas.openxmlformats.org/officeDocument/2006/relationships/image" Target="../media/image24.png"/><Relationship Id="rId4" Type="http://schemas.openxmlformats.org/officeDocument/2006/relationships/image" Target="../media/image23.png"/></Relationships>
</file>

<file path=ppt/slides/_rels/slide7.xml.rels><?xml version="1.0" encoding="UTF-8" standalone="yes"?>
<Relationships xmlns="http://schemas.openxmlformats.org/package/2006/relationships"><Relationship Id="rId8" Type="http://schemas.openxmlformats.org/officeDocument/2006/relationships/image" Target="../media/image34.png"/><Relationship Id="rId13" Type="http://schemas.openxmlformats.org/officeDocument/2006/relationships/image" Target="../media/image26.png"/><Relationship Id="rId3" Type="http://schemas.openxmlformats.org/officeDocument/2006/relationships/image" Target="../media/image29.png"/><Relationship Id="rId7" Type="http://schemas.openxmlformats.org/officeDocument/2006/relationships/image" Target="../media/image33.png"/><Relationship Id="rId12" Type="http://schemas.openxmlformats.org/officeDocument/2006/relationships/image" Target="../media/image38.png"/><Relationship Id="rId2" Type="http://schemas.openxmlformats.org/officeDocument/2006/relationships/image" Target="../media/image28.png"/><Relationship Id="rId1" Type="http://schemas.openxmlformats.org/officeDocument/2006/relationships/slideLayout" Target="../slideLayouts/slideLayout7.xml"/><Relationship Id="rId6" Type="http://schemas.openxmlformats.org/officeDocument/2006/relationships/image" Target="../media/image32.png"/><Relationship Id="rId11" Type="http://schemas.openxmlformats.org/officeDocument/2006/relationships/image" Target="../media/image37.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25.png"/><Relationship Id="rId9" Type="http://schemas.openxmlformats.org/officeDocument/2006/relationships/image" Target="../media/image35.png"/></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27.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18.png"/><Relationship Id="rId10" Type="http://schemas.openxmlformats.org/officeDocument/2006/relationships/image" Target="../media/image30.png"/><Relationship Id="rId4" Type="http://schemas.openxmlformats.org/officeDocument/2006/relationships/image" Target="../media/image17.png"/><Relationship Id="rId9" Type="http://schemas.openxmlformats.org/officeDocument/2006/relationships/image" Target="../media/image260.png"/></Relationships>
</file>

<file path=ppt/slides/_rels/slide9.xml.rels><?xml version="1.0" encoding="UTF-8" standalone="yes"?>
<Relationships xmlns="http://schemas.openxmlformats.org/package/2006/relationships"><Relationship Id="rId8" Type="http://schemas.openxmlformats.org/officeDocument/2006/relationships/image" Target="../media/image30.png"/><Relationship Id="rId7" Type="http://schemas.openxmlformats.org/officeDocument/2006/relationships/image" Target="../media/image270.png"/><Relationship Id="rId2" Type="http://schemas.openxmlformats.org/officeDocument/2006/relationships/image" Target="../media/image260.png"/><Relationship Id="rId1" Type="http://schemas.openxmlformats.org/officeDocument/2006/relationships/slideLayout" Target="../slideLayouts/slideLayout7.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16ECAB-F8A1-4D91-9779-D29F8617F853}"/>
              </a:ext>
            </a:extLst>
          </p:cNvPr>
          <p:cNvSpPr>
            <a:spLocks noGrp="1"/>
          </p:cNvSpPr>
          <p:nvPr>
            <p:ph type="ctrTitle"/>
          </p:nvPr>
        </p:nvSpPr>
        <p:spPr/>
        <p:txBody>
          <a:bodyPr>
            <a:normAutofit/>
          </a:bodyPr>
          <a:lstStyle/>
          <a:p>
            <a:r>
              <a:rPr lang="en-US" dirty="0"/>
              <a:t>No such thing</a:t>
            </a:r>
            <a:br>
              <a:rPr lang="en-US" dirty="0"/>
            </a:br>
            <a:r>
              <a:rPr lang="en-US" dirty="0"/>
              <a:t>as quantum logic</a:t>
            </a:r>
          </a:p>
        </p:txBody>
      </p:sp>
      <p:sp>
        <p:nvSpPr>
          <p:cNvPr id="3" name="Subtitle 2">
            <a:extLst>
              <a:ext uri="{FF2B5EF4-FFF2-40B4-BE49-F238E27FC236}">
                <a16:creationId xmlns:a16="http://schemas.microsoft.com/office/drawing/2014/main" id="{9D59FC8D-3EB4-47A4-BE3E-3183805AE809}"/>
              </a:ext>
            </a:extLst>
          </p:cNvPr>
          <p:cNvSpPr>
            <a:spLocks noGrp="1"/>
          </p:cNvSpPr>
          <p:nvPr>
            <p:ph type="subTitle" idx="1"/>
          </p:nvPr>
        </p:nvSpPr>
        <p:spPr/>
        <p:txBody>
          <a:bodyPr/>
          <a:lstStyle/>
          <a:p>
            <a:r>
              <a:rPr lang="en-US" dirty="0"/>
              <a:t>Gabriele Carcassi</a:t>
            </a:r>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5109C40-5179-7A06-5AD4-DD8F8A929AE1}"/>
              </a:ext>
            </a:extLst>
          </p:cNvPr>
          <p:cNvSpPr txBox="1"/>
          <p:nvPr/>
        </p:nvSpPr>
        <p:spPr>
          <a:xfrm>
            <a:off x="345699" y="1391653"/>
            <a:ext cx="4823926" cy="1200329"/>
          </a:xfrm>
          <a:prstGeom prst="rect">
            <a:avLst/>
          </a:prstGeom>
          <a:noFill/>
        </p:spPr>
        <p:txBody>
          <a:bodyPr wrap="square" rtlCol="0">
            <a:spAutoFit/>
          </a:bodyPr>
          <a:lstStyle/>
          <a:p>
            <a:r>
              <a:rPr lang="en-US" sz="2400" dirty="0"/>
              <a:t>The fact that y-spin is either up or down after the measurement tells us nothing in the other cases!</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A23F56F3-DBCA-D736-1D29-52C0135AD0D6}"/>
                  </a:ext>
                </a:extLst>
              </p:cNvPr>
              <p:cNvSpPr txBox="1"/>
              <p:nvPr/>
            </p:nvSpPr>
            <p:spPr>
              <a:xfrm>
                <a:off x="345699" y="2886267"/>
                <a:ext cx="4823926" cy="860620"/>
              </a:xfrm>
              <a:prstGeom prst="rect">
                <a:avLst/>
              </a:prstGeom>
              <a:noFill/>
            </p:spPr>
            <p:txBody>
              <a:bodyPr wrap="square" rtlCol="0">
                <a:spAutoFit/>
              </a:bodyPr>
              <a:lstStyle/>
              <a:p>
                <a:r>
                  <a:rPr lang="en-US" sz="2400" dirty="0"/>
                  <a:t>Suppose you rotate y-spin down after the measurement: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𝑓</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𝑓</m:t>
                        </m:r>
                      </m:sub>
                    </m:sSub>
                    <m:r>
                      <a:rPr lang="en-US" sz="2400" b="0" i="1" smtClean="0">
                        <a:latin typeface="Cambria Math" panose="02040503050406030204" pitchFamily="18" charset="0"/>
                      </a:rPr>
                      <m:t>=</m:t>
                    </m:r>
                  </m:oMath>
                </a14:m>
                <a:r>
                  <a:rPr lang="en-US" sz="2400" dirty="0"/>
                  <a:t> T</a:t>
                </a:r>
              </a:p>
            </p:txBody>
          </p:sp>
        </mc:Choice>
        <mc:Fallback xmlns="">
          <p:sp>
            <p:nvSpPr>
              <p:cNvPr id="11" name="TextBox 10">
                <a:extLst>
                  <a:ext uri="{FF2B5EF4-FFF2-40B4-BE49-F238E27FC236}">
                    <a16:creationId xmlns:a16="http://schemas.microsoft.com/office/drawing/2014/main" id="{A23F56F3-DBCA-D736-1D29-52C0135AD0D6}"/>
                  </a:ext>
                </a:extLst>
              </p:cNvPr>
              <p:cNvSpPr txBox="1">
                <a:spLocks noRot="1" noChangeAspect="1" noMove="1" noResize="1" noEditPoints="1" noAdjustHandles="1" noChangeArrowheads="1" noChangeShapeType="1" noTextEdit="1"/>
              </p:cNvSpPr>
              <p:nvPr/>
            </p:nvSpPr>
            <p:spPr>
              <a:xfrm>
                <a:off x="345699" y="2886267"/>
                <a:ext cx="4823926" cy="860620"/>
              </a:xfrm>
              <a:prstGeom prst="rect">
                <a:avLst/>
              </a:prstGeom>
              <a:blipFill>
                <a:blip r:embed="rId2"/>
                <a:stretch>
                  <a:fillRect l="-2023" t="-5634" r="-3287" b="-1197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756791-05F9-1678-912D-D61346201B68}"/>
                  </a:ext>
                </a:extLst>
              </p:cNvPr>
              <p:cNvSpPr txBox="1"/>
              <p:nvPr/>
            </p:nvSpPr>
            <p:spPr>
              <a:xfrm>
                <a:off x="350400" y="4139724"/>
                <a:ext cx="10776857" cy="860620"/>
              </a:xfrm>
              <a:prstGeom prst="rect">
                <a:avLst/>
              </a:prstGeom>
              <a:noFill/>
            </p:spPr>
            <p:txBody>
              <a:bodyPr wrap="square" rtlCol="0">
                <a:spAutoFit/>
              </a:bodyPr>
              <a:lstStyle/>
              <a:p>
                <a:r>
                  <a:rPr lang="en-US" sz="2400" dirty="0"/>
                  <a:t>It does not follow that we must always have x-spin up or y-spin up:</a:t>
                </a:r>
                <a:br>
                  <a:rPr lang="en-US" sz="2400" dirty="0"/>
                </a:b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𝑓</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𝑓</m:t>
                        </m:r>
                      </m:sub>
                    </m:sSub>
                    <m:r>
                      <a:rPr lang="en-US" sz="2400" b="0" i="1" smtClean="0">
                        <a:latin typeface="Cambria Math" panose="02040503050406030204" pitchFamily="18" charset="0"/>
                      </a:rPr>
                      <m:t>=</m:t>
                    </m:r>
                  </m:oMath>
                </a14:m>
                <a:r>
                  <a:rPr lang="en-US" sz="2400" dirty="0"/>
                  <a:t> T </a:t>
                </a:r>
                <a14:m>
                  <m:oMath xmlns:m="http://schemas.openxmlformats.org/officeDocument/2006/math">
                    <m:r>
                      <a:rPr lang="en-US" sz="2400" i="1" dirty="0" smtClean="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𝑖</m:t>
                        </m:r>
                      </m:sub>
                    </m:sSub>
                    <m:r>
                      <a:rPr lang="en-US" sz="2400" i="1">
                        <a:latin typeface="Cambria Math" panose="02040503050406030204" pitchFamily="18" charset="0"/>
                      </a:rPr>
                      <m:t>=</m:t>
                    </m:r>
                  </m:oMath>
                </a14:m>
                <a:r>
                  <a:rPr lang="en-US" sz="2400" dirty="0"/>
                  <a:t> T and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i="1">
                            <a:latin typeface="Cambria Math" panose="02040503050406030204" pitchFamily="18" charset="0"/>
                          </a:rPr>
                          <m:t>𝑓</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𝑓</m:t>
                        </m:r>
                      </m:sub>
                    </m:sSub>
                    <m:r>
                      <a:rPr lang="en-US" sz="2400" i="1">
                        <a:latin typeface="Cambria Math" panose="02040503050406030204" pitchFamily="18" charset="0"/>
                      </a:rPr>
                      <m:t>=</m:t>
                    </m:r>
                  </m:oMath>
                </a14:m>
                <a:r>
                  <a:rPr lang="en-US" sz="2400" dirty="0"/>
                  <a:t> T </a:t>
                </a:r>
                <a14:m>
                  <m:oMath xmlns:m="http://schemas.openxmlformats.org/officeDocument/2006/math">
                    <m:r>
                      <a:rPr lang="en-US" sz="2400" i="1" dirty="0">
                        <a:latin typeface="Cambria Math" panose="02040503050406030204" pitchFamily="18" charset="0"/>
                        <a:ea typeface="Cambria Math" panose="02040503050406030204" pitchFamily="18" charset="0"/>
                      </a:rPr>
                      <m:t>↛</m:t>
                    </m:r>
                  </m:oMath>
                </a14:m>
                <a:r>
                  <a:rPr lang="en-US" sz="2400" dirty="0"/>
                  <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𝑜</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b="0" i="1" smtClean="0">
                            <a:latin typeface="Cambria Math" panose="02040503050406030204" pitchFamily="18" charset="0"/>
                          </a:rPr>
                          <m:t>𝑜</m:t>
                        </m:r>
                      </m:sub>
                    </m:sSub>
                    <m:r>
                      <a:rPr lang="en-US" sz="2400" i="1">
                        <a:latin typeface="Cambria Math" panose="02040503050406030204" pitchFamily="18" charset="0"/>
                      </a:rPr>
                      <m:t>=</m:t>
                    </m:r>
                  </m:oMath>
                </a14:m>
                <a:r>
                  <a:rPr lang="en-US" sz="2400" dirty="0"/>
                  <a:t> T</a:t>
                </a:r>
              </a:p>
            </p:txBody>
          </p:sp>
        </mc:Choice>
        <mc:Fallback xmlns="">
          <p:sp>
            <p:nvSpPr>
              <p:cNvPr id="12" name="TextBox 11">
                <a:extLst>
                  <a:ext uri="{FF2B5EF4-FFF2-40B4-BE49-F238E27FC236}">
                    <a16:creationId xmlns:a16="http://schemas.microsoft.com/office/drawing/2014/main" id="{F5756791-05F9-1678-912D-D61346201B68}"/>
                  </a:ext>
                </a:extLst>
              </p:cNvPr>
              <p:cNvSpPr txBox="1">
                <a:spLocks noRot="1" noChangeAspect="1" noMove="1" noResize="1" noEditPoints="1" noAdjustHandles="1" noChangeArrowheads="1" noChangeShapeType="1" noTextEdit="1"/>
              </p:cNvSpPr>
              <p:nvPr/>
            </p:nvSpPr>
            <p:spPr>
              <a:xfrm>
                <a:off x="350400" y="4139724"/>
                <a:ext cx="10776857" cy="860620"/>
              </a:xfrm>
              <a:prstGeom prst="rect">
                <a:avLst/>
              </a:prstGeom>
              <a:blipFill>
                <a:blip r:embed="rId3"/>
                <a:stretch>
                  <a:fillRect l="-848" t="-5674" b="-12766"/>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A4F96D43-1A5D-43DD-F8EE-0908D9DC7939}"/>
              </a:ext>
            </a:extLst>
          </p:cNvPr>
          <p:cNvCxnSpPr>
            <a:cxnSpLocks/>
          </p:cNvCxnSpPr>
          <p:nvPr/>
        </p:nvCxnSpPr>
        <p:spPr>
          <a:xfrm flipV="1">
            <a:off x="5483313" y="1439558"/>
            <a:ext cx="0" cy="2028565"/>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4A449FC8-BFC5-372E-BBA8-AE4D23E9DB31}"/>
              </a:ext>
            </a:extLst>
          </p:cNvPr>
          <p:cNvCxnSpPr>
            <a:cxnSpLocks/>
          </p:cNvCxnSpPr>
          <p:nvPr/>
        </p:nvCxnSpPr>
        <p:spPr>
          <a:xfrm flipV="1">
            <a:off x="5151843" y="2363570"/>
            <a:ext cx="660418" cy="200978"/>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4150267-7C76-BD4C-B244-042E56BC3977}"/>
                  </a:ext>
                </a:extLst>
              </p:cNvPr>
              <p:cNvSpPr txBox="1"/>
              <p:nvPr/>
            </p:nvSpPr>
            <p:spPr>
              <a:xfrm>
                <a:off x="5482052" y="1349667"/>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0" name="TextBox 9">
                <a:extLst>
                  <a:ext uri="{FF2B5EF4-FFF2-40B4-BE49-F238E27FC236}">
                    <a16:creationId xmlns:a16="http://schemas.microsoft.com/office/drawing/2014/main" id="{F4150267-7C76-BD4C-B244-042E56BC3977}"/>
                  </a:ext>
                </a:extLst>
              </p:cNvPr>
              <p:cNvSpPr txBox="1">
                <a:spLocks noRot="1" noChangeAspect="1" noMove="1" noResize="1" noEditPoints="1" noAdjustHandles="1" noChangeArrowheads="1" noChangeShapeType="1" noTextEdit="1"/>
              </p:cNvSpPr>
              <p:nvPr/>
            </p:nvSpPr>
            <p:spPr>
              <a:xfrm>
                <a:off x="5482052" y="1349667"/>
                <a:ext cx="371384" cy="369332"/>
              </a:xfrm>
              <a:prstGeom prst="rect">
                <a:avLst/>
              </a:prstGeom>
              <a:blipFill>
                <a:blip r:embed="rId4"/>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CA34C90-7611-EDFB-C307-8784F0C6DB2F}"/>
                  </a:ext>
                </a:extLst>
              </p:cNvPr>
              <p:cNvSpPr txBox="1"/>
              <p:nvPr/>
            </p:nvSpPr>
            <p:spPr>
              <a:xfrm>
                <a:off x="5608596" y="2358413"/>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4" name="TextBox 13">
                <a:extLst>
                  <a:ext uri="{FF2B5EF4-FFF2-40B4-BE49-F238E27FC236}">
                    <a16:creationId xmlns:a16="http://schemas.microsoft.com/office/drawing/2014/main" id="{0CA34C90-7611-EDFB-C307-8784F0C6DB2F}"/>
                  </a:ext>
                </a:extLst>
              </p:cNvPr>
              <p:cNvSpPr txBox="1">
                <a:spLocks noRot="1" noChangeAspect="1" noMove="1" noResize="1" noEditPoints="1" noAdjustHandles="1" noChangeArrowheads="1" noChangeShapeType="1" noTextEdit="1"/>
              </p:cNvSpPr>
              <p:nvPr/>
            </p:nvSpPr>
            <p:spPr>
              <a:xfrm>
                <a:off x="5608596" y="2358413"/>
                <a:ext cx="367986" cy="369332"/>
              </a:xfrm>
              <a:prstGeom prst="rect">
                <a:avLst/>
              </a:prstGeom>
              <a:blipFill>
                <a:blip r:embed="rId5"/>
                <a:stretch>
                  <a:fillRect/>
                </a:stretch>
              </a:blipFill>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326E1AAA-2AB2-BCA3-8514-05A9C4085EEB}"/>
              </a:ext>
            </a:extLst>
          </p:cNvPr>
          <p:cNvCxnSpPr>
            <a:cxnSpLocks/>
          </p:cNvCxnSpPr>
          <p:nvPr/>
        </p:nvCxnSpPr>
        <p:spPr>
          <a:xfrm flipV="1">
            <a:off x="6489626" y="1456334"/>
            <a:ext cx="0" cy="2028565"/>
          </a:xfrm>
          <a:prstGeom prst="straightConnector1">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47CC90A-617B-2BE5-DAB9-204CC1396EE4}"/>
              </a:ext>
            </a:extLst>
          </p:cNvPr>
          <p:cNvCxnSpPr>
            <a:cxnSpLocks/>
          </p:cNvCxnSpPr>
          <p:nvPr/>
        </p:nvCxnSpPr>
        <p:spPr>
          <a:xfrm flipV="1">
            <a:off x="6488365" y="2380346"/>
            <a:ext cx="330209" cy="1004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Oval 16">
            <a:extLst>
              <a:ext uri="{FF2B5EF4-FFF2-40B4-BE49-F238E27FC236}">
                <a16:creationId xmlns:a16="http://schemas.microsoft.com/office/drawing/2014/main" id="{AFF5A297-D8AD-77B6-3D25-55D13A8FA520}"/>
              </a:ext>
            </a:extLst>
          </p:cNvPr>
          <p:cNvSpPr/>
          <p:nvPr/>
        </p:nvSpPr>
        <p:spPr>
          <a:xfrm>
            <a:off x="6165580" y="1456334"/>
            <a:ext cx="652994" cy="2028565"/>
          </a:xfrm>
          <a:prstGeom prst="ellipse">
            <a:avLst/>
          </a:prstGeom>
          <a:ln w="12700">
            <a:solidFill>
              <a:schemeClr val="accent1">
                <a:lumMod val="5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9F1659A-D258-676A-373E-F25C478F71AE}"/>
                  </a:ext>
                </a:extLst>
              </p:cNvPr>
              <p:cNvSpPr txBox="1"/>
              <p:nvPr/>
            </p:nvSpPr>
            <p:spPr>
              <a:xfrm>
                <a:off x="6466580" y="2094727"/>
                <a:ext cx="4331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p:txBody>
          </p:sp>
        </mc:Choice>
        <mc:Fallback xmlns="">
          <p:sp>
            <p:nvSpPr>
              <p:cNvPr id="18" name="TextBox 17">
                <a:extLst>
                  <a:ext uri="{FF2B5EF4-FFF2-40B4-BE49-F238E27FC236}">
                    <a16:creationId xmlns:a16="http://schemas.microsoft.com/office/drawing/2014/main" id="{69F1659A-D258-676A-373E-F25C478F71AE}"/>
                  </a:ext>
                </a:extLst>
              </p:cNvPr>
              <p:cNvSpPr txBox="1">
                <a:spLocks noRot="1" noChangeAspect="1" noMove="1" noResize="1" noEditPoints="1" noAdjustHandles="1" noChangeArrowheads="1" noChangeShapeType="1" noTextEdit="1"/>
              </p:cNvSpPr>
              <p:nvPr/>
            </p:nvSpPr>
            <p:spPr>
              <a:xfrm>
                <a:off x="6466580" y="2094727"/>
                <a:ext cx="433131" cy="369332"/>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A15757B2-DA23-77AE-7C2E-3703F9AE98E0}"/>
                  </a:ext>
                </a:extLst>
              </p:cNvPr>
              <p:cNvSpPr txBox="1"/>
              <p:nvPr/>
            </p:nvSpPr>
            <p:spPr>
              <a:xfrm>
                <a:off x="6165580" y="1814004"/>
                <a:ext cx="432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oMath>
                  </m:oMathPara>
                </a14:m>
                <a:endParaRPr lang="en-US" dirty="0"/>
              </a:p>
            </p:txBody>
          </p:sp>
        </mc:Choice>
        <mc:Fallback xmlns="">
          <p:sp>
            <p:nvSpPr>
              <p:cNvPr id="19" name="TextBox 18">
                <a:extLst>
                  <a:ext uri="{FF2B5EF4-FFF2-40B4-BE49-F238E27FC236}">
                    <a16:creationId xmlns:a16="http://schemas.microsoft.com/office/drawing/2014/main" id="{A15757B2-DA23-77AE-7C2E-3703F9AE98E0}"/>
                  </a:ext>
                </a:extLst>
              </p:cNvPr>
              <p:cNvSpPr txBox="1">
                <a:spLocks noRot="1" noChangeAspect="1" noMove="1" noResize="1" noEditPoints="1" noAdjustHandles="1" noChangeArrowheads="1" noChangeShapeType="1" noTextEdit="1"/>
              </p:cNvSpPr>
              <p:nvPr/>
            </p:nvSpPr>
            <p:spPr>
              <a:xfrm>
                <a:off x="6165580" y="1814004"/>
                <a:ext cx="432746" cy="369332"/>
              </a:xfrm>
              <a:prstGeom prst="rect">
                <a:avLst/>
              </a:prstGeom>
              <a:blipFill>
                <a:blip r:embed="rId7"/>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0BC6724-BB64-3386-A3DD-57F809B8B2B2}"/>
                  </a:ext>
                </a:extLst>
              </p:cNvPr>
              <p:cNvSpPr txBox="1"/>
              <p:nvPr/>
            </p:nvSpPr>
            <p:spPr>
              <a:xfrm>
                <a:off x="6180351" y="2649451"/>
                <a:ext cx="3958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oMath>
                  </m:oMathPara>
                </a14:m>
                <a:endParaRPr lang="en-US" dirty="0"/>
              </a:p>
            </p:txBody>
          </p:sp>
        </mc:Choice>
        <mc:Fallback xmlns="">
          <p:sp>
            <p:nvSpPr>
              <p:cNvPr id="20" name="TextBox 19">
                <a:extLst>
                  <a:ext uri="{FF2B5EF4-FFF2-40B4-BE49-F238E27FC236}">
                    <a16:creationId xmlns:a16="http://schemas.microsoft.com/office/drawing/2014/main" id="{C0BC6724-BB64-3386-A3DD-57F809B8B2B2}"/>
                  </a:ext>
                </a:extLst>
              </p:cNvPr>
              <p:cNvSpPr txBox="1">
                <a:spLocks noRot="1" noChangeAspect="1" noMove="1" noResize="1" noEditPoints="1" noAdjustHandles="1" noChangeArrowheads="1" noChangeShapeType="1" noTextEdit="1"/>
              </p:cNvSpPr>
              <p:nvPr/>
            </p:nvSpPr>
            <p:spPr>
              <a:xfrm>
                <a:off x="6180351" y="2649451"/>
                <a:ext cx="395813" cy="369332"/>
              </a:xfrm>
              <a:prstGeom prst="rect">
                <a:avLst/>
              </a:prstGeom>
              <a:blipFill>
                <a:blip r:embed="rId8"/>
                <a:stretch>
                  <a:fillRect b="-1667"/>
                </a:stretch>
              </a:blipFill>
            </p:spPr>
            <p:txBody>
              <a:bodyPr/>
              <a:lstStyle/>
              <a:p>
                <a:r>
                  <a:rPr lang="en-US">
                    <a:noFill/>
                  </a:rPr>
                  <a:t> </a:t>
                </a:r>
              </a:p>
            </p:txBody>
          </p:sp>
        </mc:Fallback>
      </mc:AlternateContent>
      <p:cxnSp>
        <p:nvCxnSpPr>
          <p:cNvPr id="21" name="Straight Arrow Connector 20">
            <a:extLst>
              <a:ext uri="{FF2B5EF4-FFF2-40B4-BE49-F238E27FC236}">
                <a16:creationId xmlns:a16="http://schemas.microsoft.com/office/drawing/2014/main" id="{AA708741-54E7-F4BE-583C-DC1055DD5C6E}"/>
              </a:ext>
            </a:extLst>
          </p:cNvPr>
          <p:cNvCxnSpPr>
            <a:cxnSpLocks/>
          </p:cNvCxnSpPr>
          <p:nvPr/>
        </p:nvCxnSpPr>
        <p:spPr>
          <a:xfrm flipV="1">
            <a:off x="9247342" y="1466552"/>
            <a:ext cx="0" cy="2028565"/>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FCC92E9-DB23-E53F-E668-15C15C5F93C0}"/>
              </a:ext>
            </a:extLst>
          </p:cNvPr>
          <p:cNvCxnSpPr>
            <a:cxnSpLocks/>
          </p:cNvCxnSpPr>
          <p:nvPr/>
        </p:nvCxnSpPr>
        <p:spPr>
          <a:xfrm flipV="1">
            <a:off x="9246081" y="2390564"/>
            <a:ext cx="330209" cy="10048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0D0FAFA9-F337-F767-7E73-BC45FB687954}"/>
              </a:ext>
            </a:extLst>
          </p:cNvPr>
          <p:cNvSpPr/>
          <p:nvPr/>
        </p:nvSpPr>
        <p:spPr>
          <a:xfrm>
            <a:off x="8923296" y="1466552"/>
            <a:ext cx="652994" cy="2028565"/>
          </a:xfrm>
          <a:prstGeom prst="ellipse">
            <a:avLst/>
          </a:prstGeom>
          <a:ln w="12700">
            <a:solidFill>
              <a:schemeClr val="accent1">
                <a:lumMod val="5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7B7C555-F2FD-5539-DC91-5A6BC088896F}"/>
                  </a:ext>
                </a:extLst>
              </p:cNvPr>
              <p:cNvSpPr txBox="1"/>
              <p:nvPr/>
            </p:nvSpPr>
            <p:spPr>
              <a:xfrm>
                <a:off x="9224296" y="2104945"/>
                <a:ext cx="469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𝑜</m:t>
                          </m:r>
                        </m:sub>
                      </m:sSub>
                    </m:oMath>
                  </m:oMathPara>
                </a14:m>
                <a:endParaRPr lang="en-US" dirty="0"/>
              </a:p>
            </p:txBody>
          </p:sp>
        </mc:Choice>
        <mc:Fallback xmlns="">
          <p:sp>
            <p:nvSpPr>
              <p:cNvPr id="24" name="TextBox 23">
                <a:extLst>
                  <a:ext uri="{FF2B5EF4-FFF2-40B4-BE49-F238E27FC236}">
                    <a16:creationId xmlns:a16="http://schemas.microsoft.com/office/drawing/2014/main" id="{67B7C555-F2FD-5539-DC91-5A6BC088896F}"/>
                  </a:ext>
                </a:extLst>
              </p:cNvPr>
              <p:cNvSpPr txBox="1">
                <a:spLocks noRot="1" noChangeAspect="1" noMove="1" noResize="1" noEditPoints="1" noAdjustHandles="1" noChangeArrowheads="1" noChangeShapeType="1" noTextEdit="1"/>
              </p:cNvSpPr>
              <p:nvPr/>
            </p:nvSpPr>
            <p:spPr>
              <a:xfrm>
                <a:off x="9224296" y="2104945"/>
                <a:ext cx="469423" cy="369332"/>
              </a:xfrm>
              <a:prstGeom prst="rect">
                <a:avLst/>
              </a:prstGeom>
              <a:blipFill>
                <a:blip r:embed="rId9"/>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A6F17790-2DE9-1D72-F075-46891C7A9014}"/>
                  </a:ext>
                </a:extLst>
              </p:cNvPr>
              <p:cNvSpPr txBox="1"/>
              <p:nvPr/>
            </p:nvSpPr>
            <p:spPr>
              <a:xfrm>
                <a:off x="8923296" y="1824222"/>
                <a:ext cx="4707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𝑜</m:t>
                          </m:r>
                        </m:sub>
                      </m:sSub>
                    </m:oMath>
                  </m:oMathPara>
                </a14:m>
                <a:endParaRPr lang="en-US" dirty="0"/>
              </a:p>
            </p:txBody>
          </p:sp>
        </mc:Choice>
        <mc:Fallback xmlns="">
          <p:sp>
            <p:nvSpPr>
              <p:cNvPr id="25" name="TextBox 24">
                <a:extLst>
                  <a:ext uri="{FF2B5EF4-FFF2-40B4-BE49-F238E27FC236}">
                    <a16:creationId xmlns:a16="http://schemas.microsoft.com/office/drawing/2014/main" id="{A6F17790-2DE9-1D72-F075-46891C7A9014}"/>
                  </a:ext>
                </a:extLst>
              </p:cNvPr>
              <p:cNvSpPr txBox="1">
                <a:spLocks noRot="1" noChangeAspect="1" noMove="1" noResize="1" noEditPoints="1" noAdjustHandles="1" noChangeArrowheads="1" noChangeShapeType="1" noTextEdit="1"/>
              </p:cNvSpPr>
              <p:nvPr/>
            </p:nvSpPr>
            <p:spPr>
              <a:xfrm>
                <a:off x="8923296" y="1824222"/>
                <a:ext cx="470770" cy="369332"/>
              </a:xfrm>
              <a:prstGeom prst="rect">
                <a:avLst/>
              </a:prstGeom>
              <a:blipFill>
                <a:blip r:embed="rId10"/>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CB4C167-291C-54CA-9337-127B41B5C1FF}"/>
                  </a:ext>
                </a:extLst>
              </p:cNvPr>
              <p:cNvSpPr txBox="1"/>
              <p:nvPr/>
            </p:nvSpPr>
            <p:spPr>
              <a:xfrm>
                <a:off x="8938067" y="2659669"/>
                <a:ext cx="4208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𝑜</m:t>
                          </m:r>
                        </m:sub>
                      </m:sSub>
                    </m:oMath>
                  </m:oMathPara>
                </a14:m>
                <a:endParaRPr lang="en-US" dirty="0"/>
              </a:p>
            </p:txBody>
          </p:sp>
        </mc:Choice>
        <mc:Fallback xmlns="">
          <p:sp>
            <p:nvSpPr>
              <p:cNvPr id="26" name="TextBox 25">
                <a:extLst>
                  <a:ext uri="{FF2B5EF4-FFF2-40B4-BE49-F238E27FC236}">
                    <a16:creationId xmlns:a16="http://schemas.microsoft.com/office/drawing/2014/main" id="{0CB4C167-291C-54CA-9337-127B41B5C1FF}"/>
                  </a:ext>
                </a:extLst>
              </p:cNvPr>
              <p:cNvSpPr txBox="1">
                <a:spLocks noRot="1" noChangeAspect="1" noMove="1" noResize="1" noEditPoints="1" noAdjustHandles="1" noChangeArrowheads="1" noChangeShapeType="1" noTextEdit="1"/>
              </p:cNvSpPr>
              <p:nvPr/>
            </p:nvSpPr>
            <p:spPr>
              <a:xfrm>
                <a:off x="8938067" y="2659669"/>
                <a:ext cx="420884" cy="369332"/>
              </a:xfrm>
              <a:prstGeom prst="rect">
                <a:avLst/>
              </a:prstGeom>
              <a:blipFill>
                <a:blip r:embed="rId11"/>
                <a:stretch>
                  <a:fillRect/>
                </a:stretch>
              </a:blipFill>
            </p:spPr>
            <p:txBody>
              <a:bodyPr/>
              <a:lstStyle/>
              <a:p>
                <a:r>
                  <a:rPr lang="en-US">
                    <a:noFill/>
                  </a:rPr>
                  <a:t> </a:t>
                </a:r>
              </a:p>
            </p:txBody>
          </p:sp>
        </mc:Fallback>
      </mc:AlternateContent>
      <p:grpSp>
        <p:nvGrpSpPr>
          <p:cNvPr id="27" name="Group 26">
            <a:extLst>
              <a:ext uri="{FF2B5EF4-FFF2-40B4-BE49-F238E27FC236}">
                <a16:creationId xmlns:a16="http://schemas.microsoft.com/office/drawing/2014/main" id="{764C37B9-D93E-D64A-5646-20834229E712}"/>
              </a:ext>
            </a:extLst>
          </p:cNvPr>
          <p:cNvGrpSpPr/>
          <p:nvPr/>
        </p:nvGrpSpPr>
        <p:grpSpPr>
          <a:xfrm>
            <a:off x="7023926" y="2237989"/>
            <a:ext cx="1745351" cy="452139"/>
            <a:chOff x="8468139" y="539492"/>
            <a:chExt cx="1745351" cy="452139"/>
          </a:xfrm>
        </p:grpSpPr>
        <p:sp>
          <p:nvSpPr>
            <p:cNvPr id="28" name="Rectangle 27">
              <a:extLst>
                <a:ext uri="{FF2B5EF4-FFF2-40B4-BE49-F238E27FC236}">
                  <a16:creationId xmlns:a16="http://schemas.microsoft.com/office/drawing/2014/main" id="{BFD15C58-408E-71F1-0FFF-BEF4312ECDA1}"/>
                </a:ext>
              </a:extLst>
            </p:cNvPr>
            <p:cNvSpPr/>
            <p:nvPr/>
          </p:nvSpPr>
          <p:spPr>
            <a:xfrm>
              <a:off x="8717604" y="539492"/>
              <a:ext cx="1246421" cy="45213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measurement</a:t>
              </a:r>
            </a:p>
          </p:txBody>
        </p:sp>
        <p:sp>
          <p:nvSpPr>
            <p:cNvPr id="29" name="Arrow: Right 28">
              <a:extLst>
                <a:ext uri="{FF2B5EF4-FFF2-40B4-BE49-F238E27FC236}">
                  <a16:creationId xmlns:a16="http://schemas.microsoft.com/office/drawing/2014/main" id="{1FCDFDAD-D995-A869-5A53-0D2925D39B3F}"/>
                </a:ext>
              </a:extLst>
            </p:cNvPr>
            <p:cNvSpPr/>
            <p:nvPr/>
          </p:nvSpPr>
          <p:spPr>
            <a:xfrm>
              <a:off x="8468139" y="676215"/>
              <a:ext cx="159026" cy="1786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7F97EB47-8738-22D4-096A-9387524D7B31}"/>
                </a:ext>
              </a:extLst>
            </p:cNvPr>
            <p:cNvSpPr/>
            <p:nvPr/>
          </p:nvSpPr>
          <p:spPr>
            <a:xfrm>
              <a:off x="10054464" y="676215"/>
              <a:ext cx="159026" cy="1786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31" name="Straight Arrow Connector 30">
            <a:extLst>
              <a:ext uri="{FF2B5EF4-FFF2-40B4-BE49-F238E27FC236}">
                <a16:creationId xmlns:a16="http://schemas.microsoft.com/office/drawing/2014/main" id="{54FA82C8-12F5-DE7C-2BCE-1DF5E77C9000}"/>
              </a:ext>
            </a:extLst>
          </p:cNvPr>
          <p:cNvCxnSpPr>
            <a:cxnSpLocks/>
          </p:cNvCxnSpPr>
          <p:nvPr/>
        </p:nvCxnSpPr>
        <p:spPr>
          <a:xfrm flipV="1">
            <a:off x="11678561" y="2497647"/>
            <a:ext cx="0" cy="997470"/>
          </a:xfrm>
          <a:prstGeom prst="straightConnector1">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B9DA6BEC-3AF9-7802-842E-CC54B9E199D9}"/>
              </a:ext>
            </a:extLst>
          </p:cNvPr>
          <p:cNvCxnSpPr>
            <a:cxnSpLocks/>
          </p:cNvCxnSpPr>
          <p:nvPr/>
        </p:nvCxnSpPr>
        <p:spPr>
          <a:xfrm flipV="1">
            <a:off x="11677300" y="2390564"/>
            <a:ext cx="330209" cy="100489"/>
          </a:xfrm>
          <a:prstGeom prst="straightConnector1">
            <a:avLst/>
          </a:prstGeom>
          <a:ln w="12700">
            <a:solidFill>
              <a:schemeClr val="tx1"/>
            </a:solidFill>
            <a:prstDash val="solid"/>
            <a:tailEnd type="triangle"/>
          </a:ln>
        </p:spPr>
        <p:style>
          <a:lnRef idx="1">
            <a:schemeClr val="accent1"/>
          </a:lnRef>
          <a:fillRef idx="0">
            <a:schemeClr val="accent1"/>
          </a:fillRef>
          <a:effectRef idx="0">
            <a:schemeClr val="accent1"/>
          </a:effectRef>
          <a:fontRef idx="minor">
            <a:schemeClr val="tx1"/>
          </a:fontRef>
        </p:style>
      </p:cxnSp>
      <p:sp>
        <p:nvSpPr>
          <p:cNvPr id="33" name="Oval 32">
            <a:extLst>
              <a:ext uri="{FF2B5EF4-FFF2-40B4-BE49-F238E27FC236}">
                <a16:creationId xmlns:a16="http://schemas.microsoft.com/office/drawing/2014/main" id="{61C589B0-9198-7BDF-480B-44BB01E78041}"/>
              </a:ext>
            </a:extLst>
          </p:cNvPr>
          <p:cNvSpPr/>
          <p:nvPr/>
        </p:nvSpPr>
        <p:spPr>
          <a:xfrm>
            <a:off x="11354515" y="1466552"/>
            <a:ext cx="652994" cy="2028565"/>
          </a:xfrm>
          <a:prstGeom prst="ellipse">
            <a:avLst/>
          </a:prstGeom>
          <a:ln w="12700">
            <a:solidFill>
              <a:schemeClr val="accent1">
                <a:lumMod val="5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4D9FFC9-68CD-AFF3-00D6-7586D53DAE7F}"/>
                  </a:ext>
                </a:extLst>
              </p:cNvPr>
              <p:cNvSpPr txBox="1"/>
              <p:nvPr/>
            </p:nvSpPr>
            <p:spPr>
              <a:xfrm>
                <a:off x="11655515" y="2104945"/>
                <a:ext cx="471796"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𝑓</m:t>
                          </m:r>
                        </m:sub>
                      </m:sSub>
                    </m:oMath>
                  </m:oMathPara>
                </a14:m>
                <a:endParaRPr lang="en-US" dirty="0"/>
              </a:p>
            </p:txBody>
          </p:sp>
        </mc:Choice>
        <mc:Fallback xmlns="">
          <p:sp>
            <p:nvSpPr>
              <p:cNvPr id="34" name="TextBox 33">
                <a:extLst>
                  <a:ext uri="{FF2B5EF4-FFF2-40B4-BE49-F238E27FC236}">
                    <a16:creationId xmlns:a16="http://schemas.microsoft.com/office/drawing/2014/main" id="{24D9FFC9-68CD-AFF3-00D6-7586D53DAE7F}"/>
                  </a:ext>
                </a:extLst>
              </p:cNvPr>
              <p:cNvSpPr txBox="1">
                <a:spLocks noRot="1" noChangeAspect="1" noMove="1" noResize="1" noEditPoints="1" noAdjustHandles="1" noChangeArrowheads="1" noChangeShapeType="1" noTextEdit="1"/>
              </p:cNvSpPr>
              <p:nvPr/>
            </p:nvSpPr>
            <p:spPr>
              <a:xfrm>
                <a:off x="11655515" y="2104945"/>
                <a:ext cx="471796" cy="391582"/>
              </a:xfrm>
              <a:prstGeom prst="rect">
                <a:avLst/>
              </a:prstGeom>
              <a:blipFill>
                <a:blip r:embed="rId12"/>
                <a:stretch>
                  <a:fillRect b="-92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ED85891-3D28-7F1D-4901-0FC29D911D80}"/>
                  </a:ext>
                </a:extLst>
              </p:cNvPr>
              <p:cNvSpPr txBox="1"/>
              <p:nvPr/>
            </p:nvSpPr>
            <p:spPr>
              <a:xfrm>
                <a:off x="11354515" y="1824222"/>
                <a:ext cx="473142"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𝑓</m:t>
                          </m:r>
                        </m:sub>
                      </m:sSub>
                    </m:oMath>
                  </m:oMathPara>
                </a14:m>
                <a:endParaRPr lang="en-US" dirty="0"/>
              </a:p>
            </p:txBody>
          </p:sp>
        </mc:Choice>
        <mc:Fallback xmlns="">
          <p:sp>
            <p:nvSpPr>
              <p:cNvPr id="35" name="TextBox 34">
                <a:extLst>
                  <a:ext uri="{FF2B5EF4-FFF2-40B4-BE49-F238E27FC236}">
                    <a16:creationId xmlns:a16="http://schemas.microsoft.com/office/drawing/2014/main" id="{CED85891-3D28-7F1D-4901-0FC29D911D80}"/>
                  </a:ext>
                </a:extLst>
              </p:cNvPr>
              <p:cNvSpPr txBox="1">
                <a:spLocks noRot="1" noChangeAspect="1" noMove="1" noResize="1" noEditPoints="1" noAdjustHandles="1" noChangeArrowheads="1" noChangeShapeType="1" noTextEdit="1"/>
              </p:cNvSpPr>
              <p:nvPr/>
            </p:nvSpPr>
            <p:spPr>
              <a:xfrm>
                <a:off x="11354515" y="1824222"/>
                <a:ext cx="473142" cy="391582"/>
              </a:xfrm>
              <a:prstGeom prst="rect">
                <a:avLst/>
              </a:prstGeom>
              <a:blipFill>
                <a:blip r:embed="rId13"/>
                <a:stretch>
                  <a:fillRect b="-109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DF33614D-3661-307D-4517-A4DDD65A8C44}"/>
                  </a:ext>
                </a:extLst>
              </p:cNvPr>
              <p:cNvSpPr txBox="1"/>
              <p:nvPr/>
            </p:nvSpPr>
            <p:spPr>
              <a:xfrm>
                <a:off x="11369286" y="2659669"/>
                <a:ext cx="422295" cy="391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𝑓</m:t>
                          </m:r>
                        </m:sub>
                      </m:sSub>
                    </m:oMath>
                  </m:oMathPara>
                </a14:m>
                <a:endParaRPr lang="en-US" dirty="0"/>
              </a:p>
            </p:txBody>
          </p:sp>
        </mc:Choice>
        <mc:Fallback xmlns="">
          <p:sp>
            <p:nvSpPr>
              <p:cNvPr id="36" name="TextBox 35">
                <a:extLst>
                  <a:ext uri="{FF2B5EF4-FFF2-40B4-BE49-F238E27FC236}">
                    <a16:creationId xmlns:a16="http://schemas.microsoft.com/office/drawing/2014/main" id="{DF33614D-3661-307D-4517-A4DDD65A8C44}"/>
                  </a:ext>
                </a:extLst>
              </p:cNvPr>
              <p:cNvSpPr txBox="1">
                <a:spLocks noRot="1" noChangeAspect="1" noMove="1" noResize="1" noEditPoints="1" noAdjustHandles="1" noChangeArrowheads="1" noChangeShapeType="1" noTextEdit="1"/>
              </p:cNvSpPr>
              <p:nvPr/>
            </p:nvSpPr>
            <p:spPr>
              <a:xfrm>
                <a:off x="11369286" y="2659669"/>
                <a:ext cx="422295" cy="391582"/>
              </a:xfrm>
              <a:prstGeom prst="rect">
                <a:avLst/>
              </a:prstGeom>
              <a:blipFill>
                <a:blip r:embed="rId14"/>
                <a:stretch>
                  <a:fillRect b="-9231"/>
                </a:stretch>
              </a:blipFill>
            </p:spPr>
            <p:txBody>
              <a:bodyPr/>
              <a:lstStyle/>
              <a:p>
                <a:r>
                  <a:rPr lang="en-US">
                    <a:noFill/>
                  </a:rPr>
                  <a:t> </a:t>
                </a:r>
              </a:p>
            </p:txBody>
          </p:sp>
        </mc:Fallback>
      </mc:AlternateContent>
      <p:grpSp>
        <p:nvGrpSpPr>
          <p:cNvPr id="37" name="Group 36">
            <a:extLst>
              <a:ext uri="{FF2B5EF4-FFF2-40B4-BE49-F238E27FC236}">
                <a16:creationId xmlns:a16="http://schemas.microsoft.com/office/drawing/2014/main" id="{A7A6A422-E8BA-DEA5-1AC3-1E3FC77AC3F6}"/>
              </a:ext>
            </a:extLst>
          </p:cNvPr>
          <p:cNvGrpSpPr/>
          <p:nvPr/>
        </p:nvGrpSpPr>
        <p:grpSpPr>
          <a:xfrm>
            <a:off x="9793172" y="1772600"/>
            <a:ext cx="1379119" cy="452139"/>
            <a:chOff x="8468139" y="539492"/>
            <a:chExt cx="1379119" cy="452139"/>
          </a:xfrm>
        </p:grpSpPr>
        <p:sp>
          <p:nvSpPr>
            <p:cNvPr id="38" name="Rectangle 37">
              <a:extLst>
                <a:ext uri="{FF2B5EF4-FFF2-40B4-BE49-F238E27FC236}">
                  <a16:creationId xmlns:a16="http://schemas.microsoft.com/office/drawing/2014/main" id="{8918AA10-386A-F87F-DF77-6B07C96D3D7A}"/>
                </a:ext>
              </a:extLst>
            </p:cNvPr>
            <p:cNvSpPr/>
            <p:nvPr/>
          </p:nvSpPr>
          <p:spPr>
            <a:xfrm>
              <a:off x="8717604" y="539492"/>
              <a:ext cx="876263" cy="45213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no rotation</a:t>
              </a:r>
            </a:p>
          </p:txBody>
        </p:sp>
        <p:sp>
          <p:nvSpPr>
            <p:cNvPr id="39" name="Arrow: Right 38">
              <a:extLst>
                <a:ext uri="{FF2B5EF4-FFF2-40B4-BE49-F238E27FC236}">
                  <a16:creationId xmlns:a16="http://schemas.microsoft.com/office/drawing/2014/main" id="{5C8EF73F-E40A-1C8C-6753-1AC127185FF8}"/>
                </a:ext>
              </a:extLst>
            </p:cNvPr>
            <p:cNvSpPr/>
            <p:nvPr/>
          </p:nvSpPr>
          <p:spPr>
            <a:xfrm>
              <a:off x="8468139" y="676215"/>
              <a:ext cx="159026" cy="1786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Arrow: Right 39">
              <a:extLst>
                <a:ext uri="{FF2B5EF4-FFF2-40B4-BE49-F238E27FC236}">
                  <a16:creationId xmlns:a16="http://schemas.microsoft.com/office/drawing/2014/main" id="{DDFABDB7-CA5B-5E45-0994-748032EB8E17}"/>
                </a:ext>
              </a:extLst>
            </p:cNvPr>
            <p:cNvSpPr/>
            <p:nvPr/>
          </p:nvSpPr>
          <p:spPr>
            <a:xfrm>
              <a:off x="9688232" y="671597"/>
              <a:ext cx="159026" cy="1786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1" name="Group 40">
            <a:extLst>
              <a:ext uri="{FF2B5EF4-FFF2-40B4-BE49-F238E27FC236}">
                <a16:creationId xmlns:a16="http://schemas.microsoft.com/office/drawing/2014/main" id="{69D2E838-A9ED-2285-1BD7-349C63B54DD7}"/>
              </a:ext>
            </a:extLst>
          </p:cNvPr>
          <p:cNvGrpSpPr/>
          <p:nvPr/>
        </p:nvGrpSpPr>
        <p:grpSpPr>
          <a:xfrm>
            <a:off x="9793172" y="2769949"/>
            <a:ext cx="1379119" cy="452139"/>
            <a:chOff x="8468139" y="539492"/>
            <a:chExt cx="1379119" cy="452139"/>
          </a:xfrm>
        </p:grpSpPr>
        <p:sp>
          <p:nvSpPr>
            <p:cNvPr id="42" name="Rectangle 41">
              <a:extLst>
                <a:ext uri="{FF2B5EF4-FFF2-40B4-BE49-F238E27FC236}">
                  <a16:creationId xmlns:a16="http://schemas.microsoft.com/office/drawing/2014/main" id="{2A0642DC-535E-74A3-F30C-AC83EEE7B5B0}"/>
                </a:ext>
              </a:extLst>
            </p:cNvPr>
            <p:cNvSpPr/>
            <p:nvPr/>
          </p:nvSpPr>
          <p:spPr>
            <a:xfrm>
              <a:off x="8717604" y="539492"/>
              <a:ext cx="876263" cy="45213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90° rotation</a:t>
              </a:r>
            </a:p>
          </p:txBody>
        </p:sp>
        <p:sp>
          <p:nvSpPr>
            <p:cNvPr id="43" name="Arrow: Right 42">
              <a:extLst>
                <a:ext uri="{FF2B5EF4-FFF2-40B4-BE49-F238E27FC236}">
                  <a16:creationId xmlns:a16="http://schemas.microsoft.com/office/drawing/2014/main" id="{EFF56ED2-7A91-3F73-24CE-0D5771CEB0B4}"/>
                </a:ext>
              </a:extLst>
            </p:cNvPr>
            <p:cNvSpPr/>
            <p:nvPr/>
          </p:nvSpPr>
          <p:spPr>
            <a:xfrm>
              <a:off x="8468139" y="676215"/>
              <a:ext cx="159026" cy="1786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Right 43">
              <a:extLst>
                <a:ext uri="{FF2B5EF4-FFF2-40B4-BE49-F238E27FC236}">
                  <a16:creationId xmlns:a16="http://schemas.microsoft.com/office/drawing/2014/main" id="{12A80D5C-F861-B8A3-DAF0-68AD5A774E0C}"/>
                </a:ext>
              </a:extLst>
            </p:cNvPr>
            <p:cNvSpPr/>
            <p:nvPr/>
          </p:nvSpPr>
          <p:spPr>
            <a:xfrm>
              <a:off x="9688232" y="671597"/>
              <a:ext cx="159026" cy="1786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5" name="Straight Arrow Connector 44">
            <a:extLst>
              <a:ext uri="{FF2B5EF4-FFF2-40B4-BE49-F238E27FC236}">
                <a16:creationId xmlns:a16="http://schemas.microsoft.com/office/drawing/2014/main" id="{3A0EFE3C-ECAA-8C45-8E0A-830D5C16DB46}"/>
              </a:ext>
            </a:extLst>
          </p:cNvPr>
          <p:cNvCxnSpPr>
            <a:cxnSpLocks/>
            <a:endCxn id="33" idx="0"/>
          </p:cNvCxnSpPr>
          <p:nvPr/>
        </p:nvCxnSpPr>
        <p:spPr>
          <a:xfrm flipV="1">
            <a:off x="11677300" y="1466552"/>
            <a:ext cx="3712" cy="1031095"/>
          </a:xfrm>
          <a:prstGeom prst="straightConnector1">
            <a:avLst/>
          </a:prstGeom>
          <a:ln w="1270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0" name="TextBox 49">
            <a:extLst>
              <a:ext uri="{FF2B5EF4-FFF2-40B4-BE49-F238E27FC236}">
                <a16:creationId xmlns:a16="http://schemas.microsoft.com/office/drawing/2014/main" id="{15C948A9-D0E1-82EE-8741-7C7436B37F9B}"/>
              </a:ext>
            </a:extLst>
          </p:cNvPr>
          <p:cNvSpPr txBox="1"/>
          <p:nvPr/>
        </p:nvSpPr>
        <p:spPr>
          <a:xfrm>
            <a:off x="230836" y="188763"/>
            <a:ext cx="9308126" cy="769441"/>
          </a:xfrm>
          <a:prstGeom prst="rect">
            <a:avLst/>
          </a:prstGeom>
          <a:noFill/>
        </p:spPr>
        <p:txBody>
          <a:bodyPr wrap="none" rtlCol="0">
            <a:spAutoFit/>
          </a:bodyPr>
          <a:lstStyle/>
          <a:p>
            <a:r>
              <a:rPr lang="en-US" sz="4400" dirty="0">
                <a:solidFill>
                  <a:schemeClr val="accent6">
                    <a:lumMod val="75000"/>
                  </a:schemeClr>
                </a:solidFill>
              </a:rPr>
              <a:t>Again, need to take time into account!!!</a:t>
            </a:r>
          </a:p>
        </p:txBody>
      </p:sp>
    </p:spTree>
    <p:extLst>
      <p:ext uri="{BB962C8B-B14F-4D97-AF65-F5344CB8AC3E}">
        <p14:creationId xmlns:p14="http://schemas.microsoft.com/office/powerpoint/2010/main" val="14616935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B1C2AF-C074-0B67-5406-493788879094}"/>
              </a:ext>
            </a:extLst>
          </p:cNvPr>
          <p:cNvSpPr txBox="1"/>
          <p:nvPr/>
        </p:nvSpPr>
        <p:spPr>
          <a:xfrm>
            <a:off x="348884" y="239857"/>
            <a:ext cx="8619219" cy="769441"/>
          </a:xfrm>
          <a:prstGeom prst="rect">
            <a:avLst/>
          </a:prstGeom>
          <a:noFill/>
        </p:spPr>
        <p:txBody>
          <a:bodyPr wrap="none" rtlCol="0">
            <a:spAutoFit/>
          </a:bodyPr>
          <a:lstStyle/>
          <a:p>
            <a:r>
              <a:rPr lang="en-US" sz="4400" dirty="0">
                <a:solidFill>
                  <a:schemeClr val="accent6">
                    <a:lumMod val="75000"/>
                  </a:schemeClr>
                </a:solidFill>
              </a:rPr>
              <a:t>Disjunction works as it’s supposed to</a:t>
            </a:r>
          </a:p>
        </p:txBody>
      </p:sp>
      <p:sp>
        <p:nvSpPr>
          <p:cNvPr id="7" name="TextBox 6">
            <a:extLst>
              <a:ext uri="{FF2B5EF4-FFF2-40B4-BE49-F238E27FC236}">
                <a16:creationId xmlns:a16="http://schemas.microsoft.com/office/drawing/2014/main" id="{062FA473-90CA-8BAE-B087-C05AEA1E1CFD}"/>
              </a:ext>
            </a:extLst>
          </p:cNvPr>
          <p:cNvSpPr txBox="1"/>
          <p:nvPr/>
        </p:nvSpPr>
        <p:spPr>
          <a:xfrm>
            <a:off x="783659" y="1198108"/>
            <a:ext cx="6864377" cy="830997"/>
          </a:xfrm>
          <a:prstGeom prst="rect">
            <a:avLst/>
          </a:prstGeom>
          <a:noFill/>
        </p:spPr>
        <p:txBody>
          <a:bodyPr wrap="square" rtlCol="0">
            <a:spAutoFit/>
          </a:bodyPr>
          <a:lstStyle/>
          <a:p>
            <a:r>
              <a:rPr lang="en-US" sz="2400" dirty="0"/>
              <a:t>We can prepare spin in any direction, and only one direction</a:t>
            </a:r>
          </a:p>
        </p:txBody>
      </p:sp>
      <p:grpSp>
        <p:nvGrpSpPr>
          <p:cNvPr id="30" name="Group 29">
            <a:extLst>
              <a:ext uri="{FF2B5EF4-FFF2-40B4-BE49-F238E27FC236}">
                <a16:creationId xmlns:a16="http://schemas.microsoft.com/office/drawing/2014/main" id="{CE701712-FCA1-42A8-DC62-3168FF54BA19}"/>
              </a:ext>
            </a:extLst>
          </p:cNvPr>
          <p:cNvGrpSpPr/>
          <p:nvPr/>
        </p:nvGrpSpPr>
        <p:grpSpPr>
          <a:xfrm>
            <a:off x="8831632" y="590620"/>
            <a:ext cx="1478176" cy="1478177"/>
            <a:chOff x="9235492" y="459019"/>
            <a:chExt cx="1478176" cy="1478177"/>
          </a:xfrm>
        </p:grpSpPr>
        <p:grpSp>
          <p:nvGrpSpPr>
            <p:cNvPr id="2" name="Group 1">
              <a:extLst>
                <a:ext uri="{FF2B5EF4-FFF2-40B4-BE49-F238E27FC236}">
                  <a16:creationId xmlns:a16="http://schemas.microsoft.com/office/drawing/2014/main" id="{30987CDF-3602-533A-6726-0FBED73D6B7A}"/>
                </a:ext>
              </a:extLst>
            </p:cNvPr>
            <p:cNvGrpSpPr/>
            <p:nvPr/>
          </p:nvGrpSpPr>
          <p:grpSpPr>
            <a:xfrm>
              <a:off x="9235492" y="459019"/>
              <a:ext cx="1478176" cy="1478177"/>
              <a:chOff x="5635690" y="3806890"/>
              <a:chExt cx="1110343" cy="1110344"/>
            </a:xfrm>
          </p:grpSpPr>
          <p:sp>
            <p:nvSpPr>
              <p:cNvPr id="3" name="Oval 2">
                <a:extLst>
                  <a:ext uri="{FF2B5EF4-FFF2-40B4-BE49-F238E27FC236}">
                    <a16:creationId xmlns:a16="http://schemas.microsoft.com/office/drawing/2014/main" id="{16BE4682-E157-278A-E4D8-37A6B47E0623}"/>
                  </a:ext>
                </a:extLst>
              </p:cNvPr>
              <p:cNvSpPr/>
              <p:nvPr/>
            </p:nvSpPr>
            <p:spPr>
              <a:xfrm>
                <a:off x="5635690" y="3806890"/>
                <a:ext cx="1110343" cy="1110343"/>
              </a:xfrm>
              <a:prstGeom prst="ellipse">
                <a:avLst/>
              </a:pr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4" name="Oval 3">
                <a:extLst>
                  <a:ext uri="{FF2B5EF4-FFF2-40B4-BE49-F238E27FC236}">
                    <a16:creationId xmlns:a16="http://schemas.microsoft.com/office/drawing/2014/main" id="{BB351177-F3F6-65FB-A57D-CBEC4FAE3C06}"/>
                  </a:ext>
                </a:extLst>
              </p:cNvPr>
              <p:cNvSpPr/>
              <p:nvPr/>
            </p:nvSpPr>
            <p:spPr>
              <a:xfrm>
                <a:off x="5847183" y="3806890"/>
                <a:ext cx="687355" cy="1110343"/>
              </a:xfrm>
              <a:prstGeom prst="ellipse">
                <a:avLst/>
              </a:prstGeom>
              <a:noFill/>
              <a:ln>
                <a:solidFill>
                  <a:schemeClr val="accent1">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5" name="Oval 9">
                <a:extLst>
                  <a:ext uri="{FF2B5EF4-FFF2-40B4-BE49-F238E27FC236}">
                    <a16:creationId xmlns:a16="http://schemas.microsoft.com/office/drawing/2014/main" id="{9003BF89-4A34-A88A-99FE-35FEABCE6D4E}"/>
                  </a:ext>
                </a:extLst>
              </p:cNvPr>
              <p:cNvSpPr/>
              <p:nvPr/>
            </p:nvSpPr>
            <p:spPr>
              <a:xfrm>
                <a:off x="6190860" y="3806890"/>
                <a:ext cx="343678" cy="1110344"/>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9" name="Straight Arrow Connector 8">
              <a:extLst>
                <a:ext uri="{FF2B5EF4-FFF2-40B4-BE49-F238E27FC236}">
                  <a16:creationId xmlns:a16="http://schemas.microsoft.com/office/drawing/2014/main" id="{BF11A18D-CB02-1C53-BB09-F93594CFA595}"/>
                </a:ext>
              </a:extLst>
            </p:cNvPr>
            <p:cNvCxnSpPr/>
            <p:nvPr/>
          </p:nvCxnSpPr>
          <p:spPr>
            <a:xfrm flipV="1">
              <a:off x="9974578" y="761274"/>
              <a:ext cx="457531" cy="4368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77BDFC31-1732-628B-DCE9-40E08000B5CF}"/>
                </a:ext>
              </a:extLst>
            </p:cNvPr>
            <p:cNvCxnSpPr>
              <a:cxnSpLocks/>
            </p:cNvCxnSpPr>
            <p:nvPr/>
          </p:nvCxnSpPr>
          <p:spPr>
            <a:xfrm flipH="1" flipV="1">
              <a:off x="9517048" y="852714"/>
              <a:ext cx="457530" cy="3453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11492C8F-9102-A833-3E39-CCB52851895E}"/>
                </a:ext>
              </a:extLst>
            </p:cNvPr>
            <p:cNvCxnSpPr>
              <a:cxnSpLocks/>
            </p:cNvCxnSpPr>
            <p:nvPr/>
          </p:nvCxnSpPr>
          <p:spPr>
            <a:xfrm flipH="1">
              <a:off x="9886593" y="1198107"/>
              <a:ext cx="87985" cy="7390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6" name="TextBox 15">
            <a:extLst>
              <a:ext uri="{FF2B5EF4-FFF2-40B4-BE49-F238E27FC236}">
                <a16:creationId xmlns:a16="http://schemas.microsoft.com/office/drawing/2014/main" id="{CCD5379D-59CB-0FF7-CFD7-0421246736B6}"/>
              </a:ext>
            </a:extLst>
          </p:cNvPr>
          <p:cNvSpPr txBox="1"/>
          <p:nvPr/>
        </p:nvSpPr>
        <p:spPr>
          <a:xfrm>
            <a:off x="783659" y="2330890"/>
            <a:ext cx="6864377" cy="1200329"/>
          </a:xfrm>
          <a:prstGeom prst="rect">
            <a:avLst/>
          </a:prstGeom>
          <a:noFill/>
        </p:spPr>
        <p:txBody>
          <a:bodyPr wrap="square" rtlCol="0">
            <a:spAutoFit/>
          </a:bodyPr>
          <a:lstStyle/>
          <a:p>
            <a:r>
              <a:rPr lang="en-US" sz="2400" dirty="0"/>
              <a:t>After a y-measurement, we know that  y-spin must be either up or down because those are the possible outputs of the measurement device</a:t>
            </a:r>
          </a:p>
        </p:txBody>
      </p:sp>
      <p:cxnSp>
        <p:nvCxnSpPr>
          <p:cNvPr id="18" name="Straight Arrow Connector 17">
            <a:extLst>
              <a:ext uri="{FF2B5EF4-FFF2-40B4-BE49-F238E27FC236}">
                <a16:creationId xmlns:a16="http://schemas.microsoft.com/office/drawing/2014/main" id="{82BF07D5-1803-08F7-9625-8726AD095984}"/>
              </a:ext>
            </a:extLst>
          </p:cNvPr>
          <p:cNvCxnSpPr/>
          <p:nvPr/>
        </p:nvCxnSpPr>
        <p:spPr>
          <a:xfrm flipH="1">
            <a:off x="7764780" y="2694105"/>
            <a:ext cx="845820" cy="1447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F2CEE30-EC02-E678-0490-AC2B02E80276}"/>
              </a:ext>
            </a:extLst>
          </p:cNvPr>
          <p:cNvSpPr txBox="1"/>
          <p:nvPr/>
        </p:nvSpPr>
        <p:spPr>
          <a:xfrm>
            <a:off x="8709660" y="2396925"/>
            <a:ext cx="3253740" cy="646331"/>
          </a:xfrm>
          <a:prstGeom prst="rect">
            <a:avLst/>
          </a:prstGeom>
          <a:noFill/>
        </p:spPr>
        <p:txBody>
          <a:bodyPr wrap="square" rtlCol="0">
            <a:spAutoFit/>
          </a:bodyPr>
          <a:lstStyle/>
          <a:p>
            <a:r>
              <a:rPr lang="en-US" dirty="0"/>
              <a:t>Measurement device introduces a constraint at a particular time</a:t>
            </a:r>
          </a:p>
        </p:txBody>
      </p:sp>
      <p:sp>
        <p:nvSpPr>
          <p:cNvPr id="20" name="TextBox 19">
            <a:extLst>
              <a:ext uri="{FF2B5EF4-FFF2-40B4-BE49-F238E27FC236}">
                <a16:creationId xmlns:a16="http://schemas.microsoft.com/office/drawing/2014/main" id="{F17957DF-5238-581D-8847-87ECCCFF047D}"/>
              </a:ext>
            </a:extLst>
          </p:cNvPr>
          <p:cNvSpPr txBox="1"/>
          <p:nvPr/>
        </p:nvSpPr>
        <p:spPr>
          <a:xfrm>
            <a:off x="783659" y="4010066"/>
            <a:ext cx="4608084" cy="1200329"/>
          </a:xfrm>
          <a:prstGeom prst="rect">
            <a:avLst/>
          </a:prstGeom>
          <a:noFill/>
        </p:spPr>
        <p:txBody>
          <a:bodyPr wrap="square" rtlCol="0">
            <a:spAutoFit/>
          </a:bodyPr>
          <a:lstStyle/>
          <a:p>
            <a:r>
              <a:rPr lang="en-US" sz="2400" dirty="0"/>
              <a:t>In the ball dropping example, the setup also constrains the final states</a:t>
            </a:r>
          </a:p>
        </p:txBody>
      </p:sp>
      <p:grpSp>
        <p:nvGrpSpPr>
          <p:cNvPr id="21" name="Group 20">
            <a:extLst>
              <a:ext uri="{FF2B5EF4-FFF2-40B4-BE49-F238E27FC236}">
                <a16:creationId xmlns:a16="http://schemas.microsoft.com/office/drawing/2014/main" id="{03F71923-2521-C3D9-FDD2-89F0A86A4613}"/>
              </a:ext>
            </a:extLst>
          </p:cNvPr>
          <p:cNvGrpSpPr/>
          <p:nvPr/>
        </p:nvGrpSpPr>
        <p:grpSpPr>
          <a:xfrm>
            <a:off x="8259852" y="3249886"/>
            <a:ext cx="1478176" cy="1478177"/>
            <a:chOff x="5635690" y="3806890"/>
            <a:chExt cx="1110343" cy="1110344"/>
          </a:xfrm>
        </p:grpSpPr>
        <p:sp>
          <p:nvSpPr>
            <p:cNvPr id="22" name="Oval 21">
              <a:extLst>
                <a:ext uri="{FF2B5EF4-FFF2-40B4-BE49-F238E27FC236}">
                  <a16:creationId xmlns:a16="http://schemas.microsoft.com/office/drawing/2014/main" id="{AFDA2AA3-292B-2C3E-23E3-81DD6C824E74}"/>
                </a:ext>
              </a:extLst>
            </p:cNvPr>
            <p:cNvSpPr/>
            <p:nvPr/>
          </p:nvSpPr>
          <p:spPr>
            <a:xfrm>
              <a:off x="5635690" y="3806890"/>
              <a:ext cx="1110343" cy="1110343"/>
            </a:xfrm>
            <a:prstGeom prst="ellipse">
              <a:avLst/>
            </a:pr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3" name="Oval 22">
              <a:extLst>
                <a:ext uri="{FF2B5EF4-FFF2-40B4-BE49-F238E27FC236}">
                  <a16:creationId xmlns:a16="http://schemas.microsoft.com/office/drawing/2014/main" id="{F625969F-8DF0-2773-89B6-5E0CF18B3AD1}"/>
                </a:ext>
              </a:extLst>
            </p:cNvPr>
            <p:cNvSpPr/>
            <p:nvPr/>
          </p:nvSpPr>
          <p:spPr>
            <a:xfrm>
              <a:off x="5847183" y="3806890"/>
              <a:ext cx="687355" cy="1110343"/>
            </a:xfrm>
            <a:prstGeom prst="ellipse">
              <a:avLst/>
            </a:prstGeom>
            <a:noFill/>
            <a:ln>
              <a:solidFill>
                <a:schemeClr val="accent1">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24" name="Oval 9">
              <a:extLst>
                <a:ext uri="{FF2B5EF4-FFF2-40B4-BE49-F238E27FC236}">
                  <a16:creationId xmlns:a16="http://schemas.microsoft.com/office/drawing/2014/main" id="{BCEF0BC7-A927-4D9A-1088-D3F3B9B2850A}"/>
                </a:ext>
              </a:extLst>
            </p:cNvPr>
            <p:cNvSpPr/>
            <p:nvPr/>
          </p:nvSpPr>
          <p:spPr>
            <a:xfrm>
              <a:off x="6190860" y="3806890"/>
              <a:ext cx="343678" cy="1110344"/>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25" name="Straight Arrow Connector 24">
            <a:extLst>
              <a:ext uri="{FF2B5EF4-FFF2-40B4-BE49-F238E27FC236}">
                <a16:creationId xmlns:a16="http://schemas.microsoft.com/office/drawing/2014/main" id="{5EA498A1-5801-2A1F-0825-419A701138C2}"/>
              </a:ext>
            </a:extLst>
          </p:cNvPr>
          <p:cNvCxnSpPr>
            <a:cxnSpLocks/>
            <a:endCxn id="24" idx="0"/>
          </p:cNvCxnSpPr>
          <p:nvPr/>
        </p:nvCxnSpPr>
        <p:spPr>
          <a:xfrm flipV="1">
            <a:off x="8998938" y="3249886"/>
            <a:ext cx="0" cy="7390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23077EB5-1640-CF71-027E-62D2421112A6}"/>
              </a:ext>
            </a:extLst>
          </p:cNvPr>
          <p:cNvCxnSpPr>
            <a:cxnSpLocks/>
            <a:endCxn id="23" idx="4"/>
          </p:cNvCxnSpPr>
          <p:nvPr/>
        </p:nvCxnSpPr>
        <p:spPr>
          <a:xfrm>
            <a:off x="8998938" y="3988974"/>
            <a:ext cx="1" cy="7390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1" name="Group 30">
            <a:extLst>
              <a:ext uri="{FF2B5EF4-FFF2-40B4-BE49-F238E27FC236}">
                <a16:creationId xmlns:a16="http://schemas.microsoft.com/office/drawing/2014/main" id="{8E794A48-D70C-A3C0-387F-833C33F79E13}"/>
              </a:ext>
            </a:extLst>
          </p:cNvPr>
          <p:cNvGrpSpPr/>
          <p:nvPr/>
        </p:nvGrpSpPr>
        <p:grpSpPr>
          <a:xfrm>
            <a:off x="5866240" y="3988974"/>
            <a:ext cx="2024069" cy="2546049"/>
            <a:chOff x="6606073" y="2691042"/>
            <a:chExt cx="2024069" cy="2546049"/>
          </a:xfrm>
        </p:grpSpPr>
        <mc:AlternateContent xmlns:mc="http://schemas.openxmlformats.org/markup-compatibility/2006" xmlns:a14="http://schemas.microsoft.com/office/drawing/2010/main">
          <mc:Choice Requires="a14">
            <p:sp>
              <p:nvSpPr>
                <p:cNvPr id="32" name="Oval 31">
                  <a:extLst>
                    <a:ext uri="{FF2B5EF4-FFF2-40B4-BE49-F238E27FC236}">
                      <a16:creationId xmlns:a16="http://schemas.microsoft.com/office/drawing/2014/main" id="{F613BC68-9DE8-1821-4698-3C80DFD98C45}"/>
                    </a:ext>
                  </a:extLst>
                </p:cNvPr>
                <p:cNvSpPr/>
                <p:nvPr/>
              </p:nvSpPr>
              <p:spPr>
                <a:xfrm>
                  <a:off x="7281697" y="2691042"/>
                  <a:ext cx="646330" cy="646330"/>
                </a:xfrm>
                <a:prstGeom prst="ellipse">
                  <a:avLst/>
                </a:pr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𝑝</m:t>
                        </m:r>
                      </m:oMath>
                    </m:oMathPara>
                  </a14:m>
                  <a:endParaRPr lang="en-US" dirty="0">
                    <a:solidFill>
                      <a:schemeClr val="tx1"/>
                    </a:solidFill>
                  </a:endParaRPr>
                </a:p>
              </p:txBody>
            </p:sp>
          </mc:Choice>
          <mc:Fallback xmlns="">
            <p:sp>
              <p:nvSpPr>
                <p:cNvPr id="6" name="Oval 5">
                  <a:extLst>
                    <a:ext uri="{FF2B5EF4-FFF2-40B4-BE49-F238E27FC236}">
                      <a16:creationId xmlns:a16="http://schemas.microsoft.com/office/drawing/2014/main" id="{8CC997AA-D896-E78F-B897-9BDAD714F89C}"/>
                    </a:ext>
                  </a:extLst>
                </p:cNvPr>
                <p:cNvSpPr>
                  <a:spLocks noRot="1" noChangeAspect="1" noMove="1" noResize="1" noEditPoints="1" noAdjustHandles="1" noChangeArrowheads="1" noChangeShapeType="1" noTextEdit="1"/>
                </p:cNvSpPr>
                <p:nvPr/>
              </p:nvSpPr>
              <p:spPr>
                <a:xfrm>
                  <a:off x="7281697" y="2691042"/>
                  <a:ext cx="646330" cy="646330"/>
                </a:xfrm>
                <a:prstGeom prst="ellipse">
                  <a:avLst/>
                </a:prstGeom>
                <a:blipFill>
                  <a:blip r:embed="rId4"/>
                  <a:stretch>
                    <a:fillRect/>
                  </a:stretch>
                </a:blipFill>
                <a:ln w="28575">
                  <a:solidFill>
                    <a:schemeClr val="tx1"/>
                  </a:solidFill>
                  <a:prstDash val="dash"/>
                </a:ln>
              </p:spPr>
              <p:txBody>
                <a:bodyPr/>
                <a:lstStyle/>
                <a:p>
                  <a:r>
                    <a:rPr lang="en-US">
                      <a:noFill/>
                    </a:rPr>
                    <a:t> </a:t>
                  </a:r>
                </a:p>
              </p:txBody>
            </p:sp>
          </mc:Fallback>
        </mc:AlternateContent>
        <p:grpSp>
          <p:nvGrpSpPr>
            <p:cNvPr id="33" name="Group 32">
              <a:extLst>
                <a:ext uri="{FF2B5EF4-FFF2-40B4-BE49-F238E27FC236}">
                  <a16:creationId xmlns:a16="http://schemas.microsoft.com/office/drawing/2014/main" id="{73B80BA0-8577-FFB4-9597-130C397E5722}"/>
                </a:ext>
              </a:extLst>
            </p:cNvPr>
            <p:cNvGrpSpPr/>
            <p:nvPr/>
          </p:nvGrpSpPr>
          <p:grpSpPr>
            <a:xfrm>
              <a:off x="6606073" y="3620278"/>
              <a:ext cx="2024069" cy="1616813"/>
              <a:chOff x="6606073" y="3620278"/>
              <a:chExt cx="2024069" cy="1616813"/>
            </a:xfrm>
          </p:grpSpPr>
          <p:grpSp>
            <p:nvGrpSpPr>
              <p:cNvPr id="38" name="Group 37">
                <a:extLst>
                  <a:ext uri="{FF2B5EF4-FFF2-40B4-BE49-F238E27FC236}">
                    <a16:creationId xmlns:a16="http://schemas.microsoft.com/office/drawing/2014/main" id="{5203B712-A096-7210-0C0C-D2BB37A72A1F}"/>
                  </a:ext>
                </a:extLst>
              </p:cNvPr>
              <p:cNvGrpSpPr/>
              <p:nvPr/>
            </p:nvGrpSpPr>
            <p:grpSpPr>
              <a:xfrm>
                <a:off x="6606073" y="3620278"/>
                <a:ext cx="1004004" cy="1614195"/>
                <a:chOff x="6606073" y="3620278"/>
                <a:chExt cx="1004004" cy="1614195"/>
              </a:xfrm>
            </p:grpSpPr>
            <p:cxnSp>
              <p:nvCxnSpPr>
                <p:cNvPr id="43" name="Straight Connector 42">
                  <a:extLst>
                    <a:ext uri="{FF2B5EF4-FFF2-40B4-BE49-F238E27FC236}">
                      <a16:creationId xmlns:a16="http://schemas.microsoft.com/office/drawing/2014/main" id="{FECC75EB-89EC-AA38-AF1F-BFAE905D6F56}"/>
                    </a:ext>
                  </a:extLst>
                </p:cNvPr>
                <p:cNvCxnSpPr>
                  <a:cxnSpLocks/>
                </p:cNvCxnSpPr>
                <p:nvPr/>
              </p:nvCxnSpPr>
              <p:spPr>
                <a:xfrm>
                  <a:off x="6606073" y="3620278"/>
                  <a:ext cx="0" cy="15986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19D366D8-64F7-01AF-87A0-A0FEA823FF7F}"/>
                    </a:ext>
                  </a:extLst>
                </p:cNvPr>
                <p:cNvCxnSpPr>
                  <a:cxnSpLocks/>
                </p:cNvCxnSpPr>
                <p:nvPr/>
              </p:nvCxnSpPr>
              <p:spPr>
                <a:xfrm flipH="1">
                  <a:off x="6606073" y="5218922"/>
                  <a:ext cx="737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9199D9A-D98F-DC2E-55B1-60D5CEF92BCF}"/>
                    </a:ext>
                  </a:extLst>
                </p:cNvPr>
                <p:cNvCxnSpPr>
                  <a:cxnSpLocks/>
                </p:cNvCxnSpPr>
                <p:nvPr/>
              </p:nvCxnSpPr>
              <p:spPr>
                <a:xfrm flipH="1">
                  <a:off x="7343192" y="4214327"/>
                  <a:ext cx="266885" cy="1020146"/>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39" name="Group 38">
                <a:extLst>
                  <a:ext uri="{FF2B5EF4-FFF2-40B4-BE49-F238E27FC236}">
                    <a16:creationId xmlns:a16="http://schemas.microsoft.com/office/drawing/2014/main" id="{B3439EF9-7A79-FD86-069A-70C1DFD91B8C}"/>
                  </a:ext>
                </a:extLst>
              </p:cNvPr>
              <p:cNvGrpSpPr/>
              <p:nvPr/>
            </p:nvGrpSpPr>
            <p:grpSpPr>
              <a:xfrm flipH="1">
                <a:off x="7626138" y="3622896"/>
                <a:ext cx="1004004" cy="1614195"/>
                <a:chOff x="6606073" y="3620278"/>
                <a:chExt cx="1004004" cy="1614195"/>
              </a:xfrm>
            </p:grpSpPr>
            <p:cxnSp>
              <p:nvCxnSpPr>
                <p:cNvPr id="40" name="Straight Connector 39">
                  <a:extLst>
                    <a:ext uri="{FF2B5EF4-FFF2-40B4-BE49-F238E27FC236}">
                      <a16:creationId xmlns:a16="http://schemas.microsoft.com/office/drawing/2014/main" id="{39A8BA50-78C5-2578-F71C-BD9EB07A1147}"/>
                    </a:ext>
                  </a:extLst>
                </p:cNvPr>
                <p:cNvCxnSpPr>
                  <a:cxnSpLocks/>
                </p:cNvCxnSpPr>
                <p:nvPr/>
              </p:nvCxnSpPr>
              <p:spPr>
                <a:xfrm>
                  <a:off x="6606073" y="3620278"/>
                  <a:ext cx="0" cy="15986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C9A48DA7-7AE6-E2E8-5257-0EC2B54018D1}"/>
                    </a:ext>
                  </a:extLst>
                </p:cNvPr>
                <p:cNvCxnSpPr>
                  <a:cxnSpLocks/>
                </p:cNvCxnSpPr>
                <p:nvPr/>
              </p:nvCxnSpPr>
              <p:spPr>
                <a:xfrm flipH="1">
                  <a:off x="6606073" y="5218922"/>
                  <a:ext cx="737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0BAFE5D1-E48C-69DB-93ED-FBC65C6C4E08}"/>
                    </a:ext>
                  </a:extLst>
                </p:cNvPr>
                <p:cNvCxnSpPr>
                  <a:cxnSpLocks/>
                </p:cNvCxnSpPr>
                <p:nvPr/>
              </p:nvCxnSpPr>
              <p:spPr>
                <a:xfrm flipH="1">
                  <a:off x="7343192" y="4214327"/>
                  <a:ext cx="266885" cy="1020146"/>
                </a:xfrm>
                <a:prstGeom prst="line">
                  <a:avLst/>
                </a:prstGeom>
                <a:ln w="38100"/>
              </p:spPr>
              <p:style>
                <a:lnRef idx="1">
                  <a:schemeClr val="accent1"/>
                </a:lnRef>
                <a:fillRef idx="0">
                  <a:schemeClr val="accent1"/>
                </a:fillRef>
                <a:effectRef idx="0">
                  <a:schemeClr val="accent1"/>
                </a:effectRef>
                <a:fontRef idx="minor">
                  <a:schemeClr val="tx1"/>
                </a:fontRef>
              </p:style>
            </p:cxnSp>
          </p:grpSp>
        </p:grpSp>
        <p:cxnSp>
          <p:nvCxnSpPr>
            <p:cNvPr id="34" name="Straight Connector 33">
              <a:extLst>
                <a:ext uri="{FF2B5EF4-FFF2-40B4-BE49-F238E27FC236}">
                  <a16:creationId xmlns:a16="http://schemas.microsoft.com/office/drawing/2014/main" id="{4B692187-8A40-1C8F-4217-E67093DB447D}"/>
                </a:ext>
              </a:extLst>
            </p:cNvPr>
            <p:cNvCxnSpPr>
              <a:cxnSpLocks/>
            </p:cNvCxnSpPr>
            <p:nvPr/>
          </p:nvCxnSpPr>
          <p:spPr>
            <a:xfrm>
              <a:off x="7203233" y="3217607"/>
              <a:ext cx="401629" cy="2113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673A5B5B-0278-DC10-B6C1-47EFC28F5B84}"/>
                </a:ext>
              </a:extLst>
            </p:cNvPr>
            <p:cNvCxnSpPr>
              <a:cxnSpLocks/>
            </p:cNvCxnSpPr>
            <p:nvPr/>
          </p:nvCxnSpPr>
          <p:spPr>
            <a:xfrm flipH="1">
              <a:off x="7604862" y="3217607"/>
              <a:ext cx="401629" cy="211393"/>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Oval 35">
                  <a:extLst>
                    <a:ext uri="{FF2B5EF4-FFF2-40B4-BE49-F238E27FC236}">
                      <a16:creationId xmlns:a16="http://schemas.microsoft.com/office/drawing/2014/main" id="{FF37764B-8C49-718D-9B6A-F6DB93473273}"/>
                    </a:ext>
                  </a:extLst>
                </p:cNvPr>
                <p:cNvSpPr/>
                <p:nvPr/>
              </p:nvSpPr>
              <p:spPr>
                <a:xfrm>
                  <a:off x="6640995" y="4522952"/>
                  <a:ext cx="646330" cy="646330"/>
                </a:xfrm>
                <a:prstGeom prst="ellipse">
                  <a:avLst/>
                </a:pr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𝑞</m:t>
                        </m:r>
                      </m:oMath>
                    </m:oMathPara>
                  </a14:m>
                  <a:endParaRPr lang="en-US" dirty="0">
                    <a:solidFill>
                      <a:schemeClr val="tx1"/>
                    </a:solidFill>
                  </a:endParaRPr>
                </a:p>
              </p:txBody>
            </p:sp>
          </mc:Choice>
          <mc:Fallback xmlns="">
            <p:sp>
              <p:nvSpPr>
                <p:cNvPr id="16" name="Oval 15">
                  <a:extLst>
                    <a:ext uri="{FF2B5EF4-FFF2-40B4-BE49-F238E27FC236}">
                      <a16:creationId xmlns:a16="http://schemas.microsoft.com/office/drawing/2014/main" id="{BDFCC386-B6AA-159D-839F-D1860F32CD5D}"/>
                    </a:ext>
                  </a:extLst>
                </p:cNvPr>
                <p:cNvSpPr>
                  <a:spLocks noRot="1" noChangeAspect="1" noMove="1" noResize="1" noEditPoints="1" noAdjustHandles="1" noChangeArrowheads="1" noChangeShapeType="1" noTextEdit="1"/>
                </p:cNvSpPr>
                <p:nvPr/>
              </p:nvSpPr>
              <p:spPr>
                <a:xfrm>
                  <a:off x="6640995" y="4522952"/>
                  <a:ext cx="646330" cy="646330"/>
                </a:xfrm>
                <a:prstGeom prst="ellipse">
                  <a:avLst/>
                </a:prstGeom>
                <a:blipFill>
                  <a:blip r:embed="rId5"/>
                  <a:stretch>
                    <a:fillRect/>
                  </a:stretch>
                </a:blipFill>
                <a:ln w="28575">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Oval 36">
                  <a:extLst>
                    <a:ext uri="{FF2B5EF4-FFF2-40B4-BE49-F238E27FC236}">
                      <a16:creationId xmlns:a16="http://schemas.microsoft.com/office/drawing/2014/main" id="{E76C5D38-EF10-764C-1100-9CE741B0446D}"/>
                    </a:ext>
                  </a:extLst>
                </p:cNvPr>
                <p:cNvSpPr/>
                <p:nvPr/>
              </p:nvSpPr>
              <p:spPr>
                <a:xfrm>
                  <a:off x="7928027" y="4522952"/>
                  <a:ext cx="646330" cy="646330"/>
                </a:xfrm>
                <a:prstGeom prst="ellipse">
                  <a:avLst/>
                </a:pr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𝑟</m:t>
                        </m:r>
                      </m:oMath>
                    </m:oMathPara>
                  </a14:m>
                  <a:endParaRPr lang="en-US" dirty="0">
                    <a:solidFill>
                      <a:schemeClr val="tx1"/>
                    </a:solidFill>
                  </a:endParaRPr>
                </a:p>
              </p:txBody>
            </p:sp>
          </mc:Choice>
          <mc:Fallback xmlns="">
            <p:sp>
              <p:nvSpPr>
                <p:cNvPr id="17" name="Oval 16">
                  <a:extLst>
                    <a:ext uri="{FF2B5EF4-FFF2-40B4-BE49-F238E27FC236}">
                      <a16:creationId xmlns:a16="http://schemas.microsoft.com/office/drawing/2014/main" id="{65C6730D-7949-B562-4D42-6F233FB615F8}"/>
                    </a:ext>
                  </a:extLst>
                </p:cNvPr>
                <p:cNvSpPr>
                  <a:spLocks noRot="1" noChangeAspect="1" noMove="1" noResize="1" noEditPoints="1" noAdjustHandles="1" noChangeArrowheads="1" noChangeShapeType="1" noTextEdit="1"/>
                </p:cNvSpPr>
                <p:nvPr/>
              </p:nvSpPr>
              <p:spPr>
                <a:xfrm>
                  <a:off x="7928027" y="4522952"/>
                  <a:ext cx="646330" cy="646330"/>
                </a:xfrm>
                <a:prstGeom prst="ellipse">
                  <a:avLst/>
                </a:prstGeom>
                <a:blipFill>
                  <a:blip r:embed="rId6"/>
                  <a:stretch>
                    <a:fillRect/>
                  </a:stretch>
                </a:blipFill>
                <a:ln w="28575">
                  <a:solidFill>
                    <a:schemeClr val="tx1"/>
                  </a:solidFill>
                  <a:prstDash val="dash"/>
                </a:ln>
              </p:spPr>
              <p:txBody>
                <a:bodyPr/>
                <a:lstStyle/>
                <a:p>
                  <a:r>
                    <a:rPr lang="en-US">
                      <a:noFill/>
                    </a:rPr>
                    <a:t> </a:t>
                  </a:r>
                </a:p>
              </p:txBody>
            </p:sp>
          </mc:Fallback>
        </mc:AlternateContent>
      </p:grpSp>
    </p:spTree>
    <p:extLst>
      <p:ext uri="{BB962C8B-B14F-4D97-AF65-F5344CB8AC3E}">
        <p14:creationId xmlns:p14="http://schemas.microsoft.com/office/powerpoint/2010/main" val="23985618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5679BEB2-D2D7-4592-AA46-1EBD29C6F031}"/>
              </a:ext>
            </a:extLst>
          </p:cNvPr>
          <p:cNvGrpSpPr/>
          <p:nvPr/>
        </p:nvGrpSpPr>
        <p:grpSpPr>
          <a:xfrm>
            <a:off x="8691984" y="1124789"/>
            <a:ext cx="2532742" cy="2982800"/>
            <a:chOff x="7898882" y="1096797"/>
            <a:chExt cx="2532742" cy="298280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C91B323-A126-D57A-928C-AAE3046E9990}"/>
                    </a:ext>
                  </a:extLst>
                </p:cNvPr>
                <p:cNvSpPr txBox="1"/>
                <p:nvPr/>
              </p:nvSpPr>
              <p:spPr>
                <a:xfrm>
                  <a:off x="10005225" y="3617932"/>
                  <a:ext cx="4263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𝑥</m:t>
                        </m:r>
                      </m:oMath>
                    </m:oMathPara>
                  </a14:m>
                  <a:endParaRPr lang="en-US" sz="2400" dirty="0"/>
                </a:p>
              </p:txBody>
            </p:sp>
          </mc:Choice>
          <mc:Fallback xmlns="">
            <p:sp>
              <p:nvSpPr>
                <p:cNvPr id="4" name="TextBox 3">
                  <a:extLst>
                    <a:ext uri="{FF2B5EF4-FFF2-40B4-BE49-F238E27FC236}">
                      <a16:creationId xmlns:a16="http://schemas.microsoft.com/office/drawing/2014/main" id="{8C91B323-A126-D57A-928C-AAE3046E9990}"/>
                    </a:ext>
                  </a:extLst>
                </p:cNvPr>
                <p:cNvSpPr txBox="1">
                  <a:spLocks noRot="1" noChangeAspect="1" noMove="1" noResize="1" noEditPoints="1" noAdjustHandles="1" noChangeArrowheads="1" noChangeShapeType="1" noTextEdit="1"/>
                </p:cNvSpPr>
                <p:nvPr/>
              </p:nvSpPr>
              <p:spPr>
                <a:xfrm>
                  <a:off x="10005225" y="3617932"/>
                  <a:ext cx="426399" cy="461665"/>
                </a:xfrm>
                <a:prstGeom prst="rect">
                  <a:avLst/>
                </a:prstGeom>
                <a:blipFill>
                  <a:blip r:embed="rId3"/>
                  <a:stretch>
                    <a:fillRect/>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B8F9EDB2-35B2-B8B6-B32B-33D907EED415}"/>
                </a:ext>
              </a:extLst>
            </p:cNvPr>
            <p:cNvCxnSpPr>
              <a:cxnSpLocks/>
            </p:cNvCxnSpPr>
            <p:nvPr/>
          </p:nvCxnSpPr>
          <p:spPr>
            <a:xfrm>
              <a:off x="8102082" y="1406331"/>
              <a:ext cx="0" cy="2512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7F9E515-14FC-82F8-93E2-7A6778595944}"/>
                    </a:ext>
                  </a:extLst>
                </p:cNvPr>
                <p:cNvSpPr txBox="1"/>
                <p:nvPr/>
              </p:nvSpPr>
              <p:spPr>
                <a:xfrm>
                  <a:off x="8102082" y="1096797"/>
                  <a:ext cx="4288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𝑝</m:t>
                        </m:r>
                      </m:oMath>
                    </m:oMathPara>
                  </a14:m>
                  <a:endParaRPr lang="en-US" sz="2400" dirty="0"/>
                </a:p>
              </p:txBody>
            </p:sp>
          </mc:Choice>
          <mc:Fallback xmlns="">
            <p:sp>
              <p:nvSpPr>
                <p:cNvPr id="6" name="TextBox 5">
                  <a:extLst>
                    <a:ext uri="{FF2B5EF4-FFF2-40B4-BE49-F238E27FC236}">
                      <a16:creationId xmlns:a16="http://schemas.microsoft.com/office/drawing/2014/main" id="{67F9E515-14FC-82F8-93E2-7A6778595944}"/>
                    </a:ext>
                  </a:extLst>
                </p:cNvPr>
                <p:cNvSpPr txBox="1">
                  <a:spLocks noRot="1" noChangeAspect="1" noMove="1" noResize="1" noEditPoints="1" noAdjustHandles="1" noChangeArrowheads="1" noChangeShapeType="1" noTextEdit="1"/>
                </p:cNvSpPr>
                <p:nvPr/>
              </p:nvSpPr>
              <p:spPr>
                <a:xfrm>
                  <a:off x="8102082" y="1096797"/>
                  <a:ext cx="428899" cy="461665"/>
                </a:xfrm>
                <a:prstGeom prst="rect">
                  <a:avLst/>
                </a:prstGeom>
                <a:blipFill>
                  <a:blip r:embed="rId4"/>
                  <a:stretch>
                    <a:fillRect b="-10667"/>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1FD5BD31-B0E9-09DD-9720-07A4414DC1D8}"/>
                </a:ext>
              </a:extLst>
            </p:cNvPr>
            <p:cNvCxnSpPr>
              <a:cxnSpLocks/>
            </p:cNvCxnSpPr>
            <p:nvPr/>
          </p:nvCxnSpPr>
          <p:spPr>
            <a:xfrm>
              <a:off x="7898882" y="3689221"/>
              <a:ext cx="25327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6D1D619-1DFC-5347-19C4-2BB4300EA172}"/>
                </a:ext>
              </a:extLst>
            </p:cNvPr>
            <p:cNvSpPr/>
            <p:nvPr/>
          </p:nvSpPr>
          <p:spPr>
            <a:xfrm>
              <a:off x="8726200" y="2156865"/>
              <a:ext cx="507997" cy="914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8" name="Rectangle 17">
              <a:extLst>
                <a:ext uri="{FF2B5EF4-FFF2-40B4-BE49-F238E27FC236}">
                  <a16:creationId xmlns:a16="http://schemas.microsoft.com/office/drawing/2014/main" id="{CAE6A32D-757B-DAA4-A27E-F84638924B45}"/>
                </a:ext>
              </a:extLst>
            </p:cNvPr>
            <p:cNvSpPr/>
            <p:nvPr/>
          </p:nvSpPr>
          <p:spPr>
            <a:xfrm>
              <a:off x="9234198" y="2156903"/>
              <a:ext cx="507997" cy="914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cxnSp>
          <p:nvCxnSpPr>
            <p:cNvPr id="22" name="Straight Arrow Connector 21">
              <a:extLst>
                <a:ext uri="{FF2B5EF4-FFF2-40B4-BE49-F238E27FC236}">
                  <a16:creationId xmlns:a16="http://schemas.microsoft.com/office/drawing/2014/main" id="{1BE4B368-FE01-359A-5D72-64E30C07DD56}"/>
                </a:ext>
              </a:extLst>
            </p:cNvPr>
            <p:cNvCxnSpPr/>
            <p:nvPr/>
          </p:nvCxnSpPr>
          <p:spPr>
            <a:xfrm flipV="1">
              <a:off x="9640600" y="1728494"/>
              <a:ext cx="50083" cy="529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2986661-2256-EECF-142E-DBFABB7AA388}"/>
                </a:ext>
              </a:extLst>
            </p:cNvPr>
            <p:cNvCxnSpPr/>
            <p:nvPr/>
          </p:nvCxnSpPr>
          <p:spPr>
            <a:xfrm flipV="1">
              <a:off x="8929400" y="1728494"/>
              <a:ext cx="609600" cy="529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1210C3-766E-7FAA-7876-F3880162CE9B}"/>
                    </a:ext>
                  </a:extLst>
                </p:cNvPr>
                <p:cNvSpPr txBox="1"/>
                <p:nvPr/>
              </p:nvSpPr>
              <p:spPr>
                <a:xfrm>
                  <a:off x="9198742" y="1279074"/>
                  <a:ext cx="81279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ℏ/4</m:t>
                        </m:r>
                      </m:oMath>
                    </m:oMathPara>
                  </a14:m>
                  <a:endParaRPr lang="en-US" sz="2400" dirty="0"/>
                </a:p>
              </p:txBody>
            </p:sp>
          </mc:Choice>
          <mc:Fallback xmlns="">
            <p:sp>
              <p:nvSpPr>
                <p:cNvPr id="24" name="TextBox 23">
                  <a:extLst>
                    <a:ext uri="{FF2B5EF4-FFF2-40B4-BE49-F238E27FC236}">
                      <a16:creationId xmlns:a16="http://schemas.microsoft.com/office/drawing/2014/main" id="{F81210C3-766E-7FAA-7876-F3880162CE9B}"/>
                    </a:ext>
                  </a:extLst>
                </p:cNvPr>
                <p:cNvSpPr txBox="1">
                  <a:spLocks noRot="1" noChangeAspect="1" noMove="1" noResize="1" noEditPoints="1" noAdjustHandles="1" noChangeArrowheads="1" noChangeShapeType="1" noTextEdit="1"/>
                </p:cNvSpPr>
                <p:nvPr/>
              </p:nvSpPr>
              <p:spPr>
                <a:xfrm>
                  <a:off x="9198742" y="1279074"/>
                  <a:ext cx="812791" cy="461665"/>
                </a:xfrm>
                <a:prstGeom prst="rect">
                  <a:avLst/>
                </a:prstGeom>
                <a:blipFill>
                  <a:blip r:embed="rId5"/>
                  <a:stretch>
                    <a:fillRect b="-1710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4662DA7-0D52-C970-B078-C778456548F1}"/>
                  </a:ext>
                </a:extLst>
              </p:cNvPr>
              <p:cNvSpPr txBox="1"/>
              <p:nvPr/>
            </p:nvSpPr>
            <p:spPr>
              <a:xfrm>
                <a:off x="797702" y="1355621"/>
                <a:ext cx="4629922"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𝑞</m:t>
                    </m:r>
                  </m:oMath>
                </a14:m>
                <a:r>
                  <a:rPr lang="en-US" sz="2400" dirty="0"/>
                  <a:t> – “the state of the particle is in A”</a:t>
                </a:r>
              </a:p>
            </p:txBody>
          </p:sp>
        </mc:Choice>
        <mc:Fallback xmlns="">
          <p:sp>
            <p:nvSpPr>
              <p:cNvPr id="28" name="TextBox 27">
                <a:extLst>
                  <a:ext uri="{FF2B5EF4-FFF2-40B4-BE49-F238E27FC236}">
                    <a16:creationId xmlns:a16="http://schemas.microsoft.com/office/drawing/2014/main" id="{54662DA7-0D52-C970-B078-C778456548F1}"/>
                  </a:ext>
                </a:extLst>
              </p:cNvPr>
              <p:cNvSpPr txBox="1">
                <a:spLocks noRot="1" noChangeAspect="1" noMove="1" noResize="1" noEditPoints="1" noAdjustHandles="1" noChangeArrowheads="1" noChangeShapeType="1" noTextEdit="1"/>
              </p:cNvSpPr>
              <p:nvPr/>
            </p:nvSpPr>
            <p:spPr>
              <a:xfrm>
                <a:off x="797702" y="1355621"/>
                <a:ext cx="4629922" cy="461665"/>
              </a:xfrm>
              <a:prstGeom prst="rect">
                <a:avLst/>
              </a:prstGeom>
              <a:blipFill>
                <a:blip r:embed="rId6"/>
                <a:stretch>
                  <a:fillRect l="-395" t="-10526" r="-1054"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55A1B29-3162-5B60-CEDD-53B71CE08758}"/>
                  </a:ext>
                </a:extLst>
              </p:cNvPr>
              <p:cNvSpPr txBox="1"/>
              <p:nvPr/>
            </p:nvSpPr>
            <p:spPr>
              <a:xfrm>
                <a:off x="797702" y="1855141"/>
                <a:ext cx="4608634"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𝑟</m:t>
                    </m:r>
                  </m:oMath>
                </a14:m>
                <a:r>
                  <a:rPr lang="en-US" sz="2400" dirty="0"/>
                  <a:t> – “the state of the particle is in B”</a:t>
                </a:r>
              </a:p>
            </p:txBody>
          </p:sp>
        </mc:Choice>
        <mc:Fallback xmlns="">
          <p:sp>
            <p:nvSpPr>
              <p:cNvPr id="29" name="TextBox 28">
                <a:extLst>
                  <a:ext uri="{FF2B5EF4-FFF2-40B4-BE49-F238E27FC236}">
                    <a16:creationId xmlns:a16="http://schemas.microsoft.com/office/drawing/2014/main" id="{B55A1B29-3162-5B60-CEDD-53B71CE08758}"/>
                  </a:ext>
                </a:extLst>
              </p:cNvPr>
              <p:cNvSpPr txBox="1">
                <a:spLocks noRot="1" noChangeAspect="1" noMove="1" noResize="1" noEditPoints="1" noAdjustHandles="1" noChangeArrowheads="1" noChangeShapeType="1" noTextEdit="1"/>
              </p:cNvSpPr>
              <p:nvPr/>
            </p:nvSpPr>
            <p:spPr>
              <a:xfrm>
                <a:off x="797702" y="1855141"/>
                <a:ext cx="4608634" cy="461665"/>
              </a:xfrm>
              <a:prstGeom prst="rect">
                <a:avLst/>
              </a:prstGeom>
              <a:blipFill>
                <a:blip r:embed="rId7"/>
                <a:stretch>
                  <a:fillRect t="-10526" r="-1058"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876BFFC-F9E1-AEC0-662E-E8D71990AF65}"/>
                  </a:ext>
                </a:extLst>
              </p:cNvPr>
              <p:cNvSpPr txBox="1"/>
              <p:nvPr/>
            </p:nvSpPr>
            <p:spPr>
              <a:xfrm>
                <a:off x="712748" y="3065597"/>
                <a:ext cx="6705819" cy="859531"/>
              </a:xfrm>
              <a:prstGeom prst="rect">
                <a:avLst/>
              </a:prstGeom>
              <a:noFill/>
            </p:spPr>
            <p:txBody>
              <a:bodyPr wrap="square" rtlCol="0">
                <a:spAutoFit/>
              </a:bodyPr>
              <a:lstStyle/>
              <a:p>
                <a:r>
                  <a:rPr lang="en-US" sz="2400" dirty="0"/>
                  <a:t>Claim: the statement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oMath>
                </a14:m>
                <a:r>
                  <a:rPr lang="en-US" sz="2400" dirty="0"/>
                  <a:t> can be true but, because of the uncertainty principle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𝑥</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𝑝</m:t>
                        </m:r>
                      </m:sub>
                    </m:sSub>
                    <m:r>
                      <a:rPr lang="en-US" sz="2400" b="0" i="1" smtClean="0">
                        <a:latin typeface="Cambria Math" panose="02040503050406030204" pitchFamily="18" charset="0"/>
                      </a:rPr>
                      <m:t>≥ℏ/2</m:t>
                    </m:r>
                  </m:oMath>
                </a14:m>
                <a:r>
                  <a:rPr lang="en-US" sz="2400" dirty="0"/>
                  <a:t>),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 </m:t>
                    </m:r>
                  </m:oMath>
                </a14:m>
                <a:r>
                  <a:rPr lang="en-US" sz="2400" dirty="0"/>
                  <a:t>F</a:t>
                </a:r>
              </a:p>
            </p:txBody>
          </p:sp>
        </mc:Choice>
        <mc:Fallback xmlns="">
          <p:sp>
            <p:nvSpPr>
              <p:cNvPr id="30" name="TextBox 29">
                <a:extLst>
                  <a:ext uri="{FF2B5EF4-FFF2-40B4-BE49-F238E27FC236}">
                    <a16:creationId xmlns:a16="http://schemas.microsoft.com/office/drawing/2014/main" id="{D876BFFC-F9E1-AEC0-662E-E8D71990AF65}"/>
                  </a:ext>
                </a:extLst>
              </p:cNvPr>
              <p:cNvSpPr txBox="1">
                <a:spLocks noRot="1" noChangeAspect="1" noMove="1" noResize="1" noEditPoints="1" noAdjustHandles="1" noChangeArrowheads="1" noChangeShapeType="1" noTextEdit="1"/>
              </p:cNvSpPr>
              <p:nvPr/>
            </p:nvSpPr>
            <p:spPr>
              <a:xfrm>
                <a:off x="712748" y="3065597"/>
                <a:ext cx="6705819" cy="859531"/>
              </a:xfrm>
              <a:prstGeom prst="rect">
                <a:avLst/>
              </a:prstGeom>
              <a:blipFill>
                <a:blip r:embed="rId8"/>
                <a:stretch>
                  <a:fillRect l="-1455" t="-5674" r="-1273" b="-12766"/>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3B7ED9AB-BA7F-A45A-3594-E1F954087B7B}"/>
              </a:ext>
            </a:extLst>
          </p:cNvPr>
          <p:cNvSpPr txBox="1"/>
          <p:nvPr/>
        </p:nvSpPr>
        <p:spPr>
          <a:xfrm>
            <a:off x="230836" y="188763"/>
            <a:ext cx="3914854" cy="769441"/>
          </a:xfrm>
          <a:prstGeom prst="rect">
            <a:avLst/>
          </a:prstGeom>
          <a:noFill/>
        </p:spPr>
        <p:txBody>
          <a:bodyPr wrap="none" rtlCol="0">
            <a:spAutoFit/>
          </a:bodyPr>
          <a:lstStyle/>
          <a:p>
            <a:r>
              <a:rPr lang="en-US" sz="4400" dirty="0"/>
              <a:t>Disjunction (OR)</a:t>
            </a:r>
          </a:p>
        </p:txBody>
      </p:sp>
      <p:sp>
        <p:nvSpPr>
          <p:cNvPr id="13" name="TextBox 12">
            <a:extLst>
              <a:ext uri="{FF2B5EF4-FFF2-40B4-BE49-F238E27FC236}">
                <a16:creationId xmlns:a16="http://schemas.microsoft.com/office/drawing/2014/main" id="{347BB22B-A9D3-C9EE-7A14-AE5361A58B9F}"/>
              </a:ext>
            </a:extLst>
          </p:cNvPr>
          <p:cNvSpPr txBox="1"/>
          <p:nvPr/>
        </p:nvSpPr>
        <p:spPr>
          <a:xfrm>
            <a:off x="1269135" y="4796151"/>
            <a:ext cx="6960880" cy="646331"/>
          </a:xfrm>
          <a:prstGeom prst="rect">
            <a:avLst/>
          </a:prstGeom>
          <a:noFill/>
        </p:spPr>
        <p:txBody>
          <a:bodyPr wrap="none" rtlCol="0">
            <a:spAutoFit/>
          </a:bodyPr>
          <a:lstStyle/>
          <a:p>
            <a:r>
              <a:rPr lang="en-US" sz="3600" dirty="0">
                <a:solidFill>
                  <a:srgbClr val="C00000"/>
                </a:solidFill>
              </a:rPr>
              <a:t>Disjunction works differently in QM!</a:t>
            </a:r>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039D66C1-5C72-2CA8-E7A7-6687A6E6C9FA}"/>
                  </a:ext>
                </a:extLst>
              </p:cNvPr>
              <p:cNvSpPr txBox="1"/>
              <p:nvPr/>
            </p:nvSpPr>
            <p:spPr>
              <a:xfrm>
                <a:off x="797702" y="2354661"/>
                <a:ext cx="5488939"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oMath>
                </a14:m>
                <a:r>
                  <a:rPr lang="en-US" sz="2400" dirty="0"/>
                  <a:t> – “the state of the particle is in A</a:t>
                </a:r>
                <a14:m>
                  <m:oMath xmlns:m="http://schemas.openxmlformats.org/officeDocument/2006/math">
                    <m:r>
                      <a:rPr lang="en-US" sz="2400" b="0" i="1" smtClean="0">
                        <a:latin typeface="Cambria Math" panose="02040503050406030204" pitchFamily="18" charset="0"/>
                      </a:rPr>
                      <m:t>∪</m:t>
                    </m:r>
                  </m:oMath>
                </a14:m>
                <a:r>
                  <a:rPr lang="en-US" sz="2400" dirty="0"/>
                  <a:t>B”</a:t>
                </a:r>
              </a:p>
            </p:txBody>
          </p:sp>
        </mc:Choice>
        <mc:Fallback xmlns="">
          <p:sp>
            <p:nvSpPr>
              <p:cNvPr id="14" name="TextBox 13">
                <a:extLst>
                  <a:ext uri="{FF2B5EF4-FFF2-40B4-BE49-F238E27FC236}">
                    <a16:creationId xmlns:a16="http://schemas.microsoft.com/office/drawing/2014/main" id="{039D66C1-5C72-2CA8-E7A7-6687A6E6C9FA}"/>
                  </a:ext>
                </a:extLst>
              </p:cNvPr>
              <p:cNvSpPr txBox="1">
                <a:spLocks noRot="1" noChangeAspect="1" noMove="1" noResize="1" noEditPoints="1" noAdjustHandles="1" noChangeArrowheads="1" noChangeShapeType="1" noTextEdit="1"/>
              </p:cNvSpPr>
              <p:nvPr/>
            </p:nvSpPr>
            <p:spPr>
              <a:xfrm>
                <a:off x="797702" y="2354661"/>
                <a:ext cx="5488939" cy="461665"/>
              </a:xfrm>
              <a:prstGeom prst="rect">
                <a:avLst/>
              </a:prstGeom>
              <a:blipFill>
                <a:blip r:embed="rId10"/>
                <a:stretch>
                  <a:fillRect l="-333" t="-10526" r="-778"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C519F7C-0518-87D8-E23E-9CA8FB26994B}"/>
                  </a:ext>
                </a:extLst>
              </p:cNvPr>
              <p:cNvSpPr txBox="1"/>
              <p:nvPr/>
            </p:nvSpPr>
            <p:spPr>
              <a:xfrm>
                <a:off x="5232400" y="188763"/>
                <a:ext cx="6593840" cy="769441"/>
              </a:xfrm>
              <a:prstGeom prst="rect">
                <a:avLst/>
              </a:prstGeom>
              <a:noFill/>
            </p:spPr>
            <p:txBody>
              <a:bodyPr wrap="square" rtlCol="0">
                <a:spAutoFit/>
              </a:bodyPr>
              <a:lstStyle/>
              <a:p>
                <a14:m>
                  <m:oMath xmlns:m="http://schemas.openxmlformats.org/officeDocument/2006/math">
                    <m:r>
                      <a:rPr lang="en-US" sz="4400" i="1" smtClean="0">
                        <a:latin typeface="Cambria Math" panose="02040503050406030204" pitchFamily="18" charset="0"/>
                      </a:rPr>
                      <m:t>𝑞</m:t>
                    </m:r>
                    <m:r>
                      <a:rPr lang="en-US" sz="4400" i="1" smtClean="0">
                        <a:latin typeface="Cambria Math" panose="02040503050406030204" pitchFamily="18" charset="0"/>
                      </a:rPr>
                      <m:t>∨</m:t>
                    </m:r>
                    <m:r>
                      <a:rPr lang="en-US" sz="4400" i="1" smtClean="0">
                        <a:latin typeface="Cambria Math" panose="02040503050406030204" pitchFamily="18" charset="0"/>
                      </a:rPr>
                      <m:t>𝑟</m:t>
                    </m:r>
                    <m:r>
                      <a:rPr lang="en-US" sz="4400" i="1" smtClean="0">
                        <a:latin typeface="Cambria Math" panose="02040503050406030204" pitchFamily="18" charset="0"/>
                      </a:rPr>
                      <m:t>= </m:t>
                    </m:r>
                  </m:oMath>
                </a14:m>
                <a:r>
                  <a:rPr lang="en-US" sz="4400" dirty="0"/>
                  <a:t>T </a:t>
                </a:r>
                <a14:m>
                  <m:oMath xmlns:m="http://schemas.openxmlformats.org/officeDocument/2006/math">
                    <m:r>
                      <a:rPr lang="en-US" sz="4400" i="1">
                        <a:latin typeface="Cambria Math" panose="02040503050406030204" pitchFamily="18" charset="0"/>
                      </a:rPr>
                      <m:t>↔</m:t>
                    </m:r>
                    <m:r>
                      <a:rPr lang="en-US" sz="4400" i="1">
                        <a:latin typeface="Cambria Math" panose="02040503050406030204" pitchFamily="18" charset="0"/>
                      </a:rPr>
                      <m:t>𝑞</m:t>
                    </m:r>
                    <m:r>
                      <a:rPr lang="en-US" sz="4400" i="1">
                        <a:latin typeface="Cambria Math" panose="02040503050406030204" pitchFamily="18" charset="0"/>
                      </a:rPr>
                      <m:t>= </m:t>
                    </m:r>
                  </m:oMath>
                </a14:m>
                <a:r>
                  <a:rPr lang="en-US" sz="4400" dirty="0"/>
                  <a:t>T</a:t>
                </a:r>
                <a14:m>
                  <m:oMath xmlns:m="http://schemas.openxmlformats.org/officeDocument/2006/math">
                    <m:r>
                      <m:rPr>
                        <m:nor/>
                      </m:rPr>
                      <a:rPr lang="en-US" sz="4400" dirty="0"/>
                      <m:t> </m:t>
                    </m:r>
                    <m:r>
                      <m:rPr>
                        <m:nor/>
                      </m:rPr>
                      <a:rPr lang="en-US" sz="4400" dirty="0"/>
                      <m:t>or</m:t>
                    </m:r>
                    <m:r>
                      <m:rPr>
                        <m:nor/>
                      </m:rPr>
                      <a:rPr lang="en-US" sz="4400" dirty="0"/>
                      <m:t> </m:t>
                    </m:r>
                    <m:r>
                      <a:rPr lang="en-US" sz="4400" i="1">
                        <a:latin typeface="Cambria Math" panose="02040503050406030204" pitchFamily="18" charset="0"/>
                      </a:rPr>
                      <m:t>𝑟</m:t>
                    </m:r>
                    <m:r>
                      <a:rPr lang="en-US" sz="4400" i="1">
                        <a:latin typeface="Cambria Math" panose="02040503050406030204" pitchFamily="18" charset="0"/>
                      </a:rPr>
                      <m:t>=</m:t>
                    </m:r>
                    <m:r>
                      <m:rPr>
                        <m:nor/>
                      </m:rPr>
                      <a:rPr lang="en-US" sz="4400" dirty="0"/>
                      <m:t>T</m:t>
                    </m:r>
                  </m:oMath>
                </a14:m>
                <a:endParaRPr lang="en-US" sz="4400" dirty="0"/>
              </a:p>
            </p:txBody>
          </p:sp>
        </mc:Choice>
        <mc:Fallback xmlns="">
          <p:sp>
            <p:nvSpPr>
              <p:cNvPr id="2" name="TextBox 1">
                <a:extLst>
                  <a:ext uri="{FF2B5EF4-FFF2-40B4-BE49-F238E27FC236}">
                    <a16:creationId xmlns:a16="http://schemas.microsoft.com/office/drawing/2014/main" id="{EC519F7C-0518-87D8-E23E-9CA8FB26994B}"/>
                  </a:ext>
                </a:extLst>
              </p:cNvPr>
              <p:cNvSpPr txBox="1">
                <a:spLocks noRot="1" noChangeAspect="1" noMove="1" noResize="1" noEditPoints="1" noAdjustHandles="1" noChangeArrowheads="1" noChangeShapeType="1" noTextEdit="1"/>
              </p:cNvSpPr>
              <p:nvPr/>
            </p:nvSpPr>
            <p:spPr>
              <a:xfrm>
                <a:off x="5232400" y="188763"/>
                <a:ext cx="6593840" cy="769441"/>
              </a:xfrm>
              <a:prstGeom prst="rect">
                <a:avLst/>
              </a:prstGeom>
              <a:blipFill>
                <a:blip r:embed="rId11"/>
                <a:stretch>
                  <a:fillRect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14455834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4662DA7-0D52-C970-B078-C778456548F1}"/>
                  </a:ext>
                </a:extLst>
              </p:cNvPr>
              <p:cNvSpPr txBox="1"/>
              <p:nvPr/>
            </p:nvSpPr>
            <p:spPr>
              <a:xfrm>
                <a:off x="797702" y="1840650"/>
                <a:ext cx="3499612"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𝑞</m:t>
                    </m:r>
                  </m:oMath>
                </a14:m>
                <a:r>
                  <a:rPr lang="en-US" sz="2400" dirty="0"/>
                  <a:t> – “the sun is in region A”</a:t>
                </a:r>
              </a:p>
            </p:txBody>
          </p:sp>
        </mc:Choice>
        <mc:Fallback xmlns="">
          <p:sp>
            <p:nvSpPr>
              <p:cNvPr id="28" name="TextBox 27">
                <a:extLst>
                  <a:ext uri="{FF2B5EF4-FFF2-40B4-BE49-F238E27FC236}">
                    <a16:creationId xmlns:a16="http://schemas.microsoft.com/office/drawing/2014/main" id="{54662DA7-0D52-C970-B078-C778456548F1}"/>
                  </a:ext>
                </a:extLst>
              </p:cNvPr>
              <p:cNvSpPr txBox="1">
                <a:spLocks noRot="1" noChangeAspect="1" noMove="1" noResize="1" noEditPoints="1" noAdjustHandles="1" noChangeArrowheads="1" noChangeShapeType="1" noTextEdit="1"/>
              </p:cNvSpPr>
              <p:nvPr/>
            </p:nvSpPr>
            <p:spPr>
              <a:xfrm>
                <a:off x="797702" y="1840650"/>
                <a:ext cx="3499612" cy="461665"/>
              </a:xfrm>
              <a:prstGeom prst="rect">
                <a:avLst/>
              </a:prstGeom>
              <a:blipFill>
                <a:blip r:embed="rId6"/>
                <a:stretch>
                  <a:fillRect l="-523" t="-10526" r="-1568"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B55A1B29-3162-5B60-CEDD-53B71CE08758}"/>
                  </a:ext>
                </a:extLst>
              </p:cNvPr>
              <p:cNvSpPr txBox="1"/>
              <p:nvPr/>
            </p:nvSpPr>
            <p:spPr>
              <a:xfrm>
                <a:off x="797702" y="2340170"/>
                <a:ext cx="3478325"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𝑟</m:t>
                    </m:r>
                  </m:oMath>
                </a14:m>
                <a:r>
                  <a:rPr lang="en-US" sz="2400" dirty="0"/>
                  <a:t> – “the sun is in region B”</a:t>
                </a:r>
              </a:p>
            </p:txBody>
          </p:sp>
        </mc:Choice>
        <mc:Fallback xmlns="">
          <p:sp>
            <p:nvSpPr>
              <p:cNvPr id="29" name="TextBox 28">
                <a:extLst>
                  <a:ext uri="{FF2B5EF4-FFF2-40B4-BE49-F238E27FC236}">
                    <a16:creationId xmlns:a16="http://schemas.microsoft.com/office/drawing/2014/main" id="{B55A1B29-3162-5B60-CEDD-53B71CE08758}"/>
                  </a:ext>
                </a:extLst>
              </p:cNvPr>
              <p:cNvSpPr txBox="1">
                <a:spLocks noRot="1" noChangeAspect="1" noMove="1" noResize="1" noEditPoints="1" noAdjustHandles="1" noChangeArrowheads="1" noChangeShapeType="1" noTextEdit="1"/>
              </p:cNvSpPr>
              <p:nvPr/>
            </p:nvSpPr>
            <p:spPr>
              <a:xfrm>
                <a:off x="797702" y="2340170"/>
                <a:ext cx="3478325" cy="461665"/>
              </a:xfrm>
              <a:prstGeom prst="rect">
                <a:avLst/>
              </a:prstGeom>
              <a:blipFill>
                <a:blip r:embed="rId7"/>
                <a:stretch>
                  <a:fillRect t="-10526" r="-1754"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D876BFFC-F9E1-AEC0-662E-E8D71990AF65}"/>
                  </a:ext>
                </a:extLst>
              </p:cNvPr>
              <p:cNvSpPr txBox="1"/>
              <p:nvPr/>
            </p:nvSpPr>
            <p:spPr>
              <a:xfrm>
                <a:off x="712749" y="3534724"/>
                <a:ext cx="6154269" cy="830997"/>
              </a:xfrm>
              <a:prstGeom prst="rect">
                <a:avLst/>
              </a:prstGeom>
              <a:noFill/>
            </p:spPr>
            <p:txBody>
              <a:bodyPr wrap="square" rtlCol="0">
                <a:spAutoFit/>
              </a:bodyPr>
              <a:lstStyle/>
              <a:p>
                <a:r>
                  <a:rPr lang="en-US" sz="2400" dirty="0"/>
                  <a:t>Claim: the statement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oMath>
                </a14:m>
                <a:r>
                  <a:rPr lang="en-US" sz="2400" dirty="0"/>
                  <a:t> can be true but, because of the size of the sun,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 </m:t>
                    </m:r>
                  </m:oMath>
                </a14:m>
                <a:r>
                  <a:rPr lang="en-US" sz="2400" dirty="0"/>
                  <a:t>F</a:t>
                </a:r>
              </a:p>
            </p:txBody>
          </p:sp>
        </mc:Choice>
        <mc:Fallback xmlns="">
          <p:sp>
            <p:nvSpPr>
              <p:cNvPr id="30" name="TextBox 29">
                <a:extLst>
                  <a:ext uri="{FF2B5EF4-FFF2-40B4-BE49-F238E27FC236}">
                    <a16:creationId xmlns:a16="http://schemas.microsoft.com/office/drawing/2014/main" id="{D876BFFC-F9E1-AEC0-662E-E8D71990AF65}"/>
                  </a:ext>
                </a:extLst>
              </p:cNvPr>
              <p:cNvSpPr txBox="1">
                <a:spLocks noRot="1" noChangeAspect="1" noMove="1" noResize="1" noEditPoints="1" noAdjustHandles="1" noChangeArrowheads="1" noChangeShapeType="1" noTextEdit="1"/>
              </p:cNvSpPr>
              <p:nvPr/>
            </p:nvSpPr>
            <p:spPr>
              <a:xfrm>
                <a:off x="712749" y="3534724"/>
                <a:ext cx="6154269" cy="830997"/>
              </a:xfrm>
              <a:prstGeom prst="rect">
                <a:avLst/>
              </a:prstGeom>
              <a:blipFill>
                <a:blip r:embed="rId8"/>
                <a:stretch>
                  <a:fillRect l="-1586" t="-5882" b="-16176"/>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3B7ED9AB-BA7F-A45A-3594-E1F954087B7B}"/>
              </a:ext>
            </a:extLst>
          </p:cNvPr>
          <p:cNvSpPr txBox="1"/>
          <p:nvPr/>
        </p:nvSpPr>
        <p:spPr>
          <a:xfrm>
            <a:off x="230836" y="188763"/>
            <a:ext cx="3914854" cy="769441"/>
          </a:xfrm>
          <a:prstGeom prst="rect">
            <a:avLst/>
          </a:prstGeom>
          <a:noFill/>
        </p:spPr>
        <p:txBody>
          <a:bodyPr wrap="none" rtlCol="0">
            <a:spAutoFit/>
          </a:bodyPr>
          <a:lstStyle/>
          <a:p>
            <a:r>
              <a:rPr lang="en-US" sz="4400" dirty="0"/>
              <a:t>Disjunction (OR)</a:t>
            </a:r>
          </a:p>
        </p:txBody>
      </p:sp>
      <p:sp>
        <p:nvSpPr>
          <p:cNvPr id="13" name="TextBox 12">
            <a:extLst>
              <a:ext uri="{FF2B5EF4-FFF2-40B4-BE49-F238E27FC236}">
                <a16:creationId xmlns:a16="http://schemas.microsoft.com/office/drawing/2014/main" id="{347BB22B-A9D3-C9EE-7A14-AE5361A58B9F}"/>
              </a:ext>
            </a:extLst>
          </p:cNvPr>
          <p:cNvSpPr txBox="1"/>
          <p:nvPr/>
        </p:nvSpPr>
        <p:spPr>
          <a:xfrm>
            <a:off x="1269135" y="4796151"/>
            <a:ext cx="6960880" cy="646331"/>
          </a:xfrm>
          <a:prstGeom prst="rect">
            <a:avLst/>
          </a:prstGeom>
          <a:noFill/>
        </p:spPr>
        <p:txBody>
          <a:bodyPr wrap="none" rtlCol="0">
            <a:spAutoFit/>
          </a:bodyPr>
          <a:lstStyle/>
          <a:p>
            <a:r>
              <a:rPr lang="en-US" sz="3600" dirty="0">
                <a:solidFill>
                  <a:srgbClr val="C00000"/>
                </a:solidFill>
              </a:rPr>
              <a:t>Disjunction works differently in CM!</a:t>
            </a:r>
          </a:p>
        </p:txBody>
      </p:sp>
      <p:sp>
        <p:nvSpPr>
          <p:cNvPr id="7" name="TextBox 6">
            <a:extLst>
              <a:ext uri="{FF2B5EF4-FFF2-40B4-BE49-F238E27FC236}">
                <a16:creationId xmlns:a16="http://schemas.microsoft.com/office/drawing/2014/main" id="{838B2D15-73B3-CCA1-7C01-1E3B37FA4F7D}"/>
              </a:ext>
            </a:extLst>
          </p:cNvPr>
          <p:cNvSpPr txBox="1"/>
          <p:nvPr/>
        </p:nvSpPr>
        <p:spPr>
          <a:xfrm>
            <a:off x="712749" y="1298920"/>
            <a:ext cx="6154269" cy="461665"/>
          </a:xfrm>
          <a:prstGeom prst="rect">
            <a:avLst/>
          </a:prstGeom>
          <a:noFill/>
        </p:spPr>
        <p:txBody>
          <a:bodyPr wrap="square" rtlCol="0">
            <a:spAutoFit/>
          </a:bodyPr>
          <a:lstStyle/>
          <a:p>
            <a:r>
              <a:rPr lang="en-US" sz="2400" dirty="0"/>
              <a:t>The radius of the sun is about 700,000 km</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9079022-2CD9-68EA-1768-8CE9607E5A5F}"/>
                  </a:ext>
                </a:extLst>
              </p:cNvPr>
              <p:cNvSpPr txBox="1"/>
              <p:nvPr/>
            </p:nvSpPr>
            <p:spPr>
              <a:xfrm>
                <a:off x="797701" y="2839690"/>
                <a:ext cx="4358629"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oMath>
                </a14:m>
                <a:r>
                  <a:rPr lang="en-US" sz="2400" dirty="0"/>
                  <a:t> – “the sun is in region A</a:t>
                </a:r>
                <a14:m>
                  <m:oMath xmlns:m="http://schemas.openxmlformats.org/officeDocument/2006/math">
                    <m:r>
                      <a:rPr lang="en-US" sz="2400" b="0" i="1" smtClean="0">
                        <a:latin typeface="Cambria Math" panose="02040503050406030204" pitchFamily="18" charset="0"/>
                      </a:rPr>
                      <m:t>∪</m:t>
                    </m:r>
                  </m:oMath>
                </a14:m>
                <a:r>
                  <a:rPr lang="en-US" sz="2400" dirty="0"/>
                  <a:t>B”</a:t>
                </a:r>
              </a:p>
            </p:txBody>
          </p:sp>
        </mc:Choice>
        <mc:Fallback xmlns="">
          <p:sp>
            <p:nvSpPr>
              <p:cNvPr id="11" name="TextBox 10">
                <a:extLst>
                  <a:ext uri="{FF2B5EF4-FFF2-40B4-BE49-F238E27FC236}">
                    <a16:creationId xmlns:a16="http://schemas.microsoft.com/office/drawing/2014/main" id="{19079022-2CD9-68EA-1768-8CE9607E5A5F}"/>
                  </a:ext>
                </a:extLst>
              </p:cNvPr>
              <p:cNvSpPr txBox="1">
                <a:spLocks noRot="1" noChangeAspect="1" noMove="1" noResize="1" noEditPoints="1" noAdjustHandles="1" noChangeArrowheads="1" noChangeShapeType="1" noTextEdit="1"/>
              </p:cNvSpPr>
              <p:nvPr/>
            </p:nvSpPr>
            <p:spPr>
              <a:xfrm>
                <a:off x="797701" y="2839690"/>
                <a:ext cx="4358629" cy="461665"/>
              </a:xfrm>
              <a:prstGeom prst="rect">
                <a:avLst/>
              </a:prstGeom>
              <a:blipFill>
                <a:blip r:embed="rId10"/>
                <a:stretch>
                  <a:fillRect l="-420" t="-10526" r="-1119" b="-28947"/>
                </a:stretch>
              </a:blipFill>
            </p:spPr>
            <p:txBody>
              <a:bodyPr/>
              <a:lstStyle/>
              <a:p>
                <a:r>
                  <a:rPr lang="en-US">
                    <a:noFill/>
                  </a:rPr>
                  <a:t> </a:t>
                </a:r>
              </a:p>
            </p:txBody>
          </p:sp>
        </mc:Fallback>
      </mc:AlternateContent>
      <p:grpSp>
        <p:nvGrpSpPr>
          <p:cNvPr id="42" name="Group 41">
            <a:extLst>
              <a:ext uri="{FF2B5EF4-FFF2-40B4-BE49-F238E27FC236}">
                <a16:creationId xmlns:a16="http://schemas.microsoft.com/office/drawing/2014/main" id="{78B61C1A-5845-3E5E-54C2-B9751BCF48D8}"/>
              </a:ext>
            </a:extLst>
          </p:cNvPr>
          <p:cNvGrpSpPr/>
          <p:nvPr/>
        </p:nvGrpSpPr>
        <p:grpSpPr>
          <a:xfrm>
            <a:off x="8691984" y="1124789"/>
            <a:ext cx="3237898" cy="2982800"/>
            <a:chOff x="8691984" y="1124789"/>
            <a:chExt cx="3237898" cy="2982800"/>
          </a:xfrm>
        </p:grpSpPr>
        <p:cxnSp>
          <p:nvCxnSpPr>
            <p:cNvPr id="14" name="Straight Connector 13">
              <a:extLst>
                <a:ext uri="{FF2B5EF4-FFF2-40B4-BE49-F238E27FC236}">
                  <a16:creationId xmlns:a16="http://schemas.microsoft.com/office/drawing/2014/main" id="{C2B5C0C3-9122-9E26-487E-746ECCE4B895}"/>
                </a:ext>
              </a:extLst>
            </p:cNvPr>
            <p:cNvCxnSpPr>
              <a:cxnSpLocks/>
            </p:cNvCxnSpPr>
            <p:nvPr/>
          </p:nvCxnSpPr>
          <p:spPr>
            <a:xfrm flipV="1">
              <a:off x="8691984" y="2321956"/>
              <a:ext cx="2045081" cy="15476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C91B323-A126-D57A-928C-AAE3046E9990}"/>
                    </a:ext>
                  </a:extLst>
                </p:cNvPr>
                <p:cNvSpPr txBox="1"/>
                <p:nvPr/>
              </p:nvSpPr>
              <p:spPr>
                <a:xfrm>
                  <a:off x="10798327" y="3645924"/>
                  <a:ext cx="4263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𝑥</m:t>
                        </m:r>
                      </m:oMath>
                    </m:oMathPara>
                  </a14:m>
                  <a:endParaRPr lang="en-US" sz="2400" dirty="0"/>
                </a:p>
              </p:txBody>
            </p:sp>
          </mc:Choice>
          <mc:Fallback xmlns="">
            <p:sp>
              <p:nvSpPr>
                <p:cNvPr id="4" name="TextBox 3">
                  <a:extLst>
                    <a:ext uri="{FF2B5EF4-FFF2-40B4-BE49-F238E27FC236}">
                      <a16:creationId xmlns:a16="http://schemas.microsoft.com/office/drawing/2014/main" id="{8C91B323-A126-D57A-928C-AAE3046E9990}"/>
                    </a:ext>
                  </a:extLst>
                </p:cNvPr>
                <p:cNvSpPr txBox="1">
                  <a:spLocks noRot="1" noChangeAspect="1" noMove="1" noResize="1" noEditPoints="1" noAdjustHandles="1" noChangeArrowheads="1" noChangeShapeType="1" noTextEdit="1"/>
                </p:cNvSpPr>
                <p:nvPr/>
              </p:nvSpPr>
              <p:spPr>
                <a:xfrm>
                  <a:off x="10798327" y="3645924"/>
                  <a:ext cx="426399" cy="461665"/>
                </a:xfrm>
                <a:prstGeom prst="rect">
                  <a:avLst/>
                </a:prstGeom>
                <a:blipFill>
                  <a:blip r:embed="rId11"/>
                  <a:stretch>
                    <a:fillRect/>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B8F9EDB2-35B2-B8B6-B32B-33D907EED415}"/>
                </a:ext>
              </a:extLst>
            </p:cNvPr>
            <p:cNvCxnSpPr>
              <a:cxnSpLocks/>
            </p:cNvCxnSpPr>
            <p:nvPr/>
          </p:nvCxnSpPr>
          <p:spPr>
            <a:xfrm>
              <a:off x="8895184" y="1434323"/>
              <a:ext cx="0" cy="2512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7F9E515-14FC-82F8-93E2-7A6778595944}"/>
                    </a:ext>
                  </a:extLst>
                </p:cNvPr>
                <p:cNvSpPr txBox="1"/>
                <p:nvPr/>
              </p:nvSpPr>
              <p:spPr>
                <a:xfrm>
                  <a:off x="8895184" y="1124789"/>
                  <a:ext cx="43037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6" name="TextBox 5">
                  <a:extLst>
                    <a:ext uri="{FF2B5EF4-FFF2-40B4-BE49-F238E27FC236}">
                      <a16:creationId xmlns:a16="http://schemas.microsoft.com/office/drawing/2014/main" id="{67F9E515-14FC-82F8-93E2-7A6778595944}"/>
                    </a:ext>
                  </a:extLst>
                </p:cNvPr>
                <p:cNvSpPr txBox="1">
                  <a:spLocks noRot="1" noChangeAspect="1" noMove="1" noResize="1" noEditPoints="1" noAdjustHandles="1" noChangeArrowheads="1" noChangeShapeType="1" noTextEdit="1"/>
                </p:cNvSpPr>
                <p:nvPr/>
              </p:nvSpPr>
              <p:spPr>
                <a:xfrm>
                  <a:off x="8895184" y="1124789"/>
                  <a:ext cx="430374" cy="461665"/>
                </a:xfrm>
                <a:prstGeom prst="rect">
                  <a:avLst/>
                </a:prstGeom>
                <a:blipFill>
                  <a:blip r:embed="rId12"/>
                  <a:stretch>
                    <a:fillRect b="-10667"/>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1FD5BD31-B0E9-09DD-9720-07A4414DC1D8}"/>
                </a:ext>
              </a:extLst>
            </p:cNvPr>
            <p:cNvCxnSpPr>
              <a:cxnSpLocks/>
            </p:cNvCxnSpPr>
            <p:nvPr/>
          </p:nvCxnSpPr>
          <p:spPr>
            <a:xfrm>
              <a:off x="8691984" y="3717213"/>
              <a:ext cx="25327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6D1D619-1DFC-5347-19C4-2BB4300EA172}"/>
                </a:ext>
              </a:extLst>
            </p:cNvPr>
            <p:cNvSpPr/>
            <p:nvPr/>
          </p:nvSpPr>
          <p:spPr>
            <a:xfrm>
              <a:off x="9519302" y="2184857"/>
              <a:ext cx="507997" cy="914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8" name="Rectangle 17">
              <a:extLst>
                <a:ext uri="{FF2B5EF4-FFF2-40B4-BE49-F238E27FC236}">
                  <a16:creationId xmlns:a16="http://schemas.microsoft.com/office/drawing/2014/main" id="{CAE6A32D-757B-DAA4-A27E-F84638924B45}"/>
                </a:ext>
              </a:extLst>
            </p:cNvPr>
            <p:cNvSpPr/>
            <p:nvPr/>
          </p:nvSpPr>
          <p:spPr>
            <a:xfrm>
              <a:off x="10027300" y="2184895"/>
              <a:ext cx="507997" cy="914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cxnSp>
          <p:nvCxnSpPr>
            <p:cNvPr id="22" name="Straight Arrow Connector 21">
              <a:extLst>
                <a:ext uri="{FF2B5EF4-FFF2-40B4-BE49-F238E27FC236}">
                  <a16:creationId xmlns:a16="http://schemas.microsoft.com/office/drawing/2014/main" id="{1BE4B368-FE01-359A-5D72-64E30C07DD56}"/>
                </a:ext>
              </a:extLst>
            </p:cNvPr>
            <p:cNvCxnSpPr>
              <a:cxnSpLocks/>
            </p:cNvCxnSpPr>
            <p:nvPr/>
          </p:nvCxnSpPr>
          <p:spPr>
            <a:xfrm flipH="1" flipV="1">
              <a:off x="10483785" y="1756486"/>
              <a:ext cx="7152" cy="361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2986661-2256-EECF-142E-DBFABB7AA388}"/>
                </a:ext>
              </a:extLst>
            </p:cNvPr>
            <p:cNvCxnSpPr>
              <a:cxnSpLocks/>
            </p:cNvCxnSpPr>
            <p:nvPr/>
          </p:nvCxnSpPr>
          <p:spPr>
            <a:xfrm flipV="1">
              <a:off x="10008670" y="1756486"/>
              <a:ext cx="323432" cy="340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1210C3-766E-7FAA-7876-F3880162CE9B}"/>
                    </a:ext>
                  </a:extLst>
                </p:cNvPr>
                <p:cNvSpPr txBox="1"/>
                <p:nvPr/>
              </p:nvSpPr>
              <p:spPr>
                <a:xfrm>
                  <a:off x="9397142" y="1307066"/>
                  <a:ext cx="2532740" cy="461665"/>
                </a:xfrm>
                <a:prstGeom prst="rect">
                  <a:avLst/>
                </a:prstGeom>
                <a:noFill/>
              </p:spPr>
              <p:txBody>
                <a:bodyPr wrap="square">
                  <a:spAutoFit/>
                </a:bodyPr>
                <a:lstStyle/>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1,400,000</m:t>
                          </m:r>
                        </m:e>
                        <m:sup>
                          <m:r>
                            <a:rPr lang="en-US" sz="2400" b="0" i="1" smtClean="0">
                              <a:latin typeface="Cambria Math" panose="02040503050406030204" pitchFamily="18" charset="0"/>
                            </a:rPr>
                            <m:t>3</m:t>
                          </m:r>
                        </m:sup>
                      </m:sSup>
                      <m:r>
                        <a:rPr lang="en-US" sz="2400" i="1">
                          <a:latin typeface="Cambria Math" panose="02040503050406030204" pitchFamily="18" charset="0"/>
                        </a:rPr>
                        <m:t>/</m:t>
                      </m:r>
                    </m:oMath>
                  </a14:m>
                  <a:r>
                    <a:rPr lang="en-US" sz="2400" dirty="0"/>
                    <a:t>2 km</a:t>
                  </a:r>
                  <a:r>
                    <a:rPr lang="en-US" sz="2400" baseline="30000" dirty="0"/>
                    <a:t>3</a:t>
                  </a:r>
                </a:p>
              </p:txBody>
            </p:sp>
          </mc:Choice>
          <mc:Fallback xmlns="">
            <p:sp>
              <p:nvSpPr>
                <p:cNvPr id="24" name="TextBox 23">
                  <a:extLst>
                    <a:ext uri="{FF2B5EF4-FFF2-40B4-BE49-F238E27FC236}">
                      <a16:creationId xmlns:a16="http://schemas.microsoft.com/office/drawing/2014/main" id="{F81210C3-766E-7FAA-7876-F3880162CE9B}"/>
                    </a:ext>
                  </a:extLst>
                </p:cNvPr>
                <p:cNvSpPr txBox="1">
                  <a:spLocks noRot="1" noChangeAspect="1" noMove="1" noResize="1" noEditPoints="1" noAdjustHandles="1" noChangeArrowheads="1" noChangeShapeType="1" noTextEdit="1"/>
                </p:cNvSpPr>
                <p:nvPr/>
              </p:nvSpPr>
              <p:spPr>
                <a:xfrm>
                  <a:off x="9397142" y="1307066"/>
                  <a:ext cx="2532740" cy="461665"/>
                </a:xfrm>
                <a:prstGeom prst="rect">
                  <a:avLst/>
                </a:prstGeom>
                <a:blipFill>
                  <a:blip r:embed="rId13"/>
                  <a:stretch>
                    <a:fillRect l="-723"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83744E7-F69A-F680-BD53-F6EBF646F29D}"/>
                    </a:ext>
                  </a:extLst>
                </p:cNvPr>
                <p:cNvSpPr txBox="1"/>
                <p:nvPr/>
              </p:nvSpPr>
              <p:spPr>
                <a:xfrm>
                  <a:off x="10628699" y="1937039"/>
                  <a:ext cx="4079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𝑧</m:t>
                        </m:r>
                      </m:oMath>
                    </m:oMathPara>
                  </a14:m>
                  <a:endParaRPr lang="en-US" sz="2400" dirty="0"/>
                </a:p>
              </p:txBody>
            </p:sp>
          </mc:Choice>
          <mc:Fallback xmlns="">
            <p:sp>
              <p:nvSpPr>
                <p:cNvPr id="17" name="TextBox 16">
                  <a:extLst>
                    <a:ext uri="{FF2B5EF4-FFF2-40B4-BE49-F238E27FC236}">
                      <a16:creationId xmlns:a16="http://schemas.microsoft.com/office/drawing/2014/main" id="{883744E7-F69A-F680-BD53-F6EBF646F29D}"/>
                    </a:ext>
                  </a:extLst>
                </p:cNvPr>
                <p:cNvSpPr txBox="1">
                  <a:spLocks noRot="1" noChangeAspect="1" noMove="1" noResize="1" noEditPoints="1" noAdjustHandles="1" noChangeArrowheads="1" noChangeShapeType="1" noTextEdit="1"/>
                </p:cNvSpPr>
                <p:nvPr/>
              </p:nvSpPr>
              <p:spPr>
                <a:xfrm>
                  <a:off x="10628699" y="1937039"/>
                  <a:ext cx="407932" cy="461665"/>
                </a:xfrm>
                <a:prstGeom prst="rect">
                  <a:avLst/>
                </a:prstGeom>
                <a:blipFill>
                  <a:blip r:embed="rId14"/>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FB2EC87C-B428-C4B9-7EF8-DEA9AA4E36AA}"/>
                </a:ext>
              </a:extLst>
            </p:cNvPr>
            <p:cNvCxnSpPr/>
            <p:nvPr/>
          </p:nvCxnSpPr>
          <p:spPr>
            <a:xfrm flipV="1">
              <a:off x="10534334" y="1856168"/>
              <a:ext cx="423653" cy="328727"/>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21" name="Straight Connector 20">
              <a:extLst>
                <a:ext uri="{FF2B5EF4-FFF2-40B4-BE49-F238E27FC236}">
                  <a16:creationId xmlns:a16="http://schemas.microsoft.com/office/drawing/2014/main" id="{C345E4F8-8207-3B5D-3BAE-613601304903}"/>
                </a:ext>
              </a:extLst>
            </p:cNvPr>
            <p:cNvCxnSpPr/>
            <p:nvPr/>
          </p:nvCxnSpPr>
          <p:spPr>
            <a:xfrm flipV="1">
              <a:off x="10533509" y="2776259"/>
              <a:ext cx="423653" cy="328727"/>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25" name="Straight Connector 24">
              <a:extLst>
                <a:ext uri="{FF2B5EF4-FFF2-40B4-BE49-F238E27FC236}">
                  <a16:creationId xmlns:a16="http://schemas.microsoft.com/office/drawing/2014/main" id="{6F4C71A2-6E27-44F0-6A0B-53CFD590B69F}"/>
                </a:ext>
              </a:extLst>
            </p:cNvPr>
            <p:cNvCxnSpPr/>
            <p:nvPr/>
          </p:nvCxnSpPr>
          <p:spPr>
            <a:xfrm flipV="1">
              <a:off x="9519302" y="1856092"/>
              <a:ext cx="423653" cy="328727"/>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26" name="Straight Connector 25">
              <a:extLst>
                <a:ext uri="{FF2B5EF4-FFF2-40B4-BE49-F238E27FC236}">
                  <a16:creationId xmlns:a16="http://schemas.microsoft.com/office/drawing/2014/main" id="{402AEAE2-6D59-A1F1-A7BB-5AAC1E9B3092}"/>
                </a:ext>
              </a:extLst>
            </p:cNvPr>
            <p:cNvCxnSpPr/>
            <p:nvPr/>
          </p:nvCxnSpPr>
          <p:spPr>
            <a:xfrm flipV="1">
              <a:off x="10034401" y="1856092"/>
              <a:ext cx="423653" cy="328727"/>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31" name="Straight Connector 30">
              <a:extLst>
                <a:ext uri="{FF2B5EF4-FFF2-40B4-BE49-F238E27FC236}">
                  <a16:creationId xmlns:a16="http://schemas.microsoft.com/office/drawing/2014/main" id="{F5BE1A9A-6290-6B37-D936-65432CBBFE42}"/>
                </a:ext>
              </a:extLst>
            </p:cNvPr>
            <p:cNvCxnSpPr>
              <a:cxnSpLocks/>
            </p:cNvCxnSpPr>
            <p:nvPr/>
          </p:nvCxnSpPr>
          <p:spPr>
            <a:xfrm>
              <a:off x="9942955" y="1856092"/>
              <a:ext cx="1014207" cy="0"/>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34" name="Straight Connector 33">
              <a:extLst>
                <a:ext uri="{FF2B5EF4-FFF2-40B4-BE49-F238E27FC236}">
                  <a16:creationId xmlns:a16="http://schemas.microsoft.com/office/drawing/2014/main" id="{94D4F2F5-BD18-E22E-8836-2A774994AC05}"/>
                </a:ext>
              </a:extLst>
            </p:cNvPr>
            <p:cNvCxnSpPr>
              <a:cxnSpLocks/>
            </p:cNvCxnSpPr>
            <p:nvPr/>
          </p:nvCxnSpPr>
          <p:spPr>
            <a:xfrm flipV="1">
              <a:off x="10957162" y="1857433"/>
              <a:ext cx="0" cy="918826"/>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gr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56BC6A7-39A9-B1A9-1C22-68750E543E84}"/>
                  </a:ext>
                </a:extLst>
              </p:cNvPr>
              <p:cNvSpPr txBox="1"/>
              <p:nvPr/>
            </p:nvSpPr>
            <p:spPr>
              <a:xfrm>
                <a:off x="5232400" y="188763"/>
                <a:ext cx="6593840" cy="769441"/>
              </a:xfrm>
              <a:prstGeom prst="rect">
                <a:avLst/>
              </a:prstGeom>
              <a:noFill/>
            </p:spPr>
            <p:txBody>
              <a:bodyPr wrap="square" rtlCol="0">
                <a:spAutoFit/>
              </a:bodyPr>
              <a:lstStyle/>
              <a:p>
                <a14:m>
                  <m:oMath xmlns:m="http://schemas.openxmlformats.org/officeDocument/2006/math">
                    <m:r>
                      <a:rPr lang="en-US" sz="4400" i="1" smtClean="0">
                        <a:latin typeface="Cambria Math" panose="02040503050406030204" pitchFamily="18" charset="0"/>
                      </a:rPr>
                      <m:t>𝑞</m:t>
                    </m:r>
                    <m:r>
                      <a:rPr lang="en-US" sz="4400" i="1" smtClean="0">
                        <a:latin typeface="Cambria Math" panose="02040503050406030204" pitchFamily="18" charset="0"/>
                      </a:rPr>
                      <m:t>∨</m:t>
                    </m:r>
                    <m:r>
                      <a:rPr lang="en-US" sz="4400" i="1" smtClean="0">
                        <a:latin typeface="Cambria Math" panose="02040503050406030204" pitchFamily="18" charset="0"/>
                      </a:rPr>
                      <m:t>𝑟</m:t>
                    </m:r>
                    <m:r>
                      <a:rPr lang="en-US" sz="4400" i="1" smtClean="0">
                        <a:latin typeface="Cambria Math" panose="02040503050406030204" pitchFamily="18" charset="0"/>
                      </a:rPr>
                      <m:t>= </m:t>
                    </m:r>
                  </m:oMath>
                </a14:m>
                <a:r>
                  <a:rPr lang="en-US" sz="4400" dirty="0"/>
                  <a:t>T </a:t>
                </a:r>
                <a14:m>
                  <m:oMath xmlns:m="http://schemas.openxmlformats.org/officeDocument/2006/math">
                    <m:r>
                      <a:rPr lang="en-US" sz="4400" i="1">
                        <a:latin typeface="Cambria Math" panose="02040503050406030204" pitchFamily="18" charset="0"/>
                      </a:rPr>
                      <m:t>↔</m:t>
                    </m:r>
                    <m:r>
                      <a:rPr lang="en-US" sz="4400" i="1">
                        <a:latin typeface="Cambria Math" panose="02040503050406030204" pitchFamily="18" charset="0"/>
                      </a:rPr>
                      <m:t>𝑞</m:t>
                    </m:r>
                    <m:r>
                      <a:rPr lang="en-US" sz="4400" i="1">
                        <a:latin typeface="Cambria Math" panose="02040503050406030204" pitchFamily="18" charset="0"/>
                      </a:rPr>
                      <m:t>= </m:t>
                    </m:r>
                  </m:oMath>
                </a14:m>
                <a:r>
                  <a:rPr lang="en-US" sz="4400" dirty="0"/>
                  <a:t>T</a:t>
                </a:r>
                <a14:m>
                  <m:oMath xmlns:m="http://schemas.openxmlformats.org/officeDocument/2006/math">
                    <m:r>
                      <m:rPr>
                        <m:nor/>
                      </m:rPr>
                      <a:rPr lang="en-US" sz="4400" dirty="0"/>
                      <m:t> </m:t>
                    </m:r>
                    <m:r>
                      <m:rPr>
                        <m:nor/>
                      </m:rPr>
                      <a:rPr lang="en-US" sz="4400" dirty="0"/>
                      <m:t>or</m:t>
                    </m:r>
                    <m:r>
                      <m:rPr>
                        <m:nor/>
                      </m:rPr>
                      <a:rPr lang="en-US" sz="4400" dirty="0"/>
                      <m:t> </m:t>
                    </m:r>
                    <m:r>
                      <a:rPr lang="en-US" sz="4400" i="1">
                        <a:latin typeface="Cambria Math" panose="02040503050406030204" pitchFamily="18" charset="0"/>
                      </a:rPr>
                      <m:t>𝑟</m:t>
                    </m:r>
                    <m:r>
                      <a:rPr lang="en-US" sz="4400" i="1">
                        <a:latin typeface="Cambria Math" panose="02040503050406030204" pitchFamily="18" charset="0"/>
                      </a:rPr>
                      <m:t>=</m:t>
                    </m:r>
                    <m:r>
                      <m:rPr>
                        <m:nor/>
                      </m:rPr>
                      <a:rPr lang="en-US" sz="4400" dirty="0"/>
                      <m:t>T</m:t>
                    </m:r>
                  </m:oMath>
                </a14:m>
                <a:endParaRPr lang="en-US" sz="4400" dirty="0"/>
              </a:p>
            </p:txBody>
          </p:sp>
        </mc:Choice>
        <mc:Fallback xmlns="">
          <p:sp>
            <p:nvSpPr>
              <p:cNvPr id="15" name="TextBox 14">
                <a:extLst>
                  <a:ext uri="{FF2B5EF4-FFF2-40B4-BE49-F238E27FC236}">
                    <a16:creationId xmlns:a16="http://schemas.microsoft.com/office/drawing/2014/main" id="{556BC6A7-39A9-B1A9-1C22-68750E543E84}"/>
                  </a:ext>
                </a:extLst>
              </p:cNvPr>
              <p:cNvSpPr txBox="1">
                <a:spLocks noRot="1" noChangeAspect="1" noMove="1" noResize="1" noEditPoints="1" noAdjustHandles="1" noChangeArrowheads="1" noChangeShapeType="1" noTextEdit="1"/>
              </p:cNvSpPr>
              <p:nvPr/>
            </p:nvSpPr>
            <p:spPr>
              <a:xfrm>
                <a:off x="5232400" y="188763"/>
                <a:ext cx="6593840" cy="769441"/>
              </a:xfrm>
              <a:prstGeom prst="rect">
                <a:avLst/>
              </a:prstGeom>
              <a:blipFill>
                <a:blip r:embed="rId15"/>
                <a:stretch>
                  <a:fillRect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35013786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3B7ED9AB-BA7F-A45A-3594-E1F954087B7B}"/>
              </a:ext>
            </a:extLst>
          </p:cNvPr>
          <p:cNvSpPr txBox="1"/>
          <p:nvPr/>
        </p:nvSpPr>
        <p:spPr>
          <a:xfrm>
            <a:off x="230836" y="188763"/>
            <a:ext cx="6182526" cy="769441"/>
          </a:xfrm>
          <a:prstGeom prst="rect">
            <a:avLst/>
          </a:prstGeom>
          <a:noFill/>
        </p:spPr>
        <p:txBody>
          <a:bodyPr wrap="none" rtlCol="0">
            <a:spAutoFit/>
          </a:bodyPr>
          <a:lstStyle/>
          <a:p>
            <a:r>
              <a:rPr lang="en-US" sz="4400" dirty="0">
                <a:solidFill>
                  <a:schemeClr val="accent6">
                    <a:lumMod val="75000"/>
                  </a:schemeClr>
                </a:solidFill>
              </a:rPr>
              <a:t>Objects have an extension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838B2D15-73B3-CCA1-7C01-1E3B37FA4F7D}"/>
                  </a:ext>
                </a:extLst>
              </p:cNvPr>
              <p:cNvSpPr txBox="1"/>
              <p:nvPr/>
            </p:nvSpPr>
            <p:spPr>
              <a:xfrm>
                <a:off x="416369" y="1417107"/>
                <a:ext cx="8176912" cy="830997"/>
              </a:xfrm>
              <a:prstGeom prst="rect">
                <a:avLst/>
              </a:prstGeom>
              <a:noFill/>
            </p:spPr>
            <p:txBody>
              <a:bodyPr wrap="square" rtlCol="0">
                <a:spAutoFit/>
              </a:bodyPr>
              <a:lstStyle/>
              <a:p>
                <a:r>
                  <a:rPr lang="en-US" sz="2400" dirty="0"/>
                  <a:t>“The whole sun (WS) is in region A” </a:t>
                </a:r>
                <a14:m>
                  <m:oMath xmlns:m="http://schemas.openxmlformats.org/officeDocument/2006/math">
                    <m:r>
                      <a:rPr lang="en-US" sz="2400" b="0" i="1" smtClean="0">
                        <a:latin typeface="Cambria Math" panose="02040503050406030204" pitchFamily="18" charset="0"/>
                      </a:rPr>
                      <m:t>≠</m:t>
                    </m:r>
                  </m:oMath>
                </a14:m>
                <a:br>
                  <a:rPr lang="en-US" sz="2400" dirty="0"/>
                </a:br>
                <a:r>
                  <a:rPr lang="en-US" sz="2400" dirty="0"/>
                  <a:t>                “The center of the sun (CS) is in region A”</a:t>
                </a:r>
              </a:p>
            </p:txBody>
          </p:sp>
        </mc:Choice>
        <mc:Fallback xmlns="">
          <p:sp>
            <p:nvSpPr>
              <p:cNvPr id="7" name="TextBox 6">
                <a:extLst>
                  <a:ext uri="{FF2B5EF4-FFF2-40B4-BE49-F238E27FC236}">
                    <a16:creationId xmlns:a16="http://schemas.microsoft.com/office/drawing/2014/main" id="{838B2D15-73B3-CCA1-7C01-1E3B37FA4F7D}"/>
                  </a:ext>
                </a:extLst>
              </p:cNvPr>
              <p:cNvSpPr txBox="1">
                <a:spLocks noRot="1" noChangeAspect="1" noMove="1" noResize="1" noEditPoints="1" noAdjustHandles="1" noChangeArrowheads="1" noChangeShapeType="1" noTextEdit="1"/>
              </p:cNvSpPr>
              <p:nvPr/>
            </p:nvSpPr>
            <p:spPr>
              <a:xfrm>
                <a:off x="416369" y="1417107"/>
                <a:ext cx="8176912" cy="830997"/>
              </a:xfrm>
              <a:prstGeom prst="rect">
                <a:avLst/>
              </a:prstGeom>
              <a:blipFill>
                <a:blip r:embed="rId2"/>
                <a:stretch>
                  <a:fillRect l="-1118"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19079022-2CD9-68EA-1768-8CE9607E5A5F}"/>
                  </a:ext>
                </a:extLst>
              </p:cNvPr>
              <p:cNvSpPr txBox="1"/>
              <p:nvPr/>
            </p:nvSpPr>
            <p:spPr>
              <a:xfrm>
                <a:off x="416369" y="2441836"/>
                <a:ext cx="6344494" cy="830997"/>
              </a:xfrm>
              <a:prstGeom prst="rect">
                <a:avLst/>
              </a:prstGeom>
              <a:noFill/>
            </p:spPr>
            <p:txBody>
              <a:bodyPr wrap="none" rtlCol="0">
                <a:spAutoFit/>
              </a:bodyPr>
              <a:lstStyle/>
              <a:p>
                <a:r>
                  <a:rPr lang="en-US" sz="2400" dirty="0"/>
                  <a:t>“The CS is in region A” </a:t>
                </a:r>
                <a14:m>
                  <m:oMath xmlns:m="http://schemas.openxmlformats.org/officeDocument/2006/math">
                    <m:r>
                      <a:rPr lang="en-US" sz="2400" b="0" i="1" smtClean="0">
                        <a:latin typeface="Cambria Math" panose="02040503050406030204" pitchFamily="18" charset="0"/>
                      </a:rPr>
                      <m:t>∨</m:t>
                    </m:r>
                  </m:oMath>
                </a14:m>
                <a:r>
                  <a:rPr lang="en-US" sz="2400" dirty="0"/>
                  <a:t> “The CS is in region B” </a:t>
                </a:r>
                <a14:m>
                  <m:oMath xmlns:m="http://schemas.openxmlformats.org/officeDocument/2006/math">
                    <m:r>
                      <a:rPr lang="en-US" sz="2400" b="0" i="1" smtClean="0">
                        <a:latin typeface="Cambria Math" panose="02040503050406030204" pitchFamily="18" charset="0"/>
                      </a:rPr>
                      <m:t>=</m:t>
                    </m:r>
                  </m:oMath>
                </a14:m>
                <a:br>
                  <a:rPr lang="en-US" sz="2400" dirty="0"/>
                </a:br>
                <a:r>
                  <a:rPr lang="en-US" sz="2400" dirty="0"/>
                  <a:t>“The CS is in region A</a:t>
                </a:r>
                <a14:m>
                  <m:oMath xmlns:m="http://schemas.openxmlformats.org/officeDocument/2006/math">
                    <m:r>
                      <a:rPr lang="en-US" sz="2400" b="0" i="1" smtClean="0">
                        <a:latin typeface="Cambria Math" panose="02040503050406030204" pitchFamily="18" charset="0"/>
                      </a:rPr>
                      <m:t>∪</m:t>
                    </m:r>
                  </m:oMath>
                </a14:m>
                <a:r>
                  <a:rPr lang="en-US" sz="2400" dirty="0"/>
                  <a:t>B”</a:t>
                </a:r>
              </a:p>
            </p:txBody>
          </p:sp>
        </mc:Choice>
        <mc:Fallback xmlns="">
          <p:sp>
            <p:nvSpPr>
              <p:cNvPr id="11" name="TextBox 10">
                <a:extLst>
                  <a:ext uri="{FF2B5EF4-FFF2-40B4-BE49-F238E27FC236}">
                    <a16:creationId xmlns:a16="http://schemas.microsoft.com/office/drawing/2014/main" id="{19079022-2CD9-68EA-1768-8CE9607E5A5F}"/>
                  </a:ext>
                </a:extLst>
              </p:cNvPr>
              <p:cNvSpPr txBox="1">
                <a:spLocks noRot="1" noChangeAspect="1" noMove="1" noResize="1" noEditPoints="1" noAdjustHandles="1" noChangeArrowheads="1" noChangeShapeType="1" noTextEdit="1"/>
              </p:cNvSpPr>
              <p:nvPr/>
            </p:nvSpPr>
            <p:spPr>
              <a:xfrm>
                <a:off x="416369" y="2441836"/>
                <a:ext cx="6344494" cy="830997"/>
              </a:xfrm>
              <a:prstGeom prst="rect">
                <a:avLst/>
              </a:prstGeom>
              <a:blipFill>
                <a:blip r:embed="rId3"/>
                <a:stretch>
                  <a:fillRect l="-1441"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621F0F3-E0A9-EA7A-136E-B0DF6B6AEE88}"/>
                  </a:ext>
                </a:extLst>
              </p:cNvPr>
              <p:cNvSpPr txBox="1"/>
              <p:nvPr/>
            </p:nvSpPr>
            <p:spPr>
              <a:xfrm>
                <a:off x="416368" y="3684252"/>
                <a:ext cx="6655733" cy="830997"/>
              </a:xfrm>
              <a:prstGeom prst="rect">
                <a:avLst/>
              </a:prstGeom>
              <a:noFill/>
            </p:spPr>
            <p:txBody>
              <a:bodyPr wrap="none" rtlCol="0">
                <a:spAutoFit/>
              </a:bodyPr>
              <a:lstStyle/>
              <a:p>
                <a:r>
                  <a:rPr lang="en-US" sz="2400" dirty="0"/>
                  <a:t>“The WS is in region A” </a:t>
                </a:r>
                <a14:m>
                  <m:oMath xmlns:m="http://schemas.openxmlformats.org/officeDocument/2006/math">
                    <m:r>
                      <a:rPr lang="en-US" sz="2400" b="0" i="1" smtClean="0">
                        <a:latin typeface="Cambria Math" panose="02040503050406030204" pitchFamily="18" charset="0"/>
                      </a:rPr>
                      <m:t>∨</m:t>
                    </m:r>
                  </m:oMath>
                </a14:m>
                <a:r>
                  <a:rPr lang="en-US" sz="2400" dirty="0"/>
                  <a:t> “The WS is in region B” </a:t>
                </a:r>
                <a14:m>
                  <m:oMath xmlns:m="http://schemas.openxmlformats.org/officeDocument/2006/math">
                    <m:r>
                      <a:rPr lang="en-US" sz="2400" b="0" i="1" smtClean="0">
                        <a:latin typeface="Cambria Math" panose="02040503050406030204" pitchFamily="18" charset="0"/>
                      </a:rPr>
                      <m:t>≠</m:t>
                    </m:r>
                  </m:oMath>
                </a14:m>
                <a:br>
                  <a:rPr lang="en-US" sz="2400" dirty="0"/>
                </a:br>
                <a:r>
                  <a:rPr lang="en-US" sz="2400" dirty="0"/>
                  <a:t>“The WS is in region A</a:t>
                </a:r>
                <a14:m>
                  <m:oMath xmlns:m="http://schemas.openxmlformats.org/officeDocument/2006/math">
                    <m:r>
                      <a:rPr lang="en-US" sz="2400" b="0" i="1" smtClean="0">
                        <a:latin typeface="Cambria Math" panose="02040503050406030204" pitchFamily="18" charset="0"/>
                      </a:rPr>
                      <m:t>∪</m:t>
                    </m:r>
                  </m:oMath>
                </a14:m>
                <a:r>
                  <a:rPr lang="en-US" sz="2400" dirty="0"/>
                  <a:t>B”</a:t>
                </a:r>
              </a:p>
            </p:txBody>
          </p:sp>
        </mc:Choice>
        <mc:Fallback xmlns="">
          <p:sp>
            <p:nvSpPr>
              <p:cNvPr id="10" name="TextBox 9">
                <a:extLst>
                  <a:ext uri="{FF2B5EF4-FFF2-40B4-BE49-F238E27FC236}">
                    <a16:creationId xmlns:a16="http://schemas.microsoft.com/office/drawing/2014/main" id="{2621F0F3-E0A9-EA7A-136E-B0DF6B6AEE88}"/>
                  </a:ext>
                </a:extLst>
              </p:cNvPr>
              <p:cNvSpPr txBox="1">
                <a:spLocks noRot="1" noChangeAspect="1" noMove="1" noResize="1" noEditPoints="1" noAdjustHandles="1" noChangeArrowheads="1" noChangeShapeType="1" noTextEdit="1"/>
              </p:cNvSpPr>
              <p:nvPr/>
            </p:nvSpPr>
            <p:spPr>
              <a:xfrm>
                <a:off x="416368" y="3684252"/>
                <a:ext cx="6655733" cy="830997"/>
              </a:xfrm>
              <a:prstGeom prst="rect">
                <a:avLst/>
              </a:prstGeom>
              <a:blipFill>
                <a:blip r:embed="rId4"/>
                <a:stretch>
                  <a:fillRect l="-1374" t="-5839" b="-15328"/>
                </a:stretch>
              </a:blipFill>
            </p:spPr>
            <p:txBody>
              <a:bodyPr/>
              <a:lstStyle/>
              <a:p>
                <a:r>
                  <a:rPr lang="en-US">
                    <a:noFill/>
                  </a:rPr>
                  <a:t> </a:t>
                </a:r>
              </a:p>
            </p:txBody>
          </p:sp>
        </mc:Fallback>
      </mc:AlternateContent>
      <p:cxnSp>
        <p:nvCxnSpPr>
          <p:cNvPr id="17" name="Straight Arrow Connector 16">
            <a:extLst>
              <a:ext uri="{FF2B5EF4-FFF2-40B4-BE49-F238E27FC236}">
                <a16:creationId xmlns:a16="http://schemas.microsoft.com/office/drawing/2014/main" id="{53E099AF-CF2E-4ADF-F497-DA4CAA0184D5}"/>
              </a:ext>
            </a:extLst>
          </p:cNvPr>
          <p:cNvCxnSpPr/>
          <p:nvPr/>
        </p:nvCxnSpPr>
        <p:spPr>
          <a:xfrm flipH="1" flipV="1">
            <a:off x="3789882" y="4336179"/>
            <a:ext cx="548640" cy="3581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F5457D7-C4EF-CC69-ADAD-B0952D499F40}"/>
                  </a:ext>
                </a:extLst>
              </p:cNvPr>
              <p:cNvSpPr txBox="1"/>
              <p:nvPr/>
            </p:nvSpPr>
            <p:spPr>
              <a:xfrm>
                <a:off x="2064306" y="4673181"/>
                <a:ext cx="6104428" cy="369332"/>
              </a:xfrm>
              <a:prstGeom prst="rect">
                <a:avLst/>
              </a:prstGeom>
              <a:noFill/>
            </p:spPr>
            <p:txBody>
              <a:bodyPr wrap="none" rtlCol="0">
                <a:spAutoFit/>
              </a:bodyPr>
              <a:lstStyle/>
              <a:p>
                <a:r>
                  <a:rPr lang="en-US" dirty="0"/>
                  <a:t>The whole sun can be in region A</a:t>
                </a:r>
                <a14:m>
                  <m:oMath xmlns:m="http://schemas.openxmlformats.org/officeDocument/2006/math">
                    <m:r>
                      <a:rPr lang="en-US" b="0" i="1" smtClean="0">
                        <a:latin typeface="Cambria Math" panose="02040503050406030204" pitchFamily="18" charset="0"/>
                      </a:rPr>
                      <m:t>∪</m:t>
                    </m:r>
                  </m:oMath>
                </a14:m>
                <a:r>
                  <a:rPr lang="en-US" dirty="0"/>
                  <a:t>B, but only partly in A and B</a:t>
                </a:r>
              </a:p>
            </p:txBody>
          </p:sp>
        </mc:Choice>
        <mc:Fallback xmlns="">
          <p:sp>
            <p:nvSpPr>
              <p:cNvPr id="19" name="TextBox 18">
                <a:extLst>
                  <a:ext uri="{FF2B5EF4-FFF2-40B4-BE49-F238E27FC236}">
                    <a16:creationId xmlns:a16="http://schemas.microsoft.com/office/drawing/2014/main" id="{BF5457D7-C4EF-CC69-ADAD-B0952D499F40}"/>
                  </a:ext>
                </a:extLst>
              </p:cNvPr>
              <p:cNvSpPr txBox="1">
                <a:spLocks noRot="1" noChangeAspect="1" noMove="1" noResize="1" noEditPoints="1" noAdjustHandles="1" noChangeArrowheads="1" noChangeShapeType="1" noTextEdit="1"/>
              </p:cNvSpPr>
              <p:nvPr/>
            </p:nvSpPr>
            <p:spPr>
              <a:xfrm>
                <a:off x="2064306" y="4673181"/>
                <a:ext cx="6104428" cy="369332"/>
              </a:xfrm>
              <a:prstGeom prst="rect">
                <a:avLst/>
              </a:prstGeom>
              <a:blipFill>
                <a:blip r:embed="rId5"/>
                <a:stretch>
                  <a:fillRect l="-899" t="-10000" b="-26667"/>
                </a:stretch>
              </a:blipFill>
            </p:spPr>
            <p:txBody>
              <a:bodyPr/>
              <a:lstStyle/>
              <a:p>
                <a:r>
                  <a:rPr lang="en-US">
                    <a:noFill/>
                  </a:rPr>
                  <a:t> </a:t>
                </a:r>
              </a:p>
            </p:txBody>
          </p:sp>
        </mc:Fallback>
      </mc:AlternateContent>
      <p:grpSp>
        <p:nvGrpSpPr>
          <p:cNvPr id="21" name="Group 20">
            <a:extLst>
              <a:ext uri="{FF2B5EF4-FFF2-40B4-BE49-F238E27FC236}">
                <a16:creationId xmlns:a16="http://schemas.microsoft.com/office/drawing/2014/main" id="{1B51D217-F4F9-9665-A97C-F8F768589E2E}"/>
              </a:ext>
            </a:extLst>
          </p:cNvPr>
          <p:cNvGrpSpPr/>
          <p:nvPr/>
        </p:nvGrpSpPr>
        <p:grpSpPr>
          <a:xfrm>
            <a:off x="8691984" y="1124789"/>
            <a:ext cx="3237900" cy="2982800"/>
            <a:chOff x="8691984" y="1124789"/>
            <a:chExt cx="3237900" cy="2982800"/>
          </a:xfrm>
        </p:grpSpPr>
        <p:cxnSp>
          <p:nvCxnSpPr>
            <p:cNvPr id="25" name="Straight Connector 24">
              <a:extLst>
                <a:ext uri="{FF2B5EF4-FFF2-40B4-BE49-F238E27FC236}">
                  <a16:creationId xmlns:a16="http://schemas.microsoft.com/office/drawing/2014/main" id="{435A69A6-AF68-0F7E-7F06-2690641C27B7}"/>
                </a:ext>
              </a:extLst>
            </p:cNvPr>
            <p:cNvCxnSpPr>
              <a:cxnSpLocks/>
            </p:cNvCxnSpPr>
            <p:nvPr/>
          </p:nvCxnSpPr>
          <p:spPr>
            <a:xfrm flipV="1">
              <a:off x="8691984" y="2321956"/>
              <a:ext cx="2045081" cy="15476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04A29B91-0F03-8BCC-954A-A45A5066B028}"/>
                    </a:ext>
                  </a:extLst>
                </p:cNvPr>
                <p:cNvSpPr txBox="1"/>
                <p:nvPr/>
              </p:nvSpPr>
              <p:spPr>
                <a:xfrm>
                  <a:off x="10798327" y="3645924"/>
                  <a:ext cx="4263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𝑥</m:t>
                        </m:r>
                      </m:oMath>
                    </m:oMathPara>
                  </a14:m>
                  <a:endParaRPr lang="en-US" sz="2400" dirty="0"/>
                </a:p>
              </p:txBody>
            </p:sp>
          </mc:Choice>
          <mc:Fallback xmlns="">
            <p:sp>
              <p:nvSpPr>
                <p:cNvPr id="26" name="TextBox 25">
                  <a:extLst>
                    <a:ext uri="{FF2B5EF4-FFF2-40B4-BE49-F238E27FC236}">
                      <a16:creationId xmlns:a16="http://schemas.microsoft.com/office/drawing/2014/main" id="{04A29B91-0F03-8BCC-954A-A45A5066B028}"/>
                    </a:ext>
                  </a:extLst>
                </p:cNvPr>
                <p:cNvSpPr txBox="1">
                  <a:spLocks noRot="1" noChangeAspect="1" noMove="1" noResize="1" noEditPoints="1" noAdjustHandles="1" noChangeArrowheads="1" noChangeShapeType="1" noTextEdit="1"/>
                </p:cNvSpPr>
                <p:nvPr/>
              </p:nvSpPr>
              <p:spPr>
                <a:xfrm>
                  <a:off x="10798327" y="3645924"/>
                  <a:ext cx="426399" cy="461665"/>
                </a:xfrm>
                <a:prstGeom prst="rect">
                  <a:avLst/>
                </a:prstGeom>
                <a:blipFill>
                  <a:blip r:embed="rId6"/>
                  <a:stretch>
                    <a:fillRect/>
                  </a:stretch>
                </a:blipFill>
              </p:spPr>
              <p:txBody>
                <a:bodyPr/>
                <a:lstStyle/>
                <a:p>
                  <a:r>
                    <a:rPr lang="en-US">
                      <a:noFill/>
                    </a:rPr>
                    <a:t> </a:t>
                  </a:r>
                </a:p>
              </p:txBody>
            </p:sp>
          </mc:Fallback>
        </mc:AlternateContent>
        <p:cxnSp>
          <p:nvCxnSpPr>
            <p:cNvPr id="31" name="Straight Connector 30">
              <a:extLst>
                <a:ext uri="{FF2B5EF4-FFF2-40B4-BE49-F238E27FC236}">
                  <a16:creationId xmlns:a16="http://schemas.microsoft.com/office/drawing/2014/main" id="{9BB5F299-54F8-86F5-AEE9-210500A6CC7A}"/>
                </a:ext>
              </a:extLst>
            </p:cNvPr>
            <p:cNvCxnSpPr>
              <a:cxnSpLocks/>
            </p:cNvCxnSpPr>
            <p:nvPr/>
          </p:nvCxnSpPr>
          <p:spPr>
            <a:xfrm>
              <a:off x="8895184" y="1434323"/>
              <a:ext cx="0" cy="2512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8E81561-F7CA-3CAD-3C98-A08405599520}"/>
                    </a:ext>
                  </a:extLst>
                </p:cNvPr>
                <p:cNvSpPr txBox="1"/>
                <p:nvPr/>
              </p:nvSpPr>
              <p:spPr>
                <a:xfrm>
                  <a:off x="8895184" y="1124789"/>
                  <a:ext cx="43037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32" name="TextBox 31">
                  <a:extLst>
                    <a:ext uri="{FF2B5EF4-FFF2-40B4-BE49-F238E27FC236}">
                      <a16:creationId xmlns:a16="http://schemas.microsoft.com/office/drawing/2014/main" id="{E8E81561-F7CA-3CAD-3C98-A08405599520}"/>
                    </a:ext>
                  </a:extLst>
                </p:cNvPr>
                <p:cNvSpPr txBox="1">
                  <a:spLocks noRot="1" noChangeAspect="1" noMove="1" noResize="1" noEditPoints="1" noAdjustHandles="1" noChangeArrowheads="1" noChangeShapeType="1" noTextEdit="1"/>
                </p:cNvSpPr>
                <p:nvPr/>
              </p:nvSpPr>
              <p:spPr>
                <a:xfrm>
                  <a:off x="8895184" y="1124789"/>
                  <a:ext cx="430374" cy="461665"/>
                </a:xfrm>
                <a:prstGeom prst="rect">
                  <a:avLst/>
                </a:prstGeom>
                <a:blipFill>
                  <a:blip r:embed="rId7"/>
                  <a:stretch>
                    <a:fillRect b="-10667"/>
                  </a:stretch>
                </a:blipFill>
              </p:spPr>
              <p:txBody>
                <a:bodyPr/>
                <a:lstStyle/>
                <a:p>
                  <a:r>
                    <a:rPr lang="en-US">
                      <a:noFill/>
                    </a:rPr>
                    <a:t> </a:t>
                  </a:r>
                </a:p>
              </p:txBody>
            </p:sp>
          </mc:Fallback>
        </mc:AlternateContent>
        <p:cxnSp>
          <p:nvCxnSpPr>
            <p:cNvPr id="33" name="Straight Connector 32">
              <a:extLst>
                <a:ext uri="{FF2B5EF4-FFF2-40B4-BE49-F238E27FC236}">
                  <a16:creationId xmlns:a16="http://schemas.microsoft.com/office/drawing/2014/main" id="{D504D5D5-5C33-885F-F64A-7D418D9C10BD}"/>
                </a:ext>
              </a:extLst>
            </p:cNvPr>
            <p:cNvCxnSpPr>
              <a:cxnSpLocks/>
            </p:cNvCxnSpPr>
            <p:nvPr/>
          </p:nvCxnSpPr>
          <p:spPr>
            <a:xfrm>
              <a:off x="8691984" y="3717213"/>
              <a:ext cx="25327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AEA8118B-3F36-C7B2-AF3C-FFEEB432D1E4}"/>
                </a:ext>
              </a:extLst>
            </p:cNvPr>
            <p:cNvSpPr/>
            <p:nvPr/>
          </p:nvSpPr>
          <p:spPr>
            <a:xfrm>
              <a:off x="9519302" y="2184857"/>
              <a:ext cx="507997" cy="914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35" name="Rectangle 34">
              <a:extLst>
                <a:ext uri="{FF2B5EF4-FFF2-40B4-BE49-F238E27FC236}">
                  <a16:creationId xmlns:a16="http://schemas.microsoft.com/office/drawing/2014/main" id="{3605298E-9EE4-B589-D978-1BEC5249D6CF}"/>
                </a:ext>
              </a:extLst>
            </p:cNvPr>
            <p:cNvSpPr/>
            <p:nvPr/>
          </p:nvSpPr>
          <p:spPr>
            <a:xfrm>
              <a:off x="10027300" y="2184895"/>
              <a:ext cx="507997" cy="914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cxnSp>
          <p:nvCxnSpPr>
            <p:cNvPr id="36" name="Straight Arrow Connector 35">
              <a:extLst>
                <a:ext uri="{FF2B5EF4-FFF2-40B4-BE49-F238E27FC236}">
                  <a16:creationId xmlns:a16="http://schemas.microsoft.com/office/drawing/2014/main" id="{5D647BDA-D54A-D05F-981F-C194DEB1DBC9}"/>
                </a:ext>
              </a:extLst>
            </p:cNvPr>
            <p:cNvCxnSpPr>
              <a:cxnSpLocks/>
            </p:cNvCxnSpPr>
            <p:nvPr/>
          </p:nvCxnSpPr>
          <p:spPr>
            <a:xfrm flipH="1" flipV="1">
              <a:off x="10483785" y="1756486"/>
              <a:ext cx="7152" cy="3611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BFA05B78-AA67-45DC-9185-E3EE100C9822}"/>
                </a:ext>
              </a:extLst>
            </p:cNvPr>
            <p:cNvCxnSpPr>
              <a:cxnSpLocks/>
            </p:cNvCxnSpPr>
            <p:nvPr/>
          </p:nvCxnSpPr>
          <p:spPr>
            <a:xfrm flipV="1">
              <a:off x="10008670" y="1756486"/>
              <a:ext cx="323432" cy="340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E0C8232E-8ED8-E7EF-82CB-49BB40D78047}"/>
                    </a:ext>
                  </a:extLst>
                </p:cNvPr>
                <p:cNvSpPr txBox="1"/>
                <p:nvPr/>
              </p:nvSpPr>
              <p:spPr>
                <a:xfrm>
                  <a:off x="9397143" y="1307066"/>
                  <a:ext cx="2532741" cy="461665"/>
                </a:xfrm>
                <a:prstGeom prst="rect">
                  <a:avLst/>
                </a:prstGeom>
                <a:noFill/>
              </p:spPr>
              <p:txBody>
                <a:bodyPr wrap="square">
                  <a:spAutoFit/>
                </a:bodyPr>
                <a:lstStyle/>
                <a:p>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1,400,000</m:t>
                          </m:r>
                        </m:e>
                        <m:sup>
                          <m:r>
                            <a:rPr lang="en-US" sz="2400" b="0" i="1" smtClean="0">
                              <a:latin typeface="Cambria Math" panose="02040503050406030204" pitchFamily="18" charset="0"/>
                            </a:rPr>
                            <m:t>3</m:t>
                          </m:r>
                        </m:sup>
                      </m:sSup>
                      <m:r>
                        <a:rPr lang="en-US" sz="2400" i="1">
                          <a:latin typeface="Cambria Math" panose="02040503050406030204" pitchFamily="18" charset="0"/>
                        </a:rPr>
                        <m:t>/</m:t>
                      </m:r>
                    </m:oMath>
                  </a14:m>
                  <a:r>
                    <a:rPr lang="en-US" sz="2400" dirty="0"/>
                    <a:t>2 km</a:t>
                  </a:r>
                  <a:r>
                    <a:rPr lang="en-US" sz="2400" baseline="30000" dirty="0"/>
                    <a:t>3</a:t>
                  </a:r>
                  <a:endParaRPr lang="en-US" sz="2400" dirty="0"/>
                </a:p>
              </p:txBody>
            </p:sp>
          </mc:Choice>
          <mc:Fallback xmlns="">
            <p:sp>
              <p:nvSpPr>
                <p:cNvPr id="38" name="TextBox 37">
                  <a:extLst>
                    <a:ext uri="{FF2B5EF4-FFF2-40B4-BE49-F238E27FC236}">
                      <a16:creationId xmlns:a16="http://schemas.microsoft.com/office/drawing/2014/main" id="{E0C8232E-8ED8-E7EF-82CB-49BB40D78047}"/>
                    </a:ext>
                  </a:extLst>
                </p:cNvPr>
                <p:cNvSpPr txBox="1">
                  <a:spLocks noRot="1" noChangeAspect="1" noMove="1" noResize="1" noEditPoints="1" noAdjustHandles="1" noChangeArrowheads="1" noChangeShapeType="1" noTextEdit="1"/>
                </p:cNvSpPr>
                <p:nvPr/>
              </p:nvSpPr>
              <p:spPr>
                <a:xfrm>
                  <a:off x="9397143" y="1307066"/>
                  <a:ext cx="2532741" cy="461665"/>
                </a:xfrm>
                <a:prstGeom prst="rect">
                  <a:avLst/>
                </a:prstGeom>
                <a:blipFill>
                  <a:blip r:embed="rId8"/>
                  <a:stretch>
                    <a:fillRect l="-723"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3F28909-5F1C-542A-4BC9-DF6B2E08DE0D}"/>
                    </a:ext>
                  </a:extLst>
                </p:cNvPr>
                <p:cNvSpPr txBox="1"/>
                <p:nvPr/>
              </p:nvSpPr>
              <p:spPr>
                <a:xfrm>
                  <a:off x="10628699" y="1937039"/>
                  <a:ext cx="4079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𝑧</m:t>
                        </m:r>
                      </m:oMath>
                    </m:oMathPara>
                  </a14:m>
                  <a:endParaRPr lang="en-US" sz="2400" dirty="0"/>
                </a:p>
              </p:txBody>
            </p:sp>
          </mc:Choice>
          <mc:Fallback xmlns="">
            <p:sp>
              <p:nvSpPr>
                <p:cNvPr id="39" name="TextBox 38">
                  <a:extLst>
                    <a:ext uri="{FF2B5EF4-FFF2-40B4-BE49-F238E27FC236}">
                      <a16:creationId xmlns:a16="http://schemas.microsoft.com/office/drawing/2014/main" id="{A3F28909-5F1C-542A-4BC9-DF6B2E08DE0D}"/>
                    </a:ext>
                  </a:extLst>
                </p:cNvPr>
                <p:cNvSpPr txBox="1">
                  <a:spLocks noRot="1" noChangeAspect="1" noMove="1" noResize="1" noEditPoints="1" noAdjustHandles="1" noChangeArrowheads="1" noChangeShapeType="1" noTextEdit="1"/>
                </p:cNvSpPr>
                <p:nvPr/>
              </p:nvSpPr>
              <p:spPr>
                <a:xfrm>
                  <a:off x="10628699" y="1937039"/>
                  <a:ext cx="407932" cy="461665"/>
                </a:xfrm>
                <a:prstGeom prst="rect">
                  <a:avLst/>
                </a:prstGeom>
                <a:blipFill>
                  <a:blip r:embed="rId9"/>
                  <a:stretch>
                    <a:fillRect/>
                  </a:stretch>
                </a:blipFill>
              </p:spPr>
              <p:txBody>
                <a:bodyPr/>
                <a:lstStyle/>
                <a:p>
                  <a:r>
                    <a:rPr lang="en-US">
                      <a:noFill/>
                    </a:rPr>
                    <a:t> </a:t>
                  </a:r>
                </a:p>
              </p:txBody>
            </p:sp>
          </mc:Fallback>
        </mc:AlternateContent>
        <p:cxnSp>
          <p:nvCxnSpPr>
            <p:cNvPr id="40" name="Straight Connector 39">
              <a:extLst>
                <a:ext uri="{FF2B5EF4-FFF2-40B4-BE49-F238E27FC236}">
                  <a16:creationId xmlns:a16="http://schemas.microsoft.com/office/drawing/2014/main" id="{C955F14D-57C1-16E0-2C80-487C993E095D}"/>
                </a:ext>
              </a:extLst>
            </p:cNvPr>
            <p:cNvCxnSpPr/>
            <p:nvPr/>
          </p:nvCxnSpPr>
          <p:spPr>
            <a:xfrm flipV="1">
              <a:off x="10534334" y="1856168"/>
              <a:ext cx="423653" cy="328727"/>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41" name="Straight Connector 40">
              <a:extLst>
                <a:ext uri="{FF2B5EF4-FFF2-40B4-BE49-F238E27FC236}">
                  <a16:creationId xmlns:a16="http://schemas.microsoft.com/office/drawing/2014/main" id="{DA4A3A90-8960-321C-4904-3DAE7303E729}"/>
                </a:ext>
              </a:extLst>
            </p:cNvPr>
            <p:cNvCxnSpPr/>
            <p:nvPr/>
          </p:nvCxnSpPr>
          <p:spPr>
            <a:xfrm flipV="1">
              <a:off x="10533509" y="2776259"/>
              <a:ext cx="423653" cy="328727"/>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42" name="Straight Connector 41">
              <a:extLst>
                <a:ext uri="{FF2B5EF4-FFF2-40B4-BE49-F238E27FC236}">
                  <a16:creationId xmlns:a16="http://schemas.microsoft.com/office/drawing/2014/main" id="{17EA4E88-3189-DBB7-1D46-CF23B1E288BD}"/>
                </a:ext>
              </a:extLst>
            </p:cNvPr>
            <p:cNvCxnSpPr/>
            <p:nvPr/>
          </p:nvCxnSpPr>
          <p:spPr>
            <a:xfrm flipV="1">
              <a:off x="9519302" y="1856092"/>
              <a:ext cx="423653" cy="328727"/>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43" name="Straight Connector 42">
              <a:extLst>
                <a:ext uri="{FF2B5EF4-FFF2-40B4-BE49-F238E27FC236}">
                  <a16:creationId xmlns:a16="http://schemas.microsoft.com/office/drawing/2014/main" id="{B47980C8-A2D6-4265-697F-0AA847BC32D7}"/>
                </a:ext>
              </a:extLst>
            </p:cNvPr>
            <p:cNvCxnSpPr/>
            <p:nvPr/>
          </p:nvCxnSpPr>
          <p:spPr>
            <a:xfrm flipV="1">
              <a:off x="10034401" y="1856092"/>
              <a:ext cx="423653" cy="328727"/>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44" name="Straight Connector 43">
              <a:extLst>
                <a:ext uri="{FF2B5EF4-FFF2-40B4-BE49-F238E27FC236}">
                  <a16:creationId xmlns:a16="http://schemas.microsoft.com/office/drawing/2014/main" id="{DFC1787F-3816-CE97-6F37-16CF7F1312B6}"/>
                </a:ext>
              </a:extLst>
            </p:cNvPr>
            <p:cNvCxnSpPr>
              <a:cxnSpLocks/>
            </p:cNvCxnSpPr>
            <p:nvPr/>
          </p:nvCxnSpPr>
          <p:spPr>
            <a:xfrm>
              <a:off x="9942955" y="1856092"/>
              <a:ext cx="1014207" cy="0"/>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cxnSp>
          <p:nvCxnSpPr>
            <p:cNvPr id="45" name="Straight Connector 44">
              <a:extLst>
                <a:ext uri="{FF2B5EF4-FFF2-40B4-BE49-F238E27FC236}">
                  <a16:creationId xmlns:a16="http://schemas.microsoft.com/office/drawing/2014/main" id="{3D4C6C4C-745E-34A8-A2DE-4E2CC2EE4ECB}"/>
                </a:ext>
              </a:extLst>
            </p:cNvPr>
            <p:cNvCxnSpPr>
              <a:cxnSpLocks/>
            </p:cNvCxnSpPr>
            <p:nvPr/>
          </p:nvCxnSpPr>
          <p:spPr>
            <a:xfrm flipV="1">
              <a:off x="10957162" y="1857433"/>
              <a:ext cx="0" cy="918826"/>
            </a:xfrm>
            <a:prstGeom prst="line">
              <a:avLst/>
            </a:prstGeom>
            <a:noFill/>
          </p:spPr>
          <p:style>
            <a:lnRef idx="2">
              <a:schemeClr val="accent1">
                <a:shade val="50000"/>
              </a:schemeClr>
            </a:lnRef>
            <a:fillRef idx="1">
              <a:schemeClr val="accent1"/>
            </a:fillRef>
            <a:effectRef idx="0">
              <a:schemeClr val="accent1"/>
            </a:effectRef>
            <a:fontRef idx="minor">
              <a:schemeClr val="lt1"/>
            </a:fontRef>
          </p:style>
        </p:cxnSp>
      </p:grpSp>
      <p:sp>
        <p:nvSpPr>
          <p:cNvPr id="2" name="TextBox 1">
            <a:extLst>
              <a:ext uri="{FF2B5EF4-FFF2-40B4-BE49-F238E27FC236}">
                <a16:creationId xmlns:a16="http://schemas.microsoft.com/office/drawing/2014/main" id="{9A50760D-B7EF-976E-7958-9AB0F8A93434}"/>
              </a:ext>
            </a:extLst>
          </p:cNvPr>
          <p:cNvSpPr txBox="1"/>
          <p:nvPr/>
        </p:nvSpPr>
        <p:spPr>
          <a:xfrm>
            <a:off x="4825794" y="938552"/>
            <a:ext cx="3588868" cy="369332"/>
          </a:xfrm>
          <a:prstGeom prst="rect">
            <a:avLst/>
          </a:prstGeom>
          <a:noFill/>
        </p:spPr>
        <p:txBody>
          <a:bodyPr wrap="none" rtlCol="0">
            <a:spAutoFit/>
          </a:bodyPr>
          <a:lstStyle/>
          <a:p>
            <a:r>
              <a:rPr lang="en-US" dirty="0"/>
              <a:t>“the sun is in region A” is misleading</a:t>
            </a:r>
          </a:p>
        </p:txBody>
      </p:sp>
    </p:spTree>
    <p:extLst>
      <p:ext uri="{BB962C8B-B14F-4D97-AF65-F5344CB8AC3E}">
        <p14:creationId xmlns:p14="http://schemas.microsoft.com/office/powerpoint/2010/main" val="353002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5679BEB2-D2D7-4592-AA46-1EBD29C6F031}"/>
              </a:ext>
            </a:extLst>
          </p:cNvPr>
          <p:cNvGrpSpPr/>
          <p:nvPr/>
        </p:nvGrpSpPr>
        <p:grpSpPr>
          <a:xfrm>
            <a:off x="9317134" y="1124789"/>
            <a:ext cx="2532742" cy="2982800"/>
            <a:chOff x="7898882" y="1096797"/>
            <a:chExt cx="2532742" cy="298280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C91B323-A126-D57A-928C-AAE3046E9990}"/>
                    </a:ext>
                  </a:extLst>
                </p:cNvPr>
                <p:cNvSpPr txBox="1"/>
                <p:nvPr/>
              </p:nvSpPr>
              <p:spPr>
                <a:xfrm>
                  <a:off x="10005225" y="3617932"/>
                  <a:ext cx="4263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𝑥</m:t>
                        </m:r>
                      </m:oMath>
                    </m:oMathPara>
                  </a14:m>
                  <a:endParaRPr lang="en-US" sz="2400" dirty="0"/>
                </a:p>
              </p:txBody>
            </p:sp>
          </mc:Choice>
          <mc:Fallback xmlns="">
            <p:sp>
              <p:nvSpPr>
                <p:cNvPr id="4" name="TextBox 3">
                  <a:extLst>
                    <a:ext uri="{FF2B5EF4-FFF2-40B4-BE49-F238E27FC236}">
                      <a16:creationId xmlns:a16="http://schemas.microsoft.com/office/drawing/2014/main" id="{8C91B323-A126-D57A-928C-AAE3046E9990}"/>
                    </a:ext>
                  </a:extLst>
                </p:cNvPr>
                <p:cNvSpPr txBox="1">
                  <a:spLocks noRot="1" noChangeAspect="1" noMove="1" noResize="1" noEditPoints="1" noAdjustHandles="1" noChangeArrowheads="1" noChangeShapeType="1" noTextEdit="1"/>
                </p:cNvSpPr>
                <p:nvPr/>
              </p:nvSpPr>
              <p:spPr>
                <a:xfrm>
                  <a:off x="10005225" y="3617932"/>
                  <a:ext cx="426399" cy="461665"/>
                </a:xfrm>
                <a:prstGeom prst="rect">
                  <a:avLst/>
                </a:prstGeom>
                <a:blipFill>
                  <a:blip r:embed="rId3"/>
                  <a:stretch>
                    <a:fillRect/>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B8F9EDB2-35B2-B8B6-B32B-33D907EED415}"/>
                </a:ext>
              </a:extLst>
            </p:cNvPr>
            <p:cNvCxnSpPr>
              <a:cxnSpLocks/>
            </p:cNvCxnSpPr>
            <p:nvPr/>
          </p:nvCxnSpPr>
          <p:spPr>
            <a:xfrm>
              <a:off x="8102082" y="1406331"/>
              <a:ext cx="0" cy="2512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7F9E515-14FC-82F8-93E2-7A6778595944}"/>
                    </a:ext>
                  </a:extLst>
                </p:cNvPr>
                <p:cNvSpPr txBox="1"/>
                <p:nvPr/>
              </p:nvSpPr>
              <p:spPr>
                <a:xfrm>
                  <a:off x="8102082" y="1096797"/>
                  <a:ext cx="4288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𝑝</m:t>
                        </m:r>
                      </m:oMath>
                    </m:oMathPara>
                  </a14:m>
                  <a:endParaRPr lang="en-US" sz="2400" dirty="0"/>
                </a:p>
              </p:txBody>
            </p:sp>
          </mc:Choice>
          <mc:Fallback xmlns="">
            <p:sp>
              <p:nvSpPr>
                <p:cNvPr id="6" name="TextBox 5">
                  <a:extLst>
                    <a:ext uri="{FF2B5EF4-FFF2-40B4-BE49-F238E27FC236}">
                      <a16:creationId xmlns:a16="http://schemas.microsoft.com/office/drawing/2014/main" id="{67F9E515-14FC-82F8-93E2-7A6778595944}"/>
                    </a:ext>
                  </a:extLst>
                </p:cNvPr>
                <p:cNvSpPr txBox="1">
                  <a:spLocks noRot="1" noChangeAspect="1" noMove="1" noResize="1" noEditPoints="1" noAdjustHandles="1" noChangeArrowheads="1" noChangeShapeType="1" noTextEdit="1"/>
                </p:cNvSpPr>
                <p:nvPr/>
              </p:nvSpPr>
              <p:spPr>
                <a:xfrm>
                  <a:off x="8102082" y="1096797"/>
                  <a:ext cx="428899" cy="461665"/>
                </a:xfrm>
                <a:prstGeom prst="rect">
                  <a:avLst/>
                </a:prstGeom>
                <a:blipFill>
                  <a:blip r:embed="rId4"/>
                  <a:stretch>
                    <a:fillRect b="-10667"/>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1FD5BD31-B0E9-09DD-9720-07A4414DC1D8}"/>
                </a:ext>
              </a:extLst>
            </p:cNvPr>
            <p:cNvCxnSpPr>
              <a:cxnSpLocks/>
            </p:cNvCxnSpPr>
            <p:nvPr/>
          </p:nvCxnSpPr>
          <p:spPr>
            <a:xfrm>
              <a:off x="7898882" y="3689221"/>
              <a:ext cx="25327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6D1D619-1DFC-5347-19C4-2BB4300EA172}"/>
                </a:ext>
              </a:extLst>
            </p:cNvPr>
            <p:cNvSpPr/>
            <p:nvPr/>
          </p:nvSpPr>
          <p:spPr>
            <a:xfrm>
              <a:off x="8726200" y="2156865"/>
              <a:ext cx="507997" cy="914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8" name="Rectangle 17">
              <a:extLst>
                <a:ext uri="{FF2B5EF4-FFF2-40B4-BE49-F238E27FC236}">
                  <a16:creationId xmlns:a16="http://schemas.microsoft.com/office/drawing/2014/main" id="{CAE6A32D-757B-DAA4-A27E-F84638924B45}"/>
                </a:ext>
              </a:extLst>
            </p:cNvPr>
            <p:cNvSpPr/>
            <p:nvPr/>
          </p:nvSpPr>
          <p:spPr>
            <a:xfrm>
              <a:off x="9234198" y="2156903"/>
              <a:ext cx="507997" cy="914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cxnSp>
          <p:nvCxnSpPr>
            <p:cNvPr id="22" name="Straight Arrow Connector 21">
              <a:extLst>
                <a:ext uri="{FF2B5EF4-FFF2-40B4-BE49-F238E27FC236}">
                  <a16:creationId xmlns:a16="http://schemas.microsoft.com/office/drawing/2014/main" id="{1BE4B368-FE01-359A-5D72-64E30C07DD56}"/>
                </a:ext>
              </a:extLst>
            </p:cNvPr>
            <p:cNvCxnSpPr/>
            <p:nvPr/>
          </p:nvCxnSpPr>
          <p:spPr>
            <a:xfrm flipV="1">
              <a:off x="9640600" y="1728494"/>
              <a:ext cx="50083" cy="529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2986661-2256-EECF-142E-DBFABB7AA388}"/>
                </a:ext>
              </a:extLst>
            </p:cNvPr>
            <p:cNvCxnSpPr/>
            <p:nvPr/>
          </p:nvCxnSpPr>
          <p:spPr>
            <a:xfrm flipV="1">
              <a:off x="8929400" y="1728494"/>
              <a:ext cx="609600" cy="529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1210C3-766E-7FAA-7876-F3880162CE9B}"/>
                    </a:ext>
                  </a:extLst>
                </p:cNvPr>
                <p:cNvSpPr txBox="1"/>
                <p:nvPr/>
              </p:nvSpPr>
              <p:spPr>
                <a:xfrm>
                  <a:off x="9198742" y="1279074"/>
                  <a:ext cx="81279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ℏ/4</m:t>
                        </m:r>
                      </m:oMath>
                    </m:oMathPara>
                  </a14:m>
                  <a:endParaRPr lang="en-US" sz="2400" dirty="0"/>
                </a:p>
              </p:txBody>
            </p:sp>
          </mc:Choice>
          <mc:Fallback xmlns="">
            <p:sp>
              <p:nvSpPr>
                <p:cNvPr id="24" name="TextBox 23">
                  <a:extLst>
                    <a:ext uri="{FF2B5EF4-FFF2-40B4-BE49-F238E27FC236}">
                      <a16:creationId xmlns:a16="http://schemas.microsoft.com/office/drawing/2014/main" id="{F81210C3-766E-7FAA-7876-F3880162CE9B}"/>
                    </a:ext>
                  </a:extLst>
                </p:cNvPr>
                <p:cNvSpPr txBox="1">
                  <a:spLocks noRot="1" noChangeAspect="1" noMove="1" noResize="1" noEditPoints="1" noAdjustHandles="1" noChangeArrowheads="1" noChangeShapeType="1" noTextEdit="1"/>
                </p:cNvSpPr>
                <p:nvPr/>
              </p:nvSpPr>
              <p:spPr>
                <a:xfrm>
                  <a:off x="9198742" y="1279074"/>
                  <a:ext cx="812791" cy="461665"/>
                </a:xfrm>
                <a:prstGeom prst="rect">
                  <a:avLst/>
                </a:prstGeom>
                <a:blipFill>
                  <a:blip r:embed="rId5"/>
                  <a:stretch>
                    <a:fillRect b="-1710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4662DA7-0D52-C970-B078-C778456548F1}"/>
                  </a:ext>
                </a:extLst>
              </p:cNvPr>
              <p:cNvSpPr txBox="1"/>
              <p:nvPr/>
            </p:nvSpPr>
            <p:spPr>
              <a:xfrm>
                <a:off x="2498632" y="1898856"/>
                <a:ext cx="4629922"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𝑞</m:t>
                    </m:r>
                  </m:oMath>
                </a14:m>
                <a:r>
                  <a:rPr lang="en-US" sz="2400" dirty="0"/>
                  <a:t> – “the state of the particle is in A”</a:t>
                </a:r>
              </a:p>
            </p:txBody>
          </p:sp>
        </mc:Choice>
        <mc:Fallback xmlns="">
          <p:sp>
            <p:nvSpPr>
              <p:cNvPr id="28" name="TextBox 27">
                <a:extLst>
                  <a:ext uri="{FF2B5EF4-FFF2-40B4-BE49-F238E27FC236}">
                    <a16:creationId xmlns:a16="http://schemas.microsoft.com/office/drawing/2014/main" id="{54662DA7-0D52-C970-B078-C778456548F1}"/>
                  </a:ext>
                </a:extLst>
              </p:cNvPr>
              <p:cNvSpPr txBox="1">
                <a:spLocks noRot="1" noChangeAspect="1" noMove="1" noResize="1" noEditPoints="1" noAdjustHandles="1" noChangeArrowheads="1" noChangeShapeType="1" noTextEdit="1"/>
              </p:cNvSpPr>
              <p:nvPr/>
            </p:nvSpPr>
            <p:spPr>
              <a:xfrm>
                <a:off x="2498632" y="1898856"/>
                <a:ext cx="4629922" cy="461665"/>
              </a:xfrm>
              <a:prstGeom prst="rect">
                <a:avLst/>
              </a:prstGeom>
              <a:blipFill>
                <a:blip r:embed="rId6"/>
                <a:stretch>
                  <a:fillRect l="-395" t="-10526" r="-1054"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1F61987-5C33-AF25-C7BD-CE8F7E659FA8}"/>
                  </a:ext>
                </a:extLst>
              </p:cNvPr>
              <p:cNvSpPr txBox="1"/>
              <p:nvPr/>
            </p:nvSpPr>
            <p:spPr>
              <a:xfrm>
                <a:off x="759873" y="1265753"/>
                <a:ext cx="5057988" cy="461665"/>
              </a:xfrm>
              <a:prstGeom prst="rect">
                <a:avLst/>
              </a:prstGeom>
              <a:noFill/>
            </p:spPr>
            <p:txBody>
              <a:bodyPr wrap="none" rtlCol="0">
                <a:spAutoFit/>
              </a:bodyPr>
              <a:lstStyle/>
              <a:p>
                <a:r>
                  <a:rPr lang="en-US" sz="2400" dirty="0"/>
                  <a:t>Consider a classical distribution </a:t>
                </a:r>
                <a14:m>
                  <m:oMath xmlns:m="http://schemas.openxmlformats.org/officeDocument/2006/math">
                    <m:r>
                      <a:rPr lang="en-US" sz="2400" i="1">
                        <a:latin typeface="Cambria Math" panose="02040503050406030204" pitchFamily="18" charset="0"/>
                      </a:rPr>
                      <m:t>𝜌</m:t>
                    </m:r>
                    <m:d>
                      <m:dPr>
                        <m:ctrlPr>
                          <a:rPr lang="en-US" sz="2400" i="1">
                            <a:latin typeface="Cambria Math" panose="02040503050406030204" pitchFamily="18" charset="0"/>
                          </a:rPr>
                        </m:ctrlPr>
                      </m:dPr>
                      <m:e>
                        <m:r>
                          <a:rPr lang="en-US" sz="2400" i="1">
                            <a:latin typeface="Cambria Math" panose="02040503050406030204" pitchFamily="18" charset="0"/>
                          </a:rPr>
                          <m:t>𝑥</m:t>
                        </m:r>
                        <m:r>
                          <a:rPr lang="en-US" sz="2400" i="1">
                            <a:latin typeface="Cambria Math" panose="02040503050406030204" pitchFamily="18" charset="0"/>
                          </a:rPr>
                          <m:t>,</m:t>
                        </m:r>
                        <m:r>
                          <a:rPr lang="en-US" sz="2400" i="1">
                            <a:latin typeface="Cambria Math" panose="02040503050406030204" pitchFamily="18" charset="0"/>
                          </a:rPr>
                          <m:t>𝑝</m:t>
                        </m:r>
                      </m:e>
                    </m:d>
                  </m:oMath>
                </a14:m>
                <a:endParaRPr lang="en-US" sz="2400" dirty="0"/>
              </a:p>
            </p:txBody>
          </p:sp>
        </mc:Choice>
        <mc:Fallback xmlns="">
          <p:sp>
            <p:nvSpPr>
              <p:cNvPr id="10" name="TextBox 9">
                <a:extLst>
                  <a:ext uri="{FF2B5EF4-FFF2-40B4-BE49-F238E27FC236}">
                    <a16:creationId xmlns:a16="http://schemas.microsoft.com/office/drawing/2014/main" id="{D1F61987-5C33-AF25-C7BD-CE8F7E659FA8}"/>
                  </a:ext>
                </a:extLst>
              </p:cNvPr>
              <p:cNvSpPr txBox="1">
                <a:spLocks noRot="1" noChangeAspect="1" noMove="1" noResize="1" noEditPoints="1" noAdjustHandles="1" noChangeArrowheads="1" noChangeShapeType="1" noTextEdit="1"/>
              </p:cNvSpPr>
              <p:nvPr/>
            </p:nvSpPr>
            <p:spPr>
              <a:xfrm>
                <a:off x="759873" y="1265753"/>
                <a:ext cx="5057988" cy="461665"/>
              </a:xfrm>
              <a:prstGeom prst="rect">
                <a:avLst/>
              </a:prstGeom>
              <a:blipFill>
                <a:blip r:embed="rId7"/>
                <a:stretch>
                  <a:fillRect l="-1930" t="-10667" b="-30667"/>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3FE78D1C-D57E-8506-75E9-B9D56083C949}"/>
              </a:ext>
            </a:extLst>
          </p:cNvPr>
          <p:cNvCxnSpPr/>
          <p:nvPr/>
        </p:nvCxnSpPr>
        <p:spPr>
          <a:xfrm flipH="1">
            <a:off x="6032310" y="1530336"/>
            <a:ext cx="548330" cy="288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E8CC4D8-42EA-3213-5F2D-065364D77D87}"/>
              </a:ext>
            </a:extLst>
          </p:cNvPr>
          <p:cNvSpPr txBox="1"/>
          <p:nvPr/>
        </p:nvSpPr>
        <p:spPr>
          <a:xfrm>
            <a:off x="6670976" y="1207170"/>
            <a:ext cx="1802605" cy="646331"/>
          </a:xfrm>
          <a:prstGeom prst="rect">
            <a:avLst/>
          </a:prstGeom>
          <a:noFill/>
        </p:spPr>
        <p:txBody>
          <a:bodyPr wrap="square" rtlCol="0">
            <a:spAutoFit/>
          </a:bodyPr>
          <a:lstStyle/>
          <a:p>
            <a:r>
              <a:rPr lang="en-US" dirty="0"/>
              <a:t>Either statistical or probabilistic</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233C5E5-C807-7385-D6E6-4529860B0FE5}"/>
                  </a:ext>
                </a:extLst>
              </p:cNvPr>
              <p:cNvSpPr txBox="1"/>
              <p:nvPr/>
            </p:nvSpPr>
            <p:spPr>
              <a:xfrm>
                <a:off x="256773" y="2624782"/>
                <a:ext cx="4139979"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𝑐</m:t>
                        </m:r>
                      </m:sub>
                    </m:sSub>
                  </m:oMath>
                </a14:m>
                <a:r>
                  <a:rPr lang="en-US" sz="2400" dirty="0"/>
                  <a:t> – “the center of mass is in A”</a:t>
                </a:r>
              </a:p>
            </p:txBody>
          </p:sp>
        </mc:Choice>
        <mc:Fallback xmlns="">
          <p:sp>
            <p:nvSpPr>
              <p:cNvPr id="15" name="TextBox 14">
                <a:extLst>
                  <a:ext uri="{FF2B5EF4-FFF2-40B4-BE49-F238E27FC236}">
                    <a16:creationId xmlns:a16="http://schemas.microsoft.com/office/drawing/2014/main" id="{3233C5E5-C807-7385-D6E6-4529860B0FE5}"/>
                  </a:ext>
                </a:extLst>
              </p:cNvPr>
              <p:cNvSpPr txBox="1">
                <a:spLocks noRot="1" noChangeAspect="1" noMove="1" noResize="1" noEditPoints="1" noAdjustHandles="1" noChangeArrowheads="1" noChangeShapeType="1" noTextEdit="1"/>
              </p:cNvSpPr>
              <p:nvPr/>
            </p:nvSpPr>
            <p:spPr>
              <a:xfrm>
                <a:off x="256773" y="2624782"/>
                <a:ext cx="4139979" cy="461665"/>
              </a:xfrm>
              <a:prstGeom prst="rect">
                <a:avLst/>
              </a:prstGeom>
              <a:blipFill>
                <a:blip r:embed="rId8"/>
                <a:stretch>
                  <a:fillRect l="-442" t="-10667" r="-147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0B44DC2-3499-465B-52FB-C4DCB82D4DA9}"/>
                  </a:ext>
                </a:extLst>
              </p:cNvPr>
              <p:cNvSpPr txBox="1"/>
              <p:nvPr/>
            </p:nvSpPr>
            <p:spPr>
              <a:xfrm>
                <a:off x="4632132" y="2624781"/>
                <a:ext cx="4544899"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𝑑</m:t>
                        </m:r>
                      </m:sub>
                    </m:sSub>
                  </m:oMath>
                </a14:m>
                <a:r>
                  <a:rPr lang="en-US" sz="2400" dirty="0"/>
                  <a:t> – “one </a:t>
                </a:r>
                <a:r>
                  <a:rPr lang="en-US" sz="2400" dirty="0" err="1"/>
                  <a:t>stdev</a:t>
                </a:r>
                <a:r>
                  <a:rPr lang="en-US" sz="2400" dirty="0"/>
                  <a:t> of the distr. is in A”</a:t>
                </a:r>
              </a:p>
            </p:txBody>
          </p:sp>
        </mc:Choice>
        <mc:Fallback xmlns="">
          <p:sp>
            <p:nvSpPr>
              <p:cNvPr id="16" name="TextBox 15">
                <a:extLst>
                  <a:ext uri="{FF2B5EF4-FFF2-40B4-BE49-F238E27FC236}">
                    <a16:creationId xmlns:a16="http://schemas.microsoft.com/office/drawing/2014/main" id="{C0B44DC2-3499-465B-52FB-C4DCB82D4DA9}"/>
                  </a:ext>
                </a:extLst>
              </p:cNvPr>
              <p:cNvSpPr txBox="1">
                <a:spLocks noRot="1" noChangeAspect="1" noMove="1" noResize="1" noEditPoints="1" noAdjustHandles="1" noChangeArrowheads="1" noChangeShapeType="1" noTextEdit="1"/>
              </p:cNvSpPr>
              <p:nvPr/>
            </p:nvSpPr>
            <p:spPr>
              <a:xfrm>
                <a:off x="4632132" y="2624781"/>
                <a:ext cx="4544899" cy="461665"/>
              </a:xfrm>
              <a:prstGeom prst="rect">
                <a:avLst/>
              </a:prstGeom>
              <a:blipFill>
                <a:blip r:embed="rId9"/>
                <a:stretch>
                  <a:fillRect l="-403" t="-10667" r="-1208"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D53AE83-CADA-40A7-E1DA-84E980505018}"/>
                  </a:ext>
                </a:extLst>
              </p:cNvPr>
              <p:cNvSpPr txBox="1"/>
              <p:nvPr/>
            </p:nvSpPr>
            <p:spPr>
              <a:xfrm>
                <a:off x="1623955" y="3183462"/>
                <a:ext cx="1492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i="1" smtClean="0">
                                  <a:latin typeface="Cambria Math" panose="02040503050406030204" pitchFamily="18" charset="0"/>
                                </a:rPr>
                                <m:t>𝑝</m:t>
                              </m:r>
                            </m:e>
                          </m:acc>
                        </m:e>
                      </m:d>
                      <m:r>
                        <a:rPr lang="en-US" sz="2400" b="0" i="1" smtClean="0">
                          <a:latin typeface="Cambria Math" panose="02040503050406030204" pitchFamily="18" charset="0"/>
                        </a:rPr>
                        <m:t>∈</m:t>
                      </m:r>
                      <m:r>
                        <a:rPr lang="en-US" sz="2400" b="0" i="1" smtClean="0">
                          <a:latin typeface="Cambria Math" panose="02040503050406030204" pitchFamily="18" charset="0"/>
                        </a:rPr>
                        <m:t>𝐴</m:t>
                      </m:r>
                    </m:oMath>
                  </m:oMathPara>
                </a14:m>
                <a:endParaRPr lang="en-US" sz="2400" dirty="0"/>
              </a:p>
            </p:txBody>
          </p:sp>
        </mc:Choice>
        <mc:Fallback xmlns="">
          <p:sp>
            <p:nvSpPr>
              <p:cNvPr id="20" name="TextBox 19">
                <a:extLst>
                  <a:ext uri="{FF2B5EF4-FFF2-40B4-BE49-F238E27FC236}">
                    <a16:creationId xmlns:a16="http://schemas.microsoft.com/office/drawing/2014/main" id="{2D53AE83-CADA-40A7-E1DA-84E980505018}"/>
                  </a:ext>
                </a:extLst>
              </p:cNvPr>
              <p:cNvSpPr txBox="1">
                <a:spLocks noRot="1" noChangeAspect="1" noMove="1" noResize="1" noEditPoints="1" noAdjustHandles="1" noChangeArrowheads="1" noChangeShapeType="1" noTextEdit="1"/>
              </p:cNvSpPr>
              <p:nvPr/>
            </p:nvSpPr>
            <p:spPr>
              <a:xfrm>
                <a:off x="1623955" y="3183462"/>
                <a:ext cx="1492845" cy="461665"/>
              </a:xfrm>
              <a:prstGeom prst="rect">
                <a:avLst/>
              </a:prstGeom>
              <a:blipFill>
                <a:blip r:embed="rId10"/>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032F687-7F2C-98E8-2A0F-D14961BFECEC}"/>
                  </a:ext>
                </a:extLst>
              </p:cNvPr>
              <p:cNvSpPr txBox="1"/>
              <p:nvPr/>
            </p:nvSpPr>
            <p:spPr>
              <a:xfrm>
                <a:off x="4648773" y="3191931"/>
                <a:ext cx="4489114" cy="885948"/>
              </a:xfrm>
              <a:prstGeom prst="rect">
                <a:avLst/>
              </a:prstGeom>
              <a:noFill/>
            </p:spPr>
            <p:txBody>
              <a:bodyPr wrap="none" rtlCol="0">
                <a:spAutoFit/>
              </a:bodyPr>
              <a:lstStyle/>
              <a:p>
                <a14:m>
                  <m:oMath xmlns:m="http://schemas.openxmlformats.org/officeDocument/2006/math">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𝑥</m:t>
                            </m:r>
                          </m:sub>
                        </m:sSub>
                        <m:r>
                          <a:rPr lang="en-US" sz="2400" b="0" i="1" smtClean="0">
                            <a:latin typeface="Cambria Math" panose="02040503050406030204" pitchFamily="18" charset="0"/>
                          </a:rPr>
                          <m:t>/2,</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𝑥</m:t>
                            </m:r>
                          </m:sub>
                        </m:sSub>
                        <m:r>
                          <a:rPr lang="en-US" sz="2400" i="1">
                            <a:latin typeface="Cambria Math" panose="02040503050406030204" pitchFamily="18" charset="0"/>
                          </a:rPr>
                          <m:t>/2</m:t>
                        </m:r>
                      </m:e>
                    </m:d>
                  </m:oMath>
                </a14:m>
                <a:r>
                  <a:rPr lang="en-US" sz="2400" b="0" i="1" dirty="0">
                    <a:latin typeface="Cambria Math" panose="02040503050406030204" pitchFamily="18" charset="0"/>
                  </a:rPr>
                  <a:t> </a:t>
                </a:r>
                <a:br>
                  <a:rPr lang="en-US" sz="2400" b="0" i="1" dirty="0">
                    <a:latin typeface="Cambria Math" panose="02040503050406030204" pitchFamily="18" charset="0"/>
                  </a:rPr>
                </a:br>
                <a:r>
                  <a:rPr lang="en-US" sz="2400" b="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𝑝</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𝑝</m:t>
                            </m:r>
                          </m:sub>
                        </m:sSub>
                        <m:r>
                          <a:rPr lang="en-US" sz="2400" i="1">
                            <a:latin typeface="Cambria Math" panose="02040503050406030204" pitchFamily="18" charset="0"/>
                          </a:rPr>
                          <m:t>/2,</m:t>
                        </m:r>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𝑝</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𝑝</m:t>
                            </m:r>
                          </m:sub>
                        </m:sSub>
                        <m:r>
                          <a:rPr lang="en-US" sz="2400" i="1">
                            <a:latin typeface="Cambria Math" panose="02040503050406030204" pitchFamily="18" charset="0"/>
                          </a:rPr>
                          <m:t>/2</m:t>
                        </m:r>
                      </m:e>
                    </m:d>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endParaRPr lang="en-US" sz="2400" dirty="0"/>
              </a:p>
            </p:txBody>
          </p:sp>
        </mc:Choice>
        <mc:Fallback xmlns="">
          <p:sp>
            <p:nvSpPr>
              <p:cNvPr id="21" name="TextBox 20">
                <a:extLst>
                  <a:ext uri="{FF2B5EF4-FFF2-40B4-BE49-F238E27FC236}">
                    <a16:creationId xmlns:a16="http://schemas.microsoft.com/office/drawing/2014/main" id="{0032F687-7F2C-98E8-2A0F-D14961BFECEC}"/>
                  </a:ext>
                </a:extLst>
              </p:cNvPr>
              <p:cNvSpPr txBox="1">
                <a:spLocks noRot="1" noChangeAspect="1" noMove="1" noResize="1" noEditPoints="1" noAdjustHandles="1" noChangeArrowheads="1" noChangeShapeType="1" noTextEdit="1"/>
              </p:cNvSpPr>
              <p:nvPr/>
            </p:nvSpPr>
            <p:spPr>
              <a:xfrm>
                <a:off x="4648773" y="3191931"/>
                <a:ext cx="4489114" cy="885948"/>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681B78D3-7E8E-268E-26AF-C1D485099D76}"/>
                  </a:ext>
                </a:extLst>
              </p:cNvPr>
              <p:cNvSpPr txBox="1"/>
              <p:nvPr/>
            </p:nvSpPr>
            <p:spPr>
              <a:xfrm>
                <a:off x="256773" y="4153265"/>
                <a:ext cx="4045165" cy="830997"/>
              </a:xfrm>
              <a:prstGeom prst="rect">
                <a:avLst/>
              </a:prstGeom>
              <a:noFill/>
            </p:spPr>
            <p:txBody>
              <a:bodyPr wrap="squar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𝑐</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𝑐</m:t>
                        </m:r>
                      </m:sub>
                    </m:sSub>
                    <m:r>
                      <a:rPr lang="en-US" sz="2400" b="0" i="1" smtClean="0">
                        <a:latin typeface="Cambria Math" panose="02040503050406030204" pitchFamily="18" charset="0"/>
                      </a:rPr>
                      <m:t>=</m:t>
                    </m:r>
                  </m:oMath>
                </a14:m>
                <a:r>
                  <a:rPr lang="en-US" sz="2400" dirty="0"/>
                  <a:t> “the center of mass is in A</a:t>
                </a:r>
                <a14:m>
                  <m:oMath xmlns:m="http://schemas.openxmlformats.org/officeDocument/2006/math">
                    <m:r>
                      <a:rPr lang="en-US" sz="2400" b="0" i="1" smtClean="0">
                        <a:latin typeface="Cambria Math" panose="02040503050406030204" pitchFamily="18" charset="0"/>
                      </a:rPr>
                      <m:t>∪</m:t>
                    </m:r>
                  </m:oMath>
                </a14:m>
                <a:r>
                  <a:rPr lang="en-US" sz="2400" dirty="0"/>
                  <a:t>B”</a:t>
                </a:r>
              </a:p>
            </p:txBody>
          </p:sp>
        </mc:Choice>
        <mc:Fallback xmlns="">
          <p:sp>
            <p:nvSpPr>
              <p:cNvPr id="25" name="TextBox 24">
                <a:extLst>
                  <a:ext uri="{FF2B5EF4-FFF2-40B4-BE49-F238E27FC236}">
                    <a16:creationId xmlns:a16="http://schemas.microsoft.com/office/drawing/2014/main" id="{681B78D3-7E8E-268E-26AF-C1D485099D76}"/>
                  </a:ext>
                </a:extLst>
              </p:cNvPr>
              <p:cNvSpPr txBox="1">
                <a:spLocks noRot="1" noChangeAspect="1" noMove="1" noResize="1" noEditPoints="1" noAdjustHandles="1" noChangeArrowheads="1" noChangeShapeType="1" noTextEdit="1"/>
              </p:cNvSpPr>
              <p:nvPr/>
            </p:nvSpPr>
            <p:spPr>
              <a:xfrm>
                <a:off x="256773" y="4153265"/>
                <a:ext cx="4045165" cy="830997"/>
              </a:xfrm>
              <a:prstGeom prst="rect">
                <a:avLst/>
              </a:prstGeom>
              <a:blipFill>
                <a:blip r:embed="rId12"/>
                <a:stretch>
                  <a:fillRect l="-2259"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4E31300D-0624-EF8C-9AE8-A773EB3E5BFB}"/>
                  </a:ext>
                </a:extLst>
              </p:cNvPr>
              <p:cNvSpPr txBox="1"/>
              <p:nvPr/>
            </p:nvSpPr>
            <p:spPr>
              <a:xfrm>
                <a:off x="4643279" y="4128937"/>
                <a:ext cx="4792270" cy="830997"/>
              </a:xfrm>
              <a:prstGeom prst="rect">
                <a:avLst/>
              </a:prstGeom>
              <a:noFill/>
            </p:spPr>
            <p:txBody>
              <a:bodyPr wrap="squar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oMath>
                </a14:m>
                <a:r>
                  <a:rPr lang="en-US" sz="2400" dirty="0"/>
                  <a:t> “one stdev of the distr. is in A</a:t>
                </a:r>
                <a14:m>
                  <m:oMath xmlns:m="http://schemas.openxmlformats.org/officeDocument/2006/math">
                    <m:r>
                      <a:rPr lang="en-US" sz="2400" b="0" i="1" smtClean="0">
                        <a:latin typeface="Cambria Math" panose="02040503050406030204" pitchFamily="18" charset="0"/>
                      </a:rPr>
                      <m:t>∪</m:t>
                    </m:r>
                  </m:oMath>
                </a14:m>
                <a:r>
                  <a:rPr lang="en-US" sz="2400" dirty="0"/>
                  <a:t>B”</a:t>
                </a:r>
              </a:p>
            </p:txBody>
          </p:sp>
        </mc:Choice>
        <mc:Fallback xmlns="">
          <p:sp>
            <p:nvSpPr>
              <p:cNvPr id="26" name="TextBox 25">
                <a:extLst>
                  <a:ext uri="{FF2B5EF4-FFF2-40B4-BE49-F238E27FC236}">
                    <a16:creationId xmlns:a16="http://schemas.microsoft.com/office/drawing/2014/main" id="{4E31300D-0624-EF8C-9AE8-A773EB3E5BFB}"/>
                  </a:ext>
                </a:extLst>
              </p:cNvPr>
              <p:cNvSpPr txBox="1">
                <a:spLocks noRot="1" noChangeAspect="1" noMove="1" noResize="1" noEditPoints="1" noAdjustHandles="1" noChangeArrowheads="1" noChangeShapeType="1" noTextEdit="1"/>
              </p:cNvSpPr>
              <p:nvPr/>
            </p:nvSpPr>
            <p:spPr>
              <a:xfrm>
                <a:off x="4643279" y="4128937"/>
                <a:ext cx="4792270" cy="830997"/>
              </a:xfrm>
              <a:prstGeom prst="rect">
                <a:avLst/>
              </a:prstGeom>
              <a:blipFill>
                <a:blip r:embed="rId13"/>
                <a:stretch>
                  <a:fillRect l="-2036" t="-5839" b="-15328"/>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05DD37FC-5CD4-E83A-1D68-35FC4676BFD9}"/>
              </a:ext>
            </a:extLst>
          </p:cNvPr>
          <p:cNvCxnSpPr>
            <a:endCxn id="28" idx="3"/>
          </p:cNvCxnSpPr>
          <p:nvPr/>
        </p:nvCxnSpPr>
        <p:spPr>
          <a:xfrm flipH="1">
            <a:off x="7128554" y="2099388"/>
            <a:ext cx="569201" cy="30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0F464AF-CC3D-649D-08A7-3738F319BDF5}"/>
              </a:ext>
            </a:extLst>
          </p:cNvPr>
          <p:cNvSpPr txBox="1"/>
          <p:nvPr/>
        </p:nvSpPr>
        <p:spPr>
          <a:xfrm>
            <a:off x="7707084" y="1880292"/>
            <a:ext cx="1498116" cy="369332"/>
          </a:xfrm>
          <a:prstGeom prst="rect">
            <a:avLst/>
          </a:prstGeom>
          <a:noFill/>
        </p:spPr>
        <p:txBody>
          <a:bodyPr wrap="square" rtlCol="0">
            <a:spAutoFit/>
          </a:bodyPr>
          <a:lstStyle/>
          <a:p>
            <a:r>
              <a:rPr lang="en-US" dirty="0"/>
              <a:t>Ambiguous</a:t>
            </a:r>
          </a:p>
        </p:txBody>
      </p:sp>
      <p:cxnSp>
        <p:nvCxnSpPr>
          <p:cNvPr id="36" name="Straight Arrow Connector 35">
            <a:extLst>
              <a:ext uri="{FF2B5EF4-FFF2-40B4-BE49-F238E27FC236}">
                <a16:creationId xmlns:a16="http://schemas.microsoft.com/office/drawing/2014/main" id="{AB41FFE1-6EAB-D650-56CF-AF3B6B5F50BF}"/>
              </a:ext>
            </a:extLst>
          </p:cNvPr>
          <p:cNvCxnSpPr>
            <a:cxnSpLocks/>
          </p:cNvCxnSpPr>
          <p:nvPr/>
        </p:nvCxnSpPr>
        <p:spPr>
          <a:xfrm flipH="1" flipV="1">
            <a:off x="5817861" y="4753024"/>
            <a:ext cx="853115" cy="199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9EE3B725-5F31-F6DA-EDE8-84FC7BEAE665}"/>
              </a:ext>
            </a:extLst>
          </p:cNvPr>
          <p:cNvSpPr txBox="1"/>
          <p:nvPr/>
        </p:nvSpPr>
        <p:spPr>
          <a:xfrm>
            <a:off x="6306475" y="4568764"/>
            <a:ext cx="2302206" cy="646331"/>
          </a:xfrm>
          <a:prstGeom prst="rect">
            <a:avLst/>
          </a:prstGeom>
          <a:noFill/>
        </p:spPr>
        <p:txBody>
          <a:bodyPr wrap="square" rtlCol="0">
            <a:spAutoFit/>
          </a:bodyPr>
          <a:lstStyle/>
          <a:p>
            <a:pPr algn="r"/>
            <a:r>
              <a:rPr lang="en-US" dirty="0"/>
              <a:t>Half-sigma in A and half-sigma in B</a:t>
            </a:r>
          </a:p>
        </p:txBody>
      </p:sp>
      <p:sp>
        <p:nvSpPr>
          <p:cNvPr id="38" name="TextBox 37">
            <a:extLst>
              <a:ext uri="{FF2B5EF4-FFF2-40B4-BE49-F238E27FC236}">
                <a16:creationId xmlns:a16="http://schemas.microsoft.com/office/drawing/2014/main" id="{ACC123B5-9FFE-54D0-54DC-1CA14F88C5F5}"/>
              </a:ext>
            </a:extLst>
          </p:cNvPr>
          <p:cNvSpPr txBox="1"/>
          <p:nvPr/>
        </p:nvSpPr>
        <p:spPr>
          <a:xfrm>
            <a:off x="256773" y="5224293"/>
            <a:ext cx="8734827" cy="1631216"/>
          </a:xfrm>
          <a:prstGeom prst="rect">
            <a:avLst/>
          </a:prstGeom>
          <a:noFill/>
        </p:spPr>
        <p:txBody>
          <a:bodyPr wrap="square" rtlCol="0">
            <a:spAutoFit/>
          </a:bodyPr>
          <a:lstStyle/>
          <a:p>
            <a:pPr algn="ctr"/>
            <a:r>
              <a:rPr lang="en-US" sz="3600" dirty="0">
                <a:solidFill>
                  <a:schemeClr val="accent6">
                    <a:lumMod val="75000"/>
                  </a:schemeClr>
                </a:solidFill>
              </a:rPr>
              <a:t>The disjunction does not always map to the union of the regions</a:t>
            </a:r>
            <a:br>
              <a:rPr lang="en-US" sz="3200" dirty="0">
                <a:solidFill>
                  <a:schemeClr val="accent6">
                    <a:lumMod val="75000"/>
                  </a:schemeClr>
                </a:solidFill>
              </a:rPr>
            </a:br>
            <a:r>
              <a:rPr lang="en-US" sz="2400" dirty="0">
                <a:solidFill>
                  <a:schemeClr val="accent6">
                    <a:lumMod val="75000"/>
                  </a:schemeClr>
                </a:solidFill>
              </a:rPr>
              <a:t>(nothing to do with quantum mechanics)</a:t>
            </a:r>
          </a:p>
        </p:txBody>
      </p:sp>
      <p:sp>
        <p:nvSpPr>
          <p:cNvPr id="17" name="Rectangle 16">
            <a:extLst>
              <a:ext uri="{FF2B5EF4-FFF2-40B4-BE49-F238E27FC236}">
                <a16:creationId xmlns:a16="http://schemas.microsoft.com/office/drawing/2014/main" id="{0C0C755A-C3C6-67B7-68A6-070EA58C6772}"/>
              </a:ext>
            </a:extLst>
          </p:cNvPr>
          <p:cNvSpPr/>
          <p:nvPr/>
        </p:nvSpPr>
        <p:spPr>
          <a:xfrm>
            <a:off x="10431262" y="2307806"/>
            <a:ext cx="185732" cy="13630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a:extLst>
              <a:ext uri="{FF2B5EF4-FFF2-40B4-BE49-F238E27FC236}">
                <a16:creationId xmlns:a16="http://schemas.microsoft.com/office/drawing/2014/main" id="{387222EA-1AF8-A3E3-EA45-880AF1AD8AFE}"/>
              </a:ext>
            </a:extLst>
          </p:cNvPr>
          <p:cNvSpPr/>
          <p:nvPr/>
        </p:nvSpPr>
        <p:spPr>
          <a:xfrm>
            <a:off x="10507872" y="2356983"/>
            <a:ext cx="37328" cy="37328"/>
          </a:xfrm>
          <a:prstGeom prst="ellipse">
            <a:avLst/>
          </a:prstGeom>
          <a:solidFill>
            <a:schemeClr val="tx1"/>
          </a:solidFill>
          <a:ln w="127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DFFC172F-509D-1DCF-8D13-FD53CD17AD1F}"/>
              </a:ext>
            </a:extLst>
          </p:cNvPr>
          <p:cNvSpPr txBox="1"/>
          <p:nvPr/>
        </p:nvSpPr>
        <p:spPr>
          <a:xfrm>
            <a:off x="230836" y="188763"/>
            <a:ext cx="7384842" cy="769441"/>
          </a:xfrm>
          <a:prstGeom prst="rect">
            <a:avLst/>
          </a:prstGeom>
          <a:noFill/>
        </p:spPr>
        <p:txBody>
          <a:bodyPr wrap="none" rtlCol="0">
            <a:spAutoFit/>
          </a:bodyPr>
          <a:lstStyle/>
          <a:p>
            <a:r>
              <a:rPr lang="en-US" sz="4400" dirty="0">
                <a:solidFill>
                  <a:schemeClr val="accent6">
                    <a:lumMod val="75000"/>
                  </a:schemeClr>
                </a:solidFill>
              </a:rPr>
              <a:t>Distributions have an extension</a:t>
            </a:r>
          </a:p>
        </p:txBody>
      </p:sp>
    </p:spTree>
    <p:extLst>
      <p:ext uri="{BB962C8B-B14F-4D97-AF65-F5344CB8AC3E}">
        <p14:creationId xmlns:p14="http://schemas.microsoft.com/office/powerpoint/2010/main" val="29831314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26">
            <a:extLst>
              <a:ext uri="{FF2B5EF4-FFF2-40B4-BE49-F238E27FC236}">
                <a16:creationId xmlns:a16="http://schemas.microsoft.com/office/drawing/2014/main" id="{5679BEB2-D2D7-4592-AA46-1EBD29C6F031}"/>
              </a:ext>
            </a:extLst>
          </p:cNvPr>
          <p:cNvGrpSpPr/>
          <p:nvPr/>
        </p:nvGrpSpPr>
        <p:grpSpPr>
          <a:xfrm>
            <a:off x="9317134" y="1124789"/>
            <a:ext cx="2532742" cy="2982800"/>
            <a:chOff x="7898882" y="1096797"/>
            <a:chExt cx="2532742" cy="298280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8C91B323-A126-D57A-928C-AAE3046E9990}"/>
                    </a:ext>
                  </a:extLst>
                </p:cNvPr>
                <p:cNvSpPr txBox="1"/>
                <p:nvPr/>
              </p:nvSpPr>
              <p:spPr>
                <a:xfrm>
                  <a:off x="10005225" y="3617932"/>
                  <a:ext cx="4263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𝑥</m:t>
                        </m:r>
                      </m:oMath>
                    </m:oMathPara>
                  </a14:m>
                  <a:endParaRPr lang="en-US" sz="2400" dirty="0"/>
                </a:p>
              </p:txBody>
            </p:sp>
          </mc:Choice>
          <mc:Fallback xmlns="">
            <p:sp>
              <p:nvSpPr>
                <p:cNvPr id="4" name="TextBox 3">
                  <a:extLst>
                    <a:ext uri="{FF2B5EF4-FFF2-40B4-BE49-F238E27FC236}">
                      <a16:creationId xmlns:a16="http://schemas.microsoft.com/office/drawing/2014/main" id="{8C91B323-A126-D57A-928C-AAE3046E9990}"/>
                    </a:ext>
                  </a:extLst>
                </p:cNvPr>
                <p:cNvSpPr txBox="1">
                  <a:spLocks noRot="1" noChangeAspect="1" noMove="1" noResize="1" noEditPoints="1" noAdjustHandles="1" noChangeArrowheads="1" noChangeShapeType="1" noTextEdit="1"/>
                </p:cNvSpPr>
                <p:nvPr/>
              </p:nvSpPr>
              <p:spPr>
                <a:xfrm>
                  <a:off x="10005225" y="3617932"/>
                  <a:ext cx="426399" cy="461665"/>
                </a:xfrm>
                <a:prstGeom prst="rect">
                  <a:avLst/>
                </a:prstGeom>
                <a:blipFill>
                  <a:blip r:embed="rId3"/>
                  <a:stretch>
                    <a:fillRect/>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B8F9EDB2-35B2-B8B6-B32B-33D907EED415}"/>
                </a:ext>
              </a:extLst>
            </p:cNvPr>
            <p:cNvCxnSpPr>
              <a:cxnSpLocks/>
            </p:cNvCxnSpPr>
            <p:nvPr/>
          </p:nvCxnSpPr>
          <p:spPr>
            <a:xfrm>
              <a:off x="8102082" y="1406331"/>
              <a:ext cx="0" cy="2512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7F9E515-14FC-82F8-93E2-7A6778595944}"/>
                    </a:ext>
                  </a:extLst>
                </p:cNvPr>
                <p:cNvSpPr txBox="1"/>
                <p:nvPr/>
              </p:nvSpPr>
              <p:spPr>
                <a:xfrm>
                  <a:off x="8102082" y="1096797"/>
                  <a:ext cx="4288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𝑝</m:t>
                        </m:r>
                      </m:oMath>
                    </m:oMathPara>
                  </a14:m>
                  <a:endParaRPr lang="en-US" sz="2400" dirty="0"/>
                </a:p>
              </p:txBody>
            </p:sp>
          </mc:Choice>
          <mc:Fallback xmlns="">
            <p:sp>
              <p:nvSpPr>
                <p:cNvPr id="6" name="TextBox 5">
                  <a:extLst>
                    <a:ext uri="{FF2B5EF4-FFF2-40B4-BE49-F238E27FC236}">
                      <a16:creationId xmlns:a16="http://schemas.microsoft.com/office/drawing/2014/main" id="{67F9E515-14FC-82F8-93E2-7A6778595944}"/>
                    </a:ext>
                  </a:extLst>
                </p:cNvPr>
                <p:cNvSpPr txBox="1">
                  <a:spLocks noRot="1" noChangeAspect="1" noMove="1" noResize="1" noEditPoints="1" noAdjustHandles="1" noChangeArrowheads="1" noChangeShapeType="1" noTextEdit="1"/>
                </p:cNvSpPr>
                <p:nvPr/>
              </p:nvSpPr>
              <p:spPr>
                <a:xfrm>
                  <a:off x="8102082" y="1096797"/>
                  <a:ext cx="428899" cy="461665"/>
                </a:xfrm>
                <a:prstGeom prst="rect">
                  <a:avLst/>
                </a:prstGeom>
                <a:blipFill>
                  <a:blip r:embed="rId4"/>
                  <a:stretch>
                    <a:fillRect b="-10667"/>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1FD5BD31-B0E9-09DD-9720-07A4414DC1D8}"/>
                </a:ext>
              </a:extLst>
            </p:cNvPr>
            <p:cNvCxnSpPr>
              <a:cxnSpLocks/>
            </p:cNvCxnSpPr>
            <p:nvPr/>
          </p:nvCxnSpPr>
          <p:spPr>
            <a:xfrm>
              <a:off x="7898882" y="3689221"/>
              <a:ext cx="25327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56D1D619-1DFC-5347-19C4-2BB4300EA172}"/>
                </a:ext>
              </a:extLst>
            </p:cNvPr>
            <p:cNvSpPr/>
            <p:nvPr/>
          </p:nvSpPr>
          <p:spPr>
            <a:xfrm>
              <a:off x="8726200" y="2156865"/>
              <a:ext cx="507997" cy="914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A</a:t>
              </a:r>
            </a:p>
          </p:txBody>
        </p:sp>
        <p:sp>
          <p:nvSpPr>
            <p:cNvPr id="18" name="Rectangle 17">
              <a:extLst>
                <a:ext uri="{FF2B5EF4-FFF2-40B4-BE49-F238E27FC236}">
                  <a16:creationId xmlns:a16="http://schemas.microsoft.com/office/drawing/2014/main" id="{CAE6A32D-757B-DAA4-A27E-F84638924B45}"/>
                </a:ext>
              </a:extLst>
            </p:cNvPr>
            <p:cNvSpPr/>
            <p:nvPr/>
          </p:nvSpPr>
          <p:spPr>
            <a:xfrm>
              <a:off x="9234198" y="2156903"/>
              <a:ext cx="507997" cy="914293"/>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B</a:t>
              </a:r>
            </a:p>
          </p:txBody>
        </p:sp>
        <p:cxnSp>
          <p:nvCxnSpPr>
            <p:cNvPr id="22" name="Straight Arrow Connector 21">
              <a:extLst>
                <a:ext uri="{FF2B5EF4-FFF2-40B4-BE49-F238E27FC236}">
                  <a16:creationId xmlns:a16="http://schemas.microsoft.com/office/drawing/2014/main" id="{1BE4B368-FE01-359A-5D72-64E30C07DD56}"/>
                </a:ext>
              </a:extLst>
            </p:cNvPr>
            <p:cNvCxnSpPr/>
            <p:nvPr/>
          </p:nvCxnSpPr>
          <p:spPr>
            <a:xfrm flipV="1">
              <a:off x="9640600" y="1728494"/>
              <a:ext cx="50083" cy="529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2986661-2256-EECF-142E-DBFABB7AA388}"/>
                </a:ext>
              </a:extLst>
            </p:cNvPr>
            <p:cNvCxnSpPr/>
            <p:nvPr/>
          </p:nvCxnSpPr>
          <p:spPr>
            <a:xfrm flipV="1">
              <a:off x="8929400" y="1728494"/>
              <a:ext cx="609600" cy="5299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F81210C3-766E-7FAA-7876-F3880162CE9B}"/>
                    </a:ext>
                  </a:extLst>
                </p:cNvPr>
                <p:cNvSpPr txBox="1"/>
                <p:nvPr/>
              </p:nvSpPr>
              <p:spPr>
                <a:xfrm>
                  <a:off x="9198742" y="1279074"/>
                  <a:ext cx="812791"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ℏ/4</m:t>
                        </m:r>
                      </m:oMath>
                    </m:oMathPara>
                  </a14:m>
                  <a:endParaRPr lang="en-US" sz="2400" dirty="0"/>
                </a:p>
              </p:txBody>
            </p:sp>
          </mc:Choice>
          <mc:Fallback xmlns="">
            <p:sp>
              <p:nvSpPr>
                <p:cNvPr id="24" name="TextBox 23">
                  <a:extLst>
                    <a:ext uri="{FF2B5EF4-FFF2-40B4-BE49-F238E27FC236}">
                      <a16:creationId xmlns:a16="http://schemas.microsoft.com/office/drawing/2014/main" id="{F81210C3-766E-7FAA-7876-F3880162CE9B}"/>
                    </a:ext>
                  </a:extLst>
                </p:cNvPr>
                <p:cNvSpPr txBox="1">
                  <a:spLocks noRot="1" noChangeAspect="1" noMove="1" noResize="1" noEditPoints="1" noAdjustHandles="1" noChangeArrowheads="1" noChangeShapeType="1" noTextEdit="1"/>
                </p:cNvSpPr>
                <p:nvPr/>
              </p:nvSpPr>
              <p:spPr>
                <a:xfrm>
                  <a:off x="9198742" y="1279074"/>
                  <a:ext cx="812791" cy="461665"/>
                </a:xfrm>
                <a:prstGeom prst="rect">
                  <a:avLst/>
                </a:prstGeom>
                <a:blipFill>
                  <a:blip r:embed="rId5"/>
                  <a:stretch>
                    <a:fillRect b="-17105"/>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54662DA7-0D52-C970-B078-C778456548F1}"/>
                  </a:ext>
                </a:extLst>
              </p:cNvPr>
              <p:cNvSpPr txBox="1"/>
              <p:nvPr/>
            </p:nvSpPr>
            <p:spPr>
              <a:xfrm>
                <a:off x="2498632" y="1898856"/>
                <a:ext cx="4629922"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𝑞</m:t>
                    </m:r>
                  </m:oMath>
                </a14:m>
                <a:r>
                  <a:rPr lang="en-US" sz="2400" dirty="0"/>
                  <a:t> – “the state of the particle is in A”</a:t>
                </a:r>
              </a:p>
            </p:txBody>
          </p:sp>
        </mc:Choice>
        <mc:Fallback xmlns="">
          <p:sp>
            <p:nvSpPr>
              <p:cNvPr id="28" name="TextBox 27">
                <a:extLst>
                  <a:ext uri="{FF2B5EF4-FFF2-40B4-BE49-F238E27FC236}">
                    <a16:creationId xmlns:a16="http://schemas.microsoft.com/office/drawing/2014/main" id="{54662DA7-0D52-C970-B078-C778456548F1}"/>
                  </a:ext>
                </a:extLst>
              </p:cNvPr>
              <p:cNvSpPr txBox="1">
                <a:spLocks noRot="1" noChangeAspect="1" noMove="1" noResize="1" noEditPoints="1" noAdjustHandles="1" noChangeArrowheads="1" noChangeShapeType="1" noTextEdit="1"/>
              </p:cNvSpPr>
              <p:nvPr/>
            </p:nvSpPr>
            <p:spPr>
              <a:xfrm>
                <a:off x="2498632" y="1898856"/>
                <a:ext cx="4629922" cy="461665"/>
              </a:xfrm>
              <a:prstGeom prst="rect">
                <a:avLst/>
              </a:prstGeom>
              <a:blipFill>
                <a:blip r:embed="rId6"/>
                <a:stretch>
                  <a:fillRect l="-395" t="-10526" r="-1054"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233C5E5-C807-7385-D6E6-4529860B0FE5}"/>
                  </a:ext>
                </a:extLst>
              </p:cNvPr>
              <p:cNvSpPr txBox="1"/>
              <p:nvPr/>
            </p:nvSpPr>
            <p:spPr>
              <a:xfrm>
                <a:off x="256773" y="2624782"/>
                <a:ext cx="4139979"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𝑐</m:t>
                        </m:r>
                      </m:sub>
                    </m:sSub>
                  </m:oMath>
                </a14:m>
                <a:r>
                  <a:rPr lang="en-US" sz="2400" dirty="0"/>
                  <a:t> – “the center of mass is in A”</a:t>
                </a:r>
              </a:p>
            </p:txBody>
          </p:sp>
        </mc:Choice>
        <mc:Fallback xmlns="">
          <p:sp>
            <p:nvSpPr>
              <p:cNvPr id="15" name="TextBox 14">
                <a:extLst>
                  <a:ext uri="{FF2B5EF4-FFF2-40B4-BE49-F238E27FC236}">
                    <a16:creationId xmlns:a16="http://schemas.microsoft.com/office/drawing/2014/main" id="{3233C5E5-C807-7385-D6E6-4529860B0FE5}"/>
                  </a:ext>
                </a:extLst>
              </p:cNvPr>
              <p:cNvSpPr txBox="1">
                <a:spLocks noRot="1" noChangeAspect="1" noMove="1" noResize="1" noEditPoints="1" noAdjustHandles="1" noChangeArrowheads="1" noChangeShapeType="1" noTextEdit="1"/>
              </p:cNvSpPr>
              <p:nvPr/>
            </p:nvSpPr>
            <p:spPr>
              <a:xfrm>
                <a:off x="256773" y="2624782"/>
                <a:ext cx="4139979" cy="461665"/>
              </a:xfrm>
              <a:prstGeom prst="rect">
                <a:avLst/>
              </a:prstGeom>
              <a:blipFill>
                <a:blip r:embed="rId7"/>
                <a:stretch>
                  <a:fillRect l="-442" t="-10667" r="-1473"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2D53AE83-CADA-40A7-E1DA-84E980505018}"/>
                  </a:ext>
                </a:extLst>
              </p:cNvPr>
              <p:cNvSpPr txBox="1"/>
              <p:nvPr/>
            </p:nvSpPr>
            <p:spPr>
              <a:xfrm>
                <a:off x="1623955" y="3183462"/>
                <a:ext cx="1492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400" b="0" i="1" smtClean="0">
                              <a:latin typeface="Cambria Math" panose="02040503050406030204" pitchFamily="18" charset="0"/>
                            </a:rPr>
                          </m:ctrlPr>
                        </m:d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i="1" smtClean="0">
                                  <a:latin typeface="Cambria Math" panose="02040503050406030204" pitchFamily="18" charset="0"/>
                                </a:rPr>
                                <m:t>𝑝</m:t>
                              </m:r>
                            </m:e>
                          </m:acc>
                        </m:e>
                      </m:d>
                      <m:r>
                        <a:rPr lang="en-US" sz="2400" b="0" i="1" smtClean="0">
                          <a:latin typeface="Cambria Math" panose="02040503050406030204" pitchFamily="18" charset="0"/>
                        </a:rPr>
                        <m:t>∈</m:t>
                      </m:r>
                      <m:r>
                        <a:rPr lang="en-US" sz="2400" b="0" i="1" smtClean="0">
                          <a:latin typeface="Cambria Math" panose="02040503050406030204" pitchFamily="18" charset="0"/>
                        </a:rPr>
                        <m:t>𝐴</m:t>
                      </m:r>
                    </m:oMath>
                  </m:oMathPara>
                </a14:m>
                <a:endParaRPr lang="en-US" sz="2400" dirty="0"/>
              </a:p>
            </p:txBody>
          </p:sp>
        </mc:Choice>
        <mc:Fallback xmlns="">
          <p:sp>
            <p:nvSpPr>
              <p:cNvPr id="20" name="TextBox 19">
                <a:extLst>
                  <a:ext uri="{FF2B5EF4-FFF2-40B4-BE49-F238E27FC236}">
                    <a16:creationId xmlns:a16="http://schemas.microsoft.com/office/drawing/2014/main" id="{2D53AE83-CADA-40A7-E1DA-84E980505018}"/>
                  </a:ext>
                </a:extLst>
              </p:cNvPr>
              <p:cNvSpPr txBox="1">
                <a:spLocks noRot="1" noChangeAspect="1" noMove="1" noResize="1" noEditPoints="1" noAdjustHandles="1" noChangeArrowheads="1" noChangeShapeType="1" noTextEdit="1"/>
              </p:cNvSpPr>
              <p:nvPr/>
            </p:nvSpPr>
            <p:spPr>
              <a:xfrm>
                <a:off x="1623955" y="3183462"/>
                <a:ext cx="1492845" cy="461665"/>
              </a:xfrm>
              <a:prstGeom prst="rect">
                <a:avLst/>
              </a:prstGeom>
              <a:blipFill>
                <a:blip r:embed="rId9"/>
                <a:stretch>
                  <a:fillRect b="-10526"/>
                </a:stretch>
              </a:blipFill>
            </p:spPr>
            <p:txBody>
              <a:bodyPr/>
              <a:lstStyle/>
              <a:p>
                <a:r>
                  <a:rPr lang="en-US">
                    <a:noFill/>
                  </a:rPr>
                  <a:t> </a:t>
                </a:r>
              </a:p>
            </p:txBody>
          </p:sp>
        </mc:Fallback>
      </mc:AlternateContent>
      <p:cxnSp>
        <p:nvCxnSpPr>
          <p:cNvPr id="33" name="Straight Arrow Connector 32">
            <a:extLst>
              <a:ext uri="{FF2B5EF4-FFF2-40B4-BE49-F238E27FC236}">
                <a16:creationId xmlns:a16="http://schemas.microsoft.com/office/drawing/2014/main" id="{05DD37FC-5CD4-E83A-1D68-35FC4676BFD9}"/>
              </a:ext>
            </a:extLst>
          </p:cNvPr>
          <p:cNvCxnSpPr>
            <a:endCxn id="28" idx="3"/>
          </p:cNvCxnSpPr>
          <p:nvPr/>
        </p:nvCxnSpPr>
        <p:spPr>
          <a:xfrm flipH="1">
            <a:off x="7128554" y="2099388"/>
            <a:ext cx="569201" cy="303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70F464AF-CC3D-649D-08A7-3738F319BDF5}"/>
              </a:ext>
            </a:extLst>
          </p:cNvPr>
          <p:cNvSpPr txBox="1"/>
          <p:nvPr/>
        </p:nvSpPr>
        <p:spPr>
          <a:xfrm>
            <a:off x="7707084" y="1880292"/>
            <a:ext cx="1498116" cy="369332"/>
          </a:xfrm>
          <a:prstGeom prst="rect">
            <a:avLst/>
          </a:prstGeom>
          <a:noFill/>
        </p:spPr>
        <p:txBody>
          <a:bodyPr wrap="square" rtlCol="0">
            <a:spAutoFit/>
          </a:bodyPr>
          <a:lstStyle/>
          <a:p>
            <a:r>
              <a:rPr lang="en-US" dirty="0"/>
              <a:t>Ambiguous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B4D62EA-7D06-D2E4-098D-5C478A97DBAF}"/>
                  </a:ext>
                </a:extLst>
              </p:cNvPr>
              <p:cNvSpPr txBox="1"/>
              <p:nvPr/>
            </p:nvSpPr>
            <p:spPr>
              <a:xfrm>
                <a:off x="759873" y="1265753"/>
                <a:ext cx="2988254" cy="461665"/>
              </a:xfrm>
              <a:prstGeom prst="rect">
                <a:avLst/>
              </a:prstGeom>
              <a:noFill/>
            </p:spPr>
            <p:txBody>
              <a:bodyPr wrap="none" rtlCol="0">
                <a:spAutoFit/>
              </a:bodyPr>
              <a:lstStyle/>
              <a:p>
                <a:r>
                  <a:rPr lang="en-US" sz="2400" dirty="0"/>
                  <a:t>For a quantum state </a:t>
                </a:r>
                <a14:m>
                  <m:oMath xmlns:m="http://schemas.openxmlformats.org/officeDocument/2006/math">
                    <m:r>
                      <a:rPr lang="en-US" sz="2400" b="0" i="1" smtClean="0">
                        <a:latin typeface="Cambria Math" panose="02040503050406030204" pitchFamily="18" charset="0"/>
                      </a:rPr>
                      <m:t>𝜓</m:t>
                    </m:r>
                  </m:oMath>
                </a14:m>
                <a:endParaRPr lang="en-US" sz="2400" dirty="0"/>
              </a:p>
            </p:txBody>
          </p:sp>
        </mc:Choice>
        <mc:Fallback xmlns="">
          <p:sp>
            <p:nvSpPr>
              <p:cNvPr id="12" name="TextBox 11">
                <a:extLst>
                  <a:ext uri="{FF2B5EF4-FFF2-40B4-BE49-F238E27FC236}">
                    <a16:creationId xmlns:a16="http://schemas.microsoft.com/office/drawing/2014/main" id="{1B4D62EA-7D06-D2E4-098D-5C478A97DBAF}"/>
                  </a:ext>
                </a:extLst>
              </p:cNvPr>
              <p:cNvSpPr txBox="1">
                <a:spLocks noRot="1" noChangeAspect="1" noMove="1" noResize="1" noEditPoints="1" noAdjustHandles="1" noChangeArrowheads="1" noChangeShapeType="1" noTextEdit="1"/>
              </p:cNvSpPr>
              <p:nvPr/>
            </p:nvSpPr>
            <p:spPr>
              <a:xfrm>
                <a:off x="759873" y="1265753"/>
                <a:ext cx="2988254" cy="461665"/>
              </a:xfrm>
              <a:prstGeom prst="rect">
                <a:avLst/>
              </a:prstGeom>
              <a:blipFill>
                <a:blip r:embed="rId13"/>
                <a:stretch>
                  <a:fillRect l="-3265" t="-10667" r="-612"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168D72-2ABD-9843-7E85-61C95672250C}"/>
                  </a:ext>
                </a:extLst>
              </p:cNvPr>
              <p:cNvSpPr txBox="1"/>
              <p:nvPr/>
            </p:nvSpPr>
            <p:spPr>
              <a:xfrm>
                <a:off x="4632132" y="2624781"/>
                <a:ext cx="4544899" cy="461665"/>
              </a:xfrm>
              <a:prstGeom prst="rect">
                <a:avLst/>
              </a:prstGeom>
              <a:noFill/>
            </p:spPr>
            <p:txBody>
              <a:bodyPr wrap="non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𝑑</m:t>
                        </m:r>
                      </m:sub>
                    </m:sSub>
                  </m:oMath>
                </a14:m>
                <a:r>
                  <a:rPr lang="en-US" sz="2400" dirty="0"/>
                  <a:t> – “one </a:t>
                </a:r>
                <a:r>
                  <a:rPr lang="en-US" sz="2400" dirty="0" err="1"/>
                  <a:t>stdev</a:t>
                </a:r>
                <a:r>
                  <a:rPr lang="en-US" sz="2400" dirty="0"/>
                  <a:t> of the distr. is in A”</a:t>
                </a:r>
              </a:p>
            </p:txBody>
          </p:sp>
        </mc:Choice>
        <mc:Fallback xmlns="">
          <p:sp>
            <p:nvSpPr>
              <p:cNvPr id="10" name="TextBox 9">
                <a:extLst>
                  <a:ext uri="{FF2B5EF4-FFF2-40B4-BE49-F238E27FC236}">
                    <a16:creationId xmlns:a16="http://schemas.microsoft.com/office/drawing/2014/main" id="{F9168D72-2ABD-9843-7E85-61C95672250C}"/>
                  </a:ext>
                </a:extLst>
              </p:cNvPr>
              <p:cNvSpPr txBox="1">
                <a:spLocks noRot="1" noChangeAspect="1" noMove="1" noResize="1" noEditPoints="1" noAdjustHandles="1" noChangeArrowheads="1" noChangeShapeType="1" noTextEdit="1"/>
              </p:cNvSpPr>
              <p:nvPr/>
            </p:nvSpPr>
            <p:spPr>
              <a:xfrm>
                <a:off x="4632132" y="2624781"/>
                <a:ext cx="4544899" cy="461665"/>
              </a:xfrm>
              <a:prstGeom prst="rect">
                <a:avLst/>
              </a:prstGeom>
              <a:blipFill>
                <a:blip r:embed="rId14"/>
                <a:stretch>
                  <a:fillRect l="-403" t="-10667" r="-1208"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747FE26C-CF3C-83FF-A120-E5B64CD181D9}"/>
                  </a:ext>
                </a:extLst>
              </p:cNvPr>
              <p:cNvSpPr txBox="1"/>
              <p:nvPr/>
            </p:nvSpPr>
            <p:spPr>
              <a:xfrm>
                <a:off x="4648773" y="3191931"/>
                <a:ext cx="4489114" cy="885948"/>
              </a:xfrm>
              <a:prstGeom prst="rect">
                <a:avLst/>
              </a:prstGeom>
              <a:noFill/>
            </p:spPr>
            <p:txBody>
              <a:bodyPr wrap="none" rtlCol="0">
                <a:spAutoFit/>
              </a:bodyPr>
              <a:lstStyle/>
              <a:p>
                <a14:m>
                  <m:oMath xmlns:m="http://schemas.openxmlformats.org/officeDocument/2006/math">
                    <m:d>
                      <m:dPr>
                        <m:ctrlPr>
                          <a:rPr lang="en-US" sz="2400" b="0" i="1" smtClean="0">
                            <a:latin typeface="Cambria Math" panose="02040503050406030204" pitchFamily="18" charset="0"/>
                          </a:rPr>
                        </m:ctrlPr>
                      </m:d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𝑥</m:t>
                            </m:r>
                          </m:sub>
                        </m:sSub>
                        <m:r>
                          <a:rPr lang="en-US" sz="2400" b="0" i="1" smtClean="0">
                            <a:latin typeface="Cambria Math" panose="02040503050406030204" pitchFamily="18" charset="0"/>
                          </a:rPr>
                          <m:t>/2,</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i="1">
                                <a:latin typeface="Cambria Math" panose="02040503050406030204" pitchFamily="18" charset="0"/>
                              </a:rPr>
                              <m:t>𝑥</m:t>
                            </m:r>
                          </m:sub>
                        </m:sSub>
                        <m:r>
                          <a:rPr lang="en-US" sz="2400" i="1">
                            <a:latin typeface="Cambria Math" panose="02040503050406030204" pitchFamily="18" charset="0"/>
                          </a:rPr>
                          <m:t>/2</m:t>
                        </m:r>
                      </m:e>
                    </m:d>
                  </m:oMath>
                </a14:m>
                <a:r>
                  <a:rPr lang="en-US" sz="2400" b="0" i="1" dirty="0">
                    <a:latin typeface="Cambria Math" panose="02040503050406030204" pitchFamily="18" charset="0"/>
                  </a:rPr>
                  <a:t> </a:t>
                </a:r>
                <a:br>
                  <a:rPr lang="en-US" sz="2400" b="0" i="1" dirty="0">
                    <a:latin typeface="Cambria Math" panose="02040503050406030204" pitchFamily="18" charset="0"/>
                  </a:rPr>
                </a:br>
                <a:r>
                  <a:rPr lang="en-US" sz="2400" b="0" i="1" dirty="0">
                    <a:latin typeface="Cambria Math" panose="02040503050406030204" pitchFamily="18" charset="0"/>
                  </a:rPr>
                  <a:t>          </a:t>
                </a:r>
                <a14:m>
                  <m:oMath xmlns:m="http://schemas.openxmlformats.org/officeDocument/2006/math">
                    <m:r>
                      <a:rPr lang="en-US" sz="2400" b="0" i="1" smtClean="0">
                        <a:latin typeface="Cambria Math" panose="02040503050406030204" pitchFamily="18" charset="0"/>
                      </a:rPr>
                      <m:t>×</m:t>
                    </m:r>
                    <m:d>
                      <m:dPr>
                        <m:ctrlPr>
                          <a:rPr lang="en-US" sz="2400" i="1">
                            <a:latin typeface="Cambria Math" panose="02040503050406030204" pitchFamily="18" charset="0"/>
                          </a:rPr>
                        </m:ctrlPr>
                      </m:d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𝑝</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𝑝</m:t>
                            </m:r>
                          </m:sub>
                        </m:sSub>
                        <m:r>
                          <a:rPr lang="en-US" sz="2400" i="1">
                            <a:latin typeface="Cambria Math" panose="02040503050406030204" pitchFamily="18" charset="0"/>
                          </a:rPr>
                          <m:t>/2,</m:t>
                        </m:r>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𝑝</m:t>
                            </m:r>
                          </m:e>
                        </m:acc>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𝑝</m:t>
                            </m:r>
                          </m:sub>
                        </m:sSub>
                        <m:r>
                          <a:rPr lang="en-US" sz="2400" i="1">
                            <a:latin typeface="Cambria Math" panose="02040503050406030204" pitchFamily="18" charset="0"/>
                          </a:rPr>
                          <m:t>/2</m:t>
                        </m:r>
                      </m:e>
                    </m:d>
                    <m:r>
                      <a:rPr lang="en-US" sz="2400" b="0" i="1" smtClean="0">
                        <a:latin typeface="Cambria Math" panose="02040503050406030204" pitchFamily="18" charset="0"/>
                      </a:rPr>
                      <m:t>⊆</m:t>
                    </m:r>
                    <m:r>
                      <a:rPr lang="en-US" sz="2400" b="0" i="1" smtClean="0">
                        <a:latin typeface="Cambria Math" panose="02040503050406030204" pitchFamily="18" charset="0"/>
                      </a:rPr>
                      <m:t>𝐴</m:t>
                    </m:r>
                  </m:oMath>
                </a14:m>
                <a:endParaRPr lang="en-US" sz="2400" dirty="0"/>
              </a:p>
            </p:txBody>
          </p:sp>
        </mc:Choice>
        <mc:Fallback xmlns="">
          <p:sp>
            <p:nvSpPr>
              <p:cNvPr id="13" name="TextBox 12">
                <a:extLst>
                  <a:ext uri="{FF2B5EF4-FFF2-40B4-BE49-F238E27FC236}">
                    <a16:creationId xmlns:a16="http://schemas.microsoft.com/office/drawing/2014/main" id="{747FE26C-CF3C-83FF-A120-E5B64CD181D9}"/>
                  </a:ext>
                </a:extLst>
              </p:cNvPr>
              <p:cNvSpPr txBox="1">
                <a:spLocks noRot="1" noChangeAspect="1" noMove="1" noResize="1" noEditPoints="1" noAdjustHandles="1" noChangeArrowheads="1" noChangeShapeType="1" noTextEdit="1"/>
              </p:cNvSpPr>
              <p:nvPr/>
            </p:nvSpPr>
            <p:spPr>
              <a:xfrm>
                <a:off x="4648773" y="3191931"/>
                <a:ext cx="4489114" cy="885948"/>
              </a:xfrm>
              <a:prstGeom prst="rect">
                <a:avLst/>
              </a:prstGeom>
              <a:blipFill>
                <a:blip r:embed="rId15"/>
                <a:stretch>
                  <a:fillRect/>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6B34E95A-F60F-8C97-8277-6625AAA65E2A}"/>
              </a:ext>
            </a:extLst>
          </p:cNvPr>
          <p:cNvSpPr txBox="1"/>
          <p:nvPr/>
        </p:nvSpPr>
        <p:spPr>
          <a:xfrm>
            <a:off x="230836" y="188763"/>
            <a:ext cx="7384842" cy="769441"/>
          </a:xfrm>
          <a:prstGeom prst="rect">
            <a:avLst/>
          </a:prstGeom>
          <a:noFill/>
        </p:spPr>
        <p:txBody>
          <a:bodyPr wrap="none" rtlCol="0">
            <a:spAutoFit/>
          </a:bodyPr>
          <a:lstStyle/>
          <a:p>
            <a:r>
              <a:rPr lang="en-US" sz="4400" dirty="0">
                <a:solidFill>
                  <a:schemeClr val="accent6">
                    <a:lumMod val="75000"/>
                  </a:schemeClr>
                </a:solidFill>
              </a:rPr>
              <a:t>Distributions have an extension</a:t>
            </a:r>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ACF980F-B6DF-BE94-8468-0F72B3FA1EAA}"/>
                  </a:ext>
                </a:extLst>
              </p:cNvPr>
              <p:cNvSpPr txBox="1"/>
              <p:nvPr/>
            </p:nvSpPr>
            <p:spPr>
              <a:xfrm>
                <a:off x="256773" y="4153265"/>
                <a:ext cx="4045165" cy="830997"/>
              </a:xfrm>
              <a:prstGeom prst="rect">
                <a:avLst/>
              </a:prstGeom>
              <a:noFill/>
            </p:spPr>
            <p:txBody>
              <a:bodyPr wrap="squar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𝑐</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𝑐</m:t>
                        </m:r>
                      </m:sub>
                    </m:sSub>
                    <m:r>
                      <a:rPr lang="en-US" sz="2400" b="0" i="1" smtClean="0">
                        <a:latin typeface="Cambria Math" panose="02040503050406030204" pitchFamily="18" charset="0"/>
                      </a:rPr>
                      <m:t>=</m:t>
                    </m:r>
                  </m:oMath>
                </a14:m>
                <a:r>
                  <a:rPr lang="en-US" sz="2400" dirty="0"/>
                  <a:t> “the center of mass is in A</a:t>
                </a:r>
                <a14:m>
                  <m:oMath xmlns:m="http://schemas.openxmlformats.org/officeDocument/2006/math">
                    <m:r>
                      <a:rPr lang="en-US" sz="2400" b="0" i="1" smtClean="0">
                        <a:latin typeface="Cambria Math" panose="02040503050406030204" pitchFamily="18" charset="0"/>
                      </a:rPr>
                      <m:t>∪</m:t>
                    </m:r>
                  </m:oMath>
                </a14:m>
                <a:r>
                  <a:rPr lang="en-US" sz="2400" dirty="0"/>
                  <a:t>B”</a:t>
                </a:r>
              </a:p>
            </p:txBody>
          </p:sp>
        </mc:Choice>
        <mc:Fallback xmlns="">
          <p:sp>
            <p:nvSpPr>
              <p:cNvPr id="21" name="TextBox 20">
                <a:extLst>
                  <a:ext uri="{FF2B5EF4-FFF2-40B4-BE49-F238E27FC236}">
                    <a16:creationId xmlns:a16="http://schemas.microsoft.com/office/drawing/2014/main" id="{4ACF980F-B6DF-BE94-8468-0F72B3FA1EAA}"/>
                  </a:ext>
                </a:extLst>
              </p:cNvPr>
              <p:cNvSpPr txBox="1">
                <a:spLocks noRot="1" noChangeAspect="1" noMove="1" noResize="1" noEditPoints="1" noAdjustHandles="1" noChangeArrowheads="1" noChangeShapeType="1" noTextEdit="1"/>
              </p:cNvSpPr>
              <p:nvPr/>
            </p:nvSpPr>
            <p:spPr>
              <a:xfrm>
                <a:off x="256773" y="4153265"/>
                <a:ext cx="4045165" cy="830997"/>
              </a:xfrm>
              <a:prstGeom prst="rect">
                <a:avLst/>
              </a:prstGeom>
              <a:blipFill>
                <a:blip r:embed="rId16"/>
                <a:stretch>
                  <a:fillRect l="-2259"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9FE58C5-B469-1059-EC5E-175D63F99B0B}"/>
                  </a:ext>
                </a:extLst>
              </p:cNvPr>
              <p:cNvSpPr txBox="1"/>
              <p:nvPr/>
            </p:nvSpPr>
            <p:spPr>
              <a:xfrm>
                <a:off x="4643279" y="4128937"/>
                <a:ext cx="4792270" cy="830997"/>
              </a:xfrm>
              <a:prstGeom prst="rect">
                <a:avLst/>
              </a:prstGeom>
              <a:noFill/>
            </p:spPr>
            <p:txBody>
              <a:bodyPr wrap="square" rtlCol="0">
                <a:spAutoFit/>
              </a:bodyPr>
              <a:lstStyle/>
              <a:p>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𝑑</m:t>
                        </m:r>
                      </m:sub>
                    </m:sSub>
                    <m:r>
                      <a:rPr lang="en-US" sz="2400" b="0" i="1" smtClean="0">
                        <a:latin typeface="Cambria Math" panose="02040503050406030204" pitchFamily="18" charset="0"/>
                      </a:rPr>
                      <m:t>≠</m:t>
                    </m:r>
                  </m:oMath>
                </a14:m>
                <a:r>
                  <a:rPr lang="en-US" sz="2400" dirty="0"/>
                  <a:t> “one stdev of the distr. is in A</a:t>
                </a:r>
                <a14:m>
                  <m:oMath xmlns:m="http://schemas.openxmlformats.org/officeDocument/2006/math">
                    <m:r>
                      <a:rPr lang="en-US" sz="2400" b="0" i="1" smtClean="0">
                        <a:latin typeface="Cambria Math" panose="02040503050406030204" pitchFamily="18" charset="0"/>
                      </a:rPr>
                      <m:t>∪</m:t>
                    </m:r>
                  </m:oMath>
                </a14:m>
                <a:r>
                  <a:rPr lang="en-US" sz="2400" dirty="0"/>
                  <a:t>B”</a:t>
                </a:r>
              </a:p>
            </p:txBody>
          </p:sp>
        </mc:Choice>
        <mc:Fallback xmlns="">
          <p:sp>
            <p:nvSpPr>
              <p:cNvPr id="26" name="TextBox 25">
                <a:extLst>
                  <a:ext uri="{FF2B5EF4-FFF2-40B4-BE49-F238E27FC236}">
                    <a16:creationId xmlns:a16="http://schemas.microsoft.com/office/drawing/2014/main" id="{39FE58C5-B469-1059-EC5E-175D63F99B0B}"/>
                  </a:ext>
                </a:extLst>
              </p:cNvPr>
              <p:cNvSpPr txBox="1">
                <a:spLocks noRot="1" noChangeAspect="1" noMove="1" noResize="1" noEditPoints="1" noAdjustHandles="1" noChangeArrowheads="1" noChangeShapeType="1" noTextEdit="1"/>
              </p:cNvSpPr>
              <p:nvPr/>
            </p:nvSpPr>
            <p:spPr>
              <a:xfrm>
                <a:off x="4643279" y="4128937"/>
                <a:ext cx="4792270" cy="830997"/>
              </a:xfrm>
              <a:prstGeom prst="rect">
                <a:avLst/>
              </a:prstGeom>
              <a:blipFill>
                <a:blip r:embed="rId17"/>
                <a:stretch>
                  <a:fillRect l="-2036" t="-5839" b="-15328"/>
                </a:stretch>
              </a:blipFill>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EA77FB3C-6E65-F7EE-1B3C-FC8581A8688B}"/>
              </a:ext>
            </a:extLst>
          </p:cNvPr>
          <p:cNvCxnSpPr>
            <a:cxnSpLocks/>
          </p:cNvCxnSpPr>
          <p:nvPr/>
        </p:nvCxnSpPr>
        <p:spPr>
          <a:xfrm flipH="1" flipV="1">
            <a:off x="5817861" y="4753024"/>
            <a:ext cx="853115" cy="1998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F9ED012-CAAA-E75F-9405-D5FB2BB1184A}"/>
              </a:ext>
            </a:extLst>
          </p:cNvPr>
          <p:cNvSpPr txBox="1"/>
          <p:nvPr/>
        </p:nvSpPr>
        <p:spPr>
          <a:xfrm>
            <a:off x="6306475" y="4568764"/>
            <a:ext cx="2302206" cy="646331"/>
          </a:xfrm>
          <a:prstGeom prst="rect">
            <a:avLst/>
          </a:prstGeom>
          <a:noFill/>
        </p:spPr>
        <p:txBody>
          <a:bodyPr wrap="square" rtlCol="0">
            <a:spAutoFit/>
          </a:bodyPr>
          <a:lstStyle/>
          <a:p>
            <a:pPr algn="r"/>
            <a:r>
              <a:rPr lang="en-US" dirty="0"/>
              <a:t>Half-sigma in A and half-sigma in B</a:t>
            </a:r>
          </a:p>
        </p:txBody>
      </p:sp>
      <p:sp>
        <p:nvSpPr>
          <p:cNvPr id="31" name="TextBox 30">
            <a:extLst>
              <a:ext uri="{FF2B5EF4-FFF2-40B4-BE49-F238E27FC236}">
                <a16:creationId xmlns:a16="http://schemas.microsoft.com/office/drawing/2014/main" id="{3567E613-3DA0-B027-5D8E-1BAF3AC51380}"/>
              </a:ext>
            </a:extLst>
          </p:cNvPr>
          <p:cNvSpPr txBox="1"/>
          <p:nvPr/>
        </p:nvSpPr>
        <p:spPr>
          <a:xfrm>
            <a:off x="256773" y="5224293"/>
            <a:ext cx="8734827" cy="1569660"/>
          </a:xfrm>
          <a:prstGeom prst="rect">
            <a:avLst/>
          </a:prstGeom>
          <a:noFill/>
        </p:spPr>
        <p:txBody>
          <a:bodyPr wrap="square" rtlCol="0">
            <a:spAutoFit/>
          </a:bodyPr>
          <a:lstStyle/>
          <a:p>
            <a:pPr algn="ctr"/>
            <a:r>
              <a:rPr lang="en-US" sz="3600" dirty="0">
                <a:solidFill>
                  <a:schemeClr val="accent6">
                    <a:lumMod val="75000"/>
                  </a:schemeClr>
                </a:solidFill>
              </a:rPr>
              <a:t>The disjunction in quantum mechanics works exactly the same</a:t>
            </a:r>
            <a:br>
              <a:rPr lang="en-US" sz="3200" dirty="0">
                <a:solidFill>
                  <a:schemeClr val="accent6">
                    <a:lumMod val="75000"/>
                  </a:schemeClr>
                </a:solidFill>
              </a:rPr>
            </a:br>
            <a:r>
              <a:rPr lang="en-US" sz="2400" dirty="0">
                <a:solidFill>
                  <a:schemeClr val="accent6">
                    <a:lumMod val="75000"/>
                  </a:schemeClr>
                </a:solidFill>
              </a:rPr>
              <a:t>(just use quantum expectations)</a:t>
            </a:r>
          </a:p>
        </p:txBody>
      </p:sp>
      <p:sp>
        <p:nvSpPr>
          <p:cNvPr id="32" name="Rectangle 31">
            <a:extLst>
              <a:ext uri="{FF2B5EF4-FFF2-40B4-BE49-F238E27FC236}">
                <a16:creationId xmlns:a16="http://schemas.microsoft.com/office/drawing/2014/main" id="{3B07DA1D-5642-9697-A644-2DE1C47EE70D}"/>
              </a:ext>
            </a:extLst>
          </p:cNvPr>
          <p:cNvSpPr/>
          <p:nvPr/>
        </p:nvSpPr>
        <p:spPr>
          <a:xfrm>
            <a:off x="10431262" y="2307806"/>
            <a:ext cx="185732" cy="136309"/>
          </a:xfrm>
          <a:prstGeom prst="rect">
            <a:avLst/>
          </a:prstGeom>
          <a:solidFill>
            <a:schemeClr val="bg1">
              <a:lumMod val="75000"/>
              <a:lumOff val="2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FBC71C56-68DA-37E2-59FC-6B6936D2D0BF}"/>
              </a:ext>
            </a:extLst>
          </p:cNvPr>
          <p:cNvSpPr/>
          <p:nvPr/>
        </p:nvSpPr>
        <p:spPr>
          <a:xfrm>
            <a:off x="10507872" y="2356983"/>
            <a:ext cx="37328" cy="37328"/>
          </a:xfrm>
          <a:prstGeom prst="ellipse">
            <a:avLst/>
          </a:prstGeom>
          <a:solidFill>
            <a:schemeClr val="tx1"/>
          </a:solidFill>
          <a:ln w="12700">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719612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79F10BA-3ECC-7480-B341-38D7B46C012C}"/>
              </a:ext>
            </a:extLst>
          </p:cNvPr>
          <p:cNvSpPr txBox="1"/>
          <p:nvPr/>
        </p:nvSpPr>
        <p:spPr>
          <a:xfrm>
            <a:off x="0" y="175012"/>
            <a:ext cx="12192000" cy="1446550"/>
          </a:xfrm>
          <a:prstGeom prst="rect">
            <a:avLst/>
          </a:prstGeom>
          <a:noFill/>
        </p:spPr>
        <p:txBody>
          <a:bodyPr wrap="square" rtlCol="0">
            <a:spAutoFit/>
          </a:bodyPr>
          <a:lstStyle/>
          <a:p>
            <a:pPr algn="ctr"/>
            <a:r>
              <a:rPr lang="en-US" sz="4400" dirty="0">
                <a:solidFill>
                  <a:srgbClr val="C00000"/>
                </a:solidFill>
              </a:rPr>
              <a:t>None of the arguments used</a:t>
            </a:r>
            <a:br>
              <a:rPr lang="en-US" sz="4400" dirty="0">
                <a:solidFill>
                  <a:srgbClr val="C00000"/>
                </a:solidFill>
              </a:rPr>
            </a:br>
            <a:r>
              <a:rPr lang="en-US" sz="4400" dirty="0">
                <a:solidFill>
                  <a:srgbClr val="C00000"/>
                </a:solidFill>
              </a:rPr>
              <a:t>to justify quantum logic are valid</a:t>
            </a:r>
          </a:p>
        </p:txBody>
      </p:sp>
      <p:sp>
        <p:nvSpPr>
          <p:cNvPr id="3" name="TextBox 2">
            <a:extLst>
              <a:ext uri="{FF2B5EF4-FFF2-40B4-BE49-F238E27FC236}">
                <a16:creationId xmlns:a16="http://schemas.microsoft.com/office/drawing/2014/main" id="{934EDE6E-D31D-286B-FB95-80F3C1924814}"/>
              </a:ext>
            </a:extLst>
          </p:cNvPr>
          <p:cNvSpPr txBox="1"/>
          <p:nvPr/>
        </p:nvSpPr>
        <p:spPr>
          <a:xfrm>
            <a:off x="0" y="1794424"/>
            <a:ext cx="12192000" cy="1938992"/>
          </a:xfrm>
          <a:prstGeom prst="rect">
            <a:avLst/>
          </a:prstGeom>
          <a:noFill/>
        </p:spPr>
        <p:txBody>
          <a:bodyPr wrap="square" rtlCol="0">
            <a:spAutoFit/>
          </a:bodyPr>
          <a:lstStyle/>
          <a:p>
            <a:pPr algn="ctr"/>
            <a:r>
              <a:rPr lang="en-US" sz="2400" dirty="0"/>
              <a:t>If you keep track of time, if you keep track of constraints,</a:t>
            </a:r>
            <a:br>
              <a:rPr lang="en-US" sz="2400" dirty="0"/>
            </a:br>
            <a:r>
              <a:rPr lang="en-US" sz="2400" dirty="0"/>
              <a:t>if you keep track of the extent of distributions, …</a:t>
            </a:r>
            <a:br>
              <a:rPr lang="en-US" sz="3600" dirty="0"/>
            </a:br>
            <a:endParaRPr lang="en-US" sz="3600" dirty="0"/>
          </a:p>
          <a:p>
            <a:pPr algn="ctr"/>
            <a:r>
              <a:rPr lang="en-US" sz="3600" dirty="0"/>
              <a:t>classical and quantum mechanics work EXACTLY the same</a:t>
            </a:r>
          </a:p>
        </p:txBody>
      </p:sp>
    </p:spTree>
    <p:extLst>
      <p:ext uri="{BB962C8B-B14F-4D97-AF65-F5344CB8AC3E}">
        <p14:creationId xmlns:p14="http://schemas.microsoft.com/office/powerpoint/2010/main" val="3870837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7E57E9-2582-1F39-0155-7978811E958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4DB9B95A-44F3-FAF3-0040-62FD6E55CEEB}"/>
              </a:ext>
            </a:extLst>
          </p:cNvPr>
          <p:cNvSpPr>
            <a:spLocks noGrp="1"/>
          </p:cNvSpPr>
          <p:nvPr>
            <p:ph idx="1"/>
          </p:nvPr>
        </p:nvSpPr>
        <p:spPr/>
        <p:txBody>
          <a:bodyPr/>
          <a:lstStyle/>
          <a:p>
            <a:r>
              <a:rPr lang="en-US" dirty="0"/>
              <a:t>In the next section we are going to look at the mathematical details to understand what quantum logic, as a mathematical structure, is. Because that mathematical structure exists, it is somewhat useful for proving some theorems. I’ll argue, though, that the name is misleading. To both understand what this structure is, and why it is named like this, we have to step back, and learn some elements of order theory and lattices, things that are not typically taught. I’ll try and make the introduction as light as I can… but I can’t really do a full course. Yet, it’s all very interesting and beautiful mathematics, that, once you know how to look for it, it’s everywhere!</a:t>
            </a:r>
          </a:p>
        </p:txBody>
      </p:sp>
    </p:spTree>
    <p:extLst>
      <p:ext uri="{BB962C8B-B14F-4D97-AF65-F5344CB8AC3E}">
        <p14:creationId xmlns:p14="http://schemas.microsoft.com/office/powerpoint/2010/main" val="30936073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9127-AD64-F5CA-22DE-A220F2ACD882}"/>
              </a:ext>
            </a:extLst>
          </p:cNvPr>
          <p:cNvSpPr>
            <a:spLocks noGrp="1"/>
          </p:cNvSpPr>
          <p:nvPr>
            <p:ph type="title"/>
          </p:nvPr>
        </p:nvSpPr>
        <p:spPr/>
        <p:txBody>
          <a:bodyPr>
            <a:normAutofit/>
          </a:bodyPr>
          <a:lstStyle/>
          <a:p>
            <a:r>
              <a:rPr lang="en-US" dirty="0"/>
              <a:t>The mathematics of</a:t>
            </a:r>
            <a:br>
              <a:rPr lang="en-US" dirty="0"/>
            </a:br>
            <a:r>
              <a:rPr lang="en-US" dirty="0"/>
              <a:t>“quantum” “logic”</a:t>
            </a:r>
          </a:p>
        </p:txBody>
      </p:sp>
      <p:sp>
        <p:nvSpPr>
          <p:cNvPr id="3" name="Text Placeholder 2">
            <a:extLst>
              <a:ext uri="{FF2B5EF4-FFF2-40B4-BE49-F238E27FC236}">
                <a16:creationId xmlns:a16="http://schemas.microsoft.com/office/drawing/2014/main" id="{BB4C08CD-8079-D6BC-FAD6-CEA345DA1FB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7560346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B89127-AD64-F5CA-22DE-A220F2ACD882}"/>
              </a:ext>
            </a:extLst>
          </p:cNvPr>
          <p:cNvSpPr>
            <a:spLocks noGrp="1"/>
          </p:cNvSpPr>
          <p:nvPr>
            <p:ph type="title"/>
          </p:nvPr>
        </p:nvSpPr>
        <p:spPr/>
        <p:txBody>
          <a:bodyPr/>
          <a:lstStyle/>
          <a:p>
            <a:r>
              <a:rPr lang="en-US" dirty="0"/>
              <a:t>How quantum mechanics (allegedly) violates classical logic</a:t>
            </a:r>
            <a:br>
              <a:rPr lang="en-US" dirty="0"/>
            </a:br>
            <a:endParaRPr lang="en-US" dirty="0"/>
          </a:p>
        </p:txBody>
      </p:sp>
      <p:sp>
        <p:nvSpPr>
          <p:cNvPr id="3" name="Text Placeholder 2">
            <a:extLst>
              <a:ext uri="{FF2B5EF4-FFF2-40B4-BE49-F238E27FC236}">
                <a16:creationId xmlns:a16="http://schemas.microsoft.com/office/drawing/2014/main" id="{BB4C08CD-8079-D6BC-FAD6-CEA345DA1FB1}"/>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23857806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78F0BE-EAFE-A51E-85F2-25C3F43702DE}"/>
              </a:ext>
            </a:extLst>
          </p:cNvPr>
          <p:cNvSpPr txBox="1"/>
          <p:nvPr/>
        </p:nvSpPr>
        <p:spPr>
          <a:xfrm>
            <a:off x="644809" y="480619"/>
            <a:ext cx="2452956" cy="1077218"/>
          </a:xfrm>
          <a:prstGeom prst="rect">
            <a:avLst/>
          </a:prstGeom>
          <a:noFill/>
        </p:spPr>
        <p:txBody>
          <a:bodyPr wrap="square" rtlCol="0">
            <a:spAutoFit/>
          </a:bodyPr>
          <a:lstStyle/>
          <a:p>
            <a:r>
              <a:rPr lang="en-US" sz="3200" dirty="0"/>
              <a:t>You may have noticed:</a:t>
            </a:r>
          </a:p>
        </p:txBody>
      </p:sp>
      <p:sp>
        <p:nvSpPr>
          <p:cNvPr id="3" name="TextBox 2">
            <a:extLst>
              <a:ext uri="{FF2B5EF4-FFF2-40B4-BE49-F238E27FC236}">
                <a16:creationId xmlns:a16="http://schemas.microsoft.com/office/drawing/2014/main" id="{D6C9BBF9-1A56-E2AF-0EA4-0A9FCD5A9015}"/>
              </a:ext>
            </a:extLst>
          </p:cNvPr>
          <p:cNvSpPr txBox="1"/>
          <p:nvPr/>
        </p:nvSpPr>
        <p:spPr>
          <a:xfrm>
            <a:off x="3541777" y="294974"/>
            <a:ext cx="8376526" cy="830997"/>
          </a:xfrm>
          <a:prstGeom prst="rect">
            <a:avLst/>
          </a:prstGeom>
          <a:noFill/>
        </p:spPr>
        <p:txBody>
          <a:bodyPr wrap="square" rtlCol="0">
            <a:spAutoFit/>
          </a:bodyPr>
          <a:lstStyle/>
          <a:p>
            <a:r>
              <a:rPr lang="en-US" sz="2400" dirty="0"/>
              <a:t>We defined the disjunction (OR) of two statements as the statement that is false if and only if both statements are false</a:t>
            </a:r>
          </a:p>
        </p:txBody>
      </p:sp>
      <p:sp>
        <p:nvSpPr>
          <p:cNvPr id="4" name="TextBox 3">
            <a:extLst>
              <a:ext uri="{FF2B5EF4-FFF2-40B4-BE49-F238E27FC236}">
                <a16:creationId xmlns:a16="http://schemas.microsoft.com/office/drawing/2014/main" id="{FA30890F-F815-087D-D88D-19E36B009F54}"/>
              </a:ext>
            </a:extLst>
          </p:cNvPr>
          <p:cNvSpPr txBox="1"/>
          <p:nvPr/>
        </p:nvSpPr>
        <p:spPr>
          <a:xfrm>
            <a:off x="3541777" y="1125971"/>
            <a:ext cx="8376526" cy="830997"/>
          </a:xfrm>
          <a:prstGeom prst="rect">
            <a:avLst/>
          </a:prstGeom>
          <a:noFill/>
        </p:spPr>
        <p:txBody>
          <a:bodyPr wrap="square" rtlCol="0">
            <a:spAutoFit/>
          </a:bodyPr>
          <a:lstStyle/>
          <a:p>
            <a:r>
              <a:rPr lang="en-US" sz="2400" dirty="0"/>
              <a:t>How could the disjunction, then, be true if none of the original statements is true? Then it wouldn’t be the disjunction at all!!!</a:t>
            </a:r>
          </a:p>
        </p:txBody>
      </p:sp>
      <p:sp>
        <p:nvSpPr>
          <p:cNvPr id="5" name="TextBox 4">
            <a:extLst>
              <a:ext uri="{FF2B5EF4-FFF2-40B4-BE49-F238E27FC236}">
                <a16:creationId xmlns:a16="http://schemas.microsoft.com/office/drawing/2014/main" id="{E78B063D-491C-3876-BAC3-3E5C715EFD80}"/>
              </a:ext>
            </a:extLst>
          </p:cNvPr>
          <p:cNvSpPr txBox="1"/>
          <p:nvPr/>
        </p:nvSpPr>
        <p:spPr>
          <a:xfrm>
            <a:off x="2499817" y="2037672"/>
            <a:ext cx="4674699" cy="769441"/>
          </a:xfrm>
          <a:prstGeom prst="rect">
            <a:avLst/>
          </a:prstGeom>
          <a:noFill/>
        </p:spPr>
        <p:txBody>
          <a:bodyPr wrap="square" rtlCol="0">
            <a:spAutoFit/>
          </a:bodyPr>
          <a:lstStyle/>
          <a:p>
            <a:r>
              <a:rPr lang="en-US" sz="4400" dirty="0">
                <a:solidFill>
                  <a:srgbClr val="C00000"/>
                </a:solidFill>
              </a:rPr>
              <a:t>It makes no sense!</a:t>
            </a:r>
          </a:p>
        </p:txBody>
      </p:sp>
      <p:sp>
        <p:nvSpPr>
          <p:cNvPr id="6" name="TextBox 5">
            <a:extLst>
              <a:ext uri="{FF2B5EF4-FFF2-40B4-BE49-F238E27FC236}">
                <a16:creationId xmlns:a16="http://schemas.microsoft.com/office/drawing/2014/main" id="{61EAE74F-9F53-43DB-8FAC-92B6E5564B62}"/>
              </a:ext>
            </a:extLst>
          </p:cNvPr>
          <p:cNvSpPr txBox="1"/>
          <p:nvPr/>
        </p:nvSpPr>
        <p:spPr>
          <a:xfrm>
            <a:off x="780598" y="3290501"/>
            <a:ext cx="8917017" cy="1569660"/>
          </a:xfrm>
          <a:prstGeom prst="rect">
            <a:avLst/>
          </a:prstGeom>
          <a:noFill/>
        </p:spPr>
        <p:txBody>
          <a:bodyPr wrap="square" rtlCol="0">
            <a:spAutoFit/>
          </a:bodyPr>
          <a:lstStyle/>
          <a:p>
            <a:r>
              <a:rPr lang="en-US" sz="3200" dirty="0"/>
              <a:t>Mathematicians like to generalize concepts, which sometimes means changing the definitions, but they often retain the name.</a:t>
            </a:r>
          </a:p>
        </p:txBody>
      </p:sp>
      <p:sp>
        <p:nvSpPr>
          <p:cNvPr id="7" name="TextBox 6">
            <a:extLst>
              <a:ext uri="{FF2B5EF4-FFF2-40B4-BE49-F238E27FC236}">
                <a16:creationId xmlns:a16="http://schemas.microsoft.com/office/drawing/2014/main" id="{1933A03B-09BB-2572-2F1A-C5B2E949A327}"/>
              </a:ext>
            </a:extLst>
          </p:cNvPr>
          <p:cNvSpPr txBox="1"/>
          <p:nvPr/>
        </p:nvSpPr>
        <p:spPr>
          <a:xfrm>
            <a:off x="1752631" y="5164866"/>
            <a:ext cx="6680718" cy="923330"/>
          </a:xfrm>
          <a:prstGeom prst="rect">
            <a:avLst/>
          </a:prstGeom>
          <a:noFill/>
        </p:spPr>
        <p:txBody>
          <a:bodyPr wrap="square" rtlCol="0">
            <a:spAutoFit/>
          </a:bodyPr>
          <a:lstStyle/>
          <a:p>
            <a:r>
              <a:rPr lang="en-US" dirty="0"/>
              <a:t>This is why, if you really want to understand things well, you have to know the math really well, so that you can understand whether these generalizations make physical sense or not!</a:t>
            </a:r>
          </a:p>
        </p:txBody>
      </p:sp>
      <p:cxnSp>
        <p:nvCxnSpPr>
          <p:cNvPr id="9" name="Straight Arrow Connector 8">
            <a:extLst>
              <a:ext uri="{FF2B5EF4-FFF2-40B4-BE49-F238E27FC236}">
                <a16:creationId xmlns:a16="http://schemas.microsoft.com/office/drawing/2014/main" id="{F41CB8A4-7156-D37B-F98A-C71DC23C8DEA}"/>
              </a:ext>
            </a:extLst>
          </p:cNvPr>
          <p:cNvCxnSpPr/>
          <p:nvPr/>
        </p:nvCxnSpPr>
        <p:spPr>
          <a:xfrm flipH="1">
            <a:off x="9448800" y="2985796"/>
            <a:ext cx="516294" cy="5598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0DF7BF91-7041-0381-AF5A-9645FD4C5006}"/>
              </a:ext>
            </a:extLst>
          </p:cNvPr>
          <p:cNvSpPr txBox="1"/>
          <p:nvPr/>
        </p:nvSpPr>
        <p:spPr>
          <a:xfrm>
            <a:off x="9448800" y="2545836"/>
            <a:ext cx="1805238" cy="369332"/>
          </a:xfrm>
          <a:prstGeom prst="rect">
            <a:avLst/>
          </a:prstGeom>
          <a:noFill/>
        </p:spPr>
        <p:txBody>
          <a:bodyPr wrap="none" rtlCol="0">
            <a:spAutoFit/>
          </a:bodyPr>
          <a:lstStyle/>
          <a:p>
            <a:r>
              <a:rPr lang="en-US" dirty="0"/>
              <a:t>Causes confusion</a:t>
            </a:r>
          </a:p>
        </p:txBody>
      </p:sp>
      <p:cxnSp>
        <p:nvCxnSpPr>
          <p:cNvPr id="12" name="Straight Arrow Connector 11">
            <a:extLst>
              <a:ext uri="{FF2B5EF4-FFF2-40B4-BE49-F238E27FC236}">
                <a16:creationId xmlns:a16="http://schemas.microsoft.com/office/drawing/2014/main" id="{86FEA684-2F77-033D-ABE0-6994D5C76CAA}"/>
              </a:ext>
            </a:extLst>
          </p:cNvPr>
          <p:cNvCxnSpPr/>
          <p:nvPr/>
        </p:nvCxnSpPr>
        <p:spPr>
          <a:xfrm flipH="1" flipV="1">
            <a:off x="4837167" y="4646645"/>
            <a:ext cx="126719" cy="5182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1152035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35E1C9-F516-6B3A-B7E3-747B54DAE2AD}"/>
              </a:ext>
            </a:extLst>
          </p:cNvPr>
          <p:cNvSpPr txBox="1"/>
          <p:nvPr/>
        </p:nvSpPr>
        <p:spPr>
          <a:xfrm>
            <a:off x="248575" y="186430"/>
            <a:ext cx="5460597" cy="769441"/>
          </a:xfrm>
          <a:prstGeom prst="rect">
            <a:avLst/>
          </a:prstGeom>
          <a:noFill/>
        </p:spPr>
        <p:txBody>
          <a:bodyPr wrap="none" rtlCol="0">
            <a:spAutoFit/>
          </a:bodyPr>
          <a:lstStyle/>
          <a:p>
            <a:r>
              <a:rPr lang="en-US" sz="4400" dirty="0"/>
              <a:t>Review of order theory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B541A4-2A3C-8AEE-9D51-B18094F8C3CA}"/>
                  </a:ext>
                </a:extLst>
              </p:cNvPr>
              <p:cNvSpPr txBox="1"/>
              <p:nvPr/>
            </p:nvSpPr>
            <p:spPr>
              <a:xfrm>
                <a:off x="248575" y="1118831"/>
                <a:ext cx="9940863" cy="461665"/>
              </a:xfrm>
              <a:prstGeom prst="rect">
                <a:avLst/>
              </a:prstGeom>
              <a:noFill/>
            </p:spPr>
            <p:txBody>
              <a:bodyPr wrap="none" rtlCol="0">
                <a:spAutoFit/>
              </a:bodyPr>
              <a:lstStyle/>
              <a:p>
                <a:r>
                  <a:rPr lang="en-US" sz="2400" dirty="0"/>
                  <a:t>Given a set </a:t>
                </a:r>
                <a14:m>
                  <m:oMath xmlns:m="http://schemas.openxmlformats.org/officeDocument/2006/math">
                    <m:r>
                      <a:rPr lang="en-US" sz="2400" b="0" i="1" smtClean="0">
                        <a:latin typeface="Cambria Math" panose="02040503050406030204" pitchFamily="18" charset="0"/>
                      </a:rPr>
                      <m:t>𝑋</m:t>
                    </m:r>
                  </m:oMath>
                </a14:m>
                <a:r>
                  <a:rPr lang="en-US" sz="2400" dirty="0"/>
                  <a:t>, a partial order </a:t>
                </a:r>
                <a14:m>
                  <m:oMath xmlns:m="http://schemas.openxmlformats.org/officeDocument/2006/math">
                    <m:r>
                      <a:rPr lang="en-US" sz="2400" b="0" i="1" smtClean="0">
                        <a:latin typeface="Cambria Math" panose="02040503050406030204" pitchFamily="18" charset="0"/>
                      </a:rPr>
                      <m:t>≤</m:t>
                    </m:r>
                  </m:oMath>
                </a14:m>
                <a:r>
                  <a:rPr lang="en-US" sz="2400" dirty="0"/>
                  <a:t> is a binary operation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oMath>
                </a14:m>
                <a:r>
                  <a:rPr lang="en-US" sz="2400" dirty="0"/>
                  <a:t> T, F </a:t>
                </a:r>
                <a14:m>
                  <m:oMath xmlns:m="http://schemas.openxmlformats.org/officeDocument/2006/math">
                    <m:r>
                      <a:rPr lang="en-US" sz="2400" b="0" i="1" smtClean="0">
                        <a:latin typeface="Cambria Math" panose="02040503050406030204" pitchFamily="18" charset="0"/>
                      </a:rPr>
                      <m:t>}</m:t>
                    </m:r>
                  </m:oMath>
                </a14:m>
                <a:r>
                  <a:rPr lang="en-US" sz="2400" dirty="0"/>
                  <a:t> that is</a:t>
                </a:r>
              </a:p>
            </p:txBody>
          </p:sp>
        </mc:Choice>
        <mc:Fallback xmlns="">
          <p:sp>
            <p:nvSpPr>
              <p:cNvPr id="3" name="TextBox 2">
                <a:extLst>
                  <a:ext uri="{FF2B5EF4-FFF2-40B4-BE49-F238E27FC236}">
                    <a16:creationId xmlns:a16="http://schemas.microsoft.com/office/drawing/2014/main" id="{EBB541A4-2A3C-8AEE-9D51-B18094F8C3CA}"/>
                  </a:ext>
                </a:extLst>
              </p:cNvPr>
              <p:cNvSpPr txBox="1">
                <a:spLocks noRot="1" noChangeAspect="1" noMove="1" noResize="1" noEditPoints="1" noAdjustHandles="1" noChangeArrowheads="1" noChangeShapeType="1" noTextEdit="1"/>
              </p:cNvSpPr>
              <p:nvPr/>
            </p:nvSpPr>
            <p:spPr>
              <a:xfrm>
                <a:off x="248575" y="1118831"/>
                <a:ext cx="9940863" cy="461665"/>
              </a:xfrm>
              <a:prstGeom prst="rect">
                <a:avLst/>
              </a:prstGeom>
              <a:blipFill>
                <a:blip r:embed="rId2"/>
                <a:stretch>
                  <a:fillRect l="-982" t="-10667" r="-61"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73973F9-A9DA-77E2-F0CB-4556907F9E1E}"/>
                  </a:ext>
                </a:extLst>
              </p:cNvPr>
              <p:cNvSpPr txBox="1"/>
              <p:nvPr/>
            </p:nvSpPr>
            <p:spPr>
              <a:xfrm>
                <a:off x="853440" y="1580496"/>
                <a:ext cx="6299225"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reflexive: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𝑎</m:t>
                    </m:r>
                  </m:oMath>
                </a14:m>
                <a:endParaRPr lang="en-US" sz="2400" dirty="0"/>
              </a:p>
              <a:p>
                <a:pPr marL="285750" indent="-285750">
                  <a:buFont typeface="Arial" panose="020B0604020202020204" pitchFamily="34" charset="0"/>
                  <a:buChar char="•"/>
                </a:pPr>
                <a:r>
                  <a:rPr lang="en-US" sz="2400" dirty="0"/>
                  <a:t>antisymmetric: if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and </a:t>
                </a:r>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𝑎</m:t>
                    </m:r>
                  </m:oMath>
                </a14:m>
                <a:r>
                  <a:rPr lang="en-US" sz="2400" dirty="0"/>
                  <a:t> then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endParaRPr lang="en-US" sz="2400" dirty="0"/>
              </a:p>
              <a:p>
                <a:pPr marL="285750" indent="-285750">
                  <a:buFont typeface="Arial" panose="020B0604020202020204" pitchFamily="34" charset="0"/>
                  <a:buChar char="•"/>
                </a:pPr>
                <a:r>
                  <a:rPr lang="en-US" sz="2400" dirty="0"/>
                  <a:t>transitive: if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and </a:t>
                </a:r>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US" sz="2400" dirty="0"/>
                  <a:t> then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endParaRPr lang="en-US" sz="2400" dirty="0"/>
              </a:p>
            </p:txBody>
          </p:sp>
        </mc:Choice>
        <mc:Fallback xmlns="">
          <p:sp>
            <p:nvSpPr>
              <p:cNvPr id="5" name="TextBox 4">
                <a:extLst>
                  <a:ext uri="{FF2B5EF4-FFF2-40B4-BE49-F238E27FC236}">
                    <a16:creationId xmlns:a16="http://schemas.microsoft.com/office/drawing/2014/main" id="{273973F9-A9DA-77E2-F0CB-4556907F9E1E}"/>
                  </a:ext>
                </a:extLst>
              </p:cNvPr>
              <p:cNvSpPr txBox="1">
                <a:spLocks noRot="1" noChangeAspect="1" noMove="1" noResize="1" noEditPoints="1" noAdjustHandles="1" noChangeArrowheads="1" noChangeShapeType="1" noTextEdit="1"/>
              </p:cNvSpPr>
              <p:nvPr/>
            </p:nvSpPr>
            <p:spPr>
              <a:xfrm>
                <a:off x="853440" y="1580496"/>
                <a:ext cx="6299225" cy="1200329"/>
              </a:xfrm>
              <a:prstGeom prst="rect">
                <a:avLst/>
              </a:prstGeom>
              <a:blipFill>
                <a:blip r:embed="rId3"/>
                <a:stretch>
                  <a:fillRect l="-1258"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26B727-8A67-0DFB-B21E-62F647ADD860}"/>
                  </a:ext>
                </a:extLst>
              </p:cNvPr>
              <p:cNvSpPr txBox="1"/>
              <p:nvPr/>
            </p:nvSpPr>
            <p:spPr>
              <a:xfrm>
                <a:off x="248574" y="2780825"/>
                <a:ext cx="10776348" cy="461665"/>
              </a:xfrm>
              <a:prstGeom prst="rect">
                <a:avLst/>
              </a:prstGeom>
              <a:noFill/>
            </p:spPr>
            <p:txBody>
              <a:bodyPr wrap="none" rtlCol="0">
                <a:spAutoFit/>
              </a:bodyPr>
              <a:lstStyle/>
              <a:p>
                <a:r>
                  <a:rPr lang="en-US" sz="2400" dirty="0"/>
                  <a:t>A partially ordered set (POSET) is a tuple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e>
                    </m:d>
                  </m:oMath>
                </a14:m>
                <a:r>
                  <a:rPr lang="en-US" sz="2400" dirty="0"/>
                  <a:t> consisting of a set and a partial order</a:t>
                </a:r>
              </a:p>
            </p:txBody>
          </p:sp>
        </mc:Choice>
        <mc:Fallback xmlns="">
          <p:sp>
            <p:nvSpPr>
              <p:cNvPr id="7" name="TextBox 6">
                <a:extLst>
                  <a:ext uri="{FF2B5EF4-FFF2-40B4-BE49-F238E27FC236}">
                    <a16:creationId xmlns:a16="http://schemas.microsoft.com/office/drawing/2014/main" id="{5726B727-8A67-0DFB-B21E-62F647ADD860}"/>
                  </a:ext>
                </a:extLst>
              </p:cNvPr>
              <p:cNvSpPr txBox="1">
                <a:spLocks noRot="1" noChangeAspect="1" noMove="1" noResize="1" noEditPoints="1" noAdjustHandles="1" noChangeArrowheads="1" noChangeShapeType="1" noTextEdit="1"/>
              </p:cNvSpPr>
              <p:nvPr/>
            </p:nvSpPr>
            <p:spPr>
              <a:xfrm>
                <a:off x="248574" y="2780825"/>
                <a:ext cx="10776348" cy="461665"/>
              </a:xfrm>
              <a:prstGeom prst="rect">
                <a:avLst/>
              </a:prstGeom>
              <a:blipFill>
                <a:blip r:embed="rId4"/>
                <a:stretch>
                  <a:fillRect l="-905"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91C1625-5D17-A6AF-C484-77AF0C1DE70F}"/>
                  </a:ext>
                </a:extLst>
              </p:cNvPr>
              <p:cNvSpPr txBox="1"/>
              <p:nvPr/>
            </p:nvSpPr>
            <p:spPr>
              <a:xfrm>
                <a:off x="248574" y="3490039"/>
                <a:ext cx="7087197" cy="461665"/>
              </a:xfrm>
              <a:prstGeom prst="rect">
                <a:avLst/>
              </a:prstGeom>
              <a:noFill/>
            </p:spPr>
            <p:txBody>
              <a:bodyPr wrap="none" rtlCol="0">
                <a:spAutoFit/>
              </a:bodyPr>
              <a:lstStyle/>
              <a:p>
                <a:r>
                  <a:rPr lang="en-US" sz="2400" dirty="0"/>
                  <a:t>A collection of subsets with “set inclusion” </a:t>
                </a:r>
                <a14:m>
                  <m:oMath xmlns:m="http://schemas.openxmlformats.org/officeDocument/2006/math">
                    <m:r>
                      <a:rPr lang="en-US" sz="2400" b="0" i="1" smtClean="0">
                        <a:latin typeface="Cambria Math" panose="02040503050406030204" pitchFamily="18" charset="0"/>
                      </a:rPr>
                      <m:t>⊆</m:t>
                    </m:r>
                  </m:oMath>
                </a14:m>
                <a:r>
                  <a:rPr lang="en-US" sz="2400" dirty="0"/>
                  <a:t> is a POSET</a:t>
                </a:r>
              </a:p>
            </p:txBody>
          </p:sp>
        </mc:Choice>
        <mc:Fallback xmlns="">
          <p:sp>
            <p:nvSpPr>
              <p:cNvPr id="8" name="TextBox 7">
                <a:extLst>
                  <a:ext uri="{FF2B5EF4-FFF2-40B4-BE49-F238E27FC236}">
                    <a16:creationId xmlns:a16="http://schemas.microsoft.com/office/drawing/2014/main" id="{D91C1625-5D17-A6AF-C484-77AF0C1DE70F}"/>
                  </a:ext>
                </a:extLst>
              </p:cNvPr>
              <p:cNvSpPr txBox="1">
                <a:spLocks noRot="1" noChangeAspect="1" noMove="1" noResize="1" noEditPoints="1" noAdjustHandles="1" noChangeArrowheads="1" noChangeShapeType="1" noTextEdit="1"/>
              </p:cNvSpPr>
              <p:nvPr/>
            </p:nvSpPr>
            <p:spPr>
              <a:xfrm>
                <a:off x="248574" y="3490039"/>
                <a:ext cx="7087197" cy="461665"/>
              </a:xfrm>
              <a:prstGeom prst="rect">
                <a:avLst/>
              </a:prstGeom>
              <a:blipFill>
                <a:blip r:embed="rId5"/>
                <a:stretch>
                  <a:fillRect l="-1377" t="-10667" r="-688" b="-30667"/>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88B2204A-4820-D940-85C3-E1D0E154A797}"/>
              </a:ext>
            </a:extLst>
          </p:cNvPr>
          <p:cNvGrpSpPr/>
          <p:nvPr/>
        </p:nvGrpSpPr>
        <p:grpSpPr>
          <a:xfrm>
            <a:off x="33887" y="3949744"/>
            <a:ext cx="2799214" cy="2839349"/>
            <a:chOff x="9715529" y="2203683"/>
            <a:chExt cx="1948098" cy="1976029"/>
          </a:xfrm>
        </p:grpSpPr>
        <p:cxnSp>
          <p:nvCxnSpPr>
            <p:cNvPr id="6" name="Straight Connector 5">
              <a:extLst>
                <a:ext uri="{FF2B5EF4-FFF2-40B4-BE49-F238E27FC236}">
                  <a16:creationId xmlns:a16="http://schemas.microsoft.com/office/drawing/2014/main" id="{EC049CC8-DBB7-5CEB-BCA6-90251360EE35}"/>
                </a:ext>
              </a:extLst>
            </p:cNvPr>
            <p:cNvCxnSpPr>
              <a:cxnSpLocks/>
            </p:cNvCxnSpPr>
            <p:nvPr/>
          </p:nvCxnSpPr>
          <p:spPr>
            <a:xfrm flipH="1" flipV="1">
              <a:off x="10191392" y="3449104"/>
              <a:ext cx="487926" cy="487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126CFD1-D4FC-C4FD-82E9-F148815AB982}"/>
                </a:ext>
              </a:extLst>
            </p:cNvPr>
            <p:cNvCxnSpPr>
              <a:cxnSpLocks/>
            </p:cNvCxnSpPr>
            <p:nvPr/>
          </p:nvCxnSpPr>
          <p:spPr>
            <a:xfrm flipV="1">
              <a:off x="10679318" y="3449104"/>
              <a:ext cx="0" cy="487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5E8EE958-5570-6CED-14D5-C87BA78E3AC3}"/>
                </a:ext>
              </a:extLst>
            </p:cNvPr>
            <p:cNvCxnSpPr>
              <a:cxnSpLocks/>
            </p:cNvCxnSpPr>
            <p:nvPr/>
          </p:nvCxnSpPr>
          <p:spPr>
            <a:xfrm flipV="1">
              <a:off x="10191142" y="2960201"/>
              <a:ext cx="0" cy="487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C36F1D2-4789-2CA5-37F7-07D552FFF1A2}"/>
                </a:ext>
              </a:extLst>
            </p:cNvPr>
            <p:cNvCxnSpPr>
              <a:cxnSpLocks/>
            </p:cNvCxnSpPr>
            <p:nvPr/>
          </p:nvCxnSpPr>
          <p:spPr>
            <a:xfrm flipH="1" flipV="1">
              <a:off x="10193507" y="2960201"/>
              <a:ext cx="485558" cy="488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32F4462-21CC-BE18-ACEA-9D32F595F8A2}"/>
                </a:ext>
              </a:extLst>
            </p:cNvPr>
            <p:cNvCxnSpPr>
              <a:cxnSpLocks/>
            </p:cNvCxnSpPr>
            <p:nvPr/>
          </p:nvCxnSpPr>
          <p:spPr>
            <a:xfrm flipV="1">
              <a:off x="10191142" y="2964356"/>
              <a:ext cx="487923" cy="48322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109160E-6A20-D4AA-74DC-8BC8E201F853}"/>
                    </a:ext>
                  </a:extLst>
                </p:cNvPr>
                <p:cNvSpPr txBox="1"/>
                <p:nvPr/>
              </p:nvSpPr>
              <p:spPr>
                <a:xfrm>
                  <a:off x="10368188" y="3810380"/>
                  <a:ext cx="3818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7" name="TextBox 16">
                  <a:extLst>
                    <a:ext uri="{FF2B5EF4-FFF2-40B4-BE49-F238E27FC236}">
                      <a16:creationId xmlns:a16="http://schemas.microsoft.com/office/drawing/2014/main" id="{2109160E-6A20-D4AA-74DC-8BC8E201F853}"/>
                    </a:ext>
                  </a:extLst>
                </p:cNvPr>
                <p:cNvSpPr txBox="1">
                  <a:spLocks noRot="1" noChangeAspect="1" noMove="1" noResize="1" noEditPoints="1" noAdjustHandles="1" noChangeArrowheads="1" noChangeShapeType="1" noTextEdit="1"/>
                </p:cNvSpPr>
                <p:nvPr/>
              </p:nvSpPr>
              <p:spPr>
                <a:xfrm>
                  <a:off x="10368188" y="3810380"/>
                  <a:ext cx="381836"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8FEC49A2-8D87-1E81-0274-45B6063B1083}"/>
                    </a:ext>
                  </a:extLst>
                </p:cNvPr>
                <p:cNvSpPr txBox="1"/>
                <p:nvPr/>
              </p:nvSpPr>
              <p:spPr>
                <a:xfrm>
                  <a:off x="11129309" y="3321374"/>
                  <a:ext cx="368997" cy="2570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18" name="TextBox 17">
                  <a:extLst>
                    <a:ext uri="{FF2B5EF4-FFF2-40B4-BE49-F238E27FC236}">
                      <a16:creationId xmlns:a16="http://schemas.microsoft.com/office/drawing/2014/main" id="{8FEC49A2-8D87-1E81-0274-45B6063B1083}"/>
                    </a:ext>
                  </a:extLst>
                </p:cNvPr>
                <p:cNvSpPr txBox="1">
                  <a:spLocks noRot="1" noChangeAspect="1" noMove="1" noResize="1" noEditPoints="1" noAdjustHandles="1" noChangeArrowheads="1" noChangeShapeType="1" noTextEdit="1"/>
                </p:cNvSpPr>
                <p:nvPr/>
              </p:nvSpPr>
              <p:spPr>
                <a:xfrm>
                  <a:off x="11129309" y="3321374"/>
                  <a:ext cx="368997" cy="257035"/>
                </a:xfrm>
                <a:prstGeom prst="rect">
                  <a:avLst/>
                </a:prstGeom>
                <a:blipFill>
                  <a:blip r:embed="rId7"/>
                  <a:stretch>
                    <a:fillRect b="-14754"/>
                  </a:stretch>
                </a:blipFill>
              </p:spPr>
              <p:txBody>
                <a:bodyPr/>
                <a:lstStyle/>
                <a:p>
                  <a:r>
                    <a:rPr lang="en-US">
                      <a:noFill/>
                    </a:rPr>
                    <a:t> </a:t>
                  </a:r>
                </a:p>
              </p:txBody>
            </p:sp>
          </mc:Fallback>
        </mc:AlternateContent>
        <p:cxnSp>
          <p:nvCxnSpPr>
            <p:cNvPr id="19" name="Straight Connector 18">
              <a:extLst>
                <a:ext uri="{FF2B5EF4-FFF2-40B4-BE49-F238E27FC236}">
                  <a16:creationId xmlns:a16="http://schemas.microsoft.com/office/drawing/2014/main" id="{4BEB06AA-7DD9-4FDA-52B3-79DCE757759A}"/>
                </a:ext>
              </a:extLst>
            </p:cNvPr>
            <p:cNvCxnSpPr>
              <a:cxnSpLocks/>
            </p:cNvCxnSpPr>
            <p:nvPr/>
          </p:nvCxnSpPr>
          <p:spPr>
            <a:xfrm flipH="1" flipV="1">
              <a:off x="10679067" y="2960690"/>
              <a:ext cx="488175" cy="487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B0E7691-B39D-7C3A-456E-931270A72970}"/>
                </a:ext>
              </a:extLst>
            </p:cNvPr>
            <p:cNvCxnSpPr>
              <a:cxnSpLocks/>
            </p:cNvCxnSpPr>
            <p:nvPr/>
          </p:nvCxnSpPr>
          <p:spPr>
            <a:xfrm flipV="1">
              <a:off x="10679067" y="2960201"/>
              <a:ext cx="488175" cy="488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2E321CF-3CE5-4456-DAD4-E7794DDEC61A}"/>
                </a:ext>
              </a:extLst>
            </p:cNvPr>
            <p:cNvCxnSpPr>
              <a:cxnSpLocks/>
            </p:cNvCxnSpPr>
            <p:nvPr/>
          </p:nvCxnSpPr>
          <p:spPr>
            <a:xfrm flipV="1">
              <a:off x="11167243" y="2961178"/>
              <a:ext cx="0" cy="487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4285710-1E34-7A40-C9F7-D0444592E36C}"/>
                </a:ext>
              </a:extLst>
            </p:cNvPr>
            <p:cNvCxnSpPr>
              <a:cxnSpLocks/>
            </p:cNvCxnSpPr>
            <p:nvPr/>
          </p:nvCxnSpPr>
          <p:spPr>
            <a:xfrm flipH="1">
              <a:off x="10679068" y="3449103"/>
              <a:ext cx="488175" cy="487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C636765-521E-AD7C-AB5C-DD443895E707}"/>
                </a:ext>
              </a:extLst>
            </p:cNvPr>
            <p:cNvCxnSpPr>
              <a:cxnSpLocks/>
            </p:cNvCxnSpPr>
            <p:nvPr/>
          </p:nvCxnSpPr>
          <p:spPr>
            <a:xfrm flipH="1">
              <a:off x="10188327" y="2469809"/>
              <a:ext cx="493576" cy="492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5299C449-7555-50D3-2698-DDB1D333D5A0}"/>
                </a:ext>
              </a:extLst>
            </p:cNvPr>
            <p:cNvCxnSpPr>
              <a:cxnSpLocks/>
            </p:cNvCxnSpPr>
            <p:nvPr/>
          </p:nvCxnSpPr>
          <p:spPr>
            <a:xfrm>
              <a:off x="10678639" y="2469809"/>
              <a:ext cx="0" cy="506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68B7522-D101-C670-F8A0-BCE9CFC0E91C}"/>
                </a:ext>
              </a:extLst>
            </p:cNvPr>
            <p:cNvCxnSpPr>
              <a:cxnSpLocks/>
            </p:cNvCxnSpPr>
            <p:nvPr/>
          </p:nvCxnSpPr>
          <p:spPr>
            <a:xfrm flipH="1" flipV="1">
              <a:off x="10676734" y="2469809"/>
              <a:ext cx="490508" cy="487215"/>
            </a:xfrm>
            <a:prstGeom prst="line">
              <a:avLst/>
            </a:prstGeom>
          </p:spPr>
          <p:style>
            <a:lnRef idx="1">
              <a:schemeClr val="accent1"/>
            </a:lnRef>
            <a:fillRef idx="0">
              <a:schemeClr val="accent1"/>
            </a:fillRef>
            <a:effectRef idx="0">
              <a:schemeClr val="accent1"/>
            </a:effectRef>
            <a:fontRef idx="minor">
              <a:schemeClr val="tx1"/>
            </a:fontRef>
          </p:style>
        </p:cxnSp>
        <p:sp>
          <p:nvSpPr>
            <p:cNvPr id="26" name="Oval 25">
              <a:extLst>
                <a:ext uri="{FF2B5EF4-FFF2-40B4-BE49-F238E27FC236}">
                  <a16:creationId xmlns:a16="http://schemas.microsoft.com/office/drawing/2014/main" id="{5A62C6D7-7D0A-3BD1-15FC-D9AB6D9727A4}"/>
                </a:ext>
              </a:extLst>
            </p:cNvPr>
            <p:cNvSpPr/>
            <p:nvPr/>
          </p:nvSpPr>
          <p:spPr>
            <a:xfrm>
              <a:off x="10659043" y="2445368"/>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7B4544C3-6999-11A7-D6C7-587C16C32DD7}"/>
                </a:ext>
              </a:extLst>
            </p:cNvPr>
            <p:cNvSpPr/>
            <p:nvPr/>
          </p:nvSpPr>
          <p:spPr>
            <a:xfrm>
              <a:off x="10656997" y="2938319"/>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9306BC0-B6AD-1413-E35A-9732DE79B00F}"/>
                </a:ext>
              </a:extLst>
            </p:cNvPr>
            <p:cNvSpPr/>
            <p:nvPr/>
          </p:nvSpPr>
          <p:spPr>
            <a:xfrm>
              <a:off x="10658076" y="3428043"/>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0EA05478-A9D6-9FA3-E352-7A903084FBE9}"/>
                </a:ext>
              </a:extLst>
            </p:cNvPr>
            <p:cNvSpPr/>
            <p:nvPr/>
          </p:nvSpPr>
          <p:spPr>
            <a:xfrm>
              <a:off x="10661848" y="3917162"/>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C8E57B60-AA52-9C9C-00FE-CFD99D35A317}"/>
                </a:ext>
              </a:extLst>
            </p:cNvPr>
            <p:cNvSpPr/>
            <p:nvPr/>
          </p:nvSpPr>
          <p:spPr>
            <a:xfrm>
              <a:off x="11144418" y="2939591"/>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79F2D621-6425-59A9-AC5A-A374FB673438}"/>
                </a:ext>
              </a:extLst>
            </p:cNvPr>
            <p:cNvSpPr/>
            <p:nvPr/>
          </p:nvSpPr>
          <p:spPr>
            <a:xfrm>
              <a:off x="11143846" y="3428025"/>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C7A1EB4A-925F-7A6D-34C3-8E3E8F0E6A97}"/>
                </a:ext>
              </a:extLst>
            </p:cNvPr>
            <p:cNvSpPr/>
            <p:nvPr/>
          </p:nvSpPr>
          <p:spPr>
            <a:xfrm>
              <a:off x="10168178" y="2934164"/>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B0BB9C9-22BC-C46B-E258-99E9C333DAE4}"/>
                </a:ext>
              </a:extLst>
            </p:cNvPr>
            <p:cNvSpPr/>
            <p:nvPr/>
          </p:nvSpPr>
          <p:spPr>
            <a:xfrm>
              <a:off x="10168063" y="3426201"/>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2F62DF8C-5F21-9A48-91A4-21A9ACFF6221}"/>
                    </a:ext>
                  </a:extLst>
                </p:cNvPr>
                <p:cNvSpPr txBox="1"/>
                <p:nvPr/>
              </p:nvSpPr>
              <p:spPr>
                <a:xfrm>
                  <a:off x="9833493" y="3300806"/>
                  <a:ext cx="383455" cy="2570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34" name="TextBox 33">
                  <a:extLst>
                    <a:ext uri="{FF2B5EF4-FFF2-40B4-BE49-F238E27FC236}">
                      <a16:creationId xmlns:a16="http://schemas.microsoft.com/office/drawing/2014/main" id="{2F62DF8C-5F21-9A48-91A4-21A9ACFF6221}"/>
                    </a:ext>
                  </a:extLst>
                </p:cNvPr>
                <p:cNvSpPr txBox="1">
                  <a:spLocks noRot="1" noChangeAspect="1" noMove="1" noResize="1" noEditPoints="1" noAdjustHandles="1" noChangeArrowheads="1" noChangeShapeType="1" noTextEdit="1"/>
                </p:cNvSpPr>
                <p:nvPr/>
              </p:nvSpPr>
              <p:spPr>
                <a:xfrm>
                  <a:off x="9833493" y="3300806"/>
                  <a:ext cx="383455" cy="257035"/>
                </a:xfrm>
                <a:prstGeom prst="rect">
                  <a:avLst/>
                </a:prstGeom>
                <a:blipFill>
                  <a:blip r:embed="rId8"/>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18827071-FBF8-818E-E0BE-8C89AD3A4A7E}"/>
                    </a:ext>
                  </a:extLst>
                </p:cNvPr>
                <p:cNvSpPr txBox="1"/>
                <p:nvPr/>
              </p:nvSpPr>
              <p:spPr>
                <a:xfrm>
                  <a:off x="10334308" y="3328199"/>
                  <a:ext cx="380821" cy="2570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m:oMathPara>
                  </a14:m>
                  <a:endParaRPr lang="en-US" dirty="0"/>
                </a:p>
              </p:txBody>
            </p:sp>
          </mc:Choice>
          <mc:Fallback xmlns="">
            <p:sp>
              <p:nvSpPr>
                <p:cNvPr id="35" name="TextBox 34">
                  <a:extLst>
                    <a:ext uri="{FF2B5EF4-FFF2-40B4-BE49-F238E27FC236}">
                      <a16:creationId xmlns:a16="http://schemas.microsoft.com/office/drawing/2014/main" id="{18827071-FBF8-818E-E0BE-8C89AD3A4A7E}"/>
                    </a:ext>
                  </a:extLst>
                </p:cNvPr>
                <p:cNvSpPr txBox="1">
                  <a:spLocks noRot="1" noChangeAspect="1" noMove="1" noResize="1" noEditPoints="1" noAdjustHandles="1" noChangeArrowheads="1" noChangeShapeType="1" noTextEdit="1"/>
                </p:cNvSpPr>
                <p:nvPr/>
              </p:nvSpPr>
              <p:spPr>
                <a:xfrm>
                  <a:off x="10334308" y="3328199"/>
                  <a:ext cx="380821" cy="257035"/>
                </a:xfrm>
                <a:prstGeom prst="rect">
                  <a:avLst/>
                </a:prstGeom>
                <a:blipFill>
                  <a:blip r:embed="rId9"/>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67ED07C8-AE77-62DA-5EE9-9F82D302AA8C}"/>
                    </a:ext>
                  </a:extLst>
                </p:cNvPr>
                <p:cNvSpPr txBox="1"/>
                <p:nvPr/>
              </p:nvSpPr>
              <p:spPr>
                <a:xfrm>
                  <a:off x="9715529" y="2738620"/>
                  <a:ext cx="534239" cy="2570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m:oMathPara>
                  </a14:m>
                  <a:endParaRPr lang="en-US" dirty="0"/>
                </a:p>
              </p:txBody>
            </p:sp>
          </mc:Choice>
          <mc:Fallback xmlns="">
            <p:sp>
              <p:nvSpPr>
                <p:cNvPr id="36" name="TextBox 35">
                  <a:extLst>
                    <a:ext uri="{FF2B5EF4-FFF2-40B4-BE49-F238E27FC236}">
                      <a16:creationId xmlns:a16="http://schemas.microsoft.com/office/drawing/2014/main" id="{67ED07C8-AE77-62DA-5EE9-9F82D302AA8C}"/>
                    </a:ext>
                  </a:extLst>
                </p:cNvPr>
                <p:cNvSpPr txBox="1">
                  <a:spLocks noRot="1" noChangeAspect="1" noMove="1" noResize="1" noEditPoints="1" noAdjustHandles="1" noChangeArrowheads="1" noChangeShapeType="1" noTextEdit="1"/>
                </p:cNvSpPr>
                <p:nvPr/>
              </p:nvSpPr>
              <p:spPr>
                <a:xfrm>
                  <a:off x="9715529" y="2738620"/>
                  <a:ext cx="534239" cy="257035"/>
                </a:xfrm>
                <a:prstGeom prst="rect">
                  <a:avLst/>
                </a:prstGeom>
                <a:blipFill>
                  <a:blip r:embed="rId10"/>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32523FF4-DC22-56FC-84DA-A959C02F632C}"/>
                    </a:ext>
                  </a:extLst>
                </p:cNvPr>
                <p:cNvSpPr txBox="1"/>
                <p:nvPr/>
              </p:nvSpPr>
              <p:spPr>
                <a:xfrm>
                  <a:off x="10378575" y="2746307"/>
                  <a:ext cx="522414" cy="2570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7" name="TextBox 36">
                  <a:extLst>
                    <a:ext uri="{FF2B5EF4-FFF2-40B4-BE49-F238E27FC236}">
                      <a16:creationId xmlns:a16="http://schemas.microsoft.com/office/drawing/2014/main" id="{32523FF4-DC22-56FC-84DA-A959C02F632C}"/>
                    </a:ext>
                  </a:extLst>
                </p:cNvPr>
                <p:cNvSpPr txBox="1">
                  <a:spLocks noRot="1" noChangeAspect="1" noMove="1" noResize="1" noEditPoints="1" noAdjustHandles="1" noChangeArrowheads="1" noChangeShapeType="1" noTextEdit="1"/>
                </p:cNvSpPr>
                <p:nvPr/>
              </p:nvSpPr>
              <p:spPr>
                <a:xfrm>
                  <a:off x="10378575" y="2746307"/>
                  <a:ext cx="522414" cy="257035"/>
                </a:xfrm>
                <a:prstGeom prst="rect">
                  <a:avLst/>
                </a:prstGeom>
                <a:blipFill>
                  <a:blip r:embed="rId11"/>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440BA534-C52C-7CDE-70D3-F58136B87B9B}"/>
                    </a:ext>
                  </a:extLst>
                </p:cNvPr>
                <p:cNvSpPr txBox="1"/>
                <p:nvPr/>
              </p:nvSpPr>
              <p:spPr>
                <a:xfrm>
                  <a:off x="11143846" y="2747498"/>
                  <a:ext cx="519781" cy="2570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8" name="TextBox 37">
                  <a:extLst>
                    <a:ext uri="{FF2B5EF4-FFF2-40B4-BE49-F238E27FC236}">
                      <a16:creationId xmlns:a16="http://schemas.microsoft.com/office/drawing/2014/main" id="{440BA534-C52C-7CDE-70D3-F58136B87B9B}"/>
                    </a:ext>
                  </a:extLst>
                </p:cNvPr>
                <p:cNvSpPr txBox="1">
                  <a:spLocks noRot="1" noChangeAspect="1" noMove="1" noResize="1" noEditPoints="1" noAdjustHandles="1" noChangeArrowheads="1" noChangeShapeType="1" noTextEdit="1"/>
                </p:cNvSpPr>
                <p:nvPr/>
              </p:nvSpPr>
              <p:spPr>
                <a:xfrm>
                  <a:off x="11143846" y="2747498"/>
                  <a:ext cx="519781" cy="257035"/>
                </a:xfrm>
                <a:prstGeom prst="rect">
                  <a:avLst/>
                </a:prstGeom>
                <a:blipFill>
                  <a:blip r:embed="rId12"/>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292A90D7-9103-949E-F01E-1B6D389FBED4}"/>
                    </a:ext>
                  </a:extLst>
                </p:cNvPr>
                <p:cNvSpPr txBox="1"/>
                <p:nvPr/>
              </p:nvSpPr>
              <p:spPr>
                <a:xfrm>
                  <a:off x="10383689" y="2203683"/>
                  <a:ext cx="673198" cy="2570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39" name="TextBox 38">
                  <a:extLst>
                    <a:ext uri="{FF2B5EF4-FFF2-40B4-BE49-F238E27FC236}">
                      <a16:creationId xmlns:a16="http://schemas.microsoft.com/office/drawing/2014/main" id="{292A90D7-9103-949E-F01E-1B6D389FBED4}"/>
                    </a:ext>
                  </a:extLst>
                </p:cNvPr>
                <p:cNvSpPr txBox="1">
                  <a:spLocks noRot="1" noChangeAspect="1" noMove="1" noResize="1" noEditPoints="1" noAdjustHandles="1" noChangeArrowheads="1" noChangeShapeType="1" noTextEdit="1"/>
                </p:cNvSpPr>
                <p:nvPr/>
              </p:nvSpPr>
              <p:spPr>
                <a:xfrm>
                  <a:off x="10383689" y="2203683"/>
                  <a:ext cx="673198" cy="257035"/>
                </a:xfrm>
                <a:prstGeom prst="rect">
                  <a:avLst/>
                </a:prstGeom>
                <a:blipFill>
                  <a:blip r:embed="rId13"/>
                  <a:stretch>
                    <a:fillRect b="-14754"/>
                  </a:stretch>
                </a:blipFill>
              </p:spPr>
              <p:txBody>
                <a:bodyPr/>
                <a:lstStyle/>
                <a:p>
                  <a:r>
                    <a:rPr lang="en-US">
                      <a:noFill/>
                    </a:rPr>
                    <a:t> </a:t>
                  </a:r>
                </a:p>
              </p:txBody>
            </p:sp>
          </mc:Fallback>
        </mc:AlternateContent>
      </p:grpSp>
      <p:sp>
        <p:nvSpPr>
          <p:cNvPr id="40" name="TextBox 39">
            <a:extLst>
              <a:ext uri="{FF2B5EF4-FFF2-40B4-BE49-F238E27FC236}">
                <a16:creationId xmlns:a16="http://schemas.microsoft.com/office/drawing/2014/main" id="{7B8925D7-65D3-525E-96A0-27821A7FAC8B}"/>
              </a:ext>
            </a:extLst>
          </p:cNvPr>
          <p:cNvSpPr txBox="1"/>
          <p:nvPr/>
        </p:nvSpPr>
        <p:spPr>
          <a:xfrm>
            <a:off x="1672784" y="6419761"/>
            <a:ext cx="1552092" cy="369332"/>
          </a:xfrm>
          <a:prstGeom prst="rect">
            <a:avLst/>
          </a:prstGeom>
          <a:noFill/>
        </p:spPr>
        <p:txBody>
          <a:bodyPr wrap="none" rtlCol="0">
            <a:spAutoFit/>
          </a:bodyPr>
          <a:lstStyle/>
          <a:p>
            <a:r>
              <a:rPr lang="en-US" dirty="0" err="1"/>
              <a:t>Hasse</a:t>
            </a:r>
            <a:r>
              <a:rPr lang="en-US" dirty="0"/>
              <a:t> diagram</a:t>
            </a:r>
          </a:p>
        </p:txBody>
      </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FDD50B2F-51EB-2F0D-156B-CEABE5380A82}"/>
                  </a:ext>
                </a:extLst>
              </p:cNvPr>
              <p:cNvSpPr txBox="1"/>
              <p:nvPr/>
            </p:nvSpPr>
            <p:spPr>
              <a:xfrm>
                <a:off x="2284302" y="4067746"/>
                <a:ext cx="2355772" cy="646331"/>
              </a:xfrm>
              <a:prstGeom prst="rect">
                <a:avLst/>
              </a:prstGeom>
              <a:noFill/>
            </p:spPr>
            <p:txBody>
              <a:bodyPr wrap="square" rtlCol="0">
                <a:spAutoFit/>
              </a:bodyPr>
              <a:lstStyle/>
              <a:p>
                <a:r>
                  <a:rPr lang="en-US" dirty="0"/>
                  <a:t>Example: all possible subsets of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endParaRPr lang="en-US" dirty="0"/>
              </a:p>
            </p:txBody>
          </p:sp>
        </mc:Choice>
        <mc:Fallback xmlns="">
          <p:sp>
            <p:nvSpPr>
              <p:cNvPr id="41" name="TextBox 40">
                <a:extLst>
                  <a:ext uri="{FF2B5EF4-FFF2-40B4-BE49-F238E27FC236}">
                    <a16:creationId xmlns:a16="http://schemas.microsoft.com/office/drawing/2014/main" id="{FDD50B2F-51EB-2F0D-156B-CEABE5380A82}"/>
                  </a:ext>
                </a:extLst>
              </p:cNvPr>
              <p:cNvSpPr txBox="1">
                <a:spLocks noRot="1" noChangeAspect="1" noMove="1" noResize="1" noEditPoints="1" noAdjustHandles="1" noChangeArrowheads="1" noChangeShapeType="1" noTextEdit="1"/>
              </p:cNvSpPr>
              <p:nvPr/>
            </p:nvSpPr>
            <p:spPr>
              <a:xfrm>
                <a:off x="2284302" y="4067746"/>
                <a:ext cx="2355772" cy="646331"/>
              </a:xfrm>
              <a:prstGeom prst="rect">
                <a:avLst/>
              </a:prstGeom>
              <a:blipFill>
                <a:blip r:embed="rId14"/>
                <a:stretch>
                  <a:fillRect l="-2332" t="-4717" b="-14151"/>
                </a:stretch>
              </a:blipFill>
            </p:spPr>
            <p:txBody>
              <a:bodyPr/>
              <a:lstStyle/>
              <a:p>
                <a:r>
                  <a:rPr lang="en-US">
                    <a:noFill/>
                  </a:rPr>
                  <a:t> </a:t>
                </a:r>
              </a:p>
            </p:txBody>
          </p:sp>
        </mc:Fallback>
      </mc:AlternateContent>
      <p:grpSp>
        <p:nvGrpSpPr>
          <p:cNvPr id="42" name="Group 41">
            <a:extLst>
              <a:ext uri="{FF2B5EF4-FFF2-40B4-BE49-F238E27FC236}">
                <a16:creationId xmlns:a16="http://schemas.microsoft.com/office/drawing/2014/main" id="{3CCA62E1-7A96-6864-05EC-63DE2157DDEE}"/>
              </a:ext>
            </a:extLst>
          </p:cNvPr>
          <p:cNvGrpSpPr/>
          <p:nvPr/>
        </p:nvGrpSpPr>
        <p:grpSpPr>
          <a:xfrm>
            <a:off x="6650376" y="3620697"/>
            <a:ext cx="2301231" cy="3050021"/>
            <a:chOff x="5857565" y="1192979"/>
            <a:chExt cx="2881204" cy="3818710"/>
          </a:xfrm>
        </p:grpSpPr>
        <p:grpSp>
          <p:nvGrpSpPr>
            <p:cNvPr id="43" name="Group 42">
              <a:extLst>
                <a:ext uri="{FF2B5EF4-FFF2-40B4-BE49-F238E27FC236}">
                  <a16:creationId xmlns:a16="http://schemas.microsoft.com/office/drawing/2014/main" id="{2BB35252-C699-F4E0-1FC9-F68109DDB550}"/>
                </a:ext>
              </a:extLst>
            </p:cNvPr>
            <p:cNvGrpSpPr/>
            <p:nvPr/>
          </p:nvGrpSpPr>
          <p:grpSpPr>
            <a:xfrm>
              <a:off x="5891159" y="4040588"/>
              <a:ext cx="2814762" cy="938254"/>
              <a:chOff x="1566407" y="3888188"/>
              <a:chExt cx="2814762" cy="938254"/>
            </a:xfrm>
          </p:grpSpPr>
          <p:grpSp>
            <p:nvGrpSpPr>
              <p:cNvPr id="83" name="Group 82">
                <a:extLst>
                  <a:ext uri="{FF2B5EF4-FFF2-40B4-BE49-F238E27FC236}">
                    <a16:creationId xmlns:a16="http://schemas.microsoft.com/office/drawing/2014/main" id="{8E68CB9E-1989-307B-DB55-9BE4F95E83ED}"/>
                  </a:ext>
                </a:extLst>
              </p:cNvPr>
              <p:cNvGrpSpPr/>
              <p:nvPr/>
            </p:nvGrpSpPr>
            <p:grpSpPr>
              <a:xfrm>
                <a:off x="2973788" y="3888188"/>
                <a:ext cx="1407381" cy="938254"/>
                <a:chOff x="2973788" y="3888188"/>
                <a:chExt cx="1407381" cy="938254"/>
              </a:xfrm>
            </p:grpSpPr>
            <p:cxnSp>
              <p:nvCxnSpPr>
                <p:cNvPr id="87" name="Straight Connector 86">
                  <a:extLst>
                    <a:ext uri="{FF2B5EF4-FFF2-40B4-BE49-F238E27FC236}">
                      <a16:creationId xmlns:a16="http://schemas.microsoft.com/office/drawing/2014/main" id="{C95FBFC8-0FCA-6BA8-F3CD-BE57559C516B}"/>
                    </a:ext>
                  </a:extLst>
                </p:cNvPr>
                <p:cNvCxnSpPr>
                  <a:cxnSpLocks/>
                </p:cNvCxnSpPr>
                <p:nvPr/>
              </p:nvCxnSpPr>
              <p:spPr>
                <a:xfrm flipV="1">
                  <a:off x="2973788" y="3888188"/>
                  <a:ext cx="469127"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26156D8B-A9CF-8977-8C47-C545C48278E0}"/>
                    </a:ext>
                  </a:extLst>
                </p:cNvPr>
                <p:cNvCxnSpPr>
                  <a:cxnSpLocks/>
                </p:cNvCxnSpPr>
                <p:nvPr/>
              </p:nvCxnSpPr>
              <p:spPr>
                <a:xfrm flipV="1">
                  <a:off x="2973788" y="3888188"/>
                  <a:ext cx="1407381" cy="93825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76F08118-80D9-0C4A-207F-0A60B7DED4B8}"/>
                  </a:ext>
                </a:extLst>
              </p:cNvPr>
              <p:cNvGrpSpPr/>
              <p:nvPr/>
            </p:nvGrpSpPr>
            <p:grpSpPr>
              <a:xfrm flipH="1">
                <a:off x="1566407" y="3888188"/>
                <a:ext cx="1407381" cy="938254"/>
                <a:chOff x="2973788" y="3888188"/>
                <a:chExt cx="1407381" cy="938254"/>
              </a:xfrm>
            </p:grpSpPr>
            <p:cxnSp>
              <p:nvCxnSpPr>
                <p:cNvPr id="85" name="Straight Connector 84">
                  <a:extLst>
                    <a:ext uri="{FF2B5EF4-FFF2-40B4-BE49-F238E27FC236}">
                      <a16:creationId xmlns:a16="http://schemas.microsoft.com/office/drawing/2014/main" id="{55DF4CA7-EB0E-2989-9B5A-270D535572EB}"/>
                    </a:ext>
                  </a:extLst>
                </p:cNvPr>
                <p:cNvCxnSpPr/>
                <p:nvPr/>
              </p:nvCxnSpPr>
              <p:spPr>
                <a:xfrm flipV="1">
                  <a:off x="2973788" y="3888188"/>
                  <a:ext cx="469127"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C4483D89-012C-95E5-EABC-3E2C76F0A568}"/>
                    </a:ext>
                  </a:extLst>
                </p:cNvPr>
                <p:cNvCxnSpPr>
                  <a:cxnSpLocks/>
                </p:cNvCxnSpPr>
                <p:nvPr/>
              </p:nvCxnSpPr>
              <p:spPr>
                <a:xfrm flipV="1">
                  <a:off x="2973788" y="3888188"/>
                  <a:ext cx="1407381" cy="938254"/>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44" name="Straight Connector 43">
              <a:extLst>
                <a:ext uri="{FF2B5EF4-FFF2-40B4-BE49-F238E27FC236}">
                  <a16:creationId xmlns:a16="http://schemas.microsoft.com/office/drawing/2014/main" id="{68DC5D00-57DC-C83F-BA25-3B4489F2EB22}"/>
                </a:ext>
              </a:extLst>
            </p:cNvPr>
            <p:cNvCxnSpPr/>
            <p:nvPr/>
          </p:nvCxnSpPr>
          <p:spPr>
            <a:xfrm flipV="1">
              <a:off x="5891159" y="3102334"/>
              <a:ext cx="0"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4C8F187-6725-FD62-C668-55BABAF7556D}"/>
                </a:ext>
              </a:extLst>
            </p:cNvPr>
            <p:cNvCxnSpPr/>
            <p:nvPr/>
          </p:nvCxnSpPr>
          <p:spPr>
            <a:xfrm flipV="1">
              <a:off x="6829910" y="3102334"/>
              <a:ext cx="0"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88ED67F6-188C-03C2-92D4-A60F54608C28}"/>
                </a:ext>
              </a:extLst>
            </p:cNvPr>
            <p:cNvCxnSpPr/>
            <p:nvPr/>
          </p:nvCxnSpPr>
          <p:spPr>
            <a:xfrm flipV="1">
              <a:off x="7767667" y="3102334"/>
              <a:ext cx="0"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50FB33F9-0B00-A253-FAE6-59D7799DCB02}"/>
                </a:ext>
              </a:extLst>
            </p:cNvPr>
            <p:cNvCxnSpPr/>
            <p:nvPr/>
          </p:nvCxnSpPr>
          <p:spPr>
            <a:xfrm flipV="1">
              <a:off x="8705921" y="3102334"/>
              <a:ext cx="0"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C069DA03-E457-1536-40DE-4E8D9F40B738}"/>
                </a:ext>
              </a:extLst>
            </p:cNvPr>
            <p:cNvCxnSpPr/>
            <p:nvPr/>
          </p:nvCxnSpPr>
          <p:spPr>
            <a:xfrm flipV="1">
              <a:off x="5891159" y="2164080"/>
              <a:ext cx="0"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15EEEB5D-7449-E494-2F63-5F999594CCD5}"/>
                </a:ext>
              </a:extLst>
            </p:cNvPr>
            <p:cNvCxnSpPr/>
            <p:nvPr/>
          </p:nvCxnSpPr>
          <p:spPr>
            <a:xfrm flipV="1">
              <a:off x="6829910" y="2164080"/>
              <a:ext cx="0"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C2DD8DF4-0C58-18BF-0AD7-FD32652C7CCA}"/>
                </a:ext>
              </a:extLst>
            </p:cNvPr>
            <p:cNvCxnSpPr/>
            <p:nvPr/>
          </p:nvCxnSpPr>
          <p:spPr>
            <a:xfrm flipV="1">
              <a:off x="7767667" y="2164080"/>
              <a:ext cx="0"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7777EC66-EA37-B6D0-AE03-E6911ED94811}"/>
                </a:ext>
              </a:extLst>
            </p:cNvPr>
            <p:cNvCxnSpPr/>
            <p:nvPr/>
          </p:nvCxnSpPr>
          <p:spPr>
            <a:xfrm flipV="1">
              <a:off x="8705921" y="2164080"/>
              <a:ext cx="0" cy="938254"/>
            </a:xfrm>
            <a:prstGeom prst="line">
              <a:avLst/>
            </a:prstGeom>
          </p:spPr>
          <p:style>
            <a:lnRef idx="1">
              <a:schemeClr val="accent1"/>
            </a:lnRef>
            <a:fillRef idx="0">
              <a:schemeClr val="accent1"/>
            </a:fillRef>
            <a:effectRef idx="0">
              <a:schemeClr val="accent1"/>
            </a:effectRef>
            <a:fontRef idx="minor">
              <a:schemeClr val="tx1"/>
            </a:fontRef>
          </p:style>
        </p:cxnSp>
        <p:grpSp>
          <p:nvGrpSpPr>
            <p:cNvPr id="52" name="Group 51">
              <a:extLst>
                <a:ext uri="{FF2B5EF4-FFF2-40B4-BE49-F238E27FC236}">
                  <a16:creationId xmlns:a16="http://schemas.microsoft.com/office/drawing/2014/main" id="{8D3820A5-E18F-ECA9-8E43-D1084A1C83C8}"/>
                </a:ext>
              </a:extLst>
            </p:cNvPr>
            <p:cNvGrpSpPr/>
            <p:nvPr/>
          </p:nvGrpSpPr>
          <p:grpSpPr>
            <a:xfrm flipV="1">
              <a:off x="5891159" y="1225826"/>
              <a:ext cx="2814762" cy="938254"/>
              <a:chOff x="1566407" y="3888188"/>
              <a:chExt cx="2814762" cy="938254"/>
            </a:xfrm>
          </p:grpSpPr>
          <p:grpSp>
            <p:nvGrpSpPr>
              <p:cNvPr id="77" name="Group 76">
                <a:extLst>
                  <a:ext uri="{FF2B5EF4-FFF2-40B4-BE49-F238E27FC236}">
                    <a16:creationId xmlns:a16="http://schemas.microsoft.com/office/drawing/2014/main" id="{4FD175D5-08CC-C6C7-E03B-1EC290C08D90}"/>
                  </a:ext>
                </a:extLst>
              </p:cNvPr>
              <p:cNvGrpSpPr/>
              <p:nvPr/>
            </p:nvGrpSpPr>
            <p:grpSpPr>
              <a:xfrm>
                <a:off x="2973788" y="3888188"/>
                <a:ext cx="1407381" cy="938254"/>
                <a:chOff x="2973788" y="3888188"/>
                <a:chExt cx="1407381" cy="938254"/>
              </a:xfrm>
            </p:grpSpPr>
            <p:cxnSp>
              <p:nvCxnSpPr>
                <p:cNvPr id="81" name="Straight Connector 80">
                  <a:extLst>
                    <a:ext uri="{FF2B5EF4-FFF2-40B4-BE49-F238E27FC236}">
                      <a16:creationId xmlns:a16="http://schemas.microsoft.com/office/drawing/2014/main" id="{4DDA72CA-54EE-2E2D-0DB9-75DB2CA8FDDF}"/>
                    </a:ext>
                  </a:extLst>
                </p:cNvPr>
                <p:cNvCxnSpPr/>
                <p:nvPr/>
              </p:nvCxnSpPr>
              <p:spPr>
                <a:xfrm flipV="1">
                  <a:off x="2973788" y="3888188"/>
                  <a:ext cx="469127"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4A9C274D-5937-64DA-76F7-2D370DB90FB3}"/>
                    </a:ext>
                  </a:extLst>
                </p:cNvPr>
                <p:cNvCxnSpPr>
                  <a:cxnSpLocks/>
                </p:cNvCxnSpPr>
                <p:nvPr/>
              </p:nvCxnSpPr>
              <p:spPr>
                <a:xfrm flipV="1">
                  <a:off x="2973788" y="3888188"/>
                  <a:ext cx="1407381" cy="93825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8" name="Group 77">
                <a:extLst>
                  <a:ext uri="{FF2B5EF4-FFF2-40B4-BE49-F238E27FC236}">
                    <a16:creationId xmlns:a16="http://schemas.microsoft.com/office/drawing/2014/main" id="{BFC1D5FF-97AB-CBEB-8FBC-626E2217CF0A}"/>
                  </a:ext>
                </a:extLst>
              </p:cNvPr>
              <p:cNvGrpSpPr/>
              <p:nvPr/>
            </p:nvGrpSpPr>
            <p:grpSpPr>
              <a:xfrm flipH="1">
                <a:off x="1566407" y="3888188"/>
                <a:ext cx="1407381" cy="938254"/>
                <a:chOff x="2973788" y="3888188"/>
                <a:chExt cx="1407381" cy="938254"/>
              </a:xfrm>
            </p:grpSpPr>
            <p:cxnSp>
              <p:nvCxnSpPr>
                <p:cNvPr id="79" name="Straight Connector 78">
                  <a:extLst>
                    <a:ext uri="{FF2B5EF4-FFF2-40B4-BE49-F238E27FC236}">
                      <a16:creationId xmlns:a16="http://schemas.microsoft.com/office/drawing/2014/main" id="{069E73D2-750F-CD34-875D-A465D1B6B4DC}"/>
                    </a:ext>
                  </a:extLst>
                </p:cNvPr>
                <p:cNvCxnSpPr/>
                <p:nvPr/>
              </p:nvCxnSpPr>
              <p:spPr>
                <a:xfrm flipV="1">
                  <a:off x="2973788" y="3888188"/>
                  <a:ext cx="469127"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D2A87813-1C92-B60A-6FE8-1BE301716A51}"/>
                    </a:ext>
                  </a:extLst>
                </p:cNvPr>
                <p:cNvCxnSpPr>
                  <a:cxnSpLocks/>
                </p:cNvCxnSpPr>
                <p:nvPr/>
              </p:nvCxnSpPr>
              <p:spPr>
                <a:xfrm flipV="1">
                  <a:off x="2973788" y="3888188"/>
                  <a:ext cx="1407381" cy="938254"/>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53" name="Group 52">
              <a:extLst>
                <a:ext uri="{FF2B5EF4-FFF2-40B4-BE49-F238E27FC236}">
                  <a16:creationId xmlns:a16="http://schemas.microsoft.com/office/drawing/2014/main" id="{A57339D6-1F76-9DC9-E55F-12975598A0E1}"/>
                </a:ext>
              </a:extLst>
            </p:cNvPr>
            <p:cNvGrpSpPr/>
            <p:nvPr/>
          </p:nvGrpSpPr>
          <p:grpSpPr>
            <a:xfrm>
              <a:off x="5890662" y="3102334"/>
              <a:ext cx="2814761" cy="938254"/>
              <a:chOff x="1565910" y="2949934"/>
              <a:chExt cx="2814761" cy="938254"/>
            </a:xfrm>
          </p:grpSpPr>
          <p:cxnSp>
            <p:nvCxnSpPr>
              <p:cNvPr id="74" name="Straight Connector 73">
                <a:extLst>
                  <a:ext uri="{FF2B5EF4-FFF2-40B4-BE49-F238E27FC236}">
                    <a16:creationId xmlns:a16="http://schemas.microsoft.com/office/drawing/2014/main" id="{6D6681ED-DE38-E6F0-F7E0-898346C6F9EF}"/>
                  </a:ext>
                </a:extLst>
              </p:cNvPr>
              <p:cNvCxnSpPr>
                <a:cxnSpLocks/>
              </p:cNvCxnSpPr>
              <p:nvPr/>
            </p:nvCxnSpPr>
            <p:spPr>
              <a:xfrm flipH="1" flipV="1">
                <a:off x="2504661" y="2949934"/>
                <a:ext cx="938254"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CA9702-AC3E-DDFF-0F88-9E9512544652}"/>
                  </a:ext>
                </a:extLst>
              </p:cNvPr>
              <p:cNvCxnSpPr/>
              <p:nvPr/>
            </p:nvCxnSpPr>
            <p:spPr>
              <a:xfrm flipH="1" flipV="1">
                <a:off x="1565910" y="2949934"/>
                <a:ext cx="938254"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41E4F02B-40B8-0C21-92B4-B915A6967E33}"/>
                  </a:ext>
                </a:extLst>
              </p:cNvPr>
              <p:cNvCxnSpPr/>
              <p:nvPr/>
            </p:nvCxnSpPr>
            <p:spPr>
              <a:xfrm flipH="1" flipV="1">
                <a:off x="3442417" y="2949934"/>
                <a:ext cx="938254" cy="93825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54" name="Group 53">
              <a:extLst>
                <a:ext uri="{FF2B5EF4-FFF2-40B4-BE49-F238E27FC236}">
                  <a16:creationId xmlns:a16="http://schemas.microsoft.com/office/drawing/2014/main" id="{7D8EDD04-5CD0-0B25-3389-AA8E7DD06C61}"/>
                </a:ext>
              </a:extLst>
            </p:cNvPr>
            <p:cNvGrpSpPr/>
            <p:nvPr/>
          </p:nvGrpSpPr>
          <p:grpSpPr>
            <a:xfrm>
              <a:off x="5890662" y="2164080"/>
              <a:ext cx="2814761" cy="938254"/>
              <a:chOff x="1565910" y="2949934"/>
              <a:chExt cx="2814761" cy="938254"/>
            </a:xfrm>
          </p:grpSpPr>
          <p:cxnSp>
            <p:nvCxnSpPr>
              <p:cNvPr id="71" name="Straight Connector 70">
                <a:extLst>
                  <a:ext uri="{FF2B5EF4-FFF2-40B4-BE49-F238E27FC236}">
                    <a16:creationId xmlns:a16="http://schemas.microsoft.com/office/drawing/2014/main" id="{04F5AB2F-FDA4-542A-9FBE-4B80FAA48223}"/>
                  </a:ext>
                </a:extLst>
              </p:cNvPr>
              <p:cNvCxnSpPr/>
              <p:nvPr/>
            </p:nvCxnSpPr>
            <p:spPr>
              <a:xfrm flipH="1" flipV="1">
                <a:off x="2504661" y="2949934"/>
                <a:ext cx="938254"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29AC3827-E8F3-9697-E338-F2012B004C48}"/>
                  </a:ext>
                </a:extLst>
              </p:cNvPr>
              <p:cNvCxnSpPr/>
              <p:nvPr/>
            </p:nvCxnSpPr>
            <p:spPr>
              <a:xfrm flipH="1" flipV="1">
                <a:off x="1565910" y="2949934"/>
                <a:ext cx="938254"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1E6D6D17-F381-ADE9-EF3D-EEF8DB1BB0D2}"/>
                  </a:ext>
                </a:extLst>
              </p:cNvPr>
              <p:cNvCxnSpPr/>
              <p:nvPr/>
            </p:nvCxnSpPr>
            <p:spPr>
              <a:xfrm flipH="1" flipV="1">
                <a:off x="3442417" y="2949934"/>
                <a:ext cx="938254" cy="93825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5" name="Straight Connector 54">
              <a:extLst>
                <a:ext uri="{FF2B5EF4-FFF2-40B4-BE49-F238E27FC236}">
                  <a16:creationId xmlns:a16="http://schemas.microsoft.com/office/drawing/2014/main" id="{3BA3C946-7537-7B93-F8FC-86662B390311}"/>
                </a:ext>
              </a:extLst>
            </p:cNvPr>
            <p:cNvCxnSpPr/>
            <p:nvPr/>
          </p:nvCxnSpPr>
          <p:spPr>
            <a:xfrm flipV="1">
              <a:off x="5890662" y="3102334"/>
              <a:ext cx="2814761"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C8A97E35-1981-0E57-3D40-1662C611E509}"/>
                </a:ext>
              </a:extLst>
            </p:cNvPr>
            <p:cNvCxnSpPr/>
            <p:nvPr/>
          </p:nvCxnSpPr>
          <p:spPr>
            <a:xfrm flipV="1">
              <a:off x="5890164" y="2164080"/>
              <a:ext cx="2814761" cy="938254"/>
            </a:xfrm>
            <a:prstGeom prst="line">
              <a:avLst/>
            </a:prstGeom>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E6BFE70D-5D2C-C1BD-F963-49757EA894FE}"/>
                </a:ext>
              </a:extLst>
            </p:cNvPr>
            <p:cNvSpPr/>
            <p:nvPr/>
          </p:nvSpPr>
          <p:spPr>
            <a:xfrm>
              <a:off x="5857567" y="4007741"/>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592112A3-EFD9-1E88-D040-3776E3FA217D}"/>
                </a:ext>
              </a:extLst>
            </p:cNvPr>
            <p:cNvSpPr/>
            <p:nvPr/>
          </p:nvSpPr>
          <p:spPr>
            <a:xfrm>
              <a:off x="6796070" y="4007740"/>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6E75EAE7-37E2-5C01-E1C4-560EB0A533FF}"/>
                </a:ext>
              </a:extLst>
            </p:cNvPr>
            <p:cNvSpPr/>
            <p:nvPr/>
          </p:nvSpPr>
          <p:spPr>
            <a:xfrm>
              <a:off x="7734573" y="4007739"/>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7EFBA5D8-A213-B433-6BC4-3C10B62345A8}"/>
                </a:ext>
              </a:extLst>
            </p:cNvPr>
            <p:cNvSpPr/>
            <p:nvPr/>
          </p:nvSpPr>
          <p:spPr>
            <a:xfrm>
              <a:off x="8673076" y="4007738"/>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3C9E86BD-1E8A-7FE3-A5BF-35AF6E0A2D7A}"/>
                </a:ext>
              </a:extLst>
            </p:cNvPr>
            <p:cNvSpPr/>
            <p:nvPr/>
          </p:nvSpPr>
          <p:spPr>
            <a:xfrm>
              <a:off x="5857566" y="3069489"/>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Oval 61">
              <a:extLst>
                <a:ext uri="{FF2B5EF4-FFF2-40B4-BE49-F238E27FC236}">
                  <a16:creationId xmlns:a16="http://schemas.microsoft.com/office/drawing/2014/main" id="{CA9F00A0-FD6C-97B2-FDB0-0E8C967B4BCC}"/>
                </a:ext>
              </a:extLst>
            </p:cNvPr>
            <p:cNvSpPr/>
            <p:nvPr/>
          </p:nvSpPr>
          <p:spPr>
            <a:xfrm>
              <a:off x="6796069" y="3069488"/>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4E534998-069D-9656-3C44-5C7C50D774AB}"/>
                </a:ext>
              </a:extLst>
            </p:cNvPr>
            <p:cNvSpPr/>
            <p:nvPr/>
          </p:nvSpPr>
          <p:spPr>
            <a:xfrm>
              <a:off x="7734572" y="3069487"/>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Oval 63">
              <a:extLst>
                <a:ext uri="{FF2B5EF4-FFF2-40B4-BE49-F238E27FC236}">
                  <a16:creationId xmlns:a16="http://schemas.microsoft.com/office/drawing/2014/main" id="{3D33A4B3-60D2-A6D5-15B6-043245673E23}"/>
                </a:ext>
              </a:extLst>
            </p:cNvPr>
            <p:cNvSpPr/>
            <p:nvPr/>
          </p:nvSpPr>
          <p:spPr>
            <a:xfrm>
              <a:off x="8673075" y="3069486"/>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CCD38CD9-FD22-AA1C-D72E-9A554E7957AE}"/>
                </a:ext>
              </a:extLst>
            </p:cNvPr>
            <p:cNvSpPr/>
            <p:nvPr/>
          </p:nvSpPr>
          <p:spPr>
            <a:xfrm>
              <a:off x="5857565" y="2131237"/>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Oval 65">
              <a:extLst>
                <a:ext uri="{FF2B5EF4-FFF2-40B4-BE49-F238E27FC236}">
                  <a16:creationId xmlns:a16="http://schemas.microsoft.com/office/drawing/2014/main" id="{04D0CF18-DA89-0E2E-4517-59768B95FFF1}"/>
                </a:ext>
              </a:extLst>
            </p:cNvPr>
            <p:cNvSpPr/>
            <p:nvPr/>
          </p:nvSpPr>
          <p:spPr>
            <a:xfrm>
              <a:off x="6796068" y="2131236"/>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9C1217E2-9A10-DC7E-3879-FE53F8F13425}"/>
                </a:ext>
              </a:extLst>
            </p:cNvPr>
            <p:cNvSpPr/>
            <p:nvPr/>
          </p:nvSpPr>
          <p:spPr>
            <a:xfrm>
              <a:off x="7734571" y="2131235"/>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Oval 67">
              <a:extLst>
                <a:ext uri="{FF2B5EF4-FFF2-40B4-BE49-F238E27FC236}">
                  <a16:creationId xmlns:a16="http://schemas.microsoft.com/office/drawing/2014/main" id="{195D7FE0-B7C7-76E8-6844-E5D17121759C}"/>
                </a:ext>
              </a:extLst>
            </p:cNvPr>
            <p:cNvSpPr/>
            <p:nvPr/>
          </p:nvSpPr>
          <p:spPr>
            <a:xfrm>
              <a:off x="8673074" y="2131234"/>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EF23A2EE-6056-FFCE-E3A4-26D0D7E15461}"/>
                </a:ext>
              </a:extLst>
            </p:cNvPr>
            <p:cNvSpPr/>
            <p:nvPr/>
          </p:nvSpPr>
          <p:spPr>
            <a:xfrm>
              <a:off x="7266499" y="1192979"/>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Oval 69">
              <a:extLst>
                <a:ext uri="{FF2B5EF4-FFF2-40B4-BE49-F238E27FC236}">
                  <a16:creationId xmlns:a16="http://schemas.microsoft.com/office/drawing/2014/main" id="{844EB2FE-B24B-A5DE-79EE-CB82AA310BF1}"/>
                </a:ext>
              </a:extLst>
            </p:cNvPr>
            <p:cNvSpPr/>
            <p:nvPr/>
          </p:nvSpPr>
          <p:spPr>
            <a:xfrm>
              <a:off x="7266190" y="4945996"/>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9" name="TextBox 88">
            <a:extLst>
              <a:ext uri="{FF2B5EF4-FFF2-40B4-BE49-F238E27FC236}">
                <a16:creationId xmlns:a16="http://schemas.microsoft.com/office/drawing/2014/main" id="{5A7F9128-ACBA-C7F0-DC85-FF4450EB1DF9}"/>
              </a:ext>
            </a:extLst>
          </p:cNvPr>
          <p:cNvSpPr txBox="1"/>
          <p:nvPr/>
        </p:nvSpPr>
        <p:spPr>
          <a:xfrm>
            <a:off x="6644038" y="5735055"/>
            <a:ext cx="401072" cy="307777"/>
          </a:xfrm>
          <a:prstGeom prst="rect">
            <a:avLst/>
          </a:prstGeom>
          <a:noFill/>
        </p:spPr>
        <p:txBody>
          <a:bodyPr wrap="none" rtlCol="0">
            <a:spAutoFit/>
          </a:bodyPr>
          <a:lstStyle/>
          <a:p>
            <a:r>
              <a:rPr lang="en-US" sz="1400" dirty="0"/>
              <a:t>{A}</a:t>
            </a:r>
          </a:p>
        </p:txBody>
      </p:sp>
      <p:sp>
        <p:nvSpPr>
          <p:cNvPr id="90" name="TextBox 89">
            <a:extLst>
              <a:ext uri="{FF2B5EF4-FFF2-40B4-BE49-F238E27FC236}">
                <a16:creationId xmlns:a16="http://schemas.microsoft.com/office/drawing/2014/main" id="{81DABA7D-3943-415D-8129-A2E127D3FB20}"/>
              </a:ext>
            </a:extLst>
          </p:cNvPr>
          <p:cNvSpPr txBox="1"/>
          <p:nvPr/>
        </p:nvSpPr>
        <p:spPr>
          <a:xfrm>
            <a:off x="7413139" y="5735055"/>
            <a:ext cx="394660" cy="307777"/>
          </a:xfrm>
          <a:prstGeom prst="rect">
            <a:avLst/>
          </a:prstGeom>
          <a:noFill/>
        </p:spPr>
        <p:txBody>
          <a:bodyPr wrap="none" rtlCol="0">
            <a:spAutoFit/>
          </a:bodyPr>
          <a:lstStyle/>
          <a:p>
            <a:r>
              <a:rPr lang="en-US" sz="1400" dirty="0"/>
              <a:t>{B}</a:t>
            </a:r>
          </a:p>
        </p:txBody>
      </p:sp>
      <p:sp>
        <p:nvSpPr>
          <p:cNvPr id="91" name="TextBox 90">
            <a:extLst>
              <a:ext uri="{FF2B5EF4-FFF2-40B4-BE49-F238E27FC236}">
                <a16:creationId xmlns:a16="http://schemas.microsoft.com/office/drawing/2014/main" id="{70018AD5-517A-B2F8-5EA1-9C82ABE4C32B}"/>
              </a:ext>
            </a:extLst>
          </p:cNvPr>
          <p:cNvSpPr txBox="1"/>
          <p:nvPr/>
        </p:nvSpPr>
        <p:spPr>
          <a:xfrm>
            <a:off x="8139774" y="5735311"/>
            <a:ext cx="394660" cy="307777"/>
          </a:xfrm>
          <a:prstGeom prst="rect">
            <a:avLst/>
          </a:prstGeom>
          <a:noFill/>
        </p:spPr>
        <p:txBody>
          <a:bodyPr wrap="none" rtlCol="0">
            <a:spAutoFit/>
          </a:bodyPr>
          <a:lstStyle/>
          <a:p>
            <a:r>
              <a:rPr lang="en-US" sz="1400" dirty="0"/>
              <a:t>{C}</a:t>
            </a:r>
          </a:p>
        </p:txBody>
      </p:sp>
      <p:sp>
        <p:nvSpPr>
          <p:cNvPr id="92" name="TextBox 91">
            <a:extLst>
              <a:ext uri="{FF2B5EF4-FFF2-40B4-BE49-F238E27FC236}">
                <a16:creationId xmlns:a16="http://schemas.microsoft.com/office/drawing/2014/main" id="{0897057D-F1D5-ADEC-6D6D-47C83D8A6BF0}"/>
              </a:ext>
            </a:extLst>
          </p:cNvPr>
          <p:cNvSpPr txBox="1"/>
          <p:nvPr/>
        </p:nvSpPr>
        <p:spPr>
          <a:xfrm>
            <a:off x="8896381" y="5735055"/>
            <a:ext cx="407484" cy="307777"/>
          </a:xfrm>
          <a:prstGeom prst="rect">
            <a:avLst/>
          </a:prstGeom>
          <a:noFill/>
        </p:spPr>
        <p:txBody>
          <a:bodyPr wrap="none" rtlCol="0">
            <a:spAutoFit/>
          </a:bodyPr>
          <a:lstStyle/>
          <a:p>
            <a:r>
              <a:rPr lang="en-US" sz="1400" dirty="0"/>
              <a:t>{D}</a:t>
            </a:r>
          </a:p>
        </p:txBody>
      </p:sp>
      <p:sp>
        <p:nvSpPr>
          <p:cNvPr id="93" name="TextBox 92">
            <a:extLst>
              <a:ext uri="{FF2B5EF4-FFF2-40B4-BE49-F238E27FC236}">
                <a16:creationId xmlns:a16="http://schemas.microsoft.com/office/drawing/2014/main" id="{33E2C58B-F440-8D16-3A4B-E44F074A89FF}"/>
              </a:ext>
            </a:extLst>
          </p:cNvPr>
          <p:cNvSpPr txBox="1"/>
          <p:nvPr/>
        </p:nvSpPr>
        <p:spPr>
          <a:xfrm>
            <a:off x="7517432" y="6483778"/>
            <a:ext cx="296876" cy="307777"/>
          </a:xfrm>
          <a:prstGeom prst="rect">
            <a:avLst/>
          </a:prstGeom>
          <a:noFill/>
        </p:spPr>
        <p:txBody>
          <a:bodyPr wrap="none" rtlCol="0">
            <a:spAutoFit/>
          </a:bodyPr>
          <a:lstStyle/>
          <a:p>
            <a:r>
              <a:rPr lang="en-US" sz="1400" dirty="0"/>
              <a:t>{}</a:t>
            </a:r>
          </a:p>
        </p:txBody>
      </p:sp>
      <p:sp>
        <p:nvSpPr>
          <p:cNvPr id="94" name="TextBox 93">
            <a:extLst>
              <a:ext uri="{FF2B5EF4-FFF2-40B4-BE49-F238E27FC236}">
                <a16:creationId xmlns:a16="http://schemas.microsoft.com/office/drawing/2014/main" id="{6940D333-13F3-2BE9-7A4D-1C6717F8EAEE}"/>
              </a:ext>
            </a:extLst>
          </p:cNvPr>
          <p:cNvSpPr txBox="1"/>
          <p:nvPr/>
        </p:nvSpPr>
        <p:spPr>
          <a:xfrm>
            <a:off x="6641817" y="4985667"/>
            <a:ext cx="545086" cy="307777"/>
          </a:xfrm>
          <a:prstGeom prst="rect">
            <a:avLst/>
          </a:prstGeom>
          <a:noFill/>
        </p:spPr>
        <p:txBody>
          <a:bodyPr wrap="none" rtlCol="0">
            <a:spAutoFit/>
          </a:bodyPr>
          <a:lstStyle/>
          <a:p>
            <a:r>
              <a:rPr lang="en-US" sz="1400" dirty="0"/>
              <a:t>{A,B}</a:t>
            </a:r>
          </a:p>
        </p:txBody>
      </p:sp>
      <p:sp>
        <p:nvSpPr>
          <p:cNvPr id="95" name="TextBox 94">
            <a:extLst>
              <a:ext uri="{FF2B5EF4-FFF2-40B4-BE49-F238E27FC236}">
                <a16:creationId xmlns:a16="http://schemas.microsoft.com/office/drawing/2014/main" id="{76ACCE78-06A4-974F-882C-BF38367F5531}"/>
              </a:ext>
            </a:extLst>
          </p:cNvPr>
          <p:cNvSpPr txBox="1"/>
          <p:nvPr/>
        </p:nvSpPr>
        <p:spPr>
          <a:xfrm>
            <a:off x="7395728" y="4985667"/>
            <a:ext cx="533288" cy="307777"/>
          </a:xfrm>
          <a:prstGeom prst="rect">
            <a:avLst/>
          </a:prstGeom>
          <a:noFill/>
        </p:spPr>
        <p:txBody>
          <a:bodyPr wrap="none" rtlCol="0">
            <a:spAutoFit/>
          </a:bodyPr>
          <a:lstStyle/>
          <a:p>
            <a:r>
              <a:rPr lang="en-US" sz="1400" dirty="0"/>
              <a:t>{B,C}</a:t>
            </a:r>
          </a:p>
        </p:txBody>
      </p:sp>
      <p:sp>
        <p:nvSpPr>
          <p:cNvPr id="96" name="TextBox 95">
            <a:extLst>
              <a:ext uri="{FF2B5EF4-FFF2-40B4-BE49-F238E27FC236}">
                <a16:creationId xmlns:a16="http://schemas.microsoft.com/office/drawing/2014/main" id="{10B28B78-6B44-0FFC-10E3-8CBF3FAD1AFD}"/>
              </a:ext>
            </a:extLst>
          </p:cNvPr>
          <p:cNvSpPr txBox="1"/>
          <p:nvPr/>
        </p:nvSpPr>
        <p:spPr>
          <a:xfrm>
            <a:off x="8144321" y="4985667"/>
            <a:ext cx="547779" cy="307777"/>
          </a:xfrm>
          <a:prstGeom prst="rect">
            <a:avLst/>
          </a:prstGeom>
          <a:noFill/>
        </p:spPr>
        <p:txBody>
          <a:bodyPr wrap="none" rtlCol="0">
            <a:spAutoFit/>
          </a:bodyPr>
          <a:lstStyle/>
          <a:p>
            <a:r>
              <a:rPr lang="en-US" sz="1400" dirty="0"/>
              <a:t>{C,D}</a:t>
            </a:r>
          </a:p>
        </p:txBody>
      </p:sp>
      <p:sp>
        <p:nvSpPr>
          <p:cNvPr id="97" name="TextBox 96">
            <a:extLst>
              <a:ext uri="{FF2B5EF4-FFF2-40B4-BE49-F238E27FC236}">
                <a16:creationId xmlns:a16="http://schemas.microsoft.com/office/drawing/2014/main" id="{2108C966-83A4-8C44-C410-20C48403BFF0}"/>
              </a:ext>
            </a:extLst>
          </p:cNvPr>
          <p:cNvSpPr txBox="1"/>
          <p:nvPr/>
        </p:nvSpPr>
        <p:spPr>
          <a:xfrm>
            <a:off x="8905455" y="4990401"/>
            <a:ext cx="553228" cy="307777"/>
          </a:xfrm>
          <a:prstGeom prst="rect">
            <a:avLst/>
          </a:prstGeom>
          <a:noFill/>
        </p:spPr>
        <p:txBody>
          <a:bodyPr wrap="none" rtlCol="0">
            <a:spAutoFit/>
          </a:bodyPr>
          <a:lstStyle/>
          <a:p>
            <a:r>
              <a:rPr lang="en-US" sz="1400" dirty="0"/>
              <a:t>{D,A}</a:t>
            </a:r>
          </a:p>
        </p:txBody>
      </p:sp>
      <p:sp>
        <p:nvSpPr>
          <p:cNvPr id="98" name="TextBox 97">
            <a:extLst>
              <a:ext uri="{FF2B5EF4-FFF2-40B4-BE49-F238E27FC236}">
                <a16:creationId xmlns:a16="http://schemas.microsoft.com/office/drawing/2014/main" id="{CF15EF12-3233-2E83-C0A3-8B0050F375BD}"/>
              </a:ext>
            </a:extLst>
          </p:cNvPr>
          <p:cNvSpPr txBox="1"/>
          <p:nvPr/>
        </p:nvSpPr>
        <p:spPr>
          <a:xfrm>
            <a:off x="6634570" y="4230127"/>
            <a:ext cx="683713" cy="307777"/>
          </a:xfrm>
          <a:prstGeom prst="rect">
            <a:avLst/>
          </a:prstGeom>
          <a:noFill/>
        </p:spPr>
        <p:txBody>
          <a:bodyPr wrap="none" rtlCol="0">
            <a:spAutoFit/>
          </a:bodyPr>
          <a:lstStyle/>
          <a:p>
            <a:r>
              <a:rPr lang="en-US" sz="1400" dirty="0"/>
              <a:t>{A,B,C}</a:t>
            </a:r>
          </a:p>
        </p:txBody>
      </p:sp>
      <p:sp>
        <p:nvSpPr>
          <p:cNvPr id="99" name="TextBox 98">
            <a:extLst>
              <a:ext uri="{FF2B5EF4-FFF2-40B4-BE49-F238E27FC236}">
                <a16:creationId xmlns:a16="http://schemas.microsoft.com/office/drawing/2014/main" id="{5B816DCC-18F3-6B8A-CE24-5200F1EBBE58}"/>
              </a:ext>
            </a:extLst>
          </p:cNvPr>
          <p:cNvSpPr txBox="1"/>
          <p:nvPr/>
        </p:nvSpPr>
        <p:spPr>
          <a:xfrm>
            <a:off x="7383163" y="4228995"/>
            <a:ext cx="688009" cy="307777"/>
          </a:xfrm>
          <a:prstGeom prst="rect">
            <a:avLst/>
          </a:prstGeom>
          <a:noFill/>
        </p:spPr>
        <p:txBody>
          <a:bodyPr wrap="none" rtlCol="0">
            <a:spAutoFit/>
          </a:bodyPr>
          <a:lstStyle/>
          <a:p>
            <a:r>
              <a:rPr lang="en-US" sz="1400" dirty="0"/>
              <a:t>{B,C,D}</a:t>
            </a:r>
          </a:p>
        </p:txBody>
      </p:sp>
      <p:sp>
        <p:nvSpPr>
          <p:cNvPr id="100" name="TextBox 99">
            <a:extLst>
              <a:ext uri="{FF2B5EF4-FFF2-40B4-BE49-F238E27FC236}">
                <a16:creationId xmlns:a16="http://schemas.microsoft.com/office/drawing/2014/main" id="{A37A1CE5-1F5B-B282-8A2D-A20FBD129649}"/>
              </a:ext>
            </a:extLst>
          </p:cNvPr>
          <p:cNvSpPr txBox="1"/>
          <p:nvPr/>
        </p:nvSpPr>
        <p:spPr>
          <a:xfrm>
            <a:off x="8131756" y="4227863"/>
            <a:ext cx="693523" cy="307777"/>
          </a:xfrm>
          <a:prstGeom prst="rect">
            <a:avLst/>
          </a:prstGeom>
          <a:noFill/>
        </p:spPr>
        <p:txBody>
          <a:bodyPr wrap="none" rtlCol="0">
            <a:spAutoFit/>
          </a:bodyPr>
          <a:lstStyle/>
          <a:p>
            <a:r>
              <a:rPr lang="en-US" sz="1400" dirty="0"/>
              <a:t>{C,D,A}</a:t>
            </a:r>
          </a:p>
        </p:txBody>
      </p:sp>
      <p:sp>
        <p:nvSpPr>
          <p:cNvPr id="101" name="TextBox 100">
            <a:extLst>
              <a:ext uri="{FF2B5EF4-FFF2-40B4-BE49-F238E27FC236}">
                <a16:creationId xmlns:a16="http://schemas.microsoft.com/office/drawing/2014/main" id="{A85245C8-3083-9946-3896-0096AC1780E0}"/>
              </a:ext>
            </a:extLst>
          </p:cNvPr>
          <p:cNvSpPr txBox="1"/>
          <p:nvPr/>
        </p:nvSpPr>
        <p:spPr>
          <a:xfrm>
            <a:off x="8880349" y="4226731"/>
            <a:ext cx="697242" cy="307777"/>
          </a:xfrm>
          <a:prstGeom prst="rect">
            <a:avLst/>
          </a:prstGeom>
          <a:noFill/>
        </p:spPr>
        <p:txBody>
          <a:bodyPr wrap="none" rtlCol="0">
            <a:spAutoFit/>
          </a:bodyPr>
          <a:lstStyle/>
          <a:p>
            <a:r>
              <a:rPr lang="en-US" sz="1400" dirty="0"/>
              <a:t>{D,A,B}</a:t>
            </a:r>
          </a:p>
        </p:txBody>
      </p:sp>
      <p:sp>
        <p:nvSpPr>
          <p:cNvPr id="102" name="TextBox 101">
            <a:extLst>
              <a:ext uri="{FF2B5EF4-FFF2-40B4-BE49-F238E27FC236}">
                <a16:creationId xmlns:a16="http://schemas.microsoft.com/office/drawing/2014/main" id="{08A69BDF-11DF-07B3-36E9-A72AF8308EF5}"/>
              </a:ext>
            </a:extLst>
          </p:cNvPr>
          <p:cNvSpPr txBox="1"/>
          <p:nvPr/>
        </p:nvSpPr>
        <p:spPr>
          <a:xfrm>
            <a:off x="7772354" y="3478219"/>
            <a:ext cx="838435" cy="307777"/>
          </a:xfrm>
          <a:prstGeom prst="rect">
            <a:avLst/>
          </a:prstGeom>
          <a:noFill/>
        </p:spPr>
        <p:txBody>
          <a:bodyPr wrap="none" rtlCol="0">
            <a:spAutoFit/>
          </a:bodyPr>
          <a:lstStyle/>
          <a:p>
            <a:r>
              <a:rPr lang="en-US" sz="1400" dirty="0"/>
              <a:t>{A,B,C,D}</a:t>
            </a:r>
          </a:p>
        </p:txBody>
      </p:sp>
      <p:sp>
        <p:nvSpPr>
          <p:cNvPr id="103" name="TextBox 102">
            <a:extLst>
              <a:ext uri="{FF2B5EF4-FFF2-40B4-BE49-F238E27FC236}">
                <a16:creationId xmlns:a16="http://schemas.microsoft.com/office/drawing/2014/main" id="{CE2C234C-3759-600F-5523-234CBEAAE143}"/>
              </a:ext>
            </a:extLst>
          </p:cNvPr>
          <p:cNvSpPr txBox="1"/>
          <p:nvPr/>
        </p:nvSpPr>
        <p:spPr>
          <a:xfrm>
            <a:off x="4727291" y="5768178"/>
            <a:ext cx="1931604" cy="923330"/>
          </a:xfrm>
          <a:prstGeom prst="rect">
            <a:avLst/>
          </a:prstGeom>
          <a:noFill/>
        </p:spPr>
        <p:txBody>
          <a:bodyPr wrap="square" rtlCol="0">
            <a:spAutoFit/>
          </a:bodyPr>
          <a:lstStyle/>
          <a:p>
            <a:r>
              <a:rPr lang="en-US" dirty="0"/>
              <a:t>Example: sets of adjacent vertices of a square</a:t>
            </a:r>
          </a:p>
        </p:txBody>
      </p:sp>
      <p:sp>
        <p:nvSpPr>
          <p:cNvPr id="104" name="Rectangle 103">
            <a:extLst>
              <a:ext uri="{FF2B5EF4-FFF2-40B4-BE49-F238E27FC236}">
                <a16:creationId xmlns:a16="http://schemas.microsoft.com/office/drawing/2014/main" id="{6BE01DEE-04EC-2E02-37C6-E4158B2B2982}"/>
              </a:ext>
            </a:extLst>
          </p:cNvPr>
          <p:cNvSpPr/>
          <p:nvPr/>
        </p:nvSpPr>
        <p:spPr>
          <a:xfrm>
            <a:off x="5372024" y="4687610"/>
            <a:ext cx="704808" cy="70480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TextBox 106">
            <a:extLst>
              <a:ext uri="{FF2B5EF4-FFF2-40B4-BE49-F238E27FC236}">
                <a16:creationId xmlns:a16="http://schemas.microsoft.com/office/drawing/2014/main" id="{D3967737-1605-72BE-11E4-0E48C3A31750}"/>
              </a:ext>
            </a:extLst>
          </p:cNvPr>
          <p:cNvSpPr txBox="1"/>
          <p:nvPr/>
        </p:nvSpPr>
        <p:spPr>
          <a:xfrm>
            <a:off x="5089881" y="4486383"/>
            <a:ext cx="317716" cy="369332"/>
          </a:xfrm>
          <a:prstGeom prst="rect">
            <a:avLst/>
          </a:prstGeom>
          <a:noFill/>
        </p:spPr>
        <p:txBody>
          <a:bodyPr wrap="none" rtlCol="0">
            <a:spAutoFit/>
          </a:bodyPr>
          <a:lstStyle/>
          <a:p>
            <a:r>
              <a:rPr lang="en-US" dirty="0"/>
              <a:t>A</a:t>
            </a:r>
          </a:p>
        </p:txBody>
      </p:sp>
      <p:sp>
        <p:nvSpPr>
          <p:cNvPr id="108" name="TextBox 107">
            <a:extLst>
              <a:ext uri="{FF2B5EF4-FFF2-40B4-BE49-F238E27FC236}">
                <a16:creationId xmlns:a16="http://schemas.microsoft.com/office/drawing/2014/main" id="{5DF79F2A-2E7F-AA82-F242-AC739EA0C654}"/>
              </a:ext>
            </a:extLst>
          </p:cNvPr>
          <p:cNvSpPr txBox="1"/>
          <p:nvPr/>
        </p:nvSpPr>
        <p:spPr>
          <a:xfrm>
            <a:off x="6046989" y="4497511"/>
            <a:ext cx="317716" cy="369332"/>
          </a:xfrm>
          <a:prstGeom prst="rect">
            <a:avLst/>
          </a:prstGeom>
          <a:noFill/>
        </p:spPr>
        <p:txBody>
          <a:bodyPr wrap="none" rtlCol="0">
            <a:spAutoFit/>
          </a:bodyPr>
          <a:lstStyle/>
          <a:p>
            <a:r>
              <a:rPr lang="en-US" dirty="0"/>
              <a:t>B</a:t>
            </a:r>
          </a:p>
        </p:txBody>
      </p:sp>
      <p:sp>
        <p:nvSpPr>
          <p:cNvPr id="109" name="TextBox 108">
            <a:extLst>
              <a:ext uri="{FF2B5EF4-FFF2-40B4-BE49-F238E27FC236}">
                <a16:creationId xmlns:a16="http://schemas.microsoft.com/office/drawing/2014/main" id="{566FDB5B-6376-58EB-CF4E-2846EE79E581}"/>
              </a:ext>
            </a:extLst>
          </p:cNvPr>
          <p:cNvSpPr txBox="1"/>
          <p:nvPr/>
        </p:nvSpPr>
        <p:spPr>
          <a:xfrm>
            <a:off x="5077775" y="5180237"/>
            <a:ext cx="327334" cy="369332"/>
          </a:xfrm>
          <a:prstGeom prst="rect">
            <a:avLst/>
          </a:prstGeom>
          <a:noFill/>
        </p:spPr>
        <p:txBody>
          <a:bodyPr wrap="none" rtlCol="0">
            <a:spAutoFit/>
          </a:bodyPr>
          <a:lstStyle/>
          <a:p>
            <a:r>
              <a:rPr lang="en-US" dirty="0"/>
              <a:t>D</a:t>
            </a:r>
          </a:p>
        </p:txBody>
      </p:sp>
      <p:sp>
        <p:nvSpPr>
          <p:cNvPr id="110" name="TextBox 109">
            <a:extLst>
              <a:ext uri="{FF2B5EF4-FFF2-40B4-BE49-F238E27FC236}">
                <a16:creationId xmlns:a16="http://schemas.microsoft.com/office/drawing/2014/main" id="{9000A7AE-F4B1-5769-3560-96AD7CE22025}"/>
              </a:ext>
            </a:extLst>
          </p:cNvPr>
          <p:cNvSpPr txBox="1"/>
          <p:nvPr/>
        </p:nvSpPr>
        <p:spPr>
          <a:xfrm>
            <a:off x="6050346" y="5197945"/>
            <a:ext cx="308098" cy="369332"/>
          </a:xfrm>
          <a:prstGeom prst="rect">
            <a:avLst/>
          </a:prstGeom>
          <a:noFill/>
        </p:spPr>
        <p:txBody>
          <a:bodyPr wrap="none" rtlCol="0">
            <a:spAutoFit/>
          </a:bodyPr>
          <a:lstStyle/>
          <a:p>
            <a:r>
              <a:rPr lang="en-US" dirty="0"/>
              <a:t>C</a:t>
            </a:r>
          </a:p>
        </p:txBody>
      </p:sp>
    </p:spTree>
    <p:extLst>
      <p:ext uri="{BB962C8B-B14F-4D97-AF65-F5344CB8AC3E}">
        <p14:creationId xmlns:p14="http://schemas.microsoft.com/office/powerpoint/2010/main" val="19668961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35E1C9-F516-6B3A-B7E3-747B54DAE2AD}"/>
              </a:ext>
            </a:extLst>
          </p:cNvPr>
          <p:cNvSpPr txBox="1"/>
          <p:nvPr/>
        </p:nvSpPr>
        <p:spPr>
          <a:xfrm>
            <a:off x="248575" y="186430"/>
            <a:ext cx="5460597" cy="769441"/>
          </a:xfrm>
          <a:prstGeom prst="rect">
            <a:avLst/>
          </a:prstGeom>
          <a:noFill/>
        </p:spPr>
        <p:txBody>
          <a:bodyPr wrap="none" rtlCol="0">
            <a:spAutoFit/>
          </a:bodyPr>
          <a:lstStyle/>
          <a:p>
            <a:r>
              <a:rPr lang="en-US" sz="4400" dirty="0"/>
              <a:t>Review of order theory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B541A4-2A3C-8AEE-9D51-B18094F8C3CA}"/>
                  </a:ext>
                </a:extLst>
              </p:cNvPr>
              <p:cNvSpPr txBox="1"/>
              <p:nvPr/>
            </p:nvSpPr>
            <p:spPr>
              <a:xfrm>
                <a:off x="248575" y="1118831"/>
                <a:ext cx="9940863" cy="461665"/>
              </a:xfrm>
              <a:prstGeom prst="rect">
                <a:avLst/>
              </a:prstGeom>
              <a:noFill/>
            </p:spPr>
            <p:txBody>
              <a:bodyPr wrap="none" rtlCol="0">
                <a:spAutoFit/>
              </a:bodyPr>
              <a:lstStyle/>
              <a:p>
                <a:r>
                  <a:rPr lang="en-US" sz="2400" dirty="0"/>
                  <a:t>Given a set </a:t>
                </a:r>
                <a14:m>
                  <m:oMath xmlns:m="http://schemas.openxmlformats.org/officeDocument/2006/math">
                    <m:r>
                      <a:rPr lang="en-US" sz="2400" b="0" i="1" smtClean="0">
                        <a:latin typeface="Cambria Math" panose="02040503050406030204" pitchFamily="18" charset="0"/>
                      </a:rPr>
                      <m:t>𝑋</m:t>
                    </m:r>
                  </m:oMath>
                </a14:m>
                <a:r>
                  <a:rPr lang="en-US" sz="2400" dirty="0"/>
                  <a:t>, a partial order </a:t>
                </a:r>
                <a14:m>
                  <m:oMath xmlns:m="http://schemas.openxmlformats.org/officeDocument/2006/math">
                    <m:r>
                      <a:rPr lang="en-US" sz="2400" b="0" i="1" smtClean="0">
                        <a:latin typeface="Cambria Math" panose="02040503050406030204" pitchFamily="18" charset="0"/>
                      </a:rPr>
                      <m:t>≤</m:t>
                    </m:r>
                  </m:oMath>
                </a14:m>
                <a:r>
                  <a:rPr lang="en-US" sz="2400" dirty="0"/>
                  <a:t> is a binary operation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oMath>
                </a14:m>
                <a:r>
                  <a:rPr lang="en-US" sz="2400" dirty="0"/>
                  <a:t> T, F </a:t>
                </a:r>
                <a14:m>
                  <m:oMath xmlns:m="http://schemas.openxmlformats.org/officeDocument/2006/math">
                    <m:r>
                      <a:rPr lang="en-US" sz="2400" b="0" i="1" smtClean="0">
                        <a:latin typeface="Cambria Math" panose="02040503050406030204" pitchFamily="18" charset="0"/>
                      </a:rPr>
                      <m:t>}</m:t>
                    </m:r>
                  </m:oMath>
                </a14:m>
                <a:r>
                  <a:rPr lang="en-US" sz="2400" dirty="0"/>
                  <a:t> that is</a:t>
                </a:r>
              </a:p>
            </p:txBody>
          </p:sp>
        </mc:Choice>
        <mc:Fallback xmlns="">
          <p:sp>
            <p:nvSpPr>
              <p:cNvPr id="3" name="TextBox 2">
                <a:extLst>
                  <a:ext uri="{FF2B5EF4-FFF2-40B4-BE49-F238E27FC236}">
                    <a16:creationId xmlns:a16="http://schemas.microsoft.com/office/drawing/2014/main" id="{EBB541A4-2A3C-8AEE-9D51-B18094F8C3CA}"/>
                  </a:ext>
                </a:extLst>
              </p:cNvPr>
              <p:cNvSpPr txBox="1">
                <a:spLocks noRot="1" noChangeAspect="1" noMove="1" noResize="1" noEditPoints="1" noAdjustHandles="1" noChangeArrowheads="1" noChangeShapeType="1" noTextEdit="1"/>
              </p:cNvSpPr>
              <p:nvPr/>
            </p:nvSpPr>
            <p:spPr>
              <a:xfrm>
                <a:off x="248575" y="1118831"/>
                <a:ext cx="9940863" cy="461665"/>
              </a:xfrm>
              <a:prstGeom prst="rect">
                <a:avLst/>
              </a:prstGeom>
              <a:blipFill>
                <a:blip r:embed="rId2"/>
                <a:stretch>
                  <a:fillRect l="-982" t="-10667" r="-61"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73973F9-A9DA-77E2-F0CB-4556907F9E1E}"/>
                  </a:ext>
                </a:extLst>
              </p:cNvPr>
              <p:cNvSpPr txBox="1"/>
              <p:nvPr/>
            </p:nvSpPr>
            <p:spPr>
              <a:xfrm>
                <a:off x="853440" y="1580496"/>
                <a:ext cx="6299225"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reflexive: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𝑎</m:t>
                    </m:r>
                  </m:oMath>
                </a14:m>
                <a:endParaRPr lang="en-US" sz="2400" dirty="0"/>
              </a:p>
              <a:p>
                <a:pPr marL="285750" indent="-285750">
                  <a:buFont typeface="Arial" panose="020B0604020202020204" pitchFamily="34" charset="0"/>
                  <a:buChar char="•"/>
                </a:pPr>
                <a:r>
                  <a:rPr lang="en-US" sz="2400" dirty="0"/>
                  <a:t>antisymmetric: if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and </a:t>
                </a:r>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𝑎</m:t>
                    </m:r>
                  </m:oMath>
                </a14:m>
                <a:r>
                  <a:rPr lang="en-US" sz="2400" dirty="0"/>
                  <a:t> then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endParaRPr lang="en-US" sz="2400" dirty="0"/>
              </a:p>
              <a:p>
                <a:pPr marL="285750" indent="-285750">
                  <a:buFont typeface="Arial" panose="020B0604020202020204" pitchFamily="34" charset="0"/>
                  <a:buChar char="•"/>
                </a:pPr>
                <a:r>
                  <a:rPr lang="en-US" sz="2400" dirty="0"/>
                  <a:t>transitive: if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and </a:t>
                </a:r>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US" sz="2400" dirty="0"/>
                  <a:t> then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endParaRPr lang="en-US" sz="2400" dirty="0"/>
              </a:p>
            </p:txBody>
          </p:sp>
        </mc:Choice>
        <mc:Fallback xmlns="">
          <p:sp>
            <p:nvSpPr>
              <p:cNvPr id="5" name="TextBox 4">
                <a:extLst>
                  <a:ext uri="{FF2B5EF4-FFF2-40B4-BE49-F238E27FC236}">
                    <a16:creationId xmlns:a16="http://schemas.microsoft.com/office/drawing/2014/main" id="{273973F9-A9DA-77E2-F0CB-4556907F9E1E}"/>
                  </a:ext>
                </a:extLst>
              </p:cNvPr>
              <p:cNvSpPr txBox="1">
                <a:spLocks noRot="1" noChangeAspect="1" noMove="1" noResize="1" noEditPoints="1" noAdjustHandles="1" noChangeArrowheads="1" noChangeShapeType="1" noTextEdit="1"/>
              </p:cNvSpPr>
              <p:nvPr/>
            </p:nvSpPr>
            <p:spPr>
              <a:xfrm>
                <a:off x="853440" y="1580496"/>
                <a:ext cx="6299225" cy="1200329"/>
              </a:xfrm>
              <a:prstGeom prst="rect">
                <a:avLst/>
              </a:prstGeom>
              <a:blipFill>
                <a:blip r:embed="rId3"/>
                <a:stretch>
                  <a:fillRect l="-1258"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26B727-8A67-0DFB-B21E-62F647ADD860}"/>
                  </a:ext>
                </a:extLst>
              </p:cNvPr>
              <p:cNvSpPr txBox="1"/>
              <p:nvPr/>
            </p:nvSpPr>
            <p:spPr>
              <a:xfrm>
                <a:off x="248574" y="2780825"/>
                <a:ext cx="10776348" cy="461665"/>
              </a:xfrm>
              <a:prstGeom prst="rect">
                <a:avLst/>
              </a:prstGeom>
              <a:noFill/>
            </p:spPr>
            <p:txBody>
              <a:bodyPr wrap="none" rtlCol="0">
                <a:spAutoFit/>
              </a:bodyPr>
              <a:lstStyle/>
              <a:p>
                <a:r>
                  <a:rPr lang="en-US" sz="2400" dirty="0"/>
                  <a:t>A partially ordered set (POSET) is a tuple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e>
                    </m:d>
                  </m:oMath>
                </a14:m>
                <a:r>
                  <a:rPr lang="en-US" sz="2400" dirty="0"/>
                  <a:t> consisting of a set and a partial order</a:t>
                </a:r>
              </a:p>
            </p:txBody>
          </p:sp>
        </mc:Choice>
        <mc:Fallback xmlns="">
          <p:sp>
            <p:nvSpPr>
              <p:cNvPr id="7" name="TextBox 6">
                <a:extLst>
                  <a:ext uri="{FF2B5EF4-FFF2-40B4-BE49-F238E27FC236}">
                    <a16:creationId xmlns:a16="http://schemas.microsoft.com/office/drawing/2014/main" id="{5726B727-8A67-0DFB-B21E-62F647ADD860}"/>
                  </a:ext>
                </a:extLst>
              </p:cNvPr>
              <p:cNvSpPr txBox="1">
                <a:spLocks noRot="1" noChangeAspect="1" noMove="1" noResize="1" noEditPoints="1" noAdjustHandles="1" noChangeArrowheads="1" noChangeShapeType="1" noTextEdit="1"/>
              </p:cNvSpPr>
              <p:nvPr/>
            </p:nvSpPr>
            <p:spPr>
              <a:xfrm>
                <a:off x="248574" y="2780825"/>
                <a:ext cx="10776348" cy="461665"/>
              </a:xfrm>
              <a:prstGeom prst="rect">
                <a:avLst/>
              </a:prstGeom>
              <a:blipFill>
                <a:blip r:embed="rId4"/>
                <a:stretch>
                  <a:fillRect l="-905"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91C1625-5D17-A6AF-C484-77AF0C1DE70F}"/>
                  </a:ext>
                </a:extLst>
              </p:cNvPr>
              <p:cNvSpPr txBox="1"/>
              <p:nvPr/>
            </p:nvSpPr>
            <p:spPr>
              <a:xfrm>
                <a:off x="248574" y="3490039"/>
                <a:ext cx="6975243" cy="461665"/>
              </a:xfrm>
              <a:prstGeom prst="rect">
                <a:avLst/>
              </a:prstGeom>
              <a:noFill/>
            </p:spPr>
            <p:txBody>
              <a:bodyPr wrap="none" rtlCol="0">
                <a:spAutoFit/>
              </a:bodyPr>
              <a:lstStyle/>
              <a:p>
                <a:r>
                  <a:rPr lang="en-US" sz="2400" dirty="0"/>
                  <a:t>A set of logical statements with “implies” </a:t>
                </a:r>
                <a14:m>
                  <m:oMath xmlns:m="http://schemas.openxmlformats.org/officeDocument/2006/math">
                    <m:r>
                      <a:rPr lang="en-US" sz="2400" i="1">
                        <a:latin typeface="Cambria Math" panose="02040503050406030204" pitchFamily="18" charset="0"/>
                      </a:rPr>
                      <m:t>→</m:t>
                    </m:r>
                  </m:oMath>
                </a14:m>
                <a:r>
                  <a:rPr lang="en-US" sz="2400" dirty="0"/>
                  <a:t> is a POSET</a:t>
                </a:r>
              </a:p>
            </p:txBody>
          </p:sp>
        </mc:Choice>
        <mc:Fallback xmlns="">
          <p:sp>
            <p:nvSpPr>
              <p:cNvPr id="8" name="TextBox 7">
                <a:extLst>
                  <a:ext uri="{FF2B5EF4-FFF2-40B4-BE49-F238E27FC236}">
                    <a16:creationId xmlns:a16="http://schemas.microsoft.com/office/drawing/2014/main" id="{D91C1625-5D17-A6AF-C484-77AF0C1DE70F}"/>
                  </a:ext>
                </a:extLst>
              </p:cNvPr>
              <p:cNvSpPr txBox="1">
                <a:spLocks noRot="1" noChangeAspect="1" noMove="1" noResize="1" noEditPoints="1" noAdjustHandles="1" noChangeArrowheads="1" noChangeShapeType="1" noTextEdit="1"/>
              </p:cNvSpPr>
              <p:nvPr/>
            </p:nvSpPr>
            <p:spPr>
              <a:xfrm>
                <a:off x="248574" y="3490039"/>
                <a:ext cx="6975243" cy="461665"/>
              </a:xfrm>
              <a:prstGeom prst="rect">
                <a:avLst/>
              </a:prstGeom>
              <a:blipFill>
                <a:blip r:embed="rId5"/>
                <a:stretch>
                  <a:fillRect l="-1399" t="-10667" r="-262"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TextBox 105">
                <a:extLst>
                  <a:ext uri="{FF2B5EF4-FFF2-40B4-BE49-F238E27FC236}">
                    <a16:creationId xmlns:a16="http://schemas.microsoft.com/office/drawing/2014/main" id="{C334D5C1-BF37-ED04-CEC9-23AD8096689E}"/>
                  </a:ext>
                </a:extLst>
              </p:cNvPr>
              <p:cNvSpPr txBox="1"/>
              <p:nvPr/>
            </p:nvSpPr>
            <p:spPr>
              <a:xfrm>
                <a:off x="4893044" y="5258910"/>
                <a:ext cx="1853585" cy="646331"/>
              </a:xfrm>
              <a:prstGeom prst="rect">
                <a:avLst/>
              </a:prstGeom>
              <a:noFill/>
            </p:spPr>
            <p:txBody>
              <a:bodyPr wrap="none" rtlCol="0">
                <a:spAutoFit/>
              </a:bodyPr>
              <a:lstStyle/>
              <a:p>
                <a:pPr algn="ctr"/>
                <a:r>
                  <a:rPr lang="en-US" dirty="0"/>
                  <a:t>I prepared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𝑥</m:t>
                        </m:r>
                      </m:e>
                      <m:sup>
                        <m:r>
                          <a:rPr lang="en-US" i="1" dirty="0" smtClean="0">
                            <a:latin typeface="Cambria Math" panose="02040503050406030204" pitchFamily="18" charset="0"/>
                          </a:rPr>
                          <m:t>+</m:t>
                        </m:r>
                      </m:sup>
                    </m:sSup>
                  </m:oMath>
                </a14:m>
                <a:br>
                  <a:rPr lang="en-US" b="0" dirty="0"/>
                </a:br>
                <a:r>
                  <a:rPr lang="en-US" dirty="0"/>
                  <a:t>and measured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oMath>
                </a14:m>
                <a:endParaRPr lang="en-US" dirty="0"/>
              </a:p>
            </p:txBody>
          </p:sp>
        </mc:Choice>
        <mc:Fallback xmlns="">
          <p:sp>
            <p:nvSpPr>
              <p:cNvPr id="106" name="TextBox 105">
                <a:extLst>
                  <a:ext uri="{FF2B5EF4-FFF2-40B4-BE49-F238E27FC236}">
                    <a16:creationId xmlns:a16="http://schemas.microsoft.com/office/drawing/2014/main" id="{C334D5C1-BF37-ED04-CEC9-23AD8096689E}"/>
                  </a:ext>
                </a:extLst>
              </p:cNvPr>
              <p:cNvSpPr txBox="1">
                <a:spLocks noRot="1" noChangeAspect="1" noMove="1" noResize="1" noEditPoints="1" noAdjustHandles="1" noChangeArrowheads="1" noChangeShapeType="1" noTextEdit="1"/>
              </p:cNvSpPr>
              <p:nvPr/>
            </p:nvSpPr>
            <p:spPr>
              <a:xfrm>
                <a:off x="4893044" y="5258910"/>
                <a:ext cx="1853585" cy="646331"/>
              </a:xfrm>
              <a:prstGeom prst="rect">
                <a:avLst/>
              </a:prstGeom>
              <a:blipFill>
                <a:blip r:embed="rId6"/>
                <a:stretch>
                  <a:fillRect l="-2632" t="-5660" b="-141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1" name="TextBox 110">
                <a:extLst>
                  <a:ext uri="{FF2B5EF4-FFF2-40B4-BE49-F238E27FC236}">
                    <a16:creationId xmlns:a16="http://schemas.microsoft.com/office/drawing/2014/main" id="{64FA9307-E20D-A4EE-7A54-258BABFE537D}"/>
                  </a:ext>
                </a:extLst>
              </p:cNvPr>
              <p:cNvSpPr txBox="1"/>
              <p:nvPr/>
            </p:nvSpPr>
            <p:spPr>
              <a:xfrm>
                <a:off x="7023042" y="5258910"/>
                <a:ext cx="1853585" cy="646331"/>
              </a:xfrm>
              <a:prstGeom prst="rect">
                <a:avLst/>
              </a:prstGeom>
              <a:noFill/>
            </p:spPr>
            <p:txBody>
              <a:bodyPr wrap="none" rtlCol="0">
                <a:spAutoFit/>
              </a:bodyPr>
              <a:lstStyle/>
              <a:p>
                <a:pPr algn="ctr"/>
                <a:r>
                  <a:rPr lang="en-US" dirty="0"/>
                  <a:t>I prepared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𝑥</m:t>
                        </m:r>
                      </m:e>
                      <m:sup>
                        <m:r>
                          <a:rPr lang="en-US" i="1" dirty="0" smtClean="0">
                            <a:latin typeface="Cambria Math" panose="02040503050406030204" pitchFamily="18" charset="0"/>
                          </a:rPr>
                          <m:t>+</m:t>
                        </m:r>
                      </m:sup>
                    </m:sSup>
                  </m:oMath>
                </a14:m>
                <a:br>
                  <a:rPr lang="en-US" b="0" dirty="0"/>
                </a:br>
                <a:r>
                  <a:rPr lang="en-US" dirty="0"/>
                  <a:t>and measured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oMath>
                </a14:m>
                <a:endParaRPr lang="en-US" dirty="0"/>
              </a:p>
            </p:txBody>
          </p:sp>
        </mc:Choice>
        <mc:Fallback xmlns="">
          <p:sp>
            <p:nvSpPr>
              <p:cNvPr id="111" name="TextBox 110">
                <a:extLst>
                  <a:ext uri="{FF2B5EF4-FFF2-40B4-BE49-F238E27FC236}">
                    <a16:creationId xmlns:a16="http://schemas.microsoft.com/office/drawing/2014/main" id="{64FA9307-E20D-A4EE-7A54-258BABFE537D}"/>
                  </a:ext>
                </a:extLst>
              </p:cNvPr>
              <p:cNvSpPr txBox="1">
                <a:spLocks noRot="1" noChangeAspect="1" noMove="1" noResize="1" noEditPoints="1" noAdjustHandles="1" noChangeArrowheads="1" noChangeShapeType="1" noTextEdit="1"/>
              </p:cNvSpPr>
              <p:nvPr/>
            </p:nvSpPr>
            <p:spPr>
              <a:xfrm>
                <a:off x="7023042" y="5258910"/>
                <a:ext cx="1853585" cy="646331"/>
              </a:xfrm>
              <a:prstGeom prst="rect">
                <a:avLst/>
              </a:prstGeom>
              <a:blipFill>
                <a:blip r:embed="rId7"/>
                <a:stretch>
                  <a:fillRect l="-2303" t="-5660" b="-14151"/>
                </a:stretch>
              </a:blipFill>
            </p:spPr>
            <p:txBody>
              <a:bodyPr/>
              <a:lstStyle/>
              <a:p>
                <a:r>
                  <a:rPr lang="en-US">
                    <a:noFill/>
                  </a:rPr>
                  <a:t> </a:t>
                </a:r>
              </a:p>
            </p:txBody>
          </p:sp>
        </mc:Fallback>
      </mc:AlternateContent>
      <p:grpSp>
        <p:nvGrpSpPr>
          <p:cNvPr id="126" name="Group 125">
            <a:extLst>
              <a:ext uri="{FF2B5EF4-FFF2-40B4-BE49-F238E27FC236}">
                <a16:creationId xmlns:a16="http://schemas.microsoft.com/office/drawing/2014/main" id="{0547DB21-FA5E-6261-0A71-EAC207AB54FD}"/>
              </a:ext>
            </a:extLst>
          </p:cNvPr>
          <p:cNvGrpSpPr/>
          <p:nvPr/>
        </p:nvGrpSpPr>
        <p:grpSpPr>
          <a:xfrm>
            <a:off x="308327" y="4199253"/>
            <a:ext cx="3827527" cy="2338934"/>
            <a:chOff x="658184" y="4421113"/>
            <a:chExt cx="3827527" cy="2338934"/>
          </a:xfrm>
        </p:grpSpPr>
        <p:sp>
          <p:nvSpPr>
            <p:cNvPr id="11" name="TextBox 10">
              <a:extLst>
                <a:ext uri="{FF2B5EF4-FFF2-40B4-BE49-F238E27FC236}">
                  <a16:creationId xmlns:a16="http://schemas.microsoft.com/office/drawing/2014/main" id="{62AC9D41-F014-031E-3EA4-EDD40E7C8C9B}"/>
                </a:ext>
              </a:extLst>
            </p:cNvPr>
            <p:cNvSpPr txBox="1"/>
            <p:nvPr/>
          </p:nvSpPr>
          <p:spPr>
            <a:xfrm>
              <a:off x="1765189" y="4421113"/>
              <a:ext cx="1613519" cy="369332"/>
            </a:xfrm>
            <a:prstGeom prst="rect">
              <a:avLst/>
            </a:prstGeom>
            <a:noFill/>
          </p:spPr>
          <p:txBody>
            <a:bodyPr wrap="none" rtlCol="0">
              <a:spAutoFit/>
            </a:bodyPr>
            <a:lstStyle/>
            <a:p>
              <a:r>
                <a:rPr lang="en-US" dirty="0"/>
                <a:t>There is a table</a:t>
              </a:r>
            </a:p>
          </p:txBody>
        </p:sp>
        <p:grpSp>
          <p:nvGrpSpPr>
            <p:cNvPr id="117" name="Group 116">
              <a:extLst>
                <a:ext uri="{FF2B5EF4-FFF2-40B4-BE49-F238E27FC236}">
                  <a16:creationId xmlns:a16="http://schemas.microsoft.com/office/drawing/2014/main" id="{B80E93C0-5AC8-C3A8-C801-56F5AEB128F5}"/>
                </a:ext>
              </a:extLst>
            </p:cNvPr>
            <p:cNvGrpSpPr/>
            <p:nvPr/>
          </p:nvGrpSpPr>
          <p:grpSpPr>
            <a:xfrm>
              <a:off x="658184" y="5127111"/>
              <a:ext cx="3827527" cy="649938"/>
              <a:chOff x="486057" y="5187857"/>
              <a:chExt cx="3827527" cy="649938"/>
            </a:xfrm>
          </p:grpSpPr>
          <p:sp>
            <p:nvSpPr>
              <p:cNvPr id="10" name="TextBox 9">
                <a:extLst>
                  <a:ext uri="{FF2B5EF4-FFF2-40B4-BE49-F238E27FC236}">
                    <a16:creationId xmlns:a16="http://schemas.microsoft.com/office/drawing/2014/main" id="{A41FB445-EF41-84DE-A935-352243A6E6F2}"/>
                  </a:ext>
                </a:extLst>
              </p:cNvPr>
              <p:cNvSpPr txBox="1"/>
              <p:nvPr/>
            </p:nvSpPr>
            <p:spPr>
              <a:xfrm>
                <a:off x="486057" y="5187857"/>
                <a:ext cx="1701235" cy="646331"/>
              </a:xfrm>
              <a:prstGeom prst="rect">
                <a:avLst/>
              </a:prstGeom>
              <a:noFill/>
            </p:spPr>
            <p:txBody>
              <a:bodyPr wrap="none" rtlCol="0">
                <a:spAutoFit/>
              </a:bodyPr>
              <a:lstStyle/>
              <a:p>
                <a:pPr algn="ctr"/>
                <a:r>
                  <a:rPr lang="en-US" dirty="0"/>
                  <a:t>There is a bottle</a:t>
                </a:r>
                <a:br>
                  <a:rPr lang="en-US" dirty="0"/>
                </a:br>
                <a:r>
                  <a:rPr lang="en-US" dirty="0"/>
                  <a:t>on the table</a:t>
                </a:r>
              </a:p>
            </p:txBody>
          </p:sp>
          <p:sp>
            <p:nvSpPr>
              <p:cNvPr id="12" name="TextBox 11">
                <a:extLst>
                  <a:ext uri="{FF2B5EF4-FFF2-40B4-BE49-F238E27FC236}">
                    <a16:creationId xmlns:a16="http://schemas.microsoft.com/office/drawing/2014/main" id="{EA7DAB98-F71F-9B1E-A2B4-DE71FBB78291}"/>
                  </a:ext>
                </a:extLst>
              </p:cNvPr>
              <p:cNvSpPr txBox="1"/>
              <p:nvPr/>
            </p:nvSpPr>
            <p:spPr>
              <a:xfrm>
                <a:off x="2722892" y="5191464"/>
                <a:ext cx="1590692" cy="646331"/>
              </a:xfrm>
              <a:prstGeom prst="rect">
                <a:avLst/>
              </a:prstGeom>
              <a:noFill/>
            </p:spPr>
            <p:txBody>
              <a:bodyPr wrap="none" rtlCol="0">
                <a:spAutoFit/>
              </a:bodyPr>
              <a:lstStyle/>
              <a:p>
                <a:pPr algn="ctr"/>
                <a:r>
                  <a:rPr lang="en-US" dirty="0"/>
                  <a:t>There is a glass</a:t>
                </a:r>
                <a:br>
                  <a:rPr lang="en-US" dirty="0"/>
                </a:br>
                <a:r>
                  <a:rPr lang="en-US" dirty="0"/>
                  <a:t>on the table</a:t>
                </a:r>
              </a:p>
            </p:txBody>
          </p:sp>
        </p:grpSp>
        <p:sp>
          <p:nvSpPr>
            <p:cNvPr id="105" name="TextBox 104">
              <a:extLst>
                <a:ext uri="{FF2B5EF4-FFF2-40B4-BE49-F238E27FC236}">
                  <a16:creationId xmlns:a16="http://schemas.microsoft.com/office/drawing/2014/main" id="{9B57B33A-79EE-2158-F395-756B47F5B587}"/>
                </a:ext>
              </a:extLst>
            </p:cNvPr>
            <p:cNvSpPr txBox="1"/>
            <p:nvPr/>
          </p:nvSpPr>
          <p:spPr>
            <a:xfrm>
              <a:off x="1183523" y="6113716"/>
              <a:ext cx="2776850" cy="646331"/>
            </a:xfrm>
            <a:prstGeom prst="rect">
              <a:avLst/>
            </a:prstGeom>
            <a:noFill/>
          </p:spPr>
          <p:txBody>
            <a:bodyPr wrap="none" rtlCol="0">
              <a:spAutoFit/>
            </a:bodyPr>
            <a:lstStyle/>
            <a:p>
              <a:pPr algn="ctr"/>
              <a:r>
                <a:rPr lang="en-US" dirty="0"/>
                <a:t>There is a glass and a bottle</a:t>
              </a:r>
              <a:br>
                <a:rPr lang="en-US" dirty="0"/>
              </a:br>
              <a:r>
                <a:rPr lang="en-US" dirty="0"/>
                <a:t>on the table</a:t>
              </a:r>
            </a:p>
          </p:txBody>
        </p:sp>
        <p:cxnSp>
          <p:nvCxnSpPr>
            <p:cNvPr id="119" name="Straight Arrow Connector 118">
              <a:extLst>
                <a:ext uri="{FF2B5EF4-FFF2-40B4-BE49-F238E27FC236}">
                  <a16:creationId xmlns:a16="http://schemas.microsoft.com/office/drawing/2014/main" id="{97EC7A48-52CE-1D9A-089B-25FB380DB2C3}"/>
                </a:ext>
              </a:extLst>
            </p:cNvPr>
            <p:cNvCxnSpPr>
              <a:stCxn id="105" idx="0"/>
              <a:endCxn id="12" idx="2"/>
            </p:cNvCxnSpPr>
            <p:nvPr/>
          </p:nvCxnSpPr>
          <p:spPr>
            <a:xfrm flipV="1">
              <a:off x="2571948" y="5777049"/>
              <a:ext cx="1118417" cy="3366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3D3DF405-64D3-86E3-65F8-FE1A41E5A64C}"/>
                </a:ext>
              </a:extLst>
            </p:cNvPr>
            <p:cNvCxnSpPr>
              <a:stCxn id="105" idx="0"/>
              <a:endCxn id="10" idx="2"/>
            </p:cNvCxnSpPr>
            <p:nvPr/>
          </p:nvCxnSpPr>
          <p:spPr>
            <a:xfrm flipH="1" flipV="1">
              <a:off x="1508802" y="5773442"/>
              <a:ext cx="1063146" cy="34027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9C1C392E-C87A-DBE4-EB91-CE368BDEB99A}"/>
                </a:ext>
              </a:extLst>
            </p:cNvPr>
            <p:cNvCxnSpPr>
              <a:stCxn id="10" idx="0"/>
              <a:endCxn id="11" idx="2"/>
            </p:cNvCxnSpPr>
            <p:nvPr/>
          </p:nvCxnSpPr>
          <p:spPr>
            <a:xfrm flipV="1">
              <a:off x="1508802" y="4790445"/>
              <a:ext cx="1063147" cy="336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EF39AE8-0714-D68F-3EC0-2A69A64CA3C1}"/>
                </a:ext>
              </a:extLst>
            </p:cNvPr>
            <p:cNvCxnSpPr>
              <a:stCxn id="12" idx="0"/>
              <a:endCxn id="11" idx="2"/>
            </p:cNvCxnSpPr>
            <p:nvPr/>
          </p:nvCxnSpPr>
          <p:spPr>
            <a:xfrm flipH="1" flipV="1">
              <a:off x="2571949" y="4790445"/>
              <a:ext cx="1118416" cy="3402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14" name="TextBox 113">
                <a:extLst>
                  <a:ext uri="{FF2B5EF4-FFF2-40B4-BE49-F238E27FC236}">
                    <a16:creationId xmlns:a16="http://schemas.microsoft.com/office/drawing/2014/main" id="{E9CAA34B-CCFA-094C-D9BC-6EA3D8DD48A2}"/>
                  </a:ext>
                </a:extLst>
              </p:cNvPr>
              <p:cNvSpPr txBox="1"/>
              <p:nvPr/>
            </p:nvSpPr>
            <p:spPr>
              <a:xfrm>
                <a:off x="4310357" y="4419593"/>
                <a:ext cx="1557028" cy="369332"/>
              </a:xfrm>
              <a:prstGeom prst="rect">
                <a:avLst/>
              </a:prstGeom>
              <a:noFill/>
            </p:spPr>
            <p:txBody>
              <a:bodyPr wrap="none" rtlCol="0">
                <a:spAutoFit/>
              </a:bodyPr>
              <a:lstStyle/>
              <a:p>
                <a:pPr algn="ctr"/>
                <a:r>
                  <a:rPr lang="en-US" dirty="0"/>
                  <a:t>I measured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𝑦</m:t>
                        </m:r>
                      </m:e>
                      <m:sup>
                        <m:r>
                          <a:rPr lang="en-US" i="1">
                            <a:latin typeface="Cambria Math" panose="02040503050406030204" pitchFamily="18" charset="0"/>
                          </a:rPr>
                          <m:t>+</m:t>
                        </m:r>
                      </m:sup>
                    </m:sSup>
                  </m:oMath>
                </a14:m>
                <a:endParaRPr lang="en-US" dirty="0"/>
              </a:p>
            </p:txBody>
          </p:sp>
        </mc:Choice>
        <mc:Fallback xmlns="">
          <p:sp>
            <p:nvSpPr>
              <p:cNvPr id="114" name="TextBox 113">
                <a:extLst>
                  <a:ext uri="{FF2B5EF4-FFF2-40B4-BE49-F238E27FC236}">
                    <a16:creationId xmlns:a16="http://schemas.microsoft.com/office/drawing/2014/main" id="{E9CAA34B-CCFA-094C-D9BC-6EA3D8DD48A2}"/>
                  </a:ext>
                </a:extLst>
              </p:cNvPr>
              <p:cNvSpPr txBox="1">
                <a:spLocks noRot="1" noChangeAspect="1" noMove="1" noResize="1" noEditPoints="1" noAdjustHandles="1" noChangeArrowheads="1" noChangeShapeType="1" noTextEdit="1"/>
              </p:cNvSpPr>
              <p:nvPr/>
            </p:nvSpPr>
            <p:spPr>
              <a:xfrm>
                <a:off x="4310357" y="4419593"/>
                <a:ext cx="1557028" cy="369332"/>
              </a:xfrm>
              <a:prstGeom prst="rect">
                <a:avLst/>
              </a:prstGeom>
              <a:blipFill>
                <a:blip r:embed="rId8"/>
                <a:stretch>
                  <a:fillRect l="-2745"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TextBox 114">
                <a:extLst>
                  <a:ext uri="{FF2B5EF4-FFF2-40B4-BE49-F238E27FC236}">
                    <a16:creationId xmlns:a16="http://schemas.microsoft.com/office/drawing/2014/main" id="{C0484ECB-E520-4FE8-CE11-2BD1D87E486F}"/>
                  </a:ext>
                </a:extLst>
              </p:cNvPr>
              <p:cNvSpPr txBox="1"/>
              <p:nvPr/>
            </p:nvSpPr>
            <p:spPr>
              <a:xfrm>
                <a:off x="6103757" y="4419593"/>
                <a:ext cx="1476815" cy="369332"/>
              </a:xfrm>
              <a:prstGeom prst="rect">
                <a:avLst/>
              </a:prstGeom>
              <a:noFill/>
            </p:spPr>
            <p:txBody>
              <a:bodyPr wrap="none" rtlCol="0">
                <a:spAutoFit/>
              </a:bodyPr>
              <a:lstStyle/>
              <a:p>
                <a:pPr algn="ctr"/>
                <a:r>
                  <a:rPr lang="en-US" dirty="0"/>
                  <a:t>I prepared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𝑥</m:t>
                        </m:r>
                      </m:e>
                      <m:sup>
                        <m:r>
                          <a:rPr lang="en-US" i="1" dirty="0" smtClean="0">
                            <a:latin typeface="Cambria Math" panose="02040503050406030204" pitchFamily="18" charset="0"/>
                          </a:rPr>
                          <m:t>+</m:t>
                        </m:r>
                      </m:sup>
                    </m:sSup>
                  </m:oMath>
                </a14:m>
                <a:endParaRPr lang="en-US" dirty="0"/>
              </a:p>
            </p:txBody>
          </p:sp>
        </mc:Choice>
        <mc:Fallback xmlns="">
          <p:sp>
            <p:nvSpPr>
              <p:cNvPr id="115" name="TextBox 114">
                <a:extLst>
                  <a:ext uri="{FF2B5EF4-FFF2-40B4-BE49-F238E27FC236}">
                    <a16:creationId xmlns:a16="http://schemas.microsoft.com/office/drawing/2014/main" id="{C0484ECB-E520-4FE8-CE11-2BD1D87E486F}"/>
                  </a:ext>
                </a:extLst>
              </p:cNvPr>
              <p:cNvSpPr txBox="1">
                <a:spLocks noRot="1" noChangeAspect="1" noMove="1" noResize="1" noEditPoints="1" noAdjustHandles="1" noChangeArrowheads="1" noChangeShapeType="1" noTextEdit="1"/>
              </p:cNvSpPr>
              <p:nvPr/>
            </p:nvSpPr>
            <p:spPr>
              <a:xfrm>
                <a:off x="6103757" y="4419593"/>
                <a:ext cx="1476815" cy="369332"/>
              </a:xfrm>
              <a:prstGeom prst="rect">
                <a:avLst/>
              </a:prstGeom>
              <a:blipFill>
                <a:blip r:embed="rId9"/>
                <a:stretch>
                  <a:fillRect l="-2881"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174144A7-A259-4CC1-F4D8-8F64E33C6BBA}"/>
                  </a:ext>
                </a:extLst>
              </p:cNvPr>
              <p:cNvSpPr txBox="1"/>
              <p:nvPr/>
            </p:nvSpPr>
            <p:spPr>
              <a:xfrm>
                <a:off x="7857051" y="4419593"/>
                <a:ext cx="1557029" cy="369332"/>
              </a:xfrm>
              <a:prstGeom prst="rect">
                <a:avLst/>
              </a:prstGeom>
              <a:noFill/>
            </p:spPr>
            <p:txBody>
              <a:bodyPr wrap="none" rtlCol="0">
                <a:spAutoFit/>
              </a:bodyPr>
              <a:lstStyle/>
              <a:p>
                <a:pPr algn="ctr"/>
                <a:r>
                  <a:rPr lang="en-US" dirty="0"/>
                  <a:t>I measured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oMath>
                </a14:m>
                <a:endParaRPr lang="en-US" dirty="0"/>
              </a:p>
            </p:txBody>
          </p:sp>
        </mc:Choice>
        <mc:Fallback xmlns="">
          <p:sp>
            <p:nvSpPr>
              <p:cNvPr id="116" name="TextBox 115">
                <a:extLst>
                  <a:ext uri="{FF2B5EF4-FFF2-40B4-BE49-F238E27FC236}">
                    <a16:creationId xmlns:a16="http://schemas.microsoft.com/office/drawing/2014/main" id="{174144A7-A259-4CC1-F4D8-8F64E33C6BBA}"/>
                  </a:ext>
                </a:extLst>
              </p:cNvPr>
              <p:cNvSpPr txBox="1">
                <a:spLocks noRot="1" noChangeAspect="1" noMove="1" noResize="1" noEditPoints="1" noAdjustHandles="1" noChangeArrowheads="1" noChangeShapeType="1" noTextEdit="1"/>
              </p:cNvSpPr>
              <p:nvPr/>
            </p:nvSpPr>
            <p:spPr>
              <a:xfrm>
                <a:off x="7857051" y="4419593"/>
                <a:ext cx="1557029" cy="369332"/>
              </a:xfrm>
              <a:prstGeom prst="rect">
                <a:avLst/>
              </a:prstGeom>
              <a:blipFill>
                <a:blip r:embed="rId10"/>
                <a:stretch>
                  <a:fillRect l="-3137" t="-9836" b="-24590"/>
                </a:stretch>
              </a:blipFill>
            </p:spPr>
            <p:txBody>
              <a:bodyPr/>
              <a:lstStyle/>
              <a:p>
                <a:r>
                  <a:rPr lang="en-US">
                    <a:noFill/>
                  </a:rPr>
                  <a:t> </a:t>
                </a:r>
              </a:p>
            </p:txBody>
          </p:sp>
        </mc:Fallback>
      </mc:AlternateContent>
      <p:cxnSp>
        <p:nvCxnSpPr>
          <p:cNvPr id="129" name="Straight Arrow Connector 128">
            <a:extLst>
              <a:ext uri="{FF2B5EF4-FFF2-40B4-BE49-F238E27FC236}">
                <a16:creationId xmlns:a16="http://schemas.microsoft.com/office/drawing/2014/main" id="{C1774CB4-8998-F542-17CD-36B0F6E19D5D}"/>
              </a:ext>
            </a:extLst>
          </p:cNvPr>
          <p:cNvCxnSpPr>
            <a:cxnSpLocks/>
            <a:stCxn id="114" idx="2"/>
            <a:endCxn id="106" idx="0"/>
          </p:cNvCxnSpPr>
          <p:nvPr/>
        </p:nvCxnSpPr>
        <p:spPr>
          <a:xfrm>
            <a:off x="5088871" y="4788925"/>
            <a:ext cx="730966" cy="469985"/>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4116A89B-2677-D3E8-DF0B-F14762153AE7}"/>
              </a:ext>
            </a:extLst>
          </p:cNvPr>
          <p:cNvCxnSpPr>
            <a:cxnSpLocks/>
            <a:endCxn id="106" idx="0"/>
          </p:cNvCxnSpPr>
          <p:nvPr/>
        </p:nvCxnSpPr>
        <p:spPr>
          <a:xfrm flipH="1">
            <a:off x="5819837" y="4867289"/>
            <a:ext cx="1022327" cy="39162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E94D56C-6B75-1E54-C22D-1EEFA9B65454}"/>
              </a:ext>
            </a:extLst>
          </p:cNvPr>
          <p:cNvCxnSpPr>
            <a:cxnSpLocks/>
            <a:endCxn id="111" idx="0"/>
          </p:cNvCxnSpPr>
          <p:nvPr/>
        </p:nvCxnSpPr>
        <p:spPr>
          <a:xfrm>
            <a:off x="6842164" y="4867289"/>
            <a:ext cx="1107671" cy="391621"/>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0B4B302A-AC53-DE2F-8011-B9440D688D13}"/>
              </a:ext>
            </a:extLst>
          </p:cNvPr>
          <p:cNvCxnSpPr>
            <a:cxnSpLocks/>
            <a:stCxn id="116" idx="2"/>
            <a:endCxn id="111" idx="0"/>
          </p:cNvCxnSpPr>
          <p:nvPr/>
        </p:nvCxnSpPr>
        <p:spPr>
          <a:xfrm flipH="1">
            <a:off x="7949835" y="4788925"/>
            <a:ext cx="685731" cy="469985"/>
          </a:xfrm>
          <a:prstGeom prst="straightConnector1">
            <a:avLst/>
          </a:prstGeom>
          <a:ln>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344875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35E1C9-F516-6B3A-B7E3-747B54DAE2AD}"/>
              </a:ext>
            </a:extLst>
          </p:cNvPr>
          <p:cNvSpPr txBox="1"/>
          <p:nvPr/>
        </p:nvSpPr>
        <p:spPr>
          <a:xfrm>
            <a:off x="248575" y="186430"/>
            <a:ext cx="5460597" cy="769441"/>
          </a:xfrm>
          <a:prstGeom prst="rect">
            <a:avLst/>
          </a:prstGeom>
          <a:noFill/>
        </p:spPr>
        <p:txBody>
          <a:bodyPr wrap="none" rtlCol="0">
            <a:spAutoFit/>
          </a:bodyPr>
          <a:lstStyle/>
          <a:p>
            <a:r>
              <a:rPr lang="en-US" sz="4400" dirty="0"/>
              <a:t>Review of order theory</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B541A4-2A3C-8AEE-9D51-B18094F8C3CA}"/>
                  </a:ext>
                </a:extLst>
              </p:cNvPr>
              <p:cNvSpPr txBox="1"/>
              <p:nvPr/>
            </p:nvSpPr>
            <p:spPr>
              <a:xfrm>
                <a:off x="248575" y="1118831"/>
                <a:ext cx="9940863" cy="461665"/>
              </a:xfrm>
              <a:prstGeom prst="rect">
                <a:avLst/>
              </a:prstGeom>
              <a:noFill/>
            </p:spPr>
            <p:txBody>
              <a:bodyPr wrap="none" rtlCol="0">
                <a:spAutoFit/>
              </a:bodyPr>
              <a:lstStyle/>
              <a:p>
                <a:r>
                  <a:rPr lang="en-US" sz="2400" dirty="0"/>
                  <a:t>Given a set </a:t>
                </a:r>
                <a14:m>
                  <m:oMath xmlns:m="http://schemas.openxmlformats.org/officeDocument/2006/math">
                    <m:r>
                      <a:rPr lang="en-US" sz="2400" b="0" i="1" smtClean="0">
                        <a:latin typeface="Cambria Math" panose="02040503050406030204" pitchFamily="18" charset="0"/>
                      </a:rPr>
                      <m:t>𝑋</m:t>
                    </m:r>
                  </m:oMath>
                </a14:m>
                <a:r>
                  <a:rPr lang="en-US" sz="2400" dirty="0"/>
                  <a:t>, a partial order </a:t>
                </a:r>
                <a14:m>
                  <m:oMath xmlns:m="http://schemas.openxmlformats.org/officeDocument/2006/math">
                    <m:r>
                      <a:rPr lang="en-US" sz="2400" b="0" i="1" smtClean="0">
                        <a:latin typeface="Cambria Math" panose="02040503050406030204" pitchFamily="18" charset="0"/>
                      </a:rPr>
                      <m:t>≤</m:t>
                    </m:r>
                  </m:oMath>
                </a14:m>
                <a:r>
                  <a:rPr lang="en-US" sz="2400" dirty="0"/>
                  <a:t> is a binary operation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r>
                      <a:rPr lang="en-US" sz="2400" b="0" i="1" smtClean="0">
                        <a:latin typeface="Cambria Math" panose="02040503050406030204" pitchFamily="18" charset="0"/>
                      </a:rPr>
                      <m:t>𝑋</m:t>
                    </m:r>
                    <m:r>
                      <a:rPr lang="en-US" sz="2400" b="0" i="1" smtClean="0">
                        <a:latin typeface="Cambria Math" panose="02040503050406030204" pitchFamily="18" charset="0"/>
                      </a:rPr>
                      <m:t>→{</m:t>
                    </m:r>
                  </m:oMath>
                </a14:m>
                <a:r>
                  <a:rPr lang="en-US" sz="2400" dirty="0"/>
                  <a:t> T, F </a:t>
                </a:r>
                <a14:m>
                  <m:oMath xmlns:m="http://schemas.openxmlformats.org/officeDocument/2006/math">
                    <m:r>
                      <a:rPr lang="en-US" sz="2400" b="0" i="1" smtClean="0">
                        <a:latin typeface="Cambria Math" panose="02040503050406030204" pitchFamily="18" charset="0"/>
                      </a:rPr>
                      <m:t>}</m:t>
                    </m:r>
                  </m:oMath>
                </a14:m>
                <a:r>
                  <a:rPr lang="en-US" sz="2400" dirty="0"/>
                  <a:t> that is</a:t>
                </a:r>
              </a:p>
            </p:txBody>
          </p:sp>
        </mc:Choice>
        <mc:Fallback xmlns="">
          <p:sp>
            <p:nvSpPr>
              <p:cNvPr id="3" name="TextBox 2">
                <a:extLst>
                  <a:ext uri="{FF2B5EF4-FFF2-40B4-BE49-F238E27FC236}">
                    <a16:creationId xmlns:a16="http://schemas.microsoft.com/office/drawing/2014/main" id="{EBB541A4-2A3C-8AEE-9D51-B18094F8C3CA}"/>
                  </a:ext>
                </a:extLst>
              </p:cNvPr>
              <p:cNvSpPr txBox="1">
                <a:spLocks noRot="1" noChangeAspect="1" noMove="1" noResize="1" noEditPoints="1" noAdjustHandles="1" noChangeArrowheads="1" noChangeShapeType="1" noTextEdit="1"/>
              </p:cNvSpPr>
              <p:nvPr/>
            </p:nvSpPr>
            <p:spPr>
              <a:xfrm>
                <a:off x="248575" y="1118831"/>
                <a:ext cx="9940863" cy="461665"/>
              </a:xfrm>
              <a:prstGeom prst="rect">
                <a:avLst/>
              </a:prstGeom>
              <a:blipFill>
                <a:blip r:embed="rId2"/>
                <a:stretch>
                  <a:fillRect l="-982" t="-10667" r="-61"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73973F9-A9DA-77E2-F0CB-4556907F9E1E}"/>
                  </a:ext>
                </a:extLst>
              </p:cNvPr>
              <p:cNvSpPr txBox="1"/>
              <p:nvPr/>
            </p:nvSpPr>
            <p:spPr>
              <a:xfrm>
                <a:off x="853440" y="1580496"/>
                <a:ext cx="6299225" cy="1200329"/>
              </a:xfrm>
              <a:prstGeom prst="rect">
                <a:avLst/>
              </a:prstGeom>
              <a:noFill/>
            </p:spPr>
            <p:txBody>
              <a:bodyPr wrap="none" rtlCol="0">
                <a:spAutoFit/>
              </a:bodyPr>
              <a:lstStyle/>
              <a:p>
                <a:pPr marL="285750" indent="-285750">
                  <a:buFont typeface="Arial" panose="020B0604020202020204" pitchFamily="34" charset="0"/>
                  <a:buChar char="•"/>
                </a:pPr>
                <a:r>
                  <a:rPr lang="en-US" sz="2400" dirty="0"/>
                  <a:t>reflexive: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𝑎</m:t>
                    </m:r>
                  </m:oMath>
                </a14:m>
                <a:endParaRPr lang="en-US" sz="2400" dirty="0"/>
              </a:p>
              <a:p>
                <a:pPr marL="285750" indent="-285750">
                  <a:buFont typeface="Arial" panose="020B0604020202020204" pitchFamily="34" charset="0"/>
                  <a:buChar char="•"/>
                </a:pPr>
                <a:r>
                  <a:rPr lang="en-US" sz="2400" dirty="0"/>
                  <a:t>antisymmetric: if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and </a:t>
                </a:r>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𝑎</m:t>
                    </m:r>
                  </m:oMath>
                </a14:m>
                <a:r>
                  <a:rPr lang="en-US" sz="2400" dirty="0"/>
                  <a:t> then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endParaRPr lang="en-US" sz="2400" dirty="0"/>
              </a:p>
              <a:p>
                <a:pPr marL="285750" indent="-285750">
                  <a:buFont typeface="Arial" panose="020B0604020202020204" pitchFamily="34" charset="0"/>
                  <a:buChar char="•"/>
                </a:pPr>
                <a:r>
                  <a:rPr lang="en-US" sz="2400" dirty="0"/>
                  <a:t>transitive: if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and </a:t>
                </a:r>
                <a14:m>
                  <m:oMath xmlns:m="http://schemas.openxmlformats.org/officeDocument/2006/math">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r>
                  <a:rPr lang="en-US" sz="2400" dirty="0"/>
                  <a:t> then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𝑐</m:t>
                    </m:r>
                  </m:oMath>
                </a14:m>
                <a:endParaRPr lang="en-US" sz="2400" dirty="0"/>
              </a:p>
            </p:txBody>
          </p:sp>
        </mc:Choice>
        <mc:Fallback xmlns="">
          <p:sp>
            <p:nvSpPr>
              <p:cNvPr id="5" name="TextBox 4">
                <a:extLst>
                  <a:ext uri="{FF2B5EF4-FFF2-40B4-BE49-F238E27FC236}">
                    <a16:creationId xmlns:a16="http://schemas.microsoft.com/office/drawing/2014/main" id="{273973F9-A9DA-77E2-F0CB-4556907F9E1E}"/>
                  </a:ext>
                </a:extLst>
              </p:cNvPr>
              <p:cNvSpPr txBox="1">
                <a:spLocks noRot="1" noChangeAspect="1" noMove="1" noResize="1" noEditPoints="1" noAdjustHandles="1" noChangeArrowheads="1" noChangeShapeType="1" noTextEdit="1"/>
              </p:cNvSpPr>
              <p:nvPr/>
            </p:nvSpPr>
            <p:spPr>
              <a:xfrm>
                <a:off x="853440" y="1580496"/>
                <a:ext cx="6299225" cy="1200329"/>
              </a:xfrm>
              <a:prstGeom prst="rect">
                <a:avLst/>
              </a:prstGeom>
              <a:blipFill>
                <a:blip r:embed="rId3"/>
                <a:stretch>
                  <a:fillRect l="-1258"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26B727-8A67-0DFB-B21E-62F647ADD860}"/>
                  </a:ext>
                </a:extLst>
              </p:cNvPr>
              <p:cNvSpPr txBox="1"/>
              <p:nvPr/>
            </p:nvSpPr>
            <p:spPr>
              <a:xfrm>
                <a:off x="248574" y="2780825"/>
                <a:ext cx="10776348" cy="461665"/>
              </a:xfrm>
              <a:prstGeom prst="rect">
                <a:avLst/>
              </a:prstGeom>
              <a:noFill/>
            </p:spPr>
            <p:txBody>
              <a:bodyPr wrap="none" rtlCol="0">
                <a:spAutoFit/>
              </a:bodyPr>
              <a:lstStyle/>
              <a:p>
                <a:r>
                  <a:rPr lang="en-US" sz="2400" dirty="0"/>
                  <a:t>A partially ordered set (POSET) is a tuple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e>
                    </m:d>
                  </m:oMath>
                </a14:m>
                <a:r>
                  <a:rPr lang="en-US" sz="2400" dirty="0"/>
                  <a:t> consisting of a set and a partial order</a:t>
                </a:r>
              </a:p>
            </p:txBody>
          </p:sp>
        </mc:Choice>
        <mc:Fallback xmlns="">
          <p:sp>
            <p:nvSpPr>
              <p:cNvPr id="7" name="TextBox 6">
                <a:extLst>
                  <a:ext uri="{FF2B5EF4-FFF2-40B4-BE49-F238E27FC236}">
                    <a16:creationId xmlns:a16="http://schemas.microsoft.com/office/drawing/2014/main" id="{5726B727-8A67-0DFB-B21E-62F647ADD860}"/>
                  </a:ext>
                </a:extLst>
              </p:cNvPr>
              <p:cNvSpPr txBox="1">
                <a:spLocks noRot="1" noChangeAspect="1" noMove="1" noResize="1" noEditPoints="1" noAdjustHandles="1" noChangeArrowheads="1" noChangeShapeType="1" noTextEdit="1"/>
              </p:cNvSpPr>
              <p:nvPr/>
            </p:nvSpPr>
            <p:spPr>
              <a:xfrm>
                <a:off x="248574" y="2780825"/>
                <a:ext cx="10776348" cy="461665"/>
              </a:xfrm>
              <a:prstGeom prst="rect">
                <a:avLst/>
              </a:prstGeom>
              <a:blipFill>
                <a:blip r:embed="rId4"/>
                <a:stretch>
                  <a:fillRect l="-905"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D91C1625-5D17-A6AF-C484-77AF0C1DE70F}"/>
                  </a:ext>
                </a:extLst>
              </p:cNvPr>
              <p:cNvSpPr txBox="1"/>
              <p:nvPr/>
            </p:nvSpPr>
            <p:spPr>
              <a:xfrm>
                <a:off x="566060" y="3628539"/>
                <a:ext cx="7117654" cy="461665"/>
              </a:xfrm>
              <a:prstGeom prst="rect">
                <a:avLst/>
              </a:prstGeom>
              <a:noFill/>
            </p:spPr>
            <p:txBody>
              <a:bodyPr wrap="none" rtlCol="0">
                <a:spAutoFit/>
              </a:bodyPr>
              <a:lstStyle/>
              <a:p>
                <a:r>
                  <a:rPr lang="en-US" sz="2400" dirty="0"/>
                  <a:t>A collection of subsets with “set inclusion” </a:t>
                </a:r>
                <a14:m>
                  <m:oMath xmlns:m="http://schemas.openxmlformats.org/officeDocument/2006/math">
                    <m:r>
                      <a:rPr lang="en-US" sz="2400" b="0" i="1" smtClean="0">
                        <a:latin typeface="Cambria Math" panose="02040503050406030204" pitchFamily="18" charset="0"/>
                      </a:rPr>
                      <m:t>⊆</m:t>
                    </m:r>
                  </m:oMath>
                </a14:m>
                <a:r>
                  <a:rPr lang="en-US" sz="2400" dirty="0"/>
                  <a:t> is a POSET</a:t>
                </a:r>
              </a:p>
            </p:txBody>
          </p:sp>
        </mc:Choice>
        <mc:Fallback xmlns="">
          <p:sp>
            <p:nvSpPr>
              <p:cNvPr id="8" name="TextBox 7">
                <a:extLst>
                  <a:ext uri="{FF2B5EF4-FFF2-40B4-BE49-F238E27FC236}">
                    <a16:creationId xmlns:a16="http://schemas.microsoft.com/office/drawing/2014/main" id="{D91C1625-5D17-A6AF-C484-77AF0C1DE70F}"/>
                  </a:ext>
                </a:extLst>
              </p:cNvPr>
              <p:cNvSpPr txBox="1">
                <a:spLocks noRot="1" noChangeAspect="1" noMove="1" noResize="1" noEditPoints="1" noAdjustHandles="1" noChangeArrowheads="1" noChangeShapeType="1" noTextEdit="1"/>
              </p:cNvSpPr>
              <p:nvPr/>
            </p:nvSpPr>
            <p:spPr>
              <a:xfrm>
                <a:off x="566060" y="3628539"/>
                <a:ext cx="7117654" cy="461665"/>
              </a:xfrm>
              <a:prstGeom prst="rect">
                <a:avLst/>
              </a:prstGeom>
              <a:blipFill>
                <a:blip r:embed="rId5"/>
                <a:stretch>
                  <a:fillRect l="-1371" t="-10526" r="-257"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3EFC8FE7-2B8C-A200-22DB-BF1745736EED}"/>
                  </a:ext>
                </a:extLst>
              </p:cNvPr>
              <p:cNvSpPr txBox="1"/>
              <p:nvPr/>
            </p:nvSpPr>
            <p:spPr>
              <a:xfrm>
                <a:off x="566060" y="4802743"/>
                <a:ext cx="6161623" cy="369332"/>
              </a:xfrm>
              <a:prstGeom prst="rect">
                <a:avLst/>
              </a:prstGeom>
              <a:noFill/>
            </p:spPr>
            <p:txBody>
              <a:bodyPr wrap="none" rtlCol="0">
                <a:spAutoFit/>
              </a:bodyPr>
              <a:lstStyle/>
              <a:p>
                <a:r>
                  <a:rPr lang="en-US" dirty="0"/>
                  <a:t>The integers or the reals with “less or equal” </a:t>
                </a:r>
                <a14:m>
                  <m:oMath xmlns:m="http://schemas.openxmlformats.org/officeDocument/2006/math">
                    <m:r>
                      <a:rPr lang="en-US" b="0" i="1" smtClean="0">
                        <a:latin typeface="Cambria Math" panose="02040503050406030204" pitchFamily="18" charset="0"/>
                      </a:rPr>
                      <m:t>≤</m:t>
                    </m:r>
                  </m:oMath>
                </a14:m>
                <a:r>
                  <a:rPr lang="en-US" dirty="0"/>
                  <a:t> is a partial order</a:t>
                </a:r>
              </a:p>
            </p:txBody>
          </p:sp>
        </mc:Choice>
        <mc:Fallback xmlns="">
          <p:sp>
            <p:nvSpPr>
              <p:cNvPr id="9" name="TextBox 8">
                <a:extLst>
                  <a:ext uri="{FF2B5EF4-FFF2-40B4-BE49-F238E27FC236}">
                    <a16:creationId xmlns:a16="http://schemas.microsoft.com/office/drawing/2014/main" id="{3EFC8FE7-2B8C-A200-22DB-BF1745736EED}"/>
                  </a:ext>
                </a:extLst>
              </p:cNvPr>
              <p:cNvSpPr txBox="1">
                <a:spLocks noRot="1" noChangeAspect="1" noMove="1" noResize="1" noEditPoints="1" noAdjustHandles="1" noChangeArrowheads="1" noChangeShapeType="1" noTextEdit="1"/>
              </p:cNvSpPr>
              <p:nvPr/>
            </p:nvSpPr>
            <p:spPr>
              <a:xfrm>
                <a:off x="566060" y="4802743"/>
                <a:ext cx="6161623" cy="369332"/>
              </a:xfrm>
              <a:prstGeom prst="rect">
                <a:avLst/>
              </a:prstGeom>
              <a:blipFill>
                <a:blip r:embed="rId6"/>
                <a:stretch>
                  <a:fillRect l="-890" t="-10000" b="-2666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5D75F79A-6F28-8BE3-1B94-F0560A6FD368}"/>
              </a:ext>
            </a:extLst>
          </p:cNvPr>
          <p:cNvSpPr txBox="1"/>
          <p:nvPr/>
        </p:nvSpPr>
        <p:spPr>
          <a:xfrm>
            <a:off x="566060" y="5356741"/>
            <a:ext cx="6965561" cy="369332"/>
          </a:xfrm>
          <a:prstGeom prst="rect">
            <a:avLst/>
          </a:prstGeom>
          <a:noFill/>
        </p:spPr>
        <p:txBody>
          <a:bodyPr wrap="none" rtlCol="0">
            <a:spAutoFit/>
          </a:bodyPr>
          <a:lstStyle/>
          <a:p>
            <a:r>
              <a:rPr lang="en-US" dirty="0"/>
              <a:t>The set of character strings together with “is a substring of” is a POSET</a:t>
            </a:r>
          </a:p>
        </p:txBody>
      </p:sp>
      <p:sp>
        <p:nvSpPr>
          <p:cNvPr id="11" name="TextBox 10">
            <a:extLst>
              <a:ext uri="{FF2B5EF4-FFF2-40B4-BE49-F238E27FC236}">
                <a16:creationId xmlns:a16="http://schemas.microsoft.com/office/drawing/2014/main" id="{9254F788-FF38-23F8-0103-E19D7E97A350}"/>
              </a:ext>
            </a:extLst>
          </p:cNvPr>
          <p:cNvSpPr txBox="1"/>
          <p:nvPr/>
        </p:nvSpPr>
        <p:spPr>
          <a:xfrm>
            <a:off x="566060" y="5910739"/>
            <a:ext cx="5116657" cy="369332"/>
          </a:xfrm>
          <a:prstGeom prst="rect">
            <a:avLst/>
          </a:prstGeom>
          <a:noFill/>
        </p:spPr>
        <p:txBody>
          <a:bodyPr wrap="none" rtlCol="0">
            <a:spAutoFit/>
          </a:bodyPr>
          <a:lstStyle/>
          <a:p>
            <a:r>
              <a:rPr lang="en-US" dirty="0"/>
              <a:t>A set of physical objects with “is part of” is a POSET</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F358289-CAFC-86BC-9F10-43868AEFED74}"/>
                  </a:ext>
                </a:extLst>
              </p:cNvPr>
              <p:cNvSpPr txBox="1"/>
              <p:nvPr/>
            </p:nvSpPr>
            <p:spPr>
              <a:xfrm>
                <a:off x="566060" y="4150905"/>
                <a:ext cx="6975243" cy="461665"/>
              </a:xfrm>
              <a:prstGeom prst="rect">
                <a:avLst/>
              </a:prstGeom>
              <a:noFill/>
            </p:spPr>
            <p:txBody>
              <a:bodyPr wrap="none" rtlCol="0">
                <a:spAutoFit/>
              </a:bodyPr>
              <a:lstStyle/>
              <a:p>
                <a:r>
                  <a:rPr lang="en-US" sz="2400" dirty="0"/>
                  <a:t>A set of logical statements with “implies” </a:t>
                </a:r>
                <a14:m>
                  <m:oMath xmlns:m="http://schemas.openxmlformats.org/officeDocument/2006/math">
                    <m:r>
                      <a:rPr lang="en-US" sz="2400" b="0" i="1" smtClean="0">
                        <a:latin typeface="Cambria Math" panose="02040503050406030204" pitchFamily="18" charset="0"/>
                      </a:rPr>
                      <m:t>→</m:t>
                    </m:r>
                  </m:oMath>
                </a14:m>
                <a:r>
                  <a:rPr lang="en-US" sz="2400" dirty="0"/>
                  <a:t> is a POSET</a:t>
                </a:r>
              </a:p>
            </p:txBody>
          </p:sp>
        </mc:Choice>
        <mc:Fallback xmlns="">
          <p:sp>
            <p:nvSpPr>
              <p:cNvPr id="12" name="TextBox 11">
                <a:extLst>
                  <a:ext uri="{FF2B5EF4-FFF2-40B4-BE49-F238E27FC236}">
                    <a16:creationId xmlns:a16="http://schemas.microsoft.com/office/drawing/2014/main" id="{CF358289-CAFC-86BC-9F10-43868AEFED74}"/>
                  </a:ext>
                </a:extLst>
              </p:cNvPr>
              <p:cNvSpPr txBox="1">
                <a:spLocks noRot="1" noChangeAspect="1" noMove="1" noResize="1" noEditPoints="1" noAdjustHandles="1" noChangeArrowheads="1" noChangeShapeType="1" noTextEdit="1"/>
              </p:cNvSpPr>
              <p:nvPr/>
            </p:nvSpPr>
            <p:spPr>
              <a:xfrm>
                <a:off x="566060" y="4150905"/>
                <a:ext cx="6975243" cy="461665"/>
              </a:xfrm>
              <a:prstGeom prst="rect">
                <a:avLst/>
              </a:prstGeom>
              <a:blipFill>
                <a:blip r:embed="rId7"/>
                <a:stretch>
                  <a:fillRect l="-1399" t="-10526" r="-262" b="-28947"/>
                </a:stretch>
              </a:blipFill>
            </p:spPr>
            <p:txBody>
              <a:bodyPr/>
              <a:lstStyle/>
              <a:p>
                <a:r>
                  <a:rPr lang="en-US">
                    <a:noFill/>
                  </a:rPr>
                  <a:t> </a:t>
                </a:r>
              </a:p>
            </p:txBody>
          </p:sp>
        </mc:Fallback>
      </mc:AlternateContent>
    </p:spTree>
    <p:extLst>
      <p:ext uri="{BB962C8B-B14F-4D97-AF65-F5344CB8AC3E}">
        <p14:creationId xmlns:p14="http://schemas.microsoft.com/office/powerpoint/2010/main" val="18105028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35E1C9-F516-6B3A-B7E3-747B54DAE2AD}"/>
              </a:ext>
            </a:extLst>
          </p:cNvPr>
          <p:cNvSpPr txBox="1"/>
          <p:nvPr/>
        </p:nvSpPr>
        <p:spPr>
          <a:xfrm>
            <a:off x="248575" y="186430"/>
            <a:ext cx="5920660" cy="769441"/>
          </a:xfrm>
          <a:prstGeom prst="rect">
            <a:avLst/>
          </a:prstGeom>
          <a:noFill/>
        </p:spPr>
        <p:txBody>
          <a:bodyPr wrap="none" rtlCol="0">
            <a:spAutoFit/>
          </a:bodyPr>
          <a:lstStyle/>
          <a:p>
            <a:r>
              <a:rPr lang="en-US" sz="4400" dirty="0"/>
              <a:t>Review of lattices (order)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B541A4-2A3C-8AEE-9D51-B18094F8C3CA}"/>
                  </a:ext>
                </a:extLst>
              </p:cNvPr>
              <p:cNvSpPr txBox="1"/>
              <p:nvPr/>
            </p:nvSpPr>
            <p:spPr>
              <a:xfrm>
                <a:off x="248575" y="1118831"/>
                <a:ext cx="8645444" cy="461665"/>
              </a:xfrm>
              <a:prstGeom prst="rect">
                <a:avLst/>
              </a:prstGeom>
              <a:noFill/>
            </p:spPr>
            <p:txBody>
              <a:bodyPr wrap="none" rtlCol="0">
                <a:spAutoFit/>
              </a:bodyPr>
              <a:lstStyle/>
              <a:p>
                <a:r>
                  <a:rPr lang="en-US" sz="2400" dirty="0"/>
                  <a:t>A lattice is a POSET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e>
                    </m:d>
                  </m:oMath>
                </a14:m>
                <a:r>
                  <a:rPr lang="en-US" sz="2400" dirty="0"/>
                  <a:t> such that for every two elements </a:t>
                </a:r>
                <a14:m>
                  <m:oMath xmlns:m="http://schemas.openxmlformats.org/officeDocument/2006/math">
                    <m:r>
                      <a:rPr lang="en-US" sz="2400" b="0" i="1" smtClean="0">
                        <a:latin typeface="Cambria Math" panose="02040503050406030204" pitchFamily="18" charset="0"/>
                      </a:rPr>
                      <m:t>𝑎</m:t>
                    </m:r>
                  </m:oMath>
                </a14:m>
                <a:r>
                  <a:rPr lang="en-US" sz="2400" dirty="0"/>
                  <a:t> and </a:t>
                </a:r>
                <a14:m>
                  <m:oMath xmlns:m="http://schemas.openxmlformats.org/officeDocument/2006/math">
                    <m:r>
                      <a:rPr lang="en-US" sz="2400" b="0" i="1" smtClean="0">
                        <a:latin typeface="Cambria Math" panose="02040503050406030204" pitchFamily="18" charset="0"/>
                      </a:rPr>
                      <m:t>𝑏</m:t>
                    </m:r>
                  </m:oMath>
                </a14:m>
                <a:endParaRPr lang="en-US" sz="2400" dirty="0"/>
              </a:p>
            </p:txBody>
          </p:sp>
        </mc:Choice>
        <mc:Fallback xmlns="">
          <p:sp>
            <p:nvSpPr>
              <p:cNvPr id="3" name="TextBox 2">
                <a:extLst>
                  <a:ext uri="{FF2B5EF4-FFF2-40B4-BE49-F238E27FC236}">
                    <a16:creationId xmlns:a16="http://schemas.microsoft.com/office/drawing/2014/main" id="{EBB541A4-2A3C-8AEE-9D51-B18094F8C3CA}"/>
                  </a:ext>
                </a:extLst>
              </p:cNvPr>
              <p:cNvSpPr txBox="1">
                <a:spLocks noRot="1" noChangeAspect="1" noMove="1" noResize="1" noEditPoints="1" noAdjustHandles="1" noChangeArrowheads="1" noChangeShapeType="1" noTextEdit="1"/>
              </p:cNvSpPr>
              <p:nvPr/>
            </p:nvSpPr>
            <p:spPr>
              <a:xfrm>
                <a:off x="248575" y="1118831"/>
                <a:ext cx="8645444" cy="461665"/>
              </a:xfrm>
              <a:prstGeom prst="rect">
                <a:avLst/>
              </a:prstGeom>
              <a:blipFill>
                <a:blip r:embed="rId2"/>
                <a:stretch>
                  <a:fillRect l="-1128"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73973F9-A9DA-77E2-F0CB-4556907F9E1E}"/>
                  </a:ext>
                </a:extLst>
              </p:cNvPr>
              <p:cNvSpPr txBox="1"/>
              <p:nvPr/>
            </p:nvSpPr>
            <p:spPr>
              <a:xfrm>
                <a:off x="853440" y="1580496"/>
                <a:ext cx="8558625"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there exists a least upper bound, called join and noted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endParaRPr lang="en-US" sz="2400" dirty="0"/>
              </a:p>
              <a:p>
                <a:pPr marL="285750" indent="-285750">
                  <a:buFont typeface="Arial" panose="020B0604020202020204" pitchFamily="34" charset="0"/>
                  <a:buChar char="•"/>
                </a:pPr>
                <a:r>
                  <a:rPr lang="en-US" sz="2400" dirty="0"/>
                  <a:t>there exists a greatest lower bound, called meet and noted </a:t>
                </a:r>
                <a14:m>
                  <m:oMath xmlns:m="http://schemas.openxmlformats.org/officeDocument/2006/math">
                    <m:r>
                      <a:rPr lang="en-US" sz="2400" i="1">
                        <a:latin typeface="Cambria Math" panose="02040503050406030204" pitchFamily="18" charset="0"/>
                      </a:rPr>
                      <m:t>𝑎</m:t>
                    </m:r>
                    <m:r>
                      <a:rPr lang="en-US" sz="2400" b="0" i="1" smtClean="0">
                        <a:latin typeface="Cambria Math" panose="02040503050406030204" pitchFamily="18" charset="0"/>
                      </a:rPr>
                      <m:t>∧</m:t>
                    </m:r>
                    <m:r>
                      <a:rPr lang="en-US" sz="2400" i="1">
                        <a:latin typeface="Cambria Math" panose="02040503050406030204" pitchFamily="18" charset="0"/>
                      </a:rPr>
                      <m:t>𝑏</m:t>
                    </m:r>
                  </m:oMath>
                </a14:m>
                <a:endParaRPr lang="en-US" sz="2400" dirty="0"/>
              </a:p>
            </p:txBody>
          </p:sp>
        </mc:Choice>
        <mc:Fallback xmlns="">
          <p:sp>
            <p:nvSpPr>
              <p:cNvPr id="5" name="TextBox 4">
                <a:extLst>
                  <a:ext uri="{FF2B5EF4-FFF2-40B4-BE49-F238E27FC236}">
                    <a16:creationId xmlns:a16="http://schemas.microsoft.com/office/drawing/2014/main" id="{273973F9-A9DA-77E2-F0CB-4556907F9E1E}"/>
                  </a:ext>
                </a:extLst>
              </p:cNvPr>
              <p:cNvSpPr txBox="1">
                <a:spLocks noRot="1" noChangeAspect="1" noMove="1" noResize="1" noEditPoints="1" noAdjustHandles="1" noChangeArrowheads="1" noChangeShapeType="1" noTextEdit="1"/>
              </p:cNvSpPr>
              <p:nvPr/>
            </p:nvSpPr>
            <p:spPr>
              <a:xfrm>
                <a:off x="853440" y="1580496"/>
                <a:ext cx="8558625" cy="830997"/>
              </a:xfrm>
              <a:prstGeom prst="rect">
                <a:avLst/>
              </a:prstGeom>
              <a:blipFill>
                <a:blip r:embed="rId3"/>
                <a:stretch>
                  <a:fillRect l="-926"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26B727-8A67-0DFB-B21E-62F647ADD860}"/>
                  </a:ext>
                </a:extLst>
              </p:cNvPr>
              <p:cNvSpPr txBox="1"/>
              <p:nvPr/>
            </p:nvSpPr>
            <p:spPr>
              <a:xfrm>
                <a:off x="248574" y="2469809"/>
                <a:ext cx="8312084" cy="830997"/>
              </a:xfrm>
              <a:prstGeom prst="rect">
                <a:avLst/>
              </a:prstGeom>
              <a:noFill/>
            </p:spPr>
            <p:txBody>
              <a:bodyPr wrap="none" rtlCol="0">
                <a:spAutoFit/>
              </a:bodyPr>
              <a:lstStyle/>
              <a:p>
                <a:r>
                  <a:rPr lang="en-US" sz="2400" dirty="0"/>
                  <a:t>A bounded lattice is a lattice with a greatest element </a:t>
                </a:r>
                <a14:m>
                  <m:oMath xmlns:m="http://schemas.openxmlformats.org/officeDocument/2006/math">
                    <m:r>
                      <a:rPr lang="en-US" sz="2400" i="1" smtClean="0">
                        <a:latin typeface="Cambria Math" panose="02040503050406030204" pitchFamily="18" charset="0"/>
                      </a:rPr>
                      <m:t>⊤</m:t>
                    </m:r>
                  </m:oMath>
                </a14:m>
                <a:r>
                  <a:rPr lang="en-US" sz="2400" dirty="0"/>
                  <a:t> called top</a:t>
                </a:r>
                <a:br>
                  <a:rPr lang="en-US" sz="2400" dirty="0"/>
                </a:br>
                <a:r>
                  <a:rPr lang="en-US" sz="2400" dirty="0"/>
                  <a:t>and a least element </a:t>
                </a:r>
                <a14:m>
                  <m:oMath xmlns:m="http://schemas.openxmlformats.org/officeDocument/2006/math">
                    <m:r>
                      <a:rPr lang="en-US" sz="2400" b="0" i="1" smtClean="0">
                        <a:latin typeface="Cambria Math" panose="02040503050406030204" pitchFamily="18" charset="0"/>
                      </a:rPr>
                      <m:t>⊥</m:t>
                    </m:r>
                  </m:oMath>
                </a14:m>
                <a:r>
                  <a:rPr lang="en-US" sz="2400" dirty="0"/>
                  <a:t> called bottom</a:t>
                </a:r>
              </a:p>
            </p:txBody>
          </p:sp>
        </mc:Choice>
        <mc:Fallback xmlns="">
          <p:sp>
            <p:nvSpPr>
              <p:cNvPr id="7" name="TextBox 6">
                <a:extLst>
                  <a:ext uri="{FF2B5EF4-FFF2-40B4-BE49-F238E27FC236}">
                    <a16:creationId xmlns:a16="http://schemas.microsoft.com/office/drawing/2014/main" id="{5726B727-8A67-0DFB-B21E-62F647ADD860}"/>
                  </a:ext>
                </a:extLst>
              </p:cNvPr>
              <p:cNvSpPr txBox="1">
                <a:spLocks noRot="1" noChangeAspect="1" noMove="1" noResize="1" noEditPoints="1" noAdjustHandles="1" noChangeArrowheads="1" noChangeShapeType="1" noTextEdit="1"/>
              </p:cNvSpPr>
              <p:nvPr/>
            </p:nvSpPr>
            <p:spPr>
              <a:xfrm>
                <a:off x="248574" y="2469809"/>
                <a:ext cx="8312084" cy="830997"/>
              </a:xfrm>
              <a:prstGeom prst="rect">
                <a:avLst/>
              </a:prstGeom>
              <a:blipFill>
                <a:blip r:embed="rId4"/>
                <a:stretch>
                  <a:fillRect l="-1174" t="-5882" r="-147" b="-16176"/>
                </a:stretch>
              </a:blipFill>
            </p:spPr>
            <p:txBody>
              <a:bodyPr/>
              <a:lstStyle/>
              <a:p>
                <a:r>
                  <a:rPr lang="en-US">
                    <a:noFill/>
                  </a:rPr>
                  <a:t> </a:t>
                </a:r>
              </a:p>
            </p:txBody>
          </p:sp>
        </mc:Fallback>
      </mc:AlternateContent>
      <p:grpSp>
        <p:nvGrpSpPr>
          <p:cNvPr id="130" name="Group 129">
            <a:extLst>
              <a:ext uri="{FF2B5EF4-FFF2-40B4-BE49-F238E27FC236}">
                <a16:creationId xmlns:a16="http://schemas.microsoft.com/office/drawing/2014/main" id="{626DD259-E13B-D51C-5AAE-0D5AF64E8ACB}"/>
              </a:ext>
            </a:extLst>
          </p:cNvPr>
          <p:cNvGrpSpPr/>
          <p:nvPr/>
        </p:nvGrpSpPr>
        <p:grpSpPr>
          <a:xfrm>
            <a:off x="9670387" y="696025"/>
            <a:ext cx="1094013" cy="1437122"/>
            <a:chOff x="9515647" y="933575"/>
            <a:chExt cx="1094013" cy="1437122"/>
          </a:xfrm>
        </p:grpSpPr>
        <p:cxnSp>
          <p:nvCxnSpPr>
            <p:cNvPr id="6" name="Straight Connector 5">
              <a:extLst>
                <a:ext uri="{FF2B5EF4-FFF2-40B4-BE49-F238E27FC236}">
                  <a16:creationId xmlns:a16="http://schemas.microsoft.com/office/drawing/2014/main" id="{87D24F09-5B90-E5F1-1771-19AD6D4338D0}"/>
                </a:ext>
              </a:extLst>
            </p:cNvPr>
            <p:cNvCxnSpPr>
              <a:cxnSpLocks/>
            </p:cNvCxnSpPr>
            <p:nvPr/>
          </p:nvCxnSpPr>
          <p:spPr>
            <a:xfrm flipH="1" flipV="1">
              <a:off x="9829059" y="1665059"/>
              <a:ext cx="243487" cy="500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51B22D-0670-C127-8181-738DC10E9626}"/>
                </a:ext>
              </a:extLst>
            </p:cNvPr>
            <p:cNvCxnSpPr>
              <a:cxnSpLocks/>
            </p:cNvCxnSpPr>
            <p:nvPr/>
          </p:nvCxnSpPr>
          <p:spPr>
            <a:xfrm flipV="1">
              <a:off x="10074051" y="1661285"/>
              <a:ext cx="246106" cy="493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6C8021-47FA-35A9-2A70-0D757385C333}"/>
                </a:ext>
              </a:extLst>
            </p:cNvPr>
            <p:cNvCxnSpPr>
              <a:cxnSpLocks/>
            </p:cNvCxnSpPr>
            <p:nvPr/>
          </p:nvCxnSpPr>
          <p:spPr>
            <a:xfrm flipV="1">
              <a:off x="9829059" y="1175644"/>
              <a:ext cx="0" cy="485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A61170E-DF92-7697-79DF-0B086E93EDEE}"/>
                </a:ext>
              </a:extLst>
            </p:cNvPr>
            <p:cNvCxnSpPr>
              <a:cxnSpLocks/>
            </p:cNvCxnSpPr>
            <p:nvPr/>
          </p:nvCxnSpPr>
          <p:spPr>
            <a:xfrm flipH="1" flipV="1">
              <a:off x="9834056" y="1178483"/>
              <a:ext cx="481042" cy="486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8056C7E-B3F4-00F2-E4E6-8F87E953ACE2}"/>
                </a:ext>
              </a:extLst>
            </p:cNvPr>
            <p:cNvCxnSpPr>
              <a:cxnSpLocks/>
            </p:cNvCxnSpPr>
            <p:nvPr/>
          </p:nvCxnSpPr>
          <p:spPr>
            <a:xfrm flipV="1">
              <a:off x="9832231" y="1177063"/>
              <a:ext cx="489831" cy="487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7B9476F-A8C7-6BC5-96D1-77CBD48C5FCE}"/>
                </a:ext>
              </a:extLst>
            </p:cNvPr>
            <p:cNvCxnSpPr>
              <a:cxnSpLocks/>
            </p:cNvCxnSpPr>
            <p:nvPr/>
          </p:nvCxnSpPr>
          <p:spPr>
            <a:xfrm flipV="1">
              <a:off x="10318651" y="1175644"/>
              <a:ext cx="0" cy="495728"/>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49B25BFF-A080-B0C5-F2BB-EA59DA5816AE}"/>
                </a:ext>
              </a:extLst>
            </p:cNvPr>
            <p:cNvSpPr/>
            <p:nvPr/>
          </p:nvSpPr>
          <p:spPr>
            <a:xfrm>
              <a:off x="9806482" y="1644829"/>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3FB0531-9F9B-B3E0-AB33-AFAF900D385E}"/>
                </a:ext>
              </a:extLst>
            </p:cNvPr>
            <p:cNvSpPr/>
            <p:nvPr/>
          </p:nvSpPr>
          <p:spPr>
            <a:xfrm>
              <a:off x="10298802" y="1648513"/>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1671133-7E9D-793D-14CB-FAE1AC177D03}"/>
                </a:ext>
              </a:extLst>
            </p:cNvPr>
            <p:cNvSpPr/>
            <p:nvPr/>
          </p:nvSpPr>
          <p:spPr>
            <a:xfrm>
              <a:off x="10054345" y="2128776"/>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23B31B9-3C32-FB73-A62A-72DA03EB32CC}"/>
                </a:ext>
              </a:extLst>
            </p:cNvPr>
            <p:cNvSpPr/>
            <p:nvPr/>
          </p:nvSpPr>
          <p:spPr>
            <a:xfrm>
              <a:off x="9808619" y="1155554"/>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158B88D-FEA4-0D32-F3CD-C9C2D358AD8E}"/>
                </a:ext>
              </a:extLst>
            </p:cNvPr>
            <p:cNvSpPr/>
            <p:nvPr/>
          </p:nvSpPr>
          <p:spPr>
            <a:xfrm>
              <a:off x="10299534" y="1154202"/>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A035D0D-2813-ACE5-D7DA-A0E569024B11}"/>
                    </a:ext>
                  </a:extLst>
                </p:cNvPr>
                <p:cNvSpPr txBox="1"/>
                <p:nvPr/>
              </p:nvSpPr>
              <p:spPr>
                <a:xfrm>
                  <a:off x="9788133" y="2001365"/>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9" name="TextBox 28">
                  <a:extLst>
                    <a:ext uri="{FF2B5EF4-FFF2-40B4-BE49-F238E27FC236}">
                      <a16:creationId xmlns:a16="http://schemas.microsoft.com/office/drawing/2014/main" id="{DA035D0D-2813-ACE5-D7DA-A0E569024B11}"/>
                    </a:ext>
                  </a:extLst>
                </p:cNvPr>
                <p:cNvSpPr txBox="1">
                  <a:spLocks noRot="1" noChangeAspect="1" noMove="1" noResize="1" noEditPoints="1" noAdjustHandles="1" noChangeArrowheads="1" noChangeShapeType="1" noTextEdit="1"/>
                </p:cNvSpPr>
                <p:nvPr/>
              </p:nvSpPr>
              <p:spPr>
                <a:xfrm>
                  <a:off x="9788133" y="2001365"/>
                  <a:ext cx="371447"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9164091-E628-D349-3101-194369641AB3}"/>
                    </a:ext>
                  </a:extLst>
                </p:cNvPr>
                <p:cNvSpPr txBox="1"/>
                <p:nvPr/>
              </p:nvSpPr>
              <p:spPr>
                <a:xfrm>
                  <a:off x="10256388" y="1455478"/>
                  <a:ext cx="3506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30" name="TextBox 29">
                  <a:extLst>
                    <a:ext uri="{FF2B5EF4-FFF2-40B4-BE49-F238E27FC236}">
                      <a16:creationId xmlns:a16="http://schemas.microsoft.com/office/drawing/2014/main" id="{19164091-E628-D349-3101-194369641AB3}"/>
                    </a:ext>
                  </a:extLst>
                </p:cNvPr>
                <p:cNvSpPr txBox="1">
                  <a:spLocks noRot="1" noChangeAspect="1" noMove="1" noResize="1" noEditPoints="1" noAdjustHandles="1" noChangeArrowheads="1" noChangeShapeType="1" noTextEdit="1"/>
                </p:cNvSpPr>
                <p:nvPr/>
              </p:nvSpPr>
              <p:spPr>
                <a:xfrm>
                  <a:off x="10256388" y="1455478"/>
                  <a:ext cx="350672"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5210FF3-65F2-7B74-4153-F8A2169CB57A}"/>
                    </a:ext>
                  </a:extLst>
                </p:cNvPr>
                <p:cNvSpPr txBox="1"/>
                <p:nvPr/>
              </p:nvSpPr>
              <p:spPr>
                <a:xfrm>
                  <a:off x="9520777" y="1468373"/>
                  <a:ext cx="3676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31" name="TextBox 30">
                  <a:extLst>
                    <a:ext uri="{FF2B5EF4-FFF2-40B4-BE49-F238E27FC236}">
                      <a16:creationId xmlns:a16="http://schemas.microsoft.com/office/drawing/2014/main" id="{35210FF3-65F2-7B74-4153-F8A2169CB57A}"/>
                    </a:ext>
                  </a:extLst>
                </p:cNvPr>
                <p:cNvSpPr txBox="1">
                  <a:spLocks noRot="1" noChangeAspect="1" noMove="1" noResize="1" noEditPoints="1" noAdjustHandles="1" noChangeArrowheads="1" noChangeShapeType="1" noTextEdit="1"/>
                </p:cNvSpPr>
                <p:nvPr/>
              </p:nvSpPr>
              <p:spPr>
                <a:xfrm>
                  <a:off x="9520777" y="1468373"/>
                  <a:ext cx="36766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327DFC8-2199-B2DB-821B-F4C1727BC143}"/>
                    </a:ext>
                  </a:extLst>
                </p:cNvPr>
                <p:cNvSpPr txBox="1"/>
                <p:nvPr/>
              </p:nvSpPr>
              <p:spPr>
                <a:xfrm>
                  <a:off x="9515647" y="946801"/>
                  <a:ext cx="3779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32" name="TextBox 31">
                  <a:extLst>
                    <a:ext uri="{FF2B5EF4-FFF2-40B4-BE49-F238E27FC236}">
                      <a16:creationId xmlns:a16="http://schemas.microsoft.com/office/drawing/2014/main" id="{E327DFC8-2199-B2DB-821B-F4C1727BC143}"/>
                    </a:ext>
                  </a:extLst>
                </p:cNvPr>
                <p:cNvSpPr txBox="1">
                  <a:spLocks noRot="1" noChangeAspect="1" noMove="1" noResize="1" noEditPoints="1" noAdjustHandles="1" noChangeArrowheads="1" noChangeShapeType="1" noTextEdit="1"/>
                </p:cNvSpPr>
                <p:nvPr/>
              </p:nvSpPr>
              <p:spPr>
                <a:xfrm>
                  <a:off x="9515647" y="946801"/>
                  <a:ext cx="377924"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4687161-DE2C-1194-F9FB-6FDADF510380}"/>
                    </a:ext>
                  </a:extLst>
                </p:cNvPr>
                <p:cNvSpPr txBox="1"/>
                <p:nvPr/>
              </p:nvSpPr>
              <p:spPr>
                <a:xfrm>
                  <a:off x="10253216" y="933575"/>
                  <a:ext cx="3564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m:t>
                        </m:r>
                      </m:oMath>
                    </m:oMathPara>
                  </a14:m>
                  <a:endParaRPr lang="en-US" dirty="0"/>
                </a:p>
              </p:txBody>
            </p:sp>
          </mc:Choice>
          <mc:Fallback xmlns="">
            <p:sp>
              <p:nvSpPr>
                <p:cNvPr id="33" name="TextBox 32">
                  <a:extLst>
                    <a:ext uri="{FF2B5EF4-FFF2-40B4-BE49-F238E27FC236}">
                      <a16:creationId xmlns:a16="http://schemas.microsoft.com/office/drawing/2014/main" id="{44687161-DE2C-1194-F9FB-6FDADF510380}"/>
                    </a:ext>
                  </a:extLst>
                </p:cNvPr>
                <p:cNvSpPr txBox="1">
                  <a:spLocks noRot="1" noChangeAspect="1" noMove="1" noResize="1" noEditPoints="1" noAdjustHandles="1" noChangeArrowheads="1" noChangeShapeType="1" noTextEdit="1"/>
                </p:cNvSpPr>
                <p:nvPr/>
              </p:nvSpPr>
              <p:spPr>
                <a:xfrm>
                  <a:off x="10253216" y="933575"/>
                  <a:ext cx="356444" cy="369332"/>
                </a:xfrm>
                <a:prstGeom prst="rect">
                  <a:avLst/>
                </a:prstGeom>
                <a:blipFill>
                  <a:blip r:embed="rId12"/>
                  <a:stretch>
                    <a:fillRect/>
                  </a:stretch>
                </a:blipFill>
              </p:spPr>
              <p:txBody>
                <a:bodyPr/>
                <a:lstStyle/>
                <a:p>
                  <a:r>
                    <a:rPr lang="en-US">
                      <a:noFill/>
                    </a:rPr>
                    <a:t> </a:t>
                  </a:r>
                </a:p>
              </p:txBody>
            </p:sp>
          </mc:Fallback>
        </mc:AlternateContent>
      </p:grpSp>
      <p:grpSp>
        <p:nvGrpSpPr>
          <p:cNvPr id="137" name="Group 136">
            <a:extLst>
              <a:ext uri="{FF2B5EF4-FFF2-40B4-BE49-F238E27FC236}">
                <a16:creationId xmlns:a16="http://schemas.microsoft.com/office/drawing/2014/main" id="{4CB036F3-F9F8-2F63-8088-E0165E3AE414}"/>
              </a:ext>
            </a:extLst>
          </p:cNvPr>
          <p:cNvGrpSpPr/>
          <p:nvPr/>
        </p:nvGrpSpPr>
        <p:grpSpPr>
          <a:xfrm>
            <a:off x="10469838" y="2070062"/>
            <a:ext cx="1661512" cy="1976029"/>
            <a:chOff x="9864938" y="2203683"/>
            <a:chExt cx="1661512" cy="1976029"/>
          </a:xfrm>
        </p:grpSpPr>
        <p:cxnSp>
          <p:nvCxnSpPr>
            <p:cNvPr id="34" name="Straight Connector 33">
              <a:extLst>
                <a:ext uri="{FF2B5EF4-FFF2-40B4-BE49-F238E27FC236}">
                  <a16:creationId xmlns:a16="http://schemas.microsoft.com/office/drawing/2014/main" id="{BD2BC165-9EEB-448F-E991-8C35333351A1}"/>
                </a:ext>
              </a:extLst>
            </p:cNvPr>
            <p:cNvCxnSpPr>
              <a:cxnSpLocks/>
            </p:cNvCxnSpPr>
            <p:nvPr/>
          </p:nvCxnSpPr>
          <p:spPr>
            <a:xfrm flipH="1" flipV="1">
              <a:off x="10191392" y="3449104"/>
              <a:ext cx="487926" cy="487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DDF32E3-A874-43D7-F830-2265FCCAE9A2}"/>
                </a:ext>
              </a:extLst>
            </p:cNvPr>
            <p:cNvCxnSpPr>
              <a:cxnSpLocks/>
            </p:cNvCxnSpPr>
            <p:nvPr/>
          </p:nvCxnSpPr>
          <p:spPr>
            <a:xfrm flipV="1">
              <a:off x="10679318" y="3449104"/>
              <a:ext cx="0" cy="487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374E943-55FB-6E44-971A-22C592136563}"/>
                </a:ext>
              </a:extLst>
            </p:cNvPr>
            <p:cNvCxnSpPr>
              <a:cxnSpLocks/>
            </p:cNvCxnSpPr>
            <p:nvPr/>
          </p:nvCxnSpPr>
          <p:spPr>
            <a:xfrm flipV="1">
              <a:off x="10191142" y="2960201"/>
              <a:ext cx="0" cy="487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FD224D8-D61B-FFFA-E5B0-6AD5EE4D3C68}"/>
                </a:ext>
              </a:extLst>
            </p:cNvPr>
            <p:cNvCxnSpPr>
              <a:cxnSpLocks/>
            </p:cNvCxnSpPr>
            <p:nvPr/>
          </p:nvCxnSpPr>
          <p:spPr>
            <a:xfrm flipH="1" flipV="1">
              <a:off x="10193507" y="2960201"/>
              <a:ext cx="485558" cy="488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F2975FA-BE8F-FA0E-4138-51FE29E8CA59}"/>
                </a:ext>
              </a:extLst>
            </p:cNvPr>
            <p:cNvCxnSpPr>
              <a:cxnSpLocks/>
            </p:cNvCxnSpPr>
            <p:nvPr/>
          </p:nvCxnSpPr>
          <p:spPr>
            <a:xfrm flipV="1">
              <a:off x="10191142" y="2964356"/>
              <a:ext cx="487923" cy="48322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86226BF3-F85A-B819-4C95-017602CB43FF}"/>
                    </a:ext>
                  </a:extLst>
                </p:cNvPr>
                <p:cNvSpPr txBox="1"/>
                <p:nvPr/>
              </p:nvSpPr>
              <p:spPr>
                <a:xfrm>
                  <a:off x="10368188" y="3810380"/>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45" name="TextBox 44">
                  <a:extLst>
                    <a:ext uri="{FF2B5EF4-FFF2-40B4-BE49-F238E27FC236}">
                      <a16:creationId xmlns:a16="http://schemas.microsoft.com/office/drawing/2014/main" id="{86226BF3-F85A-B819-4C95-017602CB43FF}"/>
                    </a:ext>
                  </a:extLst>
                </p:cNvPr>
                <p:cNvSpPr txBox="1">
                  <a:spLocks noRot="1" noChangeAspect="1" noMove="1" noResize="1" noEditPoints="1" noAdjustHandles="1" noChangeArrowheads="1" noChangeShapeType="1" noTextEdit="1"/>
                </p:cNvSpPr>
                <p:nvPr/>
              </p:nvSpPr>
              <p:spPr>
                <a:xfrm>
                  <a:off x="10368188" y="3810380"/>
                  <a:ext cx="371447"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0BA46AD-C9CE-0F48-844F-8C2EF01520E7}"/>
                    </a:ext>
                  </a:extLst>
                </p:cNvPr>
                <p:cNvSpPr txBox="1"/>
                <p:nvPr/>
              </p:nvSpPr>
              <p:spPr>
                <a:xfrm>
                  <a:off x="11112709" y="3321374"/>
                  <a:ext cx="3779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48" name="TextBox 47">
                  <a:extLst>
                    <a:ext uri="{FF2B5EF4-FFF2-40B4-BE49-F238E27FC236}">
                      <a16:creationId xmlns:a16="http://schemas.microsoft.com/office/drawing/2014/main" id="{20BA46AD-C9CE-0F48-844F-8C2EF01520E7}"/>
                    </a:ext>
                  </a:extLst>
                </p:cNvPr>
                <p:cNvSpPr txBox="1">
                  <a:spLocks noRot="1" noChangeAspect="1" noMove="1" noResize="1" noEditPoints="1" noAdjustHandles="1" noChangeArrowheads="1" noChangeShapeType="1" noTextEdit="1"/>
                </p:cNvSpPr>
                <p:nvPr/>
              </p:nvSpPr>
              <p:spPr>
                <a:xfrm>
                  <a:off x="11112709" y="3321374"/>
                  <a:ext cx="377924" cy="369332"/>
                </a:xfrm>
                <a:prstGeom prst="rect">
                  <a:avLst/>
                </a:prstGeom>
                <a:blipFill>
                  <a:blip r:embed="rId14"/>
                  <a:stretch>
                    <a:fillRect/>
                  </a:stretch>
                </a:blipFill>
              </p:spPr>
              <p:txBody>
                <a:bodyPr/>
                <a:lstStyle/>
                <a:p>
                  <a:r>
                    <a:rPr lang="en-US">
                      <a:noFill/>
                    </a:rPr>
                    <a:t> </a:t>
                  </a:r>
                </a:p>
              </p:txBody>
            </p:sp>
          </mc:Fallback>
        </mc:AlternateContent>
        <p:cxnSp>
          <p:nvCxnSpPr>
            <p:cNvPr id="51" name="Straight Connector 50">
              <a:extLst>
                <a:ext uri="{FF2B5EF4-FFF2-40B4-BE49-F238E27FC236}">
                  <a16:creationId xmlns:a16="http://schemas.microsoft.com/office/drawing/2014/main" id="{513B7A8E-4F5D-8664-0591-D10CB5D6A500}"/>
                </a:ext>
              </a:extLst>
            </p:cNvPr>
            <p:cNvCxnSpPr>
              <a:cxnSpLocks/>
            </p:cNvCxnSpPr>
            <p:nvPr/>
          </p:nvCxnSpPr>
          <p:spPr>
            <a:xfrm flipH="1" flipV="1">
              <a:off x="10679067" y="2960690"/>
              <a:ext cx="488175" cy="487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C9C4231-EEBC-657C-1FE3-63C0BA6338BE}"/>
                </a:ext>
              </a:extLst>
            </p:cNvPr>
            <p:cNvCxnSpPr>
              <a:cxnSpLocks/>
            </p:cNvCxnSpPr>
            <p:nvPr/>
          </p:nvCxnSpPr>
          <p:spPr>
            <a:xfrm flipV="1">
              <a:off x="10679067" y="2960201"/>
              <a:ext cx="488175" cy="488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7CDF703-E65E-DF07-684F-15B40A28F9DC}"/>
                </a:ext>
              </a:extLst>
            </p:cNvPr>
            <p:cNvCxnSpPr>
              <a:cxnSpLocks/>
            </p:cNvCxnSpPr>
            <p:nvPr/>
          </p:nvCxnSpPr>
          <p:spPr>
            <a:xfrm flipV="1">
              <a:off x="11167243" y="2961178"/>
              <a:ext cx="0" cy="487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3E88ADF-29CE-1D5B-0F1E-060E52546177}"/>
                </a:ext>
              </a:extLst>
            </p:cNvPr>
            <p:cNvCxnSpPr>
              <a:cxnSpLocks/>
            </p:cNvCxnSpPr>
            <p:nvPr/>
          </p:nvCxnSpPr>
          <p:spPr>
            <a:xfrm flipH="1">
              <a:off x="10679068" y="3449103"/>
              <a:ext cx="488175" cy="487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1AA3C7C-2C80-3B8B-5B33-9FE424B2D00E}"/>
                </a:ext>
              </a:extLst>
            </p:cNvPr>
            <p:cNvCxnSpPr>
              <a:cxnSpLocks/>
            </p:cNvCxnSpPr>
            <p:nvPr/>
          </p:nvCxnSpPr>
          <p:spPr>
            <a:xfrm flipH="1">
              <a:off x="10188327" y="2469809"/>
              <a:ext cx="493576" cy="492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9A0C24A-80B3-17D5-5F98-99448768550D}"/>
                </a:ext>
              </a:extLst>
            </p:cNvPr>
            <p:cNvCxnSpPr>
              <a:cxnSpLocks/>
            </p:cNvCxnSpPr>
            <p:nvPr/>
          </p:nvCxnSpPr>
          <p:spPr>
            <a:xfrm>
              <a:off x="10678639" y="2469809"/>
              <a:ext cx="0" cy="506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34EF0EB-9F3F-A75C-0811-4E2A1952D1F4}"/>
                </a:ext>
              </a:extLst>
            </p:cNvPr>
            <p:cNvCxnSpPr>
              <a:cxnSpLocks/>
            </p:cNvCxnSpPr>
            <p:nvPr/>
          </p:nvCxnSpPr>
          <p:spPr>
            <a:xfrm flipH="1" flipV="1">
              <a:off x="10676734" y="2469809"/>
              <a:ext cx="490508" cy="487215"/>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164F1A06-0CEC-BAC5-5DA5-E8B35746A150}"/>
                </a:ext>
              </a:extLst>
            </p:cNvPr>
            <p:cNvSpPr/>
            <p:nvPr/>
          </p:nvSpPr>
          <p:spPr>
            <a:xfrm>
              <a:off x="10659043" y="2445368"/>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BD8B361D-DA6F-6F6F-B6A9-5AD830441ABE}"/>
                </a:ext>
              </a:extLst>
            </p:cNvPr>
            <p:cNvSpPr/>
            <p:nvPr/>
          </p:nvSpPr>
          <p:spPr>
            <a:xfrm>
              <a:off x="10656997" y="2938319"/>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740C1884-E641-F308-A403-512A0BC863D7}"/>
                </a:ext>
              </a:extLst>
            </p:cNvPr>
            <p:cNvSpPr/>
            <p:nvPr/>
          </p:nvSpPr>
          <p:spPr>
            <a:xfrm>
              <a:off x="10658076" y="3428043"/>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2D582DF3-1E03-34C1-681F-01973EDBDA20}"/>
                </a:ext>
              </a:extLst>
            </p:cNvPr>
            <p:cNvSpPr/>
            <p:nvPr/>
          </p:nvSpPr>
          <p:spPr>
            <a:xfrm>
              <a:off x="10661848" y="3917162"/>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1FF633D6-61F8-1716-83C6-768C781FC18F}"/>
                </a:ext>
              </a:extLst>
            </p:cNvPr>
            <p:cNvSpPr/>
            <p:nvPr/>
          </p:nvSpPr>
          <p:spPr>
            <a:xfrm>
              <a:off x="11144418" y="2939591"/>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41592288-ED27-F5FA-9F11-74DC61506A00}"/>
                </a:ext>
              </a:extLst>
            </p:cNvPr>
            <p:cNvSpPr/>
            <p:nvPr/>
          </p:nvSpPr>
          <p:spPr>
            <a:xfrm>
              <a:off x="11143846" y="3428025"/>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B69F659D-CC19-2FAE-D55D-70C554608153}"/>
                </a:ext>
              </a:extLst>
            </p:cNvPr>
            <p:cNvSpPr/>
            <p:nvPr/>
          </p:nvSpPr>
          <p:spPr>
            <a:xfrm>
              <a:off x="10168178" y="2934164"/>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2772F3F0-93C0-B3DB-60E3-40EA89CD769C}"/>
                </a:ext>
              </a:extLst>
            </p:cNvPr>
            <p:cNvSpPr/>
            <p:nvPr/>
          </p:nvSpPr>
          <p:spPr>
            <a:xfrm>
              <a:off x="10168063" y="3426201"/>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37932E9F-45E0-EE66-8340-DE6860BE3EBD}"/>
                    </a:ext>
                  </a:extLst>
                </p:cNvPr>
                <p:cNvSpPr txBox="1"/>
                <p:nvPr/>
              </p:nvSpPr>
              <p:spPr>
                <a:xfrm>
                  <a:off x="9877759" y="3300806"/>
                  <a:ext cx="3676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131" name="TextBox 130">
                  <a:extLst>
                    <a:ext uri="{FF2B5EF4-FFF2-40B4-BE49-F238E27FC236}">
                      <a16:creationId xmlns:a16="http://schemas.microsoft.com/office/drawing/2014/main" id="{37932E9F-45E0-EE66-8340-DE6860BE3EBD}"/>
                    </a:ext>
                  </a:extLst>
                </p:cNvPr>
                <p:cNvSpPr txBox="1">
                  <a:spLocks noRot="1" noChangeAspect="1" noMove="1" noResize="1" noEditPoints="1" noAdjustHandles="1" noChangeArrowheads="1" noChangeShapeType="1" noTextEdit="1"/>
                </p:cNvSpPr>
                <p:nvPr/>
              </p:nvSpPr>
              <p:spPr>
                <a:xfrm>
                  <a:off x="9877759" y="3300806"/>
                  <a:ext cx="367665"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A96E2153-5016-AF13-90D5-CECC3ED82390}"/>
                    </a:ext>
                  </a:extLst>
                </p:cNvPr>
                <p:cNvSpPr txBox="1"/>
                <p:nvPr/>
              </p:nvSpPr>
              <p:spPr>
                <a:xfrm>
                  <a:off x="10378575" y="3328199"/>
                  <a:ext cx="3506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132" name="TextBox 131">
                  <a:extLst>
                    <a:ext uri="{FF2B5EF4-FFF2-40B4-BE49-F238E27FC236}">
                      <a16:creationId xmlns:a16="http://schemas.microsoft.com/office/drawing/2014/main" id="{A96E2153-5016-AF13-90D5-CECC3ED82390}"/>
                    </a:ext>
                  </a:extLst>
                </p:cNvPr>
                <p:cNvSpPr txBox="1">
                  <a:spLocks noRot="1" noChangeAspect="1" noMove="1" noResize="1" noEditPoints="1" noAdjustHandles="1" noChangeArrowheads="1" noChangeShapeType="1" noTextEdit="1"/>
                </p:cNvSpPr>
                <p:nvPr/>
              </p:nvSpPr>
              <p:spPr>
                <a:xfrm>
                  <a:off x="10378575" y="3328199"/>
                  <a:ext cx="350672"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B4743844-A744-E348-3689-C9AD124E094D}"/>
                    </a:ext>
                  </a:extLst>
                </p:cNvPr>
                <p:cNvSpPr txBox="1"/>
                <p:nvPr/>
              </p:nvSpPr>
              <p:spPr>
                <a:xfrm>
                  <a:off x="9864938" y="2738620"/>
                  <a:ext cx="3564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m:t>
                        </m:r>
                      </m:oMath>
                    </m:oMathPara>
                  </a14:m>
                  <a:endParaRPr lang="en-US" dirty="0"/>
                </a:p>
              </p:txBody>
            </p:sp>
          </mc:Choice>
          <mc:Fallback xmlns="">
            <p:sp>
              <p:nvSpPr>
                <p:cNvPr id="133" name="TextBox 132">
                  <a:extLst>
                    <a:ext uri="{FF2B5EF4-FFF2-40B4-BE49-F238E27FC236}">
                      <a16:creationId xmlns:a16="http://schemas.microsoft.com/office/drawing/2014/main" id="{B4743844-A744-E348-3689-C9AD124E094D}"/>
                    </a:ext>
                  </a:extLst>
                </p:cNvPr>
                <p:cNvSpPr txBox="1">
                  <a:spLocks noRot="1" noChangeAspect="1" noMove="1" noResize="1" noEditPoints="1" noAdjustHandles="1" noChangeArrowheads="1" noChangeShapeType="1" noTextEdit="1"/>
                </p:cNvSpPr>
                <p:nvPr/>
              </p:nvSpPr>
              <p:spPr>
                <a:xfrm>
                  <a:off x="9864938" y="2738620"/>
                  <a:ext cx="356444"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7B5B3811-4959-277B-2C03-D9C6844C0A1B}"/>
                    </a:ext>
                  </a:extLst>
                </p:cNvPr>
                <p:cNvSpPr txBox="1"/>
                <p:nvPr/>
              </p:nvSpPr>
              <p:spPr>
                <a:xfrm>
                  <a:off x="10378575" y="2746307"/>
                  <a:ext cx="370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oMath>
                    </m:oMathPara>
                  </a14:m>
                  <a:endParaRPr lang="en-US" dirty="0"/>
                </a:p>
              </p:txBody>
            </p:sp>
          </mc:Choice>
          <mc:Fallback xmlns="">
            <p:sp>
              <p:nvSpPr>
                <p:cNvPr id="134" name="TextBox 133">
                  <a:extLst>
                    <a:ext uri="{FF2B5EF4-FFF2-40B4-BE49-F238E27FC236}">
                      <a16:creationId xmlns:a16="http://schemas.microsoft.com/office/drawing/2014/main" id="{7B5B3811-4959-277B-2C03-D9C6844C0A1B}"/>
                    </a:ext>
                  </a:extLst>
                </p:cNvPr>
                <p:cNvSpPr txBox="1">
                  <a:spLocks noRot="1" noChangeAspect="1" noMove="1" noResize="1" noEditPoints="1" noAdjustHandles="1" noChangeArrowheads="1" noChangeShapeType="1" noTextEdit="1"/>
                </p:cNvSpPr>
                <p:nvPr/>
              </p:nvSpPr>
              <p:spPr>
                <a:xfrm>
                  <a:off x="10378575" y="2746307"/>
                  <a:ext cx="370935" cy="369332"/>
                </a:xfrm>
                <a:prstGeom prst="rect">
                  <a:avLst/>
                </a:prstGeom>
                <a:blipFill>
                  <a:blip r:embed="rId1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1D4B1D40-7FF1-6A5E-6EF0-A9A52F30C2B6}"/>
                    </a:ext>
                  </a:extLst>
                </p:cNvPr>
                <p:cNvSpPr txBox="1"/>
                <p:nvPr/>
              </p:nvSpPr>
              <p:spPr>
                <a:xfrm>
                  <a:off x="11143846" y="2747498"/>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oMath>
                    </m:oMathPara>
                  </a14:m>
                  <a:endParaRPr lang="en-US" dirty="0"/>
                </a:p>
              </p:txBody>
            </p:sp>
          </mc:Choice>
          <mc:Fallback xmlns="">
            <p:sp>
              <p:nvSpPr>
                <p:cNvPr id="135" name="TextBox 134">
                  <a:extLst>
                    <a:ext uri="{FF2B5EF4-FFF2-40B4-BE49-F238E27FC236}">
                      <a16:creationId xmlns:a16="http://schemas.microsoft.com/office/drawing/2014/main" id="{1D4B1D40-7FF1-6A5E-6EF0-A9A52F30C2B6}"/>
                    </a:ext>
                  </a:extLst>
                </p:cNvPr>
                <p:cNvSpPr txBox="1">
                  <a:spLocks noRot="1" noChangeAspect="1" noMove="1" noResize="1" noEditPoints="1" noAdjustHandles="1" noChangeArrowheads="1" noChangeShapeType="1" noTextEdit="1"/>
                </p:cNvSpPr>
                <p:nvPr/>
              </p:nvSpPr>
              <p:spPr>
                <a:xfrm>
                  <a:off x="11143846" y="2747498"/>
                  <a:ext cx="382604" cy="369332"/>
                </a:xfrm>
                <a:prstGeom prst="rect">
                  <a:avLst/>
                </a:prstGeom>
                <a:blipFill>
                  <a:blip r:embed="rId19"/>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A63BB8F6-3C85-CDB2-4750-7F06B61231F0}"/>
                    </a:ext>
                  </a:extLst>
                </p:cNvPr>
                <p:cNvSpPr txBox="1"/>
                <p:nvPr/>
              </p:nvSpPr>
              <p:spPr>
                <a:xfrm>
                  <a:off x="10383689" y="2203683"/>
                  <a:ext cx="3697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136" name="TextBox 135">
                  <a:extLst>
                    <a:ext uri="{FF2B5EF4-FFF2-40B4-BE49-F238E27FC236}">
                      <a16:creationId xmlns:a16="http://schemas.microsoft.com/office/drawing/2014/main" id="{A63BB8F6-3C85-CDB2-4750-7F06B61231F0}"/>
                    </a:ext>
                  </a:extLst>
                </p:cNvPr>
                <p:cNvSpPr txBox="1">
                  <a:spLocks noRot="1" noChangeAspect="1" noMove="1" noResize="1" noEditPoints="1" noAdjustHandles="1" noChangeArrowheads="1" noChangeShapeType="1" noTextEdit="1"/>
                </p:cNvSpPr>
                <p:nvPr/>
              </p:nvSpPr>
              <p:spPr>
                <a:xfrm>
                  <a:off x="10383689" y="2203683"/>
                  <a:ext cx="369781" cy="369332"/>
                </a:xfrm>
                <a:prstGeom prst="rect">
                  <a:avLst/>
                </a:prstGeom>
                <a:blipFill>
                  <a:blip r:embed="rId20"/>
                  <a:stretch>
                    <a:fillRect/>
                  </a:stretch>
                </a:blipFill>
              </p:spPr>
              <p:txBody>
                <a:bodyPr/>
                <a:lstStyle/>
                <a:p>
                  <a:r>
                    <a:rPr lang="en-US">
                      <a:noFill/>
                    </a:rPr>
                    <a:t> </a:t>
                  </a:r>
                </a:p>
              </p:txBody>
            </p:sp>
          </mc:Fallback>
        </mc:AlternateContent>
      </p:grpSp>
      <p:sp>
        <p:nvSpPr>
          <p:cNvPr id="138" name="TextBox 137">
            <a:extLst>
              <a:ext uri="{FF2B5EF4-FFF2-40B4-BE49-F238E27FC236}">
                <a16:creationId xmlns:a16="http://schemas.microsoft.com/office/drawing/2014/main" id="{89E37B46-196B-C76C-AA48-43C270F9C785}"/>
              </a:ext>
            </a:extLst>
          </p:cNvPr>
          <p:cNvSpPr txBox="1"/>
          <p:nvPr/>
        </p:nvSpPr>
        <p:spPr>
          <a:xfrm>
            <a:off x="9983799" y="339857"/>
            <a:ext cx="1641860" cy="369332"/>
          </a:xfrm>
          <a:prstGeom prst="rect">
            <a:avLst/>
          </a:prstGeom>
          <a:noFill/>
        </p:spPr>
        <p:txBody>
          <a:bodyPr wrap="none" rtlCol="0">
            <a:spAutoFit/>
          </a:bodyPr>
          <a:lstStyle/>
          <a:p>
            <a:r>
              <a:rPr lang="en-US" dirty="0" err="1"/>
              <a:t>Hasse</a:t>
            </a:r>
            <a:r>
              <a:rPr lang="en-US" dirty="0"/>
              <a:t> diagrams</a:t>
            </a:r>
          </a:p>
        </p:txBody>
      </p:sp>
      <p:sp>
        <p:nvSpPr>
          <p:cNvPr id="139" name="TextBox 138">
            <a:extLst>
              <a:ext uri="{FF2B5EF4-FFF2-40B4-BE49-F238E27FC236}">
                <a16:creationId xmlns:a16="http://schemas.microsoft.com/office/drawing/2014/main" id="{80AFDB6B-8F75-104F-B031-FA0B2545710A}"/>
              </a:ext>
            </a:extLst>
          </p:cNvPr>
          <p:cNvSpPr txBox="1"/>
          <p:nvPr/>
        </p:nvSpPr>
        <p:spPr>
          <a:xfrm>
            <a:off x="9661795" y="2931474"/>
            <a:ext cx="762773" cy="369332"/>
          </a:xfrm>
          <a:prstGeom prst="rect">
            <a:avLst/>
          </a:prstGeom>
          <a:noFill/>
        </p:spPr>
        <p:txBody>
          <a:bodyPr wrap="none" rtlCol="0">
            <a:spAutoFit/>
          </a:bodyPr>
          <a:lstStyle/>
          <a:p>
            <a:r>
              <a:rPr lang="en-US" dirty="0"/>
              <a:t>lattice</a:t>
            </a:r>
          </a:p>
        </p:txBody>
      </p:sp>
      <p:sp>
        <p:nvSpPr>
          <p:cNvPr id="140" name="TextBox 139">
            <a:extLst>
              <a:ext uri="{FF2B5EF4-FFF2-40B4-BE49-F238E27FC236}">
                <a16:creationId xmlns:a16="http://schemas.microsoft.com/office/drawing/2014/main" id="{D09167F8-2CB9-3CC7-A5E0-797297FCE3C3}"/>
              </a:ext>
            </a:extLst>
          </p:cNvPr>
          <p:cNvSpPr txBox="1"/>
          <p:nvPr/>
        </p:nvSpPr>
        <p:spPr>
          <a:xfrm>
            <a:off x="10824413" y="1078958"/>
            <a:ext cx="1198790" cy="369332"/>
          </a:xfrm>
          <a:prstGeom prst="rect">
            <a:avLst/>
          </a:prstGeom>
          <a:noFill/>
        </p:spPr>
        <p:txBody>
          <a:bodyPr wrap="none" rtlCol="0">
            <a:spAutoFit/>
          </a:bodyPr>
          <a:lstStyle/>
          <a:p>
            <a:r>
              <a:rPr lang="en-US" dirty="0"/>
              <a:t>non-lattice</a:t>
            </a:r>
          </a:p>
        </p:txBody>
      </p:sp>
      <p:sp>
        <p:nvSpPr>
          <p:cNvPr id="4" name="TextBox 3">
            <a:extLst>
              <a:ext uri="{FF2B5EF4-FFF2-40B4-BE49-F238E27FC236}">
                <a16:creationId xmlns:a16="http://schemas.microsoft.com/office/drawing/2014/main" id="{8939F003-00F8-96F7-C0B6-4BB3F2B8B983}"/>
              </a:ext>
            </a:extLst>
          </p:cNvPr>
          <p:cNvSpPr txBox="1"/>
          <p:nvPr/>
        </p:nvSpPr>
        <p:spPr>
          <a:xfrm>
            <a:off x="248574" y="3490039"/>
            <a:ext cx="7453772" cy="461665"/>
          </a:xfrm>
          <a:prstGeom prst="rect">
            <a:avLst/>
          </a:prstGeom>
          <a:noFill/>
        </p:spPr>
        <p:txBody>
          <a:bodyPr wrap="none" rtlCol="0">
            <a:spAutoFit/>
          </a:bodyPr>
          <a:lstStyle/>
          <a:p>
            <a:r>
              <a:rPr lang="en-US" sz="2400" dirty="0"/>
              <a:t>A collection of sets is a lattice if it has unions/intersections</a:t>
            </a:r>
          </a:p>
        </p:txBody>
      </p:sp>
      <p:grpSp>
        <p:nvGrpSpPr>
          <p:cNvPr id="13" name="Group 12">
            <a:extLst>
              <a:ext uri="{FF2B5EF4-FFF2-40B4-BE49-F238E27FC236}">
                <a16:creationId xmlns:a16="http://schemas.microsoft.com/office/drawing/2014/main" id="{BD141889-7911-4C51-8B74-75A8AADCBAF1}"/>
              </a:ext>
            </a:extLst>
          </p:cNvPr>
          <p:cNvGrpSpPr/>
          <p:nvPr/>
        </p:nvGrpSpPr>
        <p:grpSpPr>
          <a:xfrm>
            <a:off x="33887" y="3949744"/>
            <a:ext cx="2799214" cy="2839349"/>
            <a:chOff x="9715529" y="2203683"/>
            <a:chExt cx="1948098" cy="1976029"/>
          </a:xfrm>
        </p:grpSpPr>
        <p:cxnSp>
          <p:nvCxnSpPr>
            <p:cNvPr id="15" name="Straight Connector 14">
              <a:extLst>
                <a:ext uri="{FF2B5EF4-FFF2-40B4-BE49-F238E27FC236}">
                  <a16:creationId xmlns:a16="http://schemas.microsoft.com/office/drawing/2014/main" id="{06CF66B2-2DE9-1A74-29D3-17042BFE8717}"/>
                </a:ext>
              </a:extLst>
            </p:cNvPr>
            <p:cNvCxnSpPr>
              <a:cxnSpLocks/>
            </p:cNvCxnSpPr>
            <p:nvPr/>
          </p:nvCxnSpPr>
          <p:spPr>
            <a:xfrm flipH="1" flipV="1">
              <a:off x="10191392" y="3449104"/>
              <a:ext cx="487926" cy="487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071ED1D-EAF8-E791-0111-FB6FCBA2C39E}"/>
                </a:ext>
              </a:extLst>
            </p:cNvPr>
            <p:cNvCxnSpPr>
              <a:cxnSpLocks/>
            </p:cNvCxnSpPr>
            <p:nvPr/>
          </p:nvCxnSpPr>
          <p:spPr>
            <a:xfrm flipV="1">
              <a:off x="10679318" y="3449104"/>
              <a:ext cx="0" cy="487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4916FA8E-CBFB-B7F5-75FB-7AF5339BA62B}"/>
                </a:ext>
              </a:extLst>
            </p:cNvPr>
            <p:cNvCxnSpPr>
              <a:cxnSpLocks/>
            </p:cNvCxnSpPr>
            <p:nvPr/>
          </p:nvCxnSpPr>
          <p:spPr>
            <a:xfrm flipV="1">
              <a:off x="10191142" y="2960201"/>
              <a:ext cx="0" cy="487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CBB14AC-7876-CF7C-59E3-3B50DE1374E5}"/>
                </a:ext>
              </a:extLst>
            </p:cNvPr>
            <p:cNvCxnSpPr>
              <a:cxnSpLocks/>
            </p:cNvCxnSpPr>
            <p:nvPr/>
          </p:nvCxnSpPr>
          <p:spPr>
            <a:xfrm flipH="1" flipV="1">
              <a:off x="10193507" y="2960201"/>
              <a:ext cx="485558" cy="488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795B496-BFDB-2991-573D-738654AC296A}"/>
                </a:ext>
              </a:extLst>
            </p:cNvPr>
            <p:cNvCxnSpPr>
              <a:cxnSpLocks/>
            </p:cNvCxnSpPr>
            <p:nvPr/>
          </p:nvCxnSpPr>
          <p:spPr>
            <a:xfrm flipV="1">
              <a:off x="10191142" y="2964356"/>
              <a:ext cx="487923" cy="48322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ABA57C6A-BA51-4E05-E246-388309BAAC7D}"/>
                    </a:ext>
                  </a:extLst>
                </p:cNvPr>
                <p:cNvSpPr txBox="1"/>
                <p:nvPr/>
              </p:nvSpPr>
              <p:spPr>
                <a:xfrm>
                  <a:off x="10368188" y="3810380"/>
                  <a:ext cx="3818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39" name="TextBox 38">
                  <a:extLst>
                    <a:ext uri="{FF2B5EF4-FFF2-40B4-BE49-F238E27FC236}">
                      <a16:creationId xmlns:a16="http://schemas.microsoft.com/office/drawing/2014/main" id="{ABA57C6A-BA51-4E05-E246-388309BAAC7D}"/>
                    </a:ext>
                  </a:extLst>
                </p:cNvPr>
                <p:cNvSpPr txBox="1">
                  <a:spLocks noRot="1" noChangeAspect="1" noMove="1" noResize="1" noEditPoints="1" noAdjustHandles="1" noChangeArrowheads="1" noChangeShapeType="1" noTextEdit="1"/>
                </p:cNvSpPr>
                <p:nvPr/>
              </p:nvSpPr>
              <p:spPr>
                <a:xfrm>
                  <a:off x="10368188" y="3810380"/>
                  <a:ext cx="381836"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FD39B498-DF38-C4AB-7D7F-20B59E4A76C1}"/>
                    </a:ext>
                  </a:extLst>
                </p:cNvPr>
                <p:cNvSpPr txBox="1"/>
                <p:nvPr/>
              </p:nvSpPr>
              <p:spPr>
                <a:xfrm>
                  <a:off x="11129309" y="3321374"/>
                  <a:ext cx="368997" cy="2570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40" name="TextBox 39">
                  <a:extLst>
                    <a:ext uri="{FF2B5EF4-FFF2-40B4-BE49-F238E27FC236}">
                      <a16:creationId xmlns:a16="http://schemas.microsoft.com/office/drawing/2014/main" id="{FD39B498-DF38-C4AB-7D7F-20B59E4A76C1}"/>
                    </a:ext>
                  </a:extLst>
                </p:cNvPr>
                <p:cNvSpPr txBox="1">
                  <a:spLocks noRot="1" noChangeAspect="1" noMove="1" noResize="1" noEditPoints="1" noAdjustHandles="1" noChangeArrowheads="1" noChangeShapeType="1" noTextEdit="1"/>
                </p:cNvSpPr>
                <p:nvPr/>
              </p:nvSpPr>
              <p:spPr>
                <a:xfrm>
                  <a:off x="11129309" y="3321374"/>
                  <a:ext cx="368997" cy="257035"/>
                </a:xfrm>
                <a:prstGeom prst="rect">
                  <a:avLst/>
                </a:prstGeom>
                <a:blipFill>
                  <a:blip r:embed="rId22"/>
                  <a:stretch>
                    <a:fillRect b="-14754"/>
                  </a:stretch>
                </a:blipFill>
              </p:spPr>
              <p:txBody>
                <a:bodyPr/>
                <a:lstStyle/>
                <a:p>
                  <a:r>
                    <a:rPr lang="en-US">
                      <a:noFill/>
                    </a:rPr>
                    <a:t> </a:t>
                  </a:r>
                </a:p>
              </p:txBody>
            </p:sp>
          </mc:Fallback>
        </mc:AlternateContent>
        <p:cxnSp>
          <p:nvCxnSpPr>
            <p:cNvPr id="41" name="Straight Connector 40">
              <a:extLst>
                <a:ext uri="{FF2B5EF4-FFF2-40B4-BE49-F238E27FC236}">
                  <a16:creationId xmlns:a16="http://schemas.microsoft.com/office/drawing/2014/main" id="{6B05B298-4329-664D-2C9C-C82092399775}"/>
                </a:ext>
              </a:extLst>
            </p:cNvPr>
            <p:cNvCxnSpPr>
              <a:cxnSpLocks/>
            </p:cNvCxnSpPr>
            <p:nvPr/>
          </p:nvCxnSpPr>
          <p:spPr>
            <a:xfrm flipH="1" flipV="1">
              <a:off x="10679067" y="2960690"/>
              <a:ext cx="488175" cy="487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789AC549-85CB-C081-BC27-117C8260E5F5}"/>
                </a:ext>
              </a:extLst>
            </p:cNvPr>
            <p:cNvCxnSpPr>
              <a:cxnSpLocks/>
            </p:cNvCxnSpPr>
            <p:nvPr/>
          </p:nvCxnSpPr>
          <p:spPr>
            <a:xfrm flipV="1">
              <a:off x="10679067" y="2960201"/>
              <a:ext cx="488175" cy="488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637A816E-7F3D-945A-6B09-ABCE1E2A1087}"/>
                </a:ext>
              </a:extLst>
            </p:cNvPr>
            <p:cNvCxnSpPr>
              <a:cxnSpLocks/>
            </p:cNvCxnSpPr>
            <p:nvPr/>
          </p:nvCxnSpPr>
          <p:spPr>
            <a:xfrm flipV="1">
              <a:off x="11167243" y="2961178"/>
              <a:ext cx="0" cy="487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B4371990-31C4-341F-1660-7EF942D71499}"/>
                </a:ext>
              </a:extLst>
            </p:cNvPr>
            <p:cNvCxnSpPr>
              <a:cxnSpLocks/>
            </p:cNvCxnSpPr>
            <p:nvPr/>
          </p:nvCxnSpPr>
          <p:spPr>
            <a:xfrm flipH="1">
              <a:off x="10679068" y="3449103"/>
              <a:ext cx="488175" cy="487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DF632D47-F9C1-CC3A-411C-6A55C946F11F}"/>
                </a:ext>
              </a:extLst>
            </p:cNvPr>
            <p:cNvCxnSpPr>
              <a:cxnSpLocks/>
            </p:cNvCxnSpPr>
            <p:nvPr/>
          </p:nvCxnSpPr>
          <p:spPr>
            <a:xfrm flipH="1">
              <a:off x="10188327" y="2469809"/>
              <a:ext cx="493576" cy="492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471DB20-3B3C-63E5-1D5F-669391455973}"/>
                </a:ext>
              </a:extLst>
            </p:cNvPr>
            <p:cNvCxnSpPr>
              <a:cxnSpLocks/>
            </p:cNvCxnSpPr>
            <p:nvPr/>
          </p:nvCxnSpPr>
          <p:spPr>
            <a:xfrm>
              <a:off x="10678639" y="2469809"/>
              <a:ext cx="0" cy="506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3600EE3D-BAF9-714C-0B23-3607ADE17755}"/>
                </a:ext>
              </a:extLst>
            </p:cNvPr>
            <p:cNvCxnSpPr>
              <a:cxnSpLocks/>
            </p:cNvCxnSpPr>
            <p:nvPr/>
          </p:nvCxnSpPr>
          <p:spPr>
            <a:xfrm flipH="1" flipV="1">
              <a:off x="10676734" y="2469809"/>
              <a:ext cx="490508" cy="487215"/>
            </a:xfrm>
            <a:prstGeom prst="line">
              <a:avLst/>
            </a:prstGeom>
          </p:spPr>
          <p:style>
            <a:lnRef idx="1">
              <a:schemeClr val="accent1"/>
            </a:lnRef>
            <a:fillRef idx="0">
              <a:schemeClr val="accent1"/>
            </a:fillRef>
            <a:effectRef idx="0">
              <a:schemeClr val="accent1"/>
            </a:effectRef>
            <a:fontRef idx="minor">
              <a:schemeClr val="tx1"/>
            </a:fontRef>
          </p:style>
        </p:cxnSp>
        <p:sp>
          <p:nvSpPr>
            <p:cNvPr id="54" name="Oval 53">
              <a:extLst>
                <a:ext uri="{FF2B5EF4-FFF2-40B4-BE49-F238E27FC236}">
                  <a16:creationId xmlns:a16="http://schemas.microsoft.com/office/drawing/2014/main" id="{3233E744-DEA2-45E7-FE04-88410DACD97D}"/>
                </a:ext>
              </a:extLst>
            </p:cNvPr>
            <p:cNvSpPr/>
            <p:nvPr/>
          </p:nvSpPr>
          <p:spPr>
            <a:xfrm>
              <a:off x="10659043" y="2445368"/>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AFD46E24-4E3D-2AA4-564C-018D8A607C0E}"/>
                </a:ext>
              </a:extLst>
            </p:cNvPr>
            <p:cNvSpPr/>
            <p:nvPr/>
          </p:nvSpPr>
          <p:spPr>
            <a:xfrm>
              <a:off x="10656997" y="2938319"/>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Oval 55">
              <a:extLst>
                <a:ext uri="{FF2B5EF4-FFF2-40B4-BE49-F238E27FC236}">
                  <a16:creationId xmlns:a16="http://schemas.microsoft.com/office/drawing/2014/main" id="{30B5BA0A-6D8C-A6F7-8759-20383190F7CD}"/>
                </a:ext>
              </a:extLst>
            </p:cNvPr>
            <p:cNvSpPr/>
            <p:nvPr/>
          </p:nvSpPr>
          <p:spPr>
            <a:xfrm>
              <a:off x="10658076" y="3428043"/>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A0332F08-A85B-27B4-DD03-82F9CC6D9BCB}"/>
                </a:ext>
              </a:extLst>
            </p:cNvPr>
            <p:cNvSpPr/>
            <p:nvPr/>
          </p:nvSpPr>
          <p:spPr>
            <a:xfrm>
              <a:off x="10661848" y="3917162"/>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F66908DF-D74B-FCEA-5A5E-0847A1A390C3}"/>
                </a:ext>
              </a:extLst>
            </p:cNvPr>
            <p:cNvSpPr/>
            <p:nvPr/>
          </p:nvSpPr>
          <p:spPr>
            <a:xfrm>
              <a:off x="11144418" y="2939591"/>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Oval 59">
              <a:extLst>
                <a:ext uri="{FF2B5EF4-FFF2-40B4-BE49-F238E27FC236}">
                  <a16:creationId xmlns:a16="http://schemas.microsoft.com/office/drawing/2014/main" id="{BFCC6BF5-3C23-5A71-D164-BD3C94A2AE1E}"/>
                </a:ext>
              </a:extLst>
            </p:cNvPr>
            <p:cNvSpPr/>
            <p:nvPr/>
          </p:nvSpPr>
          <p:spPr>
            <a:xfrm>
              <a:off x="11143846" y="3428025"/>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AFC5D8AC-4402-64C8-39E1-46EA5C87586B}"/>
                </a:ext>
              </a:extLst>
            </p:cNvPr>
            <p:cNvSpPr/>
            <p:nvPr/>
          </p:nvSpPr>
          <p:spPr>
            <a:xfrm>
              <a:off x="10168178" y="2934164"/>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D44D3901-ABB8-96F6-3B26-3C8B89F95D03}"/>
                </a:ext>
              </a:extLst>
            </p:cNvPr>
            <p:cNvSpPr/>
            <p:nvPr/>
          </p:nvSpPr>
          <p:spPr>
            <a:xfrm>
              <a:off x="10168063" y="3426201"/>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5E4337C7-214B-4BB6-8669-01BE7DAACA9E}"/>
                    </a:ext>
                  </a:extLst>
                </p:cNvPr>
                <p:cNvSpPr txBox="1"/>
                <p:nvPr/>
              </p:nvSpPr>
              <p:spPr>
                <a:xfrm>
                  <a:off x="9833493" y="3300806"/>
                  <a:ext cx="383455" cy="2570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66" name="TextBox 65">
                  <a:extLst>
                    <a:ext uri="{FF2B5EF4-FFF2-40B4-BE49-F238E27FC236}">
                      <a16:creationId xmlns:a16="http://schemas.microsoft.com/office/drawing/2014/main" id="{5E4337C7-214B-4BB6-8669-01BE7DAACA9E}"/>
                    </a:ext>
                  </a:extLst>
                </p:cNvPr>
                <p:cNvSpPr txBox="1">
                  <a:spLocks noRot="1" noChangeAspect="1" noMove="1" noResize="1" noEditPoints="1" noAdjustHandles="1" noChangeArrowheads="1" noChangeShapeType="1" noTextEdit="1"/>
                </p:cNvSpPr>
                <p:nvPr/>
              </p:nvSpPr>
              <p:spPr>
                <a:xfrm>
                  <a:off x="9833493" y="3300806"/>
                  <a:ext cx="383455" cy="257035"/>
                </a:xfrm>
                <a:prstGeom prst="rect">
                  <a:avLst/>
                </a:prstGeom>
                <a:blipFill>
                  <a:blip r:embed="rId2"/>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255C7080-CFED-ECC6-96DB-1598A80E3DD6}"/>
                    </a:ext>
                  </a:extLst>
                </p:cNvPr>
                <p:cNvSpPr txBox="1"/>
                <p:nvPr/>
              </p:nvSpPr>
              <p:spPr>
                <a:xfrm>
                  <a:off x="10334308" y="3328199"/>
                  <a:ext cx="380821" cy="2570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m:oMathPara>
                  </a14:m>
                  <a:endParaRPr lang="en-US" dirty="0"/>
                </a:p>
              </p:txBody>
            </p:sp>
          </mc:Choice>
          <mc:Fallback xmlns="">
            <p:sp>
              <p:nvSpPr>
                <p:cNvPr id="67" name="TextBox 66">
                  <a:extLst>
                    <a:ext uri="{FF2B5EF4-FFF2-40B4-BE49-F238E27FC236}">
                      <a16:creationId xmlns:a16="http://schemas.microsoft.com/office/drawing/2014/main" id="{255C7080-CFED-ECC6-96DB-1598A80E3DD6}"/>
                    </a:ext>
                  </a:extLst>
                </p:cNvPr>
                <p:cNvSpPr txBox="1">
                  <a:spLocks noRot="1" noChangeAspect="1" noMove="1" noResize="1" noEditPoints="1" noAdjustHandles="1" noChangeArrowheads="1" noChangeShapeType="1" noTextEdit="1"/>
                </p:cNvSpPr>
                <p:nvPr/>
              </p:nvSpPr>
              <p:spPr>
                <a:xfrm>
                  <a:off x="10334308" y="3328199"/>
                  <a:ext cx="380821" cy="257035"/>
                </a:xfrm>
                <a:prstGeom prst="rect">
                  <a:avLst/>
                </a:prstGeom>
                <a:blipFill>
                  <a:blip r:embed="rId3"/>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3B2F4D3E-80CA-914F-9F69-37F8A5989DA1}"/>
                    </a:ext>
                  </a:extLst>
                </p:cNvPr>
                <p:cNvSpPr txBox="1"/>
                <p:nvPr/>
              </p:nvSpPr>
              <p:spPr>
                <a:xfrm>
                  <a:off x="9715529" y="2738620"/>
                  <a:ext cx="534239" cy="2570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oMath>
                    </m:oMathPara>
                  </a14:m>
                  <a:endParaRPr lang="en-US" dirty="0"/>
                </a:p>
              </p:txBody>
            </p:sp>
          </mc:Choice>
          <mc:Fallback xmlns="">
            <p:sp>
              <p:nvSpPr>
                <p:cNvPr id="68" name="TextBox 67">
                  <a:extLst>
                    <a:ext uri="{FF2B5EF4-FFF2-40B4-BE49-F238E27FC236}">
                      <a16:creationId xmlns:a16="http://schemas.microsoft.com/office/drawing/2014/main" id="{3B2F4D3E-80CA-914F-9F69-37F8A5989DA1}"/>
                    </a:ext>
                  </a:extLst>
                </p:cNvPr>
                <p:cNvSpPr txBox="1">
                  <a:spLocks noRot="1" noChangeAspect="1" noMove="1" noResize="1" noEditPoints="1" noAdjustHandles="1" noChangeArrowheads="1" noChangeShapeType="1" noTextEdit="1"/>
                </p:cNvSpPr>
                <p:nvPr/>
              </p:nvSpPr>
              <p:spPr>
                <a:xfrm>
                  <a:off x="9715529" y="2738620"/>
                  <a:ext cx="534239" cy="257035"/>
                </a:xfrm>
                <a:prstGeom prst="rect">
                  <a:avLst/>
                </a:prstGeom>
                <a:blipFill>
                  <a:blip r:embed="rId4"/>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9D093561-902A-E734-C28B-C2251CAEF0A9}"/>
                    </a:ext>
                  </a:extLst>
                </p:cNvPr>
                <p:cNvSpPr txBox="1"/>
                <p:nvPr/>
              </p:nvSpPr>
              <p:spPr>
                <a:xfrm>
                  <a:off x="10378575" y="2746307"/>
                  <a:ext cx="522414" cy="2570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69" name="TextBox 68">
                  <a:extLst>
                    <a:ext uri="{FF2B5EF4-FFF2-40B4-BE49-F238E27FC236}">
                      <a16:creationId xmlns:a16="http://schemas.microsoft.com/office/drawing/2014/main" id="{9D093561-902A-E734-C28B-C2251CAEF0A9}"/>
                    </a:ext>
                  </a:extLst>
                </p:cNvPr>
                <p:cNvSpPr txBox="1">
                  <a:spLocks noRot="1" noChangeAspect="1" noMove="1" noResize="1" noEditPoints="1" noAdjustHandles="1" noChangeArrowheads="1" noChangeShapeType="1" noTextEdit="1"/>
                </p:cNvSpPr>
                <p:nvPr/>
              </p:nvSpPr>
              <p:spPr>
                <a:xfrm>
                  <a:off x="10378575" y="2746307"/>
                  <a:ext cx="522414" cy="257035"/>
                </a:xfrm>
                <a:prstGeom prst="rect">
                  <a:avLst/>
                </a:prstGeom>
                <a:blipFill>
                  <a:blip r:embed="rId23"/>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0" name="TextBox 69">
                  <a:extLst>
                    <a:ext uri="{FF2B5EF4-FFF2-40B4-BE49-F238E27FC236}">
                      <a16:creationId xmlns:a16="http://schemas.microsoft.com/office/drawing/2014/main" id="{A58711C9-F16C-7B3E-F5E1-08C2CA30CEA5}"/>
                    </a:ext>
                  </a:extLst>
                </p:cNvPr>
                <p:cNvSpPr txBox="1"/>
                <p:nvPr/>
              </p:nvSpPr>
              <p:spPr>
                <a:xfrm>
                  <a:off x="11143846" y="2747498"/>
                  <a:ext cx="519781" cy="2570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70" name="TextBox 69">
                  <a:extLst>
                    <a:ext uri="{FF2B5EF4-FFF2-40B4-BE49-F238E27FC236}">
                      <a16:creationId xmlns:a16="http://schemas.microsoft.com/office/drawing/2014/main" id="{A58711C9-F16C-7B3E-F5E1-08C2CA30CEA5}"/>
                    </a:ext>
                  </a:extLst>
                </p:cNvPr>
                <p:cNvSpPr txBox="1">
                  <a:spLocks noRot="1" noChangeAspect="1" noMove="1" noResize="1" noEditPoints="1" noAdjustHandles="1" noChangeArrowheads="1" noChangeShapeType="1" noTextEdit="1"/>
                </p:cNvSpPr>
                <p:nvPr/>
              </p:nvSpPr>
              <p:spPr>
                <a:xfrm>
                  <a:off x="11143846" y="2747498"/>
                  <a:ext cx="519781" cy="257035"/>
                </a:xfrm>
                <a:prstGeom prst="rect">
                  <a:avLst/>
                </a:prstGeom>
                <a:blipFill>
                  <a:blip r:embed="rId24"/>
                  <a:stretch>
                    <a:fillRect b="-1475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3A1DF3CD-B5E3-039E-64EB-20D033C1F95B}"/>
                    </a:ext>
                  </a:extLst>
                </p:cNvPr>
                <p:cNvSpPr txBox="1"/>
                <p:nvPr/>
              </p:nvSpPr>
              <p:spPr>
                <a:xfrm>
                  <a:off x="10383689" y="2203683"/>
                  <a:ext cx="673198" cy="25703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m:oMathPara>
                  </a14:m>
                  <a:endParaRPr lang="en-US" dirty="0"/>
                </a:p>
              </p:txBody>
            </p:sp>
          </mc:Choice>
          <mc:Fallback xmlns="">
            <p:sp>
              <p:nvSpPr>
                <p:cNvPr id="71" name="TextBox 70">
                  <a:extLst>
                    <a:ext uri="{FF2B5EF4-FFF2-40B4-BE49-F238E27FC236}">
                      <a16:creationId xmlns:a16="http://schemas.microsoft.com/office/drawing/2014/main" id="{3A1DF3CD-B5E3-039E-64EB-20D033C1F95B}"/>
                    </a:ext>
                  </a:extLst>
                </p:cNvPr>
                <p:cNvSpPr txBox="1">
                  <a:spLocks noRot="1" noChangeAspect="1" noMove="1" noResize="1" noEditPoints="1" noAdjustHandles="1" noChangeArrowheads="1" noChangeShapeType="1" noTextEdit="1"/>
                </p:cNvSpPr>
                <p:nvPr/>
              </p:nvSpPr>
              <p:spPr>
                <a:xfrm>
                  <a:off x="10383689" y="2203683"/>
                  <a:ext cx="673198" cy="257035"/>
                </a:xfrm>
                <a:prstGeom prst="rect">
                  <a:avLst/>
                </a:prstGeom>
                <a:blipFill>
                  <a:blip r:embed="rId25"/>
                  <a:stretch>
                    <a:fillRect b="-14754"/>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73" name="TextBox 72">
                <a:extLst>
                  <a:ext uri="{FF2B5EF4-FFF2-40B4-BE49-F238E27FC236}">
                    <a16:creationId xmlns:a16="http://schemas.microsoft.com/office/drawing/2014/main" id="{BBDDB060-1B01-1C93-9622-BFA9E1CB47C1}"/>
                  </a:ext>
                </a:extLst>
              </p:cNvPr>
              <p:cNvSpPr txBox="1"/>
              <p:nvPr/>
            </p:nvSpPr>
            <p:spPr>
              <a:xfrm>
                <a:off x="2284302" y="4067746"/>
                <a:ext cx="2355772" cy="646331"/>
              </a:xfrm>
              <a:prstGeom prst="rect">
                <a:avLst/>
              </a:prstGeom>
              <a:noFill/>
            </p:spPr>
            <p:txBody>
              <a:bodyPr wrap="square" rtlCol="0">
                <a:spAutoFit/>
              </a:bodyPr>
              <a:lstStyle/>
              <a:p>
                <a:r>
                  <a:rPr lang="en-US" dirty="0"/>
                  <a:t>Example: all possible subsets of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oMath>
                </a14:m>
                <a:endParaRPr lang="en-US" dirty="0"/>
              </a:p>
            </p:txBody>
          </p:sp>
        </mc:Choice>
        <mc:Fallback xmlns="">
          <p:sp>
            <p:nvSpPr>
              <p:cNvPr id="73" name="TextBox 72">
                <a:extLst>
                  <a:ext uri="{FF2B5EF4-FFF2-40B4-BE49-F238E27FC236}">
                    <a16:creationId xmlns:a16="http://schemas.microsoft.com/office/drawing/2014/main" id="{BBDDB060-1B01-1C93-9622-BFA9E1CB47C1}"/>
                  </a:ext>
                </a:extLst>
              </p:cNvPr>
              <p:cNvSpPr txBox="1">
                <a:spLocks noRot="1" noChangeAspect="1" noMove="1" noResize="1" noEditPoints="1" noAdjustHandles="1" noChangeArrowheads="1" noChangeShapeType="1" noTextEdit="1"/>
              </p:cNvSpPr>
              <p:nvPr/>
            </p:nvSpPr>
            <p:spPr>
              <a:xfrm>
                <a:off x="2284302" y="4067746"/>
                <a:ext cx="2355772" cy="646331"/>
              </a:xfrm>
              <a:prstGeom prst="rect">
                <a:avLst/>
              </a:prstGeom>
              <a:blipFill>
                <a:blip r:embed="rId8"/>
                <a:stretch>
                  <a:fillRect l="-2332" t="-4717" b="-14151"/>
                </a:stretch>
              </a:blipFill>
            </p:spPr>
            <p:txBody>
              <a:bodyPr/>
              <a:lstStyle/>
              <a:p>
                <a:r>
                  <a:rPr lang="en-US">
                    <a:noFill/>
                  </a:rPr>
                  <a:t> </a:t>
                </a:r>
              </a:p>
            </p:txBody>
          </p:sp>
        </mc:Fallback>
      </mc:AlternateContent>
      <p:grpSp>
        <p:nvGrpSpPr>
          <p:cNvPr id="74" name="Group 73">
            <a:extLst>
              <a:ext uri="{FF2B5EF4-FFF2-40B4-BE49-F238E27FC236}">
                <a16:creationId xmlns:a16="http://schemas.microsoft.com/office/drawing/2014/main" id="{AAECAE90-B285-715B-BE0E-016343A10D1E}"/>
              </a:ext>
            </a:extLst>
          </p:cNvPr>
          <p:cNvGrpSpPr/>
          <p:nvPr/>
        </p:nvGrpSpPr>
        <p:grpSpPr>
          <a:xfrm>
            <a:off x="6650376" y="3620697"/>
            <a:ext cx="2301231" cy="3050021"/>
            <a:chOff x="5857565" y="1192979"/>
            <a:chExt cx="2881204" cy="3818710"/>
          </a:xfrm>
        </p:grpSpPr>
        <p:grpSp>
          <p:nvGrpSpPr>
            <p:cNvPr id="75" name="Group 74">
              <a:extLst>
                <a:ext uri="{FF2B5EF4-FFF2-40B4-BE49-F238E27FC236}">
                  <a16:creationId xmlns:a16="http://schemas.microsoft.com/office/drawing/2014/main" id="{ADC9581E-EC95-B5AC-F559-4932474E375B}"/>
                </a:ext>
              </a:extLst>
            </p:cNvPr>
            <p:cNvGrpSpPr/>
            <p:nvPr/>
          </p:nvGrpSpPr>
          <p:grpSpPr>
            <a:xfrm>
              <a:off x="5891159" y="4040588"/>
              <a:ext cx="2814762" cy="938254"/>
              <a:chOff x="1566407" y="3888188"/>
              <a:chExt cx="2814762" cy="938254"/>
            </a:xfrm>
          </p:grpSpPr>
          <p:grpSp>
            <p:nvGrpSpPr>
              <p:cNvPr id="122" name="Group 121">
                <a:extLst>
                  <a:ext uri="{FF2B5EF4-FFF2-40B4-BE49-F238E27FC236}">
                    <a16:creationId xmlns:a16="http://schemas.microsoft.com/office/drawing/2014/main" id="{92C73390-F767-D896-868A-7360EF5B9976}"/>
                  </a:ext>
                </a:extLst>
              </p:cNvPr>
              <p:cNvGrpSpPr/>
              <p:nvPr/>
            </p:nvGrpSpPr>
            <p:grpSpPr>
              <a:xfrm>
                <a:off x="2973788" y="3888188"/>
                <a:ext cx="1407381" cy="938254"/>
                <a:chOff x="2973788" y="3888188"/>
                <a:chExt cx="1407381" cy="938254"/>
              </a:xfrm>
            </p:grpSpPr>
            <p:cxnSp>
              <p:nvCxnSpPr>
                <p:cNvPr id="126" name="Straight Connector 125">
                  <a:extLst>
                    <a:ext uri="{FF2B5EF4-FFF2-40B4-BE49-F238E27FC236}">
                      <a16:creationId xmlns:a16="http://schemas.microsoft.com/office/drawing/2014/main" id="{6AA0F1D0-A9D1-77B1-D563-3A6841EC1F90}"/>
                    </a:ext>
                  </a:extLst>
                </p:cNvPr>
                <p:cNvCxnSpPr>
                  <a:cxnSpLocks/>
                </p:cNvCxnSpPr>
                <p:nvPr/>
              </p:nvCxnSpPr>
              <p:spPr>
                <a:xfrm flipV="1">
                  <a:off x="2973788" y="3888188"/>
                  <a:ext cx="469127"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901147D5-BA6E-D34A-3E89-60B76C61F717}"/>
                    </a:ext>
                  </a:extLst>
                </p:cNvPr>
                <p:cNvCxnSpPr>
                  <a:cxnSpLocks/>
                </p:cNvCxnSpPr>
                <p:nvPr/>
              </p:nvCxnSpPr>
              <p:spPr>
                <a:xfrm flipV="1">
                  <a:off x="2973788" y="3888188"/>
                  <a:ext cx="1407381" cy="93825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3" name="Group 122">
                <a:extLst>
                  <a:ext uri="{FF2B5EF4-FFF2-40B4-BE49-F238E27FC236}">
                    <a16:creationId xmlns:a16="http://schemas.microsoft.com/office/drawing/2014/main" id="{EBE9A5F6-A1FE-24A6-468F-266E8797DDAA}"/>
                  </a:ext>
                </a:extLst>
              </p:cNvPr>
              <p:cNvGrpSpPr/>
              <p:nvPr/>
            </p:nvGrpSpPr>
            <p:grpSpPr>
              <a:xfrm flipH="1">
                <a:off x="1566407" y="3888188"/>
                <a:ext cx="1407381" cy="938254"/>
                <a:chOff x="2973788" y="3888188"/>
                <a:chExt cx="1407381" cy="938254"/>
              </a:xfrm>
            </p:grpSpPr>
            <p:cxnSp>
              <p:nvCxnSpPr>
                <p:cNvPr id="124" name="Straight Connector 123">
                  <a:extLst>
                    <a:ext uri="{FF2B5EF4-FFF2-40B4-BE49-F238E27FC236}">
                      <a16:creationId xmlns:a16="http://schemas.microsoft.com/office/drawing/2014/main" id="{CF0BB90A-F5BD-0950-F41A-6CF4AD723E29}"/>
                    </a:ext>
                  </a:extLst>
                </p:cNvPr>
                <p:cNvCxnSpPr/>
                <p:nvPr/>
              </p:nvCxnSpPr>
              <p:spPr>
                <a:xfrm flipV="1">
                  <a:off x="2973788" y="3888188"/>
                  <a:ext cx="469127"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404F52F8-124C-C535-67A7-C9DF782D0133}"/>
                    </a:ext>
                  </a:extLst>
                </p:cNvPr>
                <p:cNvCxnSpPr>
                  <a:cxnSpLocks/>
                </p:cNvCxnSpPr>
                <p:nvPr/>
              </p:nvCxnSpPr>
              <p:spPr>
                <a:xfrm flipV="1">
                  <a:off x="2973788" y="3888188"/>
                  <a:ext cx="1407381" cy="938254"/>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76" name="Straight Connector 75">
              <a:extLst>
                <a:ext uri="{FF2B5EF4-FFF2-40B4-BE49-F238E27FC236}">
                  <a16:creationId xmlns:a16="http://schemas.microsoft.com/office/drawing/2014/main" id="{42866BDC-2FC9-1C69-C205-B1EC2B25C902}"/>
                </a:ext>
              </a:extLst>
            </p:cNvPr>
            <p:cNvCxnSpPr/>
            <p:nvPr/>
          </p:nvCxnSpPr>
          <p:spPr>
            <a:xfrm flipV="1">
              <a:off x="5891159" y="3102334"/>
              <a:ext cx="0"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133747DE-0739-2C9D-9C8E-4D3B0E3F2AA3}"/>
                </a:ext>
              </a:extLst>
            </p:cNvPr>
            <p:cNvCxnSpPr/>
            <p:nvPr/>
          </p:nvCxnSpPr>
          <p:spPr>
            <a:xfrm flipV="1">
              <a:off x="6829910" y="3102334"/>
              <a:ext cx="0"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D7A29133-765D-6251-F156-3C766234C105}"/>
                </a:ext>
              </a:extLst>
            </p:cNvPr>
            <p:cNvCxnSpPr/>
            <p:nvPr/>
          </p:nvCxnSpPr>
          <p:spPr>
            <a:xfrm flipV="1">
              <a:off x="7767667" y="3102334"/>
              <a:ext cx="0"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532D0470-3A27-0F13-3D7D-53699F29F0D2}"/>
                </a:ext>
              </a:extLst>
            </p:cNvPr>
            <p:cNvCxnSpPr/>
            <p:nvPr/>
          </p:nvCxnSpPr>
          <p:spPr>
            <a:xfrm flipV="1">
              <a:off x="8705921" y="3102334"/>
              <a:ext cx="0"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998D07B4-341B-B7FD-FC01-1D2AD7203FE3}"/>
                </a:ext>
              </a:extLst>
            </p:cNvPr>
            <p:cNvCxnSpPr/>
            <p:nvPr/>
          </p:nvCxnSpPr>
          <p:spPr>
            <a:xfrm flipV="1">
              <a:off x="5891159" y="2164080"/>
              <a:ext cx="0"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EB7FC20D-7ECA-47FC-3C0B-43FD79DB899F}"/>
                </a:ext>
              </a:extLst>
            </p:cNvPr>
            <p:cNvCxnSpPr/>
            <p:nvPr/>
          </p:nvCxnSpPr>
          <p:spPr>
            <a:xfrm flipV="1">
              <a:off x="6829910" y="2164080"/>
              <a:ext cx="0"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362FDE4-7F15-181E-A35B-B29623D845CD}"/>
                </a:ext>
              </a:extLst>
            </p:cNvPr>
            <p:cNvCxnSpPr/>
            <p:nvPr/>
          </p:nvCxnSpPr>
          <p:spPr>
            <a:xfrm flipV="1">
              <a:off x="7767667" y="2164080"/>
              <a:ext cx="0"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D7A49982-2DE7-EFFD-C050-574FB3B5FA4D}"/>
                </a:ext>
              </a:extLst>
            </p:cNvPr>
            <p:cNvCxnSpPr/>
            <p:nvPr/>
          </p:nvCxnSpPr>
          <p:spPr>
            <a:xfrm flipV="1">
              <a:off x="8705921" y="2164080"/>
              <a:ext cx="0" cy="938254"/>
            </a:xfrm>
            <a:prstGeom prst="line">
              <a:avLst/>
            </a:prstGeom>
          </p:spPr>
          <p:style>
            <a:lnRef idx="1">
              <a:schemeClr val="accent1"/>
            </a:lnRef>
            <a:fillRef idx="0">
              <a:schemeClr val="accent1"/>
            </a:fillRef>
            <a:effectRef idx="0">
              <a:schemeClr val="accent1"/>
            </a:effectRef>
            <a:fontRef idx="minor">
              <a:schemeClr val="tx1"/>
            </a:fontRef>
          </p:style>
        </p:cxnSp>
        <p:grpSp>
          <p:nvGrpSpPr>
            <p:cNvPr id="84" name="Group 83">
              <a:extLst>
                <a:ext uri="{FF2B5EF4-FFF2-40B4-BE49-F238E27FC236}">
                  <a16:creationId xmlns:a16="http://schemas.microsoft.com/office/drawing/2014/main" id="{93C7D964-D208-1A25-8251-2621F6A8D678}"/>
                </a:ext>
              </a:extLst>
            </p:cNvPr>
            <p:cNvGrpSpPr/>
            <p:nvPr/>
          </p:nvGrpSpPr>
          <p:grpSpPr>
            <a:xfrm flipV="1">
              <a:off x="5891159" y="1225826"/>
              <a:ext cx="2814762" cy="938254"/>
              <a:chOff x="1566407" y="3888188"/>
              <a:chExt cx="2814762" cy="938254"/>
            </a:xfrm>
          </p:grpSpPr>
          <p:grpSp>
            <p:nvGrpSpPr>
              <p:cNvPr id="109" name="Group 108">
                <a:extLst>
                  <a:ext uri="{FF2B5EF4-FFF2-40B4-BE49-F238E27FC236}">
                    <a16:creationId xmlns:a16="http://schemas.microsoft.com/office/drawing/2014/main" id="{60CED3BF-B3A3-060D-B089-BF3A99BBA2EA}"/>
                  </a:ext>
                </a:extLst>
              </p:cNvPr>
              <p:cNvGrpSpPr/>
              <p:nvPr/>
            </p:nvGrpSpPr>
            <p:grpSpPr>
              <a:xfrm>
                <a:off x="2973788" y="3888188"/>
                <a:ext cx="1407381" cy="938254"/>
                <a:chOff x="2973788" y="3888188"/>
                <a:chExt cx="1407381" cy="938254"/>
              </a:xfrm>
            </p:grpSpPr>
            <p:cxnSp>
              <p:nvCxnSpPr>
                <p:cNvPr id="120" name="Straight Connector 119">
                  <a:extLst>
                    <a:ext uri="{FF2B5EF4-FFF2-40B4-BE49-F238E27FC236}">
                      <a16:creationId xmlns:a16="http://schemas.microsoft.com/office/drawing/2014/main" id="{B6C06DEE-0077-DF61-B173-8902C60BEDF5}"/>
                    </a:ext>
                  </a:extLst>
                </p:cNvPr>
                <p:cNvCxnSpPr/>
                <p:nvPr/>
              </p:nvCxnSpPr>
              <p:spPr>
                <a:xfrm flipV="1">
                  <a:off x="2973788" y="3888188"/>
                  <a:ext cx="469127"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Straight Connector 120">
                  <a:extLst>
                    <a:ext uri="{FF2B5EF4-FFF2-40B4-BE49-F238E27FC236}">
                      <a16:creationId xmlns:a16="http://schemas.microsoft.com/office/drawing/2014/main" id="{3B7FD536-452B-0674-DEC4-79C691098B2D}"/>
                    </a:ext>
                  </a:extLst>
                </p:cNvPr>
                <p:cNvCxnSpPr>
                  <a:cxnSpLocks/>
                </p:cNvCxnSpPr>
                <p:nvPr/>
              </p:nvCxnSpPr>
              <p:spPr>
                <a:xfrm flipV="1">
                  <a:off x="2973788" y="3888188"/>
                  <a:ext cx="1407381" cy="93825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0" name="Group 109">
                <a:extLst>
                  <a:ext uri="{FF2B5EF4-FFF2-40B4-BE49-F238E27FC236}">
                    <a16:creationId xmlns:a16="http://schemas.microsoft.com/office/drawing/2014/main" id="{B0CA5363-D46B-9224-20CD-14E091374F1E}"/>
                  </a:ext>
                </a:extLst>
              </p:cNvPr>
              <p:cNvGrpSpPr/>
              <p:nvPr/>
            </p:nvGrpSpPr>
            <p:grpSpPr>
              <a:xfrm flipH="1">
                <a:off x="1566407" y="3888188"/>
                <a:ext cx="1407381" cy="938254"/>
                <a:chOff x="2973788" y="3888188"/>
                <a:chExt cx="1407381" cy="938254"/>
              </a:xfrm>
            </p:grpSpPr>
            <p:cxnSp>
              <p:nvCxnSpPr>
                <p:cNvPr id="111" name="Straight Connector 110">
                  <a:extLst>
                    <a:ext uri="{FF2B5EF4-FFF2-40B4-BE49-F238E27FC236}">
                      <a16:creationId xmlns:a16="http://schemas.microsoft.com/office/drawing/2014/main" id="{F5BEA2DC-9465-238C-3029-73795E625AA3}"/>
                    </a:ext>
                  </a:extLst>
                </p:cNvPr>
                <p:cNvCxnSpPr/>
                <p:nvPr/>
              </p:nvCxnSpPr>
              <p:spPr>
                <a:xfrm flipV="1">
                  <a:off x="2973788" y="3888188"/>
                  <a:ext cx="469127"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a:extLst>
                    <a:ext uri="{FF2B5EF4-FFF2-40B4-BE49-F238E27FC236}">
                      <a16:creationId xmlns:a16="http://schemas.microsoft.com/office/drawing/2014/main" id="{50227A38-1F21-64BC-7E64-A46C4FE8B03F}"/>
                    </a:ext>
                  </a:extLst>
                </p:cNvPr>
                <p:cNvCxnSpPr>
                  <a:cxnSpLocks/>
                </p:cNvCxnSpPr>
                <p:nvPr/>
              </p:nvCxnSpPr>
              <p:spPr>
                <a:xfrm flipV="1">
                  <a:off x="2973788" y="3888188"/>
                  <a:ext cx="1407381" cy="938254"/>
                </a:xfrm>
                <a:prstGeom prst="line">
                  <a:avLst/>
                </a:prstGeom>
              </p:spPr>
              <p:style>
                <a:lnRef idx="1">
                  <a:schemeClr val="accent1"/>
                </a:lnRef>
                <a:fillRef idx="0">
                  <a:schemeClr val="accent1"/>
                </a:fillRef>
                <a:effectRef idx="0">
                  <a:schemeClr val="accent1"/>
                </a:effectRef>
                <a:fontRef idx="minor">
                  <a:schemeClr val="tx1"/>
                </a:fontRef>
              </p:style>
            </p:cxnSp>
          </p:grpSp>
        </p:grpSp>
        <p:grpSp>
          <p:nvGrpSpPr>
            <p:cNvPr id="85" name="Group 84">
              <a:extLst>
                <a:ext uri="{FF2B5EF4-FFF2-40B4-BE49-F238E27FC236}">
                  <a16:creationId xmlns:a16="http://schemas.microsoft.com/office/drawing/2014/main" id="{C4453207-A62B-D46A-30D6-50C4EC95D07E}"/>
                </a:ext>
              </a:extLst>
            </p:cNvPr>
            <p:cNvGrpSpPr/>
            <p:nvPr/>
          </p:nvGrpSpPr>
          <p:grpSpPr>
            <a:xfrm>
              <a:off x="5890662" y="3102334"/>
              <a:ext cx="2814761" cy="938254"/>
              <a:chOff x="1565910" y="2949934"/>
              <a:chExt cx="2814761" cy="938254"/>
            </a:xfrm>
          </p:grpSpPr>
          <p:cxnSp>
            <p:nvCxnSpPr>
              <p:cNvPr id="106" name="Straight Connector 105">
                <a:extLst>
                  <a:ext uri="{FF2B5EF4-FFF2-40B4-BE49-F238E27FC236}">
                    <a16:creationId xmlns:a16="http://schemas.microsoft.com/office/drawing/2014/main" id="{36C66937-BC9F-9E28-C7AB-CDDEEE73B54F}"/>
                  </a:ext>
                </a:extLst>
              </p:cNvPr>
              <p:cNvCxnSpPr>
                <a:cxnSpLocks/>
              </p:cNvCxnSpPr>
              <p:nvPr/>
            </p:nvCxnSpPr>
            <p:spPr>
              <a:xfrm flipH="1" flipV="1">
                <a:off x="2504661" y="2949934"/>
                <a:ext cx="938254"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99F4F3B8-A6CA-FD1F-3422-A7A6B7C0BA7C}"/>
                  </a:ext>
                </a:extLst>
              </p:cNvPr>
              <p:cNvCxnSpPr/>
              <p:nvPr/>
            </p:nvCxnSpPr>
            <p:spPr>
              <a:xfrm flipH="1" flipV="1">
                <a:off x="1565910" y="2949934"/>
                <a:ext cx="938254"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7F11549-EA3F-6836-64F0-634EC5E1253C}"/>
                  </a:ext>
                </a:extLst>
              </p:cNvPr>
              <p:cNvCxnSpPr/>
              <p:nvPr/>
            </p:nvCxnSpPr>
            <p:spPr>
              <a:xfrm flipH="1" flipV="1">
                <a:off x="3442417" y="2949934"/>
                <a:ext cx="938254" cy="93825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6" name="Group 85">
              <a:extLst>
                <a:ext uri="{FF2B5EF4-FFF2-40B4-BE49-F238E27FC236}">
                  <a16:creationId xmlns:a16="http://schemas.microsoft.com/office/drawing/2014/main" id="{0DAB2149-A26B-5E7B-EE87-69FC3D12A3CD}"/>
                </a:ext>
              </a:extLst>
            </p:cNvPr>
            <p:cNvGrpSpPr/>
            <p:nvPr/>
          </p:nvGrpSpPr>
          <p:grpSpPr>
            <a:xfrm>
              <a:off x="5890662" y="2164080"/>
              <a:ext cx="2814761" cy="938254"/>
              <a:chOff x="1565910" y="2949934"/>
              <a:chExt cx="2814761" cy="938254"/>
            </a:xfrm>
          </p:grpSpPr>
          <p:cxnSp>
            <p:nvCxnSpPr>
              <p:cNvPr id="103" name="Straight Connector 102">
                <a:extLst>
                  <a:ext uri="{FF2B5EF4-FFF2-40B4-BE49-F238E27FC236}">
                    <a16:creationId xmlns:a16="http://schemas.microsoft.com/office/drawing/2014/main" id="{9CF6EBCD-7D29-6BAB-03C5-22FBDCC52C8C}"/>
                  </a:ext>
                </a:extLst>
              </p:cNvPr>
              <p:cNvCxnSpPr/>
              <p:nvPr/>
            </p:nvCxnSpPr>
            <p:spPr>
              <a:xfrm flipH="1" flipV="1">
                <a:off x="2504661" y="2949934"/>
                <a:ext cx="938254"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E777BB6-6602-EFC3-F36D-179E8C4D7EB9}"/>
                  </a:ext>
                </a:extLst>
              </p:cNvPr>
              <p:cNvCxnSpPr/>
              <p:nvPr/>
            </p:nvCxnSpPr>
            <p:spPr>
              <a:xfrm flipH="1" flipV="1">
                <a:off x="1565910" y="2949934"/>
                <a:ext cx="938254"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61CE2CC9-9FF4-9F1B-C514-209F8037C61E}"/>
                  </a:ext>
                </a:extLst>
              </p:cNvPr>
              <p:cNvCxnSpPr/>
              <p:nvPr/>
            </p:nvCxnSpPr>
            <p:spPr>
              <a:xfrm flipH="1" flipV="1">
                <a:off x="3442417" y="2949934"/>
                <a:ext cx="938254" cy="938254"/>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87" name="Straight Connector 86">
              <a:extLst>
                <a:ext uri="{FF2B5EF4-FFF2-40B4-BE49-F238E27FC236}">
                  <a16:creationId xmlns:a16="http://schemas.microsoft.com/office/drawing/2014/main" id="{6A93C4D1-5E20-B929-09F4-EAE6B993D2BF}"/>
                </a:ext>
              </a:extLst>
            </p:cNvPr>
            <p:cNvCxnSpPr/>
            <p:nvPr/>
          </p:nvCxnSpPr>
          <p:spPr>
            <a:xfrm flipV="1">
              <a:off x="5890662" y="3102334"/>
              <a:ext cx="2814761" cy="938254"/>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0A20FC58-E5A1-9554-8B5A-2D5EAC08663C}"/>
                </a:ext>
              </a:extLst>
            </p:cNvPr>
            <p:cNvCxnSpPr/>
            <p:nvPr/>
          </p:nvCxnSpPr>
          <p:spPr>
            <a:xfrm flipV="1">
              <a:off x="5890164" y="2164080"/>
              <a:ext cx="2814761" cy="938254"/>
            </a:xfrm>
            <a:prstGeom prst="line">
              <a:avLst/>
            </a:prstGeom>
          </p:spPr>
          <p:style>
            <a:lnRef idx="1">
              <a:schemeClr val="accent1"/>
            </a:lnRef>
            <a:fillRef idx="0">
              <a:schemeClr val="accent1"/>
            </a:fillRef>
            <a:effectRef idx="0">
              <a:schemeClr val="accent1"/>
            </a:effectRef>
            <a:fontRef idx="minor">
              <a:schemeClr val="tx1"/>
            </a:fontRef>
          </p:style>
        </p:cxnSp>
        <p:sp>
          <p:nvSpPr>
            <p:cNvPr id="89" name="Oval 88">
              <a:extLst>
                <a:ext uri="{FF2B5EF4-FFF2-40B4-BE49-F238E27FC236}">
                  <a16:creationId xmlns:a16="http://schemas.microsoft.com/office/drawing/2014/main" id="{55411E20-5217-FD74-DD53-B0F150DC621D}"/>
                </a:ext>
              </a:extLst>
            </p:cNvPr>
            <p:cNvSpPr/>
            <p:nvPr/>
          </p:nvSpPr>
          <p:spPr>
            <a:xfrm>
              <a:off x="5857567" y="4007741"/>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Oval 89">
              <a:extLst>
                <a:ext uri="{FF2B5EF4-FFF2-40B4-BE49-F238E27FC236}">
                  <a16:creationId xmlns:a16="http://schemas.microsoft.com/office/drawing/2014/main" id="{A5E21B2B-B492-3590-67F4-C36DB6028B0E}"/>
                </a:ext>
              </a:extLst>
            </p:cNvPr>
            <p:cNvSpPr/>
            <p:nvPr/>
          </p:nvSpPr>
          <p:spPr>
            <a:xfrm>
              <a:off x="6796070" y="4007740"/>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B4D94053-147B-24E1-B78B-62BAA252A3F4}"/>
                </a:ext>
              </a:extLst>
            </p:cNvPr>
            <p:cNvSpPr/>
            <p:nvPr/>
          </p:nvSpPr>
          <p:spPr>
            <a:xfrm>
              <a:off x="7734573" y="4007739"/>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Oval 91">
              <a:extLst>
                <a:ext uri="{FF2B5EF4-FFF2-40B4-BE49-F238E27FC236}">
                  <a16:creationId xmlns:a16="http://schemas.microsoft.com/office/drawing/2014/main" id="{EB203EC6-2BFF-2019-A1D5-13FE3F915C37}"/>
                </a:ext>
              </a:extLst>
            </p:cNvPr>
            <p:cNvSpPr/>
            <p:nvPr/>
          </p:nvSpPr>
          <p:spPr>
            <a:xfrm>
              <a:off x="8673076" y="4007738"/>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42C3FEFE-A01E-B4B6-E53E-1BDA522766AA}"/>
                </a:ext>
              </a:extLst>
            </p:cNvPr>
            <p:cNvSpPr/>
            <p:nvPr/>
          </p:nvSpPr>
          <p:spPr>
            <a:xfrm>
              <a:off x="5857566" y="3069489"/>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Oval 93">
              <a:extLst>
                <a:ext uri="{FF2B5EF4-FFF2-40B4-BE49-F238E27FC236}">
                  <a16:creationId xmlns:a16="http://schemas.microsoft.com/office/drawing/2014/main" id="{6C689061-B220-4ADD-686C-9C81CF81B1AF}"/>
                </a:ext>
              </a:extLst>
            </p:cNvPr>
            <p:cNvSpPr/>
            <p:nvPr/>
          </p:nvSpPr>
          <p:spPr>
            <a:xfrm>
              <a:off x="6796069" y="3069488"/>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8534BDD4-207D-822D-9BCA-F8C448C6C6BC}"/>
                </a:ext>
              </a:extLst>
            </p:cNvPr>
            <p:cNvSpPr/>
            <p:nvPr/>
          </p:nvSpPr>
          <p:spPr>
            <a:xfrm>
              <a:off x="7734572" y="3069487"/>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Oval 95">
              <a:extLst>
                <a:ext uri="{FF2B5EF4-FFF2-40B4-BE49-F238E27FC236}">
                  <a16:creationId xmlns:a16="http://schemas.microsoft.com/office/drawing/2014/main" id="{0C8B0BA6-0DE8-EA3B-A483-0095E091F63A}"/>
                </a:ext>
              </a:extLst>
            </p:cNvPr>
            <p:cNvSpPr/>
            <p:nvPr/>
          </p:nvSpPr>
          <p:spPr>
            <a:xfrm>
              <a:off x="8673075" y="3069486"/>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6DA2470F-4425-56E2-919A-78CBBC214F48}"/>
                </a:ext>
              </a:extLst>
            </p:cNvPr>
            <p:cNvSpPr/>
            <p:nvPr/>
          </p:nvSpPr>
          <p:spPr>
            <a:xfrm>
              <a:off x="5857565" y="2131237"/>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Oval 97">
              <a:extLst>
                <a:ext uri="{FF2B5EF4-FFF2-40B4-BE49-F238E27FC236}">
                  <a16:creationId xmlns:a16="http://schemas.microsoft.com/office/drawing/2014/main" id="{92D53F3F-51F2-01CF-2863-7F93BF892A5E}"/>
                </a:ext>
              </a:extLst>
            </p:cNvPr>
            <p:cNvSpPr/>
            <p:nvPr/>
          </p:nvSpPr>
          <p:spPr>
            <a:xfrm>
              <a:off x="6796068" y="2131236"/>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5C788C1A-DF04-DAF1-E440-D4DA5307F6B1}"/>
                </a:ext>
              </a:extLst>
            </p:cNvPr>
            <p:cNvSpPr/>
            <p:nvPr/>
          </p:nvSpPr>
          <p:spPr>
            <a:xfrm>
              <a:off x="7734571" y="2131235"/>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Oval 99">
              <a:extLst>
                <a:ext uri="{FF2B5EF4-FFF2-40B4-BE49-F238E27FC236}">
                  <a16:creationId xmlns:a16="http://schemas.microsoft.com/office/drawing/2014/main" id="{6E7BF893-2161-E8F5-842A-F86090DA548E}"/>
                </a:ext>
              </a:extLst>
            </p:cNvPr>
            <p:cNvSpPr/>
            <p:nvPr/>
          </p:nvSpPr>
          <p:spPr>
            <a:xfrm>
              <a:off x="8673074" y="2131234"/>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4AFB298E-AF27-2B7F-6303-9D7E0D65E42D}"/>
                </a:ext>
              </a:extLst>
            </p:cNvPr>
            <p:cNvSpPr/>
            <p:nvPr/>
          </p:nvSpPr>
          <p:spPr>
            <a:xfrm>
              <a:off x="7266499" y="1192979"/>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Oval 101">
              <a:extLst>
                <a:ext uri="{FF2B5EF4-FFF2-40B4-BE49-F238E27FC236}">
                  <a16:creationId xmlns:a16="http://schemas.microsoft.com/office/drawing/2014/main" id="{9D72CA80-E384-0B12-284A-280F9673C4D8}"/>
                </a:ext>
              </a:extLst>
            </p:cNvPr>
            <p:cNvSpPr/>
            <p:nvPr/>
          </p:nvSpPr>
          <p:spPr>
            <a:xfrm>
              <a:off x="7266190" y="4945996"/>
              <a:ext cx="65693" cy="65693"/>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8" name="TextBox 127">
            <a:extLst>
              <a:ext uri="{FF2B5EF4-FFF2-40B4-BE49-F238E27FC236}">
                <a16:creationId xmlns:a16="http://schemas.microsoft.com/office/drawing/2014/main" id="{1A4B6240-B910-8EC0-143C-0B40820AFDFC}"/>
              </a:ext>
            </a:extLst>
          </p:cNvPr>
          <p:cNvSpPr txBox="1"/>
          <p:nvPr/>
        </p:nvSpPr>
        <p:spPr>
          <a:xfrm>
            <a:off x="6644038" y="5735055"/>
            <a:ext cx="401072" cy="307777"/>
          </a:xfrm>
          <a:prstGeom prst="rect">
            <a:avLst/>
          </a:prstGeom>
          <a:noFill/>
        </p:spPr>
        <p:txBody>
          <a:bodyPr wrap="none" rtlCol="0">
            <a:spAutoFit/>
          </a:bodyPr>
          <a:lstStyle/>
          <a:p>
            <a:r>
              <a:rPr lang="en-US" sz="1400" dirty="0"/>
              <a:t>{A}</a:t>
            </a:r>
          </a:p>
        </p:txBody>
      </p:sp>
      <p:sp>
        <p:nvSpPr>
          <p:cNvPr id="129" name="TextBox 128">
            <a:extLst>
              <a:ext uri="{FF2B5EF4-FFF2-40B4-BE49-F238E27FC236}">
                <a16:creationId xmlns:a16="http://schemas.microsoft.com/office/drawing/2014/main" id="{C82C9E54-7B27-7935-74BE-275FFF5E4FC6}"/>
              </a:ext>
            </a:extLst>
          </p:cNvPr>
          <p:cNvSpPr txBox="1"/>
          <p:nvPr/>
        </p:nvSpPr>
        <p:spPr>
          <a:xfrm>
            <a:off x="7413139" y="5735055"/>
            <a:ext cx="394660" cy="307777"/>
          </a:xfrm>
          <a:prstGeom prst="rect">
            <a:avLst/>
          </a:prstGeom>
          <a:noFill/>
        </p:spPr>
        <p:txBody>
          <a:bodyPr wrap="none" rtlCol="0">
            <a:spAutoFit/>
          </a:bodyPr>
          <a:lstStyle/>
          <a:p>
            <a:r>
              <a:rPr lang="en-US" sz="1400" dirty="0"/>
              <a:t>{B}</a:t>
            </a:r>
          </a:p>
        </p:txBody>
      </p:sp>
      <p:sp>
        <p:nvSpPr>
          <p:cNvPr id="141" name="TextBox 140">
            <a:extLst>
              <a:ext uri="{FF2B5EF4-FFF2-40B4-BE49-F238E27FC236}">
                <a16:creationId xmlns:a16="http://schemas.microsoft.com/office/drawing/2014/main" id="{0073315A-3408-6AE7-E26B-E5867F52BDB7}"/>
              </a:ext>
            </a:extLst>
          </p:cNvPr>
          <p:cNvSpPr txBox="1"/>
          <p:nvPr/>
        </p:nvSpPr>
        <p:spPr>
          <a:xfrm>
            <a:off x="8139774" y="5735311"/>
            <a:ext cx="394660" cy="307777"/>
          </a:xfrm>
          <a:prstGeom prst="rect">
            <a:avLst/>
          </a:prstGeom>
          <a:noFill/>
        </p:spPr>
        <p:txBody>
          <a:bodyPr wrap="none" rtlCol="0">
            <a:spAutoFit/>
          </a:bodyPr>
          <a:lstStyle/>
          <a:p>
            <a:r>
              <a:rPr lang="en-US" sz="1400" dirty="0"/>
              <a:t>{C}</a:t>
            </a:r>
          </a:p>
        </p:txBody>
      </p:sp>
      <p:sp>
        <p:nvSpPr>
          <p:cNvPr id="142" name="TextBox 141">
            <a:extLst>
              <a:ext uri="{FF2B5EF4-FFF2-40B4-BE49-F238E27FC236}">
                <a16:creationId xmlns:a16="http://schemas.microsoft.com/office/drawing/2014/main" id="{6BF61F51-A5AD-D4F3-807E-95328F427ECE}"/>
              </a:ext>
            </a:extLst>
          </p:cNvPr>
          <p:cNvSpPr txBox="1"/>
          <p:nvPr/>
        </p:nvSpPr>
        <p:spPr>
          <a:xfrm>
            <a:off x="8896381" y="5735055"/>
            <a:ext cx="407484" cy="307777"/>
          </a:xfrm>
          <a:prstGeom prst="rect">
            <a:avLst/>
          </a:prstGeom>
          <a:noFill/>
        </p:spPr>
        <p:txBody>
          <a:bodyPr wrap="none" rtlCol="0">
            <a:spAutoFit/>
          </a:bodyPr>
          <a:lstStyle/>
          <a:p>
            <a:r>
              <a:rPr lang="en-US" sz="1400" dirty="0"/>
              <a:t>{D}</a:t>
            </a:r>
          </a:p>
        </p:txBody>
      </p:sp>
      <p:sp>
        <p:nvSpPr>
          <p:cNvPr id="143" name="TextBox 142">
            <a:extLst>
              <a:ext uri="{FF2B5EF4-FFF2-40B4-BE49-F238E27FC236}">
                <a16:creationId xmlns:a16="http://schemas.microsoft.com/office/drawing/2014/main" id="{0483FAA8-62F6-B377-8E43-2895B2A4A5CC}"/>
              </a:ext>
            </a:extLst>
          </p:cNvPr>
          <p:cNvSpPr txBox="1"/>
          <p:nvPr/>
        </p:nvSpPr>
        <p:spPr>
          <a:xfrm>
            <a:off x="7517432" y="6483778"/>
            <a:ext cx="296876" cy="307777"/>
          </a:xfrm>
          <a:prstGeom prst="rect">
            <a:avLst/>
          </a:prstGeom>
          <a:noFill/>
        </p:spPr>
        <p:txBody>
          <a:bodyPr wrap="none" rtlCol="0">
            <a:spAutoFit/>
          </a:bodyPr>
          <a:lstStyle/>
          <a:p>
            <a:r>
              <a:rPr lang="en-US" sz="1400" dirty="0"/>
              <a:t>{}</a:t>
            </a:r>
          </a:p>
        </p:txBody>
      </p:sp>
      <p:sp>
        <p:nvSpPr>
          <p:cNvPr id="144" name="TextBox 143">
            <a:extLst>
              <a:ext uri="{FF2B5EF4-FFF2-40B4-BE49-F238E27FC236}">
                <a16:creationId xmlns:a16="http://schemas.microsoft.com/office/drawing/2014/main" id="{E9D74D22-129D-0472-A0AD-7E1117ABBDAC}"/>
              </a:ext>
            </a:extLst>
          </p:cNvPr>
          <p:cNvSpPr txBox="1"/>
          <p:nvPr/>
        </p:nvSpPr>
        <p:spPr>
          <a:xfrm>
            <a:off x="6641817" y="4985667"/>
            <a:ext cx="545086" cy="307777"/>
          </a:xfrm>
          <a:prstGeom prst="rect">
            <a:avLst/>
          </a:prstGeom>
          <a:noFill/>
        </p:spPr>
        <p:txBody>
          <a:bodyPr wrap="none" rtlCol="0">
            <a:spAutoFit/>
          </a:bodyPr>
          <a:lstStyle/>
          <a:p>
            <a:r>
              <a:rPr lang="en-US" sz="1400" dirty="0"/>
              <a:t>{A,B}</a:t>
            </a:r>
          </a:p>
        </p:txBody>
      </p:sp>
      <p:sp>
        <p:nvSpPr>
          <p:cNvPr id="145" name="TextBox 144">
            <a:extLst>
              <a:ext uri="{FF2B5EF4-FFF2-40B4-BE49-F238E27FC236}">
                <a16:creationId xmlns:a16="http://schemas.microsoft.com/office/drawing/2014/main" id="{BAFD3A78-719F-0AC6-0F2D-88136B516D77}"/>
              </a:ext>
            </a:extLst>
          </p:cNvPr>
          <p:cNvSpPr txBox="1"/>
          <p:nvPr/>
        </p:nvSpPr>
        <p:spPr>
          <a:xfrm>
            <a:off x="7395728" y="4985667"/>
            <a:ext cx="533288" cy="307777"/>
          </a:xfrm>
          <a:prstGeom prst="rect">
            <a:avLst/>
          </a:prstGeom>
          <a:noFill/>
        </p:spPr>
        <p:txBody>
          <a:bodyPr wrap="none" rtlCol="0">
            <a:spAutoFit/>
          </a:bodyPr>
          <a:lstStyle/>
          <a:p>
            <a:r>
              <a:rPr lang="en-US" sz="1400" dirty="0"/>
              <a:t>{B,C}</a:t>
            </a:r>
          </a:p>
        </p:txBody>
      </p:sp>
      <p:sp>
        <p:nvSpPr>
          <p:cNvPr id="146" name="TextBox 145">
            <a:extLst>
              <a:ext uri="{FF2B5EF4-FFF2-40B4-BE49-F238E27FC236}">
                <a16:creationId xmlns:a16="http://schemas.microsoft.com/office/drawing/2014/main" id="{E1E623DE-BE03-69E1-3BC7-636E19ED3321}"/>
              </a:ext>
            </a:extLst>
          </p:cNvPr>
          <p:cNvSpPr txBox="1"/>
          <p:nvPr/>
        </p:nvSpPr>
        <p:spPr>
          <a:xfrm>
            <a:off x="8144321" y="4985667"/>
            <a:ext cx="547779" cy="307777"/>
          </a:xfrm>
          <a:prstGeom prst="rect">
            <a:avLst/>
          </a:prstGeom>
          <a:noFill/>
        </p:spPr>
        <p:txBody>
          <a:bodyPr wrap="none" rtlCol="0">
            <a:spAutoFit/>
          </a:bodyPr>
          <a:lstStyle/>
          <a:p>
            <a:r>
              <a:rPr lang="en-US" sz="1400" dirty="0"/>
              <a:t>{C,D}</a:t>
            </a:r>
          </a:p>
        </p:txBody>
      </p:sp>
      <p:sp>
        <p:nvSpPr>
          <p:cNvPr id="147" name="TextBox 146">
            <a:extLst>
              <a:ext uri="{FF2B5EF4-FFF2-40B4-BE49-F238E27FC236}">
                <a16:creationId xmlns:a16="http://schemas.microsoft.com/office/drawing/2014/main" id="{009AC276-A82F-FB91-95C9-C929AFC5780C}"/>
              </a:ext>
            </a:extLst>
          </p:cNvPr>
          <p:cNvSpPr txBox="1"/>
          <p:nvPr/>
        </p:nvSpPr>
        <p:spPr>
          <a:xfrm>
            <a:off x="8905455" y="4990401"/>
            <a:ext cx="553228" cy="307777"/>
          </a:xfrm>
          <a:prstGeom prst="rect">
            <a:avLst/>
          </a:prstGeom>
          <a:noFill/>
        </p:spPr>
        <p:txBody>
          <a:bodyPr wrap="none" rtlCol="0">
            <a:spAutoFit/>
          </a:bodyPr>
          <a:lstStyle/>
          <a:p>
            <a:r>
              <a:rPr lang="en-US" sz="1400" dirty="0"/>
              <a:t>{D,A}</a:t>
            </a:r>
          </a:p>
        </p:txBody>
      </p:sp>
      <p:sp>
        <p:nvSpPr>
          <p:cNvPr id="148" name="TextBox 147">
            <a:extLst>
              <a:ext uri="{FF2B5EF4-FFF2-40B4-BE49-F238E27FC236}">
                <a16:creationId xmlns:a16="http://schemas.microsoft.com/office/drawing/2014/main" id="{AC6E31D7-250F-6D9F-67C4-A2BA7191BAF6}"/>
              </a:ext>
            </a:extLst>
          </p:cNvPr>
          <p:cNvSpPr txBox="1"/>
          <p:nvPr/>
        </p:nvSpPr>
        <p:spPr>
          <a:xfrm>
            <a:off x="6634570" y="4230127"/>
            <a:ext cx="683713" cy="307777"/>
          </a:xfrm>
          <a:prstGeom prst="rect">
            <a:avLst/>
          </a:prstGeom>
          <a:noFill/>
        </p:spPr>
        <p:txBody>
          <a:bodyPr wrap="none" rtlCol="0">
            <a:spAutoFit/>
          </a:bodyPr>
          <a:lstStyle/>
          <a:p>
            <a:r>
              <a:rPr lang="en-US" sz="1400" dirty="0"/>
              <a:t>{A,B,C}</a:t>
            </a:r>
          </a:p>
        </p:txBody>
      </p:sp>
      <p:sp>
        <p:nvSpPr>
          <p:cNvPr id="149" name="TextBox 148">
            <a:extLst>
              <a:ext uri="{FF2B5EF4-FFF2-40B4-BE49-F238E27FC236}">
                <a16:creationId xmlns:a16="http://schemas.microsoft.com/office/drawing/2014/main" id="{B401392D-EF20-EFCE-015C-95BB553B5049}"/>
              </a:ext>
            </a:extLst>
          </p:cNvPr>
          <p:cNvSpPr txBox="1"/>
          <p:nvPr/>
        </p:nvSpPr>
        <p:spPr>
          <a:xfrm>
            <a:off x="7383163" y="4228995"/>
            <a:ext cx="688009" cy="307777"/>
          </a:xfrm>
          <a:prstGeom prst="rect">
            <a:avLst/>
          </a:prstGeom>
          <a:noFill/>
        </p:spPr>
        <p:txBody>
          <a:bodyPr wrap="none" rtlCol="0">
            <a:spAutoFit/>
          </a:bodyPr>
          <a:lstStyle/>
          <a:p>
            <a:r>
              <a:rPr lang="en-US" sz="1400" dirty="0"/>
              <a:t>{B,C,D}</a:t>
            </a:r>
          </a:p>
        </p:txBody>
      </p:sp>
      <p:sp>
        <p:nvSpPr>
          <p:cNvPr id="150" name="TextBox 149">
            <a:extLst>
              <a:ext uri="{FF2B5EF4-FFF2-40B4-BE49-F238E27FC236}">
                <a16:creationId xmlns:a16="http://schemas.microsoft.com/office/drawing/2014/main" id="{892C461D-DA96-B6E2-A17D-E28D0302DCBB}"/>
              </a:ext>
            </a:extLst>
          </p:cNvPr>
          <p:cNvSpPr txBox="1"/>
          <p:nvPr/>
        </p:nvSpPr>
        <p:spPr>
          <a:xfrm>
            <a:off x="8131756" y="4227863"/>
            <a:ext cx="693523" cy="307777"/>
          </a:xfrm>
          <a:prstGeom prst="rect">
            <a:avLst/>
          </a:prstGeom>
          <a:noFill/>
        </p:spPr>
        <p:txBody>
          <a:bodyPr wrap="none" rtlCol="0">
            <a:spAutoFit/>
          </a:bodyPr>
          <a:lstStyle/>
          <a:p>
            <a:r>
              <a:rPr lang="en-US" sz="1400" dirty="0"/>
              <a:t>{C,D,A}</a:t>
            </a:r>
          </a:p>
        </p:txBody>
      </p:sp>
      <p:sp>
        <p:nvSpPr>
          <p:cNvPr id="151" name="TextBox 150">
            <a:extLst>
              <a:ext uri="{FF2B5EF4-FFF2-40B4-BE49-F238E27FC236}">
                <a16:creationId xmlns:a16="http://schemas.microsoft.com/office/drawing/2014/main" id="{A1E1D832-8592-C3BD-0B81-114190AED2F0}"/>
              </a:ext>
            </a:extLst>
          </p:cNvPr>
          <p:cNvSpPr txBox="1"/>
          <p:nvPr/>
        </p:nvSpPr>
        <p:spPr>
          <a:xfrm>
            <a:off x="8880349" y="4226731"/>
            <a:ext cx="697242" cy="307777"/>
          </a:xfrm>
          <a:prstGeom prst="rect">
            <a:avLst/>
          </a:prstGeom>
          <a:noFill/>
        </p:spPr>
        <p:txBody>
          <a:bodyPr wrap="none" rtlCol="0">
            <a:spAutoFit/>
          </a:bodyPr>
          <a:lstStyle/>
          <a:p>
            <a:r>
              <a:rPr lang="en-US" sz="1400" dirty="0"/>
              <a:t>{D,A,B}</a:t>
            </a:r>
          </a:p>
        </p:txBody>
      </p:sp>
      <p:sp>
        <p:nvSpPr>
          <p:cNvPr id="152" name="TextBox 151">
            <a:extLst>
              <a:ext uri="{FF2B5EF4-FFF2-40B4-BE49-F238E27FC236}">
                <a16:creationId xmlns:a16="http://schemas.microsoft.com/office/drawing/2014/main" id="{2530C5D3-8A74-3823-E72B-2846DE060D96}"/>
              </a:ext>
            </a:extLst>
          </p:cNvPr>
          <p:cNvSpPr txBox="1"/>
          <p:nvPr/>
        </p:nvSpPr>
        <p:spPr>
          <a:xfrm>
            <a:off x="7772354" y="3478219"/>
            <a:ext cx="838435" cy="307777"/>
          </a:xfrm>
          <a:prstGeom prst="rect">
            <a:avLst/>
          </a:prstGeom>
          <a:noFill/>
        </p:spPr>
        <p:txBody>
          <a:bodyPr wrap="none" rtlCol="0">
            <a:spAutoFit/>
          </a:bodyPr>
          <a:lstStyle/>
          <a:p>
            <a:r>
              <a:rPr lang="en-US" sz="1400" dirty="0"/>
              <a:t>{A,B,C,D}</a:t>
            </a:r>
          </a:p>
        </p:txBody>
      </p:sp>
      <p:sp>
        <p:nvSpPr>
          <p:cNvPr id="153" name="TextBox 152">
            <a:extLst>
              <a:ext uri="{FF2B5EF4-FFF2-40B4-BE49-F238E27FC236}">
                <a16:creationId xmlns:a16="http://schemas.microsoft.com/office/drawing/2014/main" id="{5DFCD42B-488A-EABF-5A65-0C833BA16112}"/>
              </a:ext>
            </a:extLst>
          </p:cNvPr>
          <p:cNvSpPr txBox="1"/>
          <p:nvPr/>
        </p:nvSpPr>
        <p:spPr>
          <a:xfrm>
            <a:off x="4727291" y="5768178"/>
            <a:ext cx="1931604" cy="923330"/>
          </a:xfrm>
          <a:prstGeom prst="rect">
            <a:avLst/>
          </a:prstGeom>
          <a:noFill/>
        </p:spPr>
        <p:txBody>
          <a:bodyPr wrap="square" rtlCol="0">
            <a:spAutoFit/>
          </a:bodyPr>
          <a:lstStyle/>
          <a:p>
            <a:r>
              <a:rPr lang="en-US" dirty="0"/>
              <a:t>Example: sets of adjacent vertices of a square</a:t>
            </a:r>
          </a:p>
        </p:txBody>
      </p:sp>
      <p:sp>
        <p:nvSpPr>
          <p:cNvPr id="154" name="Rectangle 153">
            <a:extLst>
              <a:ext uri="{FF2B5EF4-FFF2-40B4-BE49-F238E27FC236}">
                <a16:creationId xmlns:a16="http://schemas.microsoft.com/office/drawing/2014/main" id="{9F729FAC-E729-23E8-89D5-D8DFEF7E6787}"/>
              </a:ext>
            </a:extLst>
          </p:cNvPr>
          <p:cNvSpPr/>
          <p:nvPr/>
        </p:nvSpPr>
        <p:spPr>
          <a:xfrm>
            <a:off x="5372024" y="4687610"/>
            <a:ext cx="704808" cy="704808"/>
          </a:xfrm>
          <a:prstGeom prst="rect">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TextBox 154">
            <a:extLst>
              <a:ext uri="{FF2B5EF4-FFF2-40B4-BE49-F238E27FC236}">
                <a16:creationId xmlns:a16="http://schemas.microsoft.com/office/drawing/2014/main" id="{20B017D1-2C6C-1264-716D-CAF011F6ED5C}"/>
              </a:ext>
            </a:extLst>
          </p:cNvPr>
          <p:cNvSpPr txBox="1"/>
          <p:nvPr/>
        </p:nvSpPr>
        <p:spPr>
          <a:xfrm>
            <a:off x="5089881" y="4486383"/>
            <a:ext cx="317716" cy="369332"/>
          </a:xfrm>
          <a:prstGeom prst="rect">
            <a:avLst/>
          </a:prstGeom>
          <a:noFill/>
        </p:spPr>
        <p:txBody>
          <a:bodyPr wrap="none" rtlCol="0">
            <a:spAutoFit/>
          </a:bodyPr>
          <a:lstStyle/>
          <a:p>
            <a:r>
              <a:rPr lang="en-US" dirty="0"/>
              <a:t>A</a:t>
            </a:r>
          </a:p>
        </p:txBody>
      </p:sp>
      <p:sp>
        <p:nvSpPr>
          <p:cNvPr id="156" name="TextBox 155">
            <a:extLst>
              <a:ext uri="{FF2B5EF4-FFF2-40B4-BE49-F238E27FC236}">
                <a16:creationId xmlns:a16="http://schemas.microsoft.com/office/drawing/2014/main" id="{A58287FA-B1D5-79B1-C483-DDD6B3B7D6F5}"/>
              </a:ext>
            </a:extLst>
          </p:cNvPr>
          <p:cNvSpPr txBox="1"/>
          <p:nvPr/>
        </p:nvSpPr>
        <p:spPr>
          <a:xfrm>
            <a:off x="6046989" y="4497511"/>
            <a:ext cx="317716" cy="369332"/>
          </a:xfrm>
          <a:prstGeom prst="rect">
            <a:avLst/>
          </a:prstGeom>
          <a:noFill/>
        </p:spPr>
        <p:txBody>
          <a:bodyPr wrap="none" rtlCol="0">
            <a:spAutoFit/>
          </a:bodyPr>
          <a:lstStyle/>
          <a:p>
            <a:r>
              <a:rPr lang="en-US" dirty="0"/>
              <a:t>B</a:t>
            </a:r>
          </a:p>
        </p:txBody>
      </p:sp>
      <p:sp>
        <p:nvSpPr>
          <p:cNvPr id="157" name="TextBox 156">
            <a:extLst>
              <a:ext uri="{FF2B5EF4-FFF2-40B4-BE49-F238E27FC236}">
                <a16:creationId xmlns:a16="http://schemas.microsoft.com/office/drawing/2014/main" id="{75DA84F0-8B51-2D3A-E700-CD38344CAEBC}"/>
              </a:ext>
            </a:extLst>
          </p:cNvPr>
          <p:cNvSpPr txBox="1"/>
          <p:nvPr/>
        </p:nvSpPr>
        <p:spPr>
          <a:xfrm>
            <a:off x="5077775" y="5180237"/>
            <a:ext cx="327334" cy="369332"/>
          </a:xfrm>
          <a:prstGeom prst="rect">
            <a:avLst/>
          </a:prstGeom>
          <a:noFill/>
        </p:spPr>
        <p:txBody>
          <a:bodyPr wrap="none" rtlCol="0">
            <a:spAutoFit/>
          </a:bodyPr>
          <a:lstStyle/>
          <a:p>
            <a:r>
              <a:rPr lang="en-US" dirty="0"/>
              <a:t>D</a:t>
            </a:r>
          </a:p>
        </p:txBody>
      </p:sp>
      <p:sp>
        <p:nvSpPr>
          <p:cNvPr id="158" name="TextBox 157">
            <a:extLst>
              <a:ext uri="{FF2B5EF4-FFF2-40B4-BE49-F238E27FC236}">
                <a16:creationId xmlns:a16="http://schemas.microsoft.com/office/drawing/2014/main" id="{57BC2A14-1A82-5F2E-EB27-33173009CF47}"/>
              </a:ext>
            </a:extLst>
          </p:cNvPr>
          <p:cNvSpPr txBox="1"/>
          <p:nvPr/>
        </p:nvSpPr>
        <p:spPr>
          <a:xfrm>
            <a:off x="6050346" y="5197945"/>
            <a:ext cx="308098" cy="369332"/>
          </a:xfrm>
          <a:prstGeom prst="rect">
            <a:avLst/>
          </a:prstGeom>
          <a:noFill/>
        </p:spPr>
        <p:txBody>
          <a:bodyPr wrap="none" rtlCol="0">
            <a:spAutoFit/>
          </a:bodyPr>
          <a:lstStyle/>
          <a:p>
            <a:r>
              <a:rPr lang="en-US" dirty="0"/>
              <a:t>C</a:t>
            </a:r>
          </a:p>
        </p:txBody>
      </p:sp>
      <p:sp>
        <p:nvSpPr>
          <p:cNvPr id="159" name="TextBox 158">
            <a:extLst>
              <a:ext uri="{FF2B5EF4-FFF2-40B4-BE49-F238E27FC236}">
                <a16:creationId xmlns:a16="http://schemas.microsoft.com/office/drawing/2014/main" id="{E3AE58FA-47AF-64F1-6562-8462593F3F81}"/>
              </a:ext>
            </a:extLst>
          </p:cNvPr>
          <p:cNvSpPr txBox="1"/>
          <p:nvPr/>
        </p:nvSpPr>
        <p:spPr>
          <a:xfrm>
            <a:off x="8154028" y="6258401"/>
            <a:ext cx="1535164" cy="461665"/>
          </a:xfrm>
          <a:prstGeom prst="rect">
            <a:avLst/>
          </a:prstGeom>
          <a:noFill/>
        </p:spPr>
        <p:txBody>
          <a:bodyPr wrap="none" rtlCol="0">
            <a:spAutoFit/>
          </a:bodyPr>
          <a:lstStyle/>
          <a:p>
            <a:r>
              <a:rPr lang="en-US" sz="2400" dirty="0">
                <a:solidFill>
                  <a:srgbClr val="C00000"/>
                </a:solidFill>
              </a:rPr>
              <a:t>non-lattice</a:t>
            </a:r>
          </a:p>
        </p:txBody>
      </p:sp>
      <p:sp>
        <p:nvSpPr>
          <p:cNvPr id="160" name="TextBox 159">
            <a:extLst>
              <a:ext uri="{FF2B5EF4-FFF2-40B4-BE49-F238E27FC236}">
                <a16:creationId xmlns:a16="http://schemas.microsoft.com/office/drawing/2014/main" id="{EB84212E-D81F-F191-A87B-E60E2B4E4D72}"/>
              </a:ext>
            </a:extLst>
          </p:cNvPr>
          <p:cNvSpPr txBox="1"/>
          <p:nvPr/>
        </p:nvSpPr>
        <p:spPr>
          <a:xfrm>
            <a:off x="2258976" y="6089483"/>
            <a:ext cx="954877" cy="461665"/>
          </a:xfrm>
          <a:prstGeom prst="rect">
            <a:avLst/>
          </a:prstGeom>
          <a:noFill/>
        </p:spPr>
        <p:txBody>
          <a:bodyPr wrap="none" rtlCol="0">
            <a:spAutoFit/>
          </a:bodyPr>
          <a:lstStyle/>
          <a:p>
            <a:r>
              <a:rPr lang="en-US" sz="2400" dirty="0">
                <a:solidFill>
                  <a:schemeClr val="accent6">
                    <a:lumMod val="75000"/>
                  </a:schemeClr>
                </a:solidFill>
              </a:rPr>
              <a:t>lattice</a:t>
            </a:r>
          </a:p>
        </p:txBody>
      </p:sp>
    </p:spTree>
    <p:extLst>
      <p:ext uri="{BB962C8B-B14F-4D97-AF65-F5344CB8AC3E}">
        <p14:creationId xmlns:p14="http://schemas.microsoft.com/office/powerpoint/2010/main" val="16877617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35E1C9-F516-6B3A-B7E3-747B54DAE2AD}"/>
              </a:ext>
            </a:extLst>
          </p:cNvPr>
          <p:cNvSpPr txBox="1"/>
          <p:nvPr/>
        </p:nvSpPr>
        <p:spPr>
          <a:xfrm>
            <a:off x="248575" y="186430"/>
            <a:ext cx="5920660" cy="769441"/>
          </a:xfrm>
          <a:prstGeom prst="rect">
            <a:avLst/>
          </a:prstGeom>
          <a:noFill/>
        </p:spPr>
        <p:txBody>
          <a:bodyPr wrap="none" rtlCol="0">
            <a:spAutoFit/>
          </a:bodyPr>
          <a:lstStyle/>
          <a:p>
            <a:r>
              <a:rPr lang="en-US" sz="4400" dirty="0"/>
              <a:t>Review of lattices (order)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B541A4-2A3C-8AEE-9D51-B18094F8C3CA}"/>
                  </a:ext>
                </a:extLst>
              </p:cNvPr>
              <p:cNvSpPr txBox="1"/>
              <p:nvPr/>
            </p:nvSpPr>
            <p:spPr>
              <a:xfrm>
                <a:off x="248575" y="1118831"/>
                <a:ext cx="8645444" cy="461665"/>
              </a:xfrm>
              <a:prstGeom prst="rect">
                <a:avLst/>
              </a:prstGeom>
              <a:noFill/>
            </p:spPr>
            <p:txBody>
              <a:bodyPr wrap="none" rtlCol="0">
                <a:spAutoFit/>
              </a:bodyPr>
              <a:lstStyle/>
              <a:p>
                <a:r>
                  <a:rPr lang="en-US" sz="2400" dirty="0"/>
                  <a:t>A lattice is a POSET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e>
                    </m:d>
                  </m:oMath>
                </a14:m>
                <a:r>
                  <a:rPr lang="en-US" sz="2400" dirty="0"/>
                  <a:t> such that for every two elements </a:t>
                </a:r>
                <a14:m>
                  <m:oMath xmlns:m="http://schemas.openxmlformats.org/officeDocument/2006/math">
                    <m:r>
                      <a:rPr lang="en-US" sz="2400" b="0" i="1" smtClean="0">
                        <a:latin typeface="Cambria Math" panose="02040503050406030204" pitchFamily="18" charset="0"/>
                      </a:rPr>
                      <m:t>𝑎</m:t>
                    </m:r>
                  </m:oMath>
                </a14:m>
                <a:r>
                  <a:rPr lang="en-US" sz="2400" dirty="0"/>
                  <a:t> and </a:t>
                </a:r>
                <a14:m>
                  <m:oMath xmlns:m="http://schemas.openxmlformats.org/officeDocument/2006/math">
                    <m:r>
                      <a:rPr lang="en-US" sz="2400" b="0" i="1" smtClean="0">
                        <a:latin typeface="Cambria Math" panose="02040503050406030204" pitchFamily="18" charset="0"/>
                      </a:rPr>
                      <m:t>𝑏</m:t>
                    </m:r>
                  </m:oMath>
                </a14:m>
                <a:endParaRPr lang="en-US" sz="2400" dirty="0"/>
              </a:p>
            </p:txBody>
          </p:sp>
        </mc:Choice>
        <mc:Fallback xmlns="">
          <p:sp>
            <p:nvSpPr>
              <p:cNvPr id="3" name="TextBox 2">
                <a:extLst>
                  <a:ext uri="{FF2B5EF4-FFF2-40B4-BE49-F238E27FC236}">
                    <a16:creationId xmlns:a16="http://schemas.microsoft.com/office/drawing/2014/main" id="{EBB541A4-2A3C-8AEE-9D51-B18094F8C3CA}"/>
                  </a:ext>
                </a:extLst>
              </p:cNvPr>
              <p:cNvSpPr txBox="1">
                <a:spLocks noRot="1" noChangeAspect="1" noMove="1" noResize="1" noEditPoints="1" noAdjustHandles="1" noChangeArrowheads="1" noChangeShapeType="1" noTextEdit="1"/>
              </p:cNvSpPr>
              <p:nvPr/>
            </p:nvSpPr>
            <p:spPr>
              <a:xfrm>
                <a:off x="248575" y="1118831"/>
                <a:ext cx="8645444" cy="461665"/>
              </a:xfrm>
              <a:prstGeom prst="rect">
                <a:avLst/>
              </a:prstGeom>
              <a:blipFill>
                <a:blip r:embed="rId2"/>
                <a:stretch>
                  <a:fillRect l="-1128"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73973F9-A9DA-77E2-F0CB-4556907F9E1E}"/>
                  </a:ext>
                </a:extLst>
              </p:cNvPr>
              <p:cNvSpPr txBox="1"/>
              <p:nvPr/>
            </p:nvSpPr>
            <p:spPr>
              <a:xfrm>
                <a:off x="853440" y="1580496"/>
                <a:ext cx="8558625"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there exists a least upper bound, called join and noted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endParaRPr lang="en-US" sz="2400" dirty="0"/>
              </a:p>
              <a:p>
                <a:pPr marL="285750" indent="-285750">
                  <a:buFont typeface="Arial" panose="020B0604020202020204" pitchFamily="34" charset="0"/>
                  <a:buChar char="•"/>
                </a:pPr>
                <a:r>
                  <a:rPr lang="en-US" sz="2400" dirty="0"/>
                  <a:t>there exists a greatest lower bound, called meet and noted </a:t>
                </a:r>
                <a14:m>
                  <m:oMath xmlns:m="http://schemas.openxmlformats.org/officeDocument/2006/math">
                    <m:r>
                      <a:rPr lang="en-US" sz="2400" i="1">
                        <a:latin typeface="Cambria Math" panose="02040503050406030204" pitchFamily="18" charset="0"/>
                      </a:rPr>
                      <m:t>𝑎</m:t>
                    </m:r>
                    <m:r>
                      <a:rPr lang="en-US" sz="2400" b="0" i="1" smtClean="0">
                        <a:latin typeface="Cambria Math" panose="02040503050406030204" pitchFamily="18" charset="0"/>
                      </a:rPr>
                      <m:t>∧</m:t>
                    </m:r>
                    <m:r>
                      <a:rPr lang="en-US" sz="2400" i="1">
                        <a:latin typeface="Cambria Math" panose="02040503050406030204" pitchFamily="18" charset="0"/>
                      </a:rPr>
                      <m:t>𝑏</m:t>
                    </m:r>
                  </m:oMath>
                </a14:m>
                <a:endParaRPr lang="en-US" sz="2400" dirty="0"/>
              </a:p>
            </p:txBody>
          </p:sp>
        </mc:Choice>
        <mc:Fallback xmlns="">
          <p:sp>
            <p:nvSpPr>
              <p:cNvPr id="5" name="TextBox 4">
                <a:extLst>
                  <a:ext uri="{FF2B5EF4-FFF2-40B4-BE49-F238E27FC236}">
                    <a16:creationId xmlns:a16="http://schemas.microsoft.com/office/drawing/2014/main" id="{273973F9-A9DA-77E2-F0CB-4556907F9E1E}"/>
                  </a:ext>
                </a:extLst>
              </p:cNvPr>
              <p:cNvSpPr txBox="1">
                <a:spLocks noRot="1" noChangeAspect="1" noMove="1" noResize="1" noEditPoints="1" noAdjustHandles="1" noChangeArrowheads="1" noChangeShapeType="1" noTextEdit="1"/>
              </p:cNvSpPr>
              <p:nvPr/>
            </p:nvSpPr>
            <p:spPr>
              <a:xfrm>
                <a:off x="853440" y="1580496"/>
                <a:ext cx="8558625" cy="830997"/>
              </a:xfrm>
              <a:prstGeom prst="rect">
                <a:avLst/>
              </a:prstGeom>
              <a:blipFill>
                <a:blip r:embed="rId3"/>
                <a:stretch>
                  <a:fillRect l="-926"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26B727-8A67-0DFB-B21E-62F647ADD860}"/>
                  </a:ext>
                </a:extLst>
              </p:cNvPr>
              <p:cNvSpPr txBox="1"/>
              <p:nvPr/>
            </p:nvSpPr>
            <p:spPr>
              <a:xfrm>
                <a:off x="248574" y="2469809"/>
                <a:ext cx="8312084" cy="830997"/>
              </a:xfrm>
              <a:prstGeom prst="rect">
                <a:avLst/>
              </a:prstGeom>
              <a:noFill/>
            </p:spPr>
            <p:txBody>
              <a:bodyPr wrap="none" rtlCol="0">
                <a:spAutoFit/>
              </a:bodyPr>
              <a:lstStyle/>
              <a:p>
                <a:r>
                  <a:rPr lang="en-US" sz="2400" dirty="0"/>
                  <a:t>A bounded lattice is a lattice with a greatest element </a:t>
                </a:r>
                <a14:m>
                  <m:oMath xmlns:m="http://schemas.openxmlformats.org/officeDocument/2006/math">
                    <m:r>
                      <a:rPr lang="en-US" sz="2400" i="1" smtClean="0">
                        <a:latin typeface="Cambria Math" panose="02040503050406030204" pitchFamily="18" charset="0"/>
                      </a:rPr>
                      <m:t>⊤</m:t>
                    </m:r>
                  </m:oMath>
                </a14:m>
                <a:r>
                  <a:rPr lang="en-US" sz="2400" dirty="0"/>
                  <a:t> called top</a:t>
                </a:r>
                <a:br>
                  <a:rPr lang="en-US" sz="2400" dirty="0"/>
                </a:br>
                <a:r>
                  <a:rPr lang="en-US" sz="2400" dirty="0"/>
                  <a:t>and a least element </a:t>
                </a:r>
                <a14:m>
                  <m:oMath xmlns:m="http://schemas.openxmlformats.org/officeDocument/2006/math">
                    <m:r>
                      <a:rPr lang="en-US" sz="2400" b="0" i="1" smtClean="0">
                        <a:latin typeface="Cambria Math" panose="02040503050406030204" pitchFamily="18" charset="0"/>
                      </a:rPr>
                      <m:t>⊥</m:t>
                    </m:r>
                  </m:oMath>
                </a14:m>
                <a:r>
                  <a:rPr lang="en-US" sz="2400" dirty="0"/>
                  <a:t> called bottom</a:t>
                </a:r>
              </a:p>
            </p:txBody>
          </p:sp>
        </mc:Choice>
        <mc:Fallback xmlns="">
          <p:sp>
            <p:nvSpPr>
              <p:cNvPr id="7" name="TextBox 6">
                <a:extLst>
                  <a:ext uri="{FF2B5EF4-FFF2-40B4-BE49-F238E27FC236}">
                    <a16:creationId xmlns:a16="http://schemas.microsoft.com/office/drawing/2014/main" id="{5726B727-8A67-0DFB-B21E-62F647ADD860}"/>
                  </a:ext>
                </a:extLst>
              </p:cNvPr>
              <p:cNvSpPr txBox="1">
                <a:spLocks noRot="1" noChangeAspect="1" noMove="1" noResize="1" noEditPoints="1" noAdjustHandles="1" noChangeArrowheads="1" noChangeShapeType="1" noTextEdit="1"/>
              </p:cNvSpPr>
              <p:nvPr/>
            </p:nvSpPr>
            <p:spPr>
              <a:xfrm>
                <a:off x="248574" y="2469809"/>
                <a:ext cx="8312084" cy="830997"/>
              </a:xfrm>
              <a:prstGeom prst="rect">
                <a:avLst/>
              </a:prstGeom>
              <a:blipFill>
                <a:blip r:embed="rId4"/>
                <a:stretch>
                  <a:fillRect l="-1174" t="-5882" r="-147"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F358289-CAFC-86BC-9F10-43868AEFED74}"/>
                  </a:ext>
                </a:extLst>
              </p:cNvPr>
              <p:cNvSpPr txBox="1"/>
              <p:nvPr/>
            </p:nvSpPr>
            <p:spPr>
              <a:xfrm>
                <a:off x="821403" y="5074937"/>
                <a:ext cx="6144759" cy="369332"/>
              </a:xfrm>
              <a:prstGeom prst="rect">
                <a:avLst/>
              </a:prstGeom>
              <a:noFill/>
            </p:spPr>
            <p:txBody>
              <a:bodyPr wrap="none" rtlCol="0">
                <a:spAutoFit/>
              </a:bodyPr>
              <a:lstStyle/>
              <a:p>
                <a:r>
                  <a:rPr lang="en-US" dirty="0"/>
                  <a:t>If </a:t>
                </a:r>
                <a14:m>
                  <m:oMath xmlns:m="http://schemas.openxmlformats.org/officeDocument/2006/math">
                    <m:r>
                      <a:rPr lang="en-US" b="0" i="1" smtClean="0">
                        <a:latin typeface="Cambria Math" panose="02040503050406030204" pitchFamily="18" charset="0"/>
                      </a:rPr>
                      <m:t>𝑏</m:t>
                    </m:r>
                  </m:oMath>
                </a14:m>
                <a:r>
                  <a:rPr lang="en-US" dirty="0"/>
                  <a:t> is true, then </a:t>
                </a:r>
                <a14:m>
                  <m:oMath xmlns:m="http://schemas.openxmlformats.org/officeDocument/2006/math">
                    <m:r>
                      <a:rPr lang="en-US" b="0" i="1" smtClean="0">
                        <a:latin typeface="Cambria Math" panose="02040503050406030204" pitchFamily="18" charset="0"/>
                      </a:rPr>
                      <m:t>𝑒</m:t>
                    </m:r>
                    <m:r>
                      <a:rPr lang="en-US" b="0" i="1" smtClean="0">
                        <a:latin typeface="Cambria Math" panose="02040503050406030204" pitchFamily="18" charset="0"/>
                      </a:rPr>
                      <m:t>=</m:t>
                    </m:r>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oMath>
                </a14:m>
                <a:r>
                  <a:rPr lang="en-US" dirty="0"/>
                  <a:t> is also true, but </a:t>
                </a:r>
                <a14:m>
                  <m:oMath xmlns:m="http://schemas.openxmlformats.org/officeDocument/2006/math">
                    <m:r>
                      <a:rPr lang="en-US" b="0" i="1" smtClean="0">
                        <a:latin typeface="Cambria Math" panose="02040503050406030204" pitchFamily="18" charset="0"/>
                      </a:rPr>
                      <m:t>𝑐</m:t>
                    </m:r>
                  </m:oMath>
                </a14:m>
                <a:r>
                  <a:rPr lang="en-US" dirty="0"/>
                  <a:t> and </a:t>
                </a:r>
                <a14:m>
                  <m:oMath xmlns:m="http://schemas.openxmlformats.org/officeDocument/2006/math">
                    <m:r>
                      <a:rPr lang="en-US" b="0" i="1" smtClean="0">
                        <a:latin typeface="Cambria Math" panose="02040503050406030204" pitchFamily="18" charset="0"/>
                      </a:rPr>
                      <m:t>𝑑</m:t>
                    </m:r>
                  </m:oMath>
                </a14:m>
                <a:r>
                  <a:rPr lang="en-US" dirty="0"/>
                  <a:t> may be false</a:t>
                </a:r>
              </a:p>
            </p:txBody>
          </p:sp>
        </mc:Choice>
        <mc:Fallback xmlns="">
          <p:sp>
            <p:nvSpPr>
              <p:cNvPr id="12" name="TextBox 11">
                <a:extLst>
                  <a:ext uri="{FF2B5EF4-FFF2-40B4-BE49-F238E27FC236}">
                    <a16:creationId xmlns:a16="http://schemas.microsoft.com/office/drawing/2014/main" id="{CF358289-CAFC-86BC-9F10-43868AEFED74}"/>
                  </a:ext>
                </a:extLst>
              </p:cNvPr>
              <p:cNvSpPr txBox="1">
                <a:spLocks noRot="1" noChangeAspect="1" noMove="1" noResize="1" noEditPoints="1" noAdjustHandles="1" noChangeArrowheads="1" noChangeShapeType="1" noTextEdit="1"/>
              </p:cNvSpPr>
              <p:nvPr/>
            </p:nvSpPr>
            <p:spPr>
              <a:xfrm>
                <a:off x="821403" y="5074937"/>
                <a:ext cx="6144759" cy="369332"/>
              </a:xfrm>
              <a:prstGeom prst="rect">
                <a:avLst/>
              </a:prstGeom>
              <a:blipFill>
                <a:blip r:embed="rId5"/>
                <a:stretch>
                  <a:fillRect l="-893" t="-10000" b="-26667"/>
                </a:stretch>
              </a:blipFill>
            </p:spPr>
            <p:txBody>
              <a:bodyPr/>
              <a:lstStyle/>
              <a:p>
                <a:r>
                  <a:rPr lang="en-US">
                    <a:noFill/>
                  </a:rPr>
                  <a:t> </a:t>
                </a:r>
              </a:p>
            </p:txBody>
          </p:sp>
        </mc:Fallback>
      </mc:AlternateContent>
      <p:grpSp>
        <p:nvGrpSpPr>
          <p:cNvPr id="130" name="Group 129">
            <a:extLst>
              <a:ext uri="{FF2B5EF4-FFF2-40B4-BE49-F238E27FC236}">
                <a16:creationId xmlns:a16="http://schemas.microsoft.com/office/drawing/2014/main" id="{626DD259-E13B-D51C-5AAE-0D5AF64E8ACB}"/>
              </a:ext>
            </a:extLst>
          </p:cNvPr>
          <p:cNvGrpSpPr/>
          <p:nvPr/>
        </p:nvGrpSpPr>
        <p:grpSpPr>
          <a:xfrm>
            <a:off x="9670387" y="696025"/>
            <a:ext cx="1094013" cy="1437122"/>
            <a:chOff x="9515647" y="933575"/>
            <a:chExt cx="1094013" cy="1437122"/>
          </a:xfrm>
        </p:grpSpPr>
        <p:cxnSp>
          <p:nvCxnSpPr>
            <p:cNvPr id="6" name="Straight Connector 5">
              <a:extLst>
                <a:ext uri="{FF2B5EF4-FFF2-40B4-BE49-F238E27FC236}">
                  <a16:creationId xmlns:a16="http://schemas.microsoft.com/office/drawing/2014/main" id="{87D24F09-5B90-E5F1-1771-19AD6D4338D0}"/>
                </a:ext>
              </a:extLst>
            </p:cNvPr>
            <p:cNvCxnSpPr>
              <a:cxnSpLocks/>
            </p:cNvCxnSpPr>
            <p:nvPr/>
          </p:nvCxnSpPr>
          <p:spPr>
            <a:xfrm flipH="1" flipV="1">
              <a:off x="9829059" y="1665059"/>
              <a:ext cx="243487" cy="500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51B22D-0670-C127-8181-738DC10E9626}"/>
                </a:ext>
              </a:extLst>
            </p:cNvPr>
            <p:cNvCxnSpPr>
              <a:cxnSpLocks/>
            </p:cNvCxnSpPr>
            <p:nvPr/>
          </p:nvCxnSpPr>
          <p:spPr>
            <a:xfrm flipV="1">
              <a:off x="10074051" y="1661285"/>
              <a:ext cx="246106" cy="493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6C8021-47FA-35A9-2A70-0D757385C333}"/>
                </a:ext>
              </a:extLst>
            </p:cNvPr>
            <p:cNvCxnSpPr>
              <a:cxnSpLocks/>
            </p:cNvCxnSpPr>
            <p:nvPr/>
          </p:nvCxnSpPr>
          <p:spPr>
            <a:xfrm flipV="1">
              <a:off x="9829059" y="1175644"/>
              <a:ext cx="0" cy="485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A61170E-DF92-7697-79DF-0B086E93EDEE}"/>
                </a:ext>
              </a:extLst>
            </p:cNvPr>
            <p:cNvCxnSpPr>
              <a:cxnSpLocks/>
            </p:cNvCxnSpPr>
            <p:nvPr/>
          </p:nvCxnSpPr>
          <p:spPr>
            <a:xfrm flipH="1" flipV="1">
              <a:off x="9834056" y="1178483"/>
              <a:ext cx="481042" cy="486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8056C7E-B3F4-00F2-E4E6-8F87E953ACE2}"/>
                </a:ext>
              </a:extLst>
            </p:cNvPr>
            <p:cNvCxnSpPr>
              <a:cxnSpLocks/>
            </p:cNvCxnSpPr>
            <p:nvPr/>
          </p:nvCxnSpPr>
          <p:spPr>
            <a:xfrm flipV="1">
              <a:off x="9832231" y="1177063"/>
              <a:ext cx="489831" cy="487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7B9476F-A8C7-6BC5-96D1-77CBD48C5FCE}"/>
                </a:ext>
              </a:extLst>
            </p:cNvPr>
            <p:cNvCxnSpPr>
              <a:cxnSpLocks/>
            </p:cNvCxnSpPr>
            <p:nvPr/>
          </p:nvCxnSpPr>
          <p:spPr>
            <a:xfrm flipV="1">
              <a:off x="10318651" y="1175644"/>
              <a:ext cx="0" cy="495728"/>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49B25BFF-A080-B0C5-F2BB-EA59DA5816AE}"/>
                </a:ext>
              </a:extLst>
            </p:cNvPr>
            <p:cNvSpPr/>
            <p:nvPr/>
          </p:nvSpPr>
          <p:spPr>
            <a:xfrm>
              <a:off x="9806482" y="1644829"/>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3FB0531-9F9B-B3E0-AB33-AFAF900D385E}"/>
                </a:ext>
              </a:extLst>
            </p:cNvPr>
            <p:cNvSpPr/>
            <p:nvPr/>
          </p:nvSpPr>
          <p:spPr>
            <a:xfrm>
              <a:off x="10298802" y="1648513"/>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1671133-7E9D-793D-14CB-FAE1AC177D03}"/>
                </a:ext>
              </a:extLst>
            </p:cNvPr>
            <p:cNvSpPr/>
            <p:nvPr/>
          </p:nvSpPr>
          <p:spPr>
            <a:xfrm>
              <a:off x="10054345" y="2128776"/>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23B31B9-3C32-FB73-A62A-72DA03EB32CC}"/>
                </a:ext>
              </a:extLst>
            </p:cNvPr>
            <p:cNvSpPr/>
            <p:nvPr/>
          </p:nvSpPr>
          <p:spPr>
            <a:xfrm>
              <a:off x="9808619" y="1155554"/>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158B88D-FEA4-0D32-F3CD-C9C2D358AD8E}"/>
                </a:ext>
              </a:extLst>
            </p:cNvPr>
            <p:cNvSpPr/>
            <p:nvPr/>
          </p:nvSpPr>
          <p:spPr>
            <a:xfrm>
              <a:off x="10299534" y="1154202"/>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A035D0D-2813-ACE5-D7DA-A0E569024B11}"/>
                    </a:ext>
                  </a:extLst>
                </p:cNvPr>
                <p:cNvSpPr txBox="1"/>
                <p:nvPr/>
              </p:nvSpPr>
              <p:spPr>
                <a:xfrm>
                  <a:off x="9788133" y="2001365"/>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9" name="TextBox 28">
                  <a:extLst>
                    <a:ext uri="{FF2B5EF4-FFF2-40B4-BE49-F238E27FC236}">
                      <a16:creationId xmlns:a16="http://schemas.microsoft.com/office/drawing/2014/main" id="{DA035D0D-2813-ACE5-D7DA-A0E569024B11}"/>
                    </a:ext>
                  </a:extLst>
                </p:cNvPr>
                <p:cNvSpPr txBox="1">
                  <a:spLocks noRot="1" noChangeAspect="1" noMove="1" noResize="1" noEditPoints="1" noAdjustHandles="1" noChangeArrowheads="1" noChangeShapeType="1" noTextEdit="1"/>
                </p:cNvSpPr>
                <p:nvPr/>
              </p:nvSpPr>
              <p:spPr>
                <a:xfrm>
                  <a:off x="9788133" y="2001365"/>
                  <a:ext cx="371447"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9164091-E628-D349-3101-194369641AB3}"/>
                    </a:ext>
                  </a:extLst>
                </p:cNvPr>
                <p:cNvSpPr txBox="1"/>
                <p:nvPr/>
              </p:nvSpPr>
              <p:spPr>
                <a:xfrm>
                  <a:off x="10256388" y="1455478"/>
                  <a:ext cx="3506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30" name="TextBox 29">
                  <a:extLst>
                    <a:ext uri="{FF2B5EF4-FFF2-40B4-BE49-F238E27FC236}">
                      <a16:creationId xmlns:a16="http://schemas.microsoft.com/office/drawing/2014/main" id="{19164091-E628-D349-3101-194369641AB3}"/>
                    </a:ext>
                  </a:extLst>
                </p:cNvPr>
                <p:cNvSpPr txBox="1">
                  <a:spLocks noRot="1" noChangeAspect="1" noMove="1" noResize="1" noEditPoints="1" noAdjustHandles="1" noChangeArrowheads="1" noChangeShapeType="1" noTextEdit="1"/>
                </p:cNvSpPr>
                <p:nvPr/>
              </p:nvSpPr>
              <p:spPr>
                <a:xfrm>
                  <a:off x="10256388" y="1455478"/>
                  <a:ext cx="350672"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5210FF3-65F2-7B74-4153-F8A2169CB57A}"/>
                    </a:ext>
                  </a:extLst>
                </p:cNvPr>
                <p:cNvSpPr txBox="1"/>
                <p:nvPr/>
              </p:nvSpPr>
              <p:spPr>
                <a:xfrm>
                  <a:off x="9520777" y="1468373"/>
                  <a:ext cx="3676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31" name="TextBox 30">
                  <a:extLst>
                    <a:ext uri="{FF2B5EF4-FFF2-40B4-BE49-F238E27FC236}">
                      <a16:creationId xmlns:a16="http://schemas.microsoft.com/office/drawing/2014/main" id="{35210FF3-65F2-7B74-4153-F8A2169CB57A}"/>
                    </a:ext>
                  </a:extLst>
                </p:cNvPr>
                <p:cNvSpPr txBox="1">
                  <a:spLocks noRot="1" noChangeAspect="1" noMove="1" noResize="1" noEditPoints="1" noAdjustHandles="1" noChangeArrowheads="1" noChangeShapeType="1" noTextEdit="1"/>
                </p:cNvSpPr>
                <p:nvPr/>
              </p:nvSpPr>
              <p:spPr>
                <a:xfrm>
                  <a:off x="9520777" y="1468373"/>
                  <a:ext cx="36766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327DFC8-2199-B2DB-821B-F4C1727BC143}"/>
                    </a:ext>
                  </a:extLst>
                </p:cNvPr>
                <p:cNvSpPr txBox="1"/>
                <p:nvPr/>
              </p:nvSpPr>
              <p:spPr>
                <a:xfrm>
                  <a:off x="9515647" y="946801"/>
                  <a:ext cx="3779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32" name="TextBox 31">
                  <a:extLst>
                    <a:ext uri="{FF2B5EF4-FFF2-40B4-BE49-F238E27FC236}">
                      <a16:creationId xmlns:a16="http://schemas.microsoft.com/office/drawing/2014/main" id="{E327DFC8-2199-B2DB-821B-F4C1727BC143}"/>
                    </a:ext>
                  </a:extLst>
                </p:cNvPr>
                <p:cNvSpPr txBox="1">
                  <a:spLocks noRot="1" noChangeAspect="1" noMove="1" noResize="1" noEditPoints="1" noAdjustHandles="1" noChangeArrowheads="1" noChangeShapeType="1" noTextEdit="1"/>
                </p:cNvSpPr>
                <p:nvPr/>
              </p:nvSpPr>
              <p:spPr>
                <a:xfrm>
                  <a:off x="9515647" y="946801"/>
                  <a:ext cx="377924"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4687161-DE2C-1194-F9FB-6FDADF510380}"/>
                    </a:ext>
                  </a:extLst>
                </p:cNvPr>
                <p:cNvSpPr txBox="1"/>
                <p:nvPr/>
              </p:nvSpPr>
              <p:spPr>
                <a:xfrm>
                  <a:off x="10253216" y="933575"/>
                  <a:ext cx="3564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m:t>
                        </m:r>
                      </m:oMath>
                    </m:oMathPara>
                  </a14:m>
                  <a:endParaRPr lang="en-US" dirty="0"/>
                </a:p>
              </p:txBody>
            </p:sp>
          </mc:Choice>
          <mc:Fallback xmlns="">
            <p:sp>
              <p:nvSpPr>
                <p:cNvPr id="33" name="TextBox 32">
                  <a:extLst>
                    <a:ext uri="{FF2B5EF4-FFF2-40B4-BE49-F238E27FC236}">
                      <a16:creationId xmlns:a16="http://schemas.microsoft.com/office/drawing/2014/main" id="{44687161-DE2C-1194-F9FB-6FDADF510380}"/>
                    </a:ext>
                  </a:extLst>
                </p:cNvPr>
                <p:cNvSpPr txBox="1">
                  <a:spLocks noRot="1" noChangeAspect="1" noMove="1" noResize="1" noEditPoints="1" noAdjustHandles="1" noChangeArrowheads="1" noChangeShapeType="1" noTextEdit="1"/>
                </p:cNvSpPr>
                <p:nvPr/>
              </p:nvSpPr>
              <p:spPr>
                <a:xfrm>
                  <a:off x="10253216" y="933575"/>
                  <a:ext cx="356444" cy="369332"/>
                </a:xfrm>
                <a:prstGeom prst="rect">
                  <a:avLst/>
                </a:prstGeom>
                <a:blipFill>
                  <a:blip r:embed="rId12"/>
                  <a:stretch>
                    <a:fillRect/>
                  </a:stretch>
                </a:blipFill>
              </p:spPr>
              <p:txBody>
                <a:bodyPr/>
                <a:lstStyle/>
                <a:p>
                  <a:r>
                    <a:rPr lang="en-US">
                      <a:noFill/>
                    </a:rPr>
                    <a:t> </a:t>
                  </a:r>
                </a:p>
              </p:txBody>
            </p:sp>
          </mc:Fallback>
        </mc:AlternateContent>
      </p:grpSp>
      <p:grpSp>
        <p:nvGrpSpPr>
          <p:cNvPr id="137" name="Group 136">
            <a:extLst>
              <a:ext uri="{FF2B5EF4-FFF2-40B4-BE49-F238E27FC236}">
                <a16:creationId xmlns:a16="http://schemas.microsoft.com/office/drawing/2014/main" id="{4CB036F3-F9F8-2F63-8088-E0165E3AE414}"/>
              </a:ext>
            </a:extLst>
          </p:cNvPr>
          <p:cNvGrpSpPr/>
          <p:nvPr/>
        </p:nvGrpSpPr>
        <p:grpSpPr>
          <a:xfrm>
            <a:off x="10469838" y="2070062"/>
            <a:ext cx="1661512" cy="1976029"/>
            <a:chOff x="9864938" y="2203683"/>
            <a:chExt cx="1661512" cy="1976029"/>
          </a:xfrm>
        </p:grpSpPr>
        <p:cxnSp>
          <p:nvCxnSpPr>
            <p:cNvPr id="34" name="Straight Connector 33">
              <a:extLst>
                <a:ext uri="{FF2B5EF4-FFF2-40B4-BE49-F238E27FC236}">
                  <a16:creationId xmlns:a16="http://schemas.microsoft.com/office/drawing/2014/main" id="{BD2BC165-9EEB-448F-E991-8C35333351A1}"/>
                </a:ext>
              </a:extLst>
            </p:cNvPr>
            <p:cNvCxnSpPr>
              <a:cxnSpLocks/>
            </p:cNvCxnSpPr>
            <p:nvPr/>
          </p:nvCxnSpPr>
          <p:spPr>
            <a:xfrm flipH="1" flipV="1">
              <a:off x="10191392" y="3449104"/>
              <a:ext cx="487926" cy="487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DDF32E3-A874-43D7-F830-2265FCCAE9A2}"/>
                </a:ext>
              </a:extLst>
            </p:cNvPr>
            <p:cNvCxnSpPr>
              <a:cxnSpLocks/>
            </p:cNvCxnSpPr>
            <p:nvPr/>
          </p:nvCxnSpPr>
          <p:spPr>
            <a:xfrm flipV="1">
              <a:off x="10679318" y="3449104"/>
              <a:ext cx="0" cy="487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374E943-55FB-6E44-971A-22C592136563}"/>
                </a:ext>
              </a:extLst>
            </p:cNvPr>
            <p:cNvCxnSpPr>
              <a:cxnSpLocks/>
            </p:cNvCxnSpPr>
            <p:nvPr/>
          </p:nvCxnSpPr>
          <p:spPr>
            <a:xfrm flipV="1">
              <a:off x="10191142" y="2960201"/>
              <a:ext cx="0" cy="487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FD224D8-D61B-FFFA-E5B0-6AD5EE4D3C68}"/>
                </a:ext>
              </a:extLst>
            </p:cNvPr>
            <p:cNvCxnSpPr>
              <a:cxnSpLocks/>
            </p:cNvCxnSpPr>
            <p:nvPr/>
          </p:nvCxnSpPr>
          <p:spPr>
            <a:xfrm flipH="1" flipV="1">
              <a:off x="10193507" y="2960201"/>
              <a:ext cx="485558" cy="488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F2975FA-BE8F-FA0E-4138-51FE29E8CA59}"/>
                </a:ext>
              </a:extLst>
            </p:cNvPr>
            <p:cNvCxnSpPr>
              <a:cxnSpLocks/>
            </p:cNvCxnSpPr>
            <p:nvPr/>
          </p:nvCxnSpPr>
          <p:spPr>
            <a:xfrm flipV="1">
              <a:off x="10191142" y="2964356"/>
              <a:ext cx="487923" cy="48322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86226BF3-F85A-B819-4C95-017602CB43FF}"/>
                    </a:ext>
                  </a:extLst>
                </p:cNvPr>
                <p:cNvSpPr txBox="1"/>
                <p:nvPr/>
              </p:nvSpPr>
              <p:spPr>
                <a:xfrm>
                  <a:off x="10368188" y="3810380"/>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45" name="TextBox 44">
                  <a:extLst>
                    <a:ext uri="{FF2B5EF4-FFF2-40B4-BE49-F238E27FC236}">
                      <a16:creationId xmlns:a16="http://schemas.microsoft.com/office/drawing/2014/main" id="{86226BF3-F85A-B819-4C95-017602CB43FF}"/>
                    </a:ext>
                  </a:extLst>
                </p:cNvPr>
                <p:cNvSpPr txBox="1">
                  <a:spLocks noRot="1" noChangeAspect="1" noMove="1" noResize="1" noEditPoints="1" noAdjustHandles="1" noChangeArrowheads="1" noChangeShapeType="1" noTextEdit="1"/>
                </p:cNvSpPr>
                <p:nvPr/>
              </p:nvSpPr>
              <p:spPr>
                <a:xfrm>
                  <a:off x="10368188" y="3810380"/>
                  <a:ext cx="371447"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0BA46AD-C9CE-0F48-844F-8C2EF01520E7}"/>
                    </a:ext>
                  </a:extLst>
                </p:cNvPr>
                <p:cNvSpPr txBox="1"/>
                <p:nvPr/>
              </p:nvSpPr>
              <p:spPr>
                <a:xfrm>
                  <a:off x="11112709" y="3321374"/>
                  <a:ext cx="3779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48" name="TextBox 47">
                  <a:extLst>
                    <a:ext uri="{FF2B5EF4-FFF2-40B4-BE49-F238E27FC236}">
                      <a16:creationId xmlns:a16="http://schemas.microsoft.com/office/drawing/2014/main" id="{20BA46AD-C9CE-0F48-844F-8C2EF01520E7}"/>
                    </a:ext>
                  </a:extLst>
                </p:cNvPr>
                <p:cNvSpPr txBox="1">
                  <a:spLocks noRot="1" noChangeAspect="1" noMove="1" noResize="1" noEditPoints="1" noAdjustHandles="1" noChangeArrowheads="1" noChangeShapeType="1" noTextEdit="1"/>
                </p:cNvSpPr>
                <p:nvPr/>
              </p:nvSpPr>
              <p:spPr>
                <a:xfrm>
                  <a:off x="11112709" y="3321374"/>
                  <a:ext cx="377924" cy="369332"/>
                </a:xfrm>
                <a:prstGeom prst="rect">
                  <a:avLst/>
                </a:prstGeom>
                <a:blipFill>
                  <a:blip r:embed="rId14"/>
                  <a:stretch>
                    <a:fillRect/>
                  </a:stretch>
                </a:blipFill>
              </p:spPr>
              <p:txBody>
                <a:bodyPr/>
                <a:lstStyle/>
                <a:p>
                  <a:r>
                    <a:rPr lang="en-US">
                      <a:noFill/>
                    </a:rPr>
                    <a:t> </a:t>
                  </a:r>
                </a:p>
              </p:txBody>
            </p:sp>
          </mc:Fallback>
        </mc:AlternateContent>
        <p:cxnSp>
          <p:nvCxnSpPr>
            <p:cNvPr id="51" name="Straight Connector 50">
              <a:extLst>
                <a:ext uri="{FF2B5EF4-FFF2-40B4-BE49-F238E27FC236}">
                  <a16:creationId xmlns:a16="http://schemas.microsoft.com/office/drawing/2014/main" id="{513B7A8E-4F5D-8664-0591-D10CB5D6A500}"/>
                </a:ext>
              </a:extLst>
            </p:cNvPr>
            <p:cNvCxnSpPr>
              <a:cxnSpLocks/>
            </p:cNvCxnSpPr>
            <p:nvPr/>
          </p:nvCxnSpPr>
          <p:spPr>
            <a:xfrm flipH="1" flipV="1">
              <a:off x="10679067" y="2960690"/>
              <a:ext cx="488175" cy="487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C9C4231-EEBC-657C-1FE3-63C0BA6338BE}"/>
                </a:ext>
              </a:extLst>
            </p:cNvPr>
            <p:cNvCxnSpPr>
              <a:cxnSpLocks/>
            </p:cNvCxnSpPr>
            <p:nvPr/>
          </p:nvCxnSpPr>
          <p:spPr>
            <a:xfrm flipV="1">
              <a:off x="10679067" y="2960201"/>
              <a:ext cx="488175" cy="488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7CDF703-E65E-DF07-684F-15B40A28F9DC}"/>
                </a:ext>
              </a:extLst>
            </p:cNvPr>
            <p:cNvCxnSpPr>
              <a:cxnSpLocks/>
            </p:cNvCxnSpPr>
            <p:nvPr/>
          </p:nvCxnSpPr>
          <p:spPr>
            <a:xfrm flipV="1">
              <a:off x="11167243" y="2961178"/>
              <a:ext cx="0" cy="487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3E88ADF-29CE-1D5B-0F1E-060E52546177}"/>
                </a:ext>
              </a:extLst>
            </p:cNvPr>
            <p:cNvCxnSpPr>
              <a:cxnSpLocks/>
            </p:cNvCxnSpPr>
            <p:nvPr/>
          </p:nvCxnSpPr>
          <p:spPr>
            <a:xfrm flipH="1">
              <a:off x="10679068" y="3449103"/>
              <a:ext cx="488175" cy="487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1AA3C7C-2C80-3B8B-5B33-9FE424B2D00E}"/>
                </a:ext>
              </a:extLst>
            </p:cNvPr>
            <p:cNvCxnSpPr>
              <a:cxnSpLocks/>
            </p:cNvCxnSpPr>
            <p:nvPr/>
          </p:nvCxnSpPr>
          <p:spPr>
            <a:xfrm flipH="1">
              <a:off x="10188327" y="2469809"/>
              <a:ext cx="493576" cy="492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9A0C24A-80B3-17D5-5F98-99448768550D}"/>
                </a:ext>
              </a:extLst>
            </p:cNvPr>
            <p:cNvCxnSpPr>
              <a:cxnSpLocks/>
            </p:cNvCxnSpPr>
            <p:nvPr/>
          </p:nvCxnSpPr>
          <p:spPr>
            <a:xfrm>
              <a:off x="10678639" y="2469809"/>
              <a:ext cx="0" cy="506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34EF0EB-9F3F-A75C-0811-4E2A1952D1F4}"/>
                </a:ext>
              </a:extLst>
            </p:cNvPr>
            <p:cNvCxnSpPr>
              <a:cxnSpLocks/>
            </p:cNvCxnSpPr>
            <p:nvPr/>
          </p:nvCxnSpPr>
          <p:spPr>
            <a:xfrm flipH="1" flipV="1">
              <a:off x="10676734" y="2469809"/>
              <a:ext cx="490508" cy="487215"/>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164F1A06-0CEC-BAC5-5DA5-E8B35746A150}"/>
                </a:ext>
              </a:extLst>
            </p:cNvPr>
            <p:cNvSpPr/>
            <p:nvPr/>
          </p:nvSpPr>
          <p:spPr>
            <a:xfrm>
              <a:off x="10659043" y="2445368"/>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BD8B361D-DA6F-6F6F-B6A9-5AD830441ABE}"/>
                </a:ext>
              </a:extLst>
            </p:cNvPr>
            <p:cNvSpPr/>
            <p:nvPr/>
          </p:nvSpPr>
          <p:spPr>
            <a:xfrm>
              <a:off x="10656997" y="2938319"/>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740C1884-E641-F308-A403-512A0BC863D7}"/>
                </a:ext>
              </a:extLst>
            </p:cNvPr>
            <p:cNvSpPr/>
            <p:nvPr/>
          </p:nvSpPr>
          <p:spPr>
            <a:xfrm>
              <a:off x="10658076" y="3428043"/>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2D582DF3-1E03-34C1-681F-01973EDBDA20}"/>
                </a:ext>
              </a:extLst>
            </p:cNvPr>
            <p:cNvSpPr/>
            <p:nvPr/>
          </p:nvSpPr>
          <p:spPr>
            <a:xfrm>
              <a:off x="10661848" y="3917162"/>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1FF633D6-61F8-1716-83C6-768C781FC18F}"/>
                </a:ext>
              </a:extLst>
            </p:cNvPr>
            <p:cNvSpPr/>
            <p:nvPr/>
          </p:nvSpPr>
          <p:spPr>
            <a:xfrm>
              <a:off x="11144418" y="2939591"/>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41592288-ED27-F5FA-9F11-74DC61506A00}"/>
                </a:ext>
              </a:extLst>
            </p:cNvPr>
            <p:cNvSpPr/>
            <p:nvPr/>
          </p:nvSpPr>
          <p:spPr>
            <a:xfrm>
              <a:off x="11143846" y="3428025"/>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B69F659D-CC19-2FAE-D55D-70C554608153}"/>
                </a:ext>
              </a:extLst>
            </p:cNvPr>
            <p:cNvSpPr/>
            <p:nvPr/>
          </p:nvSpPr>
          <p:spPr>
            <a:xfrm>
              <a:off x="10168178" y="2934164"/>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2772F3F0-93C0-B3DB-60E3-40EA89CD769C}"/>
                </a:ext>
              </a:extLst>
            </p:cNvPr>
            <p:cNvSpPr/>
            <p:nvPr/>
          </p:nvSpPr>
          <p:spPr>
            <a:xfrm>
              <a:off x="10168063" y="3426201"/>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37932E9F-45E0-EE66-8340-DE6860BE3EBD}"/>
                    </a:ext>
                  </a:extLst>
                </p:cNvPr>
                <p:cNvSpPr txBox="1"/>
                <p:nvPr/>
              </p:nvSpPr>
              <p:spPr>
                <a:xfrm>
                  <a:off x="9877759" y="3300806"/>
                  <a:ext cx="3676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131" name="TextBox 130">
                  <a:extLst>
                    <a:ext uri="{FF2B5EF4-FFF2-40B4-BE49-F238E27FC236}">
                      <a16:creationId xmlns:a16="http://schemas.microsoft.com/office/drawing/2014/main" id="{37932E9F-45E0-EE66-8340-DE6860BE3EBD}"/>
                    </a:ext>
                  </a:extLst>
                </p:cNvPr>
                <p:cNvSpPr txBox="1">
                  <a:spLocks noRot="1" noChangeAspect="1" noMove="1" noResize="1" noEditPoints="1" noAdjustHandles="1" noChangeArrowheads="1" noChangeShapeType="1" noTextEdit="1"/>
                </p:cNvSpPr>
                <p:nvPr/>
              </p:nvSpPr>
              <p:spPr>
                <a:xfrm>
                  <a:off x="9877759" y="3300806"/>
                  <a:ext cx="367665"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A96E2153-5016-AF13-90D5-CECC3ED82390}"/>
                    </a:ext>
                  </a:extLst>
                </p:cNvPr>
                <p:cNvSpPr txBox="1"/>
                <p:nvPr/>
              </p:nvSpPr>
              <p:spPr>
                <a:xfrm>
                  <a:off x="10378575" y="3328199"/>
                  <a:ext cx="3506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132" name="TextBox 131">
                  <a:extLst>
                    <a:ext uri="{FF2B5EF4-FFF2-40B4-BE49-F238E27FC236}">
                      <a16:creationId xmlns:a16="http://schemas.microsoft.com/office/drawing/2014/main" id="{A96E2153-5016-AF13-90D5-CECC3ED82390}"/>
                    </a:ext>
                  </a:extLst>
                </p:cNvPr>
                <p:cNvSpPr txBox="1">
                  <a:spLocks noRot="1" noChangeAspect="1" noMove="1" noResize="1" noEditPoints="1" noAdjustHandles="1" noChangeArrowheads="1" noChangeShapeType="1" noTextEdit="1"/>
                </p:cNvSpPr>
                <p:nvPr/>
              </p:nvSpPr>
              <p:spPr>
                <a:xfrm>
                  <a:off x="10378575" y="3328199"/>
                  <a:ext cx="350672"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B4743844-A744-E348-3689-C9AD124E094D}"/>
                    </a:ext>
                  </a:extLst>
                </p:cNvPr>
                <p:cNvSpPr txBox="1"/>
                <p:nvPr/>
              </p:nvSpPr>
              <p:spPr>
                <a:xfrm>
                  <a:off x="9864938" y="2738620"/>
                  <a:ext cx="3564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m:t>
                        </m:r>
                      </m:oMath>
                    </m:oMathPara>
                  </a14:m>
                  <a:endParaRPr lang="en-US" dirty="0"/>
                </a:p>
              </p:txBody>
            </p:sp>
          </mc:Choice>
          <mc:Fallback xmlns="">
            <p:sp>
              <p:nvSpPr>
                <p:cNvPr id="133" name="TextBox 132">
                  <a:extLst>
                    <a:ext uri="{FF2B5EF4-FFF2-40B4-BE49-F238E27FC236}">
                      <a16:creationId xmlns:a16="http://schemas.microsoft.com/office/drawing/2014/main" id="{B4743844-A744-E348-3689-C9AD124E094D}"/>
                    </a:ext>
                  </a:extLst>
                </p:cNvPr>
                <p:cNvSpPr txBox="1">
                  <a:spLocks noRot="1" noChangeAspect="1" noMove="1" noResize="1" noEditPoints="1" noAdjustHandles="1" noChangeArrowheads="1" noChangeShapeType="1" noTextEdit="1"/>
                </p:cNvSpPr>
                <p:nvPr/>
              </p:nvSpPr>
              <p:spPr>
                <a:xfrm>
                  <a:off x="9864938" y="2738620"/>
                  <a:ext cx="356444"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7B5B3811-4959-277B-2C03-D9C6844C0A1B}"/>
                    </a:ext>
                  </a:extLst>
                </p:cNvPr>
                <p:cNvSpPr txBox="1"/>
                <p:nvPr/>
              </p:nvSpPr>
              <p:spPr>
                <a:xfrm>
                  <a:off x="10378575" y="2746307"/>
                  <a:ext cx="370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oMath>
                    </m:oMathPara>
                  </a14:m>
                  <a:endParaRPr lang="en-US" dirty="0"/>
                </a:p>
              </p:txBody>
            </p:sp>
          </mc:Choice>
          <mc:Fallback xmlns="">
            <p:sp>
              <p:nvSpPr>
                <p:cNvPr id="134" name="TextBox 133">
                  <a:extLst>
                    <a:ext uri="{FF2B5EF4-FFF2-40B4-BE49-F238E27FC236}">
                      <a16:creationId xmlns:a16="http://schemas.microsoft.com/office/drawing/2014/main" id="{7B5B3811-4959-277B-2C03-D9C6844C0A1B}"/>
                    </a:ext>
                  </a:extLst>
                </p:cNvPr>
                <p:cNvSpPr txBox="1">
                  <a:spLocks noRot="1" noChangeAspect="1" noMove="1" noResize="1" noEditPoints="1" noAdjustHandles="1" noChangeArrowheads="1" noChangeShapeType="1" noTextEdit="1"/>
                </p:cNvSpPr>
                <p:nvPr/>
              </p:nvSpPr>
              <p:spPr>
                <a:xfrm>
                  <a:off x="10378575" y="2746307"/>
                  <a:ext cx="370935" cy="369332"/>
                </a:xfrm>
                <a:prstGeom prst="rect">
                  <a:avLst/>
                </a:prstGeom>
                <a:blipFill>
                  <a:blip r:embed="rId1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1D4B1D40-7FF1-6A5E-6EF0-A9A52F30C2B6}"/>
                    </a:ext>
                  </a:extLst>
                </p:cNvPr>
                <p:cNvSpPr txBox="1"/>
                <p:nvPr/>
              </p:nvSpPr>
              <p:spPr>
                <a:xfrm>
                  <a:off x="11143846" y="2747498"/>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oMath>
                    </m:oMathPara>
                  </a14:m>
                  <a:endParaRPr lang="en-US" dirty="0"/>
                </a:p>
              </p:txBody>
            </p:sp>
          </mc:Choice>
          <mc:Fallback xmlns="">
            <p:sp>
              <p:nvSpPr>
                <p:cNvPr id="135" name="TextBox 134">
                  <a:extLst>
                    <a:ext uri="{FF2B5EF4-FFF2-40B4-BE49-F238E27FC236}">
                      <a16:creationId xmlns:a16="http://schemas.microsoft.com/office/drawing/2014/main" id="{1D4B1D40-7FF1-6A5E-6EF0-A9A52F30C2B6}"/>
                    </a:ext>
                  </a:extLst>
                </p:cNvPr>
                <p:cNvSpPr txBox="1">
                  <a:spLocks noRot="1" noChangeAspect="1" noMove="1" noResize="1" noEditPoints="1" noAdjustHandles="1" noChangeArrowheads="1" noChangeShapeType="1" noTextEdit="1"/>
                </p:cNvSpPr>
                <p:nvPr/>
              </p:nvSpPr>
              <p:spPr>
                <a:xfrm>
                  <a:off x="11143846" y="2747498"/>
                  <a:ext cx="382604" cy="369332"/>
                </a:xfrm>
                <a:prstGeom prst="rect">
                  <a:avLst/>
                </a:prstGeom>
                <a:blipFill>
                  <a:blip r:embed="rId19"/>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A63BB8F6-3C85-CDB2-4750-7F06B61231F0}"/>
                    </a:ext>
                  </a:extLst>
                </p:cNvPr>
                <p:cNvSpPr txBox="1"/>
                <p:nvPr/>
              </p:nvSpPr>
              <p:spPr>
                <a:xfrm>
                  <a:off x="10383689" y="2203683"/>
                  <a:ext cx="3697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136" name="TextBox 135">
                  <a:extLst>
                    <a:ext uri="{FF2B5EF4-FFF2-40B4-BE49-F238E27FC236}">
                      <a16:creationId xmlns:a16="http://schemas.microsoft.com/office/drawing/2014/main" id="{A63BB8F6-3C85-CDB2-4750-7F06B61231F0}"/>
                    </a:ext>
                  </a:extLst>
                </p:cNvPr>
                <p:cNvSpPr txBox="1">
                  <a:spLocks noRot="1" noChangeAspect="1" noMove="1" noResize="1" noEditPoints="1" noAdjustHandles="1" noChangeArrowheads="1" noChangeShapeType="1" noTextEdit="1"/>
                </p:cNvSpPr>
                <p:nvPr/>
              </p:nvSpPr>
              <p:spPr>
                <a:xfrm>
                  <a:off x="10383689" y="2203683"/>
                  <a:ext cx="369781" cy="369332"/>
                </a:xfrm>
                <a:prstGeom prst="rect">
                  <a:avLst/>
                </a:prstGeom>
                <a:blipFill>
                  <a:blip r:embed="rId20"/>
                  <a:stretch>
                    <a:fillRect/>
                  </a:stretch>
                </a:blipFill>
              </p:spPr>
              <p:txBody>
                <a:bodyPr/>
                <a:lstStyle/>
                <a:p>
                  <a:r>
                    <a:rPr lang="en-US">
                      <a:noFill/>
                    </a:rPr>
                    <a:t> </a:t>
                  </a:r>
                </a:p>
              </p:txBody>
            </p:sp>
          </mc:Fallback>
        </mc:AlternateContent>
      </p:grpSp>
      <p:sp>
        <p:nvSpPr>
          <p:cNvPr id="138" name="TextBox 137">
            <a:extLst>
              <a:ext uri="{FF2B5EF4-FFF2-40B4-BE49-F238E27FC236}">
                <a16:creationId xmlns:a16="http://schemas.microsoft.com/office/drawing/2014/main" id="{89E37B46-196B-C76C-AA48-43C270F9C785}"/>
              </a:ext>
            </a:extLst>
          </p:cNvPr>
          <p:cNvSpPr txBox="1"/>
          <p:nvPr/>
        </p:nvSpPr>
        <p:spPr>
          <a:xfrm>
            <a:off x="9983799" y="339857"/>
            <a:ext cx="1641860" cy="369332"/>
          </a:xfrm>
          <a:prstGeom prst="rect">
            <a:avLst/>
          </a:prstGeom>
          <a:noFill/>
        </p:spPr>
        <p:txBody>
          <a:bodyPr wrap="none" rtlCol="0">
            <a:spAutoFit/>
          </a:bodyPr>
          <a:lstStyle/>
          <a:p>
            <a:r>
              <a:rPr lang="en-US" dirty="0" err="1"/>
              <a:t>Hasse</a:t>
            </a:r>
            <a:r>
              <a:rPr lang="en-US" dirty="0"/>
              <a:t> diagrams</a:t>
            </a:r>
          </a:p>
        </p:txBody>
      </p:sp>
      <p:sp>
        <p:nvSpPr>
          <p:cNvPr id="139" name="TextBox 138">
            <a:extLst>
              <a:ext uri="{FF2B5EF4-FFF2-40B4-BE49-F238E27FC236}">
                <a16:creationId xmlns:a16="http://schemas.microsoft.com/office/drawing/2014/main" id="{80AFDB6B-8F75-104F-B031-FA0B2545710A}"/>
              </a:ext>
            </a:extLst>
          </p:cNvPr>
          <p:cNvSpPr txBox="1"/>
          <p:nvPr/>
        </p:nvSpPr>
        <p:spPr>
          <a:xfrm>
            <a:off x="9661795" y="2931474"/>
            <a:ext cx="762773" cy="369332"/>
          </a:xfrm>
          <a:prstGeom prst="rect">
            <a:avLst/>
          </a:prstGeom>
          <a:noFill/>
        </p:spPr>
        <p:txBody>
          <a:bodyPr wrap="none" rtlCol="0">
            <a:spAutoFit/>
          </a:bodyPr>
          <a:lstStyle/>
          <a:p>
            <a:r>
              <a:rPr lang="en-US" dirty="0"/>
              <a:t>lattice</a:t>
            </a:r>
          </a:p>
        </p:txBody>
      </p:sp>
      <p:sp>
        <p:nvSpPr>
          <p:cNvPr id="140" name="TextBox 139">
            <a:extLst>
              <a:ext uri="{FF2B5EF4-FFF2-40B4-BE49-F238E27FC236}">
                <a16:creationId xmlns:a16="http://schemas.microsoft.com/office/drawing/2014/main" id="{D09167F8-2CB9-3CC7-A5E0-797297FCE3C3}"/>
              </a:ext>
            </a:extLst>
          </p:cNvPr>
          <p:cNvSpPr txBox="1"/>
          <p:nvPr/>
        </p:nvSpPr>
        <p:spPr>
          <a:xfrm>
            <a:off x="10824413" y="1078958"/>
            <a:ext cx="1198790" cy="369332"/>
          </a:xfrm>
          <a:prstGeom prst="rect">
            <a:avLst/>
          </a:prstGeom>
          <a:noFill/>
        </p:spPr>
        <p:txBody>
          <a:bodyPr wrap="none" rtlCol="0">
            <a:spAutoFit/>
          </a:bodyPr>
          <a:lstStyle/>
          <a:p>
            <a:r>
              <a:rPr lang="en-US" dirty="0"/>
              <a:t>non-lattice</a:t>
            </a:r>
          </a:p>
        </p:txBody>
      </p:sp>
      <p:sp>
        <p:nvSpPr>
          <p:cNvPr id="8" name="TextBox 7">
            <a:extLst>
              <a:ext uri="{FF2B5EF4-FFF2-40B4-BE49-F238E27FC236}">
                <a16:creationId xmlns:a16="http://schemas.microsoft.com/office/drawing/2014/main" id="{A7CF3DC9-6F53-4916-0105-DEA1692D388B}"/>
              </a:ext>
            </a:extLst>
          </p:cNvPr>
          <p:cNvSpPr txBox="1"/>
          <p:nvPr/>
        </p:nvSpPr>
        <p:spPr>
          <a:xfrm>
            <a:off x="248574" y="3490039"/>
            <a:ext cx="7882286" cy="461665"/>
          </a:xfrm>
          <a:prstGeom prst="rect">
            <a:avLst/>
          </a:prstGeom>
          <a:noFill/>
        </p:spPr>
        <p:txBody>
          <a:bodyPr wrap="none" rtlCol="0">
            <a:spAutoFit/>
          </a:bodyPr>
          <a:lstStyle/>
          <a:p>
            <a:r>
              <a:rPr lang="en-US" sz="2400" dirty="0"/>
              <a:t>A “complete” collection of statements forms a bounded lattice</a:t>
            </a:r>
          </a:p>
        </p:txBody>
      </p:sp>
      <p:grpSp>
        <p:nvGrpSpPr>
          <p:cNvPr id="13" name="Group 12">
            <a:extLst>
              <a:ext uri="{FF2B5EF4-FFF2-40B4-BE49-F238E27FC236}">
                <a16:creationId xmlns:a16="http://schemas.microsoft.com/office/drawing/2014/main" id="{FEA20DC8-22E7-3DCD-0036-1F8E704645FA}"/>
              </a:ext>
            </a:extLst>
          </p:cNvPr>
          <p:cNvGrpSpPr/>
          <p:nvPr/>
        </p:nvGrpSpPr>
        <p:grpSpPr>
          <a:xfrm>
            <a:off x="7224744" y="4936438"/>
            <a:ext cx="1612874" cy="1444614"/>
            <a:chOff x="7129859" y="5046278"/>
            <a:chExt cx="1612874" cy="1444614"/>
          </a:xfrm>
        </p:grpSpPr>
        <p:cxnSp>
          <p:nvCxnSpPr>
            <p:cNvPr id="15" name="Straight Connector 14">
              <a:extLst>
                <a:ext uri="{FF2B5EF4-FFF2-40B4-BE49-F238E27FC236}">
                  <a16:creationId xmlns:a16="http://schemas.microsoft.com/office/drawing/2014/main" id="{27E6B935-1A30-B369-8F66-9DA6D13865A7}"/>
                </a:ext>
              </a:extLst>
            </p:cNvPr>
            <p:cNvCxnSpPr>
              <a:cxnSpLocks/>
            </p:cNvCxnSpPr>
            <p:nvPr/>
          </p:nvCxnSpPr>
          <p:spPr>
            <a:xfrm flipH="1" flipV="1">
              <a:off x="7443492" y="5760284"/>
              <a:ext cx="487926" cy="487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61067E1-3D72-2877-0FFB-3F70FEF432D0}"/>
                </a:ext>
              </a:extLst>
            </p:cNvPr>
            <p:cNvCxnSpPr>
              <a:cxnSpLocks/>
            </p:cNvCxnSpPr>
            <p:nvPr/>
          </p:nvCxnSpPr>
          <p:spPr>
            <a:xfrm flipV="1">
              <a:off x="7931418" y="5760284"/>
              <a:ext cx="0" cy="48792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2655203A-17D8-34E0-D883-10160A8FA316}"/>
                    </a:ext>
                  </a:extLst>
                </p:cNvPr>
                <p:cNvSpPr txBox="1"/>
                <p:nvPr/>
              </p:nvSpPr>
              <p:spPr>
                <a:xfrm>
                  <a:off x="7620288" y="6121560"/>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3" name="TextBox 22">
                  <a:extLst>
                    <a:ext uri="{FF2B5EF4-FFF2-40B4-BE49-F238E27FC236}">
                      <a16:creationId xmlns:a16="http://schemas.microsoft.com/office/drawing/2014/main" id="{8CB1CC95-E6F6-F86F-2510-4FF0654BE2B3}"/>
                    </a:ext>
                  </a:extLst>
                </p:cNvPr>
                <p:cNvSpPr txBox="1">
                  <a:spLocks noRot="1" noChangeAspect="1" noMove="1" noResize="1" noEditPoints="1" noAdjustHandles="1" noChangeArrowheads="1" noChangeShapeType="1" noTextEdit="1"/>
                </p:cNvSpPr>
                <p:nvPr/>
              </p:nvSpPr>
              <p:spPr>
                <a:xfrm>
                  <a:off x="7620288" y="6121560"/>
                  <a:ext cx="371447" cy="369332"/>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FB10F085-02EF-0AFA-40C7-926F85C31DCE}"/>
                    </a:ext>
                  </a:extLst>
                </p:cNvPr>
                <p:cNvSpPr txBox="1"/>
                <p:nvPr/>
              </p:nvSpPr>
              <p:spPr>
                <a:xfrm>
                  <a:off x="8364809" y="5632554"/>
                  <a:ext cx="3779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39" name="TextBox 38">
                  <a:extLst>
                    <a:ext uri="{FF2B5EF4-FFF2-40B4-BE49-F238E27FC236}">
                      <a16:creationId xmlns:a16="http://schemas.microsoft.com/office/drawing/2014/main" id="{251372CC-64CC-7BC2-99F4-A04DD05250DC}"/>
                    </a:ext>
                  </a:extLst>
                </p:cNvPr>
                <p:cNvSpPr txBox="1">
                  <a:spLocks noRot="1" noChangeAspect="1" noMove="1" noResize="1" noEditPoints="1" noAdjustHandles="1" noChangeArrowheads="1" noChangeShapeType="1" noTextEdit="1"/>
                </p:cNvSpPr>
                <p:nvPr/>
              </p:nvSpPr>
              <p:spPr>
                <a:xfrm>
                  <a:off x="8364809" y="5632554"/>
                  <a:ext cx="377924" cy="369332"/>
                </a:xfrm>
                <a:prstGeom prst="rect">
                  <a:avLst/>
                </a:prstGeom>
                <a:blipFill>
                  <a:blip r:embed="rId6"/>
                  <a:stretch>
                    <a:fillRect/>
                  </a:stretch>
                </a:blipFill>
              </p:spPr>
              <p:txBody>
                <a:bodyPr/>
                <a:lstStyle/>
                <a:p>
                  <a:r>
                    <a:rPr lang="en-US">
                      <a:noFill/>
                    </a:rPr>
                    <a:t> </a:t>
                  </a:r>
                </a:p>
              </p:txBody>
            </p:sp>
          </mc:Fallback>
        </mc:AlternateContent>
        <p:cxnSp>
          <p:nvCxnSpPr>
            <p:cNvPr id="23" name="Straight Connector 22">
              <a:extLst>
                <a:ext uri="{FF2B5EF4-FFF2-40B4-BE49-F238E27FC236}">
                  <a16:creationId xmlns:a16="http://schemas.microsoft.com/office/drawing/2014/main" id="{AC621B05-C4A8-E8E5-1C5F-C9716E9514BC}"/>
                </a:ext>
              </a:extLst>
            </p:cNvPr>
            <p:cNvCxnSpPr>
              <a:cxnSpLocks/>
            </p:cNvCxnSpPr>
            <p:nvPr/>
          </p:nvCxnSpPr>
          <p:spPr>
            <a:xfrm flipH="1">
              <a:off x="7931168" y="5760283"/>
              <a:ext cx="488175" cy="487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014FA052-87DD-B26A-B78E-3FCCC5729A28}"/>
                </a:ext>
              </a:extLst>
            </p:cNvPr>
            <p:cNvCxnSpPr>
              <a:cxnSpLocks/>
            </p:cNvCxnSpPr>
            <p:nvPr/>
          </p:nvCxnSpPr>
          <p:spPr>
            <a:xfrm flipH="1">
              <a:off x="7440427" y="5272479"/>
              <a:ext cx="493576" cy="492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A14BFF9-3CFA-F8D0-D599-DF28037C4BE5}"/>
                </a:ext>
              </a:extLst>
            </p:cNvPr>
            <p:cNvCxnSpPr>
              <a:cxnSpLocks/>
            </p:cNvCxnSpPr>
            <p:nvPr/>
          </p:nvCxnSpPr>
          <p:spPr>
            <a:xfrm>
              <a:off x="7930739" y="5272479"/>
              <a:ext cx="0" cy="506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38065A5-245E-2FA0-7C80-1D9372019A68}"/>
                </a:ext>
              </a:extLst>
            </p:cNvPr>
            <p:cNvCxnSpPr>
              <a:cxnSpLocks/>
            </p:cNvCxnSpPr>
            <p:nvPr/>
          </p:nvCxnSpPr>
          <p:spPr>
            <a:xfrm flipH="1" flipV="1">
              <a:off x="7928834" y="5272479"/>
              <a:ext cx="490508" cy="487215"/>
            </a:xfrm>
            <a:prstGeom prst="line">
              <a:avLst/>
            </a:prstGeom>
          </p:spPr>
          <p:style>
            <a:lnRef idx="1">
              <a:schemeClr val="accent1"/>
            </a:lnRef>
            <a:fillRef idx="0">
              <a:schemeClr val="accent1"/>
            </a:fillRef>
            <a:effectRef idx="0">
              <a:schemeClr val="accent1"/>
            </a:effectRef>
            <a:fontRef idx="minor">
              <a:schemeClr val="tx1"/>
            </a:fontRef>
          </p:style>
        </p:cxnSp>
        <p:sp>
          <p:nvSpPr>
            <p:cNvPr id="42" name="Oval 41">
              <a:extLst>
                <a:ext uri="{FF2B5EF4-FFF2-40B4-BE49-F238E27FC236}">
                  <a16:creationId xmlns:a16="http://schemas.microsoft.com/office/drawing/2014/main" id="{6ABDF7AF-40A6-482D-7AFC-BFDAE26122A2}"/>
                </a:ext>
              </a:extLst>
            </p:cNvPr>
            <p:cNvSpPr/>
            <p:nvPr/>
          </p:nvSpPr>
          <p:spPr>
            <a:xfrm>
              <a:off x="7909238" y="5261373"/>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FC6EBECD-F940-1996-8F6C-183089F156BD}"/>
                </a:ext>
              </a:extLst>
            </p:cNvPr>
            <p:cNvSpPr/>
            <p:nvPr/>
          </p:nvSpPr>
          <p:spPr>
            <a:xfrm>
              <a:off x="7910176" y="5739223"/>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682B0E84-B4CE-F86A-B6F5-FBDC37ECAA9C}"/>
                </a:ext>
              </a:extLst>
            </p:cNvPr>
            <p:cNvSpPr/>
            <p:nvPr/>
          </p:nvSpPr>
          <p:spPr>
            <a:xfrm>
              <a:off x="7908233" y="6222627"/>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738BCF9D-0F0E-ED7F-AD23-63309AC06A9C}"/>
                </a:ext>
              </a:extLst>
            </p:cNvPr>
            <p:cNvSpPr/>
            <p:nvPr/>
          </p:nvSpPr>
          <p:spPr>
            <a:xfrm>
              <a:off x="8395946" y="5739205"/>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B745FD9-1678-B239-5A08-7D2E8663CEBD}"/>
                </a:ext>
              </a:extLst>
            </p:cNvPr>
            <p:cNvSpPr/>
            <p:nvPr/>
          </p:nvSpPr>
          <p:spPr>
            <a:xfrm>
              <a:off x="7420163" y="5737381"/>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AA1958F-D9D6-86A9-9ADA-0CA2F95B1761}"/>
                    </a:ext>
                  </a:extLst>
                </p:cNvPr>
                <p:cNvSpPr txBox="1"/>
                <p:nvPr/>
              </p:nvSpPr>
              <p:spPr>
                <a:xfrm>
                  <a:off x="7129859" y="5611986"/>
                  <a:ext cx="3676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65" name="TextBox 64">
                  <a:extLst>
                    <a:ext uri="{FF2B5EF4-FFF2-40B4-BE49-F238E27FC236}">
                      <a16:creationId xmlns:a16="http://schemas.microsoft.com/office/drawing/2014/main" id="{572E49A2-A66D-EF1F-F4CD-1CE96BD91BD7}"/>
                    </a:ext>
                  </a:extLst>
                </p:cNvPr>
                <p:cNvSpPr txBox="1">
                  <a:spLocks noRot="1" noChangeAspect="1" noMove="1" noResize="1" noEditPoints="1" noAdjustHandles="1" noChangeArrowheads="1" noChangeShapeType="1" noTextEdit="1"/>
                </p:cNvSpPr>
                <p:nvPr/>
              </p:nvSpPr>
              <p:spPr>
                <a:xfrm>
                  <a:off x="7129859" y="5611986"/>
                  <a:ext cx="367665"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46F0D496-6119-4A86-401D-9A9E0D1EB449}"/>
                    </a:ext>
                  </a:extLst>
                </p:cNvPr>
                <p:cNvSpPr txBox="1"/>
                <p:nvPr/>
              </p:nvSpPr>
              <p:spPr>
                <a:xfrm>
                  <a:off x="7630675" y="5639379"/>
                  <a:ext cx="3506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66" name="TextBox 65">
                  <a:extLst>
                    <a:ext uri="{FF2B5EF4-FFF2-40B4-BE49-F238E27FC236}">
                      <a16:creationId xmlns:a16="http://schemas.microsoft.com/office/drawing/2014/main" id="{2B7C0765-5821-2DF9-1950-502C54673248}"/>
                    </a:ext>
                  </a:extLst>
                </p:cNvPr>
                <p:cNvSpPr txBox="1">
                  <a:spLocks noRot="1" noChangeAspect="1" noMove="1" noResize="1" noEditPoints="1" noAdjustHandles="1" noChangeArrowheads="1" noChangeShapeType="1" noTextEdit="1"/>
                </p:cNvSpPr>
                <p:nvPr/>
              </p:nvSpPr>
              <p:spPr>
                <a:xfrm>
                  <a:off x="7630675" y="5639379"/>
                  <a:ext cx="350672" cy="369332"/>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EDC156BD-CE5A-808E-9F49-046B6BF516C8}"/>
                    </a:ext>
                  </a:extLst>
                </p:cNvPr>
                <p:cNvSpPr txBox="1"/>
                <p:nvPr/>
              </p:nvSpPr>
              <p:spPr>
                <a:xfrm>
                  <a:off x="7642006" y="5046278"/>
                  <a:ext cx="3564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m:t>
                        </m:r>
                      </m:oMath>
                    </m:oMathPara>
                  </a14:m>
                  <a:endParaRPr lang="en-US" dirty="0"/>
                </a:p>
              </p:txBody>
            </p:sp>
          </mc:Choice>
          <mc:Fallback xmlns="">
            <p:sp>
              <p:nvSpPr>
                <p:cNvPr id="67" name="TextBox 66">
                  <a:extLst>
                    <a:ext uri="{FF2B5EF4-FFF2-40B4-BE49-F238E27FC236}">
                      <a16:creationId xmlns:a16="http://schemas.microsoft.com/office/drawing/2014/main" id="{956383E3-6A8E-03BB-26FD-78D8BC306175}"/>
                    </a:ext>
                  </a:extLst>
                </p:cNvPr>
                <p:cNvSpPr txBox="1">
                  <a:spLocks noRot="1" noChangeAspect="1" noMove="1" noResize="1" noEditPoints="1" noAdjustHandles="1" noChangeArrowheads="1" noChangeShapeType="1" noTextEdit="1"/>
                </p:cNvSpPr>
                <p:nvPr/>
              </p:nvSpPr>
              <p:spPr>
                <a:xfrm>
                  <a:off x="7642006" y="5046278"/>
                  <a:ext cx="356444" cy="369332"/>
                </a:xfrm>
                <a:prstGeom prst="rect">
                  <a:avLst/>
                </a:prstGeom>
                <a:blipFill>
                  <a:blip r:embed="rId23"/>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8" name="TextBox 57">
                <a:extLst>
                  <a:ext uri="{FF2B5EF4-FFF2-40B4-BE49-F238E27FC236}">
                    <a16:creationId xmlns:a16="http://schemas.microsoft.com/office/drawing/2014/main" id="{BAADA431-97C5-453F-7777-483EF0E47C10}"/>
                  </a:ext>
                </a:extLst>
              </p:cNvPr>
              <p:cNvSpPr txBox="1"/>
              <p:nvPr/>
            </p:nvSpPr>
            <p:spPr>
              <a:xfrm>
                <a:off x="525421" y="5881954"/>
                <a:ext cx="6374630" cy="461665"/>
              </a:xfrm>
              <a:prstGeom prst="rect">
                <a:avLst/>
              </a:prstGeom>
              <a:noFill/>
            </p:spPr>
            <p:txBody>
              <a:bodyPr wrap="none" rtlCol="0">
                <a:spAutoFit/>
              </a:bodyPr>
              <a:lstStyle/>
              <a:p>
                <a:r>
                  <a:rPr lang="en-US" sz="2400" dirty="0"/>
                  <a:t>“disjunction violation” is simply join </a:t>
                </a:r>
                <a14:m>
                  <m:oMath xmlns:m="http://schemas.openxmlformats.org/officeDocument/2006/math">
                    <m:r>
                      <a:rPr lang="en-US" sz="2400" b="0" i="1" smtClean="0">
                        <a:latin typeface="Cambria Math" panose="02040503050406030204" pitchFamily="18" charset="0"/>
                      </a:rPr>
                      <m:t>≠</m:t>
                    </m:r>
                  </m:oMath>
                </a14:m>
                <a:r>
                  <a:rPr lang="en-US" sz="2400" dirty="0"/>
                  <a:t> disjunction</a:t>
                </a:r>
              </a:p>
            </p:txBody>
          </p:sp>
        </mc:Choice>
        <mc:Fallback xmlns="">
          <p:sp>
            <p:nvSpPr>
              <p:cNvPr id="58" name="TextBox 57">
                <a:extLst>
                  <a:ext uri="{FF2B5EF4-FFF2-40B4-BE49-F238E27FC236}">
                    <a16:creationId xmlns:a16="http://schemas.microsoft.com/office/drawing/2014/main" id="{BAADA431-97C5-453F-7777-483EF0E47C10}"/>
                  </a:ext>
                </a:extLst>
              </p:cNvPr>
              <p:cNvSpPr txBox="1">
                <a:spLocks noRot="1" noChangeAspect="1" noMove="1" noResize="1" noEditPoints="1" noAdjustHandles="1" noChangeArrowheads="1" noChangeShapeType="1" noTextEdit="1"/>
              </p:cNvSpPr>
              <p:nvPr/>
            </p:nvSpPr>
            <p:spPr>
              <a:xfrm>
                <a:off x="525421" y="5881954"/>
                <a:ext cx="6374630" cy="461665"/>
              </a:xfrm>
              <a:prstGeom prst="rect">
                <a:avLst/>
              </a:prstGeom>
              <a:blipFill>
                <a:blip r:embed="rId24"/>
                <a:stretch>
                  <a:fillRect l="-1434" t="-10526" r="-382"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D55627FE-22B6-A58A-F3BF-B04ABEB23ABB}"/>
                  </a:ext>
                </a:extLst>
              </p:cNvPr>
              <p:cNvSpPr txBox="1"/>
              <p:nvPr/>
            </p:nvSpPr>
            <p:spPr>
              <a:xfrm>
                <a:off x="248574" y="4090340"/>
                <a:ext cx="8715922" cy="369332"/>
              </a:xfrm>
              <a:prstGeom prst="rect">
                <a:avLst/>
              </a:prstGeom>
              <a:noFill/>
            </p:spPr>
            <p:txBody>
              <a:bodyPr wrap="square" rtlCol="0">
                <a:spAutoFit/>
              </a:bodyPr>
              <a:lstStyle/>
              <a:p>
                <a:r>
                  <a:rPr lang="en-US" dirty="0"/>
                  <a:t>The join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is the most restrictive statement implied by both statements </a:t>
                </a:r>
                <a14:m>
                  <m:oMath xmlns:m="http://schemas.openxmlformats.org/officeDocument/2006/math">
                    <m:r>
                      <a:rPr lang="en-US" b="0" i="1" smtClean="0">
                        <a:latin typeface="Cambria Math" panose="02040503050406030204" pitchFamily="18" charset="0"/>
                      </a:rPr>
                      <m:t>𝑎</m:t>
                    </m:r>
                  </m:oMath>
                </a14:m>
                <a:r>
                  <a:rPr lang="en-US" dirty="0"/>
                  <a:t> and </a:t>
                </a:r>
                <a14:m>
                  <m:oMath xmlns:m="http://schemas.openxmlformats.org/officeDocument/2006/math">
                    <m:r>
                      <a:rPr lang="en-US" b="0" i="1" smtClean="0">
                        <a:latin typeface="Cambria Math" panose="02040503050406030204" pitchFamily="18" charset="0"/>
                      </a:rPr>
                      <m:t>𝑏</m:t>
                    </m:r>
                  </m:oMath>
                </a14:m>
                <a:endParaRPr lang="en-US" dirty="0"/>
              </a:p>
            </p:txBody>
          </p:sp>
        </mc:Choice>
        <mc:Fallback xmlns="">
          <p:sp>
            <p:nvSpPr>
              <p:cNvPr id="59" name="TextBox 58">
                <a:extLst>
                  <a:ext uri="{FF2B5EF4-FFF2-40B4-BE49-F238E27FC236}">
                    <a16:creationId xmlns:a16="http://schemas.microsoft.com/office/drawing/2014/main" id="{D55627FE-22B6-A58A-F3BF-B04ABEB23ABB}"/>
                  </a:ext>
                </a:extLst>
              </p:cNvPr>
              <p:cNvSpPr txBox="1">
                <a:spLocks noRot="1" noChangeAspect="1" noMove="1" noResize="1" noEditPoints="1" noAdjustHandles="1" noChangeArrowheads="1" noChangeShapeType="1" noTextEdit="1"/>
              </p:cNvSpPr>
              <p:nvPr/>
            </p:nvSpPr>
            <p:spPr>
              <a:xfrm>
                <a:off x="248574" y="4090340"/>
                <a:ext cx="8715922" cy="369332"/>
              </a:xfrm>
              <a:prstGeom prst="rect">
                <a:avLst/>
              </a:prstGeom>
              <a:blipFill>
                <a:blip r:embed="rId25"/>
                <a:stretch>
                  <a:fillRect l="-629" t="-9836"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1A95FEE7-A8EC-59D1-87CA-18E0F64973B7}"/>
                  </a:ext>
                </a:extLst>
              </p:cNvPr>
              <p:cNvSpPr txBox="1"/>
              <p:nvPr/>
            </p:nvSpPr>
            <p:spPr>
              <a:xfrm>
                <a:off x="265689" y="4459672"/>
                <a:ext cx="8715922" cy="369332"/>
              </a:xfrm>
              <a:prstGeom prst="rect">
                <a:avLst/>
              </a:prstGeom>
              <a:noFill/>
            </p:spPr>
            <p:txBody>
              <a:bodyPr wrap="square" rtlCol="0">
                <a:spAutoFit/>
              </a:bodyPr>
              <a:lstStyle/>
              <a:p>
                <a:r>
                  <a:rPr lang="en-US" dirty="0"/>
                  <a:t>The meet </a:t>
                </a:r>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𝑏</m:t>
                    </m:r>
                  </m:oMath>
                </a14:m>
                <a:r>
                  <a:rPr lang="en-US" dirty="0"/>
                  <a:t> is the most general statement that implies both statements </a:t>
                </a:r>
                <a14:m>
                  <m:oMath xmlns:m="http://schemas.openxmlformats.org/officeDocument/2006/math">
                    <m:r>
                      <a:rPr lang="en-US" b="0" i="1" smtClean="0">
                        <a:latin typeface="Cambria Math" panose="02040503050406030204" pitchFamily="18" charset="0"/>
                      </a:rPr>
                      <m:t>𝑎</m:t>
                    </m:r>
                  </m:oMath>
                </a14:m>
                <a:r>
                  <a:rPr lang="en-US" dirty="0"/>
                  <a:t> and </a:t>
                </a:r>
                <a14:m>
                  <m:oMath xmlns:m="http://schemas.openxmlformats.org/officeDocument/2006/math">
                    <m:r>
                      <a:rPr lang="en-US" b="0" i="1" smtClean="0">
                        <a:latin typeface="Cambria Math" panose="02040503050406030204" pitchFamily="18" charset="0"/>
                      </a:rPr>
                      <m:t>𝑏</m:t>
                    </m:r>
                  </m:oMath>
                </a14:m>
                <a:endParaRPr lang="en-US" dirty="0"/>
              </a:p>
            </p:txBody>
          </p:sp>
        </mc:Choice>
        <mc:Fallback xmlns="">
          <p:sp>
            <p:nvSpPr>
              <p:cNvPr id="60" name="TextBox 59">
                <a:extLst>
                  <a:ext uri="{FF2B5EF4-FFF2-40B4-BE49-F238E27FC236}">
                    <a16:creationId xmlns:a16="http://schemas.microsoft.com/office/drawing/2014/main" id="{1A95FEE7-A8EC-59D1-87CA-18E0F64973B7}"/>
                  </a:ext>
                </a:extLst>
              </p:cNvPr>
              <p:cNvSpPr txBox="1">
                <a:spLocks noRot="1" noChangeAspect="1" noMove="1" noResize="1" noEditPoints="1" noAdjustHandles="1" noChangeArrowheads="1" noChangeShapeType="1" noTextEdit="1"/>
              </p:cNvSpPr>
              <p:nvPr/>
            </p:nvSpPr>
            <p:spPr>
              <a:xfrm>
                <a:off x="265689" y="4459672"/>
                <a:ext cx="8715922" cy="369332"/>
              </a:xfrm>
              <a:prstGeom prst="rect">
                <a:avLst/>
              </a:prstGeom>
              <a:blipFill>
                <a:blip r:embed="rId26"/>
                <a:stretch>
                  <a:fillRect l="-630"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E070378-538F-C49E-B248-38548FF30551}"/>
                  </a:ext>
                </a:extLst>
              </p:cNvPr>
              <p:cNvSpPr txBox="1"/>
              <p:nvPr/>
            </p:nvSpPr>
            <p:spPr>
              <a:xfrm>
                <a:off x="821403" y="5442875"/>
                <a:ext cx="3736600" cy="369332"/>
              </a:xfrm>
              <a:prstGeom prst="rect">
                <a:avLst/>
              </a:prstGeom>
              <a:noFill/>
            </p:spPr>
            <p:txBody>
              <a:bodyPr wrap="none" rtlCol="0">
                <a:spAutoFit/>
              </a:bodyPr>
              <a:lstStyle/>
              <a:p>
                <a:r>
                  <a:rPr lang="en-US" dirty="0"/>
                  <a:t>If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r>
                      <a:rPr lang="en-US" b="0" i="1" smtClean="0">
                        <a:latin typeface="Cambria Math" panose="02040503050406030204" pitchFamily="18" charset="0"/>
                      </a:rPr>
                      <m:t>𝑎</m:t>
                    </m:r>
                  </m:oMath>
                </a14:m>
                <a:r>
                  <a:rPr lang="en-US" dirty="0"/>
                  <a:t> is true, then </a:t>
                </a:r>
                <a14:m>
                  <m:oMath xmlns:m="http://schemas.openxmlformats.org/officeDocument/2006/math">
                    <m:r>
                      <a:rPr lang="en-US" b="0" i="1" smtClean="0">
                        <a:latin typeface="Cambria Math" panose="02040503050406030204" pitchFamily="18" charset="0"/>
                      </a:rPr>
                      <m:t>𝑏</m:t>
                    </m:r>
                  </m:oMath>
                </a14:m>
                <a:r>
                  <a:rPr lang="en-US" dirty="0"/>
                  <a:t> is also true</a:t>
                </a:r>
              </a:p>
            </p:txBody>
          </p:sp>
        </mc:Choice>
        <mc:Fallback xmlns="">
          <p:sp>
            <p:nvSpPr>
              <p:cNvPr id="61" name="TextBox 60">
                <a:extLst>
                  <a:ext uri="{FF2B5EF4-FFF2-40B4-BE49-F238E27FC236}">
                    <a16:creationId xmlns:a16="http://schemas.microsoft.com/office/drawing/2014/main" id="{0E070378-538F-C49E-B248-38548FF30551}"/>
                  </a:ext>
                </a:extLst>
              </p:cNvPr>
              <p:cNvSpPr txBox="1">
                <a:spLocks noRot="1" noChangeAspect="1" noMove="1" noResize="1" noEditPoints="1" noAdjustHandles="1" noChangeArrowheads="1" noChangeShapeType="1" noTextEdit="1"/>
              </p:cNvSpPr>
              <p:nvPr/>
            </p:nvSpPr>
            <p:spPr>
              <a:xfrm>
                <a:off x="821403" y="5442875"/>
                <a:ext cx="3736600" cy="369332"/>
              </a:xfrm>
              <a:prstGeom prst="rect">
                <a:avLst/>
              </a:prstGeom>
              <a:blipFill>
                <a:blip r:embed="rId27"/>
                <a:stretch>
                  <a:fillRect l="-1468" t="-10000" r="-489" b="-26667"/>
                </a:stretch>
              </a:blipFill>
            </p:spPr>
            <p:txBody>
              <a:bodyPr/>
              <a:lstStyle/>
              <a:p>
                <a:r>
                  <a:rPr lang="en-US">
                    <a:noFill/>
                  </a:rPr>
                  <a:t> </a:t>
                </a:r>
              </a:p>
            </p:txBody>
          </p:sp>
        </mc:Fallback>
      </mc:AlternateContent>
    </p:spTree>
    <p:extLst>
      <p:ext uri="{BB962C8B-B14F-4D97-AF65-F5344CB8AC3E}">
        <p14:creationId xmlns:p14="http://schemas.microsoft.com/office/powerpoint/2010/main" val="849793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35E1C9-F516-6B3A-B7E3-747B54DAE2AD}"/>
              </a:ext>
            </a:extLst>
          </p:cNvPr>
          <p:cNvSpPr txBox="1"/>
          <p:nvPr/>
        </p:nvSpPr>
        <p:spPr>
          <a:xfrm>
            <a:off x="248575" y="186430"/>
            <a:ext cx="5920660" cy="769441"/>
          </a:xfrm>
          <a:prstGeom prst="rect">
            <a:avLst/>
          </a:prstGeom>
          <a:noFill/>
        </p:spPr>
        <p:txBody>
          <a:bodyPr wrap="none" rtlCol="0">
            <a:spAutoFit/>
          </a:bodyPr>
          <a:lstStyle/>
          <a:p>
            <a:r>
              <a:rPr lang="en-US" sz="4400" dirty="0"/>
              <a:t>Review of lattices (order)</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B541A4-2A3C-8AEE-9D51-B18094F8C3CA}"/>
                  </a:ext>
                </a:extLst>
              </p:cNvPr>
              <p:cNvSpPr txBox="1"/>
              <p:nvPr/>
            </p:nvSpPr>
            <p:spPr>
              <a:xfrm>
                <a:off x="248575" y="1118831"/>
                <a:ext cx="8645444" cy="461665"/>
              </a:xfrm>
              <a:prstGeom prst="rect">
                <a:avLst/>
              </a:prstGeom>
              <a:noFill/>
            </p:spPr>
            <p:txBody>
              <a:bodyPr wrap="none" rtlCol="0">
                <a:spAutoFit/>
              </a:bodyPr>
              <a:lstStyle/>
              <a:p>
                <a:r>
                  <a:rPr lang="en-US" sz="2400" dirty="0"/>
                  <a:t>A lattice is a POSET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𝑋</m:t>
                        </m:r>
                        <m:r>
                          <a:rPr lang="en-US" sz="2400" b="0" i="1" smtClean="0">
                            <a:latin typeface="Cambria Math" panose="02040503050406030204" pitchFamily="18" charset="0"/>
                          </a:rPr>
                          <m:t>,≤</m:t>
                        </m:r>
                      </m:e>
                    </m:d>
                  </m:oMath>
                </a14:m>
                <a:r>
                  <a:rPr lang="en-US" sz="2400" dirty="0"/>
                  <a:t> such that for every two elements </a:t>
                </a:r>
                <a14:m>
                  <m:oMath xmlns:m="http://schemas.openxmlformats.org/officeDocument/2006/math">
                    <m:r>
                      <a:rPr lang="en-US" sz="2400" b="0" i="1" smtClean="0">
                        <a:latin typeface="Cambria Math" panose="02040503050406030204" pitchFamily="18" charset="0"/>
                      </a:rPr>
                      <m:t>𝑎</m:t>
                    </m:r>
                  </m:oMath>
                </a14:m>
                <a:r>
                  <a:rPr lang="en-US" sz="2400" dirty="0"/>
                  <a:t> and </a:t>
                </a:r>
                <a14:m>
                  <m:oMath xmlns:m="http://schemas.openxmlformats.org/officeDocument/2006/math">
                    <m:r>
                      <a:rPr lang="en-US" sz="2400" b="0" i="1" smtClean="0">
                        <a:latin typeface="Cambria Math" panose="02040503050406030204" pitchFamily="18" charset="0"/>
                      </a:rPr>
                      <m:t>𝑏</m:t>
                    </m:r>
                  </m:oMath>
                </a14:m>
                <a:endParaRPr lang="en-US" sz="2400" dirty="0"/>
              </a:p>
            </p:txBody>
          </p:sp>
        </mc:Choice>
        <mc:Fallback xmlns="">
          <p:sp>
            <p:nvSpPr>
              <p:cNvPr id="3" name="TextBox 2">
                <a:extLst>
                  <a:ext uri="{FF2B5EF4-FFF2-40B4-BE49-F238E27FC236}">
                    <a16:creationId xmlns:a16="http://schemas.microsoft.com/office/drawing/2014/main" id="{EBB541A4-2A3C-8AEE-9D51-B18094F8C3CA}"/>
                  </a:ext>
                </a:extLst>
              </p:cNvPr>
              <p:cNvSpPr txBox="1">
                <a:spLocks noRot="1" noChangeAspect="1" noMove="1" noResize="1" noEditPoints="1" noAdjustHandles="1" noChangeArrowheads="1" noChangeShapeType="1" noTextEdit="1"/>
              </p:cNvSpPr>
              <p:nvPr/>
            </p:nvSpPr>
            <p:spPr>
              <a:xfrm>
                <a:off x="248575" y="1118831"/>
                <a:ext cx="8645444" cy="461665"/>
              </a:xfrm>
              <a:prstGeom prst="rect">
                <a:avLst/>
              </a:prstGeom>
              <a:blipFill>
                <a:blip r:embed="rId2"/>
                <a:stretch>
                  <a:fillRect l="-1128"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73973F9-A9DA-77E2-F0CB-4556907F9E1E}"/>
                  </a:ext>
                </a:extLst>
              </p:cNvPr>
              <p:cNvSpPr txBox="1"/>
              <p:nvPr/>
            </p:nvSpPr>
            <p:spPr>
              <a:xfrm>
                <a:off x="853440" y="1580496"/>
                <a:ext cx="8558625" cy="830997"/>
              </a:xfrm>
              <a:prstGeom prst="rect">
                <a:avLst/>
              </a:prstGeom>
              <a:noFill/>
            </p:spPr>
            <p:txBody>
              <a:bodyPr wrap="none" rtlCol="0">
                <a:spAutoFit/>
              </a:bodyPr>
              <a:lstStyle/>
              <a:p>
                <a:pPr marL="285750" indent="-285750">
                  <a:buFont typeface="Arial" panose="020B0604020202020204" pitchFamily="34" charset="0"/>
                  <a:buChar char="•"/>
                </a:pPr>
                <a:r>
                  <a:rPr lang="en-US" sz="2400" dirty="0"/>
                  <a:t>there exists a least upper bound, called join and noted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endParaRPr lang="en-US" sz="2400" dirty="0"/>
              </a:p>
              <a:p>
                <a:pPr marL="285750" indent="-285750">
                  <a:buFont typeface="Arial" panose="020B0604020202020204" pitchFamily="34" charset="0"/>
                  <a:buChar char="•"/>
                </a:pPr>
                <a:r>
                  <a:rPr lang="en-US" sz="2400" dirty="0"/>
                  <a:t>there exists a greatest lower bound, called meet and noted </a:t>
                </a:r>
                <a14:m>
                  <m:oMath xmlns:m="http://schemas.openxmlformats.org/officeDocument/2006/math">
                    <m:r>
                      <a:rPr lang="en-US" sz="2400" i="1">
                        <a:latin typeface="Cambria Math" panose="02040503050406030204" pitchFamily="18" charset="0"/>
                      </a:rPr>
                      <m:t>𝑎</m:t>
                    </m:r>
                    <m:r>
                      <a:rPr lang="en-US" sz="2400" b="0" i="1" smtClean="0">
                        <a:latin typeface="Cambria Math" panose="02040503050406030204" pitchFamily="18" charset="0"/>
                      </a:rPr>
                      <m:t>∧</m:t>
                    </m:r>
                    <m:r>
                      <a:rPr lang="en-US" sz="2400" i="1">
                        <a:latin typeface="Cambria Math" panose="02040503050406030204" pitchFamily="18" charset="0"/>
                      </a:rPr>
                      <m:t>𝑏</m:t>
                    </m:r>
                  </m:oMath>
                </a14:m>
                <a:endParaRPr lang="en-US" sz="2400" dirty="0"/>
              </a:p>
            </p:txBody>
          </p:sp>
        </mc:Choice>
        <mc:Fallback xmlns="">
          <p:sp>
            <p:nvSpPr>
              <p:cNvPr id="5" name="TextBox 4">
                <a:extLst>
                  <a:ext uri="{FF2B5EF4-FFF2-40B4-BE49-F238E27FC236}">
                    <a16:creationId xmlns:a16="http://schemas.microsoft.com/office/drawing/2014/main" id="{273973F9-A9DA-77E2-F0CB-4556907F9E1E}"/>
                  </a:ext>
                </a:extLst>
              </p:cNvPr>
              <p:cNvSpPr txBox="1">
                <a:spLocks noRot="1" noChangeAspect="1" noMove="1" noResize="1" noEditPoints="1" noAdjustHandles="1" noChangeArrowheads="1" noChangeShapeType="1" noTextEdit="1"/>
              </p:cNvSpPr>
              <p:nvPr/>
            </p:nvSpPr>
            <p:spPr>
              <a:xfrm>
                <a:off x="853440" y="1580496"/>
                <a:ext cx="8558625" cy="830997"/>
              </a:xfrm>
              <a:prstGeom prst="rect">
                <a:avLst/>
              </a:prstGeom>
              <a:blipFill>
                <a:blip r:embed="rId3"/>
                <a:stretch>
                  <a:fillRect l="-926" t="-5839"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726B727-8A67-0DFB-B21E-62F647ADD860}"/>
                  </a:ext>
                </a:extLst>
              </p:cNvPr>
              <p:cNvSpPr txBox="1"/>
              <p:nvPr/>
            </p:nvSpPr>
            <p:spPr>
              <a:xfrm>
                <a:off x="248574" y="2469809"/>
                <a:ext cx="8312084" cy="830997"/>
              </a:xfrm>
              <a:prstGeom prst="rect">
                <a:avLst/>
              </a:prstGeom>
              <a:noFill/>
            </p:spPr>
            <p:txBody>
              <a:bodyPr wrap="none" rtlCol="0">
                <a:spAutoFit/>
              </a:bodyPr>
              <a:lstStyle/>
              <a:p>
                <a:r>
                  <a:rPr lang="en-US" sz="2400" dirty="0"/>
                  <a:t>A bounded lattice is a lattice with a greatest element </a:t>
                </a:r>
                <a14:m>
                  <m:oMath xmlns:m="http://schemas.openxmlformats.org/officeDocument/2006/math">
                    <m:r>
                      <a:rPr lang="en-US" sz="2400" i="1" smtClean="0">
                        <a:latin typeface="Cambria Math" panose="02040503050406030204" pitchFamily="18" charset="0"/>
                      </a:rPr>
                      <m:t>⊤</m:t>
                    </m:r>
                  </m:oMath>
                </a14:m>
                <a:r>
                  <a:rPr lang="en-US" sz="2400" dirty="0"/>
                  <a:t> called top</a:t>
                </a:r>
                <a:br>
                  <a:rPr lang="en-US" sz="2400" dirty="0"/>
                </a:br>
                <a:r>
                  <a:rPr lang="en-US" sz="2400" dirty="0"/>
                  <a:t>and a least element </a:t>
                </a:r>
                <a14:m>
                  <m:oMath xmlns:m="http://schemas.openxmlformats.org/officeDocument/2006/math">
                    <m:r>
                      <a:rPr lang="en-US" sz="2400" b="0" i="1" smtClean="0">
                        <a:latin typeface="Cambria Math" panose="02040503050406030204" pitchFamily="18" charset="0"/>
                      </a:rPr>
                      <m:t>⊥</m:t>
                    </m:r>
                  </m:oMath>
                </a14:m>
                <a:r>
                  <a:rPr lang="en-US" sz="2400" dirty="0"/>
                  <a:t> called bottom</a:t>
                </a:r>
              </a:p>
            </p:txBody>
          </p:sp>
        </mc:Choice>
        <mc:Fallback xmlns="">
          <p:sp>
            <p:nvSpPr>
              <p:cNvPr id="7" name="TextBox 6">
                <a:extLst>
                  <a:ext uri="{FF2B5EF4-FFF2-40B4-BE49-F238E27FC236}">
                    <a16:creationId xmlns:a16="http://schemas.microsoft.com/office/drawing/2014/main" id="{5726B727-8A67-0DFB-B21E-62F647ADD860}"/>
                  </a:ext>
                </a:extLst>
              </p:cNvPr>
              <p:cNvSpPr txBox="1">
                <a:spLocks noRot="1" noChangeAspect="1" noMove="1" noResize="1" noEditPoints="1" noAdjustHandles="1" noChangeArrowheads="1" noChangeShapeType="1" noTextEdit="1"/>
              </p:cNvSpPr>
              <p:nvPr/>
            </p:nvSpPr>
            <p:spPr>
              <a:xfrm>
                <a:off x="248574" y="2469809"/>
                <a:ext cx="8312084" cy="830997"/>
              </a:xfrm>
              <a:prstGeom prst="rect">
                <a:avLst/>
              </a:prstGeom>
              <a:blipFill>
                <a:blip r:embed="rId4"/>
                <a:stretch>
                  <a:fillRect l="-1174" t="-5882" r="-147" b="-16176"/>
                </a:stretch>
              </a:blipFill>
            </p:spPr>
            <p:txBody>
              <a:bodyPr/>
              <a:lstStyle/>
              <a:p>
                <a:r>
                  <a:rPr lang="en-US">
                    <a:noFill/>
                  </a:rPr>
                  <a:t> </a:t>
                </a:r>
              </a:p>
            </p:txBody>
          </p:sp>
        </mc:Fallback>
      </mc:AlternateContent>
      <p:grpSp>
        <p:nvGrpSpPr>
          <p:cNvPr id="130" name="Group 129">
            <a:extLst>
              <a:ext uri="{FF2B5EF4-FFF2-40B4-BE49-F238E27FC236}">
                <a16:creationId xmlns:a16="http://schemas.microsoft.com/office/drawing/2014/main" id="{626DD259-E13B-D51C-5AAE-0D5AF64E8ACB}"/>
              </a:ext>
            </a:extLst>
          </p:cNvPr>
          <p:cNvGrpSpPr/>
          <p:nvPr/>
        </p:nvGrpSpPr>
        <p:grpSpPr>
          <a:xfrm>
            <a:off x="9670387" y="696025"/>
            <a:ext cx="1094013" cy="1437122"/>
            <a:chOff x="9515647" y="933575"/>
            <a:chExt cx="1094013" cy="1437122"/>
          </a:xfrm>
        </p:grpSpPr>
        <p:cxnSp>
          <p:nvCxnSpPr>
            <p:cNvPr id="6" name="Straight Connector 5">
              <a:extLst>
                <a:ext uri="{FF2B5EF4-FFF2-40B4-BE49-F238E27FC236}">
                  <a16:creationId xmlns:a16="http://schemas.microsoft.com/office/drawing/2014/main" id="{87D24F09-5B90-E5F1-1771-19AD6D4338D0}"/>
                </a:ext>
              </a:extLst>
            </p:cNvPr>
            <p:cNvCxnSpPr>
              <a:cxnSpLocks/>
            </p:cNvCxnSpPr>
            <p:nvPr/>
          </p:nvCxnSpPr>
          <p:spPr>
            <a:xfrm flipH="1" flipV="1">
              <a:off x="9829059" y="1665059"/>
              <a:ext cx="243487" cy="500362"/>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CB51B22D-0670-C127-8181-738DC10E9626}"/>
                </a:ext>
              </a:extLst>
            </p:cNvPr>
            <p:cNvCxnSpPr>
              <a:cxnSpLocks/>
            </p:cNvCxnSpPr>
            <p:nvPr/>
          </p:nvCxnSpPr>
          <p:spPr>
            <a:xfrm flipV="1">
              <a:off x="10074051" y="1661285"/>
              <a:ext cx="246106" cy="493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626C8021-47FA-35A9-2A70-0D757385C333}"/>
                </a:ext>
              </a:extLst>
            </p:cNvPr>
            <p:cNvCxnSpPr>
              <a:cxnSpLocks/>
            </p:cNvCxnSpPr>
            <p:nvPr/>
          </p:nvCxnSpPr>
          <p:spPr>
            <a:xfrm flipV="1">
              <a:off x="9829059" y="1175644"/>
              <a:ext cx="0" cy="485641"/>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A61170E-DF92-7697-79DF-0B086E93EDEE}"/>
                </a:ext>
              </a:extLst>
            </p:cNvPr>
            <p:cNvCxnSpPr>
              <a:cxnSpLocks/>
            </p:cNvCxnSpPr>
            <p:nvPr/>
          </p:nvCxnSpPr>
          <p:spPr>
            <a:xfrm flipH="1" flipV="1">
              <a:off x="9834056" y="1178483"/>
              <a:ext cx="481042" cy="4865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58056C7E-B3F4-00F2-E4E6-8F87E953ACE2}"/>
                </a:ext>
              </a:extLst>
            </p:cNvPr>
            <p:cNvCxnSpPr>
              <a:cxnSpLocks/>
            </p:cNvCxnSpPr>
            <p:nvPr/>
          </p:nvCxnSpPr>
          <p:spPr>
            <a:xfrm flipV="1">
              <a:off x="9832231" y="1177063"/>
              <a:ext cx="489831" cy="487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7B9476F-A8C7-6BC5-96D1-77CBD48C5FCE}"/>
                </a:ext>
              </a:extLst>
            </p:cNvPr>
            <p:cNvCxnSpPr>
              <a:cxnSpLocks/>
            </p:cNvCxnSpPr>
            <p:nvPr/>
          </p:nvCxnSpPr>
          <p:spPr>
            <a:xfrm flipV="1">
              <a:off x="10318651" y="1175644"/>
              <a:ext cx="0" cy="495728"/>
            </a:xfrm>
            <a:prstGeom prst="line">
              <a:avLst/>
            </a:prstGeom>
          </p:spPr>
          <p:style>
            <a:lnRef idx="1">
              <a:schemeClr val="accent1"/>
            </a:lnRef>
            <a:fillRef idx="0">
              <a:schemeClr val="accent1"/>
            </a:fillRef>
            <a:effectRef idx="0">
              <a:schemeClr val="accent1"/>
            </a:effectRef>
            <a:fontRef idx="minor">
              <a:schemeClr val="tx1"/>
            </a:fontRef>
          </p:style>
        </p:cxnSp>
        <p:sp>
          <p:nvSpPr>
            <p:cNvPr id="24" name="Oval 23">
              <a:extLst>
                <a:ext uri="{FF2B5EF4-FFF2-40B4-BE49-F238E27FC236}">
                  <a16:creationId xmlns:a16="http://schemas.microsoft.com/office/drawing/2014/main" id="{49B25BFF-A080-B0C5-F2BB-EA59DA5816AE}"/>
                </a:ext>
              </a:extLst>
            </p:cNvPr>
            <p:cNvSpPr/>
            <p:nvPr/>
          </p:nvSpPr>
          <p:spPr>
            <a:xfrm>
              <a:off x="9806482" y="1644829"/>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3FB0531-9F9B-B3E0-AB33-AFAF900D385E}"/>
                </a:ext>
              </a:extLst>
            </p:cNvPr>
            <p:cNvSpPr/>
            <p:nvPr/>
          </p:nvSpPr>
          <p:spPr>
            <a:xfrm>
              <a:off x="10298802" y="1648513"/>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Oval 25">
              <a:extLst>
                <a:ext uri="{FF2B5EF4-FFF2-40B4-BE49-F238E27FC236}">
                  <a16:creationId xmlns:a16="http://schemas.microsoft.com/office/drawing/2014/main" id="{D1671133-7E9D-793D-14CB-FAE1AC177D03}"/>
                </a:ext>
              </a:extLst>
            </p:cNvPr>
            <p:cNvSpPr/>
            <p:nvPr/>
          </p:nvSpPr>
          <p:spPr>
            <a:xfrm>
              <a:off x="10054345" y="2128776"/>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F23B31B9-3C32-FB73-A62A-72DA03EB32CC}"/>
                </a:ext>
              </a:extLst>
            </p:cNvPr>
            <p:cNvSpPr/>
            <p:nvPr/>
          </p:nvSpPr>
          <p:spPr>
            <a:xfrm>
              <a:off x="9808619" y="1155554"/>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Oval 27">
              <a:extLst>
                <a:ext uri="{FF2B5EF4-FFF2-40B4-BE49-F238E27FC236}">
                  <a16:creationId xmlns:a16="http://schemas.microsoft.com/office/drawing/2014/main" id="{B158B88D-FEA4-0D32-F3CD-C9C2D358AD8E}"/>
                </a:ext>
              </a:extLst>
            </p:cNvPr>
            <p:cNvSpPr/>
            <p:nvPr/>
          </p:nvSpPr>
          <p:spPr>
            <a:xfrm>
              <a:off x="10299534" y="1154202"/>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DA035D0D-2813-ACE5-D7DA-A0E569024B11}"/>
                    </a:ext>
                  </a:extLst>
                </p:cNvPr>
                <p:cNvSpPr txBox="1"/>
                <p:nvPr/>
              </p:nvSpPr>
              <p:spPr>
                <a:xfrm>
                  <a:off x="9788133" y="2001365"/>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29" name="TextBox 28">
                  <a:extLst>
                    <a:ext uri="{FF2B5EF4-FFF2-40B4-BE49-F238E27FC236}">
                      <a16:creationId xmlns:a16="http://schemas.microsoft.com/office/drawing/2014/main" id="{DA035D0D-2813-ACE5-D7DA-A0E569024B11}"/>
                    </a:ext>
                  </a:extLst>
                </p:cNvPr>
                <p:cNvSpPr txBox="1">
                  <a:spLocks noRot="1" noChangeAspect="1" noMove="1" noResize="1" noEditPoints="1" noAdjustHandles="1" noChangeArrowheads="1" noChangeShapeType="1" noTextEdit="1"/>
                </p:cNvSpPr>
                <p:nvPr/>
              </p:nvSpPr>
              <p:spPr>
                <a:xfrm>
                  <a:off x="9788133" y="2001365"/>
                  <a:ext cx="371447"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19164091-E628-D349-3101-194369641AB3}"/>
                    </a:ext>
                  </a:extLst>
                </p:cNvPr>
                <p:cNvSpPr txBox="1"/>
                <p:nvPr/>
              </p:nvSpPr>
              <p:spPr>
                <a:xfrm>
                  <a:off x="10256388" y="1455478"/>
                  <a:ext cx="3506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30" name="TextBox 29">
                  <a:extLst>
                    <a:ext uri="{FF2B5EF4-FFF2-40B4-BE49-F238E27FC236}">
                      <a16:creationId xmlns:a16="http://schemas.microsoft.com/office/drawing/2014/main" id="{19164091-E628-D349-3101-194369641AB3}"/>
                    </a:ext>
                  </a:extLst>
                </p:cNvPr>
                <p:cNvSpPr txBox="1">
                  <a:spLocks noRot="1" noChangeAspect="1" noMove="1" noResize="1" noEditPoints="1" noAdjustHandles="1" noChangeArrowheads="1" noChangeShapeType="1" noTextEdit="1"/>
                </p:cNvSpPr>
                <p:nvPr/>
              </p:nvSpPr>
              <p:spPr>
                <a:xfrm>
                  <a:off x="10256388" y="1455478"/>
                  <a:ext cx="350672" cy="369332"/>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35210FF3-65F2-7B74-4153-F8A2169CB57A}"/>
                    </a:ext>
                  </a:extLst>
                </p:cNvPr>
                <p:cNvSpPr txBox="1"/>
                <p:nvPr/>
              </p:nvSpPr>
              <p:spPr>
                <a:xfrm>
                  <a:off x="9520777" y="1468373"/>
                  <a:ext cx="3676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31" name="TextBox 30">
                  <a:extLst>
                    <a:ext uri="{FF2B5EF4-FFF2-40B4-BE49-F238E27FC236}">
                      <a16:creationId xmlns:a16="http://schemas.microsoft.com/office/drawing/2014/main" id="{35210FF3-65F2-7B74-4153-F8A2169CB57A}"/>
                    </a:ext>
                  </a:extLst>
                </p:cNvPr>
                <p:cNvSpPr txBox="1">
                  <a:spLocks noRot="1" noChangeAspect="1" noMove="1" noResize="1" noEditPoints="1" noAdjustHandles="1" noChangeArrowheads="1" noChangeShapeType="1" noTextEdit="1"/>
                </p:cNvSpPr>
                <p:nvPr/>
              </p:nvSpPr>
              <p:spPr>
                <a:xfrm>
                  <a:off x="9520777" y="1468373"/>
                  <a:ext cx="367665"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E327DFC8-2199-B2DB-821B-F4C1727BC143}"/>
                    </a:ext>
                  </a:extLst>
                </p:cNvPr>
                <p:cNvSpPr txBox="1"/>
                <p:nvPr/>
              </p:nvSpPr>
              <p:spPr>
                <a:xfrm>
                  <a:off x="9515647" y="946801"/>
                  <a:ext cx="3779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32" name="TextBox 31">
                  <a:extLst>
                    <a:ext uri="{FF2B5EF4-FFF2-40B4-BE49-F238E27FC236}">
                      <a16:creationId xmlns:a16="http://schemas.microsoft.com/office/drawing/2014/main" id="{E327DFC8-2199-B2DB-821B-F4C1727BC143}"/>
                    </a:ext>
                  </a:extLst>
                </p:cNvPr>
                <p:cNvSpPr txBox="1">
                  <a:spLocks noRot="1" noChangeAspect="1" noMove="1" noResize="1" noEditPoints="1" noAdjustHandles="1" noChangeArrowheads="1" noChangeShapeType="1" noTextEdit="1"/>
                </p:cNvSpPr>
                <p:nvPr/>
              </p:nvSpPr>
              <p:spPr>
                <a:xfrm>
                  <a:off x="9515647" y="946801"/>
                  <a:ext cx="377924"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4687161-DE2C-1194-F9FB-6FDADF510380}"/>
                    </a:ext>
                  </a:extLst>
                </p:cNvPr>
                <p:cNvSpPr txBox="1"/>
                <p:nvPr/>
              </p:nvSpPr>
              <p:spPr>
                <a:xfrm>
                  <a:off x="10253216" y="933575"/>
                  <a:ext cx="3564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m:t>
                        </m:r>
                      </m:oMath>
                    </m:oMathPara>
                  </a14:m>
                  <a:endParaRPr lang="en-US" dirty="0"/>
                </a:p>
              </p:txBody>
            </p:sp>
          </mc:Choice>
          <mc:Fallback xmlns="">
            <p:sp>
              <p:nvSpPr>
                <p:cNvPr id="33" name="TextBox 32">
                  <a:extLst>
                    <a:ext uri="{FF2B5EF4-FFF2-40B4-BE49-F238E27FC236}">
                      <a16:creationId xmlns:a16="http://schemas.microsoft.com/office/drawing/2014/main" id="{44687161-DE2C-1194-F9FB-6FDADF510380}"/>
                    </a:ext>
                  </a:extLst>
                </p:cNvPr>
                <p:cNvSpPr txBox="1">
                  <a:spLocks noRot="1" noChangeAspect="1" noMove="1" noResize="1" noEditPoints="1" noAdjustHandles="1" noChangeArrowheads="1" noChangeShapeType="1" noTextEdit="1"/>
                </p:cNvSpPr>
                <p:nvPr/>
              </p:nvSpPr>
              <p:spPr>
                <a:xfrm>
                  <a:off x="10253216" y="933575"/>
                  <a:ext cx="356444" cy="369332"/>
                </a:xfrm>
                <a:prstGeom prst="rect">
                  <a:avLst/>
                </a:prstGeom>
                <a:blipFill>
                  <a:blip r:embed="rId12"/>
                  <a:stretch>
                    <a:fillRect/>
                  </a:stretch>
                </a:blipFill>
              </p:spPr>
              <p:txBody>
                <a:bodyPr/>
                <a:lstStyle/>
                <a:p>
                  <a:r>
                    <a:rPr lang="en-US">
                      <a:noFill/>
                    </a:rPr>
                    <a:t> </a:t>
                  </a:r>
                </a:p>
              </p:txBody>
            </p:sp>
          </mc:Fallback>
        </mc:AlternateContent>
      </p:grpSp>
      <p:grpSp>
        <p:nvGrpSpPr>
          <p:cNvPr id="137" name="Group 136">
            <a:extLst>
              <a:ext uri="{FF2B5EF4-FFF2-40B4-BE49-F238E27FC236}">
                <a16:creationId xmlns:a16="http://schemas.microsoft.com/office/drawing/2014/main" id="{4CB036F3-F9F8-2F63-8088-E0165E3AE414}"/>
              </a:ext>
            </a:extLst>
          </p:cNvPr>
          <p:cNvGrpSpPr/>
          <p:nvPr/>
        </p:nvGrpSpPr>
        <p:grpSpPr>
          <a:xfrm>
            <a:off x="10469838" y="2070062"/>
            <a:ext cx="1661512" cy="1976029"/>
            <a:chOff x="9864938" y="2203683"/>
            <a:chExt cx="1661512" cy="1976029"/>
          </a:xfrm>
        </p:grpSpPr>
        <p:cxnSp>
          <p:nvCxnSpPr>
            <p:cNvPr id="34" name="Straight Connector 33">
              <a:extLst>
                <a:ext uri="{FF2B5EF4-FFF2-40B4-BE49-F238E27FC236}">
                  <a16:creationId xmlns:a16="http://schemas.microsoft.com/office/drawing/2014/main" id="{BD2BC165-9EEB-448F-E991-8C35333351A1}"/>
                </a:ext>
              </a:extLst>
            </p:cNvPr>
            <p:cNvCxnSpPr>
              <a:cxnSpLocks/>
            </p:cNvCxnSpPr>
            <p:nvPr/>
          </p:nvCxnSpPr>
          <p:spPr>
            <a:xfrm flipH="1" flipV="1">
              <a:off x="10191392" y="3449104"/>
              <a:ext cx="487926" cy="487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DDF32E3-A874-43D7-F830-2265FCCAE9A2}"/>
                </a:ext>
              </a:extLst>
            </p:cNvPr>
            <p:cNvCxnSpPr>
              <a:cxnSpLocks/>
            </p:cNvCxnSpPr>
            <p:nvPr/>
          </p:nvCxnSpPr>
          <p:spPr>
            <a:xfrm flipV="1">
              <a:off x="10679318" y="3449104"/>
              <a:ext cx="0" cy="487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D374E943-55FB-6E44-971A-22C592136563}"/>
                </a:ext>
              </a:extLst>
            </p:cNvPr>
            <p:cNvCxnSpPr>
              <a:cxnSpLocks/>
            </p:cNvCxnSpPr>
            <p:nvPr/>
          </p:nvCxnSpPr>
          <p:spPr>
            <a:xfrm flipV="1">
              <a:off x="10191142" y="2960201"/>
              <a:ext cx="0" cy="48737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AFD224D8-D61B-FFFA-E5B0-6AD5EE4D3C68}"/>
                </a:ext>
              </a:extLst>
            </p:cNvPr>
            <p:cNvCxnSpPr>
              <a:cxnSpLocks/>
            </p:cNvCxnSpPr>
            <p:nvPr/>
          </p:nvCxnSpPr>
          <p:spPr>
            <a:xfrm flipH="1" flipV="1">
              <a:off x="10193507" y="2960201"/>
              <a:ext cx="485558" cy="488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FF2975FA-BE8F-FA0E-4138-51FE29E8CA59}"/>
                </a:ext>
              </a:extLst>
            </p:cNvPr>
            <p:cNvCxnSpPr>
              <a:cxnSpLocks/>
            </p:cNvCxnSpPr>
            <p:nvPr/>
          </p:nvCxnSpPr>
          <p:spPr>
            <a:xfrm flipV="1">
              <a:off x="10191142" y="2964356"/>
              <a:ext cx="487923" cy="48322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86226BF3-F85A-B819-4C95-017602CB43FF}"/>
                    </a:ext>
                  </a:extLst>
                </p:cNvPr>
                <p:cNvSpPr txBox="1"/>
                <p:nvPr/>
              </p:nvSpPr>
              <p:spPr>
                <a:xfrm>
                  <a:off x="10368188" y="3810380"/>
                  <a:ext cx="37144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oMath>
                    </m:oMathPara>
                  </a14:m>
                  <a:endParaRPr lang="en-US" dirty="0"/>
                </a:p>
              </p:txBody>
            </p:sp>
          </mc:Choice>
          <mc:Fallback xmlns="">
            <p:sp>
              <p:nvSpPr>
                <p:cNvPr id="45" name="TextBox 44">
                  <a:extLst>
                    <a:ext uri="{FF2B5EF4-FFF2-40B4-BE49-F238E27FC236}">
                      <a16:creationId xmlns:a16="http://schemas.microsoft.com/office/drawing/2014/main" id="{86226BF3-F85A-B819-4C95-017602CB43FF}"/>
                    </a:ext>
                  </a:extLst>
                </p:cNvPr>
                <p:cNvSpPr txBox="1">
                  <a:spLocks noRot="1" noChangeAspect="1" noMove="1" noResize="1" noEditPoints="1" noAdjustHandles="1" noChangeArrowheads="1" noChangeShapeType="1" noTextEdit="1"/>
                </p:cNvSpPr>
                <p:nvPr/>
              </p:nvSpPr>
              <p:spPr>
                <a:xfrm>
                  <a:off x="10368188" y="3810380"/>
                  <a:ext cx="371447" cy="369332"/>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20BA46AD-C9CE-0F48-844F-8C2EF01520E7}"/>
                    </a:ext>
                  </a:extLst>
                </p:cNvPr>
                <p:cNvSpPr txBox="1"/>
                <p:nvPr/>
              </p:nvSpPr>
              <p:spPr>
                <a:xfrm>
                  <a:off x="11112709" y="3321374"/>
                  <a:ext cx="37792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48" name="TextBox 47">
                  <a:extLst>
                    <a:ext uri="{FF2B5EF4-FFF2-40B4-BE49-F238E27FC236}">
                      <a16:creationId xmlns:a16="http://schemas.microsoft.com/office/drawing/2014/main" id="{20BA46AD-C9CE-0F48-844F-8C2EF01520E7}"/>
                    </a:ext>
                  </a:extLst>
                </p:cNvPr>
                <p:cNvSpPr txBox="1">
                  <a:spLocks noRot="1" noChangeAspect="1" noMove="1" noResize="1" noEditPoints="1" noAdjustHandles="1" noChangeArrowheads="1" noChangeShapeType="1" noTextEdit="1"/>
                </p:cNvSpPr>
                <p:nvPr/>
              </p:nvSpPr>
              <p:spPr>
                <a:xfrm>
                  <a:off x="11112709" y="3321374"/>
                  <a:ext cx="377924" cy="369332"/>
                </a:xfrm>
                <a:prstGeom prst="rect">
                  <a:avLst/>
                </a:prstGeom>
                <a:blipFill>
                  <a:blip r:embed="rId14"/>
                  <a:stretch>
                    <a:fillRect/>
                  </a:stretch>
                </a:blipFill>
              </p:spPr>
              <p:txBody>
                <a:bodyPr/>
                <a:lstStyle/>
                <a:p>
                  <a:r>
                    <a:rPr lang="en-US">
                      <a:noFill/>
                    </a:rPr>
                    <a:t> </a:t>
                  </a:r>
                </a:p>
              </p:txBody>
            </p:sp>
          </mc:Fallback>
        </mc:AlternateContent>
        <p:cxnSp>
          <p:nvCxnSpPr>
            <p:cNvPr id="51" name="Straight Connector 50">
              <a:extLst>
                <a:ext uri="{FF2B5EF4-FFF2-40B4-BE49-F238E27FC236}">
                  <a16:creationId xmlns:a16="http://schemas.microsoft.com/office/drawing/2014/main" id="{513B7A8E-4F5D-8664-0591-D10CB5D6A500}"/>
                </a:ext>
              </a:extLst>
            </p:cNvPr>
            <p:cNvCxnSpPr>
              <a:cxnSpLocks/>
            </p:cNvCxnSpPr>
            <p:nvPr/>
          </p:nvCxnSpPr>
          <p:spPr>
            <a:xfrm flipH="1" flipV="1">
              <a:off x="10679067" y="2960690"/>
              <a:ext cx="488175" cy="487925"/>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DC9C4231-EEBC-657C-1FE3-63C0BA6338BE}"/>
                </a:ext>
              </a:extLst>
            </p:cNvPr>
            <p:cNvCxnSpPr>
              <a:cxnSpLocks/>
            </p:cNvCxnSpPr>
            <p:nvPr/>
          </p:nvCxnSpPr>
          <p:spPr>
            <a:xfrm flipV="1">
              <a:off x="10679067" y="2960201"/>
              <a:ext cx="488175" cy="488414"/>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97CDF703-E65E-DF07-684F-15B40A28F9DC}"/>
                </a:ext>
              </a:extLst>
            </p:cNvPr>
            <p:cNvCxnSpPr>
              <a:cxnSpLocks/>
            </p:cNvCxnSpPr>
            <p:nvPr/>
          </p:nvCxnSpPr>
          <p:spPr>
            <a:xfrm flipV="1">
              <a:off x="11167243" y="2961178"/>
              <a:ext cx="0" cy="487683"/>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63E88ADF-29CE-1D5B-0F1E-060E52546177}"/>
                </a:ext>
              </a:extLst>
            </p:cNvPr>
            <p:cNvCxnSpPr>
              <a:cxnSpLocks/>
            </p:cNvCxnSpPr>
            <p:nvPr/>
          </p:nvCxnSpPr>
          <p:spPr>
            <a:xfrm flipH="1">
              <a:off x="10679068" y="3449103"/>
              <a:ext cx="488175" cy="487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A1AA3C7C-2C80-3B8B-5B33-9FE424B2D00E}"/>
                </a:ext>
              </a:extLst>
            </p:cNvPr>
            <p:cNvCxnSpPr>
              <a:cxnSpLocks/>
            </p:cNvCxnSpPr>
            <p:nvPr/>
          </p:nvCxnSpPr>
          <p:spPr>
            <a:xfrm flipH="1">
              <a:off x="10188327" y="2469809"/>
              <a:ext cx="493576" cy="492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29A0C24A-80B3-17D5-5F98-99448768550D}"/>
                </a:ext>
              </a:extLst>
            </p:cNvPr>
            <p:cNvCxnSpPr>
              <a:cxnSpLocks/>
            </p:cNvCxnSpPr>
            <p:nvPr/>
          </p:nvCxnSpPr>
          <p:spPr>
            <a:xfrm>
              <a:off x="10678639" y="2469809"/>
              <a:ext cx="0" cy="506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834EF0EB-9F3F-A75C-0811-4E2A1952D1F4}"/>
                </a:ext>
              </a:extLst>
            </p:cNvPr>
            <p:cNvCxnSpPr>
              <a:cxnSpLocks/>
            </p:cNvCxnSpPr>
            <p:nvPr/>
          </p:nvCxnSpPr>
          <p:spPr>
            <a:xfrm flipH="1" flipV="1">
              <a:off x="10676734" y="2469809"/>
              <a:ext cx="490508" cy="487215"/>
            </a:xfrm>
            <a:prstGeom prst="line">
              <a:avLst/>
            </a:prstGeom>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164F1A06-0CEC-BAC5-5DA5-E8B35746A150}"/>
                </a:ext>
              </a:extLst>
            </p:cNvPr>
            <p:cNvSpPr/>
            <p:nvPr/>
          </p:nvSpPr>
          <p:spPr>
            <a:xfrm>
              <a:off x="10659043" y="2445368"/>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Oval 111">
              <a:extLst>
                <a:ext uri="{FF2B5EF4-FFF2-40B4-BE49-F238E27FC236}">
                  <a16:creationId xmlns:a16="http://schemas.microsoft.com/office/drawing/2014/main" id="{BD8B361D-DA6F-6F6F-B6A9-5AD830441ABE}"/>
                </a:ext>
              </a:extLst>
            </p:cNvPr>
            <p:cNvSpPr/>
            <p:nvPr/>
          </p:nvSpPr>
          <p:spPr>
            <a:xfrm>
              <a:off x="10656997" y="2938319"/>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740C1884-E641-F308-A403-512A0BC863D7}"/>
                </a:ext>
              </a:extLst>
            </p:cNvPr>
            <p:cNvSpPr/>
            <p:nvPr/>
          </p:nvSpPr>
          <p:spPr>
            <a:xfrm>
              <a:off x="10658076" y="3428043"/>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Oval 113">
              <a:extLst>
                <a:ext uri="{FF2B5EF4-FFF2-40B4-BE49-F238E27FC236}">
                  <a16:creationId xmlns:a16="http://schemas.microsoft.com/office/drawing/2014/main" id="{2D582DF3-1E03-34C1-681F-01973EDBDA20}"/>
                </a:ext>
              </a:extLst>
            </p:cNvPr>
            <p:cNvSpPr/>
            <p:nvPr/>
          </p:nvSpPr>
          <p:spPr>
            <a:xfrm>
              <a:off x="10661848" y="3917162"/>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1FF633D6-61F8-1716-83C6-768C781FC18F}"/>
                </a:ext>
              </a:extLst>
            </p:cNvPr>
            <p:cNvSpPr/>
            <p:nvPr/>
          </p:nvSpPr>
          <p:spPr>
            <a:xfrm>
              <a:off x="11144418" y="2939591"/>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Oval 115">
              <a:extLst>
                <a:ext uri="{FF2B5EF4-FFF2-40B4-BE49-F238E27FC236}">
                  <a16:creationId xmlns:a16="http://schemas.microsoft.com/office/drawing/2014/main" id="{41592288-ED27-F5FA-9F11-74DC61506A00}"/>
                </a:ext>
              </a:extLst>
            </p:cNvPr>
            <p:cNvSpPr/>
            <p:nvPr/>
          </p:nvSpPr>
          <p:spPr>
            <a:xfrm>
              <a:off x="11143846" y="3428025"/>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B69F659D-CC19-2FAE-D55D-70C554608153}"/>
                </a:ext>
              </a:extLst>
            </p:cNvPr>
            <p:cNvSpPr/>
            <p:nvPr/>
          </p:nvSpPr>
          <p:spPr>
            <a:xfrm>
              <a:off x="10168178" y="2934164"/>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Oval 117">
              <a:extLst>
                <a:ext uri="{FF2B5EF4-FFF2-40B4-BE49-F238E27FC236}">
                  <a16:creationId xmlns:a16="http://schemas.microsoft.com/office/drawing/2014/main" id="{2772F3F0-93C0-B3DB-60E3-40EA89CD769C}"/>
                </a:ext>
              </a:extLst>
            </p:cNvPr>
            <p:cNvSpPr/>
            <p:nvPr/>
          </p:nvSpPr>
          <p:spPr>
            <a:xfrm>
              <a:off x="10168063" y="3426201"/>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1" name="TextBox 130">
                  <a:extLst>
                    <a:ext uri="{FF2B5EF4-FFF2-40B4-BE49-F238E27FC236}">
                      <a16:creationId xmlns:a16="http://schemas.microsoft.com/office/drawing/2014/main" id="{37932E9F-45E0-EE66-8340-DE6860BE3EBD}"/>
                    </a:ext>
                  </a:extLst>
                </p:cNvPr>
                <p:cNvSpPr txBox="1"/>
                <p:nvPr/>
              </p:nvSpPr>
              <p:spPr>
                <a:xfrm>
                  <a:off x="9877759" y="3300806"/>
                  <a:ext cx="36766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𝑏</m:t>
                        </m:r>
                      </m:oMath>
                    </m:oMathPara>
                  </a14:m>
                  <a:endParaRPr lang="en-US" dirty="0"/>
                </a:p>
              </p:txBody>
            </p:sp>
          </mc:Choice>
          <mc:Fallback xmlns="">
            <p:sp>
              <p:nvSpPr>
                <p:cNvPr id="131" name="TextBox 130">
                  <a:extLst>
                    <a:ext uri="{FF2B5EF4-FFF2-40B4-BE49-F238E27FC236}">
                      <a16:creationId xmlns:a16="http://schemas.microsoft.com/office/drawing/2014/main" id="{37932E9F-45E0-EE66-8340-DE6860BE3EBD}"/>
                    </a:ext>
                  </a:extLst>
                </p:cNvPr>
                <p:cNvSpPr txBox="1">
                  <a:spLocks noRot="1" noChangeAspect="1" noMove="1" noResize="1" noEditPoints="1" noAdjustHandles="1" noChangeArrowheads="1" noChangeShapeType="1" noTextEdit="1"/>
                </p:cNvSpPr>
                <p:nvPr/>
              </p:nvSpPr>
              <p:spPr>
                <a:xfrm>
                  <a:off x="9877759" y="3300806"/>
                  <a:ext cx="367665" cy="369332"/>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2" name="TextBox 131">
                  <a:extLst>
                    <a:ext uri="{FF2B5EF4-FFF2-40B4-BE49-F238E27FC236}">
                      <a16:creationId xmlns:a16="http://schemas.microsoft.com/office/drawing/2014/main" id="{A96E2153-5016-AF13-90D5-CECC3ED82390}"/>
                    </a:ext>
                  </a:extLst>
                </p:cNvPr>
                <p:cNvSpPr txBox="1"/>
                <p:nvPr/>
              </p:nvSpPr>
              <p:spPr>
                <a:xfrm>
                  <a:off x="10378575" y="3328199"/>
                  <a:ext cx="35067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𝑐</m:t>
                        </m:r>
                      </m:oMath>
                    </m:oMathPara>
                  </a14:m>
                  <a:endParaRPr lang="en-US" dirty="0"/>
                </a:p>
              </p:txBody>
            </p:sp>
          </mc:Choice>
          <mc:Fallback xmlns="">
            <p:sp>
              <p:nvSpPr>
                <p:cNvPr id="132" name="TextBox 131">
                  <a:extLst>
                    <a:ext uri="{FF2B5EF4-FFF2-40B4-BE49-F238E27FC236}">
                      <a16:creationId xmlns:a16="http://schemas.microsoft.com/office/drawing/2014/main" id="{A96E2153-5016-AF13-90D5-CECC3ED82390}"/>
                    </a:ext>
                  </a:extLst>
                </p:cNvPr>
                <p:cNvSpPr txBox="1">
                  <a:spLocks noRot="1" noChangeAspect="1" noMove="1" noResize="1" noEditPoints="1" noAdjustHandles="1" noChangeArrowheads="1" noChangeShapeType="1" noTextEdit="1"/>
                </p:cNvSpPr>
                <p:nvPr/>
              </p:nvSpPr>
              <p:spPr>
                <a:xfrm>
                  <a:off x="10378575" y="3328199"/>
                  <a:ext cx="350672" cy="369332"/>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B4743844-A744-E348-3689-C9AD124E094D}"/>
                    </a:ext>
                  </a:extLst>
                </p:cNvPr>
                <p:cNvSpPr txBox="1"/>
                <p:nvPr/>
              </p:nvSpPr>
              <p:spPr>
                <a:xfrm>
                  <a:off x="9864938" y="2738620"/>
                  <a:ext cx="35644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𝑒</m:t>
                        </m:r>
                      </m:oMath>
                    </m:oMathPara>
                  </a14:m>
                  <a:endParaRPr lang="en-US" dirty="0"/>
                </a:p>
              </p:txBody>
            </p:sp>
          </mc:Choice>
          <mc:Fallback xmlns="">
            <p:sp>
              <p:nvSpPr>
                <p:cNvPr id="133" name="TextBox 132">
                  <a:extLst>
                    <a:ext uri="{FF2B5EF4-FFF2-40B4-BE49-F238E27FC236}">
                      <a16:creationId xmlns:a16="http://schemas.microsoft.com/office/drawing/2014/main" id="{B4743844-A744-E348-3689-C9AD124E094D}"/>
                    </a:ext>
                  </a:extLst>
                </p:cNvPr>
                <p:cNvSpPr txBox="1">
                  <a:spLocks noRot="1" noChangeAspect="1" noMove="1" noResize="1" noEditPoints="1" noAdjustHandles="1" noChangeArrowheads="1" noChangeShapeType="1" noTextEdit="1"/>
                </p:cNvSpPr>
                <p:nvPr/>
              </p:nvSpPr>
              <p:spPr>
                <a:xfrm>
                  <a:off x="9864938" y="2738620"/>
                  <a:ext cx="356444" cy="369332"/>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7B5B3811-4959-277B-2C03-D9C6844C0A1B}"/>
                    </a:ext>
                  </a:extLst>
                </p:cNvPr>
                <p:cNvSpPr txBox="1"/>
                <p:nvPr/>
              </p:nvSpPr>
              <p:spPr>
                <a:xfrm>
                  <a:off x="10378575" y="2746307"/>
                  <a:ext cx="3709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𝑓</m:t>
                        </m:r>
                      </m:oMath>
                    </m:oMathPara>
                  </a14:m>
                  <a:endParaRPr lang="en-US" dirty="0"/>
                </a:p>
              </p:txBody>
            </p:sp>
          </mc:Choice>
          <mc:Fallback xmlns="">
            <p:sp>
              <p:nvSpPr>
                <p:cNvPr id="134" name="TextBox 133">
                  <a:extLst>
                    <a:ext uri="{FF2B5EF4-FFF2-40B4-BE49-F238E27FC236}">
                      <a16:creationId xmlns:a16="http://schemas.microsoft.com/office/drawing/2014/main" id="{7B5B3811-4959-277B-2C03-D9C6844C0A1B}"/>
                    </a:ext>
                  </a:extLst>
                </p:cNvPr>
                <p:cNvSpPr txBox="1">
                  <a:spLocks noRot="1" noChangeAspect="1" noMove="1" noResize="1" noEditPoints="1" noAdjustHandles="1" noChangeArrowheads="1" noChangeShapeType="1" noTextEdit="1"/>
                </p:cNvSpPr>
                <p:nvPr/>
              </p:nvSpPr>
              <p:spPr>
                <a:xfrm>
                  <a:off x="10378575" y="2746307"/>
                  <a:ext cx="370935" cy="369332"/>
                </a:xfrm>
                <a:prstGeom prst="rect">
                  <a:avLst/>
                </a:prstGeom>
                <a:blipFill>
                  <a:blip r:embed="rId18"/>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5" name="TextBox 134">
                  <a:extLst>
                    <a:ext uri="{FF2B5EF4-FFF2-40B4-BE49-F238E27FC236}">
                      <a16:creationId xmlns:a16="http://schemas.microsoft.com/office/drawing/2014/main" id="{1D4B1D40-7FF1-6A5E-6EF0-A9A52F30C2B6}"/>
                    </a:ext>
                  </a:extLst>
                </p:cNvPr>
                <p:cNvSpPr txBox="1"/>
                <p:nvPr/>
              </p:nvSpPr>
              <p:spPr>
                <a:xfrm>
                  <a:off x="11143846" y="2747498"/>
                  <a:ext cx="38260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𝑔</m:t>
                        </m:r>
                      </m:oMath>
                    </m:oMathPara>
                  </a14:m>
                  <a:endParaRPr lang="en-US" dirty="0"/>
                </a:p>
              </p:txBody>
            </p:sp>
          </mc:Choice>
          <mc:Fallback xmlns="">
            <p:sp>
              <p:nvSpPr>
                <p:cNvPr id="135" name="TextBox 134">
                  <a:extLst>
                    <a:ext uri="{FF2B5EF4-FFF2-40B4-BE49-F238E27FC236}">
                      <a16:creationId xmlns:a16="http://schemas.microsoft.com/office/drawing/2014/main" id="{1D4B1D40-7FF1-6A5E-6EF0-A9A52F30C2B6}"/>
                    </a:ext>
                  </a:extLst>
                </p:cNvPr>
                <p:cNvSpPr txBox="1">
                  <a:spLocks noRot="1" noChangeAspect="1" noMove="1" noResize="1" noEditPoints="1" noAdjustHandles="1" noChangeArrowheads="1" noChangeShapeType="1" noTextEdit="1"/>
                </p:cNvSpPr>
                <p:nvPr/>
              </p:nvSpPr>
              <p:spPr>
                <a:xfrm>
                  <a:off x="11143846" y="2747498"/>
                  <a:ext cx="382604" cy="369332"/>
                </a:xfrm>
                <a:prstGeom prst="rect">
                  <a:avLst/>
                </a:prstGeom>
                <a:blipFill>
                  <a:blip r:embed="rId19"/>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A63BB8F6-3C85-CDB2-4750-7F06B61231F0}"/>
                    </a:ext>
                  </a:extLst>
                </p:cNvPr>
                <p:cNvSpPr txBox="1"/>
                <p:nvPr/>
              </p:nvSpPr>
              <p:spPr>
                <a:xfrm>
                  <a:off x="10383689" y="2203683"/>
                  <a:ext cx="36978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h</m:t>
                        </m:r>
                      </m:oMath>
                    </m:oMathPara>
                  </a14:m>
                  <a:endParaRPr lang="en-US" dirty="0"/>
                </a:p>
              </p:txBody>
            </p:sp>
          </mc:Choice>
          <mc:Fallback xmlns="">
            <p:sp>
              <p:nvSpPr>
                <p:cNvPr id="136" name="TextBox 135">
                  <a:extLst>
                    <a:ext uri="{FF2B5EF4-FFF2-40B4-BE49-F238E27FC236}">
                      <a16:creationId xmlns:a16="http://schemas.microsoft.com/office/drawing/2014/main" id="{A63BB8F6-3C85-CDB2-4750-7F06B61231F0}"/>
                    </a:ext>
                  </a:extLst>
                </p:cNvPr>
                <p:cNvSpPr txBox="1">
                  <a:spLocks noRot="1" noChangeAspect="1" noMove="1" noResize="1" noEditPoints="1" noAdjustHandles="1" noChangeArrowheads="1" noChangeShapeType="1" noTextEdit="1"/>
                </p:cNvSpPr>
                <p:nvPr/>
              </p:nvSpPr>
              <p:spPr>
                <a:xfrm>
                  <a:off x="10383689" y="2203683"/>
                  <a:ext cx="369781" cy="369332"/>
                </a:xfrm>
                <a:prstGeom prst="rect">
                  <a:avLst/>
                </a:prstGeom>
                <a:blipFill>
                  <a:blip r:embed="rId20"/>
                  <a:stretch>
                    <a:fillRect/>
                  </a:stretch>
                </a:blipFill>
              </p:spPr>
              <p:txBody>
                <a:bodyPr/>
                <a:lstStyle/>
                <a:p>
                  <a:r>
                    <a:rPr lang="en-US">
                      <a:noFill/>
                    </a:rPr>
                    <a:t> </a:t>
                  </a:r>
                </a:p>
              </p:txBody>
            </p:sp>
          </mc:Fallback>
        </mc:AlternateContent>
      </p:grpSp>
      <p:sp>
        <p:nvSpPr>
          <p:cNvPr id="138" name="TextBox 137">
            <a:extLst>
              <a:ext uri="{FF2B5EF4-FFF2-40B4-BE49-F238E27FC236}">
                <a16:creationId xmlns:a16="http://schemas.microsoft.com/office/drawing/2014/main" id="{89E37B46-196B-C76C-AA48-43C270F9C785}"/>
              </a:ext>
            </a:extLst>
          </p:cNvPr>
          <p:cNvSpPr txBox="1"/>
          <p:nvPr/>
        </p:nvSpPr>
        <p:spPr>
          <a:xfrm>
            <a:off x="9983799" y="339857"/>
            <a:ext cx="1641860" cy="369332"/>
          </a:xfrm>
          <a:prstGeom prst="rect">
            <a:avLst/>
          </a:prstGeom>
          <a:noFill/>
        </p:spPr>
        <p:txBody>
          <a:bodyPr wrap="none" rtlCol="0">
            <a:spAutoFit/>
          </a:bodyPr>
          <a:lstStyle/>
          <a:p>
            <a:r>
              <a:rPr lang="en-US" dirty="0" err="1"/>
              <a:t>Hasse</a:t>
            </a:r>
            <a:r>
              <a:rPr lang="en-US" dirty="0"/>
              <a:t> diagrams</a:t>
            </a:r>
          </a:p>
        </p:txBody>
      </p:sp>
      <p:sp>
        <p:nvSpPr>
          <p:cNvPr id="139" name="TextBox 138">
            <a:extLst>
              <a:ext uri="{FF2B5EF4-FFF2-40B4-BE49-F238E27FC236}">
                <a16:creationId xmlns:a16="http://schemas.microsoft.com/office/drawing/2014/main" id="{80AFDB6B-8F75-104F-B031-FA0B2545710A}"/>
              </a:ext>
            </a:extLst>
          </p:cNvPr>
          <p:cNvSpPr txBox="1"/>
          <p:nvPr/>
        </p:nvSpPr>
        <p:spPr>
          <a:xfrm>
            <a:off x="9661795" y="2931474"/>
            <a:ext cx="762773" cy="369332"/>
          </a:xfrm>
          <a:prstGeom prst="rect">
            <a:avLst/>
          </a:prstGeom>
          <a:noFill/>
        </p:spPr>
        <p:txBody>
          <a:bodyPr wrap="none" rtlCol="0">
            <a:spAutoFit/>
          </a:bodyPr>
          <a:lstStyle/>
          <a:p>
            <a:r>
              <a:rPr lang="en-US" dirty="0"/>
              <a:t>lattice</a:t>
            </a:r>
          </a:p>
        </p:txBody>
      </p:sp>
      <p:sp>
        <p:nvSpPr>
          <p:cNvPr id="140" name="TextBox 139">
            <a:extLst>
              <a:ext uri="{FF2B5EF4-FFF2-40B4-BE49-F238E27FC236}">
                <a16:creationId xmlns:a16="http://schemas.microsoft.com/office/drawing/2014/main" id="{D09167F8-2CB9-3CC7-A5E0-797297FCE3C3}"/>
              </a:ext>
            </a:extLst>
          </p:cNvPr>
          <p:cNvSpPr txBox="1"/>
          <p:nvPr/>
        </p:nvSpPr>
        <p:spPr>
          <a:xfrm>
            <a:off x="10824413" y="1078958"/>
            <a:ext cx="1198790" cy="369332"/>
          </a:xfrm>
          <a:prstGeom prst="rect">
            <a:avLst/>
          </a:prstGeom>
          <a:noFill/>
        </p:spPr>
        <p:txBody>
          <a:bodyPr wrap="none" rtlCol="0">
            <a:spAutoFit/>
          </a:bodyPr>
          <a:lstStyle/>
          <a:p>
            <a:r>
              <a:rPr lang="en-US" dirty="0"/>
              <a:t>non-lattice</a:t>
            </a:r>
          </a:p>
        </p:txBody>
      </p:sp>
      <p:sp>
        <p:nvSpPr>
          <p:cNvPr id="13" name="TextBox 12">
            <a:extLst>
              <a:ext uri="{FF2B5EF4-FFF2-40B4-BE49-F238E27FC236}">
                <a16:creationId xmlns:a16="http://schemas.microsoft.com/office/drawing/2014/main" id="{D50216C6-1D00-32CF-EB0A-1331746DF89C}"/>
              </a:ext>
            </a:extLst>
          </p:cNvPr>
          <p:cNvSpPr txBox="1"/>
          <p:nvPr/>
        </p:nvSpPr>
        <p:spPr>
          <a:xfrm>
            <a:off x="566060" y="3628539"/>
            <a:ext cx="7453772" cy="461665"/>
          </a:xfrm>
          <a:prstGeom prst="rect">
            <a:avLst/>
          </a:prstGeom>
          <a:noFill/>
        </p:spPr>
        <p:txBody>
          <a:bodyPr wrap="none" rtlCol="0">
            <a:spAutoFit/>
          </a:bodyPr>
          <a:lstStyle/>
          <a:p>
            <a:r>
              <a:rPr lang="en-US" sz="2400" dirty="0"/>
              <a:t>A collection of sets is a lattice if it has unions/intersections</a:t>
            </a: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3188C203-A340-EA05-F330-CE9897EE740C}"/>
                  </a:ext>
                </a:extLst>
              </p:cNvPr>
              <p:cNvSpPr txBox="1"/>
              <p:nvPr/>
            </p:nvSpPr>
            <p:spPr>
              <a:xfrm>
                <a:off x="566060" y="4802743"/>
                <a:ext cx="7058535" cy="369332"/>
              </a:xfrm>
              <a:prstGeom prst="rect">
                <a:avLst/>
              </a:prstGeom>
              <a:noFill/>
            </p:spPr>
            <p:txBody>
              <a:bodyPr wrap="none" rtlCol="0">
                <a:spAutoFit/>
              </a:bodyPr>
              <a:lstStyle/>
              <a:p>
                <a:r>
                  <a:rPr lang="en-US" dirty="0"/>
                  <a:t>The integers or the reals are a non-bounded lattice, </a:t>
                </a:r>
                <a14:m>
                  <m:oMath xmlns:m="http://schemas.openxmlformats.org/officeDocument/2006/math">
                    <m:r>
                      <a:rPr lang="en-US" i="1">
                        <a:latin typeface="Cambria Math" panose="02040503050406030204" pitchFamily="18" charset="0"/>
                      </a:rPr>
                      <m:t>∨/∧</m:t>
                    </m:r>
                  </m:oMath>
                </a14:m>
                <a:r>
                  <a:rPr lang="en-US" dirty="0"/>
                  <a:t> are the max/min</a:t>
                </a:r>
              </a:p>
            </p:txBody>
          </p:sp>
        </mc:Choice>
        <mc:Fallback xmlns="">
          <p:sp>
            <p:nvSpPr>
              <p:cNvPr id="15" name="TextBox 14">
                <a:extLst>
                  <a:ext uri="{FF2B5EF4-FFF2-40B4-BE49-F238E27FC236}">
                    <a16:creationId xmlns:a16="http://schemas.microsoft.com/office/drawing/2014/main" id="{3188C203-A340-EA05-F330-CE9897EE740C}"/>
                  </a:ext>
                </a:extLst>
              </p:cNvPr>
              <p:cNvSpPr txBox="1">
                <a:spLocks noRot="1" noChangeAspect="1" noMove="1" noResize="1" noEditPoints="1" noAdjustHandles="1" noChangeArrowheads="1" noChangeShapeType="1" noTextEdit="1"/>
              </p:cNvSpPr>
              <p:nvPr/>
            </p:nvSpPr>
            <p:spPr>
              <a:xfrm>
                <a:off x="566060" y="4802743"/>
                <a:ext cx="7058535" cy="369332"/>
              </a:xfrm>
              <a:prstGeom prst="rect">
                <a:avLst/>
              </a:prstGeom>
              <a:blipFill>
                <a:blip r:embed="rId21"/>
                <a:stretch>
                  <a:fillRect l="-777"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6B4F5C98-AA3B-A83E-7A0D-617CE8582220}"/>
                  </a:ext>
                </a:extLst>
              </p:cNvPr>
              <p:cNvSpPr txBox="1"/>
              <p:nvPr/>
            </p:nvSpPr>
            <p:spPr>
              <a:xfrm>
                <a:off x="566060" y="5356741"/>
                <a:ext cx="7982570" cy="369332"/>
              </a:xfrm>
              <a:prstGeom prst="rect">
                <a:avLst/>
              </a:prstGeom>
              <a:noFill/>
            </p:spPr>
            <p:txBody>
              <a:bodyPr wrap="none" rtlCol="0">
                <a:spAutoFit/>
              </a:bodyPr>
              <a:lstStyle/>
              <a:p>
                <a:r>
                  <a:rPr lang="en-US" dirty="0"/>
                  <a:t>The set of character strings ordered by “is a substring of” is not a lattice (but has </a:t>
                </a:r>
                <a14:m>
                  <m:oMath xmlns:m="http://schemas.openxmlformats.org/officeDocument/2006/math">
                    <m:r>
                      <a:rPr lang="en-US" sz="1800" b="0" i="1" smtClean="0">
                        <a:latin typeface="Cambria Math" panose="02040503050406030204" pitchFamily="18" charset="0"/>
                      </a:rPr>
                      <m:t>⊥</m:t>
                    </m:r>
                  </m:oMath>
                </a14:m>
                <a:r>
                  <a:rPr lang="en-US" dirty="0"/>
                  <a:t>)</a:t>
                </a:r>
              </a:p>
            </p:txBody>
          </p:sp>
        </mc:Choice>
        <mc:Fallback xmlns="">
          <p:sp>
            <p:nvSpPr>
              <p:cNvPr id="17" name="TextBox 16">
                <a:extLst>
                  <a:ext uri="{FF2B5EF4-FFF2-40B4-BE49-F238E27FC236}">
                    <a16:creationId xmlns:a16="http://schemas.microsoft.com/office/drawing/2014/main" id="{6B4F5C98-AA3B-A83E-7A0D-617CE8582220}"/>
                  </a:ext>
                </a:extLst>
              </p:cNvPr>
              <p:cNvSpPr txBox="1">
                <a:spLocks noRot="1" noChangeAspect="1" noMove="1" noResize="1" noEditPoints="1" noAdjustHandles="1" noChangeArrowheads="1" noChangeShapeType="1" noTextEdit="1"/>
              </p:cNvSpPr>
              <p:nvPr/>
            </p:nvSpPr>
            <p:spPr>
              <a:xfrm>
                <a:off x="566060" y="5356741"/>
                <a:ext cx="7982570" cy="369332"/>
              </a:xfrm>
              <a:prstGeom prst="rect">
                <a:avLst/>
              </a:prstGeom>
              <a:blipFill>
                <a:blip r:embed="rId22"/>
                <a:stretch>
                  <a:fillRect l="-688" t="-10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78BCEA1E-D4A7-5D01-CDFD-738855230F3A}"/>
                  </a:ext>
                </a:extLst>
              </p:cNvPr>
              <p:cNvSpPr txBox="1"/>
              <p:nvPr/>
            </p:nvSpPr>
            <p:spPr>
              <a:xfrm>
                <a:off x="566060" y="5910739"/>
                <a:ext cx="8859220" cy="369332"/>
              </a:xfrm>
              <a:prstGeom prst="rect">
                <a:avLst/>
              </a:prstGeom>
              <a:noFill/>
            </p:spPr>
            <p:txBody>
              <a:bodyPr wrap="none" rtlCol="0">
                <a:spAutoFit/>
              </a:bodyPr>
              <a:lstStyle/>
              <a:p>
                <a:r>
                  <a:rPr lang="en-US" dirty="0"/>
                  <a:t>Physical objects ordered by “is part of” form a bounded lattice (</a:t>
                </a:r>
                <a14:m>
                  <m:oMath xmlns:m="http://schemas.openxmlformats.org/officeDocument/2006/math">
                    <m:r>
                      <a:rPr lang="en-US" b="0" i="1" smtClean="0">
                        <a:latin typeface="Cambria Math" panose="02040503050406030204" pitchFamily="18" charset="0"/>
                      </a:rPr>
                      <m:t>⊤</m:t>
                    </m:r>
                  </m:oMath>
                </a14:m>
                <a:r>
                  <a:rPr lang="en-US" dirty="0"/>
                  <a:t> is everything, </a:t>
                </a:r>
                <a14:m>
                  <m:oMath xmlns:m="http://schemas.openxmlformats.org/officeDocument/2006/math">
                    <m:r>
                      <a:rPr lang="en-US" b="0" i="1" smtClean="0">
                        <a:latin typeface="Cambria Math" panose="02040503050406030204" pitchFamily="18" charset="0"/>
                      </a:rPr>
                      <m:t>⊥</m:t>
                    </m:r>
                  </m:oMath>
                </a14:m>
                <a:r>
                  <a:rPr lang="en-US" dirty="0"/>
                  <a:t> is nothing)</a:t>
                </a:r>
              </a:p>
            </p:txBody>
          </p:sp>
        </mc:Choice>
        <mc:Fallback xmlns="">
          <p:sp>
            <p:nvSpPr>
              <p:cNvPr id="19" name="TextBox 18">
                <a:extLst>
                  <a:ext uri="{FF2B5EF4-FFF2-40B4-BE49-F238E27FC236}">
                    <a16:creationId xmlns:a16="http://schemas.microsoft.com/office/drawing/2014/main" id="{78BCEA1E-D4A7-5D01-CDFD-738855230F3A}"/>
                  </a:ext>
                </a:extLst>
              </p:cNvPr>
              <p:cNvSpPr txBox="1">
                <a:spLocks noRot="1" noChangeAspect="1" noMove="1" noResize="1" noEditPoints="1" noAdjustHandles="1" noChangeArrowheads="1" noChangeShapeType="1" noTextEdit="1"/>
              </p:cNvSpPr>
              <p:nvPr/>
            </p:nvSpPr>
            <p:spPr>
              <a:xfrm>
                <a:off x="566060" y="5910739"/>
                <a:ext cx="8859220" cy="369332"/>
              </a:xfrm>
              <a:prstGeom prst="rect">
                <a:avLst/>
              </a:prstGeom>
              <a:blipFill>
                <a:blip r:embed="rId23"/>
                <a:stretch>
                  <a:fillRect l="-619" t="-10000" b="-26667"/>
                </a:stretch>
              </a:blipFill>
            </p:spPr>
            <p:txBody>
              <a:bodyPr/>
              <a:lstStyle/>
              <a:p>
                <a:r>
                  <a:rPr lang="en-US">
                    <a:noFill/>
                  </a:rPr>
                  <a:t> </a:t>
                </a:r>
              </a:p>
            </p:txBody>
          </p:sp>
        </mc:Fallback>
      </mc:AlternateContent>
      <p:sp>
        <p:nvSpPr>
          <p:cNvPr id="21" name="TextBox 20">
            <a:extLst>
              <a:ext uri="{FF2B5EF4-FFF2-40B4-BE49-F238E27FC236}">
                <a16:creationId xmlns:a16="http://schemas.microsoft.com/office/drawing/2014/main" id="{5DC2DB37-75C9-3352-F867-856520DAC5F1}"/>
              </a:ext>
            </a:extLst>
          </p:cNvPr>
          <p:cNvSpPr txBox="1"/>
          <p:nvPr/>
        </p:nvSpPr>
        <p:spPr>
          <a:xfrm>
            <a:off x="566060" y="4150905"/>
            <a:ext cx="7956024" cy="461665"/>
          </a:xfrm>
          <a:prstGeom prst="rect">
            <a:avLst/>
          </a:prstGeom>
          <a:noFill/>
        </p:spPr>
        <p:txBody>
          <a:bodyPr wrap="none" rtlCol="0">
            <a:spAutoFit/>
          </a:bodyPr>
          <a:lstStyle/>
          <a:p>
            <a:r>
              <a:rPr lang="en-US" sz="2400" dirty="0"/>
              <a:t>A “complete” collection of statements forms a bounded lattice</a:t>
            </a:r>
          </a:p>
        </p:txBody>
      </p:sp>
    </p:spTree>
    <p:extLst>
      <p:ext uri="{BB962C8B-B14F-4D97-AF65-F5344CB8AC3E}">
        <p14:creationId xmlns:p14="http://schemas.microsoft.com/office/powerpoint/2010/main" val="2063012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35E1C9-F516-6B3A-B7E3-747B54DAE2AD}"/>
              </a:ext>
            </a:extLst>
          </p:cNvPr>
          <p:cNvSpPr txBox="1"/>
          <p:nvPr/>
        </p:nvSpPr>
        <p:spPr>
          <a:xfrm>
            <a:off x="248575" y="186430"/>
            <a:ext cx="6255623" cy="769441"/>
          </a:xfrm>
          <a:prstGeom prst="rect">
            <a:avLst/>
          </a:prstGeom>
          <a:noFill/>
        </p:spPr>
        <p:txBody>
          <a:bodyPr wrap="none" rtlCol="0">
            <a:spAutoFit/>
          </a:bodyPr>
          <a:lstStyle/>
          <a:p>
            <a:r>
              <a:rPr lang="en-US" sz="4400" dirty="0"/>
              <a:t>Review of Boolean algebra</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B541A4-2A3C-8AEE-9D51-B18094F8C3CA}"/>
                  </a:ext>
                </a:extLst>
              </p:cNvPr>
              <p:cNvSpPr txBox="1"/>
              <p:nvPr/>
            </p:nvSpPr>
            <p:spPr>
              <a:xfrm>
                <a:off x="248575" y="1616671"/>
                <a:ext cx="11539098" cy="461665"/>
              </a:xfrm>
              <a:prstGeom prst="rect">
                <a:avLst/>
              </a:prstGeom>
              <a:noFill/>
            </p:spPr>
            <p:txBody>
              <a:bodyPr wrap="square" rtlCol="0">
                <a:spAutoFit/>
              </a:bodyPr>
              <a:lstStyle/>
              <a:p>
                <a:r>
                  <a:rPr lang="en-US" sz="2400" dirty="0"/>
                  <a:t>A complemented lattice is a bounded lattice with a complement operation </a:t>
                </a:r>
                <a14:m>
                  <m:oMath xmlns:m="http://schemas.openxmlformats.org/officeDocument/2006/math">
                    <m:r>
                      <a:rPr lang="en-US" sz="2400" b="0" i="1" smtClean="0">
                        <a:latin typeface="Cambria Math" panose="02040503050406030204" pitchFamily="18" charset="0"/>
                      </a:rPr>
                      <m:t>¬</m:t>
                    </m:r>
                  </m:oMath>
                </a14:m>
                <a:r>
                  <a:rPr lang="en-US" sz="2400" dirty="0"/>
                  <a:t> such that</a:t>
                </a:r>
              </a:p>
            </p:txBody>
          </p:sp>
        </mc:Choice>
        <mc:Fallback xmlns="">
          <p:sp>
            <p:nvSpPr>
              <p:cNvPr id="3" name="TextBox 2">
                <a:extLst>
                  <a:ext uri="{FF2B5EF4-FFF2-40B4-BE49-F238E27FC236}">
                    <a16:creationId xmlns:a16="http://schemas.microsoft.com/office/drawing/2014/main" id="{EBB541A4-2A3C-8AEE-9D51-B18094F8C3CA}"/>
                  </a:ext>
                </a:extLst>
              </p:cNvPr>
              <p:cNvSpPr txBox="1">
                <a:spLocks noRot="1" noChangeAspect="1" noMove="1" noResize="1" noEditPoints="1" noAdjustHandles="1" noChangeArrowheads="1" noChangeShapeType="1" noTextEdit="1"/>
              </p:cNvSpPr>
              <p:nvPr/>
            </p:nvSpPr>
            <p:spPr>
              <a:xfrm>
                <a:off x="248575" y="1616671"/>
                <a:ext cx="11539098" cy="461665"/>
              </a:xfrm>
              <a:prstGeom prst="rect">
                <a:avLst/>
              </a:prstGeom>
              <a:blipFill>
                <a:blip r:embed="rId2"/>
                <a:stretch>
                  <a:fillRect l="-845"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73973F9-A9DA-77E2-F0CB-4556907F9E1E}"/>
                  </a:ext>
                </a:extLst>
              </p:cNvPr>
              <p:cNvSpPr txBox="1"/>
              <p:nvPr/>
            </p:nvSpPr>
            <p:spPr>
              <a:xfrm>
                <a:off x="853440" y="2164796"/>
                <a:ext cx="1982209" cy="830997"/>
              </a:xfrm>
              <a:prstGeom prst="rect">
                <a:avLst/>
              </a:prstGeom>
              <a:noFill/>
            </p:spPr>
            <p:txBody>
              <a:bodyPr wrap="none" rtlCol="0">
                <a:spAutoFit/>
              </a:bodyPr>
              <a:lstStyle/>
              <a:p>
                <a:pPr marL="285750" indent="-28575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m:t>
                    </m:r>
                  </m:oMath>
                </a14:m>
                <a:endParaRPr lang="en-US" sz="2400" dirty="0"/>
              </a:p>
              <a:p>
                <a:pPr marL="285750" indent="-28575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𝑎</m:t>
                    </m:r>
                    <m:r>
                      <a:rPr lang="en-US" sz="2400" b="0" i="1" smtClean="0">
                        <a:latin typeface="Cambria Math" panose="02040503050406030204" pitchFamily="18" charset="0"/>
                      </a:rPr>
                      <m:t>= ⊥</m:t>
                    </m:r>
                  </m:oMath>
                </a14:m>
                <a:endParaRPr lang="en-US" sz="2400" dirty="0"/>
              </a:p>
            </p:txBody>
          </p:sp>
        </mc:Choice>
        <mc:Fallback xmlns="">
          <p:sp>
            <p:nvSpPr>
              <p:cNvPr id="5" name="TextBox 4">
                <a:extLst>
                  <a:ext uri="{FF2B5EF4-FFF2-40B4-BE49-F238E27FC236}">
                    <a16:creationId xmlns:a16="http://schemas.microsoft.com/office/drawing/2014/main" id="{273973F9-A9DA-77E2-F0CB-4556907F9E1E}"/>
                  </a:ext>
                </a:extLst>
              </p:cNvPr>
              <p:cNvSpPr txBox="1">
                <a:spLocks noRot="1" noChangeAspect="1" noMove="1" noResize="1" noEditPoints="1" noAdjustHandles="1" noChangeArrowheads="1" noChangeShapeType="1" noTextEdit="1"/>
              </p:cNvSpPr>
              <p:nvPr/>
            </p:nvSpPr>
            <p:spPr>
              <a:xfrm>
                <a:off x="853440" y="2164796"/>
                <a:ext cx="1982209" cy="830997"/>
              </a:xfrm>
              <a:prstGeom prst="rect">
                <a:avLst/>
              </a:prstGeom>
              <a:blipFill>
                <a:blip r:embed="rId3"/>
                <a:stretch>
                  <a:fillRect l="-4000" t="-3676" b="-13235"/>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5726B727-8A67-0DFB-B21E-62F647ADD860}"/>
              </a:ext>
            </a:extLst>
          </p:cNvPr>
          <p:cNvSpPr txBox="1"/>
          <p:nvPr/>
        </p:nvSpPr>
        <p:spPr>
          <a:xfrm>
            <a:off x="248574" y="1017342"/>
            <a:ext cx="8864606" cy="461665"/>
          </a:xfrm>
          <a:prstGeom prst="rect">
            <a:avLst/>
          </a:prstGeom>
          <a:noFill/>
        </p:spPr>
        <p:txBody>
          <a:bodyPr wrap="none" rtlCol="0">
            <a:spAutoFit/>
          </a:bodyPr>
          <a:lstStyle/>
          <a:p>
            <a:r>
              <a:rPr lang="en-US" sz="2400" dirty="0"/>
              <a:t>A distributive lattice is a lattice where join and meet are distributive</a:t>
            </a:r>
          </a:p>
        </p:txBody>
      </p:sp>
      <p:sp>
        <p:nvSpPr>
          <p:cNvPr id="72" name="TextBox 71">
            <a:extLst>
              <a:ext uri="{FF2B5EF4-FFF2-40B4-BE49-F238E27FC236}">
                <a16:creationId xmlns:a16="http://schemas.microsoft.com/office/drawing/2014/main" id="{927D99BB-6089-C86E-8C6B-10CAF2659A81}"/>
              </a:ext>
            </a:extLst>
          </p:cNvPr>
          <p:cNvSpPr txBox="1"/>
          <p:nvPr/>
        </p:nvSpPr>
        <p:spPr>
          <a:xfrm>
            <a:off x="303670" y="3079307"/>
            <a:ext cx="9937610" cy="584775"/>
          </a:xfrm>
          <a:prstGeom prst="rect">
            <a:avLst/>
          </a:prstGeom>
          <a:noFill/>
        </p:spPr>
        <p:txBody>
          <a:bodyPr wrap="square" rtlCol="0">
            <a:spAutoFit/>
          </a:bodyPr>
          <a:lstStyle/>
          <a:p>
            <a:r>
              <a:rPr lang="en-US" sz="3200" dirty="0"/>
              <a:t>A Boolean algebra is a complemented distributive lattice</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CFA5757-B6F0-8F28-C08D-3E9A66A20211}"/>
                  </a:ext>
                </a:extLst>
              </p:cNvPr>
              <p:cNvSpPr txBox="1"/>
              <p:nvPr/>
            </p:nvSpPr>
            <p:spPr>
              <a:xfrm>
                <a:off x="303670" y="3671883"/>
                <a:ext cx="11851065" cy="461665"/>
              </a:xfrm>
              <a:prstGeom prst="rect">
                <a:avLst/>
              </a:prstGeom>
              <a:noFill/>
            </p:spPr>
            <p:txBody>
              <a:bodyPr wrap="none" rtlCol="0">
                <a:spAutoFit/>
              </a:bodyPr>
              <a:lstStyle/>
              <a:p>
                <a:r>
                  <a:rPr lang="en-US" sz="2400" dirty="0"/>
                  <a:t>In this case, join </a:t>
                </a:r>
                <a14:m>
                  <m:oMath xmlns:m="http://schemas.openxmlformats.org/officeDocument/2006/math">
                    <m:r>
                      <a:rPr lang="en-US" sz="2400" b="0" i="1" smtClean="0">
                        <a:latin typeface="Cambria Math" panose="02040503050406030204" pitchFamily="18" charset="0"/>
                      </a:rPr>
                      <m:t>=</m:t>
                    </m:r>
                  </m:oMath>
                </a14:m>
                <a:r>
                  <a:rPr lang="en-US" sz="2400" dirty="0"/>
                  <a:t> disjunction (OR), meet = conjunction (AND), complement = negation (NOT)</a:t>
                </a:r>
              </a:p>
            </p:txBody>
          </p:sp>
        </mc:Choice>
        <mc:Fallback xmlns="">
          <p:sp>
            <p:nvSpPr>
              <p:cNvPr id="4" name="TextBox 3">
                <a:extLst>
                  <a:ext uri="{FF2B5EF4-FFF2-40B4-BE49-F238E27FC236}">
                    <a16:creationId xmlns:a16="http://schemas.microsoft.com/office/drawing/2014/main" id="{DCFA5757-B6F0-8F28-C08D-3E9A66A20211}"/>
                  </a:ext>
                </a:extLst>
              </p:cNvPr>
              <p:cNvSpPr txBox="1">
                <a:spLocks noRot="1" noChangeAspect="1" noMove="1" noResize="1" noEditPoints="1" noAdjustHandles="1" noChangeArrowheads="1" noChangeShapeType="1" noTextEdit="1"/>
              </p:cNvSpPr>
              <p:nvPr/>
            </p:nvSpPr>
            <p:spPr>
              <a:xfrm>
                <a:off x="303670" y="3671883"/>
                <a:ext cx="11851065" cy="461665"/>
              </a:xfrm>
              <a:prstGeom prst="rect">
                <a:avLst/>
              </a:prstGeom>
              <a:blipFill>
                <a:blip r:embed="rId4"/>
                <a:stretch>
                  <a:fillRect l="-823" t="-10526" b="-28947"/>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25672843-B842-F4EC-2FBA-F77D055A6A6E}"/>
              </a:ext>
            </a:extLst>
          </p:cNvPr>
          <p:cNvSpPr txBox="1"/>
          <p:nvPr/>
        </p:nvSpPr>
        <p:spPr>
          <a:xfrm>
            <a:off x="1188720" y="4204619"/>
            <a:ext cx="7526356" cy="769441"/>
          </a:xfrm>
          <a:prstGeom prst="rect">
            <a:avLst/>
          </a:prstGeom>
          <a:noFill/>
        </p:spPr>
        <p:txBody>
          <a:bodyPr wrap="none" rtlCol="0">
            <a:spAutoFit/>
          </a:bodyPr>
          <a:lstStyle/>
          <a:p>
            <a:r>
              <a:rPr lang="en-US" sz="4400" dirty="0">
                <a:solidFill>
                  <a:schemeClr val="accent6">
                    <a:lumMod val="75000"/>
                  </a:schemeClr>
                </a:solidFill>
              </a:rPr>
              <a:t>Classical logic = Boolean algebra</a:t>
            </a:r>
          </a:p>
        </p:txBody>
      </p:sp>
      <p:cxnSp>
        <p:nvCxnSpPr>
          <p:cNvPr id="10" name="Straight Arrow Connector 9">
            <a:extLst>
              <a:ext uri="{FF2B5EF4-FFF2-40B4-BE49-F238E27FC236}">
                <a16:creationId xmlns:a16="http://schemas.microsoft.com/office/drawing/2014/main" id="{29E3F9AB-2243-DE00-6AF2-93D616BBA45D}"/>
              </a:ext>
            </a:extLst>
          </p:cNvPr>
          <p:cNvCxnSpPr>
            <a:cxnSpLocks/>
            <a:stCxn id="11" idx="1"/>
          </p:cNvCxnSpPr>
          <p:nvPr/>
        </p:nvCxnSpPr>
        <p:spPr>
          <a:xfrm flipH="1" flipV="1">
            <a:off x="5272475" y="4974060"/>
            <a:ext cx="475586" cy="3017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0F980F23-67BF-4FD6-FD50-53FE2C1BBCEB}"/>
              </a:ext>
            </a:extLst>
          </p:cNvPr>
          <p:cNvSpPr txBox="1"/>
          <p:nvPr/>
        </p:nvSpPr>
        <p:spPr>
          <a:xfrm>
            <a:off x="5748061" y="5091143"/>
            <a:ext cx="1512273" cy="369332"/>
          </a:xfrm>
          <a:prstGeom prst="rect">
            <a:avLst/>
          </a:prstGeom>
          <a:noFill/>
        </p:spPr>
        <p:txBody>
          <a:bodyPr wrap="none" rtlCol="0">
            <a:spAutoFit/>
          </a:bodyPr>
          <a:lstStyle/>
          <a:p>
            <a:r>
              <a:rPr lang="en-US" dirty="0"/>
              <a:t>in this context</a:t>
            </a:r>
          </a:p>
        </p:txBody>
      </p:sp>
      <p:sp>
        <p:nvSpPr>
          <p:cNvPr id="17" name="TextBox 16">
            <a:extLst>
              <a:ext uri="{FF2B5EF4-FFF2-40B4-BE49-F238E27FC236}">
                <a16:creationId xmlns:a16="http://schemas.microsoft.com/office/drawing/2014/main" id="{5237C201-14AC-2994-4366-13194D5271D8}"/>
              </a:ext>
            </a:extLst>
          </p:cNvPr>
          <p:cNvSpPr txBox="1"/>
          <p:nvPr/>
        </p:nvSpPr>
        <p:spPr>
          <a:xfrm>
            <a:off x="695632" y="5506641"/>
            <a:ext cx="8093113" cy="1077218"/>
          </a:xfrm>
          <a:prstGeom prst="rect">
            <a:avLst/>
          </a:prstGeom>
          <a:noFill/>
        </p:spPr>
        <p:txBody>
          <a:bodyPr wrap="none" rtlCol="0">
            <a:spAutoFit/>
          </a:bodyPr>
          <a:lstStyle/>
          <a:p>
            <a:r>
              <a:rPr lang="en-US" sz="3200" dirty="0"/>
              <a:t>Not all logics are Boolean, but many are lattices</a:t>
            </a:r>
            <a:br>
              <a:rPr lang="en-US" sz="3200" dirty="0"/>
            </a:br>
            <a:r>
              <a:rPr lang="en-US" sz="3200" dirty="0"/>
              <a:t>E.g. </a:t>
            </a:r>
            <a:r>
              <a:rPr lang="en-US" sz="3200" dirty="0" err="1"/>
              <a:t>Heyting</a:t>
            </a:r>
            <a:r>
              <a:rPr lang="en-US" sz="3200" dirty="0"/>
              <a:t> algebra is used in intuitionist logic</a:t>
            </a:r>
          </a:p>
        </p:txBody>
      </p:sp>
    </p:spTree>
    <p:extLst>
      <p:ext uri="{BB962C8B-B14F-4D97-AF65-F5344CB8AC3E}">
        <p14:creationId xmlns:p14="http://schemas.microsoft.com/office/powerpoint/2010/main" val="18035013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1D73719-EB8A-C9C7-8528-FD92C00E54A2}"/>
                  </a:ext>
                </a:extLst>
              </p:cNvPr>
              <p:cNvSpPr txBox="1"/>
              <p:nvPr/>
            </p:nvSpPr>
            <p:spPr>
              <a:xfrm>
                <a:off x="2479888" y="5373576"/>
                <a:ext cx="2565511"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𝑥</m:t>
                      </m:r>
                      <m:r>
                        <a:rPr lang="en-US" sz="4000" b="0" i="1" smtClean="0">
                          <a:latin typeface="Cambria Math" panose="02040503050406030204" pitchFamily="18" charset="0"/>
                        </a:rPr>
                        <m:t>∈</m:t>
                      </m:r>
                      <m:r>
                        <a:rPr lang="en-US" sz="4000" b="0" i="1" smtClean="0">
                          <a:latin typeface="Cambria Math" panose="02040503050406030204" pitchFamily="18" charset="0"/>
                        </a:rPr>
                        <m:t>𝑈</m:t>
                      </m:r>
                      <m:r>
                        <a:rPr lang="en-US" sz="4000" b="0" i="1" smtClean="0">
                          <a:latin typeface="Cambria Math" panose="02040503050406030204" pitchFamily="18" charset="0"/>
                        </a:rPr>
                        <m:t>⊆</m:t>
                      </m:r>
                      <m:r>
                        <a:rPr lang="en-US" sz="4000" b="0" i="1" smtClean="0">
                          <a:latin typeface="Cambria Math" panose="02040503050406030204" pitchFamily="18" charset="0"/>
                        </a:rPr>
                        <m:t>𝑋</m:t>
                      </m:r>
                    </m:oMath>
                  </m:oMathPara>
                </a14:m>
                <a:endParaRPr lang="en-US" sz="4000" dirty="0"/>
              </a:p>
            </p:txBody>
          </p:sp>
        </mc:Choice>
        <mc:Fallback xmlns="">
          <p:sp>
            <p:nvSpPr>
              <p:cNvPr id="4" name="TextBox 3">
                <a:extLst>
                  <a:ext uri="{FF2B5EF4-FFF2-40B4-BE49-F238E27FC236}">
                    <a16:creationId xmlns:a16="http://schemas.microsoft.com/office/drawing/2014/main" id="{11D73719-EB8A-C9C7-8528-FD92C00E54A2}"/>
                  </a:ext>
                </a:extLst>
              </p:cNvPr>
              <p:cNvSpPr txBox="1">
                <a:spLocks noRot="1" noChangeAspect="1" noMove="1" noResize="1" noEditPoints="1" noAdjustHandles="1" noChangeArrowheads="1" noChangeShapeType="1" noTextEdit="1"/>
              </p:cNvSpPr>
              <p:nvPr/>
            </p:nvSpPr>
            <p:spPr>
              <a:xfrm>
                <a:off x="2479888" y="5373576"/>
                <a:ext cx="2565511" cy="707886"/>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DA267C7-FC5F-B82A-8F74-03DE5D489683}"/>
                  </a:ext>
                </a:extLst>
              </p:cNvPr>
              <p:cNvSpPr txBox="1"/>
              <p:nvPr/>
            </p:nvSpPr>
            <p:spPr>
              <a:xfrm>
                <a:off x="996313" y="2292972"/>
                <a:ext cx="7089570" cy="1569660"/>
              </a:xfrm>
              <a:prstGeom prst="rect">
                <a:avLst/>
              </a:prstGeom>
              <a:noFill/>
            </p:spPr>
            <p:txBody>
              <a:bodyPr wrap="none" rtlCol="0">
                <a:spAutoFit/>
              </a:bodyPr>
              <a:lstStyle/>
              <a:p>
                <a:r>
                  <a:rPr lang="en-US" sz="2400" dirty="0"/>
                  <a:t>“the mass of the electron is </a:t>
                </a:r>
                <a14:m>
                  <m:oMath xmlns:m="http://schemas.openxmlformats.org/officeDocument/2006/math">
                    <m:r>
                      <a:rPr lang="en-US" sz="2400" b="0" i="0" smtClean="0">
                        <a:latin typeface="Cambria Math" panose="02040503050406030204" pitchFamily="18" charset="0"/>
                      </a:rPr>
                      <m:t>500</m:t>
                    </m:r>
                    <m:r>
                      <a:rPr lang="en-US" sz="2400" b="0" i="1" smtClean="0">
                        <a:latin typeface="Cambria Math" panose="02040503050406030204" pitchFamily="18" charset="0"/>
                      </a:rPr>
                      <m:t>±50</m:t>
                    </m:r>
                  </m:oMath>
                </a14:m>
                <a:r>
                  <a:rPr lang="en-US" sz="2400" dirty="0"/>
                  <a:t> keV”</a:t>
                </a:r>
              </a:p>
              <a:p>
                <a:r>
                  <a:rPr lang="en-US" sz="2400" dirty="0"/>
                  <a:t>“the earth-moon distance is </a:t>
                </a:r>
                <a14:m>
                  <m:oMath xmlns:m="http://schemas.openxmlformats.org/officeDocument/2006/math">
                    <m:r>
                      <a:rPr lang="en-US" sz="2400" b="0" i="1" smtClean="0">
                        <a:latin typeface="Cambria Math" panose="02040503050406030204" pitchFamily="18" charset="0"/>
                      </a:rPr>
                      <m:t>400,000</m:t>
                    </m:r>
                  </m:oMath>
                </a14:m>
                <a:r>
                  <a:rPr lang="en-US" sz="2400" dirty="0"/>
                  <a:t> km </a:t>
                </a:r>
                <a14:m>
                  <m:oMath xmlns:m="http://schemas.openxmlformats.org/officeDocument/2006/math">
                    <m:r>
                      <a:rPr lang="en-US" sz="2400" b="0" i="1" smtClean="0">
                        <a:latin typeface="Cambria Math" panose="02040503050406030204" pitchFamily="18" charset="0"/>
                      </a:rPr>
                      <m:t>±50,000</m:t>
                    </m:r>
                  </m:oMath>
                </a14:m>
                <a:r>
                  <a:rPr lang="en-US" sz="2400" dirty="0"/>
                  <a:t> km”</a:t>
                </a:r>
              </a:p>
              <a:p>
                <a:r>
                  <a:rPr lang="en-US" sz="2400" dirty="0"/>
                  <a:t>“there are 6 flavors of quarks”</a:t>
                </a:r>
              </a:p>
              <a:p>
                <a:r>
                  <a:rPr lang="en-US" sz="2400" dirty="0"/>
                  <a:t>…</a:t>
                </a:r>
              </a:p>
            </p:txBody>
          </p:sp>
        </mc:Choice>
        <mc:Fallback xmlns="">
          <p:sp>
            <p:nvSpPr>
              <p:cNvPr id="5" name="TextBox 4">
                <a:extLst>
                  <a:ext uri="{FF2B5EF4-FFF2-40B4-BE49-F238E27FC236}">
                    <a16:creationId xmlns:a16="http://schemas.microsoft.com/office/drawing/2014/main" id="{5DA267C7-FC5F-B82A-8F74-03DE5D489683}"/>
                  </a:ext>
                </a:extLst>
              </p:cNvPr>
              <p:cNvSpPr txBox="1">
                <a:spLocks noRot="1" noChangeAspect="1" noMove="1" noResize="1" noEditPoints="1" noAdjustHandles="1" noChangeArrowheads="1" noChangeShapeType="1" noTextEdit="1"/>
              </p:cNvSpPr>
              <p:nvPr/>
            </p:nvSpPr>
            <p:spPr>
              <a:xfrm>
                <a:off x="996313" y="2292972"/>
                <a:ext cx="7089570" cy="1569660"/>
              </a:xfrm>
              <a:prstGeom prst="rect">
                <a:avLst/>
              </a:prstGeom>
              <a:blipFill>
                <a:blip r:embed="rId3"/>
                <a:stretch>
                  <a:fillRect l="-1290" t="-3101" r="-86" b="-7752"/>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EF6FAB2B-ED15-5E44-850F-BEA50282A435}"/>
              </a:ext>
            </a:extLst>
          </p:cNvPr>
          <p:cNvCxnSpPr>
            <a:cxnSpLocks/>
          </p:cNvCxnSpPr>
          <p:nvPr/>
        </p:nvCxnSpPr>
        <p:spPr>
          <a:xfrm flipH="1">
            <a:off x="2814320" y="4650256"/>
            <a:ext cx="87896" cy="8287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F9776363-6B85-82F3-E6C8-56E8C5A76351}"/>
              </a:ext>
            </a:extLst>
          </p:cNvPr>
          <p:cNvSpPr txBox="1"/>
          <p:nvPr/>
        </p:nvSpPr>
        <p:spPr>
          <a:xfrm>
            <a:off x="395598" y="4178431"/>
            <a:ext cx="3768660" cy="461665"/>
          </a:xfrm>
          <a:prstGeom prst="rect">
            <a:avLst/>
          </a:prstGeom>
          <a:noFill/>
        </p:spPr>
        <p:txBody>
          <a:bodyPr wrap="none" rtlCol="0">
            <a:spAutoFit/>
          </a:bodyPr>
          <a:lstStyle/>
          <a:p>
            <a:r>
              <a:rPr lang="en-US" sz="2400" dirty="0"/>
              <a:t>The object we are describing</a:t>
            </a:r>
          </a:p>
        </p:txBody>
      </p:sp>
      <p:cxnSp>
        <p:nvCxnSpPr>
          <p:cNvPr id="11" name="Straight Arrow Connector 10">
            <a:extLst>
              <a:ext uri="{FF2B5EF4-FFF2-40B4-BE49-F238E27FC236}">
                <a16:creationId xmlns:a16="http://schemas.microsoft.com/office/drawing/2014/main" id="{F50D34C9-C217-7E8D-B83E-F52F8154BE41}"/>
              </a:ext>
            </a:extLst>
          </p:cNvPr>
          <p:cNvCxnSpPr>
            <a:cxnSpLocks/>
          </p:cNvCxnSpPr>
          <p:nvPr/>
        </p:nvCxnSpPr>
        <p:spPr>
          <a:xfrm flipH="1">
            <a:off x="4904136" y="5498958"/>
            <a:ext cx="1012094" cy="2285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F8E54D2B-01F3-1728-4AEF-48B6CE911DC5}"/>
              </a:ext>
            </a:extLst>
          </p:cNvPr>
          <p:cNvSpPr txBox="1"/>
          <p:nvPr/>
        </p:nvSpPr>
        <p:spPr>
          <a:xfrm>
            <a:off x="1374937" y="6387160"/>
            <a:ext cx="5578643" cy="461665"/>
          </a:xfrm>
          <a:prstGeom prst="rect">
            <a:avLst/>
          </a:prstGeom>
          <a:noFill/>
        </p:spPr>
        <p:txBody>
          <a:bodyPr wrap="none" rtlCol="0">
            <a:spAutoFit/>
          </a:bodyPr>
          <a:lstStyle/>
          <a:p>
            <a:r>
              <a:rPr lang="en-US" sz="2400" dirty="0"/>
              <a:t>A subset of possible ways the object can be</a:t>
            </a:r>
          </a:p>
        </p:txBody>
      </p:sp>
      <p:sp>
        <p:nvSpPr>
          <p:cNvPr id="12" name="TextBox 11">
            <a:extLst>
              <a:ext uri="{FF2B5EF4-FFF2-40B4-BE49-F238E27FC236}">
                <a16:creationId xmlns:a16="http://schemas.microsoft.com/office/drawing/2014/main" id="{34A17593-6851-3ACD-537F-5B4B2E55AC50}"/>
              </a:ext>
            </a:extLst>
          </p:cNvPr>
          <p:cNvSpPr txBox="1"/>
          <p:nvPr/>
        </p:nvSpPr>
        <p:spPr>
          <a:xfrm>
            <a:off x="455138" y="1629303"/>
            <a:ext cx="5954194" cy="461665"/>
          </a:xfrm>
          <a:prstGeom prst="rect">
            <a:avLst/>
          </a:prstGeom>
          <a:noFill/>
        </p:spPr>
        <p:txBody>
          <a:bodyPr wrap="none" rtlCol="0">
            <a:spAutoFit/>
          </a:bodyPr>
          <a:lstStyle/>
          <a:p>
            <a:r>
              <a:rPr lang="en-US" sz="2400" dirty="0"/>
              <a:t>Consider various scientific statements such as:</a:t>
            </a:r>
          </a:p>
        </p:txBody>
      </p:sp>
      <p:sp>
        <p:nvSpPr>
          <p:cNvPr id="21" name="TextBox 20">
            <a:extLst>
              <a:ext uri="{FF2B5EF4-FFF2-40B4-BE49-F238E27FC236}">
                <a16:creationId xmlns:a16="http://schemas.microsoft.com/office/drawing/2014/main" id="{28DF5B33-B5FA-E395-3FF9-1F8932F133EB}"/>
              </a:ext>
            </a:extLst>
          </p:cNvPr>
          <p:cNvSpPr txBox="1"/>
          <p:nvPr/>
        </p:nvSpPr>
        <p:spPr>
          <a:xfrm>
            <a:off x="6090927" y="5083460"/>
            <a:ext cx="3286753" cy="830997"/>
          </a:xfrm>
          <a:prstGeom prst="rect">
            <a:avLst/>
          </a:prstGeom>
          <a:noFill/>
        </p:spPr>
        <p:txBody>
          <a:bodyPr wrap="square" rtlCol="0">
            <a:spAutoFit/>
          </a:bodyPr>
          <a:lstStyle/>
          <a:p>
            <a:r>
              <a:rPr lang="en-US" sz="2400" dirty="0"/>
              <a:t>The set of all possible ways the object can be</a:t>
            </a:r>
          </a:p>
        </p:txBody>
      </p:sp>
      <p:cxnSp>
        <p:nvCxnSpPr>
          <p:cNvPr id="28" name="Straight Arrow Connector 27">
            <a:extLst>
              <a:ext uri="{FF2B5EF4-FFF2-40B4-BE49-F238E27FC236}">
                <a16:creationId xmlns:a16="http://schemas.microsoft.com/office/drawing/2014/main" id="{EB72FA36-8E1C-32A2-E2E6-75B14589A415}"/>
              </a:ext>
            </a:extLst>
          </p:cNvPr>
          <p:cNvCxnSpPr/>
          <p:nvPr/>
        </p:nvCxnSpPr>
        <p:spPr>
          <a:xfrm flipV="1">
            <a:off x="2280920" y="5953760"/>
            <a:ext cx="1259840" cy="5179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938A8A03-803B-AB51-7427-41EF69FEA3B3}"/>
                  </a:ext>
                </a:extLst>
              </p:cNvPr>
              <p:cNvSpPr txBox="1"/>
              <p:nvPr/>
            </p:nvSpPr>
            <p:spPr>
              <a:xfrm>
                <a:off x="4646088" y="3679915"/>
                <a:ext cx="4996227" cy="769441"/>
              </a:xfrm>
              <a:prstGeom prst="rect">
                <a:avLst/>
              </a:prstGeom>
              <a:noFill/>
            </p:spPr>
            <p:txBody>
              <a:bodyPr wrap="square" rtlCol="0">
                <a:spAutoFit/>
              </a:bodyPr>
              <a:lstStyle/>
              <a:p>
                <a:r>
                  <a:rPr lang="en-US" sz="4400" dirty="0">
                    <a:solidFill>
                      <a:schemeClr val="accent6">
                        <a:lumMod val="75000"/>
                      </a:schemeClr>
                    </a:solidFill>
                  </a:rPr>
                  <a:t>Statement </a:t>
                </a:r>
                <a14:m>
                  <m:oMath xmlns:m="http://schemas.openxmlformats.org/officeDocument/2006/math">
                    <m:r>
                      <a:rPr lang="en-US" sz="4400" i="1" smtClean="0">
                        <a:solidFill>
                          <a:schemeClr val="accent6">
                            <a:lumMod val="75000"/>
                          </a:schemeClr>
                        </a:solidFill>
                        <a:latin typeface="Cambria Math" panose="02040503050406030204" pitchFamily="18" charset="0"/>
                        <a:ea typeface="Cambria Math" panose="02040503050406030204" pitchFamily="18" charset="0"/>
                      </a:rPr>
                      <m:t>⟺</m:t>
                    </m:r>
                  </m:oMath>
                </a14:m>
                <a:r>
                  <a:rPr lang="en-US" sz="4400" dirty="0">
                    <a:solidFill>
                      <a:schemeClr val="accent6">
                        <a:lumMod val="75000"/>
                      </a:schemeClr>
                    </a:solidFill>
                  </a:rPr>
                  <a:t> Subset</a:t>
                </a:r>
              </a:p>
            </p:txBody>
          </p:sp>
        </mc:Choice>
        <mc:Fallback xmlns="">
          <p:sp>
            <p:nvSpPr>
              <p:cNvPr id="29" name="TextBox 28">
                <a:extLst>
                  <a:ext uri="{FF2B5EF4-FFF2-40B4-BE49-F238E27FC236}">
                    <a16:creationId xmlns:a16="http://schemas.microsoft.com/office/drawing/2014/main" id="{938A8A03-803B-AB51-7427-41EF69FEA3B3}"/>
                  </a:ext>
                </a:extLst>
              </p:cNvPr>
              <p:cNvSpPr txBox="1">
                <a:spLocks noRot="1" noChangeAspect="1" noMove="1" noResize="1" noEditPoints="1" noAdjustHandles="1" noChangeArrowheads="1" noChangeShapeType="1" noTextEdit="1"/>
              </p:cNvSpPr>
              <p:nvPr/>
            </p:nvSpPr>
            <p:spPr>
              <a:xfrm>
                <a:off x="4646088" y="3679915"/>
                <a:ext cx="4996227" cy="769441"/>
              </a:xfrm>
              <a:prstGeom prst="rect">
                <a:avLst/>
              </a:prstGeom>
              <a:blipFill>
                <a:blip r:embed="rId4"/>
                <a:stretch>
                  <a:fillRect l="-4878" t="-16667" r="-4756"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98EE0B1-8518-0B77-5920-F642891DDE85}"/>
                  </a:ext>
                </a:extLst>
              </p:cNvPr>
              <p:cNvSpPr txBox="1"/>
              <p:nvPr/>
            </p:nvSpPr>
            <p:spPr>
              <a:xfrm>
                <a:off x="721249" y="198027"/>
                <a:ext cx="11105669" cy="1077218"/>
              </a:xfrm>
              <a:prstGeom prst="rect">
                <a:avLst/>
              </a:prstGeom>
              <a:noFill/>
            </p:spPr>
            <p:txBody>
              <a:bodyPr wrap="none" rtlCol="0">
                <a:spAutoFit/>
              </a:bodyPr>
              <a:lstStyle/>
              <a:p>
                <a:r>
                  <a:rPr lang="en-US" sz="3200" b="0" dirty="0">
                    <a:solidFill>
                      <a:schemeClr val="accent6">
                        <a:lumMod val="75000"/>
                      </a:schemeClr>
                    </a:solidFill>
                  </a:rPr>
                  <a:t>Collection of subsets can also form a Boolean algebra:</a:t>
                </a:r>
              </a:p>
              <a:p>
                <a:r>
                  <a:rPr lang="en-US" sz="3200" dirty="0">
                    <a:solidFill>
                      <a:schemeClr val="accent6">
                        <a:lumMod val="75000"/>
                      </a:schemeClr>
                    </a:solidFill>
                  </a:rPr>
                  <a:t>join </a:t>
                </a:r>
                <a14:m>
                  <m:oMath xmlns:m="http://schemas.openxmlformats.org/officeDocument/2006/math">
                    <m:r>
                      <a:rPr lang="en-US" sz="3200" b="0" i="1" smtClean="0">
                        <a:solidFill>
                          <a:schemeClr val="accent6">
                            <a:lumMod val="75000"/>
                          </a:schemeClr>
                        </a:solidFill>
                        <a:latin typeface="Cambria Math" panose="02040503050406030204" pitchFamily="18" charset="0"/>
                      </a:rPr>
                      <m:t>=</m:t>
                    </m:r>
                  </m:oMath>
                </a14:m>
                <a:r>
                  <a:rPr lang="en-US" sz="3200" dirty="0">
                    <a:solidFill>
                      <a:schemeClr val="accent6">
                        <a:lumMod val="75000"/>
                      </a:schemeClr>
                    </a:solidFill>
                  </a:rPr>
                  <a:t> union, meet = intersection, complement = set complement</a:t>
                </a:r>
              </a:p>
            </p:txBody>
          </p:sp>
        </mc:Choice>
        <mc:Fallback xmlns="">
          <p:sp>
            <p:nvSpPr>
              <p:cNvPr id="6" name="TextBox 5">
                <a:extLst>
                  <a:ext uri="{FF2B5EF4-FFF2-40B4-BE49-F238E27FC236}">
                    <a16:creationId xmlns:a16="http://schemas.microsoft.com/office/drawing/2014/main" id="{B98EE0B1-8518-0B77-5920-F642891DDE85}"/>
                  </a:ext>
                </a:extLst>
              </p:cNvPr>
              <p:cNvSpPr txBox="1">
                <a:spLocks noRot="1" noChangeAspect="1" noMove="1" noResize="1" noEditPoints="1" noAdjustHandles="1" noChangeArrowheads="1" noChangeShapeType="1" noTextEdit="1"/>
              </p:cNvSpPr>
              <p:nvPr/>
            </p:nvSpPr>
            <p:spPr>
              <a:xfrm>
                <a:off x="721249" y="198027"/>
                <a:ext cx="11105669" cy="1077218"/>
              </a:xfrm>
              <a:prstGeom prst="rect">
                <a:avLst/>
              </a:prstGeom>
              <a:blipFill>
                <a:blip r:embed="rId5"/>
                <a:stretch>
                  <a:fillRect l="-1372" t="-7345" r="-384" b="-18079"/>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4C5B66B7-CA2F-CC82-425C-3D3D25397572}"/>
              </a:ext>
            </a:extLst>
          </p:cNvPr>
          <p:cNvSpPr txBox="1"/>
          <p:nvPr/>
        </p:nvSpPr>
        <p:spPr>
          <a:xfrm>
            <a:off x="258225" y="5053393"/>
            <a:ext cx="2019079" cy="769441"/>
          </a:xfrm>
          <a:prstGeom prst="rect">
            <a:avLst/>
          </a:prstGeom>
          <a:noFill/>
        </p:spPr>
        <p:txBody>
          <a:bodyPr wrap="none" rtlCol="0">
            <a:spAutoFit/>
          </a:bodyPr>
          <a:lstStyle/>
          <a:p>
            <a:r>
              <a:rPr lang="en-US" sz="4400" dirty="0"/>
              <a:t>Pattern:</a:t>
            </a:r>
          </a:p>
        </p:txBody>
      </p:sp>
      <p:sp>
        <p:nvSpPr>
          <p:cNvPr id="13" name="TextBox 12">
            <a:extLst>
              <a:ext uri="{FF2B5EF4-FFF2-40B4-BE49-F238E27FC236}">
                <a16:creationId xmlns:a16="http://schemas.microsoft.com/office/drawing/2014/main" id="{D6194A88-F52C-AC72-93B9-DFBCB3ED27A2}"/>
              </a:ext>
            </a:extLst>
          </p:cNvPr>
          <p:cNvSpPr txBox="1"/>
          <p:nvPr/>
        </p:nvSpPr>
        <p:spPr>
          <a:xfrm>
            <a:off x="8698251" y="1476151"/>
            <a:ext cx="2803547" cy="1569660"/>
          </a:xfrm>
          <a:prstGeom prst="rect">
            <a:avLst/>
          </a:prstGeom>
          <a:noFill/>
        </p:spPr>
        <p:txBody>
          <a:bodyPr wrap="square" rtlCol="0">
            <a:spAutoFit/>
          </a:bodyPr>
          <a:lstStyle/>
          <a:p>
            <a:pPr algn="r"/>
            <a:r>
              <a:rPr lang="en-US" sz="3200" dirty="0">
                <a:solidFill>
                  <a:schemeClr val="accent6">
                    <a:lumMod val="75000"/>
                  </a:schemeClr>
                </a:solidFill>
              </a:rPr>
              <a:t>Link between logic and</a:t>
            </a:r>
            <a:br>
              <a:rPr lang="en-US" sz="3200" dirty="0">
                <a:solidFill>
                  <a:schemeClr val="accent6">
                    <a:lumMod val="75000"/>
                  </a:schemeClr>
                </a:solidFill>
              </a:rPr>
            </a:br>
            <a:r>
              <a:rPr lang="en-US" sz="3200" dirty="0">
                <a:solidFill>
                  <a:schemeClr val="accent6">
                    <a:lumMod val="75000"/>
                  </a:schemeClr>
                </a:solidFill>
              </a:rPr>
              <a:t>set theory</a:t>
            </a:r>
          </a:p>
        </p:txBody>
      </p:sp>
    </p:spTree>
    <p:extLst>
      <p:ext uri="{BB962C8B-B14F-4D97-AF65-F5344CB8AC3E}">
        <p14:creationId xmlns:p14="http://schemas.microsoft.com/office/powerpoint/2010/main" val="28932460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2CBCF6A-5CD0-BD48-640D-CB4CB18ABB77}"/>
                  </a:ext>
                </a:extLst>
              </p:cNvPr>
              <p:cNvSpPr txBox="1"/>
              <p:nvPr/>
            </p:nvSpPr>
            <p:spPr>
              <a:xfrm>
                <a:off x="430539" y="1072896"/>
                <a:ext cx="11348678" cy="1077218"/>
              </a:xfrm>
              <a:prstGeom prst="rect">
                <a:avLst/>
              </a:prstGeom>
              <a:noFill/>
            </p:spPr>
            <p:txBody>
              <a:bodyPr wrap="square" rtlCol="0">
                <a:spAutoFit/>
              </a:bodyPr>
              <a:lstStyle/>
              <a:p>
                <a:r>
                  <a:rPr lang="en-US" sz="3200" dirty="0"/>
                  <a:t>Join </a:t>
                </a:r>
                <a14:m>
                  <m:oMath xmlns:m="http://schemas.openxmlformats.org/officeDocument/2006/math">
                    <m:r>
                      <a:rPr lang="en-US" sz="3200" b="0" i="1" smtClean="0">
                        <a:latin typeface="Cambria Math" panose="02040503050406030204" pitchFamily="18" charset="0"/>
                      </a:rPr>
                      <m:t>∨</m:t>
                    </m:r>
                  </m:oMath>
                </a14:m>
                <a:r>
                  <a:rPr lang="en-US" sz="3200" dirty="0"/>
                  <a:t> and meet </a:t>
                </a:r>
                <a14:m>
                  <m:oMath xmlns:m="http://schemas.openxmlformats.org/officeDocument/2006/math">
                    <m:r>
                      <a:rPr lang="en-US" sz="3200" b="0" i="1" smtClean="0">
                        <a:latin typeface="Cambria Math" panose="02040503050406030204" pitchFamily="18" charset="0"/>
                      </a:rPr>
                      <m:t>∧</m:t>
                    </m:r>
                  </m:oMath>
                </a14:m>
                <a:r>
                  <a:rPr lang="en-US" sz="3200" dirty="0"/>
                  <a:t> are generalizations of disjunction and conjunction in the context of lattices</a:t>
                </a:r>
              </a:p>
            </p:txBody>
          </p:sp>
        </mc:Choice>
        <mc:Fallback xmlns="">
          <p:sp>
            <p:nvSpPr>
              <p:cNvPr id="2" name="TextBox 1">
                <a:extLst>
                  <a:ext uri="{FF2B5EF4-FFF2-40B4-BE49-F238E27FC236}">
                    <a16:creationId xmlns:a16="http://schemas.microsoft.com/office/drawing/2014/main" id="{E2CBCF6A-5CD0-BD48-640D-CB4CB18ABB77}"/>
                  </a:ext>
                </a:extLst>
              </p:cNvPr>
              <p:cNvSpPr txBox="1">
                <a:spLocks noRot="1" noChangeAspect="1" noMove="1" noResize="1" noEditPoints="1" noAdjustHandles="1" noChangeArrowheads="1" noChangeShapeType="1" noTextEdit="1"/>
              </p:cNvSpPr>
              <p:nvPr/>
            </p:nvSpPr>
            <p:spPr>
              <a:xfrm>
                <a:off x="430539" y="1072896"/>
                <a:ext cx="11348678" cy="1077218"/>
              </a:xfrm>
              <a:prstGeom prst="rect">
                <a:avLst/>
              </a:prstGeom>
              <a:blipFill>
                <a:blip r:embed="rId2"/>
                <a:stretch>
                  <a:fillRect l="-1397" t="-6780" b="-17514"/>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F728E4C2-583D-CAD7-AAF1-42A2FB654E4F}"/>
              </a:ext>
            </a:extLst>
          </p:cNvPr>
          <p:cNvSpPr txBox="1"/>
          <p:nvPr/>
        </p:nvSpPr>
        <p:spPr>
          <a:xfrm>
            <a:off x="729774" y="2411597"/>
            <a:ext cx="11532596" cy="2554545"/>
          </a:xfrm>
          <a:prstGeom prst="rect">
            <a:avLst/>
          </a:prstGeom>
          <a:noFill/>
        </p:spPr>
        <p:txBody>
          <a:bodyPr wrap="square" rtlCol="0">
            <a:spAutoFit/>
          </a:bodyPr>
          <a:lstStyle/>
          <a:p>
            <a:r>
              <a:rPr lang="en-US" sz="3200" dirty="0"/>
              <a:t>Boolean algebras (which follow the standard rules of “classical” logic) are complemented distributive lattices, which can also be represented as collections of sets where the logic operations become set theoretic (i.e. union, intersection,</a:t>
            </a:r>
            <a:br>
              <a:rPr lang="en-US" sz="3200" dirty="0"/>
            </a:br>
            <a:r>
              <a:rPr lang="en-US" sz="3200" dirty="0"/>
              <a:t>and complement)</a:t>
            </a:r>
          </a:p>
        </p:txBody>
      </p:sp>
      <p:sp>
        <p:nvSpPr>
          <p:cNvPr id="4" name="TextBox 3">
            <a:extLst>
              <a:ext uri="{FF2B5EF4-FFF2-40B4-BE49-F238E27FC236}">
                <a16:creationId xmlns:a16="http://schemas.microsoft.com/office/drawing/2014/main" id="{E960ADAA-6625-8542-E970-13AD88E37711}"/>
              </a:ext>
            </a:extLst>
          </p:cNvPr>
          <p:cNvSpPr txBox="1"/>
          <p:nvPr/>
        </p:nvSpPr>
        <p:spPr>
          <a:xfrm>
            <a:off x="421661" y="5227624"/>
            <a:ext cx="8580295" cy="1077218"/>
          </a:xfrm>
          <a:prstGeom prst="rect">
            <a:avLst/>
          </a:prstGeom>
          <a:noFill/>
        </p:spPr>
        <p:txBody>
          <a:bodyPr wrap="square" rtlCol="0">
            <a:spAutoFit/>
          </a:bodyPr>
          <a:lstStyle/>
          <a:p>
            <a:r>
              <a:rPr lang="en-US" sz="3200" dirty="0"/>
              <a:t>Other types of lattices are used in different contexts (e.g. </a:t>
            </a:r>
            <a:r>
              <a:rPr lang="en-US" sz="3200" dirty="0" err="1"/>
              <a:t>Heyting</a:t>
            </a:r>
            <a:r>
              <a:rPr lang="en-US" sz="3200" dirty="0"/>
              <a:t> algebras in intuitionist logic) </a:t>
            </a:r>
          </a:p>
        </p:txBody>
      </p:sp>
      <p:sp>
        <p:nvSpPr>
          <p:cNvPr id="5" name="TextBox 4">
            <a:extLst>
              <a:ext uri="{FF2B5EF4-FFF2-40B4-BE49-F238E27FC236}">
                <a16:creationId xmlns:a16="http://schemas.microsoft.com/office/drawing/2014/main" id="{4A8CEE78-A3FB-4DF7-BA5C-5D006689599F}"/>
              </a:ext>
            </a:extLst>
          </p:cNvPr>
          <p:cNvSpPr txBox="1"/>
          <p:nvPr/>
        </p:nvSpPr>
        <p:spPr>
          <a:xfrm>
            <a:off x="5314471" y="140008"/>
            <a:ext cx="1563057" cy="769441"/>
          </a:xfrm>
          <a:prstGeom prst="rect">
            <a:avLst/>
          </a:prstGeom>
          <a:noFill/>
        </p:spPr>
        <p:txBody>
          <a:bodyPr wrap="none" rtlCol="0">
            <a:spAutoFit/>
          </a:bodyPr>
          <a:lstStyle/>
          <a:p>
            <a:r>
              <a:rPr lang="en-US" sz="4400" dirty="0"/>
              <a:t>Recap</a:t>
            </a:r>
          </a:p>
        </p:txBody>
      </p:sp>
    </p:spTree>
    <p:extLst>
      <p:ext uri="{BB962C8B-B14F-4D97-AF65-F5344CB8AC3E}">
        <p14:creationId xmlns:p14="http://schemas.microsoft.com/office/powerpoint/2010/main" val="26402220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BFFF7C-751D-12E7-15E2-DC4534CE8987}"/>
              </a:ext>
            </a:extLst>
          </p:cNvPr>
          <p:cNvSpPr txBox="1"/>
          <p:nvPr/>
        </p:nvSpPr>
        <p:spPr>
          <a:xfrm>
            <a:off x="248575" y="186430"/>
            <a:ext cx="9186361" cy="769441"/>
          </a:xfrm>
          <a:prstGeom prst="rect">
            <a:avLst/>
          </a:prstGeom>
          <a:noFill/>
        </p:spPr>
        <p:txBody>
          <a:bodyPr wrap="none" rtlCol="0">
            <a:spAutoFit/>
          </a:bodyPr>
          <a:lstStyle/>
          <a:p>
            <a:r>
              <a:rPr lang="en-US" sz="4400" dirty="0"/>
              <a:t>Review of logic symbols and operations</a:t>
            </a:r>
          </a:p>
        </p:txBody>
      </p:sp>
      <mc:AlternateContent xmlns:mc="http://schemas.openxmlformats.org/markup-compatibility/2006" xmlns:a14="http://schemas.microsoft.com/office/drawing/2010/main">
        <mc:Choice Requires="a14">
          <p:graphicFrame>
            <p:nvGraphicFramePr>
              <p:cNvPr id="8" name="Table 8">
                <a:extLst>
                  <a:ext uri="{FF2B5EF4-FFF2-40B4-BE49-F238E27FC236}">
                    <a16:creationId xmlns:a16="http://schemas.microsoft.com/office/drawing/2014/main" id="{EF45305C-4231-8DD3-88DA-080BE7DAC648}"/>
                  </a:ext>
                </a:extLst>
              </p:cNvPr>
              <p:cNvGraphicFramePr>
                <a:graphicFrameLocks noGrp="1"/>
              </p:cNvGraphicFramePr>
              <p:nvPr>
                <p:extLst>
                  <p:ext uri="{D42A27DB-BD31-4B8C-83A1-F6EECF244321}">
                    <p14:modId xmlns:p14="http://schemas.microsoft.com/office/powerpoint/2010/main" val="508723056"/>
                  </p:ext>
                </p:extLst>
              </p:nvPr>
            </p:nvGraphicFramePr>
            <p:xfrm>
              <a:off x="8686800" y="1830294"/>
              <a:ext cx="2853377" cy="1854200"/>
            </p:xfrm>
            <a:graphic>
              <a:graphicData uri="http://schemas.openxmlformats.org/drawingml/2006/table">
                <a:tbl>
                  <a:tblPr firstRow="1" bandRow="1">
                    <a:tableStyleId>{9D7B26C5-4107-4FEC-AEDC-1716B250A1EF}</a:tableStyleId>
                  </a:tblPr>
                  <a:tblGrid>
                    <a:gridCol w="374904">
                      <a:extLst>
                        <a:ext uri="{9D8B030D-6E8A-4147-A177-3AD203B41FA5}">
                          <a16:colId xmlns:a16="http://schemas.microsoft.com/office/drawing/2014/main" val="3689299569"/>
                        </a:ext>
                      </a:extLst>
                    </a:gridCol>
                    <a:gridCol w="365760">
                      <a:extLst>
                        <a:ext uri="{9D8B030D-6E8A-4147-A177-3AD203B41FA5}">
                          <a16:colId xmlns:a16="http://schemas.microsoft.com/office/drawing/2014/main" val="1281732270"/>
                        </a:ext>
                      </a:extLst>
                    </a:gridCol>
                    <a:gridCol w="465243">
                      <a:extLst>
                        <a:ext uri="{9D8B030D-6E8A-4147-A177-3AD203B41FA5}">
                          <a16:colId xmlns:a16="http://schemas.microsoft.com/office/drawing/2014/main" val="4266911073"/>
                        </a:ext>
                      </a:extLst>
                    </a:gridCol>
                    <a:gridCol w="823735">
                      <a:extLst>
                        <a:ext uri="{9D8B030D-6E8A-4147-A177-3AD203B41FA5}">
                          <a16:colId xmlns:a16="http://schemas.microsoft.com/office/drawing/2014/main" val="4041557688"/>
                        </a:ext>
                      </a:extLst>
                    </a:gridCol>
                    <a:gridCol w="823735">
                      <a:extLst>
                        <a:ext uri="{9D8B030D-6E8A-4147-A177-3AD203B41FA5}">
                          <a16:colId xmlns:a16="http://schemas.microsoft.com/office/drawing/2014/main" val="1583464052"/>
                        </a:ext>
                      </a:extLst>
                    </a:gridCol>
                  </a:tblGrid>
                  <a:tr h="370840">
                    <a:tc>
                      <a:txBody>
                        <a:bodyPr/>
                        <a:lstStyle/>
                        <a:p>
                          <a:pPr algn="ct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𝒑</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𝒒</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m:t>
                                </m:r>
                                <m:r>
                                  <a:rPr lang="en-US" b="1" i="1" smtClean="0">
                                    <a:latin typeface="Cambria Math" panose="02040503050406030204" pitchFamily="18" charset="0"/>
                                  </a:rPr>
                                  <m:t>𝒑</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𝒑</m:t>
                                </m:r>
                                <m:r>
                                  <a:rPr lang="en-US" b="1" smtClean="0">
                                    <a:latin typeface="Cambria Math" panose="02040503050406030204" pitchFamily="18" charset="0"/>
                                  </a:rPr>
                                  <m:t>∧</m:t>
                                </m:r>
                                <m:r>
                                  <a:rPr lang="en-US" b="1" smtClean="0">
                                    <a:latin typeface="Cambria Math" panose="02040503050406030204" pitchFamily="18" charset="0"/>
                                  </a:rPr>
                                  <m:t>𝒒</m:t>
                                </m:r>
                              </m:oMath>
                            </m:oMathPara>
                          </a14:m>
                          <a:endParaRPr lang="en-US" dirty="0"/>
                        </a:p>
                      </a:txBody>
                      <a:tcPr/>
                    </a:tc>
                    <a:tc>
                      <a:txBody>
                        <a:bodyPr/>
                        <a:lstStyle/>
                        <a:p>
                          <a:pPr algn="ctr"/>
                          <a14:m>
                            <m:oMathPara xmlns:m="http://schemas.openxmlformats.org/officeDocument/2006/math">
                              <m:oMathParaPr>
                                <m:jc m:val="centerGroup"/>
                              </m:oMathParaPr>
                              <m:oMath xmlns:m="http://schemas.openxmlformats.org/officeDocument/2006/math">
                                <m:r>
                                  <a:rPr lang="en-US" b="1" smtClean="0">
                                    <a:latin typeface="Cambria Math" panose="02040503050406030204" pitchFamily="18" charset="0"/>
                                  </a:rPr>
                                  <m:t>𝒑</m:t>
                                </m:r>
                                <m:r>
                                  <a:rPr lang="en-US" b="1" i="1" smtClean="0">
                                    <a:latin typeface="Cambria Math" panose="02040503050406030204" pitchFamily="18" charset="0"/>
                                  </a:rPr>
                                  <m:t>∨</m:t>
                                </m:r>
                                <m:r>
                                  <a:rPr lang="en-US" b="1" smtClean="0">
                                    <a:latin typeface="Cambria Math" panose="02040503050406030204" pitchFamily="18" charset="0"/>
                                  </a:rPr>
                                  <m:t>𝒒</m:t>
                                </m:r>
                              </m:oMath>
                            </m:oMathPara>
                          </a14:m>
                          <a:endParaRPr lang="en-US" dirty="0"/>
                        </a:p>
                      </a:txBody>
                      <a:tcPr/>
                    </a:tc>
                    <a:extLst>
                      <a:ext uri="{0D108BD9-81ED-4DB2-BD59-A6C34878D82A}">
                        <a16:rowId xmlns:a16="http://schemas.microsoft.com/office/drawing/2014/main" val="3679573292"/>
                      </a:ext>
                    </a:extLst>
                  </a:tr>
                  <a:tr h="370840">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1447704260"/>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T</a:t>
                          </a:r>
                        </a:p>
                      </a:txBody>
                      <a:tcPr/>
                    </a:tc>
                    <a:extLst>
                      <a:ext uri="{0D108BD9-81ED-4DB2-BD59-A6C34878D82A}">
                        <a16:rowId xmlns:a16="http://schemas.microsoft.com/office/drawing/2014/main" val="128506388"/>
                      </a:ext>
                    </a:extLst>
                  </a:tr>
                  <a:tr h="370840">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extLst>
                      <a:ext uri="{0D108BD9-81ED-4DB2-BD59-A6C34878D82A}">
                        <a16:rowId xmlns:a16="http://schemas.microsoft.com/office/drawing/2014/main" val="1414927460"/>
                      </a:ext>
                    </a:extLst>
                  </a:tr>
                  <a:tr h="370840">
                    <a:tc>
                      <a:txBody>
                        <a:bodyPr/>
                        <a:lstStyle/>
                        <a:p>
                          <a:pPr algn="ctr"/>
                          <a:r>
                            <a:rPr lang="en-US" dirty="0"/>
                            <a:t>F</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extLst>
                      <a:ext uri="{0D108BD9-81ED-4DB2-BD59-A6C34878D82A}">
                        <a16:rowId xmlns:a16="http://schemas.microsoft.com/office/drawing/2014/main" val="633889472"/>
                      </a:ext>
                    </a:extLst>
                  </a:tr>
                </a:tbl>
              </a:graphicData>
            </a:graphic>
          </p:graphicFrame>
        </mc:Choice>
        <mc:Fallback xmlns="">
          <p:graphicFrame>
            <p:nvGraphicFramePr>
              <p:cNvPr id="8" name="Table 8">
                <a:extLst>
                  <a:ext uri="{FF2B5EF4-FFF2-40B4-BE49-F238E27FC236}">
                    <a16:creationId xmlns:a16="http://schemas.microsoft.com/office/drawing/2014/main" id="{EF45305C-4231-8DD3-88DA-080BE7DAC648}"/>
                  </a:ext>
                </a:extLst>
              </p:cNvPr>
              <p:cNvGraphicFramePr>
                <a:graphicFrameLocks noGrp="1"/>
              </p:cNvGraphicFramePr>
              <p:nvPr>
                <p:extLst>
                  <p:ext uri="{D42A27DB-BD31-4B8C-83A1-F6EECF244321}">
                    <p14:modId xmlns:p14="http://schemas.microsoft.com/office/powerpoint/2010/main" val="508723056"/>
                  </p:ext>
                </p:extLst>
              </p:nvPr>
            </p:nvGraphicFramePr>
            <p:xfrm>
              <a:off x="8686800" y="1830294"/>
              <a:ext cx="2853377" cy="1854200"/>
            </p:xfrm>
            <a:graphic>
              <a:graphicData uri="http://schemas.openxmlformats.org/drawingml/2006/table">
                <a:tbl>
                  <a:tblPr firstRow="1" bandRow="1">
                    <a:tableStyleId>{9D7B26C5-4107-4FEC-AEDC-1716B250A1EF}</a:tableStyleId>
                  </a:tblPr>
                  <a:tblGrid>
                    <a:gridCol w="374904">
                      <a:extLst>
                        <a:ext uri="{9D8B030D-6E8A-4147-A177-3AD203B41FA5}">
                          <a16:colId xmlns:a16="http://schemas.microsoft.com/office/drawing/2014/main" val="3689299569"/>
                        </a:ext>
                      </a:extLst>
                    </a:gridCol>
                    <a:gridCol w="365760">
                      <a:extLst>
                        <a:ext uri="{9D8B030D-6E8A-4147-A177-3AD203B41FA5}">
                          <a16:colId xmlns:a16="http://schemas.microsoft.com/office/drawing/2014/main" val="1281732270"/>
                        </a:ext>
                      </a:extLst>
                    </a:gridCol>
                    <a:gridCol w="465243">
                      <a:extLst>
                        <a:ext uri="{9D8B030D-6E8A-4147-A177-3AD203B41FA5}">
                          <a16:colId xmlns:a16="http://schemas.microsoft.com/office/drawing/2014/main" val="4266911073"/>
                        </a:ext>
                      </a:extLst>
                    </a:gridCol>
                    <a:gridCol w="823735">
                      <a:extLst>
                        <a:ext uri="{9D8B030D-6E8A-4147-A177-3AD203B41FA5}">
                          <a16:colId xmlns:a16="http://schemas.microsoft.com/office/drawing/2014/main" val="4041557688"/>
                        </a:ext>
                      </a:extLst>
                    </a:gridCol>
                    <a:gridCol w="823735">
                      <a:extLst>
                        <a:ext uri="{9D8B030D-6E8A-4147-A177-3AD203B41FA5}">
                          <a16:colId xmlns:a16="http://schemas.microsoft.com/office/drawing/2014/main" val="1583464052"/>
                        </a:ext>
                      </a:extLst>
                    </a:gridCol>
                  </a:tblGrid>
                  <a:tr h="370840">
                    <a:tc>
                      <a:txBody>
                        <a:bodyPr/>
                        <a:lstStyle/>
                        <a:p>
                          <a:endParaRPr lang="en-US"/>
                        </a:p>
                      </a:txBody>
                      <a:tcPr>
                        <a:blipFill>
                          <a:blip r:embed="rId2"/>
                          <a:stretch>
                            <a:fillRect t="-1639" r="-658065" b="-424590"/>
                          </a:stretch>
                        </a:blipFill>
                      </a:tcPr>
                    </a:tc>
                    <a:tc>
                      <a:txBody>
                        <a:bodyPr/>
                        <a:lstStyle/>
                        <a:p>
                          <a:endParaRPr lang="en-US"/>
                        </a:p>
                      </a:txBody>
                      <a:tcPr>
                        <a:blipFill>
                          <a:blip r:embed="rId2"/>
                          <a:stretch>
                            <a:fillRect l="-103333" t="-1639" r="-580000" b="-424590"/>
                          </a:stretch>
                        </a:blipFill>
                      </a:tcPr>
                    </a:tc>
                    <a:tc>
                      <a:txBody>
                        <a:bodyPr/>
                        <a:lstStyle/>
                        <a:p>
                          <a:endParaRPr lang="en-US"/>
                        </a:p>
                      </a:txBody>
                      <a:tcPr>
                        <a:blipFill>
                          <a:blip r:embed="rId2"/>
                          <a:stretch>
                            <a:fillRect l="-160526" t="-1639" r="-357895" b="-424590"/>
                          </a:stretch>
                        </a:blipFill>
                      </a:tcPr>
                    </a:tc>
                    <a:tc>
                      <a:txBody>
                        <a:bodyPr/>
                        <a:lstStyle/>
                        <a:p>
                          <a:endParaRPr lang="en-US"/>
                        </a:p>
                      </a:txBody>
                      <a:tcPr>
                        <a:blipFill>
                          <a:blip r:embed="rId2"/>
                          <a:stretch>
                            <a:fillRect l="-145588" t="-1639" r="-100000" b="-424590"/>
                          </a:stretch>
                        </a:blipFill>
                      </a:tcPr>
                    </a:tc>
                    <a:tc>
                      <a:txBody>
                        <a:bodyPr/>
                        <a:lstStyle/>
                        <a:p>
                          <a:endParaRPr lang="en-US"/>
                        </a:p>
                      </a:txBody>
                      <a:tcPr>
                        <a:blipFill>
                          <a:blip r:embed="rId2"/>
                          <a:stretch>
                            <a:fillRect l="-247407" t="-1639" r="-741" b="-424590"/>
                          </a:stretch>
                        </a:blipFill>
                      </a:tcPr>
                    </a:tc>
                    <a:extLst>
                      <a:ext uri="{0D108BD9-81ED-4DB2-BD59-A6C34878D82A}">
                        <a16:rowId xmlns:a16="http://schemas.microsoft.com/office/drawing/2014/main" val="3679573292"/>
                      </a:ext>
                    </a:extLst>
                  </a:tr>
                  <a:tr h="370840">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extLst>
                      <a:ext uri="{0D108BD9-81ED-4DB2-BD59-A6C34878D82A}">
                        <a16:rowId xmlns:a16="http://schemas.microsoft.com/office/drawing/2014/main" val="1447704260"/>
                      </a:ext>
                    </a:extLst>
                  </a:tr>
                  <a:tr h="370840">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F</a:t>
                          </a:r>
                        </a:p>
                      </a:txBody>
                      <a:tcPr/>
                    </a:tc>
                    <a:tc>
                      <a:txBody>
                        <a:bodyPr/>
                        <a:lstStyle/>
                        <a:p>
                          <a:pPr algn="ctr"/>
                          <a:r>
                            <a:rPr lang="en-US" dirty="0"/>
                            <a:t>T</a:t>
                          </a:r>
                        </a:p>
                      </a:txBody>
                      <a:tcPr/>
                    </a:tc>
                    <a:extLst>
                      <a:ext uri="{0D108BD9-81ED-4DB2-BD59-A6C34878D82A}">
                        <a16:rowId xmlns:a16="http://schemas.microsoft.com/office/drawing/2014/main" val="128506388"/>
                      </a:ext>
                    </a:extLst>
                  </a:tr>
                  <a:tr h="370840">
                    <a:tc>
                      <a:txBody>
                        <a:bodyPr/>
                        <a:lstStyle/>
                        <a:p>
                          <a:pPr algn="ctr"/>
                          <a:r>
                            <a:rPr lang="en-US" dirty="0"/>
                            <a:t>F</a:t>
                          </a:r>
                        </a:p>
                      </a:txBody>
                      <a:tcPr/>
                    </a:tc>
                    <a:tc>
                      <a:txBody>
                        <a:bodyPr/>
                        <a:lstStyle/>
                        <a:p>
                          <a:pPr algn="ctr"/>
                          <a:r>
                            <a:rPr lang="en-US" dirty="0"/>
                            <a:t>T</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T</a:t>
                          </a:r>
                        </a:p>
                      </a:txBody>
                      <a:tcPr/>
                    </a:tc>
                    <a:extLst>
                      <a:ext uri="{0D108BD9-81ED-4DB2-BD59-A6C34878D82A}">
                        <a16:rowId xmlns:a16="http://schemas.microsoft.com/office/drawing/2014/main" val="1414927460"/>
                      </a:ext>
                    </a:extLst>
                  </a:tr>
                  <a:tr h="370840">
                    <a:tc>
                      <a:txBody>
                        <a:bodyPr/>
                        <a:lstStyle/>
                        <a:p>
                          <a:pPr algn="ctr"/>
                          <a:r>
                            <a:rPr lang="en-US" dirty="0"/>
                            <a:t>F</a:t>
                          </a:r>
                        </a:p>
                      </a:txBody>
                      <a:tcPr/>
                    </a:tc>
                    <a:tc>
                      <a:txBody>
                        <a:bodyPr/>
                        <a:lstStyle/>
                        <a:p>
                          <a:pPr algn="ctr"/>
                          <a:r>
                            <a:rPr lang="en-US" dirty="0"/>
                            <a:t>F</a:t>
                          </a:r>
                        </a:p>
                      </a:txBody>
                      <a:tcPr/>
                    </a:tc>
                    <a:tc>
                      <a:txBody>
                        <a:bodyPr/>
                        <a:lstStyle/>
                        <a:p>
                          <a:pPr algn="ctr"/>
                          <a:r>
                            <a:rPr lang="en-US" dirty="0"/>
                            <a:t>T</a:t>
                          </a:r>
                        </a:p>
                      </a:txBody>
                      <a:tcPr/>
                    </a:tc>
                    <a:tc>
                      <a:txBody>
                        <a:bodyPr/>
                        <a:lstStyle/>
                        <a:p>
                          <a:pPr algn="ctr"/>
                          <a:r>
                            <a:rPr lang="en-US" dirty="0"/>
                            <a:t>F</a:t>
                          </a:r>
                        </a:p>
                      </a:txBody>
                      <a:tcPr/>
                    </a:tc>
                    <a:tc>
                      <a:txBody>
                        <a:bodyPr/>
                        <a:lstStyle/>
                        <a:p>
                          <a:pPr algn="ctr"/>
                          <a:r>
                            <a:rPr lang="en-US" dirty="0"/>
                            <a:t>F</a:t>
                          </a:r>
                        </a:p>
                      </a:txBody>
                      <a:tcPr/>
                    </a:tc>
                    <a:extLst>
                      <a:ext uri="{0D108BD9-81ED-4DB2-BD59-A6C34878D82A}">
                        <a16:rowId xmlns:a16="http://schemas.microsoft.com/office/drawing/2014/main" val="633889472"/>
                      </a:ext>
                    </a:extLst>
                  </a:tr>
                </a:tbl>
              </a:graphicData>
            </a:graphic>
          </p:graphicFrame>
        </mc:Fallback>
      </mc:AlternateContent>
      <p:grpSp>
        <p:nvGrpSpPr>
          <p:cNvPr id="16" name="Group 15">
            <a:extLst>
              <a:ext uri="{FF2B5EF4-FFF2-40B4-BE49-F238E27FC236}">
                <a16:creationId xmlns:a16="http://schemas.microsoft.com/office/drawing/2014/main" id="{CA65061B-D60C-D3FD-A283-842DF3D32D5A}"/>
              </a:ext>
            </a:extLst>
          </p:cNvPr>
          <p:cNvGrpSpPr/>
          <p:nvPr/>
        </p:nvGrpSpPr>
        <p:grpSpPr>
          <a:xfrm>
            <a:off x="346229" y="1207363"/>
            <a:ext cx="4856458" cy="1415772"/>
            <a:chOff x="346229" y="1207363"/>
            <a:chExt cx="4856458" cy="1415772"/>
          </a:xfrm>
        </p:grpSpPr>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92B81ED-2E3B-1D02-44A6-CF8EEED89494}"/>
                    </a:ext>
                  </a:extLst>
                </p:cNvPr>
                <p:cNvSpPr txBox="1"/>
                <p:nvPr/>
              </p:nvSpPr>
              <p:spPr>
                <a:xfrm>
                  <a:off x="346229" y="1207363"/>
                  <a:ext cx="3400483" cy="584775"/>
                </a:xfrm>
                <a:prstGeom prst="rect">
                  <a:avLst/>
                </a:prstGeom>
                <a:noFill/>
              </p:spPr>
              <p:txBody>
                <a:bodyPr wrap="none" rtlCol="0">
                  <a:spAutoFit/>
                </a:bodyPr>
                <a:lstStyle/>
                <a:p>
                  <a:r>
                    <a:rPr lang="en-US" sz="3200" dirty="0"/>
                    <a:t>Negation (NOT) </a:t>
                  </a:r>
                  <a14:m>
                    <m:oMath xmlns:m="http://schemas.openxmlformats.org/officeDocument/2006/math">
                      <m:r>
                        <a:rPr lang="en-US" sz="3200" b="0" i="1" smtClean="0">
                          <a:latin typeface="Cambria Math" panose="02040503050406030204" pitchFamily="18" charset="0"/>
                        </a:rPr>
                        <m:t>¬</m:t>
                      </m:r>
                      <m:r>
                        <a:rPr lang="en-US" sz="3200" b="0" i="1" smtClean="0">
                          <a:latin typeface="Cambria Math" panose="02040503050406030204" pitchFamily="18" charset="0"/>
                        </a:rPr>
                        <m:t>𝑝</m:t>
                      </m:r>
                    </m:oMath>
                  </a14:m>
                  <a:endParaRPr lang="en-US" sz="3200" dirty="0"/>
                </a:p>
              </p:txBody>
            </p:sp>
          </mc:Choice>
          <mc:Fallback xmlns="">
            <p:sp>
              <p:nvSpPr>
                <p:cNvPr id="7" name="TextBox 6">
                  <a:extLst>
                    <a:ext uri="{FF2B5EF4-FFF2-40B4-BE49-F238E27FC236}">
                      <a16:creationId xmlns:a16="http://schemas.microsoft.com/office/drawing/2014/main" id="{692B81ED-2E3B-1D02-44A6-CF8EEED89494}"/>
                    </a:ext>
                  </a:extLst>
                </p:cNvPr>
                <p:cNvSpPr txBox="1">
                  <a:spLocks noRot="1" noChangeAspect="1" noMove="1" noResize="1" noEditPoints="1" noAdjustHandles="1" noChangeArrowheads="1" noChangeShapeType="1" noTextEdit="1"/>
                </p:cNvSpPr>
                <p:nvPr/>
              </p:nvSpPr>
              <p:spPr>
                <a:xfrm>
                  <a:off x="346229" y="1207363"/>
                  <a:ext cx="3400483" cy="584775"/>
                </a:xfrm>
                <a:prstGeom prst="rect">
                  <a:avLst/>
                </a:prstGeom>
                <a:blipFill>
                  <a:blip r:embed="rId3"/>
                  <a:stretch>
                    <a:fillRect l="-4659"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438D9AA3-A5EC-2881-0BBD-0413EDCD2F9F}"/>
                    </a:ext>
                  </a:extLst>
                </p:cNvPr>
                <p:cNvSpPr txBox="1"/>
                <p:nvPr/>
              </p:nvSpPr>
              <p:spPr>
                <a:xfrm>
                  <a:off x="346229" y="1792138"/>
                  <a:ext cx="4856458" cy="830997"/>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m:t>
                      </m:r>
                    </m:oMath>
                  </a14:m>
                  <a:r>
                    <a:rPr lang="en-US" sz="2400" dirty="0"/>
                    <a:t>“There is a bottle on the table”</a:t>
                  </a:r>
                  <a:br>
                    <a:rPr lang="en-US" sz="2400" dirty="0"/>
                  </a:br>
                  <a:r>
                    <a:rPr lang="en-US" sz="2400" dirty="0"/>
                    <a:t>= “There are no bottles on the table” </a:t>
                  </a:r>
                </a:p>
              </p:txBody>
            </p:sp>
          </mc:Choice>
          <mc:Fallback xmlns="">
            <p:sp>
              <p:nvSpPr>
                <p:cNvPr id="11" name="TextBox 10">
                  <a:extLst>
                    <a:ext uri="{FF2B5EF4-FFF2-40B4-BE49-F238E27FC236}">
                      <a16:creationId xmlns:a16="http://schemas.microsoft.com/office/drawing/2014/main" id="{438D9AA3-A5EC-2881-0BBD-0413EDCD2F9F}"/>
                    </a:ext>
                  </a:extLst>
                </p:cNvPr>
                <p:cNvSpPr txBox="1">
                  <a:spLocks noRot="1" noChangeAspect="1" noMove="1" noResize="1" noEditPoints="1" noAdjustHandles="1" noChangeArrowheads="1" noChangeShapeType="1" noTextEdit="1"/>
                </p:cNvSpPr>
                <p:nvPr/>
              </p:nvSpPr>
              <p:spPr>
                <a:xfrm>
                  <a:off x="346229" y="1792138"/>
                  <a:ext cx="4856458" cy="830997"/>
                </a:xfrm>
                <a:prstGeom prst="rect">
                  <a:avLst/>
                </a:prstGeom>
                <a:blipFill>
                  <a:blip r:embed="rId4"/>
                  <a:stretch>
                    <a:fillRect l="-2010" t="-5882" r="-1005" b="-16176"/>
                  </a:stretch>
                </a:blipFill>
              </p:spPr>
              <p:txBody>
                <a:bodyPr/>
                <a:lstStyle/>
                <a:p>
                  <a:r>
                    <a:rPr lang="en-US">
                      <a:noFill/>
                    </a:rPr>
                    <a:t> </a:t>
                  </a:r>
                </a:p>
              </p:txBody>
            </p:sp>
          </mc:Fallback>
        </mc:AlternateContent>
      </p:grpSp>
      <p:grpSp>
        <p:nvGrpSpPr>
          <p:cNvPr id="17" name="Group 16">
            <a:extLst>
              <a:ext uri="{FF2B5EF4-FFF2-40B4-BE49-F238E27FC236}">
                <a16:creationId xmlns:a16="http://schemas.microsoft.com/office/drawing/2014/main" id="{66837327-03C1-5C32-B627-2B4B95572787}"/>
              </a:ext>
            </a:extLst>
          </p:cNvPr>
          <p:cNvGrpSpPr/>
          <p:nvPr/>
        </p:nvGrpSpPr>
        <p:grpSpPr>
          <a:xfrm>
            <a:off x="346229" y="3033210"/>
            <a:ext cx="8096384" cy="1410849"/>
            <a:chOff x="346229" y="3104642"/>
            <a:chExt cx="8096384" cy="1410849"/>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6F92AE16-CC8F-F76E-D144-4D907AA519F5}"/>
                    </a:ext>
                  </a:extLst>
                </p:cNvPr>
                <p:cNvSpPr txBox="1"/>
                <p:nvPr/>
              </p:nvSpPr>
              <p:spPr>
                <a:xfrm>
                  <a:off x="346229" y="3104642"/>
                  <a:ext cx="4289379" cy="584775"/>
                </a:xfrm>
                <a:prstGeom prst="rect">
                  <a:avLst/>
                </a:prstGeom>
                <a:noFill/>
              </p:spPr>
              <p:txBody>
                <a:bodyPr wrap="none" rtlCol="0">
                  <a:spAutoFit/>
                </a:bodyPr>
                <a:lstStyle/>
                <a:p>
                  <a:r>
                    <a:rPr lang="en-US" sz="3200" dirty="0"/>
                    <a:t>Conjunction (AND) </a:t>
                  </a:r>
                  <a14:m>
                    <m:oMath xmlns:m="http://schemas.openxmlformats.org/officeDocument/2006/math">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oMath>
                  </a14:m>
                  <a:endParaRPr lang="en-US" sz="3200" dirty="0"/>
                </a:p>
              </p:txBody>
            </p:sp>
          </mc:Choice>
          <mc:Fallback xmlns="">
            <p:sp>
              <p:nvSpPr>
                <p:cNvPr id="12" name="TextBox 11">
                  <a:extLst>
                    <a:ext uri="{FF2B5EF4-FFF2-40B4-BE49-F238E27FC236}">
                      <a16:creationId xmlns:a16="http://schemas.microsoft.com/office/drawing/2014/main" id="{6F92AE16-CC8F-F76E-D144-4D907AA519F5}"/>
                    </a:ext>
                  </a:extLst>
                </p:cNvPr>
                <p:cNvSpPr txBox="1">
                  <a:spLocks noRot="1" noChangeAspect="1" noMove="1" noResize="1" noEditPoints="1" noAdjustHandles="1" noChangeArrowheads="1" noChangeShapeType="1" noTextEdit="1"/>
                </p:cNvSpPr>
                <p:nvPr/>
              </p:nvSpPr>
              <p:spPr>
                <a:xfrm>
                  <a:off x="346229" y="3104642"/>
                  <a:ext cx="4289379" cy="584775"/>
                </a:xfrm>
                <a:prstGeom prst="rect">
                  <a:avLst/>
                </a:prstGeom>
                <a:blipFill>
                  <a:blip r:embed="rId5"/>
                  <a:stretch>
                    <a:fillRect l="-3698"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2B910BB-4B6D-5D36-80DC-7F71A5C61E03}"/>
                    </a:ext>
                  </a:extLst>
                </p:cNvPr>
                <p:cNvSpPr txBox="1"/>
                <p:nvPr/>
              </p:nvSpPr>
              <p:spPr>
                <a:xfrm>
                  <a:off x="346229" y="3684494"/>
                  <a:ext cx="8096384" cy="830997"/>
                </a:xfrm>
                <a:prstGeom prst="rect">
                  <a:avLst/>
                </a:prstGeom>
                <a:noFill/>
              </p:spPr>
              <p:txBody>
                <a:bodyPr wrap="none" rtlCol="0">
                  <a:spAutoFit/>
                </a:bodyPr>
                <a:lstStyle/>
                <a:p>
                  <a:r>
                    <a:rPr lang="en-US" sz="2400" dirty="0"/>
                    <a:t>“There is a bottle on the table” </a:t>
                  </a:r>
                  <a14:m>
                    <m:oMath xmlns:m="http://schemas.openxmlformats.org/officeDocument/2006/math">
                      <m:r>
                        <a:rPr lang="en-US" sz="2400" b="0" i="1" smtClean="0">
                          <a:latin typeface="Cambria Math" panose="02040503050406030204" pitchFamily="18" charset="0"/>
                        </a:rPr>
                        <m:t>∧</m:t>
                      </m:r>
                    </m:oMath>
                  </a14:m>
                  <a:r>
                    <a:rPr lang="en-US" sz="2400" dirty="0"/>
                    <a:t> “There is a glass on the table”</a:t>
                  </a:r>
                  <a:br>
                    <a:rPr lang="en-US" sz="2400" dirty="0"/>
                  </a:br>
                  <a:r>
                    <a:rPr lang="en-US" sz="2400" dirty="0"/>
                    <a:t>= “There is a glass and a bottle on the table” </a:t>
                  </a:r>
                </a:p>
              </p:txBody>
            </p:sp>
          </mc:Choice>
          <mc:Fallback xmlns="">
            <p:sp>
              <p:nvSpPr>
                <p:cNvPr id="13" name="TextBox 12">
                  <a:extLst>
                    <a:ext uri="{FF2B5EF4-FFF2-40B4-BE49-F238E27FC236}">
                      <a16:creationId xmlns:a16="http://schemas.microsoft.com/office/drawing/2014/main" id="{A2B910BB-4B6D-5D36-80DC-7F71A5C61E03}"/>
                    </a:ext>
                  </a:extLst>
                </p:cNvPr>
                <p:cNvSpPr txBox="1">
                  <a:spLocks noRot="1" noChangeAspect="1" noMove="1" noResize="1" noEditPoints="1" noAdjustHandles="1" noChangeArrowheads="1" noChangeShapeType="1" noTextEdit="1"/>
                </p:cNvSpPr>
                <p:nvPr/>
              </p:nvSpPr>
              <p:spPr>
                <a:xfrm>
                  <a:off x="346229" y="3684494"/>
                  <a:ext cx="8096384" cy="830997"/>
                </a:xfrm>
                <a:prstGeom prst="rect">
                  <a:avLst/>
                </a:prstGeom>
                <a:blipFill>
                  <a:blip r:embed="rId6"/>
                  <a:stretch>
                    <a:fillRect l="-1205" t="-5882" r="-75" b="-16176"/>
                  </a:stretch>
                </a:blipFill>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2934239A-BEEF-A848-9A56-6701858ADC2F}"/>
              </a:ext>
            </a:extLst>
          </p:cNvPr>
          <p:cNvGrpSpPr/>
          <p:nvPr/>
        </p:nvGrpSpPr>
        <p:grpSpPr>
          <a:xfrm>
            <a:off x="346229" y="4854135"/>
            <a:ext cx="8096384" cy="1415772"/>
            <a:chOff x="346229" y="4854135"/>
            <a:chExt cx="8096384" cy="1415772"/>
          </a:xfrm>
        </p:grpSpPr>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D57E633-2EFE-6B57-2E32-7D90747CB629}"/>
                    </a:ext>
                  </a:extLst>
                </p:cNvPr>
                <p:cNvSpPr txBox="1"/>
                <p:nvPr/>
              </p:nvSpPr>
              <p:spPr>
                <a:xfrm>
                  <a:off x="346229" y="4854135"/>
                  <a:ext cx="3885423" cy="584775"/>
                </a:xfrm>
                <a:prstGeom prst="rect">
                  <a:avLst/>
                </a:prstGeom>
                <a:noFill/>
              </p:spPr>
              <p:txBody>
                <a:bodyPr wrap="none" rtlCol="0">
                  <a:spAutoFit/>
                </a:bodyPr>
                <a:lstStyle/>
                <a:p>
                  <a:r>
                    <a:rPr lang="en-US" sz="3200" dirty="0"/>
                    <a:t>Disjunction (OR) </a:t>
                  </a:r>
                  <a14:m>
                    <m:oMath xmlns:m="http://schemas.openxmlformats.org/officeDocument/2006/math">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oMath>
                  </a14:m>
                  <a:endParaRPr lang="en-US" sz="3200" dirty="0"/>
                </a:p>
              </p:txBody>
            </p:sp>
          </mc:Choice>
          <mc:Fallback xmlns="">
            <p:sp>
              <p:nvSpPr>
                <p:cNvPr id="14" name="TextBox 13">
                  <a:extLst>
                    <a:ext uri="{FF2B5EF4-FFF2-40B4-BE49-F238E27FC236}">
                      <a16:creationId xmlns:a16="http://schemas.microsoft.com/office/drawing/2014/main" id="{9D57E633-2EFE-6B57-2E32-7D90747CB629}"/>
                    </a:ext>
                  </a:extLst>
                </p:cNvPr>
                <p:cNvSpPr txBox="1">
                  <a:spLocks noRot="1" noChangeAspect="1" noMove="1" noResize="1" noEditPoints="1" noAdjustHandles="1" noChangeArrowheads="1" noChangeShapeType="1" noTextEdit="1"/>
                </p:cNvSpPr>
                <p:nvPr/>
              </p:nvSpPr>
              <p:spPr>
                <a:xfrm>
                  <a:off x="346229" y="4854135"/>
                  <a:ext cx="3885423" cy="584775"/>
                </a:xfrm>
                <a:prstGeom prst="rect">
                  <a:avLst/>
                </a:prstGeom>
                <a:blipFill>
                  <a:blip r:embed="rId7"/>
                  <a:stretch>
                    <a:fillRect l="-4082"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7A8AEF23-B09B-62C3-02D1-26321B507DF9}"/>
                    </a:ext>
                  </a:extLst>
                </p:cNvPr>
                <p:cNvSpPr txBox="1"/>
                <p:nvPr/>
              </p:nvSpPr>
              <p:spPr>
                <a:xfrm>
                  <a:off x="346229" y="5438910"/>
                  <a:ext cx="8096384" cy="830997"/>
                </a:xfrm>
                <a:prstGeom prst="rect">
                  <a:avLst/>
                </a:prstGeom>
                <a:noFill/>
              </p:spPr>
              <p:txBody>
                <a:bodyPr wrap="none" rtlCol="0">
                  <a:spAutoFit/>
                </a:bodyPr>
                <a:lstStyle/>
                <a:p>
                  <a:r>
                    <a:rPr lang="en-US" sz="2400" dirty="0"/>
                    <a:t>“There is a bottle on the table” </a:t>
                  </a:r>
                  <a14:m>
                    <m:oMath xmlns:m="http://schemas.openxmlformats.org/officeDocument/2006/math">
                      <m:r>
                        <a:rPr lang="en-US" sz="2400" b="0" i="1" smtClean="0">
                          <a:latin typeface="Cambria Math" panose="02040503050406030204" pitchFamily="18" charset="0"/>
                        </a:rPr>
                        <m:t>∨</m:t>
                      </m:r>
                    </m:oMath>
                  </a14:m>
                  <a:r>
                    <a:rPr lang="en-US" sz="2400" dirty="0"/>
                    <a:t> “There is a glass on the table”</a:t>
                  </a:r>
                  <a:br>
                    <a:rPr lang="en-US" sz="2400" dirty="0"/>
                  </a:br>
                  <a:r>
                    <a:rPr lang="en-US" sz="2400" dirty="0"/>
                    <a:t>= “There is a glass or a bottle on the table” </a:t>
                  </a:r>
                </a:p>
              </p:txBody>
            </p:sp>
          </mc:Choice>
          <mc:Fallback xmlns="">
            <p:sp>
              <p:nvSpPr>
                <p:cNvPr id="15" name="TextBox 14">
                  <a:extLst>
                    <a:ext uri="{FF2B5EF4-FFF2-40B4-BE49-F238E27FC236}">
                      <a16:creationId xmlns:a16="http://schemas.microsoft.com/office/drawing/2014/main" id="{7A8AEF23-B09B-62C3-02D1-26321B507DF9}"/>
                    </a:ext>
                  </a:extLst>
                </p:cNvPr>
                <p:cNvSpPr txBox="1">
                  <a:spLocks noRot="1" noChangeAspect="1" noMove="1" noResize="1" noEditPoints="1" noAdjustHandles="1" noChangeArrowheads="1" noChangeShapeType="1" noTextEdit="1"/>
                </p:cNvSpPr>
                <p:nvPr/>
              </p:nvSpPr>
              <p:spPr>
                <a:xfrm>
                  <a:off x="346229" y="5438910"/>
                  <a:ext cx="8096384" cy="830997"/>
                </a:xfrm>
                <a:prstGeom prst="rect">
                  <a:avLst/>
                </a:prstGeom>
                <a:blipFill>
                  <a:blip r:embed="rId8"/>
                  <a:stretch>
                    <a:fillRect l="-1205" t="-5839" r="-75" b="-15328"/>
                  </a:stretch>
                </a:blipFill>
              </p:spPr>
              <p:txBody>
                <a:bodyPr/>
                <a:lstStyle/>
                <a:p>
                  <a:r>
                    <a:rPr lang="en-US">
                      <a:noFill/>
                    </a:rPr>
                    <a:t> </a:t>
                  </a:r>
                </a:p>
              </p:txBody>
            </p:sp>
          </mc:Fallback>
        </mc:AlternateContent>
      </p:grpSp>
    </p:spTree>
    <p:extLst>
      <p:ext uri="{BB962C8B-B14F-4D97-AF65-F5344CB8AC3E}">
        <p14:creationId xmlns:p14="http://schemas.microsoft.com/office/powerpoint/2010/main" val="384046657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35E1C9-F516-6B3A-B7E3-747B54DAE2AD}"/>
              </a:ext>
            </a:extLst>
          </p:cNvPr>
          <p:cNvSpPr txBox="1"/>
          <p:nvPr/>
        </p:nvSpPr>
        <p:spPr>
          <a:xfrm>
            <a:off x="248575" y="186430"/>
            <a:ext cx="6034729" cy="769441"/>
          </a:xfrm>
          <a:prstGeom prst="rect">
            <a:avLst/>
          </a:prstGeom>
          <a:noFill/>
        </p:spPr>
        <p:txBody>
          <a:bodyPr wrap="none" rtlCol="0">
            <a:spAutoFit/>
          </a:bodyPr>
          <a:lstStyle/>
          <a:p>
            <a:r>
              <a:rPr lang="en-US" sz="4400" dirty="0"/>
              <a:t>What is “quantum logic”?</a:t>
            </a:r>
          </a:p>
        </p:txBody>
      </p:sp>
      <p:sp>
        <p:nvSpPr>
          <p:cNvPr id="3" name="TextBox 2">
            <a:extLst>
              <a:ext uri="{FF2B5EF4-FFF2-40B4-BE49-F238E27FC236}">
                <a16:creationId xmlns:a16="http://schemas.microsoft.com/office/drawing/2014/main" id="{EBB541A4-2A3C-8AEE-9D51-B18094F8C3CA}"/>
              </a:ext>
            </a:extLst>
          </p:cNvPr>
          <p:cNvSpPr txBox="1"/>
          <p:nvPr/>
        </p:nvSpPr>
        <p:spPr>
          <a:xfrm>
            <a:off x="248575" y="1118831"/>
            <a:ext cx="11539098" cy="1077218"/>
          </a:xfrm>
          <a:prstGeom prst="rect">
            <a:avLst/>
          </a:prstGeom>
          <a:noFill/>
        </p:spPr>
        <p:txBody>
          <a:bodyPr wrap="square" rtlCol="0">
            <a:spAutoFit/>
          </a:bodyPr>
          <a:lstStyle/>
          <a:p>
            <a:r>
              <a:rPr lang="en-US" sz="3200" dirty="0"/>
              <a:t>In the formal treatment of quantum mechanics, the output of a measurement is an eigenstate of a Hermitian operator</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E6D8B3E-C371-F5EC-7637-BD2E41B654B7}"/>
                  </a:ext>
                </a:extLst>
              </p:cNvPr>
              <p:cNvSpPr txBox="1"/>
              <p:nvPr/>
            </p:nvSpPr>
            <p:spPr>
              <a:xfrm>
                <a:off x="248575" y="2351782"/>
                <a:ext cx="11539098" cy="1077218"/>
              </a:xfrm>
              <a:prstGeom prst="rect">
                <a:avLst/>
              </a:prstGeom>
              <a:noFill/>
            </p:spPr>
            <p:txBody>
              <a:bodyPr wrap="square" rtlCol="0">
                <a:spAutoFit/>
              </a:bodyPr>
              <a:lstStyle/>
              <a:p>
                <a:r>
                  <a:rPr lang="en-US" sz="3200" dirty="0"/>
                  <a:t>That is, the final state of a measurement is an element of a closed subspace </a:t>
                </a:r>
                <a14:m>
                  <m:oMath xmlns:m="http://schemas.openxmlformats.org/officeDocument/2006/math">
                    <m:r>
                      <a:rPr lang="en-US" sz="3200" b="0" i="1" smtClean="0">
                        <a:latin typeface="Cambria Math" panose="02040503050406030204" pitchFamily="18" charset="0"/>
                      </a:rPr>
                      <m:t>𝑈</m:t>
                    </m:r>
                  </m:oMath>
                </a14:m>
                <a:r>
                  <a:rPr lang="en-US" sz="3200" dirty="0"/>
                  <a:t>, therefore the only testable statements are “</a:t>
                </a:r>
                <a14:m>
                  <m:oMath xmlns:m="http://schemas.openxmlformats.org/officeDocument/2006/math">
                    <m:r>
                      <a:rPr lang="en-US" sz="3200" b="0" i="1" smtClean="0">
                        <a:latin typeface="Cambria Math" panose="02040503050406030204" pitchFamily="18" charset="0"/>
                      </a:rPr>
                      <m:t>𝑥</m:t>
                    </m:r>
                    <m:r>
                      <a:rPr lang="en-US" sz="3200" b="0" i="1" smtClean="0">
                        <a:latin typeface="Cambria Math" panose="02040503050406030204" pitchFamily="18" charset="0"/>
                      </a:rPr>
                      <m:t>∈</m:t>
                    </m:r>
                    <m:r>
                      <a:rPr lang="en-US" sz="3200" b="0" i="1" smtClean="0">
                        <a:latin typeface="Cambria Math" panose="02040503050406030204" pitchFamily="18" charset="0"/>
                      </a:rPr>
                      <m:t>𝑈</m:t>
                    </m:r>
                  </m:oMath>
                </a14:m>
                <a:r>
                  <a:rPr lang="en-US" sz="3200" dirty="0"/>
                  <a:t>”</a:t>
                </a:r>
              </a:p>
            </p:txBody>
          </p:sp>
        </mc:Choice>
        <mc:Fallback xmlns="">
          <p:sp>
            <p:nvSpPr>
              <p:cNvPr id="6" name="TextBox 5">
                <a:extLst>
                  <a:ext uri="{FF2B5EF4-FFF2-40B4-BE49-F238E27FC236}">
                    <a16:creationId xmlns:a16="http://schemas.microsoft.com/office/drawing/2014/main" id="{1E6D8B3E-C371-F5EC-7637-BD2E41B654B7}"/>
                  </a:ext>
                </a:extLst>
              </p:cNvPr>
              <p:cNvSpPr txBox="1">
                <a:spLocks noRot="1" noChangeAspect="1" noMove="1" noResize="1" noEditPoints="1" noAdjustHandles="1" noChangeArrowheads="1" noChangeShapeType="1" noTextEdit="1"/>
              </p:cNvSpPr>
              <p:nvPr/>
            </p:nvSpPr>
            <p:spPr>
              <a:xfrm>
                <a:off x="248575" y="2351782"/>
                <a:ext cx="11539098" cy="1077218"/>
              </a:xfrm>
              <a:prstGeom prst="rect">
                <a:avLst/>
              </a:prstGeom>
              <a:blipFill>
                <a:blip r:embed="rId2"/>
                <a:stretch>
                  <a:fillRect l="-1373" t="-7345" b="-18079"/>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45DAF2AE-5C2C-5D59-8E15-081B8C3397BA}"/>
              </a:ext>
            </a:extLst>
          </p:cNvPr>
          <p:cNvSpPr txBox="1"/>
          <p:nvPr/>
        </p:nvSpPr>
        <p:spPr>
          <a:xfrm>
            <a:off x="248575" y="4553997"/>
            <a:ext cx="9069161" cy="1077218"/>
          </a:xfrm>
          <a:prstGeom prst="rect">
            <a:avLst/>
          </a:prstGeom>
          <a:noFill/>
        </p:spPr>
        <p:txBody>
          <a:bodyPr wrap="square" rtlCol="0">
            <a:spAutoFit/>
          </a:bodyPr>
          <a:lstStyle/>
          <a:p>
            <a:r>
              <a:rPr lang="en-US" sz="3200" dirty="0"/>
              <a:t>It makes sense, then, to look at the set of all closed subspaces</a:t>
            </a:r>
          </a:p>
        </p:txBody>
      </p:sp>
      <p:sp>
        <p:nvSpPr>
          <p:cNvPr id="9" name="TextBox 8">
            <a:extLst>
              <a:ext uri="{FF2B5EF4-FFF2-40B4-BE49-F238E27FC236}">
                <a16:creationId xmlns:a16="http://schemas.microsoft.com/office/drawing/2014/main" id="{C58C5A06-7C6A-809F-9DAA-45D896C2CED3}"/>
              </a:ext>
            </a:extLst>
          </p:cNvPr>
          <p:cNvSpPr txBox="1"/>
          <p:nvPr/>
        </p:nvSpPr>
        <p:spPr>
          <a:xfrm>
            <a:off x="647863" y="3546138"/>
            <a:ext cx="9069161" cy="830997"/>
          </a:xfrm>
          <a:prstGeom prst="rect">
            <a:avLst/>
          </a:prstGeom>
          <a:noFill/>
        </p:spPr>
        <p:txBody>
          <a:bodyPr wrap="square" rtlCol="0">
            <a:spAutoFit/>
          </a:bodyPr>
          <a:lstStyle/>
          <a:p>
            <a:r>
              <a:rPr lang="en-US" sz="2400" dirty="0"/>
              <a:t>Closed means that it contains all its limit points or, equivalently, it’s the complement of an open set</a:t>
            </a:r>
          </a:p>
        </p:txBody>
      </p:sp>
    </p:spTree>
    <p:extLst>
      <p:ext uri="{BB962C8B-B14F-4D97-AF65-F5344CB8AC3E}">
        <p14:creationId xmlns:p14="http://schemas.microsoft.com/office/powerpoint/2010/main" val="12778312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035E1C9-F516-6B3A-B7E3-747B54DAE2AD}"/>
                  </a:ext>
                </a:extLst>
              </p:cNvPr>
              <p:cNvSpPr txBox="1"/>
              <p:nvPr/>
            </p:nvSpPr>
            <p:spPr>
              <a:xfrm>
                <a:off x="248575" y="186430"/>
                <a:ext cx="6050952" cy="769441"/>
              </a:xfrm>
              <a:prstGeom prst="rect">
                <a:avLst/>
              </a:prstGeom>
              <a:noFill/>
            </p:spPr>
            <p:txBody>
              <a:bodyPr wrap="none" rtlCol="0">
                <a:spAutoFit/>
              </a:bodyPr>
              <a:lstStyle/>
              <a:p>
                <a:r>
                  <a:rPr lang="en-US" sz="4400" dirty="0"/>
                  <a:t>Set </a:t>
                </a:r>
                <a14:m>
                  <m:oMath xmlns:m="http://schemas.openxmlformats.org/officeDocument/2006/math">
                    <m:r>
                      <a:rPr lang="en-US" sz="4400" b="0" i="1" smtClean="0">
                        <a:latin typeface="Cambria Math" panose="02040503050406030204" pitchFamily="18" charset="0"/>
                      </a:rPr>
                      <m:t>ℒ</m:t>
                    </m:r>
                  </m:oMath>
                </a14:m>
                <a:r>
                  <a:rPr lang="en-US" sz="4400" dirty="0"/>
                  <a:t> of closed subspaces</a:t>
                </a:r>
              </a:p>
            </p:txBody>
          </p:sp>
        </mc:Choice>
        <mc:Fallback xmlns="">
          <p:sp>
            <p:nvSpPr>
              <p:cNvPr id="2" name="TextBox 1">
                <a:extLst>
                  <a:ext uri="{FF2B5EF4-FFF2-40B4-BE49-F238E27FC236}">
                    <a16:creationId xmlns:a16="http://schemas.microsoft.com/office/drawing/2014/main" id="{B035E1C9-F516-6B3A-B7E3-747B54DAE2AD}"/>
                  </a:ext>
                </a:extLst>
              </p:cNvPr>
              <p:cNvSpPr txBox="1">
                <a:spLocks noRot="1" noChangeAspect="1" noMove="1" noResize="1" noEditPoints="1" noAdjustHandles="1" noChangeArrowheads="1" noChangeShapeType="1" noTextEdit="1"/>
              </p:cNvSpPr>
              <p:nvPr/>
            </p:nvSpPr>
            <p:spPr>
              <a:xfrm>
                <a:off x="248575" y="186430"/>
                <a:ext cx="6050952" cy="769441"/>
              </a:xfrm>
              <a:prstGeom prst="rect">
                <a:avLst/>
              </a:prstGeom>
              <a:blipFill>
                <a:blip r:embed="rId2"/>
                <a:stretch>
                  <a:fillRect l="-4133" t="-16667" r="-3226"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D33A60DF-4BDD-BD56-1F4A-F8CD273C7F8E}"/>
                  </a:ext>
                </a:extLst>
              </p:cNvPr>
              <p:cNvSpPr txBox="1"/>
              <p:nvPr/>
            </p:nvSpPr>
            <p:spPr>
              <a:xfrm>
                <a:off x="541539" y="1109708"/>
                <a:ext cx="3095143" cy="584775"/>
              </a:xfrm>
              <a:prstGeom prst="rect">
                <a:avLst/>
              </a:prstGeom>
              <a:noFill/>
            </p:spPr>
            <p:txBody>
              <a:bodyPr wrap="none" rtlCol="0">
                <a:spAutoFit/>
              </a:bodyPr>
              <a:lstStyle/>
              <a:p>
                <a:r>
                  <a:rPr lang="en-US" sz="3200" dirty="0"/>
                  <a:t>Example: take </a:t>
                </a:r>
                <a14:m>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ℝ</m:t>
                        </m:r>
                      </m:e>
                      <m:sup>
                        <m:r>
                          <a:rPr lang="en-US" sz="3200" b="0" i="1" smtClean="0">
                            <a:latin typeface="Cambria Math" panose="02040503050406030204" pitchFamily="18" charset="0"/>
                          </a:rPr>
                          <m:t>3</m:t>
                        </m:r>
                      </m:sup>
                    </m:sSup>
                  </m:oMath>
                </a14:m>
                <a:endParaRPr lang="en-US" sz="3200" dirty="0"/>
              </a:p>
            </p:txBody>
          </p:sp>
        </mc:Choice>
        <mc:Fallback xmlns="">
          <p:sp>
            <p:nvSpPr>
              <p:cNvPr id="3" name="TextBox 2">
                <a:extLst>
                  <a:ext uri="{FF2B5EF4-FFF2-40B4-BE49-F238E27FC236}">
                    <a16:creationId xmlns:a16="http://schemas.microsoft.com/office/drawing/2014/main" id="{D33A60DF-4BDD-BD56-1F4A-F8CD273C7F8E}"/>
                  </a:ext>
                </a:extLst>
              </p:cNvPr>
              <p:cNvSpPr txBox="1">
                <a:spLocks noRot="1" noChangeAspect="1" noMove="1" noResize="1" noEditPoints="1" noAdjustHandles="1" noChangeArrowheads="1" noChangeShapeType="1" noTextEdit="1"/>
              </p:cNvSpPr>
              <p:nvPr/>
            </p:nvSpPr>
            <p:spPr>
              <a:xfrm>
                <a:off x="541539" y="1109708"/>
                <a:ext cx="3095143" cy="584775"/>
              </a:xfrm>
              <a:prstGeom prst="rect">
                <a:avLst/>
              </a:prstGeom>
              <a:blipFill>
                <a:blip r:embed="rId3"/>
                <a:stretch>
                  <a:fillRect l="-5118" t="-12500" b="-34375"/>
                </a:stretch>
              </a:blipFill>
            </p:spPr>
            <p:txBody>
              <a:bodyPr/>
              <a:lstStyle/>
              <a:p>
                <a:r>
                  <a:rPr lang="en-US">
                    <a:noFill/>
                  </a:rPr>
                  <a:t> </a:t>
                </a:r>
              </a:p>
            </p:txBody>
          </p:sp>
        </mc:Fallback>
      </mc:AlternateContent>
      <p:sp>
        <p:nvSpPr>
          <p:cNvPr id="50" name="TextBox 49">
            <a:extLst>
              <a:ext uri="{FF2B5EF4-FFF2-40B4-BE49-F238E27FC236}">
                <a16:creationId xmlns:a16="http://schemas.microsoft.com/office/drawing/2014/main" id="{5771A256-4823-341B-1E61-88F0A7BC0ADF}"/>
              </a:ext>
            </a:extLst>
          </p:cNvPr>
          <p:cNvSpPr txBox="1"/>
          <p:nvPr/>
        </p:nvSpPr>
        <p:spPr>
          <a:xfrm>
            <a:off x="1119749" y="1803175"/>
            <a:ext cx="6234207" cy="461665"/>
          </a:xfrm>
          <a:prstGeom prst="rect">
            <a:avLst/>
          </a:prstGeom>
          <a:noFill/>
        </p:spPr>
        <p:txBody>
          <a:bodyPr wrap="none" rtlCol="0">
            <a:spAutoFit/>
          </a:bodyPr>
          <a:lstStyle/>
          <a:p>
            <a:r>
              <a:rPr lang="en-US" sz="2400" dirty="0"/>
              <a:t>The set with the zero vector is a closed subspace</a:t>
            </a:r>
          </a:p>
        </p:txBody>
      </p:sp>
      <p:sp>
        <p:nvSpPr>
          <p:cNvPr id="51" name="TextBox 50">
            <a:extLst>
              <a:ext uri="{FF2B5EF4-FFF2-40B4-BE49-F238E27FC236}">
                <a16:creationId xmlns:a16="http://schemas.microsoft.com/office/drawing/2014/main" id="{CAFE83A5-E0AD-6E3A-DF73-95CD30B85259}"/>
              </a:ext>
            </a:extLst>
          </p:cNvPr>
          <p:cNvSpPr txBox="1"/>
          <p:nvPr/>
        </p:nvSpPr>
        <p:spPr>
          <a:xfrm>
            <a:off x="1124871" y="2253311"/>
            <a:ext cx="5342681" cy="830997"/>
          </a:xfrm>
          <a:prstGeom prst="rect">
            <a:avLst/>
          </a:prstGeom>
          <a:noFill/>
        </p:spPr>
        <p:txBody>
          <a:bodyPr wrap="none" rtlCol="0">
            <a:spAutoFit/>
          </a:bodyPr>
          <a:lstStyle/>
          <a:p>
            <a:r>
              <a:rPr lang="en-US" sz="2400" dirty="0"/>
              <a:t>Every line that passes through the origin </a:t>
            </a:r>
            <a:br>
              <a:rPr lang="en-US" sz="2400" dirty="0"/>
            </a:br>
            <a:r>
              <a:rPr lang="en-US" sz="2400" dirty="0"/>
              <a:t>is a one-dimensional closed subspace</a:t>
            </a:r>
          </a:p>
        </p:txBody>
      </p:sp>
      <p:sp>
        <p:nvSpPr>
          <p:cNvPr id="52" name="TextBox 51">
            <a:extLst>
              <a:ext uri="{FF2B5EF4-FFF2-40B4-BE49-F238E27FC236}">
                <a16:creationId xmlns:a16="http://schemas.microsoft.com/office/drawing/2014/main" id="{D8587460-6998-90AC-E6D9-B3C1932EF885}"/>
              </a:ext>
            </a:extLst>
          </p:cNvPr>
          <p:cNvSpPr txBox="1"/>
          <p:nvPr/>
        </p:nvSpPr>
        <p:spPr>
          <a:xfrm>
            <a:off x="1129993" y="3053967"/>
            <a:ext cx="6746439" cy="830997"/>
          </a:xfrm>
          <a:prstGeom prst="rect">
            <a:avLst/>
          </a:prstGeom>
          <a:noFill/>
        </p:spPr>
        <p:txBody>
          <a:bodyPr wrap="square" rtlCol="0">
            <a:spAutoFit/>
          </a:bodyPr>
          <a:lstStyle/>
          <a:p>
            <a:r>
              <a:rPr lang="en-US" sz="2400" dirty="0"/>
              <a:t>Every plane that passes through the origin </a:t>
            </a:r>
            <a:br>
              <a:rPr lang="en-US" sz="2400" dirty="0"/>
            </a:br>
            <a:r>
              <a:rPr lang="en-US" sz="2400" dirty="0"/>
              <a:t>is a two-dimensional closed subspace</a:t>
            </a:r>
          </a:p>
        </p:txBody>
      </p:sp>
      <p:sp>
        <p:nvSpPr>
          <p:cNvPr id="53" name="TextBox 52">
            <a:extLst>
              <a:ext uri="{FF2B5EF4-FFF2-40B4-BE49-F238E27FC236}">
                <a16:creationId xmlns:a16="http://schemas.microsoft.com/office/drawing/2014/main" id="{0975869F-0158-8DC6-3618-62B7374E6A22}"/>
              </a:ext>
            </a:extLst>
          </p:cNvPr>
          <p:cNvSpPr txBox="1"/>
          <p:nvPr/>
        </p:nvSpPr>
        <p:spPr>
          <a:xfrm>
            <a:off x="1135115" y="3877483"/>
            <a:ext cx="7203510" cy="461665"/>
          </a:xfrm>
          <a:prstGeom prst="rect">
            <a:avLst/>
          </a:prstGeom>
          <a:noFill/>
        </p:spPr>
        <p:txBody>
          <a:bodyPr wrap="none" rtlCol="0">
            <a:spAutoFit/>
          </a:bodyPr>
          <a:lstStyle/>
          <a:p>
            <a:r>
              <a:rPr lang="en-US" sz="2400" dirty="0"/>
              <a:t>The whole space is a three-dimensional closed subspace</a:t>
            </a:r>
          </a:p>
        </p:txBody>
      </p:sp>
      <p:sp>
        <p:nvSpPr>
          <p:cNvPr id="55" name="TextBox 54">
            <a:extLst>
              <a:ext uri="{FF2B5EF4-FFF2-40B4-BE49-F238E27FC236}">
                <a16:creationId xmlns:a16="http://schemas.microsoft.com/office/drawing/2014/main" id="{8C9B745D-08F7-AC0C-F946-4697812A3E8B}"/>
              </a:ext>
            </a:extLst>
          </p:cNvPr>
          <p:cNvSpPr txBox="1"/>
          <p:nvPr/>
        </p:nvSpPr>
        <p:spPr>
          <a:xfrm>
            <a:off x="541539" y="4428198"/>
            <a:ext cx="3572453" cy="584775"/>
          </a:xfrm>
          <a:prstGeom prst="rect">
            <a:avLst/>
          </a:prstGeom>
          <a:noFill/>
        </p:spPr>
        <p:txBody>
          <a:bodyPr wrap="none" rtlCol="0">
            <a:spAutoFit/>
          </a:bodyPr>
          <a:lstStyle/>
          <a:p>
            <a:r>
              <a:rPr lang="en-US" sz="3200" dirty="0"/>
              <a:t>No more subspaces!</a:t>
            </a:r>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FD52421C-4375-53AD-B254-7C44599A25ED}"/>
                  </a:ext>
                </a:extLst>
              </p:cNvPr>
              <p:cNvSpPr txBox="1"/>
              <p:nvPr/>
            </p:nvSpPr>
            <p:spPr>
              <a:xfrm>
                <a:off x="541538" y="5150986"/>
                <a:ext cx="8622782" cy="1569660"/>
              </a:xfrm>
              <a:prstGeom prst="rect">
                <a:avLst/>
              </a:prstGeom>
              <a:noFill/>
            </p:spPr>
            <p:txBody>
              <a:bodyPr wrap="square" rtlCol="0">
                <a:spAutoFit/>
              </a:bodyPr>
              <a:lstStyle/>
              <a:p>
                <a:r>
                  <a:rPr lang="en-US" sz="3200" dirty="0"/>
                  <a:t>Complex Hilbert spaces work the same way, except they are complex (line </a:t>
                </a:r>
                <a14:m>
                  <m:oMath xmlns:m="http://schemas.openxmlformats.org/officeDocument/2006/math">
                    <m:r>
                      <a:rPr lang="en-US" sz="3200" b="0" i="1" smtClean="0">
                        <a:latin typeface="Cambria Math" panose="02040503050406030204" pitchFamily="18" charset="0"/>
                      </a:rPr>
                      <m:t>→</m:t>
                    </m:r>
                  </m:oMath>
                </a14:m>
                <a:r>
                  <a:rPr lang="en-US" sz="3200" dirty="0"/>
                  <a:t> complex plane) and may be infinite dimensional</a:t>
                </a:r>
              </a:p>
            </p:txBody>
          </p:sp>
        </mc:Choice>
        <mc:Fallback xmlns="">
          <p:sp>
            <p:nvSpPr>
              <p:cNvPr id="60" name="TextBox 59">
                <a:extLst>
                  <a:ext uri="{FF2B5EF4-FFF2-40B4-BE49-F238E27FC236}">
                    <a16:creationId xmlns:a16="http://schemas.microsoft.com/office/drawing/2014/main" id="{FD52421C-4375-53AD-B254-7C44599A25ED}"/>
                  </a:ext>
                </a:extLst>
              </p:cNvPr>
              <p:cNvSpPr txBox="1">
                <a:spLocks noRot="1" noChangeAspect="1" noMove="1" noResize="1" noEditPoints="1" noAdjustHandles="1" noChangeArrowheads="1" noChangeShapeType="1" noTextEdit="1"/>
              </p:cNvSpPr>
              <p:nvPr/>
            </p:nvSpPr>
            <p:spPr>
              <a:xfrm>
                <a:off x="541538" y="5150986"/>
                <a:ext cx="8622782" cy="1569660"/>
              </a:xfrm>
              <a:prstGeom prst="rect">
                <a:avLst/>
              </a:prstGeom>
              <a:blipFill>
                <a:blip r:embed="rId4"/>
                <a:stretch>
                  <a:fillRect l="-1839" t="-5058" r="-2334" b="-12062"/>
                </a:stretch>
              </a:blipFill>
            </p:spPr>
            <p:txBody>
              <a:bodyPr/>
              <a:lstStyle/>
              <a:p>
                <a:r>
                  <a:rPr lang="en-US">
                    <a:noFill/>
                  </a:rPr>
                  <a:t> </a:t>
                </a:r>
              </a:p>
            </p:txBody>
          </p:sp>
        </mc:Fallback>
      </mc:AlternateContent>
      <p:grpSp>
        <p:nvGrpSpPr>
          <p:cNvPr id="62" name="Group 61">
            <a:extLst>
              <a:ext uri="{FF2B5EF4-FFF2-40B4-BE49-F238E27FC236}">
                <a16:creationId xmlns:a16="http://schemas.microsoft.com/office/drawing/2014/main" id="{9E7B0E40-39E6-4487-B6A2-B52E56EC14E6}"/>
              </a:ext>
            </a:extLst>
          </p:cNvPr>
          <p:cNvGrpSpPr/>
          <p:nvPr/>
        </p:nvGrpSpPr>
        <p:grpSpPr>
          <a:xfrm>
            <a:off x="8474518" y="434439"/>
            <a:ext cx="3078970" cy="3199136"/>
            <a:chOff x="8655142" y="100585"/>
            <a:chExt cx="3078970" cy="3199136"/>
          </a:xfrm>
        </p:grpSpPr>
        <p:grpSp>
          <p:nvGrpSpPr>
            <p:cNvPr id="63" name="Group 62">
              <a:extLst>
                <a:ext uri="{FF2B5EF4-FFF2-40B4-BE49-F238E27FC236}">
                  <a16:creationId xmlns:a16="http://schemas.microsoft.com/office/drawing/2014/main" id="{B63C06B7-8BAE-B77B-641D-A26D1FB87FBA}"/>
                </a:ext>
              </a:extLst>
            </p:cNvPr>
            <p:cNvGrpSpPr/>
            <p:nvPr/>
          </p:nvGrpSpPr>
          <p:grpSpPr>
            <a:xfrm>
              <a:off x="8754128" y="316921"/>
              <a:ext cx="2532742" cy="2982800"/>
              <a:chOff x="8691984" y="1124789"/>
              <a:chExt cx="2532742" cy="2982800"/>
            </a:xfrm>
          </p:grpSpPr>
          <p:cxnSp>
            <p:nvCxnSpPr>
              <p:cNvPr id="71" name="Straight Connector 70">
                <a:extLst>
                  <a:ext uri="{FF2B5EF4-FFF2-40B4-BE49-F238E27FC236}">
                    <a16:creationId xmlns:a16="http://schemas.microsoft.com/office/drawing/2014/main" id="{70FB8ABD-E20A-9CCF-8633-B72901517F1B}"/>
                  </a:ext>
                </a:extLst>
              </p:cNvPr>
              <p:cNvCxnSpPr>
                <a:cxnSpLocks/>
              </p:cNvCxnSpPr>
              <p:nvPr/>
            </p:nvCxnSpPr>
            <p:spPr>
              <a:xfrm flipV="1">
                <a:off x="8691984" y="2321956"/>
                <a:ext cx="2045081" cy="15476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D3DFD247-57D5-353F-564E-3AB41E76B10D}"/>
                      </a:ext>
                    </a:extLst>
                  </p:cNvPr>
                  <p:cNvSpPr txBox="1"/>
                  <p:nvPr/>
                </p:nvSpPr>
                <p:spPr>
                  <a:xfrm>
                    <a:off x="10798327" y="3645924"/>
                    <a:ext cx="4263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𝑥</m:t>
                          </m:r>
                        </m:oMath>
                      </m:oMathPara>
                    </a14:m>
                    <a:endParaRPr lang="en-US" sz="2400" dirty="0"/>
                  </a:p>
                </p:txBody>
              </p:sp>
            </mc:Choice>
            <mc:Fallback xmlns="">
              <p:sp>
                <p:nvSpPr>
                  <p:cNvPr id="4" name="TextBox 3">
                    <a:extLst>
                      <a:ext uri="{FF2B5EF4-FFF2-40B4-BE49-F238E27FC236}">
                        <a16:creationId xmlns:a16="http://schemas.microsoft.com/office/drawing/2014/main" id="{8C91B323-A126-D57A-928C-AAE3046E9990}"/>
                      </a:ext>
                    </a:extLst>
                  </p:cNvPr>
                  <p:cNvSpPr txBox="1">
                    <a:spLocks noRot="1" noChangeAspect="1" noMove="1" noResize="1" noEditPoints="1" noAdjustHandles="1" noChangeArrowheads="1" noChangeShapeType="1" noTextEdit="1"/>
                  </p:cNvSpPr>
                  <p:nvPr/>
                </p:nvSpPr>
                <p:spPr>
                  <a:xfrm>
                    <a:off x="10798327" y="3645924"/>
                    <a:ext cx="426399" cy="461665"/>
                  </a:xfrm>
                  <a:prstGeom prst="rect">
                    <a:avLst/>
                  </a:prstGeom>
                  <a:blipFill>
                    <a:blip r:embed="rId11"/>
                    <a:stretch>
                      <a:fillRect/>
                    </a:stretch>
                  </a:blipFill>
                </p:spPr>
                <p:txBody>
                  <a:bodyPr/>
                  <a:lstStyle/>
                  <a:p>
                    <a:r>
                      <a:rPr lang="en-US">
                        <a:noFill/>
                      </a:rPr>
                      <a:t> </a:t>
                    </a:r>
                  </a:p>
                </p:txBody>
              </p:sp>
            </mc:Fallback>
          </mc:AlternateContent>
          <p:cxnSp>
            <p:nvCxnSpPr>
              <p:cNvPr id="73" name="Straight Connector 72">
                <a:extLst>
                  <a:ext uri="{FF2B5EF4-FFF2-40B4-BE49-F238E27FC236}">
                    <a16:creationId xmlns:a16="http://schemas.microsoft.com/office/drawing/2014/main" id="{6B0DF8EE-9807-792F-2B92-0562FB2034AA}"/>
                  </a:ext>
                </a:extLst>
              </p:cNvPr>
              <p:cNvCxnSpPr>
                <a:cxnSpLocks/>
              </p:cNvCxnSpPr>
              <p:nvPr/>
            </p:nvCxnSpPr>
            <p:spPr>
              <a:xfrm>
                <a:off x="8895184" y="1434323"/>
                <a:ext cx="0" cy="2512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TextBox 73">
                    <a:extLst>
                      <a:ext uri="{FF2B5EF4-FFF2-40B4-BE49-F238E27FC236}">
                        <a16:creationId xmlns:a16="http://schemas.microsoft.com/office/drawing/2014/main" id="{72814A61-0502-1E16-5CF4-79BF0B409D9C}"/>
                      </a:ext>
                    </a:extLst>
                  </p:cNvPr>
                  <p:cNvSpPr txBox="1"/>
                  <p:nvPr/>
                </p:nvSpPr>
                <p:spPr>
                  <a:xfrm>
                    <a:off x="8895184" y="1124789"/>
                    <a:ext cx="43037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6" name="TextBox 5">
                    <a:extLst>
                      <a:ext uri="{FF2B5EF4-FFF2-40B4-BE49-F238E27FC236}">
                        <a16:creationId xmlns:a16="http://schemas.microsoft.com/office/drawing/2014/main" id="{67F9E515-14FC-82F8-93E2-7A6778595944}"/>
                      </a:ext>
                    </a:extLst>
                  </p:cNvPr>
                  <p:cNvSpPr txBox="1">
                    <a:spLocks noRot="1" noChangeAspect="1" noMove="1" noResize="1" noEditPoints="1" noAdjustHandles="1" noChangeArrowheads="1" noChangeShapeType="1" noTextEdit="1"/>
                  </p:cNvSpPr>
                  <p:nvPr/>
                </p:nvSpPr>
                <p:spPr>
                  <a:xfrm>
                    <a:off x="8895184" y="1124789"/>
                    <a:ext cx="430374" cy="461665"/>
                  </a:xfrm>
                  <a:prstGeom prst="rect">
                    <a:avLst/>
                  </a:prstGeom>
                  <a:blipFill>
                    <a:blip r:embed="rId12"/>
                    <a:stretch>
                      <a:fillRect b="-10667"/>
                    </a:stretch>
                  </a:blipFill>
                </p:spPr>
                <p:txBody>
                  <a:bodyPr/>
                  <a:lstStyle/>
                  <a:p>
                    <a:r>
                      <a:rPr lang="en-US">
                        <a:noFill/>
                      </a:rPr>
                      <a:t> </a:t>
                    </a:r>
                  </a:p>
                </p:txBody>
              </p:sp>
            </mc:Fallback>
          </mc:AlternateContent>
          <p:cxnSp>
            <p:nvCxnSpPr>
              <p:cNvPr id="75" name="Straight Connector 74">
                <a:extLst>
                  <a:ext uri="{FF2B5EF4-FFF2-40B4-BE49-F238E27FC236}">
                    <a16:creationId xmlns:a16="http://schemas.microsoft.com/office/drawing/2014/main" id="{0BA37AF4-6343-9850-B6A5-F112D2609F1D}"/>
                  </a:ext>
                </a:extLst>
              </p:cNvPr>
              <p:cNvCxnSpPr>
                <a:cxnSpLocks/>
              </p:cNvCxnSpPr>
              <p:nvPr/>
            </p:nvCxnSpPr>
            <p:spPr>
              <a:xfrm>
                <a:off x="8691984" y="3717213"/>
                <a:ext cx="25327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6" name="TextBox 75">
                    <a:extLst>
                      <a:ext uri="{FF2B5EF4-FFF2-40B4-BE49-F238E27FC236}">
                        <a16:creationId xmlns:a16="http://schemas.microsoft.com/office/drawing/2014/main" id="{A8BBD99D-74B0-41BC-F295-3D9DA4F305EA}"/>
                      </a:ext>
                    </a:extLst>
                  </p:cNvPr>
                  <p:cNvSpPr txBox="1"/>
                  <p:nvPr/>
                </p:nvSpPr>
                <p:spPr>
                  <a:xfrm>
                    <a:off x="10628699" y="1937039"/>
                    <a:ext cx="4079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𝑧</m:t>
                          </m:r>
                        </m:oMath>
                      </m:oMathPara>
                    </a14:m>
                    <a:endParaRPr lang="en-US" sz="2400" dirty="0"/>
                  </a:p>
                </p:txBody>
              </p:sp>
            </mc:Choice>
            <mc:Fallback xmlns="">
              <p:sp>
                <p:nvSpPr>
                  <p:cNvPr id="17" name="TextBox 16">
                    <a:extLst>
                      <a:ext uri="{FF2B5EF4-FFF2-40B4-BE49-F238E27FC236}">
                        <a16:creationId xmlns:a16="http://schemas.microsoft.com/office/drawing/2014/main" id="{883744E7-F69A-F680-BD53-F6EBF646F29D}"/>
                      </a:ext>
                    </a:extLst>
                  </p:cNvPr>
                  <p:cNvSpPr txBox="1">
                    <a:spLocks noRot="1" noChangeAspect="1" noMove="1" noResize="1" noEditPoints="1" noAdjustHandles="1" noChangeArrowheads="1" noChangeShapeType="1" noTextEdit="1"/>
                  </p:cNvSpPr>
                  <p:nvPr/>
                </p:nvSpPr>
                <p:spPr>
                  <a:xfrm>
                    <a:off x="10628699" y="1937039"/>
                    <a:ext cx="407932" cy="461665"/>
                  </a:xfrm>
                  <a:prstGeom prst="rect">
                    <a:avLst/>
                  </a:prstGeom>
                  <a:blipFill>
                    <a:blip r:embed="rId14"/>
                    <a:stretch>
                      <a:fillRect/>
                    </a:stretch>
                  </a:blipFill>
                </p:spPr>
                <p:txBody>
                  <a:bodyPr/>
                  <a:lstStyle/>
                  <a:p>
                    <a:r>
                      <a:rPr lang="en-US">
                        <a:noFill/>
                      </a:rPr>
                      <a:t> </a:t>
                    </a:r>
                  </a:p>
                </p:txBody>
              </p:sp>
            </mc:Fallback>
          </mc:AlternateContent>
        </p:grpSp>
        <p:cxnSp>
          <p:nvCxnSpPr>
            <p:cNvPr id="64" name="Straight Connector 63">
              <a:extLst>
                <a:ext uri="{FF2B5EF4-FFF2-40B4-BE49-F238E27FC236}">
                  <a16:creationId xmlns:a16="http://schemas.microsoft.com/office/drawing/2014/main" id="{B87D95A6-6E41-F188-3F06-623EAF76EC14}"/>
                </a:ext>
              </a:extLst>
            </p:cNvPr>
            <p:cNvCxnSpPr>
              <a:cxnSpLocks/>
            </p:cNvCxnSpPr>
            <p:nvPr/>
          </p:nvCxnSpPr>
          <p:spPr>
            <a:xfrm flipV="1">
              <a:off x="8957328" y="692458"/>
              <a:ext cx="2329542" cy="2216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9DEB918F-6C17-D09D-EDB6-25045DE3A62F}"/>
                </a:ext>
              </a:extLst>
            </p:cNvPr>
            <p:cNvCxnSpPr>
              <a:cxnSpLocks/>
            </p:cNvCxnSpPr>
            <p:nvPr/>
          </p:nvCxnSpPr>
          <p:spPr>
            <a:xfrm flipH="1">
              <a:off x="8958022" y="626455"/>
              <a:ext cx="1062477" cy="2282890"/>
            </a:xfrm>
            <a:prstGeom prst="line">
              <a:avLst/>
            </a:prstGeom>
          </p:spPr>
          <p:style>
            <a:lnRef idx="1">
              <a:schemeClr val="accent1"/>
            </a:lnRef>
            <a:fillRef idx="0">
              <a:schemeClr val="accent1"/>
            </a:fillRef>
            <a:effectRef idx="0">
              <a:schemeClr val="accent1"/>
            </a:effectRef>
            <a:fontRef idx="minor">
              <a:schemeClr val="tx1"/>
            </a:fontRef>
          </p:style>
        </p:cxnSp>
        <p:sp>
          <p:nvSpPr>
            <p:cNvPr id="66" name="Rectangle 42">
              <a:extLst>
                <a:ext uri="{FF2B5EF4-FFF2-40B4-BE49-F238E27FC236}">
                  <a16:creationId xmlns:a16="http://schemas.microsoft.com/office/drawing/2014/main" id="{F430178A-9E04-2DBE-AA42-94BD69AB0176}"/>
                </a:ext>
              </a:extLst>
            </p:cNvPr>
            <p:cNvSpPr/>
            <p:nvPr/>
          </p:nvSpPr>
          <p:spPr>
            <a:xfrm>
              <a:off x="8655142" y="459091"/>
              <a:ext cx="3078970" cy="2773179"/>
            </a:xfrm>
            <a:custGeom>
              <a:avLst/>
              <a:gdLst>
                <a:gd name="connsiteX0" fmla="*/ 0 w 1376662"/>
                <a:gd name="connsiteY0" fmla="*/ 0 h 1360431"/>
                <a:gd name="connsiteX1" fmla="*/ 1376662 w 1376662"/>
                <a:gd name="connsiteY1" fmla="*/ 0 h 1360431"/>
                <a:gd name="connsiteX2" fmla="*/ 1376662 w 1376662"/>
                <a:gd name="connsiteY2" fmla="*/ 1360431 h 1360431"/>
                <a:gd name="connsiteX3" fmla="*/ 0 w 1376662"/>
                <a:gd name="connsiteY3" fmla="*/ 1360431 h 1360431"/>
                <a:gd name="connsiteX4" fmla="*/ 0 w 1376662"/>
                <a:gd name="connsiteY4" fmla="*/ 0 h 1360431"/>
                <a:gd name="connsiteX0" fmla="*/ 0 w 1382758"/>
                <a:gd name="connsiteY0" fmla="*/ 164592 h 1360431"/>
                <a:gd name="connsiteX1" fmla="*/ 1382758 w 1382758"/>
                <a:gd name="connsiteY1" fmla="*/ 0 h 1360431"/>
                <a:gd name="connsiteX2" fmla="*/ 1382758 w 1382758"/>
                <a:gd name="connsiteY2" fmla="*/ 1360431 h 1360431"/>
                <a:gd name="connsiteX3" fmla="*/ 6096 w 1382758"/>
                <a:gd name="connsiteY3" fmla="*/ 1360431 h 1360431"/>
                <a:gd name="connsiteX4" fmla="*/ 0 w 1382758"/>
                <a:gd name="connsiteY4" fmla="*/ 164592 h 1360431"/>
                <a:gd name="connsiteX0" fmla="*/ 0 w 1382758"/>
                <a:gd name="connsiteY0" fmla="*/ 0 h 1195839"/>
                <a:gd name="connsiteX1" fmla="*/ 1346182 w 1382758"/>
                <a:gd name="connsiteY1" fmla="*/ 243840 h 1195839"/>
                <a:gd name="connsiteX2" fmla="*/ 1382758 w 1382758"/>
                <a:gd name="connsiteY2" fmla="*/ 1195839 h 1195839"/>
                <a:gd name="connsiteX3" fmla="*/ 6096 w 1382758"/>
                <a:gd name="connsiteY3" fmla="*/ 1195839 h 1195839"/>
                <a:gd name="connsiteX4" fmla="*/ 0 w 1382758"/>
                <a:gd name="connsiteY4" fmla="*/ 0 h 1195839"/>
                <a:gd name="connsiteX0" fmla="*/ 0 w 1382758"/>
                <a:gd name="connsiteY0" fmla="*/ 0 h 1195839"/>
                <a:gd name="connsiteX1" fmla="*/ 870694 w 1382758"/>
                <a:gd name="connsiteY1" fmla="*/ 134112 h 1195839"/>
                <a:gd name="connsiteX2" fmla="*/ 1382758 w 1382758"/>
                <a:gd name="connsiteY2" fmla="*/ 1195839 h 1195839"/>
                <a:gd name="connsiteX3" fmla="*/ 6096 w 1382758"/>
                <a:gd name="connsiteY3" fmla="*/ 1195839 h 1195839"/>
                <a:gd name="connsiteX4" fmla="*/ 0 w 1382758"/>
                <a:gd name="connsiteY4" fmla="*/ 0 h 1195839"/>
                <a:gd name="connsiteX0" fmla="*/ 0 w 1382758"/>
                <a:gd name="connsiteY0" fmla="*/ 0 h 1195839"/>
                <a:gd name="connsiteX1" fmla="*/ 870694 w 1382758"/>
                <a:gd name="connsiteY1" fmla="*/ 134112 h 1195839"/>
                <a:gd name="connsiteX2" fmla="*/ 1382758 w 1382758"/>
                <a:gd name="connsiteY2" fmla="*/ 1195839 h 1195839"/>
                <a:gd name="connsiteX3" fmla="*/ 237744 w 1382758"/>
                <a:gd name="connsiteY3" fmla="*/ 866655 h 1195839"/>
                <a:gd name="connsiteX4" fmla="*/ 0 w 1382758"/>
                <a:gd name="connsiteY4" fmla="*/ 0 h 1195839"/>
                <a:gd name="connsiteX0" fmla="*/ 0 w 1285222"/>
                <a:gd name="connsiteY0" fmla="*/ 0 h 1165359"/>
                <a:gd name="connsiteX1" fmla="*/ 870694 w 1285222"/>
                <a:gd name="connsiteY1" fmla="*/ 134112 h 1165359"/>
                <a:gd name="connsiteX2" fmla="*/ 1285222 w 1285222"/>
                <a:gd name="connsiteY2" fmla="*/ 1165359 h 1165359"/>
                <a:gd name="connsiteX3" fmla="*/ 237744 w 1285222"/>
                <a:gd name="connsiteY3" fmla="*/ 866655 h 1165359"/>
                <a:gd name="connsiteX4" fmla="*/ 0 w 1285222"/>
                <a:gd name="connsiteY4" fmla="*/ 0 h 1165359"/>
                <a:gd name="connsiteX0" fmla="*/ 0 w 3263374"/>
                <a:gd name="connsiteY0" fmla="*/ 2662428 h 3827787"/>
                <a:gd name="connsiteX1" fmla="*/ 3263374 w 3263374"/>
                <a:gd name="connsiteY1" fmla="*/ 0 h 3827787"/>
                <a:gd name="connsiteX2" fmla="*/ 1285222 w 3263374"/>
                <a:gd name="connsiteY2" fmla="*/ 3827787 h 3827787"/>
                <a:gd name="connsiteX3" fmla="*/ 237744 w 3263374"/>
                <a:gd name="connsiteY3" fmla="*/ 3529083 h 3827787"/>
                <a:gd name="connsiteX4" fmla="*/ 0 w 3263374"/>
                <a:gd name="connsiteY4" fmla="*/ 2662428 h 3827787"/>
                <a:gd name="connsiteX0" fmla="*/ 1400556 w 3025630"/>
                <a:gd name="connsiteY0" fmla="*/ 0 h 3900939"/>
                <a:gd name="connsiteX1" fmla="*/ 3025630 w 3025630"/>
                <a:gd name="connsiteY1" fmla="*/ 73152 h 3900939"/>
                <a:gd name="connsiteX2" fmla="*/ 1047478 w 3025630"/>
                <a:gd name="connsiteY2" fmla="*/ 3900939 h 3900939"/>
                <a:gd name="connsiteX3" fmla="*/ 0 w 3025630"/>
                <a:gd name="connsiteY3" fmla="*/ 3602235 h 3900939"/>
                <a:gd name="connsiteX4" fmla="*/ 1400556 w 3025630"/>
                <a:gd name="connsiteY4" fmla="*/ 0 h 3900939"/>
                <a:gd name="connsiteX0" fmla="*/ 1507236 w 3132310"/>
                <a:gd name="connsiteY0" fmla="*/ 0 h 3900939"/>
                <a:gd name="connsiteX1" fmla="*/ 3132310 w 3132310"/>
                <a:gd name="connsiteY1" fmla="*/ 73152 h 3900939"/>
                <a:gd name="connsiteX2" fmla="*/ 1154158 w 3132310"/>
                <a:gd name="connsiteY2" fmla="*/ 3900939 h 3900939"/>
                <a:gd name="connsiteX3" fmla="*/ 0 w 3132310"/>
                <a:gd name="connsiteY3" fmla="*/ 2710695 h 3900939"/>
                <a:gd name="connsiteX4" fmla="*/ 1507236 w 3132310"/>
                <a:gd name="connsiteY4" fmla="*/ 0 h 3900939"/>
                <a:gd name="connsiteX0" fmla="*/ 1507236 w 3132310"/>
                <a:gd name="connsiteY0" fmla="*/ 0 h 2773179"/>
                <a:gd name="connsiteX1" fmla="*/ 3132310 w 3132310"/>
                <a:gd name="connsiteY1" fmla="*/ 73152 h 2773179"/>
                <a:gd name="connsiteX2" fmla="*/ 773158 w 3132310"/>
                <a:gd name="connsiteY2" fmla="*/ 2773179 h 2773179"/>
                <a:gd name="connsiteX3" fmla="*/ 0 w 3132310"/>
                <a:gd name="connsiteY3" fmla="*/ 2710695 h 2773179"/>
                <a:gd name="connsiteX4" fmla="*/ 1507236 w 3132310"/>
                <a:gd name="connsiteY4" fmla="*/ 0 h 2773179"/>
                <a:gd name="connsiteX0" fmla="*/ 1187196 w 2812270"/>
                <a:gd name="connsiteY0" fmla="*/ 0 h 2773179"/>
                <a:gd name="connsiteX1" fmla="*/ 2812270 w 2812270"/>
                <a:gd name="connsiteY1" fmla="*/ 73152 h 2773179"/>
                <a:gd name="connsiteX2" fmla="*/ 453118 w 2812270"/>
                <a:gd name="connsiteY2" fmla="*/ 2773179 h 2773179"/>
                <a:gd name="connsiteX3" fmla="*/ 0 w 2812270"/>
                <a:gd name="connsiteY3" fmla="*/ 2367795 h 2773179"/>
                <a:gd name="connsiteX4" fmla="*/ 1187196 w 2812270"/>
                <a:gd name="connsiteY4" fmla="*/ 0 h 2773179"/>
                <a:gd name="connsiteX0" fmla="*/ 1187196 w 3078970"/>
                <a:gd name="connsiteY0" fmla="*/ 0 h 2773179"/>
                <a:gd name="connsiteX1" fmla="*/ 3078970 w 3078970"/>
                <a:gd name="connsiteY1" fmla="*/ 73152 h 2773179"/>
                <a:gd name="connsiteX2" fmla="*/ 453118 w 3078970"/>
                <a:gd name="connsiteY2" fmla="*/ 2773179 h 2773179"/>
                <a:gd name="connsiteX3" fmla="*/ 0 w 3078970"/>
                <a:gd name="connsiteY3" fmla="*/ 2367795 h 2773179"/>
                <a:gd name="connsiteX4" fmla="*/ 1187196 w 3078970"/>
                <a:gd name="connsiteY4" fmla="*/ 0 h 2773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8970" h="2773179">
                  <a:moveTo>
                    <a:pt x="1187196" y="0"/>
                  </a:moveTo>
                  <a:lnTo>
                    <a:pt x="3078970" y="73152"/>
                  </a:lnTo>
                  <a:lnTo>
                    <a:pt x="453118" y="2773179"/>
                  </a:lnTo>
                  <a:lnTo>
                    <a:pt x="0" y="2367795"/>
                  </a:lnTo>
                  <a:lnTo>
                    <a:pt x="1187196" y="0"/>
                  </a:lnTo>
                  <a:close/>
                </a:path>
              </a:pathLst>
            </a:custGeom>
            <a:solidFill>
              <a:srgbClr val="4472C4">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Arrow Connector 66">
              <a:extLst>
                <a:ext uri="{FF2B5EF4-FFF2-40B4-BE49-F238E27FC236}">
                  <a16:creationId xmlns:a16="http://schemas.microsoft.com/office/drawing/2014/main" id="{A71B4870-C4D8-CB75-057F-689D9382ACEC}"/>
                </a:ext>
              </a:extLst>
            </p:cNvPr>
            <p:cNvCxnSpPr>
              <a:cxnSpLocks/>
            </p:cNvCxnSpPr>
            <p:nvPr/>
          </p:nvCxnSpPr>
          <p:spPr>
            <a:xfrm flipH="1">
              <a:off x="10083800" y="316921"/>
              <a:ext cx="607043" cy="307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50BCEDB1-CE8B-C063-9254-6153B8674FA5}"/>
                </a:ext>
              </a:extLst>
            </p:cNvPr>
            <p:cNvCxnSpPr>
              <a:cxnSpLocks/>
              <a:stCxn id="70" idx="1"/>
            </p:cNvCxnSpPr>
            <p:nvPr/>
          </p:nvCxnSpPr>
          <p:spPr>
            <a:xfrm flipH="1" flipV="1">
              <a:off x="10203488" y="2316296"/>
              <a:ext cx="223648" cy="162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15121CA5-BD40-2253-69ED-406BDE5BE13C}"/>
                </a:ext>
              </a:extLst>
            </p:cNvPr>
            <p:cNvSpPr txBox="1"/>
            <p:nvPr/>
          </p:nvSpPr>
          <p:spPr>
            <a:xfrm>
              <a:off x="10664042" y="100585"/>
              <a:ext cx="527709" cy="369332"/>
            </a:xfrm>
            <a:prstGeom prst="rect">
              <a:avLst/>
            </a:prstGeom>
            <a:noFill/>
          </p:spPr>
          <p:txBody>
            <a:bodyPr wrap="none" rtlCol="0">
              <a:spAutoFit/>
            </a:bodyPr>
            <a:lstStyle/>
            <a:p>
              <a:r>
                <a:rPr lang="en-US" dirty="0"/>
                <a:t>line</a:t>
              </a:r>
            </a:p>
          </p:txBody>
        </p:sp>
        <p:sp>
          <p:nvSpPr>
            <p:cNvPr id="70" name="TextBox 69">
              <a:extLst>
                <a:ext uri="{FF2B5EF4-FFF2-40B4-BE49-F238E27FC236}">
                  <a16:creationId xmlns:a16="http://schemas.microsoft.com/office/drawing/2014/main" id="{82D6D76E-2BDB-F1E9-3450-BFAE5E15CCC0}"/>
                </a:ext>
              </a:extLst>
            </p:cNvPr>
            <p:cNvSpPr txBox="1"/>
            <p:nvPr/>
          </p:nvSpPr>
          <p:spPr>
            <a:xfrm>
              <a:off x="10427136" y="2293803"/>
              <a:ext cx="707245" cy="369332"/>
            </a:xfrm>
            <a:prstGeom prst="rect">
              <a:avLst/>
            </a:prstGeom>
            <a:noFill/>
          </p:spPr>
          <p:txBody>
            <a:bodyPr wrap="none" rtlCol="0">
              <a:spAutoFit/>
            </a:bodyPr>
            <a:lstStyle/>
            <a:p>
              <a:r>
                <a:rPr lang="en-US" dirty="0"/>
                <a:t>plane</a:t>
              </a:r>
            </a:p>
          </p:txBody>
        </p:sp>
      </p:grpSp>
    </p:spTree>
    <p:extLst>
      <p:ext uri="{BB962C8B-B14F-4D97-AF65-F5344CB8AC3E}">
        <p14:creationId xmlns:p14="http://schemas.microsoft.com/office/powerpoint/2010/main" val="337975032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035E1C9-F516-6B3A-B7E3-747B54DAE2AD}"/>
                  </a:ext>
                </a:extLst>
              </p:cNvPr>
              <p:cNvSpPr txBox="1"/>
              <p:nvPr/>
            </p:nvSpPr>
            <p:spPr>
              <a:xfrm>
                <a:off x="248575" y="186430"/>
                <a:ext cx="6050952" cy="769441"/>
              </a:xfrm>
              <a:prstGeom prst="rect">
                <a:avLst/>
              </a:prstGeom>
              <a:noFill/>
            </p:spPr>
            <p:txBody>
              <a:bodyPr wrap="none" rtlCol="0">
                <a:spAutoFit/>
              </a:bodyPr>
              <a:lstStyle/>
              <a:p>
                <a:r>
                  <a:rPr lang="en-US" sz="4400" dirty="0"/>
                  <a:t>Set </a:t>
                </a:r>
                <a14:m>
                  <m:oMath xmlns:m="http://schemas.openxmlformats.org/officeDocument/2006/math">
                    <m:r>
                      <a:rPr lang="en-US" sz="4400" b="0" i="1" smtClean="0">
                        <a:latin typeface="Cambria Math" panose="02040503050406030204" pitchFamily="18" charset="0"/>
                      </a:rPr>
                      <m:t>ℒ</m:t>
                    </m:r>
                  </m:oMath>
                </a14:m>
                <a:r>
                  <a:rPr lang="en-US" sz="4400" dirty="0"/>
                  <a:t> of closed subspaces</a:t>
                </a:r>
              </a:p>
            </p:txBody>
          </p:sp>
        </mc:Choice>
        <mc:Fallback xmlns="">
          <p:sp>
            <p:nvSpPr>
              <p:cNvPr id="2" name="TextBox 1">
                <a:extLst>
                  <a:ext uri="{FF2B5EF4-FFF2-40B4-BE49-F238E27FC236}">
                    <a16:creationId xmlns:a16="http://schemas.microsoft.com/office/drawing/2014/main" id="{B035E1C9-F516-6B3A-B7E3-747B54DAE2AD}"/>
                  </a:ext>
                </a:extLst>
              </p:cNvPr>
              <p:cNvSpPr txBox="1">
                <a:spLocks noRot="1" noChangeAspect="1" noMove="1" noResize="1" noEditPoints="1" noAdjustHandles="1" noChangeArrowheads="1" noChangeShapeType="1" noTextEdit="1"/>
              </p:cNvSpPr>
              <p:nvPr/>
            </p:nvSpPr>
            <p:spPr>
              <a:xfrm>
                <a:off x="248575" y="186430"/>
                <a:ext cx="6050952" cy="769441"/>
              </a:xfrm>
              <a:prstGeom prst="rect">
                <a:avLst/>
              </a:prstGeom>
              <a:blipFill>
                <a:blip r:embed="rId2"/>
                <a:stretch>
                  <a:fillRect l="-4133" t="-16667" r="-3226"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884931ED-B5DB-BCCF-8D15-4979CD2343D7}"/>
                  </a:ext>
                </a:extLst>
              </p:cNvPr>
              <p:cNvSpPr txBox="1"/>
              <p:nvPr/>
            </p:nvSpPr>
            <p:spPr>
              <a:xfrm>
                <a:off x="248575" y="1136341"/>
                <a:ext cx="8820071" cy="1200329"/>
              </a:xfrm>
              <a:prstGeom prst="rect">
                <a:avLst/>
              </a:prstGeom>
              <a:noFill/>
            </p:spPr>
            <p:txBody>
              <a:bodyPr wrap="square" rtlCol="0">
                <a:spAutoFit/>
              </a:bodyPr>
              <a:lstStyle/>
              <a:p>
                <a:r>
                  <a:rPr lang="en-US" sz="2400" dirty="0"/>
                  <a:t>Let </a:t>
                </a:r>
                <a14:m>
                  <m:oMath xmlns:m="http://schemas.openxmlformats.org/officeDocument/2006/math">
                    <m:r>
                      <a:rPr lang="en-US" sz="2400" b="0" i="1" smtClean="0">
                        <a:latin typeface="Cambria Math" panose="02040503050406030204" pitchFamily="18" charset="0"/>
                      </a:rPr>
                      <m:t>ℋ</m:t>
                    </m:r>
                  </m:oMath>
                </a14:m>
                <a:r>
                  <a:rPr lang="en-US" sz="2400" b="0" dirty="0"/>
                  <a:t> be a Hilbert space. </a:t>
                </a:r>
                <a:r>
                  <a:rPr lang="en-US" sz="2400" dirty="0"/>
                  <a:t>Let </a:t>
                </a:r>
                <a14:m>
                  <m:oMath xmlns:m="http://schemas.openxmlformats.org/officeDocument/2006/math">
                    <m:r>
                      <a:rPr lang="en-US" sz="2400" b="0" i="1" smtClean="0">
                        <a:latin typeface="Cambria Math" panose="02040503050406030204" pitchFamily="18" charset="0"/>
                      </a:rPr>
                      <m:t>ℒ</m:t>
                    </m:r>
                  </m:oMath>
                </a14:m>
                <a:r>
                  <a:rPr lang="en-US" sz="2400" dirty="0"/>
                  <a:t> be the set of all possible closed subspaces. Each subspace is a subset of </a:t>
                </a:r>
                <a14:m>
                  <m:oMath xmlns:m="http://schemas.openxmlformats.org/officeDocument/2006/math">
                    <m:r>
                      <a:rPr lang="en-US" sz="2400" b="0" i="1" smtClean="0">
                        <a:latin typeface="Cambria Math" panose="02040503050406030204" pitchFamily="18" charset="0"/>
                      </a:rPr>
                      <m:t>ℋ</m:t>
                    </m:r>
                  </m:oMath>
                </a14:m>
                <a:r>
                  <a:rPr lang="en-US" sz="2400" dirty="0"/>
                  <a:t>, so </a:t>
                </a:r>
                <a14:m>
                  <m:oMath xmlns:m="http://schemas.openxmlformats.org/officeDocument/2006/math">
                    <m:r>
                      <a:rPr lang="en-US" sz="2400" b="0" i="1" smtClean="0">
                        <a:latin typeface="Cambria Math" panose="02040503050406030204" pitchFamily="18" charset="0"/>
                      </a:rPr>
                      <m:t>ℒ</m:t>
                    </m:r>
                  </m:oMath>
                </a14:m>
                <a:r>
                  <a:rPr lang="en-US" sz="2400" dirty="0"/>
                  <a:t> is a collection of subsets ordered by </a:t>
                </a:r>
                <a14:m>
                  <m:oMath xmlns:m="http://schemas.openxmlformats.org/officeDocument/2006/math">
                    <m:r>
                      <a:rPr lang="en-US" sz="2400" b="0" i="1" smtClean="0">
                        <a:latin typeface="Cambria Math" panose="02040503050406030204" pitchFamily="18" charset="0"/>
                      </a:rPr>
                      <m:t>⊆</m:t>
                    </m:r>
                  </m:oMath>
                </a14:m>
                <a:r>
                  <a:rPr lang="en-US" sz="2400" dirty="0"/>
                  <a:t>.</a:t>
                </a:r>
              </a:p>
            </p:txBody>
          </p:sp>
        </mc:Choice>
        <mc:Fallback xmlns="">
          <p:sp>
            <p:nvSpPr>
              <p:cNvPr id="24" name="TextBox 23">
                <a:extLst>
                  <a:ext uri="{FF2B5EF4-FFF2-40B4-BE49-F238E27FC236}">
                    <a16:creationId xmlns:a16="http://schemas.microsoft.com/office/drawing/2014/main" id="{884931ED-B5DB-BCCF-8D15-4979CD2343D7}"/>
                  </a:ext>
                </a:extLst>
              </p:cNvPr>
              <p:cNvSpPr txBox="1">
                <a:spLocks noRot="1" noChangeAspect="1" noMove="1" noResize="1" noEditPoints="1" noAdjustHandles="1" noChangeArrowheads="1" noChangeShapeType="1" noTextEdit="1"/>
              </p:cNvSpPr>
              <p:nvPr/>
            </p:nvSpPr>
            <p:spPr>
              <a:xfrm>
                <a:off x="248575" y="1136341"/>
                <a:ext cx="8820071" cy="1200329"/>
              </a:xfrm>
              <a:prstGeom prst="rect">
                <a:avLst/>
              </a:prstGeom>
              <a:blipFill>
                <a:blip r:embed="rId3"/>
                <a:stretch>
                  <a:fillRect l="-1106"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34F572F-DEBD-6AE2-DF4B-E6428AB43D36}"/>
                  </a:ext>
                </a:extLst>
              </p:cNvPr>
              <p:cNvSpPr txBox="1"/>
              <p:nvPr/>
            </p:nvSpPr>
            <p:spPr>
              <a:xfrm>
                <a:off x="248574" y="3297056"/>
                <a:ext cx="8995763" cy="830997"/>
              </a:xfrm>
              <a:prstGeom prst="rect">
                <a:avLst/>
              </a:prstGeom>
              <a:noFill/>
            </p:spPr>
            <p:txBody>
              <a:bodyPr wrap="square" rtlCol="0">
                <a:spAutoFit/>
              </a:bodyPr>
              <a:lstStyle/>
              <a:p>
                <a:r>
                  <a:rPr lang="en-US" sz="2400" dirty="0"/>
                  <a:t>The whole space </a:t>
                </a:r>
                <a14:m>
                  <m:oMath xmlns:m="http://schemas.openxmlformats.org/officeDocument/2006/math">
                    <m:r>
                      <a:rPr lang="en-US" sz="2400" b="0" i="1" smtClean="0">
                        <a:latin typeface="Cambria Math" panose="02040503050406030204" pitchFamily="18" charset="0"/>
                      </a:rPr>
                      <m:t>ℋ</m:t>
                    </m:r>
                  </m:oMath>
                </a14:m>
                <a:r>
                  <a:rPr lang="en-US" sz="2400" dirty="0"/>
                  <a:t> is a closed subspace. All subspaces are subsets of </a:t>
                </a:r>
                <a14:m>
                  <m:oMath xmlns:m="http://schemas.openxmlformats.org/officeDocument/2006/math">
                    <m:r>
                      <a:rPr lang="en-US" sz="2400" b="0" i="1" smtClean="0">
                        <a:latin typeface="Cambria Math" panose="02040503050406030204" pitchFamily="18" charset="0"/>
                      </a:rPr>
                      <m:t>ℋ</m:t>
                    </m:r>
                  </m:oMath>
                </a14:m>
                <a:r>
                  <a:rPr lang="en-US" sz="2400" dirty="0"/>
                  <a:t>.</a:t>
                </a:r>
              </a:p>
            </p:txBody>
          </p:sp>
        </mc:Choice>
        <mc:Fallback xmlns="">
          <p:sp>
            <p:nvSpPr>
              <p:cNvPr id="25" name="TextBox 24">
                <a:extLst>
                  <a:ext uri="{FF2B5EF4-FFF2-40B4-BE49-F238E27FC236}">
                    <a16:creationId xmlns:a16="http://schemas.microsoft.com/office/drawing/2014/main" id="{834F572F-DEBD-6AE2-DF4B-E6428AB43D36}"/>
                  </a:ext>
                </a:extLst>
              </p:cNvPr>
              <p:cNvSpPr txBox="1">
                <a:spLocks noRot="1" noChangeAspect="1" noMove="1" noResize="1" noEditPoints="1" noAdjustHandles="1" noChangeArrowheads="1" noChangeShapeType="1" noTextEdit="1"/>
              </p:cNvSpPr>
              <p:nvPr/>
            </p:nvSpPr>
            <p:spPr>
              <a:xfrm>
                <a:off x="248574" y="3297056"/>
                <a:ext cx="8995763" cy="830997"/>
              </a:xfrm>
              <a:prstGeom prst="rect">
                <a:avLst/>
              </a:prstGeom>
              <a:blipFill>
                <a:blip r:embed="rId4"/>
                <a:stretch>
                  <a:fillRect l="-1085"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81E5C4C1-A76D-7818-8405-F39B8C117BF0}"/>
                  </a:ext>
                </a:extLst>
              </p:cNvPr>
              <p:cNvSpPr txBox="1"/>
              <p:nvPr/>
            </p:nvSpPr>
            <p:spPr>
              <a:xfrm>
                <a:off x="4990361" y="1942978"/>
                <a:ext cx="4302524" cy="769441"/>
              </a:xfrm>
              <a:prstGeom prst="rect">
                <a:avLst/>
              </a:prstGeom>
              <a:noFill/>
            </p:spPr>
            <p:txBody>
              <a:bodyPr wrap="non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r>
                      <a:rPr lang="en-US" sz="4400" b="0" i="1" smtClean="0">
                        <a:solidFill>
                          <a:schemeClr val="accent6">
                            <a:lumMod val="75000"/>
                          </a:schemeClr>
                        </a:solidFill>
                        <a:latin typeface="Cambria Math" panose="02040503050406030204" pitchFamily="18" charset="0"/>
                      </a:rPr>
                      <m:t>ℒ</m:t>
                    </m:r>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is a POSET!</a:t>
                </a:r>
              </a:p>
            </p:txBody>
          </p:sp>
        </mc:Choice>
        <mc:Fallback xmlns="">
          <p:sp>
            <p:nvSpPr>
              <p:cNvPr id="27" name="TextBox 26">
                <a:extLst>
                  <a:ext uri="{FF2B5EF4-FFF2-40B4-BE49-F238E27FC236}">
                    <a16:creationId xmlns:a16="http://schemas.microsoft.com/office/drawing/2014/main" id="{81E5C4C1-A76D-7818-8405-F39B8C117BF0}"/>
                  </a:ext>
                </a:extLst>
              </p:cNvPr>
              <p:cNvSpPr txBox="1">
                <a:spLocks noRot="1" noChangeAspect="1" noMove="1" noResize="1" noEditPoints="1" noAdjustHandles="1" noChangeArrowheads="1" noChangeShapeType="1" noTextEdit="1"/>
              </p:cNvSpPr>
              <p:nvPr/>
            </p:nvSpPr>
            <p:spPr>
              <a:xfrm>
                <a:off x="4990361" y="1942978"/>
                <a:ext cx="4302524" cy="769441"/>
              </a:xfrm>
              <a:prstGeom prst="rect">
                <a:avLst/>
              </a:prstGeom>
              <a:blipFill>
                <a:blip r:embed="rId5"/>
                <a:stretch>
                  <a:fillRect t="-16667" r="-5106"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FA1CD6E-3F1B-093D-D646-C64F5A33591F}"/>
                  </a:ext>
                </a:extLst>
              </p:cNvPr>
              <p:cNvSpPr txBox="1"/>
              <p:nvPr/>
            </p:nvSpPr>
            <p:spPr>
              <a:xfrm>
                <a:off x="6665638" y="5461946"/>
                <a:ext cx="2013307"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dirty="0" smtClean="0">
                          <a:solidFill>
                            <a:schemeClr val="accent6">
                              <a:lumMod val="75000"/>
                            </a:schemeClr>
                          </a:solidFill>
                          <a:latin typeface="Cambria Math" panose="02040503050406030204" pitchFamily="18" charset="0"/>
                        </a:rPr>
                        <m:t>⊥={0}</m:t>
                      </m:r>
                    </m:oMath>
                  </m:oMathPara>
                </a14:m>
                <a:endParaRPr lang="en-US" sz="4400"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7FA1CD6E-3F1B-093D-D646-C64F5A33591F}"/>
                  </a:ext>
                </a:extLst>
              </p:cNvPr>
              <p:cNvSpPr txBox="1">
                <a:spLocks noRot="1" noChangeAspect="1" noMove="1" noResize="1" noEditPoints="1" noAdjustHandles="1" noChangeArrowheads="1" noChangeShapeType="1" noTextEdit="1"/>
              </p:cNvSpPr>
              <p:nvPr/>
            </p:nvSpPr>
            <p:spPr>
              <a:xfrm>
                <a:off x="6665638" y="5461946"/>
                <a:ext cx="2013307" cy="769441"/>
              </a:xfrm>
              <a:prstGeom prst="rect">
                <a:avLst/>
              </a:prstGeom>
              <a:blipFill>
                <a:blip r:embed="rId6"/>
                <a:stretch>
                  <a:fillRect/>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364F6490-B00D-CD54-53F6-D003B3A89293}"/>
              </a:ext>
            </a:extLst>
          </p:cNvPr>
          <p:cNvSpPr txBox="1"/>
          <p:nvPr/>
        </p:nvSpPr>
        <p:spPr>
          <a:xfrm>
            <a:off x="266495" y="2353335"/>
            <a:ext cx="4904228" cy="369332"/>
          </a:xfrm>
          <a:prstGeom prst="rect">
            <a:avLst/>
          </a:prstGeom>
          <a:noFill/>
        </p:spPr>
        <p:txBody>
          <a:bodyPr wrap="none" rtlCol="0">
            <a:spAutoFit/>
          </a:bodyPr>
          <a:lstStyle/>
          <a:p>
            <a:r>
              <a:rPr lang="en-US" dirty="0"/>
              <a:t>e.g. a line may or may not be contained by a plane</a:t>
            </a:r>
          </a:p>
        </p:txBody>
      </p:sp>
      <mc:AlternateContent xmlns:mc="http://schemas.openxmlformats.org/markup-compatibility/2006" xmlns:a14="http://schemas.microsoft.com/office/drawing/2010/main">
        <mc:Choice Requires="a14">
          <p:sp>
            <p:nvSpPr>
              <p:cNvPr id="34" name="TextBox 33">
                <a:extLst>
                  <a:ext uri="{FF2B5EF4-FFF2-40B4-BE49-F238E27FC236}">
                    <a16:creationId xmlns:a16="http://schemas.microsoft.com/office/drawing/2014/main" id="{3BBB99A6-B142-25EC-FF0E-BC1A05255B76}"/>
                  </a:ext>
                </a:extLst>
              </p:cNvPr>
              <p:cNvSpPr txBox="1"/>
              <p:nvPr/>
            </p:nvSpPr>
            <p:spPr>
              <a:xfrm>
                <a:off x="1056968" y="3926080"/>
                <a:ext cx="5242559" cy="369332"/>
              </a:xfrm>
              <a:prstGeom prst="rect">
                <a:avLst/>
              </a:prstGeom>
              <a:noFill/>
            </p:spPr>
            <p:txBody>
              <a:bodyPr wrap="square" rtlCol="0">
                <a:spAutoFit/>
              </a:bodyPr>
              <a:lstStyle/>
              <a:p>
                <a:r>
                  <a:rPr lang="en-US" dirty="0"/>
                  <a:t>e.g.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3</m:t>
                        </m:r>
                      </m:sup>
                    </m:sSup>
                  </m:oMath>
                </a14:m>
                <a:r>
                  <a:rPr lang="en-US" dirty="0"/>
                  <a:t> contains all lines and planes</a:t>
                </a:r>
              </a:p>
            </p:txBody>
          </p:sp>
        </mc:Choice>
        <mc:Fallback xmlns="">
          <p:sp>
            <p:nvSpPr>
              <p:cNvPr id="34" name="TextBox 33">
                <a:extLst>
                  <a:ext uri="{FF2B5EF4-FFF2-40B4-BE49-F238E27FC236}">
                    <a16:creationId xmlns:a16="http://schemas.microsoft.com/office/drawing/2014/main" id="{3BBB99A6-B142-25EC-FF0E-BC1A05255B76}"/>
                  </a:ext>
                </a:extLst>
              </p:cNvPr>
              <p:cNvSpPr txBox="1">
                <a:spLocks noRot="1" noChangeAspect="1" noMove="1" noResize="1" noEditPoints="1" noAdjustHandles="1" noChangeArrowheads="1" noChangeShapeType="1" noTextEdit="1"/>
              </p:cNvSpPr>
              <p:nvPr/>
            </p:nvSpPr>
            <p:spPr>
              <a:xfrm>
                <a:off x="1056968" y="3926080"/>
                <a:ext cx="5242559" cy="369332"/>
              </a:xfrm>
              <a:prstGeom prst="rect">
                <a:avLst/>
              </a:prstGeom>
              <a:blipFill>
                <a:blip r:embed="rId7"/>
                <a:stretch>
                  <a:fillRect l="-930" t="-8197" b="-24590"/>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54889BC0-7CF1-92C3-4079-AB73A8C391C7}"/>
              </a:ext>
            </a:extLst>
          </p:cNvPr>
          <p:cNvGrpSpPr/>
          <p:nvPr/>
        </p:nvGrpSpPr>
        <p:grpSpPr>
          <a:xfrm>
            <a:off x="9307638" y="-3075"/>
            <a:ext cx="3078970" cy="3199136"/>
            <a:chOff x="8655142" y="100585"/>
            <a:chExt cx="3078970" cy="3199136"/>
          </a:xfrm>
        </p:grpSpPr>
        <p:grpSp>
          <p:nvGrpSpPr>
            <p:cNvPr id="39" name="Group 38">
              <a:extLst>
                <a:ext uri="{FF2B5EF4-FFF2-40B4-BE49-F238E27FC236}">
                  <a16:creationId xmlns:a16="http://schemas.microsoft.com/office/drawing/2014/main" id="{63D10D64-CC94-04B9-00D7-A3C30FD3BC07}"/>
                </a:ext>
              </a:extLst>
            </p:cNvPr>
            <p:cNvGrpSpPr/>
            <p:nvPr/>
          </p:nvGrpSpPr>
          <p:grpSpPr>
            <a:xfrm>
              <a:off x="8754128" y="316921"/>
              <a:ext cx="2532742" cy="2982800"/>
              <a:chOff x="8691984" y="1124789"/>
              <a:chExt cx="2532742" cy="2982800"/>
            </a:xfrm>
          </p:grpSpPr>
          <p:cxnSp>
            <p:nvCxnSpPr>
              <p:cNvPr id="47" name="Straight Connector 46">
                <a:extLst>
                  <a:ext uri="{FF2B5EF4-FFF2-40B4-BE49-F238E27FC236}">
                    <a16:creationId xmlns:a16="http://schemas.microsoft.com/office/drawing/2014/main" id="{5CD11CA6-C2E0-4F85-F415-B146A7EEEBD9}"/>
                  </a:ext>
                </a:extLst>
              </p:cNvPr>
              <p:cNvCxnSpPr>
                <a:cxnSpLocks/>
              </p:cNvCxnSpPr>
              <p:nvPr/>
            </p:nvCxnSpPr>
            <p:spPr>
              <a:xfrm flipV="1">
                <a:off x="8691984" y="2321956"/>
                <a:ext cx="2045081" cy="15476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1383940F-EB15-3AB5-54A7-B7D6EC28EA99}"/>
                      </a:ext>
                    </a:extLst>
                  </p:cNvPr>
                  <p:cNvSpPr txBox="1"/>
                  <p:nvPr/>
                </p:nvSpPr>
                <p:spPr>
                  <a:xfrm>
                    <a:off x="10798327" y="3645924"/>
                    <a:ext cx="4263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𝑥</m:t>
                          </m:r>
                        </m:oMath>
                      </m:oMathPara>
                    </a14:m>
                    <a:endParaRPr lang="en-US" sz="2400" dirty="0"/>
                  </a:p>
                </p:txBody>
              </p:sp>
            </mc:Choice>
            <mc:Fallback xmlns="">
              <p:sp>
                <p:nvSpPr>
                  <p:cNvPr id="4" name="TextBox 3">
                    <a:extLst>
                      <a:ext uri="{FF2B5EF4-FFF2-40B4-BE49-F238E27FC236}">
                        <a16:creationId xmlns:a16="http://schemas.microsoft.com/office/drawing/2014/main" id="{8C91B323-A126-D57A-928C-AAE3046E9990}"/>
                      </a:ext>
                    </a:extLst>
                  </p:cNvPr>
                  <p:cNvSpPr txBox="1">
                    <a:spLocks noRot="1" noChangeAspect="1" noMove="1" noResize="1" noEditPoints="1" noAdjustHandles="1" noChangeArrowheads="1" noChangeShapeType="1" noTextEdit="1"/>
                  </p:cNvSpPr>
                  <p:nvPr/>
                </p:nvSpPr>
                <p:spPr>
                  <a:xfrm>
                    <a:off x="10798327" y="3645924"/>
                    <a:ext cx="426399" cy="461665"/>
                  </a:xfrm>
                  <a:prstGeom prst="rect">
                    <a:avLst/>
                  </a:prstGeom>
                  <a:blipFill>
                    <a:blip r:embed="rId11"/>
                    <a:stretch>
                      <a:fillRect/>
                    </a:stretch>
                  </a:blipFill>
                </p:spPr>
                <p:txBody>
                  <a:bodyPr/>
                  <a:lstStyle/>
                  <a:p>
                    <a:r>
                      <a:rPr lang="en-US">
                        <a:noFill/>
                      </a:rPr>
                      <a:t> </a:t>
                    </a:r>
                  </a:p>
                </p:txBody>
              </p:sp>
            </mc:Fallback>
          </mc:AlternateContent>
          <p:cxnSp>
            <p:nvCxnSpPr>
              <p:cNvPr id="49" name="Straight Connector 48">
                <a:extLst>
                  <a:ext uri="{FF2B5EF4-FFF2-40B4-BE49-F238E27FC236}">
                    <a16:creationId xmlns:a16="http://schemas.microsoft.com/office/drawing/2014/main" id="{C1066557-FE03-5EE5-3154-5C683B2C5C47}"/>
                  </a:ext>
                </a:extLst>
              </p:cNvPr>
              <p:cNvCxnSpPr>
                <a:cxnSpLocks/>
              </p:cNvCxnSpPr>
              <p:nvPr/>
            </p:nvCxnSpPr>
            <p:spPr>
              <a:xfrm>
                <a:off x="8895184" y="1434323"/>
                <a:ext cx="0" cy="2512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4D78A8D-37EC-C731-7F8B-F46BF4D0F065}"/>
                      </a:ext>
                    </a:extLst>
                  </p:cNvPr>
                  <p:cNvSpPr txBox="1"/>
                  <p:nvPr/>
                </p:nvSpPr>
                <p:spPr>
                  <a:xfrm>
                    <a:off x="8895184" y="1124789"/>
                    <a:ext cx="43037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6" name="TextBox 5">
                    <a:extLst>
                      <a:ext uri="{FF2B5EF4-FFF2-40B4-BE49-F238E27FC236}">
                        <a16:creationId xmlns:a16="http://schemas.microsoft.com/office/drawing/2014/main" id="{67F9E515-14FC-82F8-93E2-7A6778595944}"/>
                      </a:ext>
                    </a:extLst>
                  </p:cNvPr>
                  <p:cNvSpPr txBox="1">
                    <a:spLocks noRot="1" noChangeAspect="1" noMove="1" noResize="1" noEditPoints="1" noAdjustHandles="1" noChangeArrowheads="1" noChangeShapeType="1" noTextEdit="1"/>
                  </p:cNvSpPr>
                  <p:nvPr/>
                </p:nvSpPr>
                <p:spPr>
                  <a:xfrm>
                    <a:off x="8895184" y="1124789"/>
                    <a:ext cx="430374" cy="461665"/>
                  </a:xfrm>
                  <a:prstGeom prst="rect">
                    <a:avLst/>
                  </a:prstGeom>
                  <a:blipFill>
                    <a:blip r:embed="rId12"/>
                    <a:stretch>
                      <a:fillRect b="-10667"/>
                    </a:stretch>
                  </a:blipFill>
                </p:spPr>
                <p:txBody>
                  <a:bodyPr/>
                  <a:lstStyle/>
                  <a:p>
                    <a:r>
                      <a:rPr lang="en-US">
                        <a:noFill/>
                      </a:rPr>
                      <a:t> </a:t>
                    </a:r>
                  </a:p>
                </p:txBody>
              </p:sp>
            </mc:Fallback>
          </mc:AlternateContent>
          <p:cxnSp>
            <p:nvCxnSpPr>
              <p:cNvPr id="51" name="Straight Connector 50">
                <a:extLst>
                  <a:ext uri="{FF2B5EF4-FFF2-40B4-BE49-F238E27FC236}">
                    <a16:creationId xmlns:a16="http://schemas.microsoft.com/office/drawing/2014/main" id="{D4BD6B10-1FE5-69BD-AF3C-17FA03E4F675}"/>
                  </a:ext>
                </a:extLst>
              </p:cNvPr>
              <p:cNvCxnSpPr>
                <a:cxnSpLocks/>
              </p:cNvCxnSpPr>
              <p:nvPr/>
            </p:nvCxnSpPr>
            <p:spPr>
              <a:xfrm>
                <a:off x="8691984" y="3717213"/>
                <a:ext cx="25327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389B46CB-88B4-C08C-98A2-84193D645306}"/>
                      </a:ext>
                    </a:extLst>
                  </p:cNvPr>
                  <p:cNvSpPr txBox="1"/>
                  <p:nvPr/>
                </p:nvSpPr>
                <p:spPr>
                  <a:xfrm>
                    <a:off x="10628699" y="1937039"/>
                    <a:ext cx="4079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𝑧</m:t>
                          </m:r>
                        </m:oMath>
                      </m:oMathPara>
                    </a14:m>
                    <a:endParaRPr lang="en-US" sz="2400" dirty="0"/>
                  </a:p>
                </p:txBody>
              </p:sp>
            </mc:Choice>
            <mc:Fallback xmlns="">
              <p:sp>
                <p:nvSpPr>
                  <p:cNvPr id="17" name="TextBox 16">
                    <a:extLst>
                      <a:ext uri="{FF2B5EF4-FFF2-40B4-BE49-F238E27FC236}">
                        <a16:creationId xmlns:a16="http://schemas.microsoft.com/office/drawing/2014/main" id="{883744E7-F69A-F680-BD53-F6EBF646F29D}"/>
                      </a:ext>
                    </a:extLst>
                  </p:cNvPr>
                  <p:cNvSpPr txBox="1">
                    <a:spLocks noRot="1" noChangeAspect="1" noMove="1" noResize="1" noEditPoints="1" noAdjustHandles="1" noChangeArrowheads="1" noChangeShapeType="1" noTextEdit="1"/>
                  </p:cNvSpPr>
                  <p:nvPr/>
                </p:nvSpPr>
                <p:spPr>
                  <a:xfrm>
                    <a:off x="10628699" y="1937039"/>
                    <a:ext cx="407932" cy="461665"/>
                  </a:xfrm>
                  <a:prstGeom prst="rect">
                    <a:avLst/>
                  </a:prstGeom>
                  <a:blipFill>
                    <a:blip r:embed="rId14"/>
                    <a:stretch>
                      <a:fillRect/>
                    </a:stretch>
                  </a:blipFill>
                </p:spPr>
                <p:txBody>
                  <a:bodyPr/>
                  <a:lstStyle/>
                  <a:p>
                    <a:r>
                      <a:rPr lang="en-US">
                        <a:noFill/>
                      </a:rPr>
                      <a:t> </a:t>
                    </a:r>
                  </a:p>
                </p:txBody>
              </p:sp>
            </mc:Fallback>
          </mc:AlternateContent>
        </p:grpSp>
        <p:cxnSp>
          <p:nvCxnSpPr>
            <p:cNvPr id="40" name="Straight Connector 39">
              <a:extLst>
                <a:ext uri="{FF2B5EF4-FFF2-40B4-BE49-F238E27FC236}">
                  <a16:creationId xmlns:a16="http://schemas.microsoft.com/office/drawing/2014/main" id="{8487AE0B-BF05-4BFB-4F0D-D885D765AC75}"/>
                </a:ext>
              </a:extLst>
            </p:cNvPr>
            <p:cNvCxnSpPr>
              <a:cxnSpLocks/>
            </p:cNvCxnSpPr>
            <p:nvPr/>
          </p:nvCxnSpPr>
          <p:spPr>
            <a:xfrm flipV="1">
              <a:off x="8957328" y="692458"/>
              <a:ext cx="2329542" cy="2216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F78AD7A-7EE0-3F6C-1DEE-8796D7C62AAF}"/>
                </a:ext>
              </a:extLst>
            </p:cNvPr>
            <p:cNvCxnSpPr>
              <a:cxnSpLocks/>
            </p:cNvCxnSpPr>
            <p:nvPr/>
          </p:nvCxnSpPr>
          <p:spPr>
            <a:xfrm flipH="1">
              <a:off x="8958022" y="626455"/>
              <a:ext cx="1062477" cy="2282890"/>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2">
              <a:extLst>
                <a:ext uri="{FF2B5EF4-FFF2-40B4-BE49-F238E27FC236}">
                  <a16:creationId xmlns:a16="http://schemas.microsoft.com/office/drawing/2014/main" id="{7882D797-1C97-45D8-A6AD-2B487F59C586}"/>
                </a:ext>
              </a:extLst>
            </p:cNvPr>
            <p:cNvSpPr/>
            <p:nvPr/>
          </p:nvSpPr>
          <p:spPr>
            <a:xfrm>
              <a:off x="8655142" y="459091"/>
              <a:ext cx="3078970" cy="2773179"/>
            </a:xfrm>
            <a:custGeom>
              <a:avLst/>
              <a:gdLst>
                <a:gd name="connsiteX0" fmla="*/ 0 w 1376662"/>
                <a:gd name="connsiteY0" fmla="*/ 0 h 1360431"/>
                <a:gd name="connsiteX1" fmla="*/ 1376662 w 1376662"/>
                <a:gd name="connsiteY1" fmla="*/ 0 h 1360431"/>
                <a:gd name="connsiteX2" fmla="*/ 1376662 w 1376662"/>
                <a:gd name="connsiteY2" fmla="*/ 1360431 h 1360431"/>
                <a:gd name="connsiteX3" fmla="*/ 0 w 1376662"/>
                <a:gd name="connsiteY3" fmla="*/ 1360431 h 1360431"/>
                <a:gd name="connsiteX4" fmla="*/ 0 w 1376662"/>
                <a:gd name="connsiteY4" fmla="*/ 0 h 1360431"/>
                <a:gd name="connsiteX0" fmla="*/ 0 w 1382758"/>
                <a:gd name="connsiteY0" fmla="*/ 164592 h 1360431"/>
                <a:gd name="connsiteX1" fmla="*/ 1382758 w 1382758"/>
                <a:gd name="connsiteY1" fmla="*/ 0 h 1360431"/>
                <a:gd name="connsiteX2" fmla="*/ 1382758 w 1382758"/>
                <a:gd name="connsiteY2" fmla="*/ 1360431 h 1360431"/>
                <a:gd name="connsiteX3" fmla="*/ 6096 w 1382758"/>
                <a:gd name="connsiteY3" fmla="*/ 1360431 h 1360431"/>
                <a:gd name="connsiteX4" fmla="*/ 0 w 1382758"/>
                <a:gd name="connsiteY4" fmla="*/ 164592 h 1360431"/>
                <a:gd name="connsiteX0" fmla="*/ 0 w 1382758"/>
                <a:gd name="connsiteY0" fmla="*/ 0 h 1195839"/>
                <a:gd name="connsiteX1" fmla="*/ 1346182 w 1382758"/>
                <a:gd name="connsiteY1" fmla="*/ 243840 h 1195839"/>
                <a:gd name="connsiteX2" fmla="*/ 1382758 w 1382758"/>
                <a:gd name="connsiteY2" fmla="*/ 1195839 h 1195839"/>
                <a:gd name="connsiteX3" fmla="*/ 6096 w 1382758"/>
                <a:gd name="connsiteY3" fmla="*/ 1195839 h 1195839"/>
                <a:gd name="connsiteX4" fmla="*/ 0 w 1382758"/>
                <a:gd name="connsiteY4" fmla="*/ 0 h 1195839"/>
                <a:gd name="connsiteX0" fmla="*/ 0 w 1382758"/>
                <a:gd name="connsiteY0" fmla="*/ 0 h 1195839"/>
                <a:gd name="connsiteX1" fmla="*/ 870694 w 1382758"/>
                <a:gd name="connsiteY1" fmla="*/ 134112 h 1195839"/>
                <a:gd name="connsiteX2" fmla="*/ 1382758 w 1382758"/>
                <a:gd name="connsiteY2" fmla="*/ 1195839 h 1195839"/>
                <a:gd name="connsiteX3" fmla="*/ 6096 w 1382758"/>
                <a:gd name="connsiteY3" fmla="*/ 1195839 h 1195839"/>
                <a:gd name="connsiteX4" fmla="*/ 0 w 1382758"/>
                <a:gd name="connsiteY4" fmla="*/ 0 h 1195839"/>
                <a:gd name="connsiteX0" fmla="*/ 0 w 1382758"/>
                <a:gd name="connsiteY0" fmla="*/ 0 h 1195839"/>
                <a:gd name="connsiteX1" fmla="*/ 870694 w 1382758"/>
                <a:gd name="connsiteY1" fmla="*/ 134112 h 1195839"/>
                <a:gd name="connsiteX2" fmla="*/ 1382758 w 1382758"/>
                <a:gd name="connsiteY2" fmla="*/ 1195839 h 1195839"/>
                <a:gd name="connsiteX3" fmla="*/ 237744 w 1382758"/>
                <a:gd name="connsiteY3" fmla="*/ 866655 h 1195839"/>
                <a:gd name="connsiteX4" fmla="*/ 0 w 1382758"/>
                <a:gd name="connsiteY4" fmla="*/ 0 h 1195839"/>
                <a:gd name="connsiteX0" fmla="*/ 0 w 1285222"/>
                <a:gd name="connsiteY0" fmla="*/ 0 h 1165359"/>
                <a:gd name="connsiteX1" fmla="*/ 870694 w 1285222"/>
                <a:gd name="connsiteY1" fmla="*/ 134112 h 1165359"/>
                <a:gd name="connsiteX2" fmla="*/ 1285222 w 1285222"/>
                <a:gd name="connsiteY2" fmla="*/ 1165359 h 1165359"/>
                <a:gd name="connsiteX3" fmla="*/ 237744 w 1285222"/>
                <a:gd name="connsiteY3" fmla="*/ 866655 h 1165359"/>
                <a:gd name="connsiteX4" fmla="*/ 0 w 1285222"/>
                <a:gd name="connsiteY4" fmla="*/ 0 h 1165359"/>
                <a:gd name="connsiteX0" fmla="*/ 0 w 3263374"/>
                <a:gd name="connsiteY0" fmla="*/ 2662428 h 3827787"/>
                <a:gd name="connsiteX1" fmla="*/ 3263374 w 3263374"/>
                <a:gd name="connsiteY1" fmla="*/ 0 h 3827787"/>
                <a:gd name="connsiteX2" fmla="*/ 1285222 w 3263374"/>
                <a:gd name="connsiteY2" fmla="*/ 3827787 h 3827787"/>
                <a:gd name="connsiteX3" fmla="*/ 237744 w 3263374"/>
                <a:gd name="connsiteY3" fmla="*/ 3529083 h 3827787"/>
                <a:gd name="connsiteX4" fmla="*/ 0 w 3263374"/>
                <a:gd name="connsiteY4" fmla="*/ 2662428 h 3827787"/>
                <a:gd name="connsiteX0" fmla="*/ 1400556 w 3025630"/>
                <a:gd name="connsiteY0" fmla="*/ 0 h 3900939"/>
                <a:gd name="connsiteX1" fmla="*/ 3025630 w 3025630"/>
                <a:gd name="connsiteY1" fmla="*/ 73152 h 3900939"/>
                <a:gd name="connsiteX2" fmla="*/ 1047478 w 3025630"/>
                <a:gd name="connsiteY2" fmla="*/ 3900939 h 3900939"/>
                <a:gd name="connsiteX3" fmla="*/ 0 w 3025630"/>
                <a:gd name="connsiteY3" fmla="*/ 3602235 h 3900939"/>
                <a:gd name="connsiteX4" fmla="*/ 1400556 w 3025630"/>
                <a:gd name="connsiteY4" fmla="*/ 0 h 3900939"/>
                <a:gd name="connsiteX0" fmla="*/ 1507236 w 3132310"/>
                <a:gd name="connsiteY0" fmla="*/ 0 h 3900939"/>
                <a:gd name="connsiteX1" fmla="*/ 3132310 w 3132310"/>
                <a:gd name="connsiteY1" fmla="*/ 73152 h 3900939"/>
                <a:gd name="connsiteX2" fmla="*/ 1154158 w 3132310"/>
                <a:gd name="connsiteY2" fmla="*/ 3900939 h 3900939"/>
                <a:gd name="connsiteX3" fmla="*/ 0 w 3132310"/>
                <a:gd name="connsiteY3" fmla="*/ 2710695 h 3900939"/>
                <a:gd name="connsiteX4" fmla="*/ 1507236 w 3132310"/>
                <a:gd name="connsiteY4" fmla="*/ 0 h 3900939"/>
                <a:gd name="connsiteX0" fmla="*/ 1507236 w 3132310"/>
                <a:gd name="connsiteY0" fmla="*/ 0 h 2773179"/>
                <a:gd name="connsiteX1" fmla="*/ 3132310 w 3132310"/>
                <a:gd name="connsiteY1" fmla="*/ 73152 h 2773179"/>
                <a:gd name="connsiteX2" fmla="*/ 773158 w 3132310"/>
                <a:gd name="connsiteY2" fmla="*/ 2773179 h 2773179"/>
                <a:gd name="connsiteX3" fmla="*/ 0 w 3132310"/>
                <a:gd name="connsiteY3" fmla="*/ 2710695 h 2773179"/>
                <a:gd name="connsiteX4" fmla="*/ 1507236 w 3132310"/>
                <a:gd name="connsiteY4" fmla="*/ 0 h 2773179"/>
                <a:gd name="connsiteX0" fmla="*/ 1187196 w 2812270"/>
                <a:gd name="connsiteY0" fmla="*/ 0 h 2773179"/>
                <a:gd name="connsiteX1" fmla="*/ 2812270 w 2812270"/>
                <a:gd name="connsiteY1" fmla="*/ 73152 h 2773179"/>
                <a:gd name="connsiteX2" fmla="*/ 453118 w 2812270"/>
                <a:gd name="connsiteY2" fmla="*/ 2773179 h 2773179"/>
                <a:gd name="connsiteX3" fmla="*/ 0 w 2812270"/>
                <a:gd name="connsiteY3" fmla="*/ 2367795 h 2773179"/>
                <a:gd name="connsiteX4" fmla="*/ 1187196 w 2812270"/>
                <a:gd name="connsiteY4" fmla="*/ 0 h 2773179"/>
                <a:gd name="connsiteX0" fmla="*/ 1187196 w 3078970"/>
                <a:gd name="connsiteY0" fmla="*/ 0 h 2773179"/>
                <a:gd name="connsiteX1" fmla="*/ 3078970 w 3078970"/>
                <a:gd name="connsiteY1" fmla="*/ 73152 h 2773179"/>
                <a:gd name="connsiteX2" fmla="*/ 453118 w 3078970"/>
                <a:gd name="connsiteY2" fmla="*/ 2773179 h 2773179"/>
                <a:gd name="connsiteX3" fmla="*/ 0 w 3078970"/>
                <a:gd name="connsiteY3" fmla="*/ 2367795 h 2773179"/>
                <a:gd name="connsiteX4" fmla="*/ 1187196 w 3078970"/>
                <a:gd name="connsiteY4" fmla="*/ 0 h 2773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8970" h="2773179">
                  <a:moveTo>
                    <a:pt x="1187196" y="0"/>
                  </a:moveTo>
                  <a:lnTo>
                    <a:pt x="3078970" y="73152"/>
                  </a:lnTo>
                  <a:lnTo>
                    <a:pt x="453118" y="2773179"/>
                  </a:lnTo>
                  <a:lnTo>
                    <a:pt x="0" y="2367795"/>
                  </a:lnTo>
                  <a:lnTo>
                    <a:pt x="1187196" y="0"/>
                  </a:lnTo>
                  <a:close/>
                </a:path>
              </a:pathLst>
            </a:custGeom>
            <a:solidFill>
              <a:srgbClr val="4472C4">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5176E41F-3287-69F5-CD7B-3BDA820C0EE1}"/>
                </a:ext>
              </a:extLst>
            </p:cNvPr>
            <p:cNvCxnSpPr>
              <a:cxnSpLocks/>
            </p:cNvCxnSpPr>
            <p:nvPr/>
          </p:nvCxnSpPr>
          <p:spPr>
            <a:xfrm flipH="1">
              <a:off x="10083800" y="316921"/>
              <a:ext cx="607043" cy="307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BF9B27B-8B30-A965-0DE9-5E10850F18B9}"/>
                </a:ext>
              </a:extLst>
            </p:cNvPr>
            <p:cNvCxnSpPr>
              <a:cxnSpLocks/>
              <a:stCxn id="46" idx="1"/>
            </p:cNvCxnSpPr>
            <p:nvPr/>
          </p:nvCxnSpPr>
          <p:spPr>
            <a:xfrm flipH="1" flipV="1">
              <a:off x="10203488" y="2316296"/>
              <a:ext cx="223648" cy="162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2094989-3995-0B8E-DCA0-0B518219FB96}"/>
                </a:ext>
              </a:extLst>
            </p:cNvPr>
            <p:cNvSpPr txBox="1"/>
            <p:nvPr/>
          </p:nvSpPr>
          <p:spPr>
            <a:xfrm>
              <a:off x="10664042" y="100585"/>
              <a:ext cx="527709" cy="369332"/>
            </a:xfrm>
            <a:prstGeom prst="rect">
              <a:avLst/>
            </a:prstGeom>
            <a:noFill/>
          </p:spPr>
          <p:txBody>
            <a:bodyPr wrap="none" rtlCol="0">
              <a:spAutoFit/>
            </a:bodyPr>
            <a:lstStyle/>
            <a:p>
              <a:r>
                <a:rPr lang="en-US" dirty="0"/>
                <a:t>line</a:t>
              </a:r>
            </a:p>
          </p:txBody>
        </p:sp>
        <p:sp>
          <p:nvSpPr>
            <p:cNvPr id="46" name="TextBox 45">
              <a:extLst>
                <a:ext uri="{FF2B5EF4-FFF2-40B4-BE49-F238E27FC236}">
                  <a16:creationId xmlns:a16="http://schemas.microsoft.com/office/drawing/2014/main" id="{B7D42A0B-2FA9-A3EA-6764-AE096B7695F0}"/>
                </a:ext>
              </a:extLst>
            </p:cNvPr>
            <p:cNvSpPr txBox="1"/>
            <p:nvPr/>
          </p:nvSpPr>
          <p:spPr>
            <a:xfrm>
              <a:off x="10427136" y="2293803"/>
              <a:ext cx="707245" cy="369332"/>
            </a:xfrm>
            <a:prstGeom prst="rect">
              <a:avLst/>
            </a:prstGeom>
            <a:noFill/>
          </p:spPr>
          <p:txBody>
            <a:bodyPr wrap="none" rtlCol="0">
              <a:spAutoFit/>
            </a:bodyPr>
            <a:lstStyle/>
            <a:p>
              <a:r>
                <a:rPr lang="en-US" dirty="0"/>
                <a:t>plane</a:t>
              </a:r>
            </a:p>
          </p:txBody>
        </p:sp>
      </p:gr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3D9C80CE-56B5-E155-A610-ED7F38A97040}"/>
                  </a:ext>
                </a:extLst>
              </p:cNvPr>
              <p:cNvSpPr txBox="1"/>
              <p:nvPr/>
            </p:nvSpPr>
            <p:spPr>
              <a:xfrm>
                <a:off x="5956779" y="3948132"/>
                <a:ext cx="1969257"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solidFill>
                            <a:schemeClr val="accent6">
                              <a:lumMod val="75000"/>
                            </a:schemeClr>
                          </a:solidFill>
                          <a:latin typeface="Cambria Math" panose="02040503050406030204" pitchFamily="18" charset="0"/>
                        </a:rPr>
                        <m:t>⊤=</m:t>
                      </m:r>
                      <m:r>
                        <a:rPr lang="en-US" sz="4400" b="0" i="1" smtClean="0">
                          <a:solidFill>
                            <a:schemeClr val="accent6">
                              <a:lumMod val="75000"/>
                            </a:schemeClr>
                          </a:solidFill>
                          <a:latin typeface="Cambria Math" panose="02040503050406030204" pitchFamily="18" charset="0"/>
                        </a:rPr>
                        <m:t>ℋ</m:t>
                      </m:r>
                    </m:oMath>
                  </m:oMathPara>
                </a14:m>
                <a:endParaRPr lang="en-US" sz="4400" dirty="0">
                  <a:solidFill>
                    <a:schemeClr val="accent6">
                      <a:lumMod val="75000"/>
                    </a:schemeClr>
                  </a:solidFill>
                </a:endParaRPr>
              </a:p>
            </p:txBody>
          </p:sp>
        </mc:Choice>
        <mc:Fallback xmlns="">
          <p:sp>
            <p:nvSpPr>
              <p:cNvPr id="60" name="TextBox 59">
                <a:extLst>
                  <a:ext uri="{FF2B5EF4-FFF2-40B4-BE49-F238E27FC236}">
                    <a16:creationId xmlns:a16="http://schemas.microsoft.com/office/drawing/2014/main" id="{3D9C80CE-56B5-E155-A610-ED7F38A97040}"/>
                  </a:ext>
                </a:extLst>
              </p:cNvPr>
              <p:cNvSpPr txBox="1">
                <a:spLocks noRot="1" noChangeAspect="1" noMove="1" noResize="1" noEditPoints="1" noAdjustHandles="1" noChangeArrowheads="1" noChangeShapeType="1" noTextEdit="1"/>
              </p:cNvSpPr>
              <p:nvPr/>
            </p:nvSpPr>
            <p:spPr>
              <a:xfrm>
                <a:off x="5956779" y="3948132"/>
                <a:ext cx="1969257" cy="769441"/>
              </a:xfrm>
              <a:prstGeom prst="rect">
                <a:avLst/>
              </a:prstGeom>
              <a:blipFill>
                <a:blip r:embed="rId15"/>
                <a:stretch>
                  <a:fillRect/>
                </a:stretch>
              </a:blipFill>
            </p:spPr>
            <p:txBody>
              <a:bodyPr/>
              <a:lstStyle/>
              <a:p>
                <a:r>
                  <a:rPr lang="en-US">
                    <a:noFill/>
                  </a:rPr>
                  <a:t> </a:t>
                </a:r>
              </a:p>
            </p:txBody>
          </p:sp>
        </mc:Fallback>
      </mc:AlternateContent>
      <p:sp>
        <p:nvSpPr>
          <p:cNvPr id="61" name="TextBox 60">
            <a:extLst>
              <a:ext uri="{FF2B5EF4-FFF2-40B4-BE49-F238E27FC236}">
                <a16:creationId xmlns:a16="http://schemas.microsoft.com/office/drawing/2014/main" id="{29D6DC51-C4C4-51DD-349B-D2BA120E925D}"/>
              </a:ext>
            </a:extLst>
          </p:cNvPr>
          <p:cNvSpPr txBox="1"/>
          <p:nvPr/>
        </p:nvSpPr>
        <p:spPr>
          <a:xfrm>
            <a:off x="266495" y="4815753"/>
            <a:ext cx="8995763" cy="830997"/>
          </a:xfrm>
          <a:prstGeom prst="rect">
            <a:avLst/>
          </a:prstGeom>
          <a:noFill/>
        </p:spPr>
        <p:txBody>
          <a:bodyPr wrap="square" rtlCol="0">
            <a:spAutoFit/>
          </a:bodyPr>
          <a:lstStyle/>
          <a:p>
            <a:r>
              <a:rPr lang="en-US" sz="2400" dirty="0"/>
              <a:t>The zero vector, by itself, forms a closed subspace. All subspaces contain the zero vector.</a:t>
            </a:r>
          </a:p>
        </p:txBody>
      </p:sp>
      <p:sp>
        <p:nvSpPr>
          <p:cNvPr id="62" name="TextBox 61">
            <a:extLst>
              <a:ext uri="{FF2B5EF4-FFF2-40B4-BE49-F238E27FC236}">
                <a16:creationId xmlns:a16="http://schemas.microsoft.com/office/drawing/2014/main" id="{95098D2D-6931-4B5D-BAFF-1C4FA8C91C7D}"/>
              </a:ext>
            </a:extLst>
          </p:cNvPr>
          <p:cNvSpPr txBox="1"/>
          <p:nvPr/>
        </p:nvSpPr>
        <p:spPr>
          <a:xfrm>
            <a:off x="1135849" y="5797759"/>
            <a:ext cx="5242559" cy="646331"/>
          </a:xfrm>
          <a:prstGeom prst="rect">
            <a:avLst/>
          </a:prstGeom>
          <a:noFill/>
        </p:spPr>
        <p:txBody>
          <a:bodyPr wrap="square" rtlCol="0">
            <a:spAutoFit/>
          </a:bodyPr>
          <a:lstStyle/>
          <a:p>
            <a:r>
              <a:rPr lang="en-US" dirty="0"/>
              <a:t>e.g. all lines and planes that go through the origin contain the origin</a:t>
            </a:r>
          </a:p>
        </p:txBody>
      </p:sp>
    </p:spTree>
    <p:extLst>
      <p:ext uri="{BB962C8B-B14F-4D97-AF65-F5344CB8AC3E}">
        <p14:creationId xmlns:p14="http://schemas.microsoft.com/office/powerpoint/2010/main" val="6050519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B035E1C9-F516-6B3A-B7E3-747B54DAE2AD}"/>
                  </a:ext>
                </a:extLst>
              </p:cNvPr>
              <p:cNvSpPr txBox="1"/>
              <p:nvPr/>
            </p:nvSpPr>
            <p:spPr>
              <a:xfrm>
                <a:off x="248575" y="186430"/>
                <a:ext cx="6050952" cy="769441"/>
              </a:xfrm>
              <a:prstGeom prst="rect">
                <a:avLst/>
              </a:prstGeom>
              <a:noFill/>
            </p:spPr>
            <p:txBody>
              <a:bodyPr wrap="none" rtlCol="0">
                <a:spAutoFit/>
              </a:bodyPr>
              <a:lstStyle/>
              <a:p>
                <a:r>
                  <a:rPr lang="en-US" sz="4400" dirty="0"/>
                  <a:t>Set </a:t>
                </a:r>
                <a14:m>
                  <m:oMath xmlns:m="http://schemas.openxmlformats.org/officeDocument/2006/math">
                    <m:r>
                      <a:rPr lang="en-US" sz="4400" b="0" i="1" smtClean="0">
                        <a:latin typeface="Cambria Math" panose="02040503050406030204" pitchFamily="18" charset="0"/>
                      </a:rPr>
                      <m:t>ℒ</m:t>
                    </m:r>
                  </m:oMath>
                </a14:m>
                <a:r>
                  <a:rPr lang="en-US" sz="4400" dirty="0"/>
                  <a:t> of closed subspaces</a:t>
                </a:r>
              </a:p>
            </p:txBody>
          </p:sp>
        </mc:Choice>
        <mc:Fallback xmlns="">
          <p:sp>
            <p:nvSpPr>
              <p:cNvPr id="2" name="TextBox 1">
                <a:extLst>
                  <a:ext uri="{FF2B5EF4-FFF2-40B4-BE49-F238E27FC236}">
                    <a16:creationId xmlns:a16="http://schemas.microsoft.com/office/drawing/2014/main" id="{B035E1C9-F516-6B3A-B7E3-747B54DAE2AD}"/>
                  </a:ext>
                </a:extLst>
              </p:cNvPr>
              <p:cNvSpPr txBox="1">
                <a:spLocks noRot="1" noChangeAspect="1" noMove="1" noResize="1" noEditPoints="1" noAdjustHandles="1" noChangeArrowheads="1" noChangeShapeType="1" noTextEdit="1"/>
              </p:cNvSpPr>
              <p:nvPr/>
            </p:nvSpPr>
            <p:spPr>
              <a:xfrm>
                <a:off x="248575" y="186430"/>
                <a:ext cx="6050952" cy="769441"/>
              </a:xfrm>
              <a:prstGeom prst="rect">
                <a:avLst/>
              </a:prstGeom>
              <a:blipFill>
                <a:blip r:embed="rId2"/>
                <a:stretch>
                  <a:fillRect l="-4133" t="-16667" r="-3226"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834F572F-DEBD-6AE2-DF4B-E6428AB43D36}"/>
                  </a:ext>
                </a:extLst>
              </p:cNvPr>
              <p:cNvSpPr txBox="1"/>
              <p:nvPr/>
            </p:nvSpPr>
            <p:spPr>
              <a:xfrm>
                <a:off x="258372" y="1139156"/>
                <a:ext cx="8995763" cy="1200329"/>
              </a:xfrm>
              <a:prstGeom prst="rect">
                <a:avLst/>
              </a:prstGeom>
              <a:noFill/>
            </p:spPr>
            <p:txBody>
              <a:bodyPr wrap="square" rtlCol="0">
                <a:spAutoFit/>
              </a:bodyPr>
              <a:lstStyle/>
              <a:p>
                <a:r>
                  <a:rPr lang="en-US" sz="2400" dirty="0"/>
                  <a:t>Take two closed subspaces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r>
                      <a:rPr lang="en-US" sz="2400" b="0" i="1" smtClean="0">
                        <a:latin typeface="Cambria Math" panose="02040503050406030204" pitchFamily="18" charset="0"/>
                      </a:rPr>
                      <m:t>∈</m:t>
                    </m:r>
                    <m:r>
                      <a:rPr lang="en-US" sz="2400" b="0" i="1" smtClean="0">
                        <a:latin typeface="Cambria Math" panose="02040503050406030204" pitchFamily="18" charset="0"/>
                      </a:rPr>
                      <m:t>ℒ</m:t>
                    </m:r>
                  </m:oMath>
                </a14:m>
                <a:r>
                  <a:rPr lang="en-US" sz="2400" dirty="0"/>
                  <a:t>. The intersection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is a closed subspace. It is the largest closed subspace contained by both: it’s the meet!</a:t>
                </a:r>
              </a:p>
            </p:txBody>
          </p:sp>
        </mc:Choice>
        <mc:Fallback xmlns="">
          <p:sp>
            <p:nvSpPr>
              <p:cNvPr id="25" name="TextBox 24">
                <a:extLst>
                  <a:ext uri="{FF2B5EF4-FFF2-40B4-BE49-F238E27FC236}">
                    <a16:creationId xmlns:a16="http://schemas.microsoft.com/office/drawing/2014/main" id="{834F572F-DEBD-6AE2-DF4B-E6428AB43D36}"/>
                  </a:ext>
                </a:extLst>
              </p:cNvPr>
              <p:cNvSpPr txBox="1">
                <a:spLocks noRot="1" noChangeAspect="1" noMove="1" noResize="1" noEditPoints="1" noAdjustHandles="1" noChangeArrowheads="1" noChangeShapeType="1" noTextEdit="1"/>
              </p:cNvSpPr>
              <p:nvPr/>
            </p:nvSpPr>
            <p:spPr>
              <a:xfrm>
                <a:off x="258372" y="1139156"/>
                <a:ext cx="8995763" cy="1200329"/>
              </a:xfrm>
              <a:prstGeom prst="rect">
                <a:avLst/>
              </a:prstGeom>
              <a:blipFill>
                <a:blip r:embed="rId3"/>
                <a:stretch>
                  <a:fillRect l="-1016"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9DE1882F-18F9-20E3-DA5B-8F2BC0BC6557}"/>
                  </a:ext>
                </a:extLst>
              </p:cNvPr>
              <p:cNvSpPr txBox="1"/>
              <p:nvPr/>
            </p:nvSpPr>
            <p:spPr>
              <a:xfrm>
                <a:off x="248575" y="3278088"/>
                <a:ext cx="9322147" cy="830997"/>
              </a:xfrm>
              <a:prstGeom prst="rect">
                <a:avLst/>
              </a:prstGeom>
              <a:noFill/>
            </p:spPr>
            <p:txBody>
              <a:bodyPr wrap="square" rtlCol="0">
                <a:spAutoFit/>
              </a:bodyPr>
              <a:lstStyle/>
              <a:p>
                <a:r>
                  <a:rPr lang="en-US" sz="2400" dirty="0"/>
                  <a:t>The union </a:t>
                </a:r>
                <a14:m>
                  <m:oMath xmlns:m="http://schemas.openxmlformats.org/officeDocument/2006/math">
                    <m:r>
                      <a:rPr lang="en-US" sz="2400" b="0" i="1" smtClean="0">
                        <a:latin typeface="Cambria Math" panose="02040503050406030204" pitchFamily="18" charset="0"/>
                      </a:rPr>
                      <m:t>𝑎</m:t>
                    </m:r>
                    <m:r>
                      <a:rPr lang="en-US" sz="2400" b="0" i="1" smtClean="0">
                        <a:latin typeface="Cambria Math" panose="02040503050406030204" pitchFamily="18" charset="0"/>
                      </a:rPr>
                      <m:t>∪</m:t>
                    </m:r>
                    <m:r>
                      <a:rPr lang="en-US" sz="2400" b="0" i="1" smtClean="0">
                        <a:latin typeface="Cambria Math" panose="02040503050406030204" pitchFamily="18" charset="0"/>
                      </a:rPr>
                      <m:t>𝑏</m:t>
                    </m:r>
                  </m:oMath>
                </a14:m>
                <a:r>
                  <a:rPr lang="en-US" sz="2400" dirty="0"/>
                  <a:t> is not a closed subspace. The closed linear span of two subspaces is, by definition, the smallest that contains both: it’s the join!</a:t>
                </a:r>
              </a:p>
            </p:txBody>
          </p:sp>
        </mc:Choice>
        <mc:Fallback xmlns="">
          <p:sp>
            <p:nvSpPr>
              <p:cNvPr id="26" name="TextBox 25">
                <a:extLst>
                  <a:ext uri="{FF2B5EF4-FFF2-40B4-BE49-F238E27FC236}">
                    <a16:creationId xmlns:a16="http://schemas.microsoft.com/office/drawing/2014/main" id="{9DE1882F-18F9-20E3-DA5B-8F2BC0BC6557}"/>
                  </a:ext>
                </a:extLst>
              </p:cNvPr>
              <p:cNvSpPr txBox="1">
                <a:spLocks noRot="1" noChangeAspect="1" noMove="1" noResize="1" noEditPoints="1" noAdjustHandles="1" noChangeArrowheads="1" noChangeShapeType="1" noTextEdit="1"/>
              </p:cNvSpPr>
              <p:nvPr/>
            </p:nvSpPr>
            <p:spPr>
              <a:xfrm>
                <a:off x="248575" y="3278088"/>
                <a:ext cx="9322147" cy="830997"/>
              </a:xfrm>
              <a:prstGeom prst="rect">
                <a:avLst/>
              </a:prstGeom>
              <a:blipFill>
                <a:blip r:embed="rId4"/>
                <a:stretch>
                  <a:fillRect l="-1046"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7FA1CD6E-3F1B-093D-D646-C64F5A33591F}"/>
                  </a:ext>
                </a:extLst>
              </p:cNvPr>
              <p:cNvSpPr txBox="1"/>
              <p:nvPr/>
            </p:nvSpPr>
            <p:spPr>
              <a:xfrm>
                <a:off x="5605005" y="2185893"/>
                <a:ext cx="3557577"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solidFill>
                            <a:schemeClr val="accent6">
                              <a:lumMod val="75000"/>
                            </a:schemeClr>
                          </a:solidFill>
                          <a:latin typeface="Cambria Math" panose="02040503050406030204" pitchFamily="18" charset="0"/>
                        </a:rPr>
                        <m:t>𝑎</m:t>
                      </m:r>
                      <m:r>
                        <a:rPr lang="en-US" sz="4400" b="0" i="1" smtClean="0">
                          <a:solidFill>
                            <a:schemeClr val="accent6">
                              <a:lumMod val="75000"/>
                            </a:schemeClr>
                          </a:solidFill>
                          <a:latin typeface="Cambria Math" panose="02040503050406030204" pitchFamily="18" charset="0"/>
                        </a:rPr>
                        <m:t>∩</m:t>
                      </m:r>
                      <m:r>
                        <a:rPr lang="en-US" sz="4400" b="0" i="1" smtClean="0">
                          <a:solidFill>
                            <a:schemeClr val="accent6">
                              <a:lumMod val="75000"/>
                            </a:schemeClr>
                          </a:solidFill>
                          <a:latin typeface="Cambria Math" panose="02040503050406030204" pitchFamily="18" charset="0"/>
                        </a:rPr>
                        <m:t>𝑏</m:t>
                      </m:r>
                      <m:r>
                        <a:rPr lang="en-US" sz="4400" b="0" i="1" smtClean="0">
                          <a:solidFill>
                            <a:schemeClr val="accent6">
                              <a:lumMod val="75000"/>
                            </a:schemeClr>
                          </a:solidFill>
                          <a:latin typeface="Cambria Math" panose="02040503050406030204" pitchFamily="18" charset="0"/>
                        </a:rPr>
                        <m:t>=</m:t>
                      </m:r>
                      <m:r>
                        <a:rPr lang="en-US" sz="4400" b="0" i="1" smtClean="0">
                          <a:solidFill>
                            <a:schemeClr val="accent6">
                              <a:lumMod val="75000"/>
                            </a:schemeClr>
                          </a:solidFill>
                          <a:latin typeface="Cambria Math" panose="02040503050406030204" pitchFamily="18" charset="0"/>
                        </a:rPr>
                        <m:t>𝑎</m:t>
                      </m:r>
                      <m:r>
                        <a:rPr lang="en-US" sz="4400" b="0" i="1" smtClean="0">
                          <a:solidFill>
                            <a:schemeClr val="accent6">
                              <a:lumMod val="75000"/>
                            </a:schemeClr>
                          </a:solidFill>
                          <a:latin typeface="Cambria Math" panose="02040503050406030204" pitchFamily="18" charset="0"/>
                        </a:rPr>
                        <m:t>∧</m:t>
                      </m:r>
                      <m:r>
                        <a:rPr lang="en-US" sz="4400" b="0" i="1" smtClean="0">
                          <a:solidFill>
                            <a:schemeClr val="accent6">
                              <a:lumMod val="75000"/>
                            </a:schemeClr>
                          </a:solidFill>
                          <a:latin typeface="Cambria Math" panose="02040503050406030204" pitchFamily="18" charset="0"/>
                        </a:rPr>
                        <m:t>𝑏</m:t>
                      </m:r>
                    </m:oMath>
                  </m:oMathPara>
                </a14:m>
                <a:endParaRPr lang="en-US" sz="4400"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7FA1CD6E-3F1B-093D-D646-C64F5A33591F}"/>
                  </a:ext>
                </a:extLst>
              </p:cNvPr>
              <p:cNvSpPr txBox="1">
                <a:spLocks noRot="1" noChangeAspect="1" noMove="1" noResize="1" noEditPoints="1" noAdjustHandles="1" noChangeArrowheads="1" noChangeShapeType="1" noTextEdit="1"/>
              </p:cNvSpPr>
              <p:nvPr/>
            </p:nvSpPr>
            <p:spPr>
              <a:xfrm>
                <a:off x="5605005" y="2185893"/>
                <a:ext cx="3557577" cy="769441"/>
              </a:xfrm>
              <a:prstGeom prst="rect">
                <a:avLst/>
              </a:prstGeom>
              <a:blipFill>
                <a:blip r:embed="rId5"/>
                <a:stretch>
                  <a:fillRect/>
                </a:stretch>
              </a:blipFill>
            </p:spPr>
            <p:txBody>
              <a:bodyPr/>
              <a:lstStyle/>
              <a:p>
                <a:r>
                  <a:rPr lang="en-US">
                    <a:noFill/>
                  </a:rPr>
                  <a:t> </a:t>
                </a:r>
              </a:p>
            </p:txBody>
          </p:sp>
        </mc:Fallback>
      </mc:AlternateContent>
      <p:sp>
        <p:nvSpPr>
          <p:cNvPr id="34" name="TextBox 33">
            <a:extLst>
              <a:ext uri="{FF2B5EF4-FFF2-40B4-BE49-F238E27FC236}">
                <a16:creationId xmlns:a16="http://schemas.microsoft.com/office/drawing/2014/main" id="{3BBB99A6-B142-25EC-FF0E-BC1A05255B76}"/>
              </a:ext>
            </a:extLst>
          </p:cNvPr>
          <p:cNvSpPr txBox="1"/>
          <p:nvPr/>
        </p:nvSpPr>
        <p:spPr>
          <a:xfrm>
            <a:off x="405123" y="2482519"/>
            <a:ext cx="5242559" cy="646331"/>
          </a:xfrm>
          <a:prstGeom prst="rect">
            <a:avLst/>
          </a:prstGeom>
          <a:noFill/>
        </p:spPr>
        <p:txBody>
          <a:bodyPr wrap="square" rtlCol="0">
            <a:spAutoFit/>
          </a:bodyPr>
          <a:lstStyle/>
          <a:p>
            <a:r>
              <a:rPr lang="en-US" dirty="0"/>
              <a:t>e.g. two planes that pass through the origin may intersect to a line that passes through the origin</a:t>
            </a:r>
          </a:p>
        </p:txBody>
      </p:sp>
      <p:sp>
        <p:nvSpPr>
          <p:cNvPr id="35" name="TextBox 34">
            <a:extLst>
              <a:ext uri="{FF2B5EF4-FFF2-40B4-BE49-F238E27FC236}">
                <a16:creationId xmlns:a16="http://schemas.microsoft.com/office/drawing/2014/main" id="{4A232733-4FF5-6052-D64E-F0582D53731F}"/>
              </a:ext>
            </a:extLst>
          </p:cNvPr>
          <p:cNvSpPr txBox="1"/>
          <p:nvPr/>
        </p:nvSpPr>
        <p:spPr>
          <a:xfrm>
            <a:off x="489053" y="4195762"/>
            <a:ext cx="8534400" cy="369332"/>
          </a:xfrm>
          <a:prstGeom prst="rect">
            <a:avLst/>
          </a:prstGeom>
          <a:noFill/>
        </p:spPr>
        <p:txBody>
          <a:bodyPr wrap="square" rtlCol="0">
            <a:spAutoFit/>
          </a:bodyPr>
          <a:lstStyle/>
          <a:p>
            <a:r>
              <a:rPr lang="en-US" dirty="0"/>
              <a:t>e.g. the union of two lines that pass through the origin is not a plane, but the span is</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2B905B68-2770-4D2B-1E77-06D6EA40ED31}"/>
                  </a:ext>
                </a:extLst>
              </p:cNvPr>
              <p:cNvSpPr txBox="1"/>
              <p:nvPr/>
            </p:nvSpPr>
            <p:spPr>
              <a:xfrm>
                <a:off x="669403" y="4623148"/>
                <a:ext cx="6660606" cy="84907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i="1" smtClean="0">
                          <a:solidFill>
                            <a:schemeClr val="accent6">
                              <a:lumMod val="75000"/>
                            </a:schemeClr>
                          </a:solidFill>
                          <a:latin typeface="Cambria Math" panose="02040503050406030204" pitchFamily="18" charset="0"/>
                        </a:rPr>
                        <m:t>𝑎</m:t>
                      </m:r>
                      <m:r>
                        <a:rPr lang="en-US" sz="4400" i="1" smtClean="0">
                          <a:solidFill>
                            <a:schemeClr val="accent6">
                              <a:lumMod val="75000"/>
                            </a:schemeClr>
                          </a:solidFill>
                          <a:latin typeface="Cambria Math" panose="02040503050406030204" pitchFamily="18" charset="0"/>
                        </a:rPr>
                        <m:t>∪</m:t>
                      </m:r>
                      <m:r>
                        <a:rPr lang="en-US" sz="4400" i="1" smtClean="0">
                          <a:solidFill>
                            <a:schemeClr val="accent6">
                              <a:lumMod val="75000"/>
                            </a:schemeClr>
                          </a:solidFill>
                          <a:latin typeface="Cambria Math" panose="02040503050406030204" pitchFamily="18" charset="0"/>
                        </a:rPr>
                        <m:t>𝑏</m:t>
                      </m:r>
                      <m:r>
                        <a:rPr lang="en-US" sz="4400" i="1" smtClean="0">
                          <a:solidFill>
                            <a:schemeClr val="accent6">
                              <a:lumMod val="75000"/>
                            </a:schemeClr>
                          </a:solidFill>
                          <a:latin typeface="Cambria Math" panose="02040503050406030204" pitchFamily="18" charset="0"/>
                        </a:rPr>
                        <m:t>≠</m:t>
                      </m:r>
                      <m:bar>
                        <m:barPr>
                          <m:pos m:val="top"/>
                          <m:ctrlPr>
                            <a:rPr lang="en-US" sz="4400" b="0" i="1" smtClean="0">
                              <a:solidFill>
                                <a:schemeClr val="accent6">
                                  <a:lumMod val="75000"/>
                                </a:schemeClr>
                              </a:solidFill>
                              <a:latin typeface="Cambria Math" panose="02040503050406030204" pitchFamily="18" charset="0"/>
                            </a:rPr>
                          </m:ctrlPr>
                        </m:barPr>
                        <m:e>
                          <m:r>
                            <a:rPr lang="en-US" sz="4400" b="0" i="1" smtClean="0">
                              <a:solidFill>
                                <a:schemeClr val="accent6">
                                  <a:lumMod val="75000"/>
                                </a:schemeClr>
                              </a:solidFill>
                              <a:latin typeface="Cambria Math" panose="02040503050406030204" pitchFamily="18" charset="0"/>
                            </a:rPr>
                            <m:t>𝑆𝑝</m:t>
                          </m:r>
                        </m:e>
                      </m:bar>
                      <m:d>
                        <m:dPr>
                          <m:ctrlPr>
                            <a:rPr lang="en-US" sz="4400" b="0" i="1" smtClean="0">
                              <a:solidFill>
                                <a:schemeClr val="accent6">
                                  <a:lumMod val="75000"/>
                                </a:schemeClr>
                              </a:solidFill>
                              <a:latin typeface="Cambria Math" panose="02040503050406030204" pitchFamily="18" charset="0"/>
                            </a:rPr>
                          </m:ctrlPr>
                        </m:dPr>
                        <m:e>
                          <m:r>
                            <a:rPr lang="en-US" sz="4400" i="1">
                              <a:solidFill>
                                <a:schemeClr val="accent6">
                                  <a:lumMod val="75000"/>
                                </a:schemeClr>
                              </a:solidFill>
                              <a:latin typeface="Cambria Math" panose="02040503050406030204" pitchFamily="18" charset="0"/>
                            </a:rPr>
                            <m:t>𝑎</m:t>
                          </m:r>
                          <m:r>
                            <a:rPr lang="en-US" sz="4400" i="1">
                              <a:solidFill>
                                <a:schemeClr val="accent6">
                                  <a:lumMod val="75000"/>
                                </a:schemeClr>
                              </a:solidFill>
                              <a:latin typeface="Cambria Math" panose="02040503050406030204" pitchFamily="18" charset="0"/>
                            </a:rPr>
                            <m:t>∪</m:t>
                          </m:r>
                          <m:r>
                            <a:rPr lang="en-US" sz="4400" i="1">
                              <a:solidFill>
                                <a:schemeClr val="accent6">
                                  <a:lumMod val="75000"/>
                                </a:schemeClr>
                              </a:solidFill>
                              <a:latin typeface="Cambria Math" panose="02040503050406030204" pitchFamily="18" charset="0"/>
                            </a:rPr>
                            <m:t>𝑏</m:t>
                          </m:r>
                        </m:e>
                      </m:d>
                      <m:r>
                        <a:rPr lang="en-US" sz="4400" b="0" i="1" smtClean="0">
                          <a:solidFill>
                            <a:schemeClr val="accent6">
                              <a:lumMod val="75000"/>
                            </a:schemeClr>
                          </a:solidFill>
                          <a:latin typeface="Cambria Math" panose="02040503050406030204" pitchFamily="18" charset="0"/>
                        </a:rPr>
                        <m:t>=</m:t>
                      </m:r>
                      <m:r>
                        <a:rPr lang="en-US" sz="4400" i="1">
                          <a:solidFill>
                            <a:schemeClr val="accent6">
                              <a:lumMod val="75000"/>
                            </a:schemeClr>
                          </a:solidFill>
                          <a:latin typeface="Cambria Math" panose="02040503050406030204" pitchFamily="18" charset="0"/>
                        </a:rPr>
                        <m:t>𝑎</m:t>
                      </m:r>
                      <m:r>
                        <a:rPr lang="en-US" sz="4400" b="0" i="1" smtClean="0">
                          <a:solidFill>
                            <a:schemeClr val="accent6">
                              <a:lumMod val="75000"/>
                            </a:schemeClr>
                          </a:solidFill>
                          <a:latin typeface="Cambria Math" panose="02040503050406030204" pitchFamily="18" charset="0"/>
                        </a:rPr>
                        <m:t>∨</m:t>
                      </m:r>
                      <m:r>
                        <a:rPr lang="en-US" sz="4400" i="1">
                          <a:solidFill>
                            <a:schemeClr val="accent6">
                              <a:lumMod val="75000"/>
                            </a:schemeClr>
                          </a:solidFill>
                          <a:latin typeface="Cambria Math" panose="02040503050406030204" pitchFamily="18" charset="0"/>
                        </a:rPr>
                        <m:t>𝑏</m:t>
                      </m:r>
                    </m:oMath>
                  </m:oMathPara>
                </a14:m>
                <a:endParaRPr lang="en-US" sz="4400" dirty="0">
                  <a:solidFill>
                    <a:schemeClr val="accent6">
                      <a:lumMod val="75000"/>
                    </a:schemeClr>
                  </a:solidFill>
                </a:endParaRPr>
              </a:p>
            </p:txBody>
          </p:sp>
        </mc:Choice>
        <mc:Fallback xmlns="">
          <p:sp>
            <p:nvSpPr>
              <p:cNvPr id="37" name="TextBox 36">
                <a:extLst>
                  <a:ext uri="{FF2B5EF4-FFF2-40B4-BE49-F238E27FC236}">
                    <a16:creationId xmlns:a16="http://schemas.microsoft.com/office/drawing/2014/main" id="{2B905B68-2770-4D2B-1E77-06D6EA40ED31}"/>
                  </a:ext>
                </a:extLst>
              </p:cNvPr>
              <p:cNvSpPr txBox="1">
                <a:spLocks noRot="1" noChangeAspect="1" noMove="1" noResize="1" noEditPoints="1" noAdjustHandles="1" noChangeArrowheads="1" noChangeShapeType="1" noTextEdit="1"/>
              </p:cNvSpPr>
              <p:nvPr/>
            </p:nvSpPr>
            <p:spPr>
              <a:xfrm>
                <a:off x="669403" y="4623148"/>
                <a:ext cx="6660606" cy="849079"/>
              </a:xfrm>
              <a:prstGeom prst="rect">
                <a:avLst/>
              </a:prstGeom>
              <a:blipFill>
                <a:blip r:embed="rId6"/>
                <a:stretch>
                  <a:fillRect/>
                </a:stretch>
              </a:blipFill>
            </p:spPr>
            <p:txBody>
              <a:bodyPr/>
              <a:lstStyle/>
              <a:p>
                <a:r>
                  <a:rPr lang="en-US">
                    <a:noFill/>
                  </a:rPr>
                  <a:t> </a:t>
                </a:r>
              </a:p>
            </p:txBody>
          </p:sp>
        </mc:Fallback>
      </mc:AlternateContent>
      <p:grpSp>
        <p:nvGrpSpPr>
          <p:cNvPr id="38" name="Group 37">
            <a:extLst>
              <a:ext uri="{FF2B5EF4-FFF2-40B4-BE49-F238E27FC236}">
                <a16:creationId xmlns:a16="http://schemas.microsoft.com/office/drawing/2014/main" id="{54889BC0-7CF1-92C3-4079-AB73A8C391C7}"/>
              </a:ext>
            </a:extLst>
          </p:cNvPr>
          <p:cNvGrpSpPr/>
          <p:nvPr/>
        </p:nvGrpSpPr>
        <p:grpSpPr>
          <a:xfrm>
            <a:off x="9307638" y="-3075"/>
            <a:ext cx="3078970" cy="3199136"/>
            <a:chOff x="8655142" y="100585"/>
            <a:chExt cx="3078970" cy="3199136"/>
          </a:xfrm>
        </p:grpSpPr>
        <p:grpSp>
          <p:nvGrpSpPr>
            <p:cNvPr id="39" name="Group 38">
              <a:extLst>
                <a:ext uri="{FF2B5EF4-FFF2-40B4-BE49-F238E27FC236}">
                  <a16:creationId xmlns:a16="http://schemas.microsoft.com/office/drawing/2014/main" id="{63D10D64-CC94-04B9-00D7-A3C30FD3BC07}"/>
                </a:ext>
              </a:extLst>
            </p:cNvPr>
            <p:cNvGrpSpPr/>
            <p:nvPr/>
          </p:nvGrpSpPr>
          <p:grpSpPr>
            <a:xfrm>
              <a:off x="8754128" y="316921"/>
              <a:ext cx="2532742" cy="2982800"/>
              <a:chOff x="8691984" y="1124789"/>
              <a:chExt cx="2532742" cy="2982800"/>
            </a:xfrm>
          </p:grpSpPr>
          <p:cxnSp>
            <p:nvCxnSpPr>
              <p:cNvPr id="47" name="Straight Connector 46">
                <a:extLst>
                  <a:ext uri="{FF2B5EF4-FFF2-40B4-BE49-F238E27FC236}">
                    <a16:creationId xmlns:a16="http://schemas.microsoft.com/office/drawing/2014/main" id="{5CD11CA6-C2E0-4F85-F415-B146A7EEEBD9}"/>
                  </a:ext>
                </a:extLst>
              </p:cNvPr>
              <p:cNvCxnSpPr>
                <a:cxnSpLocks/>
              </p:cNvCxnSpPr>
              <p:nvPr/>
            </p:nvCxnSpPr>
            <p:spPr>
              <a:xfrm flipV="1">
                <a:off x="8691984" y="2321956"/>
                <a:ext cx="2045081" cy="15476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1383940F-EB15-3AB5-54A7-B7D6EC28EA99}"/>
                      </a:ext>
                    </a:extLst>
                  </p:cNvPr>
                  <p:cNvSpPr txBox="1"/>
                  <p:nvPr/>
                </p:nvSpPr>
                <p:spPr>
                  <a:xfrm>
                    <a:off x="10798327" y="3645924"/>
                    <a:ext cx="4263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𝑥</m:t>
                          </m:r>
                        </m:oMath>
                      </m:oMathPara>
                    </a14:m>
                    <a:endParaRPr lang="en-US" sz="2400" dirty="0"/>
                  </a:p>
                </p:txBody>
              </p:sp>
            </mc:Choice>
            <mc:Fallback xmlns="">
              <p:sp>
                <p:nvSpPr>
                  <p:cNvPr id="4" name="TextBox 3">
                    <a:extLst>
                      <a:ext uri="{FF2B5EF4-FFF2-40B4-BE49-F238E27FC236}">
                        <a16:creationId xmlns:a16="http://schemas.microsoft.com/office/drawing/2014/main" id="{8C91B323-A126-D57A-928C-AAE3046E9990}"/>
                      </a:ext>
                    </a:extLst>
                  </p:cNvPr>
                  <p:cNvSpPr txBox="1">
                    <a:spLocks noRot="1" noChangeAspect="1" noMove="1" noResize="1" noEditPoints="1" noAdjustHandles="1" noChangeArrowheads="1" noChangeShapeType="1" noTextEdit="1"/>
                  </p:cNvSpPr>
                  <p:nvPr/>
                </p:nvSpPr>
                <p:spPr>
                  <a:xfrm>
                    <a:off x="10798327" y="3645924"/>
                    <a:ext cx="426399" cy="461665"/>
                  </a:xfrm>
                  <a:prstGeom prst="rect">
                    <a:avLst/>
                  </a:prstGeom>
                  <a:blipFill>
                    <a:blip r:embed="rId11"/>
                    <a:stretch>
                      <a:fillRect/>
                    </a:stretch>
                  </a:blipFill>
                </p:spPr>
                <p:txBody>
                  <a:bodyPr/>
                  <a:lstStyle/>
                  <a:p>
                    <a:r>
                      <a:rPr lang="en-US">
                        <a:noFill/>
                      </a:rPr>
                      <a:t> </a:t>
                    </a:r>
                  </a:p>
                </p:txBody>
              </p:sp>
            </mc:Fallback>
          </mc:AlternateContent>
          <p:cxnSp>
            <p:nvCxnSpPr>
              <p:cNvPr id="49" name="Straight Connector 48">
                <a:extLst>
                  <a:ext uri="{FF2B5EF4-FFF2-40B4-BE49-F238E27FC236}">
                    <a16:creationId xmlns:a16="http://schemas.microsoft.com/office/drawing/2014/main" id="{C1066557-FE03-5EE5-3154-5C683B2C5C47}"/>
                  </a:ext>
                </a:extLst>
              </p:cNvPr>
              <p:cNvCxnSpPr>
                <a:cxnSpLocks/>
              </p:cNvCxnSpPr>
              <p:nvPr/>
            </p:nvCxnSpPr>
            <p:spPr>
              <a:xfrm>
                <a:off x="8895184" y="1434323"/>
                <a:ext cx="0" cy="2512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54D78A8D-37EC-C731-7F8B-F46BF4D0F065}"/>
                      </a:ext>
                    </a:extLst>
                  </p:cNvPr>
                  <p:cNvSpPr txBox="1"/>
                  <p:nvPr/>
                </p:nvSpPr>
                <p:spPr>
                  <a:xfrm>
                    <a:off x="8895184" y="1124789"/>
                    <a:ext cx="43037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6" name="TextBox 5">
                    <a:extLst>
                      <a:ext uri="{FF2B5EF4-FFF2-40B4-BE49-F238E27FC236}">
                        <a16:creationId xmlns:a16="http://schemas.microsoft.com/office/drawing/2014/main" id="{67F9E515-14FC-82F8-93E2-7A6778595944}"/>
                      </a:ext>
                    </a:extLst>
                  </p:cNvPr>
                  <p:cNvSpPr txBox="1">
                    <a:spLocks noRot="1" noChangeAspect="1" noMove="1" noResize="1" noEditPoints="1" noAdjustHandles="1" noChangeArrowheads="1" noChangeShapeType="1" noTextEdit="1"/>
                  </p:cNvSpPr>
                  <p:nvPr/>
                </p:nvSpPr>
                <p:spPr>
                  <a:xfrm>
                    <a:off x="8895184" y="1124789"/>
                    <a:ext cx="430374" cy="461665"/>
                  </a:xfrm>
                  <a:prstGeom prst="rect">
                    <a:avLst/>
                  </a:prstGeom>
                  <a:blipFill>
                    <a:blip r:embed="rId12"/>
                    <a:stretch>
                      <a:fillRect b="-10667"/>
                    </a:stretch>
                  </a:blipFill>
                </p:spPr>
                <p:txBody>
                  <a:bodyPr/>
                  <a:lstStyle/>
                  <a:p>
                    <a:r>
                      <a:rPr lang="en-US">
                        <a:noFill/>
                      </a:rPr>
                      <a:t> </a:t>
                    </a:r>
                  </a:p>
                </p:txBody>
              </p:sp>
            </mc:Fallback>
          </mc:AlternateContent>
          <p:cxnSp>
            <p:nvCxnSpPr>
              <p:cNvPr id="51" name="Straight Connector 50">
                <a:extLst>
                  <a:ext uri="{FF2B5EF4-FFF2-40B4-BE49-F238E27FC236}">
                    <a16:creationId xmlns:a16="http://schemas.microsoft.com/office/drawing/2014/main" id="{D4BD6B10-1FE5-69BD-AF3C-17FA03E4F675}"/>
                  </a:ext>
                </a:extLst>
              </p:cNvPr>
              <p:cNvCxnSpPr>
                <a:cxnSpLocks/>
              </p:cNvCxnSpPr>
              <p:nvPr/>
            </p:nvCxnSpPr>
            <p:spPr>
              <a:xfrm>
                <a:off x="8691984" y="3717213"/>
                <a:ext cx="25327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389B46CB-88B4-C08C-98A2-84193D645306}"/>
                      </a:ext>
                    </a:extLst>
                  </p:cNvPr>
                  <p:cNvSpPr txBox="1"/>
                  <p:nvPr/>
                </p:nvSpPr>
                <p:spPr>
                  <a:xfrm>
                    <a:off x="10628699" y="1937039"/>
                    <a:ext cx="4079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𝑧</m:t>
                          </m:r>
                        </m:oMath>
                      </m:oMathPara>
                    </a14:m>
                    <a:endParaRPr lang="en-US" sz="2400" dirty="0"/>
                  </a:p>
                </p:txBody>
              </p:sp>
            </mc:Choice>
            <mc:Fallback xmlns="">
              <p:sp>
                <p:nvSpPr>
                  <p:cNvPr id="17" name="TextBox 16">
                    <a:extLst>
                      <a:ext uri="{FF2B5EF4-FFF2-40B4-BE49-F238E27FC236}">
                        <a16:creationId xmlns:a16="http://schemas.microsoft.com/office/drawing/2014/main" id="{883744E7-F69A-F680-BD53-F6EBF646F29D}"/>
                      </a:ext>
                    </a:extLst>
                  </p:cNvPr>
                  <p:cNvSpPr txBox="1">
                    <a:spLocks noRot="1" noChangeAspect="1" noMove="1" noResize="1" noEditPoints="1" noAdjustHandles="1" noChangeArrowheads="1" noChangeShapeType="1" noTextEdit="1"/>
                  </p:cNvSpPr>
                  <p:nvPr/>
                </p:nvSpPr>
                <p:spPr>
                  <a:xfrm>
                    <a:off x="10628699" y="1937039"/>
                    <a:ext cx="407932" cy="461665"/>
                  </a:xfrm>
                  <a:prstGeom prst="rect">
                    <a:avLst/>
                  </a:prstGeom>
                  <a:blipFill>
                    <a:blip r:embed="rId14"/>
                    <a:stretch>
                      <a:fillRect/>
                    </a:stretch>
                  </a:blipFill>
                </p:spPr>
                <p:txBody>
                  <a:bodyPr/>
                  <a:lstStyle/>
                  <a:p>
                    <a:r>
                      <a:rPr lang="en-US">
                        <a:noFill/>
                      </a:rPr>
                      <a:t> </a:t>
                    </a:r>
                  </a:p>
                </p:txBody>
              </p:sp>
            </mc:Fallback>
          </mc:AlternateContent>
        </p:grpSp>
        <p:cxnSp>
          <p:nvCxnSpPr>
            <p:cNvPr id="40" name="Straight Connector 39">
              <a:extLst>
                <a:ext uri="{FF2B5EF4-FFF2-40B4-BE49-F238E27FC236}">
                  <a16:creationId xmlns:a16="http://schemas.microsoft.com/office/drawing/2014/main" id="{8487AE0B-BF05-4BFB-4F0D-D885D765AC75}"/>
                </a:ext>
              </a:extLst>
            </p:cNvPr>
            <p:cNvCxnSpPr>
              <a:cxnSpLocks/>
            </p:cNvCxnSpPr>
            <p:nvPr/>
          </p:nvCxnSpPr>
          <p:spPr>
            <a:xfrm flipV="1">
              <a:off x="8957328" y="692458"/>
              <a:ext cx="2329542" cy="2216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6F78AD7A-7EE0-3F6C-1DEE-8796D7C62AAF}"/>
                </a:ext>
              </a:extLst>
            </p:cNvPr>
            <p:cNvCxnSpPr>
              <a:cxnSpLocks/>
            </p:cNvCxnSpPr>
            <p:nvPr/>
          </p:nvCxnSpPr>
          <p:spPr>
            <a:xfrm flipH="1">
              <a:off x="8958022" y="626455"/>
              <a:ext cx="1062477" cy="2282890"/>
            </a:xfrm>
            <a:prstGeom prst="line">
              <a:avLst/>
            </a:prstGeom>
          </p:spPr>
          <p:style>
            <a:lnRef idx="1">
              <a:schemeClr val="accent1"/>
            </a:lnRef>
            <a:fillRef idx="0">
              <a:schemeClr val="accent1"/>
            </a:fillRef>
            <a:effectRef idx="0">
              <a:schemeClr val="accent1"/>
            </a:effectRef>
            <a:fontRef idx="minor">
              <a:schemeClr val="tx1"/>
            </a:fontRef>
          </p:style>
        </p:cxnSp>
        <p:sp>
          <p:nvSpPr>
            <p:cNvPr id="42" name="Rectangle 42">
              <a:extLst>
                <a:ext uri="{FF2B5EF4-FFF2-40B4-BE49-F238E27FC236}">
                  <a16:creationId xmlns:a16="http://schemas.microsoft.com/office/drawing/2014/main" id="{7882D797-1C97-45D8-A6AD-2B487F59C586}"/>
                </a:ext>
              </a:extLst>
            </p:cNvPr>
            <p:cNvSpPr/>
            <p:nvPr/>
          </p:nvSpPr>
          <p:spPr>
            <a:xfrm>
              <a:off x="8655142" y="459091"/>
              <a:ext cx="3078970" cy="2773179"/>
            </a:xfrm>
            <a:custGeom>
              <a:avLst/>
              <a:gdLst>
                <a:gd name="connsiteX0" fmla="*/ 0 w 1376662"/>
                <a:gd name="connsiteY0" fmla="*/ 0 h 1360431"/>
                <a:gd name="connsiteX1" fmla="*/ 1376662 w 1376662"/>
                <a:gd name="connsiteY1" fmla="*/ 0 h 1360431"/>
                <a:gd name="connsiteX2" fmla="*/ 1376662 w 1376662"/>
                <a:gd name="connsiteY2" fmla="*/ 1360431 h 1360431"/>
                <a:gd name="connsiteX3" fmla="*/ 0 w 1376662"/>
                <a:gd name="connsiteY3" fmla="*/ 1360431 h 1360431"/>
                <a:gd name="connsiteX4" fmla="*/ 0 w 1376662"/>
                <a:gd name="connsiteY4" fmla="*/ 0 h 1360431"/>
                <a:gd name="connsiteX0" fmla="*/ 0 w 1382758"/>
                <a:gd name="connsiteY0" fmla="*/ 164592 h 1360431"/>
                <a:gd name="connsiteX1" fmla="*/ 1382758 w 1382758"/>
                <a:gd name="connsiteY1" fmla="*/ 0 h 1360431"/>
                <a:gd name="connsiteX2" fmla="*/ 1382758 w 1382758"/>
                <a:gd name="connsiteY2" fmla="*/ 1360431 h 1360431"/>
                <a:gd name="connsiteX3" fmla="*/ 6096 w 1382758"/>
                <a:gd name="connsiteY3" fmla="*/ 1360431 h 1360431"/>
                <a:gd name="connsiteX4" fmla="*/ 0 w 1382758"/>
                <a:gd name="connsiteY4" fmla="*/ 164592 h 1360431"/>
                <a:gd name="connsiteX0" fmla="*/ 0 w 1382758"/>
                <a:gd name="connsiteY0" fmla="*/ 0 h 1195839"/>
                <a:gd name="connsiteX1" fmla="*/ 1346182 w 1382758"/>
                <a:gd name="connsiteY1" fmla="*/ 243840 h 1195839"/>
                <a:gd name="connsiteX2" fmla="*/ 1382758 w 1382758"/>
                <a:gd name="connsiteY2" fmla="*/ 1195839 h 1195839"/>
                <a:gd name="connsiteX3" fmla="*/ 6096 w 1382758"/>
                <a:gd name="connsiteY3" fmla="*/ 1195839 h 1195839"/>
                <a:gd name="connsiteX4" fmla="*/ 0 w 1382758"/>
                <a:gd name="connsiteY4" fmla="*/ 0 h 1195839"/>
                <a:gd name="connsiteX0" fmla="*/ 0 w 1382758"/>
                <a:gd name="connsiteY0" fmla="*/ 0 h 1195839"/>
                <a:gd name="connsiteX1" fmla="*/ 870694 w 1382758"/>
                <a:gd name="connsiteY1" fmla="*/ 134112 h 1195839"/>
                <a:gd name="connsiteX2" fmla="*/ 1382758 w 1382758"/>
                <a:gd name="connsiteY2" fmla="*/ 1195839 h 1195839"/>
                <a:gd name="connsiteX3" fmla="*/ 6096 w 1382758"/>
                <a:gd name="connsiteY3" fmla="*/ 1195839 h 1195839"/>
                <a:gd name="connsiteX4" fmla="*/ 0 w 1382758"/>
                <a:gd name="connsiteY4" fmla="*/ 0 h 1195839"/>
                <a:gd name="connsiteX0" fmla="*/ 0 w 1382758"/>
                <a:gd name="connsiteY0" fmla="*/ 0 h 1195839"/>
                <a:gd name="connsiteX1" fmla="*/ 870694 w 1382758"/>
                <a:gd name="connsiteY1" fmla="*/ 134112 h 1195839"/>
                <a:gd name="connsiteX2" fmla="*/ 1382758 w 1382758"/>
                <a:gd name="connsiteY2" fmla="*/ 1195839 h 1195839"/>
                <a:gd name="connsiteX3" fmla="*/ 237744 w 1382758"/>
                <a:gd name="connsiteY3" fmla="*/ 866655 h 1195839"/>
                <a:gd name="connsiteX4" fmla="*/ 0 w 1382758"/>
                <a:gd name="connsiteY4" fmla="*/ 0 h 1195839"/>
                <a:gd name="connsiteX0" fmla="*/ 0 w 1285222"/>
                <a:gd name="connsiteY0" fmla="*/ 0 h 1165359"/>
                <a:gd name="connsiteX1" fmla="*/ 870694 w 1285222"/>
                <a:gd name="connsiteY1" fmla="*/ 134112 h 1165359"/>
                <a:gd name="connsiteX2" fmla="*/ 1285222 w 1285222"/>
                <a:gd name="connsiteY2" fmla="*/ 1165359 h 1165359"/>
                <a:gd name="connsiteX3" fmla="*/ 237744 w 1285222"/>
                <a:gd name="connsiteY3" fmla="*/ 866655 h 1165359"/>
                <a:gd name="connsiteX4" fmla="*/ 0 w 1285222"/>
                <a:gd name="connsiteY4" fmla="*/ 0 h 1165359"/>
                <a:gd name="connsiteX0" fmla="*/ 0 w 3263374"/>
                <a:gd name="connsiteY0" fmla="*/ 2662428 h 3827787"/>
                <a:gd name="connsiteX1" fmla="*/ 3263374 w 3263374"/>
                <a:gd name="connsiteY1" fmla="*/ 0 h 3827787"/>
                <a:gd name="connsiteX2" fmla="*/ 1285222 w 3263374"/>
                <a:gd name="connsiteY2" fmla="*/ 3827787 h 3827787"/>
                <a:gd name="connsiteX3" fmla="*/ 237744 w 3263374"/>
                <a:gd name="connsiteY3" fmla="*/ 3529083 h 3827787"/>
                <a:gd name="connsiteX4" fmla="*/ 0 w 3263374"/>
                <a:gd name="connsiteY4" fmla="*/ 2662428 h 3827787"/>
                <a:gd name="connsiteX0" fmla="*/ 1400556 w 3025630"/>
                <a:gd name="connsiteY0" fmla="*/ 0 h 3900939"/>
                <a:gd name="connsiteX1" fmla="*/ 3025630 w 3025630"/>
                <a:gd name="connsiteY1" fmla="*/ 73152 h 3900939"/>
                <a:gd name="connsiteX2" fmla="*/ 1047478 w 3025630"/>
                <a:gd name="connsiteY2" fmla="*/ 3900939 h 3900939"/>
                <a:gd name="connsiteX3" fmla="*/ 0 w 3025630"/>
                <a:gd name="connsiteY3" fmla="*/ 3602235 h 3900939"/>
                <a:gd name="connsiteX4" fmla="*/ 1400556 w 3025630"/>
                <a:gd name="connsiteY4" fmla="*/ 0 h 3900939"/>
                <a:gd name="connsiteX0" fmla="*/ 1507236 w 3132310"/>
                <a:gd name="connsiteY0" fmla="*/ 0 h 3900939"/>
                <a:gd name="connsiteX1" fmla="*/ 3132310 w 3132310"/>
                <a:gd name="connsiteY1" fmla="*/ 73152 h 3900939"/>
                <a:gd name="connsiteX2" fmla="*/ 1154158 w 3132310"/>
                <a:gd name="connsiteY2" fmla="*/ 3900939 h 3900939"/>
                <a:gd name="connsiteX3" fmla="*/ 0 w 3132310"/>
                <a:gd name="connsiteY3" fmla="*/ 2710695 h 3900939"/>
                <a:gd name="connsiteX4" fmla="*/ 1507236 w 3132310"/>
                <a:gd name="connsiteY4" fmla="*/ 0 h 3900939"/>
                <a:gd name="connsiteX0" fmla="*/ 1507236 w 3132310"/>
                <a:gd name="connsiteY0" fmla="*/ 0 h 2773179"/>
                <a:gd name="connsiteX1" fmla="*/ 3132310 w 3132310"/>
                <a:gd name="connsiteY1" fmla="*/ 73152 h 2773179"/>
                <a:gd name="connsiteX2" fmla="*/ 773158 w 3132310"/>
                <a:gd name="connsiteY2" fmla="*/ 2773179 h 2773179"/>
                <a:gd name="connsiteX3" fmla="*/ 0 w 3132310"/>
                <a:gd name="connsiteY3" fmla="*/ 2710695 h 2773179"/>
                <a:gd name="connsiteX4" fmla="*/ 1507236 w 3132310"/>
                <a:gd name="connsiteY4" fmla="*/ 0 h 2773179"/>
                <a:gd name="connsiteX0" fmla="*/ 1187196 w 2812270"/>
                <a:gd name="connsiteY0" fmla="*/ 0 h 2773179"/>
                <a:gd name="connsiteX1" fmla="*/ 2812270 w 2812270"/>
                <a:gd name="connsiteY1" fmla="*/ 73152 h 2773179"/>
                <a:gd name="connsiteX2" fmla="*/ 453118 w 2812270"/>
                <a:gd name="connsiteY2" fmla="*/ 2773179 h 2773179"/>
                <a:gd name="connsiteX3" fmla="*/ 0 w 2812270"/>
                <a:gd name="connsiteY3" fmla="*/ 2367795 h 2773179"/>
                <a:gd name="connsiteX4" fmla="*/ 1187196 w 2812270"/>
                <a:gd name="connsiteY4" fmla="*/ 0 h 2773179"/>
                <a:gd name="connsiteX0" fmla="*/ 1187196 w 3078970"/>
                <a:gd name="connsiteY0" fmla="*/ 0 h 2773179"/>
                <a:gd name="connsiteX1" fmla="*/ 3078970 w 3078970"/>
                <a:gd name="connsiteY1" fmla="*/ 73152 h 2773179"/>
                <a:gd name="connsiteX2" fmla="*/ 453118 w 3078970"/>
                <a:gd name="connsiteY2" fmla="*/ 2773179 h 2773179"/>
                <a:gd name="connsiteX3" fmla="*/ 0 w 3078970"/>
                <a:gd name="connsiteY3" fmla="*/ 2367795 h 2773179"/>
                <a:gd name="connsiteX4" fmla="*/ 1187196 w 3078970"/>
                <a:gd name="connsiteY4" fmla="*/ 0 h 2773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8970" h="2773179">
                  <a:moveTo>
                    <a:pt x="1187196" y="0"/>
                  </a:moveTo>
                  <a:lnTo>
                    <a:pt x="3078970" y="73152"/>
                  </a:lnTo>
                  <a:lnTo>
                    <a:pt x="453118" y="2773179"/>
                  </a:lnTo>
                  <a:lnTo>
                    <a:pt x="0" y="2367795"/>
                  </a:lnTo>
                  <a:lnTo>
                    <a:pt x="1187196" y="0"/>
                  </a:lnTo>
                  <a:close/>
                </a:path>
              </a:pathLst>
            </a:custGeom>
            <a:solidFill>
              <a:srgbClr val="4472C4">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3" name="Straight Arrow Connector 42">
              <a:extLst>
                <a:ext uri="{FF2B5EF4-FFF2-40B4-BE49-F238E27FC236}">
                  <a16:creationId xmlns:a16="http://schemas.microsoft.com/office/drawing/2014/main" id="{5176E41F-3287-69F5-CD7B-3BDA820C0EE1}"/>
                </a:ext>
              </a:extLst>
            </p:cNvPr>
            <p:cNvCxnSpPr>
              <a:cxnSpLocks/>
            </p:cNvCxnSpPr>
            <p:nvPr/>
          </p:nvCxnSpPr>
          <p:spPr>
            <a:xfrm flipH="1">
              <a:off x="10083800" y="316921"/>
              <a:ext cx="607043" cy="307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BF9B27B-8B30-A965-0DE9-5E10850F18B9}"/>
                </a:ext>
              </a:extLst>
            </p:cNvPr>
            <p:cNvCxnSpPr>
              <a:cxnSpLocks/>
              <a:stCxn id="46" idx="1"/>
            </p:cNvCxnSpPr>
            <p:nvPr/>
          </p:nvCxnSpPr>
          <p:spPr>
            <a:xfrm flipH="1" flipV="1">
              <a:off x="10203488" y="2316296"/>
              <a:ext cx="223648" cy="162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5" name="TextBox 44">
              <a:extLst>
                <a:ext uri="{FF2B5EF4-FFF2-40B4-BE49-F238E27FC236}">
                  <a16:creationId xmlns:a16="http://schemas.microsoft.com/office/drawing/2014/main" id="{C2094989-3995-0B8E-DCA0-0B518219FB96}"/>
                </a:ext>
              </a:extLst>
            </p:cNvPr>
            <p:cNvSpPr txBox="1"/>
            <p:nvPr/>
          </p:nvSpPr>
          <p:spPr>
            <a:xfrm>
              <a:off x="10664042" y="100585"/>
              <a:ext cx="527709" cy="369332"/>
            </a:xfrm>
            <a:prstGeom prst="rect">
              <a:avLst/>
            </a:prstGeom>
            <a:noFill/>
          </p:spPr>
          <p:txBody>
            <a:bodyPr wrap="none" rtlCol="0">
              <a:spAutoFit/>
            </a:bodyPr>
            <a:lstStyle/>
            <a:p>
              <a:r>
                <a:rPr lang="en-US" dirty="0"/>
                <a:t>line</a:t>
              </a:r>
            </a:p>
          </p:txBody>
        </p:sp>
        <p:sp>
          <p:nvSpPr>
            <p:cNvPr id="46" name="TextBox 45">
              <a:extLst>
                <a:ext uri="{FF2B5EF4-FFF2-40B4-BE49-F238E27FC236}">
                  <a16:creationId xmlns:a16="http://schemas.microsoft.com/office/drawing/2014/main" id="{B7D42A0B-2FA9-A3EA-6764-AE096B7695F0}"/>
                </a:ext>
              </a:extLst>
            </p:cNvPr>
            <p:cNvSpPr txBox="1"/>
            <p:nvPr/>
          </p:nvSpPr>
          <p:spPr>
            <a:xfrm>
              <a:off x="10427136" y="2293803"/>
              <a:ext cx="707245" cy="369332"/>
            </a:xfrm>
            <a:prstGeom prst="rect">
              <a:avLst/>
            </a:prstGeom>
            <a:noFill/>
          </p:spPr>
          <p:txBody>
            <a:bodyPr wrap="none" rtlCol="0">
              <a:spAutoFit/>
            </a:bodyPr>
            <a:lstStyle/>
            <a:p>
              <a:r>
                <a:rPr lang="en-US" dirty="0"/>
                <a:t>plane</a:t>
              </a:r>
            </a:p>
          </p:txBody>
        </p:sp>
      </p:grpSp>
      <p:sp>
        <p:nvSpPr>
          <p:cNvPr id="55" name="TextBox 54">
            <a:extLst>
              <a:ext uri="{FF2B5EF4-FFF2-40B4-BE49-F238E27FC236}">
                <a16:creationId xmlns:a16="http://schemas.microsoft.com/office/drawing/2014/main" id="{E43E70C8-8487-FBC4-4FB6-3B01BBBB2543}"/>
              </a:ext>
            </a:extLst>
          </p:cNvPr>
          <p:cNvSpPr txBox="1"/>
          <p:nvPr/>
        </p:nvSpPr>
        <p:spPr>
          <a:xfrm>
            <a:off x="7994004" y="4825896"/>
            <a:ext cx="1029449" cy="646331"/>
          </a:xfrm>
          <a:prstGeom prst="rect">
            <a:avLst/>
          </a:prstGeom>
          <a:noFill/>
        </p:spPr>
        <p:txBody>
          <a:bodyPr wrap="none" rtlCol="0">
            <a:spAutoFit/>
          </a:bodyPr>
          <a:lstStyle/>
          <a:p>
            <a:r>
              <a:rPr lang="en-US" dirty="0"/>
              <a:t>not</a:t>
            </a:r>
            <a:br>
              <a:rPr lang="en-US" dirty="0"/>
            </a:br>
            <a:r>
              <a:rPr lang="en-US" dirty="0"/>
              <a:t>Boolean!</a:t>
            </a:r>
          </a:p>
        </p:txBody>
      </p:sp>
      <p:cxnSp>
        <p:nvCxnSpPr>
          <p:cNvPr id="57" name="Straight Arrow Connector 56">
            <a:extLst>
              <a:ext uri="{FF2B5EF4-FFF2-40B4-BE49-F238E27FC236}">
                <a16:creationId xmlns:a16="http://schemas.microsoft.com/office/drawing/2014/main" id="{4E2EA320-AEB4-2DDA-4B58-35FD3EEB2A4B}"/>
              </a:ext>
            </a:extLst>
          </p:cNvPr>
          <p:cNvCxnSpPr/>
          <p:nvPr/>
        </p:nvCxnSpPr>
        <p:spPr>
          <a:xfrm flipH="1">
            <a:off x="7368909" y="5149061"/>
            <a:ext cx="40090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1110E3C4-555C-0618-A191-E3C8DC1A0437}"/>
                  </a:ext>
                </a:extLst>
              </p:cNvPr>
              <p:cNvSpPr txBox="1"/>
              <p:nvPr/>
            </p:nvSpPr>
            <p:spPr>
              <a:xfrm>
                <a:off x="1045323" y="5718844"/>
                <a:ext cx="3142014" cy="769441"/>
              </a:xfrm>
              <a:prstGeom prst="rect">
                <a:avLst/>
              </a:prstGeom>
              <a:noFill/>
            </p:spPr>
            <p:txBody>
              <a:bodyPr wrap="non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ℒ</m:t>
                    </m:r>
                  </m:oMath>
                </a14:m>
                <a:r>
                  <a:rPr lang="en-US" sz="4400" dirty="0">
                    <a:solidFill>
                      <a:schemeClr val="accent6">
                        <a:lumMod val="75000"/>
                      </a:schemeClr>
                    </a:solidFill>
                  </a:rPr>
                  <a:t> is a lattice!</a:t>
                </a:r>
              </a:p>
            </p:txBody>
          </p:sp>
        </mc:Choice>
        <mc:Fallback xmlns="">
          <p:sp>
            <p:nvSpPr>
              <p:cNvPr id="3" name="TextBox 2">
                <a:extLst>
                  <a:ext uri="{FF2B5EF4-FFF2-40B4-BE49-F238E27FC236}">
                    <a16:creationId xmlns:a16="http://schemas.microsoft.com/office/drawing/2014/main" id="{1110E3C4-555C-0618-A191-E3C8DC1A0437}"/>
                  </a:ext>
                </a:extLst>
              </p:cNvPr>
              <p:cNvSpPr txBox="1">
                <a:spLocks noRot="1" noChangeAspect="1" noMove="1" noResize="1" noEditPoints="1" noAdjustHandles="1" noChangeArrowheads="1" noChangeShapeType="1" noTextEdit="1"/>
              </p:cNvSpPr>
              <p:nvPr/>
            </p:nvSpPr>
            <p:spPr>
              <a:xfrm>
                <a:off x="1045323" y="5718844"/>
                <a:ext cx="3142014" cy="769441"/>
              </a:xfrm>
              <a:prstGeom prst="rect">
                <a:avLst/>
              </a:prstGeom>
              <a:blipFill>
                <a:blip r:embed="rId15"/>
                <a:stretch>
                  <a:fillRect t="-15873" r="-7171" b="-37302"/>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807FB68F-21B8-29D2-CE38-4EE367B04647}"/>
              </a:ext>
            </a:extLst>
          </p:cNvPr>
          <p:cNvSpPr txBox="1"/>
          <p:nvPr/>
        </p:nvSpPr>
        <p:spPr>
          <a:xfrm>
            <a:off x="4445109" y="5969637"/>
            <a:ext cx="3708836" cy="461665"/>
          </a:xfrm>
          <a:prstGeom prst="rect">
            <a:avLst/>
          </a:prstGeom>
          <a:noFill/>
        </p:spPr>
        <p:txBody>
          <a:bodyPr wrap="none" rtlCol="0">
            <a:spAutoFit/>
          </a:bodyPr>
          <a:lstStyle/>
          <a:p>
            <a:r>
              <a:rPr lang="en-US" sz="2400" dirty="0">
                <a:solidFill>
                  <a:schemeClr val="accent6">
                    <a:lumMod val="75000"/>
                  </a:schemeClr>
                </a:solidFill>
              </a:rPr>
              <a:t>... but not a Boolean algebra</a:t>
            </a:r>
          </a:p>
        </p:txBody>
      </p:sp>
    </p:spTree>
    <p:extLst>
      <p:ext uri="{BB962C8B-B14F-4D97-AF65-F5344CB8AC3E}">
        <p14:creationId xmlns:p14="http://schemas.microsoft.com/office/powerpoint/2010/main" val="25070739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61EF11-1EF0-7CE7-C78F-2858380DF044}"/>
              </a:ext>
            </a:extLst>
          </p:cNvPr>
          <p:cNvSpPr txBox="1"/>
          <p:nvPr/>
        </p:nvSpPr>
        <p:spPr>
          <a:xfrm>
            <a:off x="248575" y="186430"/>
            <a:ext cx="5452005" cy="769441"/>
          </a:xfrm>
          <a:prstGeom prst="rect">
            <a:avLst/>
          </a:prstGeom>
          <a:noFill/>
        </p:spPr>
        <p:txBody>
          <a:bodyPr wrap="none" rtlCol="0">
            <a:spAutoFit/>
          </a:bodyPr>
          <a:lstStyle/>
          <a:p>
            <a:r>
              <a:rPr lang="en-US" sz="4400" dirty="0"/>
              <a:t>“Failure” of disjunction</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C18D950B-AFA5-84B5-D2A5-F7C91E03A1F7}"/>
                  </a:ext>
                </a:extLst>
              </p:cNvPr>
              <p:cNvSpPr txBox="1"/>
              <p:nvPr/>
            </p:nvSpPr>
            <p:spPr>
              <a:xfrm>
                <a:off x="1087120" y="1143803"/>
                <a:ext cx="6593840" cy="769441"/>
              </a:xfrm>
              <a:prstGeom prst="rect">
                <a:avLst/>
              </a:prstGeom>
              <a:noFill/>
            </p:spPr>
            <p:txBody>
              <a:bodyPr wrap="square" rtlCol="0">
                <a:spAutoFit/>
              </a:bodyPr>
              <a:lstStyle/>
              <a:p>
                <a14:m>
                  <m:oMath xmlns:m="http://schemas.openxmlformats.org/officeDocument/2006/math">
                    <m:r>
                      <a:rPr lang="en-US" sz="4400" i="1" smtClean="0">
                        <a:latin typeface="Cambria Math" panose="02040503050406030204" pitchFamily="18" charset="0"/>
                      </a:rPr>
                      <m:t>𝑞</m:t>
                    </m:r>
                    <m:r>
                      <a:rPr lang="en-US" sz="4400" i="1" smtClean="0">
                        <a:latin typeface="Cambria Math" panose="02040503050406030204" pitchFamily="18" charset="0"/>
                      </a:rPr>
                      <m:t>∨</m:t>
                    </m:r>
                    <m:r>
                      <a:rPr lang="en-US" sz="4400" i="1" smtClean="0">
                        <a:latin typeface="Cambria Math" panose="02040503050406030204" pitchFamily="18" charset="0"/>
                      </a:rPr>
                      <m:t>𝑟</m:t>
                    </m:r>
                    <m:r>
                      <a:rPr lang="en-US" sz="4400" i="1" smtClean="0">
                        <a:latin typeface="Cambria Math" panose="02040503050406030204" pitchFamily="18" charset="0"/>
                      </a:rPr>
                      <m:t>= </m:t>
                    </m:r>
                  </m:oMath>
                </a14:m>
                <a:r>
                  <a:rPr lang="en-US" sz="4400" dirty="0"/>
                  <a:t>T</a:t>
                </a:r>
                <a14:m>
                  <m:oMath xmlns:m="http://schemas.openxmlformats.org/officeDocument/2006/math">
                    <m:r>
                      <a:rPr lang="en-US" sz="4400" i="1">
                        <a:latin typeface="Cambria Math" panose="02040503050406030204" pitchFamily="18" charset="0"/>
                        <a:ea typeface="Cambria Math" panose="02040503050406030204" pitchFamily="18" charset="0"/>
                      </a:rPr>
                      <m:t>↮</m:t>
                    </m:r>
                    <m:r>
                      <a:rPr lang="en-US" sz="4400" i="1">
                        <a:latin typeface="Cambria Math" panose="02040503050406030204" pitchFamily="18" charset="0"/>
                      </a:rPr>
                      <m:t>𝑞</m:t>
                    </m:r>
                    <m:r>
                      <a:rPr lang="en-US" sz="4400" i="1">
                        <a:latin typeface="Cambria Math" panose="02040503050406030204" pitchFamily="18" charset="0"/>
                      </a:rPr>
                      <m:t>= </m:t>
                    </m:r>
                  </m:oMath>
                </a14:m>
                <a:r>
                  <a:rPr lang="en-US" sz="4400" dirty="0"/>
                  <a:t>T</a:t>
                </a:r>
                <a14:m>
                  <m:oMath xmlns:m="http://schemas.openxmlformats.org/officeDocument/2006/math">
                    <m:r>
                      <m:rPr>
                        <m:nor/>
                      </m:rPr>
                      <a:rPr lang="en-US" sz="4400" dirty="0"/>
                      <m:t> </m:t>
                    </m:r>
                    <m:r>
                      <m:rPr>
                        <m:nor/>
                      </m:rPr>
                      <a:rPr lang="en-US" sz="4400" dirty="0"/>
                      <m:t>or</m:t>
                    </m:r>
                    <m:r>
                      <m:rPr>
                        <m:nor/>
                      </m:rPr>
                      <a:rPr lang="en-US" sz="4400" dirty="0"/>
                      <m:t> </m:t>
                    </m:r>
                    <m:r>
                      <a:rPr lang="en-US" sz="4400" i="1">
                        <a:latin typeface="Cambria Math" panose="02040503050406030204" pitchFamily="18" charset="0"/>
                      </a:rPr>
                      <m:t>𝑟</m:t>
                    </m:r>
                    <m:r>
                      <a:rPr lang="en-US" sz="4400" i="1">
                        <a:latin typeface="Cambria Math" panose="02040503050406030204" pitchFamily="18" charset="0"/>
                      </a:rPr>
                      <m:t>=</m:t>
                    </m:r>
                    <m:r>
                      <m:rPr>
                        <m:nor/>
                      </m:rPr>
                      <a:rPr lang="en-US" sz="4400" dirty="0"/>
                      <m:t>T</m:t>
                    </m:r>
                  </m:oMath>
                </a14:m>
                <a:endParaRPr lang="en-US" sz="4400" dirty="0"/>
              </a:p>
            </p:txBody>
          </p:sp>
        </mc:Choice>
        <mc:Fallback xmlns="">
          <p:sp>
            <p:nvSpPr>
              <p:cNvPr id="5" name="TextBox 4">
                <a:extLst>
                  <a:ext uri="{FF2B5EF4-FFF2-40B4-BE49-F238E27FC236}">
                    <a16:creationId xmlns:a16="http://schemas.microsoft.com/office/drawing/2014/main" id="{C18D950B-AFA5-84B5-D2A5-F7C91E03A1F7}"/>
                  </a:ext>
                </a:extLst>
              </p:cNvPr>
              <p:cNvSpPr txBox="1">
                <a:spLocks noRot="1" noChangeAspect="1" noMove="1" noResize="1" noEditPoints="1" noAdjustHandles="1" noChangeArrowheads="1" noChangeShapeType="1" noTextEdit="1"/>
              </p:cNvSpPr>
              <p:nvPr/>
            </p:nvSpPr>
            <p:spPr>
              <a:xfrm>
                <a:off x="1087120" y="1143803"/>
                <a:ext cx="6593840" cy="769441"/>
              </a:xfrm>
              <a:prstGeom prst="rect">
                <a:avLst/>
              </a:prstGeom>
              <a:blipFill>
                <a:blip r:embed="rId2"/>
                <a:stretch>
                  <a:fillRect t="-16667"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28A0BA6-EB1E-F880-5996-5E11E402DD8C}"/>
                  </a:ext>
                </a:extLst>
              </p:cNvPr>
              <p:cNvSpPr txBox="1"/>
              <p:nvPr/>
            </p:nvSpPr>
            <p:spPr>
              <a:xfrm>
                <a:off x="441615" y="2202776"/>
                <a:ext cx="11750385" cy="849079"/>
              </a:xfrm>
              <a:prstGeom prst="rect">
                <a:avLst/>
              </a:prstGeom>
              <a:noFill/>
            </p:spPr>
            <p:txBody>
              <a:bodyPr wrap="square" rtlCol="0">
                <a:spAutoFit/>
              </a:bodyPr>
              <a:lstStyle/>
              <a:p>
                <a:r>
                  <a:rPr lang="en-US" sz="4400" dirty="0"/>
                  <a:t>“</a:t>
                </a:r>
                <a14:m>
                  <m:oMath xmlns:m="http://schemas.openxmlformats.org/officeDocument/2006/math">
                    <m:r>
                      <a:rPr lang="en-US" sz="4400" b="0" i="1" smtClean="0">
                        <a:latin typeface="Cambria Math" panose="02040503050406030204" pitchFamily="18" charset="0"/>
                      </a:rPr>
                      <m:t>𝑥</m:t>
                    </m:r>
                    <m:r>
                      <a:rPr lang="en-US" sz="4400" b="0" i="1" smtClean="0">
                        <a:latin typeface="Cambria Math" panose="02040503050406030204" pitchFamily="18" charset="0"/>
                      </a:rPr>
                      <m:t>∈</m:t>
                    </m:r>
                    <m:bar>
                      <m:barPr>
                        <m:pos m:val="top"/>
                        <m:ctrlPr>
                          <a:rPr lang="en-US" sz="4400" b="0" i="1" smtClean="0">
                            <a:latin typeface="Cambria Math" panose="02040503050406030204" pitchFamily="18" charset="0"/>
                          </a:rPr>
                        </m:ctrlPr>
                      </m:barPr>
                      <m:e>
                        <m:r>
                          <a:rPr lang="en-US" sz="4400" b="0" i="1" smtClean="0">
                            <a:latin typeface="Cambria Math" panose="02040503050406030204" pitchFamily="18" charset="0"/>
                          </a:rPr>
                          <m:t>𝑆𝑝</m:t>
                        </m:r>
                      </m:e>
                    </m:bar>
                    <m:r>
                      <a:rPr lang="en-US" sz="4400" b="0" i="1" smtClean="0">
                        <a:latin typeface="Cambria Math" panose="02040503050406030204" pitchFamily="18" charset="0"/>
                      </a:rPr>
                      <m:t>(</m:t>
                    </m:r>
                    <m:r>
                      <a:rPr lang="en-US" sz="4400" b="0" i="1" smtClean="0">
                        <a:latin typeface="Cambria Math" panose="02040503050406030204" pitchFamily="18" charset="0"/>
                      </a:rPr>
                      <m:t>𝑞</m:t>
                    </m:r>
                    <m:r>
                      <a:rPr lang="en-US" sz="4400" b="0" i="1" smtClean="0">
                        <a:latin typeface="Cambria Math" panose="02040503050406030204" pitchFamily="18" charset="0"/>
                      </a:rPr>
                      <m:t>,</m:t>
                    </m:r>
                    <m:r>
                      <a:rPr lang="en-US" sz="4400" b="0" i="1" smtClean="0">
                        <a:latin typeface="Cambria Math" panose="02040503050406030204" pitchFamily="18" charset="0"/>
                      </a:rPr>
                      <m:t>𝑟</m:t>
                    </m:r>
                    <m:r>
                      <a:rPr lang="en-US" sz="4400" b="0" i="1" smtClean="0">
                        <a:latin typeface="Cambria Math" panose="02040503050406030204" pitchFamily="18" charset="0"/>
                      </a:rPr>
                      <m:t>)</m:t>
                    </m:r>
                  </m:oMath>
                </a14:m>
                <a:r>
                  <a:rPr lang="en-US" sz="4400" dirty="0"/>
                  <a:t>” </a:t>
                </a:r>
                <a14:m>
                  <m:oMath xmlns:m="http://schemas.openxmlformats.org/officeDocument/2006/math">
                    <m:r>
                      <a:rPr lang="en-US" sz="4400" i="1" smtClean="0">
                        <a:latin typeface="Cambria Math" panose="02040503050406030204" pitchFamily="18" charset="0"/>
                      </a:rPr>
                      <m:t>=</m:t>
                    </m:r>
                    <m:r>
                      <a:rPr lang="en-US" sz="4400" b="0" i="1" smtClean="0">
                        <a:latin typeface="Cambria Math" panose="02040503050406030204" pitchFamily="18" charset="0"/>
                      </a:rPr>
                      <m:t> </m:t>
                    </m:r>
                  </m:oMath>
                </a14:m>
                <a:r>
                  <a:rPr lang="en-US" sz="4400" dirty="0"/>
                  <a:t>T </a:t>
                </a:r>
                <a14:m>
                  <m:oMath xmlns:m="http://schemas.openxmlformats.org/officeDocument/2006/math">
                    <m:r>
                      <a:rPr lang="en-US" sz="4400" i="1">
                        <a:latin typeface="Cambria Math" panose="02040503050406030204" pitchFamily="18" charset="0"/>
                        <a:ea typeface="Cambria Math" panose="02040503050406030204" pitchFamily="18" charset="0"/>
                      </a:rPr>
                      <m:t>↮</m:t>
                    </m:r>
                  </m:oMath>
                </a14:m>
                <a:r>
                  <a:rPr lang="en-US" sz="4400" dirty="0"/>
                  <a:t>“</a:t>
                </a:r>
                <a14:m>
                  <m:oMath xmlns:m="http://schemas.openxmlformats.org/officeDocument/2006/math">
                    <m:r>
                      <a:rPr lang="en-US" sz="4400" b="0" i="1" dirty="0" smtClean="0">
                        <a:latin typeface="Cambria Math" panose="02040503050406030204" pitchFamily="18" charset="0"/>
                      </a:rPr>
                      <m:t>𝑥</m:t>
                    </m:r>
                    <m:r>
                      <a:rPr lang="en-US" sz="4400" b="0" i="1" dirty="0" smtClean="0">
                        <a:latin typeface="Cambria Math" panose="02040503050406030204" pitchFamily="18" charset="0"/>
                      </a:rPr>
                      <m:t>∈</m:t>
                    </m:r>
                    <m:r>
                      <a:rPr lang="en-US" sz="4400" b="0" i="1" dirty="0" smtClean="0">
                        <a:latin typeface="Cambria Math" panose="02040503050406030204" pitchFamily="18" charset="0"/>
                      </a:rPr>
                      <m:t>𝑞</m:t>
                    </m:r>
                  </m:oMath>
                </a14:m>
                <a:r>
                  <a:rPr lang="en-US" sz="4400" dirty="0"/>
                  <a:t>” </a:t>
                </a:r>
                <a14:m>
                  <m:oMath xmlns:m="http://schemas.openxmlformats.org/officeDocument/2006/math">
                    <m:r>
                      <a:rPr lang="en-US" sz="4400" b="0" i="1" dirty="0" smtClean="0">
                        <a:latin typeface="Cambria Math" panose="02040503050406030204" pitchFamily="18" charset="0"/>
                      </a:rPr>
                      <m:t>=</m:t>
                    </m:r>
                  </m:oMath>
                </a14:m>
                <a:r>
                  <a:rPr lang="en-US" sz="4400" dirty="0"/>
                  <a:t> T</a:t>
                </a:r>
                <a14:m>
                  <m:oMath xmlns:m="http://schemas.openxmlformats.org/officeDocument/2006/math">
                    <m:r>
                      <m:rPr>
                        <m:nor/>
                      </m:rPr>
                      <a:rPr lang="en-US" sz="4400" dirty="0"/>
                      <m:t> </m:t>
                    </m:r>
                    <m:r>
                      <m:rPr>
                        <m:nor/>
                      </m:rPr>
                      <a:rPr lang="en-US" sz="4400" dirty="0"/>
                      <m:t>or</m:t>
                    </m:r>
                    <m:r>
                      <m:rPr>
                        <m:nor/>
                      </m:rPr>
                      <a:rPr lang="en-US" sz="4400" dirty="0" smtClean="0"/>
                      <m:t> </m:t>
                    </m:r>
                  </m:oMath>
                </a14:m>
                <a:r>
                  <a:rPr lang="en-US" sz="4400" dirty="0"/>
                  <a:t>“</a:t>
                </a:r>
                <a14:m>
                  <m:oMath xmlns:m="http://schemas.openxmlformats.org/officeDocument/2006/math">
                    <m:r>
                      <a:rPr lang="en-US" sz="4400" i="1" dirty="0">
                        <a:latin typeface="Cambria Math" panose="02040503050406030204" pitchFamily="18" charset="0"/>
                      </a:rPr>
                      <m:t>𝑥</m:t>
                    </m:r>
                    <m:r>
                      <a:rPr lang="en-US" sz="4400" i="1" dirty="0">
                        <a:latin typeface="Cambria Math" panose="02040503050406030204" pitchFamily="18" charset="0"/>
                      </a:rPr>
                      <m:t>∈</m:t>
                    </m:r>
                    <m:r>
                      <a:rPr lang="en-US" sz="4400" b="0" i="1" dirty="0" smtClean="0">
                        <a:latin typeface="Cambria Math" panose="02040503050406030204" pitchFamily="18" charset="0"/>
                      </a:rPr>
                      <m:t>𝑟</m:t>
                    </m:r>
                  </m:oMath>
                </a14:m>
                <a:r>
                  <a:rPr lang="en-US" sz="4400" dirty="0"/>
                  <a:t>” </a:t>
                </a:r>
                <a14:m>
                  <m:oMath xmlns:m="http://schemas.openxmlformats.org/officeDocument/2006/math">
                    <m:r>
                      <a:rPr lang="en-US" sz="4400" i="1" dirty="0">
                        <a:latin typeface="Cambria Math" panose="02040503050406030204" pitchFamily="18" charset="0"/>
                      </a:rPr>
                      <m:t>=</m:t>
                    </m:r>
                  </m:oMath>
                </a14:m>
                <a:r>
                  <a:rPr lang="en-US" sz="4400" dirty="0"/>
                  <a:t> T </a:t>
                </a:r>
              </a:p>
            </p:txBody>
          </p:sp>
        </mc:Choice>
        <mc:Fallback xmlns="">
          <p:sp>
            <p:nvSpPr>
              <p:cNvPr id="6" name="TextBox 5">
                <a:extLst>
                  <a:ext uri="{FF2B5EF4-FFF2-40B4-BE49-F238E27FC236}">
                    <a16:creationId xmlns:a16="http://schemas.microsoft.com/office/drawing/2014/main" id="{128A0BA6-EB1E-F880-5996-5E11E402DD8C}"/>
                  </a:ext>
                </a:extLst>
              </p:cNvPr>
              <p:cNvSpPr txBox="1">
                <a:spLocks noRot="1" noChangeAspect="1" noMove="1" noResize="1" noEditPoints="1" noAdjustHandles="1" noChangeArrowheads="1" noChangeShapeType="1" noTextEdit="1"/>
              </p:cNvSpPr>
              <p:nvPr/>
            </p:nvSpPr>
            <p:spPr>
              <a:xfrm>
                <a:off x="441615" y="2202776"/>
                <a:ext cx="11750385" cy="849079"/>
              </a:xfrm>
              <a:prstGeom prst="rect">
                <a:avLst/>
              </a:prstGeom>
              <a:blipFill>
                <a:blip r:embed="rId3"/>
                <a:stretch>
                  <a:fillRect l="-2075" t="-5000" b="-32857"/>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07DA66C-AC9A-0AFB-6478-B9E73B1E0477}"/>
              </a:ext>
            </a:extLst>
          </p:cNvPr>
          <p:cNvCxnSpPr/>
          <p:nvPr/>
        </p:nvCxnSpPr>
        <p:spPr>
          <a:xfrm flipH="1">
            <a:off x="9560560" y="1595120"/>
            <a:ext cx="162560" cy="607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715255-6475-78FA-E351-16F4BE96C103}"/>
              </a:ext>
            </a:extLst>
          </p:cNvPr>
          <p:cNvSpPr txBox="1"/>
          <p:nvPr/>
        </p:nvSpPr>
        <p:spPr>
          <a:xfrm>
            <a:off x="8199120" y="1209992"/>
            <a:ext cx="3265446" cy="369332"/>
          </a:xfrm>
          <a:prstGeom prst="rect">
            <a:avLst/>
          </a:prstGeom>
          <a:noFill/>
        </p:spPr>
        <p:txBody>
          <a:bodyPr wrap="none" rtlCol="0">
            <a:spAutoFit/>
          </a:bodyPr>
          <a:lstStyle/>
          <a:p>
            <a:r>
              <a:rPr lang="en-US" dirty="0"/>
              <a:t>Translated into lattice operations</a:t>
            </a:r>
          </a:p>
        </p:txBody>
      </p:sp>
      <p:cxnSp>
        <p:nvCxnSpPr>
          <p:cNvPr id="11" name="Straight Arrow Connector 10">
            <a:extLst>
              <a:ext uri="{FF2B5EF4-FFF2-40B4-BE49-F238E27FC236}">
                <a16:creationId xmlns:a16="http://schemas.microsoft.com/office/drawing/2014/main" id="{0C99B01F-E909-6BF0-035C-B5898D8D2C65}"/>
              </a:ext>
            </a:extLst>
          </p:cNvPr>
          <p:cNvCxnSpPr>
            <a:cxnSpLocks/>
          </p:cNvCxnSpPr>
          <p:nvPr/>
        </p:nvCxnSpPr>
        <p:spPr>
          <a:xfrm flipV="1">
            <a:off x="4785360" y="2967249"/>
            <a:ext cx="375920" cy="39624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326D76B9-6DD3-9BA7-36D2-9D00047DFE49}"/>
              </a:ext>
            </a:extLst>
          </p:cNvPr>
          <p:cNvSpPr txBox="1"/>
          <p:nvPr/>
        </p:nvSpPr>
        <p:spPr>
          <a:xfrm>
            <a:off x="1433007" y="4636979"/>
            <a:ext cx="5902065" cy="1077218"/>
          </a:xfrm>
          <a:prstGeom prst="rect">
            <a:avLst/>
          </a:prstGeom>
          <a:noFill/>
        </p:spPr>
        <p:txBody>
          <a:bodyPr wrap="none" rtlCol="0">
            <a:spAutoFit/>
          </a:bodyPr>
          <a:lstStyle/>
          <a:p>
            <a:r>
              <a:rPr lang="en-US" sz="3200" dirty="0">
                <a:solidFill>
                  <a:schemeClr val="accent6">
                    <a:lumMod val="75000"/>
                  </a:schemeClr>
                </a:solidFill>
              </a:rPr>
              <a:t>Obviously doesn’t work!</a:t>
            </a:r>
            <a:br>
              <a:rPr lang="en-US" sz="3200" dirty="0">
                <a:solidFill>
                  <a:schemeClr val="accent6">
                    <a:lumMod val="75000"/>
                  </a:schemeClr>
                </a:solidFill>
              </a:rPr>
            </a:br>
            <a:r>
              <a:rPr lang="en-US" sz="3200" dirty="0">
                <a:solidFill>
                  <a:schemeClr val="accent6">
                    <a:lumMod val="75000"/>
                  </a:schemeClr>
                </a:solidFill>
              </a:rPr>
              <a:t>The span contains more elements.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F016944-3243-4652-2120-AA52F8B4A509}"/>
                  </a:ext>
                </a:extLst>
              </p:cNvPr>
              <p:cNvSpPr txBox="1"/>
              <p:nvPr/>
            </p:nvSpPr>
            <p:spPr>
              <a:xfrm>
                <a:off x="1009117" y="3440061"/>
                <a:ext cx="8304325"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𝑥</m:t>
                    </m:r>
                  </m:oMath>
                </a14:m>
                <a:r>
                  <a:rPr lang="en-US" sz="2400" dirty="0"/>
                  <a:t> can be in the span of </a:t>
                </a:r>
                <a14:m>
                  <m:oMath xmlns:m="http://schemas.openxmlformats.org/officeDocument/2006/math">
                    <m:r>
                      <a:rPr lang="en-US" sz="2400" b="0" i="1" smtClean="0">
                        <a:latin typeface="Cambria Math" panose="02040503050406030204" pitchFamily="18" charset="0"/>
                      </a:rPr>
                      <m:t>𝑞</m:t>
                    </m:r>
                  </m:oMath>
                </a14:m>
                <a:r>
                  <a:rPr lang="en-US" sz="2400" dirty="0"/>
                  <a:t> and </a:t>
                </a:r>
                <a14:m>
                  <m:oMath xmlns:m="http://schemas.openxmlformats.org/officeDocument/2006/math">
                    <m:r>
                      <a:rPr lang="en-US" sz="2400" b="0" i="1" smtClean="0">
                        <a:latin typeface="Cambria Math" panose="02040503050406030204" pitchFamily="18" charset="0"/>
                      </a:rPr>
                      <m:t>𝑟</m:t>
                    </m:r>
                  </m:oMath>
                </a14:m>
                <a:r>
                  <a:rPr lang="en-US" sz="2400" dirty="0"/>
                  <a:t> without being in either subspace</a:t>
                </a:r>
              </a:p>
            </p:txBody>
          </p:sp>
        </mc:Choice>
        <mc:Fallback xmlns="">
          <p:sp>
            <p:nvSpPr>
              <p:cNvPr id="17" name="TextBox 16">
                <a:extLst>
                  <a:ext uri="{FF2B5EF4-FFF2-40B4-BE49-F238E27FC236}">
                    <a16:creationId xmlns:a16="http://schemas.microsoft.com/office/drawing/2014/main" id="{8F016944-3243-4652-2120-AA52F8B4A509}"/>
                  </a:ext>
                </a:extLst>
              </p:cNvPr>
              <p:cNvSpPr txBox="1">
                <a:spLocks noRot="1" noChangeAspect="1" noMove="1" noResize="1" noEditPoints="1" noAdjustHandles="1" noChangeArrowheads="1" noChangeShapeType="1" noTextEdit="1"/>
              </p:cNvSpPr>
              <p:nvPr/>
            </p:nvSpPr>
            <p:spPr>
              <a:xfrm>
                <a:off x="1009117" y="3440061"/>
                <a:ext cx="8304325" cy="461665"/>
              </a:xfrm>
              <a:prstGeom prst="rect">
                <a:avLst/>
              </a:prstGeom>
              <a:blipFill>
                <a:blip r:embed="rId4"/>
                <a:stretch>
                  <a:fillRect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1449302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F61EF11-1EF0-7CE7-C78F-2858380DF044}"/>
              </a:ext>
            </a:extLst>
          </p:cNvPr>
          <p:cNvSpPr txBox="1"/>
          <p:nvPr/>
        </p:nvSpPr>
        <p:spPr>
          <a:xfrm>
            <a:off x="248575" y="186430"/>
            <a:ext cx="5822363" cy="769441"/>
          </a:xfrm>
          <a:prstGeom prst="rect">
            <a:avLst/>
          </a:prstGeom>
          <a:noFill/>
        </p:spPr>
        <p:txBody>
          <a:bodyPr wrap="none" rtlCol="0">
            <a:spAutoFit/>
          </a:bodyPr>
          <a:lstStyle/>
          <a:p>
            <a:r>
              <a:rPr lang="en-US" sz="4400" dirty="0"/>
              <a:t>“Failure” of distributivity</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28A0BA6-EB1E-F880-5996-5E11E402DD8C}"/>
                  </a:ext>
                </a:extLst>
              </p:cNvPr>
              <p:cNvSpPr txBox="1"/>
              <p:nvPr/>
            </p:nvSpPr>
            <p:spPr>
              <a:xfrm>
                <a:off x="441615" y="2202776"/>
                <a:ext cx="11750385" cy="849079"/>
              </a:xfrm>
              <a:prstGeom prst="rect">
                <a:avLst/>
              </a:prstGeom>
              <a:noFill/>
            </p:spPr>
            <p:txBody>
              <a:bodyPr wrap="square" rtlCol="0">
                <a:spAutoFit/>
              </a:bodyPr>
              <a:lstStyle/>
              <a:p>
                <a:r>
                  <a:rPr lang="en-US" sz="4400" dirty="0"/>
                  <a:t>“</a:t>
                </a:r>
                <a14:m>
                  <m:oMath xmlns:m="http://schemas.openxmlformats.org/officeDocument/2006/math">
                    <m:r>
                      <a:rPr lang="en-US" sz="4400" b="0" i="1" smtClean="0">
                        <a:latin typeface="Cambria Math" panose="02040503050406030204" pitchFamily="18" charset="0"/>
                      </a:rPr>
                      <m:t>𝑥</m:t>
                    </m:r>
                    <m:r>
                      <a:rPr lang="en-US" sz="4400" b="0" i="1" smtClean="0">
                        <a:latin typeface="Cambria Math" panose="02040503050406030204" pitchFamily="18" charset="0"/>
                      </a:rPr>
                      <m:t>∈</m:t>
                    </m:r>
                    <m:r>
                      <a:rPr lang="en-US" sz="4400" b="0" i="1" smtClean="0">
                        <a:latin typeface="Cambria Math" panose="02040503050406030204" pitchFamily="18" charset="0"/>
                      </a:rPr>
                      <m:t>𝑝</m:t>
                    </m:r>
                    <m:r>
                      <a:rPr lang="en-US" sz="4400" b="0" i="1" smtClean="0">
                        <a:latin typeface="Cambria Math" panose="02040503050406030204" pitchFamily="18" charset="0"/>
                      </a:rPr>
                      <m:t>∩</m:t>
                    </m:r>
                    <m:bar>
                      <m:barPr>
                        <m:pos m:val="top"/>
                        <m:ctrlPr>
                          <a:rPr lang="en-US" sz="4400" b="0" i="1" smtClean="0">
                            <a:latin typeface="Cambria Math" panose="02040503050406030204" pitchFamily="18" charset="0"/>
                          </a:rPr>
                        </m:ctrlPr>
                      </m:barPr>
                      <m:e>
                        <m:r>
                          <a:rPr lang="en-US" sz="4400" b="0" i="1" smtClean="0">
                            <a:latin typeface="Cambria Math" panose="02040503050406030204" pitchFamily="18" charset="0"/>
                          </a:rPr>
                          <m:t>𝑆𝑝</m:t>
                        </m:r>
                      </m:e>
                    </m:bar>
                    <m:r>
                      <a:rPr lang="en-US" sz="4400" b="0" i="1" smtClean="0">
                        <a:latin typeface="Cambria Math" panose="02040503050406030204" pitchFamily="18" charset="0"/>
                      </a:rPr>
                      <m:t>(</m:t>
                    </m:r>
                    <m:r>
                      <a:rPr lang="en-US" sz="4400" b="0" i="1" smtClean="0">
                        <a:latin typeface="Cambria Math" panose="02040503050406030204" pitchFamily="18" charset="0"/>
                      </a:rPr>
                      <m:t>𝑞</m:t>
                    </m:r>
                    <m:r>
                      <a:rPr lang="en-US" sz="4400" b="0" i="1" smtClean="0">
                        <a:latin typeface="Cambria Math" panose="02040503050406030204" pitchFamily="18" charset="0"/>
                      </a:rPr>
                      <m:t>,</m:t>
                    </m:r>
                    <m:r>
                      <a:rPr lang="en-US" sz="4400" b="0" i="1" smtClean="0">
                        <a:latin typeface="Cambria Math" panose="02040503050406030204" pitchFamily="18" charset="0"/>
                      </a:rPr>
                      <m:t>𝑟</m:t>
                    </m:r>
                    <m:r>
                      <a:rPr lang="en-US" sz="4400" b="0" i="1" smtClean="0">
                        <a:latin typeface="Cambria Math" panose="02040503050406030204" pitchFamily="18" charset="0"/>
                      </a:rPr>
                      <m:t>)</m:t>
                    </m:r>
                  </m:oMath>
                </a14:m>
                <a:r>
                  <a:rPr lang="en-US" sz="4400" dirty="0"/>
                  <a:t>”</a:t>
                </a:r>
                <a14:m>
                  <m:oMath xmlns:m="http://schemas.openxmlformats.org/officeDocument/2006/math">
                    <m:r>
                      <a:rPr lang="en-US" sz="4400" i="1">
                        <a:latin typeface="Cambria Math" panose="02040503050406030204" pitchFamily="18" charset="0"/>
                        <a:ea typeface="Cambria Math" panose="02040503050406030204" pitchFamily="18" charset="0"/>
                      </a:rPr>
                      <m:t>↮</m:t>
                    </m:r>
                  </m:oMath>
                </a14:m>
                <a:r>
                  <a:rPr lang="en-US" sz="4400" dirty="0"/>
                  <a:t>“</a:t>
                </a:r>
                <a14:m>
                  <m:oMath xmlns:m="http://schemas.openxmlformats.org/officeDocument/2006/math">
                    <m:r>
                      <a:rPr lang="en-US" sz="4400" b="0" i="1" dirty="0" smtClean="0">
                        <a:latin typeface="Cambria Math" panose="02040503050406030204" pitchFamily="18" charset="0"/>
                      </a:rPr>
                      <m:t>𝑥</m:t>
                    </m:r>
                    <m:r>
                      <a:rPr lang="en-US" sz="4400" b="0" i="1" dirty="0" smtClean="0">
                        <a:latin typeface="Cambria Math" panose="02040503050406030204" pitchFamily="18" charset="0"/>
                      </a:rPr>
                      <m:t>∈</m:t>
                    </m:r>
                    <m:bar>
                      <m:barPr>
                        <m:pos m:val="top"/>
                        <m:ctrlPr>
                          <a:rPr lang="en-US" sz="4400" i="1">
                            <a:latin typeface="Cambria Math" panose="02040503050406030204" pitchFamily="18" charset="0"/>
                          </a:rPr>
                        </m:ctrlPr>
                      </m:barPr>
                      <m:e>
                        <m:r>
                          <a:rPr lang="en-US" sz="4400" i="1">
                            <a:latin typeface="Cambria Math" panose="02040503050406030204" pitchFamily="18" charset="0"/>
                          </a:rPr>
                          <m:t>𝑆𝑝</m:t>
                        </m:r>
                      </m:e>
                    </m:bar>
                    <m:r>
                      <a:rPr lang="en-US" sz="4400" i="1">
                        <a:latin typeface="Cambria Math" panose="02040503050406030204" pitchFamily="18" charset="0"/>
                      </a:rPr>
                      <m:t>(</m:t>
                    </m:r>
                    <m:r>
                      <a:rPr lang="en-US" sz="4400" b="0" i="1" smtClean="0">
                        <a:latin typeface="Cambria Math" panose="02040503050406030204" pitchFamily="18" charset="0"/>
                      </a:rPr>
                      <m:t>𝑝</m:t>
                    </m:r>
                    <m:r>
                      <a:rPr lang="en-US" sz="4400" b="0" i="1" smtClean="0">
                        <a:latin typeface="Cambria Math" panose="02040503050406030204" pitchFamily="18" charset="0"/>
                      </a:rPr>
                      <m:t>∩</m:t>
                    </m:r>
                    <m:r>
                      <a:rPr lang="en-US" sz="4400" b="0" i="1" smtClean="0">
                        <a:latin typeface="Cambria Math" panose="02040503050406030204" pitchFamily="18" charset="0"/>
                      </a:rPr>
                      <m:t>𝑞</m:t>
                    </m:r>
                    <m:r>
                      <a:rPr lang="en-US" sz="4400" i="1">
                        <a:latin typeface="Cambria Math" panose="02040503050406030204" pitchFamily="18" charset="0"/>
                      </a:rPr>
                      <m:t>,</m:t>
                    </m:r>
                    <m:r>
                      <a:rPr lang="en-US" sz="4400" b="0" i="1" smtClean="0">
                        <a:latin typeface="Cambria Math" panose="02040503050406030204" pitchFamily="18" charset="0"/>
                      </a:rPr>
                      <m:t>𝑝</m:t>
                    </m:r>
                    <m:r>
                      <a:rPr lang="en-US" sz="4400" b="0" i="1" smtClean="0">
                        <a:latin typeface="Cambria Math" panose="02040503050406030204" pitchFamily="18" charset="0"/>
                      </a:rPr>
                      <m:t>∩</m:t>
                    </m:r>
                    <m:r>
                      <a:rPr lang="en-US" sz="4400" b="0" i="1" smtClean="0">
                        <a:latin typeface="Cambria Math" panose="02040503050406030204" pitchFamily="18" charset="0"/>
                      </a:rPr>
                      <m:t>𝑟</m:t>
                    </m:r>
                    <m:r>
                      <a:rPr lang="en-US" sz="4400" i="1">
                        <a:latin typeface="Cambria Math" panose="02040503050406030204" pitchFamily="18" charset="0"/>
                      </a:rPr>
                      <m:t>)</m:t>
                    </m:r>
                  </m:oMath>
                </a14:m>
                <a:r>
                  <a:rPr lang="en-US" sz="4400" dirty="0"/>
                  <a:t>”</a:t>
                </a:r>
              </a:p>
            </p:txBody>
          </p:sp>
        </mc:Choice>
        <mc:Fallback xmlns="">
          <p:sp>
            <p:nvSpPr>
              <p:cNvPr id="6" name="TextBox 5">
                <a:extLst>
                  <a:ext uri="{FF2B5EF4-FFF2-40B4-BE49-F238E27FC236}">
                    <a16:creationId xmlns:a16="http://schemas.microsoft.com/office/drawing/2014/main" id="{128A0BA6-EB1E-F880-5996-5E11E402DD8C}"/>
                  </a:ext>
                </a:extLst>
              </p:cNvPr>
              <p:cNvSpPr txBox="1">
                <a:spLocks noRot="1" noChangeAspect="1" noMove="1" noResize="1" noEditPoints="1" noAdjustHandles="1" noChangeArrowheads="1" noChangeShapeType="1" noTextEdit="1"/>
              </p:cNvSpPr>
              <p:nvPr/>
            </p:nvSpPr>
            <p:spPr>
              <a:xfrm>
                <a:off x="441615" y="2202776"/>
                <a:ext cx="11750385" cy="849079"/>
              </a:xfrm>
              <a:prstGeom prst="rect">
                <a:avLst/>
              </a:prstGeom>
              <a:blipFill>
                <a:blip r:embed="rId2"/>
                <a:stretch>
                  <a:fillRect l="-2075" t="-5000" b="-32857"/>
                </a:stretch>
              </a:blipFill>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07DA66C-AC9A-0AFB-6478-B9E73B1E0477}"/>
              </a:ext>
            </a:extLst>
          </p:cNvPr>
          <p:cNvCxnSpPr/>
          <p:nvPr/>
        </p:nvCxnSpPr>
        <p:spPr>
          <a:xfrm flipH="1">
            <a:off x="9560560" y="1595120"/>
            <a:ext cx="162560" cy="607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97715255-6475-78FA-E351-16F4BE96C103}"/>
              </a:ext>
            </a:extLst>
          </p:cNvPr>
          <p:cNvSpPr txBox="1"/>
          <p:nvPr/>
        </p:nvSpPr>
        <p:spPr>
          <a:xfrm>
            <a:off x="8199120" y="1209992"/>
            <a:ext cx="3265446" cy="369332"/>
          </a:xfrm>
          <a:prstGeom prst="rect">
            <a:avLst/>
          </a:prstGeom>
          <a:noFill/>
        </p:spPr>
        <p:txBody>
          <a:bodyPr wrap="none" rtlCol="0">
            <a:spAutoFit/>
          </a:bodyPr>
          <a:lstStyle/>
          <a:p>
            <a:r>
              <a:rPr lang="en-US" dirty="0"/>
              <a:t>Translated into lattice operations</a:t>
            </a:r>
          </a:p>
        </p:txBody>
      </p:sp>
      <p:cxnSp>
        <p:nvCxnSpPr>
          <p:cNvPr id="11" name="Straight Arrow Connector 10">
            <a:extLst>
              <a:ext uri="{FF2B5EF4-FFF2-40B4-BE49-F238E27FC236}">
                <a16:creationId xmlns:a16="http://schemas.microsoft.com/office/drawing/2014/main" id="{0C99B01F-E909-6BF0-035C-B5898D8D2C65}"/>
              </a:ext>
            </a:extLst>
          </p:cNvPr>
          <p:cNvCxnSpPr>
            <a:cxnSpLocks/>
          </p:cNvCxnSpPr>
          <p:nvPr/>
        </p:nvCxnSpPr>
        <p:spPr>
          <a:xfrm flipH="1" flipV="1">
            <a:off x="2753360" y="3050505"/>
            <a:ext cx="595678" cy="3784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6D76B9-6DD3-9BA7-36D2-9D00047DFE49}"/>
                  </a:ext>
                </a:extLst>
              </p:cNvPr>
              <p:cNvSpPr txBox="1"/>
              <p:nvPr/>
            </p:nvSpPr>
            <p:spPr>
              <a:xfrm>
                <a:off x="3583886" y="3111294"/>
                <a:ext cx="4688840" cy="1200329"/>
              </a:xfrm>
              <a:prstGeom prst="rect">
                <a:avLst/>
              </a:prstGeom>
              <a:noFill/>
            </p:spPr>
            <p:txBody>
              <a:bodyPr wrap="square" rtlCol="0">
                <a:spAutoFit/>
              </a:bodyPr>
              <a:lstStyle/>
              <a:p>
                <a:r>
                  <a:rPr lang="en-US" sz="2400" dirty="0"/>
                  <a:t>E.g. intersection between the line </a:t>
                </a:r>
                <a14:m>
                  <m:oMath xmlns:m="http://schemas.openxmlformats.org/officeDocument/2006/math">
                    <m:r>
                      <a:rPr lang="en-US" sz="2400" b="0" i="1" smtClean="0">
                        <a:latin typeface="Cambria Math" panose="02040503050406030204" pitchFamily="18" charset="0"/>
                      </a:rPr>
                      <m:t>𝑝</m:t>
                    </m:r>
                  </m:oMath>
                </a14:m>
                <a:r>
                  <a:rPr lang="en-US" sz="2400" dirty="0"/>
                  <a:t> and the plane identified by lines </a:t>
                </a:r>
                <a14:m>
                  <m:oMath xmlns:m="http://schemas.openxmlformats.org/officeDocument/2006/math">
                    <m:r>
                      <a:rPr lang="en-US" sz="2400" b="0" i="1" smtClean="0">
                        <a:latin typeface="Cambria Math" panose="02040503050406030204" pitchFamily="18" charset="0"/>
                      </a:rPr>
                      <m:t>𝑞</m:t>
                    </m:r>
                  </m:oMath>
                </a14:m>
                <a:r>
                  <a:rPr lang="en-US" sz="2400" dirty="0"/>
                  <a:t> and </a:t>
                </a:r>
                <a14:m>
                  <m:oMath xmlns:m="http://schemas.openxmlformats.org/officeDocument/2006/math">
                    <m:r>
                      <a:rPr lang="en-US" sz="2400" b="0" i="1" smtClean="0">
                        <a:latin typeface="Cambria Math" panose="02040503050406030204" pitchFamily="18" charset="0"/>
                      </a:rPr>
                      <m:t>𝑟</m:t>
                    </m:r>
                  </m:oMath>
                </a14:m>
                <a:endParaRPr lang="en-US" sz="2400" dirty="0"/>
              </a:p>
            </p:txBody>
          </p:sp>
        </mc:Choice>
        <mc:Fallback xmlns="">
          <p:sp>
            <p:nvSpPr>
              <p:cNvPr id="13" name="TextBox 12">
                <a:extLst>
                  <a:ext uri="{FF2B5EF4-FFF2-40B4-BE49-F238E27FC236}">
                    <a16:creationId xmlns:a16="http://schemas.microsoft.com/office/drawing/2014/main" id="{326D76B9-6DD3-9BA7-36D2-9D00047DFE49}"/>
                  </a:ext>
                </a:extLst>
              </p:cNvPr>
              <p:cNvSpPr txBox="1">
                <a:spLocks noRot="1" noChangeAspect="1" noMove="1" noResize="1" noEditPoints="1" noAdjustHandles="1" noChangeArrowheads="1" noChangeShapeType="1" noTextEdit="1"/>
              </p:cNvSpPr>
              <p:nvPr/>
            </p:nvSpPr>
            <p:spPr>
              <a:xfrm>
                <a:off x="3583886" y="3111294"/>
                <a:ext cx="4688840" cy="1200329"/>
              </a:xfrm>
              <a:prstGeom prst="rect">
                <a:avLst/>
              </a:prstGeom>
              <a:blipFill>
                <a:blip r:embed="rId3"/>
                <a:stretch>
                  <a:fillRect l="-2081"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EB12E6EB-86A5-C2F0-956C-D4542D24E45E}"/>
                  </a:ext>
                </a:extLst>
              </p:cNvPr>
              <p:cNvSpPr txBox="1"/>
              <p:nvPr/>
            </p:nvSpPr>
            <p:spPr>
              <a:xfrm>
                <a:off x="441615" y="1158486"/>
                <a:ext cx="7654338"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𝑝</m:t>
                      </m:r>
                      <m:r>
                        <a:rPr lang="en-US" sz="4400" b="0" i="1" smtClean="0">
                          <a:latin typeface="Cambria Math" panose="02040503050406030204" pitchFamily="18" charset="0"/>
                        </a:rPr>
                        <m:t>∧</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𝑞</m:t>
                          </m:r>
                          <m:r>
                            <a:rPr lang="en-US" sz="4400" b="0" i="1" smtClean="0">
                              <a:latin typeface="Cambria Math" panose="02040503050406030204" pitchFamily="18" charset="0"/>
                            </a:rPr>
                            <m:t>∨</m:t>
                          </m:r>
                          <m:r>
                            <a:rPr lang="en-US" sz="4400" b="0" i="1" smtClean="0">
                              <a:latin typeface="Cambria Math" panose="02040503050406030204" pitchFamily="18" charset="0"/>
                            </a:rPr>
                            <m:t>𝑟</m:t>
                          </m:r>
                        </m:e>
                      </m:d>
                      <m:r>
                        <a:rPr lang="en-US" sz="4400" b="0" i="1" smtClean="0">
                          <a:latin typeface="Cambria Math" panose="02040503050406030204" pitchFamily="18" charset="0"/>
                          <a:ea typeface="Cambria Math" panose="02040503050406030204" pitchFamily="18" charset="0"/>
                        </a:rPr>
                        <m:t>↮</m:t>
                      </m:r>
                      <m:d>
                        <m:dPr>
                          <m:ctrlPr>
                            <a:rPr lang="en-US" sz="4400" b="0" i="1" smtClean="0">
                              <a:latin typeface="Cambria Math" panose="02040503050406030204" pitchFamily="18" charset="0"/>
                              <a:ea typeface="Cambria Math" panose="02040503050406030204" pitchFamily="18" charset="0"/>
                            </a:rPr>
                          </m:ctrlPr>
                        </m:dPr>
                        <m:e>
                          <m:r>
                            <a:rPr lang="en-US" sz="4400" b="0" i="1" smtClean="0">
                              <a:latin typeface="Cambria Math" panose="02040503050406030204" pitchFamily="18" charset="0"/>
                              <a:ea typeface="Cambria Math" panose="02040503050406030204" pitchFamily="18" charset="0"/>
                            </a:rPr>
                            <m:t>𝑝</m:t>
                          </m:r>
                          <m:r>
                            <a:rPr lang="en-US" sz="4400" b="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𝑞</m:t>
                          </m:r>
                        </m:e>
                      </m:d>
                      <m:r>
                        <a:rPr lang="en-US" sz="4400" b="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𝑝</m:t>
                      </m:r>
                      <m:r>
                        <a:rPr lang="en-US" sz="4400" b="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𝑟</m:t>
                      </m:r>
                      <m:r>
                        <a:rPr lang="en-US" sz="4400" b="0" i="1" smtClean="0">
                          <a:latin typeface="Cambria Math" panose="02040503050406030204" pitchFamily="18" charset="0"/>
                          <a:ea typeface="Cambria Math" panose="02040503050406030204" pitchFamily="18" charset="0"/>
                        </a:rPr>
                        <m:t>)</m:t>
                      </m:r>
                    </m:oMath>
                  </m:oMathPara>
                </a14:m>
                <a:endParaRPr lang="en-US" sz="4400" dirty="0"/>
              </a:p>
            </p:txBody>
          </p:sp>
        </mc:Choice>
        <mc:Fallback xmlns="">
          <p:sp>
            <p:nvSpPr>
              <p:cNvPr id="3" name="TextBox 2">
                <a:extLst>
                  <a:ext uri="{FF2B5EF4-FFF2-40B4-BE49-F238E27FC236}">
                    <a16:creationId xmlns:a16="http://schemas.microsoft.com/office/drawing/2014/main" id="{EB12E6EB-86A5-C2F0-956C-D4542D24E45E}"/>
                  </a:ext>
                </a:extLst>
              </p:cNvPr>
              <p:cNvSpPr txBox="1">
                <a:spLocks noRot="1" noChangeAspect="1" noMove="1" noResize="1" noEditPoints="1" noAdjustHandles="1" noChangeArrowheads="1" noChangeShapeType="1" noTextEdit="1"/>
              </p:cNvSpPr>
              <p:nvPr/>
            </p:nvSpPr>
            <p:spPr>
              <a:xfrm>
                <a:off x="441615" y="1158486"/>
                <a:ext cx="7654338" cy="76944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163FC08-7F5F-43D2-B1B2-3247932F229D}"/>
                  </a:ext>
                </a:extLst>
              </p:cNvPr>
              <p:cNvSpPr txBox="1"/>
              <p:nvPr/>
            </p:nvSpPr>
            <p:spPr>
              <a:xfrm>
                <a:off x="4719320" y="4311623"/>
                <a:ext cx="4688840" cy="1200329"/>
              </a:xfrm>
              <a:prstGeom prst="rect">
                <a:avLst/>
              </a:prstGeom>
              <a:noFill/>
            </p:spPr>
            <p:txBody>
              <a:bodyPr wrap="square" rtlCol="0">
                <a:spAutoFit/>
              </a:bodyPr>
              <a:lstStyle/>
              <a:p>
                <a:r>
                  <a:rPr lang="en-US" sz="2400" dirty="0"/>
                  <a:t>E.g. the plane identified by the intersection of lines </a:t>
                </a:r>
                <a14:m>
                  <m:oMath xmlns:m="http://schemas.openxmlformats.org/officeDocument/2006/math">
                    <m:r>
                      <a:rPr lang="en-US" sz="2400" b="0" i="1" smtClean="0">
                        <a:latin typeface="Cambria Math" panose="02040503050406030204" pitchFamily="18" charset="0"/>
                      </a:rPr>
                      <m:t>𝑝</m:t>
                    </m:r>
                  </m:oMath>
                </a14:m>
                <a:r>
                  <a:rPr lang="en-US" sz="2400" dirty="0"/>
                  <a:t> and </a:t>
                </a:r>
                <a14:m>
                  <m:oMath xmlns:m="http://schemas.openxmlformats.org/officeDocument/2006/math">
                    <m:r>
                      <a:rPr lang="en-US" sz="2400" b="0" i="1" smtClean="0">
                        <a:latin typeface="Cambria Math" panose="02040503050406030204" pitchFamily="18" charset="0"/>
                      </a:rPr>
                      <m:t>𝑞</m:t>
                    </m:r>
                  </m:oMath>
                </a14:m>
                <a:r>
                  <a:rPr lang="en-US" sz="2400" dirty="0"/>
                  <a:t> and the intersection of lines </a:t>
                </a:r>
                <a14:m>
                  <m:oMath xmlns:m="http://schemas.openxmlformats.org/officeDocument/2006/math">
                    <m:r>
                      <a:rPr lang="en-US" sz="2400" b="0" i="1" smtClean="0">
                        <a:latin typeface="Cambria Math" panose="02040503050406030204" pitchFamily="18" charset="0"/>
                      </a:rPr>
                      <m:t>𝑝</m:t>
                    </m:r>
                  </m:oMath>
                </a14:m>
                <a:r>
                  <a:rPr lang="en-US" sz="2400" dirty="0"/>
                  <a:t> and </a:t>
                </a:r>
                <a14:m>
                  <m:oMath xmlns:m="http://schemas.openxmlformats.org/officeDocument/2006/math">
                    <m:r>
                      <a:rPr lang="en-US" sz="2400" b="0" i="1" smtClean="0">
                        <a:latin typeface="Cambria Math" panose="02040503050406030204" pitchFamily="18" charset="0"/>
                      </a:rPr>
                      <m:t>𝑟</m:t>
                    </m:r>
                  </m:oMath>
                </a14:m>
                <a:endParaRPr lang="en-US" sz="2400" dirty="0"/>
              </a:p>
            </p:txBody>
          </p:sp>
        </mc:Choice>
        <mc:Fallback xmlns="">
          <p:sp>
            <p:nvSpPr>
              <p:cNvPr id="10" name="TextBox 9">
                <a:extLst>
                  <a:ext uri="{FF2B5EF4-FFF2-40B4-BE49-F238E27FC236}">
                    <a16:creationId xmlns:a16="http://schemas.microsoft.com/office/drawing/2014/main" id="{2163FC08-7F5F-43D2-B1B2-3247932F229D}"/>
                  </a:ext>
                </a:extLst>
              </p:cNvPr>
              <p:cNvSpPr txBox="1">
                <a:spLocks noRot="1" noChangeAspect="1" noMove="1" noResize="1" noEditPoints="1" noAdjustHandles="1" noChangeArrowheads="1" noChangeShapeType="1" noTextEdit="1"/>
              </p:cNvSpPr>
              <p:nvPr/>
            </p:nvSpPr>
            <p:spPr>
              <a:xfrm>
                <a:off x="4719320" y="4311623"/>
                <a:ext cx="4688840" cy="1200329"/>
              </a:xfrm>
              <a:prstGeom prst="rect">
                <a:avLst/>
              </a:prstGeom>
              <a:blipFill>
                <a:blip r:embed="rId5"/>
                <a:stretch>
                  <a:fillRect l="-1951" t="-4061" r="-2601" b="-10660"/>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25845801-EDAE-30A1-8344-1AB729732DCF}"/>
              </a:ext>
            </a:extLst>
          </p:cNvPr>
          <p:cNvCxnSpPr>
            <a:cxnSpLocks/>
          </p:cNvCxnSpPr>
          <p:nvPr/>
        </p:nvCxnSpPr>
        <p:spPr>
          <a:xfrm flipV="1">
            <a:off x="8199120" y="3050505"/>
            <a:ext cx="254000" cy="1176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AB6BFF16-6EBB-E7F8-724D-C60988662585}"/>
              </a:ext>
            </a:extLst>
          </p:cNvPr>
          <p:cNvGrpSpPr/>
          <p:nvPr/>
        </p:nvGrpSpPr>
        <p:grpSpPr>
          <a:xfrm>
            <a:off x="441615" y="3703314"/>
            <a:ext cx="3078970" cy="3199136"/>
            <a:chOff x="8655142" y="100585"/>
            <a:chExt cx="3078970" cy="3199136"/>
          </a:xfrm>
        </p:grpSpPr>
        <p:grpSp>
          <p:nvGrpSpPr>
            <p:cNvPr id="16" name="Group 15">
              <a:extLst>
                <a:ext uri="{FF2B5EF4-FFF2-40B4-BE49-F238E27FC236}">
                  <a16:creationId xmlns:a16="http://schemas.microsoft.com/office/drawing/2014/main" id="{C58B68D3-D776-7B91-CBB1-3C9F5A65E861}"/>
                </a:ext>
              </a:extLst>
            </p:cNvPr>
            <p:cNvGrpSpPr/>
            <p:nvPr/>
          </p:nvGrpSpPr>
          <p:grpSpPr>
            <a:xfrm>
              <a:off x="8754128" y="316921"/>
              <a:ext cx="2532742" cy="2982800"/>
              <a:chOff x="8691984" y="1124789"/>
              <a:chExt cx="2532742" cy="2982800"/>
            </a:xfrm>
          </p:grpSpPr>
          <p:cxnSp>
            <p:nvCxnSpPr>
              <p:cNvPr id="24" name="Straight Connector 23">
                <a:extLst>
                  <a:ext uri="{FF2B5EF4-FFF2-40B4-BE49-F238E27FC236}">
                    <a16:creationId xmlns:a16="http://schemas.microsoft.com/office/drawing/2014/main" id="{54E72297-3ADC-D960-AE7E-9A8DED7C7700}"/>
                  </a:ext>
                </a:extLst>
              </p:cNvPr>
              <p:cNvCxnSpPr>
                <a:cxnSpLocks/>
              </p:cNvCxnSpPr>
              <p:nvPr/>
            </p:nvCxnSpPr>
            <p:spPr>
              <a:xfrm flipV="1">
                <a:off x="8691984" y="2321956"/>
                <a:ext cx="2045081" cy="154765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70EE7472-3C5B-9FAA-8C64-2A565E334BEF}"/>
                      </a:ext>
                    </a:extLst>
                  </p:cNvPr>
                  <p:cNvSpPr txBox="1"/>
                  <p:nvPr/>
                </p:nvSpPr>
                <p:spPr>
                  <a:xfrm>
                    <a:off x="10798327" y="3645924"/>
                    <a:ext cx="42639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i="1" dirty="0">
                              <a:latin typeface="Cambria Math"/>
                            </a:rPr>
                            <m:t>𝑥</m:t>
                          </m:r>
                        </m:oMath>
                      </m:oMathPara>
                    </a14:m>
                    <a:endParaRPr lang="en-US" sz="2400" dirty="0"/>
                  </a:p>
                </p:txBody>
              </p:sp>
            </mc:Choice>
            <mc:Fallback xmlns="">
              <p:sp>
                <p:nvSpPr>
                  <p:cNvPr id="4" name="TextBox 3">
                    <a:extLst>
                      <a:ext uri="{FF2B5EF4-FFF2-40B4-BE49-F238E27FC236}">
                        <a16:creationId xmlns:a16="http://schemas.microsoft.com/office/drawing/2014/main" id="{8C91B323-A126-D57A-928C-AAE3046E9990}"/>
                      </a:ext>
                    </a:extLst>
                  </p:cNvPr>
                  <p:cNvSpPr txBox="1">
                    <a:spLocks noRot="1" noChangeAspect="1" noMove="1" noResize="1" noEditPoints="1" noAdjustHandles="1" noChangeArrowheads="1" noChangeShapeType="1" noTextEdit="1"/>
                  </p:cNvSpPr>
                  <p:nvPr/>
                </p:nvSpPr>
                <p:spPr>
                  <a:xfrm>
                    <a:off x="10798327" y="3645924"/>
                    <a:ext cx="426399" cy="461665"/>
                  </a:xfrm>
                  <a:prstGeom prst="rect">
                    <a:avLst/>
                  </a:prstGeom>
                  <a:blipFill>
                    <a:blip r:embed="rId11"/>
                    <a:stretch>
                      <a:fillRect/>
                    </a:stretch>
                  </a:blipFill>
                </p:spPr>
                <p:txBody>
                  <a:bodyPr/>
                  <a:lstStyle/>
                  <a:p>
                    <a:r>
                      <a:rPr lang="en-US">
                        <a:noFill/>
                      </a:rPr>
                      <a:t> </a:t>
                    </a:r>
                  </a:p>
                </p:txBody>
              </p:sp>
            </mc:Fallback>
          </mc:AlternateContent>
          <p:cxnSp>
            <p:nvCxnSpPr>
              <p:cNvPr id="26" name="Straight Connector 25">
                <a:extLst>
                  <a:ext uri="{FF2B5EF4-FFF2-40B4-BE49-F238E27FC236}">
                    <a16:creationId xmlns:a16="http://schemas.microsoft.com/office/drawing/2014/main" id="{D9F53E44-5473-DE5D-5A97-10EF1ECFA3B2}"/>
                  </a:ext>
                </a:extLst>
              </p:cNvPr>
              <p:cNvCxnSpPr>
                <a:cxnSpLocks/>
              </p:cNvCxnSpPr>
              <p:nvPr/>
            </p:nvCxnSpPr>
            <p:spPr>
              <a:xfrm>
                <a:off x="8895184" y="1434323"/>
                <a:ext cx="0" cy="2512526"/>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47D24274-4426-118E-0B5E-10D9953DBA20}"/>
                      </a:ext>
                    </a:extLst>
                  </p:cNvPr>
                  <p:cNvSpPr txBox="1"/>
                  <p:nvPr/>
                </p:nvSpPr>
                <p:spPr>
                  <a:xfrm>
                    <a:off x="8895184" y="1124789"/>
                    <a:ext cx="430374"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𝑦</m:t>
                          </m:r>
                        </m:oMath>
                      </m:oMathPara>
                    </a14:m>
                    <a:endParaRPr lang="en-US" sz="2400" dirty="0"/>
                  </a:p>
                </p:txBody>
              </p:sp>
            </mc:Choice>
            <mc:Fallback xmlns="">
              <p:sp>
                <p:nvSpPr>
                  <p:cNvPr id="6" name="TextBox 5">
                    <a:extLst>
                      <a:ext uri="{FF2B5EF4-FFF2-40B4-BE49-F238E27FC236}">
                        <a16:creationId xmlns:a16="http://schemas.microsoft.com/office/drawing/2014/main" id="{67F9E515-14FC-82F8-93E2-7A6778595944}"/>
                      </a:ext>
                    </a:extLst>
                  </p:cNvPr>
                  <p:cNvSpPr txBox="1">
                    <a:spLocks noRot="1" noChangeAspect="1" noMove="1" noResize="1" noEditPoints="1" noAdjustHandles="1" noChangeArrowheads="1" noChangeShapeType="1" noTextEdit="1"/>
                  </p:cNvSpPr>
                  <p:nvPr/>
                </p:nvSpPr>
                <p:spPr>
                  <a:xfrm>
                    <a:off x="8895184" y="1124789"/>
                    <a:ext cx="430374" cy="461665"/>
                  </a:xfrm>
                  <a:prstGeom prst="rect">
                    <a:avLst/>
                  </a:prstGeom>
                  <a:blipFill>
                    <a:blip r:embed="rId12"/>
                    <a:stretch>
                      <a:fillRect b="-10667"/>
                    </a:stretch>
                  </a:blipFill>
                </p:spPr>
                <p:txBody>
                  <a:bodyPr/>
                  <a:lstStyle/>
                  <a:p>
                    <a:r>
                      <a:rPr lang="en-US">
                        <a:noFill/>
                      </a:rPr>
                      <a:t> </a:t>
                    </a:r>
                  </a:p>
                </p:txBody>
              </p:sp>
            </mc:Fallback>
          </mc:AlternateContent>
          <p:cxnSp>
            <p:nvCxnSpPr>
              <p:cNvPr id="28" name="Straight Connector 27">
                <a:extLst>
                  <a:ext uri="{FF2B5EF4-FFF2-40B4-BE49-F238E27FC236}">
                    <a16:creationId xmlns:a16="http://schemas.microsoft.com/office/drawing/2014/main" id="{3D19085B-81C9-49D7-831E-813F937F8C2B}"/>
                  </a:ext>
                </a:extLst>
              </p:cNvPr>
              <p:cNvCxnSpPr>
                <a:cxnSpLocks/>
              </p:cNvCxnSpPr>
              <p:nvPr/>
            </p:nvCxnSpPr>
            <p:spPr>
              <a:xfrm>
                <a:off x="8691984" y="3717213"/>
                <a:ext cx="2532742" cy="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1571C86D-E30F-BC5C-F4AF-8CDCE41B0EC4}"/>
                      </a:ext>
                    </a:extLst>
                  </p:cNvPr>
                  <p:cNvSpPr txBox="1"/>
                  <p:nvPr/>
                </p:nvSpPr>
                <p:spPr>
                  <a:xfrm>
                    <a:off x="10628699" y="1937039"/>
                    <a:ext cx="4079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dirty="0" smtClean="0">
                              <a:latin typeface="Cambria Math" panose="02040503050406030204" pitchFamily="18" charset="0"/>
                            </a:rPr>
                            <m:t>𝑧</m:t>
                          </m:r>
                        </m:oMath>
                      </m:oMathPara>
                    </a14:m>
                    <a:endParaRPr lang="en-US" sz="2400" dirty="0"/>
                  </a:p>
                </p:txBody>
              </p:sp>
            </mc:Choice>
            <mc:Fallback xmlns="">
              <p:sp>
                <p:nvSpPr>
                  <p:cNvPr id="17" name="TextBox 16">
                    <a:extLst>
                      <a:ext uri="{FF2B5EF4-FFF2-40B4-BE49-F238E27FC236}">
                        <a16:creationId xmlns:a16="http://schemas.microsoft.com/office/drawing/2014/main" id="{883744E7-F69A-F680-BD53-F6EBF646F29D}"/>
                      </a:ext>
                    </a:extLst>
                  </p:cNvPr>
                  <p:cNvSpPr txBox="1">
                    <a:spLocks noRot="1" noChangeAspect="1" noMove="1" noResize="1" noEditPoints="1" noAdjustHandles="1" noChangeArrowheads="1" noChangeShapeType="1" noTextEdit="1"/>
                  </p:cNvSpPr>
                  <p:nvPr/>
                </p:nvSpPr>
                <p:spPr>
                  <a:xfrm>
                    <a:off x="10628699" y="1937039"/>
                    <a:ext cx="407932" cy="461665"/>
                  </a:xfrm>
                  <a:prstGeom prst="rect">
                    <a:avLst/>
                  </a:prstGeom>
                  <a:blipFill>
                    <a:blip r:embed="rId14"/>
                    <a:stretch>
                      <a:fillRect/>
                    </a:stretch>
                  </a:blipFill>
                </p:spPr>
                <p:txBody>
                  <a:bodyPr/>
                  <a:lstStyle/>
                  <a:p>
                    <a:r>
                      <a:rPr lang="en-US">
                        <a:noFill/>
                      </a:rPr>
                      <a:t> </a:t>
                    </a:r>
                  </a:p>
                </p:txBody>
              </p:sp>
            </mc:Fallback>
          </mc:AlternateContent>
        </p:grpSp>
        <p:cxnSp>
          <p:nvCxnSpPr>
            <p:cNvPr id="17" name="Straight Connector 16">
              <a:extLst>
                <a:ext uri="{FF2B5EF4-FFF2-40B4-BE49-F238E27FC236}">
                  <a16:creationId xmlns:a16="http://schemas.microsoft.com/office/drawing/2014/main" id="{27696A3F-F120-2272-E791-19E7596CCE0C}"/>
                </a:ext>
              </a:extLst>
            </p:cNvPr>
            <p:cNvCxnSpPr>
              <a:cxnSpLocks/>
            </p:cNvCxnSpPr>
            <p:nvPr/>
          </p:nvCxnSpPr>
          <p:spPr>
            <a:xfrm flipV="1">
              <a:off x="8957328" y="692458"/>
              <a:ext cx="2329542" cy="2216887"/>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F7EA535-9089-D5E2-0DCB-6BFA3B9BFD39}"/>
                </a:ext>
              </a:extLst>
            </p:cNvPr>
            <p:cNvCxnSpPr>
              <a:cxnSpLocks/>
            </p:cNvCxnSpPr>
            <p:nvPr/>
          </p:nvCxnSpPr>
          <p:spPr>
            <a:xfrm flipH="1">
              <a:off x="8958022" y="626455"/>
              <a:ext cx="1062477" cy="2282890"/>
            </a:xfrm>
            <a:prstGeom prst="line">
              <a:avLst/>
            </a:prstGeom>
          </p:spPr>
          <p:style>
            <a:lnRef idx="1">
              <a:schemeClr val="accent1"/>
            </a:lnRef>
            <a:fillRef idx="0">
              <a:schemeClr val="accent1"/>
            </a:fillRef>
            <a:effectRef idx="0">
              <a:schemeClr val="accent1"/>
            </a:effectRef>
            <a:fontRef idx="minor">
              <a:schemeClr val="tx1"/>
            </a:fontRef>
          </p:style>
        </p:cxnSp>
        <p:sp>
          <p:nvSpPr>
            <p:cNvPr id="19" name="Rectangle 42">
              <a:extLst>
                <a:ext uri="{FF2B5EF4-FFF2-40B4-BE49-F238E27FC236}">
                  <a16:creationId xmlns:a16="http://schemas.microsoft.com/office/drawing/2014/main" id="{0289A588-2E3A-82CB-0D91-36E326AE428A}"/>
                </a:ext>
              </a:extLst>
            </p:cNvPr>
            <p:cNvSpPr/>
            <p:nvPr/>
          </p:nvSpPr>
          <p:spPr>
            <a:xfrm>
              <a:off x="8655142" y="459091"/>
              <a:ext cx="3078970" cy="2773179"/>
            </a:xfrm>
            <a:custGeom>
              <a:avLst/>
              <a:gdLst>
                <a:gd name="connsiteX0" fmla="*/ 0 w 1376662"/>
                <a:gd name="connsiteY0" fmla="*/ 0 h 1360431"/>
                <a:gd name="connsiteX1" fmla="*/ 1376662 w 1376662"/>
                <a:gd name="connsiteY1" fmla="*/ 0 h 1360431"/>
                <a:gd name="connsiteX2" fmla="*/ 1376662 w 1376662"/>
                <a:gd name="connsiteY2" fmla="*/ 1360431 h 1360431"/>
                <a:gd name="connsiteX3" fmla="*/ 0 w 1376662"/>
                <a:gd name="connsiteY3" fmla="*/ 1360431 h 1360431"/>
                <a:gd name="connsiteX4" fmla="*/ 0 w 1376662"/>
                <a:gd name="connsiteY4" fmla="*/ 0 h 1360431"/>
                <a:gd name="connsiteX0" fmla="*/ 0 w 1382758"/>
                <a:gd name="connsiteY0" fmla="*/ 164592 h 1360431"/>
                <a:gd name="connsiteX1" fmla="*/ 1382758 w 1382758"/>
                <a:gd name="connsiteY1" fmla="*/ 0 h 1360431"/>
                <a:gd name="connsiteX2" fmla="*/ 1382758 w 1382758"/>
                <a:gd name="connsiteY2" fmla="*/ 1360431 h 1360431"/>
                <a:gd name="connsiteX3" fmla="*/ 6096 w 1382758"/>
                <a:gd name="connsiteY3" fmla="*/ 1360431 h 1360431"/>
                <a:gd name="connsiteX4" fmla="*/ 0 w 1382758"/>
                <a:gd name="connsiteY4" fmla="*/ 164592 h 1360431"/>
                <a:gd name="connsiteX0" fmla="*/ 0 w 1382758"/>
                <a:gd name="connsiteY0" fmla="*/ 0 h 1195839"/>
                <a:gd name="connsiteX1" fmla="*/ 1346182 w 1382758"/>
                <a:gd name="connsiteY1" fmla="*/ 243840 h 1195839"/>
                <a:gd name="connsiteX2" fmla="*/ 1382758 w 1382758"/>
                <a:gd name="connsiteY2" fmla="*/ 1195839 h 1195839"/>
                <a:gd name="connsiteX3" fmla="*/ 6096 w 1382758"/>
                <a:gd name="connsiteY3" fmla="*/ 1195839 h 1195839"/>
                <a:gd name="connsiteX4" fmla="*/ 0 w 1382758"/>
                <a:gd name="connsiteY4" fmla="*/ 0 h 1195839"/>
                <a:gd name="connsiteX0" fmla="*/ 0 w 1382758"/>
                <a:gd name="connsiteY0" fmla="*/ 0 h 1195839"/>
                <a:gd name="connsiteX1" fmla="*/ 870694 w 1382758"/>
                <a:gd name="connsiteY1" fmla="*/ 134112 h 1195839"/>
                <a:gd name="connsiteX2" fmla="*/ 1382758 w 1382758"/>
                <a:gd name="connsiteY2" fmla="*/ 1195839 h 1195839"/>
                <a:gd name="connsiteX3" fmla="*/ 6096 w 1382758"/>
                <a:gd name="connsiteY3" fmla="*/ 1195839 h 1195839"/>
                <a:gd name="connsiteX4" fmla="*/ 0 w 1382758"/>
                <a:gd name="connsiteY4" fmla="*/ 0 h 1195839"/>
                <a:gd name="connsiteX0" fmla="*/ 0 w 1382758"/>
                <a:gd name="connsiteY0" fmla="*/ 0 h 1195839"/>
                <a:gd name="connsiteX1" fmla="*/ 870694 w 1382758"/>
                <a:gd name="connsiteY1" fmla="*/ 134112 h 1195839"/>
                <a:gd name="connsiteX2" fmla="*/ 1382758 w 1382758"/>
                <a:gd name="connsiteY2" fmla="*/ 1195839 h 1195839"/>
                <a:gd name="connsiteX3" fmla="*/ 237744 w 1382758"/>
                <a:gd name="connsiteY3" fmla="*/ 866655 h 1195839"/>
                <a:gd name="connsiteX4" fmla="*/ 0 w 1382758"/>
                <a:gd name="connsiteY4" fmla="*/ 0 h 1195839"/>
                <a:gd name="connsiteX0" fmla="*/ 0 w 1285222"/>
                <a:gd name="connsiteY0" fmla="*/ 0 h 1165359"/>
                <a:gd name="connsiteX1" fmla="*/ 870694 w 1285222"/>
                <a:gd name="connsiteY1" fmla="*/ 134112 h 1165359"/>
                <a:gd name="connsiteX2" fmla="*/ 1285222 w 1285222"/>
                <a:gd name="connsiteY2" fmla="*/ 1165359 h 1165359"/>
                <a:gd name="connsiteX3" fmla="*/ 237744 w 1285222"/>
                <a:gd name="connsiteY3" fmla="*/ 866655 h 1165359"/>
                <a:gd name="connsiteX4" fmla="*/ 0 w 1285222"/>
                <a:gd name="connsiteY4" fmla="*/ 0 h 1165359"/>
                <a:gd name="connsiteX0" fmla="*/ 0 w 3263374"/>
                <a:gd name="connsiteY0" fmla="*/ 2662428 h 3827787"/>
                <a:gd name="connsiteX1" fmla="*/ 3263374 w 3263374"/>
                <a:gd name="connsiteY1" fmla="*/ 0 h 3827787"/>
                <a:gd name="connsiteX2" fmla="*/ 1285222 w 3263374"/>
                <a:gd name="connsiteY2" fmla="*/ 3827787 h 3827787"/>
                <a:gd name="connsiteX3" fmla="*/ 237744 w 3263374"/>
                <a:gd name="connsiteY3" fmla="*/ 3529083 h 3827787"/>
                <a:gd name="connsiteX4" fmla="*/ 0 w 3263374"/>
                <a:gd name="connsiteY4" fmla="*/ 2662428 h 3827787"/>
                <a:gd name="connsiteX0" fmla="*/ 1400556 w 3025630"/>
                <a:gd name="connsiteY0" fmla="*/ 0 h 3900939"/>
                <a:gd name="connsiteX1" fmla="*/ 3025630 w 3025630"/>
                <a:gd name="connsiteY1" fmla="*/ 73152 h 3900939"/>
                <a:gd name="connsiteX2" fmla="*/ 1047478 w 3025630"/>
                <a:gd name="connsiteY2" fmla="*/ 3900939 h 3900939"/>
                <a:gd name="connsiteX3" fmla="*/ 0 w 3025630"/>
                <a:gd name="connsiteY3" fmla="*/ 3602235 h 3900939"/>
                <a:gd name="connsiteX4" fmla="*/ 1400556 w 3025630"/>
                <a:gd name="connsiteY4" fmla="*/ 0 h 3900939"/>
                <a:gd name="connsiteX0" fmla="*/ 1507236 w 3132310"/>
                <a:gd name="connsiteY0" fmla="*/ 0 h 3900939"/>
                <a:gd name="connsiteX1" fmla="*/ 3132310 w 3132310"/>
                <a:gd name="connsiteY1" fmla="*/ 73152 h 3900939"/>
                <a:gd name="connsiteX2" fmla="*/ 1154158 w 3132310"/>
                <a:gd name="connsiteY2" fmla="*/ 3900939 h 3900939"/>
                <a:gd name="connsiteX3" fmla="*/ 0 w 3132310"/>
                <a:gd name="connsiteY3" fmla="*/ 2710695 h 3900939"/>
                <a:gd name="connsiteX4" fmla="*/ 1507236 w 3132310"/>
                <a:gd name="connsiteY4" fmla="*/ 0 h 3900939"/>
                <a:gd name="connsiteX0" fmla="*/ 1507236 w 3132310"/>
                <a:gd name="connsiteY0" fmla="*/ 0 h 2773179"/>
                <a:gd name="connsiteX1" fmla="*/ 3132310 w 3132310"/>
                <a:gd name="connsiteY1" fmla="*/ 73152 h 2773179"/>
                <a:gd name="connsiteX2" fmla="*/ 773158 w 3132310"/>
                <a:gd name="connsiteY2" fmla="*/ 2773179 h 2773179"/>
                <a:gd name="connsiteX3" fmla="*/ 0 w 3132310"/>
                <a:gd name="connsiteY3" fmla="*/ 2710695 h 2773179"/>
                <a:gd name="connsiteX4" fmla="*/ 1507236 w 3132310"/>
                <a:gd name="connsiteY4" fmla="*/ 0 h 2773179"/>
                <a:gd name="connsiteX0" fmla="*/ 1187196 w 2812270"/>
                <a:gd name="connsiteY0" fmla="*/ 0 h 2773179"/>
                <a:gd name="connsiteX1" fmla="*/ 2812270 w 2812270"/>
                <a:gd name="connsiteY1" fmla="*/ 73152 h 2773179"/>
                <a:gd name="connsiteX2" fmla="*/ 453118 w 2812270"/>
                <a:gd name="connsiteY2" fmla="*/ 2773179 h 2773179"/>
                <a:gd name="connsiteX3" fmla="*/ 0 w 2812270"/>
                <a:gd name="connsiteY3" fmla="*/ 2367795 h 2773179"/>
                <a:gd name="connsiteX4" fmla="*/ 1187196 w 2812270"/>
                <a:gd name="connsiteY4" fmla="*/ 0 h 2773179"/>
                <a:gd name="connsiteX0" fmla="*/ 1187196 w 3078970"/>
                <a:gd name="connsiteY0" fmla="*/ 0 h 2773179"/>
                <a:gd name="connsiteX1" fmla="*/ 3078970 w 3078970"/>
                <a:gd name="connsiteY1" fmla="*/ 73152 h 2773179"/>
                <a:gd name="connsiteX2" fmla="*/ 453118 w 3078970"/>
                <a:gd name="connsiteY2" fmla="*/ 2773179 h 2773179"/>
                <a:gd name="connsiteX3" fmla="*/ 0 w 3078970"/>
                <a:gd name="connsiteY3" fmla="*/ 2367795 h 2773179"/>
                <a:gd name="connsiteX4" fmla="*/ 1187196 w 3078970"/>
                <a:gd name="connsiteY4" fmla="*/ 0 h 277317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78970" h="2773179">
                  <a:moveTo>
                    <a:pt x="1187196" y="0"/>
                  </a:moveTo>
                  <a:lnTo>
                    <a:pt x="3078970" y="73152"/>
                  </a:lnTo>
                  <a:lnTo>
                    <a:pt x="453118" y="2773179"/>
                  </a:lnTo>
                  <a:lnTo>
                    <a:pt x="0" y="2367795"/>
                  </a:lnTo>
                  <a:lnTo>
                    <a:pt x="1187196" y="0"/>
                  </a:lnTo>
                  <a:close/>
                </a:path>
              </a:pathLst>
            </a:custGeom>
            <a:solidFill>
              <a:srgbClr val="4472C4">
                <a:alpha val="2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DCB461D1-46A2-0C02-41B8-C911534E782B}"/>
                </a:ext>
              </a:extLst>
            </p:cNvPr>
            <p:cNvCxnSpPr>
              <a:cxnSpLocks/>
            </p:cNvCxnSpPr>
            <p:nvPr/>
          </p:nvCxnSpPr>
          <p:spPr>
            <a:xfrm flipH="1">
              <a:off x="10083800" y="316921"/>
              <a:ext cx="607043" cy="3070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F2DC0AA-80E7-540E-621F-AAEDB5251DAA}"/>
                </a:ext>
              </a:extLst>
            </p:cNvPr>
            <p:cNvCxnSpPr>
              <a:cxnSpLocks/>
              <a:stCxn id="23" idx="1"/>
            </p:cNvCxnSpPr>
            <p:nvPr/>
          </p:nvCxnSpPr>
          <p:spPr>
            <a:xfrm flipH="1" flipV="1">
              <a:off x="10203488" y="2316296"/>
              <a:ext cx="223648" cy="162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1901460E-DD98-7807-F88F-C423C7BD8681}"/>
                </a:ext>
              </a:extLst>
            </p:cNvPr>
            <p:cNvSpPr txBox="1"/>
            <p:nvPr/>
          </p:nvSpPr>
          <p:spPr>
            <a:xfrm>
              <a:off x="10664042" y="100585"/>
              <a:ext cx="527709" cy="369332"/>
            </a:xfrm>
            <a:prstGeom prst="rect">
              <a:avLst/>
            </a:prstGeom>
            <a:noFill/>
          </p:spPr>
          <p:txBody>
            <a:bodyPr wrap="none" rtlCol="0">
              <a:spAutoFit/>
            </a:bodyPr>
            <a:lstStyle/>
            <a:p>
              <a:r>
                <a:rPr lang="en-US" dirty="0"/>
                <a:t>line</a:t>
              </a:r>
            </a:p>
          </p:txBody>
        </p:sp>
        <p:sp>
          <p:nvSpPr>
            <p:cNvPr id="23" name="TextBox 22">
              <a:extLst>
                <a:ext uri="{FF2B5EF4-FFF2-40B4-BE49-F238E27FC236}">
                  <a16:creationId xmlns:a16="http://schemas.microsoft.com/office/drawing/2014/main" id="{B676C1A4-0761-BC8F-98FC-8845EA31E64E}"/>
                </a:ext>
              </a:extLst>
            </p:cNvPr>
            <p:cNvSpPr txBox="1"/>
            <p:nvPr/>
          </p:nvSpPr>
          <p:spPr>
            <a:xfrm>
              <a:off x="10427136" y="2293803"/>
              <a:ext cx="707245" cy="369332"/>
            </a:xfrm>
            <a:prstGeom prst="rect">
              <a:avLst/>
            </a:prstGeom>
            <a:noFill/>
          </p:spPr>
          <p:txBody>
            <a:bodyPr wrap="none" rtlCol="0">
              <a:spAutoFit/>
            </a:bodyPr>
            <a:lstStyle/>
            <a:p>
              <a:r>
                <a:rPr lang="en-US" dirty="0"/>
                <a:t>plane</a:t>
              </a:r>
            </a:p>
          </p:txBody>
        </p:sp>
      </p:grpSp>
      <p:cxnSp>
        <p:nvCxnSpPr>
          <p:cNvPr id="33" name="Straight Connector 32">
            <a:extLst>
              <a:ext uri="{FF2B5EF4-FFF2-40B4-BE49-F238E27FC236}">
                <a16:creationId xmlns:a16="http://schemas.microsoft.com/office/drawing/2014/main" id="{549906F6-E4B0-CE97-66AA-D7A208326AF2}"/>
              </a:ext>
            </a:extLst>
          </p:cNvPr>
          <p:cNvCxnSpPr>
            <a:cxnSpLocks/>
          </p:cNvCxnSpPr>
          <p:nvPr/>
        </p:nvCxnSpPr>
        <p:spPr>
          <a:xfrm flipV="1">
            <a:off x="743801" y="4295186"/>
            <a:ext cx="1634626" cy="2216888"/>
          </a:xfrm>
          <a:prstGeom prst="line">
            <a:avLst/>
          </a:prstGeom>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4DB2BF89-BE69-B507-784D-4B088E99E890}"/>
              </a:ext>
            </a:extLst>
          </p:cNvPr>
          <p:cNvSpPr txBox="1"/>
          <p:nvPr/>
        </p:nvSpPr>
        <p:spPr>
          <a:xfrm>
            <a:off x="3723785" y="5648008"/>
            <a:ext cx="5755460" cy="1077218"/>
          </a:xfrm>
          <a:prstGeom prst="rect">
            <a:avLst/>
          </a:prstGeom>
          <a:noFill/>
        </p:spPr>
        <p:txBody>
          <a:bodyPr wrap="square" rtlCol="0">
            <a:spAutoFit/>
          </a:bodyPr>
          <a:lstStyle/>
          <a:p>
            <a:r>
              <a:rPr lang="en-US" sz="3200" dirty="0">
                <a:solidFill>
                  <a:schemeClr val="accent6">
                    <a:lumMod val="75000"/>
                  </a:schemeClr>
                </a:solidFill>
              </a:rPr>
              <a:t>Doesn’t work! Intersecting with the span is not the same.</a:t>
            </a:r>
          </a:p>
        </p:txBody>
      </p:sp>
    </p:spTree>
    <p:extLst>
      <p:ext uri="{BB962C8B-B14F-4D97-AF65-F5344CB8AC3E}">
        <p14:creationId xmlns:p14="http://schemas.microsoft.com/office/powerpoint/2010/main" val="42116026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E5A21AA3-D542-A16E-F21C-228E13C65719}"/>
                  </a:ext>
                </a:extLst>
              </p:cNvPr>
              <p:cNvSpPr txBox="1"/>
              <p:nvPr/>
            </p:nvSpPr>
            <p:spPr>
              <a:xfrm>
                <a:off x="248575" y="186430"/>
                <a:ext cx="9111405" cy="769441"/>
              </a:xfrm>
              <a:prstGeom prst="rect">
                <a:avLst/>
              </a:prstGeom>
              <a:noFill/>
            </p:spPr>
            <p:txBody>
              <a:bodyPr wrap="none" rtlCol="0">
                <a:spAutoFit/>
              </a:bodyPr>
              <a:lstStyle/>
              <a:p>
                <a:r>
                  <a:rPr lang="en-US" sz="4400" dirty="0"/>
                  <a:t>The lattice </a:t>
                </a:r>
                <a14:m>
                  <m:oMath xmlns:m="http://schemas.openxmlformats.org/officeDocument/2006/math">
                    <m:r>
                      <a:rPr lang="en-US" sz="4400" b="0" i="1" smtClean="0">
                        <a:latin typeface="Cambria Math" panose="02040503050406030204" pitchFamily="18" charset="0"/>
                      </a:rPr>
                      <m:t>ℒ</m:t>
                    </m:r>
                  </m:oMath>
                </a14:m>
                <a:r>
                  <a:rPr lang="en-US" sz="4400" dirty="0"/>
                  <a:t> is not a Boolean algebra…</a:t>
                </a:r>
              </a:p>
            </p:txBody>
          </p:sp>
        </mc:Choice>
        <mc:Fallback xmlns="">
          <p:sp>
            <p:nvSpPr>
              <p:cNvPr id="2" name="TextBox 1">
                <a:extLst>
                  <a:ext uri="{FF2B5EF4-FFF2-40B4-BE49-F238E27FC236}">
                    <a16:creationId xmlns:a16="http://schemas.microsoft.com/office/drawing/2014/main" id="{E5A21AA3-D542-A16E-F21C-228E13C65719}"/>
                  </a:ext>
                </a:extLst>
              </p:cNvPr>
              <p:cNvSpPr txBox="1">
                <a:spLocks noRot="1" noChangeAspect="1" noMove="1" noResize="1" noEditPoints="1" noAdjustHandles="1" noChangeArrowheads="1" noChangeShapeType="1" noTextEdit="1"/>
              </p:cNvSpPr>
              <p:nvPr/>
            </p:nvSpPr>
            <p:spPr>
              <a:xfrm>
                <a:off x="248575" y="186430"/>
                <a:ext cx="9111405" cy="769441"/>
              </a:xfrm>
              <a:prstGeom prst="rect">
                <a:avLst/>
              </a:prstGeom>
              <a:blipFill>
                <a:blip r:embed="rId2"/>
                <a:stretch>
                  <a:fillRect l="-2744" t="-16667" r="-1339" b="-37302"/>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172272FA-3894-16E9-624E-C2FA574CBEB2}"/>
              </a:ext>
            </a:extLst>
          </p:cNvPr>
          <p:cNvSpPr txBox="1"/>
          <p:nvPr/>
        </p:nvSpPr>
        <p:spPr>
          <a:xfrm>
            <a:off x="0" y="955871"/>
            <a:ext cx="12192000" cy="1323439"/>
          </a:xfrm>
          <a:prstGeom prst="rect">
            <a:avLst/>
          </a:prstGeom>
          <a:noFill/>
        </p:spPr>
        <p:txBody>
          <a:bodyPr wrap="square" rtlCol="0">
            <a:spAutoFit/>
          </a:bodyPr>
          <a:lstStyle/>
          <a:p>
            <a:pPr algn="ctr"/>
            <a:r>
              <a:rPr lang="en-US" sz="8000" dirty="0"/>
              <a:t>… and … ???</a:t>
            </a:r>
          </a:p>
        </p:txBody>
      </p:sp>
      <p:sp>
        <p:nvSpPr>
          <p:cNvPr id="4" name="TextBox 3">
            <a:extLst>
              <a:ext uri="{FF2B5EF4-FFF2-40B4-BE49-F238E27FC236}">
                <a16:creationId xmlns:a16="http://schemas.microsoft.com/office/drawing/2014/main" id="{BD5EFBDB-D41C-BF22-665F-71E6EDB950D7}"/>
              </a:ext>
            </a:extLst>
          </p:cNvPr>
          <p:cNvSpPr txBox="1"/>
          <p:nvPr/>
        </p:nvSpPr>
        <p:spPr>
          <a:xfrm>
            <a:off x="538480" y="2463976"/>
            <a:ext cx="11023600" cy="2062103"/>
          </a:xfrm>
          <a:prstGeom prst="rect">
            <a:avLst/>
          </a:prstGeom>
          <a:noFill/>
        </p:spPr>
        <p:txBody>
          <a:bodyPr wrap="square" rtlCol="0">
            <a:spAutoFit/>
          </a:bodyPr>
          <a:lstStyle/>
          <a:p>
            <a:r>
              <a:rPr lang="en-US" sz="3200" dirty="0"/>
              <a:t>Claim: the only relevant statements are those that are results of measurements. Since the lattice of closed subspaces contains all experimentally relevant statements, QM does not follow classical logic!</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2938F2A-88F8-4A35-BE4B-C5415D5D1760}"/>
                  </a:ext>
                </a:extLst>
              </p:cNvPr>
              <p:cNvSpPr txBox="1"/>
              <p:nvPr/>
            </p:nvSpPr>
            <p:spPr>
              <a:xfrm>
                <a:off x="538480" y="4937760"/>
                <a:ext cx="8444679" cy="1446550"/>
              </a:xfrm>
              <a:prstGeom prst="rect">
                <a:avLst/>
              </a:prstGeom>
              <a:noFill/>
            </p:spPr>
            <p:txBody>
              <a:bodyPr wrap="square" rtlCol="0">
                <a:spAutoFit/>
              </a:bodyPr>
              <a:lstStyle/>
              <a:p>
                <a:r>
                  <a:rPr lang="en-US" sz="4400" b="0" dirty="0">
                    <a:solidFill>
                      <a:srgbClr val="C00000"/>
                    </a:solidFill>
                  </a:rPr>
                  <a:t>Counterclaim: </a:t>
                </a:r>
                <a14:m>
                  <m:oMath xmlns:m="http://schemas.openxmlformats.org/officeDocument/2006/math">
                    <m:r>
                      <a:rPr lang="en-US" sz="4400" b="0" i="1" smtClean="0">
                        <a:solidFill>
                          <a:srgbClr val="C00000"/>
                        </a:solidFill>
                        <a:latin typeface="Cambria Math" panose="02040503050406030204" pitchFamily="18" charset="0"/>
                      </a:rPr>
                      <m:t>ℒ</m:t>
                    </m:r>
                  </m:oMath>
                </a14:m>
                <a:r>
                  <a:rPr lang="en-US" sz="4400" dirty="0">
                    <a:solidFill>
                      <a:srgbClr val="C00000"/>
                    </a:solidFill>
                  </a:rPr>
                  <a:t> does not contain all experimentally relevant statements!</a:t>
                </a:r>
              </a:p>
            </p:txBody>
          </p:sp>
        </mc:Choice>
        <mc:Fallback xmlns="">
          <p:sp>
            <p:nvSpPr>
              <p:cNvPr id="6" name="TextBox 5">
                <a:extLst>
                  <a:ext uri="{FF2B5EF4-FFF2-40B4-BE49-F238E27FC236}">
                    <a16:creationId xmlns:a16="http://schemas.microsoft.com/office/drawing/2014/main" id="{92938F2A-88F8-4A35-BE4B-C5415D5D1760}"/>
                  </a:ext>
                </a:extLst>
              </p:cNvPr>
              <p:cNvSpPr txBox="1">
                <a:spLocks noRot="1" noChangeAspect="1" noMove="1" noResize="1" noEditPoints="1" noAdjustHandles="1" noChangeArrowheads="1" noChangeShapeType="1" noTextEdit="1"/>
              </p:cNvSpPr>
              <p:nvPr/>
            </p:nvSpPr>
            <p:spPr>
              <a:xfrm>
                <a:off x="538480" y="4937760"/>
                <a:ext cx="8444679" cy="1446550"/>
              </a:xfrm>
              <a:prstGeom prst="rect">
                <a:avLst/>
              </a:prstGeom>
              <a:blipFill>
                <a:blip r:embed="rId3"/>
                <a:stretch>
                  <a:fillRect l="-2886" t="-8439" r="-4113" b="-19409"/>
                </a:stretch>
              </a:blipFill>
            </p:spPr>
            <p:txBody>
              <a:bodyPr/>
              <a:lstStyle/>
              <a:p>
                <a:r>
                  <a:rPr lang="en-US">
                    <a:noFill/>
                  </a:rPr>
                  <a:t> </a:t>
                </a:r>
              </a:p>
            </p:txBody>
          </p:sp>
        </mc:Fallback>
      </mc:AlternateContent>
    </p:spTree>
    <p:extLst>
      <p:ext uri="{BB962C8B-B14F-4D97-AF65-F5344CB8AC3E}">
        <p14:creationId xmlns:p14="http://schemas.microsoft.com/office/powerpoint/2010/main" val="18566784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1D73719-EB8A-C9C7-8528-FD92C00E54A2}"/>
                  </a:ext>
                </a:extLst>
              </p:cNvPr>
              <p:cNvSpPr txBox="1"/>
              <p:nvPr/>
            </p:nvSpPr>
            <p:spPr>
              <a:xfrm>
                <a:off x="1499196" y="1044186"/>
                <a:ext cx="9193607" cy="769441"/>
              </a:xfrm>
              <a:prstGeom prst="rect">
                <a:avLst/>
              </a:prstGeom>
              <a:noFill/>
            </p:spPr>
            <p:txBody>
              <a:bodyPr wrap="none" rtlCol="0">
                <a:spAutoFit/>
              </a:bodyPr>
              <a:lstStyle/>
              <a:p>
                <a:r>
                  <a:rPr lang="en-US" sz="4400" dirty="0"/>
                  <a:t>A probability space is a triple </a:t>
                </a:r>
                <a14:m>
                  <m:oMath xmlns:m="http://schemas.openxmlformats.org/officeDocument/2006/math">
                    <m:d>
                      <m:dPr>
                        <m:ctrlPr>
                          <a:rPr lang="en-US" sz="4400" b="0" i="1" smtClean="0">
                            <a:latin typeface="Cambria Math" panose="02040503050406030204" pitchFamily="18" charset="0"/>
                          </a:rPr>
                        </m:ctrlPr>
                      </m:dPr>
                      <m:e>
                        <m:r>
                          <m:rPr>
                            <m:sty m:val="p"/>
                          </m:rPr>
                          <a:rPr lang="en-US" sz="4400" b="0" i="0" smtClean="0">
                            <a:latin typeface="Cambria Math" panose="02040503050406030204" pitchFamily="18" charset="0"/>
                          </a:rPr>
                          <m:t>Ω</m:t>
                        </m:r>
                        <m:r>
                          <a:rPr lang="en-US" sz="4400" b="0" i="1" smtClean="0">
                            <a:latin typeface="Cambria Math" panose="02040503050406030204" pitchFamily="18" charset="0"/>
                          </a:rPr>
                          <m:t>, </m:t>
                        </m:r>
                        <m:sSub>
                          <m:sSubPr>
                            <m:ctrlPr>
                              <a:rPr lang="en-US" sz="4400" b="0" i="1" smtClean="0">
                                <a:latin typeface="Cambria Math" panose="02040503050406030204" pitchFamily="18" charset="0"/>
                              </a:rPr>
                            </m:ctrlPr>
                          </m:sSubPr>
                          <m:e>
                            <m:r>
                              <m:rPr>
                                <m:sty m:val="p"/>
                              </m:rPr>
                              <a:rPr lang="en-US" sz="4400" b="0" i="0" smtClean="0">
                                <a:latin typeface="Cambria Math" panose="02040503050406030204" pitchFamily="18" charset="0"/>
                              </a:rPr>
                              <m:t>Σ</m:t>
                            </m:r>
                          </m:e>
                          <m:sub>
                            <m:r>
                              <m:rPr>
                                <m:sty m:val="p"/>
                              </m:rPr>
                              <a:rPr lang="en-US" sz="4400" b="0" i="0" smtClean="0">
                                <a:latin typeface="Cambria Math" panose="02040503050406030204" pitchFamily="18" charset="0"/>
                              </a:rPr>
                              <m:t>Ω</m:t>
                            </m:r>
                          </m:sub>
                        </m:sSub>
                        <m:r>
                          <a:rPr lang="en-US" sz="4400" b="0" i="1" smtClean="0">
                            <a:latin typeface="Cambria Math" panose="02040503050406030204" pitchFamily="18" charset="0"/>
                          </a:rPr>
                          <m:t>, </m:t>
                        </m:r>
                        <m:r>
                          <a:rPr lang="en-US" sz="4400" b="0" i="1" smtClean="0">
                            <a:latin typeface="Cambria Math" panose="02040503050406030204" pitchFamily="18" charset="0"/>
                          </a:rPr>
                          <m:t>𝑃</m:t>
                        </m:r>
                      </m:e>
                    </m:d>
                  </m:oMath>
                </a14:m>
                <a:endParaRPr lang="en-US" sz="4400" dirty="0"/>
              </a:p>
            </p:txBody>
          </p:sp>
        </mc:Choice>
        <mc:Fallback xmlns="">
          <p:sp>
            <p:nvSpPr>
              <p:cNvPr id="4" name="TextBox 3">
                <a:extLst>
                  <a:ext uri="{FF2B5EF4-FFF2-40B4-BE49-F238E27FC236}">
                    <a16:creationId xmlns:a16="http://schemas.microsoft.com/office/drawing/2014/main" id="{11D73719-EB8A-C9C7-8528-FD92C00E54A2}"/>
                  </a:ext>
                </a:extLst>
              </p:cNvPr>
              <p:cNvSpPr txBox="1">
                <a:spLocks noRot="1" noChangeAspect="1" noMove="1" noResize="1" noEditPoints="1" noAdjustHandles="1" noChangeArrowheads="1" noChangeShapeType="1" noTextEdit="1"/>
              </p:cNvSpPr>
              <p:nvPr/>
            </p:nvSpPr>
            <p:spPr>
              <a:xfrm>
                <a:off x="1499196" y="1044186"/>
                <a:ext cx="9193607" cy="769441"/>
              </a:xfrm>
              <a:prstGeom prst="rect">
                <a:avLst/>
              </a:prstGeom>
              <a:blipFill>
                <a:blip r:embed="rId2"/>
                <a:stretch>
                  <a:fillRect l="-2719" t="-15748" b="-36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776363-6B85-82F3-E6C8-56E8C5A76351}"/>
                  </a:ext>
                </a:extLst>
              </p:cNvPr>
              <p:cNvSpPr txBox="1"/>
              <p:nvPr/>
            </p:nvSpPr>
            <p:spPr>
              <a:xfrm>
                <a:off x="423205" y="3608813"/>
                <a:ext cx="9598067" cy="1569660"/>
              </a:xfrm>
              <a:prstGeom prst="rect">
                <a:avLst/>
              </a:prstGeom>
              <a:noFill/>
            </p:spPr>
            <p:txBody>
              <a:bodyPr wrap="square" rtlCol="0">
                <a:spAutoFit/>
              </a:bodyPr>
              <a:lstStyle/>
              <a:p>
                <a:r>
                  <a:rPr lang="en-US" sz="3200" dirty="0"/>
                  <a:t>Mathematically, a </a:t>
                </a:r>
                <a14:m>
                  <m:oMath xmlns:m="http://schemas.openxmlformats.org/officeDocument/2006/math">
                    <m:r>
                      <a:rPr lang="en-US" sz="3200" b="0" i="1" smtClean="0">
                        <a:latin typeface="Cambria Math" panose="02040503050406030204" pitchFamily="18" charset="0"/>
                      </a:rPr>
                      <m:t>𝜎</m:t>
                    </m:r>
                  </m:oMath>
                </a14:m>
                <a:r>
                  <a:rPr lang="en-US" sz="3200" dirty="0"/>
                  <a:t>-algebra is a collection of subsets closed under complement, countable union and countable intersection</a:t>
                </a:r>
              </a:p>
            </p:txBody>
          </p:sp>
        </mc:Choice>
        <mc:Fallback xmlns="">
          <p:sp>
            <p:nvSpPr>
              <p:cNvPr id="10" name="TextBox 9">
                <a:extLst>
                  <a:ext uri="{FF2B5EF4-FFF2-40B4-BE49-F238E27FC236}">
                    <a16:creationId xmlns:a16="http://schemas.microsoft.com/office/drawing/2014/main" id="{F9776363-6B85-82F3-E6C8-56E8C5A76351}"/>
                  </a:ext>
                </a:extLst>
              </p:cNvPr>
              <p:cNvSpPr txBox="1">
                <a:spLocks noRot="1" noChangeAspect="1" noMove="1" noResize="1" noEditPoints="1" noAdjustHandles="1" noChangeArrowheads="1" noChangeShapeType="1" noTextEdit="1"/>
              </p:cNvSpPr>
              <p:nvPr/>
            </p:nvSpPr>
            <p:spPr>
              <a:xfrm>
                <a:off x="423205" y="3608813"/>
                <a:ext cx="9598067" cy="1569660"/>
              </a:xfrm>
              <a:prstGeom prst="rect">
                <a:avLst/>
              </a:prstGeom>
              <a:blipFill>
                <a:blip r:embed="rId3"/>
                <a:stretch>
                  <a:fillRect l="-1587" t="-4669" b="-120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9FDD25-402B-1816-BE3E-863FF3519FE2}"/>
                  </a:ext>
                </a:extLst>
              </p:cNvPr>
              <p:cNvSpPr txBox="1"/>
              <p:nvPr/>
            </p:nvSpPr>
            <p:spPr>
              <a:xfrm>
                <a:off x="390965" y="2048221"/>
                <a:ext cx="10405797" cy="1200329"/>
              </a:xfrm>
              <a:prstGeom prst="rect">
                <a:avLst/>
              </a:prstGeom>
              <a:noFill/>
            </p:spPr>
            <p:txBody>
              <a:bodyPr wrap="none" rtlCol="0">
                <a:spAutoFit/>
              </a:bodyPr>
              <a:lstStyle/>
              <a:p>
                <a:r>
                  <a:rPr lang="en-US" sz="2400" b="0" dirty="0"/>
                  <a:t>Sample space </a:t>
                </a:r>
                <a14:m>
                  <m:oMath xmlns:m="http://schemas.openxmlformats.org/officeDocument/2006/math">
                    <m:r>
                      <m:rPr>
                        <m:sty m:val="p"/>
                      </m:rPr>
                      <a:rPr lang="en-US" sz="2400" b="0" i="0" smtClean="0">
                        <a:latin typeface="Cambria Math" panose="02040503050406030204" pitchFamily="18" charset="0"/>
                      </a:rPr>
                      <m:t>Ω</m:t>
                    </m:r>
                  </m:oMath>
                </a14:m>
                <a:r>
                  <a:rPr lang="en-US" sz="2400" dirty="0"/>
                  <a:t> – the set of all possible outcomes (</a:t>
                </a:r>
                <a14:m>
                  <m:oMath xmlns:m="http://schemas.openxmlformats.org/officeDocument/2006/math">
                    <m:r>
                      <a:rPr lang="en-US" sz="2400" b="0" i="1" smtClean="0">
                        <a:latin typeface="Cambria Math" panose="02040503050406030204" pitchFamily="18" charset="0"/>
                      </a:rPr>
                      <m:t>{1,2,3,4,5,6}</m:t>
                    </m:r>
                  </m:oMath>
                </a14:m>
                <a:r>
                  <a:rPr lang="en-US" sz="2400" dirty="0"/>
                  <a:t> for a die)</a:t>
                </a:r>
              </a:p>
              <a:p>
                <a:r>
                  <a:rPr lang="en-US" sz="2400" dirty="0"/>
                  <a:t>A </a:t>
                </a:r>
                <a14:m>
                  <m:oMath xmlns:m="http://schemas.openxmlformats.org/officeDocument/2006/math">
                    <m:r>
                      <a:rPr lang="en-US" sz="2400" b="0" i="1" smtClean="0">
                        <a:latin typeface="Cambria Math" panose="02040503050406030204" pitchFamily="18" charset="0"/>
                      </a:rPr>
                      <m:t>𝜎</m:t>
                    </m:r>
                  </m:oMath>
                </a14:m>
                <a:r>
                  <a:rPr lang="en-US" sz="2400" dirty="0"/>
                  <a:t>-algebra </a:t>
                </a:r>
                <a14:m>
                  <m:oMath xmlns:m="http://schemas.openxmlformats.org/officeDocument/2006/math">
                    <m:sSub>
                      <m:sSubPr>
                        <m:ctrlPr>
                          <a:rPr lang="en-US" sz="2400" i="1">
                            <a:latin typeface="Cambria Math" panose="02040503050406030204" pitchFamily="18" charset="0"/>
                          </a:rPr>
                        </m:ctrlPr>
                      </m:sSubPr>
                      <m:e>
                        <m:r>
                          <m:rPr>
                            <m:sty m:val="p"/>
                          </m:rPr>
                          <a:rPr lang="en-US" sz="2400">
                            <a:latin typeface="Cambria Math" panose="02040503050406030204" pitchFamily="18" charset="0"/>
                          </a:rPr>
                          <m:t>Σ</m:t>
                        </m:r>
                      </m:e>
                      <m:sub>
                        <m:r>
                          <m:rPr>
                            <m:sty m:val="p"/>
                          </m:rPr>
                          <a:rPr lang="en-US" sz="2400">
                            <a:latin typeface="Cambria Math" panose="02040503050406030204" pitchFamily="18" charset="0"/>
                          </a:rPr>
                          <m:t>Ω</m:t>
                        </m:r>
                      </m:sub>
                    </m:sSub>
                  </m:oMath>
                </a14:m>
                <a:r>
                  <a:rPr lang="en-US" sz="2400" dirty="0"/>
                  <a:t> – collection of all events we can consider (even, odd, less than 3,…)</a:t>
                </a:r>
              </a:p>
              <a:p>
                <a:r>
                  <a:rPr lang="en-US" sz="2400" dirty="0"/>
                  <a:t>A probability measure </a:t>
                </a:r>
                <a14:m>
                  <m:oMath xmlns:m="http://schemas.openxmlformats.org/officeDocument/2006/math">
                    <m:r>
                      <a:rPr lang="en-US" sz="2400" b="0" i="1" smtClean="0">
                        <a:latin typeface="Cambria Math" panose="02040503050406030204" pitchFamily="18" charset="0"/>
                      </a:rPr>
                      <m:t>𝑃</m:t>
                    </m:r>
                  </m:oMath>
                </a14:m>
                <a:r>
                  <a:rPr lang="en-US" sz="2400" dirty="0"/>
                  <a:t> – assigns a probability to each event</a:t>
                </a:r>
              </a:p>
            </p:txBody>
          </p:sp>
        </mc:Choice>
        <mc:Fallback xmlns="">
          <p:sp>
            <p:nvSpPr>
              <p:cNvPr id="15" name="TextBox 14">
                <a:extLst>
                  <a:ext uri="{FF2B5EF4-FFF2-40B4-BE49-F238E27FC236}">
                    <a16:creationId xmlns:a16="http://schemas.microsoft.com/office/drawing/2014/main" id="{999FDD25-402B-1816-BE3E-863FF3519FE2}"/>
                  </a:ext>
                </a:extLst>
              </p:cNvPr>
              <p:cNvSpPr txBox="1">
                <a:spLocks noRot="1" noChangeAspect="1" noMove="1" noResize="1" noEditPoints="1" noAdjustHandles="1" noChangeArrowheads="1" noChangeShapeType="1" noTextEdit="1"/>
              </p:cNvSpPr>
              <p:nvPr/>
            </p:nvSpPr>
            <p:spPr>
              <a:xfrm>
                <a:off x="390965" y="2048221"/>
                <a:ext cx="10405797" cy="1200329"/>
              </a:xfrm>
              <a:prstGeom prst="rect">
                <a:avLst/>
              </a:prstGeom>
              <a:blipFill>
                <a:blip r:embed="rId4"/>
                <a:stretch>
                  <a:fillRect l="-879" t="-4061" r="-586"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0A1E5485-D643-56BB-9CB2-69646E59065B}"/>
                  </a:ext>
                </a:extLst>
              </p:cNvPr>
              <p:cNvSpPr txBox="1"/>
              <p:nvPr/>
            </p:nvSpPr>
            <p:spPr>
              <a:xfrm>
                <a:off x="1499196" y="5411450"/>
                <a:ext cx="7205550" cy="1446550"/>
              </a:xfrm>
              <a:prstGeom prst="rect">
                <a:avLst/>
              </a:prstGeom>
              <a:noFill/>
            </p:spPr>
            <p:txBody>
              <a:bodyPr wrap="square" rtlCol="0">
                <a:spAutoFit/>
              </a:bodyPr>
              <a:lstStyle/>
              <a:p>
                <a14:m>
                  <m:oMath xmlns:m="http://schemas.openxmlformats.org/officeDocument/2006/math">
                    <m:sSub>
                      <m:sSubPr>
                        <m:ctrlPr>
                          <a:rPr lang="en-US" sz="4400" i="1" smtClean="0">
                            <a:solidFill>
                              <a:schemeClr val="tx1"/>
                            </a:solidFill>
                            <a:latin typeface="Cambria Math" panose="02040503050406030204" pitchFamily="18" charset="0"/>
                          </a:rPr>
                        </m:ctrlPr>
                      </m:sSubPr>
                      <m:e>
                        <m:r>
                          <m:rPr>
                            <m:sty m:val="p"/>
                          </m:rPr>
                          <a:rPr lang="en-US" sz="4400">
                            <a:solidFill>
                              <a:schemeClr val="tx1"/>
                            </a:solidFill>
                            <a:latin typeface="Cambria Math" panose="02040503050406030204" pitchFamily="18" charset="0"/>
                          </a:rPr>
                          <m:t>Σ</m:t>
                        </m:r>
                      </m:e>
                      <m:sub>
                        <m:r>
                          <m:rPr>
                            <m:sty m:val="p"/>
                          </m:rPr>
                          <a:rPr lang="en-US" sz="4400">
                            <a:solidFill>
                              <a:schemeClr val="tx1"/>
                            </a:solidFill>
                            <a:latin typeface="Cambria Math" panose="02040503050406030204" pitchFamily="18" charset="0"/>
                          </a:rPr>
                          <m:t>Ω</m:t>
                        </m:r>
                      </m:sub>
                    </m:sSub>
                    <m:r>
                      <a:rPr lang="en-US" sz="4400" i="1">
                        <a:solidFill>
                          <a:schemeClr val="tx1"/>
                        </a:solidFill>
                        <a:latin typeface="Cambria Math" panose="02040503050406030204" pitchFamily="18" charset="0"/>
                      </a:rPr>
                      <m:t> </m:t>
                    </m:r>
                  </m:oMath>
                </a14:m>
                <a:r>
                  <a:rPr lang="en-US" sz="4400" dirty="0">
                    <a:solidFill>
                      <a:schemeClr val="tx1"/>
                    </a:solidFill>
                  </a:rPr>
                  <a:t>is a countably complete Boolean algebra of statements</a:t>
                </a:r>
              </a:p>
            </p:txBody>
          </p:sp>
        </mc:Choice>
        <mc:Fallback xmlns="">
          <p:sp>
            <p:nvSpPr>
              <p:cNvPr id="17" name="TextBox 16">
                <a:extLst>
                  <a:ext uri="{FF2B5EF4-FFF2-40B4-BE49-F238E27FC236}">
                    <a16:creationId xmlns:a16="http://schemas.microsoft.com/office/drawing/2014/main" id="{0A1E5485-D643-56BB-9CB2-69646E59065B}"/>
                  </a:ext>
                </a:extLst>
              </p:cNvPr>
              <p:cNvSpPr txBox="1">
                <a:spLocks noRot="1" noChangeAspect="1" noMove="1" noResize="1" noEditPoints="1" noAdjustHandles="1" noChangeArrowheads="1" noChangeShapeType="1" noTextEdit="1"/>
              </p:cNvSpPr>
              <p:nvPr/>
            </p:nvSpPr>
            <p:spPr>
              <a:xfrm>
                <a:off x="1499196" y="5411450"/>
                <a:ext cx="7205550" cy="1446550"/>
              </a:xfrm>
              <a:prstGeom prst="rect">
                <a:avLst/>
              </a:prstGeom>
              <a:blipFill>
                <a:blip r:embed="rId5"/>
                <a:stretch>
                  <a:fillRect l="-3469" t="-8861" r="-2200" b="-194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6F1248A2-1D45-906D-F682-9B0F511CD160}"/>
                  </a:ext>
                </a:extLst>
              </p:cNvPr>
              <p:cNvSpPr txBox="1"/>
              <p:nvPr/>
            </p:nvSpPr>
            <p:spPr>
              <a:xfrm>
                <a:off x="5260504" y="4886085"/>
                <a:ext cx="4198829" cy="584775"/>
              </a:xfrm>
              <a:prstGeom prst="rect">
                <a:avLst/>
              </a:prstGeom>
              <a:noFill/>
            </p:spPr>
            <p:txBody>
              <a:bodyPr wrap="square" rtlCol="0">
                <a:spAutoFit/>
              </a:bodyPr>
              <a:lstStyle/>
              <a:p>
                <a:r>
                  <a:rPr lang="en-US" sz="3200" dirty="0">
                    <a:solidFill>
                      <a:schemeClr val="accent6">
                        <a:lumMod val="75000"/>
                      </a:schemeClr>
                    </a:solidFill>
                  </a:rPr>
                  <a:t>Statement </a:t>
                </a:r>
                <a14:m>
                  <m:oMath xmlns:m="http://schemas.openxmlformats.org/officeDocument/2006/math">
                    <m:r>
                      <a:rPr lang="en-US" sz="3200" i="1" smtClean="0">
                        <a:solidFill>
                          <a:schemeClr val="accent6">
                            <a:lumMod val="75000"/>
                          </a:schemeClr>
                        </a:solidFill>
                        <a:latin typeface="Cambria Math" panose="02040503050406030204" pitchFamily="18" charset="0"/>
                        <a:ea typeface="Cambria Math" panose="02040503050406030204" pitchFamily="18" charset="0"/>
                      </a:rPr>
                      <m:t>⟺</m:t>
                    </m:r>
                  </m:oMath>
                </a14:m>
                <a:r>
                  <a:rPr lang="en-US" sz="3200" dirty="0">
                    <a:solidFill>
                      <a:schemeClr val="accent6">
                        <a:lumMod val="75000"/>
                      </a:schemeClr>
                    </a:solidFill>
                  </a:rPr>
                  <a:t> Subset</a:t>
                </a:r>
              </a:p>
            </p:txBody>
          </p:sp>
        </mc:Choice>
        <mc:Fallback xmlns="">
          <p:sp>
            <p:nvSpPr>
              <p:cNvPr id="18" name="TextBox 17">
                <a:extLst>
                  <a:ext uri="{FF2B5EF4-FFF2-40B4-BE49-F238E27FC236}">
                    <a16:creationId xmlns:a16="http://schemas.microsoft.com/office/drawing/2014/main" id="{6F1248A2-1D45-906D-F682-9B0F511CD160}"/>
                  </a:ext>
                </a:extLst>
              </p:cNvPr>
              <p:cNvSpPr txBox="1">
                <a:spLocks noRot="1" noChangeAspect="1" noMove="1" noResize="1" noEditPoints="1" noAdjustHandles="1" noChangeArrowheads="1" noChangeShapeType="1" noTextEdit="1"/>
              </p:cNvSpPr>
              <p:nvPr/>
            </p:nvSpPr>
            <p:spPr>
              <a:xfrm>
                <a:off x="5260504" y="4886085"/>
                <a:ext cx="4198829" cy="584775"/>
              </a:xfrm>
              <a:prstGeom prst="rect">
                <a:avLst/>
              </a:prstGeom>
              <a:blipFill>
                <a:blip r:embed="rId6"/>
                <a:stretch>
                  <a:fillRect l="-3774" t="-12632" b="-35789"/>
                </a:stretch>
              </a:blipFill>
            </p:spPr>
            <p:txBody>
              <a:bodyPr/>
              <a:lstStyle/>
              <a:p>
                <a:r>
                  <a:rPr lang="en-US">
                    <a:noFill/>
                  </a:rPr>
                  <a:t> </a:t>
                </a:r>
              </a:p>
            </p:txBody>
          </p:sp>
        </mc:Fallback>
      </mc:AlternateContent>
      <p:sp>
        <p:nvSpPr>
          <p:cNvPr id="19" name="TextBox 18">
            <a:extLst>
              <a:ext uri="{FF2B5EF4-FFF2-40B4-BE49-F238E27FC236}">
                <a16:creationId xmlns:a16="http://schemas.microsoft.com/office/drawing/2014/main" id="{E571F102-E46A-6F77-15F4-2389BDC4122D}"/>
              </a:ext>
            </a:extLst>
          </p:cNvPr>
          <p:cNvSpPr txBox="1"/>
          <p:nvPr/>
        </p:nvSpPr>
        <p:spPr>
          <a:xfrm>
            <a:off x="1344279" y="194492"/>
            <a:ext cx="9486636" cy="769441"/>
          </a:xfrm>
          <a:prstGeom prst="rect">
            <a:avLst/>
          </a:prstGeom>
          <a:noFill/>
        </p:spPr>
        <p:txBody>
          <a:bodyPr wrap="none" rtlCol="0">
            <a:spAutoFit/>
          </a:bodyPr>
          <a:lstStyle/>
          <a:p>
            <a:r>
              <a:rPr lang="en-US" sz="4400" dirty="0">
                <a:solidFill>
                  <a:schemeClr val="accent6">
                    <a:lumMod val="75000"/>
                  </a:schemeClr>
                </a:solidFill>
              </a:rPr>
              <a:t>Probability theory requires classical logic</a:t>
            </a:r>
          </a:p>
        </p:txBody>
      </p:sp>
    </p:spTree>
    <p:extLst>
      <p:ext uri="{BB962C8B-B14F-4D97-AF65-F5344CB8AC3E}">
        <p14:creationId xmlns:p14="http://schemas.microsoft.com/office/powerpoint/2010/main" val="582400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2BFF0FB-4A82-DB7B-256D-793A5BB63EE9}"/>
              </a:ext>
            </a:extLst>
          </p:cNvPr>
          <p:cNvSpPr txBox="1"/>
          <p:nvPr/>
        </p:nvSpPr>
        <p:spPr>
          <a:xfrm>
            <a:off x="1352682" y="570412"/>
            <a:ext cx="9486636" cy="769441"/>
          </a:xfrm>
          <a:prstGeom prst="rect">
            <a:avLst/>
          </a:prstGeom>
          <a:noFill/>
        </p:spPr>
        <p:txBody>
          <a:bodyPr wrap="none" rtlCol="0">
            <a:spAutoFit/>
          </a:bodyPr>
          <a:lstStyle/>
          <a:p>
            <a:r>
              <a:rPr lang="en-US" sz="4400" dirty="0"/>
              <a:t>Probability theory requires classical logic</a:t>
            </a:r>
          </a:p>
        </p:txBody>
      </p:sp>
      <p:sp>
        <p:nvSpPr>
          <p:cNvPr id="3" name="TextBox 2">
            <a:extLst>
              <a:ext uri="{FF2B5EF4-FFF2-40B4-BE49-F238E27FC236}">
                <a16:creationId xmlns:a16="http://schemas.microsoft.com/office/drawing/2014/main" id="{E7D47FED-F2F9-B1ED-4B1E-CFC0D51B7680}"/>
              </a:ext>
            </a:extLst>
          </p:cNvPr>
          <p:cNvSpPr txBox="1"/>
          <p:nvPr/>
        </p:nvSpPr>
        <p:spPr>
          <a:xfrm>
            <a:off x="1329503" y="1748972"/>
            <a:ext cx="9532994" cy="769441"/>
          </a:xfrm>
          <a:prstGeom prst="rect">
            <a:avLst/>
          </a:prstGeom>
          <a:noFill/>
        </p:spPr>
        <p:txBody>
          <a:bodyPr wrap="none" rtlCol="0">
            <a:spAutoFit/>
          </a:bodyPr>
          <a:lstStyle/>
          <a:p>
            <a:r>
              <a:rPr lang="en-US" sz="4400" dirty="0"/>
              <a:t>Quantum mechanics requires probability</a:t>
            </a:r>
          </a:p>
        </p:txBody>
      </p:sp>
      <p:sp>
        <p:nvSpPr>
          <p:cNvPr id="4" name="TextBox 3">
            <a:extLst>
              <a:ext uri="{FF2B5EF4-FFF2-40B4-BE49-F238E27FC236}">
                <a16:creationId xmlns:a16="http://schemas.microsoft.com/office/drawing/2014/main" id="{4A98D73A-3981-DCB8-01A7-74B96E1D4E0D}"/>
              </a:ext>
            </a:extLst>
          </p:cNvPr>
          <p:cNvSpPr txBox="1"/>
          <p:nvPr/>
        </p:nvSpPr>
        <p:spPr>
          <a:xfrm>
            <a:off x="1050772" y="2937692"/>
            <a:ext cx="10090455" cy="769441"/>
          </a:xfrm>
          <a:prstGeom prst="rect">
            <a:avLst/>
          </a:prstGeom>
          <a:noFill/>
        </p:spPr>
        <p:txBody>
          <a:bodyPr wrap="none" rtlCol="0">
            <a:spAutoFit/>
          </a:bodyPr>
          <a:lstStyle/>
          <a:p>
            <a:r>
              <a:rPr lang="en-US" sz="4400" dirty="0"/>
              <a:t>Quantum mechanics requires classical logic</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4E0C127-AB40-ED70-D4F4-3861CDA8227F}"/>
                  </a:ext>
                </a:extLst>
              </p:cNvPr>
              <p:cNvSpPr txBox="1"/>
              <p:nvPr/>
            </p:nvSpPr>
            <p:spPr>
              <a:xfrm>
                <a:off x="538480" y="4937760"/>
                <a:ext cx="8444679" cy="1077218"/>
              </a:xfrm>
              <a:prstGeom prst="rect">
                <a:avLst/>
              </a:prstGeom>
              <a:noFill/>
            </p:spPr>
            <p:txBody>
              <a:bodyPr wrap="square" rtlCol="0">
                <a:spAutoFit/>
              </a:bodyPr>
              <a:lstStyle/>
              <a:p>
                <a:r>
                  <a:rPr lang="en-US" sz="3200" b="0" dirty="0">
                    <a:solidFill>
                      <a:srgbClr val="C00000"/>
                    </a:solidFill>
                  </a:rPr>
                  <a:t>No subset of </a:t>
                </a:r>
                <a14:m>
                  <m:oMath xmlns:m="http://schemas.openxmlformats.org/officeDocument/2006/math">
                    <m:r>
                      <a:rPr lang="en-US" sz="3200" b="0" i="1" smtClean="0">
                        <a:solidFill>
                          <a:srgbClr val="C00000"/>
                        </a:solidFill>
                        <a:latin typeface="Cambria Math" panose="02040503050406030204" pitchFamily="18" charset="0"/>
                      </a:rPr>
                      <m:t>ℒ</m:t>
                    </m:r>
                  </m:oMath>
                </a14:m>
                <a:r>
                  <a:rPr lang="en-US" sz="3200" dirty="0">
                    <a:solidFill>
                      <a:srgbClr val="C00000"/>
                    </a:solidFill>
                  </a:rPr>
                  <a:t> is a Boolean algebra, therefore </a:t>
                </a:r>
                <a14:m>
                  <m:oMath xmlns:m="http://schemas.openxmlformats.org/officeDocument/2006/math">
                    <m:r>
                      <a:rPr lang="en-US" sz="3200" b="0" i="1" smtClean="0">
                        <a:solidFill>
                          <a:srgbClr val="C00000"/>
                        </a:solidFill>
                        <a:latin typeface="Cambria Math" panose="02040503050406030204" pitchFamily="18" charset="0"/>
                      </a:rPr>
                      <m:t>ℒ</m:t>
                    </m:r>
                  </m:oMath>
                </a14:m>
                <a:r>
                  <a:rPr lang="en-US" sz="3200" dirty="0">
                    <a:solidFill>
                      <a:srgbClr val="C00000"/>
                    </a:solidFill>
                  </a:rPr>
                  <a:t> is not sufficient for quantum mechanics</a:t>
                </a:r>
              </a:p>
            </p:txBody>
          </p:sp>
        </mc:Choice>
        <mc:Fallback xmlns="">
          <p:sp>
            <p:nvSpPr>
              <p:cNvPr id="5" name="TextBox 4">
                <a:extLst>
                  <a:ext uri="{FF2B5EF4-FFF2-40B4-BE49-F238E27FC236}">
                    <a16:creationId xmlns:a16="http://schemas.microsoft.com/office/drawing/2014/main" id="{74E0C127-AB40-ED70-D4F4-3861CDA8227F}"/>
                  </a:ext>
                </a:extLst>
              </p:cNvPr>
              <p:cNvSpPr txBox="1">
                <a:spLocks noRot="1" noChangeAspect="1" noMove="1" noResize="1" noEditPoints="1" noAdjustHandles="1" noChangeArrowheads="1" noChangeShapeType="1" noTextEdit="1"/>
              </p:cNvSpPr>
              <p:nvPr/>
            </p:nvSpPr>
            <p:spPr>
              <a:xfrm>
                <a:off x="538480" y="4937760"/>
                <a:ext cx="8444679" cy="1077218"/>
              </a:xfrm>
              <a:prstGeom prst="rect">
                <a:avLst/>
              </a:prstGeom>
              <a:blipFill>
                <a:blip r:embed="rId2"/>
                <a:stretch>
                  <a:fillRect l="-1804" t="-6780" r="-2742" b="-17514"/>
                </a:stretch>
              </a:blipFill>
            </p:spPr>
            <p:txBody>
              <a:bodyPr/>
              <a:lstStyle/>
              <a:p>
                <a:r>
                  <a:rPr lang="en-US">
                    <a:noFill/>
                  </a:rPr>
                  <a:t> </a:t>
                </a:r>
              </a:p>
            </p:txBody>
          </p:sp>
        </mc:Fallback>
      </mc:AlternateContent>
    </p:spTree>
    <p:extLst>
      <p:ext uri="{BB962C8B-B14F-4D97-AF65-F5344CB8AC3E}">
        <p14:creationId xmlns:p14="http://schemas.microsoft.com/office/powerpoint/2010/main" val="8782533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EDB1C2AF-C074-0B67-5406-493788879094}"/>
              </a:ext>
            </a:extLst>
          </p:cNvPr>
          <p:cNvSpPr txBox="1"/>
          <p:nvPr/>
        </p:nvSpPr>
        <p:spPr>
          <a:xfrm>
            <a:off x="348884" y="239857"/>
            <a:ext cx="6009530" cy="769441"/>
          </a:xfrm>
          <a:prstGeom prst="rect">
            <a:avLst/>
          </a:prstGeom>
          <a:noFill/>
        </p:spPr>
        <p:txBody>
          <a:bodyPr wrap="none" rtlCol="0">
            <a:spAutoFit/>
          </a:bodyPr>
          <a:lstStyle/>
          <a:p>
            <a:r>
              <a:rPr lang="en-US" sz="4400" dirty="0"/>
              <a:t>Quantum logic on a qubit</a:t>
            </a:r>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F17957DF-5238-581D-8847-87ECCCFF047D}"/>
                  </a:ext>
                </a:extLst>
              </p:cNvPr>
              <p:cNvSpPr txBox="1"/>
              <p:nvPr/>
            </p:nvSpPr>
            <p:spPr>
              <a:xfrm>
                <a:off x="6734354" y="343232"/>
                <a:ext cx="5149089" cy="2554545"/>
              </a:xfrm>
              <a:prstGeom prst="rect">
                <a:avLst/>
              </a:prstGeom>
              <a:noFill/>
            </p:spPr>
            <p:txBody>
              <a:bodyPr wrap="square" rtlCol="0">
                <a:spAutoFit/>
              </a:bodyPr>
              <a:lstStyle/>
              <a:p>
                <a:pPr algn="r"/>
                <a:r>
                  <a:rPr lang="en-US" sz="3200" dirty="0"/>
                  <a:t>Only statements in quantum logic are: “the system is in no state”, “the system is in exactly state </a:t>
                </a:r>
                <a14:m>
                  <m:oMath xmlns:m="http://schemas.openxmlformats.org/officeDocument/2006/math">
                    <m:r>
                      <a:rPr lang="en-US" sz="3200" b="0" i="1" smtClean="0">
                        <a:latin typeface="Cambria Math" panose="02040503050406030204" pitchFamily="18" charset="0"/>
                      </a:rPr>
                      <m:t>𝜓</m:t>
                    </m:r>
                  </m:oMath>
                </a14:m>
                <a:r>
                  <a:rPr lang="en-US" sz="3200" dirty="0"/>
                  <a:t>”, “the system is in some state”</a:t>
                </a:r>
              </a:p>
            </p:txBody>
          </p:sp>
        </mc:Choice>
        <mc:Fallback xmlns="">
          <p:sp>
            <p:nvSpPr>
              <p:cNvPr id="20" name="TextBox 19">
                <a:extLst>
                  <a:ext uri="{FF2B5EF4-FFF2-40B4-BE49-F238E27FC236}">
                    <a16:creationId xmlns:a16="http://schemas.microsoft.com/office/drawing/2014/main" id="{F17957DF-5238-581D-8847-87ECCCFF047D}"/>
                  </a:ext>
                </a:extLst>
              </p:cNvPr>
              <p:cNvSpPr txBox="1">
                <a:spLocks noRot="1" noChangeAspect="1" noMove="1" noResize="1" noEditPoints="1" noAdjustHandles="1" noChangeArrowheads="1" noChangeShapeType="1" noTextEdit="1"/>
              </p:cNvSpPr>
              <p:nvPr/>
            </p:nvSpPr>
            <p:spPr>
              <a:xfrm>
                <a:off x="6734354" y="343232"/>
                <a:ext cx="5149089" cy="2554545"/>
              </a:xfrm>
              <a:prstGeom prst="rect">
                <a:avLst/>
              </a:prstGeom>
              <a:blipFill>
                <a:blip r:embed="rId2"/>
                <a:stretch>
                  <a:fillRect l="-118" t="-3103" r="-4976" b="-6921"/>
                </a:stretch>
              </a:blipFill>
            </p:spPr>
            <p:txBody>
              <a:bodyPr/>
              <a:lstStyle/>
              <a:p>
                <a:r>
                  <a:rPr lang="en-US">
                    <a:noFill/>
                  </a:rPr>
                  <a:t> </a:t>
                </a:r>
              </a:p>
            </p:txBody>
          </p:sp>
        </mc:Fallback>
      </mc:AlternateContent>
      <p:sp>
        <p:nvSpPr>
          <p:cNvPr id="54" name="TextBox 53">
            <a:extLst>
              <a:ext uri="{FF2B5EF4-FFF2-40B4-BE49-F238E27FC236}">
                <a16:creationId xmlns:a16="http://schemas.microsoft.com/office/drawing/2014/main" id="{948F0F2C-1B85-2C81-D122-52EF1B85C62C}"/>
              </a:ext>
            </a:extLst>
          </p:cNvPr>
          <p:cNvSpPr txBox="1"/>
          <p:nvPr/>
        </p:nvSpPr>
        <p:spPr>
          <a:xfrm>
            <a:off x="384261" y="3064043"/>
            <a:ext cx="3376309" cy="461665"/>
          </a:xfrm>
          <a:prstGeom prst="rect">
            <a:avLst/>
          </a:prstGeom>
          <a:noFill/>
        </p:spPr>
        <p:txBody>
          <a:bodyPr wrap="none" rtlCol="0">
            <a:spAutoFit/>
          </a:bodyPr>
          <a:lstStyle/>
          <a:p>
            <a:r>
              <a:rPr lang="en-US" sz="2400" dirty="0" err="1"/>
              <a:t>Hasse</a:t>
            </a:r>
            <a:r>
              <a:rPr lang="en-US" sz="2400" dirty="0"/>
              <a:t> diagram for a qubit</a:t>
            </a:r>
          </a:p>
        </p:txBody>
      </p:sp>
      <p:sp>
        <p:nvSpPr>
          <p:cNvPr id="55" name="TextBox 54">
            <a:extLst>
              <a:ext uri="{FF2B5EF4-FFF2-40B4-BE49-F238E27FC236}">
                <a16:creationId xmlns:a16="http://schemas.microsoft.com/office/drawing/2014/main" id="{1E090553-9D01-3255-01DC-7EE7E8396342}"/>
              </a:ext>
            </a:extLst>
          </p:cNvPr>
          <p:cNvSpPr txBox="1"/>
          <p:nvPr/>
        </p:nvSpPr>
        <p:spPr>
          <a:xfrm>
            <a:off x="2511895" y="2397285"/>
            <a:ext cx="1057918" cy="369332"/>
          </a:xfrm>
          <a:prstGeom prst="rect">
            <a:avLst/>
          </a:prstGeom>
          <a:noFill/>
        </p:spPr>
        <p:txBody>
          <a:bodyPr wrap="none" rtlCol="0">
            <a:spAutoFit/>
          </a:bodyPr>
          <a:lstStyle/>
          <a:p>
            <a:r>
              <a:rPr lang="en-US" dirty="0"/>
              <a:t>No states</a:t>
            </a:r>
          </a:p>
        </p:txBody>
      </p:sp>
      <p:sp>
        <p:nvSpPr>
          <p:cNvPr id="56" name="TextBox 55">
            <a:extLst>
              <a:ext uri="{FF2B5EF4-FFF2-40B4-BE49-F238E27FC236}">
                <a16:creationId xmlns:a16="http://schemas.microsoft.com/office/drawing/2014/main" id="{9331208E-66DF-03E2-9036-6196E06EF644}"/>
              </a:ext>
            </a:extLst>
          </p:cNvPr>
          <p:cNvSpPr txBox="1"/>
          <p:nvPr/>
        </p:nvSpPr>
        <p:spPr>
          <a:xfrm>
            <a:off x="2511895" y="1844086"/>
            <a:ext cx="1086772" cy="369332"/>
          </a:xfrm>
          <a:prstGeom prst="rect">
            <a:avLst/>
          </a:prstGeom>
          <a:noFill/>
        </p:spPr>
        <p:txBody>
          <a:bodyPr wrap="none" rtlCol="0">
            <a:spAutoFit/>
          </a:bodyPr>
          <a:lstStyle/>
          <a:p>
            <a:r>
              <a:rPr lang="en-US" dirty="0"/>
              <a:t>One state</a:t>
            </a:r>
          </a:p>
        </p:txBody>
      </p:sp>
      <p:sp>
        <p:nvSpPr>
          <p:cNvPr id="57" name="TextBox 56">
            <a:extLst>
              <a:ext uri="{FF2B5EF4-FFF2-40B4-BE49-F238E27FC236}">
                <a16:creationId xmlns:a16="http://schemas.microsoft.com/office/drawing/2014/main" id="{8F51E64E-2FC1-2880-5DD3-B3EF9D6F2129}"/>
              </a:ext>
            </a:extLst>
          </p:cNvPr>
          <p:cNvSpPr txBox="1"/>
          <p:nvPr/>
        </p:nvSpPr>
        <p:spPr>
          <a:xfrm>
            <a:off x="2511895" y="1289159"/>
            <a:ext cx="1025858" cy="369332"/>
          </a:xfrm>
          <a:prstGeom prst="rect">
            <a:avLst/>
          </a:prstGeom>
          <a:noFill/>
        </p:spPr>
        <p:txBody>
          <a:bodyPr wrap="none" rtlCol="0">
            <a:spAutoFit/>
          </a:bodyPr>
          <a:lstStyle/>
          <a:p>
            <a:r>
              <a:rPr lang="en-US" dirty="0"/>
              <a:t>All states</a:t>
            </a:r>
          </a:p>
        </p:txBody>
      </p:sp>
      <p:grpSp>
        <p:nvGrpSpPr>
          <p:cNvPr id="80" name="Group 79">
            <a:extLst>
              <a:ext uri="{FF2B5EF4-FFF2-40B4-BE49-F238E27FC236}">
                <a16:creationId xmlns:a16="http://schemas.microsoft.com/office/drawing/2014/main" id="{2874B25A-429C-FCB8-94CD-0720ACDA2EDD}"/>
              </a:ext>
            </a:extLst>
          </p:cNvPr>
          <p:cNvGrpSpPr/>
          <p:nvPr/>
        </p:nvGrpSpPr>
        <p:grpSpPr>
          <a:xfrm>
            <a:off x="769470" y="1288725"/>
            <a:ext cx="1712459" cy="1477892"/>
            <a:chOff x="1097130" y="1654485"/>
            <a:chExt cx="1712459" cy="1477892"/>
          </a:xfrm>
        </p:grpSpPr>
        <p:grpSp>
          <p:nvGrpSpPr>
            <p:cNvPr id="69" name="Group 68">
              <a:extLst>
                <a:ext uri="{FF2B5EF4-FFF2-40B4-BE49-F238E27FC236}">
                  <a16:creationId xmlns:a16="http://schemas.microsoft.com/office/drawing/2014/main" id="{68EEA20B-9649-5071-48A5-7846014E627F}"/>
                </a:ext>
              </a:extLst>
            </p:cNvPr>
            <p:cNvGrpSpPr/>
            <p:nvPr/>
          </p:nvGrpSpPr>
          <p:grpSpPr>
            <a:xfrm>
              <a:off x="1953566" y="1902756"/>
              <a:ext cx="256169" cy="975243"/>
              <a:chOff x="2103227" y="2053219"/>
              <a:chExt cx="490509" cy="975243"/>
            </a:xfrm>
          </p:grpSpPr>
          <p:cxnSp>
            <p:nvCxnSpPr>
              <p:cNvPr id="67" name="Straight Connector 66">
                <a:extLst>
                  <a:ext uri="{FF2B5EF4-FFF2-40B4-BE49-F238E27FC236}">
                    <a16:creationId xmlns:a16="http://schemas.microsoft.com/office/drawing/2014/main" id="{F6FB4FE3-F403-9430-E397-6C624570ECF6}"/>
                  </a:ext>
                </a:extLst>
              </p:cNvPr>
              <p:cNvCxnSpPr>
                <a:cxnSpLocks/>
              </p:cNvCxnSpPr>
              <p:nvPr/>
            </p:nvCxnSpPr>
            <p:spPr>
              <a:xfrm flipH="1">
                <a:off x="2105561" y="2541023"/>
                <a:ext cx="488175" cy="487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998B5DD0-CE3E-76FA-E4BA-880BDBDFFCDE}"/>
                  </a:ext>
                </a:extLst>
              </p:cNvPr>
              <p:cNvCxnSpPr>
                <a:cxnSpLocks/>
              </p:cNvCxnSpPr>
              <p:nvPr/>
            </p:nvCxnSpPr>
            <p:spPr>
              <a:xfrm flipH="1" flipV="1">
                <a:off x="2103227" y="2053219"/>
                <a:ext cx="490508" cy="48721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0" name="Group 69">
              <a:extLst>
                <a:ext uri="{FF2B5EF4-FFF2-40B4-BE49-F238E27FC236}">
                  <a16:creationId xmlns:a16="http://schemas.microsoft.com/office/drawing/2014/main" id="{A316B6FC-ECAC-4F31-8675-EBE28B8AF3AD}"/>
                </a:ext>
              </a:extLst>
            </p:cNvPr>
            <p:cNvGrpSpPr/>
            <p:nvPr/>
          </p:nvGrpSpPr>
          <p:grpSpPr>
            <a:xfrm>
              <a:off x="1953567" y="1902756"/>
              <a:ext cx="213492" cy="975243"/>
              <a:chOff x="2103227" y="2053219"/>
              <a:chExt cx="490509" cy="975243"/>
            </a:xfrm>
          </p:grpSpPr>
          <p:cxnSp>
            <p:nvCxnSpPr>
              <p:cNvPr id="71" name="Straight Connector 70">
                <a:extLst>
                  <a:ext uri="{FF2B5EF4-FFF2-40B4-BE49-F238E27FC236}">
                    <a16:creationId xmlns:a16="http://schemas.microsoft.com/office/drawing/2014/main" id="{7D9ADE45-B49A-2DD8-CAC2-442CACDCD23F}"/>
                  </a:ext>
                </a:extLst>
              </p:cNvPr>
              <p:cNvCxnSpPr>
                <a:cxnSpLocks/>
              </p:cNvCxnSpPr>
              <p:nvPr/>
            </p:nvCxnSpPr>
            <p:spPr>
              <a:xfrm flipH="1">
                <a:off x="2105561" y="2541023"/>
                <a:ext cx="488175" cy="487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E7ED8A13-8DD4-C3D3-1436-83A9945798B7}"/>
                  </a:ext>
                </a:extLst>
              </p:cNvPr>
              <p:cNvCxnSpPr>
                <a:cxnSpLocks/>
              </p:cNvCxnSpPr>
              <p:nvPr/>
            </p:nvCxnSpPr>
            <p:spPr>
              <a:xfrm flipH="1" flipV="1">
                <a:off x="2103227" y="2053219"/>
                <a:ext cx="490508" cy="48721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3" name="Group 72">
              <a:extLst>
                <a:ext uri="{FF2B5EF4-FFF2-40B4-BE49-F238E27FC236}">
                  <a16:creationId xmlns:a16="http://schemas.microsoft.com/office/drawing/2014/main" id="{6A956FE8-C045-C5D8-EE8C-164E44778F83}"/>
                </a:ext>
              </a:extLst>
            </p:cNvPr>
            <p:cNvGrpSpPr/>
            <p:nvPr/>
          </p:nvGrpSpPr>
          <p:grpSpPr>
            <a:xfrm>
              <a:off x="1953567" y="1902756"/>
              <a:ext cx="168014" cy="975243"/>
              <a:chOff x="2103227" y="2053219"/>
              <a:chExt cx="490509" cy="975243"/>
            </a:xfrm>
          </p:grpSpPr>
          <p:cxnSp>
            <p:nvCxnSpPr>
              <p:cNvPr id="74" name="Straight Connector 73">
                <a:extLst>
                  <a:ext uri="{FF2B5EF4-FFF2-40B4-BE49-F238E27FC236}">
                    <a16:creationId xmlns:a16="http://schemas.microsoft.com/office/drawing/2014/main" id="{C03C6BFD-D6E8-CAAA-A228-8644C1D86980}"/>
                  </a:ext>
                </a:extLst>
              </p:cNvPr>
              <p:cNvCxnSpPr>
                <a:cxnSpLocks/>
              </p:cNvCxnSpPr>
              <p:nvPr/>
            </p:nvCxnSpPr>
            <p:spPr>
              <a:xfrm flipH="1">
                <a:off x="2105561" y="2541023"/>
                <a:ext cx="488175" cy="487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69DCD46D-72EE-21FF-4976-18CD8C7DA544}"/>
                  </a:ext>
                </a:extLst>
              </p:cNvPr>
              <p:cNvCxnSpPr>
                <a:cxnSpLocks/>
              </p:cNvCxnSpPr>
              <p:nvPr/>
            </p:nvCxnSpPr>
            <p:spPr>
              <a:xfrm flipH="1" flipV="1">
                <a:off x="2103227" y="2053219"/>
                <a:ext cx="490508" cy="487215"/>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76" name="Group 75">
              <a:extLst>
                <a:ext uri="{FF2B5EF4-FFF2-40B4-BE49-F238E27FC236}">
                  <a16:creationId xmlns:a16="http://schemas.microsoft.com/office/drawing/2014/main" id="{D1FDB172-67CF-DCFE-1963-DD993A8AF219}"/>
                </a:ext>
              </a:extLst>
            </p:cNvPr>
            <p:cNvGrpSpPr/>
            <p:nvPr/>
          </p:nvGrpSpPr>
          <p:grpSpPr>
            <a:xfrm>
              <a:off x="1953566" y="1902756"/>
              <a:ext cx="121513" cy="975243"/>
              <a:chOff x="2103227" y="2053219"/>
              <a:chExt cx="490509" cy="975243"/>
            </a:xfrm>
          </p:grpSpPr>
          <p:cxnSp>
            <p:nvCxnSpPr>
              <p:cNvPr id="77" name="Straight Connector 76">
                <a:extLst>
                  <a:ext uri="{FF2B5EF4-FFF2-40B4-BE49-F238E27FC236}">
                    <a16:creationId xmlns:a16="http://schemas.microsoft.com/office/drawing/2014/main" id="{8415EF12-4D44-501A-AA3D-CA5B15B33C6D}"/>
                  </a:ext>
                </a:extLst>
              </p:cNvPr>
              <p:cNvCxnSpPr>
                <a:cxnSpLocks/>
              </p:cNvCxnSpPr>
              <p:nvPr/>
            </p:nvCxnSpPr>
            <p:spPr>
              <a:xfrm flipH="1">
                <a:off x="2105561" y="2541023"/>
                <a:ext cx="488175" cy="487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EAC84E56-F2F1-4909-199B-2D05461DFF83}"/>
                  </a:ext>
                </a:extLst>
              </p:cNvPr>
              <p:cNvCxnSpPr>
                <a:cxnSpLocks/>
              </p:cNvCxnSpPr>
              <p:nvPr/>
            </p:nvCxnSpPr>
            <p:spPr>
              <a:xfrm flipH="1" flipV="1">
                <a:off x="2103227" y="2053219"/>
                <a:ext cx="490508" cy="487215"/>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1" name="Straight Connector 10">
              <a:extLst>
                <a:ext uri="{FF2B5EF4-FFF2-40B4-BE49-F238E27FC236}">
                  <a16:creationId xmlns:a16="http://schemas.microsoft.com/office/drawing/2014/main" id="{E80872DE-AE8C-E506-F056-C09300B1EA4D}"/>
                </a:ext>
              </a:extLst>
            </p:cNvPr>
            <p:cNvCxnSpPr>
              <a:cxnSpLocks/>
            </p:cNvCxnSpPr>
            <p:nvPr/>
          </p:nvCxnSpPr>
          <p:spPr>
            <a:xfrm flipH="1" flipV="1">
              <a:off x="1465485" y="2388624"/>
              <a:ext cx="487926" cy="48792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1DD7D9A0-BD19-3C97-D643-547D4A110B34}"/>
                </a:ext>
              </a:extLst>
            </p:cNvPr>
            <p:cNvCxnSpPr>
              <a:cxnSpLocks/>
            </p:cNvCxnSpPr>
            <p:nvPr/>
          </p:nvCxnSpPr>
          <p:spPr>
            <a:xfrm flipV="1">
              <a:off x="1953411" y="2388624"/>
              <a:ext cx="0" cy="48792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D91861A-B428-54FE-E094-E9B0C3F1E6B2}"/>
                    </a:ext>
                  </a:extLst>
                </p:cNvPr>
                <p:cNvSpPr txBox="1"/>
                <p:nvPr/>
              </p:nvSpPr>
              <p:spPr>
                <a:xfrm>
                  <a:off x="1621943" y="2763045"/>
                  <a:ext cx="38183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14" name="TextBox 13">
                  <a:extLst>
                    <a:ext uri="{FF2B5EF4-FFF2-40B4-BE49-F238E27FC236}">
                      <a16:creationId xmlns:a16="http://schemas.microsoft.com/office/drawing/2014/main" id="{4D91861A-B428-54FE-E094-E9B0C3F1E6B2}"/>
                    </a:ext>
                  </a:extLst>
                </p:cNvPr>
                <p:cNvSpPr txBox="1">
                  <a:spLocks noRot="1" noChangeAspect="1" noMove="1" noResize="1" noEditPoints="1" noAdjustHandles="1" noChangeArrowheads="1" noChangeShapeType="1" noTextEdit="1"/>
                </p:cNvSpPr>
                <p:nvPr/>
              </p:nvSpPr>
              <p:spPr>
                <a:xfrm>
                  <a:off x="1621943" y="2763045"/>
                  <a:ext cx="381836"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53E0D20F-94DA-2749-6E0C-A44B6CCA77C3}"/>
                    </a:ext>
                  </a:extLst>
                </p:cNvPr>
                <p:cNvSpPr txBox="1"/>
                <p:nvPr/>
              </p:nvSpPr>
              <p:spPr>
                <a:xfrm>
                  <a:off x="2423844" y="2190716"/>
                  <a:ext cx="3857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oMath>
                    </m:oMathPara>
                  </a14:m>
                  <a:endParaRPr lang="en-US" dirty="0"/>
                </a:p>
              </p:txBody>
            </p:sp>
          </mc:Choice>
          <mc:Fallback xmlns="">
            <p:sp>
              <p:nvSpPr>
                <p:cNvPr id="15" name="TextBox 14">
                  <a:extLst>
                    <a:ext uri="{FF2B5EF4-FFF2-40B4-BE49-F238E27FC236}">
                      <a16:creationId xmlns:a16="http://schemas.microsoft.com/office/drawing/2014/main" id="{53E0D20F-94DA-2749-6E0C-A44B6CCA77C3}"/>
                    </a:ext>
                  </a:extLst>
                </p:cNvPr>
                <p:cNvSpPr txBox="1">
                  <a:spLocks noRot="1" noChangeAspect="1" noMove="1" noResize="1" noEditPoints="1" noAdjustHandles="1" noChangeArrowheads="1" noChangeShapeType="1" noTextEdit="1"/>
                </p:cNvSpPr>
                <p:nvPr/>
              </p:nvSpPr>
              <p:spPr>
                <a:xfrm>
                  <a:off x="2423844" y="2190716"/>
                  <a:ext cx="385745" cy="369332"/>
                </a:xfrm>
                <a:prstGeom prst="rect">
                  <a:avLst/>
                </a:prstGeom>
                <a:blipFill>
                  <a:blip r:embed="rId4"/>
                  <a:stretch>
                    <a:fillRect/>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E20B0D5E-3967-1CC1-7DCB-E76107E299D9}"/>
                </a:ext>
              </a:extLst>
            </p:cNvPr>
            <p:cNvCxnSpPr>
              <a:cxnSpLocks/>
            </p:cNvCxnSpPr>
            <p:nvPr/>
          </p:nvCxnSpPr>
          <p:spPr>
            <a:xfrm flipH="1">
              <a:off x="1953161" y="2388623"/>
              <a:ext cx="488175" cy="487439"/>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8CE4513A-7B9B-3683-89FC-F207B9ADAE91}"/>
                </a:ext>
              </a:extLst>
            </p:cNvPr>
            <p:cNvCxnSpPr>
              <a:cxnSpLocks/>
            </p:cNvCxnSpPr>
            <p:nvPr/>
          </p:nvCxnSpPr>
          <p:spPr>
            <a:xfrm flipH="1">
              <a:off x="1462420" y="1900819"/>
              <a:ext cx="493576" cy="492993"/>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BE67F3-6961-02DB-72EB-62DDB77DD6C5}"/>
                </a:ext>
              </a:extLst>
            </p:cNvPr>
            <p:cNvCxnSpPr>
              <a:cxnSpLocks/>
            </p:cNvCxnSpPr>
            <p:nvPr/>
          </p:nvCxnSpPr>
          <p:spPr>
            <a:xfrm>
              <a:off x="1952732" y="1900819"/>
              <a:ext cx="0" cy="5069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A187692-B714-5E4C-388B-C4C731D330E9}"/>
                </a:ext>
              </a:extLst>
            </p:cNvPr>
            <p:cNvCxnSpPr>
              <a:cxnSpLocks/>
            </p:cNvCxnSpPr>
            <p:nvPr/>
          </p:nvCxnSpPr>
          <p:spPr>
            <a:xfrm flipH="1" flipV="1">
              <a:off x="1950827" y="1900819"/>
              <a:ext cx="490508" cy="487215"/>
            </a:xfrm>
            <a:prstGeom prst="line">
              <a:avLst/>
            </a:prstGeom>
          </p:spPr>
          <p:style>
            <a:lnRef idx="1">
              <a:schemeClr val="accent1"/>
            </a:lnRef>
            <a:fillRef idx="0">
              <a:schemeClr val="accent1"/>
            </a:fillRef>
            <a:effectRef idx="0">
              <a:schemeClr val="accent1"/>
            </a:effectRef>
            <a:fontRef idx="minor">
              <a:schemeClr val="tx1"/>
            </a:fontRef>
          </p:style>
        </p:cxnSp>
        <p:sp>
          <p:nvSpPr>
            <p:cNvPr id="46" name="Oval 45">
              <a:extLst>
                <a:ext uri="{FF2B5EF4-FFF2-40B4-BE49-F238E27FC236}">
                  <a16:creationId xmlns:a16="http://schemas.microsoft.com/office/drawing/2014/main" id="{41AF05BB-501A-C73A-696A-5726A7EE920E}"/>
                </a:ext>
              </a:extLst>
            </p:cNvPr>
            <p:cNvSpPr/>
            <p:nvPr/>
          </p:nvSpPr>
          <p:spPr>
            <a:xfrm>
              <a:off x="1931231" y="1889713"/>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F5D661F4-82FC-F1B7-C147-CF59F3CA9034}"/>
                </a:ext>
              </a:extLst>
            </p:cNvPr>
            <p:cNvSpPr/>
            <p:nvPr/>
          </p:nvSpPr>
          <p:spPr>
            <a:xfrm>
              <a:off x="1932169" y="2367563"/>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Oval 47">
              <a:extLst>
                <a:ext uri="{FF2B5EF4-FFF2-40B4-BE49-F238E27FC236}">
                  <a16:creationId xmlns:a16="http://schemas.microsoft.com/office/drawing/2014/main" id="{F2E5AED7-8AB2-FE41-6059-3F9E754F2150}"/>
                </a:ext>
              </a:extLst>
            </p:cNvPr>
            <p:cNvSpPr/>
            <p:nvPr/>
          </p:nvSpPr>
          <p:spPr>
            <a:xfrm>
              <a:off x="1930226" y="2850967"/>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07778848-0A47-B080-A894-78497C33FFF3}"/>
                </a:ext>
              </a:extLst>
            </p:cNvPr>
            <p:cNvSpPr/>
            <p:nvPr/>
          </p:nvSpPr>
          <p:spPr>
            <a:xfrm>
              <a:off x="2417939" y="2367545"/>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EE25FFC2-A18E-7B7E-2CFF-7C689881E2B1}"/>
                </a:ext>
              </a:extLst>
            </p:cNvPr>
            <p:cNvSpPr/>
            <p:nvPr/>
          </p:nvSpPr>
          <p:spPr>
            <a:xfrm>
              <a:off x="1442156" y="2365721"/>
              <a:ext cx="45719" cy="45719"/>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176509DD-1D72-955F-001A-7D3B2D6050B7}"/>
                    </a:ext>
                  </a:extLst>
                </p:cNvPr>
                <p:cNvSpPr txBox="1"/>
                <p:nvPr/>
              </p:nvSpPr>
              <p:spPr>
                <a:xfrm>
                  <a:off x="1097130" y="2180094"/>
                  <a:ext cx="50501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oMath>
                    </m:oMathPara>
                  </a14:m>
                  <a:endParaRPr lang="en-US" dirty="0"/>
                </a:p>
              </p:txBody>
            </p:sp>
          </mc:Choice>
          <mc:Fallback xmlns="">
            <p:sp>
              <p:nvSpPr>
                <p:cNvPr id="51" name="TextBox 50">
                  <a:extLst>
                    <a:ext uri="{FF2B5EF4-FFF2-40B4-BE49-F238E27FC236}">
                      <a16:creationId xmlns:a16="http://schemas.microsoft.com/office/drawing/2014/main" id="{176509DD-1D72-955F-001A-7D3B2D6050B7}"/>
                    </a:ext>
                  </a:extLst>
                </p:cNvPr>
                <p:cNvSpPr txBox="1">
                  <a:spLocks noRot="1" noChangeAspect="1" noMove="1" noResize="1" noEditPoints="1" noAdjustHandles="1" noChangeArrowheads="1" noChangeShapeType="1" noTextEdit="1"/>
                </p:cNvSpPr>
                <p:nvPr/>
              </p:nvSpPr>
              <p:spPr>
                <a:xfrm>
                  <a:off x="1097130" y="2180094"/>
                  <a:ext cx="505010"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06EEC09-A2DB-2727-C8E5-BB94E69BAFDD}"/>
                    </a:ext>
                  </a:extLst>
                </p:cNvPr>
                <p:cNvSpPr txBox="1"/>
                <p:nvPr/>
              </p:nvSpPr>
              <p:spPr>
                <a:xfrm>
                  <a:off x="1582573" y="2195502"/>
                  <a:ext cx="51007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oMath>
                    </m:oMathPara>
                  </a14:m>
                  <a:endParaRPr lang="en-US" dirty="0"/>
                </a:p>
              </p:txBody>
            </p:sp>
          </mc:Choice>
          <mc:Fallback xmlns="">
            <p:sp>
              <p:nvSpPr>
                <p:cNvPr id="52" name="TextBox 51">
                  <a:extLst>
                    <a:ext uri="{FF2B5EF4-FFF2-40B4-BE49-F238E27FC236}">
                      <a16:creationId xmlns:a16="http://schemas.microsoft.com/office/drawing/2014/main" id="{B06EEC09-A2DB-2727-C8E5-BB94E69BAFDD}"/>
                    </a:ext>
                  </a:extLst>
                </p:cNvPr>
                <p:cNvSpPr txBox="1">
                  <a:spLocks noRot="1" noChangeAspect="1" noMove="1" noResize="1" noEditPoints="1" noAdjustHandles="1" noChangeArrowheads="1" noChangeShapeType="1" noTextEdit="1"/>
                </p:cNvSpPr>
                <p:nvPr/>
              </p:nvSpPr>
              <p:spPr>
                <a:xfrm>
                  <a:off x="1582573" y="2195502"/>
                  <a:ext cx="510075" cy="369332"/>
                </a:xfrm>
                <a:prstGeom prst="rect">
                  <a:avLst/>
                </a:prstGeom>
                <a:blipFill>
                  <a:blip r:embed="rId6"/>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F6CA99F-038E-67DF-A886-4965F679E032}"/>
                    </a:ext>
                  </a:extLst>
                </p:cNvPr>
                <p:cNvSpPr txBox="1"/>
                <p:nvPr/>
              </p:nvSpPr>
              <p:spPr>
                <a:xfrm>
                  <a:off x="1582573" y="1654485"/>
                  <a:ext cx="46140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ℋ</m:t>
                        </m:r>
                      </m:oMath>
                    </m:oMathPara>
                  </a14:m>
                  <a:endParaRPr lang="en-US" dirty="0"/>
                </a:p>
              </p:txBody>
            </p:sp>
          </mc:Choice>
          <mc:Fallback xmlns="">
            <p:sp>
              <p:nvSpPr>
                <p:cNvPr id="53" name="TextBox 52">
                  <a:extLst>
                    <a:ext uri="{FF2B5EF4-FFF2-40B4-BE49-F238E27FC236}">
                      <a16:creationId xmlns:a16="http://schemas.microsoft.com/office/drawing/2014/main" id="{8F6CA99F-038E-67DF-A886-4965F679E032}"/>
                    </a:ext>
                  </a:extLst>
                </p:cNvPr>
                <p:cNvSpPr txBox="1">
                  <a:spLocks noRot="1" noChangeAspect="1" noMove="1" noResize="1" noEditPoints="1" noAdjustHandles="1" noChangeArrowheads="1" noChangeShapeType="1" noTextEdit="1"/>
                </p:cNvSpPr>
                <p:nvPr/>
              </p:nvSpPr>
              <p:spPr>
                <a:xfrm>
                  <a:off x="1582573" y="1654485"/>
                  <a:ext cx="461408"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F3AED9EF-9318-492E-A2C5-E882616F2B98}"/>
                    </a:ext>
                  </a:extLst>
                </p:cNvPr>
                <p:cNvSpPr txBox="1"/>
                <p:nvPr/>
              </p:nvSpPr>
              <p:spPr>
                <a:xfrm>
                  <a:off x="2097912" y="2142774"/>
                  <a:ext cx="410689"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oMath>
                    </m:oMathPara>
                  </a14:m>
                  <a:endParaRPr lang="en-US" dirty="0"/>
                </a:p>
              </p:txBody>
            </p:sp>
          </mc:Choice>
          <mc:Fallback xmlns="">
            <p:sp>
              <p:nvSpPr>
                <p:cNvPr id="79" name="TextBox 78">
                  <a:extLst>
                    <a:ext uri="{FF2B5EF4-FFF2-40B4-BE49-F238E27FC236}">
                      <a16:creationId xmlns:a16="http://schemas.microsoft.com/office/drawing/2014/main" id="{F3AED9EF-9318-492E-A2C5-E882616F2B98}"/>
                    </a:ext>
                  </a:extLst>
                </p:cNvPr>
                <p:cNvSpPr txBox="1">
                  <a:spLocks noRot="1" noChangeAspect="1" noMove="1" noResize="1" noEditPoints="1" noAdjustHandles="1" noChangeArrowheads="1" noChangeShapeType="1" noTextEdit="1"/>
                </p:cNvSpPr>
                <p:nvPr/>
              </p:nvSpPr>
              <p:spPr>
                <a:xfrm>
                  <a:off x="2097912" y="2142774"/>
                  <a:ext cx="410689" cy="369332"/>
                </a:xfrm>
                <a:prstGeom prst="rect">
                  <a:avLst/>
                </a:prstGeom>
                <a:blipFill>
                  <a:blip r:embed="rId8"/>
                  <a:stretch>
                    <a:fillRect/>
                  </a:stretch>
                </a:blipFill>
              </p:spPr>
              <p:txBody>
                <a:bodyPr/>
                <a:lstStyle/>
                <a:p>
                  <a:r>
                    <a:rPr lang="en-US">
                      <a:noFill/>
                    </a:rPr>
                    <a:t> </a:t>
                  </a:r>
                </a:p>
              </p:txBody>
            </p:sp>
          </mc:Fallback>
        </mc:AlternateContent>
      </p:grpSp>
      <p:sp>
        <p:nvSpPr>
          <p:cNvPr id="81" name="TextBox 80">
            <a:extLst>
              <a:ext uri="{FF2B5EF4-FFF2-40B4-BE49-F238E27FC236}">
                <a16:creationId xmlns:a16="http://schemas.microsoft.com/office/drawing/2014/main" id="{5D674E2E-75C6-156C-89BD-BA9F32873BE1}"/>
              </a:ext>
            </a:extLst>
          </p:cNvPr>
          <p:cNvSpPr txBox="1"/>
          <p:nvPr/>
        </p:nvSpPr>
        <p:spPr>
          <a:xfrm>
            <a:off x="3762264" y="2411085"/>
            <a:ext cx="1116972" cy="369332"/>
          </a:xfrm>
          <a:prstGeom prst="rect">
            <a:avLst/>
          </a:prstGeom>
          <a:noFill/>
        </p:spPr>
        <p:txBody>
          <a:bodyPr wrap="none" rtlCol="0">
            <a:spAutoFit/>
          </a:bodyPr>
          <a:lstStyle/>
          <a:p>
            <a:r>
              <a:rPr lang="en-US" dirty="0"/>
              <a:t>Empty set</a:t>
            </a:r>
          </a:p>
        </p:txBody>
      </p:sp>
      <p:sp>
        <p:nvSpPr>
          <p:cNvPr id="82" name="TextBox 81">
            <a:extLst>
              <a:ext uri="{FF2B5EF4-FFF2-40B4-BE49-F238E27FC236}">
                <a16:creationId xmlns:a16="http://schemas.microsoft.com/office/drawing/2014/main" id="{ADFD3502-7088-DFB4-BF98-6C5428DC91E5}"/>
              </a:ext>
            </a:extLst>
          </p:cNvPr>
          <p:cNvSpPr txBox="1"/>
          <p:nvPr/>
        </p:nvSpPr>
        <p:spPr>
          <a:xfrm>
            <a:off x="3762264" y="1857886"/>
            <a:ext cx="1120307" cy="369332"/>
          </a:xfrm>
          <a:prstGeom prst="rect">
            <a:avLst/>
          </a:prstGeom>
          <a:noFill/>
        </p:spPr>
        <p:txBody>
          <a:bodyPr wrap="none" rtlCol="0">
            <a:spAutoFit/>
          </a:bodyPr>
          <a:lstStyle/>
          <a:p>
            <a:r>
              <a:rPr lang="en-US" dirty="0"/>
              <a:t>One point</a:t>
            </a:r>
          </a:p>
        </p:txBody>
      </p:sp>
      <p:sp>
        <p:nvSpPr>
          <p:cNvPr id="83" name="TextBox 82">
            <a:extLst>
              <a:ext uri="{FF2B5EF4-FFF2-40B4-BE49-F238E27FC236}">
                <a16:creationId xmlns:a16="http://schemas.microsoft.com/office/drawing/2014/main" id="{C5931B17-B4BC-76E2-2430-C7A627014908}"/>
              </a:ext>
            </a:extLst>
          </p:cNvPr>
          <p:cNvSpPr txBox="1"/>
          <p:nvPr/>
        </p:nvSpPr>
        <p:spPr>
          <a:xfrm>
            <a:off x="3762264" y="1302959"/>
            <a:ext cx="1858394" cy="369332"/>
          </a:xfrm>
          <a:prstGeom prst="rect">
            <a:avLst/>
          </a:prstGeom>
          <a:noFill/>
        </p:spPr>
        <p:txBody>
          <a:bodyPr wrap="none" rtlCol="0">
            <a:spAutoFit/>
          </a:bodyPr>
          <a:lstStyle/>
          <a:p>
            <a:r>
              <a:rPr lang="en-US" dirty="0"/>
              <a:t>The whole sphere</a:t>
            </a:r>
          </a:p>
        </p:txBody>
      </p:sp>
      <mc:AlternateContent xmlns:mc="http://schemas.openxmlformats.org/markup-compatibility/2006" xmlns:a14="http://schemas.microsoft.com/office/drawing/2010/main">
        <mc:Choice Requires="a14">
          <p:sp>
            <p:nvSpPr>
              <p:cNvPr id="84" name="TextBox 83">
                <a:extLst>
                  <a:ext uri="{FF2B5EF4-FFF2-40B4-BE49-F238E27FC236}">
                    <a16:creationId xmlns:a16="http://schemas.microsoft.com/office/drawing/2014/main" id="{E43B7440-BB37-EA03-8655-9A72F82E698F}"/>
                  </a:ext>
                </a:extLst>
              </p:cNvPr>
              <p:cNvSpPr txBox="1"/>
              <p:nvPr/>
            </p:nvSpPr>
            <p:spPr>
              <a:xfrm>
                <a:off x="4637484" y="5446594"/>
                <a:ext cx="4608084" cy="923330"/>
              </a:xfrm>
              <a:prstGeom prst="rect">
                <a:avLst/>
              </a:prstGeom>
              <a:noFill/>
            </p:spPr>
            <p:txBody>
              <a:bodyPr wrap="square" rtlCol="0">
                <a:spAutoFit/>
              </a:bodyPr>
              <a:lstStyle/>
              <a:p>
                <a:pPr algn="r"/>
                <a:r>
                  <a:rPr lang="en-US" dirty="0"/>
                  <a:t>“I prepared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a:t>” </a:t>
                </a:r>
                <a14:m>
                  <m:oMath xmlns:m="http://schemas.openxmlformats.org/officeDocument/2006/math">
                    <m:r>
                      <a:rPr lang="en-US" i="1" dirty="0">
                        <a:latin typeface="Cambria Math" panose="02040503050406030204" pitchFamily="18" charset="0"/>
                      </a:rPr>
                      <m:t>∨</m:t>
                    </m:r>
                  </m:oMath>
                </a14:m>
                <a:r>
                  <a:rPr lang="en-US" dirty="0"/>
                  <a:t> “I prepared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a:t>” </a:t>
                </a:r>
                <a:br>
                  <a:rPr lang="en-US" dirty="0"/>
                </a:br>
                <a:r>
                  <a:rPr lang="en-US" dirty="0"/>
                  <a:t>“I prepared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𝑥</m:t>
                        </m:r>
                      </m:e>
                      <m:sup>
                        <m:r>
                          <a:rPr lang="en-US" i="1">
                            <a:latin typeface="Cambria Math" panose="02040503050406030204" pitchFamily="18" charset="0"/>
                          </a:rPr>
                          <m:t>+</m:t>
                        </m:r>
                      </m:sup>
                    </m:sSup>
                  </m:oMath>
                </a14:m>
                <a:r>
                  <a:rPr lang="en-US" dirty="0"/>
                  <a:t>” </a:t>
                </a:r>
                <a14:m>
                  <m:oMath xmlns:m="http://schemas.openxmlformats.org/officeDocument/2006/math">
                    <m:r>
                      <a:rPr lang="en-US" i="1" dirty="0">
                        <a:latin typeface="Cambria Math" panose="02040503050406030204" pitchFamily="18" charset="0"/>
                      </a:rPr>
                      <m:t>∨</m:t>
                    </m:r>
                  </m:oMath>
                </a14:m>
                <a:r>
                  <a:rPr lang="en-US" dirty="0"/>
                  <a:t> “I prepared </a:t>
                </a:r>
                <a14:m>
                  <m:oMath xmlns:m="http://schemas.openxmlformats.org/officeDocument/2006/math">
                    <m:sSup>
                      <m:sSupPr>
                        <m:ctrlPr>
                          <a:rPr lang="en-US" i="1">
                            <a:latin typeface="Cambria Math" panose="02040503050406030204" pitchFamily="18" charset="0"/>
                          </a:rPr>
                        </m:ctrlPr>
                      </m:sSupPr>
                      <m:e>
                        <m:r>
                          <a:rPr lang="en-US" b="0" i="1" smtClean="0">
                            <a:latin typeface="Cambria Math" panose="02040503050406030204" pitchFamily="18" charset="0"/>
                          </a:rPr>
                          <m:t>𝑦</m:t>
                        </m:r>
                      </m:e>
                      <m:sup>
                        <m:r>
                          <a:rPr lang="en-US" b="0" i="1" smtClean="0">
                            <a:latin typeface="Cambria Math" panose="02040503050406030204" pitchFamily="18" charset="0"/>
                          </a:rPr>
                          <m:t>+</m:t>
                        </m:r>
                      </m:sup>
                    </m:sSup>
                  </m:oMath>
                </a14:m>
                <a:r>
                  <a:rPr lang="en-US" dirty="0"/>
                  <a:t>” </a:t>
                </a:r>
                <a:br>
                  <a:rPr lang="en-US" dirty="0"/>
                </a:br>
                <a:r>
                  <a:rPr lang="en-US" dirty="0"/>
                  <a:t>“I prepared some state” </a:t>
                </a:r>
              </a:p>
            </p:txBody>
          </p:sp>
        </mc:Choice>
        <mc:Fallback xmlns="">
          <p:sp>
            <p:nvSpPr>
              <p:cNvPr id="84" name="TextBox 83">
                <a:extLst>
                  <a:ext uri="{FF2B5EF4-FFF2-40B4-BE49-F238E27FC236}">
                    <a16:creationId xmlns:a16="http://schemas.microsoft.com/office/drawing/2014/main" id="{E43B7440-BB37-EA03-8655-9A72F82E698F}"/>
                  </a:ext>
                </a:extLst>
              </p:cNvPr>
              <p:cNvSpPr txBox="1">
                <a:spLocks noRot="1" noChangeAspect="1" noMove="1" noResize="1" noEditPoints="1" noAdjustHandles="1" noChangeArrowheads="1" noChangeShapeType="1" noTextEdit="1"/>
              </p:cNvSpPr>
              <p:nvPr/>
            </p:nvSpPr>
            <p:spPr>
              <a:xfrm>
                <a:off x="4637484" y="5446594"/>
                <a:ext cx="4608084" cy="923330"/>
              </a:xfrm>
              <a:prstGeom prst="rect">
                <a:avLst/>
              </a:prstGeom>
              <a:blipFill>
                <a:blip r:embed="rId9"/>
                <a:stretch>
                  <a:fillRect t="-3289" r="-2116" b="-9211"/>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6B46F0BE-2E86-3964-CD1E-BCAEAC560680}"/>
              </a:ext>
            </a:extLst>
          </p:cNvPr>
          <p:cNvSpPr txBox="1"/>
          <p:nvPr/>
        </p:nvSpPr>
        <p:spPr>
          <a:xfrm>
            <a:off x="5371072" y="4345242"/>
            <a:ext cx="3874496" cy="830997"/>
          </a:xfrm>
          <a:prstGeom prst="rect">
            <a:avLst/>
          </a:prstGeom>
          <a:noFill/>
        </p:spPr>
        <p:txBody>
          <a:bodyPr wrap="square" rtlCol="0">
            <a:spAutoFit/>
          </a:bodyPr>
          <a:lstStyle/>
          <a:p>
            <a:pPr algn="r"/>
            <a:r>
              <a:rPr lang="en-US" sz="2400" dirty="0">
                <a:solidFill>
                  <a:srgbClr val="C00000"/>
                </a:solidFill>
              </a:rPr>
              <a:t>Can’t distinguish between different preparations</a:t>
            </a:r>
          </a:p>
        </p:txBody>
      </p:sp>
      <mc:AlternateContent xmlns:mc="http://schemas.openxmlformats.org/markup-compatibility/2006" xmlns:a14="http://schemas.microsoft.com/office/drawing/2010/main">
        <mc:Choice Requires="a14">
          <p:sp>
            <p:nvSpPr>
              <p:cNvPr id="95" name="TextBox 94">
                <a:extLst>
                  <a:ext uri="{FF2B5EF4-FFF2-40B4-BE49-F238E27FC236}">
                    <a16:creationId xmlns:a16="http://schemas.microsoft.com/office/drawing/2014/main" id="{BA594F01-99ED-C85A-99C6-184C88434FFD}"/>
                  </a:ext>
                </a:extLst>
              </p:cNvPr>
              <p:cNvSpPr txBox="1"/>
              <p:nvPr/>
            </p:nvSpPr>
            <p:spPr>
              <a:xfrm>
                <a:off x="296219" y="5311187"/>
                <a:ext cx="3504549" cy="369332"/>
              </a:xfrm>
              <a:prstGeom prst="rect">
                <a:avLst/>
              </a:prstGeom>
              <a:noFill/>
            </p:spPr>
            <p:txBody>
              <a:bodyPr wrap="none" rtlCol="0">
                <a:spAutoFit/>
              </a:bodyPr>
              <a:lstStyle/>
              <a:p>
                <a:r>
                  <a:rPr lang="en-US" dirty="0"/>
                  <a:t>The expectation value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𝑧</m:t>
                        </m:r>
                      </m:sub>
                    </m:sSub>
                  </m:oMath>
                </a14:m>
                <a:r>
                  <a:rPr lang="en-US" dirty="0"/>
                  <a:t> is zero</a:t>
                </a:r>
              </a:p>
            </p:txBody>
          </p:sp>
        </mc:Choice>
        <mc:Fallback xmlns="">
          <p:sp>
            <p:nvSpPr>
              <p:cNvPr id="95" name="TextBox 94">
                <a:extLst>
                  <a:ext uri="{FF2B5EF4-FFF2-40B4-BE49-F238E27FC236}">
                    <a16:creationId xmlns:a16="http://schemas.microsoft.com/office/drawing/2014/main" id="{BA594F01-99ED-C85A-99C6-184C88434FFD}"/>
                  </a:ext>
                </a:extLst>
              </p:cNvPr>
              <p:cNvSpPr txBox="1">
                <a:spLocks noRot="1" noChangeAspect="1" noMove="1" noResize="1" noEditPoints="1" noAdjustHandles="1" noChangeArrowheads="1" noChangeShapeType="1" noTextEdit="1"/>
              </p:cNvSpPr>
              <p:nvPr/>
            </p:nvSpPr>
            <p:spPr>
              <a:xfrm>
                <a:off x="296219" y="5311187"/>
                <a:ext cx="3504549" cy="369332"/>
              </a:xfrm>
              <a:prstGeom prst="rect">
                <a:avLst/>
              </a:prstGeom>
              <a:blipFill>
                <a:blip r:embed="rId10"/>
                <a:stretch>
                  <a:fillRect l="-1568" t="-8197" b="-24590"/>
                </a:stretch>
              </a:blipFill>
            </p:spPr>
            <p:txBody>
              <a:bodyPr/>
              <a:lstStyle/>
              <a:p>
                <a:r>
                  <a:rPr lang="en-US">
                    <a:noFill/>
                  </a:rPr>
                  <a:t> </a:t>
                </a:r>
              </a:p>
            </p:txBody>
          </p:sp>
        </mc:Fallback>
      </mc:AlternateContent>
      <p:grpSp>
        <p:nvGrpSpPr>
          <p:cNvPr id="109" name="Group 108">
            <a:extLst>
              <a:ext uri="{FF2B5EF4-FFF2-40B4-BE49-F238E27FC236}">
                <a16:creationId xmlns:a16="http://schemas.microsoft.com/office/drawing/2014/main" id="{4C0C695E-1AFC-CAC8-47B6-BFE3B6D2F994}"/>
              </a:ext>
            </a:extLst>
          </p:cNvPr>
          <p:cNvGrpSpPr/>
          <p:nvPr/>
        </p:nvGrpSpPr>
        <p:grpSpPr>
          <a:xfrm>
            <a:off x="3928099" y="5251936"/>
            <a:ext cx="698914" cy="698914"/>
            <a:chOff x="4089924" y="4398488"/>
            <a:chExt cx="698914" cy="698914"/>
          </a:xfrm>
        </p:grpSpPr>
        <p:grpSp>
          <p:nvGrpSpPr>
            <p:cNvPr id="96" name="Group 95">
              <a:extLst>
                <a:ext uri="{FF2B5EF4-FFF2-40B4-BE49-F238E27FC236}">
                  <a16:creationId xmlns:a16="http://schemas.microsoft.com/office/drawing/2014/main" id="{AD9ECFEF-2E51-DCDA-3617-7585F70485D3}"/>
                </a:ext>
              </a:extLst>
            </p:cNvPr>
            <p:cNvGrpSpPr/>
            <p:nvPr/>
          </p:nvGrpSpPr>
          <p:grpSpPr>
            <a:xfrm>
              <a:off x="4089924" y="4398488"/>
              <a:ext cx="698914" cy="698914"/>
              <a:chOff x="5635690" y="3806890"/>
              <a:chExt cx="1110343" cy="1110344"/>
            </a:xfrm>
          </p:grpSpPr>
          <p:sp>
            <p:nvSpPr>
              <p:cNvPr id="97" name="Oval 96">
                <a:extLst>
                  <a:ext uri="{FF2B5EF4-FFF2-40B4-BE49-F238E27FC236}">
                    <a16:creationId xmlns:a16="http://schemas.microsoft.com/office/drawing/2014/main" id="{E41CB88F-D285-F8BE-A03A-CAFCD06BB5C0}"/>
                  </a:ext>
                </a:extLst>
              </p:cNvPr>
              <p:cNvSpPr/>
              <p:nvPr/>
            </p:nvSpPr>
            <p:spPr>
              <a:xfrm>
                <a:off x="5635690" y="3806890"/>
                <a:ext cx="1110343" cy="1110343"/>
              </a:xfrm>
              <a:prstGeom prst="ellipse">
                <a:avLst/>
              </a:pr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8" name="Oval 97">
                <a:extLst>
                  <a:ext uri="{FF2B5EF4-FFF2-40B4-BE49-F238E27FC236}">
                    <a16:creationId xmlns:a16="http://schemas.microsoft.com/office/drawing/2014/main" id="{7AA70047-BEE9-1218-CC97-7DEDCA4694F5}"/>
                  </a:ext>
                </a:extLst>
              </p:cNvPr>
              <p:cNvSpPr/>
              <p:nvPr/>
            </p:nvSpPr>
            <p:spPr>
              <a:xfrm>
                <a:off x="5847183" y="3806890"/>
                <a:ext cx="687355" cy="1110343"/>
              </a:xfrm>
              <a:prstGeom prst="ellipse">
                <a:avLst/>
              </a:prstGeom>
              <a:noFill/>
              <a:ln>
                <a:solidFill>
                  <a:schemeClr val="accent1">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99" name="Oval 9">
                <a:extLst>
                  <a:ext uri="{FF2B5EF4-FFF2-40B4-BE49-F238E27FC236}">
                    <a16:creationId xmlns:a16="http://schemas.microsoft.com/office/drawing/2014/main" id="{ED7848B9-12E1-D090-D8CE-0E3B2DACF8AD}"/>
                  </a:ext>
                </a:extLst>
              </p:cNvPr>
              <p:cNvSpPr/>
              <p:nvPr/>
            </p:nvSpPr>
            <p:spPr>
              <a:xfrm>
                <a:off x="6190860" y="3806890"/>
                <a:ext cx="343678" cy="1110344"/>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00" name="Oval 99">
              <a:extLst>
                <a:ext uri="{FF2B5EF4-FFF2-40B4-BE49-F238E27FC236}">
                  <a16:creationId xmlns:a16="http://schemas.microsoft.com/office/drawing/2014/main" id="{0881E19B-37EF-9235-1B33-29E00F8DF322}"/>
                </a:ext>
              </a:extLst>
            </p:cNvPr>
            <p:cNvSpPr/>
            <p:nvPr/>
          </p:nvSpPr>
          <p:spPr>
            <a:xfrm>
              <a:off x="4089924" y="4672965"/>
              <a:ext cx="698914" cy="146985"/>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B53A007A-E002-7856-6D58-FA8BC3B2134C}"/>
                  </a:ext>
                </a:extLst>
              </p:cNvPr>
              <p:cNvSpPr txBox="1"/>
              <p:nvPr/>
            </p:nvSpPr>
            <p:spPr>
              <a:xfrm>
                <a:off x="1236416" y="6104528"/>
                <a:ext cx="3835537" cy="369332"/>
              </a:xfrm>
              <a:prstGeom prst="rect">
                <a:avLst/>
              </a:prstGeom>
              <a:noFill/>
            </p:spPr>
            <p:txBody>
              <a:bodyPr wrap="none" rtlCol="0">
                <a:spAutoFit/>
              </a:bodyPr>
              <a:lstStyle/>
              <a:p>
                <a:r>
                  <a:rPr lang="en-US" dirty="0"/>
                  <a:t>The spin is in the vertical direction </a:t>
                </a:r>
                <a14:m>
                  <m:oMath xmlns:m="http://schemas.openxmlformats.org/officeDocument/2006/math">
                    <m:r>
                      <a:rPr lang="en-US" b="0" i="1" dirty="0" smtClean="0">
                        <a:latin typeface="Cambria Math" panose="02040503050406030204" pitchFamily="18" charset="0"/>
                      </a:rPr>
                      <m:t>±5</m:t>
                    </m:r>
                    <m:r>
                      <a:rPr lang="en-US" b="0" i="1" dirty="0" smtClean="0">
                        <a:latin typeface="Cambria Math" panose="02040503050406030204" pitchFamily="18" charset="0"/>
                        <a:ea typeface="Cambria Math" panose="02040503050406030204" pitchFamily="18" charset="0"/>
                      </a:rPr>
                      <m:t>°</m:t>
                    </m:r>
                  </m:oMath>
                </a14:m>
                <a:endParaRPr lang="en-US" dirty="0"/>
              </a:p>
            </p:txBody>
          </p:sp>
        </mc:Choice>
        <mc:Fallback xmlns="">
          <p:sp>
            <p:nvSpPr>
              <p:cNvPr id="101" name="TextBox 100">
                <a:extLst>
                  <a:ext uri="{FF2B5EF4-FFF2-40B4-BE49-F238E27FC236}">
                    <a16:creationId xmlns:a16="http://schemas.microsoft.com/office/drawing/2014/main" id="{B53A007A-E002-7856-6D58-FA8BC3B2134C}"/>
                  </a:ext>
                </a:extLst>
              </p:cNvPr>
              <p:cNvSpPr txBox="1">
                <a:spLocks noRot="1" noChangeAspect="1" noMove="1" noResize="1" noEditPoints="1" noAdjustHandles="1" noChangeArrowheads="1" noChangeShapeType="1" noTextEdit="1"/>
              </p:cNvSpPr>
              <p:nvPr/>
            </p:nvSpPr>
            <p:spPr>
              <a:xfrm>
                <a:off x="1236416" y="6104528"/>
                <a:ext cx="3835537" cy="369332"/>
              </a:xfrm>
              <a:prstGeom prst="rect">
                <a:avLst/>
              </a:prstGeom>
              <a:blipFill>
                <a:blip r:embed="rId11"/>
                <a:stretch>
                  <a:fillRect l="-1431" t="-8197" b="-24590"/>
                </a:stretch>
              </a:blipFill>
            </p:spPr>
            <p:txBody>
              <a:bodyPr/>
              <a:lstStyle/>
              <a:p>
                <a:r>
                  <a:rPr lang="en-US">
                    <a:noFill/>
                  </a:rPr>
                  <a:t> </a:t>
                </a:r>
              </a:p>
            </p:txBody>
          </p:sp>
        </mc:Fallback>
      </mc:AlternateContent>
      <p:grpSp>
        <p:nvGrpSpPr>
          <p:cNvPr id="108" name="Group 107">
            <a:extLst>
              <a:ext uri="{FF2B5EF4-FFF2-40B4-BE49-F238E27FC236}">
                <a16:creationId xmlns:a16="http://schemas.microsoft.com/office/drawing/2014/main" id="{36AE0DF7-ECCC-5DA4-79B2-96C55E658745}"/>
              </a:ext>
            </a:extLst>
          </p:cNvPr>
          <p:cNvGrpSpPr/>
          <p:nvPr/>
        </p:nvGrpSpPr>
        <p:grpSpPr>
          <a:xfrm>
            <a:off x="348884" y="5899355"/>
            <a:ext cx="698914" cy="698914"/>
            <a:chOff x="3644916" y="5274885"/>
            <a:chExt cx="698914" cy="698914"/>
          </a:xfrm>
        </p:grpSpPr>
        <p:sp>
          <p:nvSpPr>
            <p:cNvPr id="106" name="Oval 105">
              <a:extLst>
                <a:ext uri="{FF2B5EF4-FFF2-40B4-BE49-F238E27FC236}">
                  <a16:creationId xmlns:a16="http://schemas.microsoft.com/office/drawing/2014/main" id="{77B17245-0A01-E27B-55BD-74DA2DB8B348}"/>
                </a:ext>
              </a:extLst>
            </p:cNvPr>
            <p:cNvSpPr/>
            <p:nvPr/>
          </p:nvSpPr>
          <p:spPr>
            <a:xfrm>
              <a:off x="3884831" y="5278125"/>
              <a:ext cx="216331" cy="48255"/>
            </a:xfrm>
            <a:prstGeom prst="ellipse">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 name="Group 101">
              <a:extLst>
                <a:ext uri="{FF2B5EF4-FFF2-40B4-BE49-F238E27FC236}">
                  <a16:creationId xmlns:a16="http://schemas.microsoft.com/office/drawing/2014/main" id="{4C027133-F360-70F2-CBFD-B915DE4DCBB6}"/>
                </a:ext>
              </a:extLst>
            </p:cNvPr>
            <p:cNvGrpSpPr/>
            <p:nvPr/>
          </p:nvGrpSpPr>
          <p:grpSpPr>
            <a:xfrm>
              <a:off x="3644916" y="5274885"/>
              <a:ext cx="698914" cy="698914"/>
              <a:chOff x="5635690" y="3806890"/>
              <a:chExt cx="1110343" cy="1110344"/>
            </a:xfrm>
          </p:grpSpPr>
          <p:sp>
            <p:nvSpPr>
              <p:cNvPr id="103" name="Oval 102">
                <a:extLst>
                  <a:ext uri="{FF2B5EF4-FFF2-40B4-BE49-F238E27FC236}">
                    <a16:creationId xmlns:a16="http://schemas.microsoft.com/office/drawing/2014/main" id="{E862F2FB-C13D-7B71-A540-C416E382DEC4}"/>
                  </a:ext>
                </a:extLst>
              </p:cNvPr>
              <p:cNvSpPr/>
              <p:nvPr/>
            </p:nvSpPr>
            <p:spPr>
              <a:xfrm>
                <a:off x="5635690" y="3806890"/>
                <a:ext cx="1110343" cy="1110343"/>
              </a:xfrm>
              <a:prstGeom prst="ellipse">
                <a:avLst/>
              </a:pr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4" name="Oval 103">
                <a:extLst>
                  <a:ext uri="{FF2B5EF4-FFF2-40B4-BE49-F238E27FC236}">
                    <a16:creationId xmlns:a16="http://schemas.microsoft.com/office/drawing/2014/main" id="{797FEAD9-B54C-756C-50D1-1153772CC034}"/>
                  </a:ext>
                </a:extLst>
              </p:cNvPr>
              <p:cNvSpPr/>
              <p:nvPr/>
            </p:nvSpPr>
            <p:spPr>
              <a:xfrm>
                <a:off x="5847183" y="3806890"/>
                <a:ext cx="687355" cy="1110343"/>
              </a:xfrm>
              <a:prstGeom prst="ellipse">
                <a:avLst/>
              </a:prstGeom>
              <a:noFill/>
              <a:ln>
                <a:solidFill>
                  <a:schemeClr val="accent1">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05" name="Oval 9">
                <a:extLst>
                  <a:ext uri="{FF2B5EF4-FFF2-40B4-BE49-F238E27FC236}">
                    <a16:creationId xmlns:a16="http://schemas.microsoft.com/office/drawing/2014/main" id="{9F1A4EB7-4255-CBD0-62DE-5842C21D139E}"/>
                  </a:ext>
                </a:extLst>
              </p:cNvPr>
              <p:cNvSpPr/>
              <p:nvPr/>
            </p:nvSpPr>
            <p:spPr>
              <a:xfrm>
                <a:off x="6190860" y="3806890"/>
                <a:ext cx="343678" cy="1110344"/>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sp>
          <p:nvSpPr>
            <p:cNvPr id="107" name="Freeform: Shape 106">
              <a:extLst>
                <a:ext uri="{FF2B5EF4-FFF2-40B4-BE49-F238E27FC236}">
                  <a16:creationId xmlns:a16="http://schemas.microsoft.com/office/drawing/2014/main" id="{61734A43-5B4E-3545-0971-659C395DC641}"/>
                </a:ext>
              </a:extLst>
            </p:cNvPr>
            <p:cNvSpPr/>
            <p:nvPr/>
          </p:nvSpPr>
          <p:spPr>
            <a:xfrm rot="10649327">
              <a:off x="3890200" y="5275839"/>
              <a:ext cx="211370" cy="49703"/>
            </a:xfrm>
            <a:custGeom>
              <a:avLst/>
              <a:gdLst>
                <a:gd name="connsiteX0" fmla="*/ 40 w 213438"/>
                <a:gd name="connsiteY0" fmla="*/ 17179 h 57205"/>
                <a:gd name="connsiteX1" fmla="*/ 99100 w 213438"/>
                <a:gd name="connsiteY1" fmla="*/ 34 h 57205"/>
                <a:gd name="connsiteX2" fmla="*/ 213400 w 213438"/>
                <a:gd name="connsiteY2" fmla="*/ 20989 h 57205"/>
                <a:gd name="connsiteX3" fmla="*/ 110530 w 213438"/>
                <a:gd name="connsiteY3" fmla="*/ 57184 h 57205"/>
                <a:gd name="connsiteX4" fmla="*/ 40 w 213438"/>
                <a:gd name="connsiteY4" fmla="*/ 17179 h 57205"/>
                <a:gd name="connsiteX0" fmla="*/ 40 w 209383"/>
                <a:gd name="connsiteY0" fmla="*/ 17318 h 57399"/>
                <a:gd name="connsiteX1" fmla="*/ 99100 w 209383"/>
                <a:gd name="connsiteY1" fmla="*/ 173 h 57399"/>
                <a:gd name="connsiteX2" fmla="*/ 209343 w 209383"/>
                <a:gd name="connsiteY2" fmla="*/ 26671 h 57399"/>
                <a:gd name="connsiteX3" fmla="*/ 110530 w 209383"/>
                <a:gd name="connsiteY3" fmla="*/ 57323 h 57399"/>
                <a:gd name="connsiteX4" fmla="*/ 40 w 209383"/>
                <a:gd name="connsiteY4" fmla="*/ 17318 h 57399"/>
                <a:gd name="connsiteX0" fmla="*/ 40 w 209383"/>
                <a:gd name="connsiteY0" fmla="*/ 17318 h 57399"/>
                <a:gd name="connsiteX1" fmla="*/ 99100 w 209383"/>
                <a:gd name="connsiteY1" fmla="*/ 173 h 57399"/>
                <a:gd name="connsiteX2" fmla="*/ 209343 w 209383"/>
                <a:gd name="connsiteY2" fmla="*/ 26671 h 57399"/>
                <a:gd name="connsiteX3" fmla="*/ 110530 w 209383"/>
                <a:gd name="connsiteY3" fmla="*/ 57323 h 57399"/>
                <a:gd name="connsiteX4" fmla="*/ 40 w 209383"/>
                <a:gd name="connsiteY4" fmla="*/ 17318 h 57399"/>
                <a:gd name="connsiteX0" fmla="*/ 46 w 199955"/>
                <a:gd name="connsiteY0" fmla="*/ 19552 h 57280"/>
                <a:gd name="connsiteX1" fmla="*/ 89673 w 199955"/>
                <a:gd name="connsiteY1" fmla="*/ 86 h 57280"/>
                <a:gd name="connsiteX2" fmla="*/ 199916 w 199955"/>
                <a:gd name="connsiteY2" fmla="*/ 26584 h 57280"/>
                <a:gd name="connsiteX3" fmla="*/ 101103 w 199955"/>
                <a:gd name="connsiteY3" fmla="*/ 57236 h 57280"/>
                <a:gd name="connsiteX4" fmla="*/ 46 w 199955"/>
                <a:gd name="connsiteY4" fmla="*/ 19552 h 57280"/>
                <a:gd name="connsiteX0" fmla="*/ 44 w 202024"/>
                <a:gd name="connsiteY0" fmla="*/ 23205 h 57176"/>
                <a:gd name="connsiteX1" fmla="*/ 91742 w 202024"/>
                <a:gd name="connsiteY1" fmla="*/ 16 h 57176"/>
                <a:gd name="connsiteX2" fmla="*/ 201985 w 202024"/>
                <a:gd name="connsiteY2" fmla="*/ 26514 h 57176"/>
                <a:gd name="connsiteX3" fmla="*/ 103172 w 202024"/>
                <a:gd name="connsiteY3" fmla="*/ 57166 h 57176"/>
                <a:gd name="connsiteX4" fmla="*/ 44 w 202024"/>
                <a:gd name="connsiteY4" fmla="*/ 23205 h 57176"/>
                <a:gd name="connsiteX0" fmla="*/ 46 w 202026"/>
                <a:gd name="connsiteY0" fmla="*/ 23204 h 49567"/>
                <a:gd name="connsiteX1" fmla="*/ 91744 w 202026"/>
                <a:gd name="connsiteY1" fmla="*/ 15 h 49567"/>
                <a:gd name="connsiteX2" fmla="*/ 201987 w 202026"/>
                <a:gd name="connsiteY2" fmla="*/ 26513 h 49567"/>
                <a:gd name="connsiteX3" fmla="*/ 103508 w 202026"/>
                <a:gd name="connsiteY3" fmla="*/ 49552 h 49567"/>
                <a:gd name="connsiteX4" fmla="*/ 46 w 202026"/>
                <a:gd name="connsiteY4" fmla="*/ 23204 h 49567"/>
                <a:gd name="connsiteX0" fmla="*/ 41 w 211370"/>
                <a:gd name="connsiteY0" fmla="*/ 19056 h 49703"/>
                <a:gd name="connsiteX1" fmla="*/ 101087 w 211370"/>
                <a:gd name="connsiteY1" fmla="*/ 91 h 49703"/>
                <a:gd name="connsiteX2" fmla="*/ 211330 w 211370"/>
                <a:gd name="connsiteY2" fmla="*/ 26589 h 49703"/>
                <a:gd name="connsiteX3" fmla="*/ 112851 w 211370"/>
                <a:gd name="connsiteY3" fmla="*/ 49628 h 49703"/>
                <a:gd name="connsiteX4" fmla="*/ 41 w 211370"/>
                <a:gd name="connsiteY4" fmla="*/ 19056 h 4970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11370" h="49703">
                  <a:moveTo>
                    <a:pt x="41" y="19056"/>
                  </a:moveTo>
                  <a:cubicBezTo>
                    <a:pt x="-1920" y="10800"/>
                    <a:pt x="65872" y="-1164"/>
                    <a:pt x="101087" y="91"/>
                  </a:cubicBezTo>
                  <a:cubicBezTo>
                    <a:pt x="136302" y="1346"/>
                    <a:pt x="209759" y="9451"/>
                    <a:pt x="211330" y="26589"/>
                  </a:cubicBezTo>
                  <a:cubicBezTo>
                    <a:pt x="213235" y="36114"/>
                    <a:pt x="148066" y="50883"/>
                    <a:pt x="112851" y="49628"/>
                  </a:cubicBezTo>
                  <a:cubicBezTo>
                    <a:pt x="77636" y="48373"/>
                    <a:pt x="2002" y="27312"/>
                    <a:pt x="41" y="19056"/>
                  </a:cubicBezTo>
                  <a:close/>
                </a:path>
              </a:pathLst>
            </a:custGeom>
            <a:solidFill>
              <a:srgbClr val="FFFFFF">
                <a:alpha val="69804"/>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3" name="TextBox 112">
            <a:extLst>
              <a:ext uri="{FF2B5EF4-FFF2-40B4-BE49-F238E27FC236}">
                <a16:creationId xmlns:a16="http://schemas.microsoft.com/office/drawing/2014/main" id="{BAE2CB72-9D30-4FF9-E57C-DFF2B6512DEB}"/>
              </a:ext>
            </a:extLst>
          </p:cNvPr>
          <p:cNvSpPr txBox="1"/>
          <p:nvPr/>
        </p:nvSpPr>
        <p:spPr>
          <a:xfrm>
            <a:off x="287797" y="4296371"/>
            <a:ext cx="4991100" cy="830997"/>
          </a:xfrm>
          <a:prstGeom prst="rect">
            <a:avLst/>
          </a:prstGeom>
          <a:noFill/>
        </p:spPr>
        <p:txBody>
          <a:bodyPr wrap="square" rtlCol="0">
            <a:spAutoFit/>
          </a:bodyPr>
          <a:lstStyle/>
          <a:p>
            <a:r>
              <a:rPr lang="en-US" sz="2400" dirty="0">
                <a:solidFill>
                  <a:srgbClr val="C00000"/>
                </a:solidFill>
              </a:rPr>
              <a:t>No statements about expectation values and probability, no uncertainty</a:t>
            </a:r>
          </a:p>
        </p:txBody>
      </p:sp>
      <p:sp>
        <p:nvSpPr>
          <p:cNvPr id="114" name="TextBox 113">
            <a:extLst>
              <a:ext uri="{FF2B5EF4-FFF2-40B4-BE49-F238E27FC236}">
                <a16:creationId xmlns:a16="http://schemas.microsoft.com/office/drawing/2014/main" id="{44986AB1-F7BC-7107-B180-FDA37418E4E2}"/>
              </a:ext>
            </a:extLst>
          </p:cNvPr>
          <p:cNvSpPr txBox="1"/>
          <p:nvPr/>
        </p:nvSpPr>
        <p:spPr>
          <a:xfrm>
            <a:off x="5278897" y="3047718"/>
            <a:ext cx="6671026" cy="1077218"/>
          </a:xfrm>
          <a:prstGeom prst="rect">
            <a:avLst/>
          </a:prstGeom>
          <a:noFill/>
        </p:spPr>
        <p:txBody>
          <a:bodyPr wrap="square" rtlCol="0">
            <a:spAutoFit/>
          </a:bodyPr>
          <a:lstStyle/>
          <a:p>
            <a:r>
              <a:rPr lang="en-US" sz="3200" dirty="0">
                <a:solidFill>
                  <a:schemeClr val="accent6">
                    <a:lumMod val="75000"/>
                  </a:schemeClr>
                </a:solidFill>
              </a:rPr>
              <a:t>Very few statements, you can’t do much: not really a “logic”</a:t>
            </a:r>
          </a:p>
        </p:txBody>
      </p:sp>
      <p:grpSp>
        <p:nvGrpSpPr>
          <p:cNvPr id="115" name="Group 114">
            <a:extLst>
              <a:ext uri="{FF2B5EF4-FFF2-40B4-BE49-F238E27FC236}">
                <a16:creationId xmlns:a16="http://schemas.microsoft.com/office/drawing/2014/main" id="{18026A86-A9DF-4BAC-2482-5FC0291CA165}"/>
              </a:ext>
            </a:extLst>
          </p:cNvPr>
          <p:cNvGrpSpPr/>
          <p:nvPr/>
        </p:nvGrpSpPr>
        <p:grpSpPr>
          <a:xfrm>
            <a:off x="5699783" y="1544706"/>
            <a:ext cx="1059498" cy="1059499"/>
            <a:chOff x="9235492" y="459019"/>
            <a:chExt cx="1478176" cy="1478177"/>
          </a:xfrm>
        </p:grpSpPr>
        <p:grpSp>
          <p:nvGrpSpPr>
            <p:cNvPr id="116" name="Group 115">
              <a:extLst>
                <a:ext uri="{FF2B5EF4-FFF2-40B4-BE49-F238E27FC236}">
                  <a16:creationId xmlns:a16="http://schemas.microsoft.com/office/drawing/2014/main" id="{712B5955-0361-7DEC-A9B7-9792CF592831}"/>
                </a:ext>
              </a:extLst>
            </p:cNvPr>
            <p:cNvGrpSpPr/>
            <p:nvPr/>
          </p:nvGrpSpPr>
          <p:grpSpPr>
            <a:xfrm>
              <a:off x="9235492" y="459019"/>
              <a:ext cx="1478176" cy="1478177"/>
              <a:chOff x="5635690" y="3806890"/>
              <a:chExt cx="1110343" cy="1110344"/>
            </a:xfrm>
          </p:grpSpPr>
          <p:sp>
            <p:nvSpPr>
              <p:cNvPr id="120" name="Oval 119">
                <a:extLst>
                  <a:ext uri="{FF2B5EF4-FFF2-40B4-BE49-F238E27FC236}">
                    <a16:creationId xmlns:a16="http://schemas.microsoft.com/office/drawing/2014/main" id="{69CAF40C-62AC-D844-358D-EC6D93045522}"/>
                  </a:ext>
                </a:extLst>
              </p:cNvPr>
              <p:cNvSpPr/>
              <p:nvPr/>
            </p:nvSpPr>
            <p:spPr>
              <a:xfrm>
                <a:off x="5635690" y="3806890"/>
                <a:ext cx="1110343" cy="1110343"/>
              </a:xfrm>
              <a:prstGeom prst="ellipse">
                <a:avLst/>
              </a:pr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1" name="Oval 120">
                <a:extLst>
                  <a:ext uri="{FF2B5EF4-FFF2-40B4-BE49-F238E27FC236}">
                    <a16:creationId xmlns:a16="http://schemas.microsoft.com/office/drawing/2014/main" id="{D518917F-9D4A-79E0-1A91-790A57FC9BA0}"/>
                  </a:ext>
                </a:extLst>
              </p:cNvPr>
              <p:cNvSpPr/>
              <p:nvPr/>
            </p:nvSpPr>
            <p:spPr>
              <a:xfrm>
                <a:off x="5847183" y="3806890"/>
                <a:ext cx="687355" cy="1110343"/>
              </a:xfrm>
              <a:prstGeom prst="ellipse">
                <a:avLst/>
              </a:prstGeom>
              <a:noFill/>
              <a:ln>
                <a:solidFill>
                  <a:schemeClr val="accent1">
                    <a:lumMod val="75000"/>
                  </a:schemeClr>
                </a:solidFill>
                <a:prstDash val="dash"/>
              </a:ln>
            </p:spPr>
            <p:style>
              <a:lnRef idx="2">
                <a:schemeClr val="dk1"/>
              </a:lnRef>
              <a:fillRef idx="1">
                <a:schemeClr val="lt1"/>
              </a:fillRef>
              <a:effectRef idx="0">
                <a:schemeClr val="dk1"/>
              </a:effectRef>
              <a:fontRef idx="minor">
                <a:schemeClr val="dk1"/>
              </a:fontRef>
            </p:style>
            <p:txBody>
              <a:bodyPr rtlCol="0" anchor="ctr"/>
              <a:lstStyle/>
              <a:p>
                <a:pPr algn="ctr"/>
                <a:endParaRPr lang="en-US" dirty="0"/>
              </a:p>
            </p:txBody>
          </p:sp>
          <p:sp>
            <p:nvSpPr>
              <p:cNvPr id="122" name="Oval 9">
                <a:extLst>
                  <a:ext uri="{FF2B5EF4-FFF2-40B4-BE49-F238E27FC236}">
                    <a16:creationId xmlns:a16="http://schemas.microsoft.com/office/drawing/2014/main" id="{8431B6D8-07DA-C396-8ED7-F0B02D925398}"/>
                  </a:ext>
                </a:extLst>
              </p:cNvPr>
              <p:cNvSpPr/>
              <p:nvPr/>
            </p:nvSpPr>
            <p:spPr>
              <a:xfrm>
                <a:off x="6190860" y="3806890"/>
                <a:ext cx="343678" cy="1110344"/>
              </a:xfrm>
              <a:custGeom>
                <a:avLst/>
                <a:gdLst>
                  <a:gd name="connsiteX0" fmla="*/ 0 w 687355"/>
                  <a:gd name="connsiteY0" fmla="*/ 555172 h 1110343"/>
                  <a:gd name="connsiteX1" fmla="*/ 343678 w 687355"/>
                  <a:gd name="connsiteY1" fmla="*/ 0 h 1110343"/>
                  <a:gd name="connsiteX2" fmla="*/ 687356 w 687355"/>
                  <a:gd name="connsiteY2" fmla="*/ 555172 h 1110343"/>
                  <a:gd name="connsiteX3" fmla="*/ 343678 w 687355"/>
                  <a:gd name="connsiteY3" fmla="*/ 1110344 h 1110343"/>
                  <a:gd name="connsiteX4" fmla="*/ 0 w 687355"/>
                  <a:gd name="connsiteY4" fmla="*/ 555172 h 1110343"/>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4" fmla="*/ 91440 w 687356"/>
                  <a:gd name="connsiteY4" fmla="*/ 646612 h 1110344"/>
                  <a:gd name="connsiteX0" fmla="*/ 0 w 687356"/>
                  <a:gd name="connsiteY0" fmla="*/ 555172 h 1110344"/>
                  <a:gd name="connsiteX1" fmla="*/ 343678 w 687356"/>
                  <a:gd name="connsiteY1" fmla="*/ 0 h 1110344"/>
                  <a:gd name="connsiteX2" fmla="*/ 687356 w 687356"/>
                  <a:gd name="connsiteY2" fmla="*/ 555172 h 1110344"/>
                  <a:gd name="connsiteX3" fmla="*/ 343678 w 687356"/>
                  <a:gd name="connsiteY3" fmla="*/ 1110344 h 1110344"/>
                  <a:gd name="connsiteX0" fmla="*/ 0 w 343678"/>
                  <a:gd name="connsiteY0" fmla="*/ 0 h 1110344"/>
                  <a:gd name="connsiteX1" fmla="*/ 343678 w 343678"/>
                  <a:gd name="connsiteY1" fmla="*/ 555172 h 1110344"/>
                  <a:gd name="connsiteX2" fmla="*/ 0 w 343678"/>
                  <a:gd name="connsiteY2" fmla="*/ 1110344 h 1110344"/>
                </a:gdLst>
                <a:ahLst/>
                <a:cxnLst>
                  <a:cxn ang="0">
                    <a:pos x="connsiteX0" y="connsiteY0"/>
                  </a:cxn>
                  <a:cxn ang="0">
                    <a:pos x="connsiteX1" y="connsiteY1"/>
                  </a:cxn>
                  <a:cxn ang="0">
                    <a:pos x="connsiteX2" y="connsiteY2"/>
                  </a:cxn>
                </a:cxnLst>
                <a:rect l="l" t="t" r="r" b="b"/>
                <a:pathLst>
                  <a:path w="343678" h="1110344">
                    <a:moveTo>
                      <a:pt x="0" y="0"/>
                    </a:moveTo>
                    <a:cubicBezTo>
                      <a:pt x="189808" y="0"/>
                      <a:pt x="343678" y="248559"/>
                      <a:pt x="343678" y="555172"/>
                    </a:cubicBezTo>
                    <a:cubicBezTo>
                      <a:pt x="343678" y="861785"/>
                      <a:pt x="189808" y="1110344"/>
                      <a:pt x="0" y="1110344"/>
                    </a:cubicBezTo>
                  </a:path>
                </a:pathLst>
              </a:custGeom>
              <a:noFill/>
              <a:ln>
                <a:solidFill>
                  <a:schemeClr val="accent1">
                    <a:lumMod val="75000"/>
                  </a:schemeClr>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grpSp>
        <p:cxnSp>
          <p:nvCxnSpPr>
            <p:cNvPr id="117" name="Straight Arrow Connector 116">
              <a:extLst>
                <a:ext uri="{FF2B5EF4-FFF2-40B4-BE49-F238E27FC236}">
                  <a16:creationId xmlns:a16="http://schemas.microsoft.com/office/drawing/2014/main" id="{6F9C0D4B-2359-E09E-EBA9-A97F9CE52F59}"/>
                </a:ext>
              </a:extLst>
            </p:cNvPr>
            <p:cNvCxnSpPr/>
            <p:nvPr/>
          </p:nvCxnSpPr>
          <p:spPr>
            <a:xfrm flipV="1">
              <a:off x="9974578" y="761274"/>
              <a:ext cx="457531" cy="43683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4212CC19-3542-8868-32A8-5DCBEDEC678A}"/>
                </a:ext>
              </a:extLst>
            </p:cNvPr>
            <p:cNvCxnSpPr>
              <a:cxnSpLocks/>
            </p:cNvCxnSpPr>
            <p:nvPr/>
          </p:nvCxnSpPr>
          <p:spPr>
            <a:xfrm flipH="1" flipV="1">
              <a:off x="9517048" y="852714"/>
              <a:ext cx="457530" cy="345393"/>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01B5C2CE-9C4C-AD38-6C7E-318AA14402F4}"/>
                </a:ext>
              </a:extLst>
            </p:cNvPr>
            <p:cNvCxnSpPr>
              <a:cxnSpLocks/>
            </p:cNvCxnSpPr>
            <p:nvPr/>
          </p:nvCxnSpPr>
          <p:spPr>
            <a:xfrm flipH="1">
              <a:off x="9886593" y="1198107"/>
              <a:ext cx="87985" cy="73908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23" name="TextBox 122">
            <a:extLst>
              <a:ext uri="{FF2B5EF4-FFF2-40B4-BE49-F238E27FC236}">
                <a16:creationId xmlns:a16="http://schemas.microsoft.com/office/drawing/2014/main" id="{30D426C4-6717-5C69-2981-A0B101E837A1}"/>
              </a:ext>
            </a:extLst>
          </p:cNvPr>
          <p:cNvSpPr txBox="1"/>
          <p:nvPr/>
        </p:nvSpPr>
        <p:spPr>
          <a:xfrm>
            <a:off x="5530364" y="2600744"/>
            <a:ext cx="1398332" cy="369332"/>
          </a:xfrm>
          <a:prstGeom prst="rect">
            <a:avLst/>
          </a:prstGeom>
          <a:noFill/>
        </p:spPr>
        <p:txBody>
          <a:bodyPr wrap="none" rtlCol="0">
            <a:spAutoFit/>
          </a:bodyPr>
          <a:lstStyle/>
          <a:p>
            <a:r>
              <a:rPr lang="en-US" dirty="0"/>
              <a:t>Bloch sphere</a:t>
            </a:r>
          </a:p>
        </p:txBody>
      </p:sp>
    </p:spTree>
    <p:extLst>
      <p:ext uri="{BB962C8B-B14F-4D97-AF65-F5344CB8AC3E}">
        <p14:creationId xmlns:p14="http://schemas.microsoft.com/office/powerpoint/2010/main" val="32378605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5BFFF7C-751D-12E7-15E2-DC4534CE8987}"/>
              </a:ext>
            </a:extLst>
          </p:cNvPr>
          <p:cNvSpPr txBox="1"/>
          <p:nvPr/>
        </p:nvSpPr>
        <p:spPr>
          <a:xfrm>
            <a:off x="248575" y="186430"/>
            <a:ext cx="9186361" cy="769441"/>
          </a:xfrm>
          <a:prstGeom prst="rect">
            <a:avLst/>
          </a:prstGeom>
          <a:noFill/>
        </p:spPr>
        <p:txBody>
          <a:bodyPr wrap="none" rtlCol="0">
            <a:spAutoFit/>
          </a:bodyPr>
          <a:lstStyle/>
          <a:p>
            <a:r>
              <a:rPr lang="en-US" sz="4400" dirty="0"/>
              <a:t>Review of logic symbols and operations</a:t>
            </a:r>
          </a:p>
        </p:txBody>
      </p:sp>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60B5EAC1-328C-974D-42E0-C3CF472A9466}"/>
                  </a:ext>
                </a:extLst>
              </p:cNvPr>
              <p:cNvSpPr txBox="1"/>
              <p:nvPr/>
            </p:nvSpPr>
            <p:spPr>
              <a:xfrm>
                <a:off x="4594530" y="1282740"/>
                <a:ext cx="6285246"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𝑝</m:t>
                      </m:r>
                      <m:r>
                        <a:rPr lang="en-US" sz="3600" b="0" i="1" smtClean="0">
                          <a:latin typeface="Cambria Math" panose="02040503050406030204" pitchFamily="18" charset="0"/>
                        </a:rPr>
                        <m:t>∧</m:t>
                      </m:r>
                      <m:d>
                        <m:dPr>
                          <m:ctrlPr>
                            <a:rPr lang="en-US" sz="3600" b="0" i="1" smtClean="0">
                              <a:latin typeface="Cambria Math" panose="02040503050406030204" pitchFamily="18" charset="0"/>
                            </a:rPr>
                          </m:ctrlPr>
                        </m:dPr>
                        <m:e>
                          <m:r>
                            <a:rPr lang="en-US" sz="3600" b="0" i="1" smtClean="0">
                              <a:latin typeface="Cambria Math" panose="02040503050406030204" pitchFamily="18" charset="0"/>
                            </a:rPr>
                            <m:t>𝑞</m:t>
                          </m:r>
                          <m:r>
                            <a:rPr lang="en-US" sz="3600" b="0" i="1" smtClean="0">
                              <a:latin typeface="Cambria Math" panose="02040503050406030204" pitchFamily="18" charset="0"/>
                            </a:rPr>
                            <m:t>∨</m:t>
                          </m:r>
                          <m:r>
                            <a:rPr lang="en-US" sz="3600" b="0" i="1" smtClean="0">
                              <a:latin typeface="Cambria Math" panose="02040503050406030204" pitchFamily="18" charset="0"/>
                            </a:rPr>
                            <m:t>𝑟</m:t>
                          </m:r>
                        </m:e>
                      </m:d>
                      <m:r>
                        <a:rPr lang="en-US" sz="3600" b="0" i="1" smtClean="0">
                          <a:latin typeface="Cambria Math" panose="02040503050406030204" pitchFamily="18" charset="0"/>
                          <a:ea typeface="Cambria Math" panose="02040503050406030204" pitchFamily="18" charset="0"/>
                        </a:rPr>
                        <m:t>↔</m:t>
                      </m:r>
                      <m:d>
                        <m:dPr>
                          <m:ctrlPr>
                            <a:rPr lang="en-US" sz="3600" b="0" i="1" smtClean="0">
                              <a:latin typeface="Cambria Math" panose="02040503050406030204" pitchFamily="18" charset="0"/>
                              <a:ea typeface="Cambria Math" panose="02040503050406030204" pitchFamily="18" charset="0"/>
                            </a:rPr>
                          </m:ctrlPr>
                        </m:dPr>
                        <m:e>
                          <m:r>
                            <a:rPr lang="en-US" sz="3600" b="0" i="1" smtClean="0">
                              <a:latin typeface="Cambria Math" panose="02040503050406030204" pitchFamily="18" charset="0"/>
                              <a:ea typeface="Cambria Math" panose="02040503050406030204" pitchFamily="18" charset="0"/>
                            </a:rPr>
                            <m:t>𝑝</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𝑞</m:t>
                          </m:r>
                        </m:e>
                      </m:d>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𝑝</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𝑟</m:t>
                      </m:r>
                      <m:r>
                        <a:rPr lang="en-US" sz="3600" b="0" i="1" smtClean="0">
                          <a:latin typeface="Cambria Math" panose="02040503050406030204" pitchFamily="18" charset="0"/>
                          <a:ea typeface="Cambria Math" panose="02040503050406030204" pitchFamily="18" charset="0"/>
                        </a:rPr>
                        <m:t>)</m:t>
                      </m:r>
                    </m:oMath>
                  </m:oMathPara>
                </a14:m>
                <a:endParaRPr lang="en-US" sz="3600" dirty="0"/>
              </a:p>
            </p:txBody>
          </p:sp>
        </mc:Choice>
        <mc:Fallback xmlns="">
          <p:sp>
            <p:nvSpPr>
              <p:cNvPr id="2" name="TextBox 1">
                <a:extLst>
                  <a:ext uri="{FF2B5EF4-FFF2-40B4-BE49-F238E27FC236}">
                    <a16:creationId xmlns:a16="http://schemas.microsoft.com/office/drawing/2014/main" id="{60B5EAC1-328C-974D-42E0-C3CF472A9466}"/>
                  </a:ext>
                </a:extLst>
              </p:cNvPr>
              <p:cNvSpPr txBox="1">
                <a:spLocks noRot="1" noChangeAspect="1" noMove="1" noResize="1" noEditPoints="1" noAdjustHandles="1" noChangeArrowheads="1" noChangeShapeType="1" noTextEdit="1"/>
              </p:cNvSpPr>
              <p:nvPr/>
            </p:nvSpPr>
            <p:spPr>
              <a:xfrm>
                <a:off x="4594530" y="1282740"/>
                <a:ext cx="6285246" cy="646331"/>
              </a:xfrm>
              <a:prstGeom prst="rect">
                <a:avLst/>
              </a:prstGeom>
              <a:blipFill>
                <a:blip r:embed="rId2"/>
                <a:stretch>
                  <a:fillRect/>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3F765370-F668-0334-A391-9FF8B7F016BF}"/>
              </a:ext>
            </a:extLst>
          </p:cNvPr>
          <p:cNvSpPr txBox="1"/>
          <p:nvPr/>
        </p:nvSpPr>
        <p:spPr>
          <a:xfrm>
            <a:off x="416366" y="1282741"/>
            <a:ext cx="3348674" cy="646331"/>
          </a:xfrm>
          <a:prstGeom prst="rect">
            <a:avLst/>
          </a:prstGeom>
          <a:noFill/>
        </p:spPr>
        <p:txBody>
          <a:bodyPr wrap="none" rtlCol="0">
            <a:spAutoFit/>
          </a:bodyPr>
          <a:lstStyle/>
          <a:p>
            <a:r>
              <a:rPr lang="en-US" sz="3600" dirty="0"/>
              <a:t>Distributivity law</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19FA86D1-17E6-FD7C-FF88-B04DACF940B8}"/>
                  </a:ext>
                </a:extLst>
              </p:cNvPr>
              <p:cNvSpPr txBox="1"/>
              <p:nvPr/>
            </p:nvSpPr>
            <p:spPr>
              <a:xfrm>
                <a:off x="177786" y="2387141"/>
                <a:ext cx="9327938" cy="461665"/>
              </a:xfrm>
              <a:prstGeom prst="rect">
                <a:avLst/>
              </a:prstGeom>
              <a:noFill/>
            </p:spPr>
            <p:txBody>
              <a:bodyPr wrap="none" rtlCol="0">
                <a:spAutoFit/>
              </a:bodyPr>
              <a:lstStyle/>
              <a:p>
                <a:r>
                  <a:rPr lang="en-US" sz="2400" dirty="0"/>
                  <a:t>“I will eat chicken” </a:t>
                </a:r>
                <a14:m>
                  <m:oMath xmlns:m="http://schemas.openxmlformats.org/officeDocument/2006/math">
                    <m:r>
                      <a:rPr lang="en-US" sz="2400" b="0" i="1" smtClean="0">
                        <a:latin typeface="Cambria Math" panose="02040503050406030204" pitchFamily="18" charset="0"/>
                      </a:rPr>
                      <m:t>∧</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“I will eat potatoes” </a:t>
                </a:r>
                <a14:m>
                  <m:oMath xmlns:m="http://schemas.openxmlformats.org/officeDocument/2006/math">
                    <m:r>
                      <a:rPr lang="en-US" sz="2400" b="0" i="1" smtClean="0">
                        <a:latin typeface="Cambria Math" panose="02040503050406030204" pitchFamily="18" charset="0"/>
                      </a:rPr>
                      <m:t>∨</m:t>
                    </m:r>
                  </m:oMath>
                </a14:m>
                <a:r>
                  <a:rPr lang="en-US" sz="2400" dirty="0"/>
                  <a:t> “I will eat green beans”</a:t>
                </a:r>
                <a14:m>
                  <m:oMath xmlns:m="http://schemas.openxmlformats.org/officeDocument/2006/math">
                    <m:r>
                      <a:rPr lang="en-US" sz="2400" b="0" i="1" smtClean="0">
                        <a:latin typeface="Cambria Math" panose="02040503050406030204" pitchFamily="18" charset="0"/>
                      </a:rPr>
                      <m:t>)</m:t>
                    </m:r>
                  </m:oMath>
                </a14:m>
                <a:r>
                  <a:rPr lang="en-US" sz="2400" dirty="0"/>
                  <a:t> </a:t>
                </a:r>
                <a14:m>
                  <m:oMath xmlns:m="http://schemas.openxmlformats.org/officeDocument/2006/math">
                    <m:r>
                      <a:rPr lang="en-US" sz="2400" i="1">
                        <a:latin typeface="Cambria Math" panose="02040503050406030204" pitchFamily="18" charset="0"/>
                        <a:ea typeface="Cambria Math" panose="02040503050406030204" pitchFamily="18" charset="0"/>
                      </a:rPr>
                      <m:t>↔</m:t>
                    </m:r>
                  </m:oMath>
                </a14:m>
                <a:r>
                  <a:rPr lang="en-US" sz="2400" dirty="0"/>
                  <a:t> </a:t>
                </a:r>
              </a:p>
            </p:txBody>
          </p:sp>
        </mc:Choice>
        <mc:Fallback xmlns="">
          <p:sp>
            <p:nvSpPr>
              <p:cNvPr id="5" name="TextBox 4">
                <a:extLst>
                  <a:ext uri="{FF2B5EF4-FFF2-40B4-BE49-F238E27FC236}">
                    <a16:creationId xmlns:a16="http://schemas.microsoft.com/office/drawing/2014/main" id="{19FA86D1-17E6-FD7C-FF88-B04DACF940B8}"/>
                  </a:ext>
                </a:extLst>
              </p:cNvPr>
              <p:cNvSpPr txBox="1">
                <a:spLocks noRot="1" noChangeAspect="1" noMove="1" noResize="1" noEditPoints="1" noAdjustHandles="1" noChangeArrowheads="1" noChangeShapeType="1" noTextEdit="1"/>
              </p:cNvSpPr>
              <p:nvPr/>
            </p:nvSpPr>
            <p:spPr>
              <a:xfrm>
                <a:off x="177786" y="2387141"/>
                <a:ext cx="9327938" cy="461665"/>
              </a:xfrm>
              <a:prstGeom prst="rect">
                <a:avLst/>
              </a:prstGeom>
              <a:blipFill>
                <a:blip r:embed="rId3"/>
                <a:stretch>
                  <a:fillRect l="-980"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96D2323-9CDD-D60C-7145-8FFBEF26C14D}"/>
                  </a:ext>
                </a:extLst>
              </p:cNvPr>
              <p:cNvSpPr txBox="1"/>
              <p:nvPr/>
            </p:nvSpPr>
            <p:spPr>
              <a:xfrm>
                <a:off x="416368" y="2898676"/>
                <a:ext cx="11515012" cy="461665"/>
              </a:xfrm>
              <a:prstGeom prst="rect">
                <a:avLst/>
              </a:prstGeom>
              <a:noFill/>
            </p:spPr>
            <p:txBody>
              <a:bodyPr wrap="none" rtlCol="0">
                <a:spAutoFit/>
              </a:bodyPr>
              <a:lstStyle/>
              <a:p>
                <a14:m>
                  <m:oMath xmlns:m="http://schemas.openxmlformats.org/officeDocument/2006/math">
                    <m:r>
                      <a:rPr lang="en-US" sz="2400" i="1" dirty="0">
                        <a:latin typeface="Cambria Math" panose="02040503050406030204" pitchFamily="18" charset="0"/>
                      </a:rPr>
                      <m:t>(</m:t>
                    </m:r>
                  </m:oMath>
                </a14:m>
                <a:r>
                  <a:rPr lang="en-US" sz="2400" dirty="0"/>
                  <a:t>“I will eat chicken” </a:t>
                </a:r>
                <a14:m>
                  <m:oMath xmlns:m="http://schemas.openxmlformats.org/officeDocument/2006/math">
                    <m:r>
                      <a:rPr lang="en-US" sz="2400" b="0" i="1" smtClean="0">
                        <a:latin typeface="Cambria Math" panose="02040503050406030204" pitchFamily="18" charset="0"/>
                      </a:rPr>
                      <m:t>∧</m:t>
                    </m:r>
                  </m:oMath>
                </a14:m>
                <a:r>
                  <a:rPr lang="en-US" sz="2400" dirty="0"/>
                  <a:t> “I will eat potatoes”</a:t>
                </a:r>
                <a14:m>
                  <m:oMath xmlns:m="http://schemas.openxmlformats.org/officeDocument/2006/math">
                    <m:r>
                      <a:rPr lang="en-US" sz="2400" b="0" i="0" dirty="0" smtClean="0">
                        <a:latin typeface="Cambria Math" panose="02040503050406030204" pitchFamily="18" charset="0"/>
                      </a:rPr>
                      <m:t>)</m:t>
                    </m:r>
                    <m:r>
                      <a:rPr lang="en-US" sz="2400" b="0" i="1" dirty="0" smtClean="0">
                        <a:latin typeface="Cambria Math" panose="02040503050406030204" pitchFamily="18" charset="0"/>
                      </a:rPr>
                      <m:t>∨(</m:t>
                    </m:r>
                  </m:oMath>
                </a14:m>
                <a:r>
                  <a:rPr lang="en-US" sz="2400" dirty="0"/>
                  <a:t>“I will eat chicken”</a:t>
                </a:r>
                <a14:m>
                  <m:oMath xmlns:m="http://schemas.openxmlformats.org/officeDocument/2006/math">
                    <m:r>
                      <a:rPr lang="en-US" sz="2400" i="1">
                        <a:latin typeface="Cambria Math" panose="02040503050406030204" pitchFamily="18" charset="0"/>
                      </a:rPr>
                      <m:t>∧</m:t>
                    </m:r>
                  </m:oMath>
                </a14:m>
                <a:r>
                  <a:rPr lang="en-US" sz="2400" dirty="0"/>
                  <a:t>“I will eat green beans”</a:t>
                </a:r>
                <a14:m>
                  <m:oMath xmlns:m="http://schemas.openxmlformats.org/officeDocument/2006/math">
                    <m:r>
                      <a:rPr lang="en-US" sz="2400" b="0" i="1" smtClean="0">
                        <a:latin typeface="Cambria Math" panose="02040503050406030204" pitchFamily="18" charset="0"/>
                      </a:rPr>
                      <m:t>)</m:t>
                    </m:r>
                  </m:oMath>
                </a14:m>
                <a:endParaRPr lang="en-US" sz="2400" dirty="0"/>
              </a:p>
            </p:txBody>
          </p:sp>
        </mc:Choice>
        <mc:Fallback xmlns="">
          <p:sp>
            <p:nvSpPr>
              <p:cNvPr id="6" name="TextBox 5">
                <a:extLst>
                  <a:ext uri="{FF2B5EF4-FFF2-40B4-BE49-F238E27FC236}">
                    <a16:creationId xmlns:a16="http://schemas.microsoft.com/office/drawing/2014/main" id="{996D2323-9CDD-D60C-7145-8FFBEF26C14D}"/>
                  </a:ext>
                </a:extLst>
              </p:cNvPr>
              <p:cNvSpPr txBox="1">
                <a:spLocks noRot="1" noChangeAspect="1" noMove="1" noResize="1" noEditPoints="1" noAdjustHandles="1" noChangeArrowheads="1" noChangeShapeType="1" noTextEdit="1"/>
              </p:cNvSpPr>
              <p:nvPr/>
            </p:nvSpPr>
            <p:spPr>
              <a:xfrm>
                <a:off x="416368" y="2898676"/>
                <a:ext cx="11515012" cy="461665"/>
              </a:xfrm>
              <a:prstGeom prst="rect">
                <a:avLst/>
              </a:prstGeom>
              <a:blipFill>
                <a:blip r:embed="rId4"/>
                <a:stretch>
                  <a:fillRect l="-424" t="-10667" b="-30667"/>
                </a:stretch>
              </a:blipFill>
            </p:spPr>
            <p:txBody>
              <a:bodyPr/>
              <a:lstStyle/>
              <a:p>
                <a:r>
                  <a:rPr lang="en-US">
                    <a:noFill/>
                  </a:rPr>
                  <a:t> </a:t>
                </a:r>
              </a:p>
            </p:txBody>
          </p:sp>
        </mc:Fallback>
      </mc:AlternateContent>
    </p:spTree>
    <p:extLst>
      <p:ext uri="{BB962C8B-B14F-4D97-AF65-F5344CB8AC3E}">
        <p14:creationId xmlns:p14="http://schemas.microsoft.com/office/powerpoint/2010/main" val="75086149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61BE19-EC6C-7043-1C5A-484A6D362DD4}"/>
              </a:ext>
            </a:extLst>
          </p:cNvPr>
          <p:cNvSpPr txBox="1"/>
          <p:nvPr/>
        </p:nvSpPr>
        <p:spPr>
          <a:xfrm>
            <a:off x="0" y="117604"/>
            <a:ext cx="12191999" cy="769441"/>
          </a:xfrm>
          <a:prstGeom prst="rect">
            <a:avLst/>
          </a:prstGeom>
          <a:noFill/>
        </p:spPr>
        <p:txBody>
          <a:bodyPr wrap="square" rtlCol="0">
            <a:spAutoFit/>
          </a:bodyPr>
          <a:lstStyle/>
          <a:p>
            <a:pPr algn="ctr"/>
            <a:r>
              <a:rPr lang="en-US" sz="4400" dirty="0">
                <a:solidFill>
                  <a:schemeClr val="tx1"/>
                </a:solidFill>
              </a:rPr>
              <a:t>What should we use instead?</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9541318E-3D64-07B4-DBEE-F49BD222C5DF}"/>
                  </a:ext>
                </a:extLst>
              </p:cNvPr>
              <p:cNvSpPr txBox="1"/>
              <p:nvPr/>
            </p:nvSpPr>
            <p:spPr>
              <a:xfrm>
                <a:off x="103955" y="1032004"/>
                <a:ext cx="11984089" cy="1200329"/>
              </a:xfrm>
              <a:prstGeom prst="rect">
                <a:avLst/>
              </a:prstGeom>
              <a:noFill/>
            </p:spPr>
            <p:txBody>
              <a:bodyPr wrap="square" rtlCol="0">
                <a:spAutoFit/>
              </a:bodyPr>
              <a:lstStyle/>
              <a:p>
                <a:r>
                  <a:rPr lang="en-US" sz="3600" dirty="0">
                    <a:solidFill>
                      <a:schemeClr val="tx1"/>
                    </a:solidFill>
                  </a:rPr>
                  <a:t>Hilbert space </a:t>
                </a:r>
                <a14:m>
                  <m:oMath xmlns:m="http://schemas.openxmlformats.org/officeDocument/2006/math">
                    <m:r>
                      <a:rPr lang="en-US" sz="3600" b="0" i="1" smtClean="0">
                        <a:solidFill>
                          <a:schemeClr val="tx1"/>
                        </a:solidFill>
                        <a:latin typeface="Cambria Math" panose="02040503050406030204" pitchFamily="18" charset="0"/>
                      </a:rPr>
                      <m:t>⇒</m:t>
                    </m:r>
                  </m:oMath>
                </a14:m>
                <a:r>
                  <a:rPr lang="en-US" sz="3600" dirty="0">
                    <a:solidFill>
                      <a:schemeClr val="tx1"/>
                    </a:solidFill>
                  </a:rPr>
                  <a:t> normed vector space </a:t>
                </a:r>
                <a14:m>
                  <m:oMath xmlns:m="http://schemas.openxmlformats.org/officeDocument/2006/math">
                    <m:r>
                      <a:rPr lang="en-US" sz="3600" b="0" i="1" smtClean="0">
                        <a:solidFill>
                          <a:schemeClr val="tx1"/>
                        </a:solidFill>
                        <a:latin typeface="Cambria Math" panose="02040503050406030204" pitchFamily="18" charset="0"/>
                      </a:rPr>
                      <m:t>⇒</m:t>
                    </m:r>
                  </m:oMath>
                </a14:m>
                <a:r>
                  <a:rPr lang="en-US" sz="3600" dirty="0">
                    <a:solidFill>
                      <a:schemeClr val="tx1"/>
                    </a:solidFill>
                  </a:rPr>
                  <a:t> metric space </a:t>
                </a:r>
                <a14:m>
                  <m:oMath xmlns:m="http://schemas.openxmlformats.org/officeDocument/2006/math">
                    <m:r>
                      <a:rPr lang="en-US" sz="3600" b="0" i="1" smtClean="0">
                        <a:solidFill>
                          <a:schemeClr val="tx1"/>
                        </a:solidFill>
                        <a:latin typeface="Cambria Math" panose="02040503050406030204" pitchFamily="18" charset="0"/>
                      </a:rPr>
                      <m:t>⇒</m:t>
                    </m:r>
                  </m:oMath>
                </a14:m>
                <a:r>
                  <a:rPr lang="en-US" sz="3600" dirty="0">
                    <a:solidFill>
                      <a:schemeClr val="tx1"/>
                    </a:solidFill>
                  </a:rPr>
                  <a:t> topological space </a:t>
                </a:r>
                <a14:m>
                  <m:oMath xmlns:m="http://schemas.openxmlformats.org/officeDocument/2006/math">
                    <m:r>
                      <a:rPr lang="en-US" sz="3600" b="0" i="1" smtClean="0">
                        <a:solidFill>
                          <a:schemeClr val="tx1"/>
                        </a:solidFill>
                        <a:latin typeface="Cambria Math" panose="02040503050406030204" pitchFamily="18" charset="0"/>
                      </a:rPr>
                      <m:t>⇒</m:t>
                    </m:r>
                  </m:oMath>
                </a14:m>
                <a:r>
                  <a:rPr lang="en-US" sz="3600" dirty="0">
                    <a:solidFill>
                      <a:schemeClr val="tx1"/>
                    </a:solidFill>
                  </a:rPr>
                  <a:t> equipped with a </a:t>
                </a:r>
                <a:r>
                  <a:rPr lang="en-US" sz="3600" dirty="0" err="1">
                    <a:solidFill>
                      <a:schemeClr val="tx1"/>
                    </a:solidFill>
                  </a:rPr>
                  <a:t>Borel</a:t>
                </a:r>
                <a:r>
                  <a:rPr lang="en-US" sz="3600" dirty="0">
                    <a:solidFill>
                      <a:schemeClr val="tx1"/>
                    </a:solidFill>
                  </a:rPr>
                  <a:t> </a:t>
                </a:r>
                <a14:m>
                  <m:oMath xmlns:m="http://schemas.openxmlformats.org/officeDocument/2006/math">
                    <m:r>
                      <a:rPr lang="en-US" sz="3600" i="1">
                        <a:latin typeface="Cambria Math" panose="02040503050406030204" pitchFamily="18" charset="0"/>
                      </a:rPr>
                      <m:t>𝜎</m:t>
                    </m:r>
                  </m:oMath>
                </a14:m>
                <a:r>
                  <a:rPr lang="en-US" sz="3600" dirty="0"/>
                  <a:t>-</a:t>
                </a:r>
                <a:r>
                  <a:rPr lang="en-US" sz="3600" dirty="0">
                    <a:solidFill>
                      <a:schemeClr val="tx1"/>
                    </a:solidFill>
                  </a:rPr>
                  <a:t>algebra </a:t>
                </a:r>
                <a14:m>
                  <m:oMath xmlns:m="http://schemas.openxmlformats.org/officeDocument/2006/math">
                    <m:sSub>
                      <m:sSubPr>
                        <m:ctrlPr>
                          <a:rPr lang="en-US" sz="3600" b="0" i="1" smtClean="0">
                            <a:solidFill>
                              <a:schemeClr val="tx1"/>
                            </a:solidFill>
                            <a:latin typeface="Cambria Math" panose="02040503050406030204" pitchFamily="18" charset="0"/>
                          </a:rPr>
                        </m:ctrlPr>
                      </m:sSubPr>
                      <m:e>
                        <m:r>
                          <m:rPr>
                            <m:sty m:val="p"/>
                          </m:rPr>
                          <a:rPr lang="en-US" sz="3600" b="0" i="0" smtClean="0">
                            <a:solidFill>
                              <a:schemeClr val="tx1"/>
                            </a:solidFill>
                            <a:latin typeface="Cambria Math" panose="02040503050406030204" pitchFamily="18" charset="0"/>
                          </a:rPr>
                          <m:t>Σ</m:t>
                        </m:r>
                      </m:e>
                      <m:sub>
                        <m:r>
                          <a:rPr lang="en-US" sz="3600" b="0" i="1" smtClean="0">
                            <a:solidFill>
                              <a:schemeClr val="tx1"/>
                            </a:solidFill>
                            <a:latin typeface="Cambria Math" panose="02040503050406030204" pitchFamily="18" charset="0"/>
                          </a:rPr>
                          <m:t>ℋ</m:t>
                        </m:r>
                      </m:sub>
                    </m:sSub>
                  </m:oMath>
                </a14:m>
                <a:endParaRPr lang="en-US" sz="3600" dirty="0">
                  <a:solidFill>
                    <a:schemeClr val="tx1"/>
                  </a:solidFill>
                </a:endParaRPr>
              </a:p>
            </p:txBody>
          </p:sp>
        </mc:Choice>
        <mc:Fallback xmlns="">
          <p:sp>
            <p:nvSpPr>
              <p:cNvPr id="5" name="TextBox 4">
                <a:extLst>
                  <a:ext uri="{FF2B5EF4-FFF2-40B4-BE49-F238E27FC236}">
                    <a16:creationId xmlns:a16="http://schemas.microsoft.com/office/drawing/2014/main" id="{9541318E-3D64-07B4-DBEE-F49BD222C5DF}"/>
                  </a:ext>
                </a:extLst>
              </p:cNvPr>
              <p:cNvSpPr txBox="1">
                <a:spLocks noRot="1" noChangeAspect="1" noMove="1" noResize="1" noEditPoints="1" noAdjustHandles="1" noChangeArrowheads="1" noChangeShapeType="1" noTextEdit="1"/>
              </p:cNvSpPr>
              <p:nvPr/>
            </p:nvSpPr>
            <p:spPr>
              <a:xfrm>
                <a:off x="103955" y="1032004"/>
                <a:ext cx="11984089" cy="1200329"/>
              </a:xfrm>
              <a:prstGeom prst="rect">
                <a:avLst/>
              </a:prstGeom>
              <a:blipFill>
                <a:blip r:embed="rId2"/>
                <a:stretch>
                  <a:fillRect l="-1526" t="-7614" b="-182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4478CF51-DAEA-16DC-5799-828BECE4A7A9}"/>
                  </a:ext>
                </a:extLst>
              </p:cNvPr>
              <p:cNvSpPr txBox="1"/>
              <p:nvPr/>
            </p:nvSpPr>
            <p:spPr>
              <a:xfrm>
                <a:off x="103955" y="2784604"/>
                <a:ext cx="11984089" cy="2062103"/>
              </a:xfrm>
              <a:prstGeom prst="rect">
                <a:avLst/>
              </a:prstGeom>
              <a:noFill/>
            </p:spPr>
            <p:txBody>
              <a:bodyPr wrap="square" rtlCol="0">
                <a:spAutoFit/>
              </a:bodyPr>
              <a:lstStyle/>
              <a:p>
                <a14:m>
                  <m:oMath xmlns:m="http://schemas.openxmlformats.org/officeDocument/2006/math">
                    <m:sSub>
                      <m:sSubPr>
                        <m:ctrlPr>
                          <a:rPr lang="en-US" sz="3200" i="1">
                            <a:latin typeface="Cambria Math" panose="02040503050406030204" pitchFamily="18" charset="0"/>
                          </a:rPr>
                        </m:ctrlPr>
                      </m:sSubPr>
                      <m:e>
                        <m:r>
                          <m:rPr>
                            <m:sty m:val="p"/>
                          </m:rPr>
                          <a:rPr lang="en-US" sz="3200">
                            <a:latin typeface="Cambria Math" panose="02040503050406030204" pitchFamily="18" charset="0"/>
                          </a:rPr>
                          <m:t>Σ</m:t>
                        </m:r>
                      </m:e>
                      <m:sub>
                        <m:r>
                          <a:rPr lang="en-US" sz="3200" i="1">
                            <a:latin typeface="Cambria Math" panose="02040503050406030204" pitchFamily="18" charset="0"/>
                          </a:rPr>
                          <m:t>ℋ</m:t>
                        </m:r>
                      </m:sub>
                    </m:sSub>
                  </m:oMath>
                </a14:m>
                <a:r>
                  <a:rPr lang="en-US" sz="3200" dirty="0">
                    <a:solidFill>
                      <a:schemeClr val="tx1"/>
                    </a:solidFill>
                  </a:rPr>
                  <a:t> is a Boolean algebra (classical logic), it includes quantum </a:t>
                </a:r>
                <a:r>
                  <a:rPr lang="en-US" sz="3200" dirty="0"/>
                  <a:t>logic, it has a clear physical meaning, it includes statements of probability and expectation values, it is what we use to define</a:t>
                </a:r>
                <a:br>
                  <a:rPr lang="en-US" sz="3200" dirty="0"/>
                </a:br>
                <a:r>
                  <a:rPr lang="en-US" sz="3200" dirty="0"/>
                  <a:t>classical mixtures of quantum states, </a:t>
                </a:r>
                <a:r>
                  <a:rPr lang="en-US" sz="3200" dirty="0" err="1"/>
                  <a:t>etc</a:t>
                </a:r>
                <a:r>
                  <a:rPr lang="en-US" sz="3200" dirty="0"/>
                  <a:t>…</a:t>
                </a:r>
                <a:endParaRPr lang="en-US" sz="3200" dirty="0">
                  <a:solidFill>
                    <a:schemeClr val="tx1"/>
                  </a:solidFill>
                </a:endParaRPr>
              </a:p>
            </p:txBody>
          </p:sp>
        </mc:Choice>
        <mc:Fallback xmlns="">
          <p:sp>
            <p:nvSpPr>
              <p:cNvPr id="6" name="TextBox 5">
                <a:extLst>
                  <a:ext uri="{FF2B5EF4-FFF2-40B4-BE49-F238E27FC236}">
                    <a16:creationId xmlns:a16="http://schemas.microsoft.com/office/drawing/2014/main" id="{4478CF51-DAEA-16DC-5799-828BECE4A7A9}"/>
                  </a:ext>
                </a:extLst>
              </p:cNvPr>
              <p:cNvSpPr txBox="1">
                <a:spLocks noRot="1" noChangeAspect="1" noMove="1" noResize="1" noEditPoints="1" noAdjustHandles="1" noChangeArrowheads="1" noChangeShapeType="1" noTextEdit="1"/>
              </p:cNvSpPr>
              <p:nvPr/>
            </p:nvSpPr>
            <p:spPr>
              <a:xfrm>
                <a:off x="103955" y="2784604"/>
                <a:ext cx="11984089" cy="2062103"/>
              </a:xfrm>
              <a:prstGeom prst="rect">
                <a:avLst/>
              </a:prstGeom>
              <a:blipFill>
                <a:blip r:embed="rId3"/>
                <a:stretch>
                  <a:fillRect l="-1272" t="-3550" b="-8876"/>
                </a:stretch>
              </a:blipFill>
            </p:spPr>
            <p:txBody>
              <a:bodyPr/>
              <a:lstStyle/>
              <a:p>
                <a:r>
                  <a:rPr lang="en-US">
                    <a:noFill/>
                  </a:rPr>
                  <a:t> </a:t>
                </a:r>
              </a:p>
            </p:txBody>
          </p:sp>
        </mc:Fallback>
      </mc:AlternateContent>
      <p:sp>
        <p:nvSpPr>
          <p:cNvPr id="7" name="Oval 6">
            <a:extLst>
              <a:ext uri="{FF2B5EF4-FFF2-40B4-BE49-F238E27FC236}">
                <a16:creationId xmlns:a16="http://schemas.microsoft.com/office/drawing/2014/main" id="{A12ACA06-8122-2AC0-88B9-6547E1D2910D}"/>
              </a:ext>
            </a:extLst>
          </p:cNvPr>
          <p:cNvSpPr/>
          <p:nvPr/>
        </p:nvSpPr>
        <p:spPr>
          <a:xfrm>
            <a:off x="543560" y="5165203"/>
            <a:ext cx="3243580" cy="1545477"/>
          </a:xfrm>
          <a:prstGeom prst="ellipse">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tx1"/>
              </a:solidFill>
            </a:endParaRPr>
          </a:p>
        </p:txBody>
      </p:sp>
      <mc:AlternateContent xmlns:mc="http://schemas.openxmlformats.org/markup-compatibility/2006" xmlns:a14="http://schemas.microsoft.com/office/drawing/2010/main">
        <mc:Choice Requires="a14">
          <p:sp>
            <p:nvSpPr>
              <p:cNvPr id="8" name="Oval 7">
                <a:extLst>
                  <a:ext uri="{FF2B5EF4-FFF2-40B4-BE49-F238E27FC236}">
                    <a16:creationId xmlns:a16="http://schemas.microsoft.com/office/drawing/2014/main" id="{8CD3B10D-5C20-1476-2204-EC9F0CB23127}"/>
                  </a:ext>
                </a:extLst>
              </p:cNvPr>
              <p:cNvSpPr/>
              <p:nvPr/>
            </p:nvSpPr>
            <p:spPr>
              <a:xfrm>
                <a:off x="971782" y="5403735"/>
                <a:ext cx="1229857" cy="1075718"/>
              </a:xfrm>
              <a:prstGeom prst="ellipse">
                <a:avLst/>
              </a:prstGeom>
              <a:solidFill>
                <a:schemeClr val="bg1"/>
              </a:solidFill>
              <a:ln w="38100">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4000" b="0" i="1" smtClean="0">
                          <a:solidFill>
                            <a:schemeClr val="tx1"/>
                          </a:solidFill>
                          <a:latin typeface="Cambria Math" panose="02040503050406030204" pitchFamily="18" charset="0"/>
                        </a:rPr>
                        <m:t>ℒ</m:t>
                      </m:r>
                    </m:oMath>
                  </m:oMathPara>
                </a14:m>
                <a:endParaRPr lang="en-US" sz="4000" dirty="0">
                  <a:solidFill>
                    <a:schemeClr val="tx1"/>
                  </a:solidFill>
                </a:endParaRPr>
              </a:p>
            </p:txBody>
          </p:sp>
        </mc:Choice>
        <mc:Fallback xmlns="">
          <p:sp>
            <p:nvSpPr>
              <p:cNvPr id="8" name="Oval 7">
                <a:extLst>
                  <a:ext uri="{FF2B5EF4-FFF2-40B4-BE49-F238E27FC236}">
                    <a16:creationId xmlns:a16="http://schemas.microsoft.com/office/drawing/2014/main" id="{8CD3B10D-5C20-1476-2204-EC9F0CB23127}"/>
                  </a:ext>
                </a:extLst>
              </p:cNvPr>
              <p:cNvSpPr>
                <a:spLocks noRot="1" noChangeAspect="1" noMove="1" noResize="1" noEditPoints="1" noAdjustHandles="1" noChangeArrowheads="1" noChangeShapeType="1" noTextEdit="1"/>
              </p:cNvSpPr>
              <p:nvPr/>
            </p:nvSpPr>
            <p:spPr>
              <a:xfrm>
                <a:off x="971782" y="5403735"/>
                <a:ext cx="1229857" cy="1075718"/>
              </a:xfrm>
              <a:prstGeom prst="ellipse">
                <a:avLst/>
              </a:prstGeom>
              <a:blipFill>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5C7B2A3-9BEF-9A1A-BC99-E61943231A21}"/>
                  </a:ext>
                </a:extLst>
              </p:cNvPr>
              <p:cNvSpPr txBox="1"/>
              <p:nvPr/>
            </p:nvSpPr>
            <p:spPr>
              <a:xfrm>
                <a:off x="3556000" y="4897130"/>
                <a:ext cx="96597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4000" b="0" i="1" smtClean="0">
                              <a:latin typeface="Cambria Math" panose="02040503050406030204" pitchFamily="18" charset="0"/>
                            </a:rPr>
                          </m:ctrlPr>
                        </m:sSubPr>
                        <m:e>
                          <m:r>
                            <m:rPr>
                              <m:sty m:val="p"/>
                            </m:rPr>
                            <a:rPr lang="en-US" sz="4000" b="0" i="0" smtClean="0">
                              <a:latin typeface="Cambria Math" panose="02040503050406030204" pitchFamily="18" charset="0"/>
                            </a:rPr>
                            <m:t>Σ</m:t>
                          </m:r>
                        </m:e>
                        <m:sub>
                          <m:r>
                            <a:rPr lang="en-US" sz="4000" b="0" i="1" smtClean="0">
                              <a:latin typeface="Cambria Math" panose="02040503050406030204" pitchFamily="18" charset="0"/>
                            </a:rPr>
                            <m:t>ℋ</m:t>
                          </m:r>
                        </m:sub>
                      </m:sSub>
                    </m:oMath>
                  </m:oMathPara>
                </a14:m>
                <a:endParaRPr lang="en-US" sz="4000" dirty="0"/>
              </a:p>
            </p:txBody>
          </p:sp>
        </mc:Choice>
        <mc:Fallback xmlns="">
          <p:sp>
            <p:nvSpPr>
              <p:cNvPr id="9" name="TextBox 8">
                <a:extLst>
                  <a:ext uri="{FF2B5EF4-FFF2-40B4-BE49-F238E27FC236}">
                    <a16:creationId xmlns:a16="http://schemas.microsoft.com/office/drawing/2014/main" id="{75C7B2A3-9BEF-9A1A-BC99-E61943231A21}"/>
                  </a:ext>
                </a:extLst>
              </p:cNvPr>
              <p:cNvSpPr txBox="1">
                <a:spLocks noRot="1" noChangeAspect="1" noMove="1" noResize="1" noEditPoints="1" noAdjustHandles="1" noChangeArrowheads="1" noChangeShapeType="1" noTextEdit="1"/>
              </p:cNvSpPr>
              <p:nvPr/>
            </p:nvSpPr>
            <p:spPr>
              <a:xfrm>
                <a:off x="3556000" y="4897130"/>
                <a:ext cx="965970" cy="707886"/>
              </a:xfrm>
              <a:prstGeom prst="rect">
                <a:avLst/>
              </a:prstGeom>
              <a:blipFill>
                <a:blip r:embed="rId5"/>
                <a:stretch>
                  <a:fillRect/>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D808BDF9-D429-5262-1EFF-986E9A4A5304}"/>
              </a:ext>
            </a:extLst>
          </p:cNvPr>
          <p:cNvSpPr txBox="1"/>
          <p:nvPr/>
        </p:nvSpPr>
        <p:spPr>
          <a:xfrm>
            <a:off x="1036320" y="2156258"/>
            <a:ext cx="6241004" cy="369332"/>
          </a:xfrm>
          <a:prstGeom prst="rect">
            <a:avLst/>
          </a:prstGeom>
          <a:noFill/>
        </p:spPr>
        <p:txBody>
          <a:bodyPr wrap="none" rtlCol="0">
            <a:spAutoFit/>
          </a:bodyPr>
          <a:lstStyle/>
          <a:p>
            <a:r>
              <a:rPr lang="en-US" dirty="0"/>
              <a:t>Technically, it’s the projective Hilbert space we are interested in</a:t>
            </a:r>
          </a:p>
        </p:txBody>
      </p:sp>
    </p:spTree>
    <p:extLst>
      <p:ext uri="{BB962C8B-B14F-4D97-AF65-F5344CB8AC3E}">
        <p14:creationId xmlns:p14="http://schemas.microsoft.com/office/powerpoint/2010/main" val="1338219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5B040FF-809A-9BBC-6858-79A39142AA80}"/>
              </a:ext>
            </a:extLst>
          </p:cNvPr>
          <p:cNvSpPr txBox="1"/>
          <p:nvPr/>
        </p:nvSpPr>
        <p:spPr>
          <a:xfrm>
            <a:off x="91441" y="3980944"/>
            <a:ext cx="9258300" cy="1446550"/>
          </a:xfrm>
          <a:prstGeom prst="rect">
            <a:avLst/>
          </a:prstGeom>
          <a:noFill/>
        </p:spPr>
        <p:txBody>
          <a:bodyPr wrap="square" rtlCol="0">
            <a:spAutoFit/>
          </a:bodyPr>
          <a:lstStyle/>
          <a:p>
            <a:pPr algn="ctr"/>
            <a:r>
              <a:rPr lang="en-US" sz="4400" dirty="0">
                <a:solidFill>
                  <a:schemeClr val="accent6">
                    <a:lumMod val="75000"/>
                  </a:schemeClr>
                </a:solidFill>
              </a:rPr>
              <a:t>Classical mechanics violates classical logic! It requires quantum logic!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3A74174E-3BDA-20FF-5A13-91E62A33D9B6}"/>
                  </a:ext>
                </a:extLst>
              </p:cNvPr>
              <p:cNvSpPr txBox="1"/>
              <p:nvPr/>
            </p:nvSpPr>
            <p:spPr>
              <a:xfrm>
                <a:off x="259081" y="1447800"/>
                <a:ext cx="11689080" cy="2322302"/>
              </a:xfrm>
              <a:prstGeom prst="rect">
                <a:avLst/>
              </a:prstGeom>
              <a:noFill/>
            </p:spPr>
            <p:txBody>
              <a:bodyPr wrap="square" rtlCol="0">
                <a:spAutoFit/>
              </a:bodyPr>
              <a:lstStyle/>
              <a:p>
                <a:r>
                  <a:rPr lang="en-US" sz="2400" dirty="0"/>
                  <a:t>Consider the space of real valued square integrable functions </a:t>
                </a:r>
                <a14:m>
                  <m:oMath xmlns:m="http://schemas.openxmlformats.org/officeDocument/2006/math">
                    <m:r>
                      <a:rPr lang="en-US" sz="2400" b="0" i="1" smtClean="0">
                        <a:latin typeface="Cambria Math" panose="02040503050406030204" pitchFamily="18" charset="0"/>
                      </a:rPr>
                      <m:t>𝜓</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oMath>
                </a14:m>
                <a:r>
                  <a:rPr lang="en-US" sz="2400" dirty="0"/>
                  <a:t> over classical phase space: they also form a Hilbert space with inner product </a:t>
                </a:r>
                <a14:m>
                  <m:oMath xmlns:m="http://schemas.openxmlformats.org/officeDocument/2006/math">
                    <m:r>
                      <a:rPr lang="en-US" sz="2400" b="0" i="1" smtClean="0">
                        <a:latin typeface="Cambria Math" panose="02040503050406030204" pitchFamily="18" charset="0"/>
                      </a:rPr>
                      <m:t>∫</m:t>
                    </m:r>
                    <m:r>
                      <a:rPr lang="en-US" sz="2400" b="0" i="1" smtClean="0">
                        <a:latin typeface="Cambria Math" panose="02040503050406030204" pitchFamily="18" charset="0"/>
                      </a:rPr>
                      <m:t>𝜓</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𝜙</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𝑑𝑞𝑑𝑝</m:t>
                    </m:r>
                  </m:oMath>
                </a14:m>
                <a:r>
                  <a:rPr lang="en-US" sz="2400" dirty="0"/>
                  <a:t>. This will also have a lattice of closed subspaces. For example, if </a:t>
                </a:r>
                <a14:m>
                  <m:oMath xmlns:m="http://schemas.openxmlformats.org/officeDocument/2006/math">
                    <m:r>
                      <a:rPr lang="en-US" sz="2400" b="0" i="1" smtClean="0">
                        <a:latin typeface="Cambria Math" panose="02040503050406030204" pitchFamily="18" charset="0"/>
                      </a:rPr>
                      <m:t>𝑈</m:t>
                    </m:r>
                  </m:oMath>
                </a14:m>
                <a:r>
                  <a:rPr lang="en-US" sz="2400" dirty="0"/>
                  <a:t> is a closed subset of phase space, the distribution with support </a:t>
                </a:r>
                <a14:m>
                  <m:oMath xmlns:m="http://schemas.openxmlformats.org/officeDocument/2006/math">
                    <m:r>
                      <a:rPr lang="en-US" sz="2400" b="0" i="1" smtClean="0">
                        <a:latin typeface="Cambria Math" panose="02040503050406030204" pitchFamily="18" charset="0"/>
                      </a:rPr>
                      <m:t>𝑈</m:t>
                    </m:r>
                  </m:oMath>
                </a14:m>
                <a:r>
                  <a:rPr lang="en-US" sz="2400" dirty="0"/>
                  <a:t> will be a subspace. As in QM, the join will be the span of subspaces, not the union. Therefore the “disjunction” will be violated and distributivity will not be satisfied.</a:t>
                </a:r>
              </a:p>
            </p:txBody>
          </p:sp>
        </mc:Choice>
        <mc:Fallback xmlns="">
          <p:sp>
            <p:nvSpPr>
              <p:cNvPr id="3" name="TextBox 2">
                <a:extLst>
                  <a:ext uri="{FF2B5EF4-FFF2-40B4-BE49-F238E27FC236}">
                    <a16:creationId xmlns:a16="http://schemas.microsoft.com/office/drawing/2014/main" id="{3A74174E-3BDA-20FF-5A13-91E62A33D9B6}"/>
                  </a:ext>
                </a:extLst>
              </p:cNvPr>
              <p:cNvSpPr txBox="1">
                <a:spLocks noRot="1" noChangeAspect="1" noMove="1" noResize="1" noEditPoints="1" noAdjustHandles="1" noChangeArrowheads="1" noChangeShapeType="1" noTextEdit="1"/>
              </p:cNvSpPr>
              <p:nvPr/>
            </p:nvSpPr>
            <p:spPr>
              <a:xfrm>
                <a:off x="259081" y="1447800"/>
                <a:ext cx="11689080" cy="2322302"/>
              </a:xfrm>
              <a:prstGeom prst="rect">
                <a:avLst/>
              </a:prstGeom>
              <a:blipFill>
                <a:blip r:embed="rId2"/>
                <a:stretch>
                  <a:fillRect l="-835" t="-2105" r="-1200" b="-5000"/>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3440B939-9383-04CB-9E79-C8B488BE471C}"/>
              </a:ext>
            </a:extLst>
          </p:cNvPr>
          <p:cNvSpPr txBox="1"/>
          <p:nvPr/>
        </p:nvSpPr>
        <p:spPr>
          <a:xfrm>
            <a:off x="259080" y="121920"/>
            <a:ext cx="11385814" cy="1077218"/>
          </a:xfrm>
          <a:prstGeom prst="rect">
            <a:avLst/>
          </a:prstGeom>
          <a:noFill/>
        </p:spPr>
        <p:txBody>
          <a:bodyPr wrap="square" rtlCol="0">
            <a:spAutoFit/>
          </a:bodyPr>
          <a:lstStyle/>
          <a:p>
            <a:r>
              <a:rPr lang="en-US" sz="3200" dirty="0"/>
              <a:t>Given that quantum mechanics is a probabilistic theory,  let’s construct a parallel to classical probabilistic theories.</a:t>
            </a:r>
          </a:p>
        </p:txBody>
      </p:sp>
      <p:sp>
        <p:nvSpPr>
          <p:cNvPr id="5" name="TextBox 4">
            <a:extLst>
              <a:ext uri="{FF2B5EF4-FFF2-40B4-BE49-F238E27FC236}">
                <a16:creationId xmlns:a16="http://schemas.microsoft.com/office/drawing/2014/main" id="{B49FAB82-22DE-6075-6C0A-65DB676B5A2D}"/>
              </a:ext>
            </a:extLst>
          </p:cNvPr>
          <p:cNvSpPr txBox="1"/>
          <p:nvPr/>
        </p:nvSpPr>
        <p:spPr>
          <a:xfrm>
            <a:off x="91441" y="5701814"/>
            <a:ext cx="9258300" cy="584775"/>
          </a:xfrm>
          <a:prstGeom prst="rect">
            <a:avLst/>
          </a:prstGeom>
          <a:noFill/>
        </p:spPr>
        <p:txBody>
          <a:bodyPr wrap="square" rtlCol="0">
            <a:spAutoFit/>
          </a:bodyPr>
          <a:lstStyle/>
          <a:p>
            <a:pPr algn="ctr"/>
            <a:r>
              <a:rPr lang="en-US" sz="3200" dirty="0"/>
              <a:t>Not really…</a:t>
            </a:r>
          </a:p>
        </p:txBody>
      </p:sp>
    </p:spTree>
    <p:extLst>
      <p:ext uri="{BB962C8B-B14F-4D97-AF65-F5344CB8AC3E}">
        <p14:creationId xmlns:p14="http://schemas.microsoft.com/office/powerpoint/2010/main" val="16247958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5"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 name="Group 9">
            <a:extLst>
              <a:ext uri="{FF2B5EF4-FFF2-40B4-BE49-F238E27FC236}">
                <a16:creationId xmlns:a16="http://schemas.microsoft.com/office/drawing/2014/main" id="{E006208C-87D5-D35F-F500-D1A3A01EBC94}"/>
              </a:ext>
            </a:extLst>
          </p:cNvPr>
          <p:cNvGrpSpPr/>
          <p:nvPr/>
        </p:nvGrpSpPr>
        <p:grpSpPr>
          <a:xfrm>
            <a:off x="1" y="121920"/>
            <a:ext cx="12192000" cy="1232900"/>
            <a:chOff x="1" y="121920"/>
            <a:chExt cx="12192000" cy="1232900"/>
          </a:xfrm>
        </p:grpSpPr>
        <p:sp>
          <p:nvSpPr>
            <p:cNvPr id="2" name="TextBox 1">
              <a:extLst>
                <a:ext uri="{FF2B5EF4-FFF2-40B4-BE49-F238E27FC236}">
                  <a16:creationId xmlns:a16="http://schemas.microsoft.com/office/drawing/2014/main" id="{8A141254-01E4-CAEE-3348-5F78D6C255AB}"/>
                </a:ext>
              </a:extLst>
            </p:cNvPr>
            <p:cNvSpPr txBox="1"/>
            <p:nvPr/>
          </p:nvSpPr>
          <p:spPr>
            <a:xfrm>
              <a:off x="1" y="121920"/>
              <a:ext cx="12192000" cy="769441"/>
            </a:xfrm>
            <a:prstGeom prst="rect">
              <a:avLst/>
            </a:prstGeom>
            <a:noFill/>
          </p:spPr>
          <p:txBody>
            <a:bodyPr wrap="square" rtlCol="0">
              <a:spAutoFit/>
            </a:bodyPr>
            <a:lstStyle/>
            <a:p>
              <a:pPr algn="ctr"/>
              <a:r>
                <a:rPr lang="en-US" sz="4400" dirty="0"/>
                <a:t>“Quantum logic”, as a mathematical structure, exists </a:t>
              </a:r>
            </a:p>
          </p:txBody>
        </p:sp>
        <p:sp>
          <p:nvSpPr>
            <p:cNvPr id="3" name="TextBox 2">
              <a:extLst>
                <a:ext uri="{FF2B5EF4-FFF2-40B4-BE49-F238E27FC236}">
                  <a16:creationId xmlns:a16="http://schemas.microsoft.com/office/drawing/2014/main" id="{375F2DAC-D3A3-7B55-373C-DCF8399FABD8}"/>
                </a:ext>
              </a:extLst>
            </p:cNvPr>
            <p:cNvSpPr txBox="1"/>
            <p:nvPr/>
          </p:nvSpPr>
          <p:spPr>
            <a:xfrm>
              <a:off x="2820451" y="893155"/>
              <a:ext cx="6551089" cy="461665"/>
            </a:xfrm>
            <a:prstGeom prst="rect">
              <a:avLst/>
            </a:prstGeom>
            <a:noFill/>
          </p:spPr>
          <p:txBody>
            <a:bodyPr wrap="none" rtlCol="0">
              <a:spAutoFit/>
            </a:bodyPr>
            <a:lstStyle/>
            <a:p>
              <a:r>
                <a:rPr lang="en-US" sz="2400" dirty="0"/>
                <a:t>The lattice of closed subspaces of the Hilbert space</a:t>
              </a:r>
            </a:p>
          </p:txBody>
        </p:sp>
      </p:grpSp>
      <p:grpSp>
        <p:nvGrpSpPr>
          <p:cNvPr id="9" name="Group 8">
            <a:extLst>
              <a:ext uri="{FF2B5EF4-FFF2-40B4-BE49-F238E27FC236}">
                <a16:creationId xmlns:a16="http://schemas.microsoft.com/office/drawing/2014/main" id="{CC9083BB-05BF-C4EC-455A-1021D1140C9E}"/>
              </a:ext>
            </a:extLst>
          </p:cNvPr>
          <p:cNvGrpSpPr/>
          <p:nvPr/>
        </p:nvGrpSpPr>
        <p:grpSpPr>
          <a:xfrm>
            <a:off x="0" y="1466709"/>
            <a:ext cx="12192000" cy="1233055"/>
            <a:chOff x="0" y="1577340"/>
            <a:chExt cx="12192000" cy="1233055"/>
          </a:xfrm>
        </p:grpSpPr>
        <p:sp>
          <p:nvSpPr>
            <p:cNvPr id="4" name="TextBox 3">
              <a:extLst>
                <a:ext uri="{FF2B5EF4-FFF2-40B4-BE49-F238E27FC236}">
                  <a16:creationId xmlns:a16="http://schemas.microsoft.com/office/drawing/2014/main" id="{2DFACBAF-73F8-0ACF-203B-E150B4B35831}"/>
                </a:ext>
              </a:extLst>
            </p:cNvPr>
            <p:cNvSpPr txBox="1"/>
            <p:nvPr/>
          </p:nvSpPr>
          <p:spPr>
            <a:xfrm>
              <a:off x="0" y="1577340"/>
              <a:ext cx="12192000" cy="769441"/>
            </a:xfrm>
            <a:prstGeom prst="rect">
              <a:avLst/>
            </a:prstGeom>
            <a:noFill/>
          </p:spPr>
          <p:txBody>
            <a:bodyPr wrap="square" rtlCol="0">
              <a:spAutoFit/>
            </a:bodyPr>
            <a:lstStyle/>
            <a:p>
              <a:pPr algn="ctr"/>
              <a:r>
                <a:rPr lang="en-US" sz="4400" dirty="0"/>
                <a:t>but it’s neither quantum</a:t>
              </a:r>
            </a:p>
          </p:txBody>
        </p:sp>
        <p:sp>
          <p:nvSpPr>
            <p:cNvPr id="6" name="TextBox 5">
              <a:extLst>
                <a:ext uri="{FF2B5EF4-FFF2-40B4-BE49-F238E27FC236}">
                  <a16:creationId xmlns:a16="http://schemas.microsoft.com/office/drawing/2014/main" id="{E0132990-C3AB-1E48-B0EA-B2F62EA2C1B8}"/>
                </a:ext>
              </a:extLst>
            </p:cNvPr>
            <p:cNvSpPr txBox="1"/>
            <p:nvPr/>
          </p:nvSpPr>
          <p:spPr>
            <a:xfrm>
              <a:off x="3629937" y="2348730"/>
              <a:ext cx="4932119" cy="461665"/>
            </a:xfrm>
            <a:prstGeom prst="rect">
              <a:avLst/>
            </a:prstGeom>
            <a:noFill/>
          </p:spPr>
          <p:txBody>
            <a:bodyPr wrap="none" rtlCol="0">
              <a:spAutoFit/>
            </a:bodyPr>
            <a:lstStyle/>
            <a:p>
              <a:r>
                <a:rPr lang="en-US" sz="2400" dirty="0"/>
                <a:t>It exists for classical mechanics as well</a:t>
              </a:r>
            </a:p>
          </p:txBody>
        </p:sp>
      </p:grpSp>
      <p:grpSp>
        <p:nvGrpSpPr>
          <p:cNvPr id="8" name="Group 7">
            <a:extLst>
              <a:ext uri="{FF2B5EF4-FFF2-40B4-BE49-F238E27FC236}">
                <a16:creationId xmlns:a16="http://schemas.microsoft.com/office/drawing/2014/main" id="{141A2BD6-6686-9BF6-9C1F-AA5D1DD2806B}"/>
              </a:ext>
            </a:extLst>
          </p:cNvPr>
          <p:cNvGrpSpPr/>
          <p:nvPr/>
        </p:nvGrpSpPr>
        <p:grpSpPr>
          <a:xfrm>
            <a:off x="0" y="2813447"/>
            <a:ext cx="12192000" cy="1231106"/>
            <a:chOff x="0" y="3163223"/>
            <a:chExt cx="12192000" cy="1231106"/>
          </a:xfrm>
        </p:grpSpPr>
        <p:sp>
          <p:nvSpPr>
            <p:cNvPr id="5" name="TextBox 4">
              <a:extLst>
                <a:ext uri="{FF2B5EF4-FFF2-40B4-BE49-F238E27FC236}">
                  <a16:creationId xmlns:a16="http://schemas.microsoft.com/office/drawing/2014/main" id="{4FE8BB6B-0EEA-46F2-E40E-CB180B679E54}"/>
                </a:ext>
              </a:extLst>
            </p:cNvPr>
            <p:cNvSpPr txBox="1"/>
            <p:nvPr/>
          </p:nvSpPr>
          <p:spPr>
            <a:xfrm>
              <a:off x="0" y="3163223"/>
              <a:ext cx="12192000" cy="769441"/>
            </a:xfrm>
            <a:prstGeom prst="rect">
              <a:avLst/>
            </a:prstGeom>
            <a:noFill/>
          </p:spPr>
          <p:txBody>
            <a:bodyPr wrap="square" rtlCol="0">
              <a:spAutoFit/>
            </a:bodyPr>
            <a:lstStyle/>
            <a:p>
              <a:pPr algn="ctr"/>
              <a:r>
                <a:rPr lang="en-US" sz="4400" dirty="0"/>
                <a:t>nor logic</a:t>
              </a:r>
            </a:p>
          </p:txBody>
        </p:sp>
        <p:sp>
          <p:nvSpPr>
            <p:cNvPr id="7" name="TextBox 6">
              <a:extLst>
                <a:ext uri="{FF2B5EF4-FFF2-40B4-BE49-F238E27FC236}">
                  <a16:creationId xmlns:a16="http://schemas.microsoft.com/office/drawing/2014/main" id="{EAFA5603-D01A-6811-C045-9A5793D75630}"/>
                </a:ext>
              </a:extLst>
            </p:cNvPr>
            <p:cNvSpPr txBox="1"/>
            <p:nvPr/>
          </p:nvSpPr>
          <p:spPr>
            <a:xfrm>
              <a:off x="1904625" y="3932664"/>
              <a:ext cx="8382744" cy="461665"/>
            </a:xfrm>
            <a:prstGeom prst="rect">
              <a:avLst/>
            </a:prstGeom>
            <a:noFill/>
          </p:spPr>
          <p:txBody>
            <a:bodyPr wrap="none" rtlCol="0">
              <a:spAutoFit/>
            </a:bodyPr>
            <a:lstStyle/>
            <a:p>
              <a:r>
                <a:rPr lang="en-US" sz="2400" dirty="0"/>
                <a:t>It does not contain all statements required in quantum mechanics</a:t>
              </a:r>
            </a:p>
          </p:txBody>
        </p:sp>
      </p:grpSp>
    </p:spTree>
    <p:extLst>
      <p:ext uri="{BB962C8B-B14F-4D97-AF65-F5344CB8AC3E}">
        <p14:creationId xmlns:p14="http://schemas.microsoft.com/office/powerpoint/2010/main" val="32206255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8A141254-01E4-CAEE-3348-5F78D6C255AB}"/>
              </a:ext>
            </a:extLst>
          </p:cNvPr>
          <p:cNvSpPr txBox="1"/>
          <p:nvPr/>
        </p:nvSpPr>
        <p:spPr>
          <a:xfrm>
            <a:off x="1" y="1074420"/>
            <a:ext cx="12192000" cy="2800767"/>
          </a:xfrm>
          <a:prstGeom prst="rect">
            <a:avLst/>
          </a:prstGeom>
          <a:noFill/>
        </p:spPr>
        <p:txBody>
          <a:bodyPr wrap="square" rtlCol="0">
            <a:spAutoFit/>
          </a:bodyPr>
          <a:lstStyle/>
          <a:p>
            <a:pPr algn="ctr"/>
            <a:r>
              <a:rPr lang="en-US" sz="4400" dirty="0"/>
              <a:t>There is no such thing as quantum logic</a:t>
            </a:r>
          </a:p>
          <a:p>
            <a:pPr algn="ctr"/>
            <a:br>
              <a:rPr lang="en-US" sz="4400" dirty="0"/>
            </a:br>
            <a:r>
              <a:rPr lang="en-US" sz="4400" dirty="0"/>
              <a:t>There is the lattice of closed</a:t>
            </a:r>
            <a:br>
              <a:rPr lang="en-US" sz="4400" dirty="0"/>
            </a:br>
            <a:r>
              <a:rPr lang="en-US" sz="4400" dirty="0"/>
              <a:t>subspaces of a Hilbert space</a:t>
            </a:r>
          </a:p>
        </p:txBody>
      </p:sp>
    </p:spTree>
    <p:extLst>
      <p:ext uri="{BB962C8B-B14F-4D97-AF65-F5344CB8AC3E}">
        <p14:creationId xmlns:p14="http://schemas.microsoft.com/office/powerpoint/2010/main" val="307841942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875508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5109C40-5179-7A06-5AD4-DD8F8A929AE1}"/>
                  </a:ext>
                </a:extLst>
              </p:cNvPr>
              <p:cNvSpPr txBox="1"/>
              <p:nvPr/>
            </p:nvSpPr>
            <p:spPr>
              <a:xfrm>
                <a:off x="1034056" y="1949113"/>
                <a:ext cx="4134915"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𝑝</m:t>
                    </m:r>
                  </m:oMath>
                </a14:m>
                <a:r>
                  <a:rPr lang="en-US" sz="2400" dirty="0"/>
                  <a:t> – “the electron has x-spin up”</a:t>
                </a:r>
              </a:p>
            </p:txBody>
          </p:sp>
        </mc:Choice>
        <mc:Fallback xmlns="">
          <p:sp>
            <p:nvSpPr>
              <p:cNvPr id="4" name="TextBox 3">
                <a:extLst>
                  <a:ext uri="{FF2B5EF4-FFF2-40B4-BE49-F238E27FC236}">
                    <a16:creationId xmlns:a16="http://schemas.microsoft.com/office/drawing/2014/main" id="{B5109C40-5179-7A06-5AD4-DD8F8A929AE1}"/>
                  </a:ext>
                </a:extLst>
              </p:cNvPr>
              <p:cNvSpPr txBox="1">
                <a:spLocks noRot="1" noChangeAspect="1" noMove="1" noResize="1" noEditPoints="1" noAdjustHandles="1" noChangeArrowheads="1" noChangeShapeType="1" noTextEdit="1"/>
              </p:cNvSpPr>
              <p:nvPr/>
            </p:nvSpPr>
            <p:spPr>
              <a:xfrm>
                <a:off x="1034056" y="1949113"/>
                <a:ext cx="4134915" cy="461665"/>
              </a:xfrm>
              <a:prstGeom prst="rect">
                <a:avLst/>
              </a:prstGeom>
              <a:blipFill>
                <a:blip r:embed="rId2"/>
                <a:stretch>
                  <a:fillRect l="-442" t="-10667" r="-1180"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0E7EEC6-43CA-E617-1646-960F3E706726}"/>
                  </a:ext>
                </a:extLst>
              </p:cNvPr>
              <p:cNvSpPr txBox="1"/>
              <p:nvPr/>
            </p:nvSpPr>
            <p:spPr>
              <a:xfrm>
                <a:off x="4322855" y="188763"/>
                <a:ext cx="7638309"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𝑝</m:t>
                      </m:r>
                      <m:r>
                        <a:rPr lang="en-US" sz="4400" b="0" i="1" smtClean="0">
                          <a:latin typeface="Cambria Math" panose="02040503050406030204" pitchFamily="18" charset="0"/>
                        </a:rPr>
                        <m:t>∧</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𝑞</m:t>
                          </m:r>
                          <m:r>
                            <a:rPr lang="en-US" sz="4400" b="0" i="1" smtClean="0">
                              <a:latin typeface="Cambria Math" panose="02040503050406030204" pitchFamily="18" charset="0"/>
                            </a:rPr>
                            <m:t>∨</m:t>
                          </m:r>
                          <m:r>
                            <a:rPr lang="en-US" sz="4400" b="0" i="1" smtClean="0">
                              <a:latin typeface="Cambria Math" panose="02040503050406030204" pitchFamily="18" charset="0"/>
                            </a:rPr>
                            <m:t>𝑟</m:t>
                          </m:r>
                        </m:e>
                      </m:d>
                      <m:r>
                        <a:rPr lang="en-US" sz="4400" b="0" i="1" smtClean="0">
                          <a:latin typeface="Cambria Math" panose="02040503050406030204" pitchFamily="18" charset="0"/>
                          <a:ea typeface="Cambria Math" panose="02040503050406030204" pitchFamily="18" charset="0"/>
                        </a:rPr>
                        <m:t>↔</m:t>
                      </m:r>
                      <m:d>
                        <m:dPr>
                          <m:ctrlPr>
                            <a:rPr lang="en-US" sz="4400" b="0" i="1" smtClean="0">
                              <a:latin typeface="Cambria Math" panose="02040503050406030204" pitchFamily="18" charset="0"/>
                              <a:ea typeface="Cambria Math" panose="02040503050406030204" pitchFamily="18" charset="0"/>
                            </a:rPr>
                          </m:ctrlPr>
                        </m:dPr>
                        <m:e>
                          <m:r>
                            <a:rPr lang="en-US" sz="4400" b="0" i="1" smtClean="0">
                              <a:latin typeface="Cambria Math" panose="02040503050406030204" pitchFamily="18" charset="0"/>
                              <a:ea typeface="Cambria Math" panose="02040503050406030204" pitchFamily="18" charset="0"/>
                            </a:rPr>
                            <m:t>𝑝</m:t>
                          </m:r>
                          <m:r>
                            <a:rPr lang="en-US" sz="4400" b="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𝑞</m:t>
                          </m:r>
                        </m:e>
                      </m:d>
                      <m:r>
                        <a:rPr lang="en-US" sz="4400" b="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𝑝</m:t>
                      </m:r>
                      <m:r>
                        <a:rPr lang="en-US" sz="4400" b="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𝑟</m:t>
                      </m:r>
                      <m:r>
                        <a:rPr lang="en-US" sz="4400" b="0" i="1" smtClean="0">
                          <a:latin typeface="Cambria Math" panose="02040503050406030204" pitchFamily="18" charset="0"/>
                          <a:ea typeface="Cambria Math" panose="02040503050406030204" pitchFamily="18" charset="0"/>
                        </a:rPr>
                        <m:t>)</m:t>
                      </m:r>
                    </m:oMath>
                  </m:oMathPara>
                </a14:m>
                <a:endParaRPr lang="en-US" sz="4400" dirty="0"/>
              </a:p>
            </p:txBody>
          </p:sp>
        </mc:Choice>
        <mc:Fallback xmlns="">
          <p:sp>
            <p:nvSpPr>
              <p:cNvPr id="5" name="TextBox 4">
                <a:extLst>
                  <a:ext uri="{FF2B5EF4-FFF2-40B4-BE49-F238E27FC236}">
                    <a16:creationId xmlns:a16="http://schemas.microsoft.com/office/drawing/2014/main" id="{70E7EEC6-43CA-E617-1646-960F3E706726}"/>
                  </a:ext>
                </a:extLst>
              </p:cNvPr>
              <p:cNvSpPr txBox="1">
                <a:spLocks noRot="1" noChangeAspect="1" noMove="1" noResize="1" noEditPoints="1" noAdjustHandles="1" noChangeArrowheads="1" noChangeShapeType="1" noTextEdit="1"/>
              </p:cNvSpPr>
              <p:nvPr/>
            </p:nvSpPr>
            <p:spPr>
              <a:xfrm>
                <a:off x="4322855" y="188763"/>
                <a:ext cx="7638309" cy="769441"/>
              </a:xfrm>
              <a:prstGeom prst="rect">
                <a:avLst/>
              </a:prstGeom>
              <a:blipFill>
                <a:blip r:embed="rId3"/>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0EAC5302-E7DB-7086-2E50-2D79F8305790}"/>
              </a:ext>
            </a:extLst>
          </p:cNvPr>
          <p:cNvSpPr txBox="1"/>
          <p:nvPr/>
        </p:nvSpPr>
        <p:spPr>
          <a:xfrm>
            <a:off x="230836" y="188763"/>
            <a:ext cx="4063356" cy="769441"/>
          </a:xfrm>
          <a:prstGeom prst="rect">
            <a:avLst/>
          </a:prstGeom>
          <a:noFill/>
        </p:spPr>
        <p:txBody>
          <a:bodyPr wrap="none" rtlCol="0">
            <a:spAutoFit/>
          </a:bodyPr>
          <a:lstStyle/>
          <a:p>
            <a:r>
              <a:rPr lang="en-US" sz="4400" dirty="0"/>
              <a:t>Distributivity law</a:t>
            </a:r>
          </a:p>
        </p:txBody>
      </p:sp>
      <p:sp>
        <p:nvSpPr>
          <p:cNvPr id="14" name="TextBox 13">
            <a:extLst>
              <a:ext uri="{FF2B5EF4-FFF2-40B4-BE49-F238E27FC236}">
                <a16:creationId xmlns:a16="http://schemas.microsoft.com/office/drawing/2014/main" id="{3E8D10B3-D189-9736-CB1C-C183B5C4014D}"/>
              </a:ext>
            </a:extLst>
          </p:cNvPr>
          <p:cNvSpPr txBox="1"/>
          <p:nvPr/>
        </p:nvSpPr>
        <p:spPr>
          <a:xfrm>
            <a:off x="712898" y="1285788"/>
            <a:ext cx="5888407" cy="584775"/>
          </a:xfrm>
          <a:prstGeom prst="rect">
            <a:avLst/>
          </a:prstGeom>
          <a:noFill/>
        </p:spPr>
        <p:txBody>
          <a:bodyPr wrap="none" rtlCol="0">
            <a:spAutoFit/>
          </a:bodyPr>
          <a:lstStyle/>
          <a:p>
            <a:r>
              <a:rPr lang="en-US" sz="3200" dirty="0"/>
              <a:t>Consider the following statements</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EA2E973-0A07-DC15-8A53-B142AD6DE4AC}"/>
                  </a:ext>
                </a:extLst>
              </p:cNvPr>
              <p:cNvSpPr txBox="1"/>
              <p:nvPr/>
            </p:nvSpPr>
            <p:spPr>
              <a:xfrm>
                <a:off x="1034056" y="2448633"/>
                <a:ext cx="4140429"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𝑞</m:t>
                    </m:r>
                  </m:oMath>
                </a14:m>
                <a:r>
                  <a:rPr lang="en-US" sz="2400" dirty="0"/>
                  <a:t> – “the electron has y-spin up”</a:t>
                </a:r>
              </a:p>
            </p:txBody>
          </p:sp>
        </mc:Choice>
        <mc:Fallback xmlns="">
          <p:sp>
            <p:nvSpPr>
              <p:cNvPr id="17" name="TextBox 16">
                <a:extLst>
                  <a:ext uri="{FF2B5EF4-FFF2-40B4-BE49-F238E27FC236}">
                    <a16:creationId xmlns:a16="http://schemas.microsoft.com/office/drawing/2014/main" id="{2EA2E973-0A07-DC15-8A53-B142AD6DE4AC}"/>
                  </a:ext>
                </a:extLst>
              </p:cNvPr>
              <p:cNvSpPr txBox="1">
                <a:spLocks noRot="1" noChangeAspect="1" noMove="1" noResize="1" noEditPoints="1" noAdjustHandles="1" noChangeArrowheads="1" noChangeShapeType="1" noTextEdit="1"/>
              </p:cNvSpPr>
              <p:nvPr/>
            </p:nvSpPr>
            <p:spPr>
              <a:xfrm>
                <a:off x="1034056" y="2448633"/>
                <a:ext cx="4140429" cy="461665"/>
              </a:xfrm>
              <a:prstGeom prst="rect">
                <a:avLst/>
              </a:prstGeom>
              <a:blipFill>
                <a:blip r:embed="rId5"/>
                <a:stretch>
                  <a:fillRect l="-442" t="-10667" r="-1178"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94925E-24CA-47BA-3085-582806A47F45}"/>
                  </a:ext>
                </a:extLst>
              </p:cNvPr>
              <p:cNvSpPr txBox="1"/>
              <p:nvPr/>
            </p:nvSpPr>
            <p:spPr>
              <a:xfrm>
                <a:off x="1034056" y="2948153"/>
                <a:ext cx="4498924"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𝑟</m:t>
                    </m:r>
                  </m:oMath>
                </a14:m>
                <a:r>
                  <a:rPr lang="en-US" sz="2400" dirty="0"/>
                  <a:t> – “the electron has y-spin down”</a:t>
                </a:r>
              </a:p>
            </p:txBody>
          </p:sp>
        </mc:Choice>
        <mc:Fallback xmlns="">
          <p:sp>
            <p:nvSpPr>
              <p:cNvPr id="18" name="TextBox 17">
                <a:extLst>
                  <a:ext uri="{FF2B5EF4-FFF2-40B4-BE49-F238E27FC236}">
                    <a16:creationId xmlns:a16="http://schemas.microsoft.com/office/drawing/2014/main" id="{3F94925E-24CA-47BA-3085-582806A47F45}"/>
                  </a:ext>
                </a:extLst>
              </p:cNvPr>
              <p:cNvSpPr txBox="1">
                <a:spLocks noRot="1" noChangeAspect="1" noMove="1" noResize="1" noEditPoints="1" noAdjustHandles="1" noChangeArrowheads="1" noChangeShapeType="1" noTextEdit="1"/>
              </p:cNvSpPr>
              <p:nvPr/>
            </p:nvSpPr>
            <p:spPr>
              <a:xfrm>
                <a:off x="1034056" y="2948153"/>
                <a:ext cx="4498924" cy="461665"/>
              </a:xfrm>
              <a:prstGeom prst="rect">
                <a:avLst/>
              </a:prstGeom>
              <a:blipFill>
                <a:blip r:embed="rId6"/>
                <a:stretch>
                  <a:fillRect t="-10667" r="-1084"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BEACED46-3C14-8D12-0357-218C048D5FEA}"/>
                  </a:ext>
                </a:extLst>
              </p:cNvPr>
              <p:cNvSpPr txBox="1"/>
              <p:nvPr/>
            </p:nvSpPr>
            <p:spPr>
              <a:xfrm>
                <a:off x="774534" y="3650988"/>
                <a:ext cx="9941183" cy="461665"/>
              </a:xfrm>
              <a:prstGeom prst="rect">
                <a:avLst/>
              </a:prstGeom>
              <a:noFill/>
            </p:spPr>
            <p:txBody>
              <a:bodyPr wrap="none" rtlCol="0">
                <a:spAutoFit/>
              </a:bodyPr>
              <a:lstStyle/>
              <a:p>
                <a:r>
                  <a:rPr lang="en-US" sz="2400" dirty="0"/>
                  <a:t>Whenever we measure spin in the y direction, it is either up or down: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m:t>
                    </m:r>
                  </m:oMath>
                </a14:m>
                <a:r>
                  <a:rPr lang="en-US" sz="2400" dirty="0"/>
                  <a:t>T</a:t>
                </a:r>
              </a:p>
            </p:txBody>
          </p:sp>
        </mc:Choice>
        <mc:Fallback xmlns="">
          <p:sp>
            <p:nvSpPr>
              <p:cNvPr id="19" name="TextBox 18">
                <a:extLst>
                  <a:ext uri="{FF2B5EF4-FFF2-40B4-BE49-F238E27FC236}">
                    <a16:creationId xmlns:a16="http://schemas.microsoft.com/office/drawing/2014/main" id="{BEACED46-3C14-8D12-0357-218C048D5FEA}"/>
                  </a:ext>
                </a:extLst>
              </p:cNvPr>
              <p:cNvSpPr txBox="1">
                <a:spLocks noRot="1" noChangeAspect="1" noMove="1" noResize="1" noEditPoints="1" noAdjustHandles="1" noChangeArrowheads="1" noChangeShapeType="1" noTextEdit="1"/>
              </p:cNvSpPr>
              <p:nvPr/>
            </p:nvSpPr>
            <p:spPr>
              <a:xfrm>
                <a:off x="774534" y="3650988"/>
                <a:ext cx="9941183" cy="461665"/>
              </a:xfrm>
              <a:prstGeom prst="rect">
                <a:avLst/>
              </a:prstGeom>
              <a:blipFill>
                <a:blip r:embed="rId7"/>
                <a:stretch>
                  <a:fillRect l="-920" t="-10526" r="-674"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1FC9671-D719-64BA-769A-1A4D6F5B7279}"/>
                  </a:ext>
                </a:extLst>
              </p:cNvPr>
              <p:cNvSpPr txBox="1"/>
              <p:nvPr/>
            </p:nvSpPr>
            <p:spPr>
              <a:xfrm>
                <a:off x="774534" y="4160112"/>
                <a:ext cx="8451416" cy="830997"/>
              </a:xfrm>
              <a:prstGeom prst="rect">
                <a:avLst/>
              </a:prstGeom>
              <a:noFill/>
            </p:spPr>
            <p:txBody>
              <a:bodyPr wrap="none" rtlCol="0">
                <a:spAutoFit/>
              </a:bodyPr>
              <a:lstStyle/>
              <a:p>
                <a:r>
                  <a:rPr lang="en-US" sz="2400" dirty="0"/>
                  <a:t>If we prepare spin in one direction, we don’t prepare it in another: </a:t>
                </a:r>
                <a:br>
                  <a:rPr lang="en-US" sz="2400" dirty="0"/>
                </a:b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 </m:t>
                    </m:r>
                  </m:oMath>
                </a14:m>
                <a:r>
                  <a:rPr lang="en-US" sz="2400" dirty="0"/>
                  <a:t>F</a:t>
                </a:r>
              </a:p>
            </p:txBody>
          </p:sp>
        </mc:Choice>
        <mc:Fallback xmlns="">
          <p:sp>
            <p:nvSpPr>
              <p:cNvPr id="20" name="TextBox 19">
                <a:extLst>
                  <a:ext uri="{FF2B5EF4-FFF2-40B4-BE49-F238E27FC236}">
                    <a16:creationId xmlns:a16="http://schemas.microsoft.com/office/drawing/2014/main" id="{51FC9671-D719-64BA-769A-1A4D6F5B7279}"/>
                  </a:ext>
                </a:extLst>
              </p:cNvPr>
              <p:cNvSpPr txBox="1">
                <a:spLocks noRot="1" noChangeAspect="1" noMove="1" noResize="1" noEditPoints="1" noAdjustHandles="1" noChangeArrowheads="1" noChangeShapeType="1" noTextEdit="1"/>
              </p:cNvSpPr>
              <p:nvPr/>
            </p:nvSpPr>
            <p:spPr>
              <a:xfrm>
                <a:off x="774534" y="4160112"/>
                <a:ext cx="8451416" cy="830997"/>
              </a:xfrm>
              <a:prstGeom prst="rect">
                <a:avLst/>
              </a:prstGeom>
              <a:blipFill>
                <a:blip r:embed="rId8"/>
                <a:stretch>
                  <a:fillRect l="-1082" t="-5839" r="-1154" b="-1532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98D5C5E7-2BE7-2645-951B-FF93AA5E6F5F}"/>
                  </a:ext>
                </a:extLst>
              </p:cNvPr>
              <p:cNvSpPr txBox="1"/>
              <p:nvPr/>
            </p:nvSpPr>
            <p:spPr>
              <a:xfrm>
                <a:off x="311205" y="5232231"/>
                <a:ext cx="2026004" cy="461665"/>
              </a:xfrm>
              <a:prstGeom prst="rect">
                <a:avLst/>
              </a:prstGeom>
              <a:noFill/>
            </p:spPr>
            <p:txBody>
              <a:bodyPr wrap="none" rtlCol="0">
                <a:spAutoFit/>
              </a:bodyPr>
              <a:lstStyle/>
              <a:p>
                <a:r>
                  <a:rPr lang="en-US" sz="2400" dirty="0"/>
                  <a:t>Suppose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oMath>
                </a14:m>
                <a:r>
                  <a:rPr lang="en-US" sz="2400" dirty="0"/>
                  <a:t> T</a:t>
                </a:r>
              </a:p>
            </p:txBody>
          </p:sp>
        </mc:Choice>
        <mc:Fallback xmlns="">
          <p:sp>
            <p:nvSpPr>
              <p:cNvPr id="21" name="TextBox 20">
                <a:extLst>
                  <a:ext uri="{FF2B5EF4-FFF2-40B4-BE49-F238E27FC236}">
                    <a16:creationId xmlns:a16="http://schemas.microsoft.com/office/drawing/2014/main" id="{98D5C5E7-2BE7-2645-951B-FF93AA5E6F5F}"/>
                  </a:ext>
                </a:extLst>
              </p:cNvPr>
              <p:cNvSpPr txBox="1">
                <a:spLocks noRot="1" noChangeAspect="1" noMove="1" noResize="1" noEditPoints="1" noAdjustHandles="1" noChangeArrowheads="1" noChangeShapeType="1" noTextEdit="1"/>
              </p:cNvSpPr>
              <p:nvPr/>
            </p:nvSpPr>
            <p:spPr>
              <a:xfrm>
                <a:off x="311205" y="5232231"/>
                <a:ext cx="2026004" cy="461665"/>
              </a:xfrm>
              <a:prstGeom prst="rect">
                <a:avLst/>
              </a:prstGeom>
              <a:blipFill>
                <a:blip r:embed="rId9"/>
                <a:stretch>
                  <a:fillRect l="-4518" t="-10526" r="-391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8DF7BBAB-3F76-A59E-4E5B-6408A9D36B98}"/>
                  </a:ext>
                </a:extLst>
              </p:cNvPr>
              <p:cNvSpPr txBox="1"/>
              <p:nvPr/>
            </p:nvSpPr>
            <p:spPr>
              <a:xfrm>
                <a:off x="499568" y="5796426"/>
                <a:ext cx="7408823" cy="58477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𝑝</m:t>
                    </m:r>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𝑟</m:t>
                        </m:r>
                      </m:e>
                    </m:d>
                    <m:r>
                      <a:rPr lang="en-US" sz="3200" b="0" i="1" smtClean="0">
                        <a:latin typeface="Cambria Math" panose="02040503050406030204" pitchFamily="18" charset="0"/>
                      </a:rPr>
                      <m:t>=</m:t>
                    </m:r>
                  </m:oMath>
                </a14:m>
                <a:r>
                  <a:rPr lang="en-US" sz="3200" b="0" i="1" dirty="0">
                    <a:latin typeface="Cambria Math" panose="02040503050406030204" pitchFamily="18" charset="0"/>
                  </a:rPr>
                  <a:t> </a:t>
                </a:r>
                <a:r>
                  <a:rPr lang="en-US" sz="3200" dirty="0"/>
                  <a:t>T while </a:t>
                </a:r>
                <a14:m>
                  <m:oMath xmlns:m="http://schemas.openxmlformats.org/officeDocument/2006/math">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𝑝</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𝑞</m:t>
                        </m:r>
                      </m:e>
                    </m:d>
                    <m:r>
                      <a:rPr lang="en-US" sz="3200" b="0" i="1"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𝑝</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𝑟</m:t>
                        </m:r>
                      </m:e>
                    </m:d>
                    <m:r>
                      <a:rPr lang="en-US" sz="3200" b="0" i="1" smtClean="0">
                        <a:latin typeface="Cambria Math" panose="02040503050406030204" pitchFamily="18" charset="0"/>
                        <a:ea typeface="Cambria Math" panose="02040503050406030204" pitchFamily="18" charset="0"/>
                      </a:rPr>
                      <m:t>=</m:t>
                    </m:r>
                  </m:oMath>
                </a14:m>
                <a:r>
                  <a:rPr lang="en-US" sz="3200" dirty="0"/>
                  <a:t> F</a:t>
                </a:r>
              </a:p>
            </p:txBody>
          </p:sp>
        </mc:Choice>
        <mc:Fallback xmlns="">
          <p:sp>
            <p:nvSpPr>
              <p:cNvPr id="22" name="TextBox 21">
                <a:extLst>
                  <a:ext uri="{FF2B5EF4-FFF2-40B4-BE49-F238E27FC236}">
                    <a16:creationId xmlns:a16="http://schemas.microsoft.com/office/drawing/2014/main" id="{8DF7BBAB-3F76-A59E-4E5B-6408A9D36B98}"/>
                  </a:ext>
                </a:extLst>
              </p:cNvPr>
              <p:cNvSpPr txBox="1">
                <a:spLocks noRot="1" noChangeAspect="1" noMove="1" noResize="1" noEditPoints="1" noAdjustHandles="1" noChangeArrowheads="1" noChangeShapeType="1" noTextEdit="1"/>
              </p:cNvSpPr>
              <p:nvPr/>
            </p:nvSpPr>
            <p:spPr>
              <a:xfrm>
                <a:off x="499568" y="5796426"/>
                <a:ext cx="7408823" cy="584775"/>
              </a:xfrm>
              <a:prstGeom prst="rect">
                <a:avLst/>
              </a:prstGeom>
              <a:blipFill>
                <a:blip r:embed="rId10"/>
                <a:stretch>
                  <a:fillRect t="-12500" r="-1152" b="-34375"/>
                </a:stretch>
              </a:blipFill>
            </p:spPr>
            <p:txBody>
              <a:bodyPr/>
              <a:lstStyle/>
              <a:p>
                <a:r>
                  <a:rPr lang="en-US">
                    <a:noFill/>
                  </a:rPr>
                  <a:t> </a:t>
                </a:r>
              </a:p>
            </p:txBody>
          </p:sp>
        </mc:Fallback>
      </mc:AlternateContent>
      <p:sp>
        <p:nvSpPr>
          <p:cNvPr id="23" name="TextBox 22">
            <a:extLst>
              <a:ext uri="{FF2B5EF4-FFF2-40B4-BE49-F238E27FC236}">
                <a16:creationId xmlns:a16="http://schemas.microsoft.com/office/drawing/2014/main" id="{920677DC-3972-6DAB-C494-862E5F0D49C7}"/>
              </a:ext>
            </a:extLst>
          </p:cNvPr>
          <p:cNvSpPr txBox="1"/>
          <p:nvPr/>
        </p:nvSpPr>
        <p:spPr>
          <a:xfrm>
            <a:off x="4679332" y="5170675"/>
            <a:ext cx="4523995" cy="584775"/>
          </a:xfrm>
          <a:prstGeom prst="rect">
            <a:avLst/>
          </a:prstGeom>
          <a:noFill/>
        </p:spPr>
        <p:txBody>
          <a:bodyPr wrap="none" rtlCol="0">
            <a:spAutoFit/>
          </a:bodyPr>
          <a:lstStyle/>
          <a:p>
            <a:r>
              <a:rPr lang="en-US" sz="3200" dirty="0">
                <a:solidFill>
                  <a:srgbClr val="C00000"/>
                </a:solidFill>
              </a:rPr>
              <a:t>QM violates distributivity!</a:t>
            </a:r>
          </a:p>
        </p:txBody>
      </p:sp>
      <p:cxnSp>
        <p:nvCxnSpPr>
          <p:cNvPr id="8" name="Straight Arrow Connector 7">
            <a:extLst>
              <a:ext uri="{FF2B5EF4-FFF2-40B4-BE49-F238E27FC236}">
                <a16:creationId xmlns:a16="http://schemas.microsoft.com/office/drawing/2014/main" id="{9E7978E9-A796-D591-307E-0308596B9683}"/>
              </a:ext>
            </a:extLst>
          </p:cNvPr>
          <p:cNvCxnSpPr>
            <a:cxnSpLocks/>
          </p:cNvCxnSpPr>
          <p:nvPr/>
        </p:nvCxnSpPr>
        <p:spPr>
          <a:xfrm flipV="1">
            <a:off x="8256270" y="1285788"/>
            <a:ext cx="0" cy="2028565"/>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A4DB335B-9CC3-FF5A-C2E6-3BA4A3EB5495}"/>
              </a:ext>
            </a:extLst>
          </p:cNvPr>
          <p:cNvCxnSpPr>
            <a:cxnSpLocks/>
          </p:cNvCxnSpPr>
          <p:nvPr/>
        </p:nvCxnSpPr>
        <p:spPr>
          <a:xfrm flipV="1">
            <a:off x="7924800" y="2209800"/>
            <a:ext cx="660418" cy="200978"/>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57C2545F-4B39-0D2E-32C0-E626ED9B1E40}"/>
                  </a:ext>
                </a:extLst>
              </p:cNvPr>
              <p:cNvSpPr txBox="1"/>
              <p:nvPr/>
            </p:nvSpPr>
            <p:spPr>
              <a:xfrm>
                <a:off x="8255009" y="1195897"/>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29" name="TextBox 28">
                <a:extLst>
                  <a:ext uri="{FF2B5EF4-FFF2-40B4-BE49-F238E27FC236}">
                    <a16:creationId xmlns:a16="http://schemas.microsoft.com/office/drawing/2014/main" id="{57C2545F-4B39-0D2E-32C0-E626ED9B1E40}"/>
                  </a:ext>
                </a:extLst>
              </p:cNvPr>
              <p:cNvSpPr txBox="1">
                <a:spLocks noRot="1" noChangeAspect="1" noMove="1" noResize="1" noEditPoints="1" noAdjustHandles="1" noChangeArrowheads="1" noChangeShapeType="1" noTextEdit="1"/>
              </p:cNvSpPr>
              <p:nvPr/>
            </p:nvSpPr>
            <p:spPr>
              <a:xfrm>
                <a:off x="8255009" y="1195897"/>
                <a:ext cx="371384" cy="369332"/>
              </a:xfrm>
              <a:prstGeom prst="rect">
                <a:avLst/>
              </a:prstGeom>
              <a:blipFill>
                <a:blip r:embed="rId11"/>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0EF724DF-4601-3172-BE32-C7C03AB82C18}"/>
                  </a:ext>
                </a:extLst>
              </p:cNvPr>
              <p:cNvSpPr txBox="1"/>
              <p:nvPr/>
            </p:nvSpPr>
            <p:spPr>
              <a:xfrm>
                <a:off x="8381553" y="2204643"/>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30" name="TextBox 29">
                <a:extLst>
                  <a:ext uri="{FF2B5EF4-FFF2-40B4-BE49-F238E27FC236}">
                    <a16:creationId xmlns:a16="http://schemas.microsoft.com/office/drawing/2014/main" id="{0EF724DF-4601-3172-BE32-C7C03AB82C18}"/>
                  </a:ext>
                </a:extLst>
              </p:cNvPr>
              <p:cNvSpPr txBox="1">
                <a:spLocks noRot="1" noChangeAspect="1" noMove="1" noResize="1" noEditPoints="1" noAdjustHandles="1" noChangeArrowheads="1" noChangeShapeType="1" noTextEdit="1"/>
              </p:cNvSpPr>
              <p:nvPr/>
            </p:nvSpPr>
            <p:spPr>
              <a:xfrm>
                <a:off x="8381553" y="2204643"/>
                <a:ext cx="367986" cy="369332"/>
              </a:xfrm>
              <a:prstGeom prst="rect">
                <a:avLst/>
              </a:prstGeom>
              <a:blipFill>
                <a:blip r:embed="rId12"/>
                <a:stretch>
                  <a:fillRect/>
                </a:stretch>
              </a:blipFill>
            </p:spPr>
            <p:txBody>
              <a:bodyPr/>
              <a:lstStyle/>
              <a:p>
                <a:r>
                  <a:rPr lang="en-US">
                    <a:noFill/>
                  </a:rPr>
                  <a:t> </a:t>
                </a:r>
              </a:p>
            </p:txBody>
          </p:sp>
        </mc:Fallback>
      </mc:AlternateContent>
      <p:cxnSp>
        <p:nvCxnSpPr>
          <p:cNvPr id="36" name="Straight Arrow Connector 35">
            <a:extLst>
              <a:ext uri="{FF2B5EF4-FFF2-40B4-BE49-F238E27FC236}">
                <a16:creationId xmlns:a16="http://schemas.microsoft.com/office/drawing/2014/main" id="{427BC736-DD3A-E0E4-BC83-599F43331969}"/>
              </a:ext>
            </a:extLst>
          </p:cNvPr>
          <p:cNvCxnSpPr>
            <a:cxnSpLocks/>
          </p:cNvCxnSpPr>
          <p:nvPr/>
        </p:nvCxnSpPr>
        <p:spPr>
          <a:xfrm flipV="1">
            <a:off x="9605206" y="1280631"/>
            <a:ext cx="0" cy="2028565"/>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0132D20F-6B69-3C3B-936A-ECEC492A86C2}"/>
              </a:ext>
            </a:extLst>
          </p:cNvPr>
          <p:cNvCxnSpPr>
            <a:cxnSpLocks/>
          </p:cNvCxnSpPr>
          <p:nvPr/>
        </p:nvCxnSpPr>
        <p:spPr>
          <a:xfrm flipV="1">
            <a:off x="9603945" y="2204643"/>
            <a:ext cx="330209" cy="1004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4" name="Oval 43">
            <a:extLst>
              <a:ext uri="{FF2B5EF4-FFF2-40B4-BE49-F238E27FC236}">
                <a16:creationId xmlns:a16="http://schemas.microsoft.com/office/drawing/2014/main" id="{F12D7C9D-0CF4-A70C-58D2-9FDB1B62155F}"/>
              </a:ext>
            </a:extLst>
          </p:cNvPr>
          <p:cNvSpPr/>
          <p:nvPr/>
        </p:nvSpPr>
        <p:spPr>
          <a:xfrm>
            <a:off x="9281160" y="1280631"/>
            <a:ext cx="652994" cy="2028565"/>
          </a:xfrm>
          <a:prstGeom prst="ellipse">
            <a:avLst/>
          </a:prstGeom>
          <a:ln w="12700">
            <a:solidFill>
              <a:schemeClr val="accent1">
                <a:lumMod val="5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09F1A255-93C8-7E8A-1FCA-61FD02F625F9}"/>
                  </a:ext>
                </a:extLst>
              </p:cNvPr>
              <p:cNvSpPr txBox="1"/>
              <p:nvPr/>
            </p:nvSpPr>
            <p:spPr>
              <a:xfrm>
                <a:off x="9582160" y="1919024"/>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45" name="TextBox 44">
                <a:extLst>
                  <a:ext uri="{FF2B5EF4-FFF2-40B4-BE49-F238E27FC236}">
                    <a16:creationId xmlns:a16="http://schemas.microsoft.com/office/drawing/2014/main" id="{09F1A255-93C8-7E8A-1FCA-61FD02F625F9}"/>
                  </a:ext>
                </a:extLst>
              </p:cNvPr>
              <p:cNvSpPr txBox="1">
                <a:spLocks noRot="1" noChangeAspect="1" noMove="1" noResize="1" noEditPoints="1" noAdjustHandles="1" noChangeArrowheads="1" noChangeShapeType="1" noTextEdit="1"/>
              </p:cNvSpPr>
              <p:nvPr/>
            </p:nvSpPr>
            <p:spPr>
              <a:xfrm>
                <a:off x="9582160" y="1919024"/>
                <a:ext cx="371384" cy="369332"/>
              </a:xfrm>
              <a:prstGeom prst="rect">
                <a:avLst/>
              </a:prstGeom>
              <a:blipFill>
                <a:blip r:embed="rId13"/>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6ED2C4D8-1849-DDFE-60C0-1E8F3A51AD37}"/>
                  </a:ext>
                </a:extLst>
              </p:cNvPr>
              <p:cNvSpPr txBox="1"/>
              <p:nvPr/>
            </p:nvSpPr>
            <p:spPr>
              <a:xfrm>
                <a:off x="9281160" y="1638301"/>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46" name="TextBox 45">
                <a:extLst>
                  <a:ext uri="{FF2B5EF4-FFF2-40B4-BE49-F238E27FC236}">
                    <a16:creationId xmlns:a16="http://schemas.microsoft.com/office/drawing/2014/main" id="{6ED2C4D8-1849-DDFE-60C0-1E8F3A51AD37}"/>
                  </a:ext>
                </a:extLst>
              </p:cNvPr>
              <p:cNvSpPr txBox="1">
                <a:spLocks noRot="1" noChangeAspect="1" noMove="1" noResize="1" noEditPoints="1" noAdjustHandles="1" noChangeArrowheads="1" noChangeShapeType="1" noTextEdit="1"/>
              </p:cNvSpPr>
              <p:nvPr/>
            </p:nvSpPr>
            <p:spPr>
              <a:xfrm>
                <a:off x="9281160" y="1638301"/>
                <a:ext cx="371384" cy="369332"/>
              </a:xfrm>
              <a:prstGeom prst="rect">
                <a:avLst/>
              </a:prstGeom>
              <a:blipFill>
                <a:blip r:embed="rId14"/>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A1567C9B-E744-D716-3B0D-3BEF9944D776}"/>
                  </a:ext>
                </a:extLst>
              </p:cNvPr>
              <p:cNvSpPr txBox="1"/>
              <p:nvPr/>
            </p:nvSpPr>
            <p:spPr>
              <a:xfrm>
                <a:off x="9295931" y="2473748"/>
                <a:ext cx="3516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47" name="TextBox 46">
                <a:extLst>
                  <a:ext uri="{FF2B5EF4-FFF2-40B4-BE49-F238E27FC236}">
                    <a16:creationId xmlns:a16="http://schemas.microsoft.com/office/drawing/2014/main" id="{A1567C9B-E744-D716-3B0D-3BEF9944D776}"/>
                  </a:ext>
                </a:extLst>
              </p:cNvPr>
              <p:cNvSpPr txBox="1">
                <a:spLocks noRot="1" noChangeAspect="1" noMove="1" noResize="1" noEditPoints="1" noAdjustHandles="1" noChangeArrowheads="1" noChangeShapeType="1" noTextEdit="1"/>
              </p:cNvSpPr>
              <p:nvPr/>
            </p:nvSpPr>
            <p:spPr>
              <a:xfrm>
                <a:off x="9295931" y="2473748"/>
                <a:ext cx="351635" cy="369332"/>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301824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oup 40">
            <a:extLst>
              <a:ext uri="{FF2B5EF4-FFF2-40B4-BE49-F238E27FC236}">
                <a16:creationId xmlns:a16="http://schemas.microsoft.com/office/drawing/2014/main" id="{7CAED1CF-AEAC-F307-C65A-52829F6116F3}"/>
              </a:ext>
            </a:extLst>
          </p:cNvPr>
          <p:cNvGrpSpPr/>
          <p:nvPr/>
        </p:nvGrpSpPr>
        <p:grpSpPr>
          <a:xfrm>
            <a:off x="8957387" y="1285065"/>
            <a:ext cx="2024069" cy="2546049"/>
            <a:chOff x="6606073" y="2691042"/>
            <a:chExt cx="2024069" cy="2546049"/>
          </a:xfrm>
        </p:grpSpPr>
        <mc:AlternateContent xmlns:mc="http://schemas.openxmlformats.org/markup-compatibility/2006" xmlns:a14="http://schemas.microsoft.com/office/drawing/2010/main">
          <mc:Choice Requires="a14">
            <p:sp>
              <p:nvSpPr>
                <p:cNvPr id="7" name="Oval 6">
                  <a:extLst>
                    <a:ext uri="{FF2B5EF4-FFF2-40B4-BE49-F238E27FC236}">
                      <a16:creationId xmlns:a16="http://schemas.microsoft.com/office/drawing/2014/main" id="{37C2A5CC-260E-D6CF-4889-E8A275263745}"/>
                    </a:ext>
                  </a:extLst>
                </p:cNvPr>
                <p:cNvSpPr/>
                <p:nvPr/>
              </p:nvSpPr>
              <p:spPr>
                <a:xfrm>
                  <a:off x="7281697" y="2691042"/>
                  <a:ext cx="646330" cy="646330"/>
                </a:xfrm>
                <a:prstGeom prst="ellipse">
                  <a:avLst/>
                </a:pr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𝑝</m:t>
                        </m:r>
                      </m:oMath>
                    </m:oMathPara>
                  </a14:m>
                  <a:endParaRPr lang="en-US" dirty="0">
                    <a:solidFill>
                      <a:schemeClr val="tx1"/>
                    </a:solidFill>
                  </a:endParaRPr>
                </a:p>
              </p:txBody>
            </p:sp>
          </mc:Choice>
          <mc:Fallback xmlns="">
            <p:sp>
              <p:nvSpPr>
                <p:cNvPr id="7" name="Oval 6">
                  <a:extLst>
                    <a:ext uri="{FF2B5EF4-FFF2-40B4-BE49-F238E27FC236}">
                      <a16:creationId xmlns:a16="http://schemas.microsoft.com/office/drawing/2014/main" id="{37C2A5CC-260E-D6CF-4889-E8A275263745}"/>
                    </a:ext>
                  </a:extLst>
                </p:cNvPr>
                <p:cNvSpPr>
                  <a:spLocks noRot="1" noChangeAspect="1" noMove="1" noResize="1" noEditPoints="1" noAdjustHandles="1" noChangeArrowheads="1" noChangeShapeType="1" noTextEdit="1"/>
                </p:cNvSpPr>
                <p:nvPr/>
              </p:nvSpPr>
              <p:spPr>
                <a:xfrm>
                  <a:off x="7281697" y="2691042"/>
                  <a:ext cx="646330" cy="646330"/>
                </a:xfrm>
                <a:prstGeom prst="ellipse">
                  <a:avLst/>
                </a:prstGeom>
                <a:blipFill>
                  <a:blip r:embed="rId2"/>
                  <a:stretch>
                    <a:fillRect/>
                  </a:stretch>
                </a:blipFill>
                <a:ln w="28575">
                  <a:solidFill>
                    <a:schemeClr val="tx1"/>
                  </a:solidFill>
                  <a:prstDash val="dash"/>
                </a:ln>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41799E0D-34C2-45BE-2045-78217305CF06}"/>
                </a:ext>
              </a:extLst>
            </p:cNvPr>
            <p:cNvGrpSpPr/>
            <p:nvPr/>
          </p:nvGrpSpPr>
          <p:grpSpPr>
            <a:xfrm>
              <a:off x="6606073" y="3620278"/>
              <a:ext cx="2024069" cy="1616813"/>
              <a:chOff x="6606073" y="3620278"/>
              <a:chExt cx="2024069" cy="1616813"/>
            </a:xfrm>
          </p:grpSpPr>
          <p:grpSp>
            <p:nvGrpSpPr>
              <p:cNvPr id="27" name="Group 26">
                <a:extLst>
                  <a:ext uri="{FF2B5EF4-FFF2-40B4-BE49-F238E27FC236}">
                    <a16:creationId xmlns:a16="http://schemas.microsoft.com/office/drawing/2014/main" id="{CCD2B426-A928-05B0-2F27-205A921BC8AF}"/>
                  </a:ext>
                </a:extLst>
              </p:cNvPr>
              <p:cNvGrpSpPr/>
              <p:nvPr/>
            </p:nvGrpSpPr>
            <p:grpSpPr>
              <a:xfrm>
                <a:off x="6606073" y="3620278"/>
                <a:ext cx="1004004" cy="1614195"/>
                <a:chOff x="6606073" y="3620278"/>
                <a:chExt cx="1004004" cy="1614195"/>
              </a:xfrm>
            </p:grpSpPr>
            <p:cxnSp>
              <p:nvCxnSpPr>
                <p:cNvPr id="10" name="Straight Connector 9">
                  <a:extLst>
                    <a:ext uri="{FF2B5EF4-FFF2-40B4-BE49-F238E27FC236}">
                      <a16:creationId xmlns:a16="http://schemas.microsoft.com/office/drawing/2014/main" id="{720257A1-FD60-0F16-BE88-DB1AE29F34F1}"/>
                    </a:ext>
                  </a:extLst>
                </p:cNvPr>
                <p:cNvCxnSpPr>
                  <a:cxnSpLocks/>
                </p:cNvCxnSpPr>
                <p:nvPr/>
              </p:nvCxnSpPr>
              <p:spPr>
                <a:xfrm>
                  <a:off x="6606073" y="3620278"/>
                  <a:ext cx="0" cy="15986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E4DB7B4-0D5A-A460-1B3D-2F6BA02D5517}"/>
                    </a:ext>
                  </a:extLst>
                </p:cNvPr>
                <p:cNvCxnSpPr>
                  <a:cxnSpLocks/>
                </p:cNvCxnSpPr>
                <p:nvPr/>
              </p:nvCxnSpPr>
              <p:spPr>
                <a:xfrm flipH="1">
                  <a:off x="6606073" y="5218922"/>
                  <a:ext cx="737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2D21465-5648-7098-C759-13717858F7B0}"/>
                    </a:ext>
                  </a:extLst>
                </p:cNvPr>
                <p:cNvCxnSpPr>
                  <a:cxnSpLocks/>
                </p:cNvCxnSpPr>
                <p:nvPr/>
              </p:nvCxnSpPr>
              <p:spPr>
                <a:xfrm flipH="1">
                  <a:off x="7343192" y="4214327"/>
                  <a:ext cx="266885" cy="1020146"/>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28" name="Group 27">
                <a:extLst>
                  <a:ext uri="{FF2B5EF4-FFF2-40B4-BE49-F238E27FC236}">
                    <a16:creationId xmlns:a16="http://schemas.microsoft.com/office/drawing/2014/main" id="{B12DD64E-D027-B710-628A-311481C4D6DD}"/>
                  </a:ext>
                </a:extLst>
              </p:cNvPr>
              <p:cNvGrpSpPr/>
              <p:nvPr/>
            </p:nvGrpSpPr>
            <p:grpSpPr>
              <a:xfrm flipH="1">
                <a:off x="7626138" y="3622896"/>
                <a:ext cx="1004004" cy="1614195"/>
                <a:chOff x="6606073" y="3620278"/>
                <a:chExt cx="1004004" cy="1614195"/>
              </a:xfrm>
            </p:grpSpPr>
            <p:cxnSp>
              <p:nvCxnSpPr>
                <p:cNvPr id="29" name="Straight Connector 28">
                  <a:extLst>
                    <a:ext uri="{FF2B5EF4-FFF2-40B4-BE49-F238E27FC236}">
                      <a16:creationId xmlns:a16="http://schemas.microsoft.com/office/drawing/2014/main" id="{DA9DE3E7-9147-1CAE-53E6-525E4DC267CC}"/>
                    </a:ext>
                  </a:extLst>
                </p:cNvPr>
                <p:cNvCxnSpPr>
                  <a:cxnSpLocks/>
                </p:cNvCxnSpPr>
                <p:nvPr/>
              </p:nvCxnSpPr>
              <p:spPr>
                <a:xfrm>
                  <a:off x="6606073" y="3620278"/>
                  <a:ext cx="0" cy="15986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1E9BAA6-79F2-A913-4599-2405DC1E1A86}"/>
                    </a:ext>
                  </a:extLst>
                </p:cNvPr>
                <p:cNvCxnSpPr>
                  <a:cxnSpLocks/>
                </p:cNvCxnSpPr>
                <p:nvPr/>
              </p:nvCxnSpPr>
              <p:spPr>
                <a:xfrm flipH="1">
                  <a:off x="6606073" y="5218922"/>
                  <a:ext cx="737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DC3403CB-CA3E-0C5D-570B-D67E0A554D48}"/>
                    </a:ext>
                  </a:extLst>
                </p:cNvPr>
                <p:cNvCxnSpPr>
                  <a:cxnSpLocks/>
                </p:cNvCxnSpPr>
                <p:nvPr/>
              </p:nvCxnSpPr>
              <p:spPr>
                <a:xfrm flipH="1">
                  <a:off x="7343192" y="4214327"/>
                  <a:ext cx="266885" cy="1020146"/>
                </a:xfrm>
                <a:prstGeom prst="line">
                  <a:avLst/>
                </a:prstGeom>
                <a:ln w="38100"/>
              </p:spPr>
              <p:style>
                <a:lnRef idx="1">
                  <a:schemeClr val="accent1"/>
                </a:lnRef>
                <a:fillRef idx="0">
                  <a:schemeClr val="accent1"/>
                </a:fillRef>
                <a:effectRef idx="0">
                  <a:schemeClr val="accent1"/>
                </a:effectRef>
                <a:fontRef idx="minor">
                  <a:schemeClr val="tx1"/>
                </a:fontRef>
              </p:style>
            </p:cxnSp>
          </p:grpSp>
        </p:grpSp>
        <p:cxnSp>
          <p:nvCxnSpPr>
            <p:cNvPr id="33" name="Straight Connector 32">
              <a:extLst>
                <a:ext uri="{FF2B5EF4-FFF2-40B4-BE49-F238E27FC236}">
                  <a16:creationId xmlns:a16="http://schemas.microsoft.com/office/drawing/2014/main" id="{8C8A23EF-0E87-313F-2F14-8917BC83E6EB}"/>
                </a:ext>
              </a:extLst>
            </p:cNvPr>
            <p:cNvCxnSpPr>
              <a:cxnSpLocks/>
            </p:cNvCxnSpPr>
            <p:nvPr/>
          </p:nvCxnSpPr>
          <p:spPr>
            <a:xfrm>
              <a:off x="7203233" y="3217607"/>
              <a:ext cx="401629" cy="2113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5A3AE46B-F0B5-A18F-4464-06A9A5EA7295}"/>
                </a:ext>
              </a:extLst>
            </p:cNvPr>
            <p:cNvCxnSpPr>
              <a:cxnSpLocks/>
            </p:cNvCxnSpPr>
            <p:nvPr/>
          </p:nvCxnSpPr>
          <p:spPr>
            <a:xfrm flipH="1">
              <a:off x="7604862" y="3217607"/>
              <a:ext cx="401629" cy="211393"/>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8" name="Oval 37">
                  <a:extLst>
                    <a:ext uri="{FF2B5EF4-FFF2-40B4-BE49-F238E27FC236}">
                      <a16:creationId xmlns:a16="http://schemas.microsoft.com/office/drawing/2014/main" id="{7D51B62E-5184-D84C-CA22-50F58F7E9A24}"/>
                    </a:ext>
                  </a:extLst>
                </p:cNvPr>
                <p:cNvSpPr/>
                <p:nvPr/>
              </p:nvSpPr>
              <p:spPr>
                <a:xfrm>
                  <a:off x="6640995" y="4522952"/>
                  <a:ext cx="646330" cy="646330"/>
                </a:xfrm>
                <a:prstGeom prst="ellipse">
                  <a:avLst/>
                </a:pr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𝑞</m:t>
                        </m:r>
                      </m:oMath>
                    </m:oMathPara>
                  </a14:m>
                  <a:endParaRPr lang="en-US" dirty="0">
                    <a:solidFill>
                      <a:schemeClr val="tx1"/>
                    </a:solidFill>
                  </a:endParaRPr>
                </a:p>
              </p:txBody>
            </p:sp>
          </mc:Choice>
          <mc:Fallback xmlns="">
            <p:sp>
              <p:nvSpPr>
                <p:cNvPr id="38" name="Oval 37">
                  <a:extLst>
                    <a:ext uri="{FF2B5EF4-FFF2-40B4-BE49-F238E27FC236}">
                      <a16:creationId xmlns:a16="http://schemas.microsoft.com/office/drawing/2014/main" id="{7D51B62E-5184-D84C-CA22-50F58F7E9A24}"/>
                    </a:ext>
                  </a:extLst>
                </p:cNvPr>
                <p:cNvSpPr>
                  <a:spLocks noRot="1" noChangeAspect="1" noMove="1" noResize="1" noEditPoints="1" noAdjustHandles="1" noChangeArrowheads="1" noChangeShapeType="1" noTextEdit="1"/>
                </p:cNvSpPr>
                <p:nvPr/>
              </p:nvSpPr>
              <p:spPr>
                <a:xfrm>
                  <a:off x="6640995" y="4522952"/>
                  <a:ext cx="646330" cy="646330"/>
                </a:xfrm>
                <a:prstGeom prst="ellipse">
                  <a:avLst/>
                </a:prstGeom>
                <a:blipFill>
                  <a:blip r:embed="rId3"/>
                  <a:stretch>
                    <a:fillRect/>
                  </a:stretch>
                </a:blipFill>
                <a:ln w="28575">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Oval 39">
                  <a:extLst>
                    <a:ext uri="{FF2B5EF4-FFF2-40B4-BE49-F238E27FC236}">
                      <a16:creationId xmlns:a16="http://schemas.microsoft.com/office/drawing/2014/main" id="{A615D5E9-9B17-A113-C29B-3D6DFCCAD8E8}"/>
                    </a:ext>
                  </a:extLst>
                </p:cNvPr>
                <p:cNvSpPr/>
                <p:nvPr/>
              </p:nvSpPr>
              <p:spPr>
                <a:xfrm>
                  <a:off x="7928027" y="4522952"/>
                  <a:ext cx="646330" cy="646330"/>
                </a:xfrm>
                <a:prstGeom prst="ellipse">
                  <a:avLst/>
                </a:pr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𝑟</m:t>
                        </m:r>
                      </m:oMath>
                    </m:oMathPara>
                  </a14:m>
                  <a:endParaRPr lang="en-US" dirty="0">
                    <a:solidFill>
                      <a:schemeClr val="tx1"/>
                    </a:solidFill>
                  </a:endParaRPr>
                </a:p>
              </p:txBody>
            </p:sp>
          </mc:Choice>
          <mc:Fallback xmlns="">
            <p:sp>
              <p:nvSpPr>
                <p:cNvPr id="40" name="Oval 39">
                  <a:extLst>
                    <a:ext uri="{FF2B5EF4-FFF2-40B4-BE49-F238E27FC236}">
                      <a16:creationId xmlns:a16="http://schemas.microsoft.com/office/drawing/2014/main" id="{A615D5E9-9B17-A113-C29B-3D6DFCCAD8E8}"/>
                    </a:ext>
                  </a:extLst>
                </p:cNvPr>
                <p:cNvSpPr>
                  <a:spLocks noRot="1" noChangeAspect="1" noMove="1" noResize="1" noEditPoints="1" noAdjustHandles="1" noChangeArrowheads="1" noChangeShapeType="1" noTextEdit="1"/>
                </p:cNvSpPr>
                <p:nvPr/>
              </p:nvSpPr>
              <p:spPr>
                <a:xfrm>
                  <a:off x="7928027" y="4522952"/>
                  <a:ext cx="646330" cy="646330"/>
                </a:xfrm>
                <a:prstGeom prst="ellipse">
                  <a:avLst/>
                </a:prstGeom>
                <a:blipFill>
                  <a:blip r:embed="rId4"/>
                  <a:stretch>
                    <a:fillRect/>
                  </a:stretch>
                </a:blipFill>
                <a:ln w="28575">
                  <a:solidFill>
                    <a:schemeClr val="tx1"/>
                  </a:solidFill>
                  <a:prstDash val="dash"/>
                </a:ln>
              </p:spPr>
              <p:txBody>
                <a:bodyPr/>
                <a:lstStyle/>
                <a:p>
                  <a:r>
                    <a:rPr lang="en-US">
                      <a:noFill/>
                    </a:rPr>
                    <a:t> </a:t>
                  </a:r>
                </a:p>
              </p:txBody>
            </p:sp>
          </mc:Fallback>
        </mc:AlternateContent>
      </p:grpSp>
      <p:sp>
        <p:nvSpPr>
          <p:cNvPr id="42" name="TextBox 41">
            <a:extLst>
              <a:ext uri="{FF2B5EF4-FFF2-40B4-BE49-F238E27FC236}">
                <a16:creationId xmlns:a16="http://schemas.microsoft.com/office/drawing/2014/main" id="{A1A4E4B1-B85D-176C-AD90-03CC2784AA9D}"/>
              </a:ext>
            </a:extLst>
          </p:cNvPr>
          <p:cNvSpPr txBox="1"/>
          <p:nvPr/>
        </p:nvSpPr>
        <p:spPr>
          <a:xfrm>
            <a:off x="671803" y="1285065"/>
            <a:ext cx="7753740" cy="584775"/>
          </a:xfrm>
          <a:prstGeom prst="rect">
            <a:avLst/>
          </a:prstGeom>
          <a:noFill/>
        </p:spPr>
        <p:txBody>
          <a:bodyPr wrap="square" rtlCol="0">
            <a:spAutoFit/>
          </a:bodyPr>
          <a:lstStyle/>
          <a:p>
            <a:r>
              <a:rPr lang="en-US" sz="3200" dirty="0"/>
              <a:t>Consider the following scenario</a:t>
            </a:r>
          </a:p>
        </p:txBody>
      </p:sp>
      <p:sp>
        <p:nvSpPr>
          <p:cNvPr id="43" name="TextBox 42">
            <a:extLst>
              <a:ext uri="{FF2B5EF4-FFF2-40B4-BE49-F238E27FC236}">
                <a16:creationId xmlns:a16="http://schemas.microsoft.com/office/drawing/2014/main" id="{A5C6ECA2-D824-E69E-5BAD-216FD60AFAE8}"/>
              </a:ext>
            </a:extLst>
          </p:cNvPr>
          <p:cNvSpPr txBox="1"/>
          <p:nvPr/>
        </p:nvSpPr>
        <p:spPr>
          <a:xfrm>
            <a:off x="644930" y="2036674"/>
            <a:ext cx="7193903" cy="1200329"/>
          </a:xfrm>
          <a:prstGeom prst="rect">
            <a:avLst/>
          </a:prstGeom>
          <a:noFill/>
        </p:spPr>
        <p:txBody>
          <a:bodyPr wrap="square" rtlCol="0">
            <a:spAutoFit/>
          </a:bodyPr>
          <a:lstStyle/>
          <a:p>
            <a:r>
              <a:rPr lang="en-US" sz="2400" dirty="0"/>
              <a:t>A ball can be placed in position p, above a hatch; when the hatch is open, the ball will land in either position q or r with equal probability (due to the symmetry)</a:t>
            </a:r>
          </a:p>
        </p:txBody>
      </p: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C226B26-12B3-5CE8-D159-150AB6F7D240}"/>
                  </a:ext>
                </a:extLst>
              </p:cNvPr>
              <p:cNvSpPr txBox="1"/>
              <p:nvPr/>
            </p:nvSpPr>
            <p:spPr>
              <a:xfrm>
                <a:off x="671803" y="3611503"/>
                <a:ext cx="7931020" cy="1200329"/>
              </a:xfrm>
              <a:prstGeom prst="rect">
                <a:avLst/>
              </a:prstGeom>
              <a:noFill/>
            </p:spPr>
            <p:txBody>
              <a:bodyPr wrap="square" rtlCol="0">
                <a:spAutoFit/>
              </a:bodyPr>
              <a:lstStyle/>
              <a:p>
                <a:r>
                  <a:rPr lang="en-US" sz="2400" dirty="0"/>
                  <a:t>We can make similar misleading claims</a:t>
                </a:r>
              </a:p>
              <a:p>
                <a:pPr marL="342900" indent="-342900">
                  <a:buFont typeface="Arial" panose="020B0604020202020204" pitchFamily="34" charset="0"/>
                  <a:buChar char="•"/>
                </a:pPr>
                <a:r>
                  <a:rPr lang="en-US" sz="2400" dirty="0"/>
                  <a:t>the ball must land either on q or r: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 </m:t>
                    </m:r>
                  </m:oMath>
                </a14:m>
                <a:r>
                  <a:rPr lang="en-US" sz="2400" dirty="0"/>
                  <a:t>T</a:t>
                </a:r>
              </a:p>
              <a:p>
                <a:pPr marL="342900" indent="-342900">
                  <a:buFont typeface="Arial" panose="020B0604020202020204" pitchFamily="34" charset="0"/>
                  <a:buChar char="•"/>
                </a:pPr>
                <a:r>
                  <a:rPr lang="en-US" sz="2400" dirty="0"/>
                  <a:t>the ball cannot be in two places at once: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 </m:t>
                    </m:r>
                  </m:oMath>
                </a14:m>
                <a:r>
                  <a:rPr lang="en-US" sz="2400" dirty="0"/>
                  <a:t>F</a:t>
                </a:r>
              </a:p>
            </p:txBody>
          </p:sp>
        </mc:Choice>
        <mc:Fallback xmlns="">
          <p:sp>
            <p:nvSpPr>
              <p:cNvPr id="44" name="TextBox 43">
                <a:extLst>
                  <a:ext uri="{FF2B5EF4-FFF2-40B4-BE49-F238E27FC236}">
                    <a16:creationId xmlns:a16="http://schemas.microsoft.com/office/drawing/2014/main" id="{9C226B26-12B3-5CE8-D159-150AB6F7D240}"/>
                  </a:ext>
                </a:extLst>
              </p:cNvPr>
              <p:cNvSpPr txBox="1">
                <a:spLocks noRot="1" noChangeAspect="1" noMove="1" noResize="1" noEditPoints="1" noAdjustHandles="1" noChangeArrowheads="1" noChangeShapeType="1" noTextEdit="1"/>
              </p:cNvSpPr>
              <p:nvPr/>
            </p:nvSpPr>
            <p:spPr>
              <a:xfrm>
                <a:off x="671803" y="3611503"/>
                <a:ext cx="7931020" cy="1200329"/>
              </a:xfrm>
              <a:prstGeom prst="rect">
                <a:avLst/>
              </a:prstGeom>
              <a:blipFill>
                <a:blip r:embed="rId5"/>
                <a:stretch>
                  <a:fillRect l="-1153" t="-4061"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FFFAFC2-5183-7B5D-A529-F46AF14E54C2}"/>
                  </a:ext>
                </a:extLst>
              </p:cNvPr>
              <p:cNvSpPr txBox="1"/>
              <p:nvPr/>
            </p:nvSpPr>
            <p:spPr>
              <a:xfrm>
                <a:off x="311205" y="5232231"/>
                <a:ext cx="2026004" cy="461665"/>
              </a:xfrm>
              <a:prstGeom prst="rect">
                <a:avLst/>
              </a:prstGeom>
              <a:noFill/>
            </p:spPr>
            <p:txBody>
              <a:bodyPr wrap="none" rtlCol="0">
                <a:spAutoFit/>
              </a:bodyPr>
              <a:lstStyle/>
              <a:p>
                <a:r>
                  <a:rPr lang="en-US" sz="2400" dirty="0"/>
                  <a:t>Suppose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m:t>
                    </m:r>
                  </m:oMath>
                </a14:m>
                <a:r>
                  <a:rPr lang="en-US" sz="2400" dirty="0"/>
                  <a:t> T</a:t>
                </a:r>
              </a:p>
            </p:txBody>
          </p:sp>
        </mc:Choice>
        <mc:Fallback xmlns="">
          <p:sp>
            <p:nvSpPr>
              <p:cNvPr id="4" name="TextBox 3">
                <a:extLst>
                  <a:ext uri="{FF2B5EF4-FFF2-40B4-BE49-F238E27FC236}">
                    <a16:creationId xmlns:a16="http://schemas.microsoft.com/office/drawing/2014/main" id="{EFFFAFC2-5183-7B5D-A529-F46AF14E54C2}"/>
                  </a:ext>
                </a:extLst>
              </p:cNvPr>
              <p:cNvSpPr txBox="1">
                <a:spLocks noRot="1" noChangeAspect="1" noMove="1" noResize="1" noEditPoints="1" noAdjustHandles="1" noChangeArrowheads="1" noChangeShapeType="1" noTextEdit="1"/>
              </p:cNvSpPr>
              <p:nvPr/>
            </p:nvSpPr>
            <p:spPr>
              <a:xfrm>
                <a:off x="311205" y="5232231"/>
                <a:ext cx="2026004" cy="461665"/>
              </a:xfrm>
              <a:prstGeom prst="rect">
                <a:avLst/>
              </a:prstGeom>
              <a:blipFill>
                <a:blip r:embed="rId6"/>
                <a:stretch>
                  <a:fillRect l="-4518" t="-10526" r="-391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B89F139-2C06-CD4E-0924-26B27F43F114}"/>
                  </a:ext>
                </a:extLst>
              </p:cNvPr>
              <p:cNvSpPr txBox="1"/>
              <p:nvPr/>
            </p:nvSpPr>
            <p:spPr>
              <a:xfrm>
                <a:off x="499568" y="5796426"/>
                <a:ext cx="7408823" cy="58477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𝑝</m:t>
                    </m:r>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𝑟</m:t>
                        </m:r>
                      </m:e>
                    </m:d>
                    <m:r>
                      <a:rPr lang="en-US" sz="3200" b="0" i="1" smtClean="0">
                        <a:latin typeface="Cambria Math" panose="02040503050406030204" pitchFamily="18" charset="0"/>
                      </a:rPr>
                      <m:t>=</m:t>
                    </m:r>
                  </m:oMath>
                </a14:m>
                <a:r>
                  <a:rPr lang="en-US" sz="3200" b="0" i="1" dirty="0">
                    <a:latin typeface="Cambria Math" panose="02040503050406030204" pitchFamily="18" charset="0"/>
                  </a:rPr>
                  <a:t> </a:t>
                </a:r>
                <a:r>
                  <a:rPr lang="en-US" sz="3200" dirty="0"/>
                  <a:t>T while </a:t>
                </a:r>
                <a14:m>
                  <m:oMath xmlns:m="http://schemas.openxmlformats.org/officeDocument/2006/math">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𝑝</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𝑞</m:t>
                        </m:r>
                      </m:e>
                    </m:d>
                    <m:r>
                      <a:rPr lang="en-US" sz="3200" b="0" i="1"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𝑝</m:t>
                        </m:r>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𝑟</m:t>
                        </m:r>
                      </m:e>
                    </m:d>
                    <m:r>
                      <a:rPr lang="en-US" sz="3200" b="0" i="1" smtClean="0">
                        <a:latin typeface="Cambria Math" panose="02040503050406030204" pitchFamily="18" charset="0"/>
                        <a:ea typeface="Cambria Math" panose="02040503050406030204" pitchFamily="18" charset="0"/>
                      </a:rPr>
                      <m:t>=</m:t>
                    </m:r>
                  </m:oMath>
                </a14:m>
                <a:r>
                  <a:rPr lang="en-US" sz="3200" dirty="0"/>
                  <a:t> F</a:t>
                </a:r>
              </a:p>
            </p:txBody>
          </p:sp>
        </mc:Choice>
        <mc:Fallback xmlns="">
          <p:sp>
            <p:nvSpPr>
              <p:cNvPr id="8" name="TextBox 7">
                <a:extLst>
                  <a:ext uri="{FF2B5EF4-FFF2-40B4-BE49-F238E27FC236}">
                    <a16:creationId xmlns:a16="http://schemas.microsoft.com/office/drawing/2014/main" id="{3B89F139-2C06-CD4E-0924-26B27F43F114}"/>
                  </a:ext>
                </a:extLst>
              </p:cNvPr>
              <p:cNvSpPr txBox="1">
                <a:spLocks noRot="1" noChangeAspect="1" noMove="1" noResize="1" noEditPoints="1" noAdjustHandles="1" noChangeArrowheads="1" noChangeShapeType="1" noTextEdit="1"/>
              </p:cNvSpPr>
              <p:nvPr/>
            </p:nvSpPr>
            <p:spPr>
              <a:xfrm>
                <a:off x="499568" y="5796426"/>
                <a:ext cx="7408823" cy="584775"/>
              </a:xfrm>
              <a:prstGeom prst="rect">
                <a:avLst/>
              </a:prstGeom>
              <a:blipFill>
                <a:blip r:embed="rId7"/>
                <a:stretch>
                  <a:fillRect t="-12500" r="-1152" b="-34375"/>
                </a:stretch>
              </a:blipFill>
            </p:spPr>
            <p:txBody>
              <a:bodyPr/>
              <a:lstStyle/>
              <a:p>
                <a:r>
                  <a:rPr lang="en-US">
                    <a:noFill/>
                  </a:rPr>
                  <a:t> </a:t>
                </a:r>
              </a:p>
            </p:txBody>
          </p:sp>
        </mc:Fallback>
      </mc:AlternateContent>
      <p:sp>
        <p:nvSpPr>
          <p:cNvPr id="9" name="TextBox 8">
            <a:extLst>
              <a:ext uri="{FF2B5EF4-FFF2-40B4-BE49-F238E27FC236}">
                <a16:creationId xmlns:a16="http://schemas.microsoft.com/office/drawing/2014/main" id="{6F39C327-C8D3-97A2-74D7-74A1C81675FC}"/>
              </a:ext>
            </a:extLst>
          </p:cNvPr>
          <p:cNvSpPr txBox="1"/>
          <p:nvPr/>
        </p:nvSpPr>
        <p:spPr>
          <a:xfrm>
            <a:off x="4679332" y="5170675"/>
            <a:ext cx="4467890" cy="584775"/>
          </a:xfrm>
          <a:prstGeom prst="rect">
            <a:avLst/>
          </a:prstGeom>
          <a:noFill/>
        </p:spPr>
        <p:txBody>
          <a:bodyPr wrap="none" rtlCol="0">
            <a:spAutoFit/>
          </a:bodyPr>
          <a:lstStyle/>
          <a:p>
            <a:r>
              <a:rPr lang="en-US" sz="3200" dirty="0">
                <a:solidFill>
                  <a:srgbClr val="C00000"/>
                </a:solidFill>
              </a:rPr>
              <a:t>CM violates distributivity!</a:t>
            </a:r>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19524B-5546-A287-7644-A6C28D7C2E42}"/>
                  </a:ext>
                </a:extLst>
              </p:cNvPr>
              <p:cNvSpPr txBox="1"/>
              <p:nvPr/>
            </p:nvSpPr>
            <p:spPr>
              <a:xfrm>
                <a:off x="4322855" y="188763"/>
                <a:ext cx="7638309"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𝑝</m:t>
                      </m:r>
                      <m:r>
                        <a:rPr lang="en-US" sz="4400" b="0" i="1" smtClean="0">
                          <a:latin typeface="Cambria Math" panose="02040503050406030204" pitchFamily="18" charset="0"/>
                        </a:rPr>
                        <m:t>∧</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𝑞</m:t>
                          </m:r>
                          <m:r>
                            <a:rPr lang="en-US" sz="4400" b="0" i="1" smtClean="0">
                              <a:latin typeface="Cambria Math" panose="02040503050406030204" pitchFamily="18" charset="0"/>
                            </a:rPr>
                            <m:t>∨</m:t>
                          </m:r>
                          <m:r>
                            <a:rPr lang="en-US" sz="4400" b="0" i="1" smtClean="0">
                              <a:latin typeface="Cambria Math" panose="02040503050406030204" pitchFamily="18" charset="0"/>
                            </a:rPr>
                            <m:t>𝑟</m:t>
                          </m:r>
                        </m:e>
                      </m:d>
                      <m:r>
                        <a:rPr lang="en-US" sz="4400" b="0" i="1" smtClean="0">
                          <a:latin typeface="Cambria Math" panose="02040503050406030204" pitchFamily="18" charset="0"/>
                          <a:ea typeface="Cambria Math" panose="02040503050406030204" pitchFamily="18" charset="0"/>
                        </a:rPr>
                        <m:t>↔</m:t>
                      </m:r>
                      <m:d>
                        <m:dPr>
                          <m:ctrlPr>
                            <a:rPr lang="en-US" sz="4400" b="0" i="1" smtClean="0">
                              <a:latin typeface="Cambria Math" panose="02040503050406030204" pitchFamily="18" charset="0"/>
                              <a:ea typeface="Cambria Math" panose="02040503050406030204" pitchFamily="18" charset="0"/>
                            </a:rPr>
                          </m:ctrlPr>
                        </m:dPr>
                        <m:e>
                          <m:r>
                            <a:rPr lang="en-US" sz="4400" b="0" i="1" smtClean="0">
                              <a:latin typeface="Cambria Math" panose="02040503050406030204" pitchFamily="18" charset="0"/>
                              <a:ea typeface="Cambria Math" panose="02040503050406030204" pitchFamily="18" charset="0"/>
                            </a:rPr>
                            <m:t>𝑝</m:t>
                          </m:r>
                          <m:r>
                            <a:rPr lang="en-US" sz="4400" b="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𝑞</m:t>
                          </m:r>
                        </m:e>
                      </m:d>
                      <m:r>
                        <a:rPr lang="en-US" sz="4400" b="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𝑝</m:t>
                      </m:r>
                      <m:r>
                        <a:rPr lang="en-US" sz="4400" b="0" i="1" smtClean="0">
                          <a:latin typeface="Cambria Math" panose="02040503050406030204" pitchFamily="18" charset="0"/>
                          <a:ea typeface="Cambria Math" panose="02040503050406030204" pitchFamily="18" charset="0"/>
                        </a:rPr>
                        <m:t>∧</m:t>
                      </m:r>
                      <m:r>
                        <a:rPr lang="en-US" sz="4400" b="0" i="1" smtClean="0">
                          <a:latin typeface="Cambria Math" panose="02040503050406030204" pitchFamily="18" charset="0"/>
                          <a:ea typeface="Cambria Math" panose="02040503050406030204" pitchFamily="18" charset="0"/>
                        </a:rPr>
                        <m:t>𝑟</m:t>
                      </m:r>
                      <m:r>
                        <a:rPr lang="en-US" sz="4400" b="0" i="1" smtClean="0">
                          <a:latin typeface="Cambria Math" panose="02040503050406030204" pitchFamily="18" charset="0"/>
                          <a:ea typeface="Cambria Math" panose="02040503050406030204" pitchFamily="18" charset="0"/>
                        </a:rPr>
                        <m:t>)</m:t>
                      </m:r>
                    </m:oMath>
                  </m:oMathPara>
                </a14:m>
                <a:endParaRPr lang="en-US" sz="4400" dirty="0"/>
              </a:p>
            </p:txBody>
          </p:sp>
        </mc:Choice>
        <mc:Fallback xmlns="">
          <p:sp>
            <p:nvSpPr>
              <p:cNvPr id="11" name="TextBox 10">
                <a:extLst>
                  <a:ext uri="{FF2B5EF4-FFF2-40B4-BE49-F238E27FC236}">
                    <a16:creationId xmlns:a16="http://schemas.microsoft.com/office/drawing/2014/main" id="{3B19524B-5546-A287-7644-A6C28D7C2E42}"/>
                  </a:ext>
                </a:extLst>
              </p:cNvPr>
              <p:cNvSpPr txBox="1">
                <a:spLocks noRot="1" noChangeAspect="1" noMove="1" noResize="1" noEditPoints="1" noAdjustHandles="1" noChangeArrowheads="1" noChangeShapeType="1" noTextEdit="1"/>
              </p:cNvSpPr>
              <p:nvPr/>
            </p:nvSpPr>
            <p:spPr>
              <a:xfrm>
                <a:off x="4322855" y="188763"/>
                <a:ext cx="7638309" cy="769441"/>
              </a:xfrm>
              <a:prstGeom prst="rect">
                <a:avLst/>
              </a:prstGeom>
              <a:blipFill>
                <a:blip r:embed="rId8"/>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3C3D46E-01B6-8872-3784-A2B1D41EDC12}"/>
              </a:ext>
            </a:extLst>
          </p:cNvPr>
          <p:cNvSpPr txBox="1"/>
          <p:nvPr/>
        </p:nvSpPr>
        <p:spPr>
          <a:xfrm>
            <a:off x="230836" y="188763"/>
            <a:ext cx="4063356" cy="769441"/>
          </a:xfrm>
          <a:prstGeom prst="rect">
            <a:avLst/>
          </a:prstGeom>
          <a:noFill/>
        </p:spPr>
        <p:txBody>
          <a:bodyPr wrap="none" rtlCol="0">
            <a:spAutoFit/>
          </a:bodyPr>
          <a:lstStyle/>
          <a:p>
            <a:r>
              <a:rPr lang="en-US" sz="4400" dirty="0"/>
              <a:t>Distributivity law</a:t>
            </a:r>
          </a:p>
        </p:txBody>
      </p:sp>
    </p:spTree>
    <p:extLst>
      <p:ext uri="{BB962C8B-B14F-4D97-AF65-F5344CB8AC3E}">
        <p14:creationId xmlns:p14="http://schemas.microsoft.com/office/powerpoint/2010/main" val="745769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65BC74A-B353-1268-358D-F08CB63A317C}"/>
                  </a:ext>
                </a:extLst>
              </p:cNvPr>
              <p:cNvSpPr txBox="1"/>
              <p:nvPr/>
            </p:nvSpPr>
            <p:spPr>
              <a:xfrm>
                <a:off x="373775" y="1107806"/>
                <a:ext cx="4357397" cy="830997"/>
              </a:xfrm>
              <a:prstGeom prst="rect">
                <a:avLst/>
              </a:prstGeom>
              <a:noFill/>
            </p:spPr>
            <p:txBody>
              <a:bodyPr wrap="square" rtlCol="0">
                <a:spAutoFit/>
              </a:bodyPr>
              <a:lstStyle/>
              <a:p>
                <a:r>
                  <a:rPr lang="en-US" sz="2400" dirty="0"/>
                  <a:t>Use </a:t>
                </a:r>
                <a14:m>
                  <m:oMath xmlns:m="http://schemas.openxmlformats.org/officeDocument/2006/math">
                    <m:r>
                      <a:rPr lang="en-US" sz="2400" b="0" i="1" smtClean="0">
                        <a:latin typeface="Cambria Math" panose="02040503050406030204" pitchFamily="18" charset="0"/>
                      </a:rPr>
                      <m:t>𝑖</m:t>
                    </m:r>
                  </m:oMath>
                </a14:m>
                <a:r>
                  <a:rPr lang="en-US" sz="2400" dirty="0"/>
                  <a:t> for preparation (input)</a:t>
                </a:r>
                <a:br>
                  <a:rPr lang="en-US" sz="2400" dirty="0"/>
                </a:br>
                <a:r>
                  <a:rPr lang="en-US" sz="2400" dirty="0"/>
                  <a:t>and </a:t>
                </a:r>
                <a14:m>
                  <m:oMath xmlns:m="http://schemas.openxmlformats.org/officeDocument/2006/math">
                    <m:r>
                      <a:rPr lang="en-US" sz="2400" b="0" i="1" smtClean="0">
                        <a:latin typeface="Cambria Math" panose="02040503050406030204" pitchFamily="18" charset="0"/>
                      </a:rPr>
                      <m:t>𝑜</m:t>
                    </m:r>
                  </m:oMath>
                </a14:m>
                <a:r>
                  <a:rPr lang="en-US" sz="2400" dirty="0"/>
                  <a:t> for measurement (output)</a:t>
                </a:r>
              </a:p>
            </p:txBody>
          </p:sp>
        </mc:Choice>
        <mc:Fallback xmlns="">
          <p:sp>
            <p:nvSpPr>
              <p:cNvPr id="8" name="TextBox 7">
                <a:extLst>
                  <a:ext uri="{FF2B5EF4-FFF2-40B4-BE49-F238E27FC236}">
                    <a16:creationId xmlns:a16="http://schemas.microsoft.com/office/drawing/2014/main" id="{665BC74A-B353-1268-358D-F08CB63A317C}"/>
                  </a:ext>
                </a:extLst>
              </p:cNvPr>
              <p:cNvSpPr txBox="1">
                <a:spLocks noRot="1" noChangeAspect="1" noMove="1" noResize="1" noEditPoints="1" noAdjustHandles="1" noChangeArrowheads="1" noChangeShapeType="1" noTextEdit="1"/>
              </p:cNvSpPr>
              <p:nvPr/>
            </p:nvSpPr>
            <p:spPr>
              <a:xfrm>
                <a:off x="373775" y="1107806"/>
                <a:ext cx="4357397" cy="830997"/>
              </a:xfrm>
              <a:prstGeom prst="rect">
                <a:avLst/>
              </a:prstGeom>
              <a:blipFill>
                <a:blip r:embed="rId2"/>
                <a:stretch>
                  <a:fillRect l="-2098" t="-5882" b="-1617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B09409AC-3C95-B1AA-643D-CD12070388BF}"/>
                  </a:ext>
                </a:extLst>
              </p:cNvPr>
              <p:cNvSpPr txBox="1"/>
              <p:nvPr/>
            </p:nvSpPr>
            <p:spPr>
              <a:xfrm>
                <a:off x="368871" y="2068183"/>
                <a:ext cx="5896854" cy="1200329"/>
              </a:xfrm>
              <a:prstGeom prst="rect">
                <a:avLst/>
              </a:prstGeom>
              <a:noFill/>
            </p:spPr>
            <p:txBody>
              <a:bodyPr wrap="square" rtlCol="0">
                <a:spAutoFit/>
              </a:bodyPr>
              <a:lstStyle/>
              <a:p>
                <a:r>
                  <a:rPr lang="en-US" sz="2400" dirty="0"/>
                  <a:t>The spin in the y direction is either up or down after a y measurement: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𝑜</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𝑟</m:t>
                        </m:r>
                      </m:e>
                      <m:sub>
                        <m:r>
                          <a:rPr lang="en-US" sz="2400" b="0" i="1" smtClean="0">
                            <a:latin typeface="Cambria Math" panose="02040503050406030204" pitchFamily="18" charset="0"/>
                          </a:rPr>
                          <m:t>𝑜</m:t>
                        </m:r>
                      </m:sub>
                    </m:sSub>
                    <m:r>
                      <a:rPr lang="en-US" sz="2400" b="0" i="1" smtClean="0">
                        <a:latin typeface="Cambria Math" panose="02040503050406030204" pitchFamily="18" charset="0"/>
                      </a:rPr>
                      <m:t>= </m:t>
                    </m:r>
                  </m:oMath>
                </a14:m>
                <a:r>
                  <a:rPr lang="en-US" sz="2400" dirty="0"/>
                  <a:t>T but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b="0" i="1" smtClean="0">
                            <a:latin typeface="Cambria Math" panose="02040503050406030204" pitchFamily="18" charset="0"/>
                          </a:rPr>
                          <m:t>𝑖</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𝑟</m:t>
                        </m:r>
                      </m:e>
                      <m:sub>
                        <m:r>
                          <a:rPr lang="en-US" sz="2400" b="0" i="1" smtClean="0">
                            <a:latin typeface="Cambria Math" panose="02040503050406030204" pitchFamily="18" charset="0"/>
                          </a:rPr>
                          <m:t>𝑖</m:t>
                        </m:r>
                      </m:sub>
                    </m:sSub>
                    <m:r>
                      <a:rPr lang="en-US" sz="2400" i="1">
                        <a:latin typeface="Cambria Math" panose="02040503050406030204" pitchFamily="18" charset="0"/>
                      </a:rPr>
                      <m:t>= </m:t>
                    </m:r>
                  </m:oMath>
                </a14:m>
                <a:r>
                  <a:rPr lang="en-US" sz="2400" dirty="0"/>
                  <a:t>F if we prepared x-up</a:t>
                </a:r>
              </a:p>
            </p:txBody>
          </p:sp>
        </mc:Choice>
        <mc:Fallback xmlns="">
          <p:sp>
            <p:nvSpPr>
              <p:cNvPr id="24" name="TextBox 23">
                <a:extLst>
                  <a:ext uri="{FF2B5EF4-FFF2-40B4-BE49-F238E27FC236}">
                    <a16:creationId xmlns:a16="http://schemas.microsoft.com/office/drawing/2014/main" id="{B09409AC-3C95-B1AA-643D-CD12070388BF}"/>
                  </a:ext>
                </a:extLst>
              </p:cNvPr>
              <p:cNvSpPr txBox="1">
                <a:spLocks noRot="1" noChangeAspect="1" noMove="1" noResize="1" noEditPoints="1" noAdjustHandles="1" noChangeArrowheads="1" noChangeShapeType="1" noTextEdit="1"/>
              </p:cNvSpPr>
              <p:nvPr/>
            </p:nvSpPr>
            <p:spPr>
              <a:xfrm>
                <a:off x="368871" y="2068183"/>
                <a:ext cx="5896854" cy="1200329"/>
              </a:xfrm>
              <a:prstGeom prst="rect">
                <a:avLst/>
              </a:prstGeom>
              <a:blipFill>
                <a:blip r:embed="rId3"/>
                <a:stretch>
                  <a:fillRect l="-1655" t="-4061" r="-1034"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3A868F49-7CC9-51A6-8047-5EBA673A0983}"/>
                  </a:ext>
                </a:extLst>
              </p:cNvPr>
              <p:cNvSpPr txBox="1"/>
              <p:nvPr/>
            </p:nvSpPr>
            <p:spPr>
              <a:xfrm>
                <a:off x="350753" y="3401962"/>
                <a:ext cx="6195110" cy="1569660"/>
              </a:xfrm>
              <a:prstGeom prst="rect">
                <a:avLst/>
              </a:prstGeom>
              <a:noFill/>
            </p:spPr>
            <p:txBody>
              <a:bodyPr wrap="square" rtlCol="0">
                <a:spAutoFit/>
              </a:bodyPr>
              <a:lstStyle/>
              <a:p>
                <a:r>
                  <a:rPr lang="en-US" sz="2400" dirty="0"/>
                  <a:t>There is </a:t>
                </a:r>
                <a:r>
                  <a:rPr lang="en-US" sz="2400" b="1" dirty="0"/>
                  <a:t>no incompatibility </a:t>
                </a:r>
                <a:r>
                  <a:rPr lang="en-US" sz="2400" dirty="0"/>
                  <a:t>between x direction </a:t>
                </a:r>
                <a:r>
                  <a:rPr lang="en-US" sz="2400" i="1" dirty="0"/>
                  <a:t>before</a:t>
                </a:r>
                <a:r>
                  <a:rPr lang="en-US" sz="2400" dirty="0"/>
                  <a:t> the measurement and y direction </a:t>
                </a:r>
                <a:r>
                  <a:rPr lang="en-US" sz="2400" i="1" dirty="0"/>
                  <a:t>after</a:t>
                </a:r>
                <a:r>
                  <a:rPr lang="en-US" sz="2400" dirty="0"/>
                  <a:t> the measurement: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𝑝</m:t>
                        </m:r>
                      </m:e>
                      <m:sub>
                        <m:r>
                          <a:rPr lang="en-US" sz="2400" b="0" i="1" smtClean="0">
                            <a:latin typeface="Cambria Math" panose="02040503050406030204" pitchFamily="18" charset="0"/>
                          </a:rPr>
                          <m:t>𝑖</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𝑞</m:t>
                        </m:r>
                      </m:e>
                      <m:sub>
                        <m:r>
                          <a:rPr lang="en-US" sz="2400" b="0" i="1" smtClean="0">
                            <a:latin typeface="Cambria Math" panose="02040503050406030204" pitchFamily="18" charset="0"/>
                          </a:rPr>
                          <m:t>𝑜</m:t>
                        </m:r>
                      </m:sub>
                    </m:sSub>
                    <m:r>
                      <a:rPr lang="en-US" sz="2400" b="0" i="1" smtClean="0">
                        <a:latin typeface="Cambria Math" panose="02040503050406030204" pitchFamily="18" charset="0"/>
                      </a:rPr>
                      <m:t>=</m:t>
                    </m:r>
                  </m:oMath>
                </a14:m>
                <a:r>
                  <a:rPr lang="en-US" sz="2400" dirty="0"/>
                  <a:t> T if we prepared   x-up and measured y-up but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𝑝</m:t>
                        </m:r>
                      </m:e>
                      <m:sub>
                        <m:r>
                          <a:rPr lang="en-US" sz="2400" b="0" i="1" smtClean="0">
                            <a:latin typeface="Cambria Math" panose="02040503050406030204" pitchFamily="18" charset="0"/>
                          </a:rPr>
                          <m:t>𝑜</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𝑞</m:t>
                        </m:r>
                      </m:e>
                      <m:sub>
                        <m:r>
                          <a:rPr lang="en-US" sz="2400" i="1">
                            <a:latin typeface="Cambria Math" panose="02040503050406030204" pitchFamily="18" charset="0"/>
                          </a:rPr>
                          <m:t>𝑜</m:t>
                        </m:r>
                      </m:sub>
                    </m:sSub>
                    <m:r>
                      <a:rPr lang="en-US" sz="2400" i="1">
                        <a:latin typeface="Cambria Math" panose="02040503050406030204" pitchFamily="18" charset="0"/>
                      </a:rPr>
                      <m:t>=</m:t>
                    </m:r>
                    <m:r>
                      <a:rPr lang="en-US" sz="2400" b="0" i="1" smtClean="0">
                        <a:latin typeface="Cambria Math" panose="02040503050406030204" pitchFamily="18" charset="0"/>
                      </a:rPr>
                      <m:t> </m:t>
                    </m:r>
                  </m:oMath>
                </a14:m>
                <a:r>
                  <a:rPr lang="en-US" sz="2400" dirty="0"/>
                  <a:t>F always</a:t>
                </a:r>
              </a:p>
            </p:txBody>
          </p:sp>
        </mc:Choice>
        <mc:Fallback xmlns="">
          <p:sp>
            <p:nvSpPr>
              <p:cNvPr id="25" name="TextBox 24">
                <a:extLst>
                  <a:ext uri="{FF2B5EF4-FFF2-40B4-BE49-F238E27FC236}">
                    <a16:creationId xmlns:a16="http://schemas.microsoft.com/office/drawing/2014/main" id="{3A868F49-7CC9-51A6-8047-5EBA673A0983}"/>
                  </a:ext>
                </a:extLst>
              </p:cNvPr>
              <p:cNvSpPr txBox="1">
                <a:spLocks noRot="1" noChangeAspect="1" noMove="1" noResize="1" noEditPoints="1" noAdjustHandles="1" noChangeArrowheads="1" noChangeShapeType="1" noTextEdit="1"/>
              </p:cNvSpPr>
              <p:nvPr/>
            </p:nvSpPr>
            <p:spPr>
              <a:xfrm>
                <a:off x="350753" y="3401962"/>
                <a:ext cx="6195110" cy="1569660"/>
              </a:xfrm>
              <a:prstGeom prst="rect">
                <a:avLst/>
              </a:prstGeom>
              <a:blipFill>
                <a:blip r:embed="rId4"/>
                <a:stretch>
                  <a:fillRect l="-1575" t="-3101" r="-394" b="-7752"/>
                </a:stretch>
              </a:blipFill>
            </p:spPr>
            <p:txBody>
              <a:bodyPr/>
              <a:lstStyle/>
              <a:p>
                <a:r>
                  <a:rPr lang="en-US">
                    <a:noFill/>
                  </a:rPr>
                  <a:t> </a:t>
                </a:r>
              </a:p>
            </p:txBody>
          </p:sp>
        </mc:Fallback>
      </mc:AlternateContent>
      <p:sp>
        <p:nvSpPr>
          <p:cNvPr id="26" name="TextBox 25">
            <a:extLst>
              <a:ext uri="{FF2B5EF4-FFF2-40B4-BE49-F238E27FC236}">
                <a16:creationId xmlns:a16="http://schemas.microsoft.com/office/drawing/2014/main" id="{475B2602-346C-ACDC-C433-03D5EC965D04}"/>
              </a:ext>
            </a:extLst>
          </p:cNvPr>
          <p:cNvSpPr txBox="1"/>
          <p:nvPr/>
        </p:nvSpPr>
        <p:spPr>
          <a:xfrm>
            <a:off x="1724611" y="5898420"/>
            <a:ext cx="6013121" cy="769441"/>
          </a:xfrm>
          <a:prstGeom prst="rect">
            <a:avLst/>
          </a:prstGeom>
          <a:noFill/>
        </p:spPr>
        <p:txBody>
          <a:bodyPr wrap="none" rtlCol="0">
            <a:spAutoFit/>
          </a:bodyPr>
          <a:lstStyle/>
          <a:p>
            <a:r>
              <a:rPr lang="en-US" sz="4400" dirty="0">
                <a:solidFill>
                  <a:schemeClr val="accent6">
                    <a:lumMod val="75000"/>
                  </a:schemeClr>
                </a:solidFill>
              </a:rPr>
              <a:t>Distributivity not violated</a:t>
            </a:r>
          </a:p>
        </p:txBody>
      </p:sp>
      <p:cxnSp>
        <p:nvCxnSpPr>
          <p:cNvPr id="4" name="Straight Arrow Connector 3">
            <a:extLst>
              <a:ext uri="{FF2B5EF4-FFF2-40B4-BE49-F238E27FC236}">
                <a16:creationId xmlns:a16="http://schemas.microsoft.com/office/drawing/2014/main" id="{43238412-59A8-0201-2E98-B00164A9DF2D}"/>
              </a:ext>
            </a:extLst>
          </p:cNvPr>
          <p:cNvCxnSpPr>
            <a:cxnSpLocks/>
          </p:cNvCxnSpPr>
          <p:nvPr/>
        </p:nvCxnSpPr>
        <p:spPr>
          <a:xfrm flipV="1">
            <a:off x="7000679" y="1439558"/>
            <a:ext cx="0" cy="2028565"/>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84DB9D2-F880-1876-D2DC-AD7316F87B6B}"/>
              </a:ext>
            </a:extLst>
          </p:cNvPr>
          <p:cNvCxnSpPr>
            <a:cxnSpLocks/>
          </p:cNvCxnSpPr>
          <p:nvPr/>
        </p:nvCxnSpPr>
        <p:spPr>
          <a:xfrm flipV="1">
            <a:off x="6669209" y="2363570"/>
            <a:ext cx="660418" cy="200978"/>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EB9DE53-051A-C6D8-09F4-3F00DC0B9D9E}"/>
                  </a:ext>
                </a:extLst>
              </p:cNvPr>
              <p:cNvSpPr txBox="1"/>
              <p:nvPr/>
            </p:nvSpPr>
            <p:spPr>
              <a:xfrm>
                <a:off x="6999418" y="1349667"/>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10" name="TextBox 9">
                <a:extLst>
                  <a:ext uri="{FF2B5EF4-FFF2-40B4-BE49-F238E27FC236}">
                    <a16:creationId xmlns:a16="http://schemas.microsoft.com/office/drawing/2014/main" id="{9EB9DE53-051A-C6D8-09F4-3F00DC0B9D9E}"/>
                  </a:ext>
                </a:extLst>
              </p:cNvPr>
              <p:cNvSpPr txBox="1">
                <a:spLocks noRot="1" noChangeAspect="1" noMove="1" noResize="1" noEditPoints="1" noAdjustHandles="1" noChangeArrowheads="1" noChangeShapeType="1" noTextEdit="1"/>
              </p:cNvSpPr>
              <p:nvPr/>
            </p:nvSpPr>
            <p:spPr>
              <a:xfrm>
                <a:off x="6999418" y="1349667"/>
                <a:ext cx="371384" cy="369332"/>
              </a:xfrm>
              <a:prstGeom prst="rect">
                <a:avLst/>
              </a:prstGeom>
              <a:blipFill>
                <a:blip r:embed="rId5"/>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E8A988F-AD4A-B517-998D-53DD5CA1CCAF}"/>
                  </a:ext>
                </a:extLst>
              </p:cNvPr>
              <p:cNvSpPr txBox="1"/>
              <p:nvPr/>
            </p:nvSpPr>
            <p:spPr>
              <a:xfrm>
                <a:off x="7125962" y="2358413"/>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11" name="TextBox 10">
                <a:extLst>
                  <a:ext uri="{FF2B5EF4-FFF2-40B4-BE49-F238E27FC236}">
                    <a16:creationId xmlns:a16="http://schemas.microsoft.com/office/drawing/2014/main" id="{6E8A988F-AD4A-B517-998D-53DD5CA1CCAF}"/>
                  </a:ext>
                </a:extLst>
              </p:cNvPr>
              <p:cNvSpPr txBox="1">
                <a:spLocks noRot="1" noChangeAspect="1" noMove="1" noResize="1" noEditPoints="1" noAdjustHandles="1" noChangeArrowheads="1" noChangeShapeType="1" noTextEdit="1"/>
              </p:cNvSpPr>
              <p:nvPr/>
            </p:nvSpPr>
            <p:spPr>
              <a:xfrm>
                <a:off x="7125962" y="2358413"/>
                <a:ext cx="367986" cy="369332"/>
              </a:xfrm>
              <a:prstGeom prst="rect">
                <a:avLst/>
              </a:prstGeom>
              <a:blipFill>
                <a:blip r:embed="rId6"/>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84FF30CE-B1D1-0455-422D-8D2533C40F9E}"/>
              </a:ext>
            </a:extLst>
          </p:cNvPr>
          <p:cNvCxnSpPr>
            <a:cxnSpLocks/>
          </p:cNvCxnSpPr>
          <p:nvPr/>
        </p:nvCxnSpPr>
        <p:spPr>
          <a:xfrm flipV="1">
            <a:off x="8006992" y="1456334"/>
            <a:ext cx="0" cy="2028565"/>
          </a:xfrm>
          <a:prstGeom prst="straightConnector1">
            <a:avLst/>
          </a:prstGeom>
          <a:ln w="12700">
            <a:solidFill>
              <a:schemeClr val="tx1"/>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DEF63170-993B-C1D0-7F9F-3895025B6037}"/>
              </a:ext>
            </a:extLst>
          </p:cNvPr>
          <p:cNvCxnSpPr>
            <a:cxnSpLocks/>
          </p:cNvCxnSpPr>
          <p:nvPr/>
        </p:nvCxnSpPr>
        <p:spPr>
          <a:xfrm flipV="1">
            <a:off x="8005731" y="2380346"/>
            <a:ext cx="330209" cy="1004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Oval 13">
            <a:extLst>
              <a:ext uri="{FF2B5EF4-FFF2-40B4-BE49-F238E27FC236}">
                <a16:creationId xmlns:a16="http://schemas.microsoft.com/office/drawing/2014/main" id="{758D7C77-1C4B-1DFD-0C15-F9B6559F3757}"/>
              </a:ext>
            </a:extLst>
          </p:cNvPr>
          <p:cNvSpPr/>
          <p:nvPr/>
        </p:nvSpPr>
        <p:spPr>
          <a:xfrm>
            <a:off x="7682946" y="1456334"/>
            <a:ext cx="652994" cy="2028565"/>
          </a:xfrm>
          <a:prstGeom prst="ellipse">
            <a:avLst/>
          </a:prstGeom>
          <a:ln w="12700">
            <a:solidFill>
              <a:schemeClr val="accent1">
                <a:lumMod val="5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1566205-2B47-1A87-2830-2E6B82C1E89E}"/>
                  </a:ext>
                </a:extLst>
              </p:cNvPr>
              <p:cNvSpPr txBox="1"/>
              <p:nvPr/>
            </p:nvSpPr>
            <p:spPr>
              <a:xfrm>
                <a:off x="7983946" y="2094727"/>
                <a:ext cx="43313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p:txBody>
          </p:sp>
        </mc:Choice>
        <mc:Fallback xmlns="">
          <p:sp>
            <p:nvSpPr>
              <p:cNvPr id="15" name="TextBox 14">
                <a:extLst>
                  <a:ext uri="{FF2B5EF4-FFF2-40B4-BE49-F238E27FC236}">
                    <a16:creationId xmlns:a16="http://schemas.microsoft.com/office/drawing/2014/main" id="{01566205-2B47-1A87-2830-2E6B82C1E89E}"/>
                  </a:ext>
                </a:extLst>
              </p:cNvPr>
              <p:cNvSpPr txBox="1">
                <a:spLocks noRot="1" noChangeAspect="1" noMove="1" noResize="1" noEditPoints="1" noAdjustHandles="1" noChangeArrowheads="1" noChangeShapeType="1" noTextEdit="1"/>
              </p:cNvSpPr>
              <p:nvPr/>
            </p:nvSpPr>
            <p:spPr>
              <a:xfrm>
                <a:off x="7983946" y="2094727"/>
                <a:ext cx="433131" cy="369332"/>
              </a:xfrm>
              <a:prstGeom prst="rect">
                <a:avLst/>
              </a:prstGeom>
              <a:blipFill>
                <a:blip r:embed="rId7"/>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7B2FDB8-C5E1-75B3-8DD8-9EDF80E55026}"/>
                  </a:ext>
                </a:extLst>
              </p:cNvPr>
              <p:cNvSpPr txBox="1"/>
              <p:nvPr/>
            </p:nvSpPr>
            <p:spPr>
              <a:xfrm>
                <a:off x="7682946" y="1814004"/>
                <a:ext cx="43274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𝑖</m:t>
                          </m:r>
                        </m:sub>
                      </m:sSub>
                    </m:oMath>
                  </m:oMathPara>
                </a14:m>
                <a:endParaRPr lang="en-US" dirty="0"/>
              </a:p>
            </p:txBody>
          </p:sp>
        </mc:Choice>
        <mc:Fallback xmlns="">
          <p:sp>
            <p:nvSpPr>
              <p:cNvPr id="16" name="TextBox 15">
                <a:extLst>
                  <a:ext uri="{FF2B5EF4-FFF2-40B4-BE49-F238E27FC236}">
                    <a16:creationId xmlns:a16="http://schemas.microsoft.com/office/drawing/2014/main" id="{C7B2FDB8-C5E1-75B3-8DD8-9EDF80E55026}"/>
                  </a:ext>
                </a:extLst>
              </p:cNvPr>
              <p:cNvSpPr txBox="1">
                <a:spLocks noRot="1" noChangeAspect="1" noMove="1" noResize="1" noEditPoints="1" noAdjustHandles="1" noChangeArrowheads="1" noChangeShapeType="1" noTextEdit="1"/>
              </p:cNvSpPr>
              <p:nvPr/>
            </p:nvSpPr>
            <p:spPr>
              <a:xfrm>
                <a:off x="7682946" y="1814004"/>
                <a:ext cx="432746" cy="369332"/>
              </a:xfrm>
              <a:prstGeom prst="rect">
                <a:avLst/>
              </a:prstGeom>
              <a:blipFill>
                <a:blip r:embed="rId8"/>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526B65-D12F-ED38-EAAE-9B8F14FB587A}"/>
                  </a:ext>
                </a:extLst>
              </p:cNvPr>
              <p:cNvSpPr txBox="1"/>
              <p:nvPr/>
            </p:nvSpPr>
            <p:spPr>
              <a:xfrm>
                <a:off x="7697717" y="2649451"/>
                <a:ext cx="39581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oMath>
                  </m:oMathPara>
                </a14:m>
                <a:endParaRPr lang="en-US" dirty="0"/>
              </a:p>
            </p:txBody>
          </p:sp>
        </mc:Choice>
        <mc:Fallback xmlns="">
          <p:sp>
            <p:nvSpPr>
              <p:cNvPr id="17" name="TextBox 16">
                <a:extLst>
                  <a:ext uri="{FF2B5EF4-FFF2-40B4-BE49-F238E27FC236}">
                    <a16:creationId xmlns:a16="http://schemas.microsoft.com/office/drawing/2014/main" id="{38526B65-D12F-ED38-EAAE-9B8F14FB587A}"/>
                  </a:ext>
                </a:extLst>
              </p:cNvPr>
              <p:cNvSpPr txBox="1">
                <a:spLocks noRot="1" noChangeAspect="1" noMove="1" noResize="1" noEditPoints="1" noAdjustHandles="1" noChangeArrowheads="1" noChangeShapeType="1" noTextEdit="1"/>
              </p:cNvSpPr>
              <p:nvPr/>
            </p:nvSpPr>
            <p:spPr>
              <a:xfrm>
                <a:off x="7697717" y="2649451"/>
                <a:ext cx="395813" cy="369332"/>
              </a:xfrm>
              <a:prstGeom prst="rect">
                <a:avLst/>
              </a:prstGeom>
              <a:blipFill>
                <a:blip r:embed="rId9"/>
                <a:stretch>
                  <a:fillRect b="-1667"/>
                </a:stretch>
              </a:blipFill>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7751D980-7B83-2823-7FF4-C90ABB353A5D}"/>
              </a:ext>
            </a:extLst>
          </p:cNvPr>
          <p:cNvCxnSpPr>
            <a:cxnSpLocks/>
          </p:cNvCxnSpPr>
          <p:nvPr/>
        </p:nvCxnSpPr>
        <p:spPr>
          <a:xfrm flipV="1">
            <a:off x="10764708" y="1466552"/>
            <a:ext cx="0" cy="2028565"/>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1BDD977-FD0D-845B-CF1A-42DD255DED88}"/>
              </a:ext>
            </a:extLst>
          </p:cNvPr>
          <p:cNvCxnSpPr>
            <a:cxnSpLocks/>
          </p:cNvCxnSpPr>
          <p:nvPr/>
        </p:nvCxnSpPr>
        <p:spPr>
          <a:xfrm flipV="1">
            <a:off x="10763447" y="2390564"/>
            <a:ext cx="330209" cy="100489"/>
          </a:xfrm>
          <a:prstGeom prst="straightConnector1">
            <a:avLst/>
          </a:prstGeom>
          <a:ln w="12700">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172F3DD9-77B5-AC26-093C-2426F0AF043D}"/>
              </a:ext>
            </a:extLst>
          </p:cNvPr>
          <p:cNvSpPr/>
          <p:nvPr/>
        </p:nvSpPr>
        <p:spPr>
          <a:xfrm>
            <a:off x="10440662" y="1466552"/>
            <a:ext cx="652994" cy="2028565"/>
          </a:xfrm>
          <a:prstGeom prst="ellipse">
            <a:avLst/>
          </a:prstGeom>
          <a:ln w="12700">
            <a:solidFill>
              <a:schemeClr val="accent1">
                <a:lumMod val="5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0AFE3C5B-7743-85E8-3A1D-FE82C8769F3E}"/>
                  </a:ext>
                </a:extLst>
              </p:cNvPr>
              <p:cNvSpPr txBox="1"/>
              <p:nvPr/>
            </p:nvSpPr>
            <p:spPr>
              <a:xfrm>
                <a:off x="10741662" y="2104945"/>
                <a:ext cx="46942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𝑜</m:t>
                          </m:r>
                        </m:sub>
                      </m:sSub>
                    </m:oMath>
                  </m:oMathPara>
                </a14:m>
                <a:endParaRPr lang="en-US" dirty="0"/>
              </a:p>
            </p:txBody>
          </p:sp>
        </mc:Choice>
        <mc:Fallback xmlns="">
          <p:sp>
            <p:nvSpPr>
              <p:cNvPr id="21" name="TextBox 20">
                <a:extLst>
                  <a:ext uri="{FF2B5EF4-FFF2-40B4-BE49-F238E27FC236}">
                    <a16:creationId xmlns:a16="http://schemas.microsoft.com/office/drawing/2014/main" id="{0AFE3C5B-7743-85E8-3A1D-FE82C8769F3E}"/>
                  </a:ext>
                </a:extLst>
              </p:cNvPr>
              <p:cNvSpPr txBox="1">
                <a:spLocks noRot="1" noChangeAspect="1" noMove="1" noResize="1" noEditPoints="1" noAdjustHandles="1" noChangeArrowheads="1" noChangeShapeType="1" noTextEdit="1"/>
              </p:cNvSpPr>
              <p:nvPr/>
            </p:nvSpPr>
            <p:spPr>
              <a:xfrm>
                <a:off x="10741662" y="2104945"/>
                <a:ext cx="469423" cy="369332"/>
              </a:xfrm>
              <a:prstGeom prst="rect">
                <a:avLst/>
              </a:prstGeom>
              <a:blipFill>
                <a:blip r:embed="rId10"/>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A086926C-F107-ED06-1E3A-FC388B3F33A1}"/>
                  </a:ext>
                </a:extLst>
              </p:cNvPr>
              <p:cNvSpPr txBox="1"/>
              <p:nvPr/>
            </p:nvSpPr>
            <p:spPr>
              <a:xfrm>
                <a:off x="10440662" y="1824222"/>
                <a:ext cx="47077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𝑞</m:t>
                          </m:r>
                        </m:e>
                        <m:sub>
                          <m:r>
                            <a:rPr lang="en-US" b="0" i="1" smtClean="0">
                              <a:latin typeface="Cambria Math" panose="02040503050406030204" pitchFamily="18" charset="0"/>
                            </a:rPr>
                            <m:t>𝑜</m:t>
                          </m:r>
                        </m:sub>
                      </m:sSub>
                    </m:oMath>
                  </m:oMathPara>
                </a14:m>
                <a:endParaRPr lang="en-US" dirty="0"/>
              </a:p>
            </p:txBody>
          </p:sp>
        </mc:Choice>
        <mc:Fallback xmlns="">
          <p:sp>
            <p:nvSpPr>
              <p:cNvPr id="22" name="TextBox 21">
                <a:extLst>
                  <a:ext uri="{FF2B5EF4-FFF2-40B4-BE49-F238E27FC236}">
                    <a16:creationId xmlns:a16="http://schemas.microsoft.com/office/drawing/2014/main" id="{A086926C-F107-ED06-1E3A-FC388B3F33A1}"/>
                  </a:ext>
                </a:extLst>
              </p:cNvPr>
              <p:cNvSpPr txBox="1">
                <a:spLocks noRot="1" noChangeAspect="1" noMove="1" noResize="1" noEditPoints="1" noAdjustHandles="1" noChangeArrowheads="1" noChangeShapeType="1" noTextEdit="1"/>
              </p:cNvSpPr>
              <p:nvPr/>
            </p:nvSpPr>
            <p:spPr>
              <a:xfrm>
                <a:off x="10440662" y="1824222"/>
                <a:ext cx="470770" cy="369332"/>
              </a:xfrm>
              <a:prstGeom prst="rect">
                <a:avLst/>
              </a:prstGeom>
              <a:blipFill>
                <a:blip r:embed="rId11"/>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2D6C15B6-237F-4184-5A93-C177F9F39C8C}"/>
                  </a:ext>
                </a:extLst>
              </p:cNvPr>
              <p:cNvSpPr txBox="1"/>
              <p:nvPr/>
            </p:nvSpPr>
            <p:spPr>
              <a:xfrm>
                <a:off x="10455433" y="2659669"/>
                <a:ext cx="4208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𝑜</m:t>
                          </m:r>
                        </m:sub>
                      </m:sSub>
                    </m:oMath>
                  </m:oMathPara>
                </a14:m>
                <a:endParaRPr lang="en-US" dirty="0"/>
              </a:p>
            </p:txBody>
          </p:sp>
        </mc:Choice>
        <mc:Fallback xmlns="">
          <p:sp>
            <p:nvSpPr>
              <p:cNvPr id="23" name="TextBox 22">
                <a:extLst>
                  <a:ext uri="{FF2B5EF4-FFF2-40B4-BE49-F238E27FC236}">
                    <a16:creationId xmlns:a16="http://schemas.microsoft.com/office/drawing/2014/main" id="{2D6C15B6-237F-4184-5A93-C177F9F39C8C}"/>
                  </a:ext>
                </a:extLst>
              </p:cNvPr>
              <p:cNvSpPr txBox="1">
                <a:spLocks noRot="1" noChangeAspect="1" noMove="1" noResize="1" noEditPoints="1" noAdjustHandles="1" noChangeArrowheads="1" noChangeShapeType="1" noTextEdit="1"/>
              </p:cNvSpPr>
              <p:nvPr/>
            </p:nvSpPr>
            <p:spPr>
              <a:xfrm>
                <a:off x="10455433" y="2659669"/>
                <a:ext cx="420884" cy="369332"/>
              </a:xfrm>
              <a:prstGeom prst="rect">
                <a:avLst/>
              </a:prstGeom>
              <a:blipFill>
                <a:blip r:embed="rId12"/>
                <a:stretch>
                  <a:fillRect/>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4E079B4E-B663-A0BA-0156-BA1C90ADA676}"/>
              </a:ext>
            </a:extLst>
          </p:cNvPr>
          <p:cNvGrpSpPr/>
          <p:nvPr/>
        </p:nvGrpSpPr>
        <p:grpSpPr>
          <a:xfrm>
            <a:off x="8541292" y="2237989"/>
            <a:ext cx="1745351" cy="452139"/>
            <a:chOff x="8468139" y="539492"/>
            <a:chExt cx="1745351" cy="452139"/>
          </a:xfrm>
        </p:grpSpPr>
        <p:sp>
          <p:nvSpPr>
            <p:cNvPr id="27" name="Rectangle 26">
              <a:extLst>
                <a:ext uri="{FF2B5EF4-FFF2-40B4-BE49-F238E27FC236}">
                  <a16:creationId xmlns:a16="http://schemas.microsoft.com/office/drawing/2014/main" id="{11CAD7FC-E5D5-E527-1E3D-EC892252F18D}"/>
                </a:ext>
              </a:extLst>
            </p:cNvPr>
            <p:cNvSpPr/>
            <p:nvPr/>
          </p:nvSpPr>
          <p:spPr>
            <a:xfrm>
              <a:off x="8717604" y="539492"/>
              <a:ext cx="1246421" cy="452139"/>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dirty="0"/>
                <a:t>measurement</a:t>
              </a:r>
            </a:p>
          </p:txBody>
        </p:sp>
        <p:sp>
          <p:nvSpPr>
            <p:cNvPr id="29" name="Arrow: Right 28">
              <a:extLst>
                <a:ext uri="{FF2B5EF4-FFF2-40B4-BE49-F238E27FC236}">
                  <a16:creationId xmlns:a16="http://schemas.microsoft.com/office/drawing/2014/main" id="{14714799-72B4-E676-48DC-7CA4CFFEEF16}"/>
                </a:ext>
              </a:extLst>
            </p:cNvPr>
            <p:cNvSpPr/>
            <p:nvPr/>
          </p:nvSpPr>
          <p:spPr>
            <a:xfrm>
              <a:off x="8468139" y="676215"/>
              <a:ext cx="159026" cy="1786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Arrow: Right 29">
              <a:extLst>
                <a:ext uri="{FF2B5EF4-FFF2-40B4-BE49-F238E27FC236}">
                  <a16:creationId xmlns:a16="http://schemas.microsoft.com/office/drawing/2014/main" id="{77CDD33B-4999-F692-8C45-1D35762B18A6}"/>
                </a:ext>
              </a:extLst>
            </p:cNvPr>
            <p:cNvSpPr/>
            <p:nvPr/>
          </p:nvSpPr>
          <p:spPr>
            <a:xfrm>
              <a:off x="10054464" y="676215"/>
              <a:ext cx="159026" cy="1786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2" name="TextBox 31">
            <a:extLst>
              <a:ext uri="{FF2B5EF4-FFF2-40B4-BE49-F238E27FC236}">
                <a16:creationId xmlns:a16="http://schemas.microsoft.com/office/drawing/2014/main" id="{32E5863E-EF33-B6A0-1E51-8FBC5C9B9231}"/>
              </a:ext>
            </a:extLst>
          </p:cNvPr>
          <p:cNvSpPr txBox="1"/>
          <p:nvPr/>
        </p:nvSpPr>
        <p:spPr>
          <a:xfrm>
            <a:off x="230836" y="188763"/>
            <a:ext cx="7826181" cy="769441"/>
          </a:xfrm>
          <a:prstGeom prst="rect">
            <a:avLst/>
          </a:prstGeom>
          <a:noFill/>
        </p:spPr>
        <p:txBody>
          <a:bodyPr wrap="none" rtlCol="0">
            <a:spAutoFit/>
          </a:bodyPr>
          <a:lstStyle/>
          <a:p>
            <a:r>
              <a:rPr lang="en-US" sz="4400" dirty="0">
                <a:solidFill>
                  <a:schemeClr val="accent6">
                    <a:lumMod val="75000"/>
                  </a:schemeClr>
                </a:solidFill>
              </a:rPr>
              <a:t>Need to take time into account!!!</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E1C23F38-7199-8C6D-5A65-A438C143795F}"/>
                  </a:ext>
                </a:extLst>
              </p:cNvPr>
              <p:cNvSpPr txBox="1"/>
              <p:nvPr/>
            </p:nvSpPr>
            <p:spPr>
              <a:xfrm>
                <a:off x="499568" y="5301414"/>
                <a:ext cx="8615372" cy="584775"/>
              </a:xfrm>
              <a:prstGeom prst="rect">
                <a:avLst/>
              </a:prstGeom>
              <a:noFill/>
            </p:spPr>
            <p:txBody>
              <a:bodyPr wrap="none" rtlCol="0">
                <a:spAutoFit/>
              </a:bodyPr>
              <a:lstStyle/>
              <a:p>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𝑝</m:t>
                        </m:r>
                      </m:e>
                      <m:sub>
                        <m:r>
                          <a:rPr lang="en-US" sz="3200" b="0" i="1" smtClean="0">
                            <a:latin typeface="Cambria Math" panose="02040503050406030204" pitchFamily="18" charset="0"/>
                          </a:rPr>
                          <m:t>𝑖</m:t>
                        </m:r>
                      </m:sub>
                    </m:sSub>
                    <m:r>
                      <a:rPr lang="en-US" sz="3200" b="0" i="1" smtClean="0">
                        <a:latin typeface="Cambria Math" panose="02040503050406030204" pitchFamily="18" charset="0"/>
                      </a:rPr>
                      <m:t>∧</m:t>
                    </m:r>
                    <m:d>
                      <m:dPr>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𝑞</m:t>
                            </m:r>
                          </m:e>
                          <m:sub>
                            <m:r>
                              <a:rPr lang="en-US" sz="3200" b="0" i="1" smtClean="0">
                                <a:latin typeface="Cambria Math" panose="02040503050406030204" pitchFamily="18" charset="0"/>
                              </a:rPr>
                              <m:t>𝑜</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𝑟</m:t>
                            </m:r>
                          </m:e>
                          <m:sub>
                            <m:r>
                              <a:rPr lang="en-US" sz="3200" b="0" i="1" smtClean="0">
                                <a:latin typeface="Cambria Math" panose="02040503050406030204" pitchFamily="18" charset="0"/>
                              </a:rPr>
                              <m:t>𝑜</m:t>
                            </m:r>
                          </m:sub>
                        </m:sSub>
                      </m:e>
                    </m:d>
                    <m:r>
                      <a:rPr lang="en-US" sz="3200" b="0" i="1" smtClean="0">
                        <a:latin typeface="Cambria Math" panose="02040503050406030204" pitchFamily="18" charset="0"/>
                      </a:rPr>
                      <m:t>=</m:t>
                    </m:r>
                  </m:oMath>
                </a14:m>
                <a:r>
                  <a:rPr lang="en-US" sz="3200" b="0" i="1" dirty="0">
                    <a:latin typeface="Cambria Math" panose="02040503050406030204" pitchFamily="18" charset="0"/>
                  </a:rPr>
                  <a:t> </a:t>
                </a:r>
                <a:r>
                  <a:rPr lang="en-US" sz="3200" dirty="0"/>
                  <a:t>T while </a:t>
                </a:r>
                <a14:m>
                  <m:oMath xmlns:m="http://schemas.openxmlformats.org/officeDocument/2006/math">
                    <m:d>
                      <m:dPr>
                        <m:ctrlPr>
                          <a:rPr lang="en-US" sz="3200" b="0" i="1" smtClean="0">
                            <a:latin typeface="Cambria Math" panose="02040503050406030204" pitchFamily="18" charset="0"/>
                            <a:ea typeface="Cambria Math" panose="02040503050406030204" pitchFamily="18" charset="0"/>
                          </a:rPr>
                        </m:ctrlPr>
                      </m:d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𝑝</m:t>
                            </m:r>
                          </m:e>
                          <m:sub>
                            <m:r>
                              <a:rPr lang="en-US" sz="3200" b="0" i="1" smtClean="0">
                                <a:latin typeface="Cambria Math" panose="02040503050406030204" pitchFamily="18" charset="0"/>
                                <a:ea typeface="Cambria Math" panose="02040503050406030204" pitchFamily="18" charset="0"/>
                              </a:rPr>
                              <m:t>𝑖</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𝑞</m:t>
                            </m:r>
                          </m:e>
                          <m:sub>
                            <m:r>
                              <a:rPr lang="en-US" sz="3200" b="0" i="1" smtClean="0">
                                <a:latin typeface="Cambria Math" panose="02040503050406030204" pitchFamily="18" charset="0"/>
                                <a:ea typeface="Cambria Math" panose="02040503050406030204" pitchFamily="18" charset="0"/>
                              </a:rPr>
                              <m:t>𝑜</m:t>
                            </m:r>
                          </m:sub>
                        </m:sSub>
                      </m:e>
                    </m:d>
                    <m:r>
                      <a:rPr lang="en-US" sz="3200" b="0" i="1"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ea typeface="Cambria Math" panose="02040503050406030204" pitchFamily="18" charset="0"/>
                          </a:rPr>
                        </m:ctrlPr>
                      </m:dPr>
                      <m:e>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𝑝</m:t>
                            </m:r>
                          </m:e>
                          <m:sub>
                            <m:r>
                              <a:rPr lang="en-US" sz="3200" b="0" i="1" smtClean="0">
                                <a:latin typeface="Cambria Math" panose="02040503050406030204" pitchFamily="18" charset="0"/>
                                <a:ea typeface="Cambria Math" panose="02040503050406030204" pitchFamily="18" charset="0"/>
                              </a:rPr>
                              <m:t>𝑖</m:t>
                            </m:r>
                          </m:sub>
                        </m:sSub>
                        <m:r>
                          <a:rPr lang="en-US" sz="3200" b="0" i="1" smtClean="0">
                            <a:latin typeface="Cambria Math" panose="02040503050406030204" pitchFamily="18" charset="0"/>
                            <a:ea typeface="Cambria Math" panose="02040503050406030204" pitchFamily="18" charset="0"/>
                          </a:rPr>
                          <m:t>∧</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𝑟</m:t>
                            </m:r>
                          </m:e>
                          <m:sub>
                            <m:r>
                              <a:rPr lang="en-US" sz="3200" b="0" i="1" smtClean="0">
                                <a:latin typeface="Cambria Math" panose="02040503050406030204" pitchFamily="18" charset="0"/>
                                <a:ea typeface="Cambria Math" panose="02040503050406030204" pitchFamily="18" charset="0"/>
                              </a:rPr>
                              <m:t>𝑜</m:t>
                            </m:r>
                          </m:sub>
                        </m:sSub>
                      </m:e>
                    </m:d>
                    <m:r>
                      <a:rPr lang="en-US" sz="3200" b="0" i="1" smtClean="0">
                        <a:latin typeface="Cambria Math" panose="02040503050406030204" pitchFamily="18" charset="0"/>
                        <a:ea typeface="Cambria Math" panose="02040503050406030204" pitchFamily="18" charset="0"/>
                      </a:rPr>
                      <m:t>=</m:t>
                    </m:r>
                  </m:oMath>
                </a14:m>
                <a:r>
                  <a:rPr lang="en-US" sz="3200" dirty="0"/>
                  <a:t> T</a:t>
                </a:r>
              </a:p>
            </p:txBody>
          </p:sp>
        </mc:Choice>
        <mc:Fallback xmlns="">
          <p:sp>
            <p:nvSpPr>
              <p:cNvPr id="5" name="TextBox 4">
                <a:extLst>
                  <a:ext uri="{FF2B5EF4-FFF2-40B4-BE49-F238E27FC236}">
                    <a16:creationId xmlns:a16="http://schemas.microsoft.com/office/drawing/2014/main" id="{E1C23F38-7199-8C6D-5A65-A438C143795F}"/>
                  </a:ext>
                </a:extLst>
              </p:cNvPr>
              <p:cNvSpPr txBox="1">
                <a:spLocks noRot="1" noChangeAspect="1" noMove="1" noResize="1" noEditPoints="1" noAdjustHandles="1" noChangeArrowheads="1" noChangeShapeType="1" noTextEdit="1"/>
              </p:cNvSpPr>
              <p:nvPr/>
            </p:nvSpPr>
            <p:spPr>
              <a:xfrm>
                <a:off x="499568" y="5301414"/>
                <a:ext cx="8615372" cy="584775"/>
              </a:xfrm>
              <a:prstGeom prst="rect">
                <a:avLst/>
              </a:prstGeom>
              <a:blipFill>
                <a:blip r:embed="rId13"/>
                <a:stretch>
                  <a:fillRect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38812991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CA95624-F2A0-3491-21E7-FB43C43EC347}"/>
                  </a:ext>
                </a:extLst>
              </p:cNvPr>
              <p:cNvSpPr txBox="1"/>
              <p:nvPr/>
            </p:nvSpPr>
            <p:spPr>
              <a:xfrm>
                <a:off x="599515" y="1421247"/>
                <a:ext cx="5697651" cy="830997"/>
              </a:xfrm>
              <a:prstGeom prst="rect">
                <a:avLst/>
              </a:prstGeom>
              <a:noFill/>
            </p:spPr>
            <p:txBody>
              <a:bodyPr wrap="square" rtlCol="0">
                <a:spAutoFit/>
              </a:bodyPr>
              <a:lstStyle/>
              <a:p>
                <a:r>
                  <a:rPr lang="en-US" sz="2400" dirty="0"/>
                  <a:t>Whenever we measure spin in the y direction, it is either up or down: </a:t>
                </a:r>
                <a14:m>
                  <m:oMath xmlns:m="http://schemas.openxmlformats.org/officeDocument/2006/math">
                    <m:r>
                      <a:rPr lang="en-US" sz="2400" i="1">
                        <a:latin typeface="Cambria Math" panose="02040503050406030204" pitchFamily="18" charset="0"/>
                      </a:rPr>
                      <m:t>𝑞</m:t>
                    </m:r>
                    <m:r>
                      <a:rPr lang="en-US" sz="2400" i="1">
                        <a:latin typeface="Cambria Math" panose="02040503050406030204" pitchFamily="18" charset="0"/>
                      </a:rPr>
                      <m:t>∨</m:t>
                    </m:r>
                    <m:r>
                      <a:rPr lang="en-US" sz="2400" i="1">
                        <a:latin typeface="Cambria Math" panose="02040503050406030204" pitchFamily="18" charset="0"/>
                      </a:rPr>
                      <m:t>𝑟</m:t>
                    </m:r>
                    <m:r>
                      <a:rPr lang="en-US" sz="2400" i="1">
                        <a:latin typeface="Cambria Math" panose="02040503050406030204" pitchFamily="18" charset="0"/>
                      </a:rPr>
                      <m:t>=</m:t>
                    </m:r>
                  </m:oMath>
                </a14:m>
                <a:r>
                  <a:rPr lang="en-US" sz="2400" dirty="0"/>
                  <a:t>T</a:t>
                </a:r>
              </a:p>
            </p:txBody>
          </p:sp>
        </mc:Choice>
        <mc:Fallback xmlns="">
          <p:sp>
            <p:nvSpPr>
              <p:cNvPr id="10" name="TextBox 9">
                <a:extLst>
                  <a:ext uri="{FF2B5EF4-FFF2-40B4-BE49-F238E27FC236}">
                    <a16:creationId xmlns:a16="http://schemas.microsoft.com/office/drawing/2014/main" id="{DCA95624-F2A0-3491-21E7-FB43C43EC347}"/>
                  </a:ext>
                </a:extLst>
              </p:cNvPr>
              <p:cNvSpPr txBox="1">
                <a:spLocks noRot="1" noChangeAspect="1" noMove="1" noResize="1" noEditPoints="1" noAdjustHandles="1" noChangeArrowheads="1" noChangeShapeType="1" noTextEdit="1"/>
              </p:cNvSpPr>
              <p:nvPr/>
            </p:nvSpPr>
            <p:spPr>
              <a:xfrm>
                <a:off x="599515" y="1421247"/>
                <a:ext cx="5697651" cy="830997"/>
              </a:xfrm>
              <a:prstGeom prst="rect">
                <a:avLst/>
              </a:prstGeom>
              <a:blipFill>
                <a:blip r:embed="rId2"/>
                <a:stretch>
                  <a:fillRect l="-1604" t="-5882" b="-16176"/>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EC435BE9-75A4-E31B-9B10-19D05C36F04F}"/>
              </a:ext>
            </a:extLst>
          </p:cNvPr>
          <p:cNvSpPr txBox="1"/>
          <p:nvPr/>
        </p:nvSpPr>
        <p:spPr>
          <a:xfrm>
            <a:off x="599516" y="2653933"/>
            <a:ext cx="6154269" cy="461665"/>
          </a:xfrm>
          <a:prstGeom prst="rect">
            <a:avLst/>
          </a:prstGeom>
          <a:noFill/>
        </p:spPr>
        <p:txBody>
          <a:bodyPr wrap="square" rtlCol="0">
            <a:spAutoFit/>
          </a:bodyPr>
          <a:lstStyle/>
          <a:p>
            <a:r>
              <a:rPr lang="en-US" sz="2400" dirty="0"/>
              <a:t>This is true even if we prepare x-spin up</a:t>
            </a:r>
          </a:p>
        </p:txBody>
      </p:sp>
      <p:sp>
        <p:nvSpPr>
          <p:cNvPr id="21" name="TextBox 20">
            <a:extLst>
              <a:ext uri="{FF2B5EF4-FFF2-40B4-BE49-F238E27FC236}">
                <a16:creationId xmlns:a16="http://schemas.microsoft.com/office/drawing/2014/main" id="{EAE89D42-4C8E-414A-C1CD-869F7BF3325A}"/>
              </a:ext>
            </a:extLst>
          </p:cNvPr>
          <p:cNvSpPr txBox="1"/>
          <p:nvPr/>
        </p:nvSpPr>
        <p:spPr>
          <a:xfrm>
            <a:off x="438133" y="5187491"/>
            <a:ext cx="8482322" cy="769441"/>
          </a:xfrm>
          <a:prstGeom prst="rect">
            <a:avLst/>
          </a:prstGeom>
          <a:noFill/>
        </p:spPr>
        <p:txBody>
          <a:bodyPr wrap="none" rtlCol="0">
            <a:spAutoFit/>
          </a:bodyPr>
          <a:lstStyle/>
          <a:p>
            <a:r>
              <a:rPr lang="en-US" sz="4400" dirty="0">
                <a:solidFill>
                  <a:srgbClr val="C00000"/>
                </a:solidFill>
              </a:rPr>
              <a:t>Disjunction works differently in QM!</a:t>
            </a:r>
          </a:p>
        </p:txBody>
      </p:sp>
      <p:cxnSp>
        <p:nvCxnSpPr>
          <p:cNvPr id="4" name="Straight Arrow Connector 3">
            <a:extLst>
              <a:ext uri="{FF2B5EF4-FFF2-40B4-BE49-F238E27FC236}">
                <a16:creationId xmlns:a16="http://schemas.microsoft.com/office/drawing/2014/main" id="{ECC0482E-D353-FDE8-AFC9-130DE51CBB6F}"/>
              </a:ext>
            </a:extLst>
          </p:cNvPr>
          <p:cNvCxnSpPr>
            <a:cxnSpLocks/>
          </p:cNvCxnSpPr>
          <p:nvPr/>
        </p:nvCxnSpPr>
        <p:spPr>
          <a:xfrm flipV="1">
            <a:off x="8256270" y="1285788"/>
            <a:ext cx="0" cy="2028565"/>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2CE4A076-AC4B-B403-B31B-3CDEFA10B33A}"/>
              </a:ext>
            </a:extLst>
          </p:cNvPr>
          <p:cNvCxnSpPr>
            <a:cxnSpLocks/>
          </p:cNvCxnSpPr>
          <p:nvPr/>
        </p:nvCxnSpPr>
        <p:spPr>
          <a:xfrm flipV="1">
            <a:off x="7924800" y="2209800"/>
            <a:ext cx="660418" cy="200978"/>
          </a:xfrm>
          <a:prstGeom prst="straightConnector1">
            <a:avLst/>
          </a:prstGeom>
          <a:ln w="12700">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DC0FF89-8714-4260-FBAB-AFA53548D86D}"/>
                  </a:ext>
                </a:extLst>
              </p:cNvPr>
              <p:cNvSpPr txBox="1"/>
              <p:nvPr/>
            </p:nvSpPr>
            <p:spPr>
              <a:xfrm>
                <a:off x="8255009" y="1195897"/>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oMath>
                  </m:oMathPara>
                </a14:m>
                <a:endParaRPr lang="en-US" dirty="0"/>
              </a:p>
            </p:txBody>
          </p:sp>
        </mc:Choice>
        <mc:Fallback xmlns="">
          <p:sp>
            <p:nvSpPr>
              <p:cNvPr id="8" name="TextBox 7">
                <a:extLst>
                  <a:ext uri="{FF2B5EF4-FFF2-40B4-BE49-F238E27FC236}">
                    <a16:creationId xmlns:a16="http://schemas.microsoft.com/office/drawing/2014/main" id="{3DC0FF89-8714-4260-FBAB-AFA53548D86D}"/>
                  </a:ext>
                </a:extLst>
              </p:cNvPr>
              <p:cNvSpPr txBox="1">
                <a:spLocks noRot="1" noChangeAspect="1" noMove="1" noResize="1" noEditPoints="1" noAdjustHandles="1" noChangeArrowheads="1" noChangeShapeType="1" noTextEdit="1"/>
              </p:cNvSpPr>
              <p:nvPr/>
            </p:nvSpPr>
            <p:spPr>
              <a:xfrm>
                <a:off x="8255009" y="1195897"/>
                <a:ext cx="371384" cy="369332"/>
              </a:xfrm>
              <a:prstGeom prst="rect">
                <a:avLst/>
              </a:prstGeom>
              <a:blipFill>
                <a:blip r:embed="rId3"/>
                <a:stretch>
                  <a:fillRect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DAC3E85-3563-84AC-9728-A78A1F4A07C6}"/>
                  </a:ext>
                </a:extLst>
              </p:cNvPr>
              <p:cNvSpPr txBox="1"/>
              <p:nvPr/>
            </p:nvSpPr>
            <p:spPr>
              <a:xfrm>
                <a:off x="8381553" y="2204643"/>
                <a:ext cx="36798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𝑥</m:t>
                      </m:r>
                    </m:oMath>
                  </m:oMathPara>
                </a14:m>
                <a:endParaRPr lang="en-US" dirty="0"/>
              </a:p>
            </p:txBody>
          </p:sp>
        </mc:Choice>
        <mc:Fallback xmlns="">
          <p:sp>
            <p:nvSpPr>
              <p:cNvPr id="9" name="TextBox 8">
                <a:extLst>
                  <a:ext uri="{FF2B5EF4-FFF2-40B4-BE49-F238E27FC236}">
                    <a16:creationId xmlns:a16="http://schemas.microsoft.com/office/drawing/2014/main" id="{1DAC3E85-3563-84AC-9728-A78A1F4A07C6}"/>
                  </a:ext>
                </a:extLst>
              </p:cNvPr>
              <p:cNvSpPr txBox="1">
                <a:spLocks noRot="1" noChangeAspect="1" noMove="1" noResize="1" noEditPoints="1" noAdjustHandles="1" noChangeArrowheads="1" noChangeShapeType="1" noTextEdit="1"/>
              </p:cNvSpPr>
              <p:nvPr/>
            </p:nvSpPr>
            <p:spPr>
              <a:xfrm>
                <a:off x="8381553" y="2204643"/>
                <a:ext cx="367986" cy="369332"/>
              </a:xfrm>
              <a:prstGeom prst="rect">
                <a:avLst/>
              </a:prstGeom>
              <a:blipFill>
                <a:blip r:embed="rId4"/>
                <a:stretch>
                  <a:fillRect/>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45236340-4BCC-F280-DBD2-80B7E15365B3}"/>
              </a:ext>
            </a:extLst>
          </p:cNvPr>
          <p:cNvCxnSpPr>
            <a:cxnSpLocks/>
          </p:cNvCxnSpPr>
          <p:nvPr/>
        </p:nvCxnSpPr>
        <p:spPr>
          <a:xfrm flipV="1">
            <a:off x="9605206" y="1280631"/>
            <a:ext cx="0" cy="2028565"/>
          </a:xfrm>
          <a:prstGeom prst="straightConnector1">
            <a:avLst/>
          </a:prstGeom>
          <a:ln w="12700">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B320988-BD4A-9FF5-0CDC-2775AEEA6156}"/>
              </a:ext>
            </a:extLst>
          </p:cNvPr>
          <p:cNvCxnSpPr>
            <a:cxnSpLocks/>
          </p:cNvCxnSpPr>
          <p:nvPr/>
        </p:nvCxnSpPr>
        <p:spPr>
          <a:xfrm flipV="1">
            <a:off x="9603945" y="2204643"/>
            <a:ext cx="330209" cy="100489"/>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Oval 22">
            <a:extLst>
              <a:ext uri="{FF2B5EF4-FFF2-40B4-BE49-F238E27FC236}">
                <a16:creationId xmlns:a16="http://schemas.microsoft.com/office/drawing/2014/main" id="{4121CECB-BEBB-7BB8-E93C-79D2C41654F9}"/>
              </a:ext>
            </a:extLst>
          </p:cNvPr>
          <p:cNvSpPr/>
          <p:nvPr/>
        </p:nvSpPr>
        <p:spPr>
          <a:xfrm>
            <a:off x="9281160" y="1280631"/>
            <a:ext cx="652994" cy="2028565"/>
          </a:xfrm>
          <a:prstGeom prst="ellipse">
            <a:avLst/>
          </a:prstGeom>
          <a:ln w="12700">
            <a:solidFill>
              <a:schemeClr val="accent1">
                <a:lumMod val="50000"/>
              </a:schemeClr>
            </a:solidFill>
            <a:prstDash val="dash"/>
            <a:headEnd type="triangl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EB920829-6F74-F5AB-27C8-009358FE44A7}"/>
                  </a:ext>
                </a:extLst>
              </p:cNvPr>
              <p:cNvSpPr txBox="1"/>
              <p:nvPr/>
            </p:nvSpPr>
            <p:spPr>
              <a:xfrm>
                <a:off x="9582160" y="1919024"/>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24" name="TextBox 23">
                <a:extLst>
                  <a:ext uri="{FF2B5EF4-FFF2-40B4-BE49-F238E27FC236}">
                    <a16:creationId xmlns:a16="http://schemas.microsoft.com/office/drawing/2014/main" id="{EB920829-6F74-F5AB-27C8-009358FE44A7}"/>
                  </a:ext>
                </a:extLst>
              </p:cNvPr>
              <p:cNvSpPr txBox="1">
                <a:spLocks noRot="1" noChangeAspect="1" noMove="1" noResize="1" noEditPoints="1" noAdjustHandles="1" noChangeArrowheads="1" noChangeShapeType="1" noTextEdit="1"/>
              </p:cNvSpPr>
              <p:nvPr/>
            </p:nvSpPr>
            <p:spPr>
              <a:xfrm>
                <a:off x="9582160" y="1919024"/>
                <a:ext cx="371384" cy="369332"/>
              </a:xfrm>
              <a:prstGeom prst="rect">
                <a:avLst/>
              </a:prstGeom>
              <a:blipFill>
                <a:blip r:embed="rId5"/>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DA607BC4-1BB5-7045-C492-DB64F0A404AB}"/>
                  </a:ext>
                </a:extLst>
              </p:cNvPr>
              <p:cNvSpPr txBox="1"/>
              <p:nvPr/>
            </p:nvSpPr>
            <p:spPr>
              <a:xfrm>
                <a:off x="9281160" y="1638301"/>
                <a:ext cx="37138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𝑞</m:t>
                      </m:r>
                    </m:oMath>
                  </m:oMathPara>
                </a14:m>
                <a:endParaRPr lang="en-US" dirty="0"/>
              </a:p>
            </p:txBody>
          </p:sp>
        </mc:Choice>
        <mc:Fallback xmlns="">
          <p:sp>
            <p:nvSpPr>
              <p:cNvPr id="25" name="TextBox 24">
                <a:extLst>
                  <a:ext uri="{FF2B5EF4-FFF2-40B4-BE49-F238E27FC236}">
                    <a16:creationId xmlns:a16="http://schemas.microsoft.com/office/drawing/2014/main" id="{DA607BC4-1BB5-7045-C492-DB64F0A404AB}"/>
                  </a:ext>
                </a:extLst>
              </p:cNvPr>
              <p:cNvSpPr txBox="1">
                <a:spLocks noRot="1" noChangeAspect="1" noMove="1" noResize="1" noEditPoints="1" noAdjustHandles="1" noChangeArrowheads="1" noChangeShapeType="1" noTextEdit="1"/>
              </p:cNvSpPr>
              <p:nvPr/>
            </p:nvSpPr>
            <p:spPr>
              <a:xfrm>
                <a:off x="9281160" y="1638301"/>
                <a:ext cx="371384" cy="369332"/>
              </a:xfrm>
              <a:prstGeom prst="rect">
                <a:avLst/>
              </a:prstGeom>
              <a:blipFill>
                <a:blip r:embed="rId6"/>
                <a:stretch>
                  <a:fillRect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5EA6B03C-B435-438C-DD38-0035174F631B}"/>
                  </a:ext>
                </a:extLst>
              </p:cNvPr>
              <p:cNvSpPr txBox="1"/>
              <p:nvPr/>
            </p:nvSpPr>
            <p:spPr>
              <a:xfrm>
                <a:off x="9295931" y="2473748"/>
                <a:ext cx="35163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𝑟</m:t>
                      </m:r>
                    </m:oMath>
                  </m:oMathPara>
                </a14:m>
                <a:endParaRPr lang="en-US" dirty="0"/>
              </a:p>
            </p:txBody>
          </p:sp>
        </mc:Choice>
        <mc:Fallback xmlns="">
          <p:sp>
            <p:nvSpPr>
              <p:cNvPr id="26" name="TextBox 25">
                <a:extLst>
                  <a:ext uri="{FF2B5EF4-FFF2-40B4-BE49-F238E27FC236}">
                    <a16:creationId xmlns:a16="http://schemas.microsoft.com/office/drawing/2014/main" id="{5EA6B03C-B435-438C-DD38-0035174F631B}"/>
                  </a:ext>
                </a:extLst>
              </p:cNvPr>
              <p:cNvSpPr txBox="1">
                <a:spLocks noRot="1" noChangeAspect="1" noMove="1" noResize="1" noEditPoints="1" noAdjustHandles="1" noChangeArrowheads="1" noChangeShapeType="1" noTextEdit="1"/>
              </p:cNvSpPr>
              <p:nvPr/>
            </p:nvSpPr>
            <p:spPr>
              <a:xfrm>
                <a:off x="9295931" y="2473748"/>
                <a:ext cx="351635" cy="369332"/>
              </a:xfrm>
              <a:prstGeom prst="rect">
                <a:avLst/>
              </a:prstGeom>
              <a:blipFill>
                <a:blip r:embed="rId7"/>
                <a:stretch>
                  <a:fillRect/>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273B8540-82C8-C92D-F807-4F9BEB428D11}"/>
              </a:ext>
            </a:extLst>
          </p:cNvPr>
          <p:cNvSpPr txBox="1"/>
          <p:nvPr/>
        </p:nvSpPr>
        <p:spPr>
          <a:xfrm>
            <a:off x="230836" y="188763"/>
            <a:ext cx="3914854" cy="769441"/>
          </a:xfrm>
          <a:prstGeom prst="rect">
            <a:avLst/>
          </a:prstGeom>
          <a:noFill/>
        </p:spPr>
        <p:txBody>
          <a:bodyPr wrap="none" rtlCol="0">
            <a:spAutoFit/>
          </a:bodyPr>
          <a:lstStyle/>
          <a:p>
            <a:r>
              <a:rPr lang="en-US" sz="4400" dirty="0"/>
              <a:t>Disjunction (OR)</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5ED23E9-1FFA-17F5-5E4A-5C1B7C679EFF}"/>
                  </a:ext>
                </a:extLst>
              </p:cNvPr>
              <p:cNvSpPr txBox="1"/>
              <p:nvPr/>
            </p:nvSpPr>
            <p:spPr>
              <a:xfrm>
                <a:off x="597159" y="3777396"/>
                <a:ext cx="10776857" cy="461665"/>
              </a:xfrm>
              <a:prstGeom prst="rect">
                <a:avLst/>
              </a:prstGeom>
              <a:noFill/>
            </p:spPr>
            <p:txBody>
              <a:bodyPr wrap="square" rtlCol="0">
                <a:spAutoFit/>
              </a:bodyPr>
              <a:lstStyle/>
              <a:p>
                <a:r>
                  <a:rPr lang="en-US" sz="2400" dirty="0"/>
                  <a:t>But if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 </m:t>
                    </m:r>
                  </m:oMath>
                </a14:m>
                <a:r>
                  <a:rPr lang="en-US" sz="2400" dirty="0"/>
                  <a:t>T, then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 </m:t>
                    </m:r>
                  </m:oMath>
                </a14:m>
                <a:r>
                  <a:rPr lang="en-US" sz="2400" dirty="0"/>
                  <a:t>F even though </a:t>
                </a:r>
                <a14:m>
                  <m:oMath xmlns:m="http://schemas.openxmlformats.org/officeDocument/2006/math">
                    <m:r>
                      <a:rPr lang="en-US" sz="2400" i="1">
                        <a:latin typeface="Cambria Math" panose="02040503050406030204" pitchFamily="18" charset="0"/>
                      </a:rPr>
                      <m:t>𝑞</m:t>
                    </m:r>
                    <m:r>
                      <a:rPr lang="en-US" sz="2400" i="1">
                        <a:latin typeface="Cambria Math" panose="02040503050406030204" pitchFamily="18" charset="0"/>
                      </a:rPr>
                      <m:t>∨</m:t>
                    </m:r>
                    <m:r>
                      <a:rPr lang="en-US" sz="2400" i="1">
                        <a:latin typeface="Cambria Math" panose="02040503050406030204" pitchFamily="18" charset="0"/>
                      </a:rPr>
                      <m:t>𝑟</m:t>
                    </m:r>
                    <m:r>
                      <a:rPr lang="en-US" sz="2400" i="1">
                        <a:latin typeface="Cambria Math" panose="02040503050406030204" pitchFamily="18" charset="0"/>
                      </a:rPr>
                      <m:t>= </m:t>
                    </m:r>
                  </m:oMath>
                </a14:m>
                <a:r>
                  <a:rPr lang="en-US" sz="2400" dirty="0"/>
                  <a:t>T</a:t>
                </a:r>
              </a:p>
            </p:txBody>
          </p:sp>
        </mc:Choice>
        <mc:Fallback xmlns="">
          <p:sp>
            <p:nvSpPr>
              <p:cNvPr id="29" name="TextBox 28">
                <a:extLst>
                  <a:ext uri="{FF2B5EF4-FFF2-40B4-BE49-F238E27FC236}">
                    <a16:creationId xmlns:a16="http://schemas.microsoft.com/office/drawing/2014/main" id="{05ED23E9-1FFA-17F5-5E4A-5C1B7C679EFF}"/>
                  </a:ext>
                </a:extLst>
              </p:cNvPr>
              <p:cNvSpPr txBox="1">
                <a:spLocks noRot="1" noChangeAspect="1" noMove="1" noResize="1" noEditPoints="1" noAdjustHandles="1" noChangeArrowheads="1" noChangeShapeType="1" noTextEdit="1"/>
              </p:cNvSpPr>
              <p:nvPr/>
            </p:nvSpPr>
            <p:spPr>
              <a:xfrm>
                <a:off x="597159" y="3777396"/>
                <a:ext cx="10776857" cy="461665"/>
              </a:xfrm>
              <a:prstGeom prst="rect">
                <a:avLst/>
              </a:prstGeom>
              <a:blipFill>
                <a:blip r:embed="rId9"/>
                <a:stretch>
                  <a:fillRect l="-905" t="-10667" b="-3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extBox 1">
                <a:extLst>
                  <a:ext uri="{FF2B5EF4-FFF2-40B4-BE49-F238E27FC236}">
                    <a16:creationId xmlns:a16="http://schemas.microsoft.com/office/drawing/2014/main" id="{AA62557F-0D1E-F49F-9A09-DAE3C937504A}"/>
                  </a:ext>
                </a:extLst>
              </p:cNvPr>
              <p:cNvSpPr txBox="1"/>
              <p:nvPr/>
            </p:nvSpPr>
            <p:spPr>
              <a:xfrm>
                <a:off x="5232400" y="188763"/>
                <a:ext cx="6593840" cy="769441"/>
              </a:xfrm>
              <a:prstGeom prst="rect">
                <a:avLst/>
              </a:prstGeom>
              <a:noFill/>
            </p:spPr>
            <p:txBody>
              <a:bodyPr wrap="square" rtlCol="0">
                <a:spAutoFit/>
              </a:bodyPr>
              <a:lstStyle/>
              <a:p>
                <a14:m>
                  <m:oMath xmlns:m="http://schemas.openxmlformats.org/officeDocument/2006/math">
                    <m:r>
                      <a:rPr lang="en-US" sz="4400" i="1" smtClean="0">
                        <a:latin typeface="Cambria Math" panose="02040503050406030204" pitchFamily="18" charset="0"/>
                      </a:rPr>
                      <m:t>𝑞</m:t>
                    </m:r>
                    <m:r>
                      <a:rPr lang="en-US" sz="4400" i="1" smtClean="0">
                        <a:latin typeface="Cambria Math" panose="02040503050406030204" pitchFamily="18" charset="0"/>
                      </a:rPr>
                      <m:t>∨</m:t>
                    </m:r>
                    <m:r>
                      <a:rPr lang="en-US" sz="4400" i="1" smtClean="0">
                        <a:latin typeface="Cambria Math" panose="02040503050406030204" pitchFamily="18" charset="0"/>
                      </a:rPr>
                      <m:t>𝑟</m:t>
                    </m:r>
                    <m:r>
                      <a:rPr lang="en-US" sz="4400" i="1" smtClean="0">
                        <a:latin typeface="Cambria Math" panose="02040503050406030204" pitchFamily="18" charset="0"/>
                      </a:rPr>
                      <m:t>= </m:t>
                    </m:r>
                  </m:oMath>
                </a14:m>
                <a:r>
                  <a:rPr lang="en-US" sz="4400" dirty="0"/>
                  <a:t>T </a:t>
                </a:r>
                <a14:m>
                  <m:oMath xmlns:m="http://schemas.openxmlformats.org/officeDocument/2006/math">
                    <m:r>
                      <a:rPr lang="en-US" sz="4400" i="1">
                        <a:latin typeface="Cambria Math" panose="02040503050406030204" pitchFamily="18" charset="0"/>
                      </a:rPr>
                      <m:t>↔</m:t>
                    </m:r>
                    <m:r>
                      <a:rPr lang="en-US" sz="4400" i="1">
                        <a:latin typeface="Cambria Math" panose="02040503050406030204" pitchFamily="18" charset="0"/>
                      </a:rPr>
                      <m:t>𝑞</m:t>
                    </m:r>
                    <m:r>
                      <a:rPr lang="en-US" sz="4400" i="1">
                        <a:latin typeface="Cambria Math" panose="02040503050406030204" pitchFamily="18" charset="0"/>
                      </a:rPr>
                      <m:t>= </m:t>
                    </m:r>
                  </m:oMath>
                </a14:m>
                <a:r>
                  <a:rPr lang="en-US" sz="4400" dirty="0"/>
                  <a:t>T</a:t>
                </a:r>
                <a14:m>
                  <m:oMath xmlns:m="http://schemas.openxmlformats.org/officeDocument/2006/math">
                    <m:r>
                      <m:rPr>
                        <m:nor/>
                      </m:rPr>
                      <a:rPr lang="en-US" sz="4400" dirty="0"/>
                      <m:t> </m:t>
                    </m:r>
                    <m:r>
                      <m:rPr>
                        <m:nor/>
                      </m:rPr>
                      <a:rPr lang="en-US" sz="4400" dirty="0"/>
                      <m:t>or</m:t>
                    </m:r>
                    <m:r>
                      <m:rPr>
                        <m:nor/>
                      </m:rPr>
                      <a:rPr lang="en-US" sz="4400" dirty="0"/>
                      <m:t> </m:t>
                    </m:r>
                    <m:r>
                      <a:rPr lang="en-US" sz="4400" i="1">
                        <a:latin typeface="Cambria Math" panose="02040503050406030204" pitchFamily="18" charset="0"/>
                      </a:rPr>
                      <m:t>𝑟</m:t>
                    </m:r>
                    <m:r>
                      <a:rPr lang="en-US" sz="4400" i="1">
                        <a:latin typeface="Cambria Math" panose="02040503050406030204" pitchFamily="18" charset="0"/>
                      </a:rPr>
                      <m:t>=</m:t>
                    </m:r>
                    <m:r>
                      <m:rPr>
                        <m:nor/>
                      </m:rPr>
                      <a:rPr lang="en-US" sz="4400" dirty="0"/>
                      <m:t>T</m:t>
                    </m:r>
                  </m:oMath>
                </a14:m>
                <a:endParaRPr lang="en-US" sz="4400" dirty="0"/>
              </a:p>
            </p:txBody>
          </p:sp>
        </mc:Choice>
        <mc:Fallback xmlns="">
          <p:sp>
            <p:nvSpPr>
              <p:cNvPr id="2" name="TextBox 1">
                <a:extLst>
                  <a:ext uri="{FF2B5EF4-FFF2-40B4-BE49-F238E27FC236}">
                    <a16:creationId xmlns:a16="http://schemas.microsoft.com/office/drawing/2014/main" id="{AA62557F-0D1E-F49F-9A09-DAE3C937504A}"/>
                  </a:ext>
                </a:extLst>
              </p:cNvPr>
              <p:cNvSpPr txBox="1">
                <a:spLocks noRot="1" noChangeAspect="1" noMove="1" noResize="1" noEditPoints="1" noAdjustHandles="1" noChangeArrowheads="1" noChangeShapeType="1" noTextEdit="1"/>
              </p:cNvSpPr>
              <p:nvPr/>
            </p:nvSpPr>
            <p:spPr>
              <a:xfrm>
                <a:off x="5232400" y="188763"/>
                <a:ext cx="6593840" cy="769441"/>
              </a:xfrm>
              <a:prstGeom prst="rect">
                <a:avLst/>
              </a:prstGeom>
              <a:blipFill>
                <a:blip r:embed="rId10"/>
                <a:stretch>
                  <a:fillRect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27737677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F5756791-05F9-1678-912D-D61346201B68}"/>
                  </a:ext>
                </a:extLst>
              </p:cNvPr>
              <p:cNvSpPr txBox="1"/>
              <p:nvPr/>
            </p:nvSpPr>
            <p:spPr>
              <a:xfrm>
                <a:off x="597159" y="3777396"/>
                <a:ext cx="10776857" cy="461665"/>
              </a:xfrm>
              <a:prstGeom prst="rect">
                <a:avLst/>
              </a:prstGeom>
              <a:noFill/>
            </p:spPr>
            <p:txBody>
              <a:bodyPr wrap="square" rtlCol="0">
                <a:spAutoFit/>
              </a:bodyPr>
              <a:lstStyle/>
              <a:p>
                <a:r>
                  <a:rPr lang="en-US" sz="2400" dirty="0"/>
                  <a:t>But if </a:t>
                </a:r>
                <a14:m>
                  <m:oMath xmlns:m="http://schemas.openxmlformats.org/officeDocument/2006/math">
                    <m:r>
                      <a:rPr lang="en-US" sz="2400" b="0" i="1" smtClean="0">
                        <a:latin typeface="Cambria Math" panose="02040503050406030204" pitchFamily="18" charset="0"/>
                      </a:rPr>
                      <m:t>𝑝</m:t>
                    </m:r>
                    <m:r>
                      <a:rPr lang="en-US" sz="2400" b="0" i="1" smtClean="0">
                        <a:latin typeface="Cambria Math" panose="02040503050406030204" pitchFamily="18" charset="0"/>
                      </a:rPr>
                      <m:t>= </m:t>
                    </m:r>
                  </m:oMath>
                </a14:m>
                <a:r>
                  <a:rPr lang="en-US" sz="2400" dirty="0"/>
                  <a:t>T, then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 </m:t>
                    </m:r>
                  </m:oMath>
                </a14:m>
                <a:r>
                  <a:rPr lang="en-US" sz="2400" dirty="0"/>
                  <a:t>F even though </a:t>
                </a:r>
                <a14:m>
                  <m:oMath xmlns:m="http://schemas.openxmlformats.org/officeDocument/2006/math">
                    <m:r>
                      <a:rPr lang="en-US" sz="2400" i="1">
                        <a:latin typeface="Cambria Math" panose="02040503050406030204" pitchFamily="18" charset="0"/>
                      </a:rPr>
                      <m:t>𝑞</m:t>
                    </m:r>
                    <m:r>
                      <a:rPr lang="en-US" sz="2400" i="1">
                        <a:latin typeface="Cambria Math" panose="02040503050406030204" pitchFamily="18" charset="0"/>
                      </a:rPr>
                      <m:t>∨</m:t>
                    </m:r>
                    <m:r>
                      <a:rPr lang="en-US" sz="2400" i="1">
                        <a:latin typeface="Cambria Math" panose="02040503050406030204" pitchFamily="18" charset="0"/>
                      </a:rPr>
                      <m:t>𝑟</m:t>
                    </m:r>
                    <m:r>
                      <a:rPr lang="en-US" sz="2400" i="1">
                        <a:latin typeface="Cambria Math" panose="02040503050406030204" pitchFamily="18" charset="0"/>
                      </a:rPr>
                      <m:t>= </m:t>
                    </m:r>
                  </m:oMath>
                </a14:m>
                <a:r>
                  <a:rPr lang="en-US" sz="2400" dirty="0"/>
                  <a:t>T</a:t>
                </a:r>
              </a:p>
            </p:txBody>
          </p:sp>
        </mc:Choice>
        <mc:Fallback xmlns="">
          <p:sp>
            <p:nvSpPr>
              <p:cNvPr id="12" name="TextBox 11">
                <a:extLst>
                  <a:ext uri="{FF2B5EF4-FFF2-40B4-BE49-F238E27FC236}">
                    <a16:creationId xmlns:a16="http://schemas.microsoft.com/office/drawing/2014/main" id="{F5756791-05F9-1678-912D-D61346201B68}"/>
                  </a:ext>
                </a:extLst>
              </p:cNvPr>
              <p:cNvSpPr txBox="1">
                <a:spLocks noRot="1" noChangeAspect="1" noMove="1" noResize="1" noEditPoints="1" noAdjustHandles="1" noChangeArrowheads="1" noChangeShapeType="1" noTextEdit="1"/>
              </p:cNvSpPr>
              <p:nvPr/>
            </p:nvSpPr>
            <p:spPr>
              <a:xfrm>
                <a:off x="597159" y="3777396"/>
                <a:ext cx="10776857" cy="461665"/>
              </a:xfrm>
              <a:prstGeom prst="rect">
                <a:avLst/>
              </a:prstGeom>
              <a:blipFill>
                <a:blip r:embed="rId2"/>
                <a:stretch>
                  <a:fillRect l="-905" t="-10667" b="-30667"/>
                </a:stretch>
              </a:blipFill>
            </p:spPr>
            <p:txBody>
              <a:bodyPr/>
              <a:lstStyle/>
              <a:p>
                <a:r>
                  <a:rPr lang="en-US">
                    <a:noFill/>
                  </a:rPr>
                  <a:t> </a:t>
                </a:r>
              </a:p>
            </p:txBody>
          </p:sp>
        </mc:Fallback>
      </mc:AlternateContent>
      <p:sp>
        <p:nvSpPr>
          <p:cNvPr id="28" name="TextBox 27">
            <a:extLst>
              <a:ext uri="{FF2B5EF4-FFF2-40B4-BE49-F238E27FC236}">
                <a16:creationId xmlns:a16="http://schemas.microsoft.com/office/drawing/2014/main" id="{273B8540-82C8-C92D-F807-4F9BEB428D11}"/>
              </a:ext>
            </a:extLst>
          </p:cNvPr>
          <p:cNvSpPr txBox="1"/>
          <p:nvPr/>
        </p:nvSpPr>
        <p:spPr>
          <a:xfrm>
            <a:off x="230836" y="188763"/>
            <a:ext cx="3914854" cy="769441"/>
          </a:xfrm>
          <a:prstGeom prst="rect">
            <a:avLst/>
          </a:prstGeom>
          <a:noFill/>
        </p:spPr>
        <p:txBody>
          <a:bodyPr wrap="none" rtlCol="0">
            <a:spAutoFit/>
          </a:bodyPr>
          <a:lstStyle/>
          <a:p>
            <a:r>
              <a:rPr lang="en-US" sz="4400" dirty="0"/>
              <a:t>Disjunction (OR)</a:t>
            </a:r>
          </a:p>
        </p:txBody>
      </p:sp>
      <p:grpSp>
        <p:nvGrpSpPr>
          <p:cNvPr id="5" name="Group 4">
            <a:extLst>
              <a:ext uri="{FF2B5EF4-FFF2-40B4-BE49-F238E27FC236}">
                <a16:creationId xmlns:a16="http://schemas.microsoft.com/office/drawing/2014/main" id="{89C585EB-FF55-3ADA-4533-40D8F26CEEEE}"/>
              </a:ext>
            </a:extLst>
          </p:cNvPr>
          <p:cNvGrpSpPr/>
          <p:nvPr/>
        </p:nvGrpSpPr>
        <p:grpSpPr>
          <a:xfrm>
            <a:off x="8957387" y="1285065"/>
            <a:ext cx="2024069" cy="2546049"/>
            <a:chOff x="6606073" y="2691042"/>
            <a:chExt cx="2024069" cy="2546049"/>
          </a:xfrm>
        </p:grpSpPr>
        <mc:AlternateContent xmlns:mc="http://schemas.openxmlformats.org/markup-compatibility/2006" xmlns:a14="http://schemas.microsoft.com/office/drawing/2010/main">
          <mc:Choice Requires="a14">
            <p:sp>
              <p:nvSpPr>
                <p:cNvPr id="6" name="Oval 5">
                  <a:extLst>
                    <a:ext uri="{FF2B5EF4-FFF2-40B4-BE49-F238E27FC236}">
                      <a16:creationId xmlns:a16="http://schemas.microsoft.com/office/drawing/2014/main" id="{8CC997AA-D896-E78F-B897-9BDAD714F89C}"/>
                    </a:ext>
                  </a:extLst>
                </p:cNvPr>
                <p:cNvSpPr/>
                <p:nvPr/>
              </p:nvSpPr>
              <p:spPr>
                <a:xfrm>
                  <a:off x="7281697" y="2691042"/>
                  <a:ext cx="646330" cy="646330"/>
                </a:xfrm>
                <a:prstGeom prst="ellipse">
                  <a:avLst/>
                </a:pr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𝑝</m:t>
                        </m:r>
                      </m:oMath>
                    </m:oMathPara>
                  </a14:m>
                  <a:endParaRPr lang="en-US" dirty="0">
                    <a:solidFill>
                      <a:schemeClr val="tx1"/>
                    </a:solidFill>
                  </a:endParaRPr>
                </a:p>
              </p:txBody>
            </p:sp>
          </mc:Choice>
          <mc:Fallback xmlns="">
            <p:sp>
              <p:nvSpPr>
                <p:cNvPr id="6" name="Oval 5">
                  <a:extLst>
                    <a:ext uri="{FF2B5EF4-FFF2-40B4-BE49-F238E27FC236}">
                      <a16:creationId xmlns:a16="http://schemas.microsoft.com/office/drawing/2014/main" id="{8CC997AA-D896-E78F-B897-9BDAD714F89C}"/>
                    </a:ext>
                  </a:extLst>
                </p:cNvPr>
                <p:cNvSpPr>
                  <a:spLocks noRot="1" noChangeAspect="1" noMove="1" noResize="1" noEditPoints="1" noAdjustHandles="1" noChangeArrowheads="1" noChangeShapeType="1" noTextEdit="1"/>
                </p:cNvSpPr>
                <p:nvPr/>
              </p:nvSpPr>
              <p:spPr>
                <a:xfrm>
                  <a:off x="7281697" y="2691042"/>
                  <a:ext cx="646330" cy="646330"/>
                </a:xfrm>
                <a:prstGeom prst="ellipse">
                  <a:avLst/>
                </a:prstGeom>
                <a:blipFill>
                  <a:blip r:embed="rId4"/>
                  <a:stretch>
                    <a:fillRect/>
                  </a:stretch>
                </a:blipFill>
                <a:ln w="28575">
                  <a:solidFill>
                    <a:schemeClr val="tx1"/>
                  </a:solidFill>
                  <a:prstDash val="dash"/>
                </a:ln>
              </p:spPr>
              <p:txBody>
                <a:bodyPr/>
                <a:lstStyle/>
                <a:p>
                  <a:r>
                    <a:rPr lang="en-US">
                      <a:noFill/>
                    </a:rPr>
                    <a:t> </a:t>
                  </a:r>
                </a:p>
              </p:txBody>
            </p:sp>
          </mc:Fallback>
        </mc:AlternateContent>
        <p:grpSp>
          <p:nvGrpSpPr>
            <p:cNvPr id="13" name="Group 12">
              <a:extLst>
                <a:ext uri="{FF2B5EF4-FFF2-40B4-BE49-F238E27FC236}">
                  <a16:creationId xmlns:a16="http://schemas.microsoft.com/office/drawing/2014/main" id="{2CED029F-7A37-9221-9047-BE81C6F4FC1F}"/>
                </a:ext>
              </a:extLst>
            </p:cNvPr>
            <p:cNvGrpSpPr/>
            <p:nvPr/>
          </p:nvGrpSpPr>
          <p:grpSpPr>
            <a:xfrm>
              <a:off x="6606073" y="3620278"/>
              <a:ext cx="2024069" cy="1616813"/>
              <a:chOff x="6606073" y="3620278"/>
              <a:chExt cx="2024069" cy="1616813"/>
            </a:xfrm>
          </p:grpSpPr>
          <p:grpSp>
            <p:nvGrpSpPr>
              <p:cNvPr id="18" name="Group 17">
                <a:extLst>
                  <a:ext uri="{FF2B5EF4-FFF2-40B4-BE49-F238E27FC236}">
                    <a16:creationId xmlns:a16="http://schemas.microsoft.com/office/drawing/2014/main" id="{6C60617F-46AB-BEEF-71E2-74FAA163EF94}"/>
                  </a:ext>
                </a:extLst>
              </p:cNvPr>
              <p:cNvGrpSpPr/>
              <p:nvPr/>
            </p:nvGrpSpPr>
            <p:grpSpPr>
              <a:xfrm>
                <a:off x="6606073" y="3620278"/>
                <a:ext cx="1004004" cy="1614195"/>
                <a:chOff x="6606073" y="3620278"/>
                <a:chExt cx="1004004" cy="1614195"/>
              </a:xfrm>
            </p:grpSpPr>
            <p:cxnSp>
              <p:nvCxnSpPr>
                <p:cNvPr id="32" name="Straight Connector 31">
                  <a:extLst>
                    <a:ext uri="{FF2B5EF4-FFF2-40B4-BE49-F238E27FC236}">
                      <a16:creationId xmlns:a16="http://schemas.microsoft.com/office/drawing/2014/main" id="{34C2DE40-A8B9-2D14-215C-5BFEA2755E63}"/>
                    </a:ext>
                  </a:extLst>
                </p:cNvPr>
                <p:cNvCxnSpPr>
                  <a:cxnSpLocks/>
                </p:cNvCxnSpPr>
                <p:nvPr/>
              </p:nvCxnSpPr>
              <p:spPr>
                <a:xfrm>
                  <a:off x="6606073" y="3620278"/>
                  <a:ext cx="0" cy="15986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819EB69-55B7-ABC5-6EE3-BD8E5489FE19}"/>
                    </a:ext>
                  </a:extLst>
                </p:cNvPr>
                <p:cNvCxnSpPr>
                  <a:cxnSpLocks/>
                </p:cNvCxnSpPr>
                <p:nvPr/>
              </p:nvCxnSpPr>
              <p:spPr>
                <a:xfrm flipH="1">
                  <a:off x="6606073" y="5218922"/>
                  <a:ext cx="737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05877454-4C02-38AC-CF44-F45C74EE0EEA}"/>
                    </a:ext>
                  </a:extLst>
                </p:cNvPr>
                <p:cNvCxnSpPr>
                  <a:cxnSpLocks/>
                </p:cNvCxnSpPr>
                <p:nvPr/>
              </p:nvCxnSpPr>
              <p:spPr>
                <a:xfrm flipH="1">
                  <a:off x="7343192" y="4214327"/>
                  <a:ext cx="266885" cy="1020146"/>
                </a:xfrm>
                <a:prstGeom prst="line">
                  <a:avLst/>
                </a:prstGeom>
                <a:ln w="38100"/>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3726D9BB-76B2-C181-1170-CE43E909104B}"/>
                  </a:ext>
                </a:extLst>
              </p:cNvPr>
              <p:cNvGrpSpPr/>
              <p:nvPr/>
            </p:nvGrpSpPr>
            <p:grpSpPr>
              <a:xfrm flipH="1">
                <a:off x="7626138" y="3622896"/>
                <a:ext cx="1004004" cy="1614195"/>
                <a:chOff x="6606073" y="3620278"/>
                <a:chExt cx="1004004" cy="1614195"/>
              </a:xfrm>
            </p:grpSpPr>
            <p:cxnSp>
              <p:nvCxnSpPr>
                <p:cNvPr id="29" name="Straight Connector 28">
                  <a:extLst>
                    <a:ext uri="{FF2B5EF4-FFF2-40B4-BE49-F238E27FC236}">
                      <a16:creationId xmlns:a16="http://schemas.microsoft.com/office/drawing/2014/main" id="{6CD043DD-F503-5F9E-2240-A9B06B141D22}"/>
                    </a:ext>
                  </a:extLst>
                </p:cNvPr>
                <p:cNvCxnSpPr>
                  <a:cxnSpLocks/>
                </p:cNvCxnSpPr>
                <p:nvPr/>
              </p:nvCxnSpPr>
              <p:spPr>
                <a:xfrm>
                  <a:off x="6606073" y="3620278"/>
                  <a:ext cx="0" cy="1598644"/>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2A461982-ECCF-406F-77B5-DB657985E227}"/>
                    </a:ext>
                  </a:extLst>
                </p:cNvPr>
                <p:cNvCxnSpPr>
                  <a:cxnSpLocks/>
                </p:cNvCxnSpPr>
                <p:nvPr/>
              </p:nvCxnSpPr>
              <p:spPr>
                <a:xfrm flipH="1">
                  <a:off x="6606073" y="5218922"/>
                  <a:ext cx="737119"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1CA61BD6-9544-AE6D-6458-6D69AD6F6A1C}"/>
                    </a:ext>
                  </a:extLst>
                </p:cNvPr>
                <p:cNvCxnSpPr>
                  <a:cxnSpLocks/>
                </p:cNvCxnSpPr>
                <p:nvPr/>
              </p:nvCxnSpPr>
              <p:spPr>
                <a:xfrm flipH="1">
                  <a:off x="7343192" y="4214327"/>
                  <a:ext cx="266885" cy="1020146"/>
                </a:xfrm>
                <a:prstGeom prst="line">
                  <a:avLst/>
                </a:prstGeom>
                <a:ln w="38100"/>
              </p:spPr>
              <p:style>
                <a:lnRef idx="1">
                  <a:schemeClr val="accent1"/>
                </a:lnRef>
                <a:fillRef idx="0">
                  <a:schemeClr val="accent1"/>
                </a:fillRef>
                <a:effectRef idx="0">
                  <a:schemeClr val="accent1"/>
                </a:effectRef>
                <a:fontRef idx="minor">
                  <a:schemeClr val="tx1"/>
                </a:fontRef>
              </p:style>
            </p:cxnSp>
          </p:grpSp>
        </p:grpSp>
        <p:cxnSp>
          <p:nvCxnSpPr>
            <p:cNvPr id="14" name="Straight Connector 13">
              <a:extLst>
                <a:ext uri="{FF2B5EF4-FFF2-40B4-BE49-F238E27FC236}">
                  <a16:creationId xmlns:a16="http://schemas.microsoft.com/office/drawing/2014/main" id="{D3AD4269-C1F8-0895-EFF2-EB9D3C7C63C7}"/>
                </a:ext>
              </a:extLst>
            </p:cNvPr>
            <p:cNvCxnSpPr>
              <a:cxnSpLocks/>
            </p:cNvCxnSpPr>
            <p:nvPr/>
          </p:nvCxnSpPr>
          <p:spPr>
            <a:xfrm>
              <a:off x="7203233" y="3217607"/>
              <a:ext cx="401629" cy="211393"/>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3A34DBAD-B96F-B544-DA00-D1A732CF43ED}"/>
                </a:ext>
              </a:extLst>
            </p:cNvPr>
            <p:cNvCxnSpPr>
              <a:cxnSpLocks/>
            </p:cNvCxnSpPr>
            <p:nvPr/>
          </p:nvCxnSpPr>
          <p:spPr>
            <a:xfrm flipH="1">
              <a:off x="7604862" y="3217607"/>
              <a:ext cx="401629" cy="211393"/>
            </a:xfrm>
            <a:prstGeom prst="line">
              <a:avLst/>
            </a:prstGeom>
            <a:ln w="3810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BDFCC386-B6AA-159D-839F-D1860F32CD5D}"/>
                    </a:ext>
                  </a:extLst>
                </p:cNvPr>
                <p:cNvSpPr/>
                <p:nvPr/>
              </p:nvSpPr>
              <p:spPr>
                <a:xfrm>
                  <a:off x="6640995" y="4522952"/>
                  <a:ext cx="646330" cy="646330"/>
                </a:xfrm>
                <a:prstGeom prst="ellipse">
                  <a:avLst/>
                </a:pr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𝑞</m:t>
                        </m:r>
                      </m:oMath>
                    </m:oMathPara>
                  </a14:m>
                  <a:endParaRPr lang="en-US" dirty="0">
                    <a:solidFill>
                      <a:schemeClr val="tx1"/>
                    </a:solidFill>
                  </a:endParaRPr>
                </a:p>
              </p:txBody>
            </p:sp>
          </mc:Choice>
          <mc:Fallback xmlns="">
            <p:sp>
              <p:nvSpPr>
                <p:cNvPr id="16" name="Oval 15">
                  <a:extLst>
                    <a:ext uri="{FF2B5EF4-FFF2-40B4-BE49-F238E27FC236}">
                      <a16:creationId xmlns:a16="http://schemas.microsoft.com/office/drawing/2014/main" id="{BDFCC386-B6AA-159D-839F-D1860F32CD5D}"/>
                    </a:ext>
                  </a:extLst>
                </p:cNvPr>
                <p:cNvSpPr>
                  <a:spLocks noRot="1" noChangeAspect="1" noMove="1" noResize="1" noEditPoints="1" noAdjustHandles="1" noChangeArrowheads="1" noChangeShapeType="1" noTextEdit="1"/>
                </p:cNvSpPr>
                <p:nvPr/>
              </p:nvSpPr>
              <p:spPr>
                <a:xfrm>
                  <a:off x="6640995" y="4522952"/>
                  <a:ext cx="646330" cy="646330"/>
                </a:xfrm>
                <a:prstGeom prst="ellipse">
                  <a:avLst/>
                </a:prstGeom>
                <a:blipFill>
                  <a:blip r:embed="rId5"/>
                  <a:stretch>
                    <a:fillRect/>
                  </a:stretch>
                </a:blipFill>
                <a:ln w="28575">
                  <a:solidFill>
                    <a:schemeClr val="tx1"/>
                  </a:solidFill>
                  <a:prstDash val="dash"/>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5C6730D-7949-B562-4D42-6F233FB615F8}"/>
                    </a:ext>
                  </a:extLst>
                </p:cNvPr>
                <p:cNvSpPr/>
                <p:nvPr/>
              </p:nvSpPr>
              <p:spPr>
                <a:xfrm>
                  <a:off x="7928027" y="4522952"/>
                  <a:ext cx="646330" cy="646330"/>
                </a:xfrm>
                <a:prstGeom prst="ellipse">
                  <a:avLst/>
                </a:prstGeom>
                <a:solidFill>
                  <a:schemeClr val="bg1"/>
                </a:solid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tx1"/>
                            </a:solidFill>
                            <a:latin typeface="Cambria Math" panose="02040503050406030204" pitchFamily="18" charset="0"/>
                          </a:rPr>
                          <m:t>𝑟</m:t>
                        </m:r>
                      </m:oMath>
                    </m:oMathPara>
                  </a14:m>
                  <a:endParaRPr lang="en-US" dirty="0">
                    <a:solidFill>
                      <a:schemeClr val="tx1"/>
                    </a:solidFill>
                  </a:endParaRPr>
                </a:p>
              </p:txBody>
            </p:sp>
          </mc:Choice>
          <mc:Fallback xmlns="">
            <p:sp>
              <p:nvSpPr>
                <p:cNvPr id="17" name="Oval 16">
                  <a:extLst>
                    <a:ext uri="{FF2B5EF4-FFF2-40B4-BE49-F238E27FC236}">
                      <a16:creationId xmlns:a16="http://schemas.microsoft.com/office/drawing/2014/main" id="{65C6730D-7949-B562-4D42-6F233FB615F8}"/>
                    </a:ext>
                  </a:extLst>
                </p:cNvPr>
                <p:cNvSpPr>
                  <a:spLocks noRot="1" noChangeAspect="1" noMove="1" noResize="1" noEditPoints="1" noAdjustHandles="1" noChangeArrowheads="1" noChangeShapeType="1" noTextEdit="1"/>
                </p:cNvSpPr>
                <p:nvPr/>
              </p:nvSpPr>
              <p:spPr>
                <a:xfrm>
                  <a:off x="7928027" y="4522952"/>
                  <a:ext cx="646330" cy="646330"/>
                </a:xfrm>
                <a:prstGeom prst="ellipse">
                  <a:avLst/>
                </a:prstGeom>
                <a:blipFill>
                  <a:blip r:embed="rId6"/>
                  <a:stretch>
                    <a:fillRect/>
                  </a:stretch>
                </a:blipFill>
                <a:ln w="28575">
                  <a:solidFill>
                    <a:schemeClr val="tx1"/>
                  </a:solidFill>
                  <a:prstDash val="dash"/>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C61A6809-C04A-DA69-A356-9D8A17E31CF3}"/>
                  </a:ext>
                </a:extLst>
              </p:cNvPr>
              <p:cNvSpPr txBox="1"/>
              <p:nvPr/>
            </p:nvSpPr>
            <p:spPr>
              <a:xfrm>
                <a:off x="597159" y="1795519"/>
                <a:ext cx="7931020" cy="1200329"/>
              </a:xfrm>
              <a:prstGeom prst="rect">
                <a:avLst/>
              </a:prstGeom>
              <a:noFill/>
            </p:spPr>
            <p:txBody>
              <a:bodyPr wrap="square" rtlCol="0">
                <a:spAutoFit/>
              </a:bodyPr>
              <a:lstStyle/>
              <a:p>
                <a:r>
                  <a:rPr lang="en-US" sz="2400" dirty="0"/>
                  <a:t>We can make again similar misleading claims</a:t>
                </a:r>
              </a:p>
              <a:p>
                <a:pPr marL="342900" indent="-342900">
                  <a:buFont typeface="Arial" panose="020B0604020202020204" pitchFamily="34" charset="0"/>
                  <a:buChar char="•"/>
                </a:pPr>
                <a:r>
                  <a:rPr lang="en-US" sz="2400" dirty="0"/>
                  <a:t>the ball must land either on q or r: </a:t>
                </a:r>
                <a14:m>
                  <m:oMath xmlns:m="http://schemas.openxmlformats.org/officeDocument/2006/math">
                    <m:r>
                      <a:rPr lang="en-US" sz="2400" b="0" i="1" smtClean="0">
                        <a:latin typeface="Cambria Math" panose="02040503050406030204" pitchFamily="18" charset="0"/>
                      </a:rPr>
                      <m:t>𝑞</m:t>
                    </m:r>
                    <m:r>
                      <a:rPr lang="en-US" sz="2400" b="0" i="1" smtClean="0">
                        <a:latin typeface="Cambria Math" panose="02040503050406030204" pitchFamily="18" charset="0"/>
                      </a:rPr>
                      <m:t>∨</m:t>
                    </m:r>
                    <m:r>
                      <a:rPr lang="en-US" sz="2400" b="0" i="1" smtClean="0">
                        <a:latin typeface="Cambria Math" panose="02040503050406030204" pitchFamily="18" charset="0"/>
                      </a:rPr>
                      <m:t>𝑟</m:t>
                    </m:r>
                    <m:r>
                      <a:rPr lang="en-US" sz="2400" b="0" i="1" smtClean="0">
                        <a:latin typeface="Cambria Math" panose="02040503050406030204" pitchFamily="18" charset="0"/>
                      </a:rPr>
                      <m:t>= </m:t>
                    </m:r>
                  </m:oMath>
                </a14:m>
                <a:r>
                  <a:rPr lang="en-US" sz="2400" dirty="0"/>
                  <a:t>T</a:t>
                </a:r>
              </a:p>
              <a:p>
                <a:pPr marL="342900" indent="-342900">
                  <a:buFont typeface="Arial" panose="020B0604020202020204" pitchFamily="34" charset="0"/>
                  <a:buChar char="•"/>
                </a:pPr>
                <a:r>
                  <a:rPr lang="en-US" sz="2400" dirty="0"/>
                  <a:t>this is true even if we prepared the ball in p</a:t>
                </a:r>
              </a:p>
            </p:txBody>
          </p:sp>
        </mc:Choice>
        <mc:Fallback xmlns="">
          <p:sp>
            <p:nvSpPr>
              <p:cNvPr id="35" name="TextBox 34">
                <a:extLst>
                  <a:ext uri="{FF2B5EF4-FFF2-40B4-BE49-F238E27FC236}">
                    <a16:creationId xmlns:a16="http://schemas.microsoft.com/office/drawing/2014/main" id="{C61A6809-C04A-DA69-A356-9D8A17E31CF3}"/>
                  </a:ext>
                </a:extLst>
              </p:cNvPr>
              <p:cNvSpPr txBox="1">
                <a:spLocks noRot="1" noChangeAspect="1" noMove="1" noResize="1" noEditPoints="1" noAdjustHandles="1" noChangeArrowheads="1" noChangeShapeType="1" noTextEdit="1"/>
              </p:cNvSpPr>
              <p:nvPr/>
            </p:nvSpPr>
            <p:spPr>
              <a:xfrm>
                <a:off x="597159" y="1795519"/>
                <a:ext cx="7931020" cy="1200329"/>
              </a:xfrm>
              <a:prstGeom prst="rect">
                <a:avLst/>
              </a:prstGeom>
              <a:blipFill>
                <a:blip r:embed="rId7"/>
                <a:stretch>
                  <a:fillRect l="-1230" t="-4082" b="-11224"/>
                </a:stretch>
              </a:blipFill>
            </p:spPr>
            <p:txBody>
              <a:bodyPr/>
              <a:lstStyle/>
              <a:p>
                <a:r>
                  <a:rPr lang="en-US">
                    <a:noFill/>
                  </a:rPr>
                  <a:t> </a:t>
                </a:r>
              </a:p>
            </p:txBody>
          </p:sp>
        </mc:Fallback>
      </mc:AlternateContent>
      <p:sp>
        <p:nvSpPr>
          <p:cNvPr id="36" name="TextBox 35">
            <a:extLst>
              <a:ext uri="{FF2B5EF4-FFF2-40B4-BE49-F238E27FC236}">
                <a16:creationId xmlns:a16="http://schemas.microsoft.com/office/drawing/2014/main" id="{97FF4DFE-EF3D-EB93-1E90-13D6D406E013}"/>
              </a:ext>
            </a:extLst>
          </p:cNvPr>
          <p:cNvSpPr txBox="1"/>
          <p:nvPr/>
        </p:nvSpPr>
        <p:spPr>
          <a:xfrm>
            <a:off x="438133" y="5187491"/>
            <a:ext cx="8403775" cy="769441"/>
          </a:xfrm>
          <a:prstGeom prst="rect">
            <a:avLst/>
          </a:prstGeom>
          <a:noFill/>
        </p:spPr>
        <p:txBody>
          <a:bodyPr wrap="none" rtlCol="0">
            <a:spAutoFit/>
          </a:bodyPr>
          <a:lstStyle/>
          <a:p>
            <a:r>
              <a:rPr lang="en-US" sz="4400" dirty="0">
                <a:solidFill>
                  <a:srgbClr val="C00000"/>
                </a:solidFill>
              </a:rPr>
              <a:t>Disjunction works differently in CM!</a:t>
            </a:r>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4153C6DA-60C6-9770-65AF-4C3A5E332411}"/>
                  </a:ext>
                </a:extLst>
              </p:cNvPr>
              <p:cNvSpPr txBox="1"/>
              <p:nvPr/>
            </p:nvSpPr>
            <p:spPr>
              <a:xfrm>
                <a:off x="5232400" y="188763"/>
                <a:ext cx="6593840" cy="769441"/>
              </a:xfrm>
              <a:prstGeom prst="rect">
                <a:avLst/>
              </a:prstGeom>
              <a:noFill/>
            </p:spPr>
            <p:txBody>
              <a:bodyPr wrap="square" rtlCol="0">
                <a:spAutoFit/>
              </a:bodyPr>
              <a:lstStyle/>
              <a:p>
                <a14:m>
                  <m:oMath xmlns:m="http://schemas.openxmlformats.org/officeDocument/2006/math">
                    <m:r>
                      <a:rPr lang="en-US" sz="4400" i="1" smtClean="0">
                        <a:latin typeface="Cambria Math" panose="02040503050406030204" pitchFamily="18" charset="0"/>
                      </a:rPr>
                      <m:t>𝑞</m:t>
                    </m:r>
                    <m:r>
                      <a:rPr lang="en-US" sz="4400" i="1" smtClean="0">
                        <a:latin typeface="Cambria Math" panose="02040503050406030204" pitchFamily="18" charset="0"/>
                      </a:rPr>
                      <m:t>∨</m:t>
                    </m:r>
                    <m:r>
                      <a:rPr lang="en-US" sz="4400" i="1" smtClean="0">
                        <a:latin typeface="Cambria Math" panose="02040503050406030204" pitchFamily="18" charset="0"/>
                      </a:rPr>
                      <m:t>𝑟</m:t>
                    </m:r>
                    <m:r>
                      <a:rPr lang="en-US" sz="4400" i="1" smtClean="0">
                        <a:latin typeface="Cambria Math" panose="02040503050406030204" pitchFamily="18" charset="0"/>
                      </a:rPr>
                      <m:t>= </m:t>
                    </m:r>
                  </m:oMath>
                </a14:m>
                <a:r>
                  <a:rPr lang="en-US" sz="4400" dirty="0"/>
                  <a:t>T </a:t>
                </a:r>
                <a14:m>
                  <m:oMath xmlns:m="http://schemas.openxmlformats.org/officeDocument/2006/math">
                    <m:r>
                      <a:rPr lang="en-US" sz="4400" i="1">
                        <a:latin typeface="Cambria Math" panose="02040503050406030204" pitchFamily="18" charset="0"/>
                      </a:rPr>
                      <m:t>↔</m:t>
                    </m:r>
                    <m:r>
                      <a:rPr lang="en-US" sz="4400" i="1">
                        <a:latin typeface="Cambria Math" panose="02040503050406030204" pitchFamily="18" charset="0"/>
                      </a:rPr>
                      <m:t>𝑞</m:t>
                    </m:r>
                    <m:r>
                      <a:rPr lang="en-US" sz="4400" i="1">
                        <a:latin typeface="Cambria Math" panose="02040503050406030204" pitchFamily="18" charset="0"/>
                      </a:rPr>
                      <m:t>= </m:t>
                    </m:r>
                  </m:oMath>
                </a14:m>
                <a:r>
                  <a:rPr lang="en-US" sz="4400" dirty="0"/>
                  <a:t>T</a:t>
                </a:r>
                <a14:m>
                  <m:oMath xmlns:m="http://schemas.openxmlformats.org/officeDocument/2006/math">
                    <m:r>
                      <m:rPr>
                        <m:nor/>
                      </m:rPr>
                      <a:rPr lang="en-US" sz="4400" dirty="0"/>
                      <m:t> </m:t>
                    </m:r>
                    <m:r>
                      <m:rPr>
                        <m:nor/>
                      </m:rPr>
                      <a:rPr lang="en-US" sz="4400" dirty="0"/>
                      <m:t>or</m:t>
                    </m:r>
                    <m:r>
                      <m:rPr>
                        <m:nor/>
                      </m:rPr>
                      <a:rPr lang="en-US" sz="4400" dirty="0"/>
                      <m:t> </m:t>
                    </m:r>
                    <m:r>
                      <a:rPr lang="en-US" sz="4400" i="1">
                        <a:latin typeface="Cambria Math" panose="02040503050406030204" pitchFamily="18" charset="0"/>
                      </a:rPr>
                      <m:t>𝑟</m:t>
                    </m:r>
                    <m:r>
                      <a:rPr lang="en-US" sz="4400" i="1">
                        <a:latin typeface="Cambria Math" panose="02040503050406030204" pitchFamily="18" charset="0"/>
                      </a:rPr>
                      <m:t>=</m:t>
                    </m:r>
                    <m:r>
                      <m:rPr>
                        <m:nor/>
                      </m:rPr>
                      <a:rPr lang="en-US" sz="4400" dirty="0"/>
                      <m:t>T</m:t>
                    </m:r>
                  </m:oMath>
                </a14:m>
                <a:endParaRPr lang="en-US" sz="4400" dirty="0"/>
              </a:p>
            </p:txBody>
          </p:sp>
        </mc:Choice>
        <mc:Fallback xmlns="">
          <p:sp>
            <p:nvSpPr>
              <p:cNvPr id="4" name="TextBox 3">
                <a:extLst>
                  <a:ext uri="{FF2B5EF4-FFF2-40B4-BE49-F238E27FC236}">
                    <a16:creationId xmlns:a16="http://schemas.microsoft.com/office/drawing/2014/main" id="{4153C6DA-60C6-9770-65AF-4C3A5E332411}"/>
                  </a:ext>
                </a:extLst>
              </p:cNvPr>
              <p:cNvSpPr txBox="1">
                <a:spLocks noRot="1" noChangeAspect="1" noMove="1" noResize="1" noEditPoints="1" noAdjustHandles="1" noChangeArrowheads="1" noChangeShapeType="1" noTextEdit="1"/>
              </p:cNvSpPr>
              <p:nvPr/>
            </p:nvSpPr>
            <p:spPr>
              <a:xfrm>
                <a:off x="5232400" y="188763"/>
                <a:ext cx="6593840" cy="769441"/>
              </a:xfrm>
              <a:prstGeom prst="rect">
                <a:avLst/>
              </a:prstGeom>
              <a:blipFill>
                <a:blip r:embed="rId8"/>
                <a:stretch>
                  <a:fillRect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892202389"/>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33888</TotalTime>
  <Words>4437</Words>
  <Application>Microsoft Office PowerPoint</Application>
  <PresentationFormat>Widescreen</PresentationFormat>
  <Paragraphs>539</Paragraphs>
  <Slides>44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44</vt:i4>
      </vt:variant>
    </vt:vector>
  </HeadingPairs>
  <TitlesOfParts>
    <vt:vector size="49" baseType="lpstr">
      <vt:lpstr>Arial</vt:lpstr>
      <vt:lpstr>Calibri</vt:lpstr>
      <vt:lpstr>Calibri Light</vt:lpstr>
      <vt:lpstr>Cambria Math</vt:lpstr>
      <vt:lpstr>Office Theme</vt:lpstr>
      <vt:lpstr>No such thing as quantum logic</vt:lpstr>
      <vt:lpstr>How quantum mechanics (allegedly) violates classical logic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 mathematics of “quantum” “logic”</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185</cp:revision>
  <dcterms:created xsi:type="dcterms:W3CDTF">2021-04-07T15:17:47Z</dcterms:created>
  <dcterms:modified xsi:type="dcterms:W3CDTF">2023-10-24T21:10:26Z</dcterms:modified>
</cp:coreProperties>
</file>