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942" r:id="rId2"/>
    <p:sldId id="925" r:id="rId3"/>
    <p:sldId id="919" r:id="rId4"/>
    <p:sldId id="926" r:id="rId5"/>
    <p:sldId id="920" r:id="rId6"/>
    <p:sldId id="921" r:id="rId7"/>
    <p:sldId id="927" r:id="rId8"/>
    <p:sldId id="928" r:id="rId9"/>
    <p:sldId id="929" r:id="rId10"/>
    <p:sldId id="930" r:id="rId11"/>
    <p:sldId id="933" r:id="rId12"/>
    <p:sldId id="934" r:id="rId13"/>
    <p:sldId id="935" r:id="rId14"/>
    <p:sldId id="487" r:id="rId15"/>
    <p:sldId id="936" r:id="rId16"/>
    <p:sldId id="937" r:id="rId17"/>
    <p:sldId id="9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f\left(</a:t>
            </a:r>
            <a:r>
              <a:rPr lang="en-US" dirty="0" err="1"/>
              <a:t>x,y</a:t>
            </a:r>
            <a:r>
              <a:rPr lang="en-US" dirty="0"/>
              <a:t>\right)=-x\log_{2}x-y\log_{2}y\ -\left(1-x-y\right)\log_{2}\left(1-x-y\right)\ </a:t>
            </a:r>
          </a:p>
          <a:p>
            <a:endParaRPr lang="en-US" dirty="0"/>
          </a:p>
          <a:p>
            <a:r>
              <a:rPr lang="en-US" dirty="0"/>
              <a:t>g\left(</a:t>
            </a:r>
            <a:r>
              <a:rPr lang="en-US" dirty="0" err="1"/>
              <a:t>x,y</a:t>
            </a:r>
            <a:r>
              <a:rPr lang="en-US" dirty="0"/>
              <a:t>\right)=-\left(x-\frac{1}{\sqrt{3}}y\right)\log_{2}\left(x-\frac{1}{\sqrt{3}}y\right)-\frac{2}{\sqrt{3}}y\log_{2}\left(\frac{2}{\sqrt{3}}y\right)\ -\left(1-\left(x-\frac{1}{\sqrt{3}}y\right)-\frac{2}{\sqrt{3}}y\right)\log_{2}\left(1-\left(x-\frac{1}{\sqrt{3}}y\right)-\frac{2}{\sqrt{3}}y\right)\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f\left(</a:t>
            </a:r>
            <a:r>
              <a:rPr lang="en-US" dirty="0" err="1"/>
              <a:t>x,y</a:t>
            </a:r>
            <a:r>
              <a:rPr lang="en-US" dirty="0"/>
              <a:t>\right)=-x\log_{2}x-y\log_{2}y\ -\left(1-x-y\right)\log_{2}\left(1-x-y\right)\ </a:t>
            </a:r>
          </a:p>
          <a:p>
            <a:endParaRPr lang="en-US" dirty="0"/>
          </a:p>
          <a:p>
            <a:r>
              <a:rPr lang="en-US" dirty="0"/>
              <a:t>g\left(</a:t>
            </a:r>
            <a:r>
              <a:rPr lang="en-US" dirty="0" err="1"/>
              <a:t>x,y</a:t>
            </a:r>
            <a:r>
              <a:rPr lang="en-US" dirty="0"/>
              <a:t>\right)=-\left(x-\frac{1}{\sqrt{3}}y\right)\log_{2}\left(x-\frac{1}{\sqrt{3}}y\right)-\frac{2}{\sqrt{3}}y\log_{2}\left(\frac{2}{\sqrt{3}}y\right)\ -\left(1-\left(x-\frac{1}{\sqrt{3}}y\right)-\frac{2}{\sqrt{3}}y\right)\log_{2}\left(1-\left(x-\frac{1}{\sqrt{3}}y\right)-\frac{2}{\sqrt{3}}y\right)\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3BD1-BDB8-4376-AAF8-3A003435480C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45AE-F78C-47ED-986D-2F5B5C247549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A110-3775-4B6B-91E5-6049BB8CC0F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632B5B-3D6C-4612-9889-D56772AB65F7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4EC-2A19-44A7-B16B-2575145E773E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EDB3-4761-4B82-865F-A5EEEFDA670E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CE5-357E-4369-9BE4-05AD9FAD5660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9CB-A9F6-477A-A4C2-11E3149C3A97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52C4-4608-40F5-9B8E-BEEB48B105B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B743-5423-42F1-9DC7-FD2205F9F88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03F7-4D9C-4471-819E-E2C49033A74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B10-52F0-434A-B1D5-C9C9261256B7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7" grpId="22" animBg="1"/>
      <p:bldP spid="7" grpId="23" animBg="1"/>
      <p:bldP spid="7" grpId="24" animBg="1"/>
      <p:bldP spid="7" grpId="25" animBg="1"/>
      <p:bldP spid="7" grpId="26" animBg="1"/>
      <p:bldP spid="7" grpId="27" animBg="1"/>
      <p:bldP spid="7" grpId="28" animBg="1"/>
      <p:bldP spid="7" grpId="29" animBg="1"/>
      <p:bldP spid="7" grpId="30" animBg="1"/>
      <p:bldP spid="7" grpId="31" animBg="1"/>
      <p:bldP spid="7" grpId="32" animBg="1"/>
      <p:bldP spid="7" grpId="33" animBg="1"/>
      <p:bldP spid="7" grpId="38" animBg="1"/>
      <p:bldP spid="7" grpId="39" animBg="1"/>
      <p:bldP spid="7" grpId="40" animBg="1"/>
      <p:bldP spid="7" grpId="41" animBg="1"/>
      <p:bldP spid="7" grpId="42" animBg="1"/>
      <p:bldP spid="7" grpId="43" animBg="1"/>
      <p:bldP spid="7" grpId="44" animBg="1"/>
      <p:bldP spid="7" grpId="45" animBg="1"/>
      <p:bldP spid="7" grpId="46" animBg="1"/>
      <p:bldP spid="7" grpId="47" animBg="1"/>
      <p:bldP spid="7" grpId="48" animBg="1"/>
      <p:bldP spid="7" grpId="49" animBg="1"/>
      <p:bldP spid="7" grpId="50" animBg="1"/>
      <p:bldP spid="7" grpId="51" animBg="1"/>
      <p:bldP spid="7" grpId="52" animBg="1"/>
      <p:bldP spid="7" grpId="53" animBg="1"/>
      <p:bldP spid="7" grpId="54" animBg="1"/>
      <p:bldP spid="7" grpId="55" animBg="1"/>
      <p:bldP spid="7" grpId="56" animBg="1"/>
      <p:bldP spid="7" grpId="5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17" Type="http://schemas.openxmlformats.org/officeDocument/2006/relationships/image" Target="../media/image147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15" Type="http://schemas.openxmlformats.org/officeDocument/2006/relationships/image" Target="../media/image145.png"/><Relationship Id="rId10" Type="http://schemas.openxmlformats.org/officeDocument/2006/relationships/image" Target="../media/image54.png"/><Relationship Id="rId14" Type="http://schemas.openxmlformats.org/officeDocument/2006/relationships/image" Target="../media/image1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761.png"/><Relationship Id="rId7" Type="http://schemas.openxmlformats.org/officeDocument/2006/relationships/image" Target="../media/image800.png"/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5" Type="http://schemas.openxmlformats.org/officeDocument/2006/relationships/image" Target="../media/image781.png"/><Relationship Id="rId4" Type="http://schemas.openxmlformats.org/officeDocument/2006/relationships/image" Target="../media/image7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7.png"/><Relationship Id="rId7" Type="http://schemas.openxmlformats.org/officeDocument/2006/relationships/image" Target="../media/image159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8.png"/><Relationship Id="rId3" Type="http://schemas.openxmlformats.org/officeDocument/2006/relationships/image" Target="../media/image95.png"/><Relationship Id="rId7" Type="http://schemas.openxmlformats.org/officeDocument/2006/relationships/image" Target="../media/image880.png"/><Relationship Id="rId12" Type="http://schemas.openxmlformats.org/officeDocument/2006/relationships/image" Target="../media/image97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11" Type="http://schemas.openxmlformats.org/officeDocument/2006/relationships/image" Target="../media/image96.png"/><Relationship Id="rId5" Type="http://schemas.openxmlformats.org/officeDocument/2006/relationships/image" Target="../media/image860.png"/><Relationship Id="rId10" Type="http://schemas.openxmlformats.org/officeDocument/2006/relationships/image" Target="../media/image910.png"/><Relationship Id="rId4" Type="http://schemas.openxmlformats.org/officeDocument/2006/relationships/image" Target="../media/image850.png"/><Relationship Id="rId9" Type="http://schemas.openxmlformats.org/officeDocument/2006/relationships/image" Target="../media/image9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04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11" Type="http://schemas.openxmlformats.org/officeDocument/2006/relationships/image" Target="../media/image102.png"/><Relationship Id="rId5" Type="http://schemas.openxmlformats.org/officeDocument/2006/relationships/image" Target="../media/image970.png"/><Relationship Id="rId10" Type="http://schemas.openxmlformats.org/officeDocument/2006/relationships/image" Target="../media/image101.png"/><Relationship Id="rId4" Type="http://schemas.openxmlformats.org/officeDocument/2006/relationships/image" Target="../media/image960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50.png"/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12" Type="http://schemas.openxmlformats.org/officeDocument/2006/relationships/image" Target="../media/image10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0.png"/><Relationship Id="rId11" Type="http://schemas.openxmlformats.org/officeDocument/2006/relationships/image" Target="../media/image1030.png"/><Relationship Id="rId5" Type="http://schemas.openxmlformats.org/officeDocument/2006/relationships/image" Target="../media/image970.png"/><Relationship Id="rId10" Type="http://schemas.openxmlformats.org/officeDocument/2006/relationships/image" Target="../media/image1020.png"/><Relationship Id="rId4" Type="http://schemas.openxmlformats.org/officeDocument/2006/relationships/image" Target="../media/image960.png"/><Relationship Id="rId9" Type="http://schemas.openxmlformats.org/officeDocument/2006/relationships/image" Target="../media/image1010.png"/><Relationship Id="rId14" Type="http://schemas.openxmlformats.org/officeDocument/2006/relationships/image" Target="../media/image10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511.png"/><Relationship Id="rId7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6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22.png"/><Relationship Id="rId7" Type="http://schemas.openxmlformats.org/officeDocument/2006/relationships/image" Target="../media/image51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34.png"/><Relationship Id="rId3" Type="http://schemas.openxmlformats.org/officeDocument/2006/relationships/image" Target="../media/image126.png"/><Relationship Id="rId12" Type="http://schemas.openxmlformats.org/officeDocument/2006/relationships/image" Target="../media/image1040.png"/><Relationship Id="rId17" Type="http://schemas.openxmlformats.org/officeDocument/2006/relationships/image" Target="../media/image133.png"/><Relationship Id="rId2" Type="http://schemas.openxmlformats.org/officeDocument/2006/relationships/image" Target="../media/image3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30.png"/><Relationship Id="rId15" Type="http://schemas.openxmlformats.org/officeDocument/2006/relationships/image" Target="../media/image131.png"/><Relationship Id="rId4" Type="http://schemas.openxmlformats.org/officeDocument/2006/relationships/image" Target="../media/image127.png"/><Relationship Id="rId14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853CF8-4878-8363-C644-E4BE8E940A38}"/>
              </a:ext>
            </a:extLst>
          </p:cNvPr>
          <p:cNvSpPr txBox="1"/>
          <p:nvPr/>
        </p:nvSpPr>
        <p:spPr>
          <a:xfrm>
            <a:off x="469098" y="3117816"/>
            <a:ext cx="864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ensembles in classical mechanics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CC1CC-CFB6-0147-9867-311EE92C97A1}"/>
              </a:ext>
            </a:extLst>
          </p:cNvPr>
          <p:cNvSpPr txBox="1"/>
          <p:nvPr/>
        </p:nvSpPr>
        <p:spPr>
          <a:xfrm>
            <a:off x="519532" y="2318147"/>
            <a:ext cx="11236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Ensembles in classical and quantum work differently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8A3A5A-C0A5-3E3C-8B04-0F3182345FB6}"/>
              </a:ext>
            </a:extLst>
          </p:cNvPr>
          <p:cNvSpPr txBox="1"/>
          <p:nvPr/>
        </p:nvSpPr>
        <p:spPr>
          <a:xfrm>
            <a:off x="469098" y="3870778"/>
            <a:ext cx="883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ensembles in quantum mechanics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674C1-02F8-2F31-40BC-2A95F2D170CF}"/>
              </a:ext>
            </a:extLst>
          </p:cNvPr>
          <p:cNvSpPr txBox="1"/>
          <p:nvPr/>
        </p:nvSpPr>
        <p:spPr>
          <a:xfrm>
            <a:off x="469098" y="4623740"/>
            <a:ext cx="88592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the geometry of ensembles is, how classical discrete is different</a:t>
            </a:r>
            <a:br>
              <a:rPr lang="en-US" sz="2400" dirty="0"/>
            </a:br>
            <a:r>
              <a:rPr lang="en-US" sz="2400" dirty="0"/>
              <a:t>from classical continuum, how they compare to the quantum case,</a:t>
            </a:r>
          </a:p>
          <a:p>
            <a:r>
              <a:rPr lang="en-US" sz="2400" dirty="0"/>
              <a:t>how we can visualize entropy, what the link to thermodynamics is,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74300D-99F5-2673-415F-24D1EA363EC4}"/>
              </a:ext>
            </a:extLst>
          </p:cNvPr>
          <p:cNvSpPr txBox="1"/>
          <p:nvPr/>
        </p:nvSpPr>
        <p:spPr>
          <a:xfrm>
            <a:off x="6730718" y="314743"/>
            <a:ext cx="5107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 can’t really understand QM</a:t>
            </a:r>
            <a:br>
              <a:rPr lang="en-US" sz="2400" dirty="0"/>
            </a:br>
            <a:r>
              <a:rPr lang="en-US" sz="2400" dirty="0"/>
              <a:t>if you only know how pure states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97883-D134-AE62-4A63-F8EC1BA1B6AE}"/>
              </a:ext>
            </a:extLst>
          </p:cNvPr>
          <p:cNvSpPr txBox="1"/>
          <p:nvPr/>
        </p:nvSpPr>
        <p:spPr>
          <a:xfrm>
            <a:off x="419438" y="314743"/>
            <a:ext cx="4482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Superpositions are not like/kind of</a:t>
            </a:r>
            <a:br>
              <a:rPr lang="en-US" sz="2400" dirty="0"/>
            </a:br>
            <a:r>
              <a:rPr lang="en-US" sz="2400" dirty="0"/>
              <a:t>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6DFC42-3128-22B8-6132-921424CBB10D}"/>
                  </a:ext>
                </a:extLst>
              </p:cNvPr>
              <p:cNvSpPr txBox="1"/>
              <p:nvPr/>
            </p:nvSpPr>
            <p:spPr>
              <a:xfrm>
                <a:off x="3118826" y="1327675"/>
                <a:ext cx="46576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6DFC42-3128-22B8-6132-921424CBB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826" y="1327675"/>
                <a:ext cx="46576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88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6B380-EF4C-61CD-1E86-0A37EB02B81B}"/>
              </a:ext>
            </a:extLst>
          </p:cNvPr>
          <p:cNvSpPr txBox="1"/>
          <p:nvPr/>
        </p:nvSpPr>
        <p:spPr>
          <a:xfrm>
            <a:off x="477370" y="230165"/>
            <a:ext cx="8405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Mixed states in quantum mechanics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4E657-C71B-0581-DB88-64FA033F8421}"/>
              </a:ext>
            </a:extLst>
          </p:cNvPr>
          <p:cNvSpPr txBox="1"/>
          <p:nvPr/>
        </p:nvSpPr>
        <p:spPr>
          <a:xfrm>
            <a:off x="464453" y="933156"/>
            <a:ext cx="1141626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(i.e. density matrices/operators: positive semi-definite Hermitian operators with trace one)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4821A-9F2B-8342-4D15-6BF621537103}"/>
              </a:ext>
            </a:extLst>
          </p:cNvPr>
          <p:cNvSpPr txBox="1"/>
          <p:nvPr/>
        </p:nvSpPr>
        <p:spPr>
          <a:xfrm>
            <a:off x="5532120" y="1913146"/>
            <a:ext cx="6325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Hermitian operator: probability is a real number (and observable)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01DF2C-898E-407C-157C-885E6F896A16}"/>
                  </a:ext>
                </a:extLst>
              </p:cNvPr>
              <p:cNvSpPr txBox="1"/>
              <p:nvPr/>
            </p:nvSpPr>
            <p:spPr>
              <a:xfrm>
                <a:off x="1011636" y="1994179"/>
                <a:ext cx="38384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01DF2C-898E-407C-157C-885E6F896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6" y="1994179"/>
                <a:ext cx="383842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996881-4240-08EC-4F70-F6F2EFA60217}"/>
              </a:ext>
            </a:extLst>
          </p:cNvPr>
          <p:cNvCxnSpPr>
            <a:cxnSpLocks/>
          </p:cNvCxnSpPr>
          <p:nvPr/>
        </p:nvCxnSpPr>
        <p:spPr>
          <a:xfrm flipH="1">
            <a:off x="4941499" y="2179319"/>
            <a:ext cx="422981" cy="1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E7E796-BA3D-5D98-0C34-AB2137CC20D8}"/>
              </a:ext>
            </a:extLst>
          </p:cNvPr>
          <p:cNvCxnSpPr>
            <a:cxnSpLocks/>
          </p:cNvCxnSpPr>
          <p:nvPr/>
        </p:nvCxnSpPr>
        <p:spPr>
          <a:xfrm flipH="1" flipV="1">
            <a:off x="4941499" y="2461260"/>
            <a:ext cx="422981" cy="14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F924AE-50D9-FAF3-4BE0-64722EA74256}"/>
                  </a:ext>
                </a:extLst>
              </p:cNvPr>
              <p:cNvSpPr txBox="1"/>
              <p:nvPr/>
            </p:nvSpPr>
            <p:spPr>
              <a:xfrm>
                <a:off x="5532119" y="2449023"/>
                <a:ext cx="4815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Positive semi-definite operator: probability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F924AE-50D9-FAF3-4BE0-64722EA74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19" y="2449023"/>
                <a:ext cx="4815549" cy="369332"/>
              </a:xfrm>
              <a:prstGeom prst="rect">
                <a:avLst/>
              </a:prstGeom>
              <a:blipFill>
                <a:blip r:embed="rId3"/>
                <a:stretch>
                  <a:fillRect l="-101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F9FA2-59D8-E7D8-A655-23DB1169BC4F}"/>
                  </a:ext>
                </a:extLst>
              </p:cNvPr>
              <p:cNvSpPr txBox="1"/>
              <p:nvPr/>
            </p:nvSpPr>
            <p:spPr>
              <a:xfrm>
                <a:off x="1011636" y="3105834"/>
                <a:ext cx="7777450" cy="646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⟨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F9FA2-59D8-E7D8-A655-23DB1169B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36" y="3105834"/>
                <a:ext cx="7777450" cy="646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309CC2-7409-E48B-BD28-4B9DB8641864}"/>
              </a:ext>
            </a:extLst>
          </p:cNvPr>
          <p:cNvSpPr txBox="1"/>
          <p:nvPr/>
        </p:nvSpPr>
        <p:spPr>
          <a:xfrm>
            <a:off x="3764811" y="4184181"/>
            <a:ext cx="491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sums to one over an orthonormal basis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89CA32-B54C-9D55-B153-0BFF1E967710}"/>
              </a:ext>
            </a:extLst>
          </p:cNvPr>
          <p:cNvCxnSpPr/>
          <p:nvPr/>
        </p:nvCxnSpPr>
        <p:spPr>
          <a:xfrm flipV="1">
            <a:off x="7780020" y="3752614"/>
            <a:ext cx="426720" cy="40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D7CB3C-6DA1-FAF2-7808-1A443310CA35}"/>
                  </a:ext>
                </a:extLst>
              </p:cNvPr>
              <p:cNvSpPr txBox="1"/>
              <p:nvPr/>
            </p:nvSpPr>
            <p:spPr>
              <a:xfrm>
                <a:off x="4679899" y="5064839"/>
                <a:ext cx="26270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D7CB3C-6DA1-FAF2-7808-1A443310C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899" y="5064839"/>
                <a:ext cx="262706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84A334-C0C2-BBF9-AB3D-FB5A69A85A57}"/>
              </a:ext>
            </a:extLst>
          </p:cNvPr>
          <p:cNvSpPr txBox="1"/>
          <p:nvPr/>
        </p:nvSpPr>
        <p:spPr>
          <a:xfrm>
            <a:off x="715122" y="4972507"/>
            <a:ext cx="341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Still a convex set!</a:t>
            </a:r>
          </a:p>
        </p:txBody>
      </p:sp>
    </p:spTree>
    <p:extLst>
      <p:ext uri="{BB962C8B-B14F-4D97-AF65-F5344CB8AC3E}">
        <p14:creationId xmlns:p14="http://schemas.microsoft.com/office/powerpoint/2010/main" val="252297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40377-172B-AE58-91EA-4C2C0BFE3619}"/>
              </a:ext>
            </a:extLst>
          </p:cNvPr>
          <p:cNvSpPr txBox="1"/>
          <p:nvPr/>
        </p:nvSpPr>
        <p:spPr>
          <a:xfrm>
            <a:off x="233530" y="230165"/>
            <a:ext cx="11814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 QM: no single decomposition for mixed states!!!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E57492-3A22-2216-2374-5933D4AE9E1B}"/>
                  </a:ext>
                </a:extLst>
              </p:cNvPr>
              <p:cNvSpPr txBox="1"/>
              <p:nvPr/>
            </p:nvSpPr>
            <p:spPr>
              <a:xfrm>
                <a:off x="385925" y="1264977"/>
                <a:ext cx="75438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E57492-3A22-2216-2374-5933D4AE9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5" y="1264977"/>
                <a:ext cx="7543860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11042-439D-0582-AF02-4AE3A7B48108}"/>
                  </a:ext>
                </a:extLst>
              </p:cNvPr>
              <p:cNvSpPr txBox="1"/>
              <p:nvPr/>
            </p:nvSpPr>
            <p:spPr>
              <a:xfrm>
                <a:off x="585803" y="2361345"/>
                <a:ext cx="7636385" cy="94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+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⟩)(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2400" i="1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411042-439D-0582-AF02-4AE3A7B4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3" y="2361345"/>
                <a:ext cx="7636385" cy="9476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C74DC-B134-7E9F-5FBF-60451A9853D9}"/>
                  </a:ext>
                </a:extLst>
              </p:cNvPr>
              <p:cNvSpPr txBox="1"/>
              <p:nvPr/>
            </p:nvSpPr>
            <p:spPr>
              <a:xfrm>
                <a:off x="385925" y="4495857"/>
                <a:ext cx="80451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9C74DC-B134-7E9F-5FBF-60451A98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25" y="4495857"/>
                <a:ext cx="804515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9E5CE-BB44-0BF7-C32B-09372854415A}"/>
                  </a:ext>
                </a:extLst>
              </p:cNvPr>
              <p:cNvSpPr txBox="1"/>
              <p:nvPr/>
            </p:nvSpPr>
            <p:spPr>
              <a:xfrm>
                <a:off x="585803" y="3399835"/>
                <a:ext cx="71636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/4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+</m:t>
                      </m:r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B9E5CE-BB44-0BF7-C32B-093728544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03" y="3399835"/>
                <a:ext cx="7163692" cy="830997"/>
              </a:xfrm>
              <a:prstGeom prst="rect">
                <a:avLst/>
              </a:prstGeom>
              <a:blipFill>
                <a:blip r:embed="rId5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21918F-82A2-AAAD-6420-DE430D76E838}"/>
              </a:ext>
            </a:extLst>
          </p:cNvPr>
          <p:cNvCxnSpPr/>
          <p:nvPr/>
        </p:nvCxnSpPr>
        <p:spPr>
          <a:xfrm flipH="1" flipV="1">
            <a:off x="8023860" y="1965960"/>
            <a:ext cx="128016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6761FA-A32F-0402-3583-A0600EBAABA1}"/>
              </a:ext>
            </a:extLst>
          </p:cNvPr>
          <p:cNvCxnSpPr/>
          <p:nvPr/>
        </p:nvCxnSpPr>
        <p:spPr>
          <a:xfrm flipH="1">
            <a:off x="8431076" y="3482340"/>
            <a:ext cx="926284" cy="126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6973EE-A96C-499F-11A1-93B8492FCE9B}"/>
              </a:ext>
            </a:extLst>
          </p:cNvPr>
          <p:cNvSpPr txBox="1"/>
          <p:nvPr/>
        </p:nvSpPr>
        <p:spPr>
          <a:xfrm>
            <a:off x="9563100" y="3094751"/>
            <a:ext cx="1213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state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3A199C-8438-3028-2003-0CB108A43521}"/>
              </a:ext>
            </a:extLst>
          </p:cNvPr>
          <p:cNvSpPr txBox="1"/>
          <p:nvPr/>
        </p:nvSpPr>
        <p:spPr>
          <a:xfrm>
            <a:off x="385925" y="5472532"/>
            <a:ext cx="5144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This is the defining feature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of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A60C2E-66F7-4F50-742E-E1E043002685}"/>
                  </a:ext>
                </a:extLst>
              </p:cNvPr>
              <p:cNvSpPr txBox="1"/>
              <p:nvPr/>
            </p:nvSpPr>
            <p:spPr>
              <a:xfrm>
                <a:off x="8894218" y="1438015"/>
                <a:ext cx="242855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Superposition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Multiple decomposition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A60C2E-66F7-4F50-742E-E1E043002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218" y="1438015"/>
                <a:ext cx="2428550" cy="923330"/>
              </a:xfrm>
              <a:prstGeom prst="rect">
                <a:avLst/>
              </a:prstGeom>
              <a:blipFill>
                <a:blip r:embed="rId6"/>
                <a:stretch>
                  <a:fillRect l="-2010" t="-3974" r="-226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428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E85732-83C5-E597-A30B-767AA5C562B2}"/>
              </a:ext>
            </a:extLst>
          </p:cNvPr>
          <p:cNvGrpSpPr/>
          <p:nvPr/>
        </p:nvGrpSpPr>
        <p:grpSpPr>
          <a:xfrm>
            <a:off x="3757656" y="1198978"/>
            <a:ext cx="3044513" cy="3784066"/>
            <a:chOff x="6689695" y="3754872"/>
            <a:chExt cx="2181563" cy="27114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2B353-EF9B-5D61-1523-1F1CE55929C7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9ADEA72-9D10-65F2-4A40-0DF5FDA0B19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31">
                <a:extLst>
                  <a:ext uri="{FF2B5EF4-FFF2-40B4-BE49-F238E27FC236}">
                    <a16:creationId xmlns:a16="http://schemas.microsoft.com/office/drawing/2014/main" id="{A1B7466A-E02A-33B3-914C-520267E7896B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00DD76-2157-8567-E3F5-9FD60DA7ACF5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5793C4F-FB60-BC1A-09E2-4EA839361726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575FF72-2B5F-2F5F-A32C-C95553E7B3F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Oval 9">
                  <a:extLst>
                    <a:ext uri="{FF2B5EF4-FFF2-40B4-BE49-F238E27FC236}">
                      <a16:creationId xmlns:a16="http://schemas.microsoft.com/office/drawing/2014/main" id="{0EB300B3-2CF8-F16E-8337-34724DD4DEB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D552D29-5975-2FE5-C82A-28280B77424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383DCD8-D218-0DA6-4FE4-F388E50FA33C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" name="Oval 9">
                  <a:extLst>
                    <a:ext uri="{FF2B5EF4-FFF2-40B4-BE49-F238E27FC236}">
                      <a16:creationId xmlns:a16="http://schemas.microsoft.com/office/drawing/2014/main" id="{307D97F6-4318-31E0-06D0-57551B143185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CD32A5-A9A6-094D-0E34-AFE7DA5AFDA3}"/>
                </a:ext>
              </a:extLst>
            </p:cNvPr>
            <p:cNvGrpSpPr/>
            <p:nvPr/>
          </p:nvGrpSpPr>
          <p:grpSpPr>
            <a:xfrm>
              <a:off x="7102888" y="3754872"/>
              <a:ext cx="1768370" cy="2711494"/>
              <a:chOff x="9917959" y="911557"/>
              <a:chExt cx="1768370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401DF24-865B-F310-DE69-D2C4462FA4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966135C-6258-8BCC-7CD8-78EB82D11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C4CBCF4-3F0C-3C83-EEE1-DF2AE8E9F08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C96A791-9C1D-C0E7-AE4C-B2CB1CB1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F49B3-959C-64D9-86CE-3182191C13F6}"/>
              </a:ext>
            </a:extLst>
          </p:cNvPr>
          <p:cNvCxnSpPr>
            <a:cxnSpLocks/>
          </p:cNvCxnSpPr>
          <p:nvPr/>
        </p:nvCxnSpPr>
        <p:spPr>
          <a:xfrm flipH="1">
            <a:off x="5969515" y="1087320"/>
            <a:ext cx="690365" cy="8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C3E467-25AF-2F87-89CE-478A25C916B9}"/>
              </a:ext>
            </a:extLst>
          </p:cNvPr>
          <p:cNvSpPr txBox="1"/>
          <p:nvPr/>
        </p:nvSpPr>
        <p:spPr>
          <a:xfrm>
            <a:off x="5689198" y="295855"/>
            <a:ext cx="576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Pure states: Bloch ball surface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F90B6B-6561-E24D-1D9B-4A3F5F88D7B3}"/>
              </a:ext>
            </a:extLst>
          </p:cNvPr>
          <p:cNvCxnSpPr>
            <a:cxnSpLocks/>
          </p:cNvCxnSpPr>
          <p:nvPr/>
        </p:nvCxnSpPr>
        <p:spPr>
          <a:xfrm flipV="1">
            <a:off x="3092600" y="3459814"/>
            <a:ext cx="1096071" cy="138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AA3259-739F-6EED-50F9-EEFF1D2C53AE}"/>
              </a:ext>
            </a:extLst>
          </p:cNvPr>
          <p:cNvSpPr txBox="1"/>
          <p:nvPr/>
        </p:nvSpPr>
        <p:spPr>
          <a:xfrm>
            <a:off x="368731" y="4903003"/>
            <a:ext cx="609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Mixed states: Bloch ball interior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149349-77AD-57A5-8CBE-44AE27C44CA8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5094789" y="1756219"/>
            <a:ext cx="0" cy="267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CED38A-0B93-2E3F-0CA4-FC242AE193D2}"/>
              </a:ext>
            </a:extLst>
          </p:cNvPr>
          <p:cNvCxnSpPr>
            <a:cxnSpLocks/>
            <a:stCxn id="17" idx="2"/>
            <a:endCxn id="17" idx="0"/>
          </p:cNvCxnSpPr>
          <p:nvPr/>
        </p:nvCxnSpPr>
        <p:spPr>
          <a:xfrm flipH="1">
            <a:off x="3757885" y="3096082"/>
            <a:ext cx="26742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72026E-DFB4-C34F-DDF7-F4027B0C4792}"/>
                  </a:ext>
                </a:extLst>
              </p:cNvPr>
              <p:cNvSpPr txBox="1"/>
              <p:nvPr/>
            </p:nvSpPr>
            <p:spPr>
              <a:xfrm>
                <a:off x="6391190" y="2787082"/>
                <a:ext cx="924009" cy="51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72026E-DFB4-C34F-DDF7-F4027B0C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90" y="2787082"/>
                <a:ext cx="924009" cy="515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69CC40-4A44-BE04-4C9C-254B82E0257D}"/>
                  </a:ext>
                </a:extLst>
              </p:cNvPr>
              <p:cNvSpPr txBox="1"/>
              <p:nvPr/>
            </p:nvSpPr>
            <p:spPr>
              <a:xfrm>
                <a:off x="2866991" y="2787082"/>
                <a:ext cx="924009" cy="51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69CC40-4A44-BE04-4C9C-254B82E0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91" y="2787082"/>
                <a:ext cx="924009" cy="5154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7690CA-C6B6-CEBB-BE31-A05BB976859D}"/>
              </a:ext>
            </a:extLst>
          </p:cNvPr>
          <p:cNvCxnSpPr>
            <a:cxnSpLocks/>
          </p:cNvCxnSpPr>
          <p:nvPr/>
        </p:nvCxnSpPr>
        <p:spPr>
          <a:xfrm flipH="1">
            <a:off x="5143500" y="2424788"/>
            <a:ext cx="1953712" cy="62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3ED2D3-2A26-B08F-8949-D7BF17D59125}"/>
                  </a:ext>
                </a:extLst>
              </p:cNvPr>
              <p:cNvSpPr txBox="1"/>
              <p:nvPr/>
            </p:nvSpPr>
            <p:spPr>
              <a:xfrm>
                <a:off x="7097212" y="2096856"/>
                <a:ext cx="2948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3ED2D3-2A26-B08F-8949-D7BF17D5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12" y="2096856"/>
                <a:ext cx="2948756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4F132-443A-770A-715C-6D5D47321527}"/>
                  </a:ext>
                </a:extLst>
              </p:cNvPr>
              <p:cNvSpPr txBox="1"/>
              <p:nvPr/>
            </p:nvSpPr>
            <p:spPr>
              <a:xfrm>
                <a:off x="7097212" y="2476180"/>
                <a:ext cx="313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4F132-443A-770A-715C-6D5D47321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12" y="2476180"/>
                <a:ext cx="313573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3C3E85-2D25-372A-0AD4-DA717F759150}"/>
                  </a:ext>
                </a:extLst>
              </p:cNvPr>
              <p:cNvSpPr txBox="1"/>
              <p:nvPr/>
            </p:nvSpPr>
            <p:spPr>
              <a:xfrm>
                <a:off x="7284380" y="889294"/>
                <a:ext cx="99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3C3E85-2D25-372A-0AD4-DA717F75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380" y="889294"/>
                <a:ext cx="993221" cy="461665"/>
              </a:xfrm>
              <a:prstGeom prst="rect">
                <a:avLst/>
              </a:prstGeom>
              <a:blipFill>
                <a:blip r:embed="rId17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EC8A27E-5D7A-BC98-4257-9F8D0A23DD5B}"/>
              </a:ext>
            </a:extLst>
          </p:cNvPr>
          <p:cNvSpPr txBox="1"/>
          <p:nvPr/>
        </p:nvSpPr>
        <p:spPr>
          <a:xfrm>
            <a:off x="398664" y="271291"/>
            <a:ext cx="3734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Actual geometry!!!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3156DC-1DF0-7460-56AE-2B819E5D583A}"/>
                  </a:ext>
                </a:extLst>
              </p:cNvPr>
              <p:cNvSpPr txBox="1"/>
              <p:nvPr/>
            </p:nvSpPr>
            <p:spPr>
              <a:xfrm>
                <a:off x="7617311" y="3044795"/>
                <a:ext cx="99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3156DC-1DF0-7460-56AE-2B819E5D5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11" y="3044795"/>
                <a:ext cx="993221" cy="461665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1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109AF5-280C-AA01-F7F6-BD71884F28EB}"/>
              </a:ext>
            </a:extLst>
          </p:cNvPr>
          <p:cNvGrpSpPr/>
          <p:nvPr/>
        </p:nvGrpSpPr>
        <p:grpSpPr>
          <a:xfrm>
            <a:off x="73205" y="-1041116"/>
            <a:ext cx="5612710" cy="6382417"/>
            <a:chOff x="6041815" y="2807303"/>
            <a:chExt cx="2963289" cy="336966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2FD59CC-7FD7-DCE0-30B3-C3ADC034C988}"/>
                </a:ext>
              </a:extLst>
            </p:cNvPr>
            <p:cNvGrpSpPr/>
            <p:nvPr/>
          </p:nvGrpSpPr>
          <p:grpSpPr>
            <a:xfrm>
              <a:off x="6368262" y="3837068"/>
              <a:ext cx="1713465" cy="2339899"/>
              <a:chOff x="6689695" y="3893048"/>
              <a:chExt cx="1916430" cy="261706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B18374F-F45B-503E-8742-8897AF72F80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F8C2379-26FB-EB3E-5C79-28DDB56CE96C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31">
                  <a:extLst>
                    <a:ext uri="{FF2B5EF4-FFF2-40B4-BE49-F238E27FC236}">
                      <a16:creationId xmlns:a16="http://schemas.microsoft.com/office/drawing/2014/main" id="{D4780273-24EF-F059-E78D-E38BA2678542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E1F4D25-EBBB-DE7B-BA37-195A0C4EA8BA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7B9AC1C-8DC8-A7CD-5260-E4AF27F6FBDD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92F44FD-957E-A90B-4349-88AE46E41E3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3" name="Oval 9">
                    <a:extLst>
                      <a:ext uri="{FF2B5EF4-FFF2-40B4-BE49-F238E27FC236}">
                        <a16:creationId xmlns:a16="http://schemas.microsoft.com/office/drawing/2014/main" id="{90EC9BDD-95B1-8035-9FAF-27BEB5414C4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4" name="Oval 9">
                    <a:extLst>
                      <a:ext uri="{FF2B5EF4-FFF2-40B4-BE49-F238E27FC236}">
                        <a16:creationId xmlns:a16="http://schemas.microsoft.com/office/drawing/2014/main" id="{191B36A0-0FEA-10A3-AACD-703698F646BB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5E9FCD7-082F-C265-DBAD-10D6DCF476EF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D2B2D9D-7ECB-CBDA-7C9C-1152AE8B9CC6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1" name="Oval 9">
                    <a:extLst>
                      <a:ext uri="{FF2B5EF4-FFF2-40B4-BE49-F238E27FC236}">
                        <a16:creationId xmlns:a16="http://schemas.microsoft.com/office/drawing/2014/main" id="{F385CFC5-74D2-F86E-A265-7146FDCB5AE7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96D7ECB-049E-3225-0125-683EE758CB7A}"/>
                  </a:ext>
                </a:extLst>
              </p:cNvPr>
              <p:cNvGrpSpPr/>
              <p:nvPr/>
            </p:nvGrpSpPr>
            <p:grpSpPr>
              <a:xfrm>
                <a:off x="7363884" y="3893048"/>
                <a:ext cx="723646" cy="2617066"/>
                <a:chOff x="10178955" y="1049733"/>
                <a:chExt cx="723646" cy="261706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2E795148-F222-D835-B955-9D0FA0457C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78955" y="1049733"/>
                      <a:ext cx="701806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2E795148-F222-D835-B955-9D0FA0457C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8955" y="1049733"/>
                      <a:ext cx="701806" cy="41308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852EF7B-717C-CD0E-EE68-A98B7BE9F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852EF7B-717C-CD0E-EE68-A98B7BE9F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1FA80156-A823-2D05-0824-7A66ECCB69A1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E751622-54A7-696E-50D7-EC01645F92F1}"/>
                    </a:ext>
                  </a:extLst>
                </p:cNvPr>
                <p:cNvSpPr txBox="1"/>
                <p:nvPr/>
              </p:nvSpPr>
              <p:spPr>
                <a:xfrm>
                  <a:off x="6892574" y="4641639"/>
                  <a:ext cx="511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E751622-54A7-696E-50D7-EC01645F9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641639"/>
                  <a:ext cx="5119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81C5311-1DCE-50CF-B192-CB8F75174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986" y="3860969"/>
              <a:ext cx="0" cy="213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6BE20C1-8242-54C1-CFE6-E8D0936692BB}"/>
                    </a:ext>
                  </a:extLst>
                </p:cNvPr>
                <p:cNvSpPr txBox="1"/>
                <p:nvPr/>
              </p:nvSpPr>
              <p:spPr>
                <a:xfrm>
                  <a:off x="8614228" y="3784918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6BE20C1-8242-54C1-CFE6-E8D09366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228" y="3784918"/>
                  <a:ext cx="390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4C2948-C3EF-7AE7-684C-EE103E14E540}"/>
                    </a:ext>
                  </a:extLst>
                </p:cNvPr>
                <p:cNvSpPr txBox="1"/>
                <p:nvPr/>
              </p:nvSpPr>
              <p:spPr>
                <a:xfrm>
                  <a:off x="7717373" y="3770794"/>
                  <a:ext cx="967883" cy="194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4C2948-C3EF-7AE7-684C-EE103E14E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73" y="3770794"/>
                  <a:ext cx="967883" cy="1949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493EC23-4D39-060F-89FB-2ADE62BF45B9}"/>
              </a:ext>
            </a:extLst>
          </p:cNvPr>
          <p:cNvGrpSpPr/>
          <p:nvPr/>
        </p:nvGrpSpPr>
        <p:grpSpPr>
          <a:xfrm>
            <a:off x="5667381" y="898990"/>
            <a:ext cx="3245442" cy="4442310"/>
            <a:chOff x="6689695" y="3886935"/>
            <a:chExt cx="1916430" cy="262317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92B659-D1C1-758E-D857-B2A9AEE6DEB1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5F38A1C-598C-3850-4567-8B4EE86DB86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31">
                <a:extLst>
                  <a:ext uri="{FF2B5EF4-FFF2-40B4-BE49-F238E27FC236}">
                    <a16:creationId xmlns:a16="http://schemas.microsoft.com/office/drawing/2014/main" id="{D02699AD-208F-A5DE-961B-FDB8FEA7FD16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37DB826-6446-2C2A-E44C-AF8EBAE153DD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53CD0F0-40FC-8A79-59EA-576961F05CFE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D568340-007B-F490-42F7-2393168002D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4" name="Oval 9">
                  <a:extLst>
                    <a:ext uri="{FF2B5EF4-FFF2-40B4-BE49-F238E27FC236}">
                      <a16:creationId xmlns:a16="http://schemas.microsoft.com/office/drawing/2014/main" id="{5FB18D81-AB9B-C505-F988-E81B129137EF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551BED9-83EA-D5EA-EC7B-ECFAAD86666E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E45260C-BEEE-B05D-819A-C5814F63FB5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2" name="Oval 9">
                  <a:extLst>
                    <a:ext uri="{FF2B5EF4-FFF2-40B4-BE49-F238E27FC236}">
                      <a16:creationId xmlns:a16="http://schemas.microsoft.com/office/drawing/2014/main" id="{14E0A454-9835-871F-B63D-CF26AF46D40E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CD47EA5-A4A2-E6DD-9689-E3751418D693}"/>
                </a:ext>
              </a:extLst>
            </p:cNvPr>
            <p:cNvGrpSpPr/>
            <p:nvPr/>
          </p:nvGrpSpPr>
          <p:grpSpPr>
            <a:xfrm>
              <a:off x="7378553" y="3886935"/>
              <a:ext cx="708977" cy="2623179"/>
              <a:chOff x="10193624" y="1043620"/>
              <a:chExt cx="708977" cy="2623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82DB631-9752-698B-6F3F-53DA5509C8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82DB631-9752-698B-6F3F-53DA5509C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72AF483-077B-1BEA-9707-795F05D93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72AF483-077B-1BEA-9707-795F05D93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04B105-6277-B628-5908-72AFF9F52FC6}"/>
              </a:ext>
            </a:extLst>
          </p:cNvPr>
          <p:cNvCxnSpPr>
            <a:cxnSpLocks/>
            <a:stCxn id="143" idx="0"/>
            <a:endCxn id="143" idx="4"/>
          </p:cNvCxnSpPr>
          <p:nvPr/>
        </p:nvCxnSpPr>
        <p:spPr>
          <a:xfrm>
            <a:off x="7289959" y="1351541"/>
            <a:ext cx="0" cy="3245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86884A-3726-6FA8-6BD0-816C21E8E9DE}"/>
              </a:ext>
            </a:extLst>
          </p:cNvPr>
          <p:cNvCxnSpPr/>
          <p:nvPr/>
        </p:nvCxnSpPr>
        <p:spPr>
          <a:xfrm>
            <a:off x="5913120" y="2974124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4EED8BC-32C7-E30C-F1B5-9B78E2237505}"/>
              </a:ext>
            </a:extLst>
          </p:cNvPr>
          <p:cNvCxnSpPr/>
          <p:nvPr/>
        </p:nvCxnSpPr>
        <p:spPr>
          <a:xfrm>
            <a:off x="7500461" y="2974124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BC9FF56-63F8-5996-AB57-1E9A85F61D1F}"/>
              </a:ext>
            </a:extLst>
          </p:cNvPr>
          <p:cNvCxnSpPr>
            <a:cxnSpLocks/>
          </p:cNvCxnSpPr>
          <p:nvPr/>
        </p:nvCxnSpPr>
        <p:spPr>
          <a:xfrm>
            <a:off x="7500461" y="3132810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5F885A-E901-63A3-9FE5-FD5670BCEDDD}"/>
              </a:ext>
            </a:extLst>
          </p:cNvPr>
          <p:cNvCxnSpPr>
            <a:cxnSpLocks/>
          </p:cNvCxnSpPr>
          <p:nvPr/>
        </p:nvCxnSpPr>
        <p:spPr>
          <a:xfrm flipV="1">
            <a:off x="7500461" y="2310105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C42297D-2391-EE15-F1A2-B4944EF95C34}"/>
              </a:ext>
            </a:extLst>
          </p:cNvPr>
          <p:cNvCxnSpPr>
            <a:cxnSpLocks/>
          </p:cNvCxnSpPr>
          <p:nvPr/>
        </p:nvCxnSpPr>
        <p:spPr>
          <a:xfrm flipH="1">
            <a:off x="6554851" y="3132810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4A6503-DAF8-20C7-4270-B220149A150E}"/>
              </a:ext>
            </a:extLst>
          </p:cNvPr>
          <p:cNvCxnSpPr>
            <a:cxnSpLocks/>
          </p:cNvCxnSpPr>
          <p:nvPr/>
        </p:nvCxnSpPr>
        <p:spPr>
          <a:xfrm flipH="1" flipV="1">
            <a:off x="6554851" y="2310105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8E095CC-C691-2D54-BE0F-C05E207EB37D}"/>
              </a:ext>
            </a:extLst>
          </p:cNvPr>
          <p:cNvSpPr txBox="1"/>
          <p:nvPr/>
        </p:nvSpPr>
        <p:spPr>
          <a:xfrm>
            <a:off x="821606" y="98552"/>
            <a:ext cx="298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evolution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F37BC2-F168-E5A4-E4CD-D01F76B409F2}"/>
              </a:ext>
            </a:extLst>
          </p:cNvPr>
          <p:cNvSpPr txBox="1"/>
          <p:nvPr/>
        </p:nvSpPr>
        <p:spPr>
          <a:xfrm>
            <a:off x="5877135" y="98551"/>
            <a:ext cx="282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Measurement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8DC4136-4D95-5726-D948-ADA008FDFB31}"/>
              </a:ext>
            </a:extLst>
          </p:cNvPr>
          <p:cNvSpPr txBox="1"/>
          <p:nvPr/>
        </p:nvSpPr>
        <p:spPr>
          <a:xfrm>
            <a:off x="506167" y="5650862"/>
            <a:ext cx="3501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Change at constant energy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and constant entropy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7584D07-52E9-C4AB-B400-E899D98E9C8E}"/>
              </a:ext>
            </a:extLst>
          </p:cNvPr>
          <p:cNvSpPr txBox="1"/>
          <p:nvPr/>
        </p:nvSpPr>
        <p:spPr>
          <a:xfrm>
            <a:off x="5543613" y="5650861"/>
            <a:ext cx="3501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Change at constant energy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that maximizes entropy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DED2266-FA00-EE9B-A45B-CC7CDCC198F4}"/>
              </a:ext>
            </a:extLst>
          </p:cNvPr>
          <p:cNvCxnSpPr>
            <a:cxnSpLocks/>
          </p:cNvCxnSpPr>
          <p:nvPr/>
        </p:nvCxnSpPr>
        <p:spPr>
          <a:xfrm flipV="1">
            <a:off x="907223" y="3579436"/>
            <a:ext cx="1043497" cy="109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6DE1E26-E905-1300-F750-95D73758BC3B}"/>
              </a:ext>
            </a:extLst>
          </p:cNvPr>
          <p:cNvSpPr txBox="1"/>
          <p:nvPr/>
        </p:nvSpPr>
        <p:spPr>
          <a:xfrm>
            <a:off x="261766" y="4700060"/>
            <a:ext cx="160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  <a:br>
              <a:rPr lang="en-US" dirty="0"/>
            </a:br>
            <a:r>
              <a:rPr lang="en-US" dirty="0"/>
              <a:t>circular motion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32D7086-019F-54EE-27F5-A28CA58458F6}"/>
              </a:ext>
            </a:extLst>
          </p:cNvPr>
          <p:cNvCxnSpPr>
            <a:cxnSpLocks/>
          </p:cNvCxnSpPr>
          <p:nvPr/>
        </p:nvCxnSpPr>
        <p:spPr>
          <a:xfrm flipV="1">
            <a:off x="6344350" y="3577381"/>
            <a:ext cx="489600" cy="119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FC94675-5B9C-432B-9887-AFCF6D0C3A76}"/>
              </a:ext>
            </a:extLst>
          </p:cNvPr>
          <p:cNvSpPr txBox="1"/>
          <p:nvPr/>
        </p:nvSpPr>
        <p:spPr>
          <a:xfrm>
            <a:off x="5438355" y="4834848"/>
            <a:ext cx="15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  <a:br>
              <a:rPr lang="en-US" dirty="0"/>
            </a:br>
            <a:r>
              <a:rPr lang="en-US" dirty="0"/>
              <a:t>inward motion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2FEE12-4891-3F1F-DD82-BD52B07C8681}"/>
              </a:ext>
            </a:extLst>
          </p:cNvPr>
          <p:cNvSpPr txBox="1"/>
          <p:nvPr/>
        </p:nvSpPr>
        <p:spPr>
          <a:xfrm>
            <a:off x="8369141" y="871571"/>
            <a:ext cx="3563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1) Prepare a mixture of possible outcomes</a:t>
            </a:r>
            <a:br>
              <a:rPr lang="en-US" dirty="0"/>
            </a:br>
            <a:r>
              <a:rPr lang="en-US" dirty="0"/>
              <a:t>entropy-increasing</a:t>
            </a:r>
            <a:br>
              <a:rPr lang="en-US" dirty="0"/>
            </a:br>
            <a:r>
              <a:rPr lang="en-US" dirty="0"/>
              <a:t>irreversible 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99D37E3-3A19-6481-3A97-B29B21E81D4C}"/>
              </a:ext>
            </a:extLst>
          </p:cNvPr>
          <p:cNvSpPr txBox="1"/>
          <p:nvPr/>
        </p:nvSpPr>
        <p:spPr>
          <a:xfrm>
            <a:off x="9982803" y="267432"/>
            <a:ext cx="150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Two steps: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10D62B-FACE-2EBC-E359-DC373D95A4CB}"/>
              </a:ext>
            </a:extLst>
          </p:cNvPr>
          <p:cNvSpPr txBox="1"/>
          <p:nvPr/>
        </p:nvSpPr>
        <p:spPr>
          <a:xfrm>
            <a:off x="8369141" y="2539565"/>
            <a:ext cx="3563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2) Determine</a:t>
            </a:r>
            <a:br>
              <a:rPr lang="en-US" sz="2400" dirty="0"/>
            </a:br>
            <a:r>
              <a:rPr lang="en-US" sz="2400" dirty="0"/>
              <a:t>the outcome</a:t>
            </a:r>
            <a:br>
              <a:rPr lang="en-US" dirty="0"/>
            </a:br>
            <a:r>
              <a:rPr lang="en-US" dirty="0"/>
              <a:t>same as classical</a:t>
            </a:r>
          </a:p>
        </p:txBody>
      </p:sp>
    </p:spTree>
    <p:extLst>
      <p:ext uri="{BB962C8B-B14F-4D97-AF65-F5344CB8AC3E}">
        <p14:creationId xmlns:p14="http://schemas.microsoft.com/office/powerpoint/2010/main" val="3655103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7EC4D1-C26A-497B-997E-21143C360622}"/>
              </a:ext>
            </a:extLst>
          </p:cNvPr>
          <p:cNvGrpSpPr/>
          <p:nvPr/>
        </p:nvGrpSpPr>
        <p:grpSpPr>
          <a:xfrm>
            <a:off x="649315" y="279400"/>
            <a:ext cx="2235200" cy="2540003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CDD5AADC-7675-455D-A651-1AF7D410D45D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43424C-A125-4A8E-829D-9FBD0543032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A7134-0A6F-44E7-9273-080B6118E7C5}"/>
                </a:ext>
              </a:extLst>
            </p:cNvPr>
            <p:cNvCxnSpPr>
              <a:stCxn id="6" idx="1"/>
              <a:endCxn id="6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62FB3A-62B1-4E9A-8827-EC65613EAD3C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BA71B-DC86-49F6-80B6-793EC72200C1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5E860C-8181-40D4-A7AF-A75145862ADA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E28A7-D017-4D2C-8AE6-902DFD94DEE8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35E067-2260-4A61-9D9A-32F65832123C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E3453B-E6E8-4234-9195-E162734A1CFA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980F27-C9F3-48A5-A44D-EEEE19A964E5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BE2416-BDB9-49FC-875C-BF05C7C4C20A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3E171F-4C8B-4763-A0FC-3CFB308BFD02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84DB47-48A3-47A5-9C9D-8C1F3D6BB50D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9A46C9-3334-4A90-9460-1FED356CFF18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9CB240-F75E-49BA-A7EE-EABB2A2725F8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8EDA84-E936-4688-9F96-D7AF602BDA3D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36AE28-4DD5-414A-B4ED-74984BABA964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8269E3-D16A-4A97-BF1F-81A4B1EA7EF1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3073E2-6AC1-43FC-8338-1ED0F9F69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7A33FB-EF0F-433E-ACBB-552F2C382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52C37F-88AB-4561-8B48-943B96C2E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F23AB4-5B02-49E0-8A2E-8E47C1E97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050D18-681E-4798-A540-7D3A9C2902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22AD84-D63E-4689-9805-FB5A94542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8FDC24-728C-4430-8B4C-FECC01363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1FA018-1637-41BA-80BB-0FD2D2C953A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5D6E05-B92D-451E-AC09-D35DD02C7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3167E1-3422-4B08-98FA-CC16AB30A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73025-C523-4C26-AB4C-CB503DDD1B47}"/>
              </a:ext>
            </a:extLst>
          </p:cNvPr>
          <p:cNvGrpSpPr/>
          <p:nvPr/>
        </p:nvGrpSpPr>
        <p:grpSpPr>
          <a:xfrm>
            <a:off x="6280067" y="287605"/>
            <a:ext cx="2237563" cy="2531799"/>
            <a:chOff x="6248400" y="901501"/>
            <a:chExt cx="1678172" cy="189884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298F87-35F8-4C21-A6E1-F24280166373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B5C4E8-D771-4E8A-A2C7-CCD1D5BDB5D2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4EC0210-EF9D-4300-AB79-B0DE4067A506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4CEBE5-714A-4E96-BCDC-A65E0439EA5A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57A2C6-60A7-4B7C-BD87-EA4059AE1C0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1A7A3-69C1-4D17-95DA-88FD85B11100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493576-0ABA-4D6C-9418-30C13A472DAF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7324EB-0A93-47A2-B268-F9288F7BBD3B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3369E89-2730-4C55-AB5F-055A937FE8A7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080FDA-9A84-432E-891E-9E1054A54671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891396B-DEC3-4377-BFD3-2D9BAE0DD3FE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E1EA27-1FD6-44B3-9D62-2DF830F23536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23E569-3995-4D61-B487-0374BFED1CD7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D17C0F-D56F-4529-A1FE-2A78E6222D02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6DD7D6-BA03-413D-AA3C-249F1C09F2ED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A26BABA-5F74-4CA8-985C-4CF30EB8078C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38F675-EFDF-4A38-921E-217DFE554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453EAA-44BD-4E68-A6CF-1C95F8FC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270565-96B5-4F46-BD9C-8843609EC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48DBCC-8DD6-431C-80D5-498D25DBE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11DE8B-769F-4E3A-B59B-3AD95C702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3B0F-FFE9-4095-BC2C-2D58990FB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3127E1-B804-43BD-B8AB-1066ABC15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2E4136-DC87-4E28-9B30-401CB296774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9410CD-3714-4CAC-9EBA-ACA943A4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6498F4-ABDF-44B3-8F08-F4D7D2C7F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8FA10E-5B06-472D-9BB3-3B540758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00806D-47A0-47D0-B276-D31C9316F373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E0631B61-D89B-4BE1-8EF6-A1D573784171}"/>
              </a:ext>
            </a:extLst>
          </p:cNvPr>
          <p:cNvSpPr/>
          <p:nvPr/>
        </p:nvSpPr>
        <p:spPr>
          <a:xfrm>
            <a:off x="3773344" y="1356536"/>
            <a:ext cx="1524000" cy="1056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062062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62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481" r="-96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6915720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/>
              <p:nvPr/>
            </p:nvSpPr>
            <p:spPr>
              <a:xfrm>
                <a:off x="5860670" y="3647758"/>
                <a:ext cx="941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70" y="3647758"/>
                <a:ext cx="941861" cy="461665"/>
              </a:xfrm>
              <a:prstGeom prst="rect">
                <a:avLst/>
              </a:prstGeom>
              <a:blipFill>
                <a:blip r:embed="rId7"/>
                <a:stretch>
                  <a:fillRect r="-12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3263695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5" y="4338428"/>
                <a:ext cx="2336800" cy="211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2349295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5888863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6075650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6075651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5887808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C097F6-8047-4123-8694-D47FBD0E9560}"/>
              </a:ext>
            </a:extLst>
          </p:cNvPr>
          <p:cNvSpPr txBox="1"/>
          <p:nvPr/>
        </p:nvSpPr>
        <p:spPr>
          <a:xfrm>
            <a:off x="3932328" y="530457"/>
            <a:ext cx="120130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Close the lid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6ED5ED-7A0F-44F4-83D0-75B85A624C0E}"/>
              </a:ext>
            </a:extLst>
          </p:cNvPr>
          <p:cNvSpPr txBox="1"/>
          <p:nvPr/>
        </p:nvSpPr>
        <p:spPr>
          <a:xfrm>
            <a:off x="-138254" y="4354977"/>
            <a:ext cx="258961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Grand-canonical ensemble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26D234-2355-4EAC-865D-4D2FAAE560EE}"/>
              </a:ext>
            </a:extLst>
          </p:cNvPr>
          <p:cNvSpPr txBox="1"/>
          <p:nvPr/>
        </p:nvSpPr>
        <p:spPr>
          <a:xfrm>
            <a:off x="7978938" y="6038133"/>
            <a:ext cx="192970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Canonical ensemble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C37945-F8BC-4532-8CE4-72CB288657CF}"/>
              </a:ext>
            </a:extLst>
          </p:cNvPr>
          <p:cNvSpPr txBox="1"/>
          <p:nvPr/>
        </p:nvSpPr>
        <p:spPr>
          <a:xfrm>
            <a:off x="2526824" y="3047624"/>
            <a:ext cx="297253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Fluctuations within the initial equilibrium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A22661-EDAD-4373-8495-0783A73DE454}"/>
              </a:ext>
            </a:extLst>
          </p:cNvPr>
          <p:cNvSpPr txBox="1"/>
          <p:nvPr/>
        </p:nvSpPr>
        <p:spPr>
          <a:xfrm>
            <a:off x="7320275" y="3103741"/>
            <a:ext cx="3362908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… become a probability distribution over final equilibria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12D8E5-42C2-4B35-99B1-D6B3E5E055CB}"/>
              </a:ext>
            </a:extLst>
          </p:cNvPr>
          <p:cNvCxnSpPr>
            <a:cxnSpLocks/>
          </p:cNvCxnSpPr>
          <p:nvPr/>
        </p:nvCxnSpPr>
        <p:spPr>
          <a:xfrm>
            <a:off x="5348144" y="3631608"/>
            <a:ext cx="579120" cy="1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484969-D2CA-47EF-8D11-2CA77419EFFA}"/>
              </a:ext>
            </a:extLst>
          </p:cNvPr>
          <p:cNvCxnSpPr>
            <a:cxnSpLocks/>
          </p:cNvCxnSpPr>
          <p:nvPr/>
        </p:nvCxnSpPr>
        <p:spPr>
          <a:xfrm flipV="1">
            <a:off x="6801024" y="3632200"/>
            <a:ext cx="579120" cy="1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6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94" grpId="0"/>
      <p:bldP spid="95" grpId="0"/>
      <p:bldP spid="96" grpId="0"/>
      <p:bldP spid="97" grpId="0"/>
      <p:bldP spid="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8B25EE-66F1-1A73-E12D-3647020EC341}"/>
                  </a:ext>
                </a:extLst>
              </p:cNvPr>
              <p:cNvSpPr txBox="1"/>
              <p:nvPr/>
            </p:nvSpPr>
            <p:spPr>
              <a:xfrm>
                <a:off x="4529160" y="4213859"/>
                <a:ext cx="1157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- energy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8B25EE-66F1-1A73-E12D-3647020EC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160" y="4213859"/>
                <a:ext cx="1157176" cy="369332"/>
              </a:xfrm>
              <a:prstGeom prst="rect">
                <a:avLst/>
              </a:prstGeom>
              <a:blipFill>
                <a:blip r:embed="rId2"/>
                <a:stretch>
                  <a:fillRect t="-8197" r="-368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00C802-0B51-F063-EE59-D4B4AB437957}"/>
              </a:ext>
            </a:extLst>
          </p:cNvPr>
          <p:cNvCxnSpPr>
            <a:cxnSpLocks/>
          </p:cNvCxnSpPr>
          <p:nvPr/>
        </p:nvCxnSpPr>
        <p:spPr>
          <a:xfrm>
            <a:off x="708418" y="1927917"/>
            <a:ext cx="0" cy="2438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E8686-9362-6F76-C65D-5FC7FA3785C2}"/>
                  </a:ext>
                </a:extLst>
              </p:cNvPr>
              <p:cNvSpPr txBox="1"/>
              <p:nvPr/>
            </p:nvSpPr>
            <p:spPr>
              <a:xfrm>
                <a:off x="752284" y="1699261"/>
                <a:ext cx="1222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- entropy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0E8686-9362-6F76-C65D-5FC7FA37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84" y="1699261"/>
                <a:ext cx="1222514" cy="369332"/>
              </a:xfrm>
              <a:prstGeom prst="rect">
                <a:avLst/>
              </a:prstGeom>
              <a:blipFill>
                <a:blip r:embed="rId3"/>
                <a:stretch>
                  <a:fillRect t="-10000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44238B-7CF8-1B7D-9EAC-15F2538A68D1}"/>
              </a:ext>
            </a:extLst>
          </p:cNvPr>
          <p:cNvCxnSpPr>
            <a:cxnSpLocks/>
          </p:cNvCxnSpPr>
          <p:nvPr/>
        </p:nvCxnSpPr>
        <p:spPr>
          <a:xfrm>
            <a:off x="495942" y="4214474"/>
            <a:ext cx="424952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E7E5AB-960F-70B1-AD61-EDE252B3C69A}"/>
              </a:ext>
            </a:extLst>
          </p:cNvPr>
          <p:cNvGrpSpPr/>
          <p:nvPr/>
        </p:nvGrpSpPr>
        <p:grpSpPr>
          <a:xfrm>
            <a:off x="5667381" y="898990"/>
            <a:ext cx="3245442" cy="4442310"/>
            <a:chOff x="6689695" y="3886935"/>
            <a:chExt cx="1916430" cy="26231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28F7DE-E67F-C7D0-0250-67387368B8B1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F8CEAE-73E7-B87E-E3FA-F3A52F18F90C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1">
                <a:extLst>
                  <a:ext uri="{FF2B5EF4-FFF2-40B4-BE49-F238E27FC236}">
                    <a16:creationId xmlns:a16="http://schemas.microsoft.com/office/drawing/2014/main" id="{37216B75-0ED7-6CAC-E36B-30A7854C21D8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FBAEE2-1E2A-0D8E-6EB0-35F004E694F8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3DD1B9C-A132-8D21-7FFC-99E7731F2596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DACF084-BC1E-6BDF-4A46-E54A3848544E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1" name="Oval 9">
                  <a:extLst>
                    <a:ext uri="{FF2B5EF4-FFF2-40B4-BE49-F238E27FC236}">
                      <a16:creationId xmlns:a16="http://schemas.microsoft.com/office/drawing/2014/main" id="{6021B97D-A379-5279-B7EC-D532106ABA93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14CBBD6-2CD8-AD7F-C267-F0593E6E22E5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13326AC-7DE3-CDB9-1EF3-CE7FF4818A40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9" name="Oval 9">
                  <a:extLst>
                    <a:ext uri="{FF2B5EF4-FFF2-40B4-BE49-F238E27FC236}">
                      <a16:creationId xmlns:a16="http://schemas.microsoft.com/office/drawing/2014/main" id="{E3DFD5DF-1EE4-3591-3F3F-7F62F002A132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33AEF69-1CDC-BD9B-889E-EE590C021FDC}"/>
                </a:ext>
              </a:extLst>
            </p:cNvPr>
            <p:cNvGrpSpPr/>
            <p:nvPr/>
          </p:nvGrpSpPr>
          <p:grpSpPr>
            <a:xfrm>
              <a:off x="7378553" y="3886935"/>
              <a:ext cx="708977" cy="2623179"/>
              <a:chOff x="10193624" y="1043620"/>
              <a:chExt cx="708977" cy="2623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AF48CDF-9249-43EA-2C35-36CC5A8140A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AF48CDF-9249-43EA-2C35-36CC5A8140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050B8E4-5771-5548-7F6D-B9466E622A6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8050B8E4-5771-5548-7F6D-B9466E622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3C930D-7DB9-1204-B946-9FEA912AAD05}"/>
              </a:ext>
            </a:extLst>
          </p:cNvPr>
          <p:cNvCxnSpPr>
            <a:cxnSpLocks/>
            <a:stCxn id="40" idx="0"/>
            <a:endCxn id="40" idx="4"/>
          </p:cNvCxnSpPr>
          <p:nvPr/>
        </p:nvCxnSpPr>
        <p:spPr>
          <a:xfrm>
            <a:off x="7289959" y="1351541"/>
            <a:ext cx="0" cy="3245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C0F258-06E1-5FCF-1C46-3C9D2AFDA5D4}"/>
              </a:ext>
            </a:extLst>
          </p:cNvPr>
          <p:cNvCxnSpPr>
            <a:cxnSpLocks/>
            <a:stCxn id="44" idx="2"/>
          </p:cNvCxnSpPr>
          <p:nvPr/>
        </p:nvCxnSpPr>
        <p:spPr>
          <a:xfrm flipV="1">
            <a:off x="6578025" y="3070699"/>
            <a:ext cx="584775" cy="35564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46879078-5244-610E-B32F-791AE3DFF3D0}"/>
              </a:ext>
            </a:extLst>
          </p:cNvPr>
          <p:cNvSpPr/>
          <p:nvPr/>
        </p:nvSpPr>
        <p:spPr>
          <a:xfrm rot="12811276">
            <a:off x="6555466" y="871374"/>
            <a:ext cx="4307209" cy="4307209"/>
          </a:xfrm>
          <a:prstGeom prst="arc">
            <a:avLst>
              <a:gd name="adj1" fmla="val 17669718"/>
              <a:gd name="adj2" fmla="val 18962680"/>
            </a:avLst>
          </a:prstGeom>
          <a:ln w="3810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BAA4AF-0D64-2555-7EE1-AA45CFE47449}"/>
              </a:ext>
            </a:extLst>
          </p:cNvPr>
          <p:cNvCxnSpPr>
            <a:cxnSpLocks/>
          </p:cNvCxnSpPr>
          <p:nvPr/>
        </p:nvCxnSpPr>
        <p:spPr>
          <a:xfrm flipV="1">
            <a:off x="2513833" y="2629768"/>
            <a:ext cx="0" cy="71922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73D8EA-33AD-11FD-614C-584A1C9EC59B}"/>
              </a:ext>
            </a:extLst>
          </p:cNvPr>
          <p:cNvCxnSpPr>
            <a:cxnSpLocks/>
          </p:cNvCxnSpPr>
          <p:nvPr/>
        </p:nvCxnSpPr>
        <p:spPr>
          <a:xfrm flipH="1">
            <a:off x="1901373" y="3348990"/>
            <a:ext cx="61246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265DA0E-7AF5-24AE-F860-4E8907229128}"/>
              </a:ext>
            </a:extLst>
          </p:cNvPr>
          <p:cNvSpPr/>
          <p:nvPr/>
        </p:nvSpPr>
        <p:spPr>
          <a:xfrm>
            <a:off x="2453640" y="3284220"/>
            <a:ext cx="114300" cy="1143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390B47-1469-743C-29D1-A15C623364C3}"/>
              </a:ext>
            </a:extLst>
          </p:cNvPr>
          <p:cNvSpPr txBox="1"/>
          <p:nvPr/>
        </p:nvSpPr>
        <p:spPr>
          <a:xfrm>
            <a:off x="1242968" y="128219"/>
            <a:ext cx="5393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thermodynamic picture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49B4B25F-4599-8627-2A23-EE271ABF732F}"/>
              </a:ext>
            </a:extLst>
          </p:cNvPr>
          <p:cNvSpPr/>
          <p:nvPr/>
        </p:nvSpPr>
        <p:spPr>
          <a:xfrm rot="9230533">
            <a:off x="5157000" y="-752433"/>
            <a:ext cx="4307209" cy="4307209"/>
          </a:xfrm>
          <a:prstGeom prst="arc">
            <a:avLst>
              <a:gd name="adj1" fmla="val 17042519"/>
              <a:gd name="adj2" fmla="val 18962680"/>
            </a:avLst>
          </a:prstGeom>
          <a:ln w="3810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41C52-23AC-B198-A49C-4648205F3C98}"/>
              </a:ext>
            </a:extLst>
          </p:cNvPr>
          <p:cNvSpPr txBox="1"/>
          <p:nvPr/>
        </p:nvSpPr>
        <p:spPr>
          <a:xfrm>
            <a:off x="5088274" y="6114533"/>
            <a:ext cx="370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Maximum energy extraction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2C6BA4-C157-67F0-F5EE-9921674EAC85}"/>
              </a:ext>
            </a:extLst>
          </p:cNvPr>
          <p:cNvSpPr txBox="1"/>
          <p:nvPr/>
        </p:nvSpPr>
        <p:spPr>
          <a:xfrm>
            <a:off x="5088274" y="5703526"/>
            <a:ext cx="360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Maximum entropy increase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30176F-2FD7-CF23-046F-0B1292E78382}"/>
              </a:ext>
            </a:extLst>
          </p:cNvPr>
          <p:cNvSpPr txBox="1"/>
          <p:nvPr/>
        </p:nvSpPr>
        <p:spPr>
          <a:xfrm>
            <a:off x="5088274" y="5292519"/>
            <a:ext cx="4257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Isolated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E482EF-71DB-B8DE-10F3-9FCD453D5CC1}"/>
                  </a:ext>
                </a:extLst>
              </p:cNvPr>
              <p:cNvSpPr txBox="1"/>
              <p:nvPr/>
            </p:nvSpPr>
            <p:spPr>
              <a:xfrm>
                <a:off x="386479" y="387737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E482EF-71DB-B8DE-10F3-9FCD453D5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79" y="387737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A62354-D129-9015-F594-3A647407259A}"/>
                  </a:ext>
                </a:extLst>
              </p:cNvPr>
              <p:cNvSpPr txBox="1"/>
              <p:nvPr/>
            </p:nvSpPr>
            <p:spPr>
              <a:xfrm>
                <a:off x="354108" y="229914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A62354-D129-9015-F594-3A647407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08" y="2299148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BD80B7-5963-F98B-9675-C6806BB5840B}"/>
              </a:ext>
            </a:extLst>
          </p:cNvPr>
          <p:cNvCxnSpPr>
            <a:stCxn id="13" idx="1"/>
          </p:cNvCxnSpPr>
          <p:nvPr/>
        </p:nvCxnSpPr>
        <p:spPr>
          <a:xfrm flipH="1">
            <a:off x="708139" y="2484120"/>
            <a:ext cx="18445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B7AAB6D-7035-E716-A196-C73A2EAFB48E}"/>
              </a:ext>
            </a:extLst>
          </p:cNvPr>
          <p:cNvSpPr/>
          <p:nvPr/>
        </p:nvSpPr>
        <p:spPr>
          <a:xfrm>
            <a:off x="708610" y="2484083"/>
            <a:ext cx="3680509" cy="1729775"/>
          </a:xfrm>
          <a:custGeom>
            <a:avLst/>
            <a:gdLst>
              <a:gd name="connsiteX0" fmla="*/ 0 w 3695700"/>
              <a:gd name="connsiteY0" fmla="*/ 2057400 h 2057400"/>
              <a:gd name="connsiteX1" fmla="*/ 1706880 w 3695700"/>
              <a:gd name="connsiteY1" fmla="*/ 746760 h 2057400"/>
              <a:gd name="connsiteX2" fmla="*/ 3695700 w 3695700"/>
              <a:gd name="connsiteY2" fmla="*/ 0 h 2057400"/>
              <a:gd name="connsiteX0" fmla="*/ 0 w 3695700"/>
              <a:gd name="connsiteY0" fmla="*/ 2057400 h 2057400"/>
              <a:gd name="connsiteX1" fmla="*/ 3695700 w 3695700"/>
              <a:gd name="connsiteY1" fmla="*/ 0 h 2057400"/>
              <a:gd name="connsiteX0" fmla="*/ 0 w 3695700"/>
              <a:gd name="connsiteY0" fmla="*/ 2057400 h 2057400"/>
              <a:gd name="connsiteX1" fmla="*/ 3695700 w 3695700"/>
              <a:gd name="connsiteY1" fmla="*/ 0 h 2057400"/>
              <a:gd name="connsiteX0" fmla="*/ 0 w 3695700"/>
              <a:gd name="connsiteY0" fmla="*/ 2057400 h 2057400"/>
              <a:gd name="connsiteX1" fmla="*/ 3695700 w 3695700"/>
              <a:gd name="connsiteY1" fmla="*/ 0 h 2057400"/>
              <a:gd name="connsiteX0" fmla="*/ 0 w 3825240"/>
              <a:gd name="connsiteY0" fmla="*/ 2034540 h 2034540"/>
              <a:gd name="connsiteX1" fmla="*/ 3825240 w 3825240"/>
              <a:gd name="connsiteY1" fmla="*/ 0 h 2034540"/>
              <a:gd name="connsiteX0" fmla="*/ 0 w 3665220"/>
              <a:gd name="connsiteY0" fmla="*/ 1264920 h 1264920"/>
              <a:gd name="connsiteX1" fmla="*/ 3665220 w 3665220"/>
              <a:gd name="connsiteY1" fmla="*/ 0 h 1264920"/>
              <a:gd name="connsiteX0" fmla="*/ 0 w 3665220"/>
              <a:gd name="connsiteY0" fmla="*/ 1452279 h 1452279"/>
              <a:gd name="connsiteX1" fmla="*/ 3665220 w 3665220"/>
              <a:gd name="connsiteY1" fmla="*/ 187359 h 1452279"/>
              <a:gd name="connsiteX0" fmla="*/ 0 w 3680460"/>
              <a:gd name="connsiteY0" fmla="*/ 606637 h 621877"/>
              <a:gd name="connsiteX1" fmla="*/ 3680460 w 3680460"/>
              <a:gd name="connsiteY1" fmla="*/ 621877 h 621877"/>
              <a:gd name="connsiteX0" fmla="*/ 0 w 3680460"/>
              <a:gd name="connsiteY0" fmla="*/ 886866 h 902106"/>
              <a:gd name="connsiteX1" fmla="*/ 3680460 w 3680460"/>
              <a:gd name="connsiteY1" fmla="*/ 902106 h 902106"/>
              <a:gd name="connsiteX0" fmla="*/ 0 w 3680460"/>
              <a:gd name="connsiteY0" fmla="*/ 897652 h 912892"/>
              <a:gd name="connsiteX1" fmla="*/ 3680460 w 3680460"/>
              <a:gd name="connsiteY1" fmla="*/ 912892 h 912892"/>
              <a:gd name="connsiteX0" fmla="*/ 0 w 3680460"/>
              <a:gd name="connsiteY0" fmla="*/ 1389023 h 1404263"/>
              <a:gd name="connsiteX1" fmla="*/ 3680460 w 3680460"/>
              <a:gd name="connsiteY1" fmla="*/ 1404263 h 1404263"/>
              <a:gd name="connsiteX0" fmla="*/ 0 w 3680460"/>
              <a:gd name="connsiteY0" fmla="*/ 1670492 h 1685732"/>
              <a:gd name="connsiteX1" fmla="*/ 3680460 w 3680460"/>
              <a:gd name="connsiteY1" fmla="*/ 1685732 h 1685732"/>
              <a:gd name="connsiteX0" fmla="*/ 0 w 3680460"/>
              <a:gd name="connsiteY0" fmla="*/ 1999808 h 2015048"/>
              <a:gd name="connsiteX1" fmla="*/ 1805940 w 3680460"/>
              <a:gd name="connsiteY1" fmla="*/ 331030 h 2015048"/>
              <a:gd name="connsiteX2" fmla="*/ 3680460 w 3680460"/>
              <a:gd name="connsiteY2" fmla="*/ 2015048 h 2015048"/>
              <a:gd name="connsiteX0" fmla="*/ 0 w 3680460"/>
              <a:gd name="connsiteY0" fmla="*/ 1959213 h 1974453"/>
              <a:gd name="connsiteX1" fmla="*/ 1805940 w 3680460"/>
              <a:gd name="connsiteY1" fmla="*/ 290435 h 1974453"/>
              <a:gd name="connsiteX2" fmla="*/ 3680460 w 3680460"/>
              <a:gd name="connsiteY2" fmla="*/ 1974453 h 1974453"/>
              <a:gd name="connsiteX0" fmla="*/ 0 w 3680460"/>
              <a:gd name="connsiteY0" fmla="*/ 1712632 h 1727872"/>
              <a:gd name="connsiteX1" fmla="*/ 1805940 w 3680460"/>
              <a:gd name="connsiteY1" fmla="*/ 43854 h 1727872"/>
              <a:gd name="connsiteX2" fmla="*/ 3680460 w 3680460"/>
              <a:gd name="connsiteY2" fmla="*/ 1727872 h 1727872"/>
              <a:gd name="connsiteX0" fmla="*/ 0 w 3680460"/>
              <a:gd name="connsiteY0" fmla="*/ 1712632 h 1727872"/>
              <a:gd name="connsiteX1" fmla="*/ 1805940 w 3680460"/>
              <a:gd name="connsiteY1" fmla="*/ 43854 h 1727872"/>
              <a:gd name="connsiteX2" fmla="*/ 3680460 w 3680460"/>
              <a:gd name="connsiteY2" fmla="*/ 1727872 h 1727872"/>
              <a:gd name="connsiteX0" fmla="*/ 0 w 3680460"/>
              <a:gd name="connsiteY0" fmla="*/ 1668779 h 1684019"/>
              <a:gd name="connsiteX1" fmla="*/ 1805940 w 3680460"/>
              <a:gd name="connsiteY1" fmla="*/ 1 h 1684019"/>
              <a:gd name="connsiteX2" fmla="*/ 3680460 w 3680460"/>
              <a:gd name="connsiteY2" fmla="*/ 1684019 h 1684019"/>
              <a:gd name="connsiteX0" fmla="*/ 0 w 3680460"/>
              <a:gd name="connsiteY0" fmla="*/ 1714498 h 1729738"/>
              <a:gd name="connsiteX1" fmla="*/ 1844040 w 3680460"/>
              <a:gd name="connsiteY1" fmla="*/ 0 h 1729738"/>
              <a:gd name="connsiteX2" fmla="*/ 3680460 w 3680460"/>
              <a:gd name="connsiteY2" fmla="*/ 1729738 h 1729738"/>
              <a:gd name="connsiteX0" fmla="*/ 40 w 3680500"/>
              <a:gd name="connsiteY0" fmla="*/ 1714498 h 1729738"/>
              <a:gd name="connsiteX1" fmla="*/ 1844080 w 3680500"/>
              <a:gd name="connsiteY1" fmla="*/ 0 h 1729738"/>
              <a:gd name="connsiteX2" fmla="*/ 3680500 w 3680500"/>
              <a:gd name="connsiteY2" fmla="*/ 1729738 h 1729738"/>
              <a:gd name="connsiteX0" fmla="*/ 40 w 3680500"/>
              <a:gd name="connsiteY0" fmla="*/ 1714498 h 1729738"/>
              <a:gd name="connsiteX1" fmla="*/ 1844080 w 3680500"/>
              <a:gd name="connsiteY1" fmla="*/ 0 h 1729738"/>
              <a:gd name="connsiteX2" fmla="*/ 3680500 w 3680500"/>
              <a:gd name="connsiteY2" fmla="*/ 1729738 h 1729738"/>
              <a:gd name="connsiteX0" fmla="*/ 49 w 3680509"/>
              <a:gd name="connsiteY0" fmla="*/ 1714535 h 1729775"/>
              <a:gd name="connsiteX1" fmla="*/ 1844089 w 3680509"/>
              <a:gd name="connsiteY1" fmla="*/ 37 h 1729775"/>
              <a:gd name="connsiteX2" fmla="*/ 3680509 w 3680509"/>
              <a:gd name="connsiteY2" fmla="*/ 1729775 h 172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0509" h="1729775">
                <a:moveTo>
                  <a:pt x="49" y="1714535"/>
                </a:moveTo>
                <a:cubicBezTo>
                  <a:pt x="-7571" y="1150656"/>
                  <a:pt x="861109" y="-7584"/>
                  <a:pt x="1844089" y="37"/>
                </a:cubicBezTo>
                <a:cubicBezTo>
                  <a:pt x="2827069" y="7658"/>
                  <a:pt x="3660189" y="1181135"/>
                  <a:pt x="3680509" y="172977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E9B587-5A61-EAD8-5180-339C790A2D3D}"/>
              </a:ext>
            </a:extLst>
          </p:cNvPr>
          <p:cNvCxnSpPr>
            <a:cxnSpLocks/>
          </p:cNvCxnSpPr>
          <p:nvPr/>
        </p:nvCxnSpPr>
        <p:spPr>
          <a:xfrm>
            <a:off x="5224134" y="1483878"/>
            <a:ext cx="1938666" cy="119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ED0F0E0-3710-7BAC-E88C-C5FDBF60976D}"/>
              </a:ext>
            </a:extLst>
          </p:cNvPr>
          <p:cNvCxnSpPr>
            <a:cxnSpLocks/>
          </p:cNvCxnSpPr>
          <p:nvPr/>
        </p:nvCxnSpPr>
        <p:spPr>
          <a:xfrm flipH="1">
            <a:off x="3227070" y="1460481"/>
            <a:ext cx="831772" cy="104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1B7FA7-B181-DDDD-120E-DD8982A67640}"/>
              </a:ext>
            </a:extLst>
          </p:cNvPr>
          <p:cNvSpPr txBox="1"/>
          <p:nvPr/>
        </p:nvSpPr>
        <p:spPr>
          <a:xfrm>
            <a:off x="3402529" y="1091149"/>
            <a:ext cx="299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maximum entropy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00598D4-7393-20BA-FEC6-79FDD37855DB}"/>
              </a:ext>
            </a:extLst>
          </p:cNvPr>
          <p:cNvCxnSpPr>
            <a:cxnSpLocks/>
          </p:cNvCxnSpPr>
          <p:nvPr/>
        </p:nvCxnSpPr>
        <p:spPr>
          <a:xfrm flipV="1">
            <a:off x="3642956" y="4398525"/>
            <a:ext cx="2617989" cy="695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8484C1-9E59-7CDD-8B1F-8E78041580A0}"/>
              </a:ext>
            </a:extLst>
          </p:cNvPr>
          <p:cNvCxnSpPr>
            <a:cxnSpLocks/>
          </p:cNvCxnSpPr>
          <p:nvPr/>
        </p:nvCxnSpPr>
        <p:spPr>
          <a:xfrm flipV="1">
            <a:off x="3174731" y="4338711"/>
            <a:ext cx="0" cy="755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82E0EE8-CDAB-AC64-D41A-24C7D9107204}"/>
              </a:ext>
            </a:extLst>
          </p:cNvPr>
          <p:cNvSpPr txBox="1"/>
          <p:nvPr/>
        </p:nvSpPr>
        <p:spPr>
          <a:xfrm>
            <a:off x="2755047" y="5146643"/>
            <a:ext cx="12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states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AB1D08-F690-A141-CA1D-BEAB67E8EFA9}"/>
              </a:ext>
            </a:extLst>
          </p:cNvPr>
          <p:cNvCxnSpPr>
            <a:endCxn id="13" idx="2"/>
          </p:cNvCxnSpPr>
          <p:nvPr/>
        </p:nvCxnSpPr>
        <p:spPr>
          <a:xfrm>
            <a:off x="719913" y="4210305"/>
            <a:ext cx="3669206" cy="35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409F993-6EA6-6FFF-5ACA-8E38904D92D8}"/>
              </a:ext>
            </a:extLst>
          </p:cNvPr>
          <p:cNvSpPr txBox="1"/>
          <p:nvPr/>
        </p:nvSpPr>
        <p:spPr>
          <a:xfrm>
            <a:off x="7729667" y="812552"/>
            <a:ext cx="4234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Thermodynamic equilibration</a:t>
            </a:r>
          </a:p>
          <a:p>
            <a:pPr algn="r"/>
            <a:r>
              <a:rPr lang="en-US" sz="2400" dirty="0"/>
              <a:t>and measurement process</a:t>
            </a:r>
          </a:p>
          <a:p>
            <a:pPr algn="r"/>
            <a:r>
              <a:rPr lang="en-US" sz="2400" dirty="0"/>
              <a:t>are related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9E5C1-BBE3-92D6-0657-9DD30DE621B4}"/>
              </a:ext>
            </a:extLst>
          </p:cNvPr>
          <p:cNvSpPr txBox="1"/>
          <p:nvPr/>
        </p:nvSpPr>
        <p:spPr>
          <a:xfrm>
            <a:off x="9858791" y="2325193"/>
            <a:ext cx="2099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though the details are still not 100% clear to 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CACE78-749D-FEB0-C4F2-8769F88D31E5}"/>
              </a:ext>
            </a:extLst>
          </p:cNvPr>
          <p:cNvSpPr/>
          <p:nvPr/>
        </p:nvSpPr>
        <p:spPr>
          <a:xfrm>
            <a:off x="6784271" y="1873634"/>
            <a:ext cx="1014586" cy="5906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87FDD2-D7CF-C8A2-2EF2-659477006BFE}"/>
              </a:ext>
            </a:extLst>
          </p:cNvPr>
          <p:cNvSpPr/>
          <p:nvPr/>
        </p:nvSpPr>
        <p:spPr>
          <a:xfrm>
            <a:off x="3597236" y="339135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FFC27A-0797-2E5E-776D-28DEDFAD4CF3}"/>
              </a:ext>
            </a:extLst>
          </p:cNvPr>
          <p:cNvCxnSpPr>
            <a:cxnSpLocks/>
          </p:cNvCxnSpPr>
          <p:nvPr/>
        </p:nvCxnSpPr>
        <p:spPr>
          <a:xfrm flipV="1">
            <a:off x="3723374" y="2299148"/>
            <a:ext cx="3000514" cy="10742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09391D-3AC1-CD26-F07A-70154D1E5C7D}"/>
                  </a:ext>
                </a:extLst>
              </p:cNvPr>
              <p:cNvSpPr txBox="1"/>
              <p:nvPr/>
            </p:nvSpPr>
            <p:spPr>
              <a:xfrm rot="20380507">
                <a:off x="3788002" y="2574920"/>
                <a:ext cx="21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circular orbit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09391D-3AC1-CD26-F07A-70154D1E5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80507">
                <a:off x="3788002" y="2574920"/>
                <a:ext cx="2186304" cy="369332"/>
              </a:xfrm>
              <a:prstGeom prst="rect">
                <a:avLst/>
              </a:prstGeom>
              <a:blipFill>
                <a:blip r:embed="rId8"/>
                <a:stretch>
                  <a:fillRect l="-2793" t="-3279" r="-3073" b="-9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8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6B380-EF4C-61CD-1E86-0A37EB02B81B}"/>
              </a:ext>
            </a:extLst>
          </p:cNvPr>
          <p:cNvSpPr txBox="1"/>
          <p:nvPr/>
        </p:nvSpPr>
        <p:spPr>
          <a:xfrm>
            <a:off x="477370" y="230165"/>
            <a:ext cx="9687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Quantum mechanics (infinite/continuum)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4E657-C71B-0581-DB88-64FA033F8421}"/>
              </a:ext>
            </a:extLst>
          </p:cNvPr>
          <p:cNvSpPr txBox="1"/>
          <p:nvPr/>
        </p:nvSpPr>
        <p:spPr>
          <a:xfrm>
            <a:off x="464453" y="933156"/>
            <a:ext cx="73097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No distinction between countable infinity and continuum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F808B5-AFBB-54F8-9151-5827FEB4EF6B}"/>
              </a:ext>
            </a:extLst>
          </p:cNvPr>
          <p:cNvGrpSpPr/>
          <p:nvPr/>
        </p:nvGrpSpPr>
        <p:grpSpPr>
          <a:xfrm>
            <a:off x="739382" y="1689810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79C744-DEE6-8577-C4DA-395B8D0AD76B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79C744-DEE6-8577-C4DA-395B8D0A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7C47D2-6EE6-B4F7-5C22-18EA4E2F578B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8ABBD3E-ADD2-B765-0C6B-6842AE9E41E7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F15AF9-D7BF-EB7A-9AF2-E86BFAABE931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E5470F-0433-6FDD-9060-AE6A94E3FB01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E5470F-0433-6FDD-9060-AE6A94E3F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716AF52-EB02-2E33-9958-92AD7A13C498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E7D91D-4AF7-F014-DA79-B394CC2DB8D5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6EF745-8402-A58D-F7E3-5CFC432C657E}"/>
              </a:ext>
            </a:extLst>
          </p:cNvPr>
          <p:cNvCxnSpPr/>
          <p:nvPr/>
        </p:nvCxnSpPr>
        <p:spPr>
          <a:xfrm flipH="1">
            <a:off x="3141961" y="2059142"/>
            <a:ext cx="501889" cy="36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81AF95-FD88-021D-709B-B0CE3EFCD71E}"/>
              </a:ext>
            </a:extLst>
          </p:cNvPr>
          <p:cNvSpPr txBox="1"/>
          <p:nvPr/>
        </p:nvSpPr>
        <p:spPr>
          <a:xfrm>
            <a:off x="3277375" y="1702597"/>
            <a:ext cx="269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Pure states at zero entropy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E1017F-9416-4C5C-F465-461852F13D40}"/>
              </a:ext>
            </a:extLst>
          </p:cNvPr>
          <p:cNvSpPr txBox="1"/>
          <p:nvPr/>
        </p:nvSpPr>
        <p:spPr>
          <a:xfrm>
            <a:off x="360564" y="5142907"/>
            <a:ext cx="2304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Conceptual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diagram!!!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CA431-4625-56CC-6414-C493B91BBE2D}"/>
              </a:ext>
            </a:extLst>
          </p:cNvPr>
          <p:cNvSpPr txBox="1"/>
          <p:nvPr/>
        </p:nvSpPr>
        <p:spPr>
          <a:xfrm>
            <a:off x="5337754" y="1674674"/>
            <a:ext cx="6420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Continuous reversible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evolution possible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and no states below zero entropy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3F58E4-0186-5B3D-7B8C-50479618D7B3}"/>
              </a:ext>
            </a:extLst>
          </p:cNvPr>
          <p:cNvCxnSpPr/>
          <p:nvPr/>
        </p:nvCxnSpPr>
        <p:spPr>
          <a:xfrm flipH="1" flipV="1">
            <a:off x="2665554" y="3657600"/>
            <a:ext cx="2098951" cy="95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260AACD-DE8A-C18A-114F-9EC6701164DA}"/>
              </a:ext>
            </a:extLst>
          </p:cNvPr>
          <p:cNvSpPr txBox="1"/>
          <p:nvPr/>
        </p:nvSpPr>
        <p:spPr>
          <a:xfrm>
            <a:off x="3643850" y="4609805"/>
            <a:ext cx="5428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Personal conjecture: as entropy increases,</a:t>
            </a:r>
            <a:br>
              <a:rPr lang="en-US" sz="2400" dirty="0"/>
            </a:br>
            <a:r>
              <a:rPr lang="en-US" sz="2400" dirty="0"/>
              <a:t>quantum mixed states look classical</a:t>
            </a:r>
          </a:p>
        </p:txBody>
      </p:sp>
    </p:spTree>
    <p:extLst>
      <p:ext uri="{BB962C8B-B14F-4D97-AF65-F5344CB8AC3E}">
        <p14:creationId xmlns:p14="http://schemas.microsoft.com/office/powerpoint/2010/main" val="238997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CE08E-4977-C800-A82A-E57A3C8F67BA}"/>
              </a:ext>
            </a:extLst>
          </p:cNvPr>
          <p:cNvGrpSpPr/>
          <p:nvPr/>
        </p:nvGrpSpPr>
        <p:grpSpPr>
          <a:xfrm>
            <a:off x="8331596" y="744996"/>
            <a:ext cx="2625213" cy="2625213"/>
            <a:chOff x="2941448" y="1636245"/>
            <a:chExt cx="2625213" cy="2625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0E7909-24EF-7409-77DD-3C5FD9440937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85BB61-D92B-4CF3-B109-CDC14140CEE8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0FC9B0-8607-EEAC-1816-7DC3D91D1908}"/>
              </a:ext>
            </a:extLst>
          </p:cNvPr>
          <p:cNvSpPr/>
          <p:nvPr/>
        </p:nvSpPr>
        <p:spPr>
          <a:xfrm>
            <a:off x="8718260" y="1131660"/>
            <a:ext cx="1851885" cy="18518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/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/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/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/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1A83-EA30-D6CD-6CA7-B61D087C4E02}"/>
              </a:ext>
            </a:extLst>
          </p:cNvPr>
          <p:cNvGrpSpPr/>
          <p:nvPr/>
        </p:nvGrpSpPr>
        <p:grpSpPr>
          <a:xfrm>
            <a:off x="4823545" y="744996"/>
            <a:ext cx="2557595" cy="2557595"/>
            <a:chOff x="5531949" y="2074788"/>
            <a:chExt cx="2557595" cy="2557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66A59E-E21E-1FA2-6D9E-60AB887FBD18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90613C-2B42-DC06-1D96-EA7B2DD7A501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96B7F38-8895-3939-E9D6-2FD3F05D343F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6DD24-5754-ED32-92D0-220B3BECA69F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AE0659-1BEA-564E-E88D-1389B4BDA221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Dodecagon 11">
              <a:extLst>
                <a:ext uri="{FF2B5EF4-FFF2-40B4-BE49-F238E27FC236}">
                  <a16:creationId xmlns:a16="http://schemas.microsoft.com/office/drawing/2014/main" id="{CCB6E616-0FB8-D065-2BBF-BAC6743DE826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decagon 12">
              <a:extLst>
                <a:ext uri="{FF2B5EF4-FFF2-40B4-BE49-F238E27FC236}">
                  <a16:creationId xmlns:a16="http://schemas.microsoft.com/office/drawing/2014/main" id="{D1DC099E-9F30-7D1F-8442-A6711C41C405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DD945A-26D7-6EF3-6983-C509061CD1BF}"/>
              </a:ext>
            </a:extLst>
          </p:cNvPr>
          <p:cNvSpPr txBox="1"/>
          <p:nvPr/>
        </p:nvSpPr>
        <p:spPr>
          <a:xfrm>
            <a:off x="4898143" y="3764430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infinite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68BC-E3FA-E6A9-C31F-324143B63521}"/>
              </a:ext>
            </a:extLst>
          </p:cNvPr>
          <p:cNvSpPr txBox="1"/>
          <p:nvPr/>
        </p:nvSpPr>
        <p:spPr>
          <a:xfrm>
            <a:off x="8688427" y="376443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continuum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/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4D11603-F484-E51D-A5A7-7DB3A6EDF73E}"/>
              </a:ext>
            </a:extLst>
          </p:cNvPr>
          <p:cNvGrpSpPr/>
          <p:nvPr/>
        </p:nvGrpSpPr>
        <p:grpSpPr>
          <a:xfrm>
            <a:off x="1261248" y="413933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A08952-7104-A6BF-ADEA-EE68A4CFC78C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88122B-E72E-307A-2960-8D1CFF306E3D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7D0E14-2EB9-E0E1-BE38-9FF6BD71CE24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D6AC4A-F030-7F57-1CDA-C51AAC4E4DCE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14206D-7BA1-82F9-C86D-87ADEF048553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28E6CC-A42B-ED68-74FF-064C10129D52}"/>
              </a:ext>
            </a:extLst>
          </p:cNvPr>
          <p:cNvSpPr txBox="1"/>
          <p:nvPr/>
        </p:nvSpPr>
        <p:spPr>
          <a:xfrm>
            <a:off x="2022539" y="376443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345D0-1D20-7545-50D5-74F1EEAE5519}"/>
              </a:ext>
            </a:extLst>
          </p:cNvPr>
          <p:cNvSpPr txBox="1"/>
          <p:nvPr/>
        </p:nvSpPr>
        <p:spPr>
          <a:xfrm>
            <a:off x="5402883" y="4487120"/>
            <a:ext cx="371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mixed states have no single decomposition in terms of pure states, classical continuum mixed states have no single decomposition in terms of zero entropy states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C2685-F856-7513-CB2A-78E7B9AB3057}"/>
              </a:ext>
            </a:extLst>
          </p:cNvPr>
          <p:cNvSpPr txBox="1"/>
          <p:nvPr/>
        </p:nvSpPr>
        <p:spPr>
          <a:xfrm>
            <a:off x="269059" y="4400007"/>
            <a:ext cx="5062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is a hybrid between discrete and continuum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pure states form a manifold (like classical continuum) where each state has zero entropy (like classical discrete)</a:t>
            </a:r>
          </a:p>
        </p:txBody>
      </p:sp>
    </p:spTree>
    <p:extLst>
      <p:ext uri="{BB962C8B-B14F-4D97-AF65-F5344CB8AC3E}">
        <p14:creationId xmlns:p14="http://schemas.microsoft.com/office/powerpoint/2010/main" val="333445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2AB8D9-50CA-5C9D-CD7C-E41B8C49650A}"/>
                  </a:ext>
                </a:extLst>
              </p:cNvPr>
              <p:cNvSpPr txBox="1"/>
              <p:nvPr/>
            </p:nvSpPr>
            <p:spPr>
              <a:xfrm>
                <a:off x="309725" y="1115534"/>
                <a:ext cx="7960384" cy="917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48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2AB8D9-50CA-5C9D-CD7C-E41B8C496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5" y="1115534"/>
                <a:ext cx="7960384" cy="917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3B63EF-F5E4-4101-739A-F3515BFE7459}"/>
              </a:ext>
            </a:extLst>
          </p:cNvPr>
          <p:cNvSpPr txBox="1"/>
          <p:nvPr/>
        </p:nvSpPr>
        <p:spPr>
          <a:xfrm>
            <a:off x="1081548" y="199849"/>
            <a:ext cx="33746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Superposition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4616F-F9FE-BE76-2A7A-A5D4061B3CE9}"/>
                  </a:ext>
                </a:extLst>
              </p:cNvPr>
              <p:cNvSpPr txBox="1"/>
              <p:nvPr/>
            </p:nvSpPr>
            <p:spPr>
              <a:xfrm>
                <a:off x="309725" y="3945972"/>
                <a:ext cx="85715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4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4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4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4800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sz="4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4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4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4616F-F9FE-BE76-2A7A-A5D4061B3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5" y="3945972"/>
                <a:ext cx="8571513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197FCD-4B1D-B165-765E-8B35FB5E96B3}"/>
              </a:ext>
            </a:extLst>
          </p:cNvPr>
          <p:cNvSpPr txBox="1"/>
          <p:nvPr/>
        </p:nvSpPr>
        <p:spPr>
          <a:xfrm>
            <a:off x="7611903" y="311506"/>
            <a:ext cx="3885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 a probability distribution:</a:t>
            </a:r>
            <a:br>
              <a:rPr lang="en-US" sz="2400" dirty="0"/>
            </a:br>
            <a:r>
              <a:rPr lang="en-US" sz="2400" dirty="0"/>
              <a:t>just a different state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F3C8BF-CD31-BDFE-811F-83410780689C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8270109" y="1222309"/>
            <a:ext cx="677948" cy="35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75D9C5-C73E-D59A-45BC-82C65FB64652}"/>
                  </a:ext>
                </a:extLst>
              </p:cNvPr>
              <p:cNvSpPr txBox="1"/>
              <p:nvPr/>
            </p:nvSpPr>
            <p:spPr>
              <a:xfrm>
                <a:off x="8535444" y="1641700"/>
                <a:ext cx="3520131" cy="69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75D9C5-C73E-D59A-45BC-82C65FB64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444" y="1641700"/>
                <a:ext cx="3520131" cy="690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6F6871D-995B-DC7C-2341-B03D5F897B4D}"/>
              </a:ext>
            </a:extLst>
          </p:cNvPr>
          <p:cNvSpPr txBox="1"/>
          <p:nvPr/>
        </p:nvSpPr>
        <p:spPr>
          <a:xfrm>
            <a:off x="1081548" y="2863857"/>
            <a:ext cx="30787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Mixed states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B9751A-EF5D-D180-9540-88A85432F0AB}"/>
              </a:ext>
            </a:extLst>
          </p:cNvPr>
          <p:cNvCxnSpPr>
            <a:cxnSpLocks/>
          </p:cNvCxnSpPr>
          <p:nvPr/>
        </p:nvCxnSpPr>
        <p:spPr>
          <a:xfrm flipH="1" flipV="1">
            <a:off x="3038168" y="4864002"/>
            <a:ext cx="272596" cy="286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1F585-AF03-439A-7F6C-B4107D9B14C1}"/>
              </a:ext>
            </a:extLst>
          </p:cNvPr>
          <p:cNvCxnSpPr>
            <a:cxnSpLocks/>
          </p:cNvCxnSpPr>
          <p:nvPr/>
        </p:nvCxnSpPr>
        <p:spPr>
          <a:xfrm flipV="1">
            <a:off x="3982890" y="4715800"/>
            <a:ext cx="1650994" cy="43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783D5F-7608-77C3-C32B-FB0D903C5E01}"/>
              </a:ext>
            </a:extLst>
          </p:cNvPr>
          <p:cNvSpPr txBox="1"/>
          <p:nvPr/>
        </p:nvSpPr>
        <p:spPr>
          <a:xfrm>
            <a:off x="2724937" y="5150497"/>
            <a:ext cx="1564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B450-8E90-C177-9910-E897DA74F296}"/>
              </a:ext>
            </a:extLst>
          </p:cNvPr>
          <p:cNvSpPr txBox="1"/>
          <p:nvPr/>
        </p:nvSpPr>
        <p:spPr>
          <a:xfrm>
            <a:off x="5197457" y="5150498"/>
            <a:ext cx="4166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Actual “probability distribution”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713F12-A542-B2E6-4C04-A6DE4516196A}"/>
              </a:ext>
            </a:extLst>
          </p:cNvPr>
          <p:cNvCxnSpPr>
            <a:cxnSpLocks/>
          </p:cNvCxnSpPr>
          <p:nvPr/>
        </p:nvCxnSpPr>
        <p:spPr>
          <a:xfrm flipV="1">
            <a:off x="7611903" y="4776969"/>
            <a:ext cx="597209" cy="373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3B4FA8-B47D-7B15-072A-F689353F8489}"/>
              </a:ext>
            </a:extLst>
          </p:cNvPr>
          <p:cNvSpPr txBox="1"/>
          <p:nvPr/>
        </p:nvSpPr>
        <p:spPr>
          <a:xfrm>
            <a:off x="9021201" y="1231140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force, velocity,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699A3E-713D-63FF-F61E-5BBFF438F1EA}"/>
                  </a:ext>
                </a:extLst>
              </p:cNvPr>
              <p:cNvSpPr txBox="1"/>
              <p:nvPr/>
            </p:nvSpPr>
            <p:spPr>
              <a:xfrm>
                <a:off x="4844496" y="2540990"/>
                <a:ext cx="2010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699A3E-713D-63FF-F61E-5BBFF438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496" y="2540990"/>
                <a:ext cx="2010807" cy="461665"/>
              </a:xfrm>
              <a:prstGeom prst="rect">
                <a:avLst/>
              </a:prstGeom>
              <a:blipFill>
                <a:blip r:embed="rId5"/>
                <a:stretch>
                  <a:fillRect r="-30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021EFC-910D-5D2E-C932-E43217220A8B}"/>
                  </a:ext>
                </a:extLst>
              </p:cNvPr>
              <p:cNvSpPr txBox="1"/>
              <p:nvPr/>
            </p:nvSpPr>
            <p:spPr>
              <a:xfrm>
                <a:off x="4844496" y="3195072"/>
                <a:ext cx="7033016" cy="520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021EFC-910D-5D2E-C932-E43217220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496" y="3195072"/>
                <a:ext cx="7033016" cy="5209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C4FA4C5-11C7-4C2D-283F-EB0CC32DBFC1}"/>
              </a:ext>
            </a:extLst>
          </p:cNvPr>
          <p:cNvSpPr txBox="1"/>
          <p:nvPr/>
        </p:nvSpPr>
        <p:spPr>
          <a:xfrm>
            <a:off x="6959318" y="2750246"/>
            <a:ext cx="430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Expectation and probability for mixed states</a:t>
            </a:r>
          </a:p>
        </p:txBody>
      </p:sp>
    </p:spTree>
    <p:extLst>
      <p:ext uri="{BB962C8B-B14F-4D97-AF65-F5344CB8AC3E}">
        <p14:creationId xmlns:p14="http://schemas.microsoft.com/office/powerpoint/2010/main" val="26871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6B380-EF4C-61CD-1E86-0A37EB02B81B}"/>
              </a:ext>
            </a:extLst>
          </p:cNvPr>
          <p:cNvSpPr txBox="1"/>
          <p:nvPr/>
        </p:nvSpPr>
        <p:spPr>
          <a:xfrm>
            <a:off x="477370" y="230165"/>
            <a:ext cx="1050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Mixed states in classical probability (discrete)</a:t>
            </a:r>
            <a:endParaRPr lang="en-US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0F50A2F-7C25-B582-3B49-770C997FB10D}"/>
              </a:ext>
            </a:extLst>
          </p:cNvPr>
          <p:cNvGrpSpPr/>
          <p:nvPr/>
        </p:nvGrpSpPr>
        <p:grpSpPr>
          <a:xfrm>
            <a:off x="534655" y="1899450"/>
            <a:ext cx="2184978" cy="2161330"/>
            <a:chOff x="524031" y="1852455"/>
            <a:chExt cx="2184978" cy="2161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1EF8C9D-C8D7-0D06-D993-FA34FF062763}"/>
                </a:ext>
              </a:extLst>
            </p:cNvPr>
            <p:cNvGrpSpPr/>
            <p:nvPr/>
          </p:nvGrpSpPr>
          <p:grpSpPr>
            <a:xfrm>
              <a:off x="661550" y="1852455"/>
              <a:ext cx="2047459" cy="2161330"/>
              <a:chOff x="3282984" y="796223"/>
              <a:chExt cx="5834720" cy="44231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4615E9-EF73-9B7F-A03C-52D1E37ADE29}"/>
                      </a:ext>
                    </a:extLst>
                  </p:cNvPr>
                  <p:cNvSpPr txBox="1"/>
                  <p:nvPr/>
                </p:nvSpPr>
                <p:spPr>
                  <a:xfrm>
                    <a:off x="8749717" y="3323006"/>
                    <a:ext cx="367987" cy="7558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34615E9-EF73-9B7F-A03C-52D1E37AD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9717" y="3323006"/>
                    <a:ext cx="367987" cy="75583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4286" r="-16190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E8ABBB1-2B4B-485E-0052-C6C712D06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5332" y="1426620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2D701E8-207E-AEB7-8595-2F0DB5F0657C}"/>
                      </a:ext>
                    </a:extLst>
                  </p:cNvPr>
                  <p:cNvSpPr txBox="1"/>
                  <p:nvPr/>
                </p:nvSpPr>
                <p:spPr>
                  <a:xfrm>
                    <a:off x="6244836" y="796223"/>
                    <a:ext cx="1349430" cy="7558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2D701E8-207E-AEB7-8595-2F0DB5F06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44836" y="796223"/>
                    <a:ext cx="1349430" cy="7558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1D96E64-8486-3B28-DDB2-2ED0CB177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2984" y="3323006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E71F0E-3EB9-4FF9-F0E3-9D5A32866099}"/>
                </a:ext>
              </a:extLst>
            </p:cNvPr>
            <p:cNvCxnSpPr>
              <a:cxnSpLocks/>
            </p:cNvCxnSpPr>
            <p:nvPr/>
          </p:nvCxnSpPr>
          <p:spPr>
            <a:xfrm>
              <a:off x="1672993" y="2450597"/>
              <a:ext cx="636541" cy="63654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C4F0AE-E5D7-6E57-7285-E970AD18CCDB}"/>
                    </a:ext>
                  </a:extLst>
                </p:cNvPr>
                <p:cNvSpPr txBox="1"/>
                <p:nvPr/>
              </p:nvSpPr>
              <p:spPr>
                <a:xfrm>
                  <a:off x="524031" y="3260839"/>
                  <a:ext cx="14175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BC4F0AE-E5D7-6E57-7285-E970AD18C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31" y="3260839"/>
                  <a:ext cx="14175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1D88150-6AA2-265F-6511-338D18B2CC37}"/>
              </a:ext>
            </a:extLst>
          </p:cNvPr>
          <p:cNvGrpSpPr/>
          <p:nvPr/>
        </p:nvGrpSpPr>
        <p:grpSpPr>
          <a:xfrm>
            <a:off x="3794522" y="1917847"/>
            <a:ext cx="2373877" cy="2142933"/>
            <a:chOff x="3078995" y="1870852"/>
            <a:chExt cx="2373877" cy="21429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92DB0AC-EC29-852B-0AFB-713C34F5D9AD}"/>
                </a:ext>
              </a:extLst>
            </p:cNvPr>
            <p:cNvGrpSpPr/>
            <p:nvPr/>
          </p:nvGrpSpPr>
          <p:grpSpPr>
            <a:xfrm>
              <a:off x="3078995" y="2160491"/>
              <a:ext cx="2022886" cy="1853294"/>
              <a:chOff x="445273" y="973165"/>
              <a:chExt cx="5764696" cy="52814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E0F8A2-4E26-F8B9-C9FB-5D30DCF6D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973165"/>
                <a:ext cx="0" cy="5281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F6CEB73-4E27-0823-0154-7B5082C8F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4475D09-49E2-6076-6D1A-E35B7CEB6D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73311C-1575-A63C-E390-F5C0304A9CE4}"/>
                </a:ext>
              </a:extLst>
            </p:cNvPr>
            <p:cNvSpPr/>
            <p:nvPr/>
          </p:nvSpPr>
          <p:spPr>
            <a:xfrm>
              <a:off x="4135753" y="2489283"/>
              <a:ext cx="552450" cy="550926"/>
            </a:xfrm>
            <a:custGeom>
              <a:avLst/>
              <a:gdLst>
                <a:gd name="connsiteX0" fmla="*/ 0 w 1463040"/>
                <a:gd name="connsiteY0" fmla="*/ 1054608 h 1054608"/>
                <a:gd name="connsiteX1" fmla="*/ 1463040 w 1463040"/>
                <a:gd name="connsiteY1" fmla="*/ 999744 h 1054608"/>
                <a:gd name="connsiteX2" fmla="*/ 688848 w 1463040"/>
                <a:gd name="connsiteY2" fmla="*/ 0 h 1054608"/>
                <a:gd name="connsiteX3" fmla="*/ 0 w 1463040"/>
                <a:gd name="connsiteY3" fmla="*/ 1054608 h 1054608"/>
                <a:gd name="connsiteX0" fmla="*/ 0 w 2265045"/>
                <a:gd name="connsiteY0" fmla="*/ 405003 h 999744"/>
                <a:gd name="connsiteX1" fmla="*/ 2265045 w 2265045"/>
                <a:gd name="connsiteY1" fmla="*/ 999744 h 999744"/>
                <a:gd name="connsiteX2" fmla="*/ 1490853 w 2265045"/>
                <a:gd name="connsiteY2" fmla="*/ 0 h 999744"/>
                <a:gd name="connsiteX3" fmla="*/ 0 w 2265045"/>
                <a:gd name="connsiteY3" fmla="*/ 405003 h 999744"/>
                <a:gd name="connsiteX0" fmla="*/ 0 w 1490853"/>
                <a:gd name="connsiteY0" fmla="*/ 405003 h 1043559"/>
                <a:gd name="connsiteX1" fmla="*/ 632460 w 1490853"/>
                <a:gd name="connsiteY1" fmla="*/ 1043559 h 1043559"/>
                <a:gd name="connsiteX2" fmla="*/ 1490853 w 1490853"/>
                <a:gd name="connsiteY2" fmla="*/ 0 h 1043559"/>
                <a:gd name="connsiteX3" fmla="*/ 0 w 1490853"/>
                <a:gd name="connsiteY3" fmla="*/ 405003 h 1043559"/>
                <a:gd name="connsiteX0" fmla="*/ 0 w 632460"/>
                <a:gd name="connsiteY0" fmla="*/ 0 h 638556"/>
                <a:gd name="connsiteX1" fmla="*/ 632460 w 632460"/>
                <a:gd name="connsiteY1" fmla="*/ 638556 h 638556"/>
                <a:gd name="connsiteX2" fmla="*/ 464058 w 632460"/>
                <a:gd name="connsiteY2" fmla="*/ 191262 h 638556"/>
                <a:gd name="connsiteX3" fmla="*/ 0 w 632460"/>
                <a:gd name="connsiteY3" fmla="*/ 0 h 638556"/>
                <a:gd name="connsiteX0" fmla="*/ 0 w 588645"/>
                <a:gd name="connsiteY0" fmla="*/ 0 h 596646"/>
                <a:gd name="connsiteX1" fmla="*/ 588645 w 588645"/>
                <a:gd name="connsiteY1" fmla="*/ 596646 h 596646"/>
                <a:gd name="connsiteX2" fmla="*/ 420243 w 588645"/>
                <a:gd name="connsiteY2" fmla="*/ 149352 h 596646"/>
                <a:gd name="connsiteX3" fmla="*/ 0 w 588645"/>
                <a:gd name="connsiteY3" fmla="*/ 0 h 596646"/>
                <a:gd name="connsiteX0" fmla="*/ 0 w 601980"/>
                <a:gd name="connsiteY0" fmla="*/ 0 h 606171"/>
                <a:gd name="connsiteX1" fmla="*/ 601980 w 601980"/>
                <a:gd name="connsiteY1" fmla="*/ 606171 h 606171"/>
                <a:gd name="connsiteX2" fmla="*/ 433578 w 601980"/>
                <a:gd name="connsiteY2" fmla="*/ 158877 h 606171"/>
                <a:gd name="connsiteX3" fmla="*/ 0 w 601980"/>
                <a:gd name="connsiteY3" fmla="*/ 0 h 606171"/>
                <a:gd name="connsiteX0" fmla="*/ 0 w 582930"/>
                <a:gd name="connsiteY0" fmla="*/ 0 h 608076"/>
                <a:gd name="connsiteX1" fmla="*/ 582930 w 582930"/>
                <a:gd name="connsiteY1" fmla="*/ 608076 h 608076"/>
                <a:gd name="connsiteX2" fmla="*/ 414528 w 582930"/>
                <a:gd name="connsiteY2" fmla="*/ 160782 h 608076"/>
                <a:gd name="connsiteX3" fmla="*/ 0 w 582930"/>
                <a:gd name="connsiteY3" fmla="*/ 0 h 60807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14528 w 554355"/>
                <a:gd name="connsiteY2" fmla="*/ 160782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5003 w 554355"/>
                <a:gd name="connsiteY2" fmla="*/ 166497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8813 w 554355"/>
                <a:gd name="connsiteY2" fmla="*/ 162687 h 558546"/>
                <a:gd name="connsiteX3" fmla="*/ 0 w 554355"/>
                <a:gd name="connsiteY3" fmla="*/ 0 h 558546"/>
                <a:gd name="connsiteX0" fmla="*/ 0 w 541020"/>
                <a:gd name="connsiteY0" fmla="*/ 0 h 556641"/>
                <a:gd name="connsiteX1" fmla="*/ 541020 w 541020"/>
                <a:gd name="connsiteY1" fmla="*/ 556641 h 556641"/>
                <a:gd name="connsiteX2" fmla="*/ 408813 w 541020"/>
                <a:gd name="connsiteY2" fmla="*/ 162687 h 556641"/>
                <a:gd name="connsiteX3" fmla="*/ 0 w 541020"/>
                <a:gd name="connsiteY3" fmla="*/ 0 h 556641"/>
                <a:gd name="connsiteX0" fmla="*/ 0 w 544830"/>
                <a:gd name="connsiteY0" fmla="*/ 0 h 556641"/>
                <a:gd name="connsiteX1" fmla="*/ 544830 w 544830"/>
                <a:gd name="connsiteY1" fmla="*/ 556641 h 556641"/>
                <a:gd name="connsiteX2" fmla="*/ 408813 w 544830"/>
                <a:gd name="connsiteY2" fmla="*/ 162687 h 556641"/>
                <a:gd name="connsiteX3" fmla="*/ 0 w 544830"/>
                <a:gd name="connsiteY3" fmla="*/ 0 h 556641"/>
                <a:gd name="connsiteX0" fmla="*/ 0 w 552450"/>
                <a:gd name="connsiteY0" fmla="*/ 0 h 550926"/>
                <a:gd name="connsiteX1" fmla="*/ 552450 w 552450"/>
                <a:gd name="connsiteY1" fmla="*/ 550926 h 550926"/>
                <a:gd name="connsiteX2" fmla="*/ 416433 w 552450"/>
                <a:gd name="connsiteY2" fmla="*/ 156972 h 550926"/>
                <a:gd name="connsiteX3" fmla="*/ 0 w 552450"/>
                <a:gd name="connsiteY3" fmla="*/ 0 h 55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50" h="550926">
                  <a:moveTo>
                    <a:pt x="0" y="0"/>
                  </a:moveTo>
                  <a:lnTo>
                    <a:pt x="552450" y="550926"/>
                  </a:lnTo>
                  <a:lnTo>
                    <a:pt x="416433" y="1569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0E7FA5-84A3-6218-1C18-7D50B29D00B2}"/>
                    </a:ext>
                  </a:extLst>
                </p:cNvPr>
                <p:cNvSpPr txBox="1"/>
                <p:nvPr/>
              </p:nvSpPr>
              <p:spPr>
                <a:xfrm>
                  <a:off x="3178888" y="3260838"/>
                  <a:ext cx="19122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0E7FA5-84A3-6218-1C18-7D50B29D0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888" y="3260838"/>
                  <a:ext cx="191225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A1A55C9-1CC9-8450-B3DE-46A1B8255415}"/>
                    </a:ext>
                  </a:extLst>
                </p:cNvPr>
                <p:cNvSpPr txBox="1"/>
                <p:nvPr/>
              </p:nvSpPr>
              <p:spPr>
                <a:xfrm>
                  <a:off x="4976651" y="3087138"/>
                  <a:ext cx="4762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A1A55C9-1CC9-8450-B3DE-46A1B8255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51" y="3087138"/>
                  <a:ext cx="47622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C559D0-8F87-7BAA-E1BB-F3A95F2F5C9C}"/>
                    </a:ext>
                  </a:extLst>
                </p:cNvPr>
                <p:cNvSpPr txBox="1"/>
                <p:nvPr/>
              </p:nvSpPr>
              <p:spPr>
                <a:xfrm>
                  <a:off x="4135752" y="1870852"/>
                  <a:ext cx="456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2C559D0-8F87-7BAA-E1BB-F3A95F2F5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752" y="1870852"/>
                  <a:ext cx="4566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4B8AC8F-1976-525F-22A4-B97D2BCBA45C}"/>
                    </a:ext>
                  </a:extLst>
                </p:cNvPr>
                <p:cNvSpPr txBox="1"/>
                <p:nvPr/>
              </p:nvSpPr>
              <p:spPr>
                <a:xfrm>
                  <a:off x="4720635" y="2196894"/>
                  <a:ext cx="4735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4B8AC8F-1976-525F-22A4-B97D2BCBA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0635" y="2196894"/>
                  <a:ext cx="47352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E34E657-C71B-0581-DB88-64FA033F8421}"/>
              </a:ext>
            </a:extLst>
          </p:cNvPr>
          <p:cNvSpPr txBox="1"/>
          <p:nvPr/>
        </p:nvSpPr>
        <p:spPr>
          <a:xfrm>
            <a:off x="464453" y="933156"/>
            <a:ext cx="5296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(i.e. probability distributions, ensembles)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2B0D0B-365E-D04A-FDAB-DB58DA076E29}"/>
              </a:ext>
            </a:extLst>
          </p:cNvPr>
          <p:cNvGrpSpPr/>
          <p:nvPr/>
        </p:nvGrpSpPr>
        <p:grpSpPr>
          <a:xfrm>
            <a:off x="7473167" y="2514857"/>
            <a:ext cx="910288" cy="950039"/>
            <a:chOff x="7716520" y="3883747"/>
            <a:chExt cx="1154095" cy="145516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49CB932-CB4B-37CC-5E28-2FE7EFA70A3A}"/>
                </a:ext>
              </a:extLst>
            </p:cNvPr>
            <p:cNvSpPr/>
            <p:nvPr/>
          </p:nvSpPr>
          <p:spPr>
            <a:xfrm>
              <a:off x="7729011" y="4776429"/>
              <a:ext cx="1131443" cy="232537"/>
            </a:xfrm>
            <a:custGeom>
              <a:avLst/>
              <a:gdLst>
                <a:gd name="connsiteX0" fmla="*/ 0 w 1463040"/>
                <a:gd name="connsiteY0" fmla="*/ 1054608 h 1054608"/>
                <a:gd name="connsiteX1" fmla="*/ 1463040 w 1463040"/>
                <a:gd name="connsiteY1" fmla="*/ 999744 h 1054608"/>
                <a:gd name="connsiteX2" fmla="*/ 688848 w 1463040"/>
                <a:gd name="connsiteY2" fmla="*/ 0 h 1054608"/>
                <a:gd name="connsiteX3" fmla="*/ 0 w 1463040"/>
                <a:gd name="connsiteY3" fmla="*/ 1054608 h 1054608"/>
                <a:gd name="connsiteX0" fmla="*/ 0 w 2265045"/>
                <a:gd name="connsiteY0" fmla="*/ 405003 h 999744"/>
                <a:gd name="connsiteX1" fmla="*/ 2265045 w 2265045"/>
                <a:gd name="connsiteY1" fmla="*/ 999744 h 999744"/>
                <a:gd name="connsiteX2" fmla="*/ 1490853 w 2265045"/>
                <a:gd name="connsiteY2" fmla="*/ 0 h 999744"/>
                <a:gd name="connsiteX3" fmla="*/ 0 w 2265045"/>
                <a:gd name="connsiteY3" fmla="*/ 405003 h 999744"/>
                <a:gd name="connsiteX0" fmla="*/ 0 w 1490853"/>
                <a:gd name="connsiteY0" fmla="*/ 405003 h 1043559"/>
                <a:gd name="connsiteX1" fmla="*/ 632460 w 1490853"/>
                <a:gd name="connsiteY1" fmla="*/ 1043559 h 1043559"/>
                <a:gd name="connsiteX2" fmla="*/ 1490853 w 1490853"/>
                <a:gd name="connsiteY2" fmla="*/ 0 h 1043559"/>
                <a:gd name="connsiteX3" fmla="*/ 0 w 1490853"/>
                <a:gd name="connsiteY3" fmla="*/ 405003 h 1043559"/>
                <a:gd name="connsiteX0" fmla="*/ 0 w 632460"/>
                <a:gd name="connsiteY0" fmla="*/ 0 h 638556"/>
                <a:gd name="connsiteX1" fmla="*/ 632460 w 632460"/>
                <a:gd name="connsiteY1" fmla="*/ 638556 h 638556"/>
                <a:gd name="connsiteX2" fmla="*/ 464058 w 632460"/>
                <a:gd name="connsiteY2" fmla="*/ 191262 h 638556"/>
                <a:gd name="connsiteX3" fmla="*/ 0 w 632460"/>
                <a:gd name="connsiteY3" fmla="*/ 0 h 638556"/>
                <a:gd name="connsiteX0" fmla="*/ 0 w 588645"/>
                <a:gd name="connsiteY0" fmla="*/ 0 h 596646"/>
                <a:gd name="connsiteX1" fmla="*/ 588645 w 588645"/>
                <a:gd name="connsiteY1" fmla="*/ 596646 h 596646"/>
                <a:gd name="connsiteX2" fmla="*/ 420243 w 588645"/>
                <a:gd name="connsiteY2" fmla="*/ 149352 h 596646"/>
                <a:gd name="connsiteX3" fmla="*/ 0 w 588645"/>
                <a:gd name="connsiteY3" fmla="*/ 0 h 596646"/>
                <a:gd name="connsiteX0" fmla="*/ 0 w 601980"/>
                <a:gd name="connsiteY0" fmla="*/ 0 h 606171"/>
                <a:gd name="connsiteX1" fmla="*/ 601980 w 601980"/>
                <a:gd name="connsiteY1" fmla="*/ 606171 h 606171"/>
                <a:gd name="connsiteX2" fmla="*/ 433578 w 601980"/>
                <a:gd name="connsiteY2" fmla="*/ 158877 h 606171"/>
                <a:gd name="connsiteX3" fmla="*/ 0 w 601980"/>
                <a:gd name="connsiteY3" fmla="*/ 0 h 606171"/>
                <a:gd name="connsiteX0" fmla="*/ 0 w 582930"/>
                <a:gd name="connsiteY0" fmla="*/ 0 h 608076"/>
                <a:gd name="connsiteX1" fmla="*/ 582930 w 582930"/>
                <a:gd name="connsiteY1" fmla="*/ 608076 h 608076"/>
                <a:gd name="connsiteX2" fmla="*/ 414528 w 582930"/>
                <a:gd name="connsiteY2" fmla="*/ 160782 h 608076"/>
                <a:gd name="connsiteX3" fmla="*/ 0 w 582930"/>
                <a:gd name="connsiteY3" fmla="*/ 0 h 60807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14528 w 554355"/>
                <a:gd name="connsiteY2" fmla="*/ 160782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5003 w 554355"/>
                <a:gd name="connsiteY2" fmla="*/ 166497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8813 w 554355"/>
                <a:gd name="connsiteY2" fmla="*/ 162687 h 558546"/>
                <a:gd name="connsiteX3" fmla="*/ 0 w 554355"/>
                <a:gd name="connsiteY3" fmla="*/ 0 h 558546"/>
                <a:gd name="connsiteX0" fmla="*/ 0 w 541020"/>
                <a:gd name="connsiteY0" fmla="*/ 0 h 556641"/>
                <a:gd name="connsiteX1" fmla="*/ 541020 w 541020"/>
                <a:gd name="connsiteY1" fmla="*/ 556641 h 556641"/>
                <a:gd name="connsiteX2" fmla="*/ 408813 w 541020"/>
                <a:gd name="connsiteY2" fmla="*/ 162687 h 556641"/>
                <a:gd name="connsiteX3" fmla="*/ 0 w 541020"/>
                <a:gd name="connsiteY3" fmla="*/ 0 h 556641"/>
                <a:gd name="connsiteX0" fmla="*/ 0 w 544830"/>
                <a:gd name="connsiteY0" fmla="*/ 0 h 556641"/>
                <a:gd name="connsiteX1" fmla="*/ 544830 w 544830"/>
                <a:gd name="connsiteY1" fmla="*/ 556641 h 556641"/>
                <a:gd name="connsiteX2" fmla="*/ 408813 w 544830"/>
                <a:gd name="connsiteY2" fmla="*/ 162687 h 556641"/>
                <a:gd name="connsiteX3" fmla="*/ 0 w 544830"/>
                <a:gd name="connsiteY3" fmla="*/ 0 h 556641"/>
                <a:gd name="connsiteX0" fmla="*/ 0 w 552450"/>
                <a:gd name="connsiteY0" fmla="*/ 0 h 550926"/>
                <a:gd name="connsiteX1" fmla="*/ 552450 w 552450"/>
                <a:gd name="connsiteY1" fmla="*/ 550926 h 550926"/>
                <a:gd name="connsiteX2" fmla="*/ 416433 w 552450"/>
                <a:gd name="connsiteY2" fmla="*/ 156972 h 550926"/>
                <a:gd name="connsiteX3" fmla="*/ 0 w 552450"/>
                <a:gd name="connsiteY3" fmla="*/ 0 h 550926"/>
                <a:gd name="connsiteX0" fmla="*/ 19050 w 435483"/>
                <a:gd name="connsiteY0" fmla="*/ 0 h 699516"/>
                <a:gd name="connsiteX1" fmla="*/ 0 w 435483"/>
                <a:gd name="connsiteY1" fmla="*/ 699516 h 699516"/>
                <a:gd name="connsiteX2" fmla="*/ 435483 w 435483"/>
                <a:gd name="connsiteY2" fmla="*/ 156972 h 699516"/>
                <a:gd name="connsiteX3" fmla="*/ 19050 w 435483"/>
                <a:gd name="connsiteY3" fmla="*/ 0 h 699516"/>
                <a:gd name="connsiteX0" fmla="*/ 0 w 584073"/>
                <a:gd name="connsiteY0" fmla="*/ 1143 h 542544"/>
                <a:gd name="connsiteX1" fmla="*/ 148590 w 584073"/>
                <a:gd name="connsiteY1" fmla="*/ 542544 h 542544"/>
                <a:gd name="connsiteX2" fmla="*/ 584073 w 584073"/>
                <a:gd name="connsiteY2" fmla="*/ 0 h 542544"/>
                <a:gd name="connsiteX3" fmla="*/ 0 w 584073"/>
                <a:gd name="connsiteY3" fmla="*/ 1143 h 542544"/>
                <a:gd name="connsiteX0" fmla="*/ 0 w 1147953"/>
                <a:gd name="connsiteY0" fmla="*/ 0 h 541401"/>
                <a:gd name="connsiteX1" fmla="*/ 148590 w 1147953"/>
                <a:gd name="connsiteY1" fmla="*/ 541401 h 541401"/>
                <a:gd name="connsiteX2" fmla="*/ 1147953 w 1147953"/>
                <a:gd name="connsiteY2" fmla="*/ 236982 h 541401"/>
                <a:gd name="connsiteX3" fmla="*/ 0 w 1147953"/>
                <a:gd name="connsiteY3" fmla="*/ 0 h 541401"/>
                <a:gd name="connsiteX0" fmla="*/ 0 w 1128903"/>
                <a:gd name="connsiteY0" fmla="*/ 0 h 541401"/>
                <a:gd name="connsiteX1" fmla="*/ 148590 w 1128903"/>
                <a:gd name="connsiteY1" fmla="*/ 541401 h 541401"/>
                <a:gd name="connsiteX2" fmla="*/ 1128903 w 1128903"/>
                <a:gd name="connsiteY2" fmla="*/ 242697 h 541401"/>
                <a:gd name="connsiteX3" fmla="*/ 0 w 1128903"/>
                <a:gd name="connsiteY3" fmla="*/ 0 h 541401"/>
                <a:gd name="connsiteX0" fmla="*/ 0 w 1128903"/>
                <a:gd name="connsiteY0" fmla="*/ 0 h 541401"/>
                <a:gd name="connsiteX1" fmla="*/ 148590 w 1128903"/>
                <a:gd name="connsiteY1" fmla="*/ 541401 h 541401"/>
                <a:gd name="connsiteX2" fmla="*/ 1128903 w 1128903"/>
                <a:gd name="connsiteY2" fmla="*/ 242697 h 541401"/>
                <a:gd name="connsiteX3" fmla="*/ 0 w 1128903"/>
                <a:gd name="connsiteY3" fmla="*/ 0 h 541401"/>
                <a:gd name="connsiteX0" fmla="*/ 0 w 1128903"/>
                <a:gd name="connsiteY0" fmla="*/ 0 h 562356"/>
                <a:gd name="connsiteX1" fmla="*/ 142875 w 1128903"/>
                <a:gd name="connsiteY1" fmla="*/ 562356 h 562356"/>
                <a:gd name="connsiteX2" fmla="*/ 1128903 w 1128903"/>
                <a:gd name="connsiteY2" fmla="*/ 242697 h 562356"/>
                <a:gd name="connsiteX3" fmla="*/ 0 w 1128903"/>
                <a:gd name="connsiteY3" fmla="*/ 0 h 562356"/>
                <a:gd name="connsiteX0" fmla="*/ 0 w 1144143"/>
                <a:gd name="connsiteY0" fmla="*/ 0 h 569976"/>
                <a:gd name="connsiteX1" fmla="*/ 158115 w 1144143"/>
                <a:gd name="connsiteY1" fmla="*/ 569976 h 569976"/>
                <a:gd name="connsiteX2" fmla="*/ 1144143 w 1144143"/>
                <a:gd name="connsiteY2" fmla="*/ 250317 h 569976"/>
                <a:gd name="connsiteX3" fmla="*/ 0 w 1144143"/>
                <a:gd name="connsiteY3" fmla="*/ 0 h 569976"/>
                <a:gd name="connsiteX0" fmla="*/ 158115 w 1144143"/>
                <a:gd name="connsiteY0" fmla="*/ 569976 h 661416"/>
                <a:gd name="connsiteX1" fmla="*/ 1144143 w 1144143"/>
                <a:gd name="connsiteY1" fmla="*/ 250317 h 661416"/>
                <a:gd name="connsiteX2" fmla="*/ 0 w 1144143"/>
                <a:gd name="connsiteY2" fmla="*/ 0 h 661416"/>
                <a:gd name="connsiteX3" fmla="*/ 249555 w 1144143"/>
                <a:gd name="connsiteY3" fmla="*/ 661416 h 661416"/>
                <a:gd name="connsiteX0" fmla="*/ 158115 w 1144143"/>
                <a:gd name="connsiteY0" fmla="*/ 569976 h 569976"/>
                <a:gd name="connsiteX1" fmla="*/ 1144143 w 1144143"/>
                <a:gd name="connsiteY1" fmla="*/ 250317 h 569976"/>
                <a:gd name="connsiteX2" fmla="*/ 0 w 1144143"/>
                <a:gd name="connsiteY2" fmla="*/ 0 h 569976"/>
                <a:gd name="connsiteX0" fmla="*/ 1144143 w 1144143"/>
                <a:gd name="connsiteY0" fmla="*/ 250317 h 250317"/>
                <a:gd name="connsiteX1" fmla="*/ 0 w 1144143"/>
                <a:gd name="connsiteY1" fmla="*/ 0 h 250317"/>
                <a:gd name="connsiteX0" fmla="*/ 3138043 w 3138043"/>
                <a:gd name="connsiteY0" fmla="*/ 428117 h 428117"/>
                <a:gd name="connsiteX1" fmla="*/ 0 w 3138043"/>
                <a:gd name="connsiteY1" fmla="*/ 0 h 428117"/>
                <a:gd name="connsiteX0" fmla="*/ 1131443 w 1131443"/>
                <a:gd name="connsiteY0" fmla="*/ 232537 h 232537"/>
                <a:gd name="connsiteX1" fmla="*/ 0 w 1131443"/>
                <a:gd name="connsiteY1" fmla="*/ 0 h 23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31443" h="232537">
                  <a:moveTo>
                    <a:pt x="1131443" y="232537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4472C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53AF0E-61E9-EDFA-ADE5-13652443087E}"/>
                </a:ext>
              </a:extLst>
            </p:cNvPr>
            <p:cNvSpPr/>
            <p:nvPr/>
          </p:nvSpPr>
          <p:spPr>
            <a:xfrm>
              <a:off x="7862860" y="3920323"/>
              <a:ext cx="341503" cy="1410589"/>
            </a:xfrm>
            <a:custGeom>
              <a:avLst/>
              <a:gdLst>
                <a:gd name="connsiteX0" fmla="*/ 0 w 1463040"/>
                <a:gd name="connsiteY0" fmla="*/ 1054608 h 1054608"/>
                <a:gd name="connsiteX1" fmla="*/ 1463040 w 1463040"/>
                <a:gd name="connsiteY1" fmla="*/ 999744 h 1054608"/>
                <a:gd name="connsiteX2" fmla="*/ 688848 w 1463040"/>
                <a:gd name="connsiteY2" fmla="*/ 0 h 1054608"/>
                <a:gd name="connsiteX3" fmla="*/ 0 w 1463040"/>
                <a:gd name="connsiteY3" fmla="*/ 1054608 h 1054608"/>
                <a:gd name="connsiteX0" fmla="*/ 0 w 2265045"/>
                <a:gd name="connsiteY0" fmla="*/ 405003 h 999744"/>
                <a:gd name="connsiteX1" fmla="*/ 2265045 w 2265045"/>
                <a:gd name="connsiteY1" fmla="*/ 999744 h 999744"/>
                <a:gd name="connsiteX2" fmla="*/ 1490853 w 2265045"/>
                <a:gd name="connsiteY2" fmla="*/ 0 h 999744"/>
                <a:gd name="connsiteX3" fmla="*/ 0 w 2265045"/>
                <a:gd name="connsiteY3" fmla="*/ 405003 h 999744"/>
                <a:gd name="connsiteX0" fmla="*/ 0 w 1490853"/>
                <a:gd name="connsiteY0" fmla="*/ 405003 h 1043559"/>
                <a:gd name="connsiteX1" fmla="*/ 632460 w 1490853"/>
                <a:gd name="connsiteY1" fmla="*/ 1043559 h 1043559"/>
                <a:gd name="connsiteX2" fmla="*/ 1490853 w 1490853"/>
                <a:gd name="connsiteY2" fmla="*/ 0 h 1043559"/>
                <a:gd name="connsiteX3" fmla="*/ 0 w 1490853"/>
                <a:gd name="connsiteY3" fmla="*/ 405003 h 1043559"/>
                <a:gd name="connsiteX0" fmla="*/ 0 w 632460"/>
                <a:gd name="connsiteY0" fmla="*/ 0 h 638556"/>
                <a:gd name="connsiteX1" fmla="*/ 632460 w 632460"/>
                <a:gd name="connsiteY1" fmla="*/ 638556 h 638556"/>
                <a:gd name="connsiteX2" fmla="*/ 464058 w 632460"/>
                <a:gd name="connsiteY2" fmla="*/ 191262 h 638556"/>
                <a:gd name="connsiteX3" fmla="*/ 0 w 632460"/>
                <a:gd name="connsiteY3" fmla="*/ 0 h 638556"/>
                <a:gd name="connsiteX0" fmla="*/ 0 w 588645"/>
                <a:gd name="connsiteY0" fmla="*/ 0 h 596646"/>
                <a:gd name="connsiteX1" fmla="*/ 588645 w 588645"/>
                <a:gd name="connsiteY1" fmla="*/ 596646 h 596646"/>
                <a:gd name="connsiteX2" fmla="*/ 420243 w 588645"/>
                <a:gd name="connsiteY2" fmla="*/ 149352 h 596646"/>
                <a:gd name="connsiteX3" fmla="*/ 0 w 588645"/>
                <a:gd name="connsiteY3" fmla="*/ 0 h 596646"/>
                <a:gd name="connsiteX0" fmla="*/ 0 w 601980"/>
                <a:gd name="connsiteY0" fmla="*/ 0 h 606171"/>
                <a:gd name="connsiteX1" fmla="*/ 601980 w 601980"/>
                <a:gd name="connsiteY1" fmla="*/ 606171 h 606171"/>
                <a:gd name="connsiteX2" fmla="*/ 433578 w 601980"/>
                <a:gd name="connsiteY2" fmla="*/ 158877 h 606171"/>
                <a:gd name="connsiteX3" fmla="*/ 0 w 601980"/>
                <a:gd name="connsiteY3" fmla="*/ 0 h 606171"/>
                <a:gd name="connsiteX0" fmla="*/ 0 w 582930"/>
                <a:gd name="connsiteY0" fmla="*/ 0 h 608076"/>
                <a:gd name="connsiteX1" fmla="*/ 582930 w 582930"/>
                <a:gd name="connsiteY1" fmla="*/ 608076 h 608076"/>
                <a:gd name="connsiteX2" fmla="*/ 414528 w 582930"/>
                <a:gd name="connsiteY2" fmla="*/ 160782 h 608076"/>
                <a:gd name="connsiteX3" fmla="*/ 0 w 582930"/>
                <a:gd name="connsiteY3" fmla="*/ 0 h 60807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14528 w 554355"/>
                <a:gd name="connsiteY2" fmla="*/ 160782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5003 w 554355"/>
                <a:gd name="connsiteY2" fmla="*/ 166497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8813 w 554355"/>
                <a:gd name="connsiteY2" fmla="*/ 162687 h 558546"/>
                <a:gd name="connsiteX3" fmla="*/ 0 w 554355"/>
                <a:gd name="connsiteY3" fmla="*/ 0 h 558546"/>
                <a:gd name="connsiteX0" fmla="*/ 0 w 541020"/>
                <a:gd name="connsiteY0" fmla="*/ 0 h 556641"/>
                <a:gd name="connsiteX1" fmla="*/ 541020 w 541020"/>
                <a:gd name="connsiteY1" fmla="*/ 556641 h 556641"/>
                <a:gd name="connsiteX2" fmla="*/ 408813 w 541020"/>
                <a:gd name="connsiteY2" fmla="*/ 162687 h 556641"/>
                <a:gd name="connsiteX3" fmla="*/ 0 w 541020"/>
                <a:gd name="connsiteY3" fmla="*/ 0 h 556641"/>
                <a:gd name="connsiteX0" fmla="*/ 0 w 544830"/>
                <a:gd name="connsiteY0" fmla="*/ 0 h 556641"/>
                <a:gd name="connsiteX1" fmla="*/ 544830 w 544830"/>
                <a:gd name="connsiteY1" fmla="*/ 556641 h 556641"/>
                <a:gd name="connsiteX2" fmla="*/ 408813 w 544830"/>
                <a:gd name="connsiteY2" fmla="*/ 162687 h 556641"/>
                <a:gd name="connsiteX3" fmla="*/ 0 w 544830"/>
                <a:gd name="connsiteY3" fmla="*/ 0 h 556641"/>
                <a:gd name="connsiteX0" fmla="*/ 0 w 552450"/>
                <a:gd name="connsiteY0" fmla="*/ 0 h 550926"/>
                <a:gd name="connsiteX1" fmla="*/ 552450 w 552450"/>
                <a:gd name="connsiteY1" fmla="*/ 550926 h 550926"/>
                <a:gd name="connsiteX2" fmla="*/ 416433 w 552450"/>
                <a:gd name="connsiteY2" fmla="*/ 156972 h 550926"/>
                <a:gd name="connsiteX3" fmla="*/ 0 w 552450"/>
                <a:gd name="connsiteY3" fmla="*/ 0 h 550926"/>
                <a:gd name="connsiteX0" fmla="*/ 0 w 1481328"/>
                <a:gd name="connsiteY0" fmla="*/ 151638 h 702564"/>
                <a:gd name="connsiteX1" fmla="*/ 552450 w 1481328"/>
                <a:gd name="connsiteY1" fmla="*/ 702564 h 702564"/>
                <a:gd name="connsiteX2" fmla="*/ 1481328 w 1481328"/>
                <a:gd name="connsiteY2" fmla="*/ 0 h 702564"/>
                <a:gd name="connsiteX3" fmla="*/ 0 w 1481328"/>
                <a:gd name="connsiteY3" fmla="*/ 151638 h 702564"/>
                <a:gd name="connsiteX0" fmla="*/ 0 w 1481328"/>
                <a:gd name="connsiteY0" fmla="*/ 151638 h 1416939"/>
                <a:gd name="connsiteX1" fmla="*/ 1144905 w 1481328"/>
                <a:gd name="connsiteY1" fmla="*/ 1416939 h 1416939"/>
                <a:gd name="connsiteX2" fmla="*/ 1481328 w 1481328"/>
                <a:gd name="connsiteY2" fmla="*/ 0 h 1416939"/>
                <a:gd name="connsiteX3" fmla="*/ 0 w 1481328"/>
                <a:gd name="connsiteY3" fmla="*/ 151638 h 1416939"/>
                <a:gd name="connsiteX0" fmla="*/ 0 w 504063"/>
                <a:gd name="connsiteY0" fmla="*/ 852678 h 1416939"/>
                <a:gd name="connsiteX1" fmla="*/ 167640 w 504063"/>
                <a:gd name="connsiteY1" fmla="*/ 1416939 h 1416939"/>
                <a:gd name="connsiteX2" fmla="*/ 504063 w 504063"/>
                <a:gd name="connsiteY2" fmla="*/ 0 h 1416939"/>
                <a:gd name="connsiteX3" fmla="*/ 0 w 504063"/>
                <a:gd name="connsiteY3" fmla="*/ 852678 h 1416939"/>
                <a:gd name="connsiteX0" fmla="*/ 0 w 507873"/>
                <a:gd name="connsiteY0" fmla="*/ 848868 h 1416939"/>
                <a:gd name="connsiteX1" fmla="*/ 171450 w 507873"/>
                <a:gd name="connsiteY1" fmla="*/ 1416939 h 1416939"/>
                <a:gd name="connsiteX2" fmla="*/ 507873 w 507873"/>
                <a:gd name="connsiteY2" fmla="*/ 0 h 1416939"/>
                <a:gd name="connsiteX3" fmla="*/ 0 w 507873"/>
                <a:gd name="connsiteY3" fmla="*/ 848868 h 1416939"/>
                <a:gd name="connsiteX0" fmla="*/ 0 w 509778"/>
                <a:gd name="connsiteY0" fmla="*/ 843153 h 1416939"/>
                <a:gd name="connsiteX1" fmla="*/ 173355 w 509778"/>
                <a:gd name="connsiteY1" fmla="*/ 1416939 h 1416939"/>
                <a:gd name="connsiteX2" fmla="*/ 509778 w 509778"/>
                <a:gd name="connsiteY2" fmla="*/ 0 h 1416939"/>
                <a:gd name="connsiteX3" fmla="*/ 0 w 509778"/>
                <a:gd name="connsiteY3" fmla="*/ 843153 h 1416939"/>
                <a:gd name="connsiteX0" fmla="*/ 0 w 509778"/>
                <a:gd name="connsiteY0" fmla="*/ 843153 h 1394079"/>
                <a:gd name="connsiteX1" fmla="*/ 156210 w 509778"/>
                <a:gd name="connsiteY1" fmla="*/ 1394079 h 1394079"/>
                <a:gd name="connsiteX2" fmla="*/ 509778 w 509778"/>
                <a:gd name="connsiteY2" fmla="*/ 0 h 1394079"/>
                <a:gd name="connsiteX3" fmla="*/ 0 w 509778"/>
                <a:gd name="connsiteY3" fmla="*/ 843153 h 1394079"/>
                <a:gd name="connsiteX0" fmla="*/ 0 w 509778"/>
                <a:gd name="connsiteY0" fmla="*/ 843153 h 1386459"/>
                <a:gd name="connsiteX1" fmla="*/ 156210 w 509778"/>
                <a:gd name="connsiteY1" fmla="*/ 1386459 h 1386459"/>
                <a:gd name="connsiteX2" fmla="*/ 509778 w 509778"/>
                <a:gd name="connsiteY2" fmla="*/ 0 h 1386459"/>
                <a:gd name="connsiteX3" fmla="*/ 0 w 509778"/>
                <a:gd name="connsiteY3" fmla="*/ 843153 h 1386459"/>
                <a:gd name="connsiteX0" fmla="*/ 0 w 509778"/>
                <a:gd name="connsiteY0" fmla="*/ 843153 h 1390269"/>
                <a:gd name="connsiteX1" fmla="*/ 156210 w 509778"/>
                <a:gd name="connsiteY1" fmla="*/ 1390269 h 1390269"/>
                <a:gd name="connsiteX2" fmla="*/ 509778 w 509778"/>
                <a:gd name="connsiteY2" fmla="*/ 0 h 1390269"/>
                <a:gd name="connsiteX3" fmla="*/ 0 w 509778"/>
                <a:gd name="connsiteY3" fmla="*/ 843153 h 1390269"/>
                <a:gd name="connsiteX0" fmla="*/ 0 w 509778"/>
                <a:gd name="connsiteY0" fmla="*/ 843153 h 1390269"/>
                <a:gd name="connsiteX1" fmla="*/ 152400 w 509778"/>
                <a:gd name="connsiteY1" fmla="*/ 1390269 h 1390269"/>
                <a:gd name="connsiteX2" fmla="*/ 509778 w 509778"/>
                <a:gd name="connsiteY2" fmla="*/ 0 h 1390269"/>
                <a:gd name="connsiteX3" fmla="*/ 0 w 509778"/>
                <a:gd name="connsiteY3" fmla="*/ 843153 h 1390269"/>
                <a:gd name="connsiteX0" fmla="*/ 0 w 509778"/>
                <a:gd name="connsiteY0" fmla="*/ 843153 h 1388364"/>
                <a:gd name="connsiteX1" fmla="*/ 150495 w 509778"/>
                <a:gd name="connsiteY1" fmla="*/ 1388364 h 1388364"/>
                <a:gd name="connsiteX2" fmla="*/ 509778 w 509778"/>
                <a:gd name="connsiteY2" fmla="*/ 0 h 1388364"/>
                <a:gd name="connsiteX3" fmla="*/ 0 w 509778"/>
                <a:gd name="connsiteY3" fmla="*/ 843153 h 1388364"/>
                <a:gd name="connsiteX0" fmla="*/ 0 w 477393"/>
                <a:gd name="connsiteY0" fmla="*/ 808863 h 1354074"/>
                <a:gd name="connsiteX1" fmla="*/ 150495 w 477393"/>
                <a:gd name="connsiteY1" fmla="*/ 1354074 h 1354074"/>
                <a:gd name="connsiteX2" fmla="*/ 477393 w 477393"/>
                <a:gd name="connsiteY2" fmla="*/ 0 h 1354074"/>
                <a:gd name="connsiteX3" fmla="*/ 0 w 477393"/>
                <a:gd name="connsiteY3" fmla="*/ 808863 h 1354074"/>
                <a:gd name="connsiteX0" fmla="*/ 0 w 473583"/>
                <a:gd name="connsiteY0" fmla="*/ 806958 h 1352169"/>
                <a:gd name="connsiteX1" fmla="*/ 150495 w 473583"/>
                <a:gd name="connsiteY1" fmla="*/ 1352169 h 1352169"/>
                <a:gd name="connsiteX2" fmla="*/ 473583 w 473583"/>
                <a:gd name="connsiteY2" fmla="*/ 0 h 1352169"/>
                <a:gd name="connsiteX3" fmla="*/ 0 w 473583"/>
                <a:gd name="connsiteY3" fmla="*/ 806958 h 1352169"/>
                <a:gd name="connsiteX0" fmla="*/ 0 w 473583"/>
                <a:gd name="connsiteY0" fmla="*/ 806958 h 1352169"/>
                <a:gd name="connsiteX1" fmla="*/ 150495 w 473583"/>
                <a:gd name="connsiteY1" fmla="*/ 1352169 h 1352169"/>
                <a:gd name="connsiteX2" fmla="*/ 473583 w 473583"/>
                <a:gd name="connsiteY2" fmla="*/ 0 h 1352169"/>
                <a:gd name="connsiteX3" fmla="*/ 0 w 473583"/>
                <a:gd name="connsiteY3" fmla="*/ 806958 h 1352169"/>
                <a:gd name="connsiteX0" fmla="*/ 0 w 471678"/>
                <a:gd name="connsiteY0" fmla="*/ 806958 h 1352169"/>
                <a:gd name="connsiteX1" fmla="*/ 150495 w 471678"/>
                <a:gd name="connsiteY1" fmla="*/ 1352169 h 1352169"/>
                <a:gd name="connsiteX2" fmla="*/ 471678 w 471678"/>
                <a:gd name="connsiteY2" fmla="*/ 0 h 1352169"/>
                <a:gd name="connsiteX3" fmla="*/ 0 w 471678"/>
                <a:gd name="connsiteY3" fmla="*/ 806958 h 1352169"/>
                <a:gd name="connsiteX0" fmla="*/ 0 w 471678"/>
                <a:gd name="connsiteY0" fmla="*/ 806958 h 1352169"/>
                <a:gd name="connsiteX1" fmla="*/ 150495 w 471678"/>
                <a:gd name="connsiteY1" fmla="*/ 1352169 h 1352169"/>
                <a:gd name="connsiteX2" fmla="*/ 471678 w 471678"/>
                <a:gd name="connsiteY2" fmla="*/ 0 h 1352169"/>
                <a:gd name="connsiteX3" fmla="*/ 0 w 471678"/>
                <a:gd name="connsiteY3" fmla="*/ 806958 h 1352169"/>
                <a:gd name="connsiteX0" fmla="*/ 0 w 471678"/>
                <a:gd name="connsiteY0" fmla="*/ 806958 h 1352169"/>
                <a:gd name="connsiteX1" fmla="*/ 150495 w 471678"/>
                <a:gd name="connsiteY1" fmla="*/ 1352169 h 1352169"/>
                <a:gd name="connsiteX2" fmla="*/ 471678 w 471678"/>
                <a:gd name="connsiteY2" fmla="*/ 0 h 1352169"/>
                <a:gd name="connsiteX3" fmla="*/ 91440 w 471678"/>
                <a:gd name="connsiteY3" fmla="*/ 898398 h 1352169"/>
                <a:gd name="connsiteX0" fmla="*/ 0 w 471678"/>
                <a:gd name="connsiteY0" fmla="*/ 806958 h 1352169"/>
                <a:gd name="connsiteX1" fmla="*/ 150495 w 471678"/>
                <a:gd name="connsiteY1" fmla="*/ 1352169 h 1352169"/>
                <a:gd name="connsiteX2" fmla="*/ 471678 w 471678"/>
                <a:gd name="connsiteY2" fmla="*/ 0 h 1352169"/>
                <a:gd name="connsiteX0" fmla="*/ 0 w 321183"/>
                <a:gd name="connsiteY0" fmla="*/ 1352169 h 1352169"/>
                <a:gd name="connsiteX1" fmla="*/ 321183 w 321183"/>
                <a:gd name="connsiteY1" fmla="*/ 0 h 1352169"/>
                <a:gd name="connsiteX0" fmla="*/ 791337 w 791337"/>
                <a:gd name="connsiteY0" fmla="*/ 1451229 h 1451229"/>
                <a:gd name="connsiteX1" fmla="*/ 0 w 791337"/>
                <a:gd name="connsiteY1" fmla="*/ 0 h 1451229"/>
                <a:gd name="connsiteX0" fmla="*/ 0 w 344043"/>
                <a:gd name="connsiteY0" fmla="*/ 1410589 h 1410589"/>
                <a:gd name="connsiteX1" fmla="*/ 344043 w 344043"/>
                <a:gd name="connsiteY1" fmla="*/ 0 h 1410589"/>
                <a:gd name="connsiteX0" fmla="*/ 0 w 336423"/>
                <a:gd name="connsiteY0" fmla="*/ 1410589 h 1410589"/>
                <a:gd name="connsiteX1" fmla="*/ 336423 w 336423"/>
                <a:gd name="connsiteY1" fmla="*/ 0 h 1410589"/>
                <a:gd name="connsiteX0" fmla="*/ 0 w 328803"/>
                <a:gd name="connsiteY0" fmla="*/ 1410589 h 1410589"/>
                <a:gd name="connsiteX1" fmla="*/ 328803 w 328803"/>
                <a:gd name="connsiteY1" fmla="*/ 0 h 1410589"/>
                <a:gd name="connsiteX0" fmla="*/ 0 w 331343"/>
                <a:gd name="connsiteY0" fmla="*/ 1410589 h 1410589"/>
                <a:gd name="connsiteX1" fmla="*/ 331343 w 331343"/>
                <a:gd name="connsiteY1" fmla="*/ 0 h 1410589"/>
                <a:gd name="connsiteX0" fmla="*/ 0 w 341503"/>
                <a:gd name="connsiteY0" fmla="*/ 1410589 h 1410589"/>
                <a:gd name="connsiteX1" fmla="*/ 341503 w 341503"/>
                <a:gd name="connsiteY1" fmla="*/ 0 h 14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1503" h="1410589">
                  <a:moveTo>
                    <a:pt x="0" y="1410589"/>
                  </a:moveTo>
                  <a:lnTo>
                    <a:pt x="341503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BDD4598-DDC6-60AF-CFA7-83F23F498846}"/>
                </a:ext>
              </a:extLst>
            </p:cNvPr>
            <p:cNvSpPr/>
            <p:nvPr/>
          </p:nvSpPr>
          <p:spPr>
            <a:xfrm>
              <a:off x="7716520" y="3883747"/>
              <a:ext cx="1154095" cy="1455166"/>
            </a:xfrm>
            <a:custGeom>
              <a:avLst/>
              <a:gdLst>
                <a:gd name="connsiteX0" fmla="*/ 0 w 1463040"/>
                <a:gd name="connsiteY0" fmla="*/ 1054608 h 1054608"/>
                <a:gd name="connsiteX1" fmla="*/ 1463040 w 1463040"/>
                <a:gd name="connsiteY1" fmla="*/ 999744 h 1054608"/>
                <a:gd name="connsiteX2" fmla="*/ 688848 w 1463040"/>
                <a:gd name="connsiteY2" fmla="*/ 0 h 1054608"/>
                <a:gd name="connsiteX3" fmla="*/ 0 w 1463040"/>
                <a:gd name="connsiteY3" fmla="*/ 1054608 h 1054608"/>
                <a:gd name="connsiteX0" fmla="*/ 0 w 2265045"/>
                <a:gd name="connsiteY0" fmla="*/ 405003 h 999744"/>
                <a:gd name="connsiteX1" fmla="*/ 2265045 w 2265045"/>
                <a:gd name="connsiteY1" fmla="*/ 999744 h 999744"/>
                <a:gd name="connsiteX2" fmla="*/ 1490853 w 2265045"/>
                <a:gd name="connsiteY2" fmla="*/ 0 h 999744"/>
                <a:gd name="connsiteX3" fmla="*/ 0 w 2265045"/>
                <a:gd name="connsiteY3" fmla="*/ 405003 h 999744"/>
                <a:gd name="connsiteX0" fmla="*/ 0 w 1490853"/>
                <a:gd name="connsiteY0" fmla="*/ 405003 h 1043559"/>
                <a:gd name="connsiteX1" fmla="*/ 632460 w 1490853"/>
                <a:gd name="connsiteY1" fmla="*/ 1043559 h 1043559"/>
                <a:gd name="connsiteX2" fmla="*/ 1490853 w 1490853"/>
                <a:gd name="connsiteY2" fmla="*/ 0 h 1043559"/>
                <a:gd name="connsiteX3" fmla="*/ 0 w 1490853"/>
                <a:gd name="connsiteY3" fmla="*/ 405003 h 1043559"/>
                <a:gd name="connsiteX0" fmla="*/ 0 w 632460"/>
                <a:gd name="connsiteY0" fmla="*/ 0 h 638556"/>
                <a:gd name="connsiteX1" fmla="*/ 632460 w 632460"/>
                <a:gd name="connsiteY1" fmla="*/ 638556 h 638556"/>
                <a:gd name="connsiteX2" fmla="*/ 464058 w 632460"/>
                <a:gd name="connsiteY2" fmla="*/ 191262 h 638556"/>
                <a:gd name="connsiteX3" fmla="*/ 0 w 632460"/>
                <a:gd name="connsiteY3" fmla="*/ 0 h 638556"/>
                <a:gd name="connsiteX0" fmla="*/ 0 w 588645"/>
                <a:gd name="connsiteY0" fmla="*/ 0 h 596646"/>
                <a:gd name="connsiteX1" fmla="*/ 588645 w 588645"/>
                <a:gd name="connsiteY1" fmla="*/ 596646 h 596646"/>
                <a:gd name="connsiteX2" fmla="*/ 420243 w 588645"/>
                <a:gd name="connsiteY2" fmla="*/ 149352 h 596646"/>
                <a:gd name="connsiteX3" fmla="*/ 0 w 588645"/>
                <a:gd name="connsiteY3" fmla="*/ 0 h 596646"/>
                <a:gd name="connsiteX0" fmla="*/ 0 w 601980"/>
                <a:gd name="connsiteY0" fmla="*/ 0 h 606171"/>
                <a:gd name="connsiteX1" fmla="*/ 601980 w 601980"/>
                <a:gd name="connsiteY1" fmla="*/ 606171 h 606171"/>
                <a:gd name="connsiteX2" fmla="*/ 433578 w 601980"/>
                <a:gd name="connsiteY2" fmla="*/ 158877 h 606171"/>
                <a:gd name="connsiteX3" fmla="*/ 0 w 601980"/>
                <a:gd name="connsiteY3" fmla="*/ 0 h 606171"/>
                <a:gd name="connsiteX0" fmla="*/ 0 w 582930"/>
                <a:gd name="connsiteY0" fmla="*/ 0 h 608076"/>
                <a:gd name="connsiteX1" fmla="*/ 582930 w 582930"/>
                <a:gd name="connsiteY1" fmla="*/ 608076 h 608076"/>
                <a:gd name="connsiteX2" fmla="*/ 414528 w 582930"/>
                <a:gd name="connsiteY2" fmla="*/ 160782 h 608076"/>
                <a:gd name="connsiteX3" fmla="*/ 0 w 582930"/>
                <a:gd name="connsiteY3" fmla="*/ 0 h 60807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14528 w 554355"/>
                <a:gd name="connsiteY2" fmla="*/ 160782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5003 w 554355"/>
                <a:gd name="connsiteY2" fmla="*/ 166497 h 558546"/>
                <a:gd name="connsiteX3" fmla="*/ 0 w 554355"/>
                <a:gd name="connsiteY3" fmla="*/ 0 h 558546"/>
                <a:gd name="connsiteX0" fmla="*/ 0 w 554355"/>
                <a:gd name="connsiteY0" fmla="*/ 0 h 558546"/>
                <a:gd name="connsiteX1" fmla="*/ 554355 w 554355"/>
                <a:gd name="connsiteY1" fmla="*/ 558546 h 558546"/>
                <a:gd name="connsiteX2" fmla="*/ 408813 w 554355"/>
                <a:gd name="connsiteY2" fmla="*/ 162687 h 558546"/>
                <a:gd name="connsiteX3" fmla="*/ 0 w 554355"/>
                <a:gd name="connsiteY3" fmla="*/ 0 h 558546"/>
                <a:gd name="connsiteX0" fmla="*/ 0 w 541020"/>
                <a:gd name="connsiteY0" fmla="*/ 0 h 556641"/>
                <a:gd name="connsiteX1" fmla="*/ 541020 w 541020"/>
                <a:gd name="connsiteY1" fmla="*/ 556641 h 556641"/>
                <a:gd name="connsiteX2" fmla="*/ 408813 w 541020"/>
                <a:gd name="connsiteY2" fmla="*/ 162687 h 556641"/>
                <a:gd name="connsiteX3" fmla="*/ 0 w 541020"/>
                <a:gd name="connsiteY3" fmla="*/ 0 h 556641"/>
                <a:gd name="connsiteX0" fmla="*/ 0 w 544830"/>
                <a:gd name="connsiteY0" fmla="*/ 0 h 556641"/>
                <a:gd name="connsiteX1" fmla="*/ 544830 w 544830"/>
                <a:gd name="connsiteY1" fmla="*/ 556641 h 556641"/>
                <a:gd name="connsiteX2" fmla="*/ 408813 w 544830"/>
                <a:gd name="connsiteY2" fmla="*/ 162687 h 556641"/>
                <a:gd name="connsiteX3" fmla="*/ 0 w 544830"/>
                <a:gd name="connsiteY3" fmla="*/ 0 h 556641"/>
                <a:gd name="connsiteX0" fmla="*/ 0 w 552450"/>
                <a:gd name="connsiteY0" fmla="*/ 0 h 550926"/>
                <a:gd name="connsiteX1" fmla="*/ 552450 w 552450"/>
                <a:gd name="connsiteY1" fmla="*/ 550926 h 550926"/>
                <a:gd name="connsiteX2" fmla="*/ 416433 w 552450"/>
                <a:gd name="connsiteY2" fmla="*/ 156972 h 550926"/>
                <a:gd name="connsiteX3" fmla="*/ 0 w 552450"/>
                <a:gd name="connsiteY3" fmla="*/ 0 h 550926"/>
                <a:gd name="connsiteX0" fmla="*/ 0 w 990600"/>
                <a:gd name="connsiteY0" fmla="*/ 0 h 611886"/>
                <a:gd name="connsiteX1" fmla="*/ 990600 w 990600"/>
                <a:gd name="connsiteY1" fmla="*/ 611886 h 611886"/>
                <a:gd name="connsiteX2" fmla="*/ 416433 w 990600"/>
                <a:gd name="connsiteY2" fmla="*/ 156972 h 611886"/>
                <a:gd name="connsiteX3" fmla="*/ 0 w 990600"/>
                <a:gd name="connsiteY3" fmla="*/ 0 h 611886"/>
                <a:gd name="connsiteX0" fmla="*/ 0 w 1965198"/>
                <a:gd name="connsiteY0" fmla="*/ 0 h 611886"/>
                <a:gd name="connsiteX1" fmla="*/ 990600 w 1965198"/>
                <a:gd name="connsiteY1" fmla="*/ 611886 h 611886"/>
                <a:gd name="connsiteX2" fmla="*/ 1965198 w 1965198"/>
                <a:gd name="connsiteY2" fmla="*/ 303657 h 611886"/>
                <a:gd name="connsiteX3" fmla="*/ 0 w 1965198"/>
                <a:gd name="connsiteY3" fmla="*/ 0 h 611886"/>
                <a:gd name="connsiteX0" fmla="*/ 361950 w 974598"/>
                <a:gd name="connsiteY0" fmla="*/ 0 h 1398651"/>
                <a:gd name="connsiteX1" fmla="*/ 0 w 974598"/>
                <a:gd name="connsiteY1" fmla="*/ 1398651 h 1398651"/>
                <a:gd name="connsiteX2" fmla="*/ 974598 w 974598"/>
                <a:gd name="connsiteY2" fmla="*/ 1090422 h 1398651"/>
                <a:gd name="connsiteX3" fmla="*/ 361950 w 974598"/>
                <a:gd name="connsiteY3" fmla="*/ 0 h 1398651"/>
                <a:gd name="connsiteX0" fmla="*/ 354330 w 974598"/>
                <a:gd name="connsiteY0" fmla="*/ 0 h 1421511"/>
                <a:gd name="connsiteX1" fmla="*/ 0 w 974598"/>
                <a:gd name="connsiteY1" fmla="*/ 1421511 h 1421511"/>
                <a:gd name="connsiteX2" fmla="*/ 974598 w 974598"/>
                <a:gd name="connsiteY2" fmla="*/ 1113282 h 1421511"/>
                <a:gd name="connsiteX3" fmla="*/ 354330 w 974598"/>
                <a:gd name="connsiteY3" fmla="*/ 0 h 1421511"/>
                <a:gd name="connsiteX0" fmla="*/ 344805 w 974598"/>
                <a:gd name="connsiteY0" fmla="*/ 0 h 1427226"/>
                <a:gd name="connsiteX1" fmla="*/ 0 w 974598"/>
                <a:gd name="connsiteY1" fmla="*/ 1427226 h 1427226"/>
                <a:gd name="connsiteX2" fmla="*/ 974598 w 974598"/>
                <a:gd name="connsiteY2" fmla="*/ 1118997 h 1427226"/>
                <a:gd name="connsiteX3" fmla="*/ 344805 w 974598"/>
                <a:gd name="connsiteY3" fmla="*/ 0 h 1427226"/>
                <a:gd name="connsiteX0" fmla="*/ 344805 w 974598"/>
                <a:gd name="connsiteY0" fmla="*/ 0 h 1429131"/>
                <a:gd name="connsiteX1" fmla="*/ 0 w 974598"/>
                <a:gd name="connsiteY1" fmla="*/ 1429131 h 1429131"/>
                <a:gd name="connsiteX2" fmla="*/ 974598 w 974598"/>
                <a:gd name="connsiteY2" fmla="*/ 1120902 h 1429131"/>
                <a:gd name="connsiteX3" fmla="*/ 344805 w 974598"/>
                <a:gd name="connsiteY3" fmla="*/ 0 h 1429131"/>
                <a:gd name="connsiteX0" fmla="*/ 333375 w 963168"/>
                <a:gd name="connsiteY0" fmla="*/ 0 h 1434846"/>
                <a:gd name="connsiteX1" fmla="*/ 0 w 963168"/>
                <a:gd name="connsiteY1" fmla="*/ 1434846 h 1434846"/>
                <a:gd name="connsiteX2" fmla="*/ 963168 w 963168"/>
                <a:gd name="connsiteY2" fmla="*/ 1120902 h 1434846"/>
                <a:gd name="connsiteX3" fmla="*/ 333375 w 963168"/>
                <a:gd name="connsiteY3" fmla="*/ 0 h 1434846"/>
                <a:gd name="connsiteX0" fmla="*/ 337185 w 966978"/>
                <a:gd name="connsiteY0" fmla="*/ 0 h 1432941"/>
                <a:gd name="connsiteX1" fmla="*/ 0 w 966978"/>
                <a:gd name="connsiteY1" fmla="*/ 1432941 h 1432941"/>
                <a:gd name="connsiteX2" fmla="*/ 966978 w 966978"/>
                <a:gd name="connsiteY2" fmla="*/ 1120902 h 1432941"/>
                <a:gd name="connsiteX3" fmla="*/ 337185 w 966978"/>
                <a:gd name="connsiteY3" fmla="*/ 0 h 1432941"/>
                <a:gd name="connsiteX0" fmla="*/ 337185 w 993648"/>
                <a:gd name="connsiteY0" fmla="*/ 0 h 1432941"/>
                <a:gd name="connsiteX1" fmla="*/ 0 w 993648"/>
                <a:gd name="connsiteY1" fmla="*/ 1432941 h 1432941"/>
                <a:gd name="connsiteX2" fmla="*/ 993648 w 993648"/>
                <a:gd name="connsiteY2" fmla="*/ 1117092 h 1432941"/>
                <a:gd name="connsiteX3" fmla="*/ 337185 w 993648"/>
                <a:gd name="connsiteY3" fmla="*/ 0 h 1432941"/>
                <a:gd name="connsiteX0" fmla="*/ 337185 w 1003173"/>
                <a:gd name="connsiteY0" fmla="*/ 0 h 1432941"/>
                <a:gd name="connsiteX1" fmla="*/ 0 w 1003173"/>
                <a:gd name="connsiteY1" fmla="*/ 1432941 h 1432941"/>
                <a:gd name="connsiteX2" fmla="*/ 1003173 w 1003173"/>
                <a:gd name="connsiteY2" fmla="*/ 1113282 h 1432941"/>
                <a:gd name="connsiteX3" fmla="*/ 337185 w 1003173"/>
                <a:gd name="connsiteY3" fmla="*/ 0 h 1432941"/>
                <a:gd name="connsiteX0" fmla="*/ 337185 w 1003173"/>
                <a:gd name="connsiteY0" fmla="*/ 0 h 1432941"/>
                <a:gd name="connsiteX1" fmla="*/ 0 w 1003173"/>
                <a:gd name="connsiteY1" fmla="*/ 1432941 h 1432941"/>
                <a:gd name="connsiteX2" fmla="*/ 1003173 w 1003173"/>
                <a:gd name="connsiteY2" fmla="*/ 1111377 h 1432941"/>
                <a:gd name="connsiteX3" fmla="*/ 337185 w 1003173"/>
                <a:gd name="connsiteY3" fmla="*/ 0 h 1432941"/>
                <a:gd name="connsiteX0" fmla="*/ 340995 w 1006983"/>
                <a:gd name="connsiteY0" fmla="*/ 0 h 1434846"/>
                <a:gd name="connsiteX1" fmla="*/ 0 w 1006983"/>
                <a:gd name="connsiteY1" fmla="*/ 1434846 h 1434846"/>
                <a:gd name="connsiteX2" fmla="*/ 1006983 w 1006983"/>
                <a:gd name="connsiteY2" fmla="*/ 1111377 h 1434846"/>
                <a:gd name="connsiteX3" fmla="*/ 340995 w 1006983"/>
                <a:gd name="connsiteY3" fmla="*/ 0 h 1434846"/>
                <a:gd name="connsiteX0" fmla="*/ 340995 w 1006983"/>
                <a:gd name="connsiteY0" fmla="*/ 0 h 1436751"/>
                <a:gd name="connsiteX1" fmla="*/ 0 w 1006983"/>
                <a:gd name="connsiteY1" fmla="*/ 1436751 h 1436751"/>
                <a:gd name="connsiteX2" fmla="*/ 1006983 w 1006983"/>
                <a:gd name="connsiteY2" fmla="*/ 1111377 h 1436751"/>
                <a:gd name="connsiteX3" fmla="*/ 340995 w 1006983"/>
                <a:gd name="connsiteY3" fmla="*/ 0 h 1436751"/>
                <a:gd name="connsiteX0" fmla="*/ 337185 w 1003173"/>
                <a:gd name="connsiteY0" fmla="*/ 0 h 1436751"/>
                <a:gd name="connsiteX1" fmla="*/ 0 w 1003173"/>
                <a:gd name="connsiteY1" fmla="*/ 1436751 h 1436751"/>
                <a:gd name="connsiteX2" fmla="*/ 1003173 w 1003173"/>
                <a:gd name="connsiteY2" fmla="*/ 1111377 h 1436751"/>
                <a:gd name="connsiteX3" fmla="*/ 337185 w 1003173"/>
                <a:gd name="connsiteY3" fmla="*/ 0 h 1436751"/>
                <a:gd name="connsiteX0" fmla="*/ 340995 w 1006983"/>
                <a:gd name="connsiteY0" fmla="*/ 0 h 1434846"/>
                <a:gd name="connsiteX1" fmla="*/ 0 w 1006983"/>
                <a:gd name="connsiteY1" fmla="*/ 1434846 h 1434846"/>
                <a:gd name="connsiteX2" fmla="*/ 1006983 w 1006983"/>
                <a:gd name="connsiteY2" fmla="*/ 1111377 h 1434846"/>
                <a:gd name="connsiteX3" fmla="*/ 340995 w 1006983"/>
                <a:gd name="connsiteY3" fmla="*/ 0 h 1434846"/>
                <a:gd name="connsiteX0" fmla="*/ 340995 w 1006983"/>
                <a:gd name="connsiteY0" fmla="*/ 0 h 1440561"/>
                <a:gd name="connsiteX1" fmla="*/ 0 w 1006983"/>
                <a:gd name="connsiteY1" fmla="*/ 1440561 h 1440561"/>
                <a:gd name="connsiteX2" fmla="*/ 1006983 w 1006983"/>
                <a:gd name="connsiteY2" fmla="*/ 1111377 h 1440561"/>
                <a:gd name="connsiteX3" fmla="*/ 340995 w 1006983"/>
                <a:gd name="connsiteY3" fmla="*/ 0 h 1440561"/>
                <a:gd name="connsiteX0" fmla="*/ 340995 w 1006983"/>
                <a:gd name="connsiteY0" fmla="*/ 0 h 1440561"/>
                <a:gd name="connsiteX1" fmla="*/ 0 w 1006983"/>
                <a:gd name="connsiteY1" fmla="*/ 1440561 h 1440561"/>
                <a:gd name="connsiteX2" fmla="*/ 1006983 w 1006983"/>
                <a:gd name="connsiteY2" fmla="*/ 1111377 h 1440561"/>
                <a:gd name="connsiteX3" fmla="*/ 340995 w 1006983"/>
                <a:gd name="connsiteY3" fmla="*/ 0 h 1440561"/>
                <a:gd name="connsiteX0" fmla="*/ 340995 w 1006983"/>
                <a:gd name="connsiteY0" fmla="*/ 0 h 1440561"/>
                <a:gd name="connsiteX1" fmla="*/ 0 w 1006983"/>
                <a:gd name="connsiteY1" fmla="*/ 1440561 h 1440561"/>
                <a:gd name="connsiteX2" fmla="*/ 1006983 w 1006983"/>
                <a:gd name="connsiteY2" fmla="*/ 1111377 h 1440561"/>
                <a:gd name="connsiteX3" fmla="*/ 340995 w 1006983"/>
                <a:gd name="connsiteY3" fmla="*/ 0 h 1440561"/>
                <a:gd name="connsiteX0" fmla="*/ 339090 w 1005078"/>
                <a:gd name="connsiteY0" fmla="*/ 0 h 1432941"/>
                <a:gd name="connsiteX1" fmla="*/ 0 w 1005078"/>
                <a:gd name="connsiteY1" fmla="*/ 1432941 h 1432941"/>
                <a:gd name="connsiteX2" fmla="*/ 1005078 w 1005078"/>
                <a:gd name="connsiteY2" fmla="*/ 1111377 h 1432941"/>
                <a:gd name="connsiteX3" fmla="*/ 339090 w 1005078"/>
                <a:gd name="connsiteY3" fmla="*/ 0 h 1432941"/>
                <a:gd name="connsiteX0" fmla="*/ 339090 w 1005078"/>
                <a:gd name="connsiteY0" fmla="*/ 0 h 1434846"/>
                <a:gd name="connsiteX1" fmla="*/ 0 w 1005078"/>
                <a:gd name="connsiteY1" fmla="*/ 1434846 h 1434846"/>
                <a:gd name="connsiteX2" fmla="*/ 1005078 w 1005078"/>
                <a:gd name="connsiteY2" fmla="*/ 1111377 h 1434846"/>
                <a:gd name="connsiteX3" fmla="*/ 339090 w 1005078"/>
                <a:gd name="connsiteY3" fmla="*/ 0 h 1434846"/>
                <a:gd name="connsiteX0" fmla="*/ 339090 w 1008888"/>
                <a:gd name="connsiteY0" fmla="*/ 0 h 1434846"/>
                <a:gd name="connsiteX1" fmla="*/ 0 w 1008888"/>
                <a:gd name="connsiteY1" fmla="*/ 1434846 h 1434846"/>
                <a:gd name="connsiteX2" fmla="*/ 1008888 w 1008888"/>
                <a:gd name="connsiteY2" fmla="*/ 1111377 h 1434846"/>
                <a:gd name="connsiteX3" fmla="*/ 339090 w 1008888"/>
                <a:gd name="connsiteY3" fmla="*/ 0 h 1434846"/>
                <a:gd name="connsiteX0" fmla="*/ 339090 w 1006983"/>
                <a:gd name="connsiteY0" fmla="*/ 0 h 1434846"/>
                <a:gd name="connsiteX1" fmla="*/ 0 w 1006983"/>
                <a:gd name="connsiteY1" fmla="*/ 1434846 h 1434846"/>
                <a:gd name="connsiteX2" fmla="*/ 1006983 w 1006983"/>
                <a:gd name="connsiteY2" fmla="*/ 1111377 h 1434846"/>
                <a:gd name="connsiteX3" fmla="*/ 339090 w 1006983"/>
                <a:gd name="connsiteY3" fmla="*/ 0 h 1434846"/>
                <a:gd name="connsiteX0" fmla="*/ 339090 w 1006983"/>
                <a:gd name="connsiteY0" fmla="*/ 0 h 1434846"/>
                <a:gd name="connsiteX1" fmla="*/ 0 w 1006983"/>
                <a:gd name="connsiteY1" fmla="*/ 1434846 h 1434846"/>
                <a:gd name="connsiteX2" fmla="*/ 1006983 w 1006983"/>
                <a:gd name="connsiteY2" fmla="*/ 1111377 h 1434846"/>
                <a:gd name="connsiteX3" fmla="*/ 339090 w 1006983"/>
                <a:gd name="connsiteY3" fmla="*/ 0 h 1434846"/>
                <a:gd name="connsiteX0" fmla="*/ 339090 w 1006983"/>
                <a:gd name="connsiteY0" fmla="*/ 0 h 1434846"/>
                <a:gd name="connsiteX1" fmla="*/ 0 w 1006983"/>
                <a:gd name="connsiteY1" fmla="*/ 1434846 h 1434846"/>
                <a:gd name="connsiteX2" fmla="*/ 1006983 w 1006983"/>
                <a:gd name="connsiteY2" fmla="*/ 1111377 h 1434846"/>
                <a:gd name="connsiteX3" fmla="*/ 339090 w 1006983"/>
                <a:gd name="connsiteY3" fmla="*/ 0 h 1434846"/>
                <a:gd name="connsiteX0" fmla="*/ 337185 w 1005078"/>
                <a:gd name="connsiteY0" fmla="*/ 0 h 1432941"/>
                <a:gd name="connsiteX1" fmla="*/ 0 w 1005078"/>
                <a:gd name="connsiteY1" fmla="*/ 1432941 h 1432941"/>
                <a:gd name="connsiteX2" fmla="*/ 1005078 w 1005078"/>
                <a:gd name="connsiteY2" fmla="*/ 1111377 h 1432941"/>
                <a:gd name="connsiteX3" fmla="*/ 337185 w 1005078"/>
                <a:gd name="connsiteY3" fmla="*/ 0 h 1432941"/>
                <a:gd name="connsiteX0" fmla="*/ 337185 w 1005078"/>
                <a:gd name="connsiteY0" fmla="*/ 0 h 1434846"/>
                <a:gd name="connsiteX1" fmla="*/ 0 w 1005078"/>
                <a:gd name="connsiteY1" fmla="*/ 1434846 h 1434846"/>
                <a:gd name="connsiteX2" fmla="*/ 1005078 w 1005078"/>
                <a:gd name="connsiteY2" fmla="*/ 1111377 h 1434846"/>
                <a:gd name="connsiteX3" fmla="*/ 337185 w 1005078"/>
                <a:gd name="connsiteY3" fmla="*/ 0 h 1434846"/>
                <a:gd name="connsiteX0" fmla="*/ 337185 w 1005078"/>
                <a:gd name="connsiteY0" fmla="*/ 0 h 1434846"/>
                <a:gd name="connsiteX1" fmla="*/ 0 w 1005078"/>
                <a:gd name="connsiteY1" fmla="*/ 1434846 h 1434846"/>
                <a:gd name="connsiteX2" fmla="*/ 1005078 w 1005078"/>
                <a:gd name="connsiteY2" fmla="*/ 1111377 h 1434846"/>
                <a:gd name="connsiteX3" fmla="*/ 337185 w 1005078"/>
                <a:gd name="connsiteY3" fmla="*/ 0 h 1434846"/>
                <a:gd name="connsiteX0" fmla="*/ 337185 w 1005078"/>
                <a:gd name="connsiteY0" fmla="*/ 0 h 1434846"/>
                <a:gd name="connsiteX1" fmla="*/ 0 w 1005078"/>
                <a:gd name="connsiteY1" fmla="*/ 1434846 h 1434846"/>
                <a:gd name="connsiteX2" fmla="*/ 1005078 w 1005078"/>
                <a:gd name="connsiteY2" fmla="*/ 1111377 h 1434846"/>
                <a:gd name="connsiteX3" fmla="*/ 337185 w 1005078"/>
                <a:gd name="connsiteY3" fmla="*/ 0 h 1434846"/>
                <a:gd name="connsiteX0" fmla="*/ 339090 w 1006983"/>
                <a:gd name="connsiteY0" fmla="*/ 0 h 1434846"/>
                <a:gd name="connsiteX1" fmla="*/ 0 w 1006983"/>
                <a:gd name="connsiteY1" fmla="*/ 1434846 h 1434846"/>
                <a:gd name="connsiteX2" fmla="*/ 1006983 w 1006983"/>
                <a:gd name="connsiteY2" fmla="*/ 1111377 h 1434846"/>
                <a:gd name="connsiteX3" fmla="*/ 339090 w 1006983"/>
                <a:gd name="connsiteY3" fmla="*/ 0 h 1434846"/>
                <a:gd name="connsiteX0" fmla="*/ 339090 w 1006983"/>
                <a:gd name="connsiteY0" fmla="*/ 0 h 1434846"/>
                <a:gd name="connsiteX1" fmla="*/ 160228 w 1006983"/>
                <a:gd name="connsiteY1" fmla="*/ 749213 h 1434846"/>
                <a:gd name="connsiteX2" fmla="*/ 0 w 1006983"/>
                <a:gd name="connsiteY2" fmla="*/ 1434846 h 1434846"/>
                <a:gd name="connsiteX3" fmla="*/ 1006983 w 1006983"/>
                <a:gd name="connsiteY3" fmla="*/ 1111377 h 1434846"/>
                <a:gd name="connsiteX4" fmla="*/ 339090 w 1006983"/>
                <a:gd name="connsiteY4" fmla="*/ 0 h 1434846"/>
                <a:gd name="connsiteX0" fmla="*/ 493822 w 1161715"/>
                <a:gd name="connsiteY0" fmla="*/ 0 h 1434846"/>
                <a:gd name="connsiteX1" fmla="*/ 0 w 1161715"/>
                <a:gd name="connsiteY1" fmla="*/ 878753 h 1434846"/>
                <a:gd name="connsiteX2" fmla="*/ 154732 w 1161715"/>
                <a:gd name="connsiteY2" fmla="*/ 1434846 h 1434846"/>
                <a:gd name="connsiteX3" fmla="*/ 1161715 w 1161715"/>
                <a:gd name="connsiteY3" fmla="*/ 1111377 h 1434846"/>
                <a:gd name="connsiteX4" fmla="*/ 493822 w 1161715"/>
                <a:gd name="connsiteY4" fmla="*/ 0 h 1434846"/>
                <a:gd name="connsiteX0" fmla="*/ 493822 w 1161715"/>
                <a:gd name="connsiteY0" fmla="*/ 0 h 1437386"/>
                <a:gd name="connsiteX1" fmla="*/ 0 w 1161715"/>
                <a:gd name="connsiteY1" fmla="*/ 878753 h 1437386"/>
                <a:gd name="connsiteX2" fmla="*/ 142032 w 1161715"/>
                <a:gd name="connsiteY2" fmla="*/ 1437386 h 1437386"/>
                <a:gd name="connsiteX3" fmla="*/ 1161715 w 1161715"/>
                <a:gd name="connsiteY3" fmla="*/ 1111377 h 1437386"/>
                <a:gd name="connsiteX4" fmla="*/ 493822 w 1161715"/>
                <a:gd name="connsiteY4" fmla="*/ 0 h 1437386"/>
                <a:gd name="connsiteX0" fmla="*/ 493822 w 1161715"/>
                <a:gd name="connsiteY0" fmla="*/ 0 h 1437386"/>
                <a:gd name="connsiteX1" fmla="*/ 0 w 1161715"/>
                <a:gd name="connsiteY1" fmla="*/ 878753 h 1437386"/>
                <a:gd name="connsiteX2" fmla="*/ 142032 w 1161715"/>
                <a:gd name="connsiteY2" fmla="*/ 1437386 h 1437386"/>
                <a:gd name="connsiteX3" fmla="*/ 1161715 w 1161715"/>
                <a:gd name="connsiteY3" fmla="*/ 1111377 h 1437386"/>
                <a:gd name="connsiteX4" fmla="*/ 493822 w 1161715"/>
                <a:gd name="connsiteY4" fmla="*/ 0 h 1437386"/>
                <a:gd name="connsiteX0" fmla="*/ 486202 w 1161715"/>
                <a:gd name="connsiteY0" fmla="*/ 0 h 1442466"/>
                <a:gd name="connsiteX1" fmla="*/ 0 w 1161715"/>
                <a:gd name="connsiteY1" fmla="*/ 883833 h 1442466"/>
                <a:gd name="connsiteX2" fmla="*/ 142032 w 1161715"/>
                <a:gd name="connsiteY2" fmla="*/ 1442466 h 1442466"/>
                <a:gd name="connsiteX3" fmla="*/ 1161715 w 1161715"/>
                <a:gd name="connsiteY3" fmla="*/ 1116457 h 1442466"/>
                <a:gd name="connsiteX4" fmla="*/ 486202 w 1161715"/>
                <a:gd name="connsiteY4" fmla="*/ 0 h 1442466"/>
                <a:gd name="connsiteX0" fmla="*/ 488742 w 1161715"/>
                <a:gd name="connsiteY0" fmla="*/ 0 h 1455166"/>
                <a:gd name="connsiteX1" fmla="*/ 0 w 1161715"/>
                <a:gd name="connsiteY1" fmla="*/ 896533 h 1455166"/>
                <a:gd name="connsiteX2" fmla="*/ 142032 w 1161715"/>
                <a:gd name="connsiteY2" fmla="*/ 1455166 h 1455166"/>
                <a:gd name="connsiteX3" fmla="*/ 1161715 w 1161715"/>
                <a:gd name="connsiteY3" fmla="*/ 1129157 h 1455166"/>
                <a:gd name="connsiteX4" fmla="*/ 488742 w 1161715"/>
                <a:gd name="connsiteY4" fmla="*/ 0 h 1455166"/>
                <a:gd name="connsiteX0" fmla="*/ 488742 w 1154095"/>
                <a:gd name="connsiteY0" fmla="*/ 0 h 1455166"/>
                <a:gd name="connsiteX1" fmla="*/ 0 w 1154095"/>
                <a:gd name="connsiteY1" fmla="*/ 896533 h 1455166"/>
                <a:gd name="connsiteX2" fmla="*/ 142032 w 1154095"/>
                <a:gd name="connsiteY2" fmla="*/ 1455166 h 1455166"/>
                <a:gd name="connsiteX3" fmla="*/ 1154095 w 1154095"/>
                <a:gd name="connsiteY3" fmla="*/ 1129157 h 1455166"/>
                <a:gd name="connsiteX4" fmla="*/ 488742 w 1154095"/>
                <a:gd name="connsiteY4" fmla="*/ 0 h 145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095" h="1455166">
                  <a:moveTo>
                    <a:pt x="488742" y="0"/>
                  </a:moveTo>
                  <a:lnTo>
                    <a:pt x="0" y="896533"/>
                  </a:lnTo>
                  <a:lnTo>
                    <a:pt x="142032" y="1455166"/>
                  </a:lnTo>
                  <a:lnTo>
                    <a:pt x="1154095" y="1129157"/>
                  </a:lnTo>
                  <a:lnTo>
                    <a:pt x="488742" y="0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67176C7-87E9-8BF1-46EB-C9A18FA77B02}"/>
                  </a:ext>
                </a:extLst>
              </p:cNvPr>
              <p:cNvSpPr txBox="1"/>
              <p:nvPr/>
            </p:nvSpPr>
            <p:spPr>
              <a:xfrm>
                <a:off x="514672" y="1873928"/>
                <a:ext cx="9184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67176C7-87E9-8BF1-46EB-C9A18FA77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2" y="1873928"/>
                <a:ext cx="918457" cy="646331"/>
              </a:xfrm>
              <a:prstGeom prst="rect">
                <a:avLst/>
              </a:prstGeom>
              <a:blipFill>
                <a:blip r:embed="rId9"/>
                <a:stretch>
                  <a:fillRect l="-5298" t="-4717" r="-529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C2052BC-7B7E-A35B-D1B6-2525AB449044}"/>
                  </a:ext>
                </a:extLst>
              </p:cNvPr>
              <p:cNvSpPr txBox="1"/>
              <p:nvPr/>
            </p:nvSpPr>
            <p:spPr>
              <a:xfrm>
                <a:off x="3696978" y="1873928"/>
                <a:ext cx="9863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C2052BC-7B7E-A35B-D1B6-2525AB449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978" y="1873928"/>
                <a:ext cx="986360" cy="646331"/>
              </a:xfrm>
              <a:prstGeom prst="rect">
                <a:avLst/>
              </a:prstGeom>
              <a:blipFill>
                <a:blip r:embed="rId10"/>
                <a:stretch>
                  <a:fillRect l="-4938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C9B5E80-9981-8F52-B563-DE54DC609FA4}"/>
                  </a:ext>
                </a:extLst>
              </p:cNvPr>
              <p:cNvSpPr txBox="1"/>
              <p:nvPr/>
            </p:nvSpPr>
            <p:spPr>
              <a:xfrm>
                <a:off x="6489150" y="1873928"/>
                <a:ext cx="12070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 states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C9B5E80-9981-8F52-B563-DE54DC60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150" y="1873928"/>
                <a:ext cx="1207062" cy="646331"/>
              </a:xfrm>
              <a:prstGeom prst="rect">
                <a:avLst/>
              </a:prstGeom>
              <a:blipFill>
                <a:blip r:embed="rId11"/>
                <a:stretch>
                  <a:fillRect l="-4020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AA77E0D-4D48-2151-8B57-CF3144AFB061}"/>
                  </a:ext>
                </a:extLst>
              </p:cNvPr>
              <p:cNvSpPr txBox="1"/>
              <p:nvPr/>
            </p:nvSpPr>
            <p:spPr>
              <a:xfrm>
                <a:off x="8998915" y="1868526"/>
                <a:ext cx="19745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simplex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AA77E0D-4D48-2151-8B57-CF3144AF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915" y="1868526"/>
                <a:ext cx="1974580" cy="646331"/>
              </a:xfrm>
              <a:prstGeom prst="rect">
                <a:avLst/>
              </a:prstGeom>
              <a:blipFill>
                <a:blip r:embed="rId12"/>
                <a:stretch>
                  <a:fillRect l="-2469" t="-5660" r="-185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B7918-224D-19AF-B414-F30D24901900}"/>
                  </a:ext>
                </a:extLst>
              </p:cNvPr>
              <p:cNvSpPr txBox="1"/>
              <p:nvPr/>
            </p:nvSpPr>
            <p:spPr>
              <a:xfrm>
                <a:off x="382560" y="4363161"/>
                <a:ext cx="896671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space of classical ensembles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distinct states is the simplex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vertices. Each vertex represents a pure state. Any other point is a mixture (i.e. a probability distribution).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68B7918-224D-19AF-B414-F30D24901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0" y="4363161"/>
                <a:ext cx="8966712" cy="1200329"/>
              </a:xfrm>
              <a:prstGeom prst="rect">
                <a:avLst/>
              </a:prstGeom>
              <a:blipFill>
                <a:blip r:embed="rId13"/>
                <a:stretch>
                  <a:fillRect l="-1088" t="-4061" r="-340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28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969533-9460-FD5E-61AA-5A0742104F51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>
            <a:off x="1722802" y="3477208"/>
            <a:ext cx="2267834" cy="1303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487C74-CACE-4053-3E29-84D44943E737}"/>
              </a:ext>
            </a:extLst>
          </p:cNvPr>
          <p:cNvGrpSpPr/>
          <p:nvPr/>
        </p:nvGrpSpPr>
        <p:grpSpPr>
          <a:xfrm>
            <a:off x="413926" y="1797984"/>
            <a:ext cx="4016734" cy="3351909"/>
            <a:chOff x="413926" y="1196004"/>
            <a:chExt cx="4016734" cy="3351909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D9B7A4D-E42D-2548-0CFF-0F792E7E8CD9}"/>
                </a:ext>
              </a:extLst>
            </p:cNvPr>
            <p:cNvSpPr/>
            <p:nvPr/>
          </p:nvSpPr>
          <p:spPr>
            <a:xfrm>
              <a:off x="966857" y="1571875"/>
              <a:ext cx="3023779" cy="2606706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366414E-5AF4-D502-5D02-67594847F1E7}"/>
                    </a:ext>
                  </a:extLst>
                </p:cNvPr>
                <p:cNvSpPr txBox="1"/>
                <p:nvPr/>
              </p:nvSpPr>
              <p:spPr>
                <a:xfrm>
                  <a:off x="413926" y="4178581"/>
                  <a:ext cx="880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366414E-5AF4-D502-5D02-67594847F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26" y="4178581"/>
                  <a:ext cx="8800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6A1199-53E1-347C-12BC-3BA821DF44D7}"/>
                    </a:ext>
                  </a:extLst>
                </p:cNvPr>
                <p:cNvSpPr txBox="1"/>
                <p:nvPr/>
              </p:nvSpPr>
              <p:spPr>
                <a:xfrm>
                  <a:off x="3550611" y="4178581"/>
                  <a:ext cx="880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6A1199-53E1-347C-12BC-3BA821DF4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611" y="4178581"/>
                  <a:ext cx="8800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E02B9A-AE25-722E-DA5A-52CEEA5AD0C2}"/>
                    </a:ext>
                  </a:extLst>
                </p:cNvPr>
                <p:cNvSpPr txBox="1"/>
                <p:nvPr/>
              </p:nvSpPr>
              <p:spPr>
                <a:xfrm>
                  <a:off x="2059453" y="1196004"/>
                  <a:ext cx="880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E02B9A-AE25-722E-DA5A-52CEEA5AD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453" y="1196004"/>
                  <a:ext cx="88004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AC5059-5CCF-0698-76DF-1FD35480F7F4}"/>
                    </a:ext>
                  </a:extLst>
                </p:cNvPr>
                <p:cNvSpPr txBox="1"/>
                <p:nvPr/>
              </p:nvSpPr>
              <p:spPr>
                <a:xfrm>
                  <a:off x="741043" y="2536999"/>
                  <a:ext cx="941604" cy="504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AC5059-5CCF-0698-76DF-1FD35480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43" y="2536999"/>
                  <a:ext cx="941604" cy="5048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C4176D-086E-CB90-A368-FBA9AB93BD0F}"/>
                    </a:ext>
                  </a:extLst>
                </p:cNvPr>
                <p:cNvSpPr txBox="1"/>
                <p:nvPr/>
              </p:nvSpPr>
              <p:spPr>
                <a:xfrm>
                  <a:off x="2705049" y="2974074"/>
                  <a:ext cx="949619" cy="504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C4176D-086E-CB90-A368-FBA9AB93B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049" y="2974074"/>
                  <a:ext cx="949619" cy="504818"/>
                </a:xfrm>
                <a:prstGeom prst="rect">
                  <a:avLst/>
                </a:prstGeom>
                <a:blipFill>
                  <a:blip r:embed="rId7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DBBA39-FBA3-0A08-9BF5-3A3E2F1BC40E}"/>
                </a:ext>
              </a:extLst>
            </p:cNvPr>
            <p:cNvSpPr/>
            <p:nvPr/>
          </p:nvSpPr>
          <p:spPr>
            <a:xfrm>
              <a:off x="2471296" y="329684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08C687-44A4-9115-E065-6D551A59518A}"/>
                </a:ext>
              </a:extLst>
            </p:cNvPr>
            <p:cNvSpPr/>
            <p:nvPr/>
          </p:nvSpPr>
          <p:spPr>
            <a:xfrm>
              <a:off x="1707608" y="285236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632D1F4-3350-E8FB-73B3-C4320B4F71E6}"/>
              </a:ext>
            </a:extLst>
          </p:cNvPr>
          <p:cNvSpPr txBox="1"/>
          <p:nvPr/>
        </p:nvSpPr>
        <p:spPr>
          <a:xfrm>
            <a:off x="477370" y="230165"/>
            <a:ext cx="9146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 of mixed states is a convex space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DCB4B99-E53D-D0CF-1A78-4F232A5D2B22}"/>
                  </a:ext>
                </a:extLst>
              </p:cNvPr>
              <p:cNvSpPr txBox="1"/>
              <p:nvPr/>
            </p:nvSpPr>
            <p:spPr>
              <a:xfrm>
                <a:off x="464453" y="933156"/>
                <a:ext cx="7914411" cy="4619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(i.e. can create convex combinations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DCB4B99-E53D-D0CF-1A78-4F232A5D2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53" y="933156"/>
                <a:ext cx="7914411" cy="461986"/>
              </a:xfrm>
              <a:prstGeom prst="rect">
                <a:avLst/>
              </a:prstGeom>
              <a:blipFill>
                <a:blip r:embed="rId8"/>
                <a:stretch>
                  <a:fillRect l="-1156" t="-130263" r="-1156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3652E0-952F-641D-3802-DE31FA795FDA}"/>
              </a:ext>
            </a:extLst>
          </p:cNvPr>
          <p:cNvCxnSpPr>
            <a:cxnSpLocks/>
          </p:cNvCxnSpPr>
          <p:nvPr/>
        </p:nvCxnSpPr>
        <p:spPr>
          <a:xfrm flipH="1">
            <a:off x="3067665" y="2022098"/>
            <a:ext cx="2530702" cy="14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E18F87-407C-293C-626B-FAB10BC5347C}"/>
              </a:ext>
            </a:extLst>
          </p:cNvPr>
          <p:cNvCxnSpPr>
            <a:cxnSpLocks/>
          </p:cNvCxnSpPr>
          <p:nvPr/>
        </p:nvCxnSpPr>
        <p:spPr>
          <a:xfrm flipH="1">
            <a:off x="1199535" y="2531906"/>
            <a:ext cx="4398832" cy="209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313F2-AA4E-5619-6A97-34F8093CB082}"/>
              </a:ext>
            </a:extLst>
          </p:cNvPr>
          <p:cNvCxnSpPr>
            <a:cxnSpLocks/>
          </p:cNvCxnSpPr>
          <p:nvPr/>
        </p:nvCxnSpPr>
        <p:spPr>
          <a:xfrm flipH="1">
            <a:off x="4198374" y="2818123"/>
            <a:ext cx="1684711" cy="181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3C425-5094-DCB1-431B-06BDFCFD83A9}"/>
                  </a:ext>
                </a:extLst>
              </p:cNvPr>
              <p:cNvSpPr txBox="1"/>
              <p:nvPr/>
            </p:nvSpPr>
            <p:spPr>
              <a:xfrm>
                <a:off x="5783192" y="1491986"/>
                <a:ext cx="6598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Pure states cannot be expressed as mixtures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extreme points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A3C425-5094-DCB1-431B-06BDFCFD8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92" y="1491986"/>
                <a:ext cx="6598026" cy="1200329"/>
              </a:xfrm>
              <a:prstGeom prst="rect">
                <a:avLst/>
              </a:prstGeom>
              <a:blipFill>
                <a:blip r:embed="rId9"/>
                <a:stretch>
                  <a:fillRect l="-2865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80A4DBE-E33A-F509-2E4E-3DF42BC00124}"/>
              </a:ext>
            </a:extLst>
          </p:cNvPr>
          <p:cNvSpPr txBox="1"/>
          <p:nvPr/>
        </p:nvSpPr>
        <p:spPr>
          <a:xfrm>
            <a:off x="413926" y="5281801"/>
            <a:ext cx="892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Mixture of two states lies on the segment that connects them, proportionally to the probability of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3FA701-6056-5F2C-4989-E520A3B8A98E}"/>
                  </a:ext>
                </a:extLst>
              </p:cNvPr>
              <p:cNvSpPr txBox="1"/>
              <p:nvPr/>
            </p:nvSpPr>
            <p:spPr>
              <a:xfrm>
                <a:off x="6027194" y="3580601"/>
                <a:ext cx="1638974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3FA701-6056-5F2C-4989-E520A3B8A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194" y="3580601"/>
                <a:ext cx="1638974" cy="462947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AC700-E3EA-B347-C0C1-E34BB547976C}"/>
                  </a:ext>
                </a:extLst>
              </p:cNvPr>
              <p:cNvSpPr txBox="1"/>
              <p:nvPr/>
            </p:nvSpPr>
            <p:spPr>
              <a:xfrm>
                <a:off x="6187343" y="2860717"/>
                <a:ext cx="5718518" cy="470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4AC700-E3EA-B347-C0C1-E34BB5479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343" y="2860717"/>
                <a:ext cx="5718518" cy="470642"/>
              </a:xfrm>
              <a:prstGeom prst="rect">
                <a:avLst/>
              </a:prstGeom>
              <a:blipFill>
                <a:blip r:embed="rId11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7EF773-58B9-5B61-9A2F-EB9180DD0D6A}"/>
                  </a:ext>
                </a:extLst>
              </p:cNvPr>
              <p:cNvSpPr txBox="1"/>
              <p:nvPr/>
            </p:nvSpPr>
            <p:spPr>
              <a:xfrm>
                <a:off x="6050992" y="4183032"/>
                <a:ext cx="1613198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7EF773-58B9-5B61-9A2F-EB9180DD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2" y="4183032"/>
                <a:ext cx="1613198" cy="462884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575906-9422-1ABD-FCF4-7512687BB862}"/>
                  </a:ext>
                </a:extLst>
              </p:cNvPr>
              <p:cNvSpPr txBox="1"/>
              <p:nvPr/>
            </p:nvSpPr>
            <p:spPr>
              <a:xfrm>
                <a:off x="7901022" y="3580600"/>
                <a:ext cx="1382494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575906-9422-1ABD-FCF4-7512687BB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22" y="3580600"/>
                <a:ext cx="1382494" cy="462947"/>
              </a:xfrm>
              <a:prstGeom prst="rect">
                <a:avLst/>
              </a:prstGeom>
              <a:blipFill>
                <a:blip r:embed="rId13"/>
                <a:stretch>
                  <a:fillRect l="-44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819D75-AF1B-2082-B32E-C5DA06B38802}"/>
                  </a:ext>
                </a:extLst>
              </p:cNvPr>
              <p:cNvSpPr txBox="1"/>
              <p:nvPr/>
            </p:nvSpPr>
            <p:spPr>
              <a:xfrm>
                <a:off x="7901022" y="4183032"/>
                <a:ext cx="1365117" cy="46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819D75-AF1B-2082-B32E-C5DA06B38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022" y="4183032"/>
                <a:ext cx="1365117" cy="462884"/>
              </a:xfrm>
              <a:prstGeom prst="rect">
                <a:avLst/>
              </a:prstGeom>
              <a:blipFill>
                <a:blip r:embed="rId14"/>
                <a:stretch>
                  <a:fillRect l="-4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969533-9460-FD5E-61AA-5A0742104F51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>
            <a:off x="1722802" y="3477208"/>
            <a:ext cx="2267834" cy="1303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487C74-CACE-4053-3E29-84D44943E737}"/>
              </a:ext>
            </a:extLst>
          </p:cNvPr>
          <p:cNvGrpSpPr/>
          <p:nvPr/>
        </p:nvGrpSpPr>
        <p:grpSpPr>
          <a:xfrm>
            <a:off x="413926" y="1797984"/>
            <a:ext cx="4016734" cy="3351909"/>
            <a:chOff x="413926" y="1196004"/>
            <a:chExt cx="4016734" cy="3351909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D9B7A4D-E42D-2548-0CFF-0F792E7E8CD9}"/>
                </a:ext>
              </a:extLst>
            </p:cNvPr>
            <p:cNvSpPr/>
            <p:nvPr/>
          </p:nvSpPr>
          <p:spPr>
            <a:xfrm>
              <a:off x="966857" y="1571875"/>
              <a:ext cx="3023779" cy="2606706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366414E-5AF4-D502-5D02-67594847F1E7}"/>
                    </a:ext>
                  </a:extLst>
                </p:cNvPr>
                <p:cNvSpPr txBox="1"/>
                <p:nvPr/>
              </p:nvSpPr>
              <p:spPr>
                <a:xfrm>
                  <a:off x="413926" y="4178581"/>
                  <a:ext cx="880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0,0,1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366414E-5AF4-D502-5D02-67594847F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26" y="4178581"/>
                  <a:ext cx="88004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6A1199-53E1-347C-12BC-3BA821DF44D7}"/>
                    </a:ext>
                  </a:extLst>
                </p:cNvPr>
                <p:cNvSpPr txBox="1"/>
                <p:nvPr/>
              </p:nvSpPr>
              <p:spPr>
                <a:xfrm>
                  <a:off x="3550611" y="4178581"/>
                  <a:ext cx="880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D6A1199-53E1-347C-12BC-3BA821DF4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611" y="4178581"/>
                  <a:ext cx="8800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E02B9A-AE25-722E-DA5A-52CEEA5AD0C2}"/>
                    </a:ext>
                  </a:extLst>
                </p:cNvPr>
                <p:cNvSpPr txBox="1"/>
                <p:nvPr/>
              </p:nvSpPr>
              <p:spPr>
                <a:xfrm>
                  <a:off x="2059453" y="1196004"/>
                  <a:ext cx="8800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E02B9A-AE25-722E-DA5A-52CEEA5AD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453" y="1196004"/>
                  <a:ext cx="88004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AC5059-5CCF-0698-76DF-1FD35480F7F4}"/>
                    </a:ext>
                  </a:extLst>
                </p:cNvPr>
                <p:cNvSpPr txBox="1"/>
                <p:nvPr/>
              </p:nvSpPr>
              <p:spPr>
                <a:xfrm>
                  <a:off x="741043" y="2536999"/>
                  <a:ext cx="941604" cy="504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5AC5059-5CCF-0698-76DF-1FD35480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043" y="2536999"/>
                  <a:ext cx="941604" cy="50481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C4176D-086E-CB90-A368-FBA9AB93BD0F}"/>
                    </a:ext>
                  </a:extLst>
                </p:cNvPr>
                <p:cNvSpPr txBox="1"/>
                <p:nvPr/>
              </p:nvSpPr>
              <p:spPr>
                <a:xfrm>
                  <a:off x="2705049" y="2974074"/>
                  <a:ext cx="949619" cy="5048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6C4176D-086E-CB90-A368-FBA9AB93B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5049" y="2974074"/>
                  <a:ext cx="949619" cy="504818"/>
                </a:xfrm>
                <a:prstGeom prst="rect">
                  <a:avLst/>
                </a:prstGeom>
                <a:blipFill>
                  <a:blip r:embed="rId7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9DBBA39-FBA3-0A08-9BF5-3A3E2F1BC40E}"/>
                </a:ext>
              </a:extLst>
            </p:cNvPr>
            <p:cNvSpPr/>
            <p:nvPr/>
          </p:nvSpPr>
          <p:spPr>
            <a:xfrm>
              <a:off x="2471296" y="329684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808C687-44A4-9115-E065-6D551A59518A}"/>
                </a:ext>
              </a:extLst>
            </p:cNvPr>
            <p:cNvSpPr/>
            <p:nvPr/>
          </p:nvSpPr>
          <p:spPr>
            <a:xfrm>
              <a:off x="1707608" y="285236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A75DF48-622E-2A32-6295-68663F9F9A87}"/>
              </a:ext>
            </a:extLst>
          </p:cNvPr>
          <p:cNvGrpSpPr/>
          <p:nvPr/>
        </p:nvGrpSpPr>
        <p:grpSpPr>
          <a:xfrm>
            <a:off x="4853522" y="1797984"/>
            <a:ext cx="3782034" cy="3277057"/>
            <a:chOff x="4853522" y="1196004"/>
            <a:chExt cx="3782034" cy="3277057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2DA0F14-47D6-8470-EA50-AB425415F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29254" y="1196004"/>
              <a:ext cx="3496163" cy="3277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BDFBEC-2C7F-EB33-11DE-2BBF84A20561}"/>
                    </a:ext>
                  </a:extLst>
                </p:cNvPr>
                <p:cNvSpPr txBox="1"/>
                <p:nvPr/>
              </p:nvSpPr>
              <p:spPr>
                <a:xfrm>
                  <a:off x="6777335" y="3097771"/>
                  <a:ext cx="818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BDFBEC-2C7F-EB33-11DE-2BBF84A20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335" y="3097771"/>
                  <a:ext cx="818814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39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03FB7D5-A828-8C81-C6CA-D2225FE1DB10}"/>
                    </a:ext>
                  </a:extLst>
                </p:cNvPr>
                <p:cNvSpPr txBox="1"/>
                <p:nvPr/>
              </p:nvSpPr>
              <p:spPr>
                <a:xfrm>
                  <a:off x="4853522" y="2604742"/>
                  <a:ext cx="1248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03FB7D5-A828-8C81-C6CA-D2225FE1D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522" y="2604742"/>
                  <a:ext cx="124841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6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0A2FBC3-41B3-056B-CF84-C417429DE22C}"/>
                    </a:ext>
                  </a:extLst>
                </p:cNvPr>
                <p:cNvSpPr txBox="1"/>
                <p:nvPr/>
              </p:nvSpPr>
              <p:spPr>
                <a:xfrm>
                  <a:off x="5029254" y="410372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0A2FBC3-41B3-056B-CF84-C417429DE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54" y="4103729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91E8E35-5696-93DF-EAA7-589CF4190CBE}"/>
                    </a:ext>
                  </a:extLst>
                </p:cNvPr>
                <p:cNvSpPr txBox="1"/>
                <p:nvPr/>
              </p:nvSpPr>
              <p:spPr>
                <a:xfrm>
                  <a:off x="8269750" y="410372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91E8E35-5696-93DF-EAA7-589CF4190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750" y="4103729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B253769-1FCC-784F-DBE4-F13C7230E0DE}"/>
                    </a:ext>
                  </a:extLst>
                </p:cNvPr>
                <p:cNvSpPr txBox="1"/>
                <p:nvPr/>
              </p:nvSpPr>
              <p:spPr>
                <a:xfrm>
                  <a:off x="6090218" y="1202543"/>
                  <a:ext cx="1248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B253769-1FCC-784F-DBE4-F13C7230E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18" y="1202543"/>
                  <a:ext cx="1248419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6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5062C0-8EF2-C1C4-BE50-2866E452BEAF}"/>
                  </a:ext>
                </a:extLst>
              </p:cNvPr>
              <p:cNvSpPr txBox="1"/>
              <p:nvPr/>
            </p:nvSpPr>
            <p:spPr>
              <a:xfrm>
                <a:off x="7367119" y="1336319"/>
                <a:ext cx="24484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5062C0-8EF2-C1C4-BE50-2866E452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19" y="1336319"/>
                <a:ext cx="2448491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D83F12F-943B-00DA-811E-C0FEF06DBD4E}"/>
              </a:ext>
            </a:extLst>
          </p:cNvPr>
          <p:cNvSpPr txBox="1"/>
          <p:nvPr/>
        </p:nvSpPr>
        <p:spPr>
          <a:xfrm>
            <a:off x="8269750" y="2148703"/>
            <a:ext cx="3682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Entropy increases as we get closer to the center (i.e. as we increase the mixing)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32D1F4-3350-E8FB-73B3-C4320B4F71E6}"/>
              </a:ext>
            </a:extLst>
          </p:cNvPr>
          <p:cNvSpPr txBox="1"/>
          <p:nvPr/>
        </p:nvSpPr>
        <p:spPr>
          <a:xfrm>
            <a:off x="477370" y="230165"/>
            <a:ext cx="10505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Mixed states in classical probability (discrete)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CB4B99-E53D-D0CF-1A78-4F232A5D2B22}"/>
              </a:ext>
            </a:extLst>
          </p:cNvPr>
          <p:cNvSpPr txBox="1"/>
          <p:nvPr/>
        </p:nvSpPr>
        <p:spPr>
          <a:xfrm>
            <a:off x="464453" y="933156"/>
            <a:ext cx="529625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(i.e. probability distributions, ensembles)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1D368E-953B-1E9A-1A2D-BA77A975A0AD}"/>
              </a:ext>
            </a:extLst>
          </p:cNvPr>
          <p:cNvSpPr txBox="1"/>
          <p:nvPr/>
        </p:nvSpPr>
        <p:spPr>
          <a:xfrm>
            <a:off x="242600" y="5392133"/>
            <a:ext cx="719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 continuous reversible evolution over discrete spaces</a:t>
            </a:r>
          </a:p>
        </p:txBody>
      </p:sp>
    </p:spTree>
    <p:extLst>
      <p:ext uri="{BB962C8B-B14F-4D97-AF65-F5344CB8AC3E}">
        <p14:creationId xmlns:p14="http://schemas.microsoft.com/office/powerpoint/2010/main" val="159949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0CA5A490-066D-2155-A203-F497517DE225}"/>
              </a:ext>
            </a:extLst>
          </p:cNvPr>
          <p:cNvSpPr txBox="1"/>
          <p:nvPr/>
        </p:nvSpPr>
        <p:spPr>
          <a:xfrm>
            <a:off x="338000" y="206887"/>
            <a:ext cx="8733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Classical probability (infinite discrete)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3A6030C-AECD-91FF-B876-5ACFB72D6F31}"/>
              </a:ext>
            </a:extLst>
          </p:cNvPr>
          <p:cNvSpPr txBox="1"/>
          <p:nvPr/>
        </p:nvSpPr>
        <p:spPr>
          <a:xfrm>
            <a:off x="338000" y="1356289"/>
            <a:ext cx="6905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Infinite dimensional simplex:</a:t>
            </a:r>
            <a:br>
              <a:rPr lang="en-US" sz="2400" dirty="0"/>
            </a:br>
            <a:r>
              <a:rPr lang="en-US" sz="2400" dirty="0"/>
              <a:t>infinitely many vertices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AB34B82-60DA-B4B5-5D13-557C28346332}"/>
                  </a:ext>
                </a:extLst>
              </p:cNvPr>
              <p:cNvSpPr txBox="1"/>
              <p:nvPr/>
            </p:nvSpPr>
            <p:spPr>
              <a:xfrm>
                <a:off x="1608634" y="2383854"/>
                <a:ext cx="28303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AB34B82-60DA-B4B5-5D13-557C28346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634" y="2383854"/>
                <a:ext cx="2830390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E38301E-BB11-8296-5F29-7FB0B5C4458F}"/>
                  </a:ext>
                </a:extLst>
              </p:cNvPr>
              <p:cNvSpPr txBox="1"/>
              <p:nvPr/>
            </p:nvSpPr>
            <p:spPr>
              <a:xfrm>
                <a:off x="2593233" y="3225485"/>
                <a:ext cx="1440074" cy="461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E38301E-BB11-8296-5F29-7FB0B5C4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33" y="3225485"/>
                <a:ext cx="1440074" cy="461986"/>
              </a:xfrm>
              <a:prstGeom prst="rect">
                <a:avLst/>
              </a:prstGeom>
              <a:blipFill>
                <a:blip r:embed="rId3"/>
                <a:stretch>
                  <a:fillRect l="-32489" t="-130263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D3AF211-A1EC-DEAD-A373-C4C7DF7D91E9}"/>
              </a:ext>
            </a:extLst>
          </p:cNvPr>
          <p:cNvCxnSpPr>
            <a:cxnSpLocks/>
          </p:cNvCxnSpPr>
          <p:nvPr/>
        </p:nvCxnSpPr>
        <p:spPr>
          <a:xfrm flipH="1" flipV="1">
            <a:off x="3227950" y="2893723"/>
            <a:ext cx="1856323" cy="46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A61CA70-9389-743F-B293-DDE271794988}"/>
                  </a:ext>
                </a:extLst>
              </p:cNvPr>
              <p:cNvSpPr txBox="1"/>
              <p:nvPr/>
            </p:nvSpPr>
            <p:spPr>
              <a:xfrm>
                <a:off x="5593955" y="1396423"/>
                <a:ext cx="139756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BA61CA70-9389-743F-B293-DDE271794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955" y="1396423"/>
                <a:ext cx="139756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DC35EC7-1422-5EC4-7ABD-5BD0E72E8725}"/>
                  </a:ext>
                </a:extLst>
              </p:cNvPr>
              <p:cNvSpPr txBox="1"/>
              <p:nvPr/>
            </p:nvSpPr>
            <p:spPr>
              <a:xfrm>
                <a:off x="7897938" y="2501919"/>
                <a:ext cx="19217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DC35EC7-1422-5EC4-7ABD-5BD0E72E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938" y="2501919"/>
                <a:ext cx="192174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E08EDB66-5C0F-FA6C-D8F2-9F68D1BC4E8E}"/>
              </a:ext>
            </a:extLst>
          </p:cNvPr>
          <p:cNvCxnSpPr>
            <a:cxnSpLocks/>
          </p:cNvCxnSpPr>
          <p:nvPr/>
        </p:nvCxnSpPr>
        <p:spPr>
          <a:xfrm flipH="1">
            <a:off x="6566354" y="3158010"/>
            <a:ext cx="1725299" cy="549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977EC687-0C64-9DB6-96B9-D1230EB8F842}"/>
              </a:ext>
            </a:extLst>
          </p:cNvPr>
          <p:cNvSpPr txBox="1"/>
          <p:nvPr/>
        </p:nvSpPr>
        <p:spPr>
          <a:xfrm>
            <a:off x="7061526" y="1401783"/>
            <a:ext cx="22578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states</a:t>
            </a:r>
            <a:br>
              <a:rPr lang="en-US" sz="2400" dirty="0"/>
            </a:br>
            <a:r>
              <a:rPr lang="en-US" sz="2400" dirty="0"/>
              <a:t>(extreme points)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702F9CF1-B638-3D9E-6DDB-E0C6EBD326BE}"/>
              </a:ext>
            </a:extLst>
          </p:cNvPr>
          <p:cNvSpPr txBox="1"/>
          <p:nvPr/>
        </p:nvSpPr>
        <p:spPr>
          <a:xfrm>
            <a:off x="7996948" y="3271972"/>
            <a:ext cx="338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maximally mixed state</a:t>
            </a:r>
            <a:br>
              <a:rPr lang="en-US" sz="2400" dirty="0"/>
            </a:br>
            <a:r>
              <a:rPr lang="en-US" sz="2400" dirty="0"/>
              <a:t>No center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CB25D23B-5C28-60E4-588F-38B02DD6A60B}"/>
              </a:ext>
            </a:extLst>
          </p:cNvPr>
          <p:cNvCxnSpPr>
            <a:cxnSpLocks/>
            <a:stCxn id="190" idx="3"/>
          </p:cNvCxnSpPr>
          <p:nvPr/>
        </p:nvCxnSpPr>
        <p:spPr>
          <a:xfrm>
            <a:off x="4672599" y="4245892"/>
            <a:ext cx="606460" cy="244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BE89386-0EB5-749A-A05D-FF1FF0F30160}"/>
                  </a:ext>
                </a:extLst>
              </p:cNvPr>
              <p:cNvSpPr txBox="1"/>
              <p:nvPr/>
            </p:nvSpPr>
            <p:spPr>
              <a:xfrm>
                <a:off x="3095885" y="3938949"/>
                <a:ext cx="1576714" cy="613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BE89386-0EB5-749A-A05D-FF1FF0F30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85" y="3938949"/>
                <a:ext cx="1576714" cy="613886"/>
              </a:xfrm>
              <a:prstGeom prst="rect">
                <a:avLst/>
              </a:prstGeom>
              <a:blipFill>
                <a:blip r:embed="rId6"/>
                <a:stretch>
                  <a:fillRect l="-6178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FFA213-21BC-18C4-C58D-9387516C91DB}"/>
              </a:ext>
            </a:extLst>
          </p:cNvPr>
          <p:cNvCxnSpPr>
            <a:cxnSpLocks/>
          </p:cNvCxnSpPr>
          <p:nvPr/>
        </p:nvCxnSpPr>
        <p:spPr>
          <a:xfrm flipH="1">
            <a:off x="6373918" y="1893044"/>
            <a:ext cx="623344" cy="54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736B16A-1820-06CD-2467-816CB33DBE98}"/>
              </a:ext>
            </a:extLst>
          </p:cNvPr>
          <p:cNvSpPr txBox="1"/>
          <p:nvPr/>
        </p:nvSpPr>
        <p:spPr>
          <a:xfrm>
            <a:off x="8685782" y="1304453"/>
            <a:ext cx="316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Countably infinite extreme points: not a continuum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2C14CF-A163-87D9-BFA0-5811D6702A00}"/>
              </a:ext>
            </a:extLst>
          </p:cNvPr>
          <p:cNvCxnSpPr>
            <a:cxnSpLocks/>
          </p:cNvCxnSpPr>
          <p:nvPr/>
        </p:nvCxnSpPr>
        <p:spPr>
          <a:xfrm flipV="1">
            <a:off x="5168456" y="4167913"/>
            <a:ext cx="595991" cy="595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5F32110-5225-63A3-74BB-F365C41ACAC5}"/>
              </a:ext>
            </a:extLst>
          </p:cNvPr>
          <p:cNvGrpSpPr/>
          <p:nvPr/>
        </p:nvGrpSpPr>
        <p:grpSpPr>
          <a:xfrm>
            <a:off x="4810054" y="2542303"/>
            <a:ext cx="2557595" cy="2557595"/>
            <a:chOff x="5531949" y="2074788"/>
            <a:chExt cx="2557595" cy="255759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AD8BEDF-9F0E-4673-760D-8DC0B0D1F493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8DD8FC7-8948-7D56-8C77-F56381A7BCB5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BBEBCCB-7AE4-2F83-E691-C3AB6D7BDD80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176AAD4-2FDA-3039-3094-CE9CF3DEA389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FC72DDF-A2F9-84F1-503D-91F5AA1D8DD8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7" name="Dodecagon 46">
              <a:extLst>
                <a:ext uri="{FF2B5EF4-FFF2-40B4-BE49-F238E27FC236}">
                  <a16:creationId xmlns:a16="http://schemas.microsoft.com/office/drawing/2014/main" id="{D375B4FF-2149-2845-A26B-D15C78115207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decagon 55">
              <a:extLst>
                <a:ext uri="{FF2B5EF4-FFF2-40B4-BE49-F238E27FC236}">
                  <a16:creationId xmlns:a16="http://schemas.microsoft.com/office/drawing/2014/main" id="{04271663-6C5B-EF01-E9A5-FB900410F67B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3769EE1-08D6-0C60-F858-0227965358B9}"/>
              </a:ext>
            </a:extLst>
          </p:cNvPr>
          <p:cNvGrpSpPr/>
          <p:nvPr/>
        </p:nvGrpSpPr>
        <p:grpSpPr>
          <a:xfrm>
            <a:off x="2739238" y="4499294"/>
            <a:ext cx="2165015" cy="1119347"/>
            <a:chOff x="3469069" y="3947210"/>
            <a:chExt cx="2165015" cy="11193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84469B9-F817-9CC6-CC9A-ADFC2B9AD998}"/>
                </a:ext>
              </a:extLst>
            </p:cNvPr>
            <p:cNvSpPr/>
            <p:nvPr/>
          </p:nvSpPr>
          <p:spPr>
            <a:xfrm>
              <a:off x="3957781" y="4195195"/>
              <a:ext cx="85784" cy="4797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FF5559-2274-A66E-6FDF-654BA31BEFC9}"/>
                </a:ext>
              </a:extLst>
            </p:cNvPr>
            <p:cNvSpPr/>
            <p:nvPr/>
          </p:nvSpPr>
          <p:spPr>
            <a:xfrm>
              <a:off x="4129348" y="4195195"/>
              <a:ext cx="85784" cy="4797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DB85FF-8D1D-6FFB-BCF9-FA658E9EE3A9}"/>
                </a:ext>
              </a:extLst>
            </p:cNvPr>
            <p:cNvSpPr/>
            <p:nvPr/>
          </p:nvSpPr>
          <p:spPr>
            <a:xfrm>
              <a:off x="4300915" y="4195195"/>
              <a:ext cx="85784" cy="4797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E9D99E2-8A99-9ED4-0028-50ED323B484B}"/>
                </a:ext>
              </a:extLst>
            </p:cNvPr>
            <p:cNvSpPr/>
            <p:nvPr/>
          </p:nvSpPr>
          <p:spPr>
            <a:xfrm>
              <a:off x="4472482" y="4195195"/>
              <a:ext cx="85784" cy="4797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DFD39C0-1899-3473-ACAF-08A7D4F34733}"/>
                </a:ext>
              </a:extLst>
            </p:cNvPr>
            <p:cNvSpPr/>
            <p:nvPr/>
          </p:nvSpPr>
          <p:spPr>
            <a:xfrm>
              <a:off x="4644050" y="4195195"/>
              <a:ext cx="85784" cy="4797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C8FFE9D-34D3-0183-58DD-0E1CD0F39691}"/>
                </a:ext>
              </a:extLst>
            </p:cNvPr>
            <p:cNvSpPr/>
            <p:nvPr/>
          </p:nvSpPr>
          <p:spPr>
            <a:xfrm>
              <a:off x="4815616" y="4195195"/>
              <a:ext cx="85784" cy="47978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12097A3-EDF4-14EF-619F-A3CC35213AF8}"/>
                </a:ext>
              </a:extLst>
            </p:cNvPr>
            <p:cNvCxnSpPr>
              <a:cxnSpLocks/>
            </p:cNvCxnSpPr>
            <p:nvPr/>
          </p:nvCxnSpPr>
          <p:spPr>
            <a:xfrm>
              <a:off x="3817780" y="4674980"/>
              <a:ext cx="16040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8DCA69-C29F-274B-AB6D-3EDC270D6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1124" y="4020866"/>
              <a:ext cx="0" cy="6522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538E95-D1B2-C37E-A823-708433182689}"/>
                    </a:ext>
                  </a:extLst>
                </p:cNvPr>
                <p:cNvSpPr txBox="1"/>
                <p:nvPr/>
              </p:nvSpPr>
              <p:spPr>
                <a:xfrm>
                  <a:off x="3469069" y="394721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538E95-D1B2-C37E-A823-708433182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9069" y="3947210"/>
                  <a:ext cx="3686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9498A9B-1C4B-23C9-8005-E7396CFBAA99}"/>
                    </a:ext>
                  </a:extLst>
                </p:cNvPr>
                <p:cNvSpPr txBox="1"/>
                <p:nvPr/>
              </p:nvSpPr>
              <p:spPr>
                <a:xfrm>
                  <a:off x="5315472" y="4697225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9498A9B-1C4B-23C9-8005-E7396CFBA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472" y="4697225"/>
                  <a:ext cx="3186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C24BCB8D-0964-51C2-6531-8B44E771C80D}"/>
              </a:ext>
            </a:extLst>
          </p:cNvPr>
          <p:cNvSpPr txBox="1"/>
          <p:nvPr/>
        </p:nvSpPr>
        <p:spPr>
          <a:xfrm>
            <a:off x="456139" y="5330499"/>
            <a:ext cx="2304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Conceptual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diagram!!!</a:t>
            </a:r>
          </a:p>
        </p:txBody>
      </p:sp>
    </p:spTree>
    <p:extLst>
      <p:ext uri="{BB962C8B-B14F-4D97-AF65-F5344CB8AC3E}">
        <p14:creationId xmlns:p14="http://schemas.microsoft.com/office/powerpoint/2010/main" val="406185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6B380-EF4C-61CD-1E86-0A37EB02B81B}"/>
              </a:ext>
            </a:extLst>
          </p:cNvPr>
          <p:cNvSpPr txBox="1"/>
          <p:nvPr/>
        </p:nvSpPr>
        <p:spPr>
          <a:xfrm>
            <a:off x="477370" y="230165"/>
            <a:ext cx="11114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Mixed states in classical mechanics (continuum)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4E657-C71B-0581-DB88-64FA033F8421}"/>
              </a:ext>
            </a:extLst>
          </p:cNvPr>
          <p:cNvSpPr txBox="1"/>
          <p:nvPr/>
        </p:nvSpPr>
        <p:spPr>
          <a:xfrm>
            <a:off x="464453" y="933156"/>
            <a:ext cx="75200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(i.e. probability distributions, ensembles over phase space)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8B7918-224D-19AF-B414-F30D24901900}"/>
              </a:ext>
            </a:extLst>
          </p:cNvPr>
          <p:cNvSpPr txBox="1"/>
          <p:nvPr/>
        </p:nvSpPr>
        <p:spPr>
          <a:xfrm>
            <a:off x="346859" y="4326785"/>
            <a:ext cx="8927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Note: distributions are in terms of convex integrals of points in phase space, not convex combinations (sums)!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6C3618-9183-737D-8D42-F94CFA60740B}"/>
              </a:ext>
            </a:extLst>
          </p:cNvPr>
          <p:cNvGrpSpPr/>
          <p:nvPr/>
        </p:nvGrpSpPr>
        <p:grpSpPr>
          <a:xfrm>
            <a:off x="701682" y="1954975"/>
            <a:ext cx="2205998" cy="2037077"/>
            <a:chOff x="5727969" y="133350"/>
            <a:chExt cx="3125802" cy="2886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40F9647-A133-0C34-DD8B-F1864457F84F}"/>
                    </a:ext>
                  </a:extLst>
                </p:cNvPr>
                <p:cNvSpPr txBox="1"/>
                <p:nvPr/>
              </p:nvSpPr>
              <p:spPr>
                <a:xfrm>
                  <a:off x="8484183" y="265046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8BEF05-A2A7-52AE-470F-89C35BB14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183" y="2650466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953" b="-5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FE2BDC-540C-8E52-12AA-3F889D2BC4C4}"/>
                </a:ext>
              </a:extLst>
            </p:cNvPr>
            <p:cNvCxnSpPr>
              <a:cxnSpLocks/>
            </p:cNvCxnSpPr>
            <p:nvPr/>
          </p:nvCxnSpPr>
          <p:spPr>
            <a:xfrm>
              <a:off x="5880369" y="361950"/>
              <a:ext cx="0" cy="243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0E2A50D-C583-3CFB-D902-D9D14B612369}"/>
                    </a:ext>
                  </a:extLst>
                </p:cNvPr>
                <p:cNvSpPr txBox="1"/>
                <p:nvPr/>
              </p:nvSpPr>
              <p:spPr>
                <a:xfrm>
                  <a:off x="5911832" y="13335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0609E9-4846-5B16-F21C-F44FDA8E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832" y="133350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279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7D51B-CF3C-EAC1-487E-B5A5F5B931DA}"/>
                </a:ext>
              </a:extLst>
            </p:cNvPr>
            <p:cNvCxnSpPr>
              <a:cxnSpLocks/>
            </p:cNvCxnSpPr>
            <p:nvPr/>
          </p:nvCxnSpPr>
          <p:spPr>
            <a:xfrm>
              <a:off x="5727969" y="2647950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F38A1AC-81D1-EC22-FC5B-6A69AF5ACD49}"/>
                </a:ext>
              </a:extLst>
            </p:cNvPr>
            <p:cNvSpPr/>
            <p:nvPr/>
          </p:nvSpPr>
          <p:spPr>
            <a:xfrm>
              <a:off x="6405537" y="775836"/>
              <a:ext cx="1835539" cy="1606161"/>
            </a:xfrm>
            <a:custGeom>
              <a:avLst/>
              <a:gdLst>
                <a:gd name="connsiteX0" fmla="*/ 1089086 w 1848350"/>
                <a:gd name="connsiteY0" fmla="*/ 6292 h 1606161"/>
                <a:gd name="connsiteX1" fmla="*/ 381720 w 1848350"/>
                <a:gd name="connsiteY1" fmla="*/ 339847 h 1606161"/>
                <a:gd name="connsiteX2" fmla="*/ 381720 w 1848350"/>
                <a:gd name="connsiteY2" fmla="*/ 1150730 h 1606161"/>
                <a:gd name="connsiteX3" fmla="*/ 25162 w 1848350"/>
                <a:gd name="connsiteY3" fmla="*/ 1421024 h 1606161"/>
                <a:gd name="connsiteX4" fmla="*/ 1175351 w 1848350"/>
                <a:gd name="connsiteY4" fmla="*/ 1587802 h 1606161"/>
                <a:gd name="connsiteX5" fmla="*/ 1158098 w 1848350"/>
                <a:gd name="connsiteY5" fmla="*/ 978202 h 1606161"/>
                <a:gd name="connsiteX6" fmla="*/ 1848211 w 1848350"/>
                <a:gd name="connsiteY6" fmla="*/ 598639 h 1606161"/>
                <a:gd name="connsiteX7" fmla="*/ 1089086 w 1848350"/>
                <a:gd name="connsiteY7" fmla="*/ 6292 h 1606161"/>
                <a:gd name="connsiteX0" fmla="*/ 1076275 w 1835539"/>
                <a:gd name="connsiteY0" fmla="*/ 6292 h 1606161"/>
                <a:gd name="connsiteX1" fmla="*/ 368909 w 1835539"/>
                <a:gd name="connsiteY1" fmla="*/ 339847 h 1606161"/>
                <a:gd name="connsiteX2" fmla="*/ 368909 w 1835539"/>
                <a:gd name="connsiteY2" fmla="*/ 1150730 h 1606161"/>
                <a:gd name="connsiteX3" fmla="*/ 12351 w 1835539"/>
                <a:gd name="connsiteY3" fmla="*/ 1421024 h 1606161"/>
                <a:gd name="connsiteX4" fmla="*/ 880744 w 1835539"/>
                <a:gd name="connsiteY4" fmla="*/ 1587802 h 1606161"/>
                <a:gd name="connsiteX5" fmla="*/ 1145287 w 1835539"/>
                <a:gd name="connsiteY5" fmla="*/ 978202 h 1606161"/>
                <a:gd name="connsiteX6" fmla="*/ 1835400 w 1835539"/>
                <a:gd name="connsiteY6" fmla="*/ 598639 h 1606161"/>
                <a:gd name="connsiteX7" fmla="*/ 1076275 w 1835539"/>
                <a:gd name="connsiteY7" fmla="*/ 6292 h 160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5539" h="1606161">
                  <a:moveTo>
                    <a:pt x="1076275" y="6292"/>
                  </a:moveTo>
                  <a:cubicBezTo>
                    <a:pt x="831860" y="-36840"/>
                    <a:pt x="486803" y="149107"/>
                    <a:pt x="368909" y="339847"/>
                  </a:cubicBezTo>
                  <a:cubicBezTo>
                    <a:pt x="251015" y="530587"/>
                    <a:pt x="428335" y="970534"/>
                    <a:pt x="368909" y="1150730"/>
                  </a:cubicBezTo>
                  <a:cubicBezTo>
                    <a:pt x="309483" y="1330926"/>
                    <a:pt x="-72955" y="1348179"/>
                    <a:pt x="12351" y="1421024"/>
                  </a:cubicBezTo>
                  <a:cubicBezTo>
                    <a:pt x="97657" y="1493869"/>
                    <a:pt x="691921" y="1661606"/>
                    <a:pt x="880744" y="1587802"/>
                  </a:cubicBezTo>
                  <a:cubicBezTo>
                    <a:pt x="1069567" y="1513998"/>
                    <a:pt x="1033144" y="1143063"/>
                    <a:pt x="1145287" y="978202"/>
                  </a:cubicBezTo>
                  <a:cubicBezTo>
                    <a:pt x="1257430" y="813342"/>
                    <a:pt x="1845943" y="757748"/>
                    <a:pt x="1835400" y="598639"/>
                  </a:cubicBezTo>
                  <a:cubicBezTo>
                    <a:pt x="1824857" y="439530"/>
                    <a:pt x="1320690" y="49424"/>
                    <a:pt x="1076275" y="62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C39E98-8064-2EEE-1303-B0B456BFE8D4}"/>
                </a:ext>
              </a:extLst>
            </p:cNvPr>
            <p:cNvSpPr/>
            <p:nvPr/>
          </p:nvSpPr>
          <p:spPr>
            <a:xfrm>
              <a:off x="7041889" y="1071710"/>
              <a:ext cx="850649" cy="1047145"/>
            </a:xfrm>
            <a:custGeom>
              <a:avLst/>
              <a:gdLst>
                <a:gd name="connsiteX0" fmla="*/ 261644 w 850649"/>
                <a:gd name="connsiteY0" fmla="*/ 72728 h 1047145"/>
                <a:gd name="connsiteX1" fmla="*/ 8603 w 850649"/>
                <a:gd name="connsiteY1" fmla="*/ 383279 h 1047145"/>
                <a:gd name="connsiteX2" fmla="*/ 83365 w 850649"/>
                <a:gd name="connsiteY2" fmla="*/ 1021633 h 1047145"/>
                <a:gd name="connsiteX3" fmla="*/ 319154 w 850649"/>
                <a:gd name="connsiteY3" fmla="*/ 883611 h 1047145"/>
                <a:gd name="connsiteX4" fmla="*/ 388165 w 850649"/>
                <a:gd name="connsiteY4" fmla="*/ 538554 h 1047145"/>
                <a:gd name="connsiteX5" fmla="*/ 807984 w 850649"/>
                <a:gd name="connsiteY5" fmla="*/ 366026 h 1047145"/>
                <a:gd name="connsiteX6" fmla="*/ 773478 w 850649"/>
                <a:gd name="connsiteY6" fmla="*/ 20969 h 1047145"/>
                <a:gd name="connsiteX7" fmla="*/ 261644 w 850649"/>
                <a:gd name="connsiteY7" fmla="*/ 72728 h 104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0649" h="1047145">
                  <a:moveTo>
                    <a:pt x="261644" y="72728"/>
                  </a:moveTo>
                  <a:cubicBezTo>
                    <a:pt x="134165" y="133113"/>
                    <a:pt x="38316" y="225128"/>
                    <a:pt x="8603" y="383279"/>
                  </a:cubicBezTo>
                  <a:cubicBezTo>
                    <a:pt x="-21110" y="541430"/>
                    <a:pt x="31607" y="938244"/>
                    <a:pt x="83365" y="1021633"/>
                  </a:cubicBezTo>
                  <a:cubicBezTo>
                    <a:pt x="135123" y="1105022"/>
                    <a:pt x="268354" y="964124"/>
                    <a:pt x="319154" y="883611"/>
                  </a:cubicBezTo>
                  <a:cubicBezTo>
                    <a:pt x="369954" y="803098"/>
                    <a:pt x="306693" y="624818"/>
                    <a:pt x="388165" y="538554"/>
                  </a:cubicBezTo>
                  <a:cubicBezTo>
                    <a:pt x="469637" y="452290"/>
                    <a:pt x="743765" y="452290"/>
                    <a:pt x="807984" y="366026"/>
                  </a:cubicBezTo>
                  <a:cubicBezTo>
                    <a:pt x="872203" y="279762"/>
                    <a:pt x="866452" y="67935"/>
                    <a:pt x="773478" y="20969"/>
                  </a:cubicBezTo>
                  <a:cubicBezTo>
                    <a:pt x="680504" y="-25997"/>
                    <a:pt x="389123" y="12343"/>
                    <a:pt x="261644" y="7272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7E5B70-088C-DE10-9A76-A98992E1FBBE}"/>
                </a:ext>
              </a:extLst>
            </p:cNvPr>
            <p:cNvSpPr/>
            <p:nvPr/>
          </p:nvSpPr>
          <p:spPr>
            <a:xfrm>
              <a:off x="7187518" y="1235779"/>
              <a:ext cx="418335" cy="461942"/>
            </a:xfrm>
            <a:custGeom>
              <a:avLst/>
              <a:gdLst>
                <a:gd name="connsiteX0" fmla="*/ 328965 w 418335"/>
                <a:gd name="connsiteY0" fmla="*/ 674 h 461942"/>
                <a:gd name="connsiteX1" fmla="*/ 24165 w 418335"/>
                <a:gd name="connsiteY1" fmla="*/ 138696 h 461942"/>
                <a:gd name="connsiteX2" fmla="*/ 29916 w 418335"/>
                <a:gd name="connsiteY2" fmla="*/ 460749 h 461942"/>
                <a:gd name="connsiteX3" fmla="*/ 116180 w 418335"/>
                <a:gd name="connsiteY3" fmla="*/ 242213 h 461942"/>
                <a:gd name="connsiteX4" fmla="*/ 409478 w 418335"/>
                <a:gd name="connsiteY4" fmla="*/ 92689 h 461942"/>
                <a:gd name="connsiteX5" fmla="*/ 328965 w 418335"/>
                <a:gd name="connsiteY5" fmla="*/ 674 h 46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35" h="461942">
                  <a:moveTo>
                    <a:pt x="328965" y="674"/>
                  </a:moveTo>
                  <a:cubicBezTo>
                    <a:pt x="264746" y="8342"/>
                    <a:pt x="74006" y="62017"/>
                    <a:pt x="24165" y="138696"/>
                  </a:cubicBezTo>
                  <a:cubicBezTo>
                    <a:pt x="-25676" y="215375"/>
                    <a:pt x="14580" y="443496"/>
                    <a:pt x="29916" y="460749"/>
                  </a:cubicBezTo>
                  <a:cubicBezTo>
                    <a:pt x="45252" y="478002"/>
                    <a:pt x="52920" y="303556"/>
                    <a:pt x="116180" y="242213"/>
                  </a:cubicBezTo>
                  <a:cubicBezTo>
                    <a:pt x="179440" y="180870"/>
                    <a:pt x="380723" y="132945"/>
                    <a:pt x="409478" y="92689"/>
                  </a:cubicBezTo>
                  <a:cubicBezTo>
                    <a:pt x="438233" y="52433"/>
                    <a:pt x="393184" y="-6994"/>
                    <a:pt x="328965" y="67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B0FD7-0C47-DC89-DDE4-3A2B41DC03A6}"/>
                  </a:ext>
                </a:extLst>
              </p:cNvPr>
              <p:cNvSpPr txBox="1"/>
              <p:nvPr/>
            </p:nvSpPr>
            <p:spPr>
              <a:xfrm>
                <a:off x="3486150" y="1991676"/>
                <a:ext cx="16382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B0FD7-0C47-DC89-DDE4-3A2B41DC0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50" y="1991676"/>
                <a:ext cx="163820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ABEB2E-4B1F-4DB1-30BB-DAEC58FF1164}"/>
                  </a:ext>
                </a:extLst>
              </p:cNvPr>
              <p:cNvSpPr txBox="1"/>
              <p:nvPr/>
            </p:nvSpPr>
            <p:spPr>
              <a:xfrm>
                <a:off x="3486149" y="2761590"/>
                <a:ext cx="3904723" cy="667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ABEB2E-4B1F-4DB1-30BB-DAEC58FF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49" y="2761590"/>
                <a:ext cx="3904723" cy="667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D7EC688-10C2-0692-38A2-5223006065CE}"/>
              </a:ext>
            </a:extLst>
          </p:cNvPr>
          <p:cNvSpPr txBox="1"/>
          <p:nvPr/>
        </p:nvSpPr>
        <p:spPr>
          <a:xfrm>
            <a:off x="7674276" y="1729190"/>
            <a:ext cx="3917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Still a convex space!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BF62B-1C4D-53F9-BC7F-DA54B4CE9621}"/>
                  </a:ext>
                </a:extLst>
              </p:cNvPr>
              <p:cNvSpPr txBox="1"/>
              <p:nvPr/>
            </p:nvSpPr>
            <p:spPr>
              <a:xfrm>
                <a:off x="8140347" y="2458774"/>
                <a:ext cx="35242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2BF62B-1C4D-53F9-BC7F-DA54B4CE9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47" y="2458774"/>
                <a:ext cx="3524298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D9E847-50CF-A537-9B9A-3B9B309AA083}"/>
                  </a:ext>
                </a:extLst>
              </p:cNvPr>
              <p:cNvSpPr txBox="1"/>
              <p:nvPr/>
            </p:nvSpPr>
            <p:spPr>
              <a:xfrm>
                <a:off x="8140347" y="3188358"/>
                <a:ext cx="26002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D9E847-50CF-A537-9B9A-3B9B309AA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347" y="3188358"/>
                <a:ext cx="260026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03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26B380-EF4C-61CD-1E86-0A37EB02B81B}"/>
              </a:ext>
            </a:extLst>
          </p:cNvPr>
          <p:cNvSpPr txBox="1"/>
          <p:nvPr/>
        </p:nvSpPr>
        <p:spPr>
          <a:xfrm>
            <a:off x="477370" y="230165"/>
            <a:ext cx="11114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Mixed states in classical mechanics (continuum)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34E657-C71B-0581-DB88-64FA033F8421}"/>
              </a:ext>
            </a:extLst>
          </p:cNvPr>
          <p:cNvSpPr txBox="1"/>
          <p:nvPr/>
        </p:nvSpPr>
        <p:spPr>
          <a:xfrm>
            <a:off x="464453" y="933156"/>
            <a:ext cx="75200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(i.e. probability distributions, ensembles over phase space)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672EA1-A5ED-23BB-F440-C2544B8A6C93}"/>
              </a:ext>
            </a:extLst>
          </p:cNvPr>
          <p:cNvCxnSpPr>
            <a:cxnSpLocks/>
          </p:cNvCxnSpPr>
          <p:nvPr/>
        </p:nvCxnSpPr>
        <p:spPr>
          <a:xfrm flipH="1" flipV="1">
            <a:off x="5654534" y="3216068"/>
            <a:ext cx="662290" cy="185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7ADD04-CB78-ECCA-0146-B72E96237C0C}"/>
                  </a:ext>
                </a:extLst>
              </p:cNvPr>
              <p:cNvSpPr txBox="1"/>
              <p:nvPr/>
            </p:nvSpPr>
            <p:spPr>
              <a:xfrm>
                <a:off x="6358903" y="2980842"/>
                <a:ext cx="1880066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7ADD04-CB78-ECCA-0146-B72E96237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03" y="2980842"/>
                <a:ext cx="188006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257FD4-0E26-47A5-2237-37452ED8BB09}"/>
                  </a:ext>
                </a:extLst>
              </p:cNvPr>
              <p:cNvSpPr txBox="1"/>
              <p:nvPr/>
            </p:nvSpPr>
            <p:spPr>
              <a:xfrm>
                <a:off x="6082884" y="1615018"/>
                <a:ext cx="19217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C257FD4-0E26-47A5-2237-37452ED8B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884" y="1615018"/>
                <a:ext cx="19217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71A155-65EA-54CE-C82D-FE2484C209E2}"/>
              </a:ext>
            </a:extLst>
          </p:cNvPr>
          <p:cNvCxnSpPr>
            <a:cxnSpLocks/>
          </p:cNvCxnSpPr>
          <p:nvPr/>
        </p:nvCxnSpPr>
        <p:spPr>
          <a:xfrm flipH="1">
            <a:off x="4816292" y="2271109"/>
            <a:ext cx="1660307" cy="529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F282DB-A94B-D0CD-45AA-AF2B8B2461AC}"/>
                  </a:ext>
                </a:extLst>
              </p:cNvPr>
              <p:cNvSpPr txBox="1"/>
              <p:nvPr/>
            </p:nvSpPr>
            <p:spPr>
              <a:xfrm>
                <a:off x="5566661" y="3599673"/>
                <a:ext cx="59207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Pure states are points in phase space (Dirac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)</a:t>
                </a:r>
                <a:br>
                  <a:rPr lang="en-US" sz="2400" dirty="0"/>
                </a:br>
                <a:r>
                  <a:rPr lang="en-US" sz="2400" dirty="0"/>
                  <a:t>Not properly integrable functions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F282DB-A94B-D0CD-45AA-AF2B8B246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661" y="3599673"/>
                <a:ext cx="5920788" cy="830997"/>
              </a:xfrm>
              <a:prstGeom prst="rect">
                <a:avLst/>
              </a:prstGeom>
              <a:blipFill>
                <a:blip r:embed="rId4"/>
                <a:stretch>
                  <a:fillRect l="-1545" t="-5839" r="-72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DAB9B7A-EA9B-2411-96AF-91A273962BE5}"/>
              </a:ext>
            </a:extLst>
          </p:cNvPr>
          <p:cNvSpPr txBox="1"/>
          <p:nvPr/>
        </p:nvSpPr>
        <p:spPr>
          <a:xfrm>
            <a:off x="8402579" y="1659623"/>
            <a:ext cx="338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maximally mixed state</a:t>
            </a:r>
            <a:br>
              <a:rPr lang="en-US" sz="2400" dirty="0"/>
            </a:br>
            <a:r>
              <a:rPr lang="en-US" sz="2400" dirty="0"/>
              <a:t>No center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8A7C3D-BAFA-842A-AA1A-1496D421DEA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982702" y="3355979"/>
            <a:ext cx="454593" cy="23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EDB062-E4EC-2A0F-E93F-ECF40CB1EA82}"/>
                  </a:ext>
                </a:extLst>
              </p:cNvPr>
              <p:cNvSpPr txBox="1"/>
              <p:nvPr/>
            </p:nvSpPr>
            <p:spPr>
              <a:xfrm>
                <a:off x="1031334" y="3027748"/>
                <a:ext cx="1951368" cy="6564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EDB062-E4EC-2A0F-E93F-ECF40CB1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34" y="3027748"/>
                <a:ext cx="1951368" cy="656462"/>
              </a:xfrm>
              <a:prstGeom prst="rect">
                <a:avLst/>
              </a:prstGeom>
              <a:blipFill>
                <a:blip r:embed="rId5"/>
                <a:stretch>
                  <a:fillRect l="-4688"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E59FC3-C504-8C8E-F18D-4541E15D342D}"/>
              </a:ext>
            </a:extLst>
          </p:cNvPr>
          <p:cNvCxnSpPr>
            <a:stCxn id="35" idx="3"/>
            <a:endCxn id="36" idx="3"/>
          </p:cNvCxnSpPr>
          <p:nvPr/>
        </p:nvCxnSpPr>
        <p:spPr>
          <a:xfrm flipV="1">
            <a:off x="3325902" y="3281012"/>
            <a:ext cx="595991" cy="595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DCBF43-BA0B-61D0-569A-5E9317E4A1F7}"/>
              </a:ext>
            </a:extLst>
          </p:cNvPr>
          <p:cNvGrpSpPr/>
          <p:nvPr/>
        </p:nvGrpSpPr>
        <p:grpSpPr>
          <a:xfrm>
            <a:off x="2941448" y="1636245"/>
            <a:ext cx="2625213" cy="2625213"/>
            <a:chOff x="2941448" y="1636245"/>
            <a:chExt cx="2625213" cy="262521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FB0AA9-781C-11DD-25D6-0853DBFC1404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CFF086-3CCA-17C1-173A-9C5CB4D39641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ED2715E-674A-2FB8-CE92-4092DEE2FAB0}"/>
                </a:ext>
              </a:extLst>
            </p:cNvPr>
            <p:cNvSpPr/>
            <p:nvPr/>
          </p:nvSpPr>
          <p:spPr>
            <a:xfrm>
              <a:off x="3328112" y="2022909"/>
              <a:ext cx="1851885" cy="1851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F58C9-2A95-94AD-E0C4-2295BB36D0BE}"/>
              </a:ext>
            </a:extLst>
          </p:cNvPr>
          <p:cNvCxnSpPr>
            <a:cxnSpLocks/>
          </p:cNvCxnSpPr>
          <p:nvPr/>
        </p:nvCxnSpPr>
        <p:spPr>
          <a:xfrm>
            <a:off x="2481938" y="2210448"/>
            <a:ext cx="843964" cy="32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76B93-AFF0-AFD8-EC88-D8C75AEC54C7}"/>
                  </a:ext>
                </a:extLst>
              </p:cNvPr>
              <p:cNvSpPr txBox="1"/>
              <p:nvPr/>
            </p:nvSpPr>
            <p:spPr>
              <a:xfrm>
                <a:off x="1157222" y="1678426"/>
                <a:ext cx="139756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176B93-AFF0-AFD8-EC88-D8C75AEC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22" y="1678426"/>
                <a:ext cx="139756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C189CA93-B5B0-B831-1952-5DA848AD1344}"/>
              </a:ext>
            </a:extLst>
          </p:cNvPr>
          <p:cNvGrpSpPr/>
          <p:nvPr/>
        </p:nvGrpSpPr>
        <p:grpSpPr>
          <a:xfrm>
            <a:off x="575137" y="3216068"/>
            <a:ext cx="1488554" cy="1374570"/>
            <a:chOff x="1799837" y="4812632"/>
            <a:chExt cx="1488554" cy="137457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CDAF96F-26AB-2DCA-1365-A58397CFEF55}"/>
                </a:ext>
              </a:extLst>
            </p:cNvPr>
            <p:cNvGrpSpPr/>
            <p:nvPr/>
          </p:nvGrpSpPr>
          <p:grpSpPr>
            <a:xfrm>
              <a:off x="1799837" y="4812632"/>
              <a:ext cx="1488554" cy="1374570"/>
              <a:chOff x="5727969" y="133350"/>
              <a:chExt cx="3125802" cy="28864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C1D067A-BA9F-A174-7798-835B3F49783B}"/>
                      </a:ext>
                    </a:extLst>
                  </p:cNvPr>
                  <p:cNvSpPr txBox="1"/>
                  <p:nvPr/>
                </p:nvSpPr>
                <p:spPr>
                  <a:xfrm>
                    <a:off x="8484183" y="2650466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78BEF05-A2A7-52AE-470F-89C35BB14A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4183" y="2650466"/>
                    <a:ext cx="3695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3953" b="-511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CC45695-F79F-2053-1003-6DC4BA7AD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369" y="361950"/>
                <a:ext cx="0" cy="2438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2CF20392-8CCA-3EB6-CD7E-3514F9AF7FF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1832" y="133350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10609E9-4846-5B16-F21C-F44FDA8E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1832" y="133350"/>
                    <a:ext cx="36862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6279" b="-5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7880E00-2D29-CF8D-1EE3-6EB776984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7969" y="2647950"/>
                <a:ext cx="3048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95224D6-5749-F903-4105-207DAAE2B55E}"/>
                </a:ext>
              </a:extLst>
            </p:cNvPr>
            <p:cNvSpPr/>
            <p:nvPr/>
          </p:nvSpPr>
          <p:spPr>
            <a:xfrm>
              <a:off x="2135653" y="5396643"/>
              <a:ext cx="713495" cy="33789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78BCE74-D3F9-7281-10DB-9A0EF0C21662}"/>
              </a:ext>
            </a:extLst>
          </p:cNvPr>
          <p:cNvSpPr txBox="1"/>
          <p:nvPr/>
        </p:nvSpPr>
        <p:spPr>
          <a:xfrm>
            <a:off x="4723800" y="4628661"/>
            <a:ext cx="4258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Continuous reversible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evolution possible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F7AE18-35CE-670B-E60B-51E13F234C38}"/>
              </a:ext>
            </a:extLst>
          </p:cNvPr>
          <p:cNvSpPr txBox="1"/>
          <p:nvPr/>
        </p:nvSpPr>
        <p:spPr>
          <a:xfrm>
            <a:off x="360564" y="5142907"/>
            <a:ext cx="2304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Conceptual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diagram!!!</a:t>
            </a:r>
          </a:p>
        </p:txBody>
      </p:sp>
    </p:spTree>
    <p:extLst>
      <p:ext uri="{BB962C8B-B14F-4D97-AF65-F5344CB8AC3E}">
        <p14:creationId xmlns:p14="http://schemas.microsoft.com/office/powerpoint/2010/main" val="3038832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A8F08F5-7BC7-649F-29A6-C30AF639766F}"/>
              </a:ext>
            </a:extLst>
          </p:cNvPr>
          <p:cNvGrpSpPr/>
          <p:nvPr/>
        </p:nvGrpSpPr>
        <p:grpSpPr>
          <a:xfrm>
            <a:off x="522154" y="464199"/>
            <a:ext cx="3782034" cy="3277057"/>
            <a:chOff x="4853522" y="1196004"/>
            <a:chExt cx="3782034" cy="32770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508E542-8869-A63C-E053-D9259D9D1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9254" y="1196004"/>
              <a:ext cx="3496163" cy="32770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F9F7EEA-C43F-66EF-63B2-0FC92F016AB5}"/>
                    </a:ext>
                  </a:extLst>
                </p:cNvPr>
                <p:cNvSpPr txBox="1"/>
                <p:nvPr/>
              </p:nvSpPr>
              <p:spPr>
                <a:xfrm>
                  <a:off x="6777335" y="3097771"/>
                  <a:ext cx="12464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F9F7EEA-C43F-66EF-63B2-0FC92F016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335" y="3097771"/>
                  <a:ext cx="124649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C9E1495-A5A4-2145-EF08-4B2D181AC75E}"/>
                    </a:ext>
                  </a:extLst>
                </p:cNvPr>
                <p:cNvSpPr txBox="1"/>
                <p:nvPr/>
              </p:nvSpPr>
              <p:spPr>
                <a:xfrm>
                  <a:off x="4853522" y="2604742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C9E1495-A5A4-2145-EF08-4B2D181AC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522" y="2604742"/>
                  <a:ext cx="79348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D309D21-E7DD-871A-B193-AFDABEAC7112}"/>
                    </a:ext>
                  </a:extLst>
                </p:cNvPr>
                <p:cNvSpPr txBox="1"/>
                <p:nvPr/>
              </p:nvSpPr>
              <p:spPr>
                <a:xfrm>
                  <a:off x="5029254" y="410372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0A2FBC3-41B3-056B-CF84-C417429DE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54" y="4103729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32E0E0-A286-52CE-B33D-6CF331919658}"/>
                    </a:ext>
                  </a:extLst>
                </p:cNvPr>
                <p:cNvSpPr txBox="1"/>
                <p:nvPr/>
              </p:nvSpPr>
              <p:spPr>
                <a:xfrm>
                  <a:off x="8269750" y="410372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91E8E35-5696-93DF-EAA7-589CF4190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750" y="4103729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73D182-0F8C-96D5-8922-239C36ADFDE0}"/>
                    </a:ext>
                  </a:extLst>
                </p:cNvPr>
                <p:cNvSpPr txBox="1"/>
                <p:nvPr/>
              </p:nvSpPr>
              <p:spPr>
                <a:xfrm>
                  <a:off x="6090218" y="1202543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873D182-0F8C-96D5-8922-239C36ADFD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218" y="1202543"/>
                  <a:ext cx="79348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43DFF3-0DCC-1762-5238-1925F2B1A795}"/>
              </a:ext>
            </a:extLst>
          </p:cNvPr>
          <p:cNvGrpSpPr/>
          <p:nvPr/>
        </p:nvGrpSpPr>
        <p:grpSpPr>
          <a:xfrm>
            <a:off x="8565352" y="744996"/>
            <a:ext cx="2625213" cy="2625213"/>
            <a:chOff x="2941448" y="1636245"/>
            <a:chExt cx="2625213" cy="262521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8DFD82-0FD3-8F8B-50E6-E050B658361D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2678B98-8C8C-9C50-717E-4A3C064D8369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3FAA8C06-D46A-A428-2340-89B4E6881849}"/>
              </a:ext>
            </a:extLst>
          </p:cNvPr>
          <p:cNvSpPr/>
          <p:nvPr/>
        </p:nvSpPr>
        <p:spPr>
          <a:xfrm>
            <a:off x="8952016" y="1131660"/>
            <a:ext cx="1851885" cy="18518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D600A2-F236-8B9F-79F1-63A8116D5945}"/>
                  </a:ext>
                </a:extLst>
              </p:cNvPr>
              <p:cNvSpPr txBox="1"/>
              <p:nvPr/>
            </p:nvSpPr>
            <p:spPr>
              <a:xfrm>
                <a:off x="5963974" y="414196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D600A2-F236-8B9F-79F1-63A8116D5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974" y="414196"/>
                <a:ext cx="7934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A68AA8-7396-07AD-21B1-76EF6B243DB1}"/>
                  </a:ext>
                </a:extLst>
              </p:cNvPr>
              <p:cNvSpPr txBox="1"/>
              <p:nvPr/>
            </p:nvSpPr>
            <p:spPr>
              <a:xfrm>
                <a:off x="9350570" y="379706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A68AA8-7396-07AD-21B1-76EF6B24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570" y="379706"/>
                <a:ext cx="105477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B46A76-12A5-F7FC-54F6-D94A3CBC12B9}"/>
                  </a:ext>
                </a:extLst>
              </p:cNvPr>
              <p:cNvSpPr txBox="1"/>
              <p:nvPr/>
            </p:nvSpPr>
            <p:spPr>
              <a:xfrm>
                <a:off x="9440510" y="1627514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8B46A76-12A5-F7FC-54F6-D94A3CBC1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510" y="1627514"/>
                <a:ext cx="10547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DBAA5-ACCA-0A12-2840-0380E25FAAB4}"/>
                  </a:ext>
                </a:extLst>
              </p:cNvPr>
              <p:cNvSpPr txBox="1"/>
              <p:nvPr/>
            </p:nvSpPr>
            <p:spPr>
              <a:xfrm>
                <a:off x="9481213" y="1155263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DBAA5-ACCA-0A12-2840-0380E25FA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213" y="1155263"/>
                <a:ext cx="79348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AF01BF8-F6CA-708D-C03F-EED5187D03CD}"/>
              </a:ext>
            </a:extLst>
          </p:cNvPr>
          <p:cNvSpPr txBox="1"/>
          <p:nvPr/>
        </p:nvSpPr>
        <p:spPr>
          <a:xfrm>
            <a:off x="1295620" y="3768165"/>
            <a:ext cx="2300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finite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900763-4CB1-2F33-48B0-8E059E1C6F24}"/>
              </a:ext>
            </a:extLst>
          </p:cNvPr>
          <p:cNvGrpSpPr/>
          <p:nvPr/>
        </p:nvGrpSpPr>
        <p:grpSpPr>
          <a:xfrm>
            <a:off x="5057301" y="744996"/>
            <a:ext cx="2557595" cy="2557595"/>
            <a:chOff x="5531949" y="2074788"/>
            <a:chExt cx="2557595" cy="25575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64938BE-0018-CB48-41CC-539F78C45BFD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40FFB57-82F3-EB21-C927-09B4C668BF5D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8095E92-8ACC-D352-B70C-F69ECE9D82C6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E2CE9C5-E1F1-CFCB-7B55-E06C5F428201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C0AC347-E3AC-8D59-ADE9-928469CFF98D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40" name="Dodecagon 39">
              <a:extLst>
                <a:ext uri="{FF2B5EF4-FFF2-40B4-BE49-F238E27FC236}">
                  <a16:creationId xmlns:a16="http://schemas.microsoft.com/office/drawing/2014/main" id="{3DA30F87-A492-1BF2-3B2C-DC6EB23E7AFC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decagon 40">
              <a:extLst>
                <a:ext uri="{FF2B5EF4-FFF2-40B4-BE49-F238E27FC236}">
                  <a16:creationId xmlns:a16="http://schemas.microsoft.com/office/drawing/2014/main" id="{96BC24EF-15F8-4BF2-E93C-72AE05564D69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4E748D9-02FB-12F5-8C2D-487217A133ED}"/>
              </a:ext>
            </a:extLst>
          </p:cNvPr>
          <p:cNvSpPr txBox="1"/>
          <p:nvPr/>
        </p:nvSpPr>
        <p:spPr>
          <a:xfrm>
            <a:off x="5185751" y="3764430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infinite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565841-3099-DD68-0352-61DE4D59CCE7}"/>
              </a:ext>
            </a:extLst>
          </p:cNvPr>
          <p:cNvSpPr txBox="1"/>
          <p:nvPr/>
        </p:nvSpPr>
        <p:spPr>
          <a:xfrm>
            <a:off x="8922183" y="376443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continuum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DC7F99-863E-7972-13D7-6914F0BCCE49}"/>
                  </a:ext>
                </a:extLst>
              </p:cNvPr>
              <p:cNvSpPr txBox="1"/>
              <p:nvPr/>
            </p:nvSpPr>
            <p:spPr>
              <a:xfrm>
                <a:off x="5841549" y="1608167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DC7F99-863E-7972-13D7-6914F0BC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549" y="1608167"/>
                <a:ext cx="105477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FB1F7B7-7D1A-AACF-6564-4845F4F9A1E1}"/>
              </a:ext>
            </a:extLst>
          </p:cNvPr>
          <p:cNvSpPr txBox="1"/>
          <p:nvPr/>
        </p:nvSpPr>
        <p:spPr>
          <a:xfrm>
            <a:off x="2155593" y="4644112"/>
            <a:ext cx="6079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Classical ensembles recap</a:t>
            </a:r>
          </a:p>
        </p:txBody>
      </p:sp>
    </p:spTree>
    <p:extLst>
      <p:ext uri="{BB962C8B-B14F-4D97-AF65-F5344CB8AC3E}">
        <p14:creationId xmlns:p14="http://schemas.microsoft.com/office/powerpoint/2010/main" val="263126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67685</TotalTime>
  <Words>1638</Words>
  <Application>Microsoft Office PowerPoint</Application>
  <PresentationFormat>Widescreen</PresentationFormat>
  <Paragraphs>222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227</cp:revision>
  <dcterms:created xsi:type="dcterms:W3CDTF">2021-04-07T15:17:47Z</dcterms:created>
  <dcterms:modified xsi:type="dcterms:W3CDTF">2023-10-24T21:18:05Z</dcterms:modified>
</cp:coreProperties>
</file>