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943" r:id="rId2"/>
    <p:sldId id="944" r:id="rId3"/>
    <p:sldId id="946" r:id="rId4"/>
    <p:sldId id="949" r:id="rId5"/>
    <p:sldId id="951" r:id="rId6"/>
    <p:sldId id="952" r:id="rId7"/>
    <p:sldId id="953" r:id="rId8"/>
    <p:sldId id="950" r:id="rId9"/>
    <p:sldId id="945" r:id="rId10"/>
    <p:sldId id="947" r:id="rId11"/>
    <p:sldId id="954" r:id="rId12"/>
    <p:sldId id="957" r:id="rId13"/>
    <p:sldId id="955" r:id="rId14"/>
    <p:sldId id="9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607" autoAdjust="0"/>
  </p:normalViewPr>
  <p:slideViewPr>
    <p:cSldViewPr snapToGrid="0">
      <p:cViewPr varScale="1">
        <p:scale>
          <a:sx n="81" d="100"/>
          <a:sy n="81" d="100"/>
        </p:scale>
        <p:origin x="678" y="84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3BD1-BDB8-4376-AAF8-3A003435480C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45AE-F78C-47ED-986D-2F5B5C247549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A110-3775-4B6B-91E5-6049BB8CC0F2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2632B5B-3D6C-4612-9889-D56772AB65F7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4EC-2A19-44A7-B16B-2575145E773E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EDB3-4761-4B82-865F-A5EEEFDA670E}" type="datetime1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6CE5-357E-4369-9BE4-05AD9FAD5660}" type="datetime1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89CB-A9F6-477A-A4C2-11E3149C3A97}" type="datetime1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52C4-4608-40F5-9B8E-BEEB48B105B6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B743-5423-42F1-9DC7-FD2205F9F888}" type="datetime1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03F7-4D9C-4471-819E-E2C49033A744}" type="datetime1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5AB10-52F0-434A-B1D5-C9C9261256B7}" type="datetime1">
              <a:rPr lang="en-US" smtClean="0"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animBg="1"/>
      <p:bldP spid="7" grpId="13" animBg="1"/>
      <p:bldP spid="7" grpId="16" animBg="1"/>
      <p:bldP spid="7" grpId="17" animBg="1"/>
      <p:bldP spid="7" grpId="18" animBg="1"/>
      <p:bldP spid="7" grpId="19" animBg="1"/>
      <p:bldP spid="7" grpId="20" animBg="1"/>
      <p:bldP spid="7" grpId="21" animBg="1"/>
      <p:bldP spid="7" grpId="22" animBg="1"/>
      <p:bldP spid="7" grpId="23" animBg="1"/>
      <p:bldP spid="7" grpId="24" animBg="1"/>
      <p:bldP spid="7" grpId="25" animBg="1"/>
      <p:bldP spid="7" grpId="26" animBg="1"/>
      <p:bldP spid="7" grpId="27" animBg="1"/>
      <p:bldP spid="7" grpId="28" animBg="1"/>
      <p:bldP spid="7" grpId="29" animBg="1"/>
      <p:bldP spid="7" grpId="30" animBg="1"/>
      <p:bldP spid="7" grpId="31" animBg="1"/>
      <p:bldP spid="7" grpId="32" animBg="1"/>
      <p:bldP spid="7" grpId="33" animBg="1"/>
      <p:bldP spid="7" grpId="38" animBg="1"/>
      <p:bldP spid="7" grpId="39" animBg="1"/>
      <p:bldP spid="7" grpId="40" animBg="1"/>
      <p:bldP spid="7" grpId="41" animBg="1"/>
      <p:bldP spid="7" grpId="42" animBg="1"/>
      <p:bldP spid="7" grpId="43" animBg="1"/>
      <p:bldP spid="7" grpId="44" animBg="1"/>
      <p:bldP spid="7" grpId="45" animBg="1"/>
      <p:bldP spid="7" grpId="46" animBg="1"/>
      <p:bldP spid="7" grpId="47" animBg="1"/>
      <p:bldP spid="7" grpId="48" animBg="1"/>
      <p:bldP spid="7" grpId="49" animBg="1"/>
      <p:bldP spid="7" grpId="50" animBg="1"/>
      <p:bldP spid="7" grpId="51" animBg="1"/>
      <p:bldP spid="7" grpId="52" animBg="1"/>
      <p:bldP spid="7" grpId="53" animBg="1"/>
      <p:bldP spid="7" grpId="54" animBg="1"/>
      <p:bldP spid="7" grpId="55" animBg="1"/>
      <p:bldP spid="7" grpId="56" animBg="1"/>
      <p:bldP spid="7" grpId="57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0.png"/><Relationship Id="rId3" Type="http://schemas.openxmlformats.org/officeDocument/2006/relationships/image" Target="../media/image1881.png"/><Relationship Id="rId7" Type="http://schemas.openxmlformats.org/officeDocument/2006/relationships/image" Target="../media/image19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11.png"/><Relationship Id="rId5" Type="http://schemas.openxmlformats.org/officeDocument/2006/relationships/image" Target="../media/image1900.png"/><Relationship Id="rId4" Type="http://schemas.openxmlformats.org/officeDocument/2006/relationships/image" Target="../media/image189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6.png"/><Relationship Id="rId4" Type="http://schemas.openxmlformats.org/officeDocument/2006/relationships/image" Target="../media/image19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image" Target="../media/image19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0.png"/><Relationship Id="rId7" Type="http://schemas.openxmlformats.org/officeDocument/2006/relationships/image" Target="../media/image202.png"/><Relationship Id="rId2" Type="http://schemas.openxmlformats.org/officeDocument/2006/relationships/image" Target="../media/image19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10.png"/><Relationship Id="rId5" Type="http://schemas.openxmlformats.org/officeDocument/2006/relationships/image" Target="../media/image2000.png"/><Relationship Id="rId4" Type="http://schemas.openxmlformats.org/officeDocument/2006/relationships/image" Target="../media/image199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0.png"/><Relationship Id="rId3" Type="http://schemas.openxmlformats.org/officeDocument/2006/relationships/image" Target="../media/image189.png"/><Relationship Id="rId7" Type="http://schemas.openxmlformats.org/officeDocument/2006/relationships/image" Target="../media/image1750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0.png"/><Relationship Id="rId5" Type="http://schemas.openxmlformats.org/officeDocument/2006/relationships/image" Target="../media/image1730.png"/><Relationship Id="rId4" Type="http://schemas.openxmlformats.org/officeDocument/2006/relationships/image" Target="../media/image1720.png"/><Relationship Id="rId9" Type="http://schemas.openxmlformats.org/officeDocument/2006/relationships/image" Target="../media/image17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0.png"/><Relationship Id="rId13" Type="http://schemas.openxmlformats.org/officeDocument/2006/relationships/image" Target="../media/image3.png"/><Relationship Id="rId18" Type="http://schemas.openxmlformats.org/officeDocument/2006/relationships/image" Target="../media/image188.png"/><Relationship Id="rId7" Type="http://schemas.openxmlformats.org/officeDocument/2006/relationships/image" Target="../media/image1750.png"/><Relationship Id="rId12" Type="http://schemas.openxmlformats.org/officeDocument/2006/relationships/image" Target="../media/image1800.png"/><Relationship Id="rId17" Type="http://schemas.openxmlformats.org/officeDocument/2006/relationships/image" Target="../media/image1850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0.png"/><Relationship Id="rId11" Type="http://schemas.openxmlformats.org/officeDocument/2006/relationships/image" Target="../media/image1790.png"/><Relationship Id="rId5" Type="http://schemas.openxmlformats.org/officeDocument/2006/relationships/image" Target="../media/image1730.png"/><Relationship Id="rId15" Type="http://schemas.openxmlformats.org/officeDocument/2006/relationships/image" Target="../media/image1830.png"/><Relationship Id="rId10" Type="http://schemas.openxmlformats.org/officeDocument/2006/relationships/image" Target="../media/image1780.png"/><Relationship Id="rId19" Type="http://schemas.openxmlformats.org/officeDocument/2006/relationships/image" Target="../media/image189.png"/><Relationship Id="rId4" Type="http://schemas.openxmlformats.org/officeDocument/2006/relationships/image" Target="../media/image1720.png"/><Relationship Id="rId9" Type="http://schemas.openxmlformats.org/officeDocument/2006/relationships/image" Target="../media/image1770.png"/><Relationship Id="rId14" Type="http://schemas.openxmlformats.org/officeDocument/2006/relationships/image" Target="../media/image18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853CF8-4878-8363-C644-E4BE8E940A38}"/>
              </a:ext>
            </a:extLst>
          </p:cNvPr>
          <p:cNvSpPr txBox="1"/>
          <p:nvPr/>
        </p:nvSpPr>
        <p:spPr>
          <a:xfrm>
            <a:off x="618386" y="4329536"/>
            <a:ext cx="6330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Understand how the math works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CC1CC-CFB6-0147-9867-311EE92C97A1}"/>
              </a:ext>
            </a:extLst>
          </p:cNvPr>
          <p:cNvSpPr txBox="1"/>
          <p:nvPr/>
        </p:nvSpPr>
        <p:spPr>
          <a:xfrm>
            <a:off x="519532" y="2679589"/>
            <a:ext cx="107106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Unbounded observables and infinite dimensional</a:t>
            </a:r>
            <a:br>
              <a:rPr lang="en-US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spaces in QM “have a lot of issues”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8A3A5A-C0A5-3E3C-8B04-0F3182345FB6}"/>
              </a:ext>
            </a:extLst>
          </p:cNvPr>
          <p:cNvSpPr txBox="1"/>
          <p:nvPr/>
        </p:nvSpPr>
        <p:spPr>
          <a:xfrm>
            <a:off x="618386" y="5082498"/>
            <a:ext cx="6692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Understand how the physics works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674C1-02F8-2F31-40BC-2A95F2D170CF}"/>
              </a:ext>
            </a:extLst>
          </p:cNvPr>
          <p:cNvSpPr txBox="1"/>
          <p:nvPr/>
        </p:nvSpPr>
        <p:spPr>
          <a:xfrm>
            <a:off x="618386" y="5835460"/>
            <a:ext cx="8506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Understand basis in infinite dimensional spaces, understand all the</a:t>
            </a:r>
            <a:br>
              <a:rPr lang="en-US" sz="2400" dirty="0"/>
            </a:br>
            <a:r>
              <a:rPr lang="en-US" sz="2400" dirty="0"/>
              <a:t>“fancy” terminology (e.g. Hilbert, separable, rigged),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4300D-99F5-2673-415F-24D1EA363EC4}"/>
              </a:ext>
            </a:extLst>
          </p:cNvPr>
          <p:cNvSpPr txBox="1"/>
          <p:nvPr/>
        </p:nvSpPr>
        <p:spPr>
          <a:xfrm>
            <a:off x="7165687" y="1332838"/>
            <a:ext cx="3798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Not all elements</a:t>
            </a:r>
            <a:br>
              <a:rPr lang="en-US" sz="2400" dirty="0"/>
            </a:br>
            <a:r>
              <a:rPr lang="en-US" sz="2400" dirty="0"/>
              <a:t>in the Hilbert space</a:t>
            </a:r>
            <a:br>
              <a:rPr lang="en-US" sz="2400" dirty="0"/>
            </a:br>
            <a:r>
              <a:rPr lang="en-US" sz="2400" dirty="0"/>
              <a:t>correspond to physical 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97883-D134-AE62-4A63-F8EC1BA1B6AE}"/>
              </a:ext>
            </a:extLst>
          </p:cNvPr>
          <p:cNvSpPr txBox="1"/>
          <p:nvPr/>
        </p:nvSpPr>
        <p:spPr>
          <a:xfrm>
            <a:off x="419438" y="314743"/>
            <a:ext cx="3476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Eigenstates of position are</a:t>
            </a:r>
            <a:br>
              <a:rPr lang="en-US" sz="2400" dirty="0"/>
            </a:br>
            <a:r>
              <a:rPr lang="en-US" sz="2400" dirty="0"/>
              <a:t>not in the Hilbert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6DFC42-3128-22B8-6132-921424CBB10D}"/>
                  </a:ext>
                </a:extLst>
              </p:cNvPr>
              <p:cNvSpPr txBox="1"/>
              <p:nvPr/>
            </p:nvSpPr>
            <p:spPr>
              <a:xfrm>
                <a:off x="3118826" y="1327675"/>
                <a:ext cx="31824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)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6DFC42-3128-22B8-6132-921424CBB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826" y="1327675"/>
                <a:ext cx="318247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1A9C1F3-3818-D84F-D7E2-53C77BEE005B}"/>
              </a:ext>
            </a:extLst>
          </p:cNvPr>
          <p:cNvSpPr txBox="1"/>
          <p:nvPr/>
        </p:nvSpPr>
        <p:spPr>
          <a:xfrm>
            <a:off x="5725426" y="314743"/>
            <a:ext cx="5643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Rigged Hilbert spaces solve some problems,</a:t>
            </a:r>
            <a:br>
              <a:rPr lang="en-US" sz="2400" dirty="0"/>
            </a:br>
            <a:r>
              <a:rPr lang="en-US" sz="2400" dirty="0"/>
              <a:t>but they add others</a:t>
            </a:r>
          </a:p>
        </p:txBody>
      </p:sp>
    </p:spTree>
    <p:extLst>
      <p:ext uri="{BB962C8B-B14F-4D97-AF65-F5344CB8AC3E}">
        <p14:creationId xmlns:p14="http://schemas.microsoft.com/office/powerpoint/2010/main" val="1763106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644E4F-2FF1-1AE0-5CCF-3E1057D54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18" y="1199315"/>
            <a:ext cx="5228692" cy="26942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B1688F-7A95-3E7C-1774-149988E3D4A1}"/>
              </a:ext>
            </a:extLst>
          </p:cNvPr>
          <p:cNvSpPr txBox="1"/>
          <p:nvPr/>
        </p:nvSpPr>
        <p:spPr>
          <a:xfrm>
            <a:off x="341697" y="253867"/>
            <a:ext cx="1054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Dirac delta is the limit of a sequence of Gaussians…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0F6A55-1F2B-CF29-6AD7-1438FBE07E57}"/>
                  </a:ext>
                </a:extLst>
              </p:cNvPr>
              <p:cNvSpPr txBox="1"/>
              <p:nvPr/>
            </p:nvSpPr>
            <p:spPr>
              <a:xfrm>
                <a:off x="3901065" y="1074778"/>
                <a:ext cx="3374642" cy="870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E0F6A55-1F2B-CF29-6AD7-1438FBE07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065" y="1074778"/>
                <a:ext cx="3374642" cy="8703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4D4993-DFEA-FF11-1E3F-6A9B82346614}"/>
                  </a:ext>
                </a:extLst>
              </p:cNvPr>
              <p:cNvSpPr txBox="1"/>
              <p:nvPr/>
            </p:nvSpPr>
            <p:spPr>
              <a:xfrm>
                <a:off x="7868181" y="1068655"/>
                <a:ext cx="4044505" cy="882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4D4993-DFEA-FF11-1E3F-6A9B82346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181" y="1068655"/>
                <a:ext cx="4044505" cy="8825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F204F5-64C6-6CCB-8C35-841DD82D6972}"/>
                  </a:ext>
                </a:extLst>
              </p:cNvPr>
              <p:cNvSpPr txBox="1"/>
              <p:nvPr/>
            </p:nvSpPr>
            <p:spPr>
              <a:xfrm>
                <a:off x="6117028" y="2148236"/>
                <a:ext cx="3773405" cy="62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F204F5-64C6-6CCB-8C35-841DD82D6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028" y="2148236"/>
                <a:ext cx="3773405" cy="626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4251D6-726B-B9C9-D94D-970B15760F57}"/>
              </a:ext>
            </a:extLst>
          </p:cNvPr>
          <p:cNvSpPr txBox="1"/>
          <p:nvPr/>
        </p:nvSpPr>
        <p:spPr>
          <a:xfrm>
            <a:off x="426061" y="4192655"/>
            <a:ext cx="5812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 but not a Cauchy sequence!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A8A36E-38AA-0B1A-2FA6-116A2D9F4932}"/>
                  </a:ext>
                </a:extLst>
              </p:cNvPr>
              <p:cNvSpPr txBox="1"/>
              <p:nvPr/>
            </p:nvSpPr>
            <p:spPr>
              <a:xfrm>
                <a:off x="2216413" y="5166659"/>
                <a:ext cx="3521157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A8A36E-38AA-0B1A-2FA6-116A2D9F4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413" y="5166659"/>
                <a:ext cx="3521157" cy="9840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3CF1A1-2B58-B71C-4771-CDD77BDB5487}"/>
              </a:ext>
            </a:extLst>
          </p:cNvPr>
          <p:cNvCxnSpPr/>
          <p:nvPr/>
        </p:nvCxnSpPr>
        <p:spPr>
          <a:xfrm flipV="1">
            <a:off x="5105540" y="5061129"/>
            <a:ext cx="561975" cy="15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3D6BDB-2D05-2CB5-D6C0-DDF91BEBFCB6}"/>
                  </a:ext>
                </a:extLst>
              </p:cNvPr>
              <p:cNvSpPr txBox="1"/>
              <p:nvPr/>
            </p:nvSpPr>
            <p:spPr>
              <a:xfrm>
                <a:off x="5732573" y="4797327"/>
                <a:ext cx="1872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3D6BDB-2D05-2CB5-D6C0-DDF91BEBF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73" y="4797327"/>
                <a:ext cx="1872307" cy="369332"/>
              </a:xfrm>
              <a:prstGeom prst="rect">
                <a:avLst/>
              </a:prstGeom>
              <a:blipFill>
                <a:blip r:embed="rId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DEAB02-014E-9249-1822-A424BF209DD4}"/>
              </a:ext>
            </a:extLst>
          </p:cNvPr>
          <p:cNvCxnSpPr>
            <a:cxnSpLocks/>
          </p:cNvCxnSpPr>
          <p:nvPr/>
        </p:nvCxnSpPr>
        <p:spPr>
          <a:xfrm>
            <a:off x="5876925" y="5658685"/>
            <a:ext cx="676275" cy="13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069E95-B9F5-FF0E-14A2-39ADD82641A1}"/>
              </a:ext>
            </a:extLst>
          </p:cNvPr>
          <p:cNvSpPr txBox="1"/>
          <p:nvPr/>
        </p:nvSpPr>
        <p:spPr>
          <a:xfrm>
            <a:off x="6668726" y="5468034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cannot be arbitrarily small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EFDCB9-B41E-EB8D-C30F-18AA2C78F9E5}"/>
                  </a:ext>
                </a:extLst>
              </p:cNvPr>
              <p:cNvSpPr txBox="1"/>
              <p:nvPr/>
            </p:nvSpPr>
            <p:spPr>
              <a:xfrm>
                <a:off x="6410474" y="2972106"/>
                <a:ext cx="515301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rgbClr val="C00000"/>
                    </a:solidFill>
                  </a:rPr>
                  <a:t>Delta functions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 are not</a:t>
                </a:r>
                <a:br>
                  <a:rPr lang="en-US" sz="3600" dirty="0">
                    <a:solidFill>
                      <a:srgbClr val="C00000"/>
                    </a:solidFill>
                  </a:rPr>
                </a:br>
                <a:r>
                  <a:rPr lang="en-US" sz="3600" dirty="0">
                    <a:solidFill>
                      <a:srgbClr val="C00000"/>
                    </a:solidFill>
                  </a:rPr>
                  <a:t>in the Hilbert space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EFDCB9-B41E-EB8D-C30F-18AA2C78F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74" y="2972106"/>
                <a:ext cx="5153014" cy="1200329"/>
              </a:xfrm>
              <a:prstGeom prst="rect">
                <a:avLst/>
              </a:prstGeom>
              <a:blipFill>
                <a:blip r:embed="rId8"/>
                <a:stretch>
                  <a:fillRect l="-3669" t="-8163" r="-2604" b="-18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35E8F52-002E-9050-D6FB-5FEF48A2790D}"/>
              </a:ext>
            </a:extLst>
          </p:cNvPr>
          <p:cNvSpPr txBox="1"/>
          <p:nvPr/>
        </p:nvSpPr>
        <p:spPr>
          <a:xfrm>
            <a:off x="7500553" y="4192655"/>
            <a:ext cx="176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are not a basis!!!</a:t>
            </a:r>
          </a:p>
        </p:txBody>
      </p:sp>
    </p:spTree>
    <p:extLst>
      <p:ext uri="{BB962C8B-B14F-4D97-AF65-F5344CB8AC3E}">
        <p14:creationId xmlns:p14="http://schemas.microsoft.com/office/powerpoint/2010/main" val="353561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1A7E53-5E7A-B3D9-274D-B914E6525E42}"/>
                  </a:ext>
                </a:extLst>
              </p:cNvPr>
              <p:cNvSpPr txBox="1"/>
              <p:nvPr/>
            </p:nvSpPr>
            <p:spPr>
              <a:xfrm>
                <a:off x="1935317" y="3798634"/>
                <a:ext cx="6434326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Countable discrete space</a:t>
                </a:r>
                <a:b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b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Space of integrable functions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1A7E53-5E7A-B3D9-274D-B914E6525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317" y="3798634"/>
                <a:ext cx="6434326" cy="1754326"/>
              </a:xfrm>
              <a:prstGeom prst="rect">
                <a:avLst/>
              </a:prstGeom>
              <a:blipFill>
                <a:blip r:embed="rId2"/>
                <a:stretch>
                  <a:fillRect l="-1989" t="-5208" r="-284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344DC6-9B7B-539D-9ED9-561227DABA93}"/>
                  </a:ext>
                </a:extLst>
              </p:cNvPr>
              <p:cNvSpPr txBox="1"/>
              <p:nvPr/>
            </p:nvSpPr>
            <p:spPr>
              <a:xfrm>
                <a:off x="543532" y="484377"/>
                <a:ext cx="3809184" cy="1080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344DC6-9B7B-539D-9ED9-561227DAB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32" y="484377"/>
                <a:ext cx="3809184" cy="1080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6B4318-612D-AA17-21B2-DE38327938BA}"/>
                  </a:ext>
                </a:extLst>
              </p:cNvPr>
              <p:cNvSpPr txBox="1"/>
              <p:nvPr/>
            </p:nvSpPr>
            <p:spPr>
              <a:xfrm>
                <a:off x="6924004" y="732233"/>
                <a:ext cx="30283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6B4318-612D-AA17-21B2-DE383279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004" y="732233"/>
                <a:ext cx="302839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FDCDC8-9E5F-3092-6B51-F3F87142410B}"/>
                  </a:ext>
                </a:extLst>
              </p:cNvPr>
              <p:cNvSpPr txBox="1"/>
              <p:nvPr/>
            </p:nvSpPr>
            <p:spPr>
              <a:xfrm>
                <a:off x="6096000" y="1864425"/>
                <a:ext cx="3475503" cy="1024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FDCDC8-9E5F-3092-6B51-F3F871424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64425"/>
                <a:ext cx="3475503" cy="10241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D68619F-BFFB-858D-2AD2-0E27EF63951F}"/>
              </a:ext>
            </a:extLst>
          </p:cNvPr>
          <p:cNvSpPr txBox="1"/>
          <p:nvPr/>
        </p:nvSpPr>
        <p:spPr>
          <a:xfrm>
            <a:off x="8692673" y="3025014"/>
            <a:ext cx="3287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Countable basis!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80CC35-DB4E-6C0B-0909-81A4066E6EC2}"/>
              </a:ext>
            </a:extLst>
          </p:cNvPr>
          <p:cNvCxnSpPr>
            <a:cxnSpLocks/>
          </p:cNvCxnSpPr>
          <p:nvPr/>
        </p:nvCxnSpPr>
        <p:spPr>
          <a:xfrm flipV="1">
            <a:off x="1455420" y="1789333"/>
            <a:ext cx="479897" cy="78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2915C2-8CB9-C303-C6AD-ACC7340FE0A8}"/>
              </a:ext>
            </a:extLst>
          </p:cNvPr>
          <p:cNvSpPr txBox="1"/>
          <p:nvPr/>
        </p:nvSpPr>
        <p:spPr>
          <a:xfrm>
            <a:off x="9796707" y="1892250"/>
            <a:ext cx="187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Hermite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2CECB-9223-EFDB-9C37-FB38A720AFCC}"/>
              </a:ext>
            </a:extLst>
          </p:cNvPr>
          <p:cNvSpPr txBox="1"/>
          <p:nvPr/>
        </p:nvSpPr>
        <p:spPr>
          <a:xfrm>
            <a:off x="548034" y="2690035"/>
            <a:ext cx="22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1D harmonic oscillator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0C1D4E-072B-B2FE-2843-65074B3E694E}"/>
              </a:ext>
            </a:extLst>
          </p:cNvPr>
          <p:cNvCxnSpPr>
            <a:cxnSpLocks/>
          </p:cNvCxnSpPr>
          <p:nvPr/>
        </p:nvCxnSpPr>
        <p:spPr>
          <a:xfrm flipH="1" flipV="1">
            <a:off x="9342120" y="1399159"/>
            <a:ext cx="610277" cy="49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7B83EA-ED45-D336-1C1E-F7561922B504}"/>
              </a:ext>
            </a:extLst>
          </p:cNvPr>
          <p:cNvSpPr txBox="1"/>
          <p:nvPr/>
        </p:nvSpPr>
        <p:spPr>
          <a:xfrm>
            <a:off x="5474227" y="391442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Eigenstates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061175-79D3-8058-0686-0CFFE701B4CB}"/>
              </a:ext>
            </a:extLst>
          </p:cNvPr>
          <p:cNvSpPr txBox="1"/>
          <p:nvPr/>
        </p:nvSpPr>
        <p:spPr>
          <a:xfrm>
            <a:off x="5474227" y="1576689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Eigenvalues</a:t>
            </a:r>
          </a:p>
        </p:txBody>
      </p:sp>
    </p:spTree>
    <p:extLst>
      <p:ext uri="{BB962C8B-B14F-4D97-AF65-F5344CB8AC3E}">
        <p14:creationId xmlns:p14="http://schemas.microsoft.com/office/powerpoint/2010/main" val="270795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1A7E53-5E7A-B3D9-274D-B914E6525E42}"/>
                  </a:ext>
                </a:extLst>
              </p:cNvPr>
              <p:cNvSpPr txBox="1"/>
              <p:nvPr/>
            </p:nvSpPr>
            <p:spPr>
              <a:xfrm>
                <a:off x="1414561" y="5200646"/>
                <a:ext cx="34240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1A7E53-5E7A-B3D9-274D-B914E6525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561" y="5200646"/>
                <a:ext cx="342407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344DC6-9B7B-539D-9ED9-561227DABA93}"/>
                  </a:ext>
                </a:extLst>
              </p:cNvPr>
              <p:cNvSpPr txBox="1"/>
              <p:nvPr/>
            </p:nvSpPr>
            <p:spPr>
              <a:xfrm>
                <a:off x="156904" y="484377"/>
                <a:ext cx="5960285" cy="1110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344DC6-9B7B-539D-9ED9-561227DAB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04" y="484377"/>
                <a:ext cx="5960285" cy="11100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6B4318-612D-AA17-21B2-DE38327938BA}"/>
                  </a:ext>
                </a:extLst>
              </p:cNvPr>
              <p:cNvSpPr txBox="1"/>
              <p:nvPr/>
            </p:nvSpPr>
            <p:spPr>
              <a:xfrm>
                <a:off x="6924004" y="732233"/>
                <a:ext cx="4968924" cy="945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6B4318-612D-AA17-21B2-DE383279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004" y="732233"/>
                <a:ext cx="4968924" cy="945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D68619F-BFFB-858D-2AD2-0E27EF63951F}"/>
              </a:ext>
            </a:extLst>
          </p:cNvPr>
          <p:cNvSpPr txBox="1"/>
          <p:nvPr/>
        </p:nvSpPr>
        <p:spPr>
          <a:xfrm>
            <a:off x="8028373" y="2057835"/>
            <a:ext cx="3287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Countable basis!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80CC35-DB4E-6C0B-0909-81A4066E6EC2}"/>
              </a:ext>
            </a:extLst>
          </p:cNvPr>
          <p:cNvCxnSpPr>
            <a:cxnSpLocks/>
          </p:cNvCxnSpPr>
          <p:nvPr/>
        </p:nvCxnSpPr>
        <p:spPr>
          <a:xfrm flipH="1" flipV="1">
            <a:off x="3682148" y="1540365"/>
            <a:ext cx="406324" cy="43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62CECB-9223-EFDB-9C37-FB38A720AFCC}"/>
              </a:ext>
            </a:extLst>
          </p:cNvPr>
          <p:cNvSpPr txBox="1"/>
          <p:nvPr/>
        </p:nvSpPr>
        <p:spPr>
          <a:xfrm>
            <a:off x="3801333" y="1980022"/>
            <a:ext cx="22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harmonic oscillator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7B83EA-ED45-D336-1C1E-F7561922B504}"/>
              </a:ext>
            </a:extLst>
          </p:cNvPr>
          <p:cNvSpPr txBox="1"/>
          <p:nvPr/>
        </p:nvSpPr>
        <p:spPr>
          <a:xfrm>
            <a:off x="6511367" y="391442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Eigenstates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E75E5F-FE10-0F9F-8C7E-62D71DEE98B9}"/>
              </a:ext>
            </a:extLst>
          </p:cNvPr>
          <p:cNvCxnSpPr>
            <a:cxnSpLocks/>
          </p:cNvCxnSpPr>
          <p:nvPr/>
        </p:nvCxnSpPr>
        <p:spPr>
          <a:xfrm flipV="1">
            <a:off x="10052137" y="1677620"/>
            <a:ext cx="601544" cy="40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0">
                <a:extLst>
                  <a:ext uri="{FF2B5EF4-FFF2-40B4-BE49-F238E27FC236}">
                    <a16:creationId xmlns:a16="http://schemas.microsoft.com/office/drawing/2014/main" id="{3417E35F-B88D-E3A8-BF3D-79D7D528C5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988577"/>
                  </p:ext>
                </p:extLst>
              </p:nvPr>
            </p:nvGraphicFramePr>
            <p:xfrm>
              <a:off x="1922253" y="2798245"/>
              <a:ext cx="375816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26360">
                      <a:extLst>
                        <a:ext uri="{9D8B030D-6E8A-4147-A177-3AD203B41FA5}">
                          <a16:colId xmlns:a16="http://schemas.microsoft.com/office/drawing/2014/main" val="3325841224"/>
                        </a:ext>
                      </a:extLst>
                    </a:gridCol>
                    <a:gridCol w="626360">
                      <a:extLst>
                        <a:ext uri="{9D8B030D-6E8A-4147-A177-3AD203B41FA5}">
                          <a16:colId xmlns:a16="http://schemas.microsoft.com/office/drawing/2014/main" val="3377610198"/>
                        </a:ext>
                      </a:extLst>
                    </a:gridCol>
                    <a:gridCol w="626360">
                      <a:extLst>
                        <a:ext uri="{9D8B030D-6E8A-4147-A177-3AD203B41FA5}">
                          <a16:colId xmlns:a16="http://schemas.microsoft.com/office/drawing/2014/main" val="2575223583"/>
                        </a:ext>
                      </a:extLst>
                    </a:gridCol>
                    <a:gridCol w="626360">
                      <a:extLst>
                        <a:ext uri="{9D8B030D-6E8A-4147-A177-3AD203B41FA5}">
                          <a16:colId xmlns:a16="http://schemas.microsoft.com/office/drawing/2014/main" val="860389519"/>
                        </a:ext>
                      </a:extLst>
                    </a:gridCol>
                    <a:gridCol w="626360">
                      <a:extLst>
                        <a:ext uri="{9D8B030D-6E8A-4147-A177-3AD203B41FA5}">
                          <a16:colId xmlns:a16="http://schemas.microsoft.com/office/drawing/2014/main" val="2944003057"/>
                        </a:ext>
                      </a:extLst>
                    </a:gridCol>
                    <a:gridCol w="626360">
                      <a:extLst>
                        <a:ext uri="{9D8B030D-6E8A-4147-A177-3AD203B41FA5}">
                          <a16:colId xmlns:a16="http://schemas.microsoft.com/office/drawing/2014/main" val="38505947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|1,1⟩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|1,2⟩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|1,3⟩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8910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|2,1⟩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|2,2⟩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|2,3⟩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|2,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407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|3,1⟩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|3,2⟩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|3,3⟩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|3,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327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1938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,2⟩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,3⟩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0569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69995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0">
                <a:extLst>
                  <a:ext uri="{FF2B5EF4-FFF2-40B4-BE49-F238E27FC236}">
                    <a16:creationId xmlns:a16="http://schemas.microsoft.com/office/drawing/2014/main" id="{3417E35F-B88D-E3A8-BF3D-79D7D528C5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988577"/>
                  </p:ext>
                </p:extLst>
              </p:nvPr>
            </p:nvGraphicFramePr>
            <p:xfrm>
              <a:off x="1922253" y="2798245"/>
              <a:ext cx="375816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26360">
                      <a:extLst>
                        <a:ext uri="{9D8B030D-6E8A-4147-A177-3AD203B41FA5}">
                          <a16:colId xmlns:a16="http://schemas.microsoft.com/office/drawing/2014/main" val="3325841224"/>
                        </a:ext>
                      </a:extLst>
                    </a:gridCol>
                    <a:gridCol w="626360">
                      <a:extLst>
                        <a:ext uri="{9D8B030D-6E8A-4147-A177-3AD203B41FA5}">
                          <a16:colId xmlns:a16="http://schemas.microsoft.com/office/drawing/2014/main" val="3377610198"/>
                        </a:ext>
                      </a:extLst>
                    </a:gridCol>
                    <a:gridCol w="626360">
                      <a:extLst>
                        <a:ext uri="{9D8B030D-6E8A-4147-A177-3AD203B41FA5}">
                          <a16:colId xmlns:a16="http://schemas.microsoft.com/office/drawing/2014/main" val="2575223583"/>
                        </a:ext>
                      </a:extLst>
                    </a:gridCol>
                    <a:gridCol w="626360">
                      <a:extLst>
                        <a:ext uri="{9D8B030D-6E8A-4147-A177-3AD203B41FA5}">
                          <a16:colId xmlns:a16="http://schemas.microsoft.com/office/drawing/2014/main" val="860389519"/>
                        </a:ext>
                      </a:extLst>
                    </a:gridCol>
                    <a:gridCol w="626360">
                      <a:extLst>
                        <a:ext uri="{9D8B030D-6E8A-4147-A177-3AD203B41FA5}">
                          <a16:colId xmlns:a16="http://schemas.microsoft.com/office/drawing/2014/main" val="2944003057"/>
                        </a:ext>
                      </a:extLst>
                    </a:gridCol>
                    <a:gridCol w="626360">
                      <a:extLst>
                        <a:ext uri="{9D8B030D-6E8A-4147-A177-3AD203B41FA5}">
                          <a16:colId xmlns:a16="http://schemas.microsoft.com/office/drawing/2014/main" val="38505947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r="-49902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r="-39902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r="-29902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941" r="-201961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029" r="-1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9029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910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100000" r="-4990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0000" r="-3990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00000" r="-2990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941" t="-100000" r="-20196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029" t="-100000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9029" t="-1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07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200000" r="-4990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0000" r="-3990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200000" r="-2990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941" t="-200000" r="-20196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029" t="-200000" r="-1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9029" t="-2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5327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00000" r="-4990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0000" r="-3990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300000" r="-2990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941" t="-300000" r="-20196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029" t="-300000" r="-1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9029" t="-3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938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400000" r="-49902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400000" r="-39902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400000" r="-29902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941" t="-400000" r="-20196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029" t="-400000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9029" t="-4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0569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500000" r="-4990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500000" r="-3990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500000" r="-2990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2941" t="-500000" r="-2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029" t="-5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99029" t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69995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0">
                <a:extLst>
                  <a:ext uri="{FF2B5EF4-FFF2-40B4-BE49-F238E27FC236}">
                    <a16:creationId xmlns:a16="http://schemas.microsoft.com/office/drawing/2014/main" id="{67AEB84E-2886-5043-8A8B-B89BEA7623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8085899"/>
                  </p:ext>
                </p:extLst>
              </p:nvPr>
            </p:nvGraphicFramePr>
            <p:xfrm>
              <a:off x="361785" y="2805641"/>
              <a:ext cx="62636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26360">
                      <a:extLst>
                        <a:ext uri="{9D8B030D-6E8A-4147-A177-3AD203B41FA5}">
                          <a16:colId xmlns:a16="http://schemas.microsoft.com/office/drawing/2014/main" val="33258412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|1⟩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8910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|2⟩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407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|3⟩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327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1938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0569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69995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0">
                <a:extLst>
                  <a:ext uri="{FF2B5EF4-FFF2-40B4-BE49-F238E27FC236}">
                    <a16:creationId xmlns:a16="http://schemas.microsoft.com/office/drawing/2014/main" id="{67AEB84E-2886-5043-8A8B-B89BEA7623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8085899"/>
                  </p:ext>
                </p:extLst>
              </p:nvPr>
            </p:nvGraphicFramePr>
            <p:xfrm>
              <a:off x="361785" y="2805641"/>
              <a:ext cx="62636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26360">
                      <a:extLst>
                        <a:ext uri="{9D8B030D-6E8A-4147-A177-3AD203B41FA5}">
                          <a16:colId xmlns:a16="http://schemas.microsoft.com/office/drawing/2014/main" val="332584122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910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1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07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2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5327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3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938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4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0569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699950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E2E535-A94D-A4FB-1880-7B09C8D46D3A}"/>
              </a:ext>
            </a:extLst>
          </p:cNvPr>
          <p:cNvCxnSpPr/>
          <p:nvPr/>
        </p:nvCxnSpPr>
        <p:spPr>
          <a:xfrm flipH="1">
            <a:off x="926674" y="2976403"/>
            <a:ext cx="1037138" cy="5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F84EF2-972D-0BA9-70E0-2DBBBA7C3475}"/>
              </a:ext>
            </a:extLst>
          </p:cNvPr>
          <p:cNvCxnSpPr/>
          <p:nvPr/>
        </p:nvCxnSpPr>
        <p:spPr>
          <a:xfrm flipH="1">
            <a:off x="936630" y="3350754"/>
            <a:ext cx="1045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16183B-0B28-4C08-3C57-60A0C3C81153}"/>
              </a:ext>
            </a:extLst>
          </p:cNvPr>
          <p:cNvCxnSpPr/>
          <p:nvPr/>
        </p:nvCxnSpPr>
        <p:spPr>
          <a:xfrm flipH="1">
            <a:off x="926674" y="3006206"/>
            <a:ext cx="1656966" cy="725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BD18474-72C8-47C2-C3B7-51819D9234B3}"/>
              </a:ext>
            </a:extLst>
          </p:cNvPr>
          <p:cNvSpPr/>
          <p:nvPr/>
        </p:nvSpPr>
        <p:spPr>
          <a:xfrm>
            <a:off x="2184429" y="2927307"/>
            <a:ext cx="1884344" cy="1151826"/>
          </a:xfrm>
          <a:custGeom>
            <a:avLst/>
            <a:gdLst>
              <a:gd name="connsiteX0" fmla="*/ 55544 w 1884344"/>
              <a:gd name="connsiteY0" fmla="*/ 49096 h 1151826"/>
              <a:gd name="connsiteX1" fmla="*/ 61681 w 1884344"/>
              <a:gd name="connsiteY1" fmla="*/ 460269 h 1151826"/>
              <a:gd name="connsiteX2" fmla="*/ 681509 w 1884344"/>
              <a:gd name="connsiteY2" fmla="*/ 42959 h 1151826"/>
              <a:gd name="connsiteX3" fmla="*/ 73955 w 1884344"/>
              <a:gd name="connsiteY3" fmla="*/ 810073 h 1151826"/>
              <a:gd name="connsiteX4" fmla="*/ 644688 w 1884344"/>
              <a:gd name="connsiteY4" fmla="*/ 466406 h 1151826"/>
              <a:gd name="connsiteX5" fmla="*/ 1289064 w 1884344"/>
              <a:gd name="connsiteY5" fmla="*/ 85917 h 1151826"/>
              <a:gd name="connsiteX6" fmla="*/ 104639 w 1884344"/>
              <a:gd name="connsiteY6" fmla="*/ 1123055 h 1151826"/>
              <a:gd name="connsiteX7" fmla="*/ 675372 w 1884344"/>
              <a:gd name="connsiteY7" fmla="*/ 828484 h 1151826"/>
              <a:gd name="connsiteX8" fmla="*/ 1264516 w 1884344"/>
              <a:gd name="connsiteY8" fmla="*/ 466406 h 1151826"/>
              <a:gd name="connsiteX9" fmla="*/ 1884344 w 1884344"/>
              <a:gd name="connsiteY9" fmla="*/ 0 h 1151826"/>
              <a:gd name="connsiteX10" fmla="*/ 1884344 w 1884344"/>
              <a:gd name="connsiteY10" fmla="*/ 0 h 115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84344" h="1151826">
                <a:moveTo>
                  <a:pt x="55544" y="49096"/>
                </a:moveTo>
                <a:cubicBezTo>
                  <a:pt x="6449" y="255194"/>
                  <a:pt x="-42646" y="461292"/>
                  <a:pt x="61681" y="460269"/>
                </a:cubicBezTo>
                <a:cubicBezTo>
                  <a:pt x="166008" y="459246"/>
                  <a:pt x="679463" y="-15342"/>
                  <a:pt x="681509" y="42959"/>
                </a:cubicBezTo>
                <a:cubicBezTo>
                  <a:pt x="683555" y="101260"/>
                  <a:pt x="80092" y="739499"/>
                  <a:pt x="73955" y="810073"/>
                </a:cubicBezTo>
                <a:cubicBezTo>
                  <a:pt x="67818" y="880647"/>
                  <a:pt x="644688" y="466406"/>
                  <a:pt x="644688" y="466406"/>
                </a:cubicBezTo>
                <a:cubicBezTo>
                  <a:pt x="847206" y="345713"/>
                  <a:pt x="1379072" y="-23525"/>
                  <a:pt x="1289064" y="85917"/>
                </a:cubicBezTo>
                <a:cubicBezTo>
                  <a:pt x="1199056" y="195359"/>
                  <a:pt x="206921" y="999294"/>
                  <a:pt x="104639" y="1123055"/>
                </a:cubicBezTo>
                <a:cubicBezTo>
                  <a:pt x="2357" y="1246816"/>
                  <a:pt x="482059" y="937925"/>
                  <a:pt x="675372" y="828484"/>
                </a:cubicBezTo>
                <a:cubicBezTo>
                  <a:pt x="868685" y="719043"/>
                  <a:pt x="1063021" y="604487"/>
                  <a:pt x="1264516" y="466406"/>
                </a:cubicBezTo>
                <a:cubicBezTo>
                  <a:pt x="1466011" y="328325"/>
                  <a:pt x="1884344" y="0"/>
                  <a:pt x="1884344" y="0"/>
                </a:cubicBezTo>
                <a:lnTo>
                  <a:pt x="1884344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3B68B3-305D-B6C3-89C4-AFF46210A23D}"/>
              </a:ext>
            </a:extLst>
          </p:cNvPr>
          <p:cNvSpPr txBox="1"/>
          <p:nvPr/>
        </p:nvSpPr>
        <p:spPr>
          <a:xfrm>
            <a:off x="6117189" y="2897139"/>
            <a:ext cx="5504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Mathematically, there is one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(separable) Hilbert space</a:t>
            </a:r>
          </a:p>
        </p:txBody>
      </p:sp>
    </p:spTree>
    <p:extLst>
      <p:ext uri="{BB962C8B-B14F-4D97-AF65-F5344CB8AC3E}">
        <p14:creationId xmlns:p14="http://schemas.microsoft.com/office/powerpoint/2010/main" val="1747897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DF3AB05-23C4-CEEF-AE9A-A7AC104C147D}"/>
              </a:ext>
            </a:extLst>
          </p:cNvPr>
          <p:cNvGrpSpPr/>
          <p:nvPr/>
        </p:nvGrpSpPr>
        <p:grpSpPr>
          <a:xfrm>
            <a:off x="2072640" y="661518"/>
            <a:ext cx="8361827" cy="1200329"/>
            <a:chOff x="1600200" y="581143"/>
            <a:chExt cx="8361827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DFC719E-DB73-1DD2-821F-E7866C3D0C54}"/>
                    </a:ext>
                  </a:extLst>
                </p:cNvPr>
                <p:cNvSpPr txBox="1"/>
                <p:nvPr/>
              </p:nvSpPr>
              <p:spPr>
                <a:xfrm>
                  <a:off x="1600200" y="581143"/>
                  <a:ext cx="95814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𝒮</m:t>
                        </m:r>
                      </m:oMath>
                    </m:oMathPara>
                  </a14:m>
                  <a:endParaRPr lang="en-US" sz="72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DFC719E-DB73-1DD2-821F-E7866C3D0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581143"/>
                  <a:ext cx="958147" cy="12003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3D31DD9-73EF-A0B5-0001-2C5158FF5955}"/>
                    </a:ext>
                  </a:extLst>
                </p:cNvPr>
                <p:cNvSpPr txBox="1"/>
                <p:nvPr/>
              </p:nvSpPr>
              <p:spPr>
                <a:xfrm>
                  <a:off x="4942967" y="581143"/>
                  <a:ext cx="12899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oMath>
                    </m:oMathPara>
                  </a14:m>
                  <a:endParaRPr lang="en-US" sz="72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3D31DD9-73EF-A0B5-0001-2C5158FF5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967" y="581143"/>
                  <a:ext cx="1289969" cy="12003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3CC25C0-14D2-7A98-D2AC-2F68FF4D9983}"/>
                    </a:ext>
                  </a:extLst>
                </p:cNvPr>
                <p:cNvSpPr txBox="1"/>
                <p:nvPr/>
              </p:nvSpPr>
              <p:spPr>
                <a:xfrm>
                  <a:off x="8617556" y="581143"/>
                  <a:ext cx="1344471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p>
                            <m:r>
                              <a:rPr lang="en-US" sz="7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7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3CC25C0-14D2-7A98-D2AC-2F68FF4D99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7556" y="581143"/>
                  <a:ext cx="1344471" cy="12003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E0F286D-1317-7849-02FE-A7CCFAA0579F}"/>
                    </a:ext>
                  </a:extLst>
                </p:cNvPr>
                <p:cNvSpPr txBox="1"/>
                <p:nvPr/>
              </p:nvSpPr>
              <p:spPr>
                <a:xfrm>
                  <a:off x="3209483" y="581143"/>
                  <a:ext cx="1082348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⊂</m:t>
                        </m:r>
                      </m:oMath>
                    </m:oMathPara>
                  </a14:m>
                  <a:endParaRPr lang="en-US" sz="72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E0F286D-1317-7849-02FE-A7CCFAA05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483" y="581143"/>
                  <a:ext cx="1082348" cy="12003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3003155-74EE-7E25-F190-B5063AD4A7F3}"/>
                    </a:ext>
                  </a:extLst>
                </p:cNvPr>
                <p:cNvSpPr txBox="1"/>
                <p:nvPr/>
              </p:nvSpPr>
              <p:spPr>
                <a:xfrm>
                  <a:off x="6884072" y="581143"/>
                  <a:ext cx="1082348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200" b="0" i="1" smtClean="0">
                            <a:latin typeface="Cambria Math" panose="02040503050406030204" pitchFamily="18" charset="0"/>
                          </a:rPr>
                          <m:t>⊂</m:t>
                        </m:r>
                      </m:oMath>
                    </m:oMathPara>
                  </a14:m>
                  <a:endParaRPr lang="en-US" sz="72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3003155-74EE-7E25-F190-B5063AD4A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072" y="581143"/>
                  <a:ext cx="1082348" cy="120032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70943F7-ADB9-2E19-7B06-9DECC1C932BE}"/>
              </a:ext>
            </a:extLst>
          </p:cNvPr>
          <p:cNvSpPr txBox="1"/>
          <p:nvPr/>
        </p:nvSpPr>
        <p:spPr>
          <a:xfrm>
            <a:off x="5147320" y="1770407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Hilbert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3C2BC6-6430-1873-EC2B-70217D5A5261}"/>
              </a:ext>
            </a:extLst>
          </p:cNvPr>
          <p:cNvSpPr txBox="1"/>
          <p:nvPr/>
        </p:nvSpPr>
        <p:spPr>
          <a:xfrm>
            <a:off x="1505176" y="1770407"/>
            <a:ext cx="209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Schwartz 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5FB6EE-161F-B19E-4596-44F539E73F20}"/>
              </a:ext>
            </a:extLst>
          </p:cNvPr>
          <p:cNvSpPr txBox="1"/>
          <p:nvPr/>
        </p:nvSpPr>
        <p:spPr>
          <a:xfrm>
            <a:off x="8221392" y="1770407"/>
            <a:ext cx="3081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Tempered distributions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6CDE0-BEF1-88A1-7A93-B78DE12C8D48}"/>
              </a:ext>
            </a:extLst>
          </p:cNvPr>
          <p:cNvSpPr txBox="1"/>
          <p:nvPr/>
        </p:nvSpPr>
        <p:spPr>
          <a:xfrm>
            <a:off x="635282" y="2584221"/>
            <a:ext cx="38328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Infinitely smooth functions that decay like exponentials (e.g. Gaussians)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Finite expectation for all polynomials of position and momentum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Those expectations uniquely identify a Schwartz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Closed under Fourier transform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Dense in the Hilbert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EB82B-25B6-7934-EA73-226B91F1C5E6}"/>
              </a:ext>
            </a:extLst>
          </p:cNvPr>
          <p:cNvSpPr txBox="1"/>
          <p:nvPr/>
        </p:nvSpPr>
        <p:spPr>
          <a:xfrm>
            <a:off x="4720430" y="2584221"/>
            <a:ext cx="335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Self-dual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Closure of Schwartz space under Cauchy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720729-A401-5D44-92E7-6809E2E5E74C}"/>
                  </a:ext>
                </a:extLst>
              </p:cNvPr>
              <p:cNvSpPr txBox="1"/>
              <p:nvPr/>
            </p:nvSpPr>
            <p:spPr>
              <a:xfrm>
                <a:off x="8175188" y="2584221"/>
                <a:ext cx="37809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Dual of Schwartz space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Contains all limits (including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-Dirac)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720729-A401-5D44-92E7-6809E2E5E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188" y="2584221"/>
                <a:ext cx="3780906" cy="923330"/>
              </a:xfrm>
              <a:prstGeom prst="rect">
                <a:avLst/>
              </a:prstGeom>
              <a:blipFill>
                <a:blip r:embed="rId7"/>
                <a:stretch>
                  <a:fillRect l="-968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F1DFE29-43B0-7142-A741-F01D954CF174}"/>
              </a:ext>
            </a:extLst>
          </p:cNvPr>
          <p:cNvSpPr txBox="1"/>
          <p:nvPr/>
        </p:nvSpPr>
        <p:spPr>
          <a:xfrm>
            <a:off x="7992097" y="256780"/>
            <a:ext cx="354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Gelfand triple (rigged Hilbert space)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81EF32-2B51-D205-582B-918E0538C383}"/>
              </a:ext>
            </a:extLst>
          </p:cNvPr>
          <p:cNvCxnSpPr>
            <a:cxnSpLocks/>
          </p:cNvCxnSpPr>
          <p:nvPr/>
        </p:nvCxnSpPr>
        <p:spPr>
          <a:xfrm flipH="1">
            <a:off x="4002833" y="4653419"/>
            <a:ext cx="907370" cy="55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8F8E66-695F-90A1-FCD2-9C397AAC0761}"/>
              </a:ext>
            </a:extLst>
          </p:cNvPr>
          <p:cNvSpPr txBox="1"/>
          <p:nvPr/>
        </p:nvSpPr>
        <p:spPr>
          <a:xfrm>
            <a:off x="4515633" y="3912662"/>
            <a:ext cx="5593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All the physics is already in the Schwartz space!!!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1E89D1-E54D-2626-02D5-F88C30C4D837}"/>
              </a:ext>
            </a:extLst>
          </p:cNvPr>
          <p:cNvCxnSpPr>
            <a:cxnSpLocks/>
          </p:cNvCxnSpPr>
          <p:nvPr/>
        </p:nvCxnSpPr>
        <p:spPr>
          <a:xfrm flipV="1">
            <a:off x="7897686" y="2945338"/>
            <a:ext cx="541174" cy="96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DDE11-5563-EB8B-0B91-6EE6AD4D2152}"/>
              </a:ext>
            </a:extLst>
          </p:cNvPr>
          <p:cNvCxnSpPr>
            <a:cxnSpLocks/>
          </p:cNvCxnSpPr>
          <p:nvPr/>
        </p:nvCxnSpPr>
        <p:spPr>
          <a:xfrm flipH="1" flipV="1">
            <a:off x="6705376" y="3507551"/>
            <a:ext cx="268085" cy="40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51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2F3434-2AD3-97E1-E095-F472E67F7F62}"/>
              </a:ext>
            </a:extLst>
          </p:cNvPr>
          <p:cNvSpPr txBox="1"/>
          <p:nvPr/>
        </p:nvSpPr>
        <p:spPr>
          <a:xfrm>
            <a:off x="405518" y="206733"/>
            <a:ext cx="11157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We need infinite dimensional spaces for unbounded operators… but unbounded operators are not defined on the whole Hilbert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DED54-6522-5141-C927-8CD5913FFEB3}"/>
              </a:ext>
            </a:extLst>
          </p:cNvPr>
          <p:cNvSpPr txBox="1"/>
          <p:nvPr/>
        </p:nvSpPr>
        <p:spPr>
          <a:xfrm>
            <a:off x="405518" y="1934136"/>
            <a:ext cx="11157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Eigenstates of position are not in the Hilbert space (tempered distributions) and do not form a basis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DE1DA-3C20-AB23-1535-9F9E212E6641}"/>
              </a:ext>
            </a:extLst>
          </p:cNvPr>
          <p:cNvSpPr txBox="1"/>
          <p:nvPr/>
        </p:nvSpPr>
        <p:spPr>
          <a:xfrm>
            <a:off x="405518" y="3170581"/>
            <a:ext cx="99781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The space of wavefunctions (i.e. square integrable functions) has a countable basis (e.g. eigenfunctions of harmonic oscillator)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CA20A-F53E-0CAA-BBD0-A804F54F3C40}"/>
              </a:ext>
            </a:extLst>
          </p:cNvPr>
          <p:cNvSpPr txBox="1"/>
          <p:nvPr/>
        </p:nvSpPr>
        <p:spPr>
          <a:xfrm>
            <a:off x="405518" y="5155727"/>
            <a:ext cx="4688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Be careful!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E5738-AADE-5412-FC43-32A7EC7CE3DE}"/>
              </a:ext>
            </a:extLst>
          </p:cNvPr>
          <p:cNvSpPr txBox="1"/>
          <p:nvPr/>
        </p:nvSpPr>
        <p:spPr>
          <a:xfrm>
            <a:off x="3663737" y="5056816"/>
            <a:ext cx="5306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Personally, I don’t think we have the “right” structure</a:t>
            </a:r>
          </a:p>
          <a:p>
            <a:r>
              <a:rPr lang="en-US" dirty="0"/>
              <a:t>(i.e. physically meaningful and mathematically precise)</a:t>
            </a:r>
          </a:p>
        </p:txBody>
      </p:sp>
    </p:spTree>
    <p:extLst>
      <p:ext uri="{BB962C8B-B14F-4D97-AF65-F5344CB8AC3E}">
        <p14:creationId xmlns:p14="http://schemas.microsoft.com/office/powerpoint/2010/main" val="13629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4FC22B-10EA-97BE-CB36-756AB690FC30}"/>
                  </a:ext>
                </a:extLst>
              </p:cNvPr>
              <p:cNvSpPr txBox="1"/>
              <p:nvPr/>
            </p:nvSpPr>
            <p:spPr>
              <a:xfrm>
                <a:off x="3535135" y="728538"/>
                <a:ext cx="4576637" cy="771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4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4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4FC22B-10EA-97BE-CB36-756AB690F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135" y="728538"/>
                <a:ext cx="4576637" cy="771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8CD547E-6859-9E43-4E7B-2E321363A24A}"/>
              </a:ext>
            </a:extLst>
          </p:cNvPr>
          <p:cNvSpPr txBox="1"/>
          <p:nvPr/>
        </p:nvSpPr>
        <p:spPr>
          <a:xfrm>
            <a:off x="370958" y="4588507"/>
            <a:ext cx="84371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Hilbert spaces (mathematically) tell us which “infinite sums are allowed”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D8EB87-ED62-2EDB-5EFA-2C8EDD11B57A}"/>
              </a:ext>
            </a:extLst>
          </p:cNvPr>
          <p:cNvSpPr txBox="1"/>
          <p:nvPr/>
        </p:nvSpPr>
        <p:spPr>
          <a:xfrm>
            <a:off x="324302" y="413779"/>
            <a:ext cx="1814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Finite space: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8C3F3-AF41-752A-8BBA-CF513F047262}"/>
              </a:ext>
            </a:extLst>
          </p:cNvPr>
          <p:cNvSpPr txBox="1"/>
          <p:nvPr/>
        </p:nvSpPr>
        <p:spPr>
          <a:xfrm>
            <a:off x="324302" y="2133721"/>
            <a:ext cx="343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Infinite (countable) space: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B65A36-92AB-A7C6-F61D-CCBB57785B2C}"/>
                  </a:ext>
                </a:extLst>
              </p:cNvPr>
              <p:cNvSpPr txBox="1"/>
              <p:nvPr/>
            </p:nvSpPr>
            <p:spPr>
              <a:xfrm>
                <a:off x="3535134" y="2712676"/>
                <a:ext cx="4576637" cy="788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4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44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4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b="0" i="1" dirty="0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b>
                          <m:sSubPr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4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400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sz="4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4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B65A36-92AB-A7C6-F61D-CCBB57785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134" y="2712676"/>
                <a:ext cx="4576637" cy="7880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6DA730-817E-9003-D7CD-50A656B2D55A}"/>
              </a:ext>
            </a:extLst>
          </p:cNvPr>
          <p:cNvCxnSpPr>
            <a:cxnSpLocks/>
          </p:cNvCxnSpPr>
          <p:nvPr/>
        </p:nvCxnSpPr>
        <p:spPr>
          <a:xfrm flipH="1">
            <a:off x="8111772" y="875444"/>
            <a:ext cx="1489428" cy="14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641B08-478E-918F-E0CE-B689CDCCFA6A}"/>
                  </a:ext>
                </a:extLst>
              </p:cNvPr>
              <p:cNvSpPr txBox="1"/>
              <p:nvPr/>
            </p:nvSpPr>
            <p:spPr>
              <a:xfrm>
                <a:off x="9088016" y="373025"/>
                <a:ext cx="24497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Whole space is the span</a:t>
                </a:r>
                <a:br>
                  <a:rPr lang="en-US" dirty="0"/>
                </a:b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vectors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641B08-478E-918F-E0CE-B689CDCCF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016" y="373025"/>
                <a:ext cx="2449710" cy="646331"/>
              </a:xfrm>
              <a:prstGeom prst="rect">
                <a:avLst/>
              </a:prstGeom>
              <a:blipFill>
                <a:blip r:embed="rId4"/>
                <a:stretch>
                  <a:fillRect l="-1493" t="-4717" r="-199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E7CC01-1ED3-8CEF-257C-70D45567941D}"/>
              </a:ext>
            </a:extLst>
          </p:cNvPr>
          <p:cNvCxnSpPr>
            <a:cxnSpLocks/>
          </p:cNvCxnSpPr>
          <p:nvPr/>
        </p:nvCxnSpPr>
        <p:spPr>
          <a:xfrm flipH="1">
            <a:off x="7897196" y="2462101"/>
            <a:ext cx="959290" cy="31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B34CFDF-3479-FDED-AC4D-4FB2E6C1FD74}"/>
              </a:ext>
            </a:extLst>
          </p:cNvPr>
          <p:cNvSpPr txBox="1"/>
          <p:nvPr/>
        </p:nvSpPr>
        <p:spPr>
          <a:xfrm>
            <a:off x="8565509" y="1981169"/>
            <a:ext cx="2499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No single way to extend!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59955F-CCF6-E0F5-4EA0-5CF7877E4D90}"/>
              </a:ext>
            </a:extLst>
          </p:cNvPr>
          <p:cNvSpPr txBox="1"/>
          <p:nvPr/>
        </p:nvSpPr>
        <p:spPr>
          <a:xfrm>
            <a:off x="8246633" y="2683951"/>
            <a:ext cx="329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Which infinite sums are allowed?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ECDB12-64DD-F571-2E0A-48417632B98F}"/>
              </a:ext>
            </a:extLst>
          </p:cNvPr>
          <p:cNvCxnSpPr/>
          <p:nvPr/>
        </p:nvCxnSpPr>
        <p:spPr>
          <a:xfrm flipH="1">
            <a:off x="6727375" y="4260332"/>
            <a:ext cx="653143" cy="41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AF53ED-A50A-C147-4BF5-FFDDF81A3EEA}"/>
              </a:ext>
            </a:extLst>
          </p:cNvPr>
          <p:cNvSpPr txBox="1"/>
          <p:nvPr/>
        </p:nvSpPr>
        <p:spPr>
          <a:xfrm>
            <a:off x="4286736" y="3881409"/>
            <a:ext cx="579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Let’s set aside the question whether it is physically tenable</a:t>
            </a:r>
          </a:p>
        </p:txBody>
      </p:sp>
    </p:spTree>
    <p:extLst>
      <p:ext uri="{BB962C8B-B14F-4D97-AF65-F5344CB8AC3E}">
        <p14:creationId xmlns:p14="http://schemas.microsoft.com/office/powerpoint/2010/main" val="190686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B032BB-E12A-7B75-0A7A-89F1ACC72871}"/>
              </a:ext>
            </a:extLst>
          </p:cNvPr>
          <p:cNvSpPr txBox="1"/>
          <p:nvPr/>
        </p:nvSpPr>
        <p:spPr>
          <a:xfrm>
            <a:off x="379820" y="296779"/>
            <a:ext cx="77212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What is a Hilbert space?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721BF-571B-CA58-B2CE-9F76543B5622}"/>
              </a:ext>
            </a:extLst>
          </p:cNvPr>
          <p:cNvSpPr txBox="1"/>
          <p:nvPr/>
        </p:nvSpPr>
        <p:spPr>
          <a:xfrm>
            <a:off x="802106" y="1473581"/>
            <a:ext cx="9547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vector space (i.e. we can take finite linear combinations)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E3842-25E7-16B4-BD45-F440AF9F48DA}"/>
              </a:ext>
            </a:extLst>
          </p:cNvPr>
          <p:cNvSpPr txBox="1"/>
          <p:nvPr/>
        </p:nvSpPr>
        <p:spPr>
          <a:xfrm>
            <a:off x="812538" y="2251949"/>
            <a:ext cx="9490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has an inner product (i.e. we can calculate probabilities)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9E076-251F-7843-F64E-8C4325E54C44}"/>
              </a:ext>
            </a:extLst>
          </p:cNvPr>
          <p:cNvSpPr txBox="1"/>
          <p:nvPr/>
        </p:nvSpPr>
        <p:spPr>
          <a:xfrm>
            <a:off x="802106" y="2955677"/>
            <a:ext cx="10054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complete (i.e. contains the limits of all Cauchy sequences)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59000F-D20C-4330-1A45-E6F604A2AF5D}"/>
              </a:ext>
            </a:extLst>
          </p:cNvPr>
          <p:cNvCxnSpPr>
            <a:cxnSpLocks/>
          </p:cNvCxnSpPr>
          <p:nvPr/>
        </p:nvCxnSpPr>
        <p:spPr>
          <a:xfrm flipH="1" flipV="1">
            <a:off x="2136710" y="3694922"/>
            <a:ext cx="438539" cy="44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868DA5-F0B5-FC37-E4DC-C99B7D00644D}"/>
              </a:ext>
            </a:extLst>
          </p:cNvPr>
          <p:cNvSpPr txBox="1"/>
          <p:nvPr/>
        </p:nvSpPr>
        <p:spPr>
          <a:xfrm>
            <a:off x="2169572" y="4206940"/>
            <a:ext cx="6877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tells us which infinite linear combinations are allowed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4B9AD-2B4E-5396-B864-7223EC7144E9}"/>
              </a:ext>
            </a:extLst>
          </p:cNvPr>
          <p:cNvSpPr txBox="1"/>
          <p:nvPr/>
        </p:nvSpPr>
        <p:spPr>
          <a:xfrm>
            <a:off x="4362265" y="4732753"/>
            <a:ext cx="4327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(redundant for finite dimensions)</a:t>
            </a:r>
          </a:p>
        </p:txBody>
      </p:sp>
    </p:spTree>
    <p:extLst>
      <p:ext uri="{BB962C8B-B14F-4D97-AF65-F5344CB8AC3E}">
        <p14:creationId xmlns:p14="http://schemas.microsoft.com/office/powerpoint/2010/main" val="387802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7AD8F0-8D23-FB00-B9AE-298DC2EBF564}"/>
              </a:ext>
            </a:extLst>
          </p:cNvPr>
          <p:cNvSpPr txBox="1"/>
          <p:nvPr/>
        </p:nvSpPr>
        <p:spPr>
          <a:xfrm>
            <a:off x="341697" y="253867"/>
            <a:ext cx="548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a Cauchy sequence?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FF080E-2A03-8B56-4444-C92BD7CAD585}"/>
                  </a:ext>
                </a:extLst>
              </p:cNvPr>
              <p:cNvSpPr txBox="1"/>
              <p:nvPr/>
            </p:nvSpPr>
            <p:spPr>
              <a:xfrm>
                <a:off x="6159683" y="2771219"/>
                <a:ext cx="40807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FF080E-2A03-8B56-4444-C92BD7CAD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683" y="2771219"/>
                <a:ext cx="408079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C4DF69-4DB0-1650-0BA0-8ADCDDAACDCE}"/>
                  </a:ext>
                </a:extLst>
              </p:cNvPr>
              <p:cNvSpPr txBox="1"/>
              <p:nvPr/>
            </p:nvSpPr>
            <p:spPr>
              <a:xfrm>
                <a:off x="4065542" y="1435257"/>
                <a:ext cx="55958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C4DF69-4DB0-1650-0BA0-8ADCDDAAC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542" y="1435257"/>
                <a:ext cx="559589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4E1AF5E-4F43-B99A-B246-9AC94CD8F443}"/>
              </a:ext>
            </a:extLst>
          </p:cNvPr>
          <p:cNvSpPr txBox="1"/>
          <p:nvPr/>
        </p:nvSpPr>
        <p:spPr>
          <a:xfrm>
            <a:off x="755264" y="1342925"/>
            <a:ext cx="2927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Inner product induces</a:t>
            </a:r>
            <a:br>
              <a:rPr lang="en-US" sz="2400" dirty="0"/>
            </a:br>
            <a:r>
              <a:rPr lang="en-US" sz="2400" dirty="0"/>
              <a:t>a distance function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5A55C0-55C5-3B0A-6CB7-0A16F168B213}"/>
              </a:ext>
            </a:extLst>
          </p:cNvPr>
          <p:cNvCxnSpPr>
            <a:cxnSpLocks/>
          </p:cNvCxnSpPr>
          <p:nvPr/>
        </p:nvCxnSpPr>
        <p:spPr>
          <a:xfrm flipH="1">
            <a:off x="8804671" y="1130087"/>
            <a:ext cx="572594" cy="32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9022DC-7321-808A-47C5-D1F80FD58BCC}"/>
              </a:ext>
            </a:extLst>
          </p:cNvPr>
          <p:cNvSpPr txBox="1"/>
          <p:nvPr/>
        </p:nvSpPr>
        <p:spPr>
          <a:xfrm>
            <a:off x="8481659" y="728674"/>
            <a:ext cx="233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 of the difference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2C14D-2E0A-7CF8-6456-1097D2FECCE0}"/>
              </a:ext>
            </a:extLst>
          </p:cNvPr>
          <p:cNvSpPr txBox="1"/>
          <p:nvPr/>
        </p:nvSpPr>
        <p:spPr>
          <a:xfrm>
            <a:off x="755264" y="2678887"/>
            <a:ext cx="4681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Cauchy sequence: the distance</a:t>
            </a:r>
            <a:br>
              <a:rPr lang="en-US" sz="2400" dirty="0"/>
            </a:br>
            <a:r>
              <a:rPr lang="en-US" sz="2400" dirty="0"/>
              <a:t>between elements becomes “small”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9F631287-D912-AF10-B3F9-3AA1C3B717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3839218"/>
                  </p:ext>
                </p:extLst>
              </p:nvPr>
            </p:nvGraphicFramePr>
            <p:xfrm>
              <a:off x="1787524" y="4017486"/>
              <a:ext cx="3758160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26360">
                      <a:extLst>
                        <a:ext uri="{9D8B030D-6E8A-4147-A177-3AD203B41FA5}">
                          <a16:colId xmlns:a16="http://schemas.microsoft.com/office/drawing/2014/main" val="3325841224"/>
                        </a:ext>
                      </a:extLst>
                    </a:gridCol>
                    <a:gridCol w="626360">
                      <a:extLst>
                        <a:ext uri="{9D8B030D-6E8A-4147-A177-3AD203B41FA5}">
                          <a16:colId xmlns:a16="http://schemas.microsoft.com/office/drawing/2014/main" val="3377610198"/>
                        </a:ext>
                      </a:extLst>
                    </a:gridCol>
                    <a:gridCol w="626360">
                      <a:extLst>
                        <a:ext uri="{9D8B030D-6E8A-4147-A177-3AD203B41FA5}">
                          <a16:colId xmlns:a16="http://schemas.microsoft.com/office/drawing/2014/main" val="2575223583"/>
                        </a:ext>
                      </a:extLst>
                    </a:gridCol>
                    <a:gridCol w="626360">
                      <a:extLst>
                        <a:ext uri="{9D8B030D-6E8A-4147-A177-3AD203B41FA5}">
                          <a16:colId xmlns:a16="http://schemas.microsoft.com/office/drawing/2014/main" val="860389519"/>
                        </a:ext>
                      </a:extLst>
                    </a:gridCol>
                    <a:gridCol w="626360">
                      <a:extLst>
                        <a:ext uri="{9D8B030D-6E8A-4147-A177-3AD203B41FA5}">
                          <a16:colId xmlns:a16="http://schemas.microsoft.com/office/drawing/2014/main" val="2944003057"/>
                        </a:ext>
                      </a:extLst>
                    </a:gridCol>
                    <a:gridCol w="626360">
                      <a:extLst>
                        <a:ext uri="{9D8B030D-6E8A-4147-A177-3AD203B41FA5}">
                          <a16:colId xmlns:a16="http://schemas.microsoft.com/office/drawing/2014/main" val="38505947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8910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9530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407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327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1938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0569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69995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10">
                <a:extLst>
                  <a:ext uri="{FF2B5EF4-FFF2-40B4-BE49-F238E27FC236}">
                    <a16:creationId xmlns:a16="http://schemas.microsoft.com/office/drawing/2014/main" id="{9F631287-D912-AF10-B3F9-3AA1C3B717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3839218"/>
                  </p:ext>
                </p:extLst>
              </p:nvPr>
            </p:nvGraphicFramePr>
            <p:xfrm>
              <a:off x="1787524" y="4017486"/>
              <a:ext cx="3758160" cy="25958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26360">
                      <a:extLst>
                        <a:ext uri="{9D8B030D-6E8A-4147-A177-3AD203B41FA5}">
                          <a16:colId xmlns:a16="http://schemas.microsoft.com/office/drawing/2014/main" val="3325841224"/>
                        </a:ext>
                      </a:extLst>
                    </a:gridCol>
                    <a:gridCol w="626360">
                      <a:extLst>
                        <a:ext uri="{9D8B030D-6E8A-4147-A177-3AD203B41FA5}">
                          <a16:colId xmlns:a16="http://schemas.microsoft.com/office/drawing/2014/main" val="3377610198"/>
                        </a:ext>
                      </a:extLst>
                    </a:gridCol>
                    <a:gridCol w="626360">
                      <a:extLst>
                        <a:ext uri="{9D8B030D-6E8A-4147-A177-3AD203B41FA5}">
                          <a16:colId xmlns:a16="http://schemas.microsoft.com/office/drawing/2014/main" val="2575223583"/>
                        </a:ext>
                      </a:extLst>
                    </a:gridCol>
                    <a:gridCol w="626360">
                      <a:extLst>
                        <a:ext uri="{9D8B030D-6E8A-4147-A177-3AD203B41FA5}">
                          <a16:colId xmlns:a16="http://schemas.microsoft.com/office/drawing/2014/main" val="860389519"/>
                        </a:ext>
                      </a:extLst>
                    </a:gridCol>
                    <a:gridCol w="626360">
                      <a:extLst>
                        <a:ext uri="{9D8B030D-6E8A-4147-A177-3AD203B41FA5}">
                          <a16:colId xmlns:a16="http://schemas.microsoft.com/office/drawing/2014/main" val="2944003057"/>
                        </a:ext>
                      </a:extLst>
                    </a:gridCol>
                    <a:gridCol w="626360">
                      <a:extLst>
                        <a:ext uri="{9D8B030D-6E8A-4147-A177-3AD203B41FA5}">
                          <a16:colId xmlns:a16="http://schemas.microsoft.com/office/drawing/2014/main" val="38505947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r="-499029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r="-399029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r="-299029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941" r="-201961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029" r="-100000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9029" b="-5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9109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49902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0000" r="-39902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0000" r="-299029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941" t="-100000" r="-201961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029" t="-100000" r="-100000" b="-4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9029" t="-100000" b="-4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9530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00000" r="-499029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0000" r="-399029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0000" r="-299029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941" t="-200000" r="-201961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029" t="-200000" r="-100000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9029" t="-200000" b="-3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407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05000" r="-499029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5000" r="-399029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05000" r="-299029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941" t="-305000" r="-201961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029" t="-305000" r="-100000" b="-3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9029" t="-305000" b="-3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5327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98361" r="-4990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98361" r="-3990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398361" r="-29902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941" t="-398361" r="-20196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029" t="-398361" r="-1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9029" t="-398361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19388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98361" r="-49902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98361" r="-39902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498361" r="-29902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941" t="-498361" r="-20196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029" t="-498361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9029" t="-498361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0569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598361" r="-4990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598361" r="-3990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598361" r="-2990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2941" t="-598361" r="-2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029" t="-598361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9029" t="-5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69995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7F2E3A6A-B3E0-95C6-8172-93771E84BC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4777793"/>
                  </p:ext>
                </p:extLst>
              </p:nvPr>
            </p:nvGraphicFramePr>
            <p:xfrm>
              <a:off x="755264" y="3983104"/>
              <a:ext cx="1092021" cy="26324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2021">
                      <a:extLst>
                        <a:ext uri="{9D8B030D-6E8A-4147-A177-3AD203B41FA5}">
                          <a16:colId xmlns:a16="http://schemas.microsoft.com/office/drawing/2014/main" val="30714718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7571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0155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233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0486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4330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8940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39234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7F2E3A6A-B3E0-95C6-8172-93771E84BC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4777793"/>
                  </p:ext>
                </p:extLst>
              </p:nvPr>
            </p:nvGraphicFramePr>
            <p:xfrm>
              <a:off x="755264" y="3983104"/>
              <a:ext cx="1092021" cy="26324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2021">
                      <a:extLst>
                        <a:ext uri="{9D8B030D-6E8A-4147-A177-3AD203B41FA5}">
                          <a16:colId xmlns:a16="http://schemas.microsoft.com/office/drawing/2014/main" val="3071471876"/>
                        </a:ext>
                      </a:extLst>
                    </a:gridCol>
                  </a:tblGrid>
                  <a:tr h="407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b="-5462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75719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109836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0155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209836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9233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309836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04863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40983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4330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50983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8940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6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39234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78717F-D572-FB5E-BEED-6575BD4AB6A2}"/>
                  </a:ext>
                </a:extLst>
              </p:cNvPr>
              <p:cNvSpPr txBox="1"/>
              <p:nvPr/>
            </p:nvSpPr>
            <p:spPr>
              <a:xfrm>
                <a:off x="5909583" y="4384342"/>
                <a:ext cx="24283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Pick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78717F-D572-FB5E-BEED-6575BD4AB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583" y="4384342"/>
                <a:ext cx="2428357" cy="461665"/>
              </a:xfrm>
              <a:prstGeom prst="rect">
                <a:avLst/>
              </a:prstGeom>
              <a:blipFill>
                <a:blip r:embed="rId6"/>
                <a:stretch>
                  <a:fillRect l="-375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8D637E-B727-90D4-CDCB-8D5B61EF4293}"/>
                  </a:ext>
                </a:extLst>
              </p:cNvPr>
              <p:cNvSpPr txBox="1"/>
              <p:nvPr/>
            </p:nvSpPr>
            <p:spPr>
              <a:xfrm>
                <a:off x="5909583" y="4974916"/>
                <a:ext cx="2515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8D637E-B727-90D4-CDCB-8D5B61EF4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583" y="4974916"/>
                <a:ext cx="2515176" cy="461665"/>
              </a:xfrm>
              <a:prstGeom prst="rect">
                <a:avLst/>
              </a:prstGeom>
              <a:blipFill>
                <a:blip r:embed="rId7"/>
                <a:stretch>
                  <a:fillRect l="-363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4B268F1-30A8-D133-F336-88A7F1882C68}"/>
              </a:ext>
            </a:extLst>
          </p:cNvPr>
          <p:cNvSpPr/>
          <p:nvPr/>
        </p:nvSpPr>
        <p:spPr>
          <a:xfrm>
            <a:off x="4929757" y="6191808"/>
            <a:ext cx="2497392" cy="1214921"/>
          </a:xfrm>
          <a:custGeom>
            <a:avLst/>
            <a:gdLst>
              <a:gd name="connsiteX0" fmla="*/ 0 w 2105505"/>
              <a:gd name="connsiteY0" fmla="*/ 0 h 1214921"/>
              <a:gd name="connsiteX1" fmla="*/ 2105505 w 2105505"/>
              <a:gd name="connsiteY1" fmla="*/ 0 h 1214921"/>
              <a:gd name="connsiteX2" fmla="*/ 2105505 w 2105505"/>
              <a:gd name="connsiteY2" fmla="*/ 1214921 h 1214921"/>
              <a:gd name="connsiteX3" fmla="*/ 0 w 2105505"/>
              <a:gd name="connsiteY3" fmla="*/ 1214921 h 1214921"/>
              <a:gd name="connsiteX4" fmla="*/ 0 w 2105505"/>
              <a:gd name="connsiteY4" fmla="*/ 0 h 1214921"/>
              <a:gd name="connsiteX0" fmla="*/ 2105505 w 2196945"/>
              <a:gd name="connsiteY0" fmla="*/ 1214921 h 1306361"/>
              <a:gd name="connsiteX1" fmla="*/ 0 w 2196945"/>
              <a:gd name="connsiteY1" fmla="*/ 1214921 h 1306361"/>
              <a:gd name="connsiteX2" fmla="*/ 0 w 2196945"/>
              <a:gd name="connsiteY2" fmla="*/ 0 h 1306361"/>
              <a:gd name="connsiteX3" fmla="*/ 2105505 w 2196945"/>
              <a:gd name="connsiteY3" fmla="*/ 0 h 1306361"/>
              <a:gd name="connsiteX4" fmla="*/ 2196945 w 2196945"/>
              <a:gd name="connsiteY4" fmla="*/ 1306361 h 1306361"/>
              <a:gd name="connsiteX0" fmla="*/ 2105505 w 2105505"/>
              <a:gd name="connsiteY0" fmla="*/ 1214921 h 1214921"/>
              <a:gd name="connsiteX1" fmla="*/ 0 w 2105505"/>
              <a:gd name="connsiteY1" fmla="*/ 1214921 h 1214921"/>
              <a:gd name="connsiteX2" fmla="*/ 0 w 2105505"/>
              <a:gd name="connsiteY2" fmla="*/ 0 h 1214921"/>
              <a:gd name="connsiteX3" fmla="*/ 2105505 w 2105505"/>
              <a:gd name="connsiteY3" fmla="*/ 0 h 1214921"/>
              <a:gd name="connsiteX0" fmla="*/ 0 w 2105505"/>
              <a:gd name="connsiteY0" fmla="*/ 1214921 h 1214921"/>
              <a:gd name="connsiteX1" fmla="*/ 0 w 2105505"/>
              <a:gd name="connsiteY1" fmla="*/ 0 h 1214921"/>
              <a:gd name="connsiteX2" fmla="*/ 2105505 w 2105505"/>
              <a:gd name="connsiteY2" fmla="*/ 0 h 121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5505" h="1214921">
                <a:moveTo>
                  <a:pt x="0" y="1214921"/>
                </a:moveTo>
                <a:lnTo>
                  <a:pt x="0" y="0"/>
                </a:lnTo>
                <a:lnTo>
                  <a:pt x="2105505" y="0"/>
                </a:lnTo>
              </a:path>
            </a:pathLst>
          </a:cu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F94230-E24C-CAED-E222-E4E59D35B607}"/>
                  </a:ext>
                </a:extLst>
              </p:cNvPr>
              <p:cNvSpPr txBox="1"/>
              <p:nvPr/>
            </p:nvSpPr>
            <p:spPr>
              <a:xfrm>
                <a:off x="5909583" y="5568486"/>
                <a:ext cx="2895088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F94230-E24C-CAED-E222-E4E59D35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583" y="5568486"/>
                <a:ext cx="2895088" cy="491417"/>
              </a:xfrm>
              <a:prstGeom prst="rect">
                <a:avLst/>
              </a:prstGeom>
              <a:blipFill>
                <a:blip r:embed="rId8"/>
                <a:stretch>
                  <a:fillRect l="-632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BDC9C5-5BFB-9E21-DBD4-464EF136C38A}"/>
              </a:ext>
            </a:extLst>
          </p:cNvPr>
          <p:cNvCxnSpPr/>
          <p:nvPr/>
        </p:nvCxnSpPr>
        <p:spPr>
          <a:xfrm flipH="1">
            <a:off x="6519505" y="6055567"/>
            <a:ext cx="364484" cy="39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0D8ABB-0A4C-0371-9679-C84B146E78EC}"/>
              </a:ext>
            </a:extLst>
          </p:cNvPr>
          <p:cNvCxnSpPr/>
          <p:nvPr/>
        </p:nvCxnSpPr>
        <p:spPr>
          <a:xfrm flipH="1">
            <a:off x="7824564" y="4017486"/>
            <a:ext cx="312982" cy="36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6A7AA8F-09F0-A10F-907E-C7F0F71A2D34}"/>
              </a:ext>
            </a:extLst>
          </p:cNvPr>
          <p:cNvSpPr txBox="1"/>
          <p:nvPr/>
        </p:nvSpPr>
        <p:spPr>
          <a:xfrm>
            <a:off x="7684133" y="3700915"/>
            <a:ext cx="15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cutoff</a:t>
            </a:r>
          </a:p>
        </p:txBody>
      </p:sp>
    </p:spTree>
    <p:extLst>
      <p:ext uri="{BB962C8B-B14F-4D97-AF65-F5344CB8AC3E}">
        <p14:creationId xmlns:p14="http://schemas.microsoft.com/office/powerpoint/2010/main" val="292373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7AD8F0-8D23-FB00-B9AE-298DC2EBF564}"/>
              </a:ext>
            </a:extLst>
          </p:cNvPr>
          <p:cNvSpPr txBox="1"/>
          <p:nvPr/>
        </p:nvSpPr>
        <p:spPr>
          <a:xfrm>
            <a:off x="341697" y="253867"/>
            <a:ext cx="958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is a Cauchy sequence? Much simpler terms!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D48B91-415E-68DD-BB7F-82A051371B14}"/>
                  </a:ext>
                </a:extLst>
              </p:cNvPr>
              <p:cNvSpPr txBox="1"/>
              <p:nvPr/>
            </p:nvSpPr>
            <p:spPr>
              <a:xfrm>
                <a:off x="1525550" y="1685038"/>
                <a:ext cx="8877238" cy="1211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3600" dirty="0"/>
                  <a:t> is a Hilbert basis</a:t>
                </a:r>
                <a:br>
                  <a:rPr lang="en-US" sz="3600" dirty="0"/>
                </a:br>
                <a:r>
                  <a:rPr lang="en-US" sz="3600" dirty="0"/>
                  <a:t>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begChr m:val="|"/>
                        <m:endChr m:val="⟩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6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if and only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D48B91-415E-68DD-BB7F-82A051371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550" y="1685038"/>
                <a:ext cx="8877238" cy="1211935"/>
              </a:xfrm>
              <a:prstGeom prst="rect">
                <a:avLst/>
              </a:prstGeom>
              <a:blipFill>
                <a:blip r:embed="rId2"/>
                <a:stretch>
                  <a:fillRect l="-2060" t="-7538" b="-1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37736F5-4002-A245-BE6F-1B99C9087A80}"/>
              </a:ext>
            </a:extLst>
          </p:cNvPr>
          <p:cNvSpPr txBox="1"/>
          <p:nvPr/>
        </p:nvSpPr>
        <p:spPr>
          <a:xfrm>
            <a:off x="844804" y="3914276"/>
            <a:ext cx="8316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If the sum of the square of the components</a:t>
            </a:r>
            <a:br>
              <a:rPr lang="en-US" sz="3600" dirty="0"/>
            </a:br>
            <a:r>
              <a:rPr lang="en-US" sz="3600" dirty="0"/>
              <a:t>converges, so does the vector sum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2DF7FA-9DFF-7A9A-871B-9D3C6562E935}"/>
              </a:ext>
            </a:extLst>
          </p:cNvPr>
          <p:cNvSpPr txBox="1"/>
          <p:nvPr/>
        </p:nvSpPr>
        <p:spPr>
          <a:xfrm>
            <a:off x="370958" y="5456254"/>
            <a:ext cx="8437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Mathematically nice… but physically?</a:t>
            </a:r>
          </a:p>
        </p:txBody>
      </p:sp>
    </p:spTree>
    <p:extLst>
      <p:ext uri="{BB962C8B-B14F-4D97-AF65-F5344CB8AC3E}">
        <p14:creationId xmlns:p14="http://schemas.microsoft.com/office/powerpoint/2010/main" val="112523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D48B91-415E-68DD-BB7F-82A051371B14}"/>
                  </a:ext>
                </a:extLst>
              </p:cNvPr>
              <p:cNvSpPr txBox="1"/>
              <p:nvPr/>
            </p:nvSpPr>
            <p:spPr>
              <a:xfrm>
                <a:off x="471191" y="400913"/>
                <a:ext cx="1136971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Suppose the operator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600" dirty="0"/>
                  <a:t> counts the number of particles and</a:t>
                </a:r>
                <a:br>
                  <a:rPr lang="en-US" sz="36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3600" dirty="0"/>
                  <a:t> are the eigenstates with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600" dirty="0"/>
                  <a:t> particles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D48B91-415E-68DD-BB7F-82A051371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91" y="400913"/>
                <a:ext cx="11369716" cy="1200329"/>
              </a:xfrm>
              <a:prstGeom prst="rect">
                <a:avLst/>
              </a:prstGeom>
              <a:blipFill>
                <a:blip r:embed="rId2"/>
                <a:stretch>
                  <a:fillRect l="-1609" t="-8122" r="-697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37736F5-4002-A245-BE6F-1B99C9087A80}"/>
              </a:ext>
            </a:extLst>
          </p:cNvPr>
          <p:cNvSpPr txBox="1"/>
          <p:nvPr/>
        </p:nvSpPr>
        <p:spPr>
          <a:xfrm>
            <a:off x="640126" y="3797176"/>
            <a:ext cx="1769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8BBC0C-41E5-62F2-BA5E-FE69F9EE056F}"/>
                  </a:ext>
                </a:extLst>
              </p:cNvPr>
              <p:cNvSpPr txBox="1"/>
              <p:nvPr/>
            </p:nvSpPr>
            <p:spPr>
              <a:xfrm>
                <a:off x="471191" y="1771970"/>
                <a:ext cx="66018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The expectation is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⟩=</m:t>
                    </m:r>
                    <m:d>
                      <m:dPr>
                        <m:begChr m:val="⟨"/>
                        <m:endChr m:val="⟩"/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8BBC0C-41E5-62F2-BA5E-FE69F9EE0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91" y="1771970"/>
                <a:ext cx="6601807" cy="646331"/>
              </a:xfrm>
              <a:prstGeom prst="rect">
                <a:avLst/>
              </a:prstGeom>
              <a:blipFill>
                <a:blip r:embed="rId3"/>
                <a:stretch>
                  <a:fillRect l="-2770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791EBC-2D09-859B-5B77-B9423DCCC904}"/>
                  </a:ext>
                </a:extLst>
              </p:cNvPr>
              <p:cNvSpPr txBox="1"/>
              <p:nvPr/>
            </p:nvSpPr>
            <p:spPr>
              <a:xfrm>
                <a:off x="1143523" y="2640263"/>
                <a:ext cx="10025052" cy="661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36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791EBC-2D09-859B-5B77-B9423DCC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23" y="2640263"/>
                <a:ext cx="10025052" cy="6615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694B974-3238-DC9D-7656-813D3110D0F6}"/>
              </a:ext>
            </a:extLst>
          </p:cNvPr>
          <p:cNvSpPr txBox="1"/>
          <p:nvPr/>
        </p:nvSpPr>
        <p:spPr>
          <a:xfrm>
            <a:off x="9026354" y="1587304"/>
            <a:ext cx="281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guaranteed to converge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D8A07A-36CC-6F92-2D34-EAC33AD79609}"/>
              </a:ext>
            </a:extLst>
          </p:cNvPr>
          <p:cNvCxnSpPr/>
          <p:nvPr/>
        </p:nvCxnSpPr>
        <p:spPr>
          <a:xfrm flipH="1">
            <a:off x="10030408" y="2095135"/>
            <a:ext cx="186612" cy="54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784FA7-D5FD-59A2-5371-8A828CA5E37D}"/>
                  </a:ext>
                </a:extLst>
              </p:cNvPr>
              <p:cNvSpPr txBox="1"/>
              <p:nvPr/>
            </p:nvSpPr>
            <p:spPr>
              <a:xfrm>
                <a:off x="2795580" y="3529740"/>
                <a:ext cx="1781578" cy="976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784FA7-D5FD-59A2-5371-8A828CA5E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80" y="3529740"/>
                <a:ext cx="1781578" cy="9763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AECD27-020C-C0F5-4F28-185A348245C5}"/>
                  </a:ext>
                </a:extLst>
              </p:cNvPr>
              <p:cNvSpPr txBox="1"/>
              <p:nvPr/>
            </p:nvSpPr>
            <p:spPr>
              <a:xfrm>
                <a:off x="4960208" y="3578535"/>
                <a:ext cx="4225580" cy="878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⟩=</m:t>
                    </m:r>
                    <m:nary>
                      <m:naryPr>
                        <m:chr m:val="∑"/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sz="3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AECD27-020C-C0F5-4F28-185A34824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208" y="3578535"/>
                <a:ext cx="4225580" cy="8787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F95910-94DE-ED10-68AF-48367533FA8B}"/>
                  </a:ext>
                </a:extLst>
              </p:cNvPr>
              <p:cNvSpPr txBox="1"/>
              <p:nvPr/>
            </p:nvSpPr>
            <p:spPr>
              <a:xfrm>
                <a:off x="879080" y="5100099"/>
                <a:ext cx="7256730" cy="8787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=+∞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F95910-94DE-ED10-68AF-48367533F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80" y="5100099"/>
                <a:ext cx="7256730" cy="8787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CAF063-1B5C-C563-BFA6-D249112180B1}"/>
              </a:ext>
            </a:extLst>
          </p:cNvPr>
          <p:cNvCxnSpPr>
            <a:cxnSpLocks/>
          </p:cNvCxnSpPr>
          <p:nvPr/>
        </p:nvCxnSpPr>
        <p:spPr>
          <a:xfrm flipH="1">
            <a:off x="6662057" y="5051303"/>
            <a:ext cx="171601" cy="31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8D60A3-08F5-6702-7CEF-AA39E85E7AAE}"/>
              </a:ext>
            </a:extLst>
          </p:cNvPr>
          <p:cNvSpPr txBox="1"/>
          <p:nvPr/>
        </p:nvSpPr>
        <p:spPr>
          <a:xfrm>
            <a:off x="6833658" y="4506098"/>
            <a:ext cx="2604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Harmonic series diverges!</a:t>
            </a:r>
            <a:br>
              <a:rPr lang="en-US" dirty="0"/>
            </a:br>
            <a:r>
              <a:rPr lang="en-US" dirty="0"/>
              <a:t>Infinitely many particles!</a:t>
            </a:r>
          </a:p>
        </p:txBody>
      </p:sp>
    </p:spTree>
    <p:extLst>
      <p:ext uri="{BB962C8B-B14F-4D97-AF65-F5344CB8AC3E}">
        <p14:creationId xmlns:p14="http://schemas.microsoft.com/office/powerpoint/2010/main" val="109832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2DA700-777E-F20D-B6F9-62712B41D12C}"/>
              </a:ext>
            </a:extLst>
          </p:cNvPr>
          <p:cNvSpPr txBox="1"/>
          <p:nvPr/>
        </p:nvSpPr>
        <p:spPr>
          <a:xfrm>
            <a:off x="219579" y="3009734"/>
            <a:ext cx="9599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We need infinite dimensional spaces to model quantities that are unbounded (no upper limit),</a:t>
            </a:r>
          </a:p>
          <a:p>
            <a:r>
              <a:rPr lang="en-US" sz="3600" dirty="0">
                <a:solidFill>
                  <a:srgbClr val="C00000"/>
                </a:solidFill>
              </a:rPr>
              <a:t>Hilbert spaces force us to include objects for which the expectation of those quantities are infinite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A0A24B-E86F-37D8-CF88-13CD4D2F9E7A}"/>
              </a:ext>
            </a:extLst>
          </p:cNvPr>
          <p:cNvCxnSpPr>
            <a:cxnSpLocks/>
          </p:cNvCxnSpPr>
          <p:nvPr/>
        </p:nvCxnSpPr>
        <p:spPr>
          <a:xfrm flipV="1">
            <a:off x="2540682" y="5318058"/>
            <a:ext cx="754840" cy="27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C154DD-C41A-3958-8243-44FE8BD6D0EC}"/>
              </a:ext>
            </a:extLst>
          </p:cNvPr>
          <p:cNvSpPr txBox="1"/>
          <p:nvPr/>
        </p:nvSpPr>
        <p:spPr>
          <a:xfrm>
            <a:off x="539735" y="5596864"/>
            <a:ext cx="243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 warned (and careful)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3480FD-1396-A968-1348-D933EB8EC754}"/>
                  </a:ext>
                </a:extLst>
              </p:cNvPr>
              <p:cNvSpPr txBox="1"/>
              <p:nvPr/>
            </p:nvSpPr>
            <p:spPr>
              <a:xfrm>
                <a:off x="276161" y="265899"/>
                <a:ext cx="1162945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Every continuous linear operator defined on the whole Hilbert space is bounded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every continuous unbounded operator is not defined on the whole Hilbert space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3480FD-1396-A968-1348-D933EB8EC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61" y="265899"/>
                <a:ext cx="11629450" cy="1754326"/>
              </a:xfrm>
              <a:prstGeom prst="rect">
                <a:avLst/>
              </a:prstGeom>
              <a:blipFill>
                <a:blip r:embed="rId2"/>
                <a:stretch>
                  <a:fillRect l="-1572" t="-5575" b="-12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6C5B746-CC4A-B1AC-2A21-428209B6E527}"/>
              </a:ext>
            </a:extLst>
          </p:cNvPr>
          <p:cNvSpPr txBox="1"/>
          <p:nvPr/>
        </p:nvSpPr>
        <p:spPr>
          <a:xfrm>
            <a:off x="3065632" y="2104962"/>
            <a:ext cx="7277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e.g. position, momentum, energy, number of particles, …</a:t>
            </a:r>
          </a:p>
        </p:txBody>
      </p:sp>
    </p:spTree>
    <p:extLst>
      <p:ext uri="{BB962C8B-B14F-4D97-AF65-F5344CB8AC3E}">
        <p14:creationId xmlns:p14="http://schemas.microsoft.com/office/powerpoint/2010/main" val="91962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35206D-7B84-59B2-F627-D11DA42FAC81}"/>
                  </a:ext>
                </a:extLst>
              </p:cNvPr>
              <p:cNvSpPr txBox="1"/>
              <p:nvPr/>
            </p:nvSpPr>
            <p:spPr>
              <a:xfrm>
                <a:off x="4248246" y="2794784"/>
                <a:ext cx="4937314" cy="795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)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35206D-7B84-59B2-F627-D11DA42FA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46" y="2794784"/>
                <a:ext cx="4937314" cy="795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4FC22B-10EA-97BE-CB36-756AB690FC30}"/>
                  </a:ext>
                </a:extLst>
              </p:cNvPr>
              <p:cNvSpPr txBox="1"/>
              <p:nvPr/>
            </p:nvSpPr>
            <p:spPr>
              <a:xfrm>
                <a:off x="4492955" y="479774"/>
                <a:ext cx="378501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4FC22B-10EA-97BE-CB36-756AB690F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955" y="479774"/>
                <a:ext cx="3785011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CD547E-6859-9E43-4E7B-2E321363A24A}"/>
                  </a:ext>
                </a:extLst>
              </p:cNvPr>
              <p:cNvSpPr txBox="1"/>
              <p:nvPr/>
            </p:nvSpPr>
            <p:spPr>
              <a:xfrm>
                <a:off x="713873" y="633663"/>
                <a:ext cx="29324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Discrete observable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CD547E-6859-9E43-4E7B-2E321363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73" y="633663"/>
                <a:ext cx="2932406" cy="461665"/>
              </a:xfrm>
              <a:prstGeom prst="rect">
                <a:avLst/>
              </a:prstGeom>
              <a:blipFill>
                <a:blip r:embed="rId4"/>
                <a:stretch>
                  <a:fillRect l="-31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E1CA59-EB7B-84C6-5F18-2E16ED9B98AF}"/>
                  </a:ext>
                </a:extLst>
              </p:cNvPr>
              <p:cNvSpPr txBox="1"/>
              <p:nvPr/>
            </p:nvSpPr>
            <p:spPr>
              <a:xfrm>
                <a:off x="9325385" y="172574"/>
                <a:ext cx="2579296" cy="1076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E1CA59-EB7B-84C6-5F18-2E16ED9B9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385" y="172574"/>
                <a:ext cx="2579296" cy="10766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97DCF0-2C5B-4E71-BDB0-C016488CEDE0}"/>
                  </a:ext>
                </a:extLst>
              </p:cNvPr>
              <p:cNvSpPr txBox="1"/>
              <p:nvPr/>
            </p:nvSpPr>
            <p:spPr>
              <a:xfrm>
                <a:off x="9325385" y="1392975"/>
                <a:ext cx="25553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=⟨</m:t>
                      </m:r>
                      <m:sSub>
                        <m:sSub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97DCF0-2C5B-4E71-BDB0-C016488CE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385" y="1392975"/>
                <a:ext cx="255537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CBD2B8-1687-9871-685F-8C0813DFD212}"/>
                  </a:ext>
                </a:extLst>
              </p:cNvPr>
              <p:cNvSpPr txBox="1"/>
              <p:nvPr/>
            </p:nvSpPr>
            <p:spPr>
              <a:xfrm>
                <a:off x="713873" y="2967335"/>
                <a:ext cx="33296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Continuous observable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CBD2B8-1687-9871-685F-8C0813DFD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73" y="2967335"/>
                <a:ext cx="3329694" cy="461665"/>
              </a:xfrm>
              <a:prstGeom prst="rect">
                <a:avLst/>
              </a:prstGeom>
              <a:blipFill>
                <a:blip r:embed="rId7"/>
                <a:stretch>
                  <a:fillRect l="-27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F2138F-EA84-03C8-0482-50492987BD76}"/>
                  </a:ext>
                </a:extLst>
              </p:cNvPr>
              <p:cNvSpPr txBox="1"/>
              <p:nvPr/>
            </p:nvSpPr>
            <p:spPr>
              <a:xfrm>
                <a:off x="8968493" y="2278972"/>
                <a:ext cx="3046475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F2138F-EA84-03C8-0482-50492987B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93" y="2278972"/>
                <a:ext cx="3046475" cy="10689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6F5F22-9F5A-C58B-0746-1F0A20D40560}"/>
                  </a:ext>
                </a:extLst>
              </p:cNvPr>
              <p:cNvSpPr txBox="1"/>
              <p:nvPr/>
            </p:nvSpPr>
            <p:spPr>
              <a:xfrm>
                <a:off x="8968493" y="3499373"/>
                <a:ext cx="29361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)=⟨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6F5F22-9F5A-C58B-0746-1F0A20D40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93" y="3499373"/>
                <a:ext cx="2936188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43B0306-918D-2BFD-8F06-C0E32AF051D5}"/>
              </a:ext>
            </a:extLst>
          </p:cNvPr>
          <p:cNvSpPr txBox="1"/>
          <p:nvPr/>
        </p:nvSpPr>
        <p:spPr>
          <a:xfrm>
            <a:off x="1533747" y="1716140"/>
            <a:ext cx="6418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Naïve extension to continuum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94AD9-4628-3080-E928-0157116355DB}"/>
              </a:ext>
            </a:extLst>
          </p:cNvPr>
          <p:cNvSpPr txBox="1"/>
          <p:nvPr/>
        </p:nvSpPr>
        <p:spPr>
          <a:xfrm>
            <a:off x="2095506" y="4947064"/>
            <a:ext cx="49962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… does not quite work!</a:t>
            </a:r>
          </a:p>
        </p:txBody>
      </p:sp>
    </p:spTree>
    <p:extLst>
      <p:ext uri="{BB962C8B-B14F-4D97-AF65-F5344CB8AC3E}">
        <p14:creationId xmlns:p14="http://schemas.microsoft.com/office/powerpoint/2010/main" val="335238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CD547E-6859-9E43-4E7B-2E321363A24A}"/>
                  </a:ext>
                </a:extLst>
              </p:cNvPr>
              <p:cNvSpPr txBox="1"/>
              <p:nvPr/>
            </p:nvSpPr>
            <p:spPr>
              <a:xfrm>
                <a:off x="713873" y="633663"/>
                <a:ext cx="29324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Discrete observable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CD547E-6859-9E43-4E7B-2E321363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73" y="633663"/>
                <a:ext cx="2932406" cy="461665"/>
              </a:xfrm>
              <a:prstGeom prst="rect">
                <a:avLst/>
              </a:prstGeom>
              <a:blipFill>
                <a:blip r:embed="rId4"/>
                <a:stretch>
                  <a:fillRect l="-31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E1CA59-EB7B-84C6-5F18-2E16ED9B98AF}"/>
                  </a:ext>
                </a:extLst>
              </p:cNvPr>
              <p:cNvSpPr txBox="1"/>
              <p:nvPr/>
            </p:nvSpPr>
            <p:spPr>
              <a:xfrm>
                <a:off x="9325385" y="172574"/>
                <a:ext cx="2579296" cy="1076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E1CA59-EB7B-84C6-5F18-2E16ED9B9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385" y="172574"/>
                <a:ext cx="2579296" cy="10766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97DCF0-2C5B-4E71-BDB0-C016488CEDE0}"/>
                  </a:ext>
                </a:extLst>
              </p:cNvPr>
              <p:cNvSpPr txBox="1"/>
              <p:nvPr/>
            </p:nvSpPr>
            <p:spPr>
              <a:xfrm>
                <a:off x="9325385" y="1392975"/>
                <a:ext cx="25553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=⟨</m:t>
                      </m:r>
                      <m:sSub>
                        <m:sSub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97DCF0-2C5B-4E71-BDB0-C016488CE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385" y="1392975"/>
                <a:ext cx="255537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CBD2B8-1687-9871-685F-8C0813DFD212}"/>
                  </a:ext>
                </a:extLst>
              </p:cNvPr>
              <p:cNvSpPr txBox="1"/>
              <p:nvPr/>
            </p:nvSpPr>
            <p:spPr>
              <a:xfrm>
                <a:off x="713873" y="2967335"/>
                <a:ext cx="33296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Continuous observable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CBD2B8-1687-9871-685F-8C0813DFD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73" y="2967335"/>
                <a:ext cx="3329694" cy="461665"/>
              </a:xfrm>
              <a:prstGeom prst="rect">
                <a:avLst/>
              </a:prstGeom>
              <a:blipFill>
                <a:blip r:embed="rId7"/>
                <a:stretch>
                  <a:fillRect l="-27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F2138F-EA84-03C8-0482-50492987BD76}"/>
                  </a:ext>
                </a:extLst>
              </p:cNvPr>
              <p:cNvSpPr txBox="1"/>
              <p:nvPr/>
            </p:nvSpPr>
            <p:spPr>
              <a:xfrm>
                <a:off x="8968493" y="2278972"/>
                <a:ext cx="3046475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F2138F-EA84-03C8-0482-50492987B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93" y="2278972"/>
                <a:ext cx="3046475" cy="10689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6F5F22-9F5A-C58B-0746-1F0A20D40560}"/>
                  </a:ext>
                </a:extLst>
              </p:cNvPr>
              <p:cNvSpPr txBox="1"/>
              <p:nvPr/>
            </p:nvSpPr>
            <p:spPr>
              <a:xfrm>
                <a:off x="8968493" y="3499373"/>
                <a:ext cx="29361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)=⟨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6F5F22-9F5A-C58B-0746-1F0A20D40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493" y="3499373"/>
                <a:ext cx="2936188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B2DDBF-9290-CB98-1618-9690A2149BB1}"/>
              </a:ext>
            </a:extLst>
          </p:cNvPr>
          <p:cNvCxnSpPr>
            <a:cxnSpLocks/>
          </p:cNvCxnSpPr>
          <p:nvPr/>
        </p:nvCxnSpPr>
        <p:spPr>
          <a:xfrm flipV="1">
            <a:off x="4492292" y="1249215"/>
            <a:ext cx="2123112" cy="523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3A2E7F-1E5D-2C6E-6862-3EE2507BB006}"/>
                  </a:ext>
                </a:extLst>
              </p:cNvPr>
              <p:cNvSpPr txBox="1"/>
              <p:nvPr/>
            </p:nvSpPr>
            <p:spPr>
              <a:xfrm>
                <a:off x="1662026" y="1588434"/>
                <a:ext cx="2923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probability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3A2E7F-1E5D-2C6E-6862-3EE2507BB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026" y="1588434"/>
                <a:ext cx="2923877" cy="369332"/>
              </a:xfrm>
              <a:prstGeom prst="rect">
                <a:avLst/>
              </a:prstGeom>
              <a:blipFill>
                <a:blip r:embed="rId10"/>
                <a:stretch>
                  <a:fillRect t="-10000" r="-104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9EB3AB-8CF4-5570-07E2-D818FECF940D}"/>
                  </a:ext>
                </a:extLst>
              </p:cNvPr>
              <p:cNvSpPr txBox="1"/>
              <p:nvPr/>
            </p:nvSpPr>
            <p:spPr>
              <a:xfrm>
                <a:off x="914497" y="2167117"/>
                <a:ext cx="3844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probability density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9EB3AB-8CF4-5570-07E2-D818FECF9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97" y="2167117"/>
                <a:ext cx="3844129" cy="369332"/>
              </a:xfrm>
              <a:prstGeom prst="rect">
                <a:avLst/>
              </a:prstGeom>
              <a:blipFill>
                <a:blip r:embed="rId11"/>
                <a:stretch>
                  <a:fillRect t="-8197" r="-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45C1FB-0AF3-EF8C-EF97-48C44795ECB6}"/>
              </a:ext>
            </a:extLst>
          </p:cNvPr>
          <p:cNvCxnSpPr>
            <a:cxnSpLocks/>
          </p:cNvCxnSpPr>
          <p:nvPr/>
        </p:nvCxnSpPr>
        <p:spPr>
          <a:xfrm>
            <a:off x="4670854" y="2397211"/>
            <a:ext cx="1823252" cy="57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ADA2FB-04C4-3FC5-8A7E-743B744758E1}"/>
              </a:ext>
            </a:extLst>
          </p:cNvPr>
          <p:cNvSpPr txBox="1"/>
          <p:nvPr/>
        </p:nvSpPr>
        <p:spPr>
          <a:xfrm>
            <a:off x="5490519" y="1566214"/>
            <a:ext cx="3709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They work differently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under change of variables!!!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D50AD-F049-5144-71C0-AA0660748158}"/>
                  </a:ext>
                </a:extLst>
              </p:cNvPr>
              <p:cNvSpPr txBox="1"/>
              <p:nvPr/>
            </p:nvSpPr>
            <p:spPr>
              <a:xfrm>
                <a:off x="505123" y="4268571"/>
                <a:ext cx="20656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D50AD-F049-5144-71C0-AA0660748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23" y="4268571"/>
                <a:ext cx="2065630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3B4438-CAF7-8215-BF26-B6997622FE9A}"/>
              </a:ext>
            </a:extLst>
          </p:cNvPr>
          <p:cNvCxnSpPr>
            <a:cxnSpLocks/>
          </p:cNvCxnSpPr>
          <p:nvPr/>
        </p:nvCxnSpPr>
        <p:spPr>
          <a:xfrm>
            <a:off x="1037968" y="4145704"/>
            <a:ext cx="395416" cy="26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463889-B387-6069-3D2A-C0D350382F5E}"/>
                  </a:ext>
                </a:extLst>
              </p:cNvPr>
              <p:cNvSpPr txBox="1"/>
              <p:nvPr/>
            </p:nvSpPr>
            <p:spPr>
              <a:xfrm>
                <a:off x="6436407" y="4141117"/>
                <a:ext cx="23828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463889-B387-6069-3D2A-C0D350382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407" y="4141117"/>
                <a:ext cx="2382895" cy="707886"/>
              </a:xfrm>
              <a:prstGeom prst="rect">
                <a:avLst/>
              </a:prstGeom>
              <a:blipFill>
                <a:blip r:embed="rId13"/>
                <a:stretch>
                  <a:fillRect b="-7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E636EA6-B59C-48E6-7DD7-766ACF07FCDF}"/>
              </a:ext>
            </a:extLst>
          </p:cNvPr>
          <p:cNvSpPr txBox="1"/>
          <p:nvPr/>
        </p:nvSpPr>
        <p:spPr>
          <a:xfrm>
            <a:off x="177347" y="3718006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5A2BDE-E94D-C739-5872-2DFB2506923B}"/>
                  </a:ext>
                </a:extLst>
              </p:cNvPr>
              <p:cNvSpPr txBox="1"/>
              <p:nvPr/>
            </p:nvSpPr>
            <p:spPr>
              <a:xfrm>
                <a:off x="538073" y="5431307"/>
                <a:ext cx="20658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F5A2BDE-E94D-C739-5872-2DFB25069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73" y="5431307"/>
                <a:ext cx="2065887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39383D0-8C9E-381F-CEFC-993856839593}"/>
                  </a:ext>
                </a:extLst>
              </p:cNvPr>
              <p:cNvSpPr txBox="1"/>
              <p:nvPr/>
            </p:nvSpPr>
            <p:spPr>
              <a:xfrm>
                <a:off x="2889415" y="4260875"/>
                <a:ext cx="30626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39383D0-8C9E-381F-CEFC-993856839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415" y="4260875"/>
                <a:ext cx="3062633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CD1B83-292F-5D05-3B3E-1D90E4DB79A2}"/>
                  </a:ext>
                </a:extLst>
              </p:cNvPr>
              <p:cNvSpPr txBox="1"/>
              <p:nvPr/>
            </p:nvSpPr>
            <p:spPr>
              <a:xfrm>
                <a:off x="2678579" y="5080095"/>
                <a:ext cx="3845220" cy="1324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rad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CD1B83-292F-5D05-3B3E-1D90E4DB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579" y="5080095"/>
                <a:ext cx="3845220" cy="132497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F19DA4-8403-403A-29A2-D575F0C9F9DF}"/>
                  </a:ext>
                </a:extLst>
              </p:cNvPr>
              <p:cNvSpPr txBox="1"/>
              <p:nvPr/>
            </p:nvSpPr>
            <p:spPr>
              <a:xfrm>
                <a:off x="6257193" y="5253030"/>
                <a:ext cx="2966646" cy="984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F19DA4-8403-403A-29A2-D575F0C9F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193" y="5253030"/>
                <a:ext cx="2966646" cy="9845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3E8EAB-934F-84C2-B944-A4CE3A37004C}"/>
              </a:ext>
            </a:extLst>
          </p:cNvPr>
          <p:cNvCxnSpPr>
            <a:cxnSpLocks/>
          </p:cNvCxnSpPr>
          <p:nvPr/>
        </p:nvCxnSpPr>
        <p:spPr>
          <a:xfrm>
            <a:off x="856735" y="4145704"/>
            <a:ext cx="805291" cy="140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08A52E-BF7E-22B6-05C4-D536E4EF60F4}"/>
                  </a:ext>
                </a:extLst>
              </p:cNvPr>
              <p:cNvSpPr txBox="1"/>
              <p:nvPr/>
            </p:nvSpPr>
            <p:spPr>
              <a:xfrm>
                <a:off x="4248246" y="2794784"/>
                <a:ext cx="4937314" cy="7951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)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08A52E-BF7E-22B6-05C4-D536E4EF6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46" y="2794784"/>
                <a:ext cx="4937314" cy="7951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7E081D-EA18-B137-5E52-9B1C9C8FD996}"/>
                  </a:ext>
                </a:extLst>
              </p:cNvPr>
              <p:cNvSpPr txBox="1"/>
              <p:nvPr/>
            </p:nvSpPr>
            <p:spPr>
              <a:xfrm>
                <a:off x="4492955" y="479774"/>
                <a:ext cx="378501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4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4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4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7E081D-EA18-B137-5E52-9B1C9C8FD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955" y="479774"/>
                <a:ext cx="3785011" cy="7694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29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69112</TotalTime>
  <Words>1113</Words>
  <Application>Microsoft Office PowerPoint</Application>
  <PresentationFormat>Widescreen</PresentationFormat>
  <Paragraphs>221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231</cp:revision>
  <dcterms:created xsi:type="dcterms:W3CDTF">2021-04-07T15:17:47Z</dcterms:created>
  <dcterms:modified xsi:type="dcterms:W3CDTF">2023-11-16T15:21:20Z</dcterms:modified>
</cp:coreProperties>
</file>