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76" r:id="rId2"/>
    <p:sldId id="973" r:id="rId3"/>
    <p:sldId id="978" r:id="rId4"/>
    <p:sldId id="992" r:id="rId5"/>
    <p:sldId id="995" r:id="rId6"/>
    <p:sldId id="971" r:id="rId7"/>
    <p:sldId id="986" r:id="rId8"/>
    <p:sldId id="979" r:id="rId9"/>
    <p:sldId id="980" r:id="rId10"/>
    <p:sldId id="981" r:id="rId11"/>
    <p:sldId id="982" r:id="rId12"/>
    <p:sldId id="983" r:id="rId13"/>
    <p:sldId id="984" r:id="rId14"/>
    <p:sldId id="946" r:id="rId15"/>
    <p:sldId id="987" r:id="rId16"/>
    <p:sldId id="964" r:id="rId17"/>
    <p:sldId id="988" r:id="rId18"/>
    <p:sldId id="989" r:id="rId19"/>
    <p:sldId id="890" r:id="rId20"/>
    <p:sldId id="893" r:id="rId21"/>
    <p:sldId id="965" r:id="rId22"/>
    <p:sldId id="985" r:id="rId23"/>
    <p:sldId id="887" r:id="rId24"/>
    <p:sldId id="990" r:id="rId25"/>
    <p:sldId id="991" r:id="rId26"/>
    <p:sldId id="912" r:id="rId27"/>
    <p:sldId id="993" r:id="rId28"/>
    <p:sldId id="894" r:id="rId29"/>
    <p:sldId id="938" r:id="rId30"/>
    <p:sldId id="994" r:id="rId31"/>
    <p:sldId id="1004" r:id="rId32"/>
    <p:sldId id="966" r:id="rId33"/>
    <p:sldId id="996" r:id="rId34"/>
    <p:sldId id="972" r:id="rId35"/>
    <p:sldId id="1005" r:id="rId36"/>
    <p:sldId id="997" r:id="rId37"/>
    <p:sldId id="998" r:id="rId38"/>
    <p:sldId id="1008" r:id="rId39"/>
    <p:sldId id="999" r:id="rId40"/>
    <p:sldId id="1000" r:id="rId41"/>
    <p:sldId id="1001" r:id="rId42"/>
    <p:sldId id="1009" r:id="rId43"/>
    <p:sldId id="1002" r:id="rId44"/>
    <p:sldId id="1003" r:id="rId45"/>
    <p:sldId id="975" r:id="rId46"/>
    <p:sldId id="1006" r:id="rId47"/>
    <p:sldId id="899" r:id="rId48"/>
    <p:sldId id="1010" r:id="rId49"/>
    <p:sldId id="1007" r:id="rId50"/>
    <p:sldId id="974" r:id="rId51"/>
    <p:sldId id="9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8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42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8" Type="http://schemas.openxmlformats.org/officeDocument/2006/relationships/image" Target="../media/image53.png"/><Relationship Id="rId26" Type="http://schemas.openxmlformats.org/officeDocument/2006/relationships/image" Target="../media/image4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7" Type="http://schemas.openxmlformats.org/officeDocument/2006/relationships/image" Target="../media/image52.png"/><Relationship Id="rId25" Type="http://schemas.openxmlformats.org/officeDocument/2006/relationships/image" Target="../media/image451.png"/><Relationship Id="rId2" Type="http://schemas.openxmlformats.org/officeDocument/2006/relationships/image" Target="../media/image32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7.png"/><Relationship Id="rId24" Type="http://schemas.openxmlformats.org/officeDocument/2006/relationships/image" Target="../media/image441.png"/><Relationship Id="rId5" Type="http://schemas.openxmlformats.org/officeDocument/2006/relationships/image" Target="../media/image350.png"/><Relationship Id="rId23" Type="http://schemas.openxmlformats.org/officeDocument/2006/relationships/image" Target="../media/image48.png"/><Relationship Id="rId28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340.png"/><Relationship Id="rId9" Type="http://schemas.openxmlformats.org/officeDocument/2006/relationships/image" Target="../media/image45.png"/><Relationship Id="rId22" Type="http://schemas.openxmlformats.org/officeDocument/2006/relationships/image" Target="../media/image57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.png"/><Relationship Id="rId5" Type="http://schemas.openxmlformats.org/officeDocument/2006/relationships/image" Target="../media/image220.png"/><Relationship Id="rId10" Type="http://schemas.openxmlformats.org/officeDocument/2006/relationships/image" Target="../media/image61.png"/><Relationship Id="rId4" Type="http://schemas.openxmlformats.org/officeDocument/2006/relationships/image" Target="../media/image21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72.png"/><Relationship Id="rId18" Type="http://schemas.openxmlformats.org/officeDocument/2006/relationships/image" Target="../media/image74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71.png"/><Relationship Id="rId17" Type="http://schemas.openxmlformats.org/officeDocument/2006/relationships/image" Target="../media/image73.png"/><Relationship Id="rId2" Type="http://schemas.openxmlformats.org/officeDocument/2006/relationships/image" Target="../media/image3500.png"/><Relationship Id="rId16" Type="http://schemas.openxmlformats.org/officeDocument/2006/relationships/image" Target="../media/image14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1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9100.png"/><Relationship Id="rId10" Type="http://schemas.openxmlformats.org/officeDocument/2006/relationships/image" Target="../media/image7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69.png"/><Relationship Id="rId14" Type="http://schemas.openxmlformats.org/officeDocument/2006/relationships/image" Target="../media/image512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5" Type="http://schemas.openxmlformats.org/officeDocument/2006/relationships/image" Target="../media/image73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06.png"/><Relationship Id="rId23" Type="http://schemas.openxmlformats.org/officeDocument/2006/relationships/image" Target="../media/image105.png"/><Relationship Id="rId28" Type="http://schemas.openxmlformats.org/officeDocument/2006/relationships/image" Target="../media/image78.png"/><Relationship Id="rId22" Type="http://schemas.openxmlformats.org/officeDocument/2006/relationships/image" Target="../media/image104.png"/><Relationship Id="rId27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650.png"/><Relationship Id="rId7" Type="http://schemas.openxmlformats.org/officeDocument/2006/relationships/image" Target="../media/image600.png"/><Relationship Id="rId12" Type="http://schemas.openxmlformats.org/officeDocument/2006/relationships/image" Target="../media/image69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11" Type="http://schemas.openxmlformats.org/officeDocument/2006/relationships/image" Target="../media/image680.png"/><Relationship Id="rId5" Type="http://schemas.openxmlformats.org/officeDocument/2006/relationships/image" Target="../media/image580.png"/><Relationship Id="rId10" Type="http://schemas.openxmlformats.org/officeDocument/2006/relationships/image" Target="../media/image670.png"/><Relationship Id="rId4" Type="http://schemas.openxmlformats.org/officeDocument/2006/relationships/image" Target="../media/image570.png"/><Relationship Id="rId9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3" Type="http://schemas.openxmlformats.org/officeDocument/2006/relationships/image" Target="../media/image701.png"/><Relationship Id="rId7" Type="http://schemas.openxmlformats.org/officeDocument/2006/relationships/image" Target="../media/image740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2.png"/><Relationship Id="rId5" Type="http://schemas.openxmlformats.org/officeDocument/2006/relationships/image" Target="../media/image72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2.png"/><Relationship Id="rId3" Type="http://schemas.openxmlformats.org/officeDocument/2006/relationships/image" Target="../media/image672.png"/><Relationship Id="rId7" Type="http://schemas.openxmlformats.org/officeDocument/2006/relationships/image" Target="../media/image712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2.png"/><Relationship Id="rId5" Type="http://schemas.openxmlformats.org/officeDocument/2006/relationships/image" Target="../media/image693.png"/><Relationship Id="rId4" Type="http://schemas.openxmlformats.org/officeDocument/2006/relationships/image" Target="../media/image6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25" Type="http://schemas.openxmlformats.org/officeDocument/2006/relationships/image" Target="../media/image86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.png"/><Relationship Id="rId6" Type="http://schemas.openxmlformats.org/officeDocument/2006/relationships/image" Target="../media/image671.png"/><Relationship Id="rId23" Type="http://schemas.openxmlformats.org/officeDocument/2006/relationships/image" Target="../media/image8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.png"/><Relationship Id="rId23" Type="http://schemas.openxmlformats.org/officeDocument/2006/relationships/image" Target="../media/image80.png"/><Relationship Id="rId28" Type="http://schemas.openxmlformats.org/officeDocument/2006/relationships/image" Target="../media/image92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.png"/><Relationship Id="rId9" Type="http://schemas.openxmlformats.org/officeDocument/2006/relationships/image" Target="../media/image800.png"/><Relationship Id="rId30" Type="http://schemas.openxmlformats.org/officeDocument/2006/relationships/image" Target="../media/image94.png"/><Relationship Id="rId35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11" Type="http://schemas.openxmlformats.org/officeDocument/2006/relationships/image" Target="../media/image951.png"/><Relationship Id="rId5" Type="http://schemas.openxmlformats.org/officeDocument/2006/relationships/image" Target="../media/image122.png"/><Relationship Id="rId10" Type="http://schemas.openxmlformats.org/officeDocument/2006/relationships/image" Target="../media/image941.png"/><Relationship Id="rId4" Type="http://schemas.openxmlformats.org/officeDocument/2006/relationships/image" Target="../media/image121.png"/><Relationship Id="rId9" Type="http://schemas.openxmlformats.org/officeDocument/2006/relationships/image" Target="../media/image9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25.png"/><Relationship Id="rId5" Type="http://schemas.openxmlformats.org/officeDocument/2006/relationships/image" Target="../media/image124.png"/><Relationship Id="rId31" Type="http://schemas.openxmlformats.org/officeDocument/2006/relationships/image" Target="../media/image96.png"/><Relationship Id="rId4" Type="http://schemas.openxmlformats.org/officeDocument/2006/relationships/image" Target="../media/image123.png"/><Relationship Id="rId30" Type="http://schemas.openxmlformats.org/officeDocument/2006/relationships/image" Target="../media/image9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1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22.png"/><Relationship Id="rId18" Type="http://schemas.openxmlformats.org/officeDocument/2006/relationships/image" Target="../media/image271.png"/><Relationship Id="rId3" Type="http://schemas.openxmlformats.org/officeDocument/2006/relationships/image" Target="../media/image160.png"/><Relationship Id="rId21" Type="http://schemas.openxmlformats.org/officeDocument/2006/relationships/image" Target="../media/image300.png"/><Relationship Id="rId7" Type="http://schemas.openxmlformats.org/officeDocument/2006/relationships/image" Target="../media/image200.png"/><Relationship Id="rId17" Type="http://schemas.openxmlformats.org/officeDocument/2006/relationships/image" Target="../media/image261.png"/><Relationship Id="rId2" Type="http://schemas.openxmlformats.org/officeDocument/2006/relationships/image" Target="../media/image150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5" Type="http://schemas.openxmlformats.org/officeDocument/2006/relationships/image" Target="../media/image181.png"/><Relationship Id="rId15" Type="http://schemas.openxmlformats.org/officeDocument/2006/relationships/image" Target="../media/image129.png"/><Relationship Id="rId23" Type="http://schemas.openxmlformats.org/officeDocument/2006/relationships/image" Target="../media/image321.png"/><Relationship Id="rId19" Type="http://schemas.openxmlformats.org/officeDocument/2006/relationships/image" Target="../media/image821.png"/><Relationship Id="rId4" Type="http://schemas.openxmlformats.org/officeDocument/2006/relationships/image" Target="../media/image128.png"/><Relationship Id="rId14" Type="http://schemas.openxmlformats.org/officeDocument/2006/relationships/image" Target="../media/image2320.png"/><Relationship Id="rId22" Type="http://schemas.openxmlformats.org/officeDocument/2006/relationships/image" Target="../media/image3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130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image" Target="../media/image940.png"/><Relationship Id="rId18" Type="http://schemas.openxmlformats.org/officeDocument/2006/relationships/image" Target="../media/image990.png"/><Relationship Id="rId3" Type="http://schemas.openxmlformats.org/officeDocument/2006/relationships/image" Target="../media/image840.png"/><Relationship Id="rId7" Type="http://schemas.openxmlformats.org/officeDocument/2006/relationships/image" Target="../media/image881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83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1.png"/><Relationship Id="rId11" Type="http://schemas.openxmlformats.org/officeDocument/2006/relationships/image" Target="../media/image920.png"/><Relationship Id="rId5" Type="http://schemas.openxmlformats.org/officeDocument/2006/relationships/image" Target="../media/image861.png"/><Relationship Id="rId15" Type="http://schemas.openxmlformats.org/officeDocument/2006/relationships/image" Target="../media/image960.png"/><Relationship Id="rId10" Type="http://schemas.openxmlformats.org/officeDocument/2006/relationships/image" Target="../media/image911.png"/><Relationship Id="rId19" Type="http://schemas.openxmlformats.org/officeDocument/2006/relationships/image" Target="../media/image1000.png"/><Relationship Id="rId4" Type="http://schemas.openxmlformats.org/officeDocument/2006/relationships/image" Target="../media/image850.png"/><Relationship Id="rId9" Type="http://schemas.openxmlformats.org/officeDocument/2006/relationships/image" Target="../media/image901.png"/><Relationship Id="rId14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1.png"/><Relationship Id="rId13" Type="http://schemas.openxmlformats.org/officeDocument/2006/relationships/image" Target="../media/image1050.png"/><Relationship Id="rId3" Type="http://schemas.openxmlformats.org/officeDocument/2006/relationships/image" Target="../media/image155.png"/><Relationship Id="rId7" Type="http://schemas.openxmlformats.org/officeDocument/2006/relationships/image" Target="../media/image1120.png"/><Relationship Id="rId12" Type="http://schemas.openxmlformats.org/officeDocument/2006/relationships/image" Target="../media/image104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11" Type="http://schemas.openxmlformats.org/officeDocument/2006/relationships/image" Target="../media/image1160.png"/><Relationship Id="rId5" Type="http://schemas.openxmlformats.org/officeDocument/2006/relationships/image" Target="../media/image1030.png"/><Relationship Id="rId10" Type="http://schemas.openxmlformats.org/officeDocument/2006/relationships/image" Target="../media/image115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1.png"/><Relationship Id="rId18" Type="http://schemas.openxmlformats.org/officeDocument/2006/relationships/image" Target="../media/image178.png"/><Relationship Id="rId26" Type="http://schemas.openxmlformats.org/officeDocument/2006/relationships/image" Target="../media/image188.png"/><Relationship Id="rId3" Type="http://schemas.openxmlformats.org/officeDocument/2006/relationships/image" Target="../media/image159.png"/><Relationship Id="rId21" Type="http://schemas.openxmlformats.org/officeDocument/2006/relationships/image" Target="../media/image183.png"/><Relationship Id="rId7" Type="http://schemas.openxmlformats.org/officeDocument/2006/relationships/image" Target="../media/image1640.png"/><Relationship Id="rId12" Type="http://schemas.openxmlformats.org/officeDocument/2006/relationships/image" Target="../media/image169.png"/><Relationship Id="rId17" Type="http://schemas.openxmlformats.org/officeDocument/2006/relationships/image" Target="../media/image177.png"/><Relationship Id="rId25" Type="http://schemas.openxmlformats.org/officeDocument/2006/relationships/image" Target="../media/image187.png"/><Relationship Id="rId2" Type="http://schemas.openxmlformats.org/officeDocument/2006/relationships/image" Target="../media/image1060.png"/><Relationship Id="rId16" Type="http://schemas.openxmlformats.org/officeDocument/2006/relationships/image" Target="../media/image176.png"/><Relationship Id="rId20" Type="http://schemas.openxmlformats.org/officeDocument/2006/relationships/image" Target="../media/image182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24" Type="http://schemas.openxmlformats.org/officeDocument/2006/relationships/image" Target="../media/image186.png"/><Relationship Id="rId5" Type="http://schemas.openxmlformats.org/officeDocument/2006/relationships/image" Target="../media/image1620.png"/><Relationship Id="rId15" Type="http://schemas.openxmlformats.org/officeDocument/2006/relationships/image" Target="../media/image175.png"/><Relationship Id="rId23" Type="http://schemas.openxmlformats.org/officeDocument/2006/relationships/image" Target="../media/image185.png"/><Relationship Id="rId28" Type="http://schemas.openxmlformats.org/officeDocument/2006/relationships/image" Target="../media/image191.png"/><Relationship Id="rId10" Type="http://schemas.openxmlformats.org/officeDocument/2006/relationships/image" Target="../media/image1670.png"/><Relationship Id="rId19" Type="http://schemas.openxmlformats.org/officeDocument/2006/relationships/image" Target="../media/image179.png"/><Relationship Id="rId31" Type="http://schemas.openxmlformats.org/officeDocument/2006/relationships/image" Target="../media/image1071.png"/><Relationship Id="rId4" Type="http://schemas.openxmlformats.org/officeDocument/2006/relationships/image" Target="../media/image161.png"/><Relationship Id="rId9" Type="http://schemas.openxmlformats.org/officeDocument/2006/relationships/image" Target="../media/image1660.png"/><Relationship Id="rId14" Type="http://schemas.openxmlformats.org/officeDocument/2006/relationships/image" Target="../media/image174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Relationship Id="rId30" Type="http://schemas.openxmlformats.org/officeDocument/2006/relationships/image" Target="../media/image19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5.png"/><Relationship Id="rId5" Type="http://schemas.openxmlformats.org/officeDocument/2006/relationships/image" Target="../media/image137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6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13" Type="http://schemas.openxmlformats.org/officeDocument/2006/relationships/image" Target="../media/image1430.png"/><Relationship Id="rId18" Type="http://schemas.openxmlformats.org/officeDocument/2006/relationships/image" Target="../media/image1480.png"/><Relationship Id="rId3" Type="http://schemas.openxmlformats.org/officeDocument/2006/relationships/image" Target="../media/image1310.png"/><Relationship Id="rId21" Type="http://schemas.openxmlformats.org/officeDocument/2006/relationships/image" Target="../media/image152.png"/><Relationship Id="rId7" Type="http://schemas.openxmlformats.org/officeDocument/2006/relationships/image" Target="../media/image1350.png"/><Relationship Id="rId12" Type="http://schemas.openxmlformats.org/officeDocument/2006/relationships/image" Target="../media/image1420.png"/><Relationship Id="rId17" Type="http://schemas.openxmlformats.org/officeDocument/2006/relationships/image" Target="../media/image1470.png"/><Relationship Id="rId2" Type="http://schemas.openxmlformats.org/officeDocument/2006/relationships/image" Target="../media/image1300.png"/><Relationship Id="rId16" Type="http://schemas.openxmlformats.org/officeDocument/2006/relationships/image" Target="../media/image146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0.png"/><Relationship Id="rId11" Type="http://schemas.openxmlformats.org/officeDocument/2006/relationships/image" Target="../media/image1390.png"/><Relationship Id="rId5" Type="http://schemas.openxmlformats.org/officeDocument/2006/relationships/image" Target="../media/image1330.png"/><Relationship Id="rId15" Type="http://schemas.openxmlformats.org/officeDocument/2006/relationships/image" Target="../media/image1450.png"/><Relationship Id="rId23" Type="http://schemas.openxmlformats.org/officeDocument/2006/relationships/image" Target="../media/image154.png"/><Relationship Id="rId10" Type="http://schemas.openxmlformats.org/officeDocument/2006/relationships/image" Target="../media/image1380.png"/><Relationship Id="rId19" Type="http://schemas.openxmlformats.org/officeDocument/2006/relationships/image" Target="../media/image149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Relationship Id="rId22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5" Type="http://schemas.openxmlformats.org/officeDocument/2006/relationships/image" Target="../media/image190.png"/><Relationship Id="rId4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7" Type="http://schemas.openxmlformats.org/officeDocument/2006/relationships/image" Target="../media/image910.png"/><Relationship Id="rId2" Type="http://schemas.openxmlformats.org/officeDocument/2006/relationships/image" Target="../media/image3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6" Type="http://schemas.openxmlformats.org/officeDocument/2006/relationships/image" Target="../media/image810.png"/><Relationship Id="rId15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11.png"/><Relationship Id="rId12" Type="http://schemas.openxmlformats.org/officeDocument/2006/relationships/image" Target="../media/image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Assumptions of Physics 2023-24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Reversing phase-space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BCDA1D-A65C-A2E1-E52F-7691680E908B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FC4B50-7B4B-C316-2A72-BCD35CFE7386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EB1D9-76CF-7988-8484-C6E1892F9013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2572D-5153-F4AB-7EF2-F85D51D69A10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9EFFC-63B0-9F9A-1A55-972FBDEAD08A}"/>
              </a:ext>
            </a:extLst>
          </p:cNvPr>
          <p:cNvCxnSpPr>
            <a:cxnSpLocks/>
            <a:stCxn id="313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2831C-21B2-A0A4-F7AF-725D5F7CC80E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A64AEA-CA30-A319-1CB2-033783DF68C4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C7E825-3C2F-888C-91A6-AB9598C71964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937384-C0F5-1212-0E15-5608BC0C4E40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E99EAA7-23DC-D09F-CD96-F7FD5AD0C9F9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739B4B04-DAF8-8AC9-9D44-9BB763DAD70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5F185EC-260F-7111-A9D7-FE13ADAA053F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1C5E7B9-6DC3-6EFE-9CA9-9690F7590185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A03688-45AE-8AEC-C8F5-BF4C192E9917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F20CCD4-495F-7989-3CFF-A040CD11C346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788A1A92-A61B-C6D6-3361-4992943F6E2C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319" name="Oval 8">
                <a:extLst>
                  <a:ext uri="{FF2B5EF4-FFF2-40B4-BE49-F238E27FC236}">
                    <a16:creationId xmlns:a16="http://schemas.microsoft.com/office/drawing/2014/main" id="{4978869E-C75C-63E1-D854-7E315C183299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D77F60CA-330D-6CDA-61BA-01135BE24B87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160010F-7A11-F227-8B84-AA38B974AB02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C94A57-02A9-0B37-80F8-640C16F2CA70}"/>
              </a:ext>
            </a:extLst>
          </p:cNvPr>
          <p:cNvCxnSpPr>
            <a:cxnSpLocks/>
            <a:endCxn id="317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B491523-983C-5E51-B86E-41AFDA3115C7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1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64B161-2694-00B4-6422-35EC00630A05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47D55E-BF5D-7712-E66D-40B196FDC2DF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9A11859-8469-4DD0-B25A-95483955857B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485D8A9-C344-B616-CB45-7546574E4D4A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A977BD7-B02C-69E1-773A-2B16C5869A42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4695048-67EA-EEF5-6436-9ED637A9E489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03FB6D1-B432-07D9-C6B8-611407D591DB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89FCFF-7ACD-2B48-EE16-9051D436A2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DEE1350-1CE5-3F46-224D-FD2F49C48C8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74EE6AB-4978-A7F3-5FB9-BC92D2C686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5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6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20F5CD54-C521-15E6-6102-33F138ADF0BC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A999DD2-565D-0CA6-8690-D33BCA07EB14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04963-D323-2FB6-B22B-3E991B0D529A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1073A4F-0DA9-8CD3-BF38-FB8C6DA4CAD2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20CE69B-719B-0679-CBA6-519963304E42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2CFC078-F902-F586-2BBC-C1FDCFC400A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4D8588B-33D5-727B-337F-05FD185BFB6F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D19CF6A-7F2E-C643-392D-4C3265D7F025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870C8E-1564-4D81-6C04-87F472DAE049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98DDF-E983-EF6A-00DF-813DB6C0E755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415409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0989-F1D7-3929-AD3B-A43DE98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particles under potential forces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B8F4-8AB7-330F-BA8C-429FDD0F71A3}"/>
              </a:ext>
            </a:extLst>
          </p:cNvPr>
          <p:cNvSpPr txBox="1"/>
          <p:nvPr/>
        </p:nvSpPr>
        <p:spPr>
          <a:xfrm>
            <a:off x="328269" y="982203"/>
            <a:ext cx="46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Kinematic equivalence assumption: the state can be recovered from space-time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/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5C819-42D7-41E8-5FA7-CC4C6CCBE64A}"/>
              </a:ext>
            </a:extLst>
          </p:cNvPr>
          <p:cNvCxnSpPr>
            <a:cxnSpLocks/>
          </p:cNvCxnSpPr>
          <p:nvPr/>
        </p:nvCxnSpPr>
        <p:spPr>
          <a:xfrm flipV="1">
            <a:off x="1585551" y="2623807"/>
            <a:ext cx="404327" cy="4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BDEB66-408F-9C1D-D120-3FF1AC2B0D57}"/>
              </a:ext>
            </a:extLst>
          </p:cNvPr>
          <p:cNvCxnSpPr>
            <a:cxnSpLocks/>
          </p:cNvCxnSpPr>
          <p:nvPr/>
        </p:nvCxnSpPr>
        <p:spPr>
          <a:xfrm flipV="1">
            <a:off x="2590457" y="2840892"/>
            <a:ext cx="33056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C8666-47E0-1AEE-CA28-4D59DAAB1E61}"/>
              </a:ext>
            </a:extLst>
          </p:cNvPr>
          <p:cNvSpPr txBox="1"/>
          <p:nvPr/>
        </p:nvSpPr>
        <p:spPr>
          <a:xfrm>
            <a:off x="1955884" y="3417724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Fixes the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F8D37-523D-4A29-0582-5609B4F9FB94}"/>
              </a:ext>
            </a:extLst>
          </p:cNvPr>
          <p:cNvSpPr txBox="1"/>
          <p:nvPr/>
        </p:nvSpPr>
        <p:spPr>
          <a:xfrm>
            <a:off x="288412" y="2663055"/>
            <a:ext cx="204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Must be a linear transformation</a:t>
            </a:r>
            <a:br>
              <a:rPr lang="en-US" sz="1400" dirty="0"/>
            </a:br>
            <a:r>
              <a:rPr lang="en-US" sz="1400" dirty="0"/>
              <a:t>in terms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/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/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271DF-C0E9-B14C-C9C8-1E6004E37F19}"/>
              </a:ext>
            </a:extLst>
          </p:cNvPr>
          <p:cNvSpPr txBox="1"/>
          <p:nvPr/>
        </p:nvSpPr>
        <p:spPr>
          <a:xfrm>
            <a:off x="5001388" y="1286065"/>
            <a:ext cx="18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the previous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/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EB5573-363E-AC99-28AC-B15875802B1D}"/>
              </a:ext>
            </a:extLst>
          </p:cNvPr>
          <p:cNvSpPr txBox="1"/>
          <p:nvPr/>
        </p:nvSpPr>
        <p:spPr>
          <a:xfrm>
            <a:off x="5894950" y="3406567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Hamiltonian for massive particles under potential forces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F0354-B976-AB34-9699-8AB975450FDD}"/>
              </a:ext>
            </a:extLst>
          </p:cNvPr>
          <p:cNvSpPr txBox="1"/>
          <p:nvPr/>
        </p:nvSpPr>
        <p:spPr>
          <a:xfrm>
            <a:off x="427486" y="5901675"/>
            <a:ext cx="880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The laws themselves are highly constrained by simple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67B1A-66EB-BB17-7141-CC223847A8E8}"/>
              </a:ext>
            </a:extLst>
          </p:cNvPr>
          <p:cNvSpPr txBox="1"/>
          <p:nvPr/>
        </p:nvSpPr>
        <p:spPr>
          <a:xfrm>
            <a:off x="1691181" y="4075848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Mass quantifies number of states per unit of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/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Higher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states to go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harder to accelerate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blipFill>
                <a:blip r:embed="rId6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C9F154-A9E7-5119-1255-D7A3D97D88F1}"/>
              </a:ext>
            </a:extLst>
          </p:cNvPr>
          <p:cNvSpPr txBox="1"/>
          <p:nvPr/>
        </p:nvSpPr>
        <p:spPr>
          <a:xfrm>
            <a:off x="4390421" y="49872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/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Zero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zero states within finite range of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velocity is fixed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blipFill>
                <a:blip r:embed="rId7"/>
                <a:stretch>
                  <a:fillRect l="-6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1E7EC1B-9BC1-9E7E-6704-0D6B2346C8B5}"/>
              </a:ext>
            </a:extLst>
          </p:cNvPr>
          <p:cNvGrpSpPr/>
          <p:nvPr/>
        </p:nvGrpSpPr>
        <p:grpSpPr>
          <a:xfrm>
            <a:off x="3702057" y="2156624"/>
            <a:ext cx="2236262" cy="1106629"/>
            <a:chOff x="5838694" y="5424727"/>
            <a:chExt cx="2236262" cy="11066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BE390-3C17-B127-1A22-9901FFE69A2F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020E46-9DAA-4972-3706-D9A7A0951AA7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C939F4-35BE-ED91-24D0-51BAB3714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9ED8CE0-8FDD-2223-DA92-D42768615DF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1E83FD1-ACB0-97BE-2252-A4CAA07C12B1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B40DF8-5C76-4C59-3C33-C914643C5E8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1E8E23-7BFE-B4E2-D012-B383BCF6B84D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2276E9-25DB-75E8-A8DC-8FF3EC8369A1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7DB58F-AC47-EC3B-4804-D7B543FBBD26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9A0C67-133E-C5B6-8EA8-CE68E0F7276A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800D2E-F21E-27B4-16DF-62882818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34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E21-2B52-F201-D847-2D4811E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Relativistic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A83-7AEB-4908-9872-8B6D4A421C07}"/>
              </a:ext>
            </a:extLst>
          </p:cNvPr>
          <p:cNvSpPr txBox="1"/>
          <p:nvPr/>
        </p:nvSpPr>
        <p:spPr>
          <a:xfrm>
            <a:off x="8437106" y="912968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antiparticles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9DA3E8-EA5F-649B-3BD1-102F776560A9}"/>
              </a:ext>
            </a:extLst>
          </p:cNvPr>
          <p:cNvGrpSpPr/>
          <p:nvPr/>
        </p:nvGrpSpPr>
        <p:grpSpPr>
          <a:xfrm>
            <a:off x="7302688" y="1346812"/>
            <a:ext cx="3020788" cy="1396568"/>
            <a:chOff x="7261940" y="2742965"/>
            <a:chExt cx="3020788" cy="139656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49DE55-CBE3-4C04-8888-A1A1045FBC27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C558B4-A0CF-A530-8303-EACF444F4CE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BDB26E-C8BC-B39E-8526-137180991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0F286D-039F-EEE9-95D6-7CF32848D361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BD9805-7EA6-44E6-4D18-F6E744799DBC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A96B94-7705-0E66-9322-229118901DFB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4E4D8D-7EA3-0A8C-3C07-F4F00702ADC1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64DCFC-20A1-84C7-9F70-F5EF7EAA7289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D5997A-CA49-2191-82C9-2CE7229A85F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1A8ED9-D1B5-06E8-F02A-0CBFC6885FF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7E74F1-AAC6-7893-97D4-4D28BA800A5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416D38-B824-4C47-BBD8-CF957E37FE4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57ABD4-0CD2-6E9F-D110-D2D81C98227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284892-ACD0-A11D-E9CA-778D6901825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8B4125-AC4F-6FCB-D0D8-3B316317507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F86CB-80D7-09E1-A51A-08DAA85FDA2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/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3E87B65-EAAB-70E1-F97D-251A67511B7B}"/>
              </a:ext>
            </a:extLst>
          </p:cNvPr>
          <p:cNvSpPr txBox="1"/>
          <p:nvPr/>
        </p:nvSpPr>
        <p:spPr>
          <a:xfrm>
            <a:off x="278087" y="1017715"/>
            <a:ext cx="663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Relativistic aspects without space-time and in Newtonian mechanics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82DEF6-62F4-2026-75D5-7EFDB09C912A}"/>
              </a:ext>
            </a:extLst>
          </p:cNvPr>
          <p:cNvGrpSpPr/>
          <p:nvPr/>
        </p:nvGrpSpPr>
        <p:grpSpPr>
          <a:xfrm>
            <a:off x="3128995" y="1554783"/>
            <a:ext cx="3629263" cy="1202021"/>
            <a:chOff x="7802683" y="1774592"/>
            <a:chExt cx="3629263" cy="12020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1CC13-548A-5600-8CBC-07A5878D8132}"/>
                </a:ext>
              </a:extLst>
            </p:cNvPr>
            <p:cNvGrpSpPr/>
            <p:nvPr/>
          </p:nvGrpSpPr>
          <p:grpSpPr>
            <a:xfrm>
              <a:off x="7802683" y="1774592"/>
              <a:ext cx="3629263" cy="820087"/>
              <a:chOff x="3308505" y="2814584"/>
              <a:chExt cx="3629263" cy="82008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1A7F66-FF90-25BB-E4BC-E5B6EB265635}"/>
                  </a:ext>
                </a:extLst>
              </p:cNvPr>
              <p:cNvSpPr/>
              <p:nvPr/>
            </p:nvSpPr>
            <p:spPr>
              <a:xfrm>
                <a:off x="4795499" y="2814584"/>
                <a:ext cx="472903" cy="8200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58DD43E-6923-B63D-8E1D-6EB83D93B6F4}"/>
                      </a:ext>
                    </a:extLst>
                  </p:cNvPr>
                  <p:cNvSpPr/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16FACA0-71A8-D121-FA7B-22DE3FC8B3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863CA7-70EF-6B2A-01B1-F763220F42C8}"/>
                </a:ext>
              </a:extLst>
            </p:cNvPr>
            <p:cNvSpPr txBox="1"/>
            <p:nvPr/>
          </p:nvSpPr>
          <p:spPr>
            <a:xfrm>
              <a:off x="8319749" y="2668836"/>
              <a:ext cx="255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rest mass scaled by time dilation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DB6F9A-B960-9CB3-109D-4C8C7DE6725E}"/>
              </a:ext>
            </a:extLst>
          </p:cNvPr>
          <p:cNvGrpSpPr/>
          <p:nvPr/>
        </p:nvGrpSpPr>
        <p:grpSpPr>
          <a:xfrm>
            <a:off x="358477" y="1640022"/>
            <a:ext cx="2341860" cy="1146850"/>
            <a:chOff x="4664900" y="1427641"/>
            <a:chExt cx="2341860" cy="114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/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,0, 0]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FB8C4-9693-FF2A-5007-2515D32BA24B}"/>
                </a:ext>
              </a:extLst>
            </p:cNvPr>
            <p:cNvSpPr txBox="1"/>
            <p:nvPr/>
          </p:nvSpPr>
          <p:spPr>
            <a:xfrm>
              <a:off x="4664900" y="1427641"/>
              <a:ext cx="2341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potential of the displacement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DB1C7D-E516-3333-7FED-1872FE176350}"/>
                </a:ext>
              </a:extLst>
            </p:cNvPr>
            <p:cNvSpPr txBox="1"/>
            <p:nvPr/>
          </p:nvSpPr>
          <p:spPr>
            <a:xfrm>
              <a:off x="4673204" y="2266714"/>
              <a:ext cx="232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energy-momentum co-vector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1B66AB9-B51B-4A5A-0D15-D891C837CC97}"/>
              </a:ext>
            </a:extLst>
          </p:cNvPr>
          <p:cNvSpPr txBox="1"/>
          <p:nvPr/>
        </p:nvSpPr>
        <p:spPr>
          <a:xfrm>
            <a:off x="8187472" y="2777768"/>
            <a:ext cx="313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Affine parameter anti-aligned with time:</a:t>
            </a:r>
          </a:p>
          <a:p>
            <a:r>
              <a:rPr lang="en-US" sz="1400" dirty="0"/>
              <a:t>parameterization “goes back”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8EC898D-E7C4-1184-6779-373F9A9BDC1C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30101-A059-534A-B151-D66E70F4FC82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D1E40C-F08F-1628-7381-F822BE337D87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763C46-A284-EF85-7598-DED1E48EED69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/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States are counted at equal time:</a:t>
                </a:r>
                <a:br>
                  <a:rPr lang="en-US" sz="1400" dirty="0"/>
                </a:br>
                <a:r>
                  <a:rPr lang="en-US" sz="1400" dirty="0"/>
                  <a:t>temporal DOF orthogonal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blipFill>
                <a:blip r:embed="rId23"/>
                <a:stretch>
                  <a:fillRect t="-1282" r="-348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AD7C3390-1FC4-33DF-9122-4DD87B4CB479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1BDDC-363A-9D19-D0A5-0A297E9662D2}"/>
              </a:ext>
            </a:extLst>
          </p:cNvPr>
          <p:cNvGrpSpPr/>
          <p:nvPr/>
        </p:nvGrpSpPr>
        <p:grpSpPr>
          <a:xfrm>
            <a:off x="6133057" y="4804177"/>
            <a:ext cx="2152396" cy="1246379"/>
            <a:chOff x="9456942" y="3821519"/>
            <a:chExt cx="2152396" cy="124637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BA3DC7-20E4-D90B-6EBC-55E230A6C9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734" y="4094772"/>
              <a:ext cx="0" cy="973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FA2091-2950-4251-0B28-47F20F0D73D9}"/>
                </a:ext>
              </a:extLst>
            </p:cNvPr>
            <p:cNvCxnSpPr>
              <a:cxnSpLocks/>
            </p:cNvCxnSpPr>
            <p:nvPr/>
          </p:nvCxnSpPr>
          <p:spPr>
            <a:xfrm>
              <a:off x="9456942" y="4762871"/>
              <a:ext cx="17548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6448FB-CC3F-88F0-F967-5E1A98D84BB1}"/>
                    </a:ext>
                  </a:extLst>
                </p:cNvPr>
                <p:cNvSpPr txBox="1"/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FCCD9D-0778-F047-CC82-4F6207DF5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0B905FC-465E-ED16-146D-BC0A49435A24}"/>
                    </a:ext>
                  </a:extLst>
                </p:cNvPr>
                <p:cNvSpPr txBox="1"/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3C8F8-0132-C240-EC01-949D9599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ADD4C6-8ED9-F292-8240-904DBFB56814}"/>
                </a:ext>
              </a:extLst>
            </p:cNvPr>
            <p:cNvCxnSpPr/>
            <p:nvPr/>
          </p:nvCxnSpPr>
          <p:spPr>
            <a:xfrm flipV="1">
              <a:off x="10364192" y="4058084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B03A41-1C4A-BB6B-4D7E-FB178315750E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21" y="4054262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96136AB5-F6B3-0D5D-9017-8141A6F0EBD0}"/>
                </a:ext>
              </a:extLst>
            </p:cNvPr>
            <p:cNvSpPr/>
            <p:nvPr/>
          </p:nvSpPr>
          <p:spPr>
            <a:xfrm>
              <a:off x="10848744" y="4316301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18A03536-AFB1-3040-DA93-A3D6480BC992}"/>
                </a:ext>
              </a:extLst>
            </p:cNvPr>
            <p:cNvSpPr/>
            <p:nvPr/>
          </p:nvSpPr>
          <p:spPr>
            <a:xfrm rot="16200000">
              <a:off x="10584380" y="4074908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686486-9961-36E4-1A8B-BA68AEE821AE}"/>
                </a:ext>
              </a:extLst>
            </p:cNvPr>
            <p:cNvSpPr txBox="1"/>
            <p:nvPr/>
          </p:nvSpPr>
          <p:spPr>
            <a:xfrm>
              <a:off x="10857209" y="428318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positions</a:t>
              </a:r>
              <a:br>
                <a:rPr lang="en-US" sz="1200" dirty="0"/>
              </a:br>
              <a:r>
                <a:rPr lang="en-US" sz="1200" dirty="0"/>
                <a:t>in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27E7B2-1C52-CEAE-9882-1D91DA22E386}"/>
                </a:ext>
              </a:extLst>
            </p:cNvPr>
            <p:cNvSpPr txBox="1"/>
            <p:nvPr/>
          </p:nvSpPr>
          <p:spPr>
            <a:xfrm>
              <a:off x="10345241" y="3821519"/>
              <a:ext cx="673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instants</a:t>
              </a:r>
              <a:br>
                <a:rPr lang="en-US" sz="1200" dirty="0"/>
              </a:br>
              <a:r>
                <a:rPr lang="en-US" sz="1200" dirty="0"/>
                <a:t>in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/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converts state count between space and time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blipFill>
                <a:blip r:embed="rId26"/>
                <a:stretch>
                  <a:fillRect t="-5660" r="-2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/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285B0A-E3EE-B541-1F54-6DF3CCC11B42}"/>
              </a:ext>
            </a:extLst>
          </p:cNvPr>
          <p:cNvCxnSpPr>
            <a:cxnSpLocks/>
          </p:cNvCxnSpPr>
          <p:nvPr/>
        </p:nvCxnSpPr>
        <p:spPr>
          <a:xfrm flipH="1">
            <a:off x="9054574" y="3770437"/>
            <a:ext cx="352046" cy="1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D7EF93E-CF6B-1DC7-5ABA-E59474FC1861}"/>
              </a:ext>
            </a:extLst>
          </p:cNvPr>
          <p:cNvSpPr txBox="1"/>
          <p:nvPr/>
        </p:nvSpPr>
        <p:spPr>
          <a:xfrm>
            <a:off x="9541781" y="3369600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Metric tensor quantifies</a:t>
            </a:r>
            <a:br>
              <a:rPr lang="en-US" sz="1400" dirty="0"/>
            </a:br>
            <a:r>
              <a:rPr lang="en-US" sz="1400" dirty="0"/>
              <a:t>states charted by</a:t>
            </a:r>
            <a:br>
              <a:rPr lang="en-US" sz="1400" dirty="0"/>
            </a:br>
            <a:r>
              <a:rPr lang="en-US" sz="1400" dirty="0"/>
              <a:t>position and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/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 clear idea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</m:oMath>
                </a14:m>
                <a:r>
                  <a:rPr lang="en-US" sz="1400" dirty="0"/>
                  <a:t> is…</a:t>
                </a:r>
              </a:p>
              <a:p>
                <a:r>
                  <a:rPr lang="en-US" sz="1400" dirty="0"/>
                  <a:t>Inertial forces?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blipFill>
                <a:blip r:embed="rId28"/>
                <a:stretch>
                  <a:fillRect l="-815" t="-1124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930A17-A843-445B-676F-86D17C758B3E}"/>
              </a:ext>
            </a:extLst>
          </p:cNvPr>
          <p:cNvCxnSpPr>
            <a:cxnSpLocks/>
          </p:cNvCxnSpPr>
          <p:nvPr/>
        </p:nvCxnSpPr>
        <p:spPr>
          <a:xfrm>
            <a:off x="6922612" y="3512772"/>
            <a:ext cx="175367" cy="26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4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EA74C6-60A5-ADCC-48C1-9CD106050801}"/>
              </a:ext>
            </a:extLst>
          </p:cNvPr>
          <p:cNvGrpSpPr/>
          <p:nvPr/>
        </p:nvGrpSpPr>
        <p:grpSpPr>
          <a:xfrm>
            <a:off x="1636246" y="5437307"/>
            <a:ext cx="5836138" cy="1321854"/>
            <a:chOff x="5905874" y="985462"/>
            <a:chExt cx="5836138" cy="13218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D1AFBDB-DD1C-3214-C033-911F24530972}"/>
                </a:ext>
              </a:extLst>
            </p:cNvPr>
            <p:cNvSpPr/>
            <p:nvPr/>
          </p:nvSpPr>
          <p:spPr>
            <a:xfrm>
              <a:off x="7111084" y="985462"/>
              <a:ext cx="2598871" cy="1321854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D166D46-2DAF-E35C-7F9C-744C0E74DCD6}"/>
                </a:ext>
              </a:extLst>
            </p:cNvPr>
            <p:cNvSpPr/>
            <p:nvPr/>
          </p:nvSpPr>
          <p:spPr>
            <a:xfrm>
              <a:off x="8381663" y="1043337"/>
              <a:ext cx="2192831" cy="112801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10408634" y="1028445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5905874" y="1124388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8491547" y="1307460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Lagrangian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F60-BB8D-8EC2-BB28-22BBE27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7" y="132485"/>
            <a:ext cx="11221479" cy="8974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Reverse physics gives us links between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45" r="-41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209111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82637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40629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341021" y="4980807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210078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Thermodynamics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2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433-6CB8-DC2A-7569-D7EF7DE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 as variability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0BEBDE-CA4F-00DB-C370-EEE9138B00E2}"/>
              </a:ext>
            </a:extLst>
          </p:cNvPr>
          <p:cNvGrpSpPr/>
          <p:nvPr/>
        </p:nvGrpSpPr>
        <p:grpSpPr>
          <a:xfrm>
            <a:off x="1045961" y="1126579"/>
            <a:ext cx="4212919" cy="2599887"/>
            <a:chOff x="25615" y="922706"/>
            <a:chExt cx="4212919" cy="25998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B75776-2DF7-1A2A-B677-DADB458098F5}"/>
                </a:ext>
              </a:extLst>
            </p:cNvPr>
            <p:cNvGrpSpPr/>
            <p:nvPr/>
          </p:nvGrpSpPr>
          <p:grpSpPr>
            <a:xfrm>
              <a:off x="257840" y="922787"/>
              <a:ext cx="1545110" cy="975859"/>
              <a:chOff x="257840" y="742950"/>
              <a:chExt cx="28956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005822-EA78-94BA-71E8-55B2025B4827}"/>
                  </a:ext>
                </a:extLst>
              </p:cNvPr>
              <p:cNvSpPr/>
              <p:nvPr/>
            </p:nvSpPr>
            <p:spPr>
              <a:xfrm>
                <a:off x="257840" y="742950"/>
                <a:ext cx="2895600" cy="1828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EE09BB0B-0883-D5D8-F0F4-E32174E5D7B9}"/>
                  </a:ext>
                </a:extLst>
              </p:cNvPr>
              <p:cNvSpPr/>
              <p:nvPr/>
            </p:nvSpPr>
            <p:spPr>
              <a:xfrm>
                <a:off x="1174899" y="13193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4D9D024-B78D-9BDF-B8AD-ACD1008183A4}"/>
                  </a:ext>
                </a:extLst>
              </p:cNvPr>
              <p:cNvSpPr/>
              <p:nvPr/>
            </p:nvSpPr>
            <p:spPr>
              <a:xfrm>
                <a:off x="935666" y="113989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9E21654-5C29-7EBF-E088-FD80098A0E19}"/>
                  </a:ext>
                </a:extLst>
              </p:cNvPr>
              <p:cNvSpPr/>
              <p:nvPr/>
            </p:nvSpPr>
            <p:spPr>
              <a:xfrm>
                <a:off x="2219548" y="159133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7E01EA-7E52-B996-DD90-B7A4F5BD70BD}"/>
                  </a:ext>
                </a:extLst>
              </p:cNvPr>
              <p:cNvSpPr/>
              <p:nvPr/>
            </p:nvSpPr>
            <p:spPr>
              <a:xfrm>
                <a:off x="573273" y="14770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9FD2D29-4079-3934-40CE-60E53FC50236}"/>
                  </a:ext>
                </a:extLst>
              </p:cNvPr>
              <p:cNvSpPr/>
              <p:nvPr/>
            </p:nvSpPr>
            <p:spPr>
              <a:xfrm>
                <a:off x="901553" y="18505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99FD0C-339C-6A6E-860B-E5EDCF94A16E}"/>
                  </a:ext>
                </a:extLst>
              </p:cNvPr>
              <p:cNvSpPr/>
              <p:nvPr/>
            </p:nvSpPr>
            <p:spPr>
              <a:xfrm>
                <a:off x="1705640" y="96977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ABF8D30-6DB9-780F-07FF-6D653FDD739B}"/>
                  </a:ext>
                </a:extLst>
              </p:cNvPr>
              <p:cNvSpPr/>
              <p:nvPr/>
            </p:nvSpPr>
            <p:spPr>
              <a:xfrm>
                <a:off x="1566531" y="16569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D86B55-D877-EE3B-5BFC-4E8EFD1D084B}"/>
                  </a:ext>
                </a:extLst>
              </p:cNvPr>
              <p:cNvSpPr/>
              <p:nvPr/>
            </p:nvSpPr>
            <p:spPr>
              <a:xfrm>
                <a:off x="1976331" y="128831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343EC2C-534F-ABAD-791F-1BA5C7B0E27B}"/>
                  </a:ext>
                </a:extLst>
              </p:cNvPr>
              <p:cNvSpPr/>
              <p:nvPr/>
            </p:nvSpPr>
            <p:spPr>
              <a:xfrm>
                <a:off x="2688266" y="15532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E1952DA-3969-9158-960C-DE761FF012E3}"/>
                  </a:ext>
                </a:extLst>
              </p:cNvPr>
              <p:cNvSpPr/>
              <p:nvPr/>
            </p:nvSpPr>
            <p:spPr>
              <a:xfrm>
                <a:off x="2190753" y="202062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D347CFB-8B92-F422-A9A3-0BECBD39066E}"/>
                  </a:ext>
                </a:extLst>
              </p:cNvPr>
              <p:cNvSpPr/>
              <p:nvPr/>
            </p:nvSpPr>
            <p:spPr>
              <a:xfrm>
                <a:off x="1456666" y="215752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52BB2C2-D1CD-9778-0E49-AC53A77CBD2F}"/>
                  </a:ext>
                </a:extLst>
              </p:cNvPr>
              <p:cNvSpPr/>
              <p:nvPr/>
            </p:nvSpPr>
            <p:spPr>
              <a:xfrm>
                <a:off x="2466312" y="113989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962176-FB22-2A95-DE5B-9C1A665C8E7F}"/>
                </a:ext>
              </a:extLst>
            </p:cNvPr>
            <p:cNvGrpSpPr/>
            <p:nvPr/>
          </p:nvGrpSpPr>
          <p:grpSpPr>
            <a:xfrm>
              <a:off x="2146439" y="1140893"/>
              <a:ext cx="1452442" cy="792886"/>
              <a:chOff x="6269665" y="747823"/>
              <a:chExt cx="2721935" cy="14859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FCE7922-1F3E-3742-0640-5BA4C00B21F2}"/>
                  </a:ext>
                </a:extLst>
              </p:cNvPr>
              <p:cNvSpPr/>
              <p:nvPr/>
            </p:nvSpPr>
            <p:spPr>
              <a:xfrm>
                <a:off x="6269665" y="747823"/>
                <a:ext cx="2721935" cy="1485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4C8BBA3D-8142-BBBD-3819-1AA0B58801DB}"/>
                  </a:ext>
                </a:extLst>
              </p:cNvPr>
              <p:cNvSpPr/>
              <p:nvPr/>
            </p:nvSpPr>
            <p:spPr>
              <a:xfrm>
                <a:off x="6743701" y="11669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828DBF1E-DF7B-1423-25D5-0A0EBC36331D}"/>
                  </a:ext>
                </a:extLst>
              </p:cNvPr>
              <p:cNvSpPr/>
              <p:nvPr/>
            </p:nvSpPr>
            <p:spPr>
              <a:xfrm>
                <a:off x="7341337" y="1328183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253D09-691A-AFBB-245F-1C85FC538891}"/>
                  </a:ext>
                </a:extLst>
              </p:cNvPr>
              <p:cNvSpPr/>
              <p:nvPr/>
            </p:nvSpPr>
            <p:spPr>
              <a:xfrm>
                <a:off x="7417537" y="8953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7673D5-B792-B6A8-D253-A03C9941E1F3}"/>
                  </a:ext>
                </a:extLst>
              </p:cNvPr>
              <p:cNvSpPr/>
              <p:nvPr/>
            </p:nvSpPr>
            <p:spPr>
              <a:xfrm>
                <a:off x="7101663" y="167196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B4C7993-7921-0779-6B1C-83131958E922}"/>
                  </a:ext>
                </a:extLst>
              </p:cNvPr>
              <p:cNvSpPr/>
              <p:nvPr/>
            </p:nvSpPr>
            <p:spPr>
              <a:xfrm>
                <a:off x="8327066" y="10763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3E54EF-7157-D174-3AF3-70E069FDDD5A}"/>
                  </a:ext>
                </a:extLst>
              </p:cNvPr>
              <p:cNvSpPr/>
              <p:nvPr/>
            </p:nvSpPr>
            <p:spPr>
              <a:xfrm>
                <a:off x="7772401" y="179513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3178280D-1F1C-45C5-1EB0-FC407914E0BF}"/>
                  </a:ext>
                </a:extLst>
              </p:cNvPr>
              <p:cNvSpPr/>
              <p:nvPr/>
            </p:nvSpPr>
            <p:spPr>
              <a:xfrm>
                <a:off x="7850377" y="1204582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3AA7BB60-0774-F727-4CC4-E27FF410072B}"/>
                  </a:ext>
                </a:extLst>
              </p:cNvPr>
              <p:cNvSpPr/>
              <p:nvPr/>
            </p:nvSpPr>
            <p:spPr>
              <a:xfrm>
                <a:off x="8268585" y="1557226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EAEC4E-6F96-D03D-9005-E36411EB6128}"/>
                </a:ext>
              </a:extLst>
            </p:cNvPr>
            <p:cNvGrpSpPr/>
            <p:nvPr/>
          </p:nvGrpSpPr>
          <p:grpSpPr>
            <a:xfrm>
              <a:off x="1256159" y="1845629"/>
              <a:ext cx="1260485" cy="975859"/>
              <a:chOff x="3570774" y="956931"/>
              <a:chExt cx="2362200" cy="18288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81FC13-F869-ECB0-AE84-3871879A68FE}"/>
                  </a:ext>
                </a:extLst>
              </p:cNvPr>
              <p:cNvSpPr/>
              <p:nvPr/>
            </p:nvSpPr>
            <p:spPr>
              <a:xfrm>
                <a:off x="4352266" y="2309923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AAC7105-01FF-EE74-1F81-588DD216F883}"/>
                  </a:ext>
                </a:extLst>
              </p:cNvPr>
              <p:cNvSpPr/>
              <p:nvPr/>
            </p:nvSpPr>
            <p:spPr>
              <a:xfrm>
                <a:off x="3570774" y="956931"/>
                <a:ext cx="2362200" cy="1828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2EDE4491-8508-DA9C-33E9-79313A867587}"/>
                  </a:ext>
                </a:extLst>
              </p:cNvPr>
              <p:cNvSpPr/>
              <p:nvPr/>
            </p:nvSpPr>
            <p:spPr>
              <a:xfrm>
                <a:off x="4922000" y="2172142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74A7C72-AB78-5880-52D1-36ABF9CAC9F0}"/>
                  </a:ext>
                </a:extLst>
              </p:cNvPr>
              <p:cNvSpPr/>
              <p:nvPr/>
            </p:nvSpPr>
            <p:spPr>
              <a:xfrm>
                <a:off x="3981671" y="192272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880FDDF-ADAA-B004-5801-3D3FA67E8FA6}"/>
                  </a:ext>
                </a:extLst>
              </p:cNvPr>
              <p:cNvSpPr/>
              <p:nvPr/>
            </p:nvSpPr>
            <p:spPr>
              <a:xfrm>
                <a:off x="4148912" y="14008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DA94DB8-D618-DAA8-0692-564DEADE5675}"/>
                  </a:ext>
                </a:extLst>
              </p:cNvPr>
              <p:cNvSpPr/>
              <p:nvPr/>
            </p:nvSpPr>
            <p:spPr>
              <a:xfrm>
                <a:off x="5488173" y="1531754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CACF1D9-CB23-5822-8026-28C0DE0A6417}"/>
                  </a:ext>
                </a:extLst>
              </p:cNvPr>
              <p:cNvSpPr/>
              <p:nvPr/>
            </p:nvSpPr>
            <p:spPr>
              <a:xfrm>
                <a:off x="4993543" y="173532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BD18040-726E-2687-DBDB-A4552E11DE9B}"/>
                  </a:ext>
                </a:extLst>
              </p:cNvPr>
              <p:cNvSpPr/>
              <p:nvPr/>
            </p:nvSpPr>
            <p:spPr>
              <a:xfrm>
                <a:off x="4475205" y="1785826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55FE2C44-CF49-5AE1-16D3-D147250251A2}"/>
                  </a:ext>
                </a:extLst>
              </p:cNvPr>
              <p:cNvSpPr/>
              <p:nvPr/>
            </p:nvSpPr>
            <p:spPr>
              <a:xfrm>
                <a:off x="5429247" y="1922722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E0D3D552-849B-C54F-CFF6-807249493492}"/>
                  </a:ext>
                </a:extLst>
              </p:cNvPr>
              <p:cNvSpPr/>
              <p:nvPr/>
            </p:nvSpPr>
            <p:spPr>
              <a:xfrm>
                <a:off x="4637574" y="11669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B3E2773-CF4B-6D32-E639-A0ED83F424E6}"/>
                  </a:ext>
                </a:extLst>
              </p:cNvPr>
              <p:cNvSpPr/>
              <p:nvPr/>
            </p:nvSpPr>
            <p:spPr>
              <a:xfrm>
                <a:off x="5146606" y="128078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0B696-BE1D-A315-085D-8F68EE6C24A7}"/>
                </a:ext>
              </a:extLst>
            </p:cNvPr>
            <p:cNvSpPr txBox="1"/>
            <p:nvPr/>
          </p:nvSpPr>
          <p:spPr>
            <a:xfrm>
              <a:off x="118175" y="2876262"/>
              <a:ext cx="4120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Shannon entropy quantifies the variability</a:t>
              </a:r>
              <a:br>
                <a:rPr lang="en-US" dirty="0"/>
              </a:br>
              <a:r>
                <a:rPr lang="en-US" dirty="0"/>
                <a:t>of the elements within a distribution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EA6A563-1799-B57C-8C41-8C68583FA7AC}"/>
                </a:ext>
              </a:extLst>
            </p:cNvPr>
            <p:cNvSpPr txBox="1"/>
            <p:nvPr/>
          </p:nvSpPr>
          <p:spPr>
            <a:xfrm>
              <a:off x="2961611" y="922706"/>
              <a:ext cx="1161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more variability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F8AC54-A0AB-1585-82E2-A01D2A324E1A}"/>
                </a:ext>
              </a:extLst>
            </p:cNvPr>
            <p:cNvSpPr txBox="1"/>
            <p:nvPr/>
          </p:nvSpPr>
          <p:spPr>
            <a:xfrm>
              <a:off x="25615" y="1927407"/>
              <a:ext cx="1062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less variability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E245A-4B11-9169-9609-0D2A9C759586}"/>
              </a:ext>
            </a:extLst>
          </p:cNvPr>
          <p:cNvGrpSpPr/>
          <p:nvPr/>
        </p:nvGrpSpPr>
        <p:grpSpPr>
          <a:xfrm>
            <a:off x="395210" y="4283775"/>
            <a:ext cx="4064248" cy="1428748"/>
            <a:chOff x="5668184" y="3972772"/>
            <a:chExt cx="4064248" cy="1428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88744B8-4D58-8DDC-5531-E57702435C7F}"/>
                    </a:ext>
                  </a:extLst>
                </p:cNvPr>
                <p:cNvSpPr txBox="1"/>
                <p:nvPr/>
              </p:nvSpPr>
              <p:spPr>
                <a:xfrm>
                  <a:off x="5668184" y="3972772"/>
                  <a:ext cx="39409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en-US" dirty="0"/>
                    <a:t> only indicator of variability</a:t>
                  </a:r>
                  <a:br>
                    <a:rPr lang="en-US" dirty="0"/>
                  </a:br>
                  <a:r>
                    <a:rPr lang="en-US" dirty="0"/>
                    <a:t>that satisfies simple requirements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88744B8-4D58-8DDC-5531-E5770243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184" y="3972772"/>
                  <a:ext cx="3940951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592748-EF5C-5259-8558-79555EF9F408}"/>
                    </a:ext>
                  </a:extLst>
                </p:cNvPr>
                <p:cNvSpPr txBox="1"/>
                <p:nvPr/>
              </p:nvSpPr>
              <p:spPr>
                <a:xfrm>
                  <a:off x="6113941" y="4662856"/>
                  <a:ext cx="3618491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b="0" dirty="0"/>
                    <a:t>Continuous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/>
                    <a:t> only</a:t>
                  </a:r>
                </a:p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dirty="0"/>
                    <a:t>Increases when number of cases increases</a:t>
                  </a:r>
                </a:p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dirty="0"/>
                    <a:t>Linear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592748-EF5C-5259-8558-79555EF9F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941" y="4662856"/>
                  <a:ext cx="3618491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673" t="-2479" b="-8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34A5D78-7F11-D9E3-59DD-F06DAE926F35}"/>
              </a:ext>
            </a:extLst>
          </p:cNvPr>
          <p:cNvSpPr txBox="1"/>
          <p:nvPr/>
        </p:nvSpPr>
        <p:spPr>
          <a:xfrm>
            <a:off x="5258880" y="4496805"/>
            <a:ext cx="3637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This characterization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works across disciplines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43816-1ED1-93A6-36EF-03F0E7F33A7F}"/>
              </a:ext>
            </a:extLst>
          </p:cNvPr>
          <p:cNvGrpSpPr/>
          <p:nvPr/>
        </p:nvGrpSpPr>
        <p:grpSpPr>
          <a:xfrm>
            <a:off x="6617456" y="1105037"/>
            <a:ext cx="4396396" cy="2490327"/>
            <a:chOff x="90315" y="3763971"/>
            <a:chExt cx="4396396" cy="249032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A0CC0FA-FF47-AE65-82E1-DA6D0AE2EB9A}"/>
                </a:ext>
              </a:extLst>
            </p:cNvPr>
            <p:cNvGrpSpPr/>
            <p:nvPr/>
          </p:nvGrpSpPr>
          <p:grpSpPr>
            <a:xfrm>
              <a:off x="2496481" y="4204524"/>
              <a:ext cx="721518" cy="523221"/>
              <a:chOff x="6097804" y="5041325"/>
              <a:chExt cx="721518" cy="5232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7DC694-D5D3-7B40-3F53-1FF229277640}"/>
                  </a:ext>
                </a:extLst>
              </p:cNvPr>
              <p:cNvSpPr/>
              <p:nvPr/>
            </p:nvSpPr>
            <p:spPr>
              <a:xfrm>
                <a:off x="6097804" y="5041325"/>
                <a:ext cx="721518" cy="5232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FED2A288-F25A-D951-123F-E4A47EF2073F}"/>
                  </a:ext>
                </a:extLst>
              </p:cNvPr>
              <p:cNvSpPr/>
              <p:nvPr/>
            </p:nvSpPr>
            <p:spPr>
              <a:xfrm>
                <a:off x="6347387" y="5161059"/>
                <a:ext cx="102207" cy="10220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32D645-E832-CB5A-BD44-052EAFB3B7B9}"/>
                  </a:ext>
                </a:extLst>
              </p:cNvPr>
              <p:cNvSpPr/>
              <p:nvPr/>
            </p:nvSpPr>
            <p:spPr>
              <a:xfrm>
                <a:off x="6184188" y="5346941"/>
                <a:ext cx="102207" cy="1022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0AF0D2E-82C9-5FAD-5266-0A30A774E9A7}"/>
                  </a:ext>
                </a:extLst>
              </p:cNvPr>
              <p:cNvSpPr/>
              <p:nvPr/>
            </p:nvSpPr>
            <p:spPr>
              <a:xfrm>
                <a:off x="6636292" y="5169162"/>
                <a:ext cx="102207" cy="1022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0A9A14C9-6D98-A897-36D7-4192A172ADA0}"/>
                  </a:ext>
                </a:extLst>
              </p:cNvPr>
              <p:cNvSpPr/>
              <p:nvPr/>
            </p:nvSpPr>
            <p:spPr>
              <a:xfrm>
                <a:off x="6438612" y="5321388"/>
                <a:ext cx="153311" cy="153311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882E43-08C5-116A-FD6B-0A368B5FE95B}"/>
                </a:ext>
              </a:extLst>
            </p:cNvPr>
            <p:cNvSpPr txBox="1"/>
            <p:nvPr/>
          </p:nvSpPr>
          <p:spPr>
            <a:xfrm>
              <a:off x="2898904" y="5441829"/>
              <a:ext cx="261453" cy="3508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F0517AF-750E-F83F-B35D-10D33E17DD8C}"/>
                </a:ext>
              </a:extLst>
            </p:cNvPr>
            <p:cNvSpPr/>
            <p:nvPr/>
          </p:nvSpPr>
          <p:spPr>
            <a:xfrm>
              <a:off x="4274852" y="5926168"/>
              <a:ext cx="123593" cy="5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D27F200-993C-5BB3-CE24-FE721C83A159}"/>
                </a:ext>
              </a:extLst>
            </p:cNvPr>
            <p:cNvSpPr/>
            <p:nvPr/>
          </p:nvSpPr>
          <p:spPr>
            <a:xfrm>
              <a:off x="4142927" y="5851296"/>
              <a:ext cx="216492" cy="102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923875-36DE-A2EC-B1D0-DBB6CB550F06}"/>
                </a:ext>
              </a:extLst>
            </p:cNvPr>
            <p:cNvSpPr/>
            <p:nvPr/>
          </p:nvSpPr>
          <p:spPr>
            <a:xfrm>
              <a:off x="3552615" y="5552294"/>
              <a:ext cx="804243" cy="37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FA26DE6-2D00-C027-5B7B-6B150FED777E}"/>
                </a:ext>
              </a:extLst>
            </p:cNvPr>
            <p:cNvSpPr/>
            <p:nvPr/>
          </p:nvSpPr>
          <p:spPr>
            <a:xfrm>
              <a:off x="3976112" y="5613558"/>
              <a:ext cx="102207" cy="102207"/>
            </a:xfrm>
            <a:prstGeom prst="triangl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E9C766-F386-16B4-0EC4-512B978CBF13}"/>
                </a:ext>
              </a:extLst>
            </p:cNvPr>
            <p:cNvSpPr/>
            <p:nvPr/>
          </p:nvSpPr>
          <p:spPr>
            <a:xfrm>
              <a:off x="3690823" y="5682946"/>
              <a:ext cx="102207" cy="102207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608600E-13FB-6883-6CD4-F0BCB0540365}"/>
                </a:ext>
              </a:extLst>
            </p:cNvPr>
            <p:cNvSpPr/>
            <p:nvPr/>
          </p:nvSpPr>
          <p:spPr>
            <a:xfrm>
              <a:off x="3882533" y="5784060"/>
              <a:ext cx="102207" cy="102207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F4ABC58E-A806-C532-21D9-2602CAB673DF}"/>
                </a:ext>
              </a:extLst>
            </p:cNvPr>
            <p:cNvSpPr/>
            <p:nvPr/>
          </p:nvSpPr>
          <p:spPr>
            <a:xfrm>
              <a:off x="4166286" y="5657395"/>
              <a:ext cx="153311" cy="153311"/>
            </a:xfrm>
            <a:prstGeom prst="star5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4BCF269-7DDA-8781-6599-484B5A227A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6868" y="5721754"/>
              <a:ext cx="264864" cy="22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1CADA4-C4ED-9D7A-533A-A5D4597D8CD0}"/>
                </a:ext>
              </a:extLst>
            </p:cNvPr>
            <p:cNvSpPr txBox="1"/>
            <p:nvPr/>
          </p:nvSpPr>
          <p:spPr>
            <a:xfrm>
              <a:off x="90315" y="3763971"/>
              <a:ext cx="439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Meaning depends on the type of distribution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EC7EF0-85BD-5BCA-56B9-7010AFB7044B}"/>
                </a:ext>
              </a:extLst>
            </p:cNvPr>
            <p:cNvSpPr txBox="1"/>
            <p:nvPr/>
          </p:nvSpPr>
          <p:spPr>
            <a:xfrm>
              <a:off x="190518" y="4186500"/>
              <a:ext cx="2088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Statistical distribution:</a:t>
              </a:r>
              <a:br>
                <a:rPr lang="en-US" sz="1400" dirty="0"/>
              </a:br>
              <a:r>
                <a:rPr lang="en-US" sz="1400" dirty="0"/>
                <a:t>variability of what is there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884327-36ED-DD08-06D6-80EBB0B682CB}"/>
                </a:ext>
              </a:extLst>
            </p:cNvPr>
            <p:cNvSpPr txBox="1"/>
            <p:nvPr/>
          </p:nvSpPr>
          <p:spPr>
            <a:xfrm>
              <a:off x="1329915" y="4925753"/>
              <a:ext cx="2613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 distribution:</a:t>
              </a:r>
              <a:br>
                <a:rPr lang="en-US" sz="1400" dirty="0"/>
              </a:br>
              <a:r>
                <a:rPr lang="en-US" sz="1400" dirty="0"/>
                <a:t>variability of what could be there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5181E8-2225-631B-C632-C6B03BD29DCF}"/>
                </a:ext>
              </a:extLst>
            </p:cNvPr>
            <p:cNvSpPr txBox="1"/>
            <p:nvPr/>
          </p:nvSpPr>
          <p:spPr>
            <a:xfrm>
              <a:off x="190518" y="5731078"/>
              <a:ext cx="3324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Credence distribution:</a:t>
              </a:r>
              <a:br>
                <a:rPr lang="en-US" sz="1400" dirty="0"/>
              </a:br>
              <a:r>
                <a:rPr lang="en-US" sz="1400" dirty="0"/>
                <a:t>variability of what one believes to be there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2F383A0-5173-E4BC-D65D-FD03FB8C13BE}"/>
                </a:ext>
              </a:extLst>
            </p:cNvPr>
            <p:cNvGrpSpPr/>
            <p:nvPr/>
          </p:nvGrpSpPr>
          <p:grpSpPr>
            <a:xfrm>
              <a:off x="204137" y="4591234"/>
              <a:ext cx="957028" cy="978663"/>
              <a:chOff x="6583811" y="4473276"/>
              <a:chExt cx="957028" cy="9786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9348407-2C78-DB33-07BB-FF09F9948D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7074" y="4807795"/>
                <a:ext cx="181484" cy="238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B8B934-D5ED-A998-3FAF-CA657B0CBE51}"/>
                  </a:ext>
                </a:extLst>
              </p:cNvPr>
              <p:cNvSpPr txBox="1"/>
              <p:nvPr/>
            </p:nvSpPr>
            <p:spPr>
              <a:xfrm>
                <a:off x="6583811" y="4473276"/>
                <a:ext cx="261453" cy="350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 Rounded MT Bold" panose="020F0704030504030204" pitchFamily="34" charset="0"/>
                  </a:rPr>
                  <a:t>?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E091199-5DDF-8E7E-EB6B-676481322C4D}"/>
                  </a:ext>
                </a:extLst>
              </p:cNvPr>
              <p:cNvGrpSpPr/>
              <p:nvPr/>
            </p:nvGrpSpPr>
            <p:grpSpPr>
              <a:xfrm>
                <a:off x="6819321" y="4928718"/>
                <a:ext cx="721518" cy="523221"/>
                <a:chOff x="6097804" y="5041325"/>
                <a:chExt cx="721518" cy="523221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918E103-E5DB-BB4B-E702-688FC19DF0B3}"/>
                    </a:ext>
                  </a:extLst>
                </p:cNvPr>
                <p:cNvSpPr/>
                <p:nvPr/>
              </p:nvSpPr>
              <p:spPr>
                <a:xfrm>
                  <a:off x="6097804" y="5041325"/>
                  <a:ext cx="721518" cy="5232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3FF6E84F-69D8-B4CF-50A6-F2BC60C023BA}"/>
                    </a:ext>
                  </a:extLst>
                </p:cNvPr>
                <p:cNvSpPr/>
                <p:nvPr/>
              </p:nvSpPr>
              <p:spPr>
                <a:xfrm>
                  <a:off x="6347387" y="5161059"/>
                  <a:ext cx="102207" cy="10220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F7EF15C-91E9-CE00-2831-3C0DEBD54B0C}"/>
                    </a:ext>
                  </a:extLst>
                </p:cNvPr>
                <p:cNvSpPr/>
                <p:nvPr/>
              </p:nvSpPr>
              <p:spPr>
                <a:xfrm>
                  <a:off x="6184188" y="5346941"/>
                  <a:ext cx="102207" cy="1022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53D7EC3-3505-5BA9-5795-A2335BA6F2B4}"/>
                    </a:ext>
                  </a:extLst>
                </p:cNvPr>
                <p:cNvSpPr/>
                <p:nvPr/>
              </p:nvSpPr>
              <p:spPr>
                <a:xfrm>
                  <a:off x="6636292" y="5169162"/>
                  <a:ext cx="102207" cy="1022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Star: 5 Points 107">
                  <a:extLst>
                    <a:ext uri="{FF2B5EF4-FFF2-40B4-BE49-F238E27FC236}">
                      <a16:creationId xmlns:a16="http://schemas.microsoft.com/office/drawing/2014/main" id="{6D79C1A0-035B-19E7-559F-A53F7F604C45}"/>
                    </a:ext>
                  </a:extLst>
                </p:cNvPr>
                <p:cNvSpPr/>
                <p:nvPr/>
              </p:nvSpPr>
              <p:spPr>
                <a:xfrm>
                  <a:off x="6438612" y="5321388"/>
                  <a:ext cx="153311" cy="153311"/>
                </a:xfrm>
                <a:prstGeom prst="star5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0C9204-17C8-D19C-14E8-95517D0E244F}"/>
              </a:ext>
            </a:extLst>
          </p:cNvPr>
          <p:cNvSpPr txBox="1"/>
          <p:nvPr/>
        </p:nvSpPr>
        <p:spPr>
          <a:xfrm>
            <a:off x="9469836" y="748750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Eur. J. Phys. </a:t>
            </a:r>
            <a:r>
              <a:rPr lang="en-US" sz="1600" dirty="0"/>
              <a:t>42, 045102 (2021)</a:t>
            </a:r>
          </a:p>
        </p:txBody>
      </p:sp>
    </p:spTree>
    <p:extLst>
      <p:ext uri="{BB962C8B-B14F-4D97-AF65-F5344CB8AC3E}">
        <p14:creationId xmlns:p14="http://schemas.microsoft.com/office/powerpoint/2010/main" val="225660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433-6CB8-DC2A-7569-D7EF7DE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 as variability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006999-F37E-5276-DAAC-559AA368A610}"/>
              </a:ext>
            </a:extLst>
          </p:cNvPr>
          <p:cNvGrpSpPr/>
          <p:nvPr/>
        </p:nvGrpSpPr>
        <p:grpSpPr>
          <a:xfrm>
            <a:off x="507811" y="956648"/>
            <a:ext cx="4214164" cy="3839166"/>
            <a:chOff x="8028559" y="166992"/>
            <a:chExt cx="4214164" cy="383916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B4F2D03-500C-E3F6-C6EE-7DB5066281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571" y="575561"/>
              <a:ext cx="410945" cy="637788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79C727B-AFF6-F936-5A6C-242CCC597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560" y="465451"/>
              <a:ext cx="453076" cy="394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AF7E517-97CD-DD35-1A03-9F13A3FE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136" y="1213349"/>
              <a:ext cx="211333" cy="559040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B68CF57-F27A-02BC-0425-9B982442E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515" y="1213349"/>
              <a:ext cx="295097" cy="559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8DC6F27-8D09-32F6-E180-B19FE8EF91B5}"/>
                </a:ext>
              </a:extLst>
            </p:cNvPr>
            <p:cNvCxnSpPr>
              <a:cxnSpLocks/>
            </p:cNvCxnSpPr>
            <p:nvPr/>
          </p:nvCxnSpPr>
          <p:spPr>
            <a:xfrm>
              <a:off x="11618478" y="1573684"/>
              <a:ext cx="198771" cy="630722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AED5F82-17A7-3296-871F-C48F76949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9937" y="1554448"/>
              <a:ext cx="296106" cy="616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416D788-6D3E-495C-0E46-348CA87E8109}"/>
                </a:ext>
              </a:extLst>
            </p:cNvPr>
            <p:cNvSpPr txBox="1"/>
            <p:nvPr/>
          </p:nvSpPr>
          <p:spPr>
            <a:xfrm>
              <a:off x="8028559" y="3082828"/>
              <a:ext cx="39721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Variability is quantified by the expected minimum number of questions required to identify an element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04B4D9E-A4C6-6F93-83B5-C2E15FD2BC2B}"/>
                </a:ext>
              </a:extLst>
            </p:cNvPr>
            <p:cNvSpPr txBox="1"/>
            <p:nvPr/>
          </p:nvSpPr>
          <p:spPr>
            <a:xfrm>
              <a:off x="8913583" y="2143006"/>
              <a:ext cx="2744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Efficient game of</a:t>
              </a:r>
              <a:br>
                <a:rPr lang="en-US" sz="1400" dirty="0"/>
              </a:br>
              <a:r>
                <a:rPr lang="en-US" sz="1400" dirty="0"/>
                <a:t>twenty questions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6E5430-8043-23B7-B6E4-A61CA82E58FA}"/>
                </a:ext>
              </a:extLst>
            </p:cNvPr>
            <p:cNvSpPr txBox="1"/>
            <p:nvPr/>
          </p:nvSpPr>
          <p:spPr>
            <a:xfrm>
              <a:off x="10500321" y="166992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Is it alive?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BF22A4E-930D-9A30-13A9-48B91BAB6389}"/>
                </a:ext>
              </a:extLst>
            </p:cNvPr>
            <p:cNvSpPr txBox="1"/>
            <p:nvPr/>
          </p:nvSpPr>
          <p:spPr>
            <a:xfrm>
              <a:off x="10799571" y="1270409"/>
              <a:ext cx="1443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Does it live on land?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67928F-1501-7B01-45AC-96167908E7F8}"/>
                </a:ext>
              </a:extLst>
            </p:cNvPr>
            <p:cNvSpPr txBox="1"/>
            <p:nvPr/>
          </p:nvSpPr>
          <p:spPr>
            <a:xfrm>
              <a:off x="9345214" y="863894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Is it human made?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0DCBF5-F62F-385A-AB94-26C06D6E1F49}"/>
                </a:ext>
              </a:extLst>
            </p:cNvPr>
            <p:cNvSpPr txBox="1"/>
            <p:nvPr/>
          </p:nvSpPr>
          <p:spPr>
            <a:xfrm>
              <a:off x="9270921" y="171534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A633BB-D689-D7E8-EAF8-A5BD2D7C188C}"/>
                </a:ext>
              </a:extLst>
            </p:cNvPr>
            <p:cNvSpPr txBox="1"/>
            <p:nvPr/>
          </p:nvSpPr>
          <p:spPr>
            <a:xfrm>
              <a:off x="10135578" y="178890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684814-0205-AEA2-85BA-61BFBE5B751F}"/>
                </a:ext>
              </a:extLst>
            </p:cNvPr>
            <p:cNvSpPr txBox="1"/>
            <p:nvPr/>
          </p:nvSpPr>
          <p:spPr>
            <a:xfrm>
              <a:off x="11717863" y="221569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7E20085-B3B9-02E8-A1BA-F7D349F11887}"/>
                </a:ext>
              </a:extLst>
            </p:cNvPr>
            <p:cNvSpPr txBox="1"/>
            <p:nvPr/>
          </p:nvSpPr>
          <p:spPr>
            <a:xfrm>
              <a:off x="10871269" y="223075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AEE3ABA-2731-096F-7860-9F0BBFD06837}"/>
                </a:ext>
              </a:extLst>
            </p:cNvPr>
            <p:cNvSpPr txBox="1"/>
            <p:nvPr/>
          </p:nvSpPr>
          <p:spPr>
            <a:xfrm>
              <a:off x="8946092" y="2725106"/>
              <a:ext cx="2744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More variability, more questions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1A4B9D-FED0-167C-2068-C41DD00AA7F6}"/>
              </a:ext>
            </a:extLst>
          </p:cNvPr>
          <p:cNvGrpSpPr/>
          <p:nvPr/>
        </p:nvGrpSpPr>
        <p:grpSpPr>
          <a:xfrm>
            <a:off x="5878294" y="1256029"/>
            <a:ext cx="3972137" cy="2940950"/>
            <a:chOff x="4822669" y="2939424"/>
            <a:chExt cx="3972137" cy="2940950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F3F7BB8-CDCD-C37D-E398-B672D96DFA85}"/>
                </a:ext>
              </a:extLst>
            </p:cNvPr>
            <p:cNvGrpSpPr/>
            <p:nvPr/>
          </p:nvGrpSpPr>
          <p:grpSpPr>
            <a:xfrm>
              <a:off x="5302997" y="2939424"/>
              <a:ext cx="2070190" cy="1291684"/>
              <a:chOff x="4945483" y="3025908"/>
              <a:chExt cx="3361919" cy="2097651"/>
            </a:xfrm>
          </p:grpSpPr>
          <p:sp>
            <p:nvSpPr>
              <p:cNvPr id="172" name="Star: 5 Points 171">
                <a:extLst>
                  <a:ext uri="{FF2B5EF4-FFF2-40B4-BE49-F238E27FC236}">
                    <a16:creationId xmlns:a16="http://schemas.microsoft.com/office/drawing/2014/main" id="{EDF0E197-4FD3-05A1-8309-09C86F1F789A}"/>
                  </a:ext>
                </a:extLst>
              </p:cNvPr>
              <p:cNvSpPr/>
              <p:nvPr/>
            </p:nvSpPr>
            <p:spPr>
              <a:xfrm>
                <a:off x="5240427" y="3025908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9DBEC4B3-4D05-3B0E-0AC9-177DE6DFFDB8}"/>
                  </a:ext>
                </a:extLst>
              </p:cNvPr>
              <p:cNvSpPr/>
              <p:nvPr/>
            </p:nvSpPr>
            <p:spPr>
              <a:xfrm>
                <a:off x="4977654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C94A77F-FBCB-7863-8376-E79415DC986A}"/>
                  </a:ext>
                </a:extLst>
              </p:cNvPr>
              <p:cNvSpPr/>
              <p:nvPr/>
            </p:nvSpPr>
            <p:spPr>
              <a:xfrm>
                <a:off x="6104946" y="30640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F903A35-5DBB-9194-8020-D5D8A7AA3241}"/>
                  </a:ext>
                </a:extLst>
              </p:cNvPr>
              <p:cNvSpPr/>
              <p:nvPr/>
            </p:nvSpPr>
            <p:spPr>
              <a:xfrm>
                <a:off x="5842173" y="3064008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Star: 5 Points 175">
                <a:extLst>
                  <a:ext uri="{FF2B5EF4-FFF2-40B4-BE49-F238E27FC236}">
                    <a16:creationId xmlns:a16="http://schemas.microsoft.com/office/drawing/2014/main" id="{AE1B3AB6-5DD1-BD08-BAB1-6226FC219167}"/>
                  </a:ext>
                </a:extLst>
              </p:cNvPr>
              <p:cNvSpPr/>
              <p:nvPr/>
            </p:nvSpPr>
            <p:spPr>
              <a:xfrm>
                <a:off x="6630492" y="3025908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D2E7D625-DCFC-27FC-E8F3-F6A638BB0200}"/>
                  </a:ext>
                </a:extLst>
              </p:cNvPr>
              <p:cNvSpPr/>
              <p:nvPr/>
            </p:nvSpPr>
            <p:spPr>
              <a:xfrm>
                <a:off x="5579400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6E90E3AC-1A84-55D7-2E1F-E730E743BAA3}"/>
                  </a:ext>
                </a:extLst>
              </p:cNvPr>
              <p:cNvSpPr/>
              <p:nvPr/>
            </p:nvSpPr>
            <p:spPr>
              <a:xfrm>
                <a:off x="6969465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Isosceles Triangle 178">
                <a:extLst>
                  <a:ext uri="{FF2B5EF4-FFF2-40B4-BE49-F238E27FC236}">
                    <a16:creationId xmlns:a16="http://schemas.microsoft.com/office/drawing/2014/main" id="{9DD0A381-5385-D135-3C74-26620B66181B}"/>
                  </a:ext>
                </a:extLst>
              </p:cNvPr>
              <p:cNvSpPr/>
              <p:nvPr/>
            </p:nvSpPr>
            <p:spPr>
              <a:xfrm>
                <a:off x="6367719" y="306809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Star: 5 Points 179">
                <a:extLst>
                  <a:ext uri="{FF2B5EF4-FFF2-40B4-BE49-F238E27FC236}">
                    <a16:creationId xmlns:a16="http://schemas.microsoft.com/office/drawing/2014/main" id="{4CF96B64-40D9-EBA8-C2D3-A2E99B7A01FF}"/>
                  </a:ext>
                </a:extLst>
              </p:cNvPr>
              <p:cNvSpPr/>
              <p:nvPr/>
            </p:nvSpPr>
            <p:spPr>
              <a:xfrm>
                <a:off x="6931365" y="3409059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26C960BE-323D-B95E-D35C-6675DB6589D3}"/>
                  </a:ext>
                </a:extLst>
              </p:cNvPr>
              <p:cNvSpPr/>
              <p:nvPr/>
            </p:nvSpPr>
            <p:spPr>
              <a:xfrm>
                <a:off x="4977654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2FFE2D3-E7FB-E9BB-0F5A-0B2B141FA228}"/>
                  </a:ext>
                </a:extLst>
              </p:cNvPr>
              <p:cNvSpPr/>
              <p:nvPr/>
            </p:nvSpPr>
            <p:spPr>
              <a:xfrm>
                <a:off x="5541744" y="344715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BA83194-5F9D-BB13-8E81-DBE934F95868}"/>
                  </a:ext>
                </a:extLst>
              </p:cNvPr>
              <p:cNvSpPr/>
              <p:nvPr/>
            </p:nvSpPr>
            <p:spPr>
              <a:xfrm>
                <a:off x="5823789" y="3447159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Star: 5 Points 183">
                <a:extLst>
                  <a:ext uri="{FF2B5EF4-FFF2-40B4-BE49-F238E27FC236}">
                    <a16:creationId xmlns:a16="http://schemas.microsoft.com/office/drawing/2014/main" id="{7232F28F-3227-2B42-6DA4-AB73AB827AA5}"/>
                  </a:ext>
                </a:extLst>
              </p:cNvPr>
              <p:cNvSpPr/>
              <p:nvPr/>
            </p:nvSpPr>
            <p:spPr>
              <a:xfrm>
                <a:off x="6632634" y="3409059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ECAB7ACB-6D88-A9FD-FB7F-9E7D8B3E5DF4}"/>
                  </a:ext>
                </a:extLst>
              </p:cNvPr>
              <p:cNvSpPr/>
              <p:nvPr/>
            </p:nvSpPr>
            <p:spPr>
              <a:xfrm>
                <a:off x="5259699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70790115-7652-9716-CD1F-982DFEB2DD46}"/>
                  </a:ext>
                </a:extLst>
              </p:cNvPr>
              <p:cNvSpPr/>
              <p:nvPr/>
            </p:nvSpPr>
            <p:spPr>
              <a:xfrm>
                <a:off x="6387877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7CAEFFB2-BC31-3589-761D-18AB172C2B40}"/>
                  </a:ext>
                </a:extLst>
              </p:cNvPr>
              <p:cNvSpPr/>
              <p:nvPr/>
            </p:nvSpPr>
            <p:spPr>
              <a:xfrm>
                <a:off x="6105834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Star: 5 Points 187">
                <a:extLst>
                  <a:ext uri="{FF2B5EF4-FFF2-40B4-BE49-F238E27FC236}">
                    <a16:creationId xmlns:a16="http://schemas.microsoft.com/office/drawing/2014/main" id="{CBBD4BB7-175A-FD11-30C4-DA91A300B9A3}"/>
                  </a:ext>
                </a:extLst>
              </p:cNvPr>
              <p:cNvSpPr/>
              <p:nvPr/>
            </p:nvSpPr>
            <p:spPr>
              <a:xfrm>
                <a:off x="5289052" y="3787201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31851DFF-502C-B52F-1466-DC82A77C3C51}"/>
                  </a:ext>
                </a:extLst>
              </p:cNvPr>
              <p:cNvSpPr/>
              <p:nvPr/>
            </p:nvSpPr>
            <p:spPr>
              <a:xfrm>
                <a:off x="6969465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5DF78E1-7562-4BD1-FBDF-E466A17334AC}"/>
                  </a:ext>
                </a:extLst>
              </p:cNvPr>
              <p:cNvSpPr/>
              <p:nvPr/>
            </p:nvSpPr>
            <p:spPr>
              <a:xfrm>
                <a:off x="5632621" y="382530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F68F2D1-F185-B8A1-6AD5-6CC51083059A}"/>
                  </a:ext>
                </a:extLst>
              </p:cNvPr>
              <p:cNvSpPr/>
              <p:nvPr/>
            </p:nvSpPr>
            <p:spPr>
              <a:xfrm>
                <a:off x="5899990" y="382530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Star: 5 Points 191">
                <a:extLst>
                  <a:ext uri="{FF2B5EF4-FFF2-40B4-BE49-F238E27FC236}">
                    <a16:creationId xmlns:a16="http://schemas.microsoft.com/office/drawing/2014/main" id="{F5B28654-1A1B-3634-B28E-99A33D9DAA09}"/>
                  </a:ext>
                </a:extLst>
              </p:cNvPr>
              <p:cNvSpPr/>
              <p:nvPr/>
            </p:nvSpPr>
            <p:spPr>
              <a:xfrm>
                <a:off x="4945483" y="3787201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979AEC2C-1084-4F0E-D3A8-5717E41BC7F6}"/>
                  </a:ext>
                </a:extLst>
              </p:cNvPr>
              <p:cNvSpPr/>
              <p:nvPr/>
            </p:nvSpPr>
            <p:spPr>
              <a:xfrm>
                <a:off x="6702097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4A8AE293-D44A-75D2-3F00-23C4768659AB}"/>
                  </a:ext>
                </a:extLst>
              </p:cNvPr>
              <p:cNvSpPr/>
              <p:nvPr/>
            </p:nvSpPr>
            <p:spPr>
              <a:xfrm>
                <a:off x="6434728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FEDD62A2-A6CF-A68A-42CA-6F0821BD7232}"/>
                  </a:ext>
                </a:extLst>
              </p:cNvPr>
              <p:cNvSpPr/>
              <p:nvPr/>
            </p:nvSpPr>
            <p:spPr>
              <a:xfrm>
                <a:off x="6167359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E591F09-5B01-54EF-731C-FD3AB4F9DA71}"/>
                  </a:ext>
                </a:extLst>
              </p:cNvPr>
              <p:cNvSpPr txBox="1"/>
              <p:nvPr/>
            </p:nvSpPr>
            <p:spPr>
              <a:xfrm>
                <a:off x="5804507" y="413158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97" name="Right Brace 196">
                <a:extLst>
                  <a:ext uri="{FF2B5EF4-FFF2-40B4-BE49-F238E27FC236}">
                    <a16:creationId xmlns:a16="http://schemas.microsoft.com/office/drawing/2014/main" id="{61C393C0-0D03-4FB8-6F6A-230D1520779C}"/>
                  </a:ext>
                </a:extLst>
              </p:cNvPr>
              <p:cNvSpPr/>
              <p:nvPr/>
            </p:nvSpPr>
            <p:spPr>
              <a:xfrm>
                <a:off x="7219485" y="3025908"/>
                <a:ext cx="430966" cy="2097651"/>
              </a:xfrm>
              <a:prstGeom prst="rightBrace">
                <a:avLst>
                  <a:gd name="adj1" fmla="val 41228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1F29C29C-8684-A8B8-3CE8-3EE30812D4E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5499" y="3663607"/>
                    <a:ext cx="621903" cy="523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1F29C29C-8684-A8B8-3CE8-3EE30812D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5499" y="3663607"/>
                    <a:ext cx="621903" cy="523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111" b="-21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4D8E648-F676-F05D-E51F-7800582DF768}"/>
                </a:ext>
              </a:extLst>
            </p:cNvPr>
            <p:cNvSpPr txBox="1"/>
            <p:nvPr/>
          </p:nvSpPr>
          <p:spPr>
            <a:xfrm>
              <a:off x="4822669" y="4957044"/>
              <a:ext cx="39721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Variability is also quantified by the logarithm of the number of possible permutations per element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3FC128-BFF4-AF3A-4BB9-8EB418A0BFF4}"/>
                    </a:ext>
                  </a:extLst>
                </p:cNvPr>
                <p:cNvSpPr/>
                <p:nvPr/>
              </p:nvSpPr>
              <p:spPr>
                <a:xfrm>
                  <a:off x="5685367" y="4147926"/>
                  <a:ext cx="1915588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≈−∑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3FC128-BFF4-AF3A-4BB9-8EB418A0B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367" y="4147926"/>
                  <a:ext cx="1915588" cy="49564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8214A5-A057-C96C-0C56-00219EBB9CCF}"/>
                </a:ext>
              </a:extLst>
            </p:cNvPr>
            <p:cNvSpPr txBox="1"/>
            <p:nvPr/>
          </p:nvSpPr>
          <p:spPr>
            <a:xfrm>
              <a:off x="5248890" y="4645296"/>
              <a:ext cx="317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More variability, more permutations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9BA1184-E5A5-394A-B025-87F891709756}"/>
              </a:ext>
            </a:extLst>
          </p:cNvPr>
          <p:cNvSpPr txBox="1"/>
          <p:nvPr/>
        </p:nvSpPr>
        <p:spPr>
          <a:xfrm>
            <a:off x="397823" y="5026646"/>
            <a:ext cx="910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More variability for a distribution at equilibrium, more fluctuations, more physical entropy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C9204-17C8-D19C-14E8-95517D0E244F}"/>
              </a:ext>
            </a:extLst>
          </p:cNvPr>
          <p:cNvSpPr txBox="1"/>
          <p:nvPr/>
        </p:nvSpPr>
        <p:spPr>
          <a:xfrm>
            <a:off x="9385959" y="885815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Eur. J. Phys. 42, 045102 (2021)</a:t>
            </a:r>
          </a:p>
        </p:txBody>
      </p:sp>
    </p:spTree>
    <p:extLst>
      <p:ext uri="{BB962C8B-B14F-4D97-AF65-F5344CB8AC3E}">
        <p14:creationId xmlns:p14="http://schemas.microsoft.com/office/powerpoint/2010/main" val="73778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EE7-A272-2794-DD10-5F8B1D8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42" y="84779"/>
            <a:ext cx="8267758" cy="897424"/>
          </a:xfrm>
        </p:spPr>
        <p:txBody>
          <a:bodyPr/>
          <a:lstStyle/>
          <a:p>
            <a:r>
              <a:rPr lang="en-US" dirty="0"/>
              <a:t>Entropy as logarithm of evolutions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8EE023-77CE-6ADB-C794-D0F85DC4BF37}"/>
              </a:ext>
            </a:extLst>
          </p:cNvPr>
          <p:cNvGrpSpPr/>
          <p:nvPr/>
        </p:nvGrpSpPr>
        <p:grpSpPr>
          <a:xfrm>
            <a:off x="557555" y="1168626"/>
            <a:ext cx="4112206" cy="1460549"/>
            <a:chOff x="986762" y="2657669"/>
            <a:chExt cx="11053871" cy="39260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ADD5C-7C8A-1B3A-A4DB-74DE5FD826F2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5309F47-4243-9FBF-FFDF-A23BBD298D0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5486D4-6B8B-86E4-A0A3-E6CDD519CAD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DCBD04-8143-CB7D-A7B8-C0B228789E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B6EDB6-DF99-2347-E33A-A97BCEA1F7AB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7B9CB6-E301-714F-8F10-CE81C417C91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7FD363-8EF2-A321-591E-605E0F69907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42441-8155-E8DF-D4B9-F091C40775CE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A78D950-6A54-9A5C-C35B-345FF5C6462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AA0BD1-4ED2-22AC-C101-B6B9975CAB6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A24451-D49A-22BA-B600-DCE33F01B1E8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DC9980E-9344-A677-D90D-48A627F6FBD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02D5721-04F9-F29A-A6DE-DC3381D3631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423192-2898-AEA2-A288-42B42AF3143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96CD1C3-F77C-36B7-F5D4-D1B1A7DD3913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81B346-3FBF-B55B-2B2A-6E3B1F85F174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2E971B-6E2B-89D4-57F4-E60041E8F39D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354A70-4024-3A48-3E1B-8825679DC644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B677FE-520B-D762-35CD-E3B2072CCD0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5A3645-5628-72C2-BAED-5E84D73A275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0126D2-5524-4002-29AF-1A82341DB2CB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2BD2F7-0764-FD50-55E3-484D3B46C11E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2432E6-F793-4734-1C7E-99543EF2A7D2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FAE0872-15F3-508E-2F3A-8E85C7C5BDCE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57D74E-58A9-E99D-C34F-7445F85BFF54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BAF8575-E684-84DE-DEF5-59573E3B8D3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43E19E-D8F7-7A07-478F-5878E55FA13A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52BAB81-D20D-30BE-1C0B-469EBB00E5B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1C690E-C332-3E73-CC1C-CA5A3B31B939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202468E-E23C-6182-3403-AA4E3869D56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/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/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/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6BE017-99EB-C00E-7397-4CB3FED896BD}"/>
                </a:ext>
              </a:extLst>
            </p:cNvPr>
            <p:cNvSpPr/>
            <p:nvPr/>
          </p:nvSpPr>
          <p:spPr>
            <a:xfrm>
              <a:off x="986762" y="3175466"/>
              <a:ext cx="10439949" cy="916012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301EFA-56FA-9EDB-ADD7-C4CBDC1B083E}"/>
                </a:ext>
              </a:extLst>
            </p:cNvPr>
            <p:cNvSpPr/>
            <p:nvPr/>
          </p:nvSpPr>
          <p:spPr>
            <a:xfrm>
              <a:off x="1078767" y="3177024"/>
              <a:ext cx="10216375" cy="469730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9371C9-4B49-05BC-0718-BDE847F25F4A}"/>
                </a:ext>
              </a:extLst>
            </p:cNvPr>
            <p:cNvSpPr/>
            <p:nvPr/>
          </p:nvSpPr>
          <p:spPr>
            <a:xfrm>
              <a:off x="1013076" y="3887845"/>
              <a:ext cx="10321537" cy="572322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066A8-D08B-6DFF-01FC-83417B96E3DE}"/>
                </a:ext>
              </a:extLst>
            </p:cNvPr>
            <p:cNvSpPr/>
            <p:nvPr/>
          </p:nvSpPr>
          <p:spPr>
            <a:xfrm>
              <a:off x="1256478" y="4314728"/>
              <a:ext cx="10091292" cy="691448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918782-5766-FC82-4716-E8FC07B78748}"/>
                </a:ext>
              </a:extLst>
            </p:cNvPr>
            <p:cNvSpPr/>
            <p:nvPr/>
          </p:nvSpPr>
          <p:spPr>
            <a:xfrm>
              <a:off x="1361732" y="4314769"/>
              <a:ext cx="9768950" cy="1276886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F49C0C-1B30-8680-B815-12218293E92A}"/>
                </a:ext>
              </a:extLst>
            </p:cNvPr>
            <p:cNvSpPr/>
            <p:nvPr/>
          </p:nvSpPr>
          <p:spPr>
            <a:xfrm>
              <a:off x="6045566" y="306434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97D0D-DB5E-E90C-96B4-6818E1AFF2CB}"/>
                </a:ext>
              </a:extLst>
            </p:cNvPr>
            <p:cNvSpPr/>
            <p:nvPr/>
          </p:nvSpPr>
          <p:spPr>
            <a:xfrm>
              <a:off x="9015722" y="386152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7152EE-E33C-005A-090E-73707AA411B9}"/>
                </a:ext>
              </a:extLst>
            </p:cNvPr>
            <p:cNvSpPr/>
            <p:nvPr/>
          </p:nvSpPr>
          <p:spPr>
            <a:xfrm>
              <a:off x="2578353" y="4197220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/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/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/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/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/>
              <p:nvPr/>
            </p:nvSpPr>
            <p:spPr>
              <a:xfrm>
                <a:off x="8855306" y="932126"/>
                <a:ext cx="288075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Determinism: evolutions cannot</a:t>
                </a:r>
                <a:br>
                  <a:rPr lang="en-US" sz="1600" dirty="0"/>
                </a:br>
                <a:r>
                  <a:rPr lang="en-US" sz="1600" dirty="0"/>
                  <a:t>split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306" y="932126"/>
                <a:ext cx="2880758" cy="616515"/>
              </a:xfrm>
              <a:prstGeom prst="rect">
                <a:avLst/>
              </a:prstGeom>
              <a:blipFill>
                <a:blip r:embed="rId9"/>
                <a:stretch>
                  <a:fillRect l="-1271" t="-297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/>
              <p:nvPr/>
            </p:nvSpPr>
            <p:spPr>
              <a:xfrm>
                <a:off x="8857565" y="1536581"/>
                <a:ext cx="288075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Reversibility: evolutions cannot merge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565" y="1536581"/>
                <a:ext cx="2880758" cy="616515"/>
              </a:xfrm>
              <a:prstGeom prst="rect">
                <a:avLst/>
              </a:prstGeom>
              <a:blipFill>
                <a:blip r:embed="rId10"/>
                <a:stretch>
                  <a:fillRect l="-1057" t="-297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FB362071-B2A9-C8C6-058A-296068AC5B2D}"/>
              </a:ext>
            </a:extLst>
          </p:cNvPr>
          <p:cNvGrpSpPr/>
          <p:nvPr/>
        </p:nvGrpSpPr>
        <p:grpSpPr>
          <a:xfrm>
            <a:off x="599539" y="2817811"/>
            <a:ext cx="4097874" cy="1474980"/>
            <a:chOff x="1138335" y="2657669"/>
            <a:chExt cx="10879155" cy="391582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0B0E7C-3C7C-AE54-AD17-9B4D3E60FF9C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79C80F-5423-0FD6-1864-3FB7EBA90A1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A7B7829-E145-2192-8BDF-EFBC3CF79249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1214FA-EC5C-2258-5FBD-17E099D2A91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EAB6AE-7258-C9AA-CFE3-4FEE9F522E8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068A80D-55B3-414E-7959-E97C53EF95DD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DFFF565-977A-4674-1400-7E20624D275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44CA455-3620-6230-C851-3D2501C67E99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476E26B-E341-6483-74F9-349E394B9642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666D291-3962-4F16-858C-AFC7F7BAF684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5B12F9-EA15-A8A9-4ADF-BD223DA78B2C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3B19C71-B876-47DD-EF7C-B1C208BC87BB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4F1F4CD-DC75-7888-7EFD-973C2E6971BE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D8AEDEA-5F06-AEF9-26AC-3E57545320E2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34715A4-4174-B8EE-AAD3-33D450F3287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BDB51B8-30B6-7709-44DD-4F2E04AD6696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35984E9-9EB4-A7B8-224A-8550A37561C2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343C5F6-0A29-FCAF-10DC-A581344973D6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D62904F-812C-51DE-DA56-E60C237C9B2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3925780-57EE-3D43-1AA4-D8B357106229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201D-EFA4-D998-641A-ACC24BD600A9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2867AB-4276-FC16-33D3-26340C914984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70BDE4A-8F16-A62C-9BF0-C902B38CA5A4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AEBADD9-957E-39AA-79E8-A88DEE187F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11DC1E-770D-9657-B59C-4AAE1FD00E9D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6F4AFF2-7E83-F68A-F95A-438111F0373C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3E676F3-15F0-C9F7-98F3-B595712E4BF9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B0D3211-15E1-3680-BF26-3A6157210977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69E5BCC-9A1E-6454-8C26-0511C98F277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A60D4E-1ADF-D761-DEAE-A93A600EEE8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/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/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0BFD2A-6FBC-91DD-7B27-359601AA5401}"/>
                </a:ext>
              </a:extLst>
            </p:cNvPr>
            <p:cNvSpPr/>
            <p:nvPr/>
          </p:nvSpPr>
          <p:spPr>
            <a:xfrm>
              <a:off x="1530220" y="2705878"/>
              <a:ext cx="9433249" cy="5244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3249" h="524408">
                  <a:moveTo>
                    <a:pt x="0" y="0"/>
                  </a:moveTo>
                  <a:cubicBezTo>
                    <a:pt x="163286" y="201385"/>
                    <a:pt x="326572" y="402771"/>
                    <a:pt x="1101013" y="485191"/>
                  </a:cubicBezTo>
                  <a:cubicBezTo>
                    <a:pt x="1875454" y="567611"/>
                    <a:pt x="4646645" y="494522"/>
                    <a:pt x="4646645" y="494522"/>
                  </a:cubicBezTo>
                  <a:lnTo>
                    <a:pt x="8192278" y="494522"/>
                  </a:lnTo>
                  <a:lnTo>
                    <a:pt x="9433249" y="494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4C6123-78A5-DE40-9264-22D080E888B9}"/>
                </a:ext>
              </a:extLst>
            </p:cNvPr>
            <p:cNvSpPr/>
            <p:nvPr/>
          </p:nvSpPr>
          <p:spPr>
            <a:xfrm>
              <a:off x="1138335" y="3168738"/>
              <a:ext cx="9825134" cy="843425"/>
            </a:xfrm>
            <a:custGeom>
              <a:avLst/>
              <a:gdLst>
                <a:gd name="connsiteX0" fmla="*/ 0 w 9825134"/>
                <a:gd name="connsiteY0" fmla="*/ 843425 h 843425"/>
                <a:gd name="connsiteX1" fmla="*/ 1147665 w 9825134"/>
                <a:gd name="connsiteY1" fmla="*/ 414217 h 843425"/>
                <a:gd name="connsiteX2" fmla="*/ 5038530 w 9825134"/>
                <a:gd name="connsiteY2" fmla="*/ 31662 h 843425"/>
                <a:gd name="connsiteX3" fmla="*/ 8602824 w 9825134"/>
                <a:gd name="connsiteY3" fmla="*/ 22331 h 843425"/>
                <a:gd name="connsiteX4" fmla="*/ 9825134 w 9825134"/>
                <a:gd name="connsiteY4" fmla="*/ 22331 h 84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5134" h="843425">
                  <a:moveTo>
                    <a:pt x="0" y="843425"/>
                  </a:moveTo>
                  <a:cubicBezTo>
                    <a:pt x="153955" y="696468"/>
                    <a:pt x="307910" y="549511"/>
                    <a:pt x="1147665" y="414217"/>
                  </a:cubicBezTo>
                  <a:cubicBezTo>
                    <a:pt x="1987420" y="278923"/>
                    <a:pt x="3796004" y="96976"/>
                    <a:pt x="5038530" y="31662"/>
                  </a:cubicBezTo>
                  <a:cubicBezTo>
                    <a:pt x="6281056" y="-33652"/>
                    <a:pt x="8602824" y="22331"/>
                    <a:pt x="8602824" y="22331"/>
                  </a:cubicBezTo>
                  <a:lnTo>
                    <a:pt x="9825134" y="2233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7018F6-E268-ABA7-26EF-E79A39613FBC}"/>
                </a:ext>
              </a:extLst>
            </p:cNvPr>
            <p:cNvSpPr/>
            <p:nvPr/>
          </p:nvSpPr>
          <p:spPr>
            <a:xfrm>
              <a:off x="1408922" y="3177592"/>
              <a:ext cx="9563878" cy="330829"/>
            </a:xfrm>
            <a:custGeom>
              <a:avLst/>
              <a:gdLst>
                <a:gd name="connsiteX0" fmla="*/ 0 w 9563878"/>
                <a:gd name="connsiteY0" fmla="*/ 50800 h 330829"/>
                <a:gd name="connsiteX1" fmla="*/ 1651519 w 9563878"/>
                <a:gd name="connsiteY1" fmla="*/ 330718 h 330829"/>
                <a:gd name="connsiteX2" fmla="*/ 4777274 w 9563878"/>
                <a:gd name="connsiteY2" fmla="*/ 22808 h 330829"/>
                <a:gd name="connsiteX3" fmla="*/ 8332237 w 9563878"/>
                <a:gd name="connsiteY3" fmla="*/ 22808 h 330829"/>
                <a:gd name="connsiteX4" fmla="*/ 9563878 w 9563878"/>
                <a:gd name="connsiteY4" fmla="*/ 13477 h 33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878" h="330829">
                  <a:moveTo>
                    <a:pt x="0" y="50800"/>
                  </a:moveTo>
                  <a:cubicBezTo>
                    <a:pt x="427653" y="193091"/>
                    <a:pt x="855307" y="335383"/>
                    <a:pt x="1651519" y="330718"/>
                  </a:cubicBezTo>
                  <a:cubicBezTo>
                    <a:pt x="2447731" y="326053"/>
                    <a:pt x="3663821" y="74126"/>
                    <a:pt x="4777274" y="22808"/>
                  </a:cubicBezTo>
                  <a:cubicBezTo>
                    <a:pt x="5890727" y="-28510"/>
                    <a:pt x="8332237" y="22808"/>
                    <a:pt x="8332237" y="22808"/>
                  </a:cubicBezTo>
                  <a:lnTo>
                    <a:pt x="9563878" y="1347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CFACD4-E9D5-1D42-F43E-38C879F58CD1}"/>
                </a:ext>
              </a:extLst>
            </p:cNvPr>
            <p:cNvSpPr/>
            <p:nvPr/>
          </p:nvSpPr>
          <p:spPr>
            <a:xfrm>
              <a:off x="1268964" y="3130248"/>
              <a:ext cx="9685176" cy="1115181"/>
            </a:xfrm>
            <a:custGeom>
              <a:avLst/>
              <a:gdLst>
                <a:gd name="connsiteX0" fmla="*/ 7011 w 9692187"/>
                <a:gd name="connsiteY0" fmla="*/ 1115181 h 1115181"/>
                <a:gd name="connsiteX1" fmla="*/ 781452 w 9692187"/>
                <a:gd name="connsiteY1" fmla="*/ 881915 h 1115181"/>
                <a:gd name="connsiteX2" fmla="*/ 4914913 w 9692187"/>
                <a:gd name="connsiteY2" fmla="*/ 60821 h 1115181"/>
                <a:gd name="connsiteX3" fmla="*/ 8469877 w 9692187"/>
                <a:gd name="connsiteY3" fmla="*/ 60821 h 1115181"/>
                <a:gd name="connsiteX4" fmla="*/ 9692187 w 9692187"/>
                <a:gd name="connsiteY4" fmla="*/ 60821 h 1115181"/>
                <a:gd name="connsiteX0" fmla="*/ 0 w 9685176"/>
                <a:gd name="connsiteY0" fmla="*/ 1115181 h 1115181"/>
                <a:gd name="connsiteX1" fmla="*/ 774441 w 9685176"/>
                <a:gd name="connsiteY1" fmla="*/ 881915 h 1115181"/>
                <a:gd name="connsiteX2" fmla="*/ 4907902 w 9685176"/>
                <a:gd name="connsiteY2" fmla="*/ 60821 h 1115181"/>
                <a:gd name="connsiteX3" fmla="*/ 8462866 w 9685176"/>
                <a:gd name="connsiteY3" fmla="*/ 60821 h 1115181"/>
                <a:gd name="connsiteX4" fmla="*/ 9685176 w 9685176"/>
                <a:gd name="connsiteY4" fmla="*/ 60821 h 11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5176" h="1115181">
                  <a:moveTo>
                    <a:pt x="0" y="1115181"/>
                  </a:moveTo>
                  <a:cubicBezTo>
                    <a:pt x="314130" y="965113"/>
                    <a:pt x="-43543" y="1057642"/>
                    <a:pt x="774441" y="881915"/>
                  </a:cubicBezTo>
                  <a:cubicBezTo>
                    <a:pt x="1592425" y="706188"/>
                    <a:pt x="3626498" y="197670"/>
                    <a:pt x="4907902" y="60821"/>
                  </a:cubicBezTo>
                  <a:cubicBezTo>
                    <a:pt x="6189306" y="-76028"/>
                    <a:pt x="8462866" y="60821"/>
                    <a:pt x="8462866" y="60821"/>
                  </a:cubicBezTo>
                  <a:lnTo>
                    <a:pt x="9685176" y="6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91DC40-1816-A8C8-EF35-60D2396A730B}"/>
                </a:ext>
              </a:extLst>
            </p:cNvPr>
            <p:cNvSpPr/>
            <p:nvPr/>
          </p:nvSpPr>
          <p:spPr>
            <a:xfrm>
              <a:off x="1352939" y="4271585"/>
              <a:ext cx="9657183" cy="1364105"/>
            </a:xfrm>
            <a:custGeom>
              <a:avLst/>
              <a:gdLst>
                <a:gd name="connsiteX0" fmla="*/ 0 w 9657183"/>
                <a:gd name="connsiteY0" fmla="*/ 1364105 h 1364105"/>
                <a:gd name="connsiteX1" fmla="*/ 1268963 w 9657183"/>
                <a:gd name="connsiteY1" fmla="*/ 794937 h 1364105"/>
                <a:gd name="connsiteX2" fmla="*/ 4917232 w 9657183"/>
                <a:gd name="connsiteY2" fmla="*/ 57819 h 1364105"/>
                <a:gd name="connsiteX3" fmla="*/ 8481526 w 9657183"/>
                <a:gd name="connsiteY3" fmla="*/ 48488 h 1364105"/>
                <a:gd name="connsiteX4" fmla="*/ 9657183 w 9657183"/>
                <a:gd name="connsiteY4" fmla="*/ 48488 h 136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183" h="1364105">
                  <a:moveTo>
                    <a:pt x="0" y="1364105"/>
                  </a:moveTo>
                  <a:cubicBezTo>
                    <a:pt x="224712" y="1188378"/>
                    <a:pt x="449424" y="1012651"/>
                    <a:pt x="1268963" y="794937"/>
                  </a:cubicBezTo>
                  <a:cubicBezTo>
                    <a:pt x="2088502" y="577223"/>
                    <a:pt x="3715138" y="182227"/>
                    <a:pt x="4917232" y="57819"/>
                  </a:cubicBezTo>
                  <a:cubicBezTo>
                    <a:pt x="6119326" y="-66589"/>
                    <a:pt x="8481526" y="48488"/>
                    <a:pt x="8481526" y="48488"/>
                  </a:cubicBezTo>
                  <a:lnTo>
                    <a:pt x="9657183" y="4848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9CE9FE-F428-7A62-7DEB-9D077919B32C}"/>
                </a:ext>
              </a:extLst>
            </p:cNvPr>
            <p:cNvSpPr/>
            <p:nvPr/>
          </p:nvSpPr>
          <p:spPr>
            <a:xfrm>
              <a:off x="1483567" y="4292600"/>
              <a:ext cx="9517225" cy="932543"/>
            </a:xfrm>
            <a:custGeom>
              <a:avLst/>
              <a:gdLst>
                <a:gd name="connsiteX0" fmla="*/ 0 w 9517225"/>
                <a:gd name="connsiteY0" fmla="*/ 932543 h 932543"/>
                <a:gd name="connsiteX1" fmla="*/ 1492898 w 9517225"/>
                <a:gd name="connsiteY1" fmla="*/ 438020 h 932543"/>
                <a:gd name="connsiteX2" fmla="*/ 4786604 w 9517225"/>
                <a:gd name="connsiteY2" fmla="*/ 36804 h 932543"/>
                <a:gd name="connsiteX3" fmla="*/ 8332237 w 9517225"/>
                <a:gd name="connsiteY3" fmla="*/ 18143 h 932543"/>
                <a:gd name="connsiteX4" fmla="*/ 9517225 w 9517225"/>
                <a:gd name="connsiteY4" fmla="*/ 27473 h 93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225" h="932543">
                  <a:moveTo>
                    <a:pt x="0" y="932543"/>
                  </a:moveTo>
                  <a:cubicBezTo>
                    <a:pt x="347565" y="759926"/>
                    <a:pt x="695131" y="587310"/>
                    <a:pt x="1492898" y="438020"/>
                  </a:cubicBezTo>
                  <a:cubicBezTo>
                    <a:pt x="2290665" y="288730"/>
                    <a:pt x="3646714" y="106784"/>
                    <a:pt x="4786604" y="36804"/>
                  </a:cubicBezTo>
                  <a:cubicBezTo>
                    <a:pt x="5926494" y="-33176"/>
                    <a:pt x="8332237" y="18143"/>
                    <a:pt x="8332237" y="18143"/>
                  </a:cubicBezTo>
                  <a:lnTo>
                    <a:pt x="9517225" y="274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C9D98E0-1D5F-C0DD-E65D-37D162B5BE5F}"/>
                </a:ext>
              </a:extLst>
            </p:cNvPr>
            <p:cNvSpPr/>
            <p:nvPr/>
          </p:nvSpPr>
          <p:spPr>
            <a:xfrm>
              <a:off x="1250302" y="4294500"/>
              <a:ext cx="9797143" cy="370811"/>
            </a:xfrm>
            <a:custGeom>
              <a:avLst/>
              <a:gdLst>
                <a:gd name="connsiteX0" fmla="*/ 45347 w 9842490"/>
                <a:gd name="connsiteY0" fmla="*/ 352144 h 398468"/>
                <a:gd name="connsiteX1" fmla="*/ 726482 w 9842490"/>
                <a:gd name="connsiteY1" fmla="*/ 370805 h 398468"/>
                <a:gd name="connsiteX2" fmla="*/ 5065216 w 9842490"/>
                <a:gd name="connsiteY2" fmla="*/ 25572 h 398468"/>
                <a:gd name="connsiteX3" fmla="*/ 8620180 w 9842490"/>
                <a:gd name="connsiteY3" fmla="*/ 25572 h 398468"/>
                <a:gd name="connsiteX4" fmla="*/ 9842490 w 9842490"/>
                <a:gd name="connsiteY4" fmla="*/ 16242 h 398468"/>
                <a:gd name="connsiteX0" fmla="*/ 743 w 9797886"/>
                <a:gd name="connsiteY0" fmla="*/ 352144 h 420143"/>
                <a:gd name="connsiteX1" fmla="*/ 681878 w 9797886"/>
                <a:gd name="connsiteY1" fmla="*/ 370805 h 420143"/>
                <a:gd name="connsiteX2" fmla="*/ 5020612 w 9797886"/>
                <a:gd name="connsiteY2" fmla="*/ 25572 h 420143"/>
                <a:gd name="connsiteX3" fmla="*/ 8575576 w 9797886"/>
                <a:gd name="connsiteY3" fmla="*/ 25572 h 420143"/>
                <a:gd name="connsiteX4" fmla="*/ 9797886 w 9797886"/>
                <a:gd name="connsiteY4" fmla="*/ 16242 h 420143"/>
                <a:gd name="connsiteX0" fmla="*/ 0 w 9797143"/>
                <a:gd name="connsiteY0" fmla="*/ 352144 h 394198"/>
                <a:gd name="connsiteX1" fmla="*/ 681135 w 9797143"/>
                <a:gd name="connsiteY1" fmla="*/ 370805 h 394198"/>
                <a:gd name="connsiteX2" fmla="*/ 5019869 w 9797143"/>
                <a:gd name="connsiteY2" fmla="*/ 25572 h 394198"/>
                <a:gd name="connsiteX3" fmla="*/ 8574833 w 9797143"/>
                <a:gd name="connsiteY3" fmla="*/ 25572 h 394198"/>
                <a:gd name="connsiteX4" fmla="*/ 9797143 w 9797143"/>
                <a:gd name="connsiteY4" fmla="*/ 16242 h 394198"/>
                <a:gd name="connsiteX0" fmla="*/ 0 w 9797143"/>
                <a:gd name="connsiteY0" fmla="*/ 352144 h 370811"/>
                <a:gd name="connsiteX1" fmla="*/ 681135 w 9797143"/>
                <a:gd name="connsiteY1" fmla="*/ 370805 h 370811"/>
                <a:gd name="connsiteX2" fmla="*/ 5019869 w 9797143"/>
                <a:gd name="connsiteY2" fmla="*/ 25572 h 370811"/>
                <a:gd name="connsiteX3" fmla="*/ 8574833 w 9797143"/>
                <a:gd name="connsiteY3" fmla="*/ 25572 h 370811"/>
                <a:gd name="connsiteX4" fmla="*/ 9797143 w 9797143"/>
                <a:gd name="connsiteY4" fmla="*/ 16242 h 37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7143" h="370811">
                  <a:moveTo>
                    <a:pt x="0" y="352144"/>
                  </a:moveTo>
                  <a:cubicBezTo>
                    <a:pt x="211494" y="370028"/>
                    <a:pt x="236376" y="369250"/>
                    <a:pt x="681135" y="370805"/>
                  </a:cubicBezTo>
                  <a:cubicBezTo>
                    <a:pt x="1125894" y="372360"/>
                    <a:pt x="3704253" y="83111"/>
                    <a:pt x="5019869" y="25572"/>
                  </a:cubicBezTo>
                  <a:cubicBezTo>
                    <a:pt x="6335485" y="-31967"/>
                    <a:pt x="8574833" y="25572"/>
                    <a:pt x="8574833" y="25572"/>
                  </a:cubicBezTo>
                  <a:lnTo>
                    <a:pt x="9797143" y="162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E0AD61F-C489-7A62-15CD-9302C1D63F04}"/>
                </a:ext>
              </a:extLst>
            </p:cNvPr>
            <p:cNvSpPr/>
            <p:nvPr/>
          </p:nvSpPr>
          <p:spPr>
            <a:xfrm>
              <a:off x="1408922" y="4279858"/>
              <a:ext cx="9619862" cy="674697"/>
            </a:xfrm>
            <a:custGeom>
              <a:avLst/>
              <a:gdLst>
                <a:gd name="connsiteX0" fmla="*/ 0 w 9619862"/>
                <a:gd name="connsiteY0" fmla="*/ 674697 h 674697"/>
                <a:gd name="connsiteX1" fmla="*/ 1296956 w 9619862"/>
                <a:gd name="connsiteY1" fmla="*/ 49546 h 674697"/>
                <a:gd name="connsiteX2" fmla="*/ 4870580 w 9619862"/>
                <a:gd name="connsiteY2" fmla="*/ 40215 h 674697"/>
                <a:gd name="connsiteX3" fmla="*/ 8416213 w 9619862"/>
                <a:gd name="connsiteY3" fmla="*/ 40215 h 674697"/>
                <a:gd name="connsiteX4" fmla="*/ 9619862 w 9619862"/>
                <a:gd name="connsiteY4" fmla="*/ 49546 h 67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9862" h="674697">
                  <a:moveTo>
                    <a:pt x="0" y="674697"/>
                  </a:moveTo>
                  <a:cubicBezTo>
                    <a:pt x="242596" y="414995"/>
                    <a:pt x="485193" y="155293"/>
                    <a:pt x="1296956" y="49546"/>
                  </a:cubicBezTo>
                  <a:cubicBezTo>
                    <a:pt x="2108719" y="-56201"/>
                    <a:pt x="4870580" y="40215"/>
                    <a:pt x="4870580" y="40215"/>
                  </a:cubicBezTo>
                  <a:lnTo>
                    <a:pt x="8416213" y="40215"/>
                  </a:lnTo>
                  <a:lnTo>
                    <a:pt x="9619862" y="49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/>
              <p:nvPr/>
            </p:nvSpPr>
            <p:spPr>
              <a:xfrm>
                <a:off x="5322115" y="2444035"/>
                <a:ext cx="2423549" cy="16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For a deterministic process</a:t>
                </a:r>
              </a:p>
              <a:p>
                <a:pPr algn="ctr"/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(equal if reversible)</a:t>
                </a:r>
              </a:p>
              <a:p>
                <a:pPr algn="ctr"/>
                <a:r>
                  <a:rPr lang="en-US" sz="1600" dirty="0"/>
                  <a:t>(maximum at equilibrium)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15" y="2444035"/>
                <a:ext cx="2423549" cy="1601400"/>
              </a:xfrm>
              <a:prstGeom prst="rect">
                <a:avLst/>
              </a:prstGeom>
              <a:blipFill>
                <a:blip r:embed="rId12"/>
                <a:stretch>
                  <a:fillRect l="-754" t="-1141" r="-503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A0C352-ED92-2AF9-2FAD-054074B6DFC4}"/>
                  </a:ext>
                </a:extLst>
              </p:cNvPr>
              <p:cNvSpPr txBox="1"/>
              <p:nvPr/>
            </p:nvSpPr>
            <p:spPr>
              <a:xfrm>
                <a:off x="4378846" y="4741215"/>
                <a:ext cx="254947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System independence: evolutions of the composite are the product of individual systems: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A0C352-ED92-2AF9-2FAD-054074B6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46" y="4741215"/>
                <a:ext cx="2549476" cy="1077218"/>
              </a:xfrm>
              <a:prstGeom prst="rect">
                <a:avLst/>
              </a:prstGeom>
              <a:blipFill>
                <a:blip r:embed="rId13"/>
                <a:stretch>
                  <a:fillRect l="-1193" t="-1705" r="-214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838F45A9-9EE5-F804-41E2-F8D2F7BF9966}"/>
              </a:ext>
            </a:extLst>
          </p:cNvPr>
          <p:cNvGrpSpPr/>
          <p:nvPr/>
        </p:nvGrpSpPr>
        <p:grpSpPr>
          <a:xfrm>
            <a:off x="758173" y="4614989"/>
            <a:ext cx="2918861" cy="1534829"/>
            <a:chOff x="1679454" y="101107"/>
            <a:chExt cx="6236859" cy="327953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41938AE-6D26-4D21-52DE-9278115F3674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8B0A12A-941B-B9B7-DF51-56CB6CE7D0E2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E0EB09-6B35-62D4-E241-596041480CD1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509DFD-915C-8652-EF41-50AAF3E2BB08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E02378-74DE-F9FA-E06B-29C433113C1A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E4DAA1-CEB5-56D5-8F56-D07D4134B5D7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6A1C87-58B1-1B5B-727C-22684348924C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B453AB3-A1A4-62EF-8DE4-F6554306DFDA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758AEA-66CB-59C5-15F2-4275F321B4B0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770F13-6A64-A723-7DEE-DCCC48141121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26226C-D49A-852D-A7C7-8AE11B114B46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218875A-F8B3-2487-3E2B-FF47AA8E76DA}"/>
                    </a:ext>
                  </a:extLst>
                </p:cNvPr>
                <p:cNvSpPr txBox="1"/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rapezoid 111">
              <a:extLst>
                <a:ext uri="{FF2B5EF4-FFF2-40B4-BE49-F238E27FC236}">
                  <a16:creationId xmlns:a16="http://schemas.microsoft.com/office/drawing/2014/main" id="{1FAB90F0-F46C-E1B5-002D-A877876BAF75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5A83DDBB-8EE3-7901-201D-B69D01A8C136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665E9AC-FFD6-5006-0642-BD917816CBF8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115" name="Trapezoid 114">
                <a:extLst>
                  <a:ext uri="{FF2B5EF4-FFF2-40B4-BE49-F238E27FC236}">
                    <a16:creationId xmlns:a16="http://schemas.microsoft.com/office/drawing/2014/main" id="{261D29D7-4616-5A70-9E78-5D2F0DC668EB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5A275736-45B0-EE64-229A-3462DE92131F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1599832-9071-8870-1E1E-A6F72D10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4E75C4-B892-E04E-6A8D-DA132C9E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61F14E2-A6B5-2D94-B7DA-DB6FBC3B9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18D3216-E066-CC6B-395D-D1CFB1AFE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/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Process entropy: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blipFill>
                <a:blip r:embed="rId17"/>
                <a:stretch>
                  <a:fillRect l="-9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/>
              <p:nvPr/>
            </p:nvSpPr>
            <p:spPr>
              <a:xfrm>
                <a:off x="7161479" y="4848676"/>
                <a:ext cx="1955151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Entropy additive for</a:t>
                </a:r>
                <a:b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independent systems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79" y="4848676"/>
                <a:ext cx="1955151" cy="830997"/>
              </a:xfrm>
              <a:prstGeom prst="rect">
                <a:avLst/>
              </a:prstGeom>
              <a:blipFill>
                <a:blip r:embed="rId18"/>
                <a:stretch>
                  <a:fillRect l="-1246" t="-2190" r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/>
              <p:nvPr/>
            </p:nvSpPr>
            <p:spPr>
              <a:xfrm>
                <a:off x="9088078" y="2444036"/>
                <a:ext cx="2423548" cy="16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For a deterministic process</a:t>
                </a:r>
              </a:p>
              <a:p>
                <a:pPr algn="ctr"/>
                <a:endParaRPr lang="en-US" sz="1600" b="0" i="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(equal if reversible)</a:t>
                </a: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(maximum at equilibrium)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78" y="2444036"/>
                <a:ext cx="2423548" cy="1601400"/>
              </a:xfrm>
              <a:prstGeom prst="rect">
                <a:avLst/>
              </a:prstGeom>
              <a:blipFill>
                <a:blip r:embed="rId19"/>
                <a:stretch>
                  <a:fillRect l="-1008" t="-1141" r="-504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F46836-A8F7-6D79-1318-23B8F05AFB60}"/>
                  </a:ext>
                </a:extLst>
              </p:cNvPr>
              <p:cNvSpPr txBox="1"/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: how many evolutions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F46836-A8F7-6D79-1318-23B8F05A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blipFill>
                <a:blip r:embed="rId2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8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A663796-1995-8A37-14DD-6223C9AF5728}"/>
              </a:ext>
            </a:extLst>
          </p:cNvPr>
          <p:cNvGrpSpPr/>
          <p:nvPr/>
        </p:nvGrpSpPr>
        <p:grpSpPr>
          <a:xfrm>
            <a:off x="5533074" y="1094408"/>
            <a:ext cx="5849759" cy="2112647"/>
            <a:chOff x="3236078" y="4001294"/>
            <a:chExt cx="5450548" cy="196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749F086-A5FD-57EB-3E72-B958C6049DB3}"/>
                    </a:ext>
                  </a:extLst>
                </p:cNvPr>
                <p:cNvSpPr/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6144F80-9E5E-4796-9CB8-66A1BF14C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F0E41DB-ADE3-D82B-2EA6-1799C7E1D84B}"/>
                    </a:ext>
                  </a:extLst>
                </p:cNvPr>
                <p:cNvSpPr/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D39266-93CF-419C-B560-ACA151724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A8D8485-CD71-E469-FBA1-A15C52120940}"/>
                </a:ext>
              </a:extLst>
            </p:cNvPr>
            <p:cNvSpPr/>
            <p:nvPr/>
          </p:nvSpPr>
          <p:spPr>
            <a:xfrm>
              <a:off x="5333354" y="4001294"/>
              <a:ext cx="1255996" cy="82878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4A8D18B-21CF-F04A-DA09-62F79DFB957D}"/>
                    </a:ext>
                  </a:extLst>
                </p:cNvPr>
                <p:cNvSpPr/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96613F6-3B3F-4EAC-8942-0635862C0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482AE-7418-6D5A-B31E-83936BA0B367}"/>
                </a:ext>
              </a:extLst>
            </p:cNvPr>
            <p:cNvCxnSpPr>
              <a:stCxn id="130" idx="3"/>
              <a:endCxn id="131" idx="1"/>
            </p:cNvCxnSpPr>
            <p:nvPr/>
          </p:nvCxnSpPr>
          <p:spPr>
            <a:xfrm>
              <a:off x="6589350" y="4415689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EF51ED-5951-7F19-DA14-6E7281B55C7B}"/>
                    </a:ext>
                  </a:extLst>
                </p:cNvPr>
                <p:cNvSpPr/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A6A976-B4D0-47DB-8805-1E3DA3B64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22DD7C-E5CC-38FE-B37C-408008479183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flipH="1">
              <a:off x="7009990" y="5555371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9080A15-930B-78A3-C10B-775E538BC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590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19C587-C5F6-2F5B-EF1F-86412D72A35B}"/>
                </a:ext>
              </a:extLst>
            </p:cNvPr>
            <p:cNvCxnSpPr/>
            <p:nvPr/>
          </p:nvCxnSpPr>
          <p:spPr>
            <a:xfrm>
              <a:off x="4492074" y="4415688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81F25-C73A-AD50-EB75-416BC391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074" y="5555370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C7A117-242B-5048-242F-9A591B1EB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714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itle 1">
            <a:extLst>
              <a:ext uri="{FF2B5EF4-FFF2-40B4-BE49-F238E27FC236}">
                <a16:creationId xmlns:a16="http://schemas.microsoft.com/office/drawing/2014/main" id="{2C93F89E-8F7B-A42B-32AC-389A1B4C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42" y="84779"/>
            <a:ext cx="8267758" cy="897424"/>
          </a:xfrm>
        </p:spPr>
        <p:txBody>
          <a:bodyPr/>
          <a:lstStyle/>
          <a:p>
            <a:r>
              <a:rPr lang="en-US" dirty="0"/>
              <a:t>Entropy as logarithm of evolutions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FE8C275-3A78-439E-DC45-9F8F38FC69AB}"/>
                  </a:ext>
                </a:extLst>
              </p:cNvPr>
              <p:cNvSpPr txBox="1"/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Process entropy: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FE8C275-3A78-439E-DC45-9F8F38FC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blipFill>
                <a:blip r:embed="rId25"/>
                <a:stretch>
                  <a:fillRect l="-9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11635F6-41A7-D95D-0745-5AB91425429A}"/>
                  </a:ext>
                </a:extLst>
              </p:cNvPr>
              <p:cNvSpPr txBox="1"/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: how many evolutions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11635F6-41A7-D95D-0745-5AB91425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blipFill>
                <a:blip r:embed="rId2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F9DCB011-DE14-CE08-F3A1-C0008BFF1209}"/>
              </a:ext>
            </a:extLst>
          </p:cNvPr>
          <p:cNvSpPr txBox="1"/>
          <p:nvPr/>
        </p:nvSpPr>
        <p:spPr>
          <a:xfrm>
            <a:off x="225240" y="1525480"/>
            <a:ext cx="494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Note: defining an evolution count is necessary in physics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CA0AD-A611-A04A-EA1A-33E3A1DB0ACC}"/>
              </a:ext>
            </a:extLst>
          </p:cNvPr>
          <p:cNvSpPr txBox="1"/>
          <p:nvPr/>
        </p:nvSpPr>
        <p:spPr>
          <a:xfrm>
            <a:off x="1412843" y="3355032"/>
            <a:ext cx="833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compose processes by connecting inputs and outputs: all evolutions must connect!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8A4FD9-9E9C-0EBC-8497-7B248B51F6AB}"/>
                  </a:ext>
                </a:extLst>
              </p:cNvPr>
              <p:cNvSpPr txBox="1"/>
              <p:nvPr/>
            </p:nvSpPr>
            <p:spPr>
              <a:xfrm>
                <a:off x="225240" y="4330492"/>
                <a:ext cx="91014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det/rev, one state per evolution, count of evolutions is count of states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recover fundamental postulate of statistical mechanics!</a:t>
                </a: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8A4FD9-9E9C-0EBC-8497-7B248B51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0" y="4330492"/>
                <a:ext cx="9101467" cy="830997"/>
              </a:xfrm>
              <a:prstGeom prst="rect">
                <a:avLst/>
              </a:prstGeom>
              <a:blipFill>
                <a:blip r:embed="rId27"/>
                <a:stretch>
                  <a:fillRect l="-603" t="-5839" r="-53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D0E5709-7546-207A-4E08-4919D13A2700}"/>
                  </a:ext>
                </a:extLst>
              </p:cNvPr>
              <p:cNvSpPr txBox="1"/>
              <p:nvPr/>
            </p:nvSpPr>
            <p:spPr>
              <a:xfrm>
                <a:off x="503921" y="5350348"/>
                <a:ext cx="8544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microstate fluctuates according to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count of evolutions is count of permutations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recover Shannon entropy!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D0E5709-7546-207A-4E08-4919D13A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1" y="5350348"/>
                <a:ext cx="8544103" cy="830997"/>
              </a:xfrm>
              <a:prstGeom prst="rect">
                <a:avLst/>
              </a:prstGeom>
              <a:blipFill>
                <a:blip r:embed="rId2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FDB0FA8-8894-0A0E-4C4E-71F11FDCD35E}"/>
              </a:ext>
            </a:extLst>
          </p:cNvPr>
          <p:cNvSpPr txBox="1"/>
          <p:nvPr/>
        </p:nvSpPr>
        <p:spPr>
          <a:xfrm>
            <a:off x="1840698" y="3745717"/>
            <a:ext cx="594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Recovers other notions of entropy!</a:t>
            </a:r>
          </a:p>
        </p:txBody>
      </p:sp>
    </p:spTree>
    <p:extLst>
      <p:ext uri="{BB962C8B-B14F-4D97-AF65-F5344CB8AC3E}">
        <p14:creationId xmlns:p14="http://schemas.microsoft.com/office/powerpoint/2010/main" val="6869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14135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B5D-828B-8CFD-480A-E82F24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“Reversing”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/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/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dirty="0"/>
                  <a:t>    and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7C844-86CE-B6DC-4444-0EB5238528FA}"/>
              </a:ext>
            </a:extLst>
          </p:cNvPr>
          <p:cNvSpPr txBox="1"/>
          <p:nvPr/>
        </p:nvSpPr>
        <p:spPr>
          <a:xfrm>
            <a:off x="103955" y="257351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Existence of equation of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D2085-4D4B-D2D9-A6F6-C76998F39074}"/>
              </a:ext>
            </a:extLst>
          </p:cNvPr>
          <p:cNvSpPr txBox="1"/>
          <p:nvPr/>
        </p:nvSpPr>
        <p:spPr>
          <a:xfrm>
            <a:off x="85667" y="3322090"/>
            <a:ext cx="479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interplay of changes of energy and entropy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00154E-E8BE-7B71-6E3C-E64C12DEC6BA}"/>
              </a:ext>
            </a:extLst>
          </p:cNvPr>
          <p:cNvGrpSpPr/>
          <p:nvPr/>
        </p:nvGrpSpPr>
        <p:grpSpPr>
          <a:xfrm>
            <a:off x="417474" y="3957298"/>
            <a:ext cx="2827507" cy="2172662"/>
            <a:chOff x="8897564" y="2172358"/>
            <a:chExt cx="2827507" cy="2172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/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/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/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3FEC7B-8CF9-D861-A0A4-B225C1D5E2FC}"/>
                </a:ext>
              </a:extLst>
            </p:cNvPr>
            <p:cNvCxnSpPr/>
            <p:nvPr/>
          </p:nvCxnSpPr>
          <p:spPr>
            <a:xfrm>
              <a:off x="9546075" y="2950723"/>
              <a:ext cx="0" cy="31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EA17E4-0DB4-5673-3E4A-8005A4CAA624}"/>
                </a:ext>
              </a:extLst>
            </p:cNvPr>
            <p:cNvCxnSpPr/>
            <p:nvPr/>
          </p:nvCxnSpPr>
          <p:spPr>
            <a:xfrm>
              <a:off x="10129736" y="3842423"/>
              <a:ext cx="49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/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/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A719A0-AC09-2B60-AF62-04FBEEB4CCA1}"/>
              </a:ext>
            </a:extLst>
          </p:cNvPr>
          <p:cNvSpPr txBox="1"/>
          <p:nvPr/>
        </p:nvSpPr>
        <p:spPr>
          <a:xfrm>
            <a:off x="1803689" y="3822595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Reservoir: energy only state variable,</a:t>
            </a:r>
            <a:br>
              <a:rPr lang="en-US" sz="1400" dirty="0"/>
            </a:br>
            <a:r>
              <a:rPr lang="en-US" sz="1400" dirty="0"/>
              <a:t>entropy linear function of energy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5664-80C5-A324-8CB8-29FFA1EF57AA}"/>
              </a:ext>
            </a:extLst>
          </p:cNvPr>
          <p:cNvSpPr txBox="1"/>
          <p:nvPr/>
        </p:nvSpPr>
        <p:spPr>
          <a:xfrm>
            <a:off x="3085483" y="4962179"/>
            <a:ext cx="260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system: same entropy for all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/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B3936E-FBF8-DB00-CE69-7F9EF65CFF34}"/>
              </a:ext>
            </a:extLst>
          </p:cNvPr>
          <p:cNvSpPr txBox="1"/>
          <p:nvPr/>
        </p:nvSpPr>
        <p:spPr>
          <a:xfrm>
            <a:off x="103955" y="915782"/>
            <a:ext cx="403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are equilibria of faster scale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3D2A9-3425-5285-20D8-850124ACE936}"/>
              </a:ext>
            </a:extLst>
          </p:cNvPr>
          <p:cNvSpPr txBox="1"/>
          <p:nvPr/>
        </p:nvSpPr>
        <p:spPr>
          <a:xfrm>
            <a:off x="103955" y="1294026"/>
            <a:ext cx="371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identified by extensive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/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Assume one of these quantities is energy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blipFill>
                <a:blip r:embed="rId10"/>
                <a:stretch>
                  <a:fillRect l="-54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FD985C-420E-FA04-BCE8-5A6DBD21F084}"/>
              </a:ext>
            </a:extLst>
          </p:cNvPr>
          <p:cNvSpPr txBox="1"/>
          <p:nvPr/>
        </p:nvSpPr>
        <p:spPr>
          <a:xfrm>
            <a:off x="9068748" y="1109360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intensive quantities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B398A-D521-22BE-79A8-65F13D25FB49}"/>
              </a:ext>
            </a:extLst>
          </p:cNvPr>
          <p:cNvSpPr txBox="1"/>
          <p:nvPr/>
        </p:nvSpPr>
        <p:spPr>
          <a:xfrm>
            <a:off x="8965068" y="2543722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usual relationships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EFAC8-52FD-C772-3563-E18E5BD38223}"/>
              </a:ext>
            </a:extLst>
          </p:cNvPr>
          <p:cNvSpPr txBox="1"/>
          <p:nvPr/>
        </p:nvSpPr>
        <p:spPr>
          <a:xfrm>
            <a:off x="1944324" y="4315836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energy stored in entropy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C8D4C-8E67-83A6-D4AD-5248BD02EDB2}"/>
              </a:ext>
            </a:extLst>
          </p:cNvPr>
          <p:cNvSpPr txBox="1"/>
          <p:nvPr/>
        </p:nvSpPr>
        <p:spPr>
          <a:xfrm>
            <a:off x="3342257" y="5500793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energy stored in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/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blipFill>
                <a:blip r:embed="rId11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C5D2DC3-EE63-02A0-FECA-F8BED311024B}"/>
              </a:ext>
            </a:extLst>
          </p:cNvPr>
          <p:cNvSpPr txBox="1"/>
          <p:nvPr/>
        </p:nvSpPr>
        <p:spPr>
          <a:xfrm>
            <a:off x="6090248" y="4039721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first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/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85D33C1-B49C-EF5A-DD7D-1B7962DF37FE}"/>
              </a:ext>
            </a:extLst>
          </p:cNvPr>
          <p:cNvSpPr txBox="1"/>
          <p:nvPr/>
        </p:nvSpPr>
        <p:spPr>
          <a:xfrm>
            <a:off x="5962231" y="550996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second law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02FEC-0210-A1ED-D0B2-BA9E2AA28971}"/>
              </a:ext>
            </a:extLst>
          </p:cNvPr>
          <p:cNvSpPr txBox="1"/>
          <p:nvPr/>
        </p:nvSpPr>
        <p:spPr>
          <a:xfrm>
            <a:off x="8212453" y="3382661"/>
            <a:ext cx="35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law recovered from existence and conservation of Hamiltonian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10435-D3A2-15FF-3F86-F9B6959D07DF}"/>
              </a:ext>
            </a:extLst>
          </p:cNvPr>
          <p:cNvSpPr txBox="1"/>
          <p:nvPr/>
        </p:nvSpPr>
        <p:spPr>
          <a:xfrm>
            <a:off x="5257901" y="6055219"/>
            <a:ext cx="380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law recovered from definition of entropy as count of evolutions</a:t>
            </a:r>
          </a:p>
        </p:txBody>
      </p:sp>
    </p:spTree>
    <p:extLst>
      <p:ext uri="{BB962C8B-B14F-4D97-AF65-F5344CB8AC3E}">
        <p14:creationId xmlns:p14="http://schemas.microsoft.com/office/powerpoint/2010/main" val="49171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5767-BEC3-B25C-D2D8-2A28CB8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and principle of maximal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ED409-04BC-83FB-F695-2C5BEFC3C30B}"/>
              </a:ext>
            </a:extLst>
          </p:cNvPr>
          <p:cNvSpPr txBox="1"/>
          <p:nvPr/>
        </p:nvSpPr>
        <p:spPr>
          <a:xfrm>
            <a:off x="346230" y="1008820"/>
            <a:ext cx="178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be formulated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FFA5E-1A55-64F1-C263-EBD14E9A0A68}"/>
              </a:ext>
            </a:extLst>
          </p:cNvPr>
          <p:cNvSpPr txBox="1"/>
          <p:nvPr/>
        </p:nvSpPr>
        <p:spPr>
          <a:xfrm>
            <a:off x="719461" y="1404786"/>
            <a:ext cx="4658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Every substance has a finite positive entropy,</a:t>
            </a:r>
            <a:br>
              <a:rPr lang="en-US" i="1" dirty="0"/>
            </a:br>
            <a:r>
              <a:rPr lang="en-US" i="1" dirty="0">
                <a:effectLst/>
              </a:rPr>
              <a:t>but at the absolute zero of temperature the</a:t>
            </a:r>
            <a:br>
              <a:rPr lang="en-US" i="1" dirty="0"/>
            </a:br>
            <a:r>
              <a:rPr lang="en-US" i="1" dirty="0">
                <a:effectLst/>
              </a:rPr>
              <a:t>entropy may become zero, and does so become</a:t>
            </a:r>
            <a:br>
              <a:rPr lang="en-US" i="1" dirty="0"/>
            </a:br>
            <a:r>
              <a:rPr lang="en-US" i="1" dirty="0">
                <a:effectLst/>
              </a:rPr>
              <a:t>in the case of perfect crystalline substances.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D73B1-3DBE-DB2C-6CE9-CBCAB83C0E1E}"/>
              </a:ext>
            </a:extLst>
          </p:cNvPr>
          <p:cNvSpPr txBox="1"/>
          <p:nvPr/>
        </p:nvSpPr>
        <p:spPr>
          <a:xfrm>
            <a:off x="3048739" y="2611342"/>
            <a:ext cx="217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G. N. Lewis and M. Randall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/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8F4956-6C7E-1DF4-4F36-B051D2132100}"/>
              </a:ext>
            </a:extLst>
          </p:cNvPr>
          <p:cNvSpPr txBox="1"/>
          <p:nvPr/>
        </p:nvSpPr>
        <p:spPr>
          <a:xfrm>
            <a:off x="9663851" y="1193486"/>
            <a:ext cx="1615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evolutions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C2C24-8D18-3872-E946-8821E1D38486}"/>
              </a:ext>
            </a:extLst>
          </p:cNvPr>
          <p:cNvGrpSpPr/>
          <p:nvPr/>
        </p:nvGrpSpPr>
        <p:grpSpPr>
          <a:xfrm>
            <a:off x="6284546" y="982203"/>
            <a:ext cx="3331673" cy="675759"/>
            <a:chOff x="4686566" y="3975226"/>
            <a:chExt cx="3331673" cy="6757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64BE20-0E98-51EE-1422-A9867A691413}"/>
                </a:ext>
              </a:extLst>
            </p:cNvPr>
            <p:cNvSpPr/>
            <p:nvPr/>
          </p:nvSpPr>
          <p:spPr>
            <a:xfrm>
              <a:off x="6225772" y="4269644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/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7453B8-C73B-CFEA-EC9F-7E2016853D5B}"/>
                </a:ext>
              </a:extLst>
            </p:cNvPr>
            <p:cNvSpPr/>
            <p:nvPr/>
          </p:nvSpPr>
          <p:spPr>
            <a:xfrm>
              <a:off x="6310416" y="435593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340D8E-0118-F0CB-2EF8-6FBFC4C73CA3}"/>
                </a:ext>
              </a:extLst>
            </p:cNvPr>
            <p:cNvGrpSpPr/>
            <p:nvPr/>
          </p:nvGrpSpPr>
          <p:grpSpPr>
            <a:xfrm>
              <a:off x="4686566" y="4344091"/>
              <a:ext cx="3331673" cy="306894"/>
              <a:chOff x="1166968" y="4227566"/>
              <a:chExt cx="10253788" cy="9445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BF2DD3-AA2B-C164-A5FA-6E9E15A72BE5}"/>
                  </a:ext>
                </a:extLst>
              </p:cNvPr>
              <p:cNvSpPr/>
              <p:nvPr/>
            </p:nvSpPr>
            <p:spPr>
              <a:xfrm>
                <a:off x="1166968" y="4383057"/>
                <a:ext cx="10242056" cy="789027"/>
              </a:xfrm>
              <a:custGeom>
                <a:avLst/>
                <a:gdLst>
                  <a:gd name="connsiteX0" fmla="*/ 0 w 10538625"/>
                  <a:gd name="connsiteY0" fmla="*/ 652264 h 915103"/>
                  <a:gd name="connsiteX1" fmla="*/ 2177456 w 10538625"/>
                  <a:gd name="connsiteY1" fmla="*/ 336500 h 915103"/>
                  <a:gd name="connsiteX2" fmla="*/ 5282469 w 10538625"/>
                  <a:gd name="connsiteY2" fmla="*/ 14157 h 915103"/>
                  <a:gd name="connsiteX3" fmla="*/ 8262492 w 10538625"/>
                  <a:gd name="connsiteY3" fmla="*/ 829881 h 915103"/>
                  <a:gd name="connsiteX4" fmla="*/ 10538625 w 10538625"/>
                  <a:gd name="connsiteY4" fmla="*/ 849616 h 915103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317119"/>
                  <a:gd name="connsiteY0" fmla="*/ 791320 h 858475"/>
                  <a:gd name="connsiteX1" fmla="*/ 2078780 w 10317119"/>
                  <a:gd name="connsiteY1" fmla="*/ 337409 h 858475"/>
                  <a:gd name="connsiteX2" fmla="*/ 5183793 w 10317119"/>
                  <a:gd name="connsiteY2" fmla="*/ 15066 h 858475"/>
                  <a:gd name="connsiteX3" fmla="*/ 8163816 w 10317119"/>
                  <a:gd name="connsiteY3" fmla="*/ 830790 h 858475"/>
                  <a:gd name="connsiteX4" fmla="*/ 10317119 w 10317119"/>
                  <a:gd name="connsiteY4" fmla="*/ 482036 h 858475"/>
                  <a:gd name="connsiteX0" fmla="*/ 0 w 10317119"/>
                  <a:gd name="connsiteY0" fmla="*/ 779174 h 779174"/>
                  <a:gd name="connsiteX1" fmla="*/ 2078780 w 10317119"/>
                  <a:gd name="connsiteY1" fmla="*/ 325263 h 779174"/>
                  <a:gd name="connsiteX2" fmla="*/ 5183793 w 10317119"/>
                  <a:gd name="connsiteY2" fmla="*/ 2920 h 779174"/>
                  <a:gd name="connsiteX3" fmla="*/ 8109225 w 10317119"/>
                  <a:gd name="connsiteY3" fmla="*/ 511569 h 779174"/>
                  <a:gd name="connsiteX4" fmla="*/ 10317119 w 10317119"/>
                  <a:gd name="connsiteY4" fmla="*/ 469890 h 779174"/>
                  <a:gd name="connsiteX0" fmla="*/ 0 w 10317119"/>
                  <a:gd name="connsiteY0" fmla="*/ 778105 h 778105"/>
                  <a:gd name="connsiteX1" fmla="*/ 2078780 w 10317119"/>
                  <a:gd name="connsiteY1" fmla="*/ 324194 h 778105"/>
                  <a:gd name="connsiteX2" fmla="*/ 5183793 w 10317119"/>
                  <a:gd name="connsiteY2" fmla="*/ 1851 h 778105"/>
                  <a:gd name="connsiteX3" fmla="*/ 10317119 w 10317119"/>
                  <a:gd name="connsiteY3" fmla="*/ 468821 h 778105"/>
                  <a:gd name="connsiteX0" fmla="*/ 0 w 10242056"/>
                  <a:gd name="connsiteY0" fmla="*/ 809101 h 809101"/>
                  <a:gd name="connsiteX1" fmla="*/ 2078780 w 10242056"/>
                  <a:gd name="connsiteY1" fmla="*/ 355190 h 809101"/>
                  <a:gd name="connsiteX2" fmla="*/ 5183793 w 10242056"/>
                  <a:gd name="connsiteY2" fmla="*/ 32847 h 809101"/>
                  <a:gd name="connsiteX3" fmla="*/ 10242056 w 10242056"/>
                  <a:gd name="connsiteY3" fmla="*/ 76736 h 809101"/>
                  <a:gd name="connsiteX0" fmla="*/ 0 w 10242056"/>
                  <a:gd name="connsiteY0" fmla="*/ 789027 h 789027"/>
                  <a:gd name="connsiteX1" fmla="*/ 2078780 w 10242056"/>
                  <a:gd name="connsiteY1" fmla="*/ 335116 h 789027"/>
                  <a:gd name="connsiteX2" fmla="*/ 5183793 w 10242056"/>
                  <a:gd name="connsiteY2" fmla="*/ 12773 h 789027"/>
                  <a:gd name="connsiteX3" fmla="*/ 10242056 w 10242056"/>
                  <a:gd name="connsiteY3" fmla="*/ 56662 h 78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2056" h="789027">
                    <a:moveTo>
                      <a:pt x="0" y="789027"/>
                    </a:moveTo>
                    <a:cubicBezTo>
                      <a:pt x="694571" y="789574"/>
                      <a:pt x="1214815" y="464492"/>
                      <a:pt x="2078780" y="335116"/>
                    </a:cubicBezTo>
                    <a:cubicBezTo>
                      <a:pt x="2942746" y="205740"/>
                      <a:pt x="3823247" y="59182"/>
                      <a:pt x="5183793" y="12773"/>
                    </a:cubicBezTo>
                    <a:cubicBezTo>
                      <a:pt x="6544339" y="-33636"/>
                      <a:pt x="9179437" y="61736"/>
                      <a:pt x="10242056" y="5666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D940A1-FC3E-55A4-EAF8-94BF2E6CC8B0}"/>
                  </a:ext>
                </a:extLst>
              </p:cNvPr>
              <p:cNvSpPr/>
              <p:nvPr/>
            </p:nvSpPr>
            <p:spPr>
              <a:xfrm>
                <a:off x="1258973" y="4368038"/>
                <a:ext cx="10161783" cy="363504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1783" h="363504">
                    <a:moveTo>
                      <a:pt x="0" y="292143"/>
                    </a:moveTo>
                    <a:cubicBezTo>
                      <a:pt x="568485" y="309137"/>
                      <a:pt x="1131566" y="396387"/>
                      <a:pt x="1980197" y="350136"/>
                    </a:cubicBezTo>
                    <a:cubicBezTo>
                      <a:pt x="2828828" y="303885"/>
                      <a:pt x="3728190" y="62044"/>
                      <a:pt x="5091788" y="14637"/>
                    </a:cubicBezTo>
                    <a:cubicBezTo>
                      <a:pt x="6455386" y="-32770"/>
                      <a:pt x="8471785" y="48674"/>
                      <a:pt x="10161783" y="6569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565ADAD-97B5-D545-C2B5-7914981E7718}"/>
                  </a:ext>
                </a:extLst>
              </p:cNvPr>
              <p:cNvSpPr/>
              <p:nvPr/>
            </p:nvSpPr>
            <p:spPr>
              <a:xfrm>
                <a:off x="1313564" y="4227566"/>
                <a:ext cx="10107192" cy="196631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  <a:gd name="connsiteX0" fmla="*/ 0 w 10161783"/>
                  <a:gd name="connsiteY0" fmla="*/ 299255 h 300091"/>
                  <a:gd name="connsiteX1" fmla="*/ 2048435 w 10161783"/>
                  <a:gd name="connsiteY1" fmla="*/ 22878 h 300091"/>
                  <a:gd name="connsiteX2" fmla="*/ 5091788 w 10161783"/>
                  <a:gd name="connsiteY2" fmla="*/ 21749 h 300091"/>
                  <a:gd name="connsiteX3" fmla="*/ 10161783 w 10161783"/>
                  <a:gd name="connsiteY3" fmla="*/ 72805 h 300091"/>
                  <a:gd name="connsiteX0" fmla="*/ 0 w 10107192"/>
                  <a:gd name="connsiteY0" fmla="*/ 0 h 196631"/>
                  <a:gd name="connsiteX1" fmla="*/ 1993844 w 10107192"/>
                  <a:gd name="connsiteY1" fmla="*/ 146704 h 196631"/>
                  <a:gd name="connsiteX2" fmla="*/ 5037197 w 10107192"/>
                  <a:gd name="connsiteY2" fmla="*/ 145575 h 196631"/>
                  <a:gd name="connsiteX3" fmla="*/ 10107192 w 10107192"/>
                  <a:gd name="connsiteY3" fmla="*/ 196631 h 19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7192" h="196631">
                    <a:moveTo>
                      <a:pt x="0" y="0"/>
                    </a:moveTo>
                    <a:cubicBezTo>
                      <a:pt x="568485" y="16994"/>
                      <a:pt x="1154311" y="122442"/>
                      <a:pt x="1993844" y="146704"/>
                    </a:cubicBezTo>
                    <a:cubicBezTo>
                      <a:pt x="2833377" y="170966"/>
                      <a:pt x="3684972" y="137254"/>
                      <a:pt x="5037197" y="145575"/>
                    </a:cubicBezTo>
                    <a:lnTo>
                      <a:pt x="10107192" y="19663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5064C1-9150-A8B6-A56D-3C32C549D17F}"/>
              </a:ext>
            </a:extLst>
          </p:cNvPr>
          <p:cNvCxnSpPr/>
          <p:nvPr/>
        </p:nvCxnSpPr>
        <p:spPr>
          <a:xfrm flipH="1">
            <a:off x="9106626" y="1488266"/>
            <a:ext cx="1071350" cy="32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/>
              <p:nvPr/>
            </p:nvSpPr>
            <p:spPr>
              <a:xfrm>
                <a:off x="5973982" y="2039242"/>
                <a:ext cx="5588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of evolutions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82" y="2039242"/>
                <a:ext cx="5588325" cy="369332"/>
              </a:xfrm>
              <a:prstGeom prst="rect">
                <a:avLst/>
              </a:prstGeom>
              <a:blipFill>
                <a:blip r:embed="rId4"/>
                <a:stretch>
                  <a:fillRect l="-9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/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Null state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: system is absent (e.g. gas with zero particles)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blipFill>
                <a:blip r:embed="rId5"/>
                <a:stretch>
                  <a:fillRect l="-421" t="-4000" r="-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/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/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/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Entropy for the null state of any system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blipFill>
                <a:blip r:embed="rId8"/>
                <a:stretch>
                  <a:fillRect l="-11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4DAC9-F8D4-BAAC-6D49-F9DACDCA1796}"/>
              </a:ext>
            </a:extLst>
          </p:cNvPr>
          <p:cNvCxnSpPr/>
          <p:nvPr/>
        </p:nvCxnSpPr>
        <p:spPr>
          <a:xfrm flipH="1">
            <a:off x="1109937" y="3447130"/>
            <a:ext cx="399496" cy="34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8156BC-AA0D-2E92-51F5-B86D29A46082}"/>
              </a:ext>
            </a:extLst>
          </p:cNvPr>
          <p:cNvSpPr txBox="1"/>
          <p:nvPr/>
        </p:nvSpPr>
        <p:spPr>
          <a:xfrm>
            <a:off x="818593" y="3188805"/>
            <a:ext cx="376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Better “special case” than “crystalline substance”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1BADC-F3D8-E8E0-9BE2-F5BE3C6288D1}"/>
              </a:ext>
            </a:extLst>
          </p:cNvPr>
          <p:cNvSpPr txBox="1"/>
          <p:nvPr/>
        </p:nvSpPr>
        <p:spPr>
          <a:xfrm>
            <a:off x="6401890" y="3043034"/>
            <a:ext cx="518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effectLst/>
              </a:defRPr>
            </a:lvl1pPr>
          </a:lstStyle>
          <a:p>
            <a:r>
              <a:rPr lang="en-US" dirty="0"/>
              <a:t>No state can describe a system more accurately</a:t>
            </a:r>
            <a:br>
              <a:rPr lang="en-US" dirty="0"/>
            </a:br>
            <a:r>
              <a:rPr lang="en-US" dirty="0"/>
              <a:t>than stating the system is not there in the first place.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1E03C-BE2C-E0A4-9666-5F0EE81AE172}"/>
              </a:ext>
            </a:extLst>
          </p:cNvPr>
          <p:cNvSpPr txBox="1"/>
          <p:nvPr/>
        </p:nvSpPr>
        <p:spPr>
          <a:xfrm>
            <a:off x="5973753" y="2668939"/>
            <a:ext cx="208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law can be restated as: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55321-26DA-E4D7-B130-07025BE31D15}"/>
              </a:ext>
            </a:extLst>
          </p:cNvPr>
          <p:cNvSpPr txBox="1"/>
          <p:nvPr/>
        </p:nvSpPr>
        <p:spPr>
          <a:xfrm>
            <a:off x="5641837" y="4495510"/>
            <a:ext cx="3563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reformulate the 3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law of thermodynamics as a logical necessity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AF74-7529-6160-F9DF-28BCF066E2F9}"/>
              </a:ext>
            </a:extLst>
          </p:cNvPr>
          <p:cNvSpPr txBox="1"/>
          <p:nvPr/>
        </p:nvSpPr>
        <p:spPr>
          <a:xfrm>
            <a:off x="8532138" y="3676264"/>
            <a:ext cx="285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Principle of maximal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81991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7569A-9118-EBA1-900E-A4229DE128D7}"/>
              </a:ext>
            </a:extLst>
          </p:cNvPr>
          <p:cNvCxnSpPr>
            <a:cxnSpLocks/>
          </p:cNvCxnSpPr>
          <p:nvPr/>
        </p:nvCxnSpPr>
        <p:spPr>
          <a:xfrm flipV="1">
            <a:off x="291379" y="46871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55D659AA-24BB-53C3-FBF1-85D454319553}"/>
              </a:ext>
            </a:extLst>
          </p:cNvPr>
          <p:cNvSpPr/>
          <p:nvPr/>
        </p:nvSpPr>
        <p:spPr>
          <a:xfrm>
            <a:off x="388751" y="-7254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26F4-B2F0-63A8-65AF-A3D781AEE859}"/>
                  </a:ext>
                </a:extLst>
              </p:cNvPr>
              <p:cNvSpPr txBox="1"/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26F4-B2F0-63A8-65AF-A3D781AE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132634-5D43-7E80-F333-636EADD67BB0}"/>
                  </a:ext>
                </a:extLst>
              </p:cNvPr>
              <p:cNvSpPr txBox="1"/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132634-5D43-7E80-F333-636EADD6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6613B1-A88F-FC79-A32B-7D41F2366636}"/>
              </a:ext>
            </a:extLst>
          </p:cNvPr>
          <p:cNvCxnSpPr>
            <a:cxnSpLocks/>
          </p:cNvCxnSpPr>
          <p:nvPr/>
        </p:nvCxnSpPr>
        <p:spPr>
          <a:xfrm>
            <a:off x="291379" y="379103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6FFE4-224E-1C09-A015-6894E3D6DADD}"/>
                  </a:ext>
                </a:extLst>
              </p:cNvPr>
              <p:cNvSpPr txBox="1"/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6FFE4-224E-1C09-A015-6894E3D6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D4099D-C7AB-AD5C-01B5-DA694FC1AB93}"/>
              </a:ext>
            </a:extLst>
          </p:cNvPr>
          <p:cNvSpPr/>
          <p:nvPr/>
        </p:nvSpPr>
        <p:spPr>
          <a:xfrm rot="18900000">
            <a:off x="-402332" y="3593353"/>
            <a:ext cx="3851697" cy="3485820"/>
          </a:xfrm>
          <a:custGeom>
            <a:avLst/>
            <a:gdLst>
              <a:gd name="connsiteX0" fmla="*/ 2374540 w 3851697"/>
              <a:gd name="connsiteY0" fmla="*/ 2974543 h 3485820"/>
              <a:gd name="connsiteX1" fmla="*/ 1863264 w 3851697"/>
              <a:gd name="connsiteY1" fmla="*/ 3485820 h 3485820"/>
              <a:gd name="connsiteX2" fmla="*/ 1502793 w 3851697"/>
              <a:gd name="connsiteY2" fmla="*/ 3485820 h 3485820"/>
              <a:gd name="connsiteX3" fmla="*/ 991516 w 3851697"/>
              <a:gd name="connsiteY3" fmla="*/ 2974543 h 3485820"/>
              <a:gd name="connsiteX4" fmla="*/ 3366056 w 3851697"/>
              <a:gd name="connsiteY4" fmla="*/ 1983027 h 3485820"/>
              <a:gd name="connsiteX5" fmla="*/ 2854779 w 3851697"/>
              <a:gd name="connsiteY5" fmla="*/ 2494304 h 3485820"/>
              <a:gd name="connsiteX6" fmla="*/ 511277 w 3851697"/>
              <a:gd name="connsiteY6" fmla="*/ 2494304 h 3485820"/>
              <a:gd name="connsiteX7" fmla="*/ 0 w 3851697"/>
              <a:gd name="connsiteY7" fmla="*/ 1983027 h 3485820"/>
              <a:gd name="connsiteX8" fmla="*/ 3345825 w 3851697"/>
              <a:gd name="connsiteY8" fmla="*/ 991514 h 3485820"/>
              <a:gd name="connsiteX9" fmla="*/ 3851697 w 3851697"/>
              <a:gd name="connsiteY9" fmla="*/ 1497386 h 3485820"/>
              <a:gd name="connsiteX10" fmla="*/ 3846293 w 3851697"/>
              <a:gd name="connsiteY10" fmla="*/ 1502790 h 3485820"/>
              <a:gd name="connsiteX11" fmla="*/ 453173 w 3851697"/>
              <a:gd name="connsiteY11" fmla="*/ 1502791 h 3485820"/>
              <a:gd name="connsiteX12" fmla="*/ 964450 w 3851697"/>
              <a:gd name="connsiteY12" fmla="*/ 991514 h 3485820"/>
              <a:gd name="connsiteX13" fmla="*/ 2354311 w 3851697"/>
              <a:gd name="connsiteY13" fmla="*/ 0 h 3485820"/>
              <a:gd name="connsiteX14" fmla="*/ 2865588 w 3851697"/>
              <a:gd name="connsiteY14" fmla="*/ 511277 h 3485820"/>
              <a:gd name="connsiteX15" fmla="*/ 1444687 w 3851697"/>
              <a:gd name="connsiteY15" fmla="*/ 511277 h 3485820"/>
              <a:gd name="connsiteX16" fmla="*/ 1955963 w 3851697"/>
              <a:gd name="connsiteY16" fmla="*/ 0 h 34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51697" h="3485820">
                <a:moveTo>
                  <a:pt x="2374540" y="2974543"/>
                </a:moveTo>
                <a:lnTo>
                  <a:pt x="1863264" y="3485820"/>
                </a:lnTo>
                <a:lnTo>
                  <a:pt x="1502793" y="3485820"/>
                </a:lnTo>
                <a:lnTo>
                  <a:pt x="991516" y="2974543"/>
                </a:lnTo>
                <a:close/>
                <a:moveTo>
                  <a:pt x="3366056" y="1983027"/>
                </a:moveTo>
                <a:lnTo>
                  <a:pt x="2854779" y="2494304"/>
                </a:lnTo>
                <a:lnTo>
                  <a:pt x="511277" y="2494304"/>
                </a:lnTo>
                <a:lnTo>
                  <a:pt x="0" y="1983027"/>
                </a:lnTo>
                <a:close/>
                <a:moveTo>
                  <a:pt x="3345825" y="991514"/>
                </a:moveTo>
                <a:lnTo>
                  <a:pt x="3851697" y="1497386"/>
                </a:lnTo>
                <a:lnTo>
                  <a:pt x="3846293" y="1502790"/>
                </a:lnTo>
                <a:lnTo>
                  <a:pt x="453173" y="1502791"/>
                </a:lnTo>
                <a:lnTo>
                  <a:pt x="964450" y="991514"/>
                </a:lnTo>
                <a:close/>
                <a:moveTo>
                  <a:pt x="2354311" y="0"/>
                </a:moveTo>
                <a:lnTo>
                  <a:pt x="2865588" y="511277"/>
                </a:lnTo>
                <a:lnTo>
                  <a:pt x="1444687" y="511277"/>
                </a:lnTo>
                <a:lnTo>
                  <a:pt x="195596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E2-179D-6BFC-9D81-87ED1A0A5043}"/>
              </a:ext>
            </a:extLst>
          </p:cNvPr>
          <p:cNvSpPr txBox="1"/>
          <p:nvPr/>
        </p:nvSpPr>
        <p:spPr>
          <a:xfrm>
            <a:off x="3005024" y="3983997"/>
            <a:ext cx="1090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</a:t>
            </a:r>
            <a:br>
              <a:rPr lang="en-US" dirty="0"/>
            </a:br>
            <a:r>
              <a:rPr lang="en-US" dirty="0"/>
              <a:t>by 3</a:t>
            </a:r>
            <a:r>
              <a:rPr lang="en-US" baseline="30000" dirty="0"/>
              <a:t>rd</a:t>
            </a:r>
            <a:r>
              <a:rPr lang="en-US" dirty="0"/>
              <a:t> law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B1CD3-A814-ADDE-DF8E-4AC43F8577CC}"/>
              </a:ext>
            </a:extLst>
          </p:cNvPr>
          <p:cNvSpPr txBox="1"/>
          <p:nvPr/>
        </p:nvSpPr>
        <p:spPr>
          <a:xfrm>
            <a:off x="2919414" y="2506977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  <a:br>
              <a:rPr lang="en-US" dirty="0"/>
            </a:br>
            <a:r>
              <a:rPr lang="en-US" dirty="0"/>
              <a:t>uncertainty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E2977-15F1-2E28-44AF-512C4DE33FFD}"/>
              </a:ext>
            </a:extLst>
          </p:cNvPr>
          <p:cNvSpPr txBox="1"/>
          <p:nvPr/>
        </p:nvSpPr>
        <p:spPr>
          <a:xfrm>
            <a:off x="3159152" y="735929"/>
            <a:ext cx="1363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with</a:t>
            </a:r>
            <a:br>
              <a:rPr lang="en-US" dirty="0"/>
            </a:br>
            <a:r>
              <a:rPr lang="en-US" dirty="0"/>
              <a:t>classical</a:t>
            </a:r>
            <a:br>
              <a:rPr lang="en-US" dirty="0"/>
            </a:br>
            <a:r>
              <a:rPr lang="en-US" dirty="0"/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1306D-68CF-5C9B-BFA8-FBEA1994199D}"/>
              </a:ext>
            </a:extLst>
          </p:cNvPr>
          <p:cNvSpPr/>
          <p:nvPr/>
        </p:nvSpPr>
        <p:spPr>
          <a:xfrm>
            <a:off x="2654708" y="-243750"/>
            <a:ext cx="281516" cy="7460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A4C6B5-FD46-AF41-2DFC-79CEBAA840CD}"/>
              </a:ext>
            </a:extLst>
          </p:cNvPr>
          <p:cNvCxnSpPr>
            <a:cxnSpLocks/>
          </p:cNvCxnSpPr>
          <p:nvPr/>
        </p:nvCxnSpPr>
        <p:spPr>
          <a:xfrm flipH="1">
            <a:off x="1395770" y="4406039"/>
            <a:ext cx="1540454" cy="54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3D53FC-8B6D-E0D4-1456-131DB8453DAD}"/>
              </a:ext>
            </a:extLst>
          </p:cNvPr>
          <p:cNvCxnSpPr>
            <a:cxnSpLocks/>
          </p:cNvCxnSpPr>
          <p:nvPr/>
        </p:nvCxnSpPr>
        <p:spPr>
          <a:xfrm flipH="1">
            <a:off x="730845" y="2994338"/>
            <a:ext cx="2064136" cy="7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9268A-ED64-7447-D2D3-696BC72BE345}"/>
              </a:ext>
            </a:extLst>
          </p:cNvPr>
          <p:cNvCxnSpPr>
            <a:cxnSpLocks/>
          </p:cNvCxnSpPr>
          <p:nvPr/>
        </p:nvCxnSpPr>
        <p:spPr>
          <a:xfrm flipH="1">
            <a:off x="1882563" y="1250356"/>
            <a:ext cx="1249088" cy="80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DB1582-33C9-8903-9BFB-DEE9AC83BA04}"/>
              </a:ext>
            </a:extLst>
          </p:cNvPr>
          <p:cNvSpPr/>
          <p:nvPr/>
        </p:nvSpPr>
        <p:spPr>
          <a:xfrm>
            <a:off x="518208" y="3727555"/>
            <a:ext cx="118872" cy="11887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36407A-984F-4A36-17B7-96CA7212C4BA}"/>
              </a:ext>
            </a:extLst>
          </p:cNvPr>
          <p:cNvSpPr txBox="1">
            <a:spLocks/>
          </p:cNvSpPr>
          <p:nvPr/>
        </p:nvSpPr>
        <p:spPr>
          <a:xfrm>
            <a:off x="5356234" y="138352"/>
            <a:ext cx="7341918" cy="5975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Classical uncertainty principle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9B260E-F435-1F9E-3A1F-448B04791EB3}"/>
                  </a:ext>
                </a:extLst>
              </p:cNvPr>
              <p:cNvSpPr txBox="1"/>
              <p:nvPr/>
            </p:nvSpPr>
            <p:spPr>
              <a:xfrm>
                <a:off x="4715238" y="782095"/>
                <a:ext cx="92618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Classical mechanics has no lower bound on entropy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violates third law!  </a:t>
                </a:r>
                <a:r>
                  <a:rPr lang="en-US" sz="2400" dirty="0"/>
                  <a:t>What happens if we impose one?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9B260E-F435-1F9E-3A1F-448B0479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8" y="782095"/>
                <a:ext cx="9261805" cy="830997"/>
              </a:xfrm>
              <a:prstGeom prst="rect">
                <a:avLst/>
              </a:prstGeom>
              <a:blipFill>
                <a:blip r:embed="rId5"/>
                <a:stretch>
                  <a:fillRect l="-98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ABA50-3E04-1A6C-8061-22DE7DCE4C0B}"/>
                  </a:ext>
                </a:extLst>
              </p:cNvPr>
              <p:cNvSpPr txBox="1"/>
              <p:nvPr/>
            </p:nvSpPr>
            <p:spPr>
              <a:xfrm>
                <a:off x="4616178" y="4396207"/>
                <a:ext cx="4949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8000"/>
                    </a:solidFill>
                  </a:rPr>
                  <a:t>Lower bound on entropy </a:t>
                </a:r>
                <a:br>
                  <a:rPr lang="en-US" sz="2800" dirty="0">
                    <a:solidFill>
                      <a:srgbClr val="008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8000"/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ABA50-3E04-1A6C-8061-22DE7DCE4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78" y="4396207"/>
                <a:ext cx="4949300" cy="954107"/>
              </a:xfrm>
              <a:prstGeom prst="rect">
                <a:avLst/>
              </a:prstGeom>
              <a:blipFill>
                <a:blip r:embed="rId6"/>
                <a:stretch>
                  <a:fillRect l="-246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E01E0B7-92C7-E257-65E6-C74CFD35B31B}"/>
              </a:ext>
            </a:extLst>
          </p:cNvPr>
          <p:cNvSpPr txBox="1"/>
          <p:nvPr/>
        </p:nvSpPr>
        <p:spPr>
          <a:xfrm>
            <a:off x="4621473" y="5521907"/>
            <a:ext cx="4794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Don’t need the full quantum theory to derive the uncertainty principle: </a:t>
            </a:r>
            <a:br>
              <a:rPr lang="en-US" sz="2200" dirty="0"/>
            </a:br>
            <a:r>
              <a:rPr lang="en-US" sz="2200" i="1" dirty="0"/>
              <a:t>only the lower bound on entropy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AD978-F1C1-F57B-C000-ABBCE25454E1}"/>
              </a:ext>
            </a:extLst>
          </p:cNvPr>
          <p:cNvSpPr txBox="1"/>
          <p:nvPr/>
        </p:nvSpPr>
        <p:spPr>
          <a:xfrm>
            <a:off x="8198368" y="3240613"/>
            <a:ext cx="350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for independent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392651-94C7-3629-FDAB-A5FDA25EAC77}"/>
                  </a:ext>
                </a:extLst>
              </p:cNvPr>
              <p:cNvSpPr txBox="1"/>
              <p:nvPr/>
            </p:nvSpPr>
            <p:spPr>
              <a:xfrm>
                <a:off x="4715238" y="1717070"/>
                <a:ext cx="69886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the volume of phase space over which a uniform distribution has zero entropy.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392651-94C7-3629-FDAB-A5FDA25EA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8" y="1717070"/>
                <a:ext cx="6988641" cy="830997"/>
              </a:xfrm>
              <a:prstGeom prst="rect">
                <a:avLst/>
              </a:prstGeom>
              <a:blipFill>
                <a:blip r:embed="rId7"/>
                <a:stretch>
                  <a:fillRect l="-13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0FCD01-F92D-8200-D8C8-8EC7993205A6}"/>
                  </a:ext>
                </a:extLst>
              </p:cNvPr>
              <p:cNvSpPr txBox="1"/>
              <p:nvPr/>
            </p:nvSpPr>
            <p:spPr>
              <a:xfrm>
                <a:off x="5225553" y="2735999"/>
                <a:ext cx="2872133" cy="12448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0FCD01-F92D-8200-D8C8-8EC799320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53" y="2735999"/>
                <a:ext cx="2872133" cy="1244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09FF2D2-B295-E830-629A-0AD55490F8EC}"/>
              </a:ext>
            </a:extLst>
          </p:cNvPr>
          <p:cNvSpPr txBox="1"/>
          <p:nvPr/>
        </p:nvSpPr>
        <p:spPr>
          <a:xfrm>
            <a:off x="8425300" y="2671778"/>
            <a:ext cx="3983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 Int J Quant Inf </a:t>
            </a:r>
            <a:r>
              <a:rPr lang="en-US" b="1" dirty="0"/>
              <a:t>18</a:t>
            </a:r>
            <a:r>
              <a:rPr lang="en-US" dirty="0"/>
              <a:t>, 01, 1941025 (2020) </a:t>
            </a:r>
          </a:p>
        </p:txBody>
      </p:sp>
    </p:spTree>
    <p:extLst>
      <p:ext uri="{BB962C8B-B14F-4D97-AF65-F5344CB8AC3E}">
        <p14:creationId xmlns:p14="http://schemas.microsoft.com/office/powerpoint/2010/main" val="18075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1D4-69F7-FD8E-2D2F-16C6B30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of thermodynamics and uncertainty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C919-0A1B-22B8-7A88-0210DE71BAAD}"/>
              </a:ext>
            </a:extLst>
          </p:cNvPr>
          <p:cNvSpPr/>
          <p:nvPr/>
        </p:nvSpPr>
        <p:spPr>
          <a:xfrm>
            <a:off x="9718174" y="236708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Uncertainty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E275E-F734-29D4-E10B-2C47ADC3306F}"/>
              </a:ext>
            </a:extLst>
          </p:cNvPr>
          <p:cNvSpPr/>
          <p:nvPr/>
        </p:nvSpPr>
        <p:spPr>
          <a:xfrm>
            <a:off x="6910252" y="324183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0CA3-4E0F-EAF1-8390-89E37DDDFB01}"/>
              </a:ext>
            </a:extLst>
          </p:cNvPr>
          <p:cNvSpPr/>
          <p:nvPr/>
        </p:nvSpPr>
        <p:spPr>
          <a:xfrm>
            <a:off x="4024276" y="2464099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bound on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04A1-AD71-5627-8615-EF53A73FC198}"/>
              </a:ext>
            </a:extLst>
          </p:cNvPr>
          <p:cNvSpPr/>
          <p:nvPr/>
        </p:nvSpPr>
        <p:spPr>
          <a:xfrm>
            <a:off x="6910252" y="1246700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B05E-7DD0-0D97-D07A-90F5B99A2AB5}"/>
              </a:ext>
            </a:extLst>
          </p:cNvPr>
          <p:cNvSpPr/>
          <p:nvPr/>
        </p:nvSpPr>
        <p:spPr>
          <a:xfrm>
            <a:off x="1193559" y="194096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Third law of thermodynamics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0F535-173B-8B50-0CD9-C506F6054F96}"/>
              </a:ext>
            </a:extLst>
          </p:cNvPr>
          <p:cNvSpPr/>
          <p:nvPr/>
        </p:nvSpPr>
        <p:spPr>
          <a:xfrm>
            <a:off x="1193559" y="351896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Principle of maximal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1283-02C0-4F07-7DFE-A9BEDB30717A}"/>
              </a:ext>
            </a:extLst>
          </p:cNvPr>
          <p:cNvSpPr txBox="1"/>
          <p:nvPr/>
        </p:nvSpPr>
        <p:spPr>
          <a:xfrm>
            <a:off x="103955" y="4524444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E5590-8B5D-D9CC-8537-A8195DC994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752890" y="2815793"/>
            <a:ext cx="965284" cy="8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86BD4-438A-5B27-ADCB-65871BB973C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866914" y="2912811"/>
            <a:ext cx="1043338" cy="7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7A371F-19A0-E072-CB0A-6C18B0DC456B}"/>
              </a:ext>
            </a:extLst>
          </p:cNvPr>
          <p:cNvSpPr/>
          <p:nvPr/>
        </p:nvSpPr>
        <p:spPr>
          <a:xfrm>
            <a:off x="7639860" y="2464099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D09B-4DAE-1DE4-4DE5-26C64D29AF4A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5866914" y="2605386"/>
            <a:ext cx="1772946" cy="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1E22D-EAF6-A929-395A-62D3A7AE0CB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781147" y="2144123"/>
            <a:ext cx="50424" cy="3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4FE79-70FE-1A3E-7541-0147090106AB}"/>
              </a:ext>
            </a:extLst>
          </p:cNvPr>
          <p:cNvCxnSpPr>
            <a:cxnSpLocks/>
            <a:stCxn id="23" idx="6"/>
            <a:endCxn id="5" idx="1"/>
          </p:cNvCxnSpPr>
          <p:nvPr/>
        </p:nvCxnSpPr>
        <p:spPr>
          <a:xfrm>
            <a:off x="7922434" y="2605386"/>
            <a:ext cx="1795740" cy="2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06FFBB-BEA4-DE95-5BA6-5E4EDFC513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6914" y="2815793"/>
            <a:ext cx="3851260" cy="97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ED5C7-6988-FEBB-FFD7-BFAD95F99E4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036197" y="2389673"/>
            <a:ext cx="988079" cy="523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ACCC94-AC76-DB8D-E6AC-5C5F168294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14878" y="2838384"/>
            <a:ext cx="0" cy="6805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B80-3BB4-E551-4F3E-FB96729971A4}"/>
              </a:ext>
            </a:extLst>
          </p:cNvPr>
          <p:cNvSpPr txBox="1"/>
          <p:nvPr/>
        </p:nvSpPr>
        <p:spPr>
          <a:xfrm>
            <a:off x="4653454" y="4448347"/>
            <a:ext cx="483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The uncertainty principle is a consequence of the principle of maximal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8E19E-5D12-8E27-4216-4EE571C76851}"/>
              </a:ext>
            </a:extLst>
          </p:cNvPr>
          <p:cNvSpPr txBox="1"/>
          <p:nvPr/>
        </p:nvSpPr>
        <p:spPr>
          <a:xfrm>
            <a:off x="578455" y="5957768"/>
            <a:ext cx="665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understand the rest of quantum mechanics in the same way?</a:t>
            </a:r>
          </a:p>
        </p:txBody>
      </p:sp>
    </p:spTree>
    <p:extLst>
      <p:ext uri="{BB962C8B-B14F-4D97-AF65-F5344CB8AC3E}">
        <p14:creationId xmlns:p14="http://schemas.microsoft.com/office/powerpoint/2010/main" val="904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Physics:</a:t>
            </a:r>
            <a:br>
              <a:rPr lang="en-US" dirty="0"/>
            </a:br>
            <a:r>
              <a:rPr lang="en-US" dirty="0"/>
              <a:t>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5132918" y="7067822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90374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83073" y="2287868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7383073" y="3211198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only prepare/measure ensembles. Ensembles can offer a unified way of thinking about states.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CE08E-4977-C800-A82A-E57A3C8F67BA}"/>
              </a:ext>
            </a:extLst>
          </p:cNvPr>
          <p:cNvGrpSpPr/>
          <p:nvPr/>
        </p:nvGrpSpPr>
        <p:grpSpPr>
          <a:xfrm>
            <a:off x="8331596" y="744996"/>
            <a:ext cx="2625213" cy="2625213"/>
            <a:chOff x="2941448" y="1636245"/>
            <a:chExt cx="2625213" cy="2625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0E7909-24EF-7409-77DD-3C5FD9440937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85BB61-D92B-4CF3-B109-CDC14140CEE8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0FC9B0-8607-EEAC-1816-7DC3D91D1908}"/>
              </a:ext>
            </a:extLst>
          </p:cNvPr>
          <p:cNvSpPr/>
          <p:nvPr/>
        </p:nvSpPr>
        <p:spPr>
          <a:xfrm>
            <a:off x="8718260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/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/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/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/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1A83-EA30-D6CD-6CA7-B61D087C4E02}"/>
              </a:ext>
            </a:extLst>
          </p:cNvPr>
          <p:cNvGrpSpPr/>
          <p:nvPr/>
        </p:nvGrpSpPr>
        <p:grpSpPr>
          <a:xfrm>
            <a:off x="4823545" y="744996"/>
            <a:ext cx="2557595" cy="2557595"/>
            <a:chOff x="5531949" y="2074788"/>
            <a:chExt cx="2557595" cy="2557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66A59E-E21E-1FA2-6D9E-60AB887FBD18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90613C-2B42-DC06-1D96-EA7B2DD7A501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6B7F38-8895-3939-E9D6-2FD3F05D343F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6DD24-5754-ED32-92D0-220B3BECA69F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E0659-1BEA-564E-E88D-1389B4BDA221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Dodecagon 11">
              <a:extLst>
                <a:ext uri="{FF2B5EF4-FFF2-40B4-BE49-F238E27FC236}">
                  <a16:creationId xmlns:a16="http://schemas.microsoft.com/office/drawing/2014/main" id="{CCB6E616-0FB8-D065-2BBF-BAC6743DE826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decagon 12">
              <a:extLst>
                <a:ext uri="{FF2B5EF4-FFF2-40B4-BE49-F238E27FC236}">
                  <a16:creationId xmlns:a16="http://schemas.microsoft.com/office/drawing/2014/main" id="{D1DC099E-9F30-7D1F-8442-A6711C41C405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45A-26D7-6EF3-6983-C509061CD1BF}"/>
              </a:ext>
            </a:extLst>
          </p:cNvPr>
          <p:cNvSpPr txBox="1"/>
          <p:nvPr/>
        </p:nvSpPr>
        <p:spPr>
          <a:xfrm>
            <a:off x="4898143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68BC-E3FA-E6A9-C31F-324143B63521}"/>
              </a:ext>
            </a:extLst>
          </p:cNvPr>
          <p:cNvSpPr txBox="1"/>
          <p:nvPr/>
        </p:nvSpPr>
        <p:spPr>
          <a:xfrm>
            <a:off x="8688427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/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4D11603-F484-E51D-A5A7-7DB3A6EDF73E}"/>
              </a:ext>
            </a:extLst>
          </p:cNvPr>
          <p:cNvGrpSpPr/>
          <p:nvPr/>
        </p:nvGrpSpPr>
        <p:grpSpPr>
          <a:xfrm>
            <a:off x="1261248" y="413933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A08952-7104-A6BF-ADEA-EE68A4CFC78C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88122B-E72E-307A-2960-8D1CFF306E3D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7D0E14-2EB9-E0E1-BE38-9FF6BD71CE24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D6AC4A-F030-7F57-1CDA-C51AAC4E4DCE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14206D-7BA1-82F9-C86D-87ADEF048553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28E6CC-A42B-ED68-74FF-064C10129D52}"/>
              </a:ext>
            </a:extLst>
          </p:cNvPr>
          <p:cNvSpPr txBox="1"/>
          <p:nvPr/>
        </p:nvSpPr>
        <p:spPr>
          <a:xfrm>
            <a:off x="2022539" y="376443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93021-506B-B5B9-9224-8B79CAF32D20}"/>
              </a:ext>
            </a:extLst>
          </p:cNvPr>
          <p:cNvSpPr txBox="1"/>
          <p:nvPr/>
        </p:nvSpPr>
        <p:spPr>
          <a:xfrm>
            <a:off x="5402883" y="4487120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mixed states have no single decomposition in terms of pure states, classical continuum mixed states have no single decomposition in terms of zero entropy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6193D8-8A1C-859F-1F39-96BBD8572B5E}"/>
              </a:ext>
            </a:extLst>
          </p:cNvPr>
          <p:cNvSpPr txBox="1"/>
          <p:nvPr/>
        </p:nvSpPr>
        <p:spPr>
          <a:xfrm>
            <a:off x="269059" y="4400007"/>
            <a:ext cx="5062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is a hybrid between discrete and continuum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pure states form a manifold (like classical continuum) where each state has zero entropy (like classical discrete)</a:t>
            </a:r>
          </a:p>
        </p:txBody>
      </p:sp>
    </p:spTree>
    <p:extLst>
      <p:ext uri="{BB962C8B-B14F-4D97-AF65-F5344CB8AC3E}">
        <p14:creationId xmlns:p14="http://schemas.microsoft.com/office/powerpoint/2010/main" val="33344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Find a minimal set of physical assumptions from which to rigorously rederive the laws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223865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/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Irreducibility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in the convex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blipFill>
                <a:blip r:embed="rId2"/>
                <a:stretch>
                  <a:fillRect l="-1393" t="-10526" r="-4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/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Frame-invariance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Manifold is </a:t>
                </a:r>
                <a:r>
                  <a:rPr lang="en-US" sz="2400" dirty="0" err="1"/>
                  <a:t>symplectic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blipFill>
                <a:blip r:embed="rId3"/>
                <a:stretch>
                  <a:fillRect l="-1766" t="-10526" r="-6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/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Continuous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form a manifold (not discrete)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blipFill>
                <a:blip r:embed="rId4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/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Homogeneity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All two dimensional subspaces are spheres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blipFill>
                <a:blip r:embed="rId5"/>
                <a:stretch>
                  <a:fillRect l="-1283" t="-10526" r="-1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4DCC5B-5863-2562-0BD2-EBCE5CECC459}"/>
              </a:ext>
            </a:extLst>
          </p:cNvPr>
          <p:cNvSpPr txBox="1"/>
          <p:nvPr/>
        </p:nvSpPr>
        <p:spPr>
          <a:xfrm>
            <a:off x="2760896" y="3586095"/>
            <a:ext cx="420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2-sphere only </a:t>
            </a:r>
            <a:r>
              <a:rPr lang="en-US" sz="2400" dirty="0" err="1"/>
              <a:t>symplectic</a:t>
            </a:r>
            <a:r>
              <a:rPr lang="en-US" sz="2400" dirty="0"/>
              <a:t> 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E7D65-1654-235C-CE75-C63CD0AD20F3}"/>
              </a:ext>
            </a:extLst>
          </p:cNvPr>
          <p:cNvSpPr txBox="1"/>
          <p:nvPr/>
        </p:nvSpPr>
        <p:spPr>
          <a:xfrm>
            <a:off x="236340" y="183079"/>
            <a:ext cx="824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Recovering QM from assumptions on ensembles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9B79F8-781D-1578-EC21-1A4679C874D1}"/>
              </a:ext>
            </a:extLst>
          </p:cNvPr>
          <p:cNvGrpSpPr/>
          <p:nvPr/>
        </p:nvGrpSpPr>
        <p:grpSpPr>
          <a:xfrm>
            <a:off x="9626810" y="475466"/>
            <a:ext cx="1690119" cy="2227652"/>
            <a:chOff x="6689695" y="3867733"/>
            <a:chExt cx="1916430" cy="25259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1AE5BE-4FF3-F8FA-63C7-3C45C9B4CC1C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AB8EEBF-2F3B-5559-C947-98D9B02124E8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Oval 31">
                <a:extLst>
                  <a:ext uri="{FF2B5EF4-FFF2-40B4-BE49-F238E27FC236}">
                    <a16:creationId xmlns:a16="http://schemas.microsoft.com/office/drawing/2014/main" id="{18F3E42E-8825-7372-D9D5-BBE78E45975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3009195-6CF1-A5A1-7AD2-7D543BC1DA99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83C892E-41E4-D66A-851E-816803E94E7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FF6BF3D-AC91-8B6D-C37B-329A61A9D242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1" name="Oval 9">
                  <a:extLst>
                    <a:ext uri="{FF2B5EF4-FFF2-40B4-BE49-F238E27FC236}">
                      <a16:creationId xmlns:a16="http://schemas.microsoft.com/office/drawing/2014/main" id="{354B9ACF-F663-14CD-FDCE-833762CF6A1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14435C6-6FF1-1532-F6AD-AD388313447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7C2D4EE-3004-9096-1459-4351B249D3A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Oval 9">
                  <a:extLst>
                    <a:ext uri="{FF2B5EF4-FFF2-40B4-BE49-F238E27FC236}">
                      <a16:creationId xmlns:a16="http://schemas.microsoft.com/office/drawing/2014/main" id="{0D758752-14B7-B8A8-CEC1-5750529F778B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7F4673-56D6-ABA1-FB3B-B4D683AF9E23}"/>
                </a:ext>
              </a:extLst>
            </p:cNvPr>
            <p:cNvGrpSpPr/>
            <p:nvPr/>
          </p:nvGrpSpPr>
          <p:grpSpPr>
            <a:xfrm>
              <a:off x="7343735" y="3867733"/>
              <a:ext cx="672058" cy="2525941"/>
              <a:chOff x="10158806" y="1024418"/>
              <a:chExt cx="672058" cy="2525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D4DC1B4-9057-2E39-AB57-FB854DA9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E0322D2-D870-100A-FE41-4ACBD60E4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C4F6C5-E692-B2E9-1B7D-583D9D2FF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D35FF79-30E4-6C9D-EFDD-68160D565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/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Ensembles can mix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Form a convex space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blipFill>
                <a:blip r:embed="rId32"/>
                <a:stretch>
                  <a:fillRect l="-1652" t="-10667" r="-77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C54F6DE-C713-4E5C-F116-3817360CA717}"/>
              </a:ext>
            </a:extLst>
          </p:cNvPr>
          <p:cNvSpPr txBox="1"/>
          <p:nvPr/>
        </p:nvSpPr>
        <p:spPr>
          <a:xfrm>
            <a:off x="2133600" y="4348494"/>
            <a:ext cx="674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enough to recover complex projective spaces?</a:t>
            </a:r>
          </a:p>
        </p:txBody>
      </p:sp>
    </p:spTree>
    <p:extLst>
      <p:ext uri="{BB962C8B-B14F-4D97-AF65-F5344CB8AC3E}">
        <p14:creationId xmlns:p14="http://schemas.microsoft.com/office/powerpoint/2010/main" val="385532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611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 and superposition/statistical mixing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8779992" y="267328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5474678" y="1126092"/>
            <a:ext cx="5675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>
            <a:off x="7755138" y="1783402"/>
            <a:ext cx="0" cy="3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(e.g.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7755138" y="352663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533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blipFill>
                <a:blip r:embed="rId3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AC3E2-E48B-F58A-4EC9-4389A18F67D8}"/>
              </a:ext>
            </a:extLst>
          </p:cNvPr>
          <p:cNvSpPr txBox="1"/>
          <p:nvPr/>
        </p:nvSpPr>
        <p:spPr>
          <a:xfrm>
            <a:off x="4176423" y="5665835"/>
            <a:ext cx="495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Closed under Fourier transforms</a:t>
            </a:r>
          </a:p>
          <a:p>
            <a:pPr algn="r"/>
            <a:r>
              <a:rPr lang="en-US" sz="1400" dirty="0"/>
              <a:t>Used as starting point for theories of distributions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517840" y="5603442"/>
            <a:ext cx="39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110089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895-CE11-F448-C807-985CFB3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 postulates revisited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2F1A7-7E68-F67E-EE3E-1AF516879715}"/>
              </a:ext>
            </a:extLst>
          </p:cNvPr>
          <p:cNvSpPr/>
          <p:nvPr/>
        </p:nvSpPr>
        <p:spPr>
          <a:xfrm>
            <a:off x="385042" y="182499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postulate:</a:t>
            </a:r>
            <a:br>
              <a:rPr lang="en-US" dirty="0"/>
            </a:br>
            <a:r>
              <a:rPr lang="en-US" sz="1400" dirty="0"/>
              <a:t>states are rays of a complex vector space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55F7-AEBE-A2E6-A5A2-DB26704D06B4}"/>
              </a:ext>
            </a:extLst>
          </p:cNvPr>
          <p:cNvSpPr/>
          <p:nvPr/>
        </p:nvSpPr>
        <p:spPr>
          <a:xfrm>
            <a:off x="385042" y="289814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 postulate:</a:t>
            </a:r>
            <a:br>
              <a:rPr lang="en-US" dirty="0"/>
            </a:br>
            <a:r>
              <a:rPr lang="en-US" sz="1400" dirty="0"/>
              <a:t>projection measurement and Born rule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B476E-83DF-350D-C04C-A11253917495}"/>
              </a:ext>
            </a:extLst>
          </p:cNvPr>
          <p:cNvSpPr/>
          <p:nvPr/>
        </p:nvSpPr>
        <p:spPr>
          <a:xfrm>
            <a:off x="385042" y="397130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system postulate:</a:t>
            </a:r>
            <a:br>
              <a:rPr lang="en-US" dirty="0"/>
            </a:br>
            <a:r>
              <a:rPr lang="en-US" sz="1400" dirty="0"/>
              <a:t>tensor product for composite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F5AD0-8352-B951-20BF-AD831A8A702B}"/>
              </a:ext>
            </a:extLst>
          </p:cNvPr>
          <p:cNvSpPr/>
          <p:nvPr/>
        </p:nvSpPr>
        <p:spPr>
          <a:xfrm>
            <a:off x="385042" y="504445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 postulate:</a:t>
            </a:r>
            <a:br>
              <a:rPr lang="en-US" dirty="0"/>
            </a:br>
            <a:r>
              <a:rPr lang="en-US" sz="1400" dirty="0"/>
              <a:t>unitary evolution (Schrödinger equation)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FD527A-81E2-8670-E10C-9787BF74987F}"/>
              </a:ext>
            </a:extLst>
          </p:cNvPr>
          <p:cNvSpPr/>
          <p:nvPr/>
        </p:nvSpPr>
        <p:spPr>
          <a:xfrm>
            <a:off x="4008120" y="419482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FE526-C420-BA3A-EBDB-B0785BBE2B7D}"/>
              </a:ext>
            </a:extLst>
          </p:cNvPr>
          <p:cNvSpPr/>
          <p:nvPr/>
        </p:nvSpPr>
        <p:spPr>
          <a:xfrm>
            <a:off x="4008120" y="526798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9A81CE-9651-8C89-3224-7CAC1156A689}"/>
              </a:ext>
            </a:extLst>
          </p:cNvPr>
          <p:cNvSpPr/>
          <p:nvPr/>
        </p:nvSpPr>
        <p:spPr>
          <a:xfrm>
            <a:off x="4008120" y="312167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68534-AFA9-B8A8-EF0B-39C5534EE48B}"/>
              </a:ext>
            </a:extLst>
          </p:cNvPr>
          <p:cNvSpPr/>
          <p:nvPr/>
        </p:nvSpPr>
        <p:spPr>
          <a:xfrm>
            <a:off x="4008120" y="204851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52B49-E67E-0C7F-CD23-E3CC0AF13A88}"/>
              </a:ext>
            </a:extLst>
          </p:cNvPr>
          <p:cNvSpPr txBox="1"/>
          <p:nvPr/>
        </p:nvSpPr>
        <p:spPr>
          <a:xfrm>
            <a:off x="4465320" y="5206499"/>
            <a:ext cx="33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Deterministic/reversible evolution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5F27-3FB9-F428-421B-D16100030744}"/>
              </a:ext>
            </a:extLst>
          </p:cNvPr>
          <p:cNvSpPr txBox="1"/>
          <p:nvPr/>
        </p:nvSpPr>
        <p:spPr>
          <a:xfrm>
            <a:off x="4465320" y="4133344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 other postulates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E6C2B-E869-2FE7-8C37-CAF23BD25455}"/>
              </a:ext>
            </a:extLst>
          </p:cNvPr>
          <p:cNvSpPr txBox="1"/>
          <p:nvPr/>
        </p:nvSpPr>
        <p:spPr>
          <a:xfrm>
            <a:off x="4465320" y="2897877"/>
            <a:ext cx="38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Projections as processes with equilibria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6BCC6-E791-5881-1A33-A31EB5BCCAEF}"/>
              </a:ext>
            </a:extLst>
          </p:cNvPr>
          <p:cNvSpPr txBox="1"/>
          <p:nvPr/>
        </p:nvSpPr>
        <p:spPr>
          <a:xfrm>
            <a:off x="4465320" y="3267209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rule recoverable from entropy of mixing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2F1CD-2E84-D1B1-FDA7-96A353A2FEB7}"/>
              </a:ext>
            </a:extLst>
          </p:cNvPr>
          <p:cNvSpPr txBox="1"/>
          <p:nvPr/>
        </p:nvSpPr>
        <p:spPr>
          <a:xfrm>
            <a:off x="4465320" y="1858727"/>
            <a:ext cx="412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from properties of ensembles</a:t>
            </a:r>
            <a:br>
              <a:rPr lang="en-US" dirty="0"/>
            </a:br>
            <a:r>
              <a:rPr lang="en-US" dirty="0"/>
              <a:t>and rules of ensemble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/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Recover mathematical structure of quantum mechanics from properties of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2C25B7-71ED-9127-820A-100BA4506608}"/>
              </a:ext>
            </a:extLst>
          </p:cNvPr>
          <p:cNvSpPr txBox="1"/>
          <p:nvPr/>
        </p:nvSpPr>
        <p:spPr>
          <a:xfrm>
            <a:off x="6882284" y="450267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PRL</a:t>
            </a:r>
            <a:r>
              <a:rPr lang="en-US" dirty="0"/>
              <a:t> 126, 110402 (2021)</a:t>
            </a:r>
          </a:p>
        </p:txBody>
      </p:sp>
    </p:spTree>
    <p:extLst>
      <p:ext uri="{BB962C8B-B14F-4D97-AF65-F5344CB8AC3E}">
        <p14:creationId xmlns:p14="http://schemas.microsoft.com/office/powerpoint/2010/main" val="195622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137"/>
            <a:ext cx="10515600" cy="1211262"/>
          </a:xfrm>
        </p:spPr>
        <p:txBody>
          <a:bodyPr/>
          <a:lstStyle/>
          <a:p>
            <a:r>
              <a:rPr lang="en-US" dirty="0"/>
              <a:t>What about field theories?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4D1AC-4D3C-148B-6618-E1270528A7B3}"/>
              </a:ext>
            </a:extLst>
          </p:cNvPr>
          <p:cNvSpPr txBox="1"/>
          <p:nvPr/>
        </p:nvSpPr>
        <p:spPr>
          <a:xfrm>
            <a:off x="3529941" y="2124033"/>
            <a:ext cx="511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field theory (EM fields, general relativity,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1319F-8133-B71E-9E48-C96A4935069C}"/>
              </a:ext>
            </a:extLst>
          </p:cNvPr>
          <p:cNvSpPr txBox="1"/>
          <p:nvPr/>
        </p:nvSpPr>
        <p:spPr>
          <a:xfrm>
            <a:off x="3655684" y="2493365"/>
            <a:ext cx="488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field theory (QED, QCD, Electroweak,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E50E4-33D8-0B23-1596-E8401271A854}"/>
              </a:ext>
            </a:extLst>
          </p:cNvPr>
          <p:cNvSpPr txBox="1"/>
          <p:nvPr/>
        </p:nvSpPr>
        <p:spPr>
          <a:xfrm>
            <a:off x="1152253" y="3599688"/>
            <a:ext cx="74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lack the “correct math” to generalize</a:t>
            </a:r>
          </a:p>
        </p:txBody>
      </p:sp>
    </p:spTree>
    <p:extLst>
      <p:ext uri="{BB962C8B-B14F-4D97-AF65-F5344CB8AC3E}">
        <p14:creationId xmlns:p14="http://schemas.microsoft.com/office/powerpoint/2010/main" val="1695464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84-6A9F-5B58-29A0-0A32C9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027E-B26D-AB4C-2D60-11906C77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0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A5F4F23-252D-5608-C0C7-A760593A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4" y="1970692"/>
            <a:ext cx="3193758" cy="2338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DC202-8ACC-6E0B-A066-81E4DCCD1721}"/>
              </a:ext>
            </a:extLst>
          </p:cNvPr>
          <p:cNvSpPr txBox="1"/>
          <p:nvPr/>
        </p:nvSpPr>
        <p:spPr>
          <a:xfrm>
            <a:off x="772535" y="4457407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E454-3D3F-6D6F-EC87-9F04A5E4FF67}"/>
              </a:ext>
            </a:extLst>
          </p:cNvPr>
          <p:cNvSpPr txBox="1"/>
          <p:nvPr/>
        </p:nvSpPr>
        <p:spPr>
          <a:xfrm>
            <a:off x="350724" y="388957"/>
            <a:ext cx="5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modern physics, mathematics is used as the foundation of our physical theories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37F2E-A71F-3EE0-8520-BC433B3F8F07}"/>
              </a:ext>
            </a:extLst>
          </p:cNvPr>
          <p:cNvSpPr txBox="1"/>
          <p:nvPr/>
        </p:nvSpPr>
        <p:spPr>
          <a:xfrm>
            <a:off x="350724" y="1032044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Hossenfelder’s</a:t>
            </a:r>
            <a:r>
              <a:rPr lang="en-US" sz="1400" dirty="0"/>
              <a:t> </a:t>
            </a:r>
            <a:r>
              <a:rPr lang="en-US" sz="1400" i="1" dirty="0"/>
              <a:t>Lost in Math</a:t>
            </a:r>
            <a:r>
              <a:rPr lang="en-US" sz="1400" dirty="0"/>
              <a:t>: “[…] finding a neat set of assumptions from which the whole theory can be derived, is often left to our colleagues in mathematical physics […]”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6BB61-6A95-F427-0CAE-285A7EF3A130}"/>
              </a:ext>
            </a:extLst>
          </p:cNvPr>
          <p:cNvSpPr txBox="1"/>
          <p:nvPr/>
        </p:nvSpPr>
        <p:spPr>
          <a:xfrm>
            <a:off x="6087597" y="998397"/>
            <a:ext cx="5333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 Hilbert: “Mathematics is a game played according to certain simple rules with meaningless marks on paper.”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BF7AA-A046-1309-CA29-CDC0B4F6CD68}"/>
              </a:ext>
            </a:extLst>
          </p:cNvPr>
          <p:cNvSpPr txBox="1"/>
          <p:nvPr/>
        </p:nvSpPr>
        <p:spPr>
          <a:xfrm>
            <a:off x="6096000" y="1462223"/>
            <a:ext cx="54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Bertrand Russell: “It is essential not to discuss whether the first proposition is really true, and not to mention what the anything is, of which it is supposed to be true.”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DB120-CEB2-448F-9EC5-5531606C4FFA}"/>
              </a:ext>
            </a:extLst>
          </p:cNvPr>
          <p:cNvSpPr txBox="1"/>
          <p:nvPr/>
        </p:nvSpPr>
        <p:spPr>
          <a:xfrm>
            <a:off x="6087597" y="348156"/>
            <a:ext cx="545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content of a theory can never tell us the full physical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1A280-A2BC-0B62-CE6F-928FE7CD227D}"/>
              </a:ext>
            </a:extLst>
          </p:cNvPr>
          <p:cNvSpPr txBox="1"/>
          <p:nvPr/>
        </p:nvSpPr>
        <p:spPr>
          <a:xfrm>
            <a:off x="5714170" y="4520203"/>
            <a:ext cx="35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structures must be justified by physical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92E12-0754-DF07-111B-347FD074FE70}"/>
              </a:ext>
            </a:extLst>
          </p:cNvPr>
          <p:cNvSpPr txBox="1"/>
          <p:nvPr/>
        </p:nvSpPr>
        <p:spPr>
          <a:xfrm>
            <a:off x="5504135" y="2312309"/>
            <a:ext cx="22104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need to identify which parts of mathematics are “correct” to capture physical properties in a specific realm of applicability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8600FD-EFCE-8D07-3CCE-08F0C1B190A2}"/>
              </a:ext>
            </a:extLst>
          </p:cNvPr>
          <p:cNvGrpSpPr/>
          <p:nvPr/>
        </p:nvGrpSpPr>
        <p:grpSpPr>
          <a:xfrm>
            <a:off x="7520302" y="2061722"/>
            <a:ext cx="3247734" cy="2147290"/>
            <a:chOff x="5664688" y="1950599"/>
            <a:chExt cx="3247734" cy="214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AA0E8-71E9-9A73-3564-EE50F09E80DA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9B4595-1BE1-CF36-6D46-DCBCA01F3C64}"/>
                </a:ext>
              </a:extLst>
            </p:cNvPr>
            <p:cNvSpPr/>
            <p:nvPr/>
          </p:nvSpPr>
          <p:spPr>
            <a:xfrm>
              <a:off x="6719639" y="3511810"/>
              <a:ext cx="142626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Mathematics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067A1-6E85-73F6-FE7B-E97E7A6698C8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BBE047-E8F5-7BC3-DB83-3856378E30A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DEB3D8F-CD09-2858-C5B3-F2A9B3E3CDB0}"/>
                </a:ext>
              </a:extLst>
            </p:cNvPr>
            <p:cNvCxnSpPr>
              <a:stCxn id="25" idx="1"/>
              <a:endCxn id="27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276C63A-7270-9944-FF89-F4DEED1D1783}"/>
                </a:ext>
              </a:extLst>
            </p:cNvPr>
            <p:cNvCxnSpPr>
              <a:stCxn id="25" idx="3"/>
              <a:endCxn id="28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0603717-2893-1606-6D40-C6D45FDD9CFC}"/>
                </a:ext>
              </a:extLst>
            </p:cNvPr>
            <p:cNvCxnSpPr>
              <a:cxnSpLocks/>
              <a:stCxn id="27" idx="2"/>
              <a:endCxn id="26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34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8208-776F-2807-B783-3C90D29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7E0A5-6890-A508-E741-799002C286B5}"/>
              </a:ext>
            </a:extLst>
          </p:cNvPr>
          <p:cNvGrpSpPr/>
          <p:nvPr/>
        </p:nvGrpSpPr>
        <p:grpSpPr>
          <a:xfrm>
            <a:off x="3423825" y="1063268"/>
            <a:ext cx="3141467" cy="3195642"/>
            <a:chOff x="6564215" y="1073699"/>
            <a:chExt cx="4672586" cy="4753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D8FB7-13B5-880F-6CED-E9BC93A58478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C88E1-C1C6-4072-353A-E32A9E4DE93B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24C0BD-4CA9-54A2-8F52-F0B210A2684F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7D6BDF-51E7-7D6C-65B7-6443402BA5C9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44E531-AF70-9C5A-D63D-4F03B1FF8FB8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07639-2835-DAF3-BF68-025746197C6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BB989-1219-B8EA-4116-9D171265217A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36E19-6F39-58A5-81C6-533F75F234E8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8FB9B2-B52F-F86E-B4DF-9E07605E37FC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789D44-11ED-6F1E-EF76-4445EA1EA63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98AFA3-D578-94A5-7B0C-3BB3F190B9D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03949C-F129-E844-E63A-7796DD134855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A899952-FBA4-4A5F-0702-B34E1A7F1CE0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FDE0E9-A3A6-A879-A7E3-73028FEDFBFB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919EEC-CF5E-E852-C107-1925F81C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F517C4-38B2-07FA-3891-A8013052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8B6D62-C9EE-09D2-EACE-C223CCD65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F798E-5D6A-8953-D1F0-BBF310AD4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704657-1ECF-F183-EE4E-246166B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E40331-BEC3-DBB7-D293-868B78BF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A5EC94-77E0-EFA5-38C7-0AA5D1E9960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FFE3222E-E616-ACB9-3192-8349F9B74270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EACE35-9239-5EBB-1717-A11B1729F772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B481BA7-CB53-DED3-11CF-D60073AA44A6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306A39-7368-FD14-62AB-6224C2D27714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BB11E36-3283-642D-6A15-7EC60D411795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EF6576-3C98-F929-6D69-188A87AE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E9047F-E64F-9461-D9A7-D9D5302A8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E47FFAD-DE62-3A9F-83EC-3FEBCF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CCF4C7D-B449-3818-4B72-0567FF84A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38207-D34D-E950-4FD8-FD70E8A5838D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9326D7-719F-3DEC-FDBF-F250A00336EF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0361EA-FDE5-0729-6DA7-309FA1F455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542348-4F85-2BFF-419E-B0F26F8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4F497C-9670-C2F8-B7BC-13DD8887699E}"/>
              </a:ext>
            </a:extLst>
          </p:cNvPr>
          <p:cNvGrpSpPr/>
          <p:nvPr/>
        </p:nvGrpSpPr>
        <p:grpSpPr>
          <a:xfrm>
            <a:off x="8963140" y="403421"/>
            <a:ext cx="2854992" cy="1887622"/>
            <a:chOff x="5664688" y="1950599"/>
            <a:chExt cx="3247734" cy="21472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251B35-8C00-A9A3-E53E-5136800F62B9}"/>
                </a:ext>
              </a:extLst>
            </p:cNvPr>
            <p:cNvSpPr/>
            <p:nvPr/>
          </p:nvSpPr>
          <p:spPr>
            <a:xfrm>
              <a:off x="6719639" y="1950599"/>
              <a:ext cx="120364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512AFE-F204-21FE-9555-31E94D64573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0A069-A893-F6A8-350D-84E1E6AFA59E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3FDF07-2D66-0220-1D5B-21FEF927409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105230C-85A1-83E4-1586-5250867BD6BB}"/>
                </a:ext>
              </a:extLst>
            </p:cNvPr>
            <p:cNvCxnSpPr>
              <a:stCxn id="57" idx="1"/>
              <a:endCxn id="5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C820B04-7556-87AD-D57E-0C591BDF8C93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F0AFEB5F-97F5-B070-C855-726C0DAE547E}"/>
                </a:ext>
              </a:extLst>
            </p:cNvPr>
            <p:cNvCxnSpPr>
              <a:cxnSpLocks/>
              <a:stCxn id="59" idx="2"/>
              <a:endCxn id="58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7224547-0CB9-C496-1093-4EEE2B0C3DAB}"/>
              </a:ext>
            </a:extLst>
          </p:cNvPr>
          <p:cNvSpPr txBox="1"/>
          <p:nvPr/>
        </p:nvSpPr>
        <p:spPr>
          <a:xfrm>
            <a:off x="966809" y="4844725"/>
            <a:ext cx="833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map between informal and formal is the most delicate and important step, and it is also the least studied!!!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22A17E-177B-3B34-14A2-96CA4A450777}"/>
              </a:ext>
            </a:extLst>
          </p:cNvPr>
          <p:cNvSpPr txBox="1"/>
          <p:nvPr/>
        </p:nvSpPr>
        <p:spPr>
          <a:xfrm>
            <a:off x="2334315" y="4300691"/>
            <a:ext cx="61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physical content is captured by the definitions and axioms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2ED76F-4D52-5D01-3D87-1F82C71FA152}"/>
              </a:ext>
            </a:extLst>
          </p:cNvPr>
          <p:cNvSpPr txBox="1"/>
          <p:nvPr/>
        </p:nvSpPr>
        <p:spPr>
          <a:xfrm>
            <a:off x="6927515" y="1636584"/>
            <a:ext cx="2281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Under assumptions, idealizations and approximations, physical objects and their properties are expressed with a formal system through axioms and definitions.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F21F51-28F9-3D6F-B4CC-04DBE21F815D}"/>
              </a:ext>
            </a:extLst>
          </p:cNvPr>
          <p:cNvSpPr txBox="1"/>
          <p:nvPr/>
        </p:nvSpPr>
        <p:spPr>
          <a:xfrm>
            <a:off x="373868" y="1067343"/>
            <a:ext cx="284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Physics is defined in terms of physical objects and operational definitions</a:t>
            </a:r>
          </a:p>
        </p:txBody>
      </p:sp>
    </p:spTree>
    <p:extLst>
      <p:ext uri="{BB962C8B-B14F-4D97-AF65-F5344CB8AC3E}">
        <p14:creationId xmlns:p14="http://schemas.microsoft.com/office/powerpoint/2010/main" val="2902302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A5E-6987-4042-A8B6-E58CD90E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symplectic</a:t>
            </a:r>
            <a:r>
              <a:rPr lang="en-US" dirty="0"/>
              <a:t> space and probability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3965-5A0E-425B-89B1-B4232516FE39}"/>
              </a:ext>
            </a:extLst>
          </p:cNvPr>
          <p:cNvSpPr/>
          <p:nvPr/>
        </p:nvSpPr>
        <p:spPr>
          <a:xfrm>
            <a:off x="205669" y="1234280"/>
            <a:ext cx="10518559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0A52-820F-4F19-97EF-B73012587330}"/>
              </a:ext>
            </a:extLst>
          </p:cNvPr>
          <p:cNvSpPr/>
          <p:nvPr/>
        </p:nvSpPr>
        <p:spPr>
          <a:xfrm>
            <a:off x="205671" y="1663073"/>
            <a:ext cx="809495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space (</a:t>
            </a:r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manifold)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BC26-3FB9-49AE-A417-EC6547F9C5BD}"/>
              </a:ext>
            </a:extLst>
          </p:cNvPr>
          <p:cNvSpPr/>
          <p:nvPr/>
        </p:nvSpPr>
        <p:spPr>
          <a:xfrm>
            <a:off x="8420472" y="1663073"/>
            <a:ext cx="2303757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evolution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6BEB-DDBC-4945-B1C4-F4B17AC7F023}"/>
              </a:ext>
            </a:extLst>
          </p:cNvPr>
          <p:cNvSpPr/>
          <p:nvPr/>
        </p:nvSpPr>
        <p:spPr>
          <a:xfrm>
            <a:off x="205670" y="2091865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DE8F3-6904-46EB-B3B9-CAE8B5159495}"/>
              </a:ext>
            </a:extLst>
          </p:cNvPr>
          <p:cNvSpPr/>
          <p:nvPr/>
        </p:nvSpPr>
        <p:spPr>
          <a:xfrm>
            <a:off x="6171464" y="2091866"/>
            <a:ext cx="2129160" cy="353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46A-1630-42B5-BA76-A774CC664DFC}"/>
              </a:ext>
            </a:extLst>
          </p:cNvPr>
          <p:cNvSpPr/>
          <p:nvPr/>
        </p:nvSpPr>
        <p:spPr>
          <a:xfrm>
            <a:off x="205671" y="2520657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D1DA-2E77-4BA9-ABCE-4C942047C55A}"/>
              </a:ext>
            </a:extLst>
          </p:cNvPr>
          <p:cNvSpPr/>
          <p:nvPr/>
        </p:nvSpPr>
        <p:spPr>
          <a:xfrm>
            <a:off x="3662044" y="2520657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53C5-197B-4D1E-8367-6BEED086FF5E}"/>
              </a:ext>
            </a:extLst>
          </p:cNvPr>
          <p:cNvSpPr/>
          <p:nvPr/>
        </p:nvSpPr>
        <p:spPr>
          <a:xfrm>
            <a:off x="205671" y="2949449"/>
            <a:ext cx="188058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Topological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/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796A3CF-B6CB-44CE-9015-EEA17635576C}"/>
              </a:ext>
            </a:extLst>
          </p:cNvPr>
          <p:cNvSpPr/>
          <p:nvPr/>
        </p:nvSpPr>
        <p:spPr>
          <a:xfrm>
            <a:off x="1333294" y="4671648"/>
            <a:ext cx="382889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E610D0-7F25-4688-9BAC-A1B66D777EA1}"/>
              </a:ext>
            </a:extLst>
          </p:cNvPr>
          <p:cNvSpPr/>
          <p:nvPr/>
        </p:nvSpPr>
        <p:spPr>
          <a:xfrm>
            <a:off x="4062839" y="5100439"/>
            <a:ext cx="1099351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/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blipFill>
                <a:blip r:embed="rId3"/>
                <a:stretch>
                  <a:fillRect t="-10000" r="-3279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C73A3DF-9C25-4518-B3A9-B67122DC162B}"/>
              </a:ext>
            </a:extLst>
          </p:cNvPr>
          <p:cNvSpPr/>
          <p:nvPr/>
        </p:nvSpPr>
        <p:spPr>
          <a:xfrm>
            <a:off x="1321056" y="5100440"/>
            <a:ext cx="142560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C4B15-5B5A-4C02-B784-8794FA0C015D}"/>
              </a:ext>
            </a:extLst>
          </p:cNvPr>
          <p:cNvSpPr txBox="1"/>
          <p:nvPr/>
        </p:nvSpPr>
        <p:spPr>
          <a:xfrm>
            <a:off x="128726" y="3663234"/>
            <a:ext cx="207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 with verifiable statements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B14E8-C3EB-5CCF-003D-EEC0ADCD5805}"/>
              </a:ext>
            </a:extLst>
          </p:cNvPr>
          <p:cNvCxnSpPr/>
          <p:nvPr/>
        </p:nvCxnSpPr>
        <p:spPr>
          <a:xfrm flipV="1">
            <a:off x="996696" y="3378241"/>
            <a:ext cx="0" cy="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B9D63-236C-BB58-8673-5109A87A0AC0}"/>
              </a:ext>
            </a:extLst>
          </p:cNvPr>
          <p:cNvSpPr txBox="1"/>
          <p:nvPr/>
        </p:nvSpPr>
        <p:spPr>
          <a:xfrm>
            <a:off x="3174112" y="3722700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Identified by independent continuous quantities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2904C-86F9-90F3-9F91-0B6C4294F544}"/>
              </a:ext>
            </a:extLst>
          </p:cNvPr>
          <p:cNvCxnSpPr/>
          <p:nvPr/>
        </p:nvCxnSpPr>
        <p:spPr>
          <a:xfrm flipH="1" flipV="1">
            <a:off x="3200400" y="3378241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953884-36BB-DF25-FD2D-FFF0A24FEB23}"/>
              </a:ext>
            </a:extLst>
          </p:cNvPr>
          <p:cNvSpPr txBox="1"/>
          <p:nvPr/>
        </p:nvSpPr>
        <p:spPr>
          <a:xfrm>
            <a:off x="4490289" y="3293907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Infinitesimal reducibility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8AAD5-C49B-18FA-6FF9-8B0E0212DAA7}"/>
              </a:ext>
            </a:extLst>
          </p:cNvPr>
          <p:cNvCxnSpPr/>
          <p:nvPr/>
        </p:nvCxnSpPr>
        <p:spPr>
          <a:xfrm flipH="1" flipV="1">
            <a:off x="5109917" y="2973054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462C0-6932-654A-C0CC-D8F4DE333181}"/>
              </a:ext>
            </a:extLst>
          </p:cNvPr>
          <p:cNvCxnSpPr/>
          <p:nvPr/>
        </p:nvCxnSpPr>
        <p:spPr>
          <a:xfrm flipH="1" flipV="1">
            <a:off x="7112600" y="2522723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D0CAF8-21F1-CAC6-18EA-DC35B6492C93}"/>
              </a:ext>
            </a:extLst>
          </p:cNvPr>
          <p:cNvSpPr txBox="1"/>
          <p:nvPr/>
        </p:nvSpPr>
        <p:spPr>
          <a:xfrm>
            <a:off x="6599592" y="2795755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Observer independent count of states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FDC5A-9472-5B11-C9A3-9F13C1240ADE}"/>
              </a:ext>
            </a:extLst>
          </p:cNvPr>
          <p:cNvCxnSpPr/>
          <p:nvPr/>
        </p:nvCxnSpPr>
        <p:spPr>
          <a:xfrm flipH="1" flipV="1">
            <a:off x="9743229" y="2098700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7132AD-65F3-2961-4CB8-AECEDCFBE707}"/>
              </a:ext>
            </a:extLst>
          </p:cNvPr>
          <p:cNvSpPr txBox="1"/>
          <p:nvPr/>
        </p:nvSpPr>
        <p:spPr>
          <a:xfrm>
            <a:off x="9092446" y="2417546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Determinism/reversibility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E883B6-CE7A-7A1F-34CD-AFFA6C2E93C8}"/>
              </a:ext>
            </a:extLst>
          </p:cNvPr>
          <p:cNvCxnSpPr>
            <a:cxnSpLocks/>
          </p:cNvCxnSpPr>
          <p:nvPr/>
        </p:nvCxnSpPr>
        <p:spPr>
          <a:xfrm flipV="1">
            <a:off x="1568665" y="5532990"/>
            <a:ext cx="246888" cy="2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FB464F-1FCF-62F0-CB58-2C410D7D9D3B}"/>
              </a:ext>
            </a:extLst>
          </p:cNvPr>
          <p:cNvCxnSpPr/>
          <p:nvPr/>
        </p:nvCxnSpPr>
        <p:spPr>
          <a:xfrm flipV="1">
            <a:off x="3404750" y="5529232"/>
            <a:ext cx="0" cy="2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861901-4DFD-BE01-A40F-7DD426DDF866}"/>
              </a:ext>
            </a:extLst>
          </p:cNvPr>
          <p:cNvCxnSpPr/>
          <p:nvPr/>
        </p:nvCxnSpPr>
        <p:spPr>
          <a:xfrm flipH="1" flipV="1">
            <a:off x="4747060" y="5526498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F9BBAD-6A7D-30F3-6E1C-7F0E363A4F1C}"/>
              </a:ext>
            </a:extLst>
          </p:cNvPr>
          <p:cNvSpPr txBox="1"/>
          <p:nvPr/>
        </p:nvSpPr>
        <p:spPr>
          <a:xfrm>
            <a:off x="234281" y="5621062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0BCCC-3F6A-4CBE-45F4-AB6650846189}"/>
              </a:ext>
            </a:extLst>
          </p:cNvPr>
          <p:cNvSpPr txBox="1"/>
          <p:nvPr/>
        </p:nvSpPr>
        <p:spPr>
          <a:xfrm>
            <a:off x="2438965" y="5790011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Statements associated with experimental tests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37914-1C97-5E9B-BB11-FBB2ADD125AE}"/>
              </a:ext>
            </a:extLst>
          </p:cNvPr>
          <p:cNvSpPr txBox="1"/>
          <p:nvPr/>
        </p:nvSpPr>
        <p:spPr>
          <a:xfrm>
            <a:off x="4797802" y="5816454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that a statement is 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46A9F-AA53-CDC1-4568-20D2D6E4B49E}"/>
              </a:ext>
            </a:extLst>
          </p:cNvPr>
          <p:cNvSpPr txBox="1"/>
          <p:nvPr/>
        </p:nvSpPr>
        <p:spPr>
          <a:xfrm>
            <a:off x="5577063" y="3817127"/>
            <a:ext cx="443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see what each additional mathematical layer represents and under what assumptions</a:t>
            </a:r>
          </a:p>
        </p:txBody>
      </p:sp>
    </p:spTree>
    <p:extLst>
      <p:ext uri="{BB962C8B-B14F-4D97-AF65-F5344CB8AC3E}">
        <p14:creationId xmlns:p14="http://schemas.microsoft.com/office/powerpoint/2010/main" val="151440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7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0674219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of experimental verifiability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545085" y="1261244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/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76B79-AADD-3B8F-10D6-321ECD0E4A32}"/>
              </a:ext>
            </a:extLst>
          </p:cNvPr>
          <p:cNvGrpSpPr/>
          <p:nvPr/>
        </p:nvGrpSpPr>
        <p:grpSpPr>
          <a:xfrm>
            <a:off x="9205033" y="2538281"/>
            <a:ext cx="2320822" cy="724870"/>
            <a:chOff x="8226066" y="5078027"/>
            <a:chExt cx="3297150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116284" y="2277019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2205" y="1620389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774452" y="2643136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4000" r="-5672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/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E2E0594-F1F7-3EE0-18F8-3D228B755A3A}"/>
              </a:ext>
            </a:extLst>
          </p:cNvPr>
          <p:cNvGrpSpPr/>
          <p:nvPr/>
        </p:nvGrpSpPr>
        <p:grpSpPr>
          <a:xfrm>
            <a:off x="9207818" y="1252423"/>
            <a:ext cx="1808036" cy="730179"/>
            <a:chOff x="9498873" y="992252"/>
            <a:chExt cx="2549965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9692730" y="1269310"/>
              <a:ext cx="552785" cy="508353"/>
              <a:chOff x="8269002" y="5559272"/>
              <a:chExt cx="552785" cy="50835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10495631" y="1269774"/>
              <a:ext cx="558662" cy="508353"/>
              <a:chOff x="8269002" y="5559272"/>
              <a:chExt cx="558662" cy="5083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11298532" y="1270238"/>
              <a:ext cx="558662" cy="508353"/>
              <a:chOff x="8269002" y="5559272"/>
              <a:chExt cx="558662" cy="50835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9498873" y="992252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9203580" y="2044942"/>
            <a:ext cx="17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9203580" y="3337037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572-EB57-23B0-451F-A72B56301540}"/>
              </a:ext>
            </a:extLst>
          </p:cNvPr>
          <p:cNvSpPr txBox="1"/>
          <p:nvPr/>
        </p:nvSpPr>
        <p:spPr>
          <a:xfrm>
            <a:off x="183113" y="2027809"/>
            <a:ext cx="100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D595-DFA3-9AC8-2308-4116E6360B4A}"/>
              </a:ext>
            </a:extLst>
          </p:cNvPr>
          <p:cNvSpPr txBox="1"/>
          <p:nvPr/>
        </p:nvSpPr>
        <p:spPr>
          <a:xfrm>
            <a:off x="890736" y="628757"/>
            <a:ext cx="100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verifiable</a:t>
            </a:r>
            <a:br>
              <a:rPr lang="en-US" sz="1400" dirty="0"/>
            </a:br>
            <a:r>
              <a:rPr lang="en-US" sz="1400" dirty="0"/>
              <a:t>statements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86B55-C74E-C4F7-32F6-8388414148C5}"/>
              </a:ext>
            </a:extLst>
          </p:cNvPr>
          <p:cNvCxnSpPr/>
          <p:nvPr/>
        </p:nvCxnSpPr>
        <p:spPr>
          <a:xfrm flipV="1">
            <a:off x="852662" y="1921100"/>
            <a:ext cx="112272" cy="18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A731-BCBC-294E-01CB-E98651015FBE}"/>
              </a:ext>
            </a:extLst>
          </p:cNvPr>
          <p:cNvCxnSpPr/>
          <p:nvPr/>
        </p:nvCxnSpPr>
        <p:spPr>
          <a:xfrm>
            <a:off x="1354263" y="1159149"/>
            <a:ext cx="193641" cy="3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C42542-C088-B56C-2EA1-07E240440DB7}"/>
              </a:ext>
            </a:extLst>
          </p:cNvPr>
          <p:cNvSpPr txBox="1"/>
          <p:nvPr/>
        </p:nvSpPr>
        <p:spPr>
          <a:xfrm>
            <a:off x="6670256" y="1376357"/>
            <a:ext cx="149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Finite conjunction</a:t>
            </a:r>
            <a:br>
              <a:rPr lang="en-US" sz="1400" dirty="0"/>
            </a:br>
            <a:r>
              <a:rPr lang="en-US" sz="1400" dirty="0"/>
              <a:t>(logical 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9EF982-F0C1-08C1-015E-464CAC880367}"/>
              </a:ext>
            </a:extLst>
          </p:cNvPr>
          <p:cNvSpPr txBox="1"/>
          <p:nvPr/>
        </p:nvSpPr>
        <p:spPr>
          <a:xfrm>
            <a:off x="6527813" y="2662424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Countable disjunction</a:t>
            </a:r>
            <a:br>
              <a:rPr lang="en-US" sz="1400" dirty="0"/>
            </a:br>
            <a:r>
              <a:rPr lang="en-US" sz="1400" dirty="0"/>
              <a:t>(logical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/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Physical theories (evidence based)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all theoretical statements associated with tests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blipFill>
                <a:blip r:embed="rId19"/>
                <a:stretch>
                  <a:fillRect l="-1534" t="-5882" r="-4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87932FFB-1CD7-0631-9065-8A60723D4CCE}"/>
              </a:ext>
            </a:extLst>
          </p:cNvPr>
          <p:cNvGraphicFramePr>
            <a:graphicFrameLocks noGrp="1"/>
          </p:cNvGraphicFramePr>
          <p:nvPr/>
        </p:nvGraphicFramePr>
        <p:xfrm>
          <a:off x="2748093" y="4208763"/>
          <a:ext cx="5093495" cy="13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000">
                  <a:extLst>
                    <a:ext uri="{9D8B030D-6E8A-4147-A177-3AD203B41FA5}">
                      <a16:colId xmlns:a16="http://schemas.microsoft.com/office/drawing/2014/main" val="2649090816"/>
                    </a:ext>
                  </a:extLst>
                </a:gridCol>
                <a:gridCol w="540628">
                  <a:extLst>
                    <a:ext uri="{9D8B030D-6E8A-4147-A177-3AD203B41FA5}">
                      <a16:colId xmlns:a16="http://schemas.microsoft.com/office/drawing/2014/main" val="320748026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306419278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784508329"/>
                    </a:ext>
                  </a:extLst>
                </a:gridCol>
                <a:gridCol w="873654">
                  <a:extLst>
                    <a:ext uri="{9D8B030D-6E8A-4147-A177-3AD203B41FA5}">
                      <a16:colId xmlns:a16="http://schemas.microsoft.com/office/drawing/2014/main" val="2240455917"/>
                    </a:ext>
                  </a:extLst>
                </a:gridCol>
                <a:gridCol w="933630">
                  <a:extLst>
                    <a:ext uri="{9D8B030D-6E8A-4147-A177-3AD203B41FA5}">
                      <a16:colId xmlns:a16="http://schemas.microsoft.com/office/drawing/2014/main" val="1640169511"/>
                    </a:ext>
                  </a:extLst>
                </a:gridCol>
              </a:tblGrid>
              <a:tr h="433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Theoretical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Decidable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62152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Negation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3645166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3208"/>
                  </a:ext>
                </a:extLst>
              </a:tr>
              <a:tr h="260073">
                <a:tc>
                  <a:txBody>
                    <a:bodyPr/>
                    <a:lstStyle/>
                    <a:p>
                      <a:r>
                        <a:rPr lang="en-US" sz="12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092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E183116-DE1F-ED9D-608F-9B59FAEA12D5}"/>
              </a:ext>
            </a:extLst>
          </p:cNvPr>
          <p:cNvGrpSpPr/>
          <p:nvPr/>
        </p:nvGrpSpPr>
        <p:grpSpPr>
          <a:xfrm>
            <a:off x="351289" y="4341568"/>
            <a:ext cx="2199587" cy="1235084"/>
            <a:chOff x="7134780" y="3537982"/>
            <a:chExt cx="2199587" cy="123508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A73C858-626F-7351-DDE0-B9C5DEF01EB0}"/>
                </a:ext>
              </a:extLst>
            </p:cNvPr>
            <p:cNvSpPr/>
            <p:nvPr/>
          </p:nvSpPr>
          <p:spPr>
            <a:xfrm>
              <a:off x="7134780" y="3537982"/>
              <a:ext cx="2199587" cy="123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2AF0C5-B467-1DE4-FD0E-26A20BFDB64C}"/>
                </a:ext>
              </a:extLst>
            </p:cNvPr>
            <p:cNvSpPr/>
            <p:nvPr/>
          </p:nvSpPr>
          <p:spPr>
            <a:xfrm>
              <a:off x="7241821" y="3615577"/>
              <a:ext cx="1780616" cy="969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414744-8F0B-E831-03BA-8C8550E69955}"/>
                </a:ext>
              </a:extLst>
            </p:cNvPr>
            <p:cNvSpPr/>
            <p:nvPr/>
          </p:nvSpPr>
          <p:spPr>
            <a:xfrm>
              <a:off x="7439038" y="3682107"/>
              <a:ext cx="1216012" cy="665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/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/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/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C2D3F3-9625-584D-8922-08916504420E}"/>
                </a:ext>
              </a:extLst>
            </p:cNvPr>
            <p:cNvSpPr/>
            <p:nvPr/>
          </p:nvSpPr>
          <p:spPr>
            <a:xfrm>
              <a:off x="7616089" y="3751402"/>
              <a:ext cx="632561" cy="427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/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79CBF-CE6F-6B1F-8FD0-1DC5CD993753}"/>
              </a:ext>
            </a:extLst>
          </p:cNvPr>
          <p:cNvSpPr txBox="1"/>
          <p:nvPr/>
        </p:nvSpPr>
        <p:spPr>
          <a:xfrm>
            <a:off x="2280475" y="5699855"/>
            <a:ext cx="546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Some mathematical theories (formally well-posed)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="0" dirty="0">
                <a:solidFill>
                  <a:srgbClr val="C00000"/>
                </a:solidFill>
              </a:rPr>
              <a:t>ave “too many statements” to be physically meaningful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EFEF-0A14-4183-052E-A22EB9628E1D}"/>
              </a:ext>
            </a:extLst>
          </p:cNvPr>
          <p:cNvSpPr txBox="1"/>
          <p:nvPr/>
        </p:nvSpPr>
        <p:spPr>
          <a:xfrm>
            <a:off x="9928883" y="262071"/>
            <a:ext cx="19736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Top. Proc.</a:t>
            </a:r>
            <a:r>
              <a:rPr lang="en-US" b="1" i="1" dirty="0"/>
              <a:t> </a:t>
            </a:r>
            <a:r>
              <a:rPr lang="en-US" b="1" dirty="0"/>
              <a:t>54 </a:t>
            </a:r>
            <a:br>
              <a:rPr lang="en-US" b="1" dirty="0"/>
            </a:br>
            <a:r>
              <a:rPr lang="en-US" dirty="0"/>
              <a:t>pp. 271-282 (2019)</a:t>
            </a:r>
          </a:p>
        </p:txBody>
      </p:sp>
    </p:spTree>
    <p:extLst>
      <p:ext uri="{BB962C8B-B14F-4D97-AF65-F5344CB8AC3E}">
        <p14:creationId xmlns:p14="http://schemas.microsoft.com/office/powerpoint/2010/main" val="40916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70117"/>
            <a:ext cx="4621326" cy="3306943"/>
            <a:chOff x="7474760" y="183518"/>
            <a:chExt cx="4621326" cy="33069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406521" y="2690242"/>
              <a:ext cx="168956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studied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physical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281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 we</a:t>
            </a:r>
            <a:br>
              <a:rPr lang="en-US" sz="2400" dirty="0"/>
            </a:br>
            <a:r>
              <a:rPr lang="en-US" sz="2400" dirty="0"/>
              <a:t>draw that boundary?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408152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42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BCE4-976A-A721-A919-03E62BA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and ordering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41CA-CEE2-A03F-0D6A-866337EEB3AE}"/>
              </a:ext>
            </a:extLst>
          </p:cNvPr>
          <p:cNvGrpSpPr/>
          <p:nvPr/>
        </p:nvGrpSpPr>
        <p:grpSpPr>
          <a:xfrm>
            <a:off x="3031358" y="1438146"/>
            <a:ext cx="1595223" cy="1634561"/>
            <a:chOff x="7978180" y="2536463"/>
            <a:chExt cx="2678924" cy="27449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3EA39-31FC-22DA-AE03-8C023E603E04}"/>
                </a:ext>
              </a:extLst>
            </p:cNvPr>
            <p:cNvSpPr/>
            <p:nvPr/>
          </p:nvSpPr>
          <p:spPr>
            <a:xfrm>
              <a:off x="9224017" y="2721129"/>
              <a:ext cx="325968" cy="2560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2A758A-64BF-6E02-1987-7FEF896C2303}"/>
                </a:ext>
              </a:extLst>
            </p:cNvPr>
            <p:cNvCxnSpPr/>
            <p:nvPr/>
          </p:nvCxnSpPr>
          <p:spPr>
            <a:xfrm flipH="1">
              <a:off x="7978180" y="2998911"/>
              <a:ext cx="1065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2A1E2B-A89B-A014-B2E1-DA72DC21B20A}"/>
                </a:ext>
              </a:extLst>
            </p:cNvPr>
            <p:cNvCxnSpPr/>
            <p:nvPr/>
          </p:nvCxnSpPr>
          <p:spPr>
            <a:xfrm>
              <a:off x="9671683" y="2998911"/>
              <a:ext cx="985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C95F-AD6D-46AA-B39F-48F5F02FCF65}"/>
                </a:ext>
              </a:extLst>
            </p:cNvPr>
            <p:cNvSpPr txBox="1"/>
            <p:nvPr/>
          </p:nvSpPr>
          <p:spPr>
            <a:xfrm>
              <a:off x="8051255" y="2536463"/>
              <a:ext cx="66261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B97A6-B51E-F12A-5306-03705094AFC5}"/>
                </a:ext>
              </a:extLst>
            </p:cNvPr>
            <p:cNvSpPr txBox="1"/>
            <p:nvPr/>
          </p:nvSpPr>
          <p:spPr>
            <a:xfrm>
              <a:off x="9725605" y="2536463"/>
              <a:ext cx="5359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AC61C-68C2-41C5-7C03-7210D78DF54A}"/>
                </a:ext>
              </a:extLst>
            </p:cNvPr>
            <p:cNvSpPr/>
            <p:nvPr/>
          </p:nvSpPr>
          <p:spPr>
            <a:xfrm>
              <a:off x="8290165" y="308518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F12F3-A04C-65C3-F73C-75F7770404DB}"/>
                </a:ext>
              </a:extLst>
            </p:cNvPr>
            <p:cNvSpPr/>
            <p:nvPr/>
          </p:nvSpPr>
          <p:spPr>
            <a:xfrm>
              <a:off x="9290305" y="3449900"/>
              <a:ext cx="182880" cy="3297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63E45-D850-C863-B2A0-5FE40F72553A}"/>
                </a:ext>
              </a:extLst>
            </p:cNvPr>
            <p:cNvSpPr/>
            <p:nvPr/>
          </p:nvSpPr>
          <p:spPr>
            <a:xfrm>
              <a:off x="9109287" y="4973385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1B3024-CCC5-A3FC-C7C2-EE7DB48B3E5A}"/>
                </a:ext>
              </a:extLst>
            </p:cNvPr>
            <p:cNvSpPr/>
            <p:nvPr/>
          </p:nvSpPr>
          <p:spPr>
            <a:xfrm>
              <a:off x="9390485" y="4608668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439BC-9473-5B90-A34B-728CD3ADD704}"/>
                </a:ext>
              </a:extLst>
            </p:cNvPr>
            <p:cNvSpPr/>
            <p:nvPr/>
          </p:nvSpPr>
          <p:spPr>
            <a:xfrm>
              <a:off x="8807237" y="4243950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CA9CB9-3BE4-79B2-EB18-B1547186035A}"/>
                </a:ext>
              </a:extLst>
            </p:cNvPr>
            <p:cNvSpPr/>
            <p:nvPr/>
          </p:nvSpPr>
          <p:spPr>
            <a:xfrm>
              <a:off x="9887134" y="387923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176F7-D3D0-9337-5F6A-017A24F337B4}"/>
                </a:ext>
              </a:extLst>
            </p:cNvPr>
            <p:cNvSpPr txBox="1"/>
            <p:nvPr/>
          </p:nvSpPr>
          <p:spPr>
            <a:xfrm rot="16200000">
              <a:off x="9041836" y="2711872"/>
              <a:ext cx="627771" cy="51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E89A15-3AA0-0EC2-E83F-0E06C98EED4B}"/>
              </a:ext>
            </a:extLst>
          </p:cNvPr>
          <p:cNvSpPr txBox="1"/>
          <p:nvPr/>
        </p:nvSpPr>
        <p:spPr>
          <a:xfrm>
            <a:off x="312455" y="1443670"/>
            <a:ext cx="25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reference</a:t>
            </a:r>
            <a:r>
              <a:rPr lang="en-US" sz="1600" dirty="0"/>
              <a:t> (i.e. a tick of a clock, notch on a ruler, sample weight with a scale) is something that allows us to distinguish between a before and an 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/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Mathematically, it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are verifiable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reference has an extent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 ⊥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not before or after, it is 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before and after, it is on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blipFill>
                <a:blip r:embed="rId2"/>
                <a:stretch>
                  <a:fillRect l="-447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296932C-CD10-321F-7606-D7829314CC9F}"/>
              </a:ext>
            </a:extLst>
          </p:cNvPr>
          <p:cNvSpPr txBox="1"/>
          <p:nvPr/>
        </p:nvSpPr>
        <p:spPr>
          <a:xfrm>
            <a:off x="572789" y="938079"/>
            <a:ext cx="110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deriving the notion of quantities and numbers (i.e. integers, reals, …) from an operational (metrological)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0008D-3C6E-2E23-F338-C28B26BE910C}"/>
              </a:ext>
            </a:extLst>
          </p:cNvPr>
          <p:cNvSpPr txBox="1"/>
          <p:nvPr/>
        </p:nvSpPr>
        <p:spPr>
          <a:xfrm>
            <a:off x="445625" y="3481804"/>
            <a:ext cx="452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define an </a:t>
            </a:r>
            <a:r>
              <a:rPr lang="en-US" sz="1600" b="1" dirty="0"/>
              <a:t>ordered</a:t>
            </a:r>
            <a:r>
              <a:rPr lang="en-US" sz="1600" dirty="0"/>
              <a:t> sequence of possibilities, the references must be (</a:t>
            </a:r>
            <a:r>
              <a:rPr lang="en-US" sz="1600" dirty="0" err="1"/>
              <a:t>nec</a:t>
            </a:r>
            <a:r>
              <a:rPr lang="en-US" sz="1600" dirty="0"/>
              <a:t>/</a:t>
            </a:r>
            <a:r>
              <a:rPr lang="en-US" sz="1600" dirty="0" err="1"/>
              <a:t>suff</a:t>
            </a:r>
            <a:r>
              <a:rPr lang="en-US" sz="1600" dirty="0"/>
              <a:t> conditions):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854D6C-5DEF-5EB8-0C72-5C7D20AC5054}"/>
              </a:ext>
            </a:extLst>
          </p:cNvPr>
          <p:cNvGrpSpPr/>
          <p:nvPr/>
        </p:nvGrpSpPr>
        <p:grpSpPr>
          <a:xfrm>
            <a:off x="452425" y="4183245"/>
            <a:ext cx="1551691" cy="1291002"/>
            <a:chOff x="452425" y="4183245"/>
            <a:chExt cx="1551691" cy="12910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5E7322A-FB01-DF15-7D55-7D02632E453C}"/>
                </a:ext>
              </a:extLst>
            </p:cNvPr>
            <p:cNvGrpSpPr/>
            <p:nvPr/>
          </p:nvGrpSpPr>
          <p:grpSpPr>
            <a:xfrm>
              <a:off x="452425" y="4519861"/>
              <a:ext cx="1551691" cy="954386"/>
              <a:chOff x="1973351" y="4548926"/>
              <a:chExt cx="1551691" cy="9543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2A0D20-01F0-2F06-D817-7125BA7FDC63}"/>
                  </a:ext>
                </a:extLst>
              </p:cNvPr>
              <p:cNvSpPr/>
              <p:nvPr/>
            </p:nvSpPr>
            <p:spPr>
              <a:xfrm>
                <a:off x="2694967" y="4655890"/>
                <a:ext cx="188808" cy="8474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781D94-85B7-C9EC-92E6-99A5B026A31A}"/>
                  </a:ext>
                </a:extLst>
              </p:cNvPr>
              <p:cNvCxnSpPr/>
              <p:nvPr/>
            </p:nvCxnSpPr>
            <p:spPr>
              <a:xfrm flipH="1">
                <a:off x="1973351" y="4816787"/>
                <a:ext cx="6170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575E08A-894A-64FB-21B2-2018DA9F4C2E}"/>
                  </a:ext>
                </a:extLst>
              </p:cNvPr>
              <p:cNvCxnSpPr/>
              <p:nvPr/>
            </p:nvCxnSpPr>
            <p:spPr>
              <a:xfrm>
                <a:off x="2954265" y="4816787"/>
                <a:ext cx="57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F52FC4-D10D-9C68-721B-504269B2B92B}"/>
                  </a:ext>
                </a:extLst>
              </p:cNvPr>
              <p:cNvSpPr txBox="1"/>
              <p:nvPr/>
            </p:nvSpPr>
            <p:spPr>
              <a:xfrm>
                <a:off x="1988072" y="4548927"/>
                <a:ext cx="662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before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3B2DC-E30F-495A-7F93-9A607DA37274}"/>
                  </a:ext>
                </a:extLst>
              </p:cNvPr>
              <p:cNvSpPr txBox="1"/>
              <p:nvPr/>
            </p:nvSpPr>
            <p:spPr>
              <a:xfrm>
                <a:off x="2975166" y="4548926"/>
                <a:ext cx="535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after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6DCA4C-B721-B1E1-E523-F62D2B7F079F}"/>
                  </a:ext>
                </a:extLst>
              </p:cNvPr>
              <p:cNvSpPr/>
              <p:nvPr/>
            </p:nvSpPr>
            <p:spPr>
              <a:xfrm>
                <a:off x="2260216" y="4866757"/>
                <a:ext cx="92688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04A08F-7298-DCFC-1ECD-6B98ABC4CB9C}"/>
                  </a:ext>
                </a:extLst>
              </p:cNvPr>
              <p:cNvSpPr/>
              <p:nvPr/>
            </p:nvSpPr>
            <p:spPr>
              <a:xfrm>
                <a:off x="2733362" y="5078010"/>
                <a:ext cx="105928" cy="1910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1BE8178-2843-033E-5CCD-FE4B28465ABA}"/>
                  </a:ext>
                </a:extLst>
              </p:cNvPr>
              <p:cNvSpPr/>
              <p:nvPr/>
            </p:nvSpPr>
            <p:spPr>
              <a:xfrm>
                <a:off x="3225838" y="5326688"/>
                <a:ext cx="93659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37FB87-C28F-6BB4-3FFB-487CA62F8E94}"/>
                  </a:ext>
                </a:extLst>
              </p:cNvPr>
              <p:cNvSpPr txBox="1"/>
              <p:nvPr/>
            </p:nvSpPr>
            <p:spPr>
              <a:xfrm rot="16200000">
                <a:off x="2588671" y="4662898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E8648-4782-744E-06B9-68A68C40FCBB}"/>
                </a:ext>
              </a:extLst>
            </p:cNvPr>
            <p:cNvSpPr txBox="1"/>
            <p:nvPr/>
          </p:nvSpPr>
          <p:spPr>
            <a:xfrm>
              <a:off x="958011" y="418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Strict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860FBA-DB13-398E-C668-085660C8FD6A}"/>
              </a:ext>
            </a:extLst>
          </p:cNvPr>
          <p:cNvGrpSpPr/>
          <p:nvPr/>
        </p:nvGrpSpPr>
        <p:grpSpPr>
          <a:xfrm>
            <a:off x="2240327" y="4181307"/>
            <a:ext cx="1783422" cy="1464129"/>
            <a:chOff x="2240327" y="4181307"/>
            <a:chExt cx="1783422" cy="14641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4B6287-C2B0-EDD2-3180-23CFC581EE1D}"/>
                </a:ext>
              </a:extLst>
            </p:cNvPr>
            <p:cNvGrpSpPr/>
            <p:nvPr/>
          </p:nvGrpSpPr>
          <p:grpSpPr>
            <a:xfrm>
              <a:off x="2240327" y="4526924"/>
              <a:ext cx="1783422" cy="1118512"/>
              <a:chOff x="4626581" y="4249122"/>
              <a:chExt cx="1783422" cy="111851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6A3DDC-FE36-4AFE-E3F0-B8521BE8E2F5}"/>
                  </a:ext>
                </a:extLst>
              </p:cNvPr>
              <p:cNvCxnSpPr/>
              <p:nvPr/>
            </p:nvCxnSpPr>
            <p:spPr>
              <a:xfrm flipH="1">
                <a:off x="4767312" y="4518513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D7A464D-767A-325E-5BFD-0852690D7021}"/>
                  </a:ext>
                </a:extLst>
              </p:cNvPr>
              <p:cNvCxnSpPr/>
              <p:nvPr/>
            </p:nvCxnSpPr>
            <p:spPr>
              <a:xfrm>
                <a:off x="5805752" y="4518513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500" b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951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8431C9F-403F-958E-E32F-11F94FCF9BB3}"/>
                  </a:ext>
                </a:extLst>
              </p:cNvPr>
              <p:cNvCxnSpPr/>
              <p:nvPr/>
            </p:nvCxnSpPr>
            <p:spPr>
              <a:xfrm flipH="1">
                <a:off x="4626581" y="5303637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69BF90-C0AD-CBBD-DB0B-624F44AB9F9F}"/>
                  </a:ext>
                </a:extLst>
              </p:cNvPr>
              <p:cNvCxnSpPr/>
              <p:nvPr/>
            </p:nvCxnSpPr>
            <p:spPr>
              <a:xfrm>
                <a:off x="5665021" y="5303637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00" b="-5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91D3EC-F772-45C4-2BE9-95316C8C3647}"/>
                </a:ext>
              </a:extLst>
            </p:cNvPr>
            <p:cNvSpPr txBox="1"/>
            <p:nvPr/>
          </p:nvSpPr>
          <p:spPr>
            <a:xfrm>
              <a:off x="2804887" y="418130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Aligned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DF3D8A-0B97-7507-EE7A-E15C4E698E66}"/>
              </a:ext>
            </a:extLst>
          </p:cNvPr>
          <p:cNvGrpSpPr/>
          <p:nvPr/>
        </p:nvGrpSpPr>
        <p:grpSpPr>
          <a:xfrm>
            <a:off x="4214497" y="4176208"/>
            <a:ext cx="964751" cy="1663762"/>
            <a:chOff x="4427561" y="4176208"/>
            <a:chExt cx="964751" cy="16637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67B294-1646-C7C6-705E-7DD8B8798E40}"/>
                </a:ext>
              </a:extLst>
            </p:cNvPr>
            <p:cNvGrpSpPr/>
            <p:nvPr/>
          </p:nvGrpSpPr>
          <p:grpSpPr>
            <a:xfrm>
              <a:off x="4770753" y="4625023"/>
              <a:ext cx="333559" cy="1214947"/>
              <a:chOff x="5390515" y="4152687"/>
              <a:chExt cx="333559" cy="1214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/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67"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65DD35-B59B-6D94-ACFD-BC649125757B}"/>
                </a:ext>
              </a:extLst>
            </p:cNvPr>
            <p:cNvSpPr txBox="1"/>
            <p:nvPr/>
          </p:nvSpPr>
          <p:spPr>
            <a:xfrm>
              <a:off x="4427561" y="4176208"/>
              <a:ext cx="964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Refinable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D35C6AE-5E45-0ADD-8409-A09424180734}"/>
              </a:ext>
            </a:extLst>
          </p:cNvPr>
          <p:cNvSpPr txBox="1"/>
          <p:nvPr/>
        </p:nvSpPr>
        <p:spPr>
          <a:xfrm>
            <a:off x="5336300" y="35356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21AC5E-FC3B-CB1D-6CCB-3C97B69A86AE}"/>
              </a:ext>
            </a:extLst>
          </p:cNvPr>
          <p:cNvGrpSpPr/>
          <p:nvPr/>
        </p:nvGrpSpPr>
        <p:grpSpPr>
          <a:xfrm>
            <a:off x="6073292" y="2844729"/>
            <a:ext cx="930209" cy="1116525"/>
            <a:chOff x="6636915" y="3858107"/>
            <a:chExt cx="930209" cy="111652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630625-33DF-C847-38DB-834C419AE6EE}"/>
                </a:ext>
              </a:extLst>
            </p:cNvPr>
            <p:cNvSpPr txBox="1"/>
            <p:nvPr/>
          </p:nvSpPr>
          <p:spPr>
            <a:xfrm>
              <a:off x="6747320" y="3858107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Dense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D2484A-0384-8010-F59E-93D7C289E7EC}"/>
                </a:ext>
              </a:extLst>
            </p:cNvPr>
            <p:cNvGrpSpPr/>
            <p:nvPr/>
          </p:nvGrpSpPr>
          <p:grpSpPr>
            <a:xfrm>
              <a:off x="6636915" y="4191592"/>
              <a:ext cx="930209" cy="783040"/>
              <a:chOff x="6636915" y="4191592"/>
              <a:chExt cx="930209" cy="783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/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15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/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/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/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/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D2690E1-B871-C423-FAD5-3E5FEF182FB7}"/>
              </a:ext>
            </a:extLst>
          </p:cNvPr>
          <p:cNvGrpSpPr/>
          <p:nvPr/>
        </p:nvGrpSpPr>
        <p:grpSpPr>
          <a:xfrm>
            <a:off x="6189320" y="4162994"/>
            <a:ext cx="735779" cy="1208019"/>
            <a:chOff x="6715580" y="5358099"/>
            <a:chExt cx="735779" cy="120801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FF772-4551-040C-3E03-1327B8AFD971}"/>
                </a:ext>
              </a:extLst>
            </p:cNvPr>
            <p:cNvGrpSpPr/>
            <p:nvPr/>
          </p:nvGrpSpPr>
          <p:grpSpPr>
            <a:xfrm>
              <a:off x="6891815" y="5698318"/>
              <a:ext cx="384481" cy="867800"/>
              <a:chOff x="6857246" y="5581439"/>
              <a:chExt cx="384481" cy="86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/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/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63B74F-B8FE-8478-656C-17151E4CF8F9}"/>
                </a:ext>
              </a:extLst>
            </p:cNvPr>
            <p:cNvSpPr txBox="1"/>
            <p:nvPr/>
          </p:nvSpPr>
          <p:spPr>
            <a:xfrm>
              <a:off x="6715580" y="5358099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Sparse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/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06592E01-E7AD-7D2F-8A61-59AE4E169EAB}"/>
              </a:ext>
            </a:extLst>
          </p:cNvPr>
          <p:cNvSpPr txBox="1"/>
          <p:nvPr/>
        </p:nvSpPr>
        <p:spPr>
          <a:xfrm>
            <a:off x="3773218" y="6074142"/>
            <a:ext cx="5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Assumptions untenable at Planck scale: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 consistent </a:t>
            </a:r>
            <a:r>
              <a:rPr lang="en-US" b="1" dirty="0">
                <a:solidFill>
                  <a:srgbClr val="FF0000"/>
                </a:solidFill>
              </a:rPr>
              <a:t>ordering</a:t>
            </a:r>
            <a:r>
              <a:rPr lang="en-US" dirty="0">
                <a:solidFill>
                  <a:srgbClr val="FF0000"/>
                </a:solidFill>
              </a:rPr>
              <a:t>: no “objective” “before” and “after”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45845-49E2-0B26-20C9-2B8BCF45A6F0}"/>
              </a:ext>
            </a:extLst>
          </p:cNvPr>
          <p:cNvSpPr txBox="1"/>
          <p:nvPr/>
        </p:nvSpPr>
        <p:spPr>
          <a:xfrm>
            <a:off x="9016715" y="1737334"/>
            <a:ext cx="292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Numbers defined by metrological assumptions,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NOT by ontological assumptions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329FD-AAE4-D8EB-3894-D90321F1F9E0}"/>
              </a:ext>
            </a:extLst>
          </p:cNvPr>
          <p:cNvSpPr txBox="1"/>
          <p:nvPr/>
        </p:nvSpPr>
        <p:spPr>
          <a:xfrm>
            <a:off x="9843273" y="2930114"/>
            <a:ext cx="217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hard part is to recover ordering. After that, recovering reals and integers is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E2781-BAA6-AA7F-5EDF-32ACA67CBF13}"/>
              </a:ext>
            </a:extLst>
          </p:cNvPr>
          <p:cNvSpPr txBox="1"/>
          <p:nvPr/>
        </p:nvSpPr>
        <p:spPr>
          <a:xfrm>
            <a:off x="9316255" y="375848"/>
            <a:ext cx="27424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>
                <a:effectLst/>
              </a:rPr>
              <a:t>Phys. Scr.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95</a:t>
            </a:r>
            <a:r>
              <a:rPr lang="en-US" dirty="0">
                <a:effectLst/>
              </a:rPr>
              <a:t> 084003 (2020)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43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granularity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3858E-A48B-A875-25C2-ABB126FB10FB}"/>
              </a:ext>
            </a:extLst>
          </p:cNvPr>
          <p:cNvGrpSpPr/>
          <p:nvPr/>
        </p:nvGrpSpPr>
        <p:grpSpPr>
          <a:xfrm>
            <a:off x="437226" y="1091325"/>
            <a:ext cx="4942643" cy="1350415"/>
            <a:chOff x="446102" y="1644438"/>
            <a:chExt cx="4942643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/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position of the object is between 0 and 1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fair die landed on 1 or 2”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first bit is 0”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247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/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Logical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Topology/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-algebra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77" t="-8197" r="-5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67871-6EFD-35FC-6E1D-006E292F3367}"/>
              </a:ext>
            </a:extLst>
          </p:cNvPr>
          <p:cNvGrpSpPr/>
          <p:nvPr/>
        </p:nvGrpSpPr>
        <p:grpSpPr>
          <a:xfrm>
            <a:off x="6071908" y="1091325"/>
            <a:ext cx="6118278" cy="1350415"/>
            <a:chOff x="5965376" y="1644438"/>
            <a:chExt cx="6118278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/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position of the object is between 2 and 3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fair die landed on 3 or 4”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third bit is 0”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119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/>
                <p:nvPr/>
              </p:nvSpPr>
              <p:spPr>
                <a:xfrm>
                  <a:off x="5965376" y="1644438"/>
                  <a:ext cx="6118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Granularity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Geometry/Probability/Information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376" y="1644438"/>
                  <a:ext cx="611827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97" t="-8197" r="-19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/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Measure theory, geometry, probability theory, information theory, 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… all quantify the level of granularity of different statements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blipFill>
                <a:blip r:embed="rId6"/>
                <a:stretch>
                  <a:fillRect t="-5882" r="-55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D55A6FD-A221-CD31-5EC4-B7F4B083E6B6}"/>
              </a:ext>
            </a:extLst>
          </p:cNvPr>
          <p:cNvGrpSpPr/>
          <p:nvPr/>
        </p:nvGrpSpPr>
        <p:grpSpPr>
          <a:xfrm>
            <a:off x="3456591" y="3672174"/>
            <a:ext cx="1330134" cy="1225107"/>
            <a:chOff x="437226" y="3160944"/>
            <a:chExt cx="1330134" cy="12251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99692-3595-076C-A220-741D30324D3D}"/>
                </a:ext>
              </a:extLst>
            </p:cNvPr>
            <p:cNvCxnSpPr>
              <a:cxnSpLocks/>
            </p:cNvCxnSpPr>
            <p:nvPr/>
          </p:nvCxnSpPr>
          <p:spPr>
            <a:xfrm>
              <a:off x="858136" y="3429000"/>
              <a:ext cx="0" cy="3462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80DF88-E2E0-AFBD-BD84-712947E748C4}"/>
                </a:ext>
              </a:extLst>
            </p:cNvPr>
            <p:cNvGrpSpPr/>
            <p:nvPr/>
          </p:nvGrpSpPr>
          <p:grpSpPr>
            <a:xfrm>
              <a:off x="437226" y="3160944"/>
              <a:ext cx="1247203" cy="1200381"/>
              <a:chOff x="3651474" y="3743228"/>
              <a:chExt cx="1247203" cy="120038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EE1ECB-F866-7EEE-0034-662C48AD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528" y="3970483"/>
                <a:ext cx="0" cy="97312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6826FA-E10E-34C3-732F-DB9384C0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474" y="4638582"/>
                <a:ext cx="111507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278CC9-C4D1-4176-7F47-EE2BA0A78A60}"/>
                </a:ext>
              </a:extLst>
            </p:cNvPr>
            <p:cNvSpPr/>
            <p:nvPr/>
          </p:nvSpPr>
          <p:spPr>
            <a:xfrm>
              <a:off x="828853" y="4188176"/>
              <a:ext cx="29283" cy="2928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D7566F-6959-B247-E096-4FD01795B475}"/>
                </a:ext>
              </a:extLst>
            </p:cNvPr>
            <p:cNvGrpSpPr/>
            <p:nvPr/>
          </p:nvGrpSpPr>
          <p:grpSpPr>
            <a:xfrm>
              <a:off x="1509297" y="3764690"/>
              <a:ext cx="146171" cy="84027"/>
              <a:chOff x="981253" y="3878937"/>
              <a:chExt cx="146171" cy="8402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5D72D50-76A2-CFBC-316F-69358E123D69}"/>
                  </a:ext>
                </a:extLst>
              </p:cNvPr>
              <p:cNvSpPr/>
              <p:nvPr/>
            </p:nvSpPr>
            <p:spPr>
              <a:xfrm>
                <a:off x="981253" y="3878937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66F8A5-59F3-A008-472B-863AB90C0983}"/>
                  </a:ext>
                </a:extLst>
              </p:cNvPr>
              <p:cNvSpPr/>
              <p:nvPr/>
            </p:nvSpPr>
            <p:spPr>
              <a:xfrm>
                <a:off x="1098141" y="3933681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7F092D-2A8E-C695-2772-D157DDF1F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536" y="3980594"/>
              <a:ext cx="3475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88E306-2468-F618-60F8-E63026781090}"/>
                </a:ext>
              </a:extLst>
            </p:cNvPr>
            <p:cNvSpPr/>
            <p:nvPr/>
          </p:nvSpPr>
          <p:spPr>
            <a:xfrm>
              <a:off x="1074198" y="3468721"/>
              <a:ext cx="283854" cy="2797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D37520-5D3F-559F-0C50-C2EA1A9A31D4}"/>
                </a:ext>
              </a:extLst>
            </p:cNvPr>
            <p:cNvSpPr txBox="1"/>
            <p:nvPr/>
          </p:nvSpPr>
          <p:spPr>
            <a:xfrm>
              <a:off x="784463" y="407827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C5C98A-2F59-7916-A16F-7A4B06178A73}"/>
                </a:ext>
              </a:extLst>
            </p:cNvPr>
            <p:cNvSpPr txBox="1"/>
            <p:nvPr/>
          </p:nvSpPr>
          <p:spPr>
            <a:xfrm>
              <a:off x="1484910" y="3563172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D8C4A0-07FB-B841-E85D-C595DCF93025}"/>
                </a:ext>
              </a:extLst>
            </p:cNvPr>
            <p:cNvSpPr txBox="1"/>
            <p:nvPr/>
          </p:nvSpPr>
          <p:spPr>
            <a:xfrm>
              <a:off x="1075236" y="392442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0497E3-202E-B7AC-2B40-E816FCCEAF78}"/>
                </a:ext>
              </a:extLst>
            </p:cNvPr>
            <p:cNvSpPr txBox="1"/>
            <p:nvPr/>
          </p:nvSpPr>
          <p:spPr>
            <a:xfrm>
              <a:off x="797791" y="323215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87ACA6-06A5-01A3-EF87-912731DCA945}"/>
                </a:ext>
              </a:extLst>
            </p:cNvPr>
            <p:cNvSpPr txBox="1"/>
            <p:nvPr/>
          </p:nvSpPr>
          <p:spPr>
            <a:xfrm>
              <a:off x="1085220" y="3198798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7D12805-87D4-4F2A-4393-A612C455FC07}"/>
              </a:ext>
            </a:extLst>
          </p:cNvPr>
          <p:cNvSpPr txBox="1"/>
          <p:nvPr/>
        </p:nvSpPr>
        <p:spPr>
          <a:xfrm>
            <a:off x="281616" y="3807675"/>
            <a:ext cx="317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partially ordered set allows us to compare size at different level of infinity and to keep track of incommensurable quantities (i.e. physical 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/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B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blipFill>
                <a:blip r:embed="rId9"/>
                <a:stretch>
                  <a:fillRect l="-1508" t="-4000" r="-5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/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D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blipFill>
                <a:blip r:embed="rId10"/>
                <a:stretch>
                  <a:fillRect l="-3000" t="-4000" r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/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C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blipFill>
                <a:blip r:embed="rId11"/>
                <a:stretch>
                  <a:fillRect l="-3000" t="-1961" r="-10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108EC2-C241-F9A9-82B7-037DAF58175A}"/>
              </a:ext>
            </a:extLst>
          </p:cNvPr>
          <p:cNvSpPr txBox="1"/>
          <p:nvPr/>
        </p:nvSpPr>
        <p:spPr>
          <a:xfrm>
            <a:off x="5748081" y="3900257"/>
            <a:ext cx="317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Once a “unit” is chosen, a measure quantifies the granularity of another statement with respect to the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/>
              <p:nvPr/>
            </p:nvSpPr>
            <p:spPr>
              <a:xfrm>
                <a:off x="8927618" y="3758764"/>
                <a:ext cx="1253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618" y="3758764"/>
                <a:ext cx="125342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/>
              <p:nvPr/>
            </p:nvSpPr>
            <p:spPr>
              <a:xfrm>
                <a:off x="4695414" y="4839645"/>
                <a:ext cx="462184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are incompatible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14" y="4839645"/>
                <a:ext cx="4621843" cy="738664"/>
              </a:xfrm>
              <a:prstGeom prst="rect">
                <a:avLst/>
              </a:prstGeom>
              <a:blipFill>
                <a:blip r:embed="rId13"/>
                <a:stretch>
                  <a:fillRect r="-39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259842C-B11F-F9D2-E213-FA1B367E4D26}"/>
              </a:ext>
            </a:extLst>
          </p:cNvPr>
          <p:cNvSpPr txBox="1"/>
          <p:nvPr/>
        </p:nvSpPr>
        <p:spPr>
          <a:xfrm>
            <a:off x="1331358" y="5774727"/>
            <a:ext cx="7228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However, quantum mechanics requires a “twist”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the measure theoretic level</a:t>
            </a:r>
          </a:p>
        </p:txBody>
      </p:sp>
    </p:spTree>
    <p:extLst>
      <p:ext uri="{BB962C8B-B14F-4D97-AF65-F5344CB8AC3E}">
        <p14:creationId xmlns:p14="http://schemas.microsoft.com/office/powerpoint/2010/main" val="4691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3972231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1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6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8265351" y="4493424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2799796"/>
            <a:ext cx="2707728" cy="2709912"/>
            <a:chOff x="8625854" y="1899445"/>
            <a:chExt cx="2707728" cy="27099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/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/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B941FC-E305-BC2D-BAD7-D41FA320F611}"/>
              </a:ext>
            </a:extLst>
          </p:cNvPr>
          <p:cNvSpPr txBox="1"/>
          <p:nvPr/>
        </p:nvSpPr>
        <p:spPr>
          <a:xfrm>
            <a:off x="745045" y="1938773"/>
            <a:ext cx="276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usual link between</a:t>
            </a:r>
            <a:br>
              <a:rPr lang="en-US" dirty="0"/>
            </a:br>
            <a:r>
              <a:rPr lang="en-US" dirty="0"/>
              <a:t>entropy and count of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6C9A5-4387-7891-C1F0-CA03970A3D42}"/>
              </a:ext>
            </a:extLst>
          </p:cNvPr>
          <p:cNvSpPr txBox="1"/>
          <p:nvPr/>
        </p:nvSpPr>
        <p:spPr>
          <a:xfrm>
            <a:off x="687209" y="828111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entropy of</a:t>
            </a:r>
            <a:br>
              <a:rPr lang="en-US" sz="1200" dirty="0"/>
            </a:br>
            <a:r>
              <a:rPr lang="en-US" sz="1200" dirty="0"/>
              <a:t>uniform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06752-BDBF-87C2-8E7E-DA49D965F28D}"/>
              </a:ext>
            </a:extLst>
          </p:cNvPr>
          <p:cNvSpPr txBox="1"/>
          <p:nvPr/>
        </p:nvSpPr>
        <p:spPr>
          <a:xfrm>
            <a:off x="2570731" y="1012777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 of 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04533-EA42-30EC-B1C9-C2F3E2E6AEA3}"/>
              </a:ext>
            </a:extLst>
          </p:cNvPr>
          <p:cNvCxnSpPr/>
          <p:nvPr/>
        </p:nvCxnSpPr>
        <p:spPr>
          <a:xfrm>
            <a:off x="1193236" y="1289776"/>
            <a:ext cx="142042" cy="2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60B65-ECED-81A9-CC87-1A1DDDB8FA2D}"/>
              </a:ext>
            </a:extLst>
          </p:cNvPr>
          <p:cNvCxnSpPr/>
          <p:nvPr/>
        </p:nvCxnSpPr>
        <p:spPr>
          <a:xfrm flipH="1">
            <a:off x="2720195" y="1289776"/>
            <a:ext cx="133165" cy="25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760468" y="871772"/>
            <a:ext cx="6992920" cy="3552276"/>
            <a:chOff x="-1" y="154428"/>
            <a:chExt cx="12191998" cy="61933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blipFill>
                  <a:blip r:embed="rId25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25559"/>
              <a:ext cx="3404886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4631981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E869D-823B-C4B4-E838-4DE32F1FAAB9}"/>
              </a:ext>
            </a:extLst>
          </p:cNvPr>
          <p:cNvSpPr txBox="1"/>
          <p:nvPr/>
        </p:nvSpPr>
        <p:spPr>
          <a:xfrm>
            <a:off x="2317072" y="5548414"/>
            <a:ext cx="1112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monotonic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99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4409428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4450934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934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317" t="-10526" r="-131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F66C0-D576-C35E-E491-FBBA6C11438B}"/>
              </a:ext>
            </a:extLst>
          </p:cNvPr>
          <p:cNvSpPr txBox="1"/>
          <p:nvPr/>
        </p:nvSpPr>
        <p:spPr>
          <a:xfrm>
            <a:off x="7796981" y="127922"/>
            <a:ext cx="4330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Mathematicians have developed several, increasingly abstract, definitions for differentials, derivatives, integrations, tangent vectors… are they suitable for physics?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EA341-6EE4-9AFC-B443-3258A2107C67}"/>
              </a:ext>
            </a:extLst>
          </p:cNvPr>
          <p:cNvSpPr txBox="1"/>
          <p:nvPr/>
        </p:nvSpPr>
        <p:spPr>
          <a:xfrm>
            <a:off x="247470" y="2180628"/>
            <a:ext cx="468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defined as derivation of a scalar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/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/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/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/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26C53-20F6-EF0A-58FE-5C928A68AC7E}"/>
              </a:ext>
            </a:extLst>
          </p:cNvPr>
          <p:cNvCxnSpPr>
            <a:cxnSpLocks/>
          </p:cNvCxnSpPr>
          <p:nvPr/>
        </p:nvCxnSpPr>
        <p:spPr>
          <a:xfrm flipH="1">
            <a:off x="2573494" y="2903289"/>
            <a:ext cx="599187" cy="7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87684-495B-40D9-59D9-C4A03B35891F}"/>
              </a:ext>
            </a:extLst>
          </p:cNvPr>
          <p:cNvSpPr txBox="1"/>
          <p:nvPr/>
        </p:nvSpPr>
        <p:spPr>
          <a:xfrm>
            <a:off x="3022816" y="2674812"/>
            <a:ext cx="92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 basis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8F773-929D-E268-0A12-F6FE72F0AC6D}"/>
              </a:ext>
            </a:extLst>
          </p:cNvPr>
          <p:cNvSpPr/>
          <p:nvPr/>
        </p:nvSpPr>
        <p:spPr>
          <a:xfrm>
            <a:off x="2323885" y="2979608"/>
            <a:ext cx="209151" cy="26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A3D9A-12E5-2D97-7B23-0658F7D072E6}"/>
              </a:ext>
            </a:extLst>
          </p:cNvPr>
          <p:cNvSpPr txBox="1"/>
          <p:nvPr/>
        </p:nvSpPr>
        <p:spPr>
          <a:xfrm>
            <a:off x="421038" y="3478192"/>
            <a:ext cx="419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Does not make sense physically!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/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velocity is not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momentum is not a function of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derivations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depend on units and can’t be summed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Two mathematical notions of differentials (the new one and the one hidden in the Fréchet derivative)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Infinitesimal objects are limits of finite objects, not the other way around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blipFill>
                <a:blip r:embed="rId6"/>
                <a:stretch>
                  <a:fillRect l="-563" t="-794" r="-1690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FD3DA19-DE6B-E8AE-C60A-BE5878F045AF}"/>
              </a:ext>
            </a:extLst>
          </p:cNvPr>
          <p:cNvSpPr/>
          <p:nvPr/>
        </p:nvSpPr>
        <p:spPr>
          <a:xfrm>
            <a:off x="205670" y="961153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61D27-0156-39FB-0049-9B8547403112}"/>
              </a:ext>
            </a:extLst>
          </p:cNvPr>
          <p:cNvSpPr/>
          <p:nvPr/>
        </p:nvSpPr>
        <p:spPr>
          <a:xfrm>
            <a:off x="205671" y="1389945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7EF84-7C82-B220-061E-1FFB638DBA53}"/>
              </a:ext>
            </a:extLst>
          </p:cNvPr>
          <p:cNvSpPr/>
          <p:nvPr/>
        </p:nvSpPr>
        <p:spPr>
          <a:xfrm>
            <a:off x="3662044" y="1389945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57EF14-9D04-C01C-0CAD-A27422CD2083}"/>
              </a:ext>
            </a:extLst>
          </p:cNvPr>
          <p:cNvCxnSpPr/>
          <p:nvPr/>
        </p:nvCxnSpPr>
        <p:spPr>
          <a:xfrm flipH="1" flipV="1">
            <a:off x="6288815" y="1602658"/>
            <a:ext cx="977224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52A-061F-0F1E-F81B-C9714F651D91}"/>
              </a:ext>
            </a:extLst>
          </p:cNvPr>
          <p:cNvSpPr txBox="1"/>
          <p:nvPr/>
        </p:nvSpPr>
        <p:spPr>
          <a:xfrm>
            <a:off x="6315363" y="1820757"/>
            <a:ext cx="532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Changes of coordinates are differentiable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6B341-F5B3-8245-582D-D571D615C2CA}"/>
              </a:ext>
            </a:extLst>
          </p:cNvPr>
          <p:cNvSpPr txBox="1"/>
          <p:nvPr/>
        </p:nvSpPr>
        <p:spPr>
          <a:xfrm>
            <a:off x="8001959" y="2232640"/>
            <a:ext cx="368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on top of Fréchet derivative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A47770-DD3A-CD15-78A3-8728A692051C}"/>
              </a:ext>
            </a:extLst>
          </p:cNvPr>
          <p:cNvSpPr txBox="1"/>
          <p:nvPr/>
        </p:nvSpPr>
        <p:spPr>
          <a:xfrm>
            <a:off x="4976603" y="2764595"/>
            <a:ext cx="51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Differentials defined as linear functions of vectors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28130-7A5E-DA39-ADAC-8174711873C2}"/>
              </a:ext>
            </a:extLst>
          </p:cNvPr>
          <p:cNvSpPr txBox="1"/>
          <p:nvPr/>
        </p:nvSpPr>
        <p:spPr>
          <a:xfrm>
            <a:off x="9297880" y="3205570"/>
            <a:ext cx="189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are convectors,</a:t>
            </a:r>
            <a:br>
              <a:rPr lang="en-US" dirty="0"/>
            </a:br>
            <a:r>
              <a:rPr lang="en-US" dirty="0"/>
              <a:t>like momentum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1D5D0-7E66-1E27-B075-2A628ECD40AE}"/>
              </a:ext>
            </a:extLst>
          </p:cNvPr>
          <p:cNvSpPr txBox="1"/>
          <p:nvPr/>
        </p:nvSpPr>
        <p:spPr>
          <a:xfrm>
            <a:off x="5628413" y="4034178"/>
            <a:ext cx="434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Integrals defined on top of differential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/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24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/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Infinitesimal 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differentiability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blipFill>
                <a:blip r:embed="rId2"/>
                <a:stretch>
                  <a:fillRect l="-1770" t="-10526" r="-4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771CC9F7-3B86-3C29-DF56-6FF5FBD8B57A}"/>
              </a:ext>
            </a:extLst>
          </p:cNvPr>
          <p:cNvSpPr txBox="1"/>
          <p:nvPr/>
        </p:nvSpPr>
        <p:spPr>
          <a:xfrm>
            <a:off x="1393727" y="1717938"/>
            <a:ext cx="513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 notion of differential as an infinitesimal change in ANY vector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10C268-3E73-73C8-CDF1-CF935BC627A7}"/>
              </a:ext>
            </a:extLst>
          </p:cNvPr>
          <p:cNvGrpSpPr/>
          <p:nvPr/>
        </p:nvGrpSpPr>
        <p:grpSpPr>
          <a:xfrm>
            <a:off x="7863803" y="319840"/>
            <a:ext cx="4012830" cy="1589899"/>
            <a:chOff x="7531405" y="825933"/>
            <a:chExt cx="4012830" cy="15898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D34886-E1EB-E972-E6B7-58A57213F8EB}"/>
                </a:ext>
              </a:extLst>
            </p:cNvPr>
            <p:cNvSpPr/>
            <p:nvPr/>
          </p:nvSpPr>
          <p:spPr>
            <a:xfrm>
              <a:off x="7723960" y="854807"/>
              <a:ext cx="2672179" cy="874948"/>
            </a:xfrm>
            <a:custGeom>
              <a:avLst/>
              <a:gdLst>
                <a:gd name="connsiteX0" fmla="*/ 0 w 2414727"/>
                <a:gd name="connsiteY0" fmla="*/ 901581 h 901581"/>
                <a:gd name="connsiteX1" fmla="*/ 479395 w 2414727"/>
                <a:gd name="connsiteY1" fmla="*/ 31569 h 901581"/>
                <a:gd name="connsiteX2" fmla="*/ 1811045 w 2414727"/>
                <a:gd name="connsiteY2" fmla="*/ 173612 h 901581"/>
                <a:gd name="connsiteX3" fmla="*/ 2414727 w 2414727"/>
                <a:gd name="connsiteY3" fmla="*/ 4936 h 90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4727" h="901581">
                  <a:moveTo>
                    <a:pt x="0" y="901581"/>
                  </a:moveTo>
                  <a:cubicBezTo>
                    <a:pt x="88777" y="527239"/>
                    <a:pt x="177554" y="152897"/>
                    <a:pt x="479395" y="31569"/>
                  </a:cubicBezTo>
                  <a:cubicBezTo>
                    <a:pt x="781236" y="-89759"/>
                    <a:pt x="1488490" y="178051"/>
                    <a:pt x="1811045" y="173612"/>
                  </a:cubicBezTo>
                  <a:cubicBezTo>
                    <a:pt x="2133600" y="169173"/>
                    <a:pt x="2274163" y="87054"/>
                    <a:pt x="2414727" y="49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115EB7-567C-E9E0-1397-F550957D3405}"/>
                </a:ext>
              </a:extLst>
            </p:cNvPr>
            <p:cNvCxnSpPr/>
            <p:nvPr/>
          </p:nvCxnSpPr>
          <p:spPr>
            <a:xfrm flipV="1">
              <a:off x="7794981" y="948519"/>
              <a:ext cx="1411550" cy="50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1D21B9F-9282-A713-7148-186527140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391" y="902133"/>
              <a:ext cx="1014767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70451A-EAD0-B802-A2D3-A0FFB35BF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8858" y="884353"/>
              <a:ext cx="726440" cy="13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5E79B1-8B66-8A98-6054-9CCA58783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458" y="825933"/>
              <a:ext cx="271780" cy="28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78BCF1-D3CB-69A4-02E3-8319B1C1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678" y="864033"/>
              <a:ext cx="485140" cy="8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C0E8F7-4E4E-D964-8CAA-B8D2F8134A4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V="1">
              <a:off x="8254467" y="858953"/>
              <a:ext cx="251591" cy="2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1FB5A6-A9EB-1A2D-5D0F-4687989FB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38" y="861493"/>
              <a:ext cx="375920" cy="48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/>
                <p:nvPr/>
              </p:nvSpPr>
              <p:spPr>
                <a:xfrm>
                  <a:off x="8676238" y="1215309"/>
                  <a:ext cx="1712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215309"/>
                  <a:ext cx="171277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/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/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Convergence at all points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400" dirty="0"/>
                    <a:t> differentiability of curve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5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B20AD5-50A2-061C-DFE9-77F6CBC5C185}"/>
                </a:ext>
              </a:extLst>
            </p:cNvPr>
            <p:cNvSpPr txBox="1"/>
            <p:nvPr/>
          </p:nvSpPr>
          <p:spPr>
            <a:xfrm>
              <a:off x="9967358" y="1660586"/>
              <a:ext cx="1109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Tangent vector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090D61F-14AC-9F13-C768-35A45DD1B844}"/>
                </a:ext>
              </a:extLst>
            </p:cNvPr>
            <p:cNvCxnSpPr>
              <a:cxnSpLocks/>
            </p:cNvCxnSpPr>
            <p:nvPr/>
          </p:nvCxnSpPr>
          <p:spPr>
            <a:xfrm>
              <a:off x="9611593" y="1767003"/>
              <a:ext cx="390525" cy="2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C1F0428-D3D4-6B98-1503-C62889DC997C}"/>
              </a:ext>
            </a:extLst>
          </p:cNvPr>
          <p:cNvSpPr/>
          <p:nvPr/>
        </p:nvSpPr>
        <p:spPr>
          <a:xfrm>
            <a:off x="1553045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5959D7-22F7-D952-21ED-5DD64E30DF31}"/>
              </a:ext>
            </a:extLst>
          </p:cNvPr>
          <p:cNvSpPr txBox="1"/>
          <p:nvPr/>
        </p:nvSpPr>
        <p:spPr>
          <a:xfrm>
            <a:off x="1553045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A18016-9743-1D52-38B8-F06E6F65F7E3}"/>
              </a:ext>
            </a:extLst>
          </p:cNvPr>
          <p:cNvSpPr txBox="1"/>
          <p:nvPr/>
        </p:nvSpPr>
        <p:spPr>
          <a:xfrm>
            <a:off x="482385" y="3427037"/>
            <a:ext cx="91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2A395A-0C94-8DF8-CEB2-06FE7332F409}"/>
              </a:ext>
            </a:extLst>
          </p:cNvPr>
          <p:cNvSpPr txBox="1"/>
          <p:nvPr/>
        </p:nvSpPr>
        <p:spPr>
          <a:xfrm>
            <a:off x="359635" y="4482760"/>
            <a:ext cx="11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Differential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36357E-6F25-CC7D-E0F7-03F1014363DC}"/>
              </a:ext>
            </a:extLst>
          </p:cNvPr>
          <p:cNvSpPr/>
          <p:nvPr/>
        </p:nvSpPr>
        <p:spPr>
          <a:xfrm>
            <a:off x="1553045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657D02-D462-5CB8-65A1-00A86379678B}"/>
              </a:ext>
            </a:extLst>
          </p:cNvPr>
          <p:cNvCxnSpPr>
            <a:cxnSpLocks/>
          </p:cNvCxnSpPr>
          <p:nvPr/>
        </p:nvCxnSpPr>
        <p:spPr>
          <a:xfrm>
            <a:off x="1907375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A0D1EE-1487-7858-3934-87DE901DB4FA}"/>
              </a:ext>
            </a:extLst>
          </p:cNvPr>
          <p:cNvSpPr/>
          <p:nvPr/>
        </p:nvSpPr>
        <p:spPr>
          <a:xfrm>
            <a:off x="3038350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C6CE3A-D92E-7CD9-54B2-711E9237B1F3}"/>
              </a:ext>
            </a:extLst>
          </p:cNvPr>
          <p:cNvSpPr txBox="1"/>
          <p:nvPr/>
        </p:nvSpPr>
        <p:spPr>
          <a:xfrm>
            <a:off x="3038351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56E84D-7A04-7F91-5BA9-23E2E601B1C1}"/>
              </a:ext>
            </a:extLst>
          </p:cNvPr>
          <p:cNvSpPr/>
          <p:nvPr/>
        </p:nvSpPr>
        <p:spPr>
          <a:xfrm>
            <a:off x="3038350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1E095B-A68F-5CA3-E134-BBF3CF93E73D}"/>
              </a:ext>
            </a:extLst>
          </p:cNvPr>
          <p:cNvCxnSpPr>
            <a:cxnSpLocks/>
          </p:cNvCxnSpPr>
          <p:nvPr/>
        </p:nvCxnSpPr>
        <p:spPr>
          <a:xfrm>
            <a:off x="3392680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1130CC-D307-3871-CF74-EF8C3603B1E5}"/>
              </a:ext>
            </a:extLst>
          </p:cNvPr>
          <p:cNvSpPr/>
          <p:nvPr/>
        </p:nvSpPr>
        <p:spPr>
          <a:xfrm>
            <a:off x="4523654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9E6B3E-1ECC-697E-C4EC-FAC889C7F209}"/>
              </a:ext>
            </a:extLst>
          </p:cNvPr>
          <p:cNvSpPr txBox="1"/>
          <p:nvPr/>
        </p:nvSpPr>
        <p:spPr>
          <a:xfrm>
            <a:off x="4253312" y="2855781"/>
            <a:ext cx="124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A21E58-1A96-A3D3-FB04-8AFA23165C95}"/>
              </a:ext>
            </a:extLst>
          </p:cNvPr>
          <p:cNvSpPr/>
          <p:nvPr/>
        </p:nvSpPr>
        <p:spPr>
          <a:xfrm>
            <a:off x="4523654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6069BC-3656-E90B-99CE-17F99A151713}"/>
              </a:ext>
            </a:extLst>
          </p:cNvPr>
          <p:cNvCxnSpPr>
            <a:cxnSpLocks/>
          </p:cNvCxnSpPr>
          <p:nvPr/>
        </p:nvCxnSpPr>
        <p:spPr>
          <a:xfrm>
            <a:off x="4877984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5CD100-8B31-7D56-1BF6-1D52AD7F292C}"/>
              </a:ext>
            </a:extLst>
          </p:cNvPr>
          <p:cNvCxnSpPr/>
          <p:nvPr/>
        </p:nvCxnSpPr>
        <p:spPr>
          <a:xfrm>
            <a:off x="237763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E4EEA1-9FAF-2A6C-59A1-2A1D8980B59B}"/>
              </a:ext>
            </a:extLst>
          </p:cNvPr>
          <p:cNvCxnSpPr/>
          <p:nvPr/>
        </p:nvCxnSpPr>
        <p:spPr>
          <a:xfrm>
            <a:off x="383305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498E1F-5AD5-16D0-FFA2-779072FAD17E}"/>
              </a:ext>
            </a:extLst>
          </p:cNvPr>
          <p:cNvCxnSpPr/>
          <p:nvPr/>
        </p:nvCxnSpPr>
        <p:spPr>
          <a:xfrm>
            <a:off x="3833059" y="4687612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A9F0C6-0DA5-2EED-19C8-4896F89747C1}"/>
              </a:ext>
            </a:extLst>
          </p:cNvPr>
          <p:cNvCxnSpPr/>
          <p:nvPr/>
        </p:nvCxnSpPr>
        <p:spPr>
          <a:xfrm>
            <a:off x="2377639" y="4695768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/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T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blipFill>
                <a:blip r:embed="rId6"/>
                <a:stretch>
                  <a:fillRect l="-531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/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/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/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088D1A77-219E-5C61-454A-903EC9EC2435}"/>
              </a:ext>
            </a:extLst>
          </p:cNvPr>
          <p:cNvSpPr txBox="1"/>
          <p:nvPr/>
        </p:nvSpPr>
        <p:spPr>
          <a:xfrm>
            <a:off x="1820810" y="507154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Derivative: map between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/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/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blipFill>
                <a:blip r:embed="rId1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4F9DB17-3748-F6CA-E967-1A7A34C6F0B5}"/>
              </a:ext>
            </a:extLst>
          </p:cNvPr>
          <p:cNvSpPr txBox="1"/>
          <p:nvPr/>
        </p:nvSpPr>
        <p:spPr>
          <a:xfrm>
            <a:off x="5454187" y="3090101"/>
            <a:ext cx="185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function: infinitesimal changes map to infinitesimal changes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5F5238-3154-F681-DDBB-0EB8558BAE7A}"/>
              </a:ext>
            </a:extLst>
          </p:cNvPr>
          <p:cNvSpPr txBox="1"/>
          <p:nvPr/>
        </p:nvSpPr>
        <p:spPr>
          <a:xfrm>
            <a:off x="5454187" y="4305967"/>
            <a:ext cx="185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space: infinitesimal changes are well-defined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0EC0C6-7D3B-327F-0A82-754757AB04CE}"/>
              </a:ext>
            </a:extLst>
          </p:cNvPr>
          <p:cNvGrpSpPr/>
          <p:nvPr/>
        </p:nvGrpSpPr>
        <p:grpSpPr>
          <a:xfrm>
            <a:off x="7187555" y="2154018"/>
            <a:ext cx="4908531" cy="893460"/>
            <a:chOff x="6440712" y="2502757"/>
            <a:chExt cx="4908531" cy="89346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055C547-CC19-1876-A847-16E2A5D325C2}"/>
                </a:ext>
              </a:extLst>
            </p:cNvPr>
            <p:cNvSpPr txBox="1"/>
            <p:nvPr/>
          </p:nvSpPr>
          <p:spPr>
            <a:xfrm>
              <a:off x="6440712" y="2502757"/>
              <a:ext cx="1279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Infinitesimal</a:t>
              </a:r>
              <a:br>
                <a:rPr lang="en-US" sz="1400" dirty="0"/>
              </a:br>
              <a:r>
                <a:rPr lang="en-US" sz="1400" dirty="0"/>
                <a:t>surface change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CB3F65D-C933-70FB-3573-0851D6640520}"/>
                </a:ext>
              </a:extLst>
            </p:cNvPr>
            <p:cNvCxnSpPr/>
            <p:nvPr/>
          </p:nvCxnSpPr>
          <p:spPr>
            <a:xfrm flipV="1">
              <a:off x="7727626" y="3012718"/>
              <a:ext cx="743420" cy="30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0FA07F-75D3-12B4-8FA3-C574F4670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626" y="2857159"/>
              <a:ext cx="34760" cy="465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183D1BA-664F-8157-B148-B5A7A29FA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156" y="2857159"/>
              <a:ext cx="68580" cy="31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F745B5D-8E99-DA66-CC9A-0B5D74BE9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156" y="2961518"/>
              <a:ext cx="455237" cy="20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5CEAB77-0A9D-6CE4-4102-216391ABC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266" y="2876381"/>
              <a:ext cx="70485" cy="1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C6722D6-22B5-B66E-460C-67924C130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266" y="2955585"/>
              <a:ext cx="211141" cy="79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9F314A9-31AA-18C0-3183-693E663BFDF9}"/>
                    </a:ext>
                  </a:extLst>
                </p:cNvPr>
                <p:cNvSpPr txBox="1"/>
                <p:nvPr/>
              </p:nvSpPr>
              <p:spPr>
                <a:xfrm>
                  <a:off x="8649080" y="2509619"/>
                  <a:ext cx="27001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),(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), 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9F314A9-31AA-18C0-3183-693E663B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080" y="2509619"/>
                  <a:ext cx="27001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4ACE68-F164-FAE4-CE4C-C994FC600261}"/>
                    </a:ext>
                  </a:extLst>
                </p:cNvPr>
                <p:cNvSpPr txBox="1"/>
                <p:nvPr/>
              </p:nvSpPr>
              <p:spPr>
                <a:xfrm>
                  <a:off x="9087721" y="2857159"/>
                  <a:ext cx="1445076" cy="539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4ACE68-F164-FAE4-CE4C-C994FC600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721" y="2857159"/>
                  <a:ext cx="1445076" cy="53905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589FF6-57E9-E78C-1241-05CECECE9A46}"/>
              </a:ext>
            </a:extLst>
          </p:cNvPr>
          <p:cNvCxnSpPr>
            <a:cxnSpLocks/>
          </p:cNvCxnSpPr>
          <p:nvPr/>
        </p:nvCxnSpPr>
        <p:spPr>
          <a:xfrm flipV="1">
            <a:off x="1820810" y="5841145"/>
            <a:ext cx="72234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22738F1-A320-113C-0B9A-ED81B2FE88F1}"/>
              </a:ext>
            </a:extLst>
          </p:cNvPr>
          <p:cNvSpPr txBox="1"/>
          <p:nvPr/>
        </p:nvSpPr>
        <p:spPr>
          <a:xfrm>
            <a:off x="618095" y="5893666"/>
            <a:ext cx="119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velocity (vector)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3B0D48-1849-F984-9476-9ED116A51E5C}"/>
              </a:ext>
            </a:extLst>
          </p:cNvPr>
          <p:cNvSpPr txBox="1"/>
          <p:nvPr/>
        </p:nvSpPr>
        <p:spPr>
          <a:xfrm>
            <a:off x="4915880" y="5306563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(</a:t>
            </a:r>
            <a:r>
              <a:rPr lang="en-US" sz="1200" dirty="0" err="1"/>
              <a:t>covector</a:t>
            </a:r>
            <a:r>
              <a:rPr lang="en-US" sz="1200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B160B0C-5581-8ED5-B32C-ACD1DF3BABCA}"/>
              </a:ext>
            </a:extLst>
          </p:cNvPr>
          <p:cNvCxnSpPr>
            <a:cxnSpLocks/>
          </p:cNvCxnSpPr>
          <p:nvPr/>
        </p:nvCxnSpPr>
        <p:spPr>
          <a:xfrm flipH="1">
            <a:off x="4418345" y="5445062"/>
            <a:ext cx="458762" cy="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/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0E081-95B4-0E3E-43FD-986E699C1C61}"/>
              </a:ext>
            </a:extLst>
          </p:cNvPr>
          <p:cNvCxnSpPr/>
          <p:nvPr/>
        </p:nvCxnSpPr>
        <p:spPr>
          <a:xfrm flipV="1">
            <a:off x="8155506" y="3916560"/>
            <a:ext cx="102621" cy="58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C8E662-D517-8D15-C20C-DCD1B8D16C42}"/>
              </a:ext>
            </a:extLst>
          </p:cNvPr>
          <p:cNvSpPr txBox="1"/>
          <p:nvPr/>
        </p:nvSpPr>
        <p:spPr>
          <a:xfrm>
            <a:off x="10638955" y="3123585"/>
            <a:ext cx="1165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Manifold</a:t>
            </a:r>
            <a:br>
              <a:rPr lang="en-US" sz="1400" dirty="0"/>
            </a:br>
            <a:r>
              <a:rPr lang="en-US" sz="1400" dirty="0"/>
              <a:t>displacement</a:t>
            </a:r>
            <a:br>
              <a:rPr lang="en-US" sz="1400" dirty="0"/>
            </a:br>
            <a:r>
              <a:rPr lang="en-US" sz="1400" dirty="0"/>
              <a:t>(unit free)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06157-3320-8D01-61C1-8979949C0702}"/>
              </a:ext>
            </a:extLst>
          </p:cNvPr>
          <p:cNvCxnSpPr>
            <a:endCxn id="11" idx="3"/>
          </p:cNvCxnSpPr>
          <p:nvPr/>
        </p:nvCxnSpPr>
        <p:spPr>
          <a:xfrm flipH="1">
            <a:off x="10227634" y="3611113"/>
            <a:ext cx="493779" cy="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/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Coordinate</a:t>
                </a:r>
                <a:br>
                  <a:rPr lang="en-US" sz="1400" dirty="0"/>
                </a:br>
                <a:r>
                  <a:rPr lang="en-US" sz="1400" dirty="0"/>
                  <a:t>displacement</a:t>
                </a:r>
              </a:p>
              <a:p>
                <a:r>
                  <a:rPr lang="en-US" sz="1400" dirty="0"/>
                  <a:t>(units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/>
                  <a:t>)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blipFill>
                <a:blip r:embed="rId15"/>
                <a:stretch>
                  <a:fillRect l="-1571" t="-163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950372-4893-0BA3-F79F-EE56756700E5}"/>
              </a:ext>
            </a:extLst>
          </p:cNvPr>
          <p:cNvCxnSpPr>
            <a:cxnSpLocks/>
          </p:cNvCxnSpPr>
          <p:nvPr/>
        </p:nvCxnSpPr>
        <p:spPr>
          <a:xfrm flipH="1" flipV="1">
            <a:off x="8872746" y="3916560"/>
            <a:ext cx="231319" cy="2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38B21C-FE26-A0A2-FF00-8283EAE51354}"/>
              </a:ext>
            </a:extLst>
          </p:cNvPr>
          <p:cNvSpPr txBox="1"/>
          <p:nvPr/>
        </p:nvSpPr>
        <p:spPr>
          <a:xfrm>
            <a:off x="8573255" y="4096785"/>
            <a:ext cx="156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 between the two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DDCEA-9B33-E4AA-F93D-6C94DBDB4418}"/>
              </a:ext>
            </a:extLst>
          </p:cNvPr>
          <p:cNvSpPr txBox="1"/>
          <p:nvPr/>
        </p:nvSpPr>
        <p:spPr>
          <a:xfrm>
            <a:off x="6989086" y="5533938"/>
            <a:ext cx="2276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Goal: one notion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derivative</a:t>
            </a:r>
          </a:p>
        </p:txBody>
      </p:sp>
    </p:spTree>
    <p:extLst>
      <p:ext uri="{BB962C8B-B14F-4D97-AF65-F5344CB8AC3E}">
        <p14:creationId xmlns:p14="http://schemas.microsoft.com/office/powerpoint/2010/main" val="234224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Differentiability: forms and linear functionals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/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Temperature: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Work: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Magnetic flux: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∬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Mass: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=∭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blipFill>
                <a:blip r:embed="rId2"/>
                <a:stretch>
                  <a:fillRect l="-522" t="-9783" b="-5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7FD11-8C75-891C-2BF7-DFFE7233EF1C}"/>
              </a:ext>
            </a:extLst>
          </p:cNvPr>
          <p:cNvCxnSpPr/>
          <p:nvPr/>
        </p:nvCxnSpPr>
        <p:spPr>
          <a:xfrm flipH="1">
            <a:off x="6186478" y="1997476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D2351B-B4BA-809A-3A38-B2DD531C1946}"/>
              </a:ext>
            </a:extLst>
          </p:cNvPr>
          <p:cNvSpPr txBox="1"/>
          <p:nvPr/>
        </p:nvSpPr>
        <p:spPr>
          <a:xfrm>
            <a:off x="6550463" y="1752899"/>
            <a:ext cx="868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8B2F8-E1DA-7EEC-A265-3976ADC29E68}"/>
              </a:ext>
            </a:extLst>
          </p:cNvPr>
          <p:cNvCxnSpPr>
            <a:cxnSpLocks/>
          </p:cNvCxnSpPr>
          <p:nvPr/>
        </p:nvCxnSpPr>
        <p:spPr>
          <a:xfrm flipH="1">
            <a:off x="6207488" y="2383041"/>
            <a:ext cx="342975" cy="6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C787B-A3C9-03DC-F1BB-3FAAE1D1A11C}"/>
              </a:ext>
            </a:extLst>
          </p:cNvPr>
          <p:cNvCxnSpPr>
            <a:cxnSpLocks/>
          </p:cNvCxnSpPr>
          <p:nvPr/>
        </p:nvCxnSpPr>
        <p:spPr>
          <a:xfrm flipH="1" flipV="1">
            <a:off x="6186478" y="2688336"/>
            <a:ext cx="363985" cy="3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CDA420-65B7-2AF7-9A66-FBB587BCB093}"/>
              </a:ext>
            </a:extLst>
          </p:cNvPr>
          <p:cNvCxnSpPr/>
          <p:nvPr/>
        </p:nvCxnSpPr>
        <p:spPr>
          <a:xfrm flipH="1">
            <a:off x="2882740" y="1757337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B6B7C1-CE0A-F6E8-D4E4-6E3C4D71093E}"/>
              </a:ext>
            </a:extLst>
          </p:cNvPr>
          <p:cNvSpPr txBox="1"/>
          <p:nvPr/>
        </p:nvSpPr>
        <p:spPr>
          <a:xfrm>
            <a:off x="6547321" y="2188227"/>
            <a:ext cx="87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2EFB-AE5F-16D8-60CB-A0447B610817}"/>
              </a:ext>
            </a:extLst>
          </p:cNvPr>
          <p:cNvSpPr txBox="1"/>
          <p:nvPr/>
        </p:nvSpPr>
        <p:spPr>
          <a:xfrm>
            <a:off x="6544179" y="2596921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7C195-7A57-C34D-E1E3-E7699D92DC59}"/>
              </a:ext>
            </a:extLst>
          </p:cNvPr>
          <p:cNvSpPr txBox="1"/>
          <p:nvPr/>
        </p:nvSpPr>
        <p:spPr>
          <a:xfrm>
            <a:off x="3246725" y="1572376"/>
            <a:ext cx="9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zero-form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/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8ACA4F-667C-4F05-9AA9-E90394383CC4}"/>
              </a:ext>
            </a:extLst>
          </p:cNvPr>
          <p:cNvCxnSpPr>
            <a:cxnSpLocks/>
          </p:cNvCxnSpPr>
          <p:nvPr/>
        </p:nvCxnSpPr>
        <p:spPr>
          <a:xfrm>
            <a:off x="6289242" y="1262470"/>
            <a:ext cx="363985" cy="1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6E566B-D37D-AE4D-C75E-656B13A832F8}"/>
              </a:ext>
            </a:extLst>
          </p:cNvPr>
          <p:cNvCxnSpPr>
            <a:cxnSpLocks/>
          </p:cNvCxnSpPr>
          <p:nvPr/>
        </p:nvCxnSpPr>
        <p:spPr>
          <a:xfrm>
            <a:off x="7062044" y="1120427"/>
            <a:ext cx="97655" cy="2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A416C-BF5A-5F14-FCB4-71EE430ACD85}"/>
              </a:ext>
            </a:extLst>
          </p:cNvPr>
          <p:cNvCxnSpPr>
            <a:cxnSpLocks/>
          </p:cNvCxnSpPr>
          <p:nvPr/>
        </p:nvCxnSpPr>
        <p:spPr>
          <a:xfrm flipH="1">
            <a:off x="8439563" y="1110718"/>
            <a:ext cx="199850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5B485-9024-ACBF-8706-2B216EED1329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944739" y="1136204"/>
            <a:ext cx="55021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/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-functional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/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-surface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/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-form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blipFill>
                <a:blip r:embed="rId6"/>
                <a:stretch>
                  <a:fillRect t="-4000" r="-8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/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-vector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blipFill>
                <a:blip r:embed="rId7"/>
                <a:stretch>
                  <a:fillRect t="-4000" r="-7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/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/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/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/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/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𝜕𝜕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blipFill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F699492-CD51-7066-E690-56B5A31492A3}"/>
              </a:ext>
            </a:extLst>
          </p:cNvPr>
          <p:cNvSpPr txBox="1"/>
          <p:nvPr/>
        </p:nvSpPr>
        <p:spPr>
          <a:xfrm>
            <a:off x="2931544" y="5277924"/>
            <a:ext cx="1342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Exterior functional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5A56F7-E05F-C2C5-74D3-DA0CB4F90300}"/>
              </a:ext>
            </a:extLst>
          </p:cNvPr>
          <p:cNvSpPr txBox="1"/>
          <p:nvPr/>
        </p:nvSpPr>
        <p:spPr>
          <a:xfrm>
            <a:off x="8807779" y="1229679"/>
            <a:ext cx="317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Thinking in terms of relationships between finite objects leads to better physical intuition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93AE98-3E3B-CD9C-45A6-C7DBE170BCA0}"/>
              </a:ext>
            </a:extLst>
          </p:cNvPr>
          <p:cNvSpPr txBox="1"/>
          <p:nvPr/>
        </p:nvSpPr>
        <p:spPr>
          <a:xfrm>
            <a:off x="7849064" y="2109331"/>
            <a:ext cx="413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The mathematics is contingent upon the assumption of infinitesimal reducibility (e.g. mass in volumes sums only if boundary effects can be neglected)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08D2-3C0B-CB8D-5786-F1164CB6B605}"/>
              </a:ext>
            </a:extLst>
          </p:cNvPr>
          <p:cNvSpPr txBox="1"/>
          <p:nvPr/>
        </p:nvSpPr>
        <p:spPr>
          <a:xfrm>
            <a:off x="412893" y="933369"/>
            <a:ext cx="505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point: finite values defined on finite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2E446-7C51-C70E-0A47-52B71CC05BBC}"/>
              </a:ext>
            </a:extLst>
          </p:cNvPr>
          <p:cNvSpPr txBox="1"/>
          <p:nvPr/>
        </p:nvSpPr>
        <p:spPr>
          <a:xfrm>
            <a:off x="1160093" y="1422520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Physically measurable</a:t>
            </a:r>
            <a:br>
              <a:rPr lang="en-US" sz="1200" dirty="0"/>
            </a:br>
            <a:r>
              <a:rPr lang="en-US" sz="1200" dirty="0"/>
              <a:t>quantities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9E8A6-81FC-5E64-8334-A62A9F2EB382}"/>
              </a:ext>
            </a:extLst>
          </p:cNvPr>
          <p:cNvSpPr txBox="1"/>
          <p:nvPr/>
        </p:nvSpPr>
        <p:spPr>
          <a:xfrm>
            <a:off x="2750921" y="2849334"/>
            <a:ext cx="145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Assume additivity</a:t>
            </a:r>
            <a:br>
              <a:rPr lang="en-US" sz="1200" dirty="0"/>
            </a:br>
            <a:r>
              <a:rPr lang="en-US" sz="1200" dirty="0"/>
              <a:t>over disjoint regions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AB9D-16B5-CF62-147E-EEA79E1C31A9}"/>
              </a:ext>
            </a:extLst>
          </p:cNvPr>
          <p:cNvSpPr txBox="1"/>
          <p:nvPr/>
        </p:nvSpPr>
        <p:spPr>
          <a:xfrm>
            <a:off x="4130139" y="1604177"/>
            <a:ext cx="15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Differential forms:</a:t>
            </a:r>
            <a:br>
              <a:rPr lang="en-US" sz="1200" dirty="0"/>
            </a:br>
            <a:r>
              <a:rPr lang="en-US" sz="1200" dirty="0"/>
              <a:t>infinitesimal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48FF-8D62-52EE-7B4F-1C427033FDEF}"/>
              </a:ext>
            </a:extLst>
          </p:cNvPr>
          <p:cNvSpPr txBox="1"/>
          <p:nvPr/>
        </p:nvSpPr>
        <p:spPr>
          <a:xfrm>
            <a:off x="664139" y="3367388"/>
            <a:ext cx="489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functionals that act on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F714-7DB7-AF3A-48F7-201A02963685}"/>
              </a:ext>
            </a:extLst>
          </p:cNvPr>
          <p:cNvSpPr txBox="1"/>
          <p:nvPr/>
        </p:nvSpPr>
        <p:spPr>
          <a:xfrm>
            <a:off x="3344629" y="3760740"/>
            <a:ext cx="137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a functional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3ABA-B345-C0C4-63BE-33FC36D75AAC}"/>
              </a:ext>
            </a:extLst>
          </p:cNvPr>
          <p:cNvSpPr txBox="1"/>
          <p:nvPr/>
        </p:nvSpPr>
        <p:spPr>
          <a:xfrm>
            <a:off x="2808796" y="4258783"/>
            <a:ext cx="24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 higher dimensional functional that acts on the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/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Boundary of a boundary is the empty 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exterior derivative of exterior derivative is zero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blipFill>
                <a:blip r:embed="rId13"/>
                <a:stretch>
                  <a:fillRect l="-19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35A7F2-A901-98EF-7DFC-536E0BB0526D}"/>
              </a:ext>
            </a:extLst>
          </p:cNvPr>
          <p:cNvCxnSpPr>
            <a:cxnSpLocks/>
          </p:cNvCxnSpPr>
          <p:nvPr/>
        </p:nvCxnSpPr>
        <p:spPr>
          <a:xfrm flipH="1" flipV="1">
            <a:off x="3253369" y="5103032"/>
            <a:ext cx="98752" cy="16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02C46-736F-79DD-D2E0-BFEEE90E061E}"/>
              </a:ext>
            </a:extLst>
          </p:cNvPr>
          <p:cNvCxnSpPr/>
          <p:nvPr/>
        </p:nvCxnSpPr>
        <p:spPr>
          <a:xfrm flipH="1">
            <a:off x="2303626" y="4075011"/>
            <a:ext cx="622658" cy="16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DE765-2F2F-6A4B-27B5-118D36185654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2056289" y="4798340"/>
            <a:ext cx="812369" cy="1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F97F07-246F-4699-F415-8C67CB488A39}"/>
              </a:ext>
            </a:extLst>
          </p:cNvPr>
          <p:cNvGrpSpPr/>
          <p:nvPr/>
        </p:nvGrpSpPr>
        <p:grpSpPr>
          <a:xfrm>
            <a:off x="5581339" y="3397967"/>
            <a:ext cx="3220170" cy="1810405"/>
            <a:chOff x="4427220" y="2370521"/>
            <a:chExt cx="3220170" cy="1810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/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/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/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/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F9D12A-9985-D852-597F-AA2A280F9788}"/>
                </a:ext>
              </a:extLst>
            </p:cNvPr>
            <p:cNvCxnSpPr/>
            <p:nvPr/>
          </p:nvCxnSpPr>
          <p:spPr>
            <a:xfrm flipV="1">
              <a:off x="707136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144484-3481-6911-35B3-0BC2437BE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/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blipFill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/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blipFill>
                  <a:blip r:embed="rId20"/>
                  <a:stretch>
                    <a:fillRect l="-44860" t="-116071" r="-28037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AAF166-80B4-2FD3-90E1-E34F60707729}"/>
                </a:ext>
              </a:extLst>
            </p:cNvPr>
            <p:cNvCxnSpPr/>
            <p:nvPr/>
          </p:nvCxnSpPr>
          <p:spPr>
            <a:xfrm flipV="1">
              <a:off x="55016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BE2DCEB-12A6-A662-1DC5-0FB0DD0E7CC2}"/>
                </a:ext>
              </a:extLst>
            </p:cNvPr>
            <p:cNvCxnSpPr>
              <a:cxnSpLocks/>
            </p:cNvCxnSpPr>
            <p:nvPr/>
          </p:nvCxnSpPr>
          <p:spPr>
            <a:xfrm>
              <a:off x="522732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/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blipFill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/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blipFill>
                  <a:blip r:embed="rId22"/>
                  <a:stretch>
                    <a:fillRect l="-36641" t="-116071" r="-4580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7C8780-4B77-F76D-DB1E-E8102FD68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279654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69909E-23C2-7477-CB5D-084433939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375666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1C443-4103-E75E-BE21-F4D64659AD51}"/>
                </a:ext>
              </a:extLst>
            </p:cNvPr>
            <p:cNvSpPr txBox="1"/>
            <p:nvPr/>
          </p:nvSpPr>
          <p:spPr>
            <a:xfrm>
              <a:off x="6671776" y="32546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F2C28C-5E12-524B-E04A-1008198E8C9C}"/>
                </a:ext>
              </a:extLst>
            </p:cNvPr>
            <p:cNvSpPr txBox="1"/>
            <p:nvPr/>
          </p:nvSpPr>
          <p:spPr>
            <a:xfrm>
              <a:off x="5825517" y="3719261"/>
              <a:ext cx="79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derivative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/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BC40C0-5F08-940B-3C90-D40444CD19D8}"/>
                </a:ext>
              </a:extLst>
            </p:cNvPr>
            <p:cNvSpPr txBox="1"/>
            <p:nvPr/>
          </p:nvSpPr>
          <p:spPr>
            <a:xfrm>
              <a:off x="5818144" y="2370521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functional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921308-553F-FFD0-A5B3-83E72DAE882C}"/>
              </a:ext>
            </a:extLst>
          </p:cNvPr>
          <p:cNvCxnSpPr/>
          <p:nvPr/>
        </p:nvCxnSpPr>
        <p:spPr>
          <a:xfrm flipH="1" flipV="1">
            <a:off x="2462473" y="6034519"/>
            <a:ext cx="386829" cy="2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9AE5CF-096D-DA02-346C-D239FB90062E}"/>
              </a:ext>
            </a:extLst>
          </p:cNvPr>
          <p:cNvCxnSpPr/>
          <p:nvPr/>
        </p:nvCxnSpPr>
        <p:spPr>
          <a:xfrm flipV="1">
            <a:off x="7250119" y="5239767"/>
            <a:ext cx="0" cy="45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845654-000E-6BC1-0837-466D142DF829}"/>
              </a:ext>
            </a:extLst>
          </p:cNvPr>
          <p:cNvSpPr txBox="1"/>
          <p:nvPr/>
        </p:nvSpPr>
        <p:spPr>
          <a:xfrm>
            <a:off x="6259053" y="5756938"/>
            <a:ext cx="18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Reversing the exterior derivative is finding a (non-unique) potential</a:t>
            </a:r>
          </a:p>
        </p:txBody>
      </p:sp>
    </p:spTree>
    <p:extLst>
      <p:ext uri="{BB962C8B-B14F-4D97-AF65-F5344CB8AC3E}">
        <p14:creationId xmlns:p14="http://schemas.microsoft.com/office/powerpoint/2010/main" val="91129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59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BB9-0CE5-D9EE-BEB4-31D782F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AB72-93C9-5E5E-5380-272F94D183C9}"/>
              </a:ext>
            </a:extLst>
          </p:cNvPr>
          <p:cNvSpPr txBox="1"/>
          <p:nvPr/>
        </p:nvSpPr>
        <p:spPr>
          <a:xfrm>
            <a:off x="432619" y="1071716"/>
            <a:ext cx="5903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the notion of states on ensembles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B59D4-A3B4-3FE9-3DE9-41CF4F992DA0}"/>
              </a:ext>
            </a:extLst>
          </p:cNvPr>
          <p:cNvSpPr txBox="1"/>
          <p:nvPr/>
        </p:nvSpPr>
        <p:spPr>
          <a:xfrm>
            <a:off x="1140542" y="1839771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Ensembles form a convex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A858F-5D98-AD79-E405-0FA875CC0DD1}"/>
                  </a:ext>
                </a:extLst>
              </p:cNvPr>
              <p:cNvSpPr txBox="1"/>
              <p:nvPr/>
            </p:nvSpPr>
            <p:spPr>
              <a:xfrm>
                <a:off x="2637874" y="2315278"/>
                <a:ext cx="1132361" cy="4619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A858F-5D98-AD79-E405-0FA875CC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4" y="2315278"/>
                <a:ext cx="1132361" cy="461986"/>
              </a:xfrm>
              <a:prstGeom prst="rect">
                <a:avLst/>
              </a:prstGeom>
              <a:blipFill>
                <a:blip r:embed="rId2"/>
                <a:stretch>
                  <a:fillRect l="-42162" t="-130263" r="-24865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326B5-0894-5C5F-2CE4-ABC0A18DA068}"/>
                  </a:ext>
                </a:extLst>
              </p:cNvPr>
              <p:cNvSpPr txBox="1"/>
              <p:nvPr/>
            </p:nvSpPr>
            <p:spPr>
              <a:xfrm>
                <a:off x="5819906" y="1703444"/>
                <a:ext cx="5871800" cy="12236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b="0" dirty="0"/>
                  <a:t>Identity: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Idempotence: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Commutativity: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Associativity: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326B5-0894-5C5F-2CE4-ABC0A18D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06" y="1703444"/>
                <a:ext cx="5871800" cy="1223668"/>
              </a:xfrm>
              <a:prstGeom prst="rect">
                <a:avLst/>
              </a:prstGeom>
              <a:blipFill>
                <a:blip r:embed="rId3"/>
                <a:stretch>
                  <a:fillRect l="-623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A68748-D8D2-D119-CD3D-24348A566F57}"/>
              </a:ext>
            </a:extLst>
          </p:cNvPr>
          <p:cNvSpPr txBox="1"/>
          <p:nvPr/>
        </p:nvSpPr>
        <p:spPr>
          <a:xfrm>
            <a:off x="1140542" y="3857397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a vector 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41E7F-CE38-82D4-4078-6FA010C7AE31}"/>
                  </a:ext>
                </a:extLst>
              </p:cNvPr>
              <p:cNvSpPr txBox="1"/>
              <p:nvPr/>
            </p:nvSpPr>
            <p:spPr>
              <a:xfrm>
                <a:off x="4992491" y="3903563"/>
                <a:ext cx="4160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41E7F-CE38-82D4-4078-6FA010C7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1" y="3903563"/>
                <a:ext cx="416037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9B497-78A0-67DC-9320-8416BA89584A}"/>
              </a:ext>
            </a:extLst>
          </p:cNvPr>
          <p:cNvSpPr txBox="1"/>
          <p:nvPr/>
        </p:nvSpPr>
        <p:spPr>
          <a:xfrm>
            <a:off x="6825048" y="4210335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May not be necessary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F071-4BD9-C930-302B-FFEB2D5B5FD2}"/>
              </a:ext>
            </a:extLst>
          </p:cNvPr>
          <p:cNvSpPr txBox="1"/>
          <p:nvPr/>
        </p:nvSpPr>
        <p:spPr>
          <a:xfrm>
            <a:off x="1140542" y="3051712"/>
            <a:ext cx="411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require an entropy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17DC5-0E44-D7C8-0CDF-B51EFAF76580}"/>
                  </a:ext>
                </a:extLst>
              </p:cNvPr>
              <p:cNvSpPr txBox="1"/>
              <p:nvPr/>
            </p:nvSpPr>
            <p:spPr>
              <a:xfrm>
                <a:off x="5819906" y="3035620"/>
                <a:ext cx="59692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Strictly concave: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Bounded increase: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17DC5-0E44-D7C8-0CDF-B51EFAF7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06" y="3035620"/>
                <a:ext cx="5969263" cy="584775"/>
              </a:xfrm>
              <a:prstGeom prst="rect">
                <a:avLst/>
              </a:prstGeom>
              <a:blipFill>
                <a:blip r:embed="rId5"/>
                <a:stretch>
                  <a:fillRect l="-61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11757-C481-3630-9D5F-1DB64DF57975}"/>
              </a:ext>
            </a:extLst>
          </p:cNvPr>
          <p:cNvCxnSpPr>
            <a:cxnSpLocks/>
          </p:cNvCxnSpPr>
          <p:nvPr/>
        </p:nvCxnSpPr>
        <p:spPr>
          <a:xfrm flipH="1" flipV="1">
            <a:off x="9431001" y="3598193"/>
            <a:ext cx="627399" cy="2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6D2212-03E1-2094-C6E6-3B80E9F343BF}"/>
              </a:ext>
            </a:extLst>
          </p:cNvPr>
          <p:cNvSpPr txBox="1"/>
          <p:nvPr/>
        </p:nvSpPr>
        <p:spPr>
          <a:xfrm>
            <a:off x="10145169" y="3620395"/>
            <a:ext cx="183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Shannon entropy,</a:t>
            </a:r>
            <a:br>
              <a:rPr lang="en-US" sz="1400" dirty="0"/>
            </a:br>
            <a:r>
              <a:rPr lang="en-US" sz="1400" dirty="0"/>
              <a:t>increase due to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FD9DB9-07A3-3A93-B5E4-032A1D2205B7}"/>
                  </a:ext>
                </a:extLst>
              </p:cNvPr>
              <p:cNvSpPr txBox="1"/>
              <p:nvPr/>
            </p:nvSpPr>
            <p:spPr>
              <a:xfrm>
                <a:off x="1958006" y="4936853"/>
                <a:ext cx="6068969" cy="92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FD9DB9-07A3-3A93-B5E4-032A1D22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6" y="4936853"/>
                <a:ext cx="6068969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88125B-5FA4-C754-9314-0332E78ED7E5}"/>
              </a:ext>
            </a:extLst>
          </p:cNvPr>
          <p:cNvCxnSpPr/>
          <p:nvPr/>
        </p:nvCxnSpPr>
        <p:spPr>
          <a:xfrm>
            <a:off x="3417320" y="4721269"/>
            <a:ext cx="352915" cy="30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4F147A-53BF-4DA1-8EC2-6036AF57053A}"/>
              </a:ext>
            </a:extLst>
          </p:cNvPr>
          <p:cNvSpPr txBox="1"/>
          <p:nvPr/>
        </p:nvSpPr>
        <p:spPr>
          <a:xfrm>
            <a:off x="2117535" y="4413492"/>
            <a:ext cx="221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Jensen-Shannon divergence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676007-EFFA-8137-500D-5112E9D04504}"/>
              </a:ext>
            </a:extLst>
          </p:cNvPr>
          <p:cNvCxnSpPr>
            <a:cxnSpLocks/>
          </p:cNvCxnSpPr>
          <p:nvPr/>
        </p:nvCxnSpPr>
        <p:spPr>
          <a:xfrm flipV="1">
            <a:off x="2856666" y="5786284"/>
            <a:ext cx="687468" cy="28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E60C13-A552-952E-430A-7C1CEFBC85F5}"/>
              </a:ext>
            </a:extLst>
          </p:cNvPr>
          <p:cNvSpPr txBox="1"/>
          <p:nvPr/>
        </p:nvSpPr>
        <p:spPr>
          <a:xfrm>
            <a:off x="382606" y="5813003"/>
            <a:ext cx="2696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Square of a distance function</a:t>
            </a:r>
          </a:p>
          <a:p>
            <a:r>
              <a:rPr lang="en-US" sz="1400" dirty="0"/>
              <a:t>Related to the Fisher-Rao metric</a:t>
            </a:r>
          </a:p>
          <a:p>
            <a:r>
              <a:rPr lang="en-US" sz="1400" dirty="0"/>
              <a:t>Defines the geometry of the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40F6F-0FF4-B3CC-C765-3E0B2132BDF6}"/>
              </a:ext>
            </a:extLst>
          </p:cNvPr>
          <p:cNvSpPr txBox="1"/>
          <p:nvPr/>
        </p:nvSpPr>
        <p:spPr>
          <a:xfrm>
            <a:off x="5878031" y="5812933"/>
            <a:ext cx="362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much the entropy increases during mixing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AFFAF2-609D-A438-3E43-906484BC8FAB}"/>
              </a:ext>
            </a:extLst>
          </p:cNvPr>
          <p:cNvCxnSpPr>
            <a:cxnSpLocks/>
          </p:cNvCxnSpPr>
          <p:nvPr/>
        </p:nvCxnSpPr>
        <p:spPr>
          <a:xfrm flipH="1" flipV="1">
            <a:off x="6018194" y="5696371"/>
            <a:ext cx="642910" cy="1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8450C6-E05F-4C9C-6EE0-2909C509E685}"/>
              </a:ext>
            </a:extLst>
          </p:cNvPr>
          <p:cNvSpPr txBox="1"/>
          <p:nvPr/>
        </p:nvSpPr>
        <p:spPr>
          <a:xfrm>
            <a:off x="8066864" y="956890"/>
            <a:ext cx="4016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Good ideas on how to proceed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Slides would get old fast</a:t>
            </a:r>
          </a:p>
        </p:txBody>
      </p:sp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69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measure theory still needs major work; differentiability we have a</a:t>
                </a:r>
                <a:br>
                  <a:rPr lang="en-US" dirty="0"/>
                </a:br>
                <a:r>
                  <a:rPr lang="en-US" dirty="0"/>
                  <a:t>good idea; started to formalize states/processes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“Elevate” the discussion from mathematical constructs to physical principles, assumptions and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Construct a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</p:spTree>
    <p:extLst>
      <p:ext uri="{BB962C8B-B14F-4D97-AF65-F5344CB8AC3E}">
        <p14:creationId xmlns:p14="http://schemas.microsoft.com/office/powerpoint/2010/main" val="7824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Classical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 equivalent characterizations of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6A2110-80D8-EE11-28E8-C0D0400C576A}"/>
              </a:ext>
            </a:extLst>
          </p:cNvPr>
          <p:cNvSpPr txBox="1"/>
          <p:nvPr/>
        </p:nvSpPr>
        <p:spPr>
          <a:xfrm>
            <a:off x="490025" y="107123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/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58F83BF0-2BF6-1F7A-1728-4EEB98699C0F}"/>
              </a:ext>
            </a:extLst>
          </p:cNvPr>
          <p:cNvSpPr txBox="1"/>
          <p:nvPr/>
        </p:nvSpPr>
        <p:spPr>
          <a:xfrm>
            <a:off x="3800065" y="1077146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Divergenceless</a:t>
            </a:r>
            <a:r>
              <a:rPr lang="en-US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/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/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(3) Area conservation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1)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blipFill>
                <a:blip r:embed="rId10"/>
                <a:stretch>
                  <a:fillRect l="-1643" t="-8197" r="-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B8C82F6-9441-FBA1-60D0-02F05D519F95}"/>
              </a:ext>
            </a:extLst>
          </p:cNvPr>
          <p:cNvSpPr txBox="1"/>
          <p:nvPr/>
        </p:nvSpPr>
        <p:spPr>
          <a:xfrm>
            <a:off x="3477495" y="2934905"/>
            <a:ext cx="40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/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state count conservation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blipFill>
                <a:blip r:embed="rId11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/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7FBAA3-BED2-707A-C8A2-3A819FFCDBDE}"/>
              </a:ext>
            </a:extLst>
          </p:cNvPr>
          <p:cNvGrpSpPr/>
          <p:nvPr/>
        </p:nvGrpSpPr>
        <p:grpSpPr>
          <a:xfrm>
            <a:off x="358014" y="4380093"/>
            <a:ext cx="4022063" cy="1695159"/>
            <a:chOff x="7719427" y="3403594"/>
            <a:chExt cx="4022063" cy="169515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11D7A-BCF6-E7E5-8E28-3B31489E3251}"/>
                </a:ext>
              </a:extLst>
            </p:cNvPr>
            <p:cNvSpPr txBox="1"/>
            <p:nvPr/>
          </p:nvSpPr>
          <p:spPr>
            <a:xfrm>
              <a:off x="7719427" y="3403594"/>
              <a:ext cx="402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(5) Deterministic and thermodynamically</a:t>
              </a:r>
              <a:br>
                <a:rPr lang="en-US" dirty="0"/>
              </a:br>
              <a:r>
                <a:rPr lang="en-US" dirty="0"/>
                <a:t>      reversible evolution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/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Area conservation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entropy conservation</a:t>
                  </a: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0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/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/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thermodynamically reversible evolution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2E7D40-7F67-CBD4-1C78-E6A89E7C9619}"/>
              </a:ext>
            </a:extLst>
          </p:cNvPr>
          <p:cNvGrpSpPr/>
          <p:nvPr/>
        </p:nvGrpSpPr>
        <p:grpSpPr>
          <a:xfrm>
            <a:off x="4790609" y="4582147"/>
            <a:ext cx="3728457" cy="850133"/>
            <a:chOff x="362225" y="4542400"/>
            <a:chExt cx="3728457" cy="8501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0196CDC-985E-5294-BC20-40FBE0E531AD}"/>
                </a:ext>
              </a:extLst>
            </p:cNvPr>
            <p:cNvSpPr txBox="1"/>
            <p:nvPr/>
          </p:nvSpPr>
          <p:spPr>
            <a:xfrm>
              <a:off x="791221" y="4542400"/>
              <a:ext cx="287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(6) Information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/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A85FC-F31B-4A62-3FDC-75E7CE3AC4BB}"/>
              </a:ext>
            </a:extLst>
          </p:cNvPr>
          <p:cNvGrpSpPr/>
          <p:nvPr/>
        </p:nvGrpSpPr>
        <p:grpSpPr>
          <a:xfrm>
            <a:off x="8059874" y="3221310"/>
            <a:ext cx="3928631" cy="840771"/>
            <a:chOff x="4392198" y="4542400"/>
            <a:chExt cx="3928631" cy="84077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18531B-D008-A1FB-7B99-BD2BADC366E4}"/>
                </a:ext>
              </a:extLst>
            </p:cNvPr>
            <p:cNvSpPr txBox="1"/>
            <p:nvPr/>
          </p:nvSpPr>
          <p:spPr>
            <a:xfrm>
              <a:off x="4392198" y="4542400"/>
              <a:ext cx="285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(7) Uncertainty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/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821CC7-A69E-125B-9FB6-D79B0F5D92C3}"/>
                </a:ext>
              </a:extLst>
            </p:cNvPr>
            <p:cNvSpPr txBox="1"/>
            <p:nvPr/>
          </p:nvSpPr>
          <p:spPr>
            <a:xfrm>
              <a:off x="7214821" y="4748922"/>
              <a:ext cx="1106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for peaked</a:t>
              </a:r>
              <a:br>
                <a:rPr lang="en-US" sz="1400" dirty="0"/>
              </a:br>
              <a:r>
                <a:rPr lang="en-US" sz="1400" dirty="0"/>
                <a:t>distributions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BD771-8497-69DB-19E1-4D43EFCDC269}"/>
              </a:ext>
            </a:extLst>
          </p:cNvPr>
          <p:cNvSpPr txBox="1"/>
          <p:nvPr/>
        </p:nvSpPr>
        <p:spPr>
          <a:xfrm>
            <a:off x="4636778" y="5850356"/>
            <a:ext cx="510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full understanding of classical mechanics means understanding these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4A0D-F358-7413-4BC8-B350481993A5}"/>
              </a:ext>
            </a:extLst>
          </p:cNvPr>
          <p:cNvSpPr txBox="1"/>
          <p:nvPr/>
        </p:nvSpPr>
        <p:spPr>
          <a:xfrm>
            <a:off x="10981673" y="796990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DOF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544CB28-E882-CC57-B2DA-2ED7AAFCCB98}"/>
              </a:ext>
            </a:extLst>
          </p:cNvPr>
          <p:cNvSpPr/>
          <p:nvPr/>
        </p:nvSpPr>
        <p:spPr>
          <a:xfrm>
            <a:off x="9577278" y="2524598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28972A7-20CB-45D2-DD3F-7EECFC9F7F07}"/>
              </a:ext>
            </a:extLst>
          </p:cNvPr>
          <p:cNvSpPr/>
          <p:nvPr/>
        </p:nvSpPr>
        <p:spPr>
          <a:xfrm rot="774616">
            <a:off x="9411890" y="2474593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AEE39E-54A1-9EB9-FCC0-7D4AA3727D1D}"/>
              </a:ext>
            </a:extLst>
          </p:cNvPr>
          <p:cNvSpPr/>
          <p:nvPr/>
        </p:nvSpPr>
        <p:spPr>
          <a:xfrm>
            <a:off x="9532860" y="1476816"/>
            <a:ext cx="1078707" cy="657588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67FD6D-7643-B755-135C-FF69FE9802B9}"/>
              </a:ext>
            </a:extLst>
          </p:cNvPr>
          <p:cNvGrpSpPr/>
          <p:nvPr/>
        </p:nvGrpSpPr>
        <p:grpSpPr>
          <a:xfrm>
            <a:off x="7936038" y="998326"/>
            <a:ext cx="3576013" cy="1998094"/>
            <a:chOff x="7956550" y="4167004"/>
            <a:chExt cx="3576013" cy="199809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E56CE0-553A-6444-AE3E-4484A05AA8FC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CCB088-7F2F-73F5-3BD0-7DA40BD453E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E7A56C-43A6-ABE5-0DDF-74BFC83A1F72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29A7B119-6C05-95B5-298D-1A9596893C6A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02D0D728-7404-6D70-4A58-BBF133C8CB22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F47A56E8-8D45-DCE7-4B9C-FCA65C4783BB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3A61804-8914-1B6B-8099-C2CA8730D66C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C196C2A-C709-9337-890C-26B02C82E623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A5EE6A98-D889-8594-7B9C-DC4EF65662F0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FD872BE-0ECB-4FC6-9876-EE1CA3111C35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051C0CC0-C814-3A5D-80CA-A9A12AC951A9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37A702C-6946-4986-0B0B-B5E8EAFE7AFF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AB257084-D380-E741-84F3-C1EE2420284D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310477F-5E08-2FF9-247E-DB5D9A5C2F25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297F1E8-F3FB-5C7D-1907-635D3572D46B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022DC-1927-C177-977B-F091888EC50D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906AC0EC-F6E1-BBA9-9AFC-EFCE27D4857F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0C85E1D-1876-8BAC-A5A3-95C224E038A1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33C5B9-C05A-B190-F235-EC7AF830A13E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FF6055D-7E34-0389-A78A-3F0E85EA836C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592BB78-6E08-8BE4-ACDF-9EE92C850B44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21D4E7F-7769-7B49-3088-242392A4926E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86683D4-2FB3-11B2-526D-2BE19B3B16FA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69220A8-002A-E310-DAA1-30D6253CC6F2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26C78D3-2BA6-5BE3-D38B-DA7EF7A0995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F81210F-FA95-6C53-E83E-F26F7C497F0D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51097-D791-A06E-54B3-7662AE788B8C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C344142-34D5-4F45-8E55-157EAE792C73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69AF396-08E0-2D9A-D7FB-2A6BFE912513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4E60208-E8D2-0504-C63A-0E474762AE9C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C21061D-F46C-EE80-BBE9-C340899C5173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3802175-6023-FC16-23C7-FDA1D150C1CF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076827-5C8E-1168-9B95-122A3A4634AD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9306CC-8D82-9BA1-1370-C6661066A4CB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B12524B-E9A8-A2E4-2C4E-D151B66ABFEF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CDAFBE3-0E30-DA31-6F94-397982B371D0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32ED13-080B-E635-120D-1AD43B1D591D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1062DE-55E7-BB43-4FA3-AAAF67529C68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8539F39-BB4A-2B9E-AFFB-9D9741C20F2F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2C6D270D-6742-B214-8E51-24554721F7C0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53237D3-8DE4-4FEE-6BC6-425667816F8B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E3C8918-8C76-4969-9E2A-BA056F523A21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DC2F53E-BEDC-0EE1-3B4D-09EC54AE674A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35FAB9F-AC11-07FD-B635-E16536AF24F9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D5F9F08-C89B-0A04-E32E-29512E120FF2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2620DBB-0AF7-8569-818E-3940D5E40D61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D27BC48-F41E-8085-4D94-02635BB5F3EB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37EE113-A8AD-E833-CB8E-8AA2690F1B38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76A2FC0-4AA1-769A-C4C3-8D749660CDE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D523F70-4A22-DE6B-D787-5B520C9ED3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81DE05-C22D-5D41-EF5F-A19C656D9EDA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EE0FE03-E8B6-E680-A462-4E6B3A72CDE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3A355CA-5985-4D9C-300F-ED31334DF695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87A5E6D-3045-8BA5-EFAA-B8F0F779EA07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5A8F248-2885-DB37-B8F9-67DB8F2AF8E4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D8E8192-3ACC-0158-97D0-3A3C1E42362E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015E6942-BA1A-5025-C391-317AF580C039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B7457CE-0FB1-C28B-799F-3955EA85A79E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1EF3157-6EBD-6D3D-8FA0-18892263E4B2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608F354-FE0D-7FBA-D1E7-1CF3FD75355C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9BCBA3F-E340-85DD-7DBD-0020F2BF157C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4A1253E-95B1-AB41-F1FD-CC3609B9655B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959C5AA-64AD-BAD7-D4B8-BCB5973FCA6A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7ACE3F0-10E2-8556-BC41-57A45F1DC837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F52E01B-64E8-E1CA-6219-3B4618CB5204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235F12-97E9-D35C-3000-AADCE982564D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CECE17F-06A3-354C-C53C-F26A069604E1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EF03722-E092-E1B1-0463-461404697429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18481C6-7B5B-E94E-9008-4CC76CFB7E53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E33A6E0-0D01-A5A0-02B4-CBE5693A009D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E9F469E-491D-19BB-EF2E-86A39FCD3633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139A288-F81D-0772-1BD2-8B703DE46CBD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2D6B91A-23F5-EF68-F8AD-3498CC94E581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32A576-7856-0005-9FB5-A4D088CA6C48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CD05F3B-A4C6-FB6A-79FF-2CD7ED59665B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8CF249E-ACF3-0C9E-16D2-021634921070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D0FB8B84-D07A-8644-720E-B3CA2A5AE9E6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F3ECB2A-08F0-1DA3-B241-21CD74205CD7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3A8724F-280B-527F-05E2-1BA140D0DF3A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10CC651-0493-2544-7032-FDA5ABAA31C3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94C6647-7437-21E1-677D-F620F3A9F27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4621CFD9-9E03-5F9D-4387-32DEEDB44880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6619ED2-D666-CBF5-7136-C6BC0FABDEF2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B719C4-B5F1-CDDF-0C22-B3FE5BDB33FE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46B0515-B59C-7F91-4E78-6DA6AE742EFD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57084DF-A89E-5A8D-AD45-0429B2EC4704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9C0C7A7C-68C1-76A9-B140-627E6CD6D051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7E071F-0831-27BB-3F22-8773DA0D3048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BB43BBB-0E0C-1E5E-4FF6-B1D0F2BE399E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3CEC2-F314-EEB6-7340-19EB85823A7B}"/>
              </a:ext>
            </a:extLst>
          </p:cNvPr>
          <p:cNvCxnSpPr>
            <a:cxnSpLocks/>
          </p:cNvCxnSpPr>
          <p:nvPr/>
        </p:nvCxnSpPr>
        <p:spPr>
          <a:xfrm flipH="1" flipV="1">
            <a:off x="618767" y="796990"/>
            <a:ext cx="446887" cy="10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93C6D-932B-8B99-DB24-F1440BE52D5E}"/>
              </a:ext>
            </a:extLst>
          </p:cNvPr>
          <p:cNvSpPr txBox="1"/>
          <p:nvPr/>
        </p:nvSpPr>
        <p:spPr>
          <a:xfrm>
            <a:off x="1050782" y="73534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in the book</a:t>
            </a:r>
          </a:p>
        </p:txBody>
      </p:sp>
    </p:spTree>
    <p:extLst>
      <p:ext uri="{BB962C8B-B14F-4D97-AF65-F5344CB8AC3E}">
        <p14:creationId xmlns:p14="http://schemas.microsoft.com/office/powerpoint/2010/main" val="41479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9900"/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9900"/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38117</TotalTime>
  <Words>5778</Words>
  <Application>Microsoft Office PowerPoint</Application>
  <PresentationFormat>Widescreen</PresentationFormat>
  <Paragraphs>1016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Rounded MT Bold</vt:lpstr>
      <vt:lpstr>Calibri</vt:lpstr>
      <vt:lpstr>Calibri Light</vt:lpstr>
      <vt:lpstr>Cambria Math</vt:lpstr>
      <vt:lpstr>Office Theme</vt:lpstr>
      <vt:lpstr>The Assumptions of Physics 2023-24 status</vt:lpstr>
      <vt:lpstr>About the project</vt:lpstr>
      <vt:lpstr>Different approach to the foundations of physics</vt:lpstr>
      <vt:lpstr>PowerPoint Presentation</vt:lpstr>
      <vt:lpstr>PowerPoint Presentation</vt:lpstr>
      <vt:lpstr>PowerPoint Presentation</vt:lpstr>
      <vt:lpstr>Reverse Physics: Classical mechanics</vt:lpstr>
      <vt:lpstr>7 equivalent characterizations of Hamiltonian mechanics</vt:lpstr>
      <vt:lpstr>Reversing the principle of least action</vt:lpstr>
      <vt:lpstr>Reversing phase-space</vt:lpstr>
      <vt:lpstr>Massive particles under potential forces</vt:lpstr>
      <vt:lpstr>Relativistic mechanics</vt:lpstr>
      <vt:lpstr>Assumptions of classical mechanics</vt:lpstr>
      <vt:lpstr>Reverse physics gives us links between theories</vt:lpstr>
      <vt:lpstr>Reverse Physics: Thermodynamics</vt:lpstr>
      <vt:lpstr>Shannon entropy as variability</vt:lpstr>
      <vt:lpstr>Shannon entropy as variability</vt:lpstr>
      <vt:lpstr>Entropy as logarithm of evolutions</vt:lpstr>
      <vt:lpstr>Entropy as logarithm of evolutions</vt:lpstr>
      <vt:lpstr>“Reversing” thermodynamics</vt:lpstr>
      <vt:lpstr>3rd law and principle of maximal description</vt:lpstr>
      <vt:lpstr>PowerPoint Presentation</vt:lpstr>
      <vt:lpstr>3rd law of thermodynamics and uncertainty principle</vt:lpstr>
      <vt:lpstr>Reverse Physics: Quantum mechanics</vt:lpstr>
      <vt:lpstr>Quantum mechanics as irreducibility</vt:lpstr>
      <vt:lpstr>PowerPoint Presentation</vt:lpstr>
      <vt:lpstr>PowerPoint Presentation</vt:lpstr>
      <vt:lpstr>Entropic nature of physical theories</vt:lpstr>
      <vt:lpstr>PowerPoint Presentation</vt:lpstr>
      <vt:lpstr>PowerPoint Presentation</vt:lpstr>
      <vt:lpstr>Unphysicality of Hilbert spaces</vt:lpstr>
      <vt:lpstr>QM postulates revisited</vt:lpstr>
      <vt:lpstr>What about field theories?</vt:lpstr>
      <vt:lpstr>Physical mathematics </vt:lpstr>
      <vt:lpstr>PowerPoint Presentation</vt:lpstr>
      <vt:lpstr>Physical mathematics</vt:lpstr>
      <vt:lpstr>Examples: symplectic space and probability spaces</vt:lpstr>
      <vt:lpstr>PowerPoint Presentation</vt:lpstr>
      <vt:lpstr>Logic of experimental verifiability</vt:lpstr>
      <vt:lpstr>Topology and σ-algebra</vt:lpstr>
      <vt:lpstr>Quantities and ordering</vt:lpstr>
      <vt:lpstr>PowerPoint Presentation</vt:lpstr>
      <vt:lpstr>Information granularity</vt:lpstr>
      <vt:lpstr>Need for non-additive measure</vt:lpstr>
      <vt:lpstr>Differentiability in math</vt:lpstr>
      <vt:lpstr>Differentiability in physics</vt:lpstr>
      <vt:lpstr>Differentiability: forms and linear functionals</vt:lpstr>
      <vt:lpstr>PowerPoint Presentation</vt:lpstr>
      <vt:lpstr>States and processes</vt:lpstr>
      <vt:lpstr>Wrapping it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174</cp:revision>
  <dcterms:created xsi:type="dcterms:W3CDTF">2021-04-07T15:17:47Z</dcterms:created>
  <dcterms:modified xsi:type="dcterms:W3CDTF">2023-12-18T21:29:58Z</dcterms:modified>
</cp:coreProperties>
</file>