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9" r:id="rId2"/>
    <p:sldId id="971" r:id="rId3"/>
    <p:sldId id="908" r:id="rId4"/>
    <p:sldId id="919" r:id="rId5"/>
    <p:sldId id="910" r:id="rId6"/>
    <p:sldId id="902" r:id="rId7"/>
    <p:sldId id="911" r:id="rId8"/>
    <p:sldId id="912" r:id="rId9"/>
    <p:sldId id="923" r:id="rId10"/>
    <p:sldId id="903" r:id="rId11"/>
    <p:sldId id="924" r:id="rId12"/>
    <p:sldId id="736" r:id="rId13"/>
    <p:sldId id="925" r:id="rId14"/>
    <p:sldId id="904" r:id="rId15"/>
    <p:sldId id="927" r:id="rId16"/>
    <p:sldId id="929" r:id="rId17"/>
    <p:sldId id="928" r:id="rId18"/>
    <p:sldId id="930" r:id="rId19"/>
    <p:sldId id="905" r:id="rId20"/>
    <p:sldId id="932" r:id="rId21"/>
    <p:sldId id="931" r:id="rId22"/>
    <p:sldId id="906" r:id="rId23"/>
    <p:sldId id="921" r:id="rId24"/>
    <p:sldId id="922" r:id="rId25"/>
    <p:sldId id="907" r:id="rId26"/>
    <p:sldId id="920" r:id="rId27"/>
    <p:sldId id="933" r:id="rId28"/>
    <p:sldId id="970" r:id="rId29"/>
    <p:sldId id="975" r:id="rId30"/>
    <p:sldId id="97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B9BD5"/>
    <a:srgbClr val="70AD47"/>
    <a:srgbClr val="4472C4"/>
    <a:srgbClr val="FF00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607" autoAdjust="0"/>
  </p:normalViewPr>
  <p:slideViewPr>
    <p:cSldViewPr snapToGrid="0">
      <p:cViewPr varScale="1">
        <p:scale>
          <a:sx n="98" d="100"/>
          <a:sy n="98" d="100"/>
        </p:scale>
        <p:origin x="540" y="90"/>
      </p:cViewPr>
      <p:guideLst/>
    </p:cSldViewPr>
  </p:slideViewPr>
  <p:outlineViewPr>
    <p:cViewPr>
      <p:scale>
        <a:sx n="33" d="100"/>
        <a:sy n="33" d="100"/>
      </p:scale>
      <p:origin x="0" y="-9029"/>
    </p:cViewPr>
    <p:sldLst>
      <p:sld r:id="rId1" collapse="1"/>
      <p:sld r:id="rId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12/8/2023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Measurement problem: we have two rules, one that applies during the evolution of a quantum system by itself; one during measurement. These rules are incompatible to each other. But, ultimately, the measurement should be described by a physical process. We need a lower level description that gives a full account</a:t>
            </a:r>
          </a:p>
          <a:p>
            <a:r>
              <a:rPr lang="en-US" dirty="0"/>
              <a:t>But we use QM for different objects: fundamental particles, composite particles, atoms, molecules (bucky balls). To keep quantum behavior, it is important that measurements have a resolution not sensitive to the constituents. Therefore we can’t simply give an account at the most fundamental level and be done. Not going to work.</a:t>
            </a:r>
          </a:p>
          <a:p>
            <a:r>
              <a:rPr lang="en-US" dirty="0"/>
              <a:t>So, why people are still focusing on this?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a:t>
            </a:fld>
            <a:endParaRPr lang="en-US"/>
          </a:p>
        </p:txBody>
      </p:sp>
    </p:spTree>
    <p:extLst>
      <p:ext uri="{BB962C8B-B14F-4D97-AF65-F5344CB8AC3E}">
        <p14:creationId xmlns:p14="http://schemas.microsoft.com/office/powerpoint/2010/main" val="470271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physical theory defines a set of objects and their behavior at a certain level of detail. Better theories give us a more refined description by going to a lower level. More in depth explanations require better theories.</a:t>
            </a:r>
          </a:p>
          <a:p>
            <a:r>
              <a:rPr lang="en-US" dirty="0"/>
              <a:t>If a theory is fundamental, this does not work: no more fundamental level. We need a different strategy</a:t>
            </a:r>
          </a:p>
          <a:p>
            <a:r>
              <a:rPr lang="en-US" dirty="0"/>
              <a:t>Since we have to give definitions, the explanation for its behavior could be intrinsic to the definition. For example: ensemble, processes, mixing of ensembles, processes are linear, deterministic and reversible evolution, measurements -&gt; measurements are evolutions if and only if they do not perturb the system. Any mechanism that will approximately satisfy the definitions will do</a:t>
            </a:r>
          </a:p>
          <a:p>
            <a:r>
              <a:rPr lang="en-US" dirty="0"/>
              <a:t>Looking at requirements, instead of mechanism, gives a straight forward solution. Why don’t people look for these solutions?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6</a:t>
            </a:fld>
            <a:endParaRPr lang="en-US"/>
          </a:p>
        </p:txBody>
      </p:sp>
    </p:spTree>
    <p:extLst>
      <p:ext uri="{BB962C8B-B14F-4D97-AF65-F5344CB8AC3E}">
        <p14:creationId xmlns:p14="http://schemas.microsoft.com/office/powerpoint/2010/main" val="32251593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physics is to understand what are the ultimate constituents of the universe and how they behave. The mathematical objects represent real entities in the world. Some go as far as saying that the world is mathematics.</a:t>
            </a:r>
          </a:p>
          <a:p>
            <a:r>
              <a:rPr lang="en-US" dirty="0"/>
              <a:t>We used a different outlook: the goal of physics is to develop models that, in certain conditions, can be used to describe parts of the physical world. Is the previous position tenable?</a:t>
            </a:r>
          </a:p>
          <a:p>
            <a:r>
              <a:rPr lang="en-US" dirty="0"/>
              <a:t>First of all, physics should only be about that description that is accessible experimentally. We can develop a logic of verifiable statements, those with a test that terminates in finite time if and only if the statement is true. These behave differently: no negation, finite </a:t>
            </a:r>
            <a:r>
              <a:rPr lang="en-US" dirty="0" err="1"/>
              <a:t>conjuction</a:t>
            </a:r>
            <a:r>
              <a:rPr lang="en-US" dirty="0"/>
              <a:t>. This maps to topologies and sigma-algebras, the foundations of all mathematical tools we use in physics. Typically based on assumptions, such as being able to measure any quantity with arbitrarily low level of precision.</a:t>
            </a:r>
          </a:p>
          <a:p>
            <a:r>
              <a:rPr lang="en-US" dirty="0"/>
              <a:t>By reasoning about models and assumptions, we can actually derive the mathematical model, so the physical theory is a model. Why is this approach not widespread?</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15046043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Whether the laws of physics are correct or not is found experimentally, not by “reasoning”. The idea that we can sit and think and determine scientific truth is preposterous. Galileo dropped objects from the tower of Pisa to see whether they would be accelerated at the same rate.</a:t>
            </a:r>
          </a:p>
          <a:p>
            <a:r>
              <a:rPr lang="en-US" dirty="0"/>
              <a:t>Does it have to be that way? Tie the objects together. Inconsistency. Tells us more: an alternative world is not possible. Galileo argued this.</a:t>
            </a:r>
          </a:p>
          <a:p>
            <a:r>
              <a:rPr lang="en-US" dirty="0"/>
              <a:t>Other examples. Classical states are identified by position and momentum. Does it have to be that way? Turns out that if we want to count states, define entropy or state densities in a way that is coordinate invariant, such that we can all agree on those definitions, then states must be defined in terms of two quantities. Count of states cannot have a unit dependency on the unit we use for position.</a:t>
            </a:r>
          </a:p>
          <a:p>
            <a:r>
              <a:rPr lang="en-US" dirty="0"/>
              <a:t>The physical law are a lot more constrained. So why don’t people realize that? Because you need to look at the math very closely.</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14</a:t>
            </a:fld>
            <a:endParaRPr lang="en-US"/>
          </a:p>
        </p:txBody>
      </p:sp>
    </p:spTree>
    <p:extLst>
      <p:ext uri="{BB962C8B-B14F-4D97-AF65-F5344CB8AC3E}">
        <p14:creationId xmlns:p14="http://schemas.microsoft.com/office/powerpoint/2010/main" val="1028962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Mathematics is full of technicalities that are uninteresting to the physics. The job of a physicist is to identify the key relationships and equations of a theory. It’s the job of the mathematician to find the correct formal framework and fix the details.</a:t>
            </a:r>
          </a:p>
          <a:p>
            <a:r>
              <a:rPr lang="en-US" dirty="0"/>
              <a:t>Attitude comes from how physicists use everything else. Details of civil and mechanical engineering, electronics, data processing, </a:t>
            </a:r>
            <a:r>
              <a:rPr lang="en-US" dirty="0" err="1"/>
              <a:t>etc</a:t>
            </a:r>
            <a:r>
              <a:rPr lang="en-US" dirty="0"/>
              <a:t>… are left to experts. But mathematics is different: mathematics is the language we use to define our models. Especially now, that our theory are just given by mathematical definitions. Those details are the physics. There are technical details that in QFT that are proven to not be solvable. Maybe we have the wrong definitions.</a:t>
            </a:r>
          </a:p>
          <a:p>
            <a:r>
              <a:rPr lang="en-US" dirty="0"/>
              <a:t>Quantum states are described using Hilbert spaces. Hilbert spaces allow for state with infinite expectation values. Allow for time evolution that makes expectations finite/infinite in finite time. Mathematicians generally do not have the right physical intuition to understand what is appropriate for physics.</a:t>
            </a:r>
          </a:p>
          <a:p>
            <a:r>
              <a:rPr lang="en-US" dirty="0"/>
              <a:t>So why physicists do not look at these details?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19</a:t>
            </a:fld>
            <a:endParaRPr lang="en-US"/>
          </a:p>
        </p:txBody>
      </p:sp>
    </p:spTree>
    <p:extLst>
      <p:ext uri="{BB962C8B-B14F-4D97-AF65-F5344CB8AC3E}">
        <p14:creationId xmlns:p14="http://schemas.microsoft.com/office/powerpoint/2010/main" val="13849815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07567FA0-2CD7-47B3-BA01-54583E94FE2E}" type="datetime1">
              <a:rPr lang="en-US" smtClean="0"/>
              <a:t>12/8/2023</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and Christine A. Aidala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pic>
        <p:nvPicPr>
          <p:cNvPr id="7" name="Picture 6">
            <a:extLst>
              <a:ext uri="{FF2B5EF4-FFF2-40B4-BE49-F238E27FC236}">
                <a16:creationId xmlns:a16="http://schemas.microsoft.com/office/drawing/2014/main" id="{557EBE43-81C5-C3A7-19B2-4AEF320C735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9993"/>
            <a:ext cx="1676403" cy="1524003"/>
          </a:xfrm>
          <a:prstGeom prst="rect">
            <a:avLst/>
          </a:prstGeom>
        </p:spPr>
      </p:pic>
      <p:pic>
        <p:nvPicPr>
          <p:cNvPr id="8" name="Picture 7">
            <a:extLst>
              <a:ext uri="{FF2B5EF4-FFF2-40B4-BE49-F238E27FC236}">
                <a16:creationId xmlns:a16="http://schemas.microsoft.com/office/drawing/2014/main" id="{ED5FB429-4DC1-9EA8-5594-36E9029DC11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6692"/>
            <a:ext cx="2229706" cy="757858"/>
          </a:xfrm>
          <a:prstGeom prst="rect">
            <a:avLst/>
          </a:prstGeom>
        </p:spPr>
      </p:pic>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8A2E7B22-3C19-45F0-ACAC-127813C7CEC8}" type="datetime1">
              <a:rPr lang="en-US" smtClean="0"/>
              <a:t>12/8/2023</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and Christine A. Aidala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3664BC8B-6911-4AE4-A27C-5067A3ECC378}" type="datetime1">
              <a:rPr lang="en-US" smtClean="0"/>
              <a:t>12/8/2023</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and Christine A. Aidala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and Christine A. Aidala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6FAA0E3B-A605-483E-BE39-626446F15606}" type="datetime1">
              <a:rPr lang="en-US" smtClean="0"/>
              <a:t>12/8/2023</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A1C3E3BF-AB6C-4CDD-ACB4-E2A644F8BC89}" type="datetime1">
              <a:rPr lang="en-US" smtClean="0"/>
              <a:t>12/8/2023</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and Christine A. Aidala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80CD3D3A-626D-4F79-B022-62666E4F5152}" type="datetime1">
              <a:rPr lang="en-US" smtClean="0"/>
              <a:t>12/8/2023</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and Christine A. Aidala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D3783592-92D6-48FB-945D-4D0C365C559D}" type="datetime1">
              <a:rPr lang="en-US" smtClean="0"/>
              <a:t>12/8/2023</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and Christine A. Aidala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5D0045A7-0F78-4D1F-8C5E-52BB1A04DA38}" type="datetime1">
              <a:rPr lang="en-US" smtClean="0"/>
              <a:t>12/8/2023</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and Christine A. Aidala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2F87851E-045A-41A1-8F96-482314586FC5}" type="datetime1">
              <a:rPr lang="en-US" smtClean="0"/>
              <a:t>12/8/2023</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BBE10223-AB42-4F23-A25D-54A0C3A76499}" type="datetime1">
              <a:rPr lang="en-US" smtClean="0"/>
              <a:t>12/8/2023</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and Christine A. Aidala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E11B0808-39F1-4659-8EA7-230A09ABA17C}" type="datetime1">
              <a:rPr lang="en-US" smtClean="0"/>
              <a:t>12/8/2023</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and Christine A. Aidala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7133ADFC-3973-4DED-9D4D-556476B3503D}" type="datetime1">
              <a:rPr lang="en-US" smtClean="0"/>
              <a:t>12/8/2023</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and Christine A. Aidala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 name="Picture 9">
            <a:extLst>
              <a:ext uri="{FF2B5EF4-FFF2-40B4-BE49-F238E27FC236}">
                <a16:creationId xmlns:a16="http://schemas.microsoft.com/office/drawing/2014/main" id="{8BC4DAF4-877C-B697-9F33-77BD3CFF038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10"/>
            <a:ext cx="755810" cy="687101"/>
          </a:xfrm>
          <a:prstGeom prst="rect">
            <a:avLst/>
          </a:prstGeom>
        </p:spPr>
      </p:pic>
      <p:pic>
        <p:nvPicPr>
          <p:cNvPr id="11" name="Picture 10">
            <a:extLst>
              <a:ext uri="{FF2B5EF4-FFF2-40B4-BE49-F238E27FC236}">
                <a16:creationId xmlns:a16="http://schemas.microsoft.com/office/drawing/2014/main" id="{7689385B-0892-E7A3-350A-12FC896047C9}"/>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2674" y="6273515"/>
            <a:ext cx="1313865" cy="446572"/>
          </a:xfrm>
          <a:prstGeom prst="rect">
            <a:avLst/>
          </a:prstGeom>
        </p:spPr>
      </p:pic>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spTree>
    <p:extLst>
      <p:ext uri="{BB962C8B-B14F-4D97-AF65-F5344CB8AC3E}">
        <p14:creationId xmlns:p14="http://schemas.microsoft.com/office/powerpoint/2010/main" val="360347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1.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3" Type="http://schemas.openxmlformats.org/officeDocument/2006/relationships/image" Target="../media/image222.png"/><Relationship Id="rId18" Type="http://schemas.openxmlformats.org/officeDocument/2006/relationships/image" Target="../media/image271.png"/><Relationship Id="rId8" Type="http://schemas.openxmlformats.org/officeDocument/2006/relationships/image" Target="../media/image213.png"/><Relationship Id="rId3" Type="http://schemas.openxmlformats.org/officeDocument/2006/relationships/image" Target="../media/image88.png"/><Relationship Id="rId21" Type="http://schemas.openxmlformats.org/officeDocument/2006/relationships/image" Target="../media/image93.png"/><Relationship Id="rId17" Type="http://schemas.openxmlformats.org/officeDocument/2006/relationships/image" Target="../media/image261.png"/><Relationship Id="rId7" Type="http://schemas.openxmlformats.org/officeDocument/2006/relationships/image" Target="../media/image200.png"/><Relationship Id="rId2" Type="http://schemas.openxmlformats.org/officeDocument/2006/relationships/image" Target="../media/image87.png"/><Relationship Id="rId16" Type="http://schemas.openxmlformats.org/officeDocument/2006/relationships/image" Target="../media/image251.png"/><Relationship Id="rId20" Type="http://schemas.openxmlformats.org/officeDocument/2006/relationships/image" Target="../media/image85.png"/><Relationship Id="rId1" Type="http://schemas.openxmlformats.org/officeDocument/2006/relationships/slideLayout" Target="../slideLayouts/slideLayout2.xml"/><Relationship Id="rId6" Type="http://schemas.openxmlformats.org/officeDocument/2006/relationships/image" Target="../media/image1920.png"/><Relationship Id="rId5" Type="http://schemas.openxmlformats.org/officeDocument/2006/relationships/image" Target="../media/image181.png"/><Relationship Id="rId19" Type="http://schemas.openxmlformats.org/officeDocument/2006/relationships/image" Target="../media/image91.png"/><Relationship Id="rId4" Type="http://schemas.openxmlformats.org/officeDocument/2006/relationships/image" Target="../media/image89.png"/><Relationship Id="rId14" Type="http://schemas.openxmlformats.org/officeDocument/2006/relationships/image" Target="../media/image90.png"/><Relationship Id="rId22" Type="http://schemas.openxmlformats.org/officeDocument/2006/relationships/image" Target="../media/image94.png"/></Relationships>
</file>

<file path=ppt/slides/_rels/slide13.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9.png"/><Relationship Id="rId7"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 Id="rId6" Type="http://schemas.openxmlformats.org/officeDocument/2006/relationships/image" Target="../media/image102.png"/><Relationship Id="rId5" Type="http://schemas.openxmlformats.org/officeDocument/2006/relationships/image" Target="../media/image101.png"/><Relationship Id="rId10" Type="http://schemas.openxmlformats.org/officeDocument/2006/relationships/image" Target="../media/image106.png"/><Relationship Id="rId4" Type="http://schemas.openxmlformats.org/officeDocument/2006/relationships/image" Target="../media/image100.png"/><Relationship Id="rId9" Type="http://schemas.openxmlformats.org/officeDocument/2006/relationships/image" Target="../media/image10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6" Type="http://schemas.openxmlformats.org/officeDocument/2006/relationships/hyperlink" Target="https://assumptionsofphysics.org/" TargetMode="Externa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54.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03.png"/><Relationship Id="rId7" Type="http://schemas.openxmlformats.org/officeDocument/2006/relationships/image" Target="../media/image110.png"/><Relationship Id="rId2" Type="http://schemas.openxmlformats.org/officeDocument/2006/relationships/image" Target="../media/image98.png"/><Relationship Id="rId1" Type="http://schemas.openxmlformats.org/officeDocument/2006/relationships/slideLayout" Target="../slideLayouts/slideLayout7.xml"/><Relationship Id="rId6" Type="http://schemas.openxmlformats.org/officeDocument/2006/relationships/image" Target="../media/image109.png"/><Relationship Id="rId5" Type="http://schemas.openxmlformats.org/officeDocument/2006/relationships/image" Target="../media/image108.png"/><Relationship Id="rId4" Type="http://schemas.openxmlformats.org/officeDocument/2006/relationships/image" Target="../media/image9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1.png"/><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assumptionsofphysics.org/"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10.png"/><Relationship Id="rId16"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 Id="rId14" Type="http://schemas.openxmlformats.org/officeDocument/2006/relationships/image" Target="../media/image15.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29.png"/><Relationship Id="rId18" Type="http://schemas.openxmlformats.org/officeDocument/2006/relationships/image" Target="../media/image34.png"/><Relationship Id="rId26" Type="http://schemas.openxmlformats.org/officeDocument/2006/relationships/image" Target="../media/image42.png"/><Relationship Id="rId3" Type="http://schemas.openxmlformats.org/officeDocument/2006/relationships/image" Target="../media/image19.png"/><Relationship Id="rId21" Type="http://schemas.openxmlformats.org/officeDocument/2006/relationships/image" Target="../media/image37.png"/><Relationship Id="rId34" Type="http://schemas.openxmlformats.org/officeDocument/2006/relationships/image" Target="../media/image48.png"/><Relationship Id="rId7" Type="http://schemas.openxmlformats.org/officeDocument/2006/relationships/image" Target="../media/image23.png"/><Relationship Id="rId12" Type="http://schemas.openxmlformats.org/officeDocument/2006/relationships/image" Target="../media/image28.png"/><Relationship Id="rId17" Type="http://schemas.openxmlformats.org/officeDocument/2006/relationships/image" Target="../media/image33.png"/><Relationship Id="rId25" Type="http://schemas.openxmlformats.org/officeDocument/2006/relationships/image" Target="../media/image41.png"/><Relationship Id="rId33" Type="http://schemas.openxmlformats.org/officeDocument/2006/relationships/image" Target="../media/image49.png"/><Relationship Id="rId2" Type="http://schemas.openxmlformats.org/officeDocument/2006/relationships/image" Target="../media/image18.png"/><Relationship Id="rId16" Type="http://schemas.openxmlformats.org/officeDocument/2006/relationships/image" Target="../media/image32.png"/><Relationship Id="rId20" Type="http://schemas.openxmlformats.org/officeDocument/2006/relationships/image" Target="../media/image36.png"/><Relationship Id="rId29" Type="http://schemas.openxmlformats.org/officeDocument/2006/relationships/image" Target="../media/image45.png"/><Relationship Id="rId1" Type="http://schemas.openxmlformats.org/officeDocument/2006/relationships/slideLayout" Target="../slideLayouts/slideLayout6.xml"/><Relationship Id="rId6" Type="http://schemas.openxmlformats.org/officeDocument/2006/relationships/image" Target="../media/image22.png"/><Relationship Id="rId11" Type="http://schemas.openxmlformats.org/officeDocument/2006/relationships/image" Target="../media/image27.png"/><Relationship Id="rId24" Type="http://schemas.openxmlformats.org/officeDocument/2006/relationships/image" Target="../media/image40.png"/><Relationship Id="rId5" Type="http://schemas.openxmlformats.org/officeDocument/2006/relationships/image" Target="../media/image21.png"/><Relationship Id="rId15" Type="http://schemas.openxmlformats.org/officeDocument/2006/relationships/image" Target="../media/image31.png"/><Relationship Id="rId23" Type="http://schemas.openxmlformats.org/officeDocument/2006/relationships/image" Target="../media/image39.png"/><Relationship Id="rId28" Type="http://schemas.openxmlformats.org/officeDocument/2006/relationships/image" Target="../media/image44.png"/><Relationship Id="rId36" Type="http://schemas.openxmlformats.org/officeDocument/2006/relationships/image" Target="../media/image52.png"/><Relationship Id="rId10" Type="http://schemas.openxmlformats.org/officeDocument/2006/relationships/image" Target="../media/image26.png"/><Relationship Id="rId19" Type="http://schemas.openxmlformats.org/officeDocument/2006/relationships/image" Target="../media/image35.png"/><Relationship Id="rId31" Type="http://schemas.openxmlformats.org/officeDocument/2006/relationships/image" Target="../media/image47.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30.png"/><Relationship Id="rId22" Type="http://schemas.openxmlformats.org/officeDocument/2006/relationships/image" Target="../media/image38.png"/><Relationship Id="rId27" Type="http://schemas.openxmlformats.org/officeDocument/2006/relationships/image" Target="../media/image43.png"/><Relationship Id="rId30" Type="http://schemas.openxmlformats.org/officeDocument/2006/relationships/image" Target="../media/image46.png"/><Relationship Id="rId35" Type="http://schemas.openxmlformats.org/officeDocument/2006/relationships/image" Target="../media/image5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60.png"/><Relationship Id="rId13" Type="http://schemas.openxmlformats.org/officeDocument/2006/relationships/image" Target="../media/image65.png"/><Relationship Id="rId18" Type="http://schemas.openxmlformats.org/officeDocument/2006/relationships/image" Target="../media/image70.png"/><Relationship Id="rId3" Type="http://schemas.openxmlformats.org/officeDocument/2006/relationships/image" Target="../media/image55.png"/><Relationship Id="rId21" Type="http://schemas.openxmlformats.org/officeDocument/2006/relationships/image" Target="../media/image68.png"/><Relationship Id="rId7" Type="http://schemas.openxmlformats.org/officeDocument/2006/relationships/image" Target="../media/image59.png"/><Relationship Id="rId12" Type="http://schemas.openxmlformats.org/officeDocument/2006/relationships/image" Target="../media/image64.png"/><Relationship Id="rId17" Type="http://schemas.openxmlformats.org/officeDocument/2006/relationships/image" Target="../media/image69.png"/><Relationship Id="rId2" Type="http://schemas.openxmlformats.org/officeDocument/2006/relationships/image" Target="../media/image54.png"/><Relationship Id="rId20" Type="http://schemas.openxmlformats.org/officeDocument/2006/relationships/image" Target="../media/image61.png"/><Relationship Id="rId1" Type="http://schemas.openxmlformats.org/officeDocument/2006/relationships/slideLayout" Target="../slideLayouts/slideLayout6.xml"/><Relationship Id="rId6" Type="http://schemas.openxmlformats.org/officeDocument/2006/relationships/image" Target="../media/image58.png"/><Relationship Id="rId11" Type="http://schemas.openxmlformats.org/officeDocument/2006/relationships/image" Target="../media/image63.png"/><Relationship Id="rId5" Type="http://schemas.openxmlformats.org/officeDocument/2006/relationships/image" Target="../media/image57.png"/><Relationship Id="rId15" Type="http://schemas.openxmlformats.org/officeDocument/2006/relationships/image" Target="../media/image67.png"/><Relationship Id="rId23" Type="http://schemas.openxmlformats.org/officeDocument/2006/relationships/image" Target="../media/image73.png"/><Relationship Id="rId10" Type="http://schemas.openxmlformats.org/officeDocument/2006/relationships/image" Target="../media/image62.png"/><Relationship Id="rId19" Type="http://schemas.openxmlformats.org/officeDocument/2006/relationships/image" Target="../media/image71.png"/><Relationship Id="rId4" Type="http://schemas.openxmlformats.org/officeDocument/2006/relationships/image" Target="../media/image56.png"/><Relationship Id="rId14" Type="http://schemas.openxmlformats.org/officeDocument/2006/relationships/image" Target="../media/image66.png"/><Relationship Id="rId22" Type="http://schemas.openxmlformats.org/officeDocument/2006/relationships/image" Target="../media/image72.png"/></Relationships>
</file>

<file path=ppt/slides/_rels/slide9.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image" Target="../media/image84.png"/><Relationship Id="rId3" Type="http://schemas.openxmlformats.org/officeDocument/2006/relationships/image" Target="../media/image74.png"/><Relationship Id="rId7" Type="http://schemas.openxmlformats.org/officeDocument/2006/relationships/image" Target="../media/image78.png"/><Relationship Id="rId12" Type="http://schemas.openxmlformats.org/officeDocument/2006/relationships/image" Target="../media/image83.png"/><Relationship Id="rId2" Type="http://schemas.openxmlformats.org/officeDocument/2006/relationships/image" Target="../media/image730.png"/><Relationship Id="rId1" Type="http://schemas.openxmlformats.org/officeDocument/2006/relationships/slideLayout" Target="../slideLayouts/slideLayout6.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p:txBody>
          <a:bodyPr>
            <a:normAutofit/>
          </a:bodyPr>
          <a:lstStyle/>
          <a:p>
            <a:r>
              <a:rPr lang="en-US" dirty="0">
                <a:latin typeface="Alice" panose="00000500000000000000" pitchFamily="2" charset="0"/>
              </a:rPr>
              <a:t>7 misconceptions in the foundations of physics</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p:txBody>
          <a:bodyPr/>
          <a:lstStyle/>
          <a:p>
            <a:r>
              <a:rPr lang="en-US" sz="2400" dirty="0"/>
              <a:t>Gabriele Carcassi and Christine A. Aidala</a:t>
            </a:r>
          </a:p>
          <a:p>
            <a:r>
              <a:rPr lang="en-US" dirty="0"/>
              <a:t>Physics Department</a:t>
            </a:r>
            <a:br>
              <a:rPr lang="en-US" dirty="0"/>
            </a:br>
            <a:r>
              <a:rPr lang="en-US" dirty="0"/>
              <a:t>University of Michigan</a:t>
            </a:r>
          </a:p>
        </p:txBody>
      </p:sp>
      <p:pic>
        <p:nvPicPr>
          <p:cNvPr id="4" name="Picture 3">
            <a:extLst>
              <a:ext uri="{FF2B5EF4-FFF2-40B4-BE49-F238E27FC236}">
                <a16:creationId xmlns:a16="http://schemas.microsoft.com/office/drawing/2014/main" id="{184BA29F-F5E8-0497-9906-C855A5446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 y="4491460"/>
            <a:ext cx="1891314" cy="2016141"/>
          </a:xfrm>
          <a:prstGeom prst="rect">
            <a:avLst/>
          </a:prstGeom>
        </p:spPr>
      </p:pic>
      <p:grpSp>
        <p:nvGrpSpPr>
          <p:cNvPr id="6" name="Group 5">
            <a:extLst>
              <a:ext uri="{FF2B5EF4-FFF2-40B4-BE49-F238E27FC236}">
                <a16:creationId xmlns:a16="http://schemas.microsoft.com/office/drawing/2014/main" id="{3681433B-5DB9-B854-265A-DD34868DCFC6}"/>
              </a:ext>
            </a:extLst>
          </p:cNvPr>
          <p:cNvGrpSpPr/>
          <p:nvPr/>
        </p:nvGrpSpPr>
        <p:grpSpPr>
          <a:xfrm>
            <a:off x="2811373" y="4705166"/>
            <a:ext cx="1658075" cy="1659253"/>
            <a:chOff x="9664754" y="4369993"/>
            <a:chExt cx="2229706" cy="2324557"/>
          </a:xfrm>
        </p:grpSpPr>
        <p:pic>
          <p:nvPicPr>
            <p:cNvPr id="8" name="Picture 7">
              <a:extLst>
                <a:ext uri="{FF2B5EF4-FFF2-40B4-BE49-F238E27FC236}">
                  <a16:creationId xmlns:a16="http://schemas.microsoft.com/office/drawing/2014/main" id="{AADAED92-9235-3C6F-DBEC-720A05CBE6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41405" y="4369993"/>
              <a:ext cx="1676403" cy="1524003"/>
            </a:xfrm>
            <a:prstGeom prst="rect">
              <a:avLst/>
            </a:prstGeom>
          </p:spPr>
        </p:pic>
        <p:pic>
          <p:nvPicPr>
            <p:cNvPr id="9" name="Picture 8">
              <a:extLst>
                <a:ext uri="{FF2B5EF4-FFF2-40B4-BE49-F238E27FC236}">
                  <a16:creationId xmlns:a16="http://schemas.microsoft.com/office/drawing/2014/main" id="{7774B544-599B-8C86-DE21-D17CB6144D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64754" y="5936692"/>
              <a:ext cx="2229706" cy="757858"/>
            </a:xfrm>
            <a:prstGeom prst="rect">
              <a:avLst/>
            </a:prstGeom>
          </p:spPr>
        </p:pic>
      </p:gr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7D6EC1-DFF8-97C7-A9DA-BCDB9C77D4E6}"/>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2144D680-698D-FB4F-420E-7EDA6FEE82C1}"/>
              </a:ext>
            </a:extLst>
          </p:cNvPr>
          <p:cNvSpPr txBox="1"/>
          <p:nvPr/>
        </p:nvSpPr>
        <p:spPr>
          <a:xfrm>
            <a:off x="1" y="2041864"/>
            <a:ext cx="12191999" cy="1754326"/>
          </a:xfrm>
          <a:prstGeom prst="rect">
            <a:avLst/>
          </a:prstGeom>
          <a:noFill/>
        </p:spPr>
        <p:txBody>
          <a:bodyPr wrap="square" rtlCol="0">
            <a:spAutoFit/>
          </a:bodyPr>
          <a:lstStyle/>
          <a:p>
            <a:pPr algn="ctr"/>
            <a:r>
              <a:rPr lang="en-US" sz="5400" dirty="0">
                <a:latin typeface="Alice" panose="00000500000000000000" pitchFamily="2" charset="0"/>
              </a:rPr>
              <a:t>The laws of physics</a:t>
            </a:r>
            <a:br>
              <a:rPr lang="en-US" sz="5400" dirty="0">
                <a:latin typeface="Alice" panose="00000500000000000000" pitchFamily="2" charset="0"/>
              </a:rPr>
            </a:br>
            <a:r>
              <a:rPr lang="en-US" sz="5400" dirty="0">
                <a:latin typeface="Alice" panose="00000500000000000000" pitchFamily="2" charset="0"/>
              </a:rPr>
              <a:t>are the laws of the universe</a:t>
            </a:r>
          </a:p>
        </p:txBody>
      </p:sp>
      <p:sp>
        <p:nvSpPr>
          <p:cNvPr id="7" name="TextBox 6">
            <a:extLst>
              <a:ext uri="{FF2B5EF4-FFF2-40B4-BE49-F238E27FC236}">
                <a16:creationId xmlns:a16="http://schemas.microsoft.com/office/drawing/2014/main" id="{F4735E8A-A1AE-0CB7-ED71-00A664DC62C6}"/>
              </a:ext>
            </a:extLst>
          </p:cNvPr>
          <p:cNvSpPr txBox="1"/>
          <p:nvPr/>
        </p:nvSpPr>
        <p:spPr>
          <a:xfrm>
            <a:off x="0" y="355106"/>
            <a:ext cx="12191999" cy="1569660"/>
          </a:xfrm>
          <a:prstGeom prst="rect">
            <a:avLst/>
          </a:prstGeom>
          <a:noFill/>
        </p:spPr>
        <p:txBody>
          <a:bodyPr wrap="square" rtlCol="0">
            <a:spAutoFit/>
          </a:bodyPr>
          <a:lstStyle/>
          <a:p>
            <a:pPr algn="ctr"/>
            <a:r>
              <a:rPr lang="en-US" sz="9600" dirty="0">
                <a:latin typeface="Alice" panose="00000500000000000000" pitchFamily="2" charset="0"/>
              </a:rPr>
              <a:t>3.</a:t>
            </a:r>
            <a:endParaRPr lang="en-US" sz="9600" dirty="0"/>
          </a:p>
        </p:txBody>
      </p:sp>
      <p:sp>
        <p:nvSpPr>
          <p:cNvPr id="5" name="Slide Number Placeholder 4">
            <a:extLst>
              <a:ext uri="{FF2B5EF4-FFF2-40B4-BE49-F238E27FC236}">
                <a16:creationId xmlns:a16="http://schemas.microsoft.com/office/drawing/2014/main" id="{2FAE6BCE-50BD-39BB-8BC1-854786B6BFC3}"/>
              </a:ext>
            </a:extLst>
          </p:cNvPr>
          <p:cNvSpPr>
            <a:spLocks noGrp="1"/>
          </p:cNvSpPr>
          <p:nvPr>
            <p:ph type="sldNum" sz="quarter" idx="12"/>
          </p:nvPr>
        </p:nvSpPr>
        <p:spPr/>
        <p:txBody>
          <a:bodyPr/>
          <a:lstStyle/>
          <a:p>
            <a:fld id="{F47845EA-7733-40EE-B074-20032348B727}" type="slidenum">
              <a:rPr lang="en-US" smtClean="0"/>
              <a:t>10</a:t>
            </a:fld>
            <a:endParaRPr lang="en-US"/>
          </a:p>
        </p:txBody>
      </p:sp>
    </p:spTree>
    <p:extLst>
      <p:ext uri="{BB962C8B-B14F-4D97-AF65-F5344CB8AC3E}">
        <p14:creationId xmlns:p14="http://schemas.microsoft.com/office/powerpoint/2010/main" val="2368037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9E3FCF-A64F-D4A2-0AE4-1D8209E3DD5C}"/>
              </a:ext>
            </a:extLst>
          </p:cNvPr>
          <p:cNvSpPr>
            <a:spLocks noGrp="1"/>
          </p:cNvSpPr>
          <p:nvPr>
            <p:ph type="ftr" sz="quarter" idx="11"/>
          </p:nvPr>
        </p:nvSpPr>
        <p:spPr/>
        <p:txBody>
          <a:bodyPr/>
          <a:lstStyle/>
          <a:p>
            <a:r>
              <a:rPr lang="en-US"/>
              <a:t>Gabriele Carcassi and Christine A. Aidala - University of Michigan</a:t>
            </a:r>
          </a:p>
        </p:txBody>
      </p:sp>
      <p:sp>
        <p:nvSpPr>
          <p:cNvPr id="8" name="Rectangle 7">
            <a:extLst>
              <a:ext uri="{FF2B5EF4-FFF2-40B4-BE49-F238E27FC236}">
                <a16:creationId xmlns:a16="http://schemas.microsoft.com/office/drawing/2014/main" id="{54550479-927F-2DCD-4765-FC4B65C5FCF7}"/>
              </a:ext>
            </a:extLst>
          </p:cNvPr>
          <p:cNvSpPr/>
          <p:nvPr/>
        </p:nvSpPr>
        <p:spPr>
          <a:xfrm>
            <a:off x="9641860" y="2389632"/>
            <a:ext cx="2176272" cy="5669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C6FFC5B-3611-ED14-37CE-FA37571160D1}"/>
              </a:ext>
            </a:extLst>
          </p:cNvPr>
          <p:cNvSpPr txBox="1"/>
          <p:nvPr/>
        </p:nvSpPr>
        <p:spPr>
          <a:xfrm>
            <a:off x="434963" y="590468"/>
            <a:ext cx="5967867" cy="2246769"/>
          </a:xfrm>
          <a:prstGeom prst="rect">
            <a:avLst/>
          </a:prstGeom>
          <a:noFill/>
        </p:spPr>
        <p:txBody>
          <a:bodyPr wrap="square" rtlCol="0">
            <a:spAutoFit/>
          </a:bodyPr>
          <a:lstStyle/>
          <a:p>
            <a:r>
              <a:rPr lang="en-US" sz="2800" dirty="0">
                <a:solidFill>
                  <a:schemeClr val="accent5">
                    <a:lumMod val="50000"/>
                  </a:schemeClr>
                </a:solidFill>
                <a:latin typeface="Alice" panose="00000500000000000000" pitchFamily="2" charset="0"/>
              </a:rPr>
              <a:t>The goal of physics is to understand what are the ultimate constituents of the universe and how they behave. The mathematical objects represent real entities in the world.</a:t>
            </a:r>
          </a:p>
        </p:txBody>
      </p:sp>
      <p:sp>
        <p:nvSpPr>
          <p:cNvPr id="11" name="TextBox 10">
            <a:extLst>
              <a:ext uri="{FF2B5EF4-FFF2-40B4-BE49-F238E27FC236}">
                <a16:creationId xmlns:a16="http://schemas.microsoft.com/office/drawing/2014/main" id="{E2C634BC-9A72-0F9C-3269-57622FA6FFBE}"/>
              </a:ext>
            </a:extLst>
          </p:cNvPr>
          <p:cNvSpPr txBox="1"/>
          <p:nvPr/>
        </p:nvSpPr>
        <p:spPr>
          <a:xfrm>
            <a:off x="1315616" y="4465231"/>
            <a:ext cx="6641861" cy="1384995"/>
          </a:xfrm>
          <a:prstGeom prst="rect">
            <a:avLst/>
          </a:prstGeom>
          <a:noFill/>
        </p:spPr>
        <p:txBody>
          <a:bodyPr wrap="square" rtlCol="0">
            <a:spAutoFit/>
          </a:bodyPr>
          <a:lstStyle/>
          <a:p>
            <a:r>
              <a:rPr lang="en-US" sz="2800" dirty="0">
                <a:solidFill>
                  <a:srgbClr val="C00000"/>
                </a:solidFill>
                <a:latin typeface="Alice" panose="00000500000000000000" pitchFamily="2" charset="0"/>
              </a:rPr>
              <a:t>Before, we implicitly assumed that physics produces approximate models of what is empirically accessible</a:t>
            </a:r>
          </a:p>
        </p:txBody>
      </p:sp>
      <p:pic>
        <p:nvPicPr>
          <p:cNvPr id="5" name="Picture 4">
            <a:extLst>
              <a:ext uri="{FF2B5EF4-FFF2-40B4-BE49-F238E27FC236}">
                <a16:creationId xmlns:a16="http://schemas.microsoft.com/office/drawing/2014/main" id="{3DE0D590-349D-8579-ACE9-EDAFCFDB65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2219" y="361859"/>
            <a:ext cx="4965913" cy="3308022"/>
          </a:xfrm>
          <a:prstGeom prst="rect">
            <a:avLst/>
          </a:prstGeom>
        </p:spPr>
      </p:pic>
      <p:sp>
        <p:nvSpPr>
          <p:cNvPr id="2" name="Slide Number Placeholder 1">
            <a:extLst>
              <a:ext uri="{FF2B5EF4-FFF2-40B4-BE49-F238E27FC236}">
                <a16:creationId xmlns:a16="http://schemas.microsoft.com/office/drawing/2014/main" id="{B6FA0E0A-362D-61B7-EB9D-61486846C75E}"/>
              </a:ext>
            </a:extLst>
          </p:cNvPr>
          <p:cNvSpPr>
            <a:spLocks noGrp="1"/>
          </p:cNvSpPr>
          <p:nvPr>
            <p:ph type="sldNum" sz="quarter" idx="12"/>
          </p:nvPr>
        </p:nvSpPr>
        <p:spPr/>
        <p:txBody>
          <a:bodyPr/>
          <a:lstStyle/>
          <a:p>
            <a:fld id="{F47845EA-7733-40EE-B074-20032348B727}" type="slidenum">
              <a:rPr lang="en-US" smtClean="0"/>
              <a:t>11</a:t>
            </a:fld>
            <a:endParaRPr lang="en-US"/>
          </a:p>
        </p:txBody>
      </p:sp>
    </p:spTree>
    <p:extLst>
      <p:ext uri="{BB962C8B-B14F-4D97-AF65-F5344CB8AC3E}">
        <p14:creationId xmlns:p14="http://schemas.microsoft.com/office/powerpoint/2010/main" val="2019388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52" name="Table 52">
                <a:extLst>
                  <a:ext uri="{FF2B5EF4-FFF2-40B4-BE49-F238E27FC236}">
                    <a16:creationId xmlns:a16="http://schemas.microsoft.com/office/drawing/2014/main" id="{AAE52726-23D8-4D9C-83D7-43829F91F511}"/>
                  </a:ext>
                </a:extLst>
              </p:cNvPr>
              <p:cNvGraphicFramePr>
                <a:graphicFrameLocks noGrp="1"/>
              </p:cNvGraphicFramePr>
              <p:nvPr>
                <p:extLst>
                  <p:ext uri="{D42A27DB-BD31-4B8C-83A1-F6EECF244321}">
                    <p14:modId xmlns:p14="http://schemas.microsoft.com/office/powerpoint/2010/main" val="1737642866"/>
                  </p:ext>
                </p:extLst>
              </p:nvPr>
            </p:nvGraphicFramePr>
            <p:xfrm>
              <a:off x="9757604" y="847000"/>
              <a:ext cx="2342863" cy="1219200"/>
            </p:xfrm>
            <a:graphic>
              <a:graphicData uri="http://schemas.openxmlformats.org/drawingml/2006/table">
                <a:tbl>
                  <a:tblPr firstRow="1" bandRow="1">
                    <a:tableStyleId>{2D5ABB26-0587-4C30-8999-92F81FD0307C}</a:tableStyleId>
                  </a:tblPr>
                  <a:tblGrid>
                    <a:gridCol w="349892">
                      <a:extLst>
                        <a:ext uri="{9D8B030D-6E8A-4147-A177-3AD203B41FA5}">
                          <a16:colId xmlns:a16="http://schemas.microsoft.com/office/drawing/2014/main" val="3919644959"/>
                        </a:ext>
                      </a:extLst>
                    </a:gridCol>
                    <a:gridCol w="1992971">
                      <a:extLst>
                        <a:ext uri="{9D8B030D-6E8A-4147-A177-3AD203B41FA5}">
                          <a16:colId xmlns:a16="http://schemas.microsoft.com/office/drawing/2014/main" val="3379705832"/>
                        </a:ext>
                      </a:extLst>
                    </a:gridCol>
                  </a:tblGrid>
                  <a:tr h="268042">
                    <a:tc>
                      <a:txBody>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1</m:t>
                                    </m:r>
                                  </m:sub>
                                </m:sSub>
                              </m:oMath>
                            </m:oMathPara>
                          </a14:m>
                          <a:endParaRPr lang="en-US" sz="1400" dirty="0"/>
                        </a:p>
                      </a:txBody>
                      <a:tcPr>
                        <a:lnB w="12700" cap="flat" cmpd="sng" algn="ctr">
                          <a:solidFill>
                            <a:schemeClr val="tx1"/>
                          </a:solidFill>
                          <a:prstDash val="solid"/>
                          <a:round/>
                          <a:headEnd type="none" w="med" len="med"/>
                          <a:tailEnd type="none" w="med" len="med"/>
                        </a:lnB>
                      </a:tcPr>
                    </a:tc>
                    <a:tc>
                      <a:txBody>
                        <a:bodyPr/>
                        <a:lstStyle/>
                        <a:p>
                          <a:r>
                            <a:rPr lang="en-US" sz="1400"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268042">
                    <a:tc>
                      <a:txBody>
                        <a:bodyPr/>
                        <a:lstStyle/>
                        <a:p>
                          <a:pPr algn="ctr"/>
                          <a:r>
                            <a:rPr lang="en-US" sz="1400"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sz="1400" dirty="0">
                              <a:solidFill>
                                <a:schemeClr val="accent6"/>
                              </a:solidFill>
                            </a:rPr>
                            <a:t>SUCCESS (in finite time)</a:t>
                          </a:r>
                          <a:endParaRPr lang="en-US" sz="1400"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268042">
                    <a:tc rowSpan="2">
                      <a:txBody>
                        <a:bodyPr/>
                        <a:lstStyle/>
                        <a:p>
                          <a:pPr algn="ctr"/>
                          <a:r>
                            <a:rPr lang="en-US" sz="1400"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r>
                            <a:rPr lang="en-US" sz="1400" dirty="0">
                              <a:solidFill>
                                <a:srgbClr val="FF0000"/>
                              </a:solidFill>
                            </a:rPr>
                            <a:t>FAILURE (in finite time)</a:t>
                          </a:r>
                          <a:endParaRPr lang="en-US" sz="1400" dirty="0"/>
                        </a:p>
                      </a:txBody>
                      <a:tcPr>
                        <a:lnT w="12700" cap="flat" cmpd="sng" algn="ctr">
                          <a:no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3368961383"/>
                      </a:ext>
                    </a:extLst>
                  </a:tr>
                  <a:tr h="268042">
                    <a:tc vMerge="1">
                      <a:txBody>
                        <a:bodyPr/>
                        <a:lstStyle/>
                        <a:p>
                          <a:endParaRPr lang="en-US" dirty="0"/>
                        </a:p>
                      </a:txBody>
                      <a:tcPr/>
                    </a:tc>
                    <a:tc>
                      <a:txBody>
                        <a:bodyPr/>
                        <a:lstStyle/>
                        <a:p>
                          <a:r>
                            <a:rPr lang="en-US" sz="1400" dirty="0"/>
                            <a:t>UNDEFINED</a:t>
                          </a:r>
                        </a:p>
                      </a:txBody>
                      <a:tcPr/>
                    </a:tc>
                    <a:extLst>
                      <a:ext uri="{0D108BD9-81ED-4DB2-BD59-A6C34878D82A}">
                        <a16:rowId xmlns:a16="http://schemas.microsoft.com/office/drawing/2014/main" val="770856430"/>
                      </a:ext>
                    </a:extLst>
                  </a:tr>
                </a:tbl>
              </a:graphicData>
            </a:graphic>
          </p:graphicFrame>
        </mc:Choice>
        <mc:Fallback xmlns="">
          <p:graphicFrame>
            <p:nvGraphicFramePr>
              <p:cNvPr id="52" name="Table 52">
                <a:extLst>
                  <a:ext uri="{FF2B5EF4-FFF2-40B4-BE49-F238E27FC236}">
                    <a16:creationId xmlns:a16="http://schemas.microsoft.com/office/drawing/2014/main" id="{AAE52726-23D8-4D9C-83D7-43829F91F511}"/>
                  </a:ext>
                </a:extLst>
              </p:cNvPr>
              <p:cNvGraphicFramePr>
                <a:graphicFrameLocks noGrp="1"/>
              </p:cNvGraphicFramePr>
              <p:nvPr>
                <p:extLst>
                  <p:ext uri="{D42A27DB-BD31-4B8C-83A1-F6EECF244321}">
                    <p14:modId xmlns:p14="http://schemas.microsoft.com/office/powerpoint/2010/main" val="1737642866"/>
                  </p:ext>
                </p:extLst>
              </p:nvPr>
            </p:nvGraphicFramePr>
            <p:xfrm>
              <a:off x="9757604" y="847000"/>
              <a:ext cx="2342863" cy="1219200"/>
            </p:xfrm>
            <a:graphic>
              <a:graphicData uri="http://schemas.openxmlformats.org/drawingml/2006/table">
                <a:tbl>
                  <a:tblPr firstRow="1" bandRow="1">
                    <a:tableStyleId>{2D5ABB26-0587-4C30-8999-92F81FD0307C}</a:tableStyleId>
                  </a:tblPr>
                  <a:tblGrid>
                    <a:gridCol w="349892">
                      <a:extLst>
                        <a:ext uri="{9D8B030D-6E8A-4147-A177-3AD203B41FA5}">
                          <a16:colId xmlns:a16="http://schemas.microsoft.com/office/drawing/2014/main" val="3919644959"/>
                        </a:ext>
                      </a:extLst>
                    </a:gridCol>
                    <a:gridCol w="1992971">
                      <a:extLst>
                        <a:ext uri="{9D8B030D-6E8A-4147-A177-3AD203B41FA5}">
                          <a16:colId xmlns:a16="http://schemas.microsoft.com/office/drawing/2014/main" val="3379705832"/>
                        </a:ext>
                      </a:extLst>
                    </a:gridCol>
                  </a:tblGrid>
                  <a:tr h="304800">
                    <a:tc>
                      <a:txBody>
                        <a:bodyPr/>
                        <a:lstStyle/>
                        <a:p>
                          <a:endParaRPr lang="en-US"/>
                        </a:p>
                      </a:txBody>
                      <a:tcPr>
                        <a:lnB w="12700" cap="flat" cmpd="sng" algn="ctr">
                          <a:solidFill>
                            <a:schemeClr val="tx1"/>
                          </a:solidFill>
                          <a:prstDash val="solid"/>
                          <a:round/>
                          <a:headEnd type="none" w="med" len="med"/>
                          <a:tailEnd type="none" w="med" len="med"/>
                        </a:lnB>
                        <a:blipFill>
                          <a:blip r:embed="rId2"/>
                          <a:stretch>
                            <a:fillRect t="-2000" r="-578947" b="-322000"/>
                          </a:stretch>
                        </a:blipFill>
                      </a:tcPr>
                    </a:tc>
                    <a:tc>
                      <a:txBody>
                        <a:bodyPr/>
                        <a:lstStyle/>
                        <a:p>
                          <a:r>
                            <a:rPr lang="en-US" sz="1400" dirty="0"/>
                            <a:t>Test Result</a:t>
                          </a: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8586678"/>
                      </a:ext>
                    </a:extLst>
                  </a:tr>
                  <a:tr h="304800">
                    <a:tc>
                      <a:txBody>
                        <a:bodyPr/>
                        <a:lstStyle/>
                        <a:p>
                          <a:pPr algn="ctr"/>
                          <a:r>
                            <a:rPr lang="en-US" sz="1400" dirty="0"/>
                            <a:t>T</a:t>
                          </a:r>
                        </a:p>
                      </a:txBody>
                      <a:tcPr anchor="ct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r>
                            <a:rPr lang="en-US" sz="1400" dirty="0">
                              <a:solidFill>
                                <a:schemeClr val="accent6"/>
                              </a:solidFill>
                            </a:rPr>
                            <a:t>SUCCESS (in finite time)</a:t>
                          </a:r>
                          <a:endParaRPr lang="en-US" sz="1400" dirty="0"/>
                        </a:p>
                      </a:txBody>
                      <a:tcPr>
                        <a:lnL>
                          <a:noFill/>
                        </a:lnL>
                        <a:lnR>
                          <a:noFill/>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4039576678"/>
                      </a:ext>
                    </a:extLst>
                  </a:tr>
                  <a:tr h="304800">
                    <a:tc rowSpan="2">
                      <a:txBody>
                        <a:bodyPr/>
                        <a:lstStyle/>
                        <a:p>
                          <a:pPr algn="ctr"/>
                          <a:r>
                            <a:rPr lang="en-US" sz="1400" dirty="0"/>
                            <a:t>F</a:t>
                          </a:r>
                        </a:p>
                      </a:txBody>
                      <a:tcPr anchor="ctr">
                        <a:lnT w="12700" cap="flat" cmpd="sng" algn="ctr">
                          <a:noFill/>
                          <a:prstDash val="solid"/>
                          <a:round/>
                          <a:headEnd type="none" w="med" len="med"/>
                          <a:tailEnd type="none" w="med" len="med"/>
                        </a:lnT>
                        <a:solidFill>
                          <a:schemeClr val="accent2">
                            <a:lumMod val="20000"/>
                            <a:lumOff val="80000"/>
                          </a:schemeClr>
                        </a:solidFill>
                      </a:tcPr>
                    </a:tc>
                    <a:tc>
                      <a:txBody>
                        <a:bodyPr/>
                        <a:lstStyle/>
                        <a:p>
                          <a:r>
                            <a:rPr lang="en-US" sz="1400" dirty="0">
                              <a:solidFill>
                                <a:srgbClr val="FF0000"/>
                              </a:solidFill>
                            </a:rPr>
                            <a:t>FAILURE (in finite time)</a:t>
                          </a:r>
                          <a:endParaRPr lang="en-US" sz="1400" dirty="0"/>
                        </a:p>
                      </a:txBody>
                      <a:tcPr>
                        <a:lnT w="12700" cap="flat" cmpd="sng" algn="ctr">
                          <a:noFill/>
                          <a:prstDash val="solid"/>
                          <a:round/>
                          <a:headEnd type="none" w="med" len="med"/>
                          <a:tailEnd type="none" w="med" len="med"/>
                        </a:lnT>
                        <a:solidFill>
                          <a:schemeClr val="accent2">
                            <a:lumMod val="20000"/>
                            <a:lumOff val="80000"/>
                          </a:schemeClr>
                        </a:solidFill>
                      </a:tcPr>
                    </a:tc>
                    <a:extLst>
                      <a:ext uri="{0D108BD9-81ED-4DB2-BD59-A6C34878D82A}">
                        <a16:rowId xmlns:a16="http://schemas.microsoft.com/office/drawing/2014/main" val="3368961383"/>
                      </a:ext>
                    </a:extLst>
                  </a:tr>
                  <a:tr h="304800">
                    <a:tc vMerge="1">
                      <a:txBody>
                        <a:bodyPr/>
                        <a:lstStyle/>
                        <a:p>
                          <a:endParaRPr lang="en-US" dirty="0"/>
                        </a:p>
                      </a:txBody>
                      <a:tcPr/>
                    </a:tc>
                    <a:tc>
                      <a:txBody>
                        <a:bodyPr/>
                        <a:lstStyle/>
                        <a:p>
                          <a:r>
                            <a:rPr lang="en-US" sz="1400" dirty="0"/>
                            <a:t>UNDEFINED</a:t>
                          </a:r>
                        </a:p>
                      </a:txBody>
                      <a:tcPr/>
                    </a:tc>
                    <a:extLst>
                      <a:ext uri="{0D108BD9-81ED-4DB2-BD59-A6C34878D82A}">
                        <a16:rowId xmlns:a16="http://schemas.microsoft.com/office/drawing/2014/main" val="770856430"/>
                      </a:ext>
                    </a:extLst>
                  </a:tr>
                </a:tbl>
              </a:graphicData>
            </a:graphic>
          </p:graphicFrame>
        </mc:Fallback>
      </mc:AlternateContent>
      <p:sp>
        <p:nvSpPr>
          <p:cNvPr id="5" name="Footer Placeholder 4">
            <a:extLst>
              <a:ext uri="{FF2B5EF4-FFF2-40B4-BE49-F238E27FC236}">
                <a16:creationId xmlns:a16="http://schemas.microsoft.com/office/drawing/2014/main" id="{6042D351-2138-4DDA-BD4F-66B01CA0E0C6}"/>
              </a:ext>
            </a:extLst>
          </p:cNvPr>
          <p:cNvSpPr>
            <a:spLocks noGrp="1"/>
          </p:cNvSpPr>
          <p:nvPr>
            <p:ph type="ftr" sz="quarter" idx="11"/>
          </p:nvPr>
        </p:nvSpPr>
        <p:spPr/>
        <p:txBody>
          <a:bodyPr/>
          <a:lstStyle/>
          <a:p>
            <a:r>
              <a:rPr lang="en-US"/>
              <a:t>Gabriele Carcassi and Christine A. Aidala - University of Michigan</a:t>
            </a:r>
          </a:p>
        </p:txBody>
      </p:sp>
      <p:grpSp>
        <p:nvGrpSpPr>
          <p:cNvPr id="53" name="Group 52">
            <a:extLst>
              <a:ext uri="{FF2B5EF4-FFF2-40B4-BE49-F238E27FC236}">
                <a16:creationId xmlns:a16="http://schemas.microsoft.com/office/drawing/2014/main" id="{74E7BDA1-F84B-9B32-AD0D-93DCDF110B3C}"/>
              </a:ext>
            </a:extLst>
          </p:cNvPr>
          <p:cNvGrpSpPr/>
          <p:nvPr/>
        </p:nvGrpSpPr>
        <p:grpSpPr>
          <a:xfrm>
            <a:off x="6947733" y="274793"/>
            <a:ext cx="2437719" cy="2322156"/>
            <a:chOff x="183113" y="1258019"/>
            <a:chExt cx="2437719" cy="2322156"/>
          </a:xfrm>
        </p:grpSpPr>
        <p:grpSp>
          <p:nvGrpSpPr>
            <p:cNvPr id="8" name="Group 7">
              <a:extLst>
                <a:ext uri="{FF2B5EF4-FFF2-40B4-BE49-F238E27FC236}">
                  <a16:creationId xmlns:a16="http://schemas.microsoft.com/office/drawing/2014/main" id="{2C5C21A1-1E07-4DDB-A61D-804913B4F591}"/>
                </a:ext>
              </a:extLst>
            </p:cNvPr>
            <p:cNvGrpSpPr/>
            <p:nvPr/>
          </p:nvGrpSpPr>
          <p:grpSpPr>
            <a:xfrm>
              <a:off x="545085" y="1890506"/>
              <a:ext cx="2005639" cy="897425"/>
              <a:chOff x="7683803" y="1294923"/>
              <a:chExt cx="3815947" cy="1707449"/>
            </a:xfrm>
          </p:grpSpPr>
          <p:sp>
            <p:nvSpPr>
              <p:cNvPr id="9" name="Oval 8">
                <a:extLst>
                  <a:ext uri="{FF2B5EF4-FFF2-40B4-BE49-F238E27FC236}">
                    <a16:creationId xmlns:a16="http://schemas.microsoft.com/office/drawing/2014/main" id="{9C31CD59-15B1-48D0-9865-3724838BE8AA}"/>
                  </a:ext>
                </a:extLst>
              </p:cNvPr>
              <p:cNvSpPr/>
              <p:nvPr/>
            </p:nvSpPr>
            <p:spPr>
              <a:xfrm>
                <a:off x="7683803" y="1294923"/>
                <a:ext cx="3815947" cy="1707449"/>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F3FBD51B-F3B0-47CB-A466-E8D47CD23CCC}"/>
                  </a:ext>
                </a:extLst>
              </p:cNvPr>
              <p:cNvSpPr/>
              <p:nvPr/>
            </p:nvSpPr>
            <p:spPr>
              <a:xfrm>
                <a:off x="8740999" y="2704051"/>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FC60FB7-111D-4596-9890-05F1BD47CA24}"/>
                  </a:ext>
                </a:extLst>
              </p:cNvPr>
              <p:cNvSpPr/>
              <p:nvPr/>
            </p:nvSpPr>
            <p:spPr>
              <a:xfrm>
                <a:off x="10406680" y="2366618"/>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8989C619-43FD-4BC8-B47E-285CFF9217DE}"/>
                  </a:ext>
                </a:extLst>
              </p:cNvPr>
              <p:cNvSpPr/>
              <p:nvPr/>
            </p:nvSpPr>
            <p:spPr>
              <a:xfrm>
                <a:off x="9187842" y="1792607"/>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50E2F9A-5A5B-4393-BADE-219209407E58}"/>
                  </a:ext>
                </a:extLst>
              </p:cNvPr>
              <p:cNvSpPr/>
              <p:nvPr/>
            </p:nvSpPr>
            <p:spPr>
              <a:xfrm>
                <a:off x="9278098" y="2344502"/>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7390CC4-824E-412F-AF0D-8CAA06626462}"/>
                  </a:ext>
                </a:extLst>
              </p:cNvPr>
              <p:cNvSpPr/>
              <p:nvPr/>
            </p:nvSpPr>
            <p:spPr>
              <a:xfrm>
                <a:off x="8773550" y="2061897"/>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3A9C5BF5-2F2F-4A65-A291-462D7AE81EB5}"/>
                  </a:ext>
                </a:extLst>
              </p:cNvPr>
              <p:cNvSpPr/>
              <p:nvPr/>
            </p:nvSpPr>
            <p:spPr>
              <a:xfrm>
                <a:off x="8269002" y="2143277"/>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6610C9E2-10D8-4E4F-8404-FE1C35EB87FC}"/>
                  </a:ext>
                </a:extLst>
              </p:cNvPr>
              <p:cNvSpPr/>
              <p:nvPr/>
            </p:nvSpPr>
            <p:spPr>
              <a:xfrm>
                <a:off x="10048429" y="2599886"/>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019A0DE-CCE0-46D5-921E-7D9C7C03E846}"/>
                  </a:ext>
                </a:extLst>
              </p:cNvPr>
              <p:cNvSpPr/>
              <p:nvPr/>
            </p:nvSpPr>
            <p:spPr>
              <a:xfrm>
                <a:off x="10477701" y="1907215"/>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3A66EDE-1639-42BF-880D-05ABD2EB02F1}"/>
                  </a:ext>
                </a:extLst>
              </p:cNvPr>
              <p:cNvSpPr/>
              <p:nvPr/>
            </p:nvSpPr>
            <p:spPr>
              <a:xfrm>
                <a:off x="8482612" y="1660719"/>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3B21306-2885-4681-B807-F331094515F6}"/>
                  </a:ext>
                </a:extLst>
              </p:cNvPr>
              <p:cNvSpPr/>
              <p:nvPr/>
            </p:nvSpPr>
            <p:spPr>
              <a:xfrm>
                <a:off x="9538302" y="1505505"/>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CDBBA83-3E71-4A6F-A580-5C002454A632}"/>
                  </a:ext>
                </a:extLst>
              </p:cNvPr>
              <p:cNvSpPr/>
              <p:nvPr/>
            </p:nvSpPr>
            <p:spPr>
              <a:xfrm>
                <a:off x="9972038" y="1625209"/>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FD92CFBA-3554-4472-9495-3F851DBA0CE0}"/>
                  </a:ext>
                </a:extLst>
              </p:cNvPr>
              <p:cNvSpPr/>
              <p:nvPr/>
            </p:nvSpPr>
            <p:spPr>
              <a:xfrm>
                <a:off x="10914552" y="1978236"/>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C252C5DE-84C0-4B98-B344-E313515AC009}"/>
                  </a:ext>
                </a:extLst>
              </p:cNvPr>
              <p:cNvSpPr/>
              <p:nvPr/>
            </p:nvSpPr>
            <p:spPr>
              <a:xfrm>
                <a:off x="9744177" y="2340064"/>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0C48E85-01E5-4387-B34E-5F73805FA685}"/>
                  </a:ext>
                </a:extLst>
              </p:cNvPr>
              <p:cNvSpPr/>
              <p:nvPr/>
            </p:nvSpPr>
            <p:spPr>
              <a:xfrm>
                <a:off x="9504582" y="2693010"/>
                <a:ext cx="71021" cy="71021"/>
              </a:xfrm>
              <a:prstGeom prst="ellipse">
                <a:avLst/>
              </a:prstGeom>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090C8AF-D93B-4570-9491-B7D3CD3C7990}"/>
                  </a:ext>
                </a:extLst>
              </p:cNvPr>
              <p:cNvSpPr/>
              <p:nvPr/>
            </p:nvSpPr>
            <p:spPr>
              <a:xfrm>
                <a:off x="8482612" y="1458284"/>
                <a:ext cx="2807579" cy="1108839"/>
              </a:xfrm>
              <a:prstGeom prst="ellipse">
                <a:avLst/>
              </a:prstGeom>
              <a:no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1A14F14-F8CC-49FB-AA30-ADCC8FF03474}"/>
                    </a:ext>
                  </a:extLst>
                </p:cNvPr>
                <p:cNvSpPr txBox="1"/>
                <p:nvPr/>
              </p:nvSpPr>
              <p:spPr>
                <a:xfrm>
                  <a:off x="528864" y="1667040"/>
                  <a:ext cx="399853"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𝒮</m:t>
                        </m:r>
                      </m:oMath>
                    </m:oMathPara>
                  </a14:m>
                  <a:endParaRPr lang="en-US" sz="2000" dirty="0"/>
                </a:p>
              </p:txBody>
            </p:sp>
          </mc:Choice>
          <mc:Fallback xmlns="">
            <p:sp>
              <p:nvSpPr>
                <p:cNvPr id="24" name="TextBox 23">
                  <a:extLst>
                    <a:ext uri="{FF2B5EF4-FFF2-40B4-BE49-F238E27FC236}">
                      <a16:creationId xmlns:a16="http://schemas.microsoft.com/office/drawing/2014/main" id="{41A14F14-F8CC-49FB-AA30-ADCC8FF03474}"/>
                    </a:ext>
                  </a:extLst>
                </p:cNvPr>
                <p:cNvSpPr txBox="1">
                  <a:spLocks noRot="1" noChangeAspect="1" noMove="1" noResize="1" noEditPoints="1" noAdjustHandles="1" noChangeArrowheads="1" noChangeShapeType="1" noTextEdit="1"/>
                </p:cNvSpPr>
                <p:nvPr/>
              </p:nvSpPr>
              <p:spPr>
                <a:xfrm>
                  <a:off x="528864" y="1667040"/>
                  <a:ext cx="399853" cy="40011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6B01629-EC53-4385-AFEB-883DA601BD5D}"/>
                    </a:ext>
                  </a:extLst>
                </p:cNvPr>
                <p:cNvSpPr txBox="1"/>
                <p:nvPr/>
              </p:nvSpPr>
              <p:spPr>
                <a:xfrm>
                  <a:off x="1452650" y="2051459"/>
                  <a:ext cx="529055"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𝒮</m:t>
                            </m:r>
                          </m:e>
                          <m:sub>
                            <m:r>
                              <m:rPr>
                                <m:nor/>
                              </m:rPr>
                              <a:rPr lang="en-US" sz="2000" b="0" i="0" smtClean="0">
                                <a:latin typeface="Arial" panose="020B0604020202020204" pitchFamily="34" charset="0"/>
                                <a:cs typeface="Arial" panose="020B0604020202020204" pitchFamily="34" charset="0"/>
                              </a:rPr>
                              <m:t>v</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26" name="TextBox 25">
                  <a:extLst>
                    <a:ext uri="{FF2B5EF4-FFF2-40B4-BE49-F238E27FC236}">
                      <a16:creationId xmlns:a16="http://schemas.microsoft.com/office/drawing/2014/main" id="{16B01629-EC53-4385-AFEB-883DA601BD5D}"/>
                    </a:ext>
                  </a:extLst>
                </p:cNvPr>
                <p:cNvSpPr txBox="1">
                  <a:spLocks noRot="1" noChangeAspect="1" noMove="1" noResize="1" noEditPoints="1" noAdjustHandles="1" noChangeArrowheads="1" noChangeShapeType="1" noTextEdit="1"/>
                </p:cNvSpPr>
                <p:nvPr/>
              </p:nvSpPr>
              <p:spPr>
                <a:xfrm>
                  <a:off x="1452650" y="2051459"/>
                  <a:ext cx="529055" cy="400110"/>
                </a:xfrm>
                <a:prstGeom prst="rect">
                  <a:avLst/>
                </a:prstGeom>
                <a:blipFill>
                  <a:blip r:embed="rId4"/>
                  <a:stretch>
                    <a:fillRect b="-4545"/>
                  </a:stretch>
                </a:blipFill>
              </p:spPr>
              <p:txBody>
                <a:bodyPr/>
                <a:lstStyle/>
                <a:p>
                  <a:r>
                    <a:rPr lang="en-US">
                      <a:noFill/>
                    </a:rPr>
                    <a:t> </a:t>
                  </a:r>
                </a:p>
              </p:txBody>
            </p:sp>
          </mc:Fallback>
        </mc:AlternateContent>
        <p:grpSp>
          <p:nvGrpSpPr>
            <p:cNvPr id="45" name="Group 44">
              <a:extLst>
                <a:ext uri="{FF2B5EF4-FFF2-40B4-BE49-F238E27FC236}">
                  <a16:creationId xmlns:a16="http://schemas.microsoft.com/office/drawing/2014/main" id="{1314DBF1-13A1-4A78-A08D-AE8CEF04E420}"/>
                </a:ext>
              </a:extLst>
            </p:cNvPr>
            <p:cNvGrpSpPr/>
            <p:nvPr/>
          </p:nvGrpSpPr>
          <p:grpSpPr>
            <a:xfrm>
              <a:off x="2116284" y="2906281"/>
              <a:ext cx="504548" cy="504548"/>
              <a:chOff x="8269002" y="5563077"/>
              <a:chExt cx="504548" cy="504548"/>
            </a:xfrm>
          </p:grpSpPr>
          <p:sp>
            <p:nvSpPr>
              <p:cNvPr id="46" name="Rectangle 45">
                <a:extLst>
                  <a:ext uri="{FF2B5EF4-FFF2-40B4-BE49-F238E27FC236}">
                    <a16:creationId xmlns:a16="http://schemas.microsoft.com/office/drawing/2014/main" id="{BDBD1CFB-94D8-40CE-A221-B3D1C149741A}"/>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C3C6B9A7-E6CF-4B8C-88C5-EE8E9BE810C9}"/>
                      </a:ext>
                    </a:extLst>
                  </p:cNvPr>
                  <p:cNvSpPr txBox="1"/>
                  <p:nvPr/>
                </p:nvSpPr>
                <p:spPr>
                  <a:xfrm>
                    <a:off x="8318363" y="5604051"/>
                    <a:ext cx="4413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47" name="TextBox 46">
                    <a:extLst>
                      <a:ext uri="{FF2B5EF4-FFF2-40B4-BE49-F238E27FC236}">
                        <a16:creationId xmlns:a16="http://schemas.microsoft.com/office/drawing/2014/main" id="{C3C6B9A7-E6CF-4B8C-88C5-EE8E9BE810C9}"/>
                      </a:ext>
                    </a:extLst>
                  </p:cNvPr>
                  <p:cNvSpPr txBox="1">
                    <a:spLocks noRot="1" noChangeAspect="1" noMove="1" noResize="1" noEditPoints="1" noAdjustHandles="1" noChangeArrowheads="1" noChangeShapeType="1" noTextEdit="1"/>
                  </p:cNvSpPr>
                  <p:nvPr/>
                </p:nvSpPr>
                <p:spPr>
                  <a:xfrm>
                    <a:off x="8318363" y="5604051"/>
                    <a:ext cx="441339" cy="369332"/>
                  </a:xfrm>
                  <a:prstGeom prst="rect">
                    <a:avLst/>
                  </a:prstGeom>
                  <a:blipFill>
                    <a:blip r:embed="rId13"/>
                    <a:stretch>
                      <a:fillRect/>
                    </a:stretch>
                  </a:blipFill>
                </p:spPr>
                <p:txBody>
                  <a:bodyPr/>
                  <a:lstStyle/>
                  <a:p>
                    <a:r>
                      <a:rPr lang="en-US">
                        <a:noFill/>
                      </a:rPr>
                      <a:t> </a:t>
                    </a:r>
                  </a:p>
                </p:txBody>
              </p:sp>
            </mc:Fallback>
          </mc:AlternateContent>
        </p:grpSp>
        <p:cxnSp>
          <p:nvCxnSpPr>
            <p:cNvPr id="49" name="Straight Arrow Connector 48">
              <a:extLst>
                <a:ext uri="{FF2B5EF4-FFF2-40B4-BE49-F238E27FC236}">
                  <a16:creationId xmlns:a16="http://schemas.microsoft.com/office/drawing/2014/main" id="{1CEBE2F9-D64B-453A-BB93-04A8E9CEB34F}"/>
                </a:ext>
              </a:extLst>
            </p:cNvPr>
            <p:cNvCxnSpPr>
              <a:cxnSpLocks/>
              <a:stCxn id="17" idx="4"/>
            </p:cNvCxnSpPr>
            <p:nvPr/>
          </p:nvCxnSpPr>
          <p:spPr>
            <a:xfrm>
              <a:off x="2032205" y="2249651"/>
              <a:ext cx="223932" cy="6083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EB780901-4905-4542-8674-192B4C2E8667}"/>
                </a:ext>
              </a:extLst>
            </p:cNvPr>
            <p:cNvSpPr txBox="1"/>
            <p:nvPr/>
          </p:nvSpPr>
          <p:spPr>
            <a:xfrm>
              <a:off x="774452" y="3272398"/>
              <a:ext cx="1469441" cy="307777"/>
            </a:xfrm>
            <a:prstGeom prst="rect">
              <a:avLst/>
            </a:prstGeom>
            <a:noFill/>
          </p:spPr>
          <p:txBody>
            <a:bodyPr wrap="none" rtlCol="0">
              <a:spAutoFit/>
            </a:bodyPr>
            <a:lstStyle/>
            <a:p>
              <a:r>
                <a:rPr lang="en-US" sz="1400" dirty="0"/>
                <a:t>experimental test</a:t>
              </a:r>
            </a:p>
          </p:txBody>
        </p:sp>
        <p:sp>
          <p:nvSpPr>
            <p:cNvPr id="3" name="TextBox 2">
              <a:extLst>
                <a:ext uri="{FF2B5EF4-FFF2-40B4-BE49-F238E27FC236}">
                  <a16:creationId xmlns:a16="http://schemas.microsoft.com/office/drawing/2014/main" id="{218BC572-EB57-23B0-451F-A72B56301540}"/>
                </a:ext>
              </a:extLst>
            </p:cNvPr>
            <p:cNvSpPr txBox="1"/>
            <p:nvPr/>
          </p:nvSpPr>
          <p:spPr>
            <a:xfrm>
              <a:off x="183113" y="2657071"/>
              <a:ext cx="1002390" cy="307777"/>
            </a:xfrm>
            <a:prstGeom prst="rect">
              <a:avLst/>
            </a:prstGeom>
            <a:noFill/>
          </p:spPr>
          <p:txBody>
            <a:bodyPr wrap="none" rtlCol="0">
              <a:spAutoFit/>
            </a:bodyPr>
            <a:lstStyle/>
            <a:p>
              <a:r>
                <a:rPr lang="en-US" sz="1400" dirty="0"/>
                <a:t>statements</a:t>
              </a:r>
            </a:p>
          </p:txBody>
        </p:sp>
        <p:sp>
          <p:nvSpPr>
            <p:cNvPr id="4" name="TextBox 3">
              <a:extLst>
                <a:ext uri="{FF2B5EF4-FFF2-40B4-BE49-F238E27FC236}">
                  <a16:creationId xmlns:a16="http://schemas.microsoft.com/office/drawing/2014/main" id="{789FD595-DFA3-9AC8-2308-4116E6360B4A}"/>
                </a:ext>
              </a:extLst>
            </p:cNvPr>
            <p:cNvSpPr txBox="1"/>
            <p:nvPr/>
          </p:nvSpPr>
          <p:spPr>
            <a:xfrm>
              <a:off x="890736" y="1258019"/>
              <a:ext cx="1002390" cy="523220"/>
            </a:xfrm>
            <a:prstGeom prst="rect">
              <a:avLst/>
            </a:prstGeom>
            <a:noFill/>
          </p:spPr>
          <p:txBody>
            <a:bodyPr wrap="none" rtlCol="0">
              <a:spAutoFit/>
            </a:bodyPr>
            <a:lstStyle/>
            <a:p>
              <a:pPr algn="ctr"/>
              <a:r>
                <a:rPr lang="en-US" sz="1400" dirty="0"/>
                <a:t>verifiable</a:t>
              </a:r>
              <a:br>
                <a:rPr lang="en-US" sz="1400" dirty="0"/>
              </a:br>
              <a:r>
                <a:rPr lang="en-US" sz="1400" dirty="0"/>
                <a:t>statements</a:t>
              </a:r>
            </a:p>
          </p:txBody>
        </p:sp>
        <p:cxnSp>
          <p:nvCxnSpPr>
            <p:cNvPr id="40" name="Straight Connector 39">
              <a:extLst>
                <a:ext uri="{FF2B5EF4-FFF2-40B4-BE49-F238E27FC236}">
                  <a16:creationId xmlns:a16="http://schemas.microsoft.com/office/drawing/2014/main" id="{1E086B55-C74E-C4F7-32F6-8388414148C5}"/>
                </a:ext>
              </a:extLst>
            </p:cNvPr>
            <p:cNvCxnSpPr/>
            <p:nvPr/>
          </p:nvCxnSpPr>
          <p:spPr>
            <a:xfrm flipV="1">
              <a:off x="852662" y="2550362"/>
              <a:ext cx="112272" cy="18096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24F2A731-BCBC-294E-01CB-E98651015FBE}"/>
                </a:ext>
              </a:extLst>
            </p:cNvPr>
            <p:cNvCxnSpPr/>
            <p:nvPr/>
          </p:nvCxnSpPr>
          <p:spPr>
            <a:xfrm>
              <a:off x="1354263" y="1788411"/>
              <a:ext cx="193641" cy="348008"/>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2FC1BEAC-572C-8C93-0871-0614D0BDBFCC}"/>
              </a:ext>
            </a:extLst>
          </p:cNvPr>
          <p:cNvGrpSpPr/>
          <p:nvPr/>
        </p:nvGrpSpPr>
        <p:grpSpPr>
          <a:xfrm>
            <a:off x="400782" y="5311244"/>
            <a:ext cx="2590249" cy="1100296"/>
            <a:chOff x="2013099" y="4907682"/>
            <a:chExt cx="2590249" cy="1100296"/>
          </a:xfrm>
        </p:grpSpPr>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46604157-FF76-46B1-8427-66E01B32DEA6}"/>
                    </a:ext>
                  </a:extLst>
                </p:cNvPr>
                <p:cNvSpPr txBox="1"/>
                <p:nvPr/>
              </p:nvSpPr>
              <p:spPr>
                <a:xfrm>
                  <a:off x="2013099" y="4916047"/>
                  <a:ext cx="649729" cy="6805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m:t>
                            </m:r>
                            <m:r>
                              <a:rPr lang="en-US" sz="1400" b="0" i="1" smtClean="0">
                                <a:latin typeface="Cambria Math" panose="02040503050406030204" pitchFamily="18" charset="0"/>
                              </a:rPr>
                              <m:t>𝑖</m:t>
                            </m:r>
                          </m:sub>
                          <m:sup>
                            <m:r>
                              <a:rPr lang="en-US" sz="1400" b="0" i="1" smtClean="0">
                                <a:latin typeface="Cambria Math" panose="02040503050406030204" pitchFamily="18" charset="0"/>
                              </a:rPr>
                              <m:t>𝑛</m:t>
                            </m:r>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𝑖</m:t>
                                </m:r>
                              </m:sub>
                            </m:sSub>
                          </m:e>
                        </m:nary>
                      </m:oMath>
                    </m:oMathPara>
                  </a14:m>
                  <a:endParaRPr lang="en-US" sz="1400" dirty="0"/>
                </a:p>
              </p:txBody>
            </p:sp>
          </mc:Choice>
          <mc:Fallback xmlns="">
            <p:sp>
              <p:nvSpPr>
                <p:cNvPr id="67" name="TextBox 66">
                  <a:extLst>
                    <a:ext uri="{FF2B5EF4-FFF2-40B4-BE49-F238E27FC236}">
                      <a16:creationId xmlns:a16="http://schemas.microsoft.com/office/drawing/2014/main" id="{46604157-FF76-46B1-8427-66E01B32DEA6}"/>
                    </a:ext>
                  </a:extLst>
                </p:cNvPr>
                <p:cNvSpPr txBox="1">
                  <a:spLocks noRot="1" noChangeAspect="1" noMove="1" noResize="1" noEditPoints="1" noAdjustHandles="1" noChangeArrowheads="1" noChangeShapeType="1" noTextEdit="1"/>
                </p:cNvSpPr>
                <p:nvPr/>
              </p:nvSpPr>
              <p:spPr>
                <a:xfrm>
                  <a:off x="2013099" y="4916047"/>
                  <a:ext cx="649729" cy="680507"/>
                </a:xfrm>
                <a:prstGeom prst="rect">
                  <a:avLst/>
                </a:prstGeom>
                <a:blipFill>
                  <a:blip r:embed="rId14"/>
                  <a:stretch>
                    <a:fillRect/>
                  </a:stretch>
                </a:blipFill>
              </p:spPr>
              <p:txBody>
                <a:bodyPr/>
                <a:lstStyle/>
                <a:p>
                  <a:r>
                    <a:rPr lang="en-US">
                      <a:noFill/>
                    </a:rPr>
                    <a:t> </a:t>
                  </a:r>
                </a:p>
              </p:txBody>
            </p:sp>
          </mc:Fallback>
        </mc:AlternateContent>
        <p:grpSp>
          <p:nvGrpSpPr>
            <p:cNvPr id="65" name="Group 64">
              <a:extLst>
                <a:ext uri="{FF2B5EF4-FFF2-40B4-BE49-F238E27FC236}">
                  <a16:creationId xmlns:a16="http://schemas.microsoft.com/office/drawing/2014/main" id="{FE2E0594-F1F7-3EE0-18F8-3D228B755A3A}"/>
                </a:ext>
              </a:extLst>
            </p:cNvPr>
            <p:cNvGrpSpPr/>
            <p:nvPr/>
          </p:nvGrpSpPr>
          <p:grpSpPr>
            <a:xfrm>
              <a:off x="2795312" y="4907682"/>
              <a:ext cx="1808036" cy="730179"/>
              <a:chOff x="9498873" y="992252"/>
              <a:chExt cx="2549965" cy="1029809"/>
            </a:xfrm>
          </p:grpSpPr>
          <p:grpSp>
            <p:nvGrpSpPr>
              <p:cNvPr id="55" name="Group 54">
                <a:extLst>
                  <a:ext uri="{FF2B5EF4-FFF2-40B4-BE49-F238E27FC236}">
                    <a16:creationId xmlns:a16="http://schemas.microsoft.com/office/drawing/2014/main" id="{43CB5781-FD3B-4028-886D-A4AE77239931}"/>
                  </a:ext>
                </a:extLst>
              </p:cNvPr>
              <p:cNvGrpSpPr/>
              <p:nvPr/>
            </p:nvGrpSpPr>
            <p:grpSpPr>
              <a:xfrm>
                <a:off x="9692730" y="1269310"/>
                <a:ext cx="552785" cy="508353"/>
                <a:chOff x="8269002" y="5559272"/>
                <a:chExt cx="552785" cy="508353"/>
              </a:xfrm>
            </p:grpSpPr>
            <p:sp>
              <p:nvSpPr>
                <p:cNvPr id="56" name="Rectangle 55">
                  <a:extLst>
                    <a:ext uri="{FF2B5EF4-FFF2-40B4-BE49-F238E27FC236}">
                      <a16:creationId xmlns:a16="http://schemas.microsoft.com/office/drawing/2014/main" id="{7E656DEB-C677-4F5A-8E8B-081D98A0E763}"/>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EB03CEF-D195-4E84-9E22-566E8705FE4D}"/>
                        </a:ext>
                      </a:extLst>
                    </p:cNvPr>
                    <p:cNvSpPr txBox="1"/>
                    <p:nvPr/>
                  </p:nvSpPr>
                  <p:spPr>
                    <a:xfrm>
                      <a:off x="8282540" y="5559272"/>
                      <a:ext cx="539247" cy="4340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1</m:t>
                                </m:r>
                              </m:sub>
                            </m:sSub>
                          </m:oMath>
                        </m:oMathPara>
                      </a14:m>
                      <a:endParaRPr lang="en-US" sz="1400" dirty="0"/>
                    </a:p>
                  </p:txBody>
                </p:sp>
              </mc:Choice>
              <mc:Fallback xmlns="">
                <p:sp>
                  <p:nvSpPr>
                    <p:cNvPr id="57" name="TextBox 56">
                      <a:extLst>
                        <a:ext uri="{FF2B5EF4-FFF2-40B4-BE49-F238E27FC236}">
                          <a16:creationId xmlns:a16="http://schemas.microsoft.com/office/drawing/2014/main" id="{DEB03CEF-D195-4E84-9E22-566E8705FE4D}"/>
                        </a:ext>
                      </a:extLst>
                    </p:cNvPr>
                    <p:cNvSpPr txBox="1">
                      <a:spLocks noRot="1" noChangeAspect="1" noMove="1" noResize="1" noEditPoints="1" noAdjustHandles="1" noChangeArrowheads="1" noChangeShapeType="1" noTextEdit="1"/>
                    </p:cNvSpPr>
                    <p:nvPr/>
                  </p:nvSpPr>
                  <p:spPr>
                    <a:xfrm>
                      <a:off x="8282540" y="5559272"/>
                      <a:ext cx="539247" cy="434074"/>
                    </a:xfrm>
                    <a:prstGeom prst="rect">
                      <a:avLst/>
                    </a:prstGeom>
                    <a:blipFill>
                      <a:blip r:embed="rId16"/>
                      <a:stretch>
                        <a:fillRect/>
                      </a:stretch>
                    </a:blipFill>
                  </p:spPr>
                  <p:txBody>
                    <a:bodyPr/>
                    <a:lstStyle/>
                    <a:p>
                      <a:r>
                        <a:rPr lang="en-US">
                          <a:noFill/>
                        </a:rPr>
                        <a:t> </a:t>
                      </a:r>
                    </a:p>
                  </p:txBody>
                </p:sp>
              </mc:Fallback>
            </mc:AlternateContent>
          </p:grpSp>
          <p:grpSp>
            <p:nvGrpSpPr>
              <p:cNvPr id="58" name="Group 57">
                <a:extLst>
                  <a:ext uri="{FF2B5EF4-FFF2-40B4-BE49-F238E27FC236}">
                    <a16:creationId xmlns:a16="http://schemas.microsoft.com/office/drawing/2014/main" id="{79C84AF1-B3F0-49AA-B84C-F990F0708CDF}"/>
                  </a:ext>
                </a:extLst>
              </p:cNvPr>
              <p:cNvGrpSpPr/>
              <p:nvPr/>
            </p:nvGrpSpPr>
            <p:grpSpPr>
              <a:xfrm>
                <a:off x="10495631" y="1269774"/>
                <a:ext cx="558662" cy="508353"/>
                <a:chOff x="8269002" y="5559272"/>
                <a:chExt cx="558662" cy="508353"/>
              </a:xfrm>
            </p:grpSpPr>
            <p:sp>
              <p:nvSpPr>
                <p:cNvPr id="59" name="Rectangle 58">
                  <a:extLst>
                    <a:ext uri="{FF2B5EF4-FFF2-40B4-BE49-F238E27FC236}">
                      <a16:creationId xmlns:a16="http://schemas.microsoft.com/office/drawing/2014/main" id="{8D2806FA-2755-4E62-925B-E9DE0BA76313}"/>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A2465876-11CB-4ACF-8DB6-67736E7A48D6}"/>
                        </a:ext>
                      </a:extLst>
                    </p:cNvPr>
                    <p:cNvSpPr txBox="1"/>
                    <p:nvPr/>
                  </p:nvSpPr>
                  <p:spPr>
                    <a:xfrm>
                      <a:off x="8282540" y="5559272"/>
                      <a:ext cx="545124" cy="4340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2</m:t>
                                </m:r>
                              </m:sub>
                            </m:sSub>
                          </m:oMath>
                        </m:oMathPara>
                      </a14:m>
                      <a:endParaRPr lang="en-US" sz="1400" dirty="0"/>
                    </a:p>
                  </p:txBody>
                </p:sp>
              </mc:Choice>
              <mc:Fallback xmlns="">
                <p:sp>
                  <p:nvSpPr>
                    <p:cNvPr id="60" name="TextBox 59">
                      <a:extLst>
                        <a:ext uri="{FF2B5EF4-FFF2-40B4-BE49-F238E27FC236}">
                          <a16:creationId xmlns:a16="http://schemas.microsoft.com/office/drawing/2014/main" id="{A2465876-11CB-4ACF-8DB6-67736E7A48D6}"/>
                        </a:ext>
                      </a:extLst>
                    </p:cNvPr>
                    <p:cNvSpPr txBox="1">
                      <a:spLocks noRot="1" noChangeAspect="1" noMove="1" noResize="1" noEditPoints="1" noAdjustHandles="1" noChangeArrowheads="1" noChangeShapeType="1" noTextEdit="1"/>
                    </p:cNvSpPr>
                    <p:nvPr/>
                  </p:nvSpPr>
                  <p:spPr>
                    <a:xfrm>
                      <a:off x="8282540" y="5559272"/>
                      <a:ext cx="545124" cy="434074"/>
                    </a:xfrm>
                    <a:prstGeom prst="rect">
                      <a:avLst/>
                    </a:prstGeom>
                    <a:blipFill>
                      <a:blip r:embed="rId17"/>
                      <a:stretch>
                        <a:fillRect/>
                      </a:stretch>
                    </a:blipFill>
                  </p:spPr>
                  <p:txBody>
                    <a:bodyPr/>
                    <a:lstStyle/>
                    <a:p>
                      <a:r>
                        <a:rPr lang="en-US">
                          <a:noFill/>
                        </a:rPr>
                        <a:t> </a:t>
                      </a:r>
                    </a:p>
                  </p:txBody>
                </p:sp>
              </mc:Fallback>
            </mc:AlternateContent>
          </p:grpSp>
          <p:grpSp>
            <p:nvGrpSpPr>
              <p:cNvPr id="61" name="Group 60">
                <a:extLst>
                  <a:ext uri="{FF2B5EF4-FFF2-40B4-BE49-F238E27FC236}">
                    <a16:creationId xmlns:a16="http://schemas.microsoft.com/office/drawing/2014/main" id="{8411FA5A-3B33-4E21-8B23-E1703DE2A2EF}"/>
                  </a:ext>
                </a:extLst>
              </p:cNvPr>
              <p:cNvGrpSpPr/>
              <p:nvPr/>
            </p:nvGrpSpPr>
            <p:grpSpPr>
              <a:xfrm>
                <a:off x="11298532" y="1270238"/>
                <a:ext cx="558662" cy="508353"/>
                <a:chOff x="8269002" y="5559272"/>
                <a:chExt cx="558662" cy="508353"/>
              </a:xfrm>
            </p:grpSpPr>
            <p:sp>
              <p:nvSpPr>
                <p:cNvPr id="62" name="Rectangle 61">
                  <a:extLst>
                    <a:ext uri="{FF2B5EF4-FFF2-40B4-BE49-F238E27FC236}">
                      <a16:creationId xmlns:a16="http://schemas.microsoft.com/office/drawing/2014/main" id="{4DA6A202-3AA6-4454-9C8B-4040D1C6437B}"/>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48BC8AD0-18AE-4C68-A340-6FD40E6BD033}"/>
                        </a:ext>
                      </a:extLst>
                    </p:cNvPr>
                    <p:cNvSpPr txBox="1"/>
                    <p:nvPr/>
                  </p:nvSpPr>
                  <p:spPr>
                    <a:xfrm>
                      <a:off x="8282540" y="5559272"/>
                      <a:ext cx="545124" cy="4340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3</m:t>
                                </m:r>
                              </m:sub>
                            </m:sSub>
                          </m:oMath>
                        </m:oMathPara>
                      </a14:m>
                      <a:endParaRPr lang="en-US" sz="1400" dirty="0"/>
                    </a:p>
                  </p:txBody>
                </p:sp>
              </mc:Choice>
              <mc:Fallback xmlns="">
                <p:sp>
                  <p:nvSpPr>
                    <p:cNvPr id="63" name="TextBox 62">
                      <a:extLst>
                        <a:ext uri="{FF2B5EF4-FFF2-40B4-BE49-F238E27FC236}">
                          <a16:creationId xmlns:a16="http://schemas.microsoft.com/office/drawing/2014/main" id="{48BC8AD0-18AE-4C68-A340-6FD40E6BD033}"/>
                        </a:ext>
                      </a:extLst>
                    </p:cNvPr>
                    <p:cNvSpPr txBox="1">
                      <a:spLocks noRot="1" noChangeAspect="1" noMove="1" noResize="1" noEditPoints="1" noAdjustHandles="1" noChangeArrowheads="1" noChangeShapeType="1" noTextEdit="1"/>
                    </p:cNvSpPr>
                    <p:nvPr/>
                  </p:nvSpPr>
                  <p:spPr>
                    <a:xfrm>
                      <a:off x="8282540" y="5559272"/>
                      <a:ext cx="545124" cy="434074"/>
                    </a:xfrm>
                    <a:prstGeom prst="rect">
                      <a:avLst/>
                    </a:prstGeom>
                    <a:blipFill>
                      <a:blip r:embed="rId18"/>
                      <a:stretch>
                        <a:fillRect/>
                      </a:stretch>
                    </a:blipFill>
                  </p:spPr>
                  <p:txBody>
                    <a:bodyPr/>
                    <a:lstStyle/>
                    <a:p>
                      <a:r>
                        <a:rPr lang="en-US">
                          <a:noFill/>
                        </a:rPr>
                        <a:t> </a:t>
                      </a:r>
                    </a:p>
                  </p:txBody>
                </p:sp>
              </mc:Fallback>
            </mc:AlternateContent>
          </p:grpSp>
          <p:sp>
            <p:nvSpPr>
              <p:cNvPr id="68" name="Rectangle 67">
                <a:extLst>
                  <a:ext uri="{FF2B5EF4-FFF2-40B4-BE49-F238E27FC236}">
                    <a16:creationId xmlns:a16="http://schemas.microsoft.com/office/drawing/2014/main" id="{2720AE4A-5467-4B9F-8AF1-CF79B28BA219}"/>
                  </a:ext>
                </a:extLst>
              </p:cNvPr>
              <p:cNvSpPr/>
              <p:nvPr/>
            </p:nvSpPr>
            <p:spPr>
              <a:xfrm>
                <a:off x="9498873" y="992252"/>
                <a:ext cx="2549965" cy="1029809"/>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69" name="TextBox 68">
              <a:extLst>
                <a:ext uri="{FF2B5EF4-FFF2-40B4-BE49-F238E27FC236}">
                  <a16:creationId xmlns:a16="http://schemas.microsoft.com/office/drawing/2014/main" id="{86EBF084-B0A5-4E3B-88AF-771FA920F5A1}"/>
                </a:ext>
              </a:extLst>
            </p:cNvPr>
            <p:cNvSpPr txBox="1"/>
            <p:nvPr/>
          </p:nvSpPr>
          <p:spPr>
            <a:xfrm>
              <a:off x="2791074" y="5700201"/>
              <a:ext cx="1797800" cy="307777"/>
            </a:xfrm>
            <a:prstGeom prst="rect">
              <a:avLst/>
            </a:prstGeom>
            <a:noFill/>
          </p:spPr>
          <p:txBody>
            <a:bodyPr wrap="none" rtlCol="0">
              <a:spAutoFit/>
            </a:bodyPr>
            <a:lstStyle/>
            <a:p>
              <a:r>
                <a:rPr lang="en-US" sz="1400" dirty="0"/>
                <a:t>All tests must succeed</a:t>
              </a:r>
            </a:p>
          </p:txBody>
        </p:sp>
      </p:grpSp>
      <p:sp>
        <p:nvSpPr>
          <p:cNvPr id="54" name="TextBox 53">
            <a:extLst>
              <a:ext uri="{FF2B5EF4-FFF2-40B4-BE49-F238E27FC236}">
                <a16:creationId xmlns:a16="http://schemas.microsoft.com/office/drawing/2014/main" id="{B3C42542-C088-B56C-2EA1-07E240440DB7}"/>
              </a:ext>
            </a:extLst>
          </p:cNvPr>
          <p:cNvSpPr txBox="1"/>
          <p:nvPr/>
        </p:nvSpPr>
        <p:spPr>
          <a:xfrm>
            <a:off x="555467" y="4844248"/>
            <a:ext cx="2480103" cy="307777"/>
          </a:xfrm>
          <a:prstGeom prst="rect">
            <a:avLst/>
          </a:prstGeom>
          <a:noFill/>
        </p:spPr>
        <p:txBody>
          <a:bodyPr wrap="none" rtlCol="0">
            <a:spAutoFit/>
          </a:bodyPr>
          <a:lstStyle/>
          <a:p>
            <a:pPr algn="ctr"/>
            <a:r>
              <a:rPr lang="en-US" sz="1400" dirty="0"/>
              <a:t>Finite conjunction (logical AND)</a:t>
            </a:r>
          </a:p>
        </p:txBody>
      </p:sp>
      <p:grpSp>
        <p:nvGrpSpPr>
          <p:cNvPr id="89" name="Group 88">
            <a:extLst>
              <a:ext uri="{FF2B5EF4-FFF2-40B4-BE49-F238E27FC236}">
                <a16:creationId xmlns:a16="http://schemas.microsoft.com/office/drawing/2014/main" id="{D8D33AA2-57B6-5B92-BAF0-2FBA2A6F5D08}"/>
              </a:ext>
            </a:extLst>
          </p:cNvPr>
          <p:cNvGrpSpPr/>
          <p:nvPr/>
        </p:nvGrpSpPr>
        <p:grpSpPr>
          <a:xfrm>
            <a:off x="3522447" y="5265025"/>
            <a:ext cx="3226722" cy="1106533"/>
            <a:chOff x="6363829" y="5096378"/>
            <a:chExt cx="3226722" cy="110653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23C83A5-18EF-4B06-9670-40FE2BF3D21F}"/>
                    </a:ext>
                  </a:extLst>
                </p:cNvPr>
                <p:cNvSpPr txBox="1"/>
                <p:nvPr/>
              </p:nvSpPr>
              <p:spPr>
                <a:xfrm>
                  <a:off x="6363829" y="5107900"/>
                  <a:ext cx="649729" cy="6798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ctrlPr>
                              <a:rPr lang="en-US" sz="1400" b="0" i="1" smtClean="0">
                                <a:latin typeface="Cambria Math" panose="02040503050406030204" pitchFamily="18" charset="0"/>
                              </a:rPr>
                            </m:ctrlPr>
                          </m:naryPr>
                          <m:sub>
                            <m: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m:t>
                            </m:r>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𝑖</m:t>
                                </m:r>
                              </m:sub>
                            </m:sSub>
                          </m:e>
                        </m:nary>
                      </m:oMath>
                    </m:oMathPara>
                  </a14:m>
                  <a:endParaRPr lang="en-US" sz="1400" dirty="0"/>
                </a:p>
              </p:txBody>
            </p:sp>
          </mc:Choice>
          <mc:Fallback xmlns="">
            <p:sp>
              <p:nvSpPr>
                <p:cNvPr id="42" name="TextBox 41">
                  <a:extLst>
                    <a:ext uri="{FF2B5EF4-FFF2-40B4-BE49-F238E27FC236}">
                      <a16:creationId xmlns:a16="http://schemas.microsoft.com/office/drawing/2014/main" id="{B23C83A5-18EF-4B06-9670-40FE2BF3D21F}"/>
                    </a:ext>
                  </a:extLst>
                </p:cNvPr>
                <p:cNvSpPr txBox="1">
                  <a:spLocks noRot="1" noChangeAspect="1" noMove="1" noResize="1" noEditPoints="1" noAdjustHandles="1" noChangeArrowheads="1" noChangeShapeType="1" noTextEdit="1"/>
                </p:cNvSpPr>
                <p:nvPr/>
              </p:nvSpPr>
              <p:spPr>
                <a:xfrm>
                  <a:off x="6363829" y="5107900"/>
                  <a:ext cx="649729" cy="679801"/>
                </a:xfrm>
                <a:prstGeom prst="rect">
                  <a:avLst/>
                </a:prstGeom>
                <a:blipFill>
                  <a:blip r:embed="rId19"/>
                  <a:stretch>
                    <a:fillRect/>
                  </a:stretch>
                </a:blipFill>
              </p:spPr>
              <p:txBody>
                <a:bodyPr/>
                <a:lstStyle/>
                <a:p>
                  <a:r>
                    <a:rPr lang="en-US">
                      <a:noFill/>
                    </a:rPr>
                    <a:t> </a:t>
                  </a:r>
                </a:p>
              </p:txBody>
            </p:sp>
          </mc:Fallback>
        </mc:AlternateContent>
        <p:grpSp>
          <p:nvGrpSpPr>
            <p:cNvPr id="66" name="Group 65">
              <a:extLst>
                <a:ext uri="{FF2B5EF4-FFF2-40B4-BE49-F238E27FC236}">
                  <a16:creationId xmlns:a16="http://schemas.microsoft.com/office/drawing/2014/main" id="{68076B79-AADD-3B8F-10D6-321ECD0E4A32}"/>
                </a:ext>
              </a:extLst>
            </p:cNvPr>
            <p:cNvGrpSpPr/>
            <p:nvPr/>
          </p:nvGrpSpPr>
          <p:grpSpPr>
            <a:xfrm>
              <a:off x="7143257" y="5096378"/>
              <a:ext cx="2320822" cy="724870"/>
              <a:chOff x="8226066" y="5078027"/>
              <a:chExt cx="3297150" cy="1029809"/>
            </a:xfrm>
          </p:grpSpPr>
          <p:grpSp>
            <p:nvGrpSpPr>
              <p:cNvPr id="29" name="Group 28">
                <a:extLst>
                  <a:ext uri="{FF2B5EF4-FFF2-40B4-BE49-F238E27FC236}">
                    <a16:creationId xmlns:a16="http://schemas.microsoft.com/office/drawing/2014/main" id="{69C1E757-9B76-486A-953B-246329C39BB4}"/>
                  </a:ext>
                </a:extLst>
              </p:cNvPr>
              <p:cNvGrpSpPr/>
              <p:nvPr/>
            </p:nvGrpSpPr>
            <p:grpSpPr>
              <a:xfrm>
                <a:off x="8419922" y="5358890"/>
                <a:ext cx="556472" cy="504548"/>
                <a:chOff x="8269002" y="5563077"/>
                <a:chExt cx="556472" cy="504548"/>
              </a:xfrm>
            </p:grpSpPr>
            <p:sp>
              <p:nvSpPr>
                <p:cNvPr id="27" name="Rectangle 26">
                  <a:extLst>
                    <a:ext uri="{FF2B5EF4-FFF2-40B4-BE49-F238E27FC236}">
                      <a16:creationId xmlns:a16="http://schemas.microsoft.com/office/drawing/2014/main" id="{94EF34B8-D9BB-44F4-937C-76A0761715D8}"/>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E9CD194-F680-4223-8173-C7BF0D71CE00}"/>
                        </a:ext>
                      </a:extLst>
                    </p:cNvPr>
                    <p:cNvSpPr txBox="1"/>
                    <p:nvPr/>
                  </p:nvSpPr>
                  <p:spPr>
                    <a:xfrm>
                      <a:off x="8282278" y="5567966"/>
                      <a:ext cx="543196" cy="4372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1</m:t>
                                </m:r>
                              </m:sub>
                            </m:sSub>
                          </m:oMath>
                        </m:oMathPara>
                      </a14:m>
                      <a:endParaRPr lang="en-US" sz="1400" dirty="0"/>
                    </a:p>
                  </p:txBody>
                </p:sp>
              </mc:Choice>
              <mc:Fallback xmlns="">
                <p:sp>
                  <p:nvSpPr>
                    <p:cNvPr id="28" name="TextBox 27">
                      <a:extLst>
                        <a:ext uri="{FF2B5EF4-FFF2-40B4-BE49-F238E27FC236}">
                          <a16:creationId xmlns:a16="http://schemas.microsoft.com/office/drawing/2014/main" id="{5E9CD194-F680-4223-8173-C7BF0D71CE00}"/>
                        </a:ext>
                      </a:extLst>
                    </p:cNvPr>
                    <p:cNvSpPr txBox="1">
                      <a:spLocks noRot="1" noChangeAspect="1" noMove="1" noResize="1" noEditPoints="1" noAdjustHandles="1" noChangeArrowheads="1" noChangeShapeType="1" noTextEdit="1"/>
                    </p:cNvSpPr>
                    <p:nvPr/>
                  </p:nvSpPr>
                  <p:spPr>
                    <a:xfrm>
                      <a:off x="8282278" y="5567966"/>
                      <a:ext cx="543196" cy="437253"/>
                    </a:xfrm>
                    <a:prstGeom prst="rect">
                      <a:avLst/>
                    </a:prstGeom>
                    <a:blipFill>
                      <a:blip r:embed="rId5"/>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60C611A1-1DEF-4908-964B-6233EBCA6867}"/>
                  </a:ext>
                </a:extLst>
              </p:cNvPr>
              <p:cNvGrpSpPr/>
              <p:nvPr/>
            </p:nvGrpSpPr>
            <p:grpSpPr>
              <a:xfrm>
                <a:off x="9222823" y="5359354"/>
                <a:ext cx="562392" cy="504548"/>
                <a:chOff x="8269002" y="5563077"/>
                <a:chExt cx="562392" cy="504548"/>
              </a:xfrm>
            </p:grpSpPr>
            <p:sp>
              <p:nvSpPr>
                <p:cNvPr id="31" name="Rectangle 30">
                  <a:extLst>
                    <a:ext uri="{FF2B5EF4-FFF2-40B4-BE49-F238E27FC236}">
                      <a16:creationId xmlns:a16="http://schemas.microsoft.com/office/drawing/2014/main" id="{8928A127-4291-47AD-806B-34E921563290}"/>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7CED31B-2519-45D4-8C9A-76CC03DF5373}"/>
                        </a:ext>
                      </a:extLst>
                    </p:cNvPr>
                    <p:cNvSpPr txBox="1"/>
                    <p:nvPr/>
                  </p:nvSpPr>
                  <p:spPr>
                    <a:xfrm>
                      <a:off x="8282278" y="5567966"/>
                      <a:ext cx="549116" cy="4372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2</m:t>
                                </m:r>
                              </m:sub>
                            </m:sSub>
                          </m:oMath>
                        </m:oMathPara>
                      </a14:m>
                      <a:endParaRPr lang="en-US" sz="1400" dirty="0"/>
                    </a:p>
                  </p:txBody>
                </p:sp>
              </mc:Choice>
              <mc:Fallback xmlns="">
                <p:sp>
                  <p:nvSpPr>
                    <p:cNvPr id="32" name="TextBox 31">
                      <a:extLst>
                        <a:ext uri="{FF2B5EF4-FFF2-40B4-BE49-F238E27FC236}">
                          <a16:creationId xmlns:a16="http://schemas.microsoft.com/office/drawing/2014/main" id="{E7CED31B-2519-45D4-8C9A-76CC03DF5373}"/>
                        </a:ext>
                      </a:extLst>
                    </p:cNvPr>
                    <p:cNvSpPr txBox="1">
                      <a:spLocks noRot="1" noChangeAspect="1" noMove="1" noResize="1" noEditPoints="1" noAdjustHandles="1" noChangeArrowheads="1" noChangeShapeType="1" noTextEdit="1"/>
                    </p:cNvSpPr>
                    <p:nvPr/>
                  </p:nvSpPr>
                  <p:spPr>
                    <a:xfrm>
                      <a:off x="8282278" y="5567966"/>
                      <a:ext cx="549116" cy="437253"/>
                    </a:xfrm>
                    <a:prstGeom prst="rect">
                      <a:avLst/>
                    </a:prstGeom>
                    <a:blipFill>
                      <a:blip r:embed="rId6"/>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EB62ADB2-17D7-4F82-8D07-F62F9DE308A2}"/>
                  </a:ext>
                </a:extLst>
              </p:cNvPr>
              <p:cNvGrpSpPr/>
              <p:nvPr/>
            </p:nvGrpSpPr>
            <p:grpSpPr>
              <a:xfrm>
                <a:off x="10025724" y="5359818"/>
                <a:ext cx="562392" cy="504548"/>
                <a:chOff x="8269002" y="5563077"/>
                <a:chExt cx="562392" cy="504548"/>
              </a:xfrm>
            </p:grpSpPr>
            <p:sp>
              <p:nvSpPr>
                <p:cNvPr id="34" name="Rectangle 33">
                  <a:extLst>
                    <a:ext uri="{FF2B5EF4-FFF2-40B4-BE49-F238E27FC236}">
                      <a16:creationId xmlns:a16="http://schemas.microsoft.com/office/drawing/2014/main" id="{248D4FA0-2A2A-4AE8-801F-B645AA7965AF}"/>
                    </a:ext>
                  </a:extLst>
                </p:cNvPr>
                <p:cNvSpPr/>
                <p:nvPr/>
              </p:nvSpPr>
              <p:spPr>
                <a:xfrm rot="2700000">
                  <a:off x="8269002" y="5563077"/>
                  <a:ext cx="504548" cy="504548"/>
                </a:xfrm>
                <a:prstGeom prst="rect">
                  <a:avLst/>
                </a:prstGeom>
                <a:solidFill>
                  <a:schemeClr val="accent6">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55293A5-DFD3-428F-9527-8BEE90FC9E81}"/>
                        </a:ext>
                      </a:extLst>
                    </p:cNvPr>
                    <p:cNvSpPr txBox="1"/>
                    <p:nvPr/>
                  </p:nvSpPr>
                  <p:spPr>
                    <a:xfrm>
                      <a:off x="8282278" y="5567966"/>
                      <a:ext cx="549116" cy="4372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𝑠</m:t>
                                </m:r>
                              </m:e>
                              <m:sub>
                                <m:r>
                                  <a:rPr lang="en-US" sz="1400" b="0" i="1" smtClean="0">
                                    <a:latin typeface="Cambria Math" panose="02040503050406030204" pitchFamily="18" charset="0"/>
                                  </a:rPr>
                                  <m:t>3</m:t>
                                </m:r>
                              </m:sub>
                            </m:sSub>
                          </m:oMath>
                        </m:oMathPara>
                      </a14:m>
                      <a:endParaRPr lang="en-US" sz="1400" dirty="0"/>
                    </a:p>
                  </p:txBody>
                </p:sp>
              </mc:Choice>
              <mc:Fallback xmlns="">
                <p:sp>
                  <p:nvSpPr>
                    <p:cNvPr id="35" name="TextBox 34">
                      <a:extLst>
                        <a:ext uri="{FF2B5EF4-FFF2-40B4-BE49-F238E27FC236}">
                          <a16:creationId xmlns:a16="http://schemas.microsoft.com/office/drawing/2014/main" id="{455293A5-DFD3-428F-9527-8BEE90FC9E81}"/>
                        </a:ext>
                      </a:extLst>
                    </p:cNvPr>
                    <p:cNvSpPr txBox="1">
                      <a:spLocks noRot="1" noChangeAspect="1" noMove="1" noResize="1" noEditPoints="1" noAdjustHandles="1" noChangeArrowheads="1" noChangeShapeType="1" noTextEdit="1"/>
                    </p:cNvSpPr>
                    <p:nvPr/>
                  </p:nvSpPr>
                  <p:spPr>
                    <a:xfrm>
                      <a:off x="8282278" y="5567966"/>
                      <a:ext cx="549116" cy="437253"/>
                    </a:xfrm>
                    <a:prstGeom prst="rect">
                      <a:avLst/>
                    </a:prstGeom>
                    <a:blipFill>
                      <a:blip r:embed="rId7"/>
                      <a:stretch>
                        <a:fillRect/>
                      </a:stretch>
                    </a:blipFill>
                  </p:spPr>
                  <p:txBody>
                    <a:bodyPr/>
                    <a:lstStyle/>
                    <a:p>
                      <a:r>
                        <a:rPr lang="en-US">
                          <a:noFill/>
                        </a:rPr>
                        <a:t> </a:t>
                      </a:r>
                    </a:p>
                  </p:txBody>
                </p:sp>
              </mc:Fallback>
            </mc:AlternateContent>
          </p:grpSp>
          <p:grpSp>
            <p:nvGrpSpPr>
              <p:cNvPr id="36" name="Group 35">
                <a:extLst>
                  <a:ext uri="{FF2B5EF4-FFF2-40B4-BE49-F238E27FC236}">
                    <a16:creationId xmlns:a16="http://schemas.microsoft.com/office/drawing/2014/main" id="{20128C6A-DF7D-4051-85C5-C0578361A6D6}"/>
                  </a:ext>
                </a:extLst>
              </p:cNvPr>
              <p:cNvGrpSpPr/>
              <p:nvPr/>
            </p:nvGrpSpPr>
            <p:grpSpPr>
              <a:xfrm>
                <a:off x="10828625" y="5360282"/>
                <a:ext cx="523860" cy="504548"/>
                <a:chOff x="8269002" y="5563077"/>
                <a:chExt cx="523860" cy="504548"/>
              </a:xfrm>
            </p:grpSpPr>
            <p:sp>
              <p:nvSpPr>
                <p:cNvPr id="37" name="Rectangle 36">
                  <a:extLst>
                    <a:ext uri="{FF2B5EF4-FFF2-40B4-BE49-F238E27FC236}">
                      <a16:creationId xmlns:a16="http://schemas.microsoft.com/office/drawing/2014/main" id="{2FBB19F9-7697-43FC-ACDC-1F80F9372EB6}"/>
                    </a:ext>
                  </a:extLst>
                </p:cNvPr>
                <p:cNvSpPr/>
                <p:nvPr/>
              </p:nvSpPr>
              <p:spPr>
                <a:xfrm rot="2700000">
                  <a:off x="8269002" y="5563077"/>
                  <a:ext cx="504548" cy="5045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F89561B8-03CA-4EF8-B5BF-79D72249E7F1}"/>
                        </a:ext>
                      </a:extLst>
                    </p:cNvPr>
                    <p:cNvSpPr txBox="1"/>
                    <p:nvPr/>
                  </p:nvSpPr>
                  <p:spPr>
                    <a:xfrm>
                      <a:off x="8282278" y="5567966"/>
                      <a:ext cx="510584" cy="43725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m:t>
                            </m:r>
                          </m:oMath>
                        </m:oMathPara>
                      </a14:m>
                      <a:endParaRPr lang="en-US" sz="1400" dirty="0"/>
                    </a:p>
                  </p:txBody>
                </p:sp>
              </mc:Choice>
              <mc:Fallback xmlns="">
                <p:sp>
                  <p:nvSpPr>
                    <p:cNvPr id="38" name="TextBox 37">
                      <a:extLst>
                        <a:ext uri="{FF2B5EF4-FFF2-40B4-BE49-F238E27FC236}">
                          <a16:creationId xmlns:a16="http://schemas.microsoft.com/office/drawing/2014/main" id="{F89561B8-03CA-4EF8-B5BF-79D72249E7F1}"/>
                        </a:ext>
                      </a:extLst>
                    </p:cNvPr>
                    <p:cNvSpPr txBox="1">
                      <a:spLocks noRot="1" noChangeAspect="1" noMove="1" noResize="1" noEditPoints="1" noAdjustHandles="1" noChangeArrowheads="1" noChangeShapeType="1" noTextEdit="1"/>
                    </p:cNvSpPr>
                    <p:nvPr/>
                  </p:nvSpPr>
                  <p:spPr>
                    <a:xfrm>
                      <a:off x="8282278" y="5567966"/>
                      <a:ext cx="510584" cy="437253"/>
                    </a:xfrm>
                    <a:prstGeom prst="rect">
                      <a:avLst/>
                    </a:prstGeom>
                    <a:blipFill>
                      <a:blip r:embed="rId8"/>
                      <a:stretch>
                        <a:fillRect/>
                      </a:stretch>
                    </a:blipFill>
                  </p:spPr>
                  <p:txBody>
                    <a:bodyPr/>
                    <a:lstStyle/>
                    <a:p>
                      <a:r>
                        <a:rPr lang="en-US">
                          <a:noFill/>
                        </a:rPr>
                        <a:t> </a:t>
                      </a:r>
                    </a:p>
                  </p:txBody>
                </p:sp>
              </mc:Fallback>
            </mc:AlternateContent>
          </p:grpSp>
          <p:sp>
            <p:nvSpPr>
              <p:cNvPr id="43" name="Rectangle 42">
                <a:extLst>
                  <a:ext uri="{FF2B5EF4-FFF2-40B4-BE49-F238E27FC236}">
                    <a16:creationId xmlns:a16="http://schemas.microsoft.com/office/drawing/2014/main" id="{AD5DCE60-6AC6-4797-BC84-F914AEA04506}"/>
                  </a:ext>
                </a:extLst>
              </p:cNvPr>
              <p:cNvSpPr/>
              <p:nvPr/>
            </p:nvSpPr>
            <p:spPr>
              <a:xfrm>
                <a:off x="8226066" y="5078027"/>
                <a:ext cx="3297150" cy="1029809"/>
              </a:xfrm>
              <a:prstGeom prst="rect">
                <a:avLst/>
              </a:prstGeom>
              <a:noFill/>
              <a:ln>
                <a:prstDash val="lg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70" name="TextBox 69">
              <a:extLst>
                <a:ext uri="{FF2B5EF4-FFF2-40B4-BE49-F238E27FC236}">
                  <a16:creationId xmlns:a16="http://schemas.microsoft.com/office/drawing/2014/main" id="{6FE231CD-DCD8-4CC7-AF4D-3FC71A0CEF82}"/>
                </a:ext>
              </a:extLst>
            </p:cNvPr>
            <p:cNvSpPr txBox="1"/>
            <p:nvPr/>
          </p:nvSpPr>
          <p:spPr>
            <a:xfrm>
              <a:off x="7141804" y="5895134"/>
              <a:ext cx="2448747" cy="307777"/>
            </a:xfrm>
            <a:prstGeom prst="rect">
              <a:avLst/>
            </a:prstGeom>
            <a:noFill/>
          </p:spPr>
          <p:txBody>
            <a:bodyPr wrap="none" rtlCol="0">
              <a:spAutoFit/>
            </a:bodyPr>
            <a:lstStyle/>
            <a:p>
              <a:r>
                <a:rPr lang="en-US" sz="1400" dirty="0"/>
                <a:t>One successful test is sufficient</a:t>
              </a:r>
            </a:p>
          </p:txBody>
        </p:sp>
      </p:grpSp>
      <p:sp>
        <p:nvSpPr>
          <p:cNvPr id="64" name="TextBox 63">
            <a:extLst>
              <a:ext uri="{FF2B5EF4-FFF2-40B4-BE49-F238E27FC236}">
                <a16:creationId xmlns:a16="http://schemas.microsoft.com/office/drawing/2014/main" id="{F39EF982-F0C1-08C1-015E-464CAC880367}"/>
              </a:ext>
            </a:extLst>
          </p:cNvPr>
          <p:cNvSpPr txBox="1"/>
          <p:nvPr/>
        </p:nvSpPr>
        <p:spPr>
          <a:xfrm>
            <a:off x="3843266" y="4840930"/>
            <a:ext cx="2651175" cy="307777"/>
          </a:xfrm>
          <a:prstGeom prst="rect">
            <a:avLst/>
          </a:prstGeom>
          <a:noFill/>
        </p:spPr>
        <p:txBody>
          <a:bodyPr wrap="none" rtlCol="0">
            <a:spAutoFit/>
          </a:bodyPr>
          <a:lstStyle/>
          <a:p>
            <a:pPr algn="ctr"/>
            <a:r>
              <a:rPr lang="en-US" sz="1400" dirty="0"/>
              <a:t>Countable disjunction (logical OR)</a:t>
            </a:r>
          </a:p>
        </p:txBody>
      </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080B7EC6-1AD1-6B2A-735C-13FED3044EBD}"/>
                  </a:ext>
                </a:extLst>
              </p:cNvPr>
              <p:cNvSpPr txBox="1"/>
              <p:nvPr/>
            </p:nvSpPr>
            <p:spPr>
              <a:xfrm>
                <a:off x="6429492" y="2922092"/>
                <a:ext cx="5666593" cy="1938992"/>
              </a:xfrm>
              <a:prstGeom prst="rect">
                <a:avLst/>
              </a:prstGeom>
              <a:noFill/>
            </p:spPr>
            <p:txBody>
              <a:bodyPr wrap="square" rtlCol="0">
                <a:spAutoFit/>
              </a:bodyPr>
              <a:lstStyle/>
              <a:p>
                <a:r>
                  <a:rPr lang="en-US" sz="2400" dirty="0">
                    <a:solidFill>
                      <a:schemeClr val="accent6">
                        <a:lumMod val="75000"/>
                      </a:schemeClr>
                    </a:solidFill>
                    <a:latin typeface="Alice" panose="00000500000000000000" pitchFamily="2" charset="0"/>
                  </a:rPr>
                  <a:t>Logic of verifiable statements recovers fundamental mathematical structures (i.e. topologies and </a:t>
                </a:r>
                <a14:m>
                  <m:oMath xmlns:m="http://schemas.openxmlformats.org/officeDocument/2006/math">
                    <m:r>
                      <a:rPr lang="en-US" sz="2400" b="0" i="1" smtClean="0">
                        <a:solidFill>
                          <a:schemeClr val="accent6">
                            <a:lumMod val="75000"/>
                          </a:schemeClr>
                        </a:solidFill>
                        <a:latin typeface="Cambria Math" panose="02040503050406030204" pitchFamily="18" charset="0"/>
                      </a:rPr>
                      <m:t>𝜎</m:t>
                    </m:r>
                  </m:oMath>
                </a14:m>
                <a:r>
                  <a:rPr lang="en-US" sz="2400" dirty="0">
                    <a:solidFill>
                      <a:schemeClr val="accent6">
                        <a:lumMod val="75000"/>
                      </a:schemeClr>
                    </a:solidFill>
                    <a:latin typeface="Alice" panose="00000500000000000000" pitchFamily="2" charset="0"/>
                  </a:rPr>
                  <a:t>-algebras): all math used in physics built</a:t>
                </a:r>
                <a:br>
                  <a:rPr lang="en-US" sz="2400" dirty="0">
                    <a:solidFill>
                      <a:schemeClr val="accent6">
                        <a:lumMod val="75000"/>
                      </a:schemeClr>
                    </a:solidFill>
                    <a:latin typeface="Alice" panose="00000500000000000000" pitchFamily="2" charset="0"/>
                  </a:rPr>
                </a:br>
                <a:r>
                  <a:rPr lang="en-US" sz="2400" dirty="0">
                    <a:solidFill>
                      <a:schemeClr val="accent6">
                        <a:lumMod val="75000"/>
                      </a:schemeClr>
                    </a:solidFill>
                    <a:latin typeface="Alice" panose="00000500000000000000" pitchFamily="2" charset="0"/>
                  </a:rPr>
                  <a:t>upon them</a:t>
                </a:r>
              </a:p>
            </p:txBody>
          </p:sp>
        </mc:Choice>
        <mc:Fallback xmlns="">
          <p:sp>
            <p:nvSpPr>
              <p:cNvPr id="73" name="TextBox 72">
                <a:extLst>
                  <a:ext uri="{FF2B5EF4-FFF2-40B4-BE49-F238E27FC236}">
                    <a16:creationId xmlns:a16="http://schemas.microsoft.com/office/drawing/2014/main" id="{080B7EC6-1AD1-6B2A-735C-13FED3044EBD}"/>
                  </a:ext>
                </a:extLst>
              </p:cNvPr>
              <p:cNvSpPr txBox="1">
                <a:spLocks noRot="1" noChangeAspect="1" noMove="1" noResize="1" noEditPoints="1" noAdjustHandles="1" noChangeArrowheads="1" noChangeShapeType="1" noTextEdit="1"/>
              </p:cNvSpPr>
              <p:nvPr/>
            </p:nvSpPr>
            <p:spPr>
              <a:xfrm>
                <a:off x="6429492" y="2922092"/>
                <a:ext cx="5666593" cy="1938992"/>
              </a:xfrm>
              <a:prstGeom prst="rect">
                <a:avLst/>
              </a:prstGeom>
              <a:blipFill>
                <a:blip r:embed="rId20"/>
                <a:stretch>
                  <a:fillRect l="-1722" t="-2201" r="-1292" b="-6604"/>
                </a:stretch>
              </a:blipFill>
            </p:spPr>
            <p:txBody>
              <a:bodyPr/>
              <a:lstStyle/>
              <a:p>
                <a:r>
                  <a:rPr lang="en-US">
                    <a:noFill/>
                  </a:rPr>
                  <a:t> </a:t>
                </a:r>
              </a:p>
            </p:txBody>
          </p:sp>
        </mc:Fallback>
      </mc:AlternateContent>
      <p:sp>
        <p:nvSpPr>
          <p:cNvPr id="72" name="TextBox 71">
            <a:extLst>
              <a:ext uri="{FF2B5EF4-FFF2-40B4-BE49-F238E27FC236}">
                <a16:creationId xmlns:a16="http://schemas.microsoft.com/office/drawing/2014/main" id="{CD2CAE86-B98C-ED6F-E9F8-F358AFEE106D}"/>
              </a:ext>
            </a:extLst>
          </p:cNvPr>
          <p:cNvSpPr txBox="1"/>
          <p:nvPr/>
        </p:nvSpPr>
        <p:spPr>
          <a:xfrm>
            <a:off x="400782" y="356527"/>
            <a:ext cx="6096000" cy="830997"/>
          </a:xfrm>
          <a:prstGeom prst="rect">
            <a:avLst/>
          </a:prstGeom>
          <a:noFill/>
        </p:spPr>
        <p:txBody>
          <a:bodyPr wrap="square">
            <a:spAutoFit/>
          </a:bodyPr>
          <a:lstStyle/>
          <a:p>
            <a:r>
              <a:rPr lang="en-US" sz="2400" b="1" dirty="0"/>
              <a:t>Verifiable statements</a:t>
            </a:r>
            <a:r>
              <a:rPr lang="en-US" sz="2400" dirty="0"/>
              <a:t>: assertions that can be experimentally verified in a finite time</a:t>
            </a:r>
          </a:p>
        </p:txBody>
      </p:sp>
      <mc:AlternateContent xmlns:mc="http://schemas.openxmlformats.org/markup-compatibility/2006" xmlns:a14="http://schemas.microsoft.com/office/drawing/2010/main">
        <mc:Choice Requires="a14">
          <p:sp>
            <p:nvSpPr>
              <p:cNvPr id="75" name="Rectangle 74">
                <a:extLst>
                  <a:ext uri="{FF2B5EF4-FFF2-40B4-BE49-F238E27FC236}">
                    <a16:creationId xmlns:a16="http://schemas.microsoft.com/office/drawing/2014/main" id="{A7D774AB-7275-67A5-137B-4EA037397200}"/>
                  </a:ext>
                </a:extLst>
              </p:cNvPr>
              <p:cNvSpPr/>
              <p:nvPr/>
            </p:nvSpPr>
            <p:spPr>
              <a:xfrm>
                <a:off x="305172" y="1478399"/>
                <a:ext cx="6096000" cy="1077218"/>
              </a:xfrm>
              <a:prstGeom prst="rect">
                <a:avLst/>
              </a:prstGeom>
            </p:spPr>
            <p:txBody>
              <a:bodyPr>
                <a:spAutoFit/>
              </a:bodyPr>
              <a:lstStyle/>
              <a:p>
                <a:r>
                  <a:rPr lang="en-US" sz="1600" dirty="0"/>
                  <a:t>Examples:</a:t>
                </a:r>
              </a:p>
              <a:p>
                <a:pPr lvl="1"/>
                <a:r>
                  <a:rPr lang="en-US" sz="1600" dirty="0"/>
                  <a:t>The mass of the photon is less than </a:t>
                </a:r>
                <a14:m>
                  <m:oMath xmlns:m="http://schemas.openxmlformats.org/officeDocument/2006/math">
                    <m:sSup>
                      <m:sSupPr>
                        <m:ctrlPr>
                          <a:rPr lang="en-US" sz="1600" i="1">
                            <a:latin typeface="Cambria Math" panose="02040503050406030204" pitchFamily="18" charset="0"/>
                          </a:rPr>
                        </m:ctrlPr>
                      </m:sSupPr>
                      <m:e>
                        <m:r>
                          <a:rPr lang="en-US" sz="1600" i="1">
                            <a:latin typeface="Cambria Math" panose="02040503050406030204" pitchFamily="18" charset="0"/>
                          </a:rPr>
                          <m:t>10</m:t>
                        </m:r>
                      </m:e>
                      <m:sup>
                        <m:r>
                          <a:rPr lang="en-US" sz="1600" i="1">
                            <a:latin typeface="Cambria Math" panose="02040503050406030204" pitchFamily="18" charset="0"/>
                          </a:rPr>
                          <m:t>−13</m:t>
                        </m:r>
                      </m:sup>
                    </m:sSup>
                  </m:oMath>
                </a14:m>
                <a:r>
                  <a:rPr lang="en-US" sz="1600" dirty="0"/>
                  <a:t> eV</a:t>
                </a:r>
              </a:p>
              <a:p>
                <a:pPr lvl="1"/>
                <a:r>
                  <a:rPr lang="en-US" sz="1600" dirty="0"/>
                  <a:t>If I take </a:t>
                </a:r>
                <a14:m>
                  <m:oMath xmlns:m="http://schemas.openxmlformats.org/officeDocument/2006/math">
                    <m:r>
                      <a:rPr lang="en-US" sz="1600">
                        <a:latin typeface="Cambria Math" panose="02040503050406030204" pitchFamily="18" charset="0"/>
                      </a:rPr>
                      <m:t>2</m:t>
                    </m:r>
                    <m:r>
                      <a:rPr lang="en-US" sz="1600" i="1">
                        <a:latin typeface="Cambria Math" panose="02040503050406030204" pitchFamily="18" charset="0"/>
                      </a:rPr>
                      <m:t>±0.01</m:t>
                    </m:r>
                  </m:oMath>
                </a14:m>
                <a:r>
                  <a:rPr lang="en-US" sz="1600" dirty="0"/>
                  <a:t> Kg of Sodium-24 and wait </a:t>
                </a:r>
                <a14:m>
                  <m:oMath xmlns:m="http://schemas.openxmlformats.org/officeDocument/2006/math">
                    <m:r>
                      <a:rPr lang="en-US" sz="1600" i="1">
                        <a:latin typeface="Cambria Math" panose="02040503050406030204" pitchFamily="18" charset="0"/>
                      </a:rPr>
                      <m:t>15±0.01</m:t>
                    </m:r>
                  </m:oMath>
                </a14:m>
                <a:r>
                  <a:rPr lang="en-US" sz="1600" dirty="0"/>
                  <a:t> hours there will be only </a:t>
                </a:r>
                <a14:m>
                  <m:oMath xmlns:m="http://schemas.openxmlformats.org/officeDocument/2006/math">
                    <m:r>
                      <a:rPr lang="en-US" sz="1600" dirty="0">
                        <a:latin typeface="Cambria Math" panose="02040503050406030204" pitchFamily="18" charset="0"/>
                      </a:rPr>
                      <m:t>1</m:t>
                    </m:r>
                    <m:r>
                      <a:rPr lang="en-US" sz="1600" i="1">
                        <a:latin typeface="Cambria Math" panose="02040503050406030204" pitchFamily="18" charset="0"/>
                      </a:rPr>
                      <m:t>±0.01</m:t>
                    </m:r>
                  </m:oMath>
                </a14:m>
                <a:r>
                  <a:rPr lang="en-US" sz="1600" dirty="0"/>
                  <a:t> Kg left</a:t>
                </a:r>
              </a:p>
            </p:txBody>
          </p:sp>
        </mc:Choice>
        <mc:Fallback xmlns="">
          <p:sp>
            <p:nvSpPr>
              <p:cNvPr id="75" name="Rectangle 74">
                <a:extLst>
                  <a:ext uri="{FF2B5EF4-FFF2-40B4-BE49-F238E27FC236}">
                    <a16:creationId xmlns:a16="http://schemas.microsoft.com/office/drawing/2014/main" id="{A7D774AB-7275-67A5-137B-4EA037397200}"/>
                  </a:ext>
                </a:extLst>
              </p:cNvPr>
              <p:cNvSpPr>
                <a:spLocks noRot="1" noChangeAspect="1" noMove="1" noResize="1" noEditPoints="1" noAdjustHandles="1" noChangeArrowheads="1" noChangeShapeType="1" noTextEdit="1"/>
              </p:cNvSpPr>
              <p:nvPr/>
            </p:nvSpPr>
            <p:spPr>
              <a:xfrm>
                <a:off x="305172" y="1478399"/>
                <a:ext cx="6096000" cy="1077218"/>
              </a:xfrm>
              <a:prstGeom prst="rect">
                <a:avLst/>
              </a:prstGeom>
              <a:blipFill>
                <a:blip r:embed="rId21"/>
                <a:stretch>
                  <a:fillRect l="-500" t="-1705" r="-1200" b="-68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Rectangle 86">
                <a:extLst>
                  <a:ext uri="{FF2B5EF4-FFF2-40B4-BE49-F238E27FC236}">
                    <a16:creationId xmlns:a16="http://schemas.microsoft.com/office/drawing/2014/main" id="{B1A41629-EE31-5200-35E8-963130B2D4D9}"/>
                  </a:ext>
                </a:extLst>
              </p:cNvPr>
              <p:cNvSpPr/>
              <p:nvPr/>
            </p:nvSpPr>
            <p:spPr>
              <a:xfrm>
                <a:off x="305172" y="2807686"/>
                <a:ext cx="6096000" cy="1569660"/>
              </a:xfrm>
              <a:prstGeom prst="rect">
                <a:avLst/>
              </a:prstGeom>
            </p:spPr>
            <p:txBody>
              <a:bodyPr>
                <a:spAutoFit/>
              </a:bodyPr>
              <a:lstStyle/>
              <a:p>
                <a:r>
                  <a:rPr lang="en-US" sz="1600" dirty="0"/>
                  <a:t>Counterexamples:</a:t>
                </a:r>
              </a:p>
              <a:p>
                <a:pPr lvl="1"/>
                <a:r>
                  <a:rPr lang="en-US" sz="1600" dirty="0"/>
                  <a:t>It is immoral to kill one person to save ten (not universal and/or evidence-based)</a:t>
                </a:r>
              </a:p>
              <a:p>
                <a:pPr lvl="1"/>
                <a:r>
                  <a:rPr lang="en-US" sz="1600" dirty="0"/>
                  <a:t>The number 4 is prime (not evidence-based)</a:t>
                </a:r>
              </a:p>
              <a:p>
                <a:pPr lvl="1"/>
                <a:r>
                  <a:rPr lang="en-US" sz="1600" dirty="0"/>
                  <a:t>The mass of the photon is exactly </a:t>
                </a:r>
                <a14:m>
                  <m:oMath xmlns:m="http://schemas.openxmlformats.org/officeDocument/2006/math">
                    <m:r>
                      <a:rPr lang="en-US" sz="1600" i="1">
                        <a:latin typeface="Cambria Math" panose="02040503050406030204" pitchFamily="18" charset="0"/>
                      </a:rPr>
                      <m:t>0</m:t>
                    </m:r>
                  </m:oMath>
                </a14:m>
                <a:r>
                  <a:rPr lang="en-US" sz="1600" dirty="0"/>
                  <a:t> eV (not verifiable due to infinite precision)</a:t>
                </a:r>
              </a:p>
            </p:txBody>
          </p:sp>
        </mc:Choice>
        <mc:Fallback xmlns="">
          <p:sp>
            <p:nvSpPr>
              <p:cNvPr id="87" name="Rectangle 86">
                <a:extLst>
                  <a:ext uri="{FF2B5EF4-FFF2-40B4-BE49-F238E27FC236}">
                    <a16:creationId xmlns:a16="http://schemas.microsoft.com/office/drawing/2014/main" id="{B1A41629-EE31-5200-35E8-963130B2D4D9}"/>
                  </a:ext>
                </a:extLst>
              </p:cNvPr>
              <p:cNvSpPr>
                <a:spLocks noRot="1" noChangeAspect="1" noMove="1" noResize="1" noEditPoints="1" noAdjustHandles="1" noChangeArrowheads="1" noChangeShapeType="1" noTextEdit="1"/>
              </p:cNvSpPr>
              <p:nvPr/>
            </p:nvSpPr>
            <p:spPr>
              <a:xfrm>
                <a:off x="305172" y="2807686"/>
                <a:ext cx="6096000" cy="1569660"/>
              </a:xfrm>
              <a:prstGeom prst="rect">
                <a:avLst/>
              </a:prstGeom>
              <a:blipFill>
                <a:blip r:embed="rId22"/>
                <a:stretch>
                  <a:fillRect l="-500" t="-1167" b="-4280"/>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F8BE5B3C-7B7A-8413-21B3-A7E9D2B3BBCB}"/>
              </a:ext>
            </a:extLst>
          </p:cNvPr>
          <p:cNvSpPr>
            <a:spLocks noGrp="1"/>
          </p:cNvSpPr>
          <p:nvPr>
            <p:ph type="sldNum" sz="quarter" idx="13"/>
          </p:nvPr>
        </p:nvSpPr>
        <p:spPr/>
        <p:txBody>
          <a:bodyPr/>
          <a:lstStyle/>
          <a:p>
            <a:fld id="{F47845EA-7733-40EE-B074-20032348B727}" type="slidenum">
              <a:rPr lang="en-US" smtClean="0"/>
              <a:t>12</a:t>
            </a:fld>
            <a:endParaRPr lang="en-US"/>
          </a:p>
        </p:txBody>
      </p:sp>
    </p:spTree>
    <p:extLst>
      <p:ext uri="{BB962C8B-B14F-4D97-AF65-F5344CB8AC3E}">
        <p14:creationId xmlns:p14="http://schemas.microsoft.com/office/powerpoint/2010/main" val="2217760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22E3B0-D0D7-F856-FDF3-08C48830D1A9}"/>
              </a:ext>
            </a:extLst>
          </p:cNvPr>
          <p:cNvSpPr>
            <a:spLocks noGrp="1"/>
          </p:cNvSpPr>
          <p:nvPr>
            <p:ph type="ftr" sz="quarter" idx="11"/>
          </p:nvPr>
        </p:nvSpPr>
        <p:spPr/>
        <p:txBody>
          <a:bodyPr/>
          <a:lstStyle/>
          <a:p>
            <a:r>
              <a:rPr lang="en-US"/>
              <a:t>Gabriele Carcassi and Christine A. Aidala - University of Michigan</a:t>
            </a: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AEE3A13-D0DB-1948-D72D-ED4B53081129}"/>
                  </a:ext>
                </a:extLst>
              </p:cNvPr>
              <p:cNvSpPr txBox="1"/>
              <p:nvPr/>
            </p:nvSpPr>
            <p:spPr>
              <a:xfrm>
                <a:off x="603681" y="2396435"/>
                <a:ext cx="6403204" cy="2062103"/>
              </a:xfrm>
              <a:prstGeom prst="rect">
                <a:avLst/>
              </a:prstGeom>
              <a:noFill/>
            </p:spPr>
            <p:txBody>
              <a:bodyPr wrap="square" rtlCol="0">
                <a:spAutoFit/>
              </a:bodyPr>
              <a:lstStyle/>
              <a:p>
                <a:pPr algn="ctr"/>
                <a:r>
                  <a:rPr lang="en-US" sz="3200" dirty="0">
                    <a:solidFill>
                      <a:schemeClr val="accent6">
                        <a:lumMod val="75000"/>
                      </a:schemeClr>
                    </a:solidFill>
                  </a:rPr>
                  <a:t>Physical theories are models based on idealized verifiable statements</a:t>
                </a:r>
                <a:br>
                  <a:rPr lang="en-US" sz="3200" dirty="0">
                    <a:solidFill>
                      <a:schemeClr val="accent6">
                        <a:lumMod val="75000"/>
                      </a:schemeClr>
                    </a:solidFill>
                  </a:rPr>
                </a:br>
                <a14:m>
                  <m:oMathPara xmlns:m="http://schemas.openxmlformats.org/officeDocument/2006/math">
                    <m:oMathParaPr>
                      <m:jc m:val="centerGroup"/>
                    </m:oMathParaPr>
                    <m:oMath xmlns:m="http://schemas.openxmlformats.org/officeDocument/2006/math">
                      <m:r>
                        <a:rPr lang="en-US" sz="3200" b="0" i="1" smtClean="0">
                          <a:solidFill>
                            <a:schemeClr val="accent6">
                              <a:lumMod val="75000"/>
                            </a:schemeClr>
                          </a:solidFill>
                          <a:latin typeface="Cambria Math" panose="02040503050406030204" pitchFamily="18" charset="0"/>
                        </a:rPr>
                        <m:t>⇒</m:t>
                      </m:r>
                    </m:oMath>
                  </m:oMathPara>
                </a14:m>
                <a:br>
                  <a:rPr lang="en-US" sz="3200" b="0" dirty="0">
                    <a:solidFill>
                      <a:schemeClr val="accent6">
                        <a:lumMod val="75000"/>
                      </a:schemeClr>
                    </a:solidFill>
                  </a:rPr>
                </a:br>
                <a:r>
                  <a:rPr lang="en-US" sz="3200" dirty="0">
                    <a:solidFill>
                      <a:schemeClr val="accent6">
                        <a:lumMod val="75000"/>
                      </a:schemeClr>
                    </a:solidFill>
                  </a:rPr>
                  <a:t>Correct mathematical structures. </a:t>
                </a:r>
              </a:p>
            </p:txBody>
          </p:sp>
        </mc:Choice>
        <mc:Fallback xmlns="">
          <p:sp>
            <p:nvSpPr>
              <p:cNvPr id="4" name="TextBox 3">
                <a:extLst>
                  <a:ext uri="{FF2B5EF4-FFF2-40B4-BE49-F238E27FC236}">
                    <a16:creationId xmlns:a16="http://schemas.microsoft.com/office/drawing/2014/main" id="{3AEE3A13-D0DB-1948-D72D-ED4B53081129}"/>
                  </a:ext>
                </a:extLst>
              </p:cNvPr>
              <p:cNvSpPr txBox="1">
                <a:spLocks noRot="1" noChangeAspect="1" noMove="1" noResize="1" noEditPoints="1" noAdjustHandles="1" noChangeArrowheads="1" noChangeShapeType="1" noTextEdit="1"/>
              </p:cNvSpPr>
              <p:nvPr/>
            </p:nvSpPr>
            <p:spPr>
              <a:xfrm>
                <a:off x="603681" y="2396435"/>
                <a:ext cx="6403204" cy="2062103"/>
              </a:xfrm>
              <a:prstGeom prst="rect">
                <a:avLst/>
              </a:prstGeom>
              <a:blipFill>
                <a:blip r:embed="rId2"/>
                <a:stretch>
                  <a:fillRect t="-3846" r="-2000" b="-8876"/>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B89C22D-10B1-1B0C-CB56-9760057F7778}"/>
              </a:ext>
            </a:extLst>
          </p:cNvPr>
          <p:cNvSpPr txBox="1"/>
          <p:nvPr/>
        </p:nvSpPr>
        <p:spPr>
          <a:xfrm>
            <a:off x="347226" y="321661"/>
            <a:ext cx="7127534" cy="1569660"/>
          </a:xfrm>
          <a:prstGeom prst="rect">
            <a:avLst/>
          </a:prstGeom>
          <a:noFill/>
        </p:spPr>
        <p:txBody>
          <a:bodyPr wrap="square" rtlCol="0">
            <a:spAutoFit/>
          </a:bodyPr>
          <a:lstStyle/>
          <a:p>
            <a:r>
              <a:rPr lang="en-US" sz="2400" b="0" dirty="0"/>
              <a:t>Fundamental mathematical structures capture experimental verifiability. Use of real valued quantities is equivalent to a set of highly idealized assumptions on experimentally verifiable statements.</a:t>
            </a:r>
            <a:endParaRPr lang="en-US" sz="2400" dirty="0"/>
          </a:p>
        </p:txBody>
      </p:sp>
      <p:sp>
        <p:nvSpPr>
          <p:cNvPr id="6" name="TextBox 5">
            <a:extLst>
              <a:ext uri="{FF2B5EF4-FFF2-40B4-BE49-F238E27FC236}">
                <a16:creationId xmlns:a16="http://schemas.microsoft.com/office/drawing/2014/main" id="{0AD6DECB-04E5-A022-6E94-70728B1744F3}"/>
              </a:ext>
            </a:extLst>
          </p:cNvPr>
          <p:cNvSpPr txBox="1"/>
          <p:nvPr/>
        </p:nvSpPr>
        <p:spPr>
          <a:xfrm>
            <a:off x="358317" y="4827319"/>
            <a:ext cx="8574204" cy="1569660"/>
          </a:xfrm>
          <a:prstGeom prst="rect">
            <a:avLst/>
          </a:prstGeom>
          <a:noFill/>
        </p:spPr>
        <p:txBody>
          <a:bodyPr wrap="square" rtlCol="0">
            <a:spAutoFit/>
          </a:bodyPr>
          <a:lstStyle/>
          <a:p>
            <a:r>
              <a:rPr lang="en-US" sz="2400" dirty="0">
                <a:solidFill>
                  <a:srgbClr val="C00000"/>
                </a:solidFill>
                <a:latin typeface="Alice" panose="00000500000000000000" pitchFamily="2" charset="0"/>
              </a:rPr>
              <a:t>The most basic mathematical structures can be derived through simple reasoning about empirical models. All this could have been developed/understood a hundred years ago. Why wasn’t it?</a:t>
            </a:r>
          </a:p>
        </p:txBody>
      </p:sp>
      <p:sp>
        <p:nvSpPr>
          <p:cNvPr id="7" name="Oval 6">
            <a:extLst>
              <a:ext uri="{FF2B5EF4-FFF2-40B4-BE49-F238E27FC236}">
                <a16:creationId xmlns:a16="http://schemas.microsoft.com/office/drawing/2014/main" id="{2FC34748-DC1B-4988-5C3E-D3D84C881D5F}"/>
              </a:ext>
            </a:extLst>
          </p:cNvPr>
          <p:cNvSpPr/>
          <p:nvPr/>
        </p:nvSpPr>
        <p:spPr>
          <a:xfrm>
            <a:off x="8827663" y="549732"/>
            <a:ext cx="2712515" cy="226049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65A9CC6-AEA2-4663-0597-D65A728B1719}"/>
              </a:ext>
            </a:extLst>
          </p:cNvPr>
          <p:cNvSpPr txBox="1"/>
          <p:nvPr/>
        </p:nvSpPr>
        <p:spPr>
          <a:xfrm>
            <a:off x="7573636" y="183518"/>
            <a:ext cx="2067233" cy="584775"/>
          </a:xfrm>
          <a:prstGeom prst="rect">
            <a:avLst/>
          </a:prstGeom>
          <a:noFill/>
        </p:spPr>
        <p:txBody>
          <a:bodyPr wrap="none" rtlCol="0">
            <a:spAutoFit/>
          </a:bodyPr>
          <a:lstStyle/>
          <a:p>
            <a:pPr algn="ctr"/>
            <a:r>
              <a:rPr lang="en-US" dirty="0"/>
              <a:t>Metaphysical reality</a:t>
            </a:r>
          </a:p>
          <a:p>
            <a:pPr algn="ctr"/>
            <a:r>
              <a:rPr lang="en-US" sz="1400" dirty="0"/>
              <a:t>What really exists</a:t>
            </a:r>
          </a:p>
        </p:txBody>
      </p:sp>
      <p:sp>
        <p:nvSpPr>
          <p:cNvPr id="9" name="Oval 8">
            <a:extLst>
              <a:ext uri="{FF2B5EF4-FFF2-40B4-BE49-F238E27FC236}">
                <a16:creationId xmlns:a16="http://schemas.microsoft.com/office/drawing/2014/main" id="{AE68DB86-A9AF-2D3E-9EB5-106A854A4C4D}"/>
              </a:ext>
            </a:extLst>
          </p:cNvPr>
          <p:cNvSpPr/>
          <p:nvPr/>
        </p:nvSpPr>
        <p:spPr>
          <a:xfrm>
            <a:off x="9960209" y="1657704"/>
            <a:ext cx="1116918" cy="925240"/>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2BA19F3-FF18-9AD2-9802-179CFA2348F6}"/>
              </a:ext>
            </a:extLst>
          </p:cNvPr>
          <p:cNvSpPr txBox="1"/>
          <p:nvPr/>
        </p:nvSpPr>
        <p:spPr>
          <a:xfrm>
            <a:off x="10406521" y="2690242"/>
            <a:ext cx="1689565" cy="800219"/>
          </a:xfrm>
          <a:prstGeom prst="rect">
            <a:avLst/>
          </a:prstGeom>
          <a:noFill/>
        </p:spPr>
        <p:txBody>
          <a:bodyPr wrap="none" rtlCol="0">
            <a:spAutoFit/>
          </a:bodyPr>
          <a:lstStyle/>
          <a:p>
            <a:pPr algn="ctr"/>
            <a:r>
              <a:rPr lang="en-US" dirty="0"/>
              <a:t>Physical reality</a:t>
            </a:r>
          </a:p>
          <a:p>
            <a:pPr algn="ctr"/>
            <a:r>
              <a:rPr lang="en-US" sz="1400" dirty="0"/>
              <a:t>What can be studied</a:t>
            </a:r>
            <a:br>
              <a:rPr lang="en-US" sz="1400" dirty="0"/>
            </a:br>
            <a:r>
              <a:rPr lang="en-US" sz="1400" dirty="0"/>
              <a:t>experimentally</a:t>
            </a:r>
          </a:p>
        </p:txBody>
      </p:sp>
      <p:cxnSp>
        <p:nvCxnSpPr>
          <p:cNvPr id="12" name="Straight Connector 11">
            <a:extLst>
              <a:ext uri="{FF2B5EF4-FFF2-40B4-BE49-F238E27FC236}">
                <a16:creationId xmlns:a16="http://schemas.microsoft.com/office/drawing/2014/main" id="{CE042F84-B669-E9C2-D1A0-42D454B03326}"/>
              </a:ext>
            </a:extLst>
          </p:cNvPr>
          <p:cNvCxnSpPr/>
          <p:nvPr/>
        </p:nvCxnSpPr>
        <p:spPr>
          <a:xfrm>
            <a:off x="10616859" y="2227699"/>
            <a:ext cx="460268" cy="435721"/>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D62592D-A15A-3A53-6C9F-2123D4C2F008}"/>
              </a:ext>
            </a:extLst>
          </p:cNvPr>
          <p:cNvCxnSpPr/>
          <p:nvPr/>
        </p:nvCxnSpPr>
        <p:spPr>
          <a:xfrm>
            <a:off x="8873976" y="768293"/>
            <a:ext cx="472542" cy="281119"/>
          </a:xfrm>
          <a:prstGeom prst="line">
            <a:avLst/>
          </a:prstGeom>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3FD5FB26-F65B-8943-C507-AD99319DACC1}"/>
              </a:ext>
            </a:extLst>
          </p:cNvPr>
          <p:cNvSpPr/>
          <p:nvPr/>
        </p:nvSpPr>
        <p:spPr>
          <a:xfrm>
            <a:off x="9177885" y="2965708"/>
            <a:ext cx="509364" cy="483282"/>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1896AD5-A912-456D-3853-E43FE98C848C}"/>
              </a:ext>
            </a:extLst>
          </p:cNvPr>
          <p:cNvSpPr txBox="1"/>
          <p:nvPr/>
        </p:nvSpPr>
        <p:spPr>
          <a:xfrm>
            <a:off x="7474760" y="2490303"/>
            <a:ext cx="1752082" cy="800219"/>
          </a:xfrm>
          <a:prstGeom prst="rect">
            <a:avLst/>
          </a:prstGeom>
          <a:noFill/>
        </p:spPr>
        <p:txBody>
          <a:bodyPr wrap="none" rtlCol="0">
            <a:spAutoFit/>
          </a:bodyPr>
          <a:lstStyle/>
          <a:p>
            <a:pPr algn="ctr"/>
            <a:r>
              <a:rPr lang="en-US" dirty="0"/>
              <a:t>Physical theories</a:t>
            </a:r>
          </a:p>
          <a:p>
            <a:pPr algn="ctr"/>
            <a:r>
              <a:rPr lang="en-US" sz="1400" dirty="0"/>
              <a:t>Idealized account</a:t>
            </a:r>
            <a:br>
              <a:rPr lang="en-US" sz="1400" dirty="0"/>
            </a:br>
            <a:r>
              <a:rPr lang="en-US" sz="1400" dirty="0"/>
              <a:t>of physical reality</a:t>
            </a:r>
          </a:p>
        </p:txBody>
      </p:sp>
      <p:sp>
        <p:nvSpPr>
          <p:cNvPr id="17" name="Arrow: Down 16">
            <a:extLst>
              <a:ext uri="{FF2B5EF4-FFF2-40B4-BE49-F238E27FC236}">
                <a16:creationId xmlns:a16="http://schemas.microsoft.com/office/drawing/2014/main" id="{534842D5-74C3-2441-56AE-0AD9400CAF18}"/>
              </a:ext>
            </a:extLst>
          </p:cNvPr>
          <p:cNvSpPr/>
          <p:nvPr/>
        </p:nvSpPr>
        <p:spPr>
          <a:xfrm rot="2407524">
            <a:off x="9767764" y="2454426"/>
            <a:ext cx="165696" cy="568002"/>
          </a:xfrm>
          <a:prstGeom prst="downArrow">
            <a:avLst/>
          </a:prstGeom>
          <a:gradFill flip="none" rotWithShape="1">
            <a:gsLst>
              <a:gs pos="0">
                <a:srgbClr val="5B9BD5"/>
              </a:gs>
              <a:gs pos="100000">
                <a:srgbClr val="70AD47"/>
              </a:gs>
            </a:gsLst>
            <a:path path="circle">
              <a:fillToRect l="50000" t="130000" r="50000" b="-3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1D758204-1F48-488B-C7DE-D12EC90D2B52}"/>
              </a:ext>
            </a:extLst>
          </p:cNvPr>
          <p:cNvCxnSpPr/>
          <p:nvPr/>
        </p:nvCxnSpPr>
        <p:spPr>
          <a:xfrm>
            <a:off x="9110247" y="2965708"/>
            <a:ext cx="236271" cy="191308"/>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FD91C457-83DE-FEB5-E71E-9C1A30794C5C}"/>
              </a:ext>
            </a:extLst>
          </p:cNvPr>
          <p:cNvSpPr txBox="1"/>
          <p:nvPr/>
        </p:nvSpPr>
        <p:spPr>
          <a:xfrm>
            <a:off x="3557872" y="2041506"/>
            <a:ext cx="3539495" cy="338554"/>
          </a:xfrm>
          <a:prstGeom prst="rect">
            <a:avLst/>
          </a:prstGeom>
          <a:noFill/>
        </p:spPr>
        <p:txBody>
          <a:bodyPr wrap="none" rtlCol="0">
            <a:spAutoFit/>
          </a:bodyPr>
          <a:lstStyle/>
          <a:p>
            <a:r>
              <a:rPr lang="en-US" sz="1600" dirty="0"/>
              <a:t>“Correct viewpoint” because it is fruitful</a:t>
            </a:r>
          </a:p>
        </p:txBody>
      </p:sp>
      <p:cxnSp>
        <p:nvCxnSpPr>
          <p:cNvPr id="22" name="Straight Connector 21">
            <a:extLst>
              <a:ext uri="{FF2B5EF4-FFF2-40B4-BE49-F238E27FC236}">
                <a16:creationId xmlns:a16="http://schemas.microsoft.com/office/drawing/2014/main" id="{183BD642-E17A-65A5-18E7-8B1821815CD2}"/>
              </a:ext>
            </a:extLst>
          </p:cNvPr>
          <p:cNvCxnSpPr/>
          <p:nvPr/>
        </p:nvCxnSpPr>
        <p:spPr>
          <a:xfrm flipV="1">
            <a:off x="4645419" y="2396435"/>
            <a:ext cx="253629" cy="141760"/>
          </a:xfrm>
          <a:prstGeom prst="line">
            <a:avLst/>
          </a:prstGeom>
        </p:spPr>
        <p:style>
          <a:lnRef idx="1">
            <a:schemeClr val="accent1"/>
          </a:lnRef>
          <a:fillRef idx="0">
            <a:schemeClr val="accent1"/>
          </a:fillRef>
          <a:effectRef idx="0">
            <a:schemeClr val="accent1"/>
          </a:effectRef>
          <a:fontRef idx="minor">
            <a:schemeClr val="tx1"/>
          </a:fontRef>
        </p:style>
      </p:cxnSp>
      <p:sp>
        <p:nvSpPr>
          <p:cNvPr id="11" name="Slide Number Placeholder 10">
            <a:extLst>
              <a:ext uri="{FF2B5EF4-FFF2-40B4-BE49-F238E27FC236}">
                <a16:creationId xmlns:a16="http://schemas.microsoft.com/office/drawing/2014/main" id="{175E033C-0375-4E47-9645-3E89CDAA533D}"/>
              </a:ext>
            </a:extLst>
          </p:cNvPr>
          <p:cNvSpPr>
            <a:spLocks noGrp="1"/>
          </p:cNvSpPr>
          <p:nvPr>
            <p:ph type="sldNum" sz="quarter" idx="12"/>
          </p:nvPr>
        </p:nvSpPr>
        <p:spPr/>
        <p:txBody>
          <a:bodyPr/>
          <a:lstStyle/>
          <a:p>
            <a:fld id="{F47845EA-7733-40EE-B074-20032348B727}" type="slidenum">
              <a:rPr lang="en-US" smtClean="0"/>
              <a:t>13</a:t>
            </a:fld>
            <a:endParaRPr lang="en-US"/>
          </a:p>
        </p:txBody>
      </p:sp>
    </p:spTree>
    <p:extLst>
      <p:ext uri="{BB962C8B-B14F-4D97-AF65-F5344CB8AC3E}">
        <p14:creationId xmlns:p14="http://schemas.microsoft.com/office/powerpoint/2010/main" val="286188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7D6EC1-DFF8-97C7-A9DA-BCDB9C77D4E6}"/>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2144D680-698D-FB4F-420E-7EDA6FEE82C1}"/>
              </a:ext>
            </a:extLst>
          </p:cNvPr>
          <p:cNvSpPr txBox="1"/>
          <p:nvPr/>
        </p:nvSpPr>
        <p:spPr>
          <a:xfrm>
            <a:off x="1" y="2041864"/>
            <a:ext cx="12191999" cy="2369880"/>
          </a:xfrm>
          <a:prstGeom prst="rect">
            <a:avLst/>
          </a:prstGeom>
          <a:noFill/>
        </p:spPr>
        <p:txBody>
          <a:bodyPr wrap="square" rtlCol="0">
            <a:spAutoFit/>
          </a:bodyPr>
          <a:lstStyle/>
          <a:p>
            <a:pPr algn="ctr"/>
            <a:r>
              <a:rPr lang="en-US" sz="5400" dirty="0">
                <a:latin typeface="Alice" panose="00000500000000000000" pitchFamily="2" charset="0"/>
              </a:rPr>
              <a:t>The laws of physics</a:t>
            </a:r>
            <a:br>
              <a:rPr lang="en-US" sz="5400" dirty="0">
                <a:latin typeface="Alice" panose="00000500000000000000" pitchFamily="2" charset="0"/>
              </a:rPr>
            </a:br>
            <a:r>
              <a:rPr lang="en-US" sz="5400" dirty="0">
                <a:latin typeface="Alice" panose="00000500000000000000" pitchFamily="2" charset="0"/>
              </a:rPr>
              <a:t>are found experimentally</a:t>
            </a:r>
          </a:p>
          <a:p>
            <a:pPr algn="ctr"/>
            <a:r>
              <a:rPr lang="en-US" sz="4000" dirty="0">
                <a:latin typeface="Alice" panose="00000500000000000000" pitchFamily="2" charset="0"/>
              </a:rPr>
              <a:t>(not by reasoning)</a:t>
            </a:r>
          </a:p>
        </p:txBody>
      </p:sp>
      <p:sp>
        <p:nvSpPr>
          <p:cNvPr id="7" name="TextBox 6">
            <a:extLst>
              <a:ext uri="{FF2B5EF4-FFF2-40B4-BE49-F238E27FC236}">
                <a16:creationId xmlns:a16="http://schemas.microsoft.com/office/drawing/2014/main" id="{F4735E8A-A1AE-0CB7-ED71-00A664DC62C6}"/>
              </a:ext>
            </a:extLst>
          </p:cNvPr>
          <p:cNvSpPr txBox="1"/>
          <p:nvPr/>
        </p:nvSpPr>
        <p:spPr>
          <a:xfrm>
            <a:off x="0" y="355106"/>
            <a:ext cx="12191999" cy="1569660"/>
          </a:xfrm>
          <a:prstGeom prst="rect">
            <a:avLst/>
          </a:prstGeom>
          <a:noFill/>
        </p:spPr>
        <p:txBody>
          <a:bodyPr wrap="square" rtlCol="0">
            <a:spAutoFit/>
          </a:bodyPr>
          <a:lstStyle/>
          <a:p>
            <a:pPr algn="ctr"/>
            <a:r>
              <a:rPr lang="en-US" sz="9600" dirty="0">
                <a:latin typeface="Alice" panose="00000500000000000000" pitchFamily="2" charset="0"/>
              </a:rPr>
              <a:t>4.</a:t>
            </a:r>
            <a:endParaRPr lang="en-US" sz="9600" dirty="0"/>
          </a:p>
        </p:txBody>
      </p:sp>
      <p:sp>
        <p:nvSpPr>
          <p:cNvPr id="5" name="Slide Number Placeholder 4">
            <a:extLst>
              <a:ext uri="{FF2B5EF4-FFF2-40B4-BE49-F238E27FC236}">
                <a16:creationId xmlns:a16="http://schemas.microsoft.com/office/drawing/2014/main" id="{C97999B6-3806-EAAF-EC83-49CFEDF08EB8}"/>
              </a:ext>
            </a:extLst>
          </p:cNvPr>
          <p:cNvSpPr>
            <a:spLocks noGrp="1"/>
          </p:cNvSpPr>
          <p:nvPr>
            <p:ph type="sldNum" sz="quarter" idx="12"/>
          </p:nvPr>
        </p:nvSpPr>
        <p:spPr/>
        <p:txBody>
          <a:bodyPr/>
          <a:lstStyle/>
          <a:p>
            <a:fld id="{F47845EA-7733-40EE-B074-20032348B727}" type="slidenum">
              <a:rPr lang="en-US" smtClean="0"/>
              <a:t>14</a:t>
            </a:fld>
            <a:endParaRPr lang="en-US"/>
          </a:p>
        </p:txBody>
      </p:sp>
    </p:spTree>
    <p:extLst>
      <p:ext uri="{BB962C8B-B14F-4D97-AF65-F5344CB8AC3E}">
        <p14:creationId xmlns:p14="http://schemas.microsoft.com/office/powerpoint/2010/main" val="2402172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9E3FCF-A64F-D4A2-0AE4-1D8209E3DD5C}"/>
              </a:ext>
            </a:extLst>
          </p:cNvPr>
          <p:cNvSpPr>
            <a:spLocks noGrp="1"/>
          </p:cNvSpPr>
          <p:nvPr>
            <p:ph type="ftr" sz="quarter" idx="11"/>
          </p:nvPr>
        </p:nvSpPr>
        <p:spPr/>
        <p:txBody>
          <a:bodyPr/>
          <a:lstStyle/>
          <a:p>
            <a:r>
              <a:rPr lang="en-US"/>
              <a:t>Gabriele Carcassi and Christine A. Aidala - University of Michigan</a:t>
            </a:r>
          </a:p>
        </p:txBody>
      </p:sp>
      <p:sp>
        <p:nvSpPr>
          <p:cNvPr id="8" name="Rectangle 7">
            <a:extLst>
              <a:ext uri="{FF2B5EF4-FFF2-40B4-BE49-F238E27FC236}">
                <a16:creationId xmlns:a16="http://schemas.microsoft.com/office/drawing/2014/main" id="{54550479-927F-2DCD-4765-FC4B65C5FCF7}"/>
              </a:ext>
            </a:extLst>
          </p:cNvPr>
          <p:cNvSpPr/>
          <p:nvPr/>
        </p:nvSpPr>
        <p:spPr>
          <a:xfrm>
            <a:off x="9641860" y="2389632"/>
            <a:ext cx="2176272" cy="5669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C6FFC5B-3611-ED14-37CE-FA37571160D1}"/>
              </a:ext>
            </a:extLst>
          </p:cNvPr>
          <p:cNvSpPr txBox="1"/>
          <p:nvPr/>
        </p:nvSpPr>
        <p:spPr>
          <a:xfrm>
            <a:off x="434963" y="590468"/>
            <a:ext cx="5967867" cy="2246769"/>
          </a:xfrm>
          <a:prstGeom prst="rect">
            <a:avLst/>
          </a:prstGeom>
          <a:noFill/>
        </p:spPr>
        <p:txBody>
          <a:bodyPr wrap="square" rtlCol="0">
            <a:spAutoFit/>
          </a:bodyPr>
          <a:lstStyle/>
          <a:p>
            <a:r>
              <a:rPr lang="en-US" sz="2800" dirty="0">
                <a:solidFill>
                  <a:schemeClr val="accent5">
                    <a:lumMod val="50000"/>
                  </a:schemeClr>
                </a:solidFill>
                <a:latin typeface="Alice" panose="00000500000000000000" pitchFamily="2" charset="0"/>
              </a:rPr>
              <a:t>The laws of physics are found experimentally, not by “reasoning”. The idea that we can sit and think and determine scientific truth is preposterous.</a:t>
            </a:r>
          </a:p>
        </p:txBody>
      </p:sp>
      <p:sp>
        <p:nvSpPr>
          <p:cNvPr id="11" name="TextBox 10">
            <a:extLst>
              <a:ext uri="{FF2B5EF4-FFF2-40B4-BE49-F238E27FC236}">
                <a16:creationId xmlns:a16="http://schemas.microsoft.com/office/drawing/2014/main" id="{E2C634BC-9A72-0F9C-3269-57622FA6FFBE}"/>
              </a:ext>
            </a:extLst>
          </p:cNvPr>
          <p:cNvSpPr txBox="1"/>
          <p:nvPr/>
        </p:nvSpPr>
        <p:spPr>
          <a:xfrm>
            <a:off x="2110909" y="4465234"/>
            <a:ext cx="5337398" cy="1384995"/>
          </a:xfrm>
          <a:prstGeom prst="rect">
            <a:avLst/>
          </a:prstGeom>
          <a:noFill/>
        </p:spPr>
        <p:txBody>
          <a:bodyPr wrap="square" rtlCol="0">
            <a:spAutoFit/>
          </a:bodyPr>
          <a:lstStyle>
            <a:defPPr>
              <a:defRPr lang="en-US"/>
            </a:defPPr>
            <a:lvl1pPr>
              <a:defRPr sz="2800">
                <a:solidFill>
                  <a:schemeClr val="accent5">
                    <a:lumMod val="50000"/>
                  </a:schemeClr>
                </a:solidFill>
                <a:latin typeface="Alice" panose="00000500000000000000" pitchFamily="2" charset="0"/>
              </a:defRPr>
            </a:lvl1pPr>
          </a:lstStyle>
          <a:p>
            <a:r>
              <a:rPr lang="en-US" dirty="0"/>
              <a:t>Galileo found out that objects fall at the same rate through experimentation, not reasoning!</a:t>
            </a:r>
          </a:p>
        </p:txBody>
      </p:sp>
      <p:pic>
        <p:nvPicPr>
          <p:cNvPr id="6" name="Picture 5">
            <a:extLst>
              <a:ext uri="{FF2B5EF4-FFF2-40B4-BE49-F238E27FC236}">
                <a16:creationId xmlns:a16="http://schemas.microsoft.com/office/drawing/2014/main" id="{1A88B3B5-E641-14DD-FE43-BFF779537A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7835" y="317042"/>
            <a:ext cx="5040297" cy="3360198"/>
          </a:xfrm>
          <a:prstGeom prst="rect">
            <a:avLst/>
          </a:prstGeom>
        </p:spPr>
      </p:pic>
      <p:sp>
        <p:nvSpPr>
          <p:cNvPr id="2" name="Slide Number Placeholder 1">
            <a:extLst>
              <a:ext uri="{FF2B5EF4-FFF2-40B4-BE49-F238E27FC236}">
                <a16:creationId xmlns:a16="http://schemas.microsoft.com/office/drawing/2014/main" id="{67104E64-0487-E109-5282-8713BB0DE863}"/>
              </a:ext>
            </a:extLst>
          </p:cNvPr>
          <p:cNvSpPr>
            <a:spLocks noGrp="1"/>
          </p:cNvSpPr>
          <p:nvPr>
            <p:ph type="sldNum" sz="quarter" idx="12"/>
          </p:nvPr>
        </p:nvSpPr>
        <p:spPr/>
        <p:txBody>
          <a:bodyPr/>
          <a:lstStyle/>
          <a:p>
            <a:fld id="{F47845EA-7733-40EE-B074-20032348B727}" type="slidenum">
              <a:rPr lang="en-US" smtClean="0"/>
              <a:t>15</a:t>
            </a:fld>
            <a:endParaRPr lang="en-US"/>
          </a:p>
        </p:txBody>
      </p:sp>
    </p:spTree>
    <p:extLst>
      <p:ext uri="{BB962C8B-B14F-4D97-AF65-F5344CB8AC3E}">
        <p14:creationId xmlns:p14="http://schemas.microsoft.com/office/powerpoint/2010/main" val="2940437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C7AFA2-63D4-A825-CADF-0D560D4AA2B5}"/>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193BE9EF-7E9E-F267-1EA0-C53CBC7BA4CE}"/>
              </a:ext>
            </a:extLst>
          </p:cNvPr>
          <p:cNvSpPr txBox="1"/>
          <p:nvPr/>
        </p:nvSpPr>
        <p:spPr>
          <a:xfrm>
            <a:off x="495012" y="657617"/>
            <a:ext cx="6699526" cy="461665"/>
          </a:xfrm>
          <a:prstGeom prst="rect">
            <a:avLst/>
          </a:prstGeom>
          <a:noFill/>
        </p:spPr>
        <p:txBody>
          <a:bodyPr wrap="none" rtlCol="0">
            <a:spAutoFit/>
          </a:bodyPr>
          <a:lstStyle/>
          <a:p>
            <a:r>
              <a:rPr lang="en-US" sz="2400" dirty="0"/>
              <a:t>Suppose heavier objects fall faster than lighter ones</a:t>
            </a:r>
          </a:p>
        </p:txBody>
      </p:sp>
      <p:grpSp>
        <p:nvGrpSpPr>
          <p:cNvPr id="53" name="Group 52">
            <a:extLst>
              <a:ext uri="{FF2B5EF4-FFF2-40B4-BE49-F238E27FC236}">
                <a16:creationId xmlns:a16="http://schemas.microsoft.com/office/drawing/2014/main" id="{E86274A7-B242-AF67-D4FC-1005D72AC2FD}"/>
              </a:ext>
            </a:extLst>
          </p:cNvPr>
          <p:cNvGrpSpPr/>
          <p:nvPr/>
        </p:nvGrpSpPr>
        <p:grpSpPr>
          <a:xfrm>
            <a:off x="7909846" y="183643"/>
            <a:ext cx="2934959" cy="1785791"/>
            <a:chOff x="7909846" y="183643"/>
            <a:chExt cx="2934959" cy="1785791"/>
          </a:xfrm>
        </p:grpSpPr>
        <p:sp>
          <p:nvSpPr>
            <p:cNvPr id="5" name="Freeform: Shape 4">
              <a:extLst>
                <a:ext uri="{FF2B5EF4-FFF2-40B4-BE49-F238E27FC236}">
                  <a16:creationId xmlns:a16="http://schemas.microsoft.com/office/drawing/2014/main" id="{BE8574E7-2627-0034-2EC2-994457066AD5}"/>
                </a:ext>
              </a:extLst>
            </p:cNvPr>
            <p:cNvSpPr/>
            <p:nvPr/>
          </p:nvSpPr>
          <p:spPr>
            <a:xfrm>
              <a:off x="7909846" y="1091644"/>
              <a:ext cx="1180887" cy="877790"/>
            </a:xfrm>
            <a:custGeom>
              <a:avLst/>
              <a:gdLst>
                <a:gd name="connsiteX0" fmla="*/ 364141 w 574082"/>
                <a:gd name="connsiteY0" fmla="*/ 239135 h 426733"/>
                <a:gd name="connsiteX1" fmla="*/ 204343 w 574082"/>
                <a:gd name="connsiteY1" fmla="*/ 70460 h 426733"/>
                <a:gd name="connsiteX2" fmla="*/ 157 w 574082"/>
                <a:gd name="connsiteY2" fmla="*/ 185869 h 426733"/>
                <a:gd name="connsiteX3" fmla="*/ 177710 w 574082"/>
                <a:gd name="connsiteY3" fmla="*/ 425566 h 426733"/>
                <a:gd name="connsiteX4" fmla="*/ 550572 w 574082"/>
                <a:gd name="connsiteY4" fmla="*/ 265768 h 426733"/>
                <a:gd name="connsiteX5" fmla="*/ 506184 w 574082"/>
                <a:gd name="connsiteY5" fmla="*/ 8316 h 426733"/>
                <a:gd name="connsiteX6" fmla="*/ 266487 w 574082"/>
                <a:gd name="connsiteY6" fmla="*/ 88215 h 42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082" h="426733">
                  <a:moveTo>
                    <a:pt x="364141" y="239135"/>
                  </a:moveTo>
                  <a:cubicBezTo>
                    <a:pt x="314574" y="159236"/>
                    <a:pt x="265007" y="79338"/>
                    <a:pt x="204343" y="70460"/>
                  </a:cubicBezTo>
                  <a:cubicBezTo>
                    <a:pt x="143679" y="61582"/>
                    <a:pt x="4596" y="126685"/>
                    <a:pt x="157" y="185869"/>
                  </a:cubicBezTo>
                  <a:cubicBezTo>
                    <a:pt x="-4282" y="245053"/>
                    <a:pt x="85974" y="412250"/>
                    <a:pt x="177710" y="425566"/>
                  </a:cubicBezTo>
                  <a:cubicBezTo>
                    <a:pt x="269446" y="438882"/>
                    <a:pt x="495826" y="335310"/>
                    <a:pt x="550572" y="265768"/>
                  </a:cubicBezTo>
                  <a:cubicBezTo>
                    <a:pt x="605318" y="196226"/>
                    <a:pt x="553531" y="37908"/>
                    <a:pt x="506184" y="8316"/>
                  </a:cubicBezTo>
                  <a:cubicBezTo>
                    <a:pt x="458837" y="-21276"/>
                    <a:pt x="362662" y="33469"/>
                    <a:pt x="266487" y="88215"/>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50" name="Group 49">
              <a:extLst>
                <a:ext uri="{FF2B5EF4-FFF2-40B4-BE49-F238E27FC236}">
                  <a16:creationId xmlns:a16="http://schemas.microsoft.com/office/drawing/2014/main" id="{84C2DE2C-F33F-CC4E-A269-62F1E11D6502}"/>
                </a:ext>
              </a:extLst>
            </p:cNvPr>
            <p:cNvGrpSpPr/>
            <p:nvPr/>
          </p:nvGrpSpPr>
          <p:grpSpPr>
            <a:xfrm>
              <a:off x="7909846" y="183643"/>
              <a:ext cx="1063845" cy="1003389"/>
              <a:chOff x="7909846" y="363171"/>
              <a:chExt cx="1063845" cy="778141"/>
            </a:xfrm>
          </p:grpSpPr>
          <p:cxnSp>
            <p:nvCxnSpPr>
              <p:cNvPr id="8" name="Straight Connector 7">
                <a:extLst>
                  <a:ext uri="{FF2B5EF4-FFF2-40B4-BE49-F238E27FC236}">
                    <a16:creationId xmlns:a16="http://schemas.microsoft.com/office/drawing/2014/main" id="{0EEFA3C3-64D0-E5EE-4724-8291E711C082}"/>
                  </a:ext>
                </a:extLst>
              </p:cNvPr>
              <p:cNvCxnSpPr/>
              <p:nvPr/>
            </p:nvCxnSpPr>
            <p:spPr>
              <a:xfrm>
                <a:off x="7909846" y="564263"/>
                <a:ext cx="0" cy="577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19C395B-7DDC-463E-2647-4074A0E7E0F8}"/>
                  </a:ext>
                </a:extLst>
              </p:cNvPr>
              <p:cNvCxnSpPr/>
              <p:nvPr/>
            </p:nvCxnSpPr>
            <p:spPr>
              <a:xfrm>
                <a:off x="8106635" y="468875"/>
                <a:ext cx="0" cy="577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4A1CEE9-4950-875C-5D76-6F4D2E1F57D3}"/>
                  </a:ext>
                </a:extLst>
              </p:cNvPr>
              <p:cNvCxnSpPr/>
              <p:nvPr/>
            </p:nvCxnSpPr>
            <p:spPr>
              <a:xfrm>
                <a:off x="8312302" y="481983"/>
                <a:ext cx="0" cy="577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DC98A53-ACA4-4423-10FF-54DF152711AF}"/>
                  </a:ext>
                </a:extLst>
              </p:cNvPr>
              <p:cNvCxnSpPr/>
              <p:nvPr/>
            </p:nvCxnSpPr>
            <p:spPr>
              <a:xfrm>
                <a:off x="8517969" y="495091"/>
                <a:ext cx="0" cy="577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AC1D99D-B761-D2D6-8FB2-489E7E1B9C99}"/>
                  </a:ext>
                </a:extLst>
              </p:cNvPr>
              <p:cNvCxnSpPr/>
              <p:nvPr/>
            </p:nvCxnSpPr>
            <p:spPr>
              <a:xfrm>
                <a:off x="8723636" y="394451"/>
                <a:ext cx="0" cy="577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0045E496-6884-5B92-919A-95F7DB42D43E}"/>
                  </a:ext>
                </a:extLst>
              </p:cNvPr>
              <p:cNvCxnSpPr/>
              <p:nvPr/>
            </p:nvCxnSpPr>
            <p:spPr>
              <a:xfrm>
                <a:off x="8973691" y="363171"/>
                <a:ext cx="0" cy="577049"/>
              </a:xfrm>
              <a:prstGeom prst="line">
                <a:avLst/>
              </a:prstGeom>
              <a:ln w="28575"/>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0972B42A-1713-DA47-22D0-685A6D3DA59B}"/>
                </a:ext>
              </a:extLst>
            </p:cNvPr>
            <p:cNvGrpSpPr/>
            <p:nvPr/>
          </p:nvGrpSpPr>
          <p:grpSpPr>
            <a:xfrm>
              <a:off x="10270723" y="523421"/>
              <a:ext cx="574082" cy="843265"/>
              <a:chOff x="3709530" y="1307397"/>
              <a:chExt cx="574082" cy="843265"/>
            </a:xfrm>
          </p:grpSpPr>
          <p:sp>
            <p:nvSpPr>
              <p:cNvPr id="6" name="Freeform: Shape 5">
                <a:extLst>
                  <a:ext uri="{FF2B5EF4-FFF2-40B4-BE49-F238E27FC236}">
                    <a16:creationId xmlns:a16="http://schemas.microsoft.com/office/drawing/2014/main" id="{4399222E-8132-248C-1755-8F059156D1C7}"/>
                  </a:ext>
                </a:extLst>
              </p:cNvPr>
              <p:cNvSpPr/>
              <p:nvPr/>
            </p:nvSpPr>
            <p:spPr>
              <a:xfrm>
                <a:off x="3709530" y="1723929"/>
                <a:ext cx="574082" cy="426733"/>
              </a:xfrm>
              <a:custGeom>
                <a:avLst/>
                <a:gdLst>
                  <a:gd name="connsiteX0" fmla="*/ 364141 w 574082"/>
                  <a:gd name="connsiteY0" fmla="*/ 239135 h 426733"/>
                  <a:gd name="connsiteX1" fmla="*/ 204343 w 574082"/>
                  <a:gd name="connsiteY1" fmla="*/ 70460 h 426733"/>
                  <a:gd name="connsiteX2" fmla="*/ 157 w 574082"/>
                  <a:gd name="connsiteY2" fmla="*/ 185869 h 426733"/>
                  <a:gd name="connsiteX3" fmla="*/ 177710 w 574082"/>
                  <a:gd name="connsiteY3" fmla="*/ 425566 h 426733"/>
                  <a:gd name="connsiteX4" fmla="*/ 550572 w 574082"/>
                  <a:gd name="connsiteY4" fmla="*/ 265768 h 426733"/>
                  <a:gd name="connsiteX5" fmla="*/ 506184 w 574082"/>
                  <a:gd name="connsiteY5" fmla="*/ 8316 h 426733"/>
                  <a:gd name="connsiteX6" fmla="*/ 266487 w 574082"/>
                  <a:gd name="connsiteY6" fmla="*/ 88215 h 42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082" h="426733">
                    <a:moveTo>
                      <a:pt x="364141" y="239135"/>
                    </a:moveTo>
                    <a:cubicBezTo>
                      <a:pt x="314574" y="159236"/>
                      <a:pt x="265007" y="79338"/>
                      <a:pt x="204343" y="70460"/>
                    </a:cubicBezTo>
                    <a:cubicBezTo>
                      <a:pt x="143679" y="61582"/>
                      <a:pt x="4596" y="126685"/>
                      <a:pt x="157" y="185869"/>
                    </a:cubicBezTo>
                    <a:cubicBezTo>
                      <a:pt x="-4282" y="245053"/>
                      <a:pt x="85974" y="412250"/>
                      <a:pt x="177710" y="425566"/>
                    </a:cubicBezTo>
                    <a:cubicBezTo>
                      <a:pt x="269446" y="438882"/>
                      <a:pt x="495826" y="335310"/>
                      <a:pt x="550572" y="265768"/>
                    </a:cubicBezTo>
                    <a:cubicBezTo>
                      <a:pt x="605318" y="196226"/>
                      <a:pt x="553531" y="37908"/>
                      <a:pt x="506184" y="8316"/>
                    </a:cubicBezTo>
                    <a:cubicBezTo>
                      <a:pt x="458837" y="-21276"/>
                      <a:pt x="362662" y="33469"/>
                      <a:pt x="266487" y="88215"/>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0A609C7-24AC-2BDB-9A21-D0A6C5D762FD}"/>
                  </a:ext>
                </a:extLst>
              </p:cNvPr>
              <p:cNvCxnSpPr>
                <a:cxnSpLocks/>
              </p:cNvCxnSpPr>
              <p:nvPr/>
            </p:nvCxnSpPr>
            <p:spPr>
              <a:xfrm>
                <a:off x="3761018" y="1395678"/>
                <a:ext cx="0" cy="3473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98775A1-821C-83B2-BBEF-63709BCADFB6}"/>
                  </a:ext>
                </a:extLst>
              </p:cNvPr>
              <p:cNvCxnSpPr>
                <a:cxnSpLocks/>
              </p:cNvCxnSpPr>
              <p:nvPr/>
            </p:nvCxnSpPr>
            <p:spPr>
              <a:xfrm>
                <a:off x="3966685" y="1326225"/>
                <a:ext cx="0" cy="3473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323138C-27EA-5A3F-ED40-9188E005AEC5}"/>
                  </a:ext>
                </a:extLst>
              </p:cNvPr>
              <p:cNvCxnSpPr>
                <a:cxnSpLocks/>
              </p:cNvCxnSpPr>
              <p:nvPr/>
            </p:nvCxnSpPr>
            <p:spPr>
              <a:xfrm>
                <a:off x="4216740" y="1307397"/>
                <a:ext cx="0" cy="347330"/>
              </a:xfrm>
              <a:prstGeom prst="line">
                <a:avLst/>
              </a:prstGeom>
              <a:ln w="28575"/>
            </p:spPr>
            <p:style>
              <a:lnRef idx="1">
                <a:schemeClr val="accent1"/>
              </a:lnRef>
              <a:fillRef idx="0">
                <a:schemeClr val="accent1"/>
              </a:fillRef>
              <a:effectRef idx="0">
                <a:schemeClr val="accent1"/>
              </a:effectRef>
              <a:fontRef idx="minor">
                <a:schemeClr val="tx1"/>
              </a:fontRef>
            </p:style>
          </p:cxnSp>
        </p:grpSp>
      </p:grpSp>
      <p:sp>
        <p:nvSpPr>
          <p:cNvPr id="40" name="TextBox 39">
            <a:extLst>
              <a:ext uri="{FF2B5EF4-FFF2-40B4-BE49-F238E27FC236}">
                <a16:creationId xmlns:a16="http://schemas.microsoft.com/office/drawing/2014/main" id="{626AA591-3EEE-DD79-6DD0-86B1ECC7AB75}"/>
              </a:ext>
            </a:extLst>
          </p:cNvPr>
          <p:cNvSpPr txBox="1"/>
          <p:nvPr/>
        </p:nvSpPr>
        <p:spPr>
          <a:xfrm>
            <a:off x="510836" y="2052853"/>
            <a:ext cx="6536789" cy="461665"/>
          </a:xfrm>
          <a:prstGeom prst="rect">
            <a:avLst/>
          </a:prstGeom>
          <a:noFill/>
        </p:spPr>
        <p:txBody>
          <a:bodyPr wrap="none" rtlCol="0">
            <a:spAutoFit/>
          </a:bodyPr>
          <a:lstStyle/>
          <a:p>
            <a:r>
              <a:rPr lang="en-US" sz="2400" dirty="0"/>
              <a:t>Suppose we connect a heavier object with a lighter</a:t>
            </a:r>
          </a:p>
        </p:txBody>
      </p:sp>
      <p:sp>
        <p:nvSpPr>
          <p:cNvPr id="41" name="TextBox 40">
            <a:extLst>
              <a:ext uri="{FF2B5EF4-FFF2-40B4-BE49-F238E27FC236}">
                <a16:creationId xmlns:a16="http://schemas.microsoft.com/office/drawing/2014/main" id="{2FC320D6-A7DE-4889-D96A-80C0B19201A6}"/>
              </a:ext>
            </a:extLst>
          </p:cNvPr>
          <p:cNvSpPr txBox="1"/>
          <p:nvPr/>
        </p:nvSpPr>
        <p:spPr>
          <a:xfrm>
            <a:off x="510836" y="2779444"/>
            <a:ext cx="8015592" cy="830997"/>
          </a:xfrm>
          <a:prstGeom prst="rect">
            <a:avLst/>
          </a:prstGeom>
          <a:noFill/>
        </p:spPr>
        <p:txBody>
          <a:bodyPr wrap="none" rtlCol="0">
            <a:spAutoFit/>
          </a:bodyPr>
          <a:lstStyle/>
          <a:p>
            <a:r>
              <a:rPr lang="en-US" sz="2400" dirty="0"/>
              <a:t>The slower object will slow the faster object and vice-versa:</a:t>
            </a:r>
          </a:p>
          <a:p>
            <a:r>
              <a:rPr lang="en-US" sz="2400" dirty="0"/>
              <a:t>the combined object will fall more slowly than the heavier part</a:t>
            </a:r>
          </a:p>
        </p:txBody>
      </p:sp>
      <p:grpSp>
        <p:nvGrpSpPr>
          <p:cNvPr id="54" name="Group 53">
            <a:extLst>
              <a:ext uri="{FF2B5EF4-FFF2-40B4-BE49-F238E27FC236}">
                <a16:creationId xmlns:a16="http://schemas.microsoft.com/office/drawing/2014/main" id="{D8975D71-129F-7EBF-5435-0CDE1491EA77}"/>
              </a:ext>
            </a:extLst>
          </p:cNvPr>
          <p:cNvGrpSpPr/>
          <p:nvPr/>
        </p:nvGrpSpPr>
        <p:grpSpPr>
          <a:xfrm>
            <a:off x="9892597" y="1942078"/>
            <a:ext cx="1180887" cy="1628491"/>
            <a:chOff x="9892597" y="1942078"/>
            <a:chExt cx="1180887" cy="1628491"/>
          </a:xfrm>
        </p:grpSpPr>
        <p:grpSp>
          <p:nvGrpSpPr>
            <p:cNvPr id="37" name="Group 36">
              <a:extLst>
                <a:ext uri="{FF2B5EF4-FFF2-40B4-BE49-F238E27FC236}">
                  <a16:creationId xmlns:a16="http://schemas.microsoft.com/office/drawing/2014/main" id="{510C3A28-2540-EC48-BFE0-6E6EE00A4549}"/>
                </a:ext>
              </a:extLst>
            </p:cNvPr>
            <p:cNvGrpSpPr/>
            <p:nvPr/>
          </p:nvGrpSpPr>
          <p:grpSpPr>
            <a:xfrm>
              <a:off x="9892597" y="2555495"/>
              <a:ext cx="1180887" cy="1015074"/>
              <a:chOff x="4591077" y="3360358"/>
              <a:chExt cx="1180887" cy="1015074"/>
            </a:xfrm>
          </p:grpSpPr>
          <p:sp>
            <p:nvSpPr>
              <p:cNvPr id="38" name="Freeform: Shape 37">
                <a:extLst>
                  <a:ext uri="{FF2B5EF4-FFF2-40B4-BE49-F238E27FC236}">
                    <a16:creationId xmlns:a16="http://schemas.microsoft.com/office/drawing/2014/main" id="{8AB35A37-F682-E493-74F2-E87755C79512}"/>
                  </a:ext>
                </a:extLst>
              </p:cNvPr>
              <p:cNvSpPr/>
              <p:nvPr/>
            </p:nvSpPr>
            <p:spPr>
              <a:xfrm>
                <a:off x="4591077" y="3497642"/>
                <a:ext cx="1180887" cy="877790"/>
              </a:xfrm>
              <a:custGeom>
                <a:avLst/>
                <a:gdLst>
                  <a:gd name="connsiteX0" fmla="*/ 364141 w 574082"/>
                  <a:gd name="connsiteY0" fmla="*/ 239135 h 426733"/>
                  <a:gd name="connsiteX1" fmla="*/ 204343 w 574082"/>
                  <a:gd name="connsiteY1" fmla="*/ 70460 h 426733"/>
                  <a:gd name="connsiteX2" fmla="*/ 157 w 574082"/>
                  <a:gd name="connsiteY2" fmla="*/ 185869 h 426733"/>
                  <a:gd name="connsiteX3" fmla="*/ 177710 w 574082"/>
                  <a:gd name="connsiteY3" fmla="*/ 425566 h 426733"/>
                  <a:gd name="connsiteX4" fmla="*/ 550572 w 574082"/>
                  <a:gd name="connsiteY4" fmla="*/ 265768 h 426733"/>
                  <a:gd name="connsiteX5" fmla="*/ 506184 w 574082"/>
                  <a:gd name="connsiteY5" fmla="*/ 8316 h 426733"/>
                  <a:gd name="connsiteX6" fmla="*/ 266487 w 574082"/>
                  <a:gd name="connsiteY6" fmla="*/ 88215 h 42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082" h="426733">
                    <a:moveTo>
                      <a:pt x="364141" y="239135"/>
                    </a:moveTo>
                    <a:cubicBezTo>
                      <a:pt x="314574" y="159236"/>
                      <a:pt x="265007" y="79338"/>
                      <a:pt x="204343" y="70460"/>
                    </a:cubicBezTo>
                    <a:cubicBezTo>
                      <a:pt x="143679" y="61582"/>
                      <a:pt x="4596" y="126685"/>
                      <a:pt x="157" y="185869"/>
                    </a:cubicBezTo>
                    <a:cubicBezTo>
                      <a:pt x="-4282" y="245053"/>
                      <a:pt x="85974" y="412250"/>
                      <a:pt x="177710" y="425566"/>
                    </a:cubicBezTo>
                    <a:cubicBezTo>
                      <a:pt x="269446" y="438882"/>
                      <a:pt x="495826" y="335310"/>
                      <a:pt x="550572" y="265768"/>
                    </a:cubicBezTo>
                    <a:cubicBezTo>
                      <a:pt x="605318" y="196226"/>
                      <a:pt x="553531" y="37908"/>
                      <a:pt x="506184" y="8316"/>
                    </a:cubicBezTo>
                    <a:cubicBezTo>
                      <a:pt x="458837" y="-21276"/>
                      <a:pt x="362662" y="33469"/>
                      <a:pt x="266487" y="88215"/>
                    </a:cubicBezTo>
                  </a:path>
                </a:pathLst>
              </a:cu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9" name="Freeform: Shape 38">
                <a:extLst>
                  <a:ext uri="{FF2B5EF4-FFF2-40B4-BE49-F238E27FC236}">
                    <a16:creationId xmlns:a16="http://schemas.microsoft.com/office/drawing/2014/main" id="{EBDD6AFD-EF56-39C4-D7A7-BC9406967A1E}"/>
                  </a:ext>
                </a:extLst>
              </p:cNvPr>
              <p:cNvSpPr/>
              <p:nvPr/>
            </p:nvSpPr>
            <p:spPr>
              <a:xfrm>
                <a:off x="4894479" y="3360358"/>
                <a:ext cx="574082" cy="426733"/>
              </a:xfrm>
              <a:custGeom>
                <a:avLst/>
                <a:gdLst>
                  <a:gd name="connsiteX0" fmla="*/ 364141 w 574082"/>
                  <a:gd name="connsiteY0" fmla="*/ 239135 h 426733"/>
                  <a:gd name="connsiteX1" fmla="*/ 204343 w 574082"/>
                  <a:gd name="connsiteY1" fmla="*/ 70460 h 426733"/>
                  <a:gd name="connsiteX2" fmla="*/ 157 w 574082"/>
                  <a:gd name="connsiteY2" fmla="*/ 185869 h 426733"/>
                  <a:gd name="connsiteX3" fmla="*/ 177710 w 574082"/>
                  <a:gd name="connsiteY3" fmla="*/ 425566 h 426733"/>
                  <a:gd name="connsiteX4" fmla="*/ 550572 w 574082"/>
                  <a:gd name="connsiteY4" fmla="*/ 265768 h 426733"/>
                  <a:gd name="connsiteX5" fmla="*/ 506184 w 574082"/>
                  <a:gd name="connsiteY5" fmla="*/ 8316 h 426733"/>
                  <a:gd name="connsiteX6" fmla="*/ 266487 w 574082"/>
                  <a:gd name="connsiteY6" fmla="*/ 88215 h 426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4082" h="426733">
                    <a:moveTo>
                      <a:pt x="364141" y="239135"/>
                    </a:moveTo>
                    <a:cubicBezTo>
                      <a:pt x="314574" y="159236"/>
                      <a:pt x="265007" y="79338"/>
                      <a:pt x="204343" y="70460"/>
                    </a:cubicBezTo>
                    <a:cubicBezTo>
                      <a:pt x="143679" y="61582"/>
                      <a:pt x="4596" y="126685"/>
                      <a:pt x="157" y="185869"/>
                    </a:cubicBezTo>
                    <a:cubicBezTo>
                      <a:pt x="-4282" y="245053"/>
                      <a:pt x="85974" y="412250"/>
                      <a:pt x="177710" y="425566"/>
                    </a:cubicBezTo>
                    <a:cubicBezTo>
                      <a:pt x="269446" y="438882"/>
                      <a:pt x="495826" y="335310"/>
                      <a:pt x="550572" y="265768"/>
                    </a:cubicBezTo>
                    <a:cubicBezTo>
                      <a:pt x="605318" y="196226"/>
                      <a:pt x="553531" y="37908"/>
                      <a:pt x="506184" y="8316"/>
                    </a:cubicBezTo>
                    <a:cubicBezTo>
                      <a:pt x="458837" y="-21276"/>
                      <a:pt x="362662" y="33469"/>
                      <a:pt x="266487" y="88215"/>
                    </a:cubicBezTo>
                  </a:path>
                </a:pathLst>
              </a:custGeom>
              <a:solidFill>
                <a:schemeClr val="bg1"/>
              </a:solidFill>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cxnSp>
          <p:nvCxnSpPr>
            <p:cNvPr id="44" name="Straight Connector 43">
              <a:extLst>
                <a:ext uri="{FF2B5EF4-FFF2-40B4-BE49-F238E27FC236}">
                  <a16:creationId xmlns:a16="http://schemas.microsoft.com/office/drawing/2014/main" id="{66F3B02A-BAD5-3EAA-4830-D320A4FAA998}"/>
                </a:ext>
              </a:extLst>
            </p:cNvPr>
            <p:cNvCxnSpPr/>
            <p:nvPr/>
          </p:nvCxnSpPr>
          <p:spPr>
            <a:xfrm>
              <a:off x="9892597" y="2249050"/>
              <a:ext cx="0" cy="577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3CACF4C-B6FC-15B9-4794-B138C4DBBB93}"/>
                </a:ext>
              </a:extLst>
            </p:cNvPr>
            <p:cNvCxnSpPr/>
            <p:nvPr/>
          </p:nvCxnSpPr>
          <p:spPr>
            <a:xfrm>
              <a:off x="10089386" y="2153662"/>
              <a:ext cx="0" cy="577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D5C8A8B-C42B-139C-E759-329A3B74430B}"/>
                </a:ext>
              </a:extLst>
            </p:cNvPr>
            <p:cNvCxnSpPr/>
            <p:nvPr/>
          </p:nvCxnSpPr>
          <p:spPr>
            <a:xfrm>
              <a:off x="10295053" y="1993034"/>
              <a:ext cx="0" cy="577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EAC33C1-17C8-80C3-8DE2-37130BAEA285}"/>
                </a:ext>
              </a:extLst>
            </p:cNvPr>
            <p:cNvCxnSpPr/>
            <p:nvPr/>
          </p:nvCxnSpPr>
          <p:spPr>
            <a:xfrm>
              <a:off x="10500720" y="1951278"/>
              <a:ext cx="0" cy="577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392A513-3F89-ACD7-3C1C-83168C161AA1}"/>
                </a:ext>
              </a:extLst>
            </p:cNvPr>
            <p:cNvCxnSpPr/>
            <p:nvPr/>
          </p:nvCxnSpPr>
          <p:spPr>
            <a:xfrm>
              <a:off x="10706387" y="1942078"/>
              <a:ext cx="0" cy="57704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79A365BA-C52D-F6AE-043C-2B89954175C6}"/>
                </a:ext>
              </a:extLst>
            </p:cNvPr>
            <p:cNvCxnSpPr/>
            <p:nvPr/>
          </p:nvCxnSpPr>
          <p:spPr>
            <a:xfrm>
              <a:off x="10956442" y="2047958"/>
              <a:ext cx="0" cy="577049"/>
            </a:xfrm>
            <a:prstGeom prst="line">
              <a:avLst/>
            </a:prstGeom>
            <a:ln w="28575"/>
          </p:spPr>
          <p:style>
            <a:lnRef idx="1">
              <a:schemeClr val="accent1"/>
            </a:lnRef>
            <a:fillRef idx="0">
              <a:schemeClr val="accent1"/>
            </a:fillRef>
            <a:effectRef idx="0">
              <a:schemeClr val="accent1"/>
            </a:effectRef>
            <a:fontRef idx="minor">
              <a:schemeClr val="tx1"/>
            </a:fontRef>
          </p:style>
        </p:cxnSp>
      </p:grpSp>
      <p:sp>
        <p:nvSpPr>
          <p:cNvPr id="55" name="TextBox 54">
            <a:extLst>
              <a:ext uri="{FF2B5EF4-FFF2-40B4-BE49-F238E27FC236}">
                <a16:creationId xmlns:a16="http://schemas.microsoft.com/office/drawing/2014/main" id="{9F2263AA-BFEE-7FE0-3D95-AD7195DFDD3E}"/>
              </a:ext>
            </a:extLst>
          </p:cNvPr>
          <p:cNvSpPr txBox="1"/>
          <p:nvPr/>
        </p:nvSpPr>
        <p:spPr>
          <a:xfrm>
            <a:off x="510836" y="4188663"/>
            <a:ext cx="8060605" cy="830997"/>
          </a:xfrm>
          <a:prstGeom prst="rect">
            <a:avLst/>
          </a:prstGeom>
          <a:noFill/>
        </p:spPr>
        <p:txBody>
          <a:bodyPr wrap="none" rtlCol="0">
            <a:spAutoFit/>
          </a:bodyPr>
          <a:lstStyle/>
          <a:p>
            <a:r>
              <a:rPr lang="en-US" sz="2400" dirty="0"/>
              <a:t>However, the combined object is heavier than the heavier part,</a:t>
            </a:r>
          </a:p>
          <a:p>
            <a:r>
              <a:rPr lang="en-US" sz="2400" dirty="0"/>
              <a:t>so it must move faster. But this leads to a contradiction!</a:t>
            </a:r>
          </a:p>
        </p:txBody>
      </p:sp>
      <p:sp>
        <p:nvSpPr>
          <p:cNvPr id="56" name="TextBox 55">
            <a:extLst>
              <a:ext uri="{FF2B5EF4-FFF2-40B4-BE49-F238E27FC236}">
                <a16:creationId xmlns:a16="http://schemas.microsoft.com/office/drawing/2014/main" id="{AF4B5516-F2B6-30C8-4D17-24CC1C2BC860}"/>
              </a:ext>
            </a:extLst>
          </p:cNvPr>
          <p:cNvSpPr txBox="1"/>
          <p:nvPr/>
        </p:nvSpPr>
        <p:spPr>
          <a:xfrm>
            <a:off x="553223" y="5315541"/>
            <a:ext cx="8537510" cy="954107"/>
          </a:xfrm>
          <a:prstGeom prst="rect">
            <a:avLst/>
          </a:prstGeom>
          <a:noFill/>
        </p:spPr>
        <p:txBody>
          <a:bodyPr wrap="square" rtlCol="0">
            <a:spAutoFit/>
          </a:bodyPr>
          <a:lstStyle/>
          <a:p>
            <a:r>
              <a:rPr lang="en-US" sz="2800" dirty="0">
                <a:solidFill>
                  <a:srgbClr val="C00000"/>
                </a:solidFill>
                <a:latin typeface="Alice" panose="00000500000000000000" pitchFamily="2" charset="0"/>
              </a:rPr>
              <a:t>Heavier objects cannot fall faster than lighter ones!</a:t>
            </a:r>
          </a:p>
          <a:p>
            <a:r>
              <a:rPr lang="en-US" sz="2800" dirty="0">
                <a:solidFill>
                  <a:srgbClr val="C00000"/>
                </a:solidFill>
                <a:latin typeface="Alice" panose="00000500000000000000" pitchFamily="2" charset="0"/>
              </a:rPr>
              <a:t>We reach a stronger conclusion by arguing!</a:t>
            </a:r>
          </a:p>
        </p:txBody>
      </p:sp>
      <p:sp>
        <p:nvSpPr>
          <p:cNvPr id="7" name="Slide Number Placeholder 6">
            <a:extLst>
              <a:ext uri="{FF2B5EF4-FFF2-40B4-BE49-F238E27FC236}">
                <a16:creationId xmlns:a16="http://schemas.microsoft.com/office/drawing/2014/main" id="{41208A93-E9DA-700F-F55F-5FB0CCD3290D}"/>
              </a:ext>
            </a:extLst>
          </p:cNvPr>
          <p:cNvSpPr>
            <a:spLocks noGrp="1"/>
          </p:cNvSpPr>
          <p:nvPr>
            <p:ph type="sldNum" sz="quarter" idx="12"/>
          </p:nvPr>
        </p:nvSpPr>
        <p:spPr/>
        <p:txBody>
          <a:bodyPr/>
          <a:lstStyle/>
          <a:p>
            <a:fld id="{F47845EA-7733-40EE-B074-20032348B727}" type="slidenum">
              <a:rPr lang="en-US" smtClean="0"/>
              <a:t>16</a:t>
            </a:fld>
            <a:endParaRPr lang="en-US"/>
          </a:p>
        </p:txBody>
      </p:sp>
    </p:spTree>
    <p:extLst>
      <p:ext uri="{BB962C8B-B14F-4D97-AF65-F5344CB8AC3E}">
        <p14:creationId xmlns:p14="http://schemas.microsoft.com/office/powerpoint/2010/main" val="2444609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B96B496-C9BE-BF63-3AE1-2D6F244A9E4C}"/>
              </a:ext>
            </a:extLst>
          </p:cNvPr>
          <p:cNvSpPr>
            <a:spLocks noGrp="1"/>
          </p:cNvSpPr>
          <p:nvPr>
            <p:ph type="ftr" sz="quarter" idx="11"/>
          </p:nvPr>
        </p:nvSpPr>
        <p:spPr/>
        <p:txBody>
          <a:bodyPr/>
          <a:lstStyle/>
          <a:p>
            <a:r>
              <a:rPr lang="en-US"/>
              <a:t>Gabriele Carcassi and Christine A. Aidala - University of Michigan</a:t>
            </a:r>
            <a:endParaRPr lang="en-US" dirty="0"/>
          </a:p>
        </p:txBody>
      </p:sp>
      <p:pic>
        <p:nvPicPr>
          <p:cNvPr id="5" name="Picture 4">
            <a:extLst>
              <a:ext uri="{FF2B5EF4-FFF2-40B4-BE49-F238E27FC236}">
                <a16:creationId xmlns:a16="http://schemas.microsoft.com/office/drawing/2014/main" id="{5B342EFF-2191-F379-D5CC-1A393211433B}"/>
              </a:ext>
            </a:extLst>
          </p:cNvPr>
          <p:cNvPicPr>
            <a:picLocks noChangeAspect="1"/>
          </p:cNvPicPr>
          <p:nvPr/>
        </p:nvPicPr>
        <p:blipFill>
          <a:blip r:embed="rId2"/>
          <a:stretch>
            <a:fillRect/>
          </a:stretch>
        </p:blipFill>
        <p:spPr>
          <a:xfrm>
            <a:off x="119730" y="383561"/>
            <a:ext cx="5715798" cy="4163006"/>
          </a:xfrm>
          <a:prstGeom prst="rect">
            <a:avLst/>
          </a:prstGeom>
        </p:spPr>
      </p:pic>
      <p:sp>
        <p:nvSpPr>
          <p:cNvPr id="6" name="TextBox 5">
            <a:extLst>
              <a:ext uri="{FF2B5EF4-FFF2-40B4-BE49-F238E27FC236}">
                <a16:creationId xmlns:a16="http://schemas.microsoft.com/office/drawing/2014/main" id="{F209ED45-1400-36CC-1215-42AEDA2CADA7}"/>
              </a:ext>
            </a:extLst>
          </p:cNvPr>
          <p:cNvSpPr txBox="1"/>
          <p:nvPr/>
        </p:nvSpPr>
        <p:spPr>
          <a:xfrm>
            <a:off x="6087597" y="383561"/>
            <a:ext cx="5379806" cy="3693319"/>
          </a:xfrm>
          <a:prstGeom prst="rect">
            <a:avLst/>
          </a:prstGeom>
          <a:noFill/>
        </p:spPr>
        <p:txBody>
          <a:bodyPr wrap="square" rtlCol="0">
            <a:spAutoFit/>
          </a:bodyPr>
          <a:lstStyle/>
          <a:p>
            <a:pPr indent="457200">
              <a:spcAft>
                <a:spcPts val="600"/>
              </a:spcAft>
            </a:pPr>
            <a:r>
              <a:rPr lang="en-US" sz="1600" dirty="0">
                <a:latin typeface="Times New Roman" panose="02020603050405020304" pitchFamily="18" charset="0"/>
                <a:cs typeface="Times New Roman" panose="02020603050405020304" pitchFamily="18" charset="0"/>
              </a:rPr>
              <a:t>SALV. Then if we had two objects, whose natural velocities were different, it’s clear that if we connected the slower with the faster, the slower would slow the faster and the faster would speed the slower. Wouldn’t you agree?</a:t>
            </a:r>
          </a:p>
          <a:p>
            <a:pPr indent="457200">
              <a:spcAft>
                <a:spcPts val="600"/>
              </a:spcAft>
            </a:pPr>
            <a:r>
              <a:rPr lang="en-US" sz="1600" dirty="0">
                <a:latin typeface="Times New Roman" panose="02020603050405020304" pitchFamily="18" charset="0"/>
                <a:cs typeface="Times New Roman" panose="02020603050405020304" pitchFamily="18" charset="0"/>
              </a:rPr>
              <a:t>SIMP. It seems it must follow.</a:t>
            </a:r>
          </a:p>
          <a:p>
            <a:pPr indent="457200">
              <a:spcAft>
                <a:spcPts val="600"/>
              </a:spcAft>
            </a:pPr>
            <a:r>
              <a:rPr lang="en-US" sz="1600" dirty="0">
                <a:latin typeface="Times New Roman" panose="02020603050405020304" pitchFamily="18" charset="0"/>
                <a:cs typeface="Times New Roman" panose="02020603050405020304" pitchFamily="18" charset="0"/>
              </a:rPr>
              <a:t>SALV. But if that’s so, and that the big stone moves, for example, with eight units of speed, and the smaller with four, connecting them, the composed system will move with a speed slower than eight units: but the two stones, connected together, will make a bigger stone than the first, that moved with eight units of speed: therefore this bigger one moves slower than the smaller; which is against your supposition. You see, then, how from supposing that the heavier object moves faster then the lighter, I can conclude that the heavier moves more slowly.</a:t>
            </a:r>
          </a:p>
        </p:txBody>
      </p:sp>
      <p:sp>
        <p:nvSpPr>
          <p:cNvPr id="7" name="TextBox 6">
            <a:extLst>
              <a:ext uri="{FF2B5EF4-FFF2-40B4-BE49-F238E27FC236}">
                <a16:creationId xmlns:a16="http://schemas.microsoft.com/office/drawing/2014/main" id="{E7C81259-8A54-6A70-6F2E-2512D5A9749B}"/>
              </a:ext>
            </a:extLst>
          </p:cNvPr>
          <p:cNvSpPr txBox="1"/>
          <p:nvPr/>
        </p:nvSpPr>
        <p:spPr>
          <a:xfrm>
            <a:off x="1474237" y="4821395"/>
            <a:ext cx="7445827" cy="646331"/>
          </a:xfrm>
          <a:prstGeom prst="rect">
            <a:avLst/>
          </a:prstGeom>
          <a:noFill/>
        </p:spPr>
        <p:txBody>
          <a:bodyPr wrap="square" rtlCol="0">
            <a:spAutoFit/>
          </a:bodyPr>
          <a:lstStyle/>
          <a:p>
            <a:r>
              <a:rPr lang="en-US" sz="3600" dirty="0">
                <a:solidFill>
                  <a:srgbClr val="C00000"/>
                </a:solidFill>
                <a:latin typeface="Alice" panose="00000500000000000000" pitchFamily="2" charset="0"/>
              </a:rPr>
              <a:t>That’s exactly what Galileo argued!</a:t>
            </a:r>
          </a:p>
        </p:txBody>
      </p:sp>
      <p:sp>
        <p:nvSpPr>
          <p:cNvPr id="8" name="TextBox 7">
            <a:extLst>
              <a:ext uri="{FF2B5EF4-FFF2-40B4-BE49-F238E27FC236}">
                <a16:creationId xmlns:a16="http://schemas.microsoft.com/office/drawing/2014/main" id="{EDAE7C63-546C-C74C-6A6D-2E30B2D770E8}"/>
              </a:ext>
            </a:extLst>
          </p:cNvPr>
          <p:cNvSpPr txBox="1"/>
          <p:nvPr/>
        </p:nvSpPr>
        <p:spPr>
          <a:xfrm>
            <a:off x="203706" y="5758619"/>
            <a:ext cx="9544601" cy="461665"/>
          </a:xfrm>
          <a:prstGeom prst="rect">
            <a:avLst/>
          </a:prstGeom>
          <a:noFill/>
        </p:spPr>
        <p:txBody>
          <a:bodyPr wrap="none" rtlCol="0">
            <a:spAutoFit/>
          </a:bodyPr>
          <a:lstStyle/>
          <a:p>
            <a:r>
              <a:rPr lang="en-US" sz="2400" dirty="0">
                <a:latin typeface="Alice" panose="00000500000000000000" pitchFamily="2" charset="0"/>
              </a:rPr>
              <a:t>Can we find other lines of reasoning to justify other physical ideas?</a:t>
            </a:r>
          </a:p>
        </p:txBody>
      </p:sp>
      <p:sp>
        <p:nvSpPr>
          <p:cNvPr id="4" name="Slide Number Placeholder 3">
            <a:extLst>
              <a:ext uri="{FF2B5EF4-FFF2-40B4-BE49-F238E27FC236}">
                <a16:creationId xmlns:a16="http://schemas.microsoft.com/office/drawing/2014/main" id="{D90A5F9B-0BF0-230F-4034-7E21A4B88121}"/>
              </a:ext>
            </a:extLst>
          </p:cNvPr>
          <p:cNvSpPr>
            <a:spLocks noGrp="1"/>
          </p:cNvSpPr>
          <p:nvPr>
            <p:ph type="sldNum" sz="quarter" idx="12"/>
          </p:nvPr>
        </p:nvSpPr>
        <p:spPr/>
        <p:txBody>
          <a:bodyPr/>
          <a:lstStyle/>
          <a:p>
            <a:fld id="{F47845EA-7733-40EE-B074-20032348B727}" type="slidenum">
              <a:rPr lang="en-US" smtClean="0"/>
              <a:t>17</a:t>
            </a:fld>
            <a:endParaRPr lang="en-US"/>
          </a:p>
        </p:txBody>
      </p:sp>
    </p:spTree>
    <p:extLst>
      <p:ext uri="{BB962C8B-B14F-4D97-AF65-F5344CB8AC3E}">
        <p14:creationId xmlns:p14="http://schemas.microsoft.com/office/powerpoint/2010/main" val="2988803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5B810B7-E83A-EFA2-BBBE-5BC0A63946DE}"/>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DD5C9F91-E841-5B2D-FB7E-E99DCF351CB7}"/>
              </a:ext>
            </a:extLst>
          </p:cNvPr>
          <p:cNvSpPr txBox="1"/>
          <p:nvPr/>
        </p:nvSpPr>
        <p:spPr>
          <a:xfrm>
            <a:off x="566410" y="741617"/>
            <a:ext cx="10337445" cy="369332"/>
          </a:xfrm>
          <a:prstGeom prst="rect">
            <a:avLst/>
          </a:prstGeom>
          <a:noFill/>
        </p:spPr>
        <p:txBody>
          <a:bodyPr wrap="none" rtlCol="0">
            <a:spAutoFit/>
          </a:bodyPr>
          <a:lstStyle/>
          <a:p>
            <a:r>
              <a:rPr lang="en-US" dirty="0"/>
              <a:t>In statistical mechanics, the count of configurations is given by areas of position and conjugate momentum.</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3622134-3483-98B6-3006-05FD566D3ECD}"/>
                  </a:ext>
                </a:extLst>
              </p:cNvPr>
              <p:cNvSpPr txBox="1"/>
              <p:nvPr/>
            </p:nvSpPr>
            <p:spPr>
              <a:xfrm>
                <a:off x="3186196" y="2947508"/>
                <a:ext cx="8631936" cy="646331"/>
              </a:xfrm>
              <a:prstGeom prst="rect">
                <a:avLst/>
              </a:prstGeom>
              <a:noFill/>
            </p:spPr>
            <p:txBody>
              <a:bodyPr wrap="square" rtlCol="0">
                <a:spAutoFit/>
              </a:bodyPr>
              <a:lstStyle/>
              <a:p>
                <a:pPr algn="ctr"/>
                <a:r>
                  <a:rPr lang="en-US" dirty="0"/>
                  <a:t>Suppose we require the count of states to be invariant </a:t>
                </a:r>
                <a14:m>
                  <m:oMath xmlns:m="http://schemas.openxmlformats.org/officeDocument/2006/math">
                    <m:r>
                      <a:rPr lang="en-US" b="0" i="1" smtClean="0">
                        <a:latin typeface="Cambria Math" panose="02040503050406030204" pitchFamily="18" charset="0"/>
                      </a:rPr>
                      <m:t>⇒</m:t>
                    </m:r>
                  </m:oMath>
                </a14:m>
                <a:r>
                  <a:rPr lang="en-US" dirty="0"/>
                  <a:t> states must be described by conjugate pairs like position and conjugate momentum</a:t>
                </a:r>
              </a:p>
            </p:txBody>
          </p:sp>
        </mc:Choice>
        <mc:Fallback xmlns="">
          <p:sp>
            <p:nvSpPr>
              <p:cNvPr id="11" name="TextBox 10">
                <a:extLst>
                  <a:ext uri="{FF2B5EF4-FFF2-40B4-BE49-F238E27FC236}">
                    <a16:creationId xmlns:a16="http://schemas.microsoft.com/office/drawing/2014/main" id="{D3622134-3483-98B6-3006-05FD566D3ECD}"/>
                  </a:ext>
                </a:extLst>
              </p:cNvPr>
              <p:cNvSpPr txBox="1">
                <a:spLocks noRot="1" noChangeAspect="1" noMove="1" noResize="1" noEditPoints="1" noAdjustHandles="1" noChangeArrowheads="1" noChangeShapeType="1" noTextEdit="1"/>
              </p:cNvSpPr>
              <p:nvPr/>
            </p:nvSpPr>
            <p:spPr>
              <a:xfrm>
                <a:off x="3186196" y="2947508"/>
                <a:ext cx="8631936" cy="646331"/>
              </a:xfrm>
              <a:prstGeom prst="rect">
                <a:avLst/>
              </a:prstGeom>
              <a:blipFill>
                <a:blip r:embed="rId2"/>
                <a:stretch>
                  <a:fillRect t="-5660" b="-14151"/>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F2F6D18D-1FE0-9F67-6609-D752EFC651A7}"/>
              </a:ext>
            </a:extLst>
          </p:cNvPr>
          <p:cNvGrpSpPr/>
          <p:nvPr/>
        </p:nvGrpSpPr>
        <p:grpSpPr>
          <a:xfrm>
            <a:off x="4866104" y="1379961"/>
            <a:ext cx="6415099" cy="1352540"/>
            <a:chOff x="2002838" y="2151923"/>
            <a:chExt cx="6415099" cy="1352540"/>
          </a:xfrm>
        </p:grpSpPr>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DD7F7F0-D384-93F6-981C-95741E60DB2B}"/>
                    </a:ext>
                  </a:extLst>
                </p:cNvPr>
                <p:cNvSpPr/>
                <p:nvPr/>
              </p:nvSpPr>
              <p:spPr>
                <a:xfrm>
                  <a:off x="3530419" y="2482946"/>
                  <a:ext cx="762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1</m:t>
                        </m:r>
                      </m:oMath>
                    </m:oMathPara>
                  </a14:m>
                  <a:endParaRPr lang="en-US" dirty="0"/>
                </a:p>
              </p:txBody>
            </p:sp>
          </mc:Choice>
          <mc:Fallback xmlns="">
            <p:sp>
              <p:nvSpPr>
                <p:cNvPr id="5" name="Rectangle 4">
                  <a:extLst>
                    <a:ext uri="{FF2B5EF4-FFF2-40B4-BE49-F238E27FC236}">
                      <a16:creationId xmlns:a16="http://schemas.microsoft.com/office/drawing/2014/main" id="{3DD7F7F0-D384-93F6-981C-95741E60DB2B}"/>
                    </a:ext>
                  </a:extLst>
                </p:cNvPr>
                <p:cNvSpPr>
                  <a:spLocks noRot="1" noChangeAspect="1" noMove="1" noResize="1" noEditPoints="1" noAdjustHandles="1" noChangeArrowheads="1" noChangeShapeType="1" noTextEdit="1"/>
                </p:cNvSpPr>
                <p:nvPr/>
              </p:nvSpPr>
              <p:spPr>
                <a:xfrm>
                  <a:off x="3530419" y="2482946"/>
                  <a:ext cx="762000" cy="6858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C0B4C6C-F402-7966-F3B9-5F0E2888A3D0}"/>
                    </a:ext>
                  </a:extLst>
                </p:cNvPr>
                <p:cNvSpPr txBox="1"/>
                <p:nvPr/>
              </p:nvSpPr>
              <p:spPr>
                <a:xfrm>
                  <a:off x="2002838" y="2636397"/>
                  <a:ext cx="1600375" cy="307777"/>
                </a:xfrm>
                <a:prstGeom prst="rect">
                  <a:avLst/>
                </a:prstGeom>
                <a:noFill/>
              </p:spPr>
              <p:txBody>
                <a:bodyPr wrap="none" rtlCol="0">
                  <a:spAutoFit/>
                </a:bodyPr>
                <a:lstStyle/>
                <a:p>
                  <a14:m>
                    <m:oMath xmlns:m="http://schemas.openxmlformats.org/officeDocument/2006/math">
                      <m:r>
                        <m:rPr>
                          <m:sty m:val="p"/>
                        </m:rPr>
                        <a:rPr lang="en-US" sz="1400" b="0" i="0" smtClean="0">
                          <a:latin typeface="Cambria Math"/>
                        </a:rPr>
                        <m:t>Δ</m:t>
                      </m:r>
                      <m:r>
                        <a:rPr lang="en-US" sz="1400" b="0" i="1" smtClean="0">
                          <a:latin typeface="Cambria Math" panose="02040503050406030204" pitchFamily="18" charset="0"/>
                        </a:rPr>
                        <m:t>𝑝</m:t>
                      </m:r>
                      <m:r>
                        <a:rPr lang="en-US" sz="1400" b="0" i="1" smtClean="0">
                          <a:latin typeface="Cambria Math"/>
                        </a:rPr>
                        <m:t>=1</m:t>
                      </m:r>
                      <m:r>
                        <a:rPr lang="en-US" sz="1400" b="0" i="1" smtClean="0">
                          <a:latin typeface="Cambria Math" panose="02040503050406030204" pitchFamily="18" charset="0"/>
                        </a:rPr>
                        <m:t> </m:t>
                      </m:r>
                      <m:r>
                        <a:rPr lang="en-US" sz="1400" b="0" i="1" smtClean="0">
                          <a:latin typeface="Cambria Math" panose="02040503050406030204" pitchFamily="18" charset="0"/>
                        </a:rPr>
                        <m:t>𝐽</m:t>
                      </m:r>
                      <m:r>
                        <a:rPr lang="en-US" sz="1400" b="0" i="1" smtClean="0">
                          <a:latin typeface="Cambria Math" panose="02040503050406030204" pitchFamily="18" charset="0"/>
                        </a:rPr>
                        <m:t>⋅</m:t>
                      </m:r>
                      <m:r>
                        <a:rPr lang="en-US" sz="1400" b="0" i="1" smtClean="0">
                          <a:latin typeface="Cambria Math" panose="02040503050406030204" pitchFamily="18" charset="0"/>
                        </a:rPr>
                        <m:t>𝑠</m:t>
                      </m:r>
                      <m:r>
                        <a:rPr lang="en-US" sz="1400" b="0" i="1" smtClean="0">
                          <a:latin typeface="Cambria Math" panose="02040503050406030204" pitchFamily="18" charset="0"/>
                        </a:rPr>
                        <m:t>⋅ </m:t>
                      </m:r>
                      <m:sSup>
                        <m:sSupPr>
                          <m:ctrlPr>
                            <a:rPr lang="en-US" sz="1400" b="0" i="1" smtClean="0">
                              <a:latin typeface="Cambria Math" panose="02040503050406030204" pitchFamily="18" charset="0"/>
                            </a:rPr>
                          </m:ctrlPr>
                        </m:sSupPr>
                        <m:e>
                          <m:r>
                            <a:rPr lang="en-US" sz="1400" b="0" i="1" smtClean="0">
                              <a:latin typeface="Cambria Math"/>
                            </a:rPr>
                            <m:t>𝑚</m:t>
                          </m:r>
                        </m:e>
                        <m:sup>
                          <m:r>
                            <a:rPr lang="en-US" sz="1400" b="0" i="1" smtClean="0">
                              <a:latin typeface="Cambria Math"/>
                            </a:rPr>
                            <m:t>−1</m:t>
                          </m:r>
                        </m:sup>
                      </m:sSup>
                    </m:oMath>
                  </a14:m>
                  <a:r>
                    <a:rPr lang="en-US" sz="1400" dirty="0"/>
                    <a:t> </a:t>
                  </a:r>
                </a:p>
              </p:txBody>
            </p:sp>
          </mc:Choice>
          <mc:Fallback xmlns="">
            <p:sp>
              <p:nvSpPr>
                <p:cNvPr id="6" name="TextBox 5">
                  <a:extLst>
                    <a:ext uri="{FF2B5EF4-FFF2-40B4-BE49-F238E27FC236}">
                      <a16:creationId xmlns:a16="http://schemas.microsoft.com/office/drawing/2014/main" id="{FC0B4C6C-F402-7966-F3B9-5F0E2888A3D0}"/>
                    </a:ext>
                  </a:extLst>
                </p:cNvPr>
                <p:cNvSpPr txBox="1">
                  <a:spLocks noRot="1" noChangeAspect="1" noMove="1" noResize="1" noEditPoints="1" noAdjustHandles="1" noChangeArrowheads="1" noChangeShapeType="1" noTextEdit="1"/>
                </p:cNvSpPr>
                <p:nvPr/>
              </p:nvSpPr>
              <p:spPr>
                <a:xfrm>
                  <a:off x="2002838" y="2636397"/>
                  <a:ext cx="1600375" cy="307777"/>
                </a:xfrm>
                <a:prstGeom prst="rect">
                  <a:avLst/>
                </a:prstGeom>
                <a:blipFill>
                  <a:blip r:embed="rId4"/>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790DFFA-2DD3-8D62-E2A4-E838CBE75763}"/>
                    </a:ext>
                  </a:extLst>
                </p:cNvPr>
                <p:cNvSpPr txBox="1"/>
                <p:nvPr/>
              </p:nvSpPr>
              <p:spPr>
                <a:xfrm>
                  <a:off x="3448412" y="3196686"/>
                  <a:ext cx="961417" cy="307777"/>
                </a:xfrm>
                <a:prstGeom prst="rect">
                  <a:avLst/>
                </a:prstGeom>
                <a:noFill/>
              </p:spPr>
              <p:txBody>
                <a:bodyPr wrap="none" rtlCol="0">
                  <a:spAutoFit/>
                </a:bodyPr>
                <a:lstStyle/>
                <a:p>
                  <a14:m>
                    <m:oMath xmlns:m="http://schemas.openxmlformats.org/officeDocument/2006/math">
                      <m:r>
                        <m:rPr>
                          <m:sty m:val="p"/>
                        </m:rPr>
                        <a:rPr lang="en-US" sz="1400" b="0" i="0" smtClean="0">
                          <a:latin typeface="Cambria Math"/>
                        </a:rPr>
                        <m:t>Δ</m:t>
                      </m:r>
                      <m:r>
                        <a:rPr lang="en-US" sz="1400" b="0" i="1" smtClean="0">
                          <a:latin typeface="Cambria Math"/>
                        </a:rPr>
                        <m:t>𝑞</m:t>
                      </m:r>
                      <m:r>
                        <a:rPr lang="en-US" sz="1400" b="0" i="1" smtClean="0">
                          <a:latin typeface="Cambria Math"/>
                        </a:rPr>
                        <m:t>=1 </m:t>
                      </m:r>
                      <m:r>
                        <a:rPr lang="en-US" sz="1400" b="0" i="1" smtClean="0">
                          <a:latin typeface="Cambria Math"/>
                        </a:rPr>
                        <m:t>𝑚</m:t>
                      </m:r>
                    </m:oMath>
                  </a14:m>
                  <a:r>
                    <a:rPr lang="en-US" sz="1400" dirty="0"/>
                    <a:t> </a:t>
                  </a:r>
                </a:p>
              </p:txBody>
            </p:sp>
          </mc:Choice>
          <mc:Fallback xmlns="">
            <p:sp>
              <p:nvSpPr>
                <p:cNvPr id="7" name="TextBox 6">
                  <a:extLst>
                    <a:ext uri="{FF2B5EF4-FFF2-40B4-BE49-F238E27FC236}">
                      <a16:creationId xmlns:a16="http://schemas.microsoft.com/office/drawing/2014/main" id="{0790DFFA-2DD3-8D62-E2A4-E838CBE75763}"/>
                    </a:ext>
                  </a:extLst>
                </p:cNvPr>
                <p:cNvSpPr txBox="1">
                  <a:spLocks noRot="1" noChangeAspect="1" noMove="1" noResize="1" noEditPoints="1" noAdjustHandles="1" noChangeArrowheads="1" noChangeShapeType="1" noTextEdit="1"/>
                </p:cNvSpPr>
                <p:nvPr/>
              </p:nvSpPr>
              <p:spPr>
                <a:xfrm>
                  <a:off x="3448412" y="3196686"/>
                  <a:ext cx="961417" cy="307777"/>
                </a:xfrm>
                <a:prstGeom prst="rect">
                  <a:avLst/>
                </a:prstGeom>
                <a:blipFill>
                  <a:blip r:embed="rId5"/>
                  <a:stretch>
                    <a:fillRect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7A34639-3B62-5564-B594-29F417C43F5D}"/>
                    </a:ext>
                  </a:extLst>
                </p:cNvPr>
                <p:cNvSpPr/>
                <p:nvPr/>
              </p:nvSpPr>
              <p:spPr>
                <a:xfrm>
                  <a:off x="4947863" y="2633898"/>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1</m:t>
                        </m:r>
                      </m:oMath>
                    </m:oMathPara>
                  </a14:m>
                  <a:endParaRPr lang="en-US" dirty="0"/>
                </a:p>
              </p:txBody>
            </p:sp>
          </mc:Choice>
          <mc:Fallback xmlns="">
            <p:sp>
              <p:nvSpPr>
                <p:cNvPr id="8" name="Rectangle 7">
                  <a:extLst>
                    <a:ext uri="{FF2B5EF4-FFF2-40B4-BE49-F238E27FC236}">
                      <a16:creationId xmlns:a16="http://schemas.microsoft.com/office/drawing/2014/main" id="{37A34639-3B62-5564-B594-29F417C43F5D}"/>
                    </a:ext>
                  </a:extLst>
                </p:cNvPr>
                <p:cNvSpPr>
                  <a:spLocks noRot="1" noChangeAspect="1" noMove="1" noResize="1" noEditPoints="1" noAdjustHandles="1" noChangeArrowheads="1" noChangeShapeType="1" noTextEdit="1"/>
                </p:cNvSpPr>
                <p:nvPr/>
              </p:nvSpPr>
              <p:spPr>
                <a:xfrm>
                  <a:off x="4947863" y="2633898"/>
                  <a:ext cx="1524000" cy="38100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40598B8-69F9-2EFB-8DA2-6858AB2EDE3B}"/>
                    </a:ext>
                  </a:extLst>
                </p:cNvPr>
                <p:cNvSpPr txBox="1"/>
                <p:nvPr/>
              </p:nvSpPr>
              <p:spPr>
                <a:xfrm>
                  <a:off x="6532934" y="2653591"/>
                  <a:ext cx="1885003" cy="307777"/>
                </a:xfrm>
                <a:prstGeom prst="rect">
                  <a:avLst/>
                </a:prstGeom>
                <a:noFill/>
              </p:spPr>
              <p:txBody>
                <a:bodyPr wrap="none" rtlCol="0">
                  <a:spAutoFit/>
                </a:bodyPr>
                <a:lstStyle/>
                <a:p>
                  <a14:m>
                    <m:oMath xmlns:m="http://schemas.openxmlformats.org/officeDocument/2006/math">
                      <m:r>
                        <m:rPr>
                          <m:sty m:val="p"/>
                        </m:rPr>
                        <a:rPr lang="en-US" sz="1400" b="0" i="0" smtClean="0">
                          <a:latin typeface="Cambria Math"/>
                        </a:rPr>
                        <m:t>Δ</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𝑝</m:t>
                          </m:r>
                        </m:e>
                      </m:acc>
                      <m:r>
                        <a:rPr lang="en-US" sz="1400" b="0" i="1" smtClean="0">
                          <a:latin typeface="Cambria Math"/>
                        </a:rPr>
                        <m:t>=0.0</m:t>
                      </m:r>
                      <m:r>
                        <a:rPr lang="en-US" sz="1400" i="1">
                          <a:latin typeface="Cambria Math"/>
                        </a:rPr>
                        <m:t>1</m:t>
                      </m:r>
                      <m:r>
                        <a:rPr lang="en-US" sz="1400" i="1">
                          <a:latin typeface="Cambria Math" panose="02040503050406030204" pitchFamily="18" charset="0"/>
                        </a:rPr>
                        <m:t> </m:t>
                      </m:r>
                      <m:r>
                        <a:rPr lang="en-US" sz="1400" i="1">
                          <a:latin typeface="Cambria Math" panose="02040503050406030204" pitchFamily="18" charset="0"/>
                        </a:rPr>
                        <m:t>𝐽</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b="0" i="1" smtClean="0">
                          <a:latin typeface="Cambria Math"/>
                        </a:rPr>
                        <m:t>𝑐</m:t>
                      </m:r>
                      <m:sSup>
                        <m:sSupPr>
                          <m:ctrlPr>
                            <a:rPr lang="en-US" sz="1400" b="0" i="1" smtClean="0">
                              <a:latin typeface="Cambria Math" panose="02040503050406030204" pitchFamily="18" charset="0"/>
                            </a:rPr>
                          </m:ctrlPr>
                        </m:sSupPr>
                        <m:e>
                          <m:r>
                            <a:rPr lang="en-US" sz="1400" b="0" i="1" smtClean="0">
                              <a:latin typeface="Cambria Math"/>
                            </a:rPr>
                            <m:t>𝑚</m:t>
                          </m:r>
                        </m:e>
                        <m:sup>
                          <m:r>
                            <a:rPr lang="en-US" sz="1400" b="0" i="1" smtClean="0">
                              <a:latin typeface="Cambria Math"/>
                            </a:rPr>
                            <m:t>−1</m:t>
                          </m:r>
                        </m:sup>
                      </m:sSup>
                    </m:oMath>
                  </a14:m>
                  <a:r>
                    <a:rPr lang="en-US" sz="1400" dirty="0"/>
                    <a:t> </a:t>
                  </a:r>
                </a:p>
              </p:txBody>
            </p:sp>
          </mc:Choice>
          <mc:Fallback xmlns="">
            <p:sp>
              <p:nvSpPr>
                <p:cNvPr id="9" name="TextBox 8">
                  <a:extLst>
                    <a:ext uri="{FF2B5EF4-FFF2-40B4-BE49-F238E27FC236}">
                      <a16:creationId xmlns:a16="http://schemas.microsoft.com/office/drawing/2014/main" id="{940598B8-69F9-2EFB-8DA2-6858AB2EDE3B}"/>
                    </a:ext>
                  </a:extLst>
                </p:cNvPr>
                <p:cNvSpPr txBox="1">
                  <a:spLocks noRot="1" noChangeAspect="1" noMove="1" noResize="1" noEditPoints="1" noAdjustHandles="1" noChangeArrowheads="1" noChangeShapeType="1" noTextEdit="1"/>
                </p:cNvSpPr>
                <p:nvPr/>
              </p:nvSpPr>
              <p:spPr>
                <a:xfrm>
                  <a:off x="6532934" y="2653591"/>
                  <a:ext cx="1885003" cy="307777"/>
                </a:xfrm>
                <a:prstGeom prst="rect">
                  <a:avLst/>
                </a:prstGeom>
                <a:blipFill>
                  <a:blip r:embed="rId7"/>
                  <a:stretch>
                    <a:fillRect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B7B3B6A-D9FF-0946-3067-19CF41F2A829}"/>
                    </a:ext>
                  </a:extLst>
                </p:cNvPr>
                <p:cNvSpPr txBox="1"/>
                <p:nvPr/>
              </p:nvSpPr>
              <p:spPr>
                <a:xfrm>
                  <a:off x="5021972" y="3055639"/>
                  <a:ext cx="1243546" cy="307777"/>
                </a:xfrm>
                <a:prstGeom prst="rect">
                  <a:avLst/>
                </a:prstGeom>
                <a:noFill/>
              </p:spPr>
              <p:txBody>
                <a:bodyPr wrap="none" rtlCol="0">
                  <a:spAutoFit/>
                </a:bodyPr>
                <a:lstStyle/>
                <a:p>
                  <a14:m>
                    <m:oMath xmlns:m="http://schemas.openxmlformats.org/officeDocument/2006/math">
                      <m:r>
                        <m:rPr>
                          <m:sty m:val="p"/>
                        </m:rPr>
                        <a:rPr lang="en-US" sz="1400" b="0" i="0" smtClean="0">
                          <a:latin typeface="Cambria Math"/>
                        </a:rPr>
                        <m:t>Δ</m:t>
                      </m:r>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𝑞</m:t>
                          </m:r>
                        </m:e>
                      </m:acc>
                      <m:r>
                        <a:rPr lang="en-US" sz="1400" b="0" i="1" smtClean="0">
                          <a:latin typeface="Cambria Math"/>
                        </a:rPr>
                        <m:t>=100 </m:t>
                      </m:r>
                      <m:r>
                        <a:rPr lang="en-US" sz="1400" b="0" i="1" smtClean="0">
                          <a:latin typeface="Cambria Math"/>
                        </a:rPr>
                        <m:t>𝑐𝑚</m:t>
                      </m:r>
                    </m:oMath>
                  </a14:m>
                  <a:r>
                    <a:rPr lang="en-US" sz="1400" dirty="0"/>
                    <a:t> </a:t>
                  </a:r>
                </a:p>
              </p:txBody>
            </p:sp>
          </mc:Choice>
          <mc:Fallback xmlns="">
            <p:sp>
              <p:nvSpPr>
                <p:cNvPr id="10" name="TextBox 9">
                  <a:extLst>
                    <a:ext uri="{FF2B5EF4-FFF2-40B4-BE49-F238E27FC236}">
                      <a16:creationId xmlns:a16="http://schemas.microsoft.com/office/drawing/2014/main" id="{CB7B3B6A-D9FF-0946-3067-19CF41F2A829}"/>
                    </a:ext>
                  </a:extLst>
                </p:cNvPr>
                <p:cNvSpPr txBox="1">
                  <a:spLocks noRot="1" noChangeAspect="1" noMove="1" noResize="1" noEditPoints="1" noAdjustHandles="1" noChangeArrowheads="1" noChangeShapeType="1" noTextEdit="1"/>
                </p:cNvSpPr>
                <p:nvPr/>
              </p:nvSpPr>
              <p:spPr>
                <a:xfrm>
                  <a:off x="5021972" y="3055639"/>
                  <a:ext cx="1243546" cy="307777"/>
                </a:xfrm>
                <a:prstGeom prst="rect">
                  <a:avLst/>
                </a:prstGeom>
                <a:blipFill>
                  <a:blip r:embed="rId8"/>
                  <a:stretch>
                    <a:fillRect b="-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A9D9296-9278-1DBD-F62D-16E1FA6A13F8}"/>
                    </a:ext>
                  </a:extLst>
                </p:cNvPr>
                <p:cNvSpPr txBox="1"/>
                <p:nvPr/>
              </p:nvSpPr>
              <p:spPr>
                <a:xfrm>
                  <a:off x="4123970" y="2151923"/>
                  <a:ext cx="1519775" cy="307777"/>
                </a:xfrm>
                <a:prstGeom prst="rect">
                  <a:avLst/>
                </a:prstGeom>
                <a:noFill/>
              </p:spPr>
              <p:txBody>
                <a:bodyPr wrap="none" rtlCol="0">
                  <a:spAutoFit/>
                </a:bodyPr>
                <a:lstStyle/>
                <a:p>
                  <a14:m>
                    <m:oMath xmlns:m="http://schemas.openxmlformats.org/officeDocument/2006/math">
                      <m:acc>
                        <m:accPr>
                          <m:chr m:val="̂"/>
                          <m:ctrlPr>
                            <a:rPr lang="en-US" sz="1400" b="0" i="1" smtClean="0">
                              <a:latin typeface="Cambria Math" panose="02040503050406030204" pitchFamily="18" charset="0"/>
                            </a:rPr>
                          </m:ctrlPr>
                        </m:accPr>
                        <m:e>
                          <m:r>
                            <a:rPr lang="en-US" sz="1400" b="0" i="1" smtClean="0">
                              <a:latin typeface="Cambria Math" panose="02040503050406030204" pitchFamily="18" charset="0"/>
                            </a:rPr>
                            <m:t>𝑞</m:t>
                          </m:r>
                        </m:e>
                      </m:acc>
                      <m:r>
                        <a:rPr lang="en-US" sz="1400" b="0" i="1" smtClean="0">
                          <a:latin typeface="Cambria Math"/>
                        </a:rPr>
                        <m:t>=100 </m:t>
                      </m:r>
                      <m:r>
                        <a:rPr lang="en-US" sz="1400" b="0" i="1" smtClean="0">
                          <a:latin typeface="Cambria Math"/>
                        </a:rPr>
                        <m:t>𝑐𝑚</m:t>
                      </m:r>
                      <m:r>
                        <a:rPr lang="en-US" sz="1400" b="0" i="1" smtClean="0">
                          <a:latin typeface="Cambria Math"/>
                        </a:rPr>
                        <m:t>/</m:t>
                      </m:r>
                      <m:r>
                        <a:rPr lang="en-US" sz="1400" b="0" i="1" smtClean="0">
                          <a:latin typeface="Cambria Math"/>
                        </a:rPr>
                        <m:t>𝑚</m:t>
                      </m:r>
                      <m:r>
                        <a:rPr lang="en-US" sz="1400" b="0" i="1" smtClean="0">
                          <a:latin typeface="Cambria Math"/>
                        </a:rPr>
                        <m:t> </m:t>
                      </m:r>
                      <m:r>
                        <a:rPr lang="en-US" sz="1400" b="0" i="1" smtClean="0">
                          <a:latin typeface="Cambria Math"/>
                        </a:rPr>
                        <m:t>𝑞</m:t>
                      </m:r>
                    </m:oMath>
                  </a14:m>
                  <a:r>
                    <a:rPr lang="en-US" sz="1400" dirty="0"/>
                    <a:t> </a:t>
                  </a:r>
                </a:p>
              </p:txBody>
            </p:sp>
          </mc:Choice>
          <mc:Fallback xmlns="">
            <p:sp>
              <p:nvSpPr>
                <p:cNvPr id="12" name="TextBox 11">
                  <a:extLst>
                    <a:ext uri="{FF2B5EF4-FFF2-40B4-BE49-F238E27FC236}">
                      <a16:creationId xmlns:a16="http://schemas.microsoft.com/office/drawing/2014/main" id="{9A9D9296-9278-1DBD-F62D-16E1FA6A13F8}"/>
                    </a:ext>
                  </a:extLst>
                </p:cNvPr>
                <p:cNvSpPr txBox="1">
                  <a:spLocks noRot="1" noChangeAspect="1" noMove="1" noResize="1" noEditPoints="1" noAdjustHandles="1" noChangeArrowheads="1" noChangeShapeType="1" noTextEdit="1"/>
                </p:cNvSpPr>
                <p:nvPr/>
              </p:nvSpPr>
              <p:spPr>
                <a:xfrm>
                  <a:off x="4123970" y="2151923"/>
                  <a:ext cx="1519775" cy="307777"/>
                </a:xfrm>
                <a:prstGeom prst="rect">
                  <a:avLst/>
                </a:prstGeom>
                <a:blipFill>
                  <a:blip r:embed="rId9"/>
                  <a:stretch>
                    <a:fillRect b="-5882"/>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40AFAA97-7F53-38FC-FF3B-D575AE709580}"/>
              </a:ext>
            </a:extLst>
          </p:cNvPr>
          <p:cNvSpPr txBox="1"/>
          <p:nvPr/>
        </p:nvSpPr>
        <p:spPr>
          <a:xfrm>
            <a:off x="673485" y="1379961"/>
            <a:ext cx="3843651" cy="1477328"/>
          </a:xfrm>
          <a:prstGeom prst="rect">
            <a:avLst/>
          </a:prstGeom>
          <a:noFill/>
        </p:spPr>
        <p:txBody>
          <a:bodyPr wrap="square" rtlCol="0">
            <a:spAutoFit/>
          </a:bodyPr>
          <a:lstStyle/>
          <a:p>
            <a:r>
              <a:rPr lang="en-US" dirty="0"/>
              <a:t>Conjugate momentum is expressed in inverse units of position: product of position and momentum does not depend choice of frame. The count of states is frame invariant!</a:t>
            </a:r>
          </a:p>
        </p:txBody>
      </p:sp>
      <p:sp>
        <p:nvSpPr>
          <p:cNvPr id="15" name="TextBox 14">
            <a:extLst>
              <a:ext uri="{FF2B5EF4-FFF2-40B4-BE49-F238E27FC236}">
                <a16:creationId xmlns:a16="http://schemas.microsoft.com/office/drawing/2014/main" id="{B4FBF350-2BBB-AAE3-BB00-F536E21A9B69}"/>
              </a:ext>
            </a:extLst>
          </p:cNvPr>
          <p:cNvSpPr txBox="1"/>
          <p:nvPr/>
        </p:nvSpPr>
        <p:spPr>
          <a:xfrm>
            <a:off x="687371" y="209462"/>
            <a:ext cx="10947997" cy="461665"/>
          </a:xfrm>
          <a:prstGeom prst="rect">
            <a:avLst/>
          </a:prstGeom>
          <a:noFill/>
        </p:spPr>
        <p:txBody>
          <a:bodyPr wrap="none" rtlCol="0">
            <a:spAutoFit/>
          </a:bodyPr>
          <a:lstStyle/>
          <a:p>
            <a:r>
              <a:rPr lang="en-US" sz="2400" dirty="0"/>
              <a:t>In classical mechanics, states are defined by position and conjugate momentum. Why?</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B476FE6-1942-13F2-2AE0-0F6A1127337E}"/>
                  </a:ext>
                </a:extLst>
              </p:cNvPr>
              <p:cNvSpPr txBox="1"/>
              <p:nvPr/>
            </p:nvSpPr>
            <p:spPr>
              <a:xfrm>
                <a:off x="490700" y="3883250"/>
                <a:ext cx="8750808" cy="1569660"/>
              </a:xfrm>
              <a:prstGeom prst="rect">
                <a:avLst/>
              </a:prstGeom>
              <a:noFill/>
            </p:spPr>
            <p:txBody>
              <a:bodyPr wrap="square" rtlCol="0">
                <a:spAutoFit/>
              </a:bodyPr>
              <a:lstStyle/>
              <a:p>
                <a14:m>
                  <m:oMath xmlns:m="http://schemas.openxmlformats.org/officeDocument/2006/math">
                    <m:r>
                      <a:rPr lang="en-US" sz="2400" b="0" i="1" smtClean="0">
                        <a:solidFill>
                          <a:schemeClr val="accent6">
                            <a:lumMod val="75000"/>
                          </a:schemeClr>
                        </a:solidFill>
                        <a:latin typeface="Cambria Math" panose="02040503050406030204" pitchFamily="18" charset="0"/>
                      </a:rPr>
                      <m:t>⇒</m:t>
                    </m:r>
                  </m:oMath>
                </a14:m>
                <a:r>
                  <a:rPr lang="en-US" sz="2400" dirty="0">
                    <a:solidFill>
                      <a:schemeClr val="accent6">
                        <a:lumMod val="75000"/>
                      </a:schemeClr>
                    </a:solidFill>
                  </a:rPr>
                  <a:t> classical states must be defined by position and conjugate momentum because this is the only way that we can define state count, entropy, probability densities, determinism and reversibility, information, … in a way that it is objective, the same for all.</a:t>
                </a:r>
              </a:p>
            </p:txBody>
          </p:sp>
        </mc:Choice>
        <mc:Fallback xmlns="">
          <p:sp>
            <p:nvSpPr>
              <p:cNvPr id="18" name="TextBox 17">
                <a:extLst>
                  <a:ext uri="{FF2B5EF4-FFF2-40B4-BE49-F238E27FC236}">
                    <a16:creationId xmlns:a16="http://schemas.microsoft.com/office/drawing/2014/main" id="{EB476FE6-1942-13F2-2AE0-0F6A1127337E}"/>
                  </a:ext>
                </a:extLst>
              </p:cNvPr>
              <p:cNvSpPr txBox="1">
                <a:spLocks noRot="1" noChangeAspect="1" noMove="1" noResize="1" noEditPoints="1" noAdjustHandles="1" noChangeArrowheads="1" noChangeShapeType="1" noTextEdit="1"/>
              </p:cNvSpPr>
              <p:nvPr/>
            </p:nvSpPr>
            <p:spPr>
              <a:xfrm>
                <a:off x="490700" y="3883250"/>
                <a:ext cx="8750808" cy="1569660"/>
              </a:xfrm>
              <a:prstGeom prst="rect">
                <a:avLst/>
              </a:prstGeom>
              <a:blipFill>
                <a:blip r:embed="rId10"/>
                <a:stretch>
                  <a:fillRect l="-1045" t="-3101" b="-7752"/>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37227485-2D15-BB84-39A2-26E9C4C01246}"/>
              </a:ext>
            </a:extLst>
          </p:cNvPr>
          <p:cNvSpPr txBox="1"/>
          <p:nvPr/>
        </p:nvSpPr>
        <p:spPr>
          <a:xfrm>
            <a:off x="574647" y="5629590"/>
            <a:ext cx="8750808" cy="830997"/>
          </a:xfrm>
          <a:prstGeom prst="rect">
            <a:avLst/>
          </a:prstGeom>
          <a:noFill/>
        </p:spPr>
        <p:txBody>
          <a:bodyPr wrap="square" rtlCol="0">
            <a:spAutoFit/>
          </a:bodyPr>
          <a:lstStyle/>
          <a:p>
            <a:r>
              <a:rPr lang="en-US" sz="2400" dirty="0">
                <a:solidFill>
                  <a:srgbClr val="C00000"/>
                </a:solidFill>
                <a:latin typeface="Alice" panose="00000500000000000000" pitchFamily="2" charset="0"/>
              </a:rPr>
              <a:t>Looking at the math closely, we can find conceptual reasons for a lot of physics… so why isn’t this done more?</a:t>
            </a:r>
          </a:p>
        </p:txBody>
      </p:sp>
      <p:sp>
        <p:nvSpPr>
          <p:cNvPr id="13" name="Slide Number Placeholder 12">
            <a:extLst>
              <a:ext uri="{FF2B5EF4-FFF2-40B4-BE49-F238E27FC236}">
                <a16:creationId xmlns:a16="http://schemas.microsoft.com/office/drawing/2014/main" id="{A184CF23-0288-C9AE-AF6A-10F9FA975DA0}"/>
              </a:ext>
            </a:extLst>
          </p:cNvPr>
          <p:cNvSpPr>
            <a:spLocks noGrp="1"/>
          </p:cNvSpPr>
          <p:nvPr>
            <p:ph type="sldNum" sz="quarter" idx="12"/>
          </p:nvPr>
        </p:nvSpPr>
        <p:spPr/>
        <p:txBody>
          <a:bodyPr/>
          <a:lstStyle/>
          <a:p>
            <a:fld id="{F47845EA-7733-40EE-B074-20032348B727}" type="slidenum">
              <a:rPr lang="en-US" smtClean="0"/>
              <a:t>18</a:t>
            </a:fld>
            <a:endParaRPr lang="en-US"/>
          </a:p>
        </p:txBody>
      </p:sp>
    </p:spTree>
    <p:extLst>
      <p:ext uri="{BB962C8B-B14F-4D97-AF65-F5344CB8AC3E}">
        <p14:creationId xmlns:p14="http://schemas.microsoft.com/office/powerpoint/2010/main" val="10438280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7D6EC1-DFF8-97C7-A9DA-BCDB9C77D4E6}"/>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2144D680-698D-FB4F-420E-7EDA6FEE82C1}"/>
              </a:ext>
            </a:extLst>
          </p:cNvPr>
          <p:cNvSpPr txBox="1"/>
          <p:nvPr/>
        </p:nvSpPr>
        <p:spPr>
          <a:xfrm>
            <a:off x="1" y="2041864"/>
            <a:ext cx="12191999" cy="1754326"/>
          </a:xfrm>
          <a:prstGeom prst="rect">
            <a:avLst/>
          </a:prstGeom>
          <a:noFill/>
        </p:spPr>
        <p:txBody>
          <a:bodyPr wrap="square" rtlCol="0">
            <a:spAutoFit/>
          </a:bodyPr>
          <a:lstStyle/>
          <a:p>
            <a:pPr algn="ctr"/>
            <a:r>
              <a:rPr lang="en-US" sz="5400" dirty="0">
                <a:latin typeface="Alice" panose="00000500000000000000" pitchFamily="2" charset="0"/>
              </a:rPr>
              <a:t>Mathematical details are for mathematicians to worry about</a:t>
            </a:r>
          </a:p>
        </p:txBody>
      </p:sp>
      <p:sp>
        <p:nvSpPr>
          <p:cNvPr id="7" name="TextBox 6">
            <a:extLst>
              <a:ext uri="{FF2B5EF4-FFF2-40B4-BE49-F238E27FC236}">
                <a16:creationId xmlns:a16="http://schemas.microsoft.com/office/drawing/2014/main" id="{F4735E8A-A1AE-0CB7-ED71-00A664DC62C6}"/>
              </a:ext>
            </a:extLst>
          </p:cNvPr>
          <p:cNvSpPr txBox="1"/>
          <p:nvPr/>
        </p:nvSpPr>
        <p:spPr>
          <a:xfrm>
            <a:off x="0" y="355106"/>
            <a:ext cx="12191999" cy="1569660"/>
          </a:xfrm>
          <a:prstGeom prst="rect">
            <a:avLst/>
          </a:prstGeom>
          <a:noFill/>
        </p:spPr>
        <p:txBody>
          <a:bodyPr wrap="square" rtlCol="0">
            <a:spAutoFit/>
          </a:bodyPr>
          <a:lstStyle/>
          <a:p>
            <a:pPr algn="ctr"/>
            <a:r>
              <a:rPr lang="en-US" sz="9600" dirty="0">
                <a:latin typeface="Alice" panose="00000500000000000000" pitchFamily="2" charset="0"/>
              </a:rPr>
              <a:t>5.</a:t>
            </a:r>
            <a:endParaRPr lang="en-US" sz="9600" dirty="0"/>
          </a:p>
        </p:txBody>
      </p:sp>
      <p:sp>
        <p:nvSpPr>
          <p:cNvPr id="5" name="Slide Number Placeholder 4">
            <a:extLst>
              <a:ext uri="{FF2B5EF4-FFF2-40B4-BE49-F238E27FC236}">
                <a16:creationId xmlns:a16="http://schemas.microsoft.com/office/drawing/2014/main" id="{D13AF386-31EE-609E-149E-778B5AA38A55}"/>
              </a:ext>
            </a:extLst>
          </p:cNvPr>
          <p:cNvSpPr>
            <a:spLocks noGrp="1"/>
          </p:cNvSpPr>
          <p:nvPr>
            <p:ph type="sldNum" sz="quarter" idx="12"/>
          </p:nvPr>
        </p:nvSpPr>
        <p:spPr/>
        <p:txBody>
          <a:bodyPr/>
          <a:lstStyle/>
          <a:p>
            <a:fld id="{F47845EA-7733-40EE-B074-20032348B727}" type="slidenum">
              <a:rPr lang="en-US" smtClean="0"/>
              <a:t>19</a:t>
            </a:fld>
            <a:endParaRPr lang="en-US"/>
          </a:p>
        </p:txBody>
      </p:sp>
    </p:spTree>
    <p:extLst>
      <p:ext uri="{BB962C8B-B14F-4D97-AF65-F5344CB8AC3E}">
        <p14:creationId xmlns:p14="http://schemas.microsoft.com/office/powerpoint/2010/main" val="57243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8E3CF7-FB99-DAF8-58C4-7CD3F5A7D183}"/>
              </a:ext>
            </a:extLst>
          </p:cNvPr>
          <p:cNvSpPr>
            <a:spLocks noGrp="1"/>
          </p:cNvSpPr>
          <p:nvPr>
            <p:ph type="ftr" sz="quarter" idx="11"/>
          </p:nvPr>
        </p:nvSpPr>
        <p:spPr/>
        <p:txBody>
          <a:bodyPr/>
          <a:lstStyle/>
          <a:p>
            <a:r>
              <a:rPr lang="en-US"/>
              <a:t>Gabriele Carcassi and Christine A. Aidala - University of Michigan</a:t>
            </a:r>
            <a:endParaRPr lang="en-US" dirty="0"/>
          </a:p>
        </p:txBody>
      </p:sp>
      <p:grpSp>
        <p:nvGrpSpPr>
          <p:cNvPr id="16" name="Group 15">
            <a:extLst>
              <a:ext uri="{FF2B5EF4-FFF2-40B4-BE49-F238E27FC236}">
                <a16:creationId xmlns:a16="http://schemas.microsoft.com/office/drawing/2014/main" id="{36E197AC-A72C-2BD2-C48B-ECF31F953660}"/>
              </a:ext>
            </a:extLst>
          </p:cNvPr>
          <p:cNvGrpSpPr/>
          <p:nvPr/>
        </p:nvGrpSpPr>
        <p:grpSpPr>
          <a:xfrm>
            <a:off x="2672275" y="3548727"/>
            <a:ext cx="4813027" cy="2955433"/>
            <a:chOff x="4323104" y="3610096"/>
            <a:chExt cx="4813027" cy="2955433"/>
          </a:xfrm>
        </p:grpSpPr>
        <p:pic>
          <p:nvPicPr>
            <p:cNvPr id="4" name="Picture 3">
              <a:extLst>
                <a:ext uri="{FF2B5EF4-FFF2-40B4-BE49-F238E27FC236}">
                  <a16:creationId xmlns:a16="http://schemas.microsoft.com/office/drawing/2014/main" id="{34331AD3-2311-D2CA-DD2B-C1BBE8A1A3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3104" y="3610096"/>
              <a:ext cx="1983418" cy="1983418"/>
            </a:xfrm>
            <a:prstGeom prst="rect">
              <a:avLst/>
            </a:prstGeom>
          </p:spPr>
        </p:pic>
        <p:pic>
          <p:nvPicPr>
            <p:cNvPr id="5" name="Picture 4">
              <a:extLst>
                <a:ext uri="{FF2B5EF4-FFF2-40B4-BE49-F238E27FC236}">
                  <a16:creationId xmlns:a16="http://schemas.microsoft.com/office/drawing/2014/main" id="{A4D5BAFA-87E5-E16F-028B-FBC956C40A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713" y="3616233"/>
              <a:ext cx="1983418" cy="1983418"/>
            </a:xfrm>
            <a:prstGeom prst="rect">
              <a:avLst/>
            </a:prstGeom>
          </p:spPr>
        </p:pic>
        <p:sp>
          <p:nvSpPr>
            <p:cNvPr id="6" name="TextBox 5">
              <a:extLst>
                <a:ext uri="{FF2B5EF4-FFF2-40B4-BE49-F238E27FC236}">
                  <a16:creationId xmlns:a16="http://schemas.microsoft.com/office/drawing/2014/main" id="{F385FF88-BC35-7C26-49CF-2E0923984D45}"/>
                </a:ext>
              </a:extLst>
            </p:cNvPr>
            <p:cNvSpPr txBox="1"/>
            <p:nvPr/>
          </p:nvSpPr>
          <p:spPr>
            <a:xfrm>
              <a:off x="4423639" y="5760995"/>
              <a:ext cx="1782347" cy="369332"/>
            </a:xfrm>
            <a:prstGeom prst="rect">
              <a:avLst/>
            </a:prstGeom>
            <a:noFill/>
          </p:spPr>
          <p:txBody>
            <a:bodyPr wrap="none" rtlCol="0">
              <a:spAutoFit/>
            </a:bodyPr>
            <a:lstStyle/>
            <a:p>
              <a:r>
                <a:rPr lang="en-US" dirty="0"/>
                <a:t>Gabriele Carcassi</a:t>
              </a:r>
            </a:p>
          </p:txBody>
        </p:sp>
        <p:sp>
          <p:nvSpPr>
            <p:cNvPr id="7" name="TextBox 6">
              <a:extLst>
                <a:ext uri="{FF2B5EF4-FFF2-40B4-BE49-F238E27FC236}">
                  <a16:creationId xmlns:a16="http://schemas.microsoft.com/office/drawing/2014/main" id="{75E2C895-7686-97C1-8079-C8CD4DE81664}"/>
                </a:ext>
              </a:extLst>
            </p:cNvPr>
            <p:cNvSpPr txBox="1"/>
            <p:nvPr/>
          </p:nvSpPr>
          <p:spPr>
            <a:xfrm>
              <a:off x="7169443" y="5760995"/>
              <a:ext cx="1949957" cy="369332"/>
            </a:xfrm>
            <a:prstGeom prst="rect">
              <a:avLst/>
            </a:prstGeom>
            <a:noFill/>
          </p:spPr>
          <p:txBody>
            <a:bodyPr wrap="none" rtlCol="0">
              <a:spAutoFit/>
            </a:bodyPr>
            <a:lstStyle/>
            <a:p>
              <a:r>
                <a:rPr lang="en-US" dirty="0"/>
                <a:t>Christine A. Aidala</a:t>
              </a:r>
            </a:p>
          </p:txBody>
        </p:sp>
        <p:sp>
          <p:nvSpPr>
            <p:cNvPr id="8" name="TextBox 7">
              <a:extLst>
                <a:ext uri="{FF2B5EF4-FFF2-40B4-BE49-F238E27FC236}">
                  <a16:creationId xmlns:a16="http://schemas.microsoft.com/office/drawing/2014/main" id="{E906CE7C-E09A-171A-E341-23A3DB253245}"/>
                </a:ext>
              </a:extLst>
            </p:cNvPr>
            <p:cNvSpPr txBox="1"/>
            <p:nvPr/>
          </p:nvSpPr>
          <p:spPr>
            <a:xfrm>
              <a:off x="5638696" y="6196197"/>
              <a:ext cx="2282100" cy="369332"/>
            </a:xfrm>
            <a:prstGeom prst="rect">
              <a:avLst/>
            </a:prstGeom>
            <a:noFill/>
          </p:spPr>
          <p:txBody>
            <a:bodyPr wrap="none" rtlCol="0">
              <a:spAutoFit/>
            </a:bodyPr>
            <a:lstStyle/>
            <a:p>
              <a:r>
                <a:rPr lang="en-US" dirty="0"/>
                <a:t>University of Michigan</a:t>
              </a:r>
            </a:p>
          </p:txBody>
        </p:sp>
      </p:grpSp>
      <p:grpSp>
        <p:nvGrpSpPr>
          <p:cNvPr id="11" name="Group 10">
            <a:extLst>
              <a:ext uri="{FF2B5EF4-FFF2-40B4-BE49-F238E27FC236}">
                <a16:creationId xmlns:a16="http://schemas.microsoft.com/office/drawing/2014/main" id="{B4196ADF-7F72-FD8F-DB25-E89250731ABD}"/>
              </a:ext>
            </a:extLst>
          </p:cNvPr>
          <p:cNvGrpSpPr/>
          <p:nvPr/>
        </p:nvGrpSpPr>
        <p:grpSpPr>
          <a:xfrm>
            <a:off x="226483" y="309999"/>
            <a:ext cx="3436710" cy="2736585"/>
            <a:chOff x="8807251" y="356793"/>
            <a:chExt cx="3436710" cy="2736585"/>
          </a:xfrm>
        </p:grpSpPr>
        <p:grpSp>
          <p:nvGrpSpPr>
            <p:cNvPr id="12" name="Group 11">
              <a:extLst>
                <a:ext uri="{FF2B5EF4-FFF2-40B4-BE49-F238E27FC236}">
                  <a16:creationId xmlns:a16="http://schemas.microsoft.com/office/drawing/2014/main" id="{86EF9FA9-70E0-4CBB-7FBB-62D75676A45F}"/>
                </a:ext>
              </a:extLst>
            </p:cNvPr>
            <p:cNvGrpSpPr/>
            <p:nvPr/>
          </p:nvGrpSpPr>
          <p:grpSpPr>
            <a:xfrm>
              <a:off x="9410754" y="356793"/>
              <a:ext cx="2229706" cy="2324557"/>
              <a:chOff x="9664754" y="4369993"/>
              <a:chExt cx="2229706" cy="2324557"/>
            </a:xfrm>
          </p:grpSpPr>
          <p:pic>
            <p:nvPicPr>
              <p:cNvPr id="14" name="Picture 13">
                <a:extLst>
                  <a:ext uri="{FF2B5EF4-FFF2-40B4-BE49-F238E27FC236}">
                    <a16:creationId xmlns:a16="http://schemas.microsoft.com/office/drawing/2014/main" id="{96635D8D-2F49-524E-B7C2-7391622BEF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41405" y="4369993"/>
                <a:ext cx="1676403" cy="1524003"/>
              </a:xfrm>
              <a:prstGeom prst="rect">
                <a:avLst/>
              </a:prstGeom>
            </p:spPr>
          </p:pic>
          <p:pic>
            <p:nvPicPr>
              <p:cNvPr id="15" name="Picture 14">
                <a:extLst>
                  <a:ext uri="{FF2B5EF4-FFF2-40B4-BE49-F238E27FC236}">
                    <a16:creationId xmlns:a16="http://schemas.microsoft.com/office/drawing/2014/main" id="{C70CE2F4-FAD3-D530-031E-5014F58C8E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64754" y="5936692"/>
                <a:ext cx="2229706" cy="757858"/>
              </a:xfrm>
              <a:prstGeom prst="rect">
                <a:avLst/>
              </a:prstGeom>
            </p:spPr>
          </p:pic>
        </p:grpSp>
        <p:sp>
          <p:nvSpPr>
            <p:cNvPr id="13" name="TextBox 12">
              <a:extLst>
                <a:ext uri="{FF2B5EF4-FFF2-40B4-BE49-F238E27FC236}">
                  <a16:creationId xmlns:a16="http://schemas.microsoft.com/office/drawing/2014/main" id="{C7403C20-4C9F-36E1-302D-0A89CF1EC4C0}"/>
                </a:ext>
              </a:extLst>
            </p:cNvPr>
            <p:cNvSpPr txBox="1"/>
            <p:nvPr/>
          </p:nvSpPr>
          <p:spPr>
            <a:xfrm>
              <a:off x="8807251" y="2724046"/>
              <a:ext cx="3436710" cy="369332"/>
            </a:xfrm>
            <a:prstGeom prst="rect">
              <a:avLst/>
            </a:prstGeom>
            <a:noFill/>
          </p:spPr>
          <p:txBody>
            <a:bodyPr wrap="none" rtlCol="0">
              <a:spAutoFit/>
            </a:bodyPr>
            <a:lstStyle/>
            <a:p>
              <a:pPr algn="ctr"/>
              <a:r>
                <a:rPr lang="en-US" dirty="0">
                  <a:hlinkClick r:id="rId6"/>
                </a:rPr>
                <a:t>https://assumptionsofphysics.org</a:t>
              </a:r>
              <a:endParaRPr lang="en-US" dirty="0"/>
            </a:p>
          </p:txBody>
        </p:sp>
      </p:grpSp>
      <p:sp>
        <p:nvSpPr>
          <p:cNvPr id="18" name="TextBox 17">
            <a:extLst>
              <a:ext uri="{FF2B5EF4-FFF2-40B4-BE49-F238E27FC236}">
                <a16:creationId xmlns:a16="http://schemas.microsoft.com/office/drawing/2014/main" id="{33FE5313-D6F6-4DEE-6C5F-0C61DF754B1B}"/>
              </a:ext>
            </a:extLst>
          </p:cNvPr>
          <p:cNvSpPr txBox="1"/>
          <p:nvPr/>
        </p:nvSpPr>
        <p:spPr>
          <a:xfrm>
            <a:off x="3709974" y="833582"/>
            <a:ext cx="3775328" cy="923330"/>
          </a:xfrm>
          <a:prstGeom prst="rect">
            <a:avLst/>
          </a:prstGeom>
          <a:noFill/>
        </p:spPr>
        <p:txBody>
          <a:bodyPr wrap="square">
            <a:spAutoFit/>
          </a:bodyPr>
          <a:lstStyle/>
          <a:p>
            <a:r>
              <a:rPr lang="en-US" i="1" dirty="0"/>
              <a:t>Aims to identify a handful of physical starting points from which the basic laws can be rigorously derived.</a:t>
            </a:r>
          </a:p>
        </p:txBody>
      </p:sp>
      <p:sp>
        <p:nvSpPr>
          <p:cNvPr id="23" name="Oval 22">
            <a:extLst>
              <a:ext uri="{FF2B5EF4-FFF2-40B4-BE49-F238E27FC236}">
                <a16:creationId xmlns:a16="http://schemas.microsoft.com/office/drawing/2014/main" id="{D021E433-C38D-668F-E207-F0E1BD10050B}"/>
              </a:ext>
            </a:extLst>
          </p:cNvPr>
          <p:cNvSpPr/>
          <p:nvPr/>
        </p:nvSpPr>
        <p:spPr>
          <a:xfrm>
            <a:off x="9560247" y="901165"/>
            <a:ext cx="1332774" cy="1332774"/>
          </a:xfrm>
          <a:prstGeom prst="ellipse">
            <a:avLst/>
          </a:prstGeom>
          <a:solidFill>
            <a:srgbClr val="7030A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F7FFABE7-7E9F-C04F-32DE-126681CEE860}"/>
              </a:ext>
            </a:extLst>
          </p:cNvPr>
          <p:cNvSpPr/>
          <p:nvPr/>
        </p:nvSpPr>
        <p:spPr>
          <a:xfrm>
            <a:off x="9868085" y="1853757"/>
            <a:ext cx="803739" cy="803739"/>
          </a:xfrm>
          <a:prstGeom prst="ellipse">
            <a:avLst/>
          </a:prstGeom>
          <a:solidFill>
            <a:srgbClr val="00B0F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03364070-CC7A-B317-AA72-BC555D11A4C6}"/>
              </a:ext>
            </a:extLst>
          </p:cNvPr>
          <p:cNvSpPr/>
          <p:nvPr/>
        </p:nvSpPr>
        <p:spPr>
          <a:xfrm>
            <a:off x="8134417" y="529870"/>
            <a:ext cx="2316211" cy="2316211"/>
          </a:xfrm>
          <a:prstGeom prst="ellipse">
            <a:avLst/>
          </a:prstGeom>
          <a:solidFill>
            <a:srgbClr val="92D050">
              <a:alpha val="50196"/>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8F90778F-BAF4-CCCE-C4E3-24DF7CD07412}"/>
              </a:ext>
            </a:extLst>
          </p:cNvPr>
          <p:cNvSpPr txBox="1"/>
          <p:nvPr/>
        </p:nvSpPr>
        <p:spPr>
          <a:xfrm>
            <a:off x="7575079" y="221230"/>
            <a:ext cx="1591654" cy="646331"/>
          </a:xfrm>
          <a:prstGeom prst="rect">
            <a:avLst/>
          </a:prstGeom>
          <a:noFill/>
        </p:spPr>
        <p:txBody>
          <a:bodyPr wrap="none" rtlCol="0">
            <a:spAutoFit/>
          </a:bodyPr>
          <a:lstStyle/>
          <a:p>
            <a:r>
              <a:rPr lang="en-US" dirty="0"/>
              <a:t>Foundations of</a:t>
            </a:r>
            <a:br>
              <a:rPr lang="en-US" dirty="0"/>
            </a:br>
            <a:r>
              <a:rPr lang="en-US" dirty="0"/>
              <a:t>physics</a:t>
            </a:r>
          </a:p>
        </p:txBody>
      </p:sp>
      <p:sp>
        <p:nvSpPr>
          <p:cNvPr id="27" name="TextBox 26">
            <a:extLst>
              <a:ext uri="{FF2B5EF4-FFF2-40B4-BE49-F238E27FC236}">
                <a16:creationId xmlns:a16="http://schemas.microsoft.com/office/drawing/2014/main" id="{8F2D7F42-2D38-0F9D-E5DE-186FDF612E69}"/>
              </a:ext>
            </a:extLst>
          </p:cNvPr>
          <p:cNvSpPr txBox="1"/>
          <p:nvPr/>
        </p:nvSpPr>
        <p:spPr>
          <a:xfrm>
            <a:off x="10364872" y="392352"/>
            <a:ext cx="1591654" cy="646331"/>
          </a:xfrm>
          <a:prstGeom prst="rect">
            <a:avLst/>
          </a:prstGeom>
          <a:noFill/>
        </p:spPr>
        <p:txBody>
          <a:bodyPr wrap="none" rtlCol="0">
            <a:spAutoFit/>
          </a:bodyPr>
          <a:lstStyle/>
          <a:p>
            <a:pPr algn="r"/>
            <a:r>
              <a:rPr lang="en-US" dirty="0"/>
              <a:t>Foundations of</a:t>
            </a:r>
            <a:br>
              <a:rPr lang="en-US" dirty="0"/>
            </a:br>
            <a:r>
              <a:rPr lang="en-US" dirty="0"/>
              <a:t>mathematics</a:t>
            </a:r>
          </a:p>
        </p:txBody>
      </p:sp>
      <p:sp>
        <p:nvSpPr>
          <p:cNvPr id="28" name="TextBox 27">
            <a:extLst>
              <a:ext uri="{FF2B5EF4-FFF2-40B4-BE49-F238E27FC236}">
                <a16:creationId xmlns:a16="http://schemas.microsoft.com/office/drawing/2014/main" id="{B3344B14-3183-60CD-C059-A81755864AB0}"/>
              </a:ext>
            </a:extLst>
          </p:cNvPr>
          <p:cNvSpPr txBox="1"/>
          <p:nvPr/>
        </p:nvSpPr>
        <p:spPr>
          <a:xfrm>
            <a:off x="10888191" y="2122552"/>
            <a:ext cx="1207895" cy="646331"/>
          </a:xfrm>
          <a:prstGeom prst="rect">
            <a:avLst/>
          </a:prstGeom>
          <a:noFill/>
        </p:spPr>
        <p:txBody>
          <a:bodyPr wrap="none" rtlCol="0">
            <a:spAutoFit/>
          </a:bodyPr>
          <a:lstStyle/>
          <a:p>
            <a:pPr algn="r"/>
            <a:r>
              <a:rPr lang="en-US" dirty="0"/>
              <a:t>Philosophy</a:t>
            </a:r>
            <a:br>
              <a:rPr lang="en-US" dirty="0"/>
            </a:br>
            <a:r>
              <a:rPr lang="en-US" dirty="0"/>
              <a:t>of science</a:t>
            </a:r>
          </a:p>
        </p:txBody>
      </p:sp>
      <p:sp>
        <p:nvSpPr>
          <p:cNvPr id="9" name="Slide Number Placeholder 8">
            <a:extLst>
              <a:ext uri="{FF2B5EF4-FFF2-40B4-BE49-F238E27FC236}">
                <a16:creationId xmlns:a16="http://schemas.microsoft.com/office/drawing/2014/main" id="{094DBE93-7AEB-E933-45AD-E862DBDA3500}"/>
              </a:ext>
            </a:extLst>
          </p:cNvPr>
          <p:cNvSpPr>
            <a:spLocks noGrp="1"/>
          </p:cNvSpPr>
          <p:nvPr>
            <p:ph type="sldNum" sz="quarter" idx="12"/>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2899281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9E3FCF-A64F-D4A2-0AE4-1D8209E3DD5C}"/>
              </a:ext>
            </a:extLst>
          </p:cNvPr>
          <p:cNvSpPr>
            <a:spLocks noGrp="1"/>
          </p:cNvSpPr>
          <p:nvPr>
            <p:ph type="ftr" sz="quarter" idx="11"/>
          </p:nvPr>
        </p:nvSpPr>
        <p:spPr/>
        <p:txBody>
          <a:bodyPr/>
          <a:lstStyle/>
          <a:p>
            <a:r>
              <a:rPr lang="en-US"/>
              <a:t>Gabriele Carcassi and Christine A. Aidala - University of Michigan</a:t>
            </a:r>
          </a:p>
        </p:txBody>
      </p:sp>
      <p:sp>
        <p:nvSpPr>
          <p:cNvPr id="8" name="Rectangle 7">
            <a:extLst>
              <a:ext uri="{FF2B5EF4-FFF2-40B4-BE49-F238E27FC236}">
                <a16:creationId xmlns:a16="http://schemas.microsoft.com/office/drawing/2014/main" id="{54550479-927F-2DCD-4765-FC4B65C5FCF7}"/>
              </a:ext>
            </a:extLst>
          </p:cNvPr>
          <p:cNvSpPr/>
          <p:nvPr/>
        </p:nvSpPr>
        <p:spPr>
          <a:xfrm>
            <a:off x="9641860" y="2389632"/>
            <a:ext cx="2176272" cy="5669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C6FFC5B-3611-ED14-37CE-FA37571160D1}"/>
              </a:ext>
            </a:extLst>
          </p:cNvPr>
          <p:cNvSpPr txBox="1"/>
          <p:nvPr/>
        </p:nvSpPr>
        <p:spPr>
          <a:xfrm>
            <a:off x="434963" y="590468"/>
            <a:ext cx="5967867" cy="2677656"/>
          </a:xfrm>
          <a:prstGeom prst="rect">
            <a:avLst/>
          </a:prstGeom>
          <a:noFill/>
        </p:spPr>
        <p:txBody>
          <a:bodyPr wrap="square" rtlCol="0">
            <a:spAutoFit/>
          </a:bodyPr>
          <a:lstStyle/>
          <a:p>
            <a:r>
              <a:rPr lang="en-US" sz="2800" dirty="0">
                <a:solidFill>
                  <a:schemeClr val="accent5">
                    <a:lumMod val="50000"/>
                  </a:schemeClr>
                </a:solidFill>
                <a:latin typeface="Alice" panose="00000500000000000000" pitchFamily="2" charset="0"/>
              </a:rPr>
              <a:t>Mathematics is full of technicalities that are uninteresting to the physics. It’s the job of the mathematician to find the correct formal framework and fix the details.</a:t>
            </a:r>
          </a:p>
        </p:txBody>
      </p:sp>
      <p:sp>
        <p:nvSpPr>
          <p:cNvPr id="2" name="TextBox 1">
            <a:extLst>
              <a:ext uri="{FF2B5EF4-FFF2-40B4-BE49-F238E27FC236}">
                <a16:creationId xmlns:a16="http://schemas.microsoft.com/office/drawing/2014/main" id="{B29C2C8B-3B2E-21EE-1316-59FBFDF1643E}"/>
              </a:ext>
            </a:extLst>
          </p:cNvPr>
          <p:cNvSpPr txBox="1"/>
          <p:nvPr/>
        </p:nvSpPr>
        <p:spPr>
          <a:xfrm>
            <a:off x="2032519" y="4747346"/>
            <a:ext cx="6159760" cy="1200329"/>
          </a:xfrm>
          <a:prstGeom prst="rect">
            <a:avLst/>
          </a:prstGeom>
          <a:noFill/>
        </p:spPr>
        <p:txBody>
          <a:bodyPr wrap="square" rtlCol="0">
            <a:spAutoFit/>
          </a:bodyPr>
          <a:lstStyle/>
          <a:p>
            <a:r>
              <a:rPr lang="en-US" sz="2400" dirty="0"/>
              <a:t>In the same way that the mechanical engineer, electronics engineer, software engineer, … will fix the details of the experimental setup</a:t>
            </a:r>
          </a:p>
        </p:txBody>
      </p:sp>
      <p:pic>
        <p:nvPicPr>
          <p:cNvPr id="7" name="Picture 6">
            <a:extLst>
              <a:ext uri="{FF2B5EF4-FFF2-40B4-BE49-F238E27FC236}">
                <a16:creationId xmlns:a16="http://schemas.microsoft.com/office/drawing/2014/main" id="{C3698C31-F200-5375-C30D-65A977FE1D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2098" y="285664"/>
            <a:ext cx="5420308" cy="3052646"/>
          </a:xfrm>
          <a:prstGeom prst="rect">
            <a:avLst/>
          </a:prstGeom>
        </p:spPr>
      </p:pic>
      <p:sp>
        <p:nvSpPr>
          <p:cNvPr id="5" name="Slide Number Placeholder 4">
            <a:extLst>
              <a:ext uri="{FF2B5EF4-FFF2-40B4-BE49-F238E27FC236}">
                <a16:creationId xmlns:a16="http://schemas.microsoft.com/office/drawing/2014/main" id="{C24E82D7-4B0B-CA17-9EDC-A09AC81589BE}"/>
              </a:ext>
            </a:extLst>
          </p:cNvPr>
          <p:cNvSpPr>
            <a:spLocks noGrp="1"/>
          </p:cNvSpPr>
          <p:nvPr>
            <p:ph type="sldNum" sz="quarter" idx="12"/>
          </p:nvPr>
        </p:nvSpPr>
        <p:spPr/>
        <p:txBody>
          <a:bodyPr/>
          <a:lstStyle/>
          <a:p>
            <a:fld id="{F47845EA-7733-40EE-B074-20032348B727}" type="slidenum">
              <a:rPr lang="en-US" smtClean="0"/>
              <a:t>20</a:t>
            </a:fld>
            <a:endParaRPr lang="en-US"/>
          </a:p>
        </p:txBody>
      </p:sp>
    </p:spTree>
    <p:extLst>
      <p:ext uri="{BB962C8B-B14F-4D97-AF65-F5344CB8AC3E}">
        <p14:creationId xmlns:p14="http://schemas.microsoft.com/office/powerpoint/2010/main" val="2297127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D2431D4-983F-FD03-E690-CE87511100F1}"/>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1251FF0F-C31F-1765-F3A4-C236100B1AC6}"/>
              </a:ext>
            </a:extLst>
          </p:cNvPr>
          <p:cNvSpPr txBox="1"/>
          <p:nvPr/>
        </p:nvSpPr>
        <p:spPr>
          <a:xfrm>
            <a:off x="452625" y="366923"/>
            <a:ext cx="11286747" cy="1200329"/>
          </a:xfrm>
          <a:prstGeom prst="rect">
            <a:avLst/>
          </a:prstGeom>
          <a:noFill/>
        </p:spPr>
        <p:txBody>
          <a:bodyPr wrap="square" rtlCol="0">
            <a:spAutoFit/>
          </a:bodyPr>
          <a:lstStyle>
            <a:defPPr>
              <a:defRPr lang="en-US"/>
            </a:defPPr>
            <a:lvl1pPr>
              <a:defRPr sz="2800">
                <a:solidFill>
                  <a:schemeClr val="accent5">
                    <a:lumMod val="50000"/>
                  </a:schemeClr>
                </a:solidFill>
                <a:latin typeface="Alice" panose="00000500000000000000" pitchFamily="2" charset="0"/>
              </a:defRPr>
            </a:lvl1pPr>
          </a:lstStyle>
          <a:p>
            <a:r>
              <a:rPr lang="en-US" sz="2400" dirty="0"/>
              <a:t>But the mathematics is not just a tool for calculation: it is the language we use to formalize our physical models. How can mathematicians, who are typically not trained in physics, know what the correct features of our physical models are?</a:t>
            </a:r>
          </a:p>
        </p:txBody>
      </p:sp>
      <p:sp>
        <p:nvSpPr>
          <p:cNvPr id="5" name="TextBox 4">
            <a:extLst>
              <a:ext uri="{FF2B5EF4-FFF2-40B4-BE49-F238E27FC236}">
                <a16:creationId xmlns:a16="http://schemas.microsoft.com/office/drawing/2014/main" id="{28870D0F-6BCA-605B-736E-11AFEB218A46}"/>
              </a:ext>
            </a:extLst>
          </p:cNvPr>
          <p:cNvSpPr txBox="1"/>
          <p:nvPr/>
        </p:nvSpPr>
        <p:spPr>
          <a:xfrm>
            <a:off x="784310" y="1989366"/>
            <a:ext cx="2319353" cy="369332"/>
          </a:xfrm>
          <a:prstGeom prst="rect">
            <a:avLst/>
          </a:prstGeom>
          <a:noFill/>
        </p:spPr>
        <p:txBody>
          <a:bodyPr wrap="none" rtlCol="0">
            <a:spAutoFit/>
          </a:bodyPr>
          <a:lstStyle/>
          <a:p>
            <a:r>
              <a:rPr lang="en-US" dirty="0"/>
              <a:t>In quantum mechanics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AEC9230-8538-EBB0-8443-F6FDE9C4BC38}"/>
                  </a:ext>
                </a:extLst>
              </p:cNvPr>
              <p:cNvSpPr txBox="1"/>
              <p:nvPr/>
            </p:nvSpPr>
            <p:spPr>
              <a:xfrm>
                <a:off x="4142792" y="1989366"/>
                <a:ext cx="2931765" cy="369332"/>
              </a:xfrm>
              <a:prstGeom prst="rect">
                <a:avLst/>
              </a:prstGeom>
              <a:noFill/>
            </p:spPr>
            <p:txBody>
              <a:bodyPr wrap="none" rtlCol="0">
                <a:spAutoFit/>
              </a:bodyPr>
              <a:lstStyle/>
              <a:p>
                <a:r>
                  <a:rPr lang="en-US" dirty="0"/>
                  <a:t>State </a:t>
                </a:r>
                <a14:m>
                  <m:oMath xmlns:m="http://schemas.openxmlformats.org/officeDocument/2006/math">
                    <m:r>
                      <a:rPr lang="en-US" b="0" i="0" smtClean="0">
                        <a:latin typeface="Cambria Math" panose="02040503050406030204" pitchFamily="18" charset="0"/>
                      </a:rPr>
                      <m:t>⇒</m:t>
                    </m:r>
                  </m:oMath>
                </a14:m>
                <a:r>
                  <a:rPr lang="en-US" dirty="0"/>
                  <a:t> ray in a Hilbert space</a:t>
                </a:r>
              </a:p>
            </p:txBody>
          </p:sp>
        </mc:Choice>
        <mc:Fallback xmlns="">
          <p:sp>
            <p:nvSpPr>
              <p:cNvPr id="6" name="TextBox 5">
                <a:extLst>
                  <a:ext uri="{FF2B5EF4-FFF2-40B4-BE49-F238E27FC236}">
                    <a16:creationId xmlns:a16="http://schemas.microsoft.com/office/drawing/2014/main" id="{6AEC9230-8538-EBB0-8443-F6FDE9C4BC38}"/>
                  </a:ext>
                </a:extLst>
              </p:cNvPr>
              <p:cNvSpPr txBox="1">
                <a:spLocks noRot="1" noChangeAspect="1" noMove="1" noResize="1" noEditPoints="1" noAdjustHandles="1" noChangeArrowheads="1" noChangeShapeType="1" noTextEdit="1"/>
              </p:cNvSpPr>
              <p:nvPr/>
            </p:nvSpPr>
            <p:spPr>
              <a:xfrm>
                <a:off x="4142792" y="1989366"/>
                <a:ext cx="2931765" cy="369332"/>
              </a:xfrm>
              <a:prstGeom prst="rect">
                <a:avLst/>
              </a:prstGeom>
              <a:blipFill>
                <a:blip r:embed="rId2"/>
                <a:stretch>
                  <a:fillRect l="-1871" t="-8197" r="-1040"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958BFA1-EEBA-EFAF-5EBC-7C2257402858}"/>
                  </a:ext>
                </a:extLst>
              </p:cNvPr>
              <p:cNvSpPr txBox="1"/>
              <p:nvPr/>
            </p:nvSpPr>
            <p:spPr>
              <a:xfrm>
                <a:off x="8277867" y="1989366"/>
                <a:ext cx="3364704" cy="369332"/>
              </a:xfrm>
              <a:prstGeom prst="rect">
                <a:avLst/>
              </a:prstGeom>
              <a:noFill/>
            </p:spPr>
            <p:txBody>
              <a:bodyPr wrap="none" rtlCol="0">
                <a:spAutoFit/>
              </a:bodyPr>
              <a:lstStyle/>
              <a:p>
                <a:r>
                  <a:rPr lang="en-US" dirty="0"/>
                  <a:t>Observable </a:t>
                </a:r>
                <a14:m>
                  <m:oMath xmlns:m="http://schemas.openxmlformats.org/officeDocument/2006/math">
                    <m:r>
                      <a:rPr lang="en-US" b="0" i="0" smtClean="0">
                        <a:latin typeface="Cambria Math" panose="02040503050406030204" pitchFamily="18" charset="0"/>
                      </a:rPr>
                      <m:t>⇒</m:t>
                    </m:r>
                  </m:oMath>
                </a14:m>
                <a:r>
                  <a:rPr lang="en-US" dirty="0"/>
                  <a:t> Hermitian operator</a:t>
                </a:r>
              </a:p>
            </p:txBody>
          </p:sp>
        </mc:Choice>
        <mc:Fallback xmlns="">
          <p:sp>
            <p:nvSpPr>
              <p:cNvPr id="7" name="TextBox 6">
                <a:extLst>
                  <a:ext uri="{FF2B5EF4-FFF2-40B4-BE49-F238E27FC236}">
                    <a16:creationId xmlns:a16="http://schemas.microsoft.com/office/drawing/2014/main" id="{9958BFA1-EEBA-EFAF-5EBC-7C2257402858}"/>
                  </a:ext>
                </a:extLst>
              </p:cNvPr>
              <p:cNvSpPr txBox="1">
                <a:spLocks noRot="1" noChangeAspect="1" noMove="1" noResize="1" noEditPoints="1" noAdjustHandles="1" noChangeArrowheads="1" noChangeShapeType="1" noTextEdit="1"/>
              </p:cNvSpPr>
              <p:nvPr/>
            </p:nvSpPr>
            <p:spPr>
              <a:xfrm>
                <a:off x="8277867" y="1989366"/>
                <a:ext cx="3364704" cy="369332"/>
              </a:xfrm>
              <a:prstGeom prst="rect">
                <a:avLst/>
              </a:prstGeom>
              <a:blipFill>
                <a:blip r:embed="rId3"/>
                <a:stretch>
                  <a:fillRect l="-1630" t="-8197" r="-90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234097D-F9C0-5569-30E8-0F321263AD58}"/>
                  </a:ext>
                </a:extLst>
              </p:cNvPr>
              <p:cNvSpPr txBox="1"/>
              <p:nvPr/>
            </p:nvSpPr>
            <p:spPr>
              <a:xfrm>
                <a:off x="531385" y="3414493"/>
                <a:ext cx="11129228" cy="646331"/>
              </a:xfrm>
              <a:prstGeom prst="rect">
                <a:avLst/>
              </a:prstGeom>
              <a:noFill/>
            </p:spPr>
            <p:txBody>
              <a:bodyPr wrap="square" rtlCol="0">
                <a:spAutoFit/>
              </a:bodyPr>
              <a:lstStyle/>
              <a:p>
                <a:r>
                  <a:rPr lang="en-US" dirty="0"/>
                  <a:t>Unbounded operators cannot be defined on the whole Hilbert space </a:t>
                </a:r>
                <a14:m>
                  <m:oMath xmlns:m="http://schemas.openxmlformats.org/officeDocument/2006/math">
                    <m:r>
                      <a:rPr lang="en-US" b="0" i="0" smtClean="0">
                        <a:latin typeface="Cambria Math" panose="02040503050406030204" pitchFamily="18" charset="0"/>
                      </a:rPr>
                      <m:t>⇒</m:t>
                    </m:r>
                  </m:oMath>
                </a14:m>
                <a:r>
                  <a:rPr lang="en-US" dirty="0"/>
                  <a:t> There exists some state for which some quantity (e.g. position, momentum, energy, number of particles, …) is infinite or not defined!</a:t>
                </a:r>
              </a:p>
            </p:txBody>
          </p:sp>
        </mc:Choice>
        <mc:Fallback xmlns="">
          <p:sp>
            <p:nvSpPr>
              <p:cNvPr id="9" name="TextBox 8">
                <a:extLst>
                  <a:ext uri="{FF2B5EF4-FFF2-40B4-BE49-F238E27FC236}">
                    <a16:creationId xmlns:a16="http://schemas.microsoft.com/office/drawing/2014/main" id="{4234097D-F9C0-5569-30E8-0F321263AD58}"/>
                  </a:ext>
                </a:extLst>
              </p:cNvPr>
              <p:cNvSpPr txBox="1">
                <a:spLocks noRot="1" noChangeAspect="1" noMove="1" noResize="1" noEditPoints="1" noAdjustHandles="1" noChangeArrowheads="1" noChangeShapeType="1" noTextEdit="1"/>
              </p:cNvSpPr>
              <p:nvPr/>
            </p:nvSpPr>
            <p:spPr>
              <a:xfrm>
                <a:off x="531385" y="3414493"/>
                <a:ext cx="11129228" cy="646331"/>
              </a:xfrm>
              <a:prstGeom prst="rect">
                <a:avLst/>
              </a:prstGeom>
              <a:blipFill>
                <a:blip r:embed="rId4"/>
                <a:stretch>
                  <a:fillRect l="-438" t="-4717" b="-141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ABB6B09-0C9F-B496-A017-6845599B6906}"/>
              </a:ext>
            </a:extLst>
          </p:cNvPr>
          <p:cNvSpPr txBox="1"/>
          <p:nvPr/>
        </p:nvSpPr>
        <p:spPr>
          <a:xfrm>
            <a:off x="288789" y="4921417"/>
            <a:ext cx="8967178" cy="1569660"/>
          </a:xfrm>
          <a:prstGeom prst="rect">
            <a:avLst/>
          </a:prstGeom>
          <a:noFill/>
        </p:spPr>
        <p:txBody>
          <a:bodyPr wrap="square" rtlCol="0">
            <a:spAutoFit/>
          </a:bodyPr>
          <a:lstStyle/>
          <a:p>
            <a:r>
              <a:rPr lang="en-US" sz="2400" dirty="0">
                <a:solidFill>
                  <a:srgbClr val="C00000"/>
                </a:solidFill>
                <a:latin typeface="Alice" panose="00000500000000000000" pitchFamily="2" charset="0"/>
              </a:rPr>
              <a:t>Physically untenable. Mathematical details ARE physically important! Why don’t we have part of the physics community specifically working on developing physically and mathematically sound tools?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C094F83-B7B3-B19D-D75C-41E4529F2953}"/>
                  </a:ext>
                </a:extLst>
              </p:cNvPr>
              <p:cNvSpPr txBox="1"/>
              <p:nvPr/>
            </p:nvSpPr>
            <p:spPr>
              <a:xfrm>
                <a:off x="5355478" y="4097222"/>
                <a:ext cx="304487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𝐸</m:t>
                      </m:r>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𝑋</m:t>
                          </m:r>
                        </m:e>
                        <m:e>
                          <m:r>
                            <a:rPr lang="en-US" sz="3600" b="0" i="1" smtClean="0">
                              <a:latin typeface="Cambria Math" panose="02040503050406030204" pitchFamily="18" charset="0"/>
                            </a:rPr>
                            <m:t>𝜓</m:t>
                          </m:r>
                        </m:e>
                      </m:d>
                      <m:r>
                        <a:rPr lang="en-US" sz="3600" b="0" i="1" smtClean="0">
                          <a:latin typeface="Cambria Math" panose="02040503050406030204" pitchFamily="18" charset="0"/>
                        </a:rPr>
                        <m:t>=+∞</m:t>
                      </m:r>
                    </m:oMath>
                  </m:oMathPara>
                </a14:m>
                <a:endParaRPr lang="en-US" sz="3600" dirty="0"/>
              </a:p>
            </p:txBody>
          </p:sp>
        </mc:Choice>
        <mc:Fallback xmlns="">
          <p:sp>
            <p:nvSpPr>
              <p:cNvPr id="11" name="TextBox 10">
                <a:extLst>
                  <a:ext uri="{FF2B5EF4-FFF2-40B4-BE49-F238E27FC236}">
                    <a16:creationId xmlns:a16="http://schemas.microsoft.com/office/drawing/2014/main" id="{3C094F83-B7B3-B19D-D75C-41E4529F2953}"/>
                  </a:ext>
                </a:extLst>
              </p:cNvPr>
              <p:cNvSpPr txBox="1">
                <a:spLocks noRot="1" noChangeAspect="1" noMove="1" noResize="1" noEditPoints="1" noAdjustHandles="1" noChangeArrowheads="1" noChangeShapeType="1" noTextEdit="1"/>
              </p:cNvSpPr>
              <p:nvPr/>
            </p:nvSpPr>
            <p:spPr>
              <a:xfrm>
                <a:off x="5355478" y="4097222"/>
                <a:ext cx="3044873"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F7E0075-D1E4-DF07-8C5D-317995317476}"/>
                  </a:ext>
                </a:extLst>
              </p:cNvPr>
              <p:cNvSpPr txBox="1"/>
              <p:nvPr/>
            </p:nvSpPr>
            <p:spPr>
              <a:xfrm>
                <a:off x="4416196" y="2424792"/>
                <a:ext cx="223567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𝜓</m:t>
                      </m:r>
                      <m:r>
                        <a:rPr lang="en-US" sz="3600" b="0" i="1" smtClean="0">
                          <a:latin typeface="Cambria Math" panose="02040503050406030204" pitchFamily="18" charset="0"/>
                        </a:rPr>
                        <m:t>∈</m:t>
                      </m:r>
                      <m:r>
                        <a:rPr lang="en-US" sz="3600" b="0" i="1" smtClean="0">
                          <a:latin typeface="Cambria Math" panose="02040503050406030204" pitchFamily="18" charset="0"/>
                        </a:rPr>
                        <m:t>𝑃</m:t>
                      </m:r>
                      <m:r>
                        <a:rPr lang="en-US" sz="3600" b="0" i="1" smtClean="0">
                          <a:latin typeface="Cambria Math" panose="02040503050406030204" pitchFamily="18" charset="0"/>
                        </a:rPr>
                        <m:t>[</m:t>
                      </m:r>
                      <m:r>
                        <a:rPr lang="en-US" sz="3600" b="0" i="1" smtClean="0">
                          <a:latin typeface="Cambria Math" panose="02040503050406030204" pitchFamily="18" charset="0"/>
                        </a:rPr>
                        <m:t>ℋ</m:t>
                      </m:r>
                      <m:r>
                        <a:rPr lang="en-US" sz="3600" b="0" i="1" smtClean="0">
                          <a:latin typeface="Cambria Math" panose="02040503050406030204" pitchFamily="18" charset="0"/>
                        </a:rPr>
                        <m:t>]</m:t>
                      </m:r>
                    </m:oMath>
                  </m:oMathPara>
                </a14:m>
                <a:endParaRPr lang="en-US" sz="3600" dirty="0"/>
              </a:p>
            </p:txBody>
          </p:sp>
        </mc:Choice>
        <mc:Fallback xmlns="">
          <p:sp>
            <p:nvSpPr>
              <p:cNvPr id="12" name="TextBox 11">
                <a:extLst>
                  <a:ext uri="{FF2B5EF4-FFF2-40B4-BE49-F238E27FC236}">
                    <a16:creationId xmlns:a16="http://schemas.microsoft.com/office/drawing/2014/main" id="{8F7E0075-D1E4-DF07-8C5D-317995317476}"/>
                  </a:ext>
                </a:extLst>
              </p:cNvPr>
              <p:cNvSpPr txBox="1">
                <a:spLocks noRot="1" noChangeAspect="1" noMove="1" noResize="1" noEditPoints="1" noAdjustHandles="1" noChangeArrowheads="1" noChangeShapeType="1" noTextEdit="1"/>
              </p:cNvSpPr>
              <p:nvPr/>
            </p:nvSpPr>
            <p:spPr>
              <a:xfrm>
                <a:off x="4416196" y="2424792"/>
                <a:ext cx="2235676"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8257D9AE-5509-0E85-42C0-FCA257DD0BFC}"/>
                  </a:ext>
                </a:extLst>
              </p:cNvPr>
              <p:cNvSpPr txBox="1"/>
              <p:nvPr/>
            </p:nvSpPr>
            <p:spPr>
              <a:xfrm>
                <a:off x="8749004" y="2424791"/>
                <a:ext cx="2352759"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𝑂</m:t>
                      </m:r>
                      <m:r>
                        <a:rPr lang="en-US" sz="3600" b="0" i="1" smtClean="0">
                          <a:latin typeface="Cambria Math" panose="02040503050406030204" pitchFamily="18" charset="0"/>
                        </a:rPr>
                        <m:t>:</m:t>
                      </m:r>
                      <m:r>
                        <a:rPr lang="en-US" sz="3600" b="0" i="1" smtClean="0">
                          <a:latin typeface="Cambria Math" panose="02040503050406030204" pitchFamily="18" charset="0"/>
                        </a:rPr>
                        <m:t>ℋ</m:t>
                      </m:r>
                      <m:r>
                        <a:rPr lang="en-US" sz="3600" b="0" i="1" smtClean="0">
                          <a:latin typeface="Cambria Math" panose="02040503050406030204" pitchFamily="18" charset="0"/>
                        </a:rPr>
                        <m:t>→</m:t>
                      </m:r>
                      <m:r>
                        <a:rPr lang="en-US" sz="3600" b="0" i="1" smtClean="0">
                          <a:latin typeface="Cambria Math" panose="02040503050406030204" pitchFamily="18" charset="0"/>
                        </a:rPr>
                        <m:t>ℋ</m:t>
                      </m:r>
                    </m:oMath>
                  </m:oMathPara>
                </a14:m>
                <a:endParaRPr lang="en-US" sz="3600" dirty="0"/>
              </a:p>
            </p:txBody>
          </p:sp>
        </mc:Choice>
        <mc:Fallback xmlns="">
          <p:sp>
            <p:nvSpPr>
              <p:cNvPr id="13" name="TextBox 12">
                <a:extLst>
                  <a:ext uri="{FF2B5EF4-FFF2-40B4-BE49-F238E27FC236}">
                    <a16:creationId xmlns:a16="http://schemas.microsoft.com/office/drawing/2014/main" id="{8257D9AE-5509-0E85-42C0-FCA257DD0BFC}"/>
                  </a:ext>
                </a:extLst>
              </p:cNvPr>
              <p:cNvSpPr txBox="1">
                <a:spLocks noRot="1" noChangeAspect="1" noMove="1" noResize="1" noEditPoints="1" noAdjustHandles="1" noChangeArrowheads="1" noChangeShapeType="1" noTextEdit="1"/>
              </p:cNvSpPr>
              <p:nvPr/>
            </p:nvSpPr>
            <p:spPr>
              <a:xfrm>
                <a:off x="8749004" y="2424791"/>
                <a:ext cx="2352759" cy="646331"/>
              </a:xfrm>
              <a:prstGeom prst="rect">
                <a:avLst/>
              </a:prstGeom>
              <a:blipFill>
                <a:blip r:embed="rId7"/>
                <a:stretch>
                  <a:fillRect/>
                </a:stretch>
              </a:blipFill>
            </p:spPr>
            <p:txBody>
              <a:bodyPr/>
              <a:lstStyle/>
              <a:p>
                <a:r>
                  <a:rPr lang="en-US">
                    <a:noFill/>
                  </a:rPr>
                  <a:t> </a:t>
                </a:r>
              </a:p>
            </p:txBody>
          </p:sp>
        </mc:Fallback>
      </mc:AlternateContent>
      <p:sp>
        <p:nvSpPr>
          <p:cNvPr id="8" name="Slide Number Placeholder 7">
            <a:extLst>
              <a:ext uri="{FF2B5EF4-FFF2-40B4-BE49-F238E27FC236}">
                <a16:creationId xmlns:a16="http://schemas.microsoft.com/office/drawing/2014/main" id="{338B1166-FA12-992D-3615-5DE681788916}"/>
              </a:ext>
            </a:extLst>
          </p:cNvPr>
          <p:cNvSpPr>
            <a:spLocks noGrp="1"/>
          </p:cNvSpPr>
          <p:nvPr>
            <p:ph type="sldNum" sz="quarter" idx="12"/>
          </p:nvPr>
        </p:nvSpPr>
        <p:spPr/>
        <p:txBody>
          <a:bodyPr/>
          <a:lstStyle/>
          <a:p>
            <a:fld id="{F47845EA-7733-40EE-B074-20032348B727}" type="slidenum">
              <a:rPr lang="en-US" smtClean="0"/>
              <a:t>21</a:t>
            </a:fld>
            <a:endParaRPr lang="en-US"/>
          </a:p>
        </p:txBody>
      </p:sp>
    </p:spTree>
    <p:extLst>
      <p:ext uri="{BB962C8B-B14F-4D97-AF65-F5344CB8AC3E}">
        <p14:creationId xmlns:p14="http://schemas.microsoft.com/office/powerpoint/2010/main" val="38779816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7D6EC1-DFF8-97C7-A9DA-BCDB9C77D4E6}"/>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2144D680-698D-FB4F-420E-7EDA6FEE82C1}"/>
              </a:ext>
            </a:extLst>
          </p:cNvPr>
          <p:cNvSpPr txBox="1"/>
          <p:nvPr/>
        </p:nvSpPr>
        <p:spPr>
          <a:xfrm>
            <a:off x="1" y="2041864"/>
            <a:ext cx="12191999" cy="1754326"/>
          </a:xfrm>
          <a:prstGeom prst="rect">
            <a:avLst/>
          </a:prstGeom>
          <a:noFill/>
        </p:spPr>
        <p:txBody>
          <a:bodyPr wrap="square" rtlCol="0">
            <a:spAutoFit/>
          </a:bodyPr>
          <a:lstStyle/>
          <a:p>
            <a:pPr algn="ctr"/>
            <a:r>
              <a:rPr lang="en-US" sz="5400" dirty="0">
                <a:latin typeface="Alice" panose="00000500000000000000" pitchFamily="2" charset="0"/>
              </a:rPr>
              <a:t>There is only one correct way</a:t>
            </a:r>
          </a:p>
          <a:p>
            <a:pPr algn="ctr"/>
            <a:r>
              <a:rPr lang="en-US" sz="5400" dirty="0">
                <a:latin typeface="Alice" panose="00000500000000000000" pitchFamily="2" charset="0"/>
              </a:rPr>
              <a:t>to do mathematics</a:t>
            </a:r>
          </a:p>
        </p:txBody>
      </p:sp>
      <p:sp>
        <p:nvSpPr>
          <p:cNvPr id="7" name="TextBox 6">
            <a:extLst>
              <a:ext uri="{FF2B5EF4-FFF2-40B4-BE49-F238E27FC236}">
                <a16:creationId xmlns:a16="http://schemas.microsoft.com/office/drawing/2014/main" id="{F4735E8A-A1AE-0CB7-ED71-00A664DC62C6}"/>
              </a:ext>
            </a:extLst>
          </p:cNvPr>
          <p:cNvSpPr txBox="1"/>
          <p:nvPr/>
        </p:nvSpPr>
        <p:spPr>
          <a:xfrm>
            <a:off x="0" y="355106"/>
            <a:ext cx="12191999" cy="1569660"/>
          </a:xfrm>
          <a:prstGeom prst="rect">
            <a:avLst/>
          </a:prstGeom>
          <a:noFill/>
        </p:spPr>
        <p:txBody>
          <a:bodyPr wrap="square" rtlCol="0">
            <a:spAutoFit/>
          </a:bodyPr>
          <a:lstStyle/>
          <a:p>
            <a:pPr algn="ctr"/>
            <a:r>
              <a:rPr lang="en-US" sz="9600" dirty="0">
                <a:latin typeface="Alice" panose="00000500000000000000" pitchFamily="2" charset="0"/>
              </a:rPr>
              <a:t>6.</a:t>
            </a:r>
            <a:endParaRPr lang="en-US" sz="9600" dirty="0"/>
          </a:p>
        </p:txBody>
      </p:sp>
      <p:sp>
        <p:nvSpPr>
          <p:cNvPr id="5" name="Slide Number Placeholder 4">
            <a:extLst>
              <a:ext uri="{FF2B5EF4-FFF2-40B4-BE49-F238E27FC236}">
                <a16:creationId xmlns:a16="http://schemas.microsoft.com/office/drawing/2014/main" id="{62FD0DBD-5F19-D04F-0990-C78BD90847E7}"/>
              </a:ext>
            </a:extLst>
          </p:cNvPr>
          <p:cNvSpPr>
            <a:spLocks noGrp="1"/>
          </p:cNvSpPr>
          <p:nvPr>
            <p:ph type="sldNum" sz="quarter" idx="12"/>
          </p:nvPr>
        </p:nvSpPr>
        <p:spPr/>
        <p:txBody>
          <a:bodyPr/>
          <a:lstStyle/>
          <a:p>
            <a:fld id="{F47845EA-7733-40EE-B074-20032348B727}" type="slidenum">
              <a:rPr lang="en-US" smtClean="0"/>
              <a:t>22</a:t>
            </a:fld>
            <a:endParaRPr lang="en-US"/>
          </a:p>
        </p:txBody>
      </p:sp>
    </p:spTree>
    <p:extLst>
      <p:ext uri="{BB962C8B-B14F-4D97-AF65-F5344CB8AC3E}">
        <p14:creationId xmlns:p14="http://schemas.microsoft.com/office/powerpoint/2010/main" val="761575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40ADFE-3129-D793-DF96-17D164CC3121}"/>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82B64A14-7B27-191D-12C9-B3000694FA0F}"/>
              </a:ext>
            </a:extLst>
          </p:cNvPr>
          <p:cNvSpPr txBox="1"/>
          <p:nvPr/>
        </p:nvSpPr>
        <p:spPr>
          <a:xfrm>
            <a:off x="561513" y="451133"/>
            <a:ext cx="6604397" cy="3108543"/>
          </a:xfrm>
          <a:prstGeom prst="rect">
            <a:avLst/>
          </a:prstGeom>
          <a:noFill/>
        </p:spPr>
        <p:txBody>
          <a:bodyPr wrap="square" rtlCol="0">
            <a:spAutoFit/>
          </a:bodyPr>
          <a:lstStyle>
            <a:defPPr>
              <a:defRPr lang="en-US"/>
            </a:defPPr>
            <a:lvl1pPr>
              <a:defRPr sz="2800">
                <a:solidFill>
                  <a:schemeClr val="accent5">
                    <a:lumMod val="50000"/>
                  </a:schemeClr>
                </a:solidFill>
                <a:latin typeface="Alice" panose="00000500000000000000" pitchFamily="2" charset="0"/>
              </a:defRPr>
            </a:lvl1pPr>
          </a:lstStyle>
          <a:p>
            <a:r>
              <a:rPr lang="en-US" dirty="0"/>
              <a:t>In the same way that there are correct laws of physics, there is correct math. Mathematicians discover the correct structures, organize them, so they will be able to take prototype theories from us physicists and give us the correct structure. </a:t>
            </a:r>
          </a:p>
        </p:txBody>
      </p:sp>
      <p:pic>
        <p:nvPicPr>
          <p:cNvPr id="6" name="Picture 5">
            <a:extLst>
              <a:ext uri="{FF2B5EF4-FFF2-40B4-BE49-F238E27FC236}">
                <a16:creationId xmlns:a16="http://schemas.microsoft.com/office/drawing/2014/main" id="{DFDD8590-145F-79F2-5C23-03DE74903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5657" y="367781"/>
            <a:ext cx="4472475" cy="2795297"/>
          </a:xfrm>
          <a:prstGeom prst="rect">
            <a:avLst/>
          </a:prstGeom>
        </p:spPr>
      </p:pic>
      <p:sp>
        <p:nvSpPr>
          <p:cNvPr id="5" name="Slide Number Placeholder 4">
            <a:extLst>
              <a:ext uri="{FF2B5EF4-FFF2-40B4-BE49-F238E27FC236}">
                <a16:creationId xmlns:a16="http://schemas.microsoft.com/office/drawing/2014/main" id="{DCDB16BA-959B-F98E-5FB2-C71487EE0612}"/>
              </a:ext>
            </a:extLst>
          </p:cNvPr>
          <p:cNvSpPr>
            <a:spLocks noGrp="1"/>
          </p:cNvSpPr>
          <p:nvPr>
            <p:ph type="sldNum" sz="quarter" idx="12"/>
          </p:nvPr>
        </p:nvSpPr>
        <p:spPr/>
        <p:txBody>
          <a:bodyPr/>
          <a:lstStyle/>
          <a:p>
            <a:fld id="{F47845EA-7733-40EE-B074-20032348B727}" type="slidenum">
              <a:rPr lang="en-US" smtClean="0"/>
              <a:t>23</a:t>
            </a:fld>
            <a:endParaRPr lang="en-US"/>
          </a:p>
        </p:txBody>
      </p:sp>
    </p:spTree>
    <p:extLst>
      <p:ext uri="{BB962C8B-B14F-4D97-AF65-F5344CB8AC3E}">
        <p14:creationId xmlns:p14="http://schemas.microsoft.com/office/powerpoint/2010/main" val="3577038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A40ADFE-3129-D793-DF96-17D164CC3121}"/>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82B64A14-7B27-191D-12C9-B3000694FA0F}"/>
              </a:ext>
            </a:extLst>
          </p:cNvPr>
          <p:cNvSpPr txBox="1"/>
          <p:nvPr/>
        </p:nvSpPr>
        <p:spPr>
          <a:xfrm>
            <a:off x="561513" y="344598"/>
            <a:ext cx="9478599" cy="954107"/>
          </a:xfrm>
          <a:prstGeom prst="rect">
            <a:avLst/>
          </a:prstGeom>
          <a:noFill/>
        </p:spPr>
        <p:txBody>
          <a:bodyPr wrap="square" rtlCol="0">
            <a:spAutoFit/>
          </a:bodyPr>
          <a:lstStyle>
            <a:defPPr>
              <a:defRPr lang="en-US"/>
            </a:defPPr>
            <a:lvl1pPr>
              <a:defRPr sz="2800">
                <a:solidFill>
                  <a:schemeClr val="accent5">
                    <a:lumMod val="50000"/>
                  </a:schemeClr>
                </a:solidFill>
                <a:latin typeface="Alice" panose="00000500000000000000" pitchFamily="2" charset="0"/>
              </a:defRPr>
            </a:lvl1pPr>
          </a:lstStyle>
          <a:p>
            <a:r>
              <a:rPr lang="en-US" dirty="0"/>
              <a:t>In reality: mathematics is based on axioms and definitions chosen based on specific goals (of mathematicians). </a:t>
            </a:r>
          </a:p>
        </p:txBody>
      </p:sp>
      <p:sp>
        <p:nvSpPr>
          <p:cNvPr id="5" name="TextBox 4">
            <a:extLst>
              <a:ext uri="{FF2B5EF4-FFF2-40B4-BE49-F238E27FC236}">
                <a16:creationId xmlns:a16="http://schemas.microsoft.com/office/drawing/2014/main" id="{0B92E6DE-85BF-25F1-256A-5B3D6D577D06}"/>
              </a:ext>
            </a:extLst>
          </p:cNvPr>
          <p:cNvSpPr txBox="1"/>
          <p:nvPr/>
        </p:nvSpPr>
        <p:spPr>
          <a:xfrm>
            <a:off x="3280589" y="1541943"/>
            <a:ext cx="2890535" cy="584775"/>
          </a:xfrm>
          <a:prstGeom prst="rect">
            <a:avLst/>
          </a:prstGeom>
          <a:noFill/>
        </p:spPr>
        <p:txBody>
          <a:bodyPr wrap="none" rtlCol="0">
            <a:spAutoFit/>
          </a:bodyPr>
          <a:lstStyle/>
          <a:p>
            <a:r>
              <a:rPr lang="en-US" sz="3200" dirty="0"/>
              <a:t>Axiom of Choice</a:t>
            </a:r>
          </a:p>
        </p:txBody>
      </p:sp>
      <p:sp>
        <p:nvSpPr>
          <p:cNvPr id="6" name="TextBox 5">
            <a:extLst>
              <a:ext uri="{FF2B5EF4-FFF2-40B4-BE49-F238E27FC236}">
                <a16:creationId xmlns:a16="http://schemas.microsoft.com/office/drawing/2014/main" id="{ADFF9C24-8BD5-45BD-77E5-F9DAE4BAB551}"/>
              </a:ext>
            </a:extLst>
          </p:cNvPr>
          <p:cNvSpPr txBox="1"/>
          <p:nvPr/>
        </p:nvSpPr>
        <p:spPr>
          <a:xfrm>
            <a:off x="344036" y="3229406"/>
            <a:ext cx="4389454" cy="461665"/>
          </a:xfrm>
          <a:prstGeom prst="rect">
            <a:avLst/>
          </a:prstGeom>
          <a:noFill/>
        </p:spPr>
        <p:txBody>
          <a:bodyPr wrap="square" rtlCol="0">
            <a:spAutoFit/>
          </a:bodyPr>
          <a:lstStyle/>
          <a:p>
            <a:pPr algn="ctr"/>
            <a:r>
              <a:rPr lang="en-US" sz="2400" dirty="0"/>
              <a:t>What can be formally defined</a:t>
            </a:r>
          </a:p>
        </p:txBody>
      </p:sp>
      <p:sp>
        <p:nvSpPr>
          <p:cNvPr id="7" name="TextBox 6">
            <a:extLst>
              <a:ext uri="{FF2B5EF4-FFF2-40B4-BE49-F238E27FC236}">
                <a16:creationId xmlns:a16="http://schemas.microsoft.com/office/drawing/2014/main" id="{4C0B4493-CB33-878D-1ADE-C1FA4CB8E931}"/>
              </a:ext>
            </a:extLst>
          </p:cNvPr>
          <p:cNvSpPr txBox="1"/>
          <p:nvPr/>
        </p:nvSpPr>
        <p:spPr>
          <a:xfrm>
            <a:off x="348343" y="2679165"/>
            <a:ext cx="4391607" cy="369332"/>
          </a:xfrm>
          <a:prstGeom prst="rect">
            <a:avLst/>
          </a:prstGeom>
          <a:noFill/>
        </p:spPr>
        <p:txBody>
          <a:bodyPr wrap="square" rtlCol="0">
            <a:spAutoFit/>
          </a:bodyPr>
          <a:lstStyle/>
          <a:p>
            <a:pPr algn="ctr"/>
            <a:r>
              <a:rPr lang="en-US" dirty="0"/>
              <a:t>Accept</a:t>
            </a:r>
          </a:p>
        </p:txBody>
      </p:sp>
      <p:sp>
        <p:nvSpPr>
          <p:cNvPr id="8" name="TextBox 7">
            <a:extLst>
              <a:ext uri="{FF2B5EF4-FFF2-40B4-BE49-F238E27FC236}">
                <a16:creationId xmlns:a16="http://schemas.microsoft.com/office/drawing/2014/main" id="{E729B4CA-F85F-0D00-B3EA-B16CA22EE096}"/>
              </a:ext>
            </a:extLst>
          </p:cNvPr>
          <p:cNvSpPr txBox="1"/>
          <p:nvPr/>
        </p:nvSpPr>
        <p:spPr>
          <a:xfrm>
            <a:off x="4737797" y="2679165"/>
            <a:ext cx="4391607" cy="369332"/>
          </a:xfrm>
          <a:prstGeom prst="rect">
            <a:avLst/>
          </a:prstGeom>
          <a:noFill/>
        </p:spPr>
        <p:txBody>
          <a:bodyPr wrap="square" rtlCol="0">
            <a:spAutoFit/>
          </a:bodyPr>
          <a:lstStyle/>
          <a:p>
            <a:pPr algn="ctr"/>
            <a:r>
              <a:rPr lang="en-US" dirty="0"/>
              <a:t>Reject</a:t>
            </a:r>
          </a:p>
        </p:txBody>
      </p:sp>
      <p:sp>
        <p:nvSpPr>
          <p:cNvPr id="9" name="TextBox 8">
            <a:extLst>
              <a:ext uri="{FF2B5EF4-FFF2-40B4-BE49-F238E27FC236}">
                <a16:creationId xmlns:a16="http://schemas.microsoft.com/office/drawing/2014/main" id="{1E2EEF2E-907C-F483-578C-E16EC12A5CB5}"/>
              </a:ext>
            </a:extLst>
          </p:cNvPr>
          <p:cNvSpPr txBox="1"/>
          <p:nvPr/>
        </p:nvSpPr>
        <p:spPr>
          <a:xfrm>
            <a:off x="4733490" y="3229406"/>
            <a:ext cx="4395914" cy="461665"/>
          </a:xfrm>
          <a:prstGeom prst="rect">
            <a:avLst/>
          </a:prstGeom>
          <a:noFill/>
        </p:spPr>
        <p:txBody>
          <a:bodyPr wrap="square" rtlCol="0">
            <a:spAutoFit/>
          </a:bodyPr>
          <a:lstStyle/>
          <a:p>
            <a:pPr algn="ctr"/>
            <a:r>
              <a:rPr lang="en-US" sz="2400" dirty="0"/>
              <a:t>What can be computed</a:t>
            </a:r>
          </a:p>
        </p:txBody>
      </p:sp>
      <p:pic>
        <p:nvPicPr>
          <p:cNvPr id="11" name="Picture 10">
            <a:extLst>
              <a:ext uri="{FF2B5EF4-FFF2-40B4-BE49-F238E27FC236}">
                <a16:creationId xmlns:a16="http://schemas.microsoft.com/office/drawing/2014/main" id="{763A42AF-7492-59AE-3F5E-A6E6B55A01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6584" y="1447680"/>
            <a:ext cx="2432784" cy="1425215"/>
          </a:xfrm>
          <a:prstGeom prst="rect">
            <a:avLst/>
          </a:prstGeom>
        </p:spPr>
      </p:pic>
      <p:sp>
        <p:nvSpPr>
          <p:cNvPr id="12" name="TextBox 11">
            <a:extLst>
              <a:ext uri="{FF2B5EF4-FFF2-40B4-BE49-F238E27FC236}">
                <a16:creationId xmlns:a16="http://schemas.microsoft.com/office/drawing/2014/main" id="{6C2EAC28-D899-A7A3-E5B3-C6952446BF8F}"/>
              </a:ext>
            </a:extLst>
          </p:cNvPr>
          <p:cNvSpPr txBox="1"/>
          <p:nvPr/>
        </p:nvSpPr>
        <p:spPr>
          <a:xfrm>
            <a:off x="350494" y="3775175"/>
            <a:ext cx="4389455" cy="646331"/>
          </a:xfrm>
          <a:prstGeom prst="rect">
            <a:avLst/>
          </a:prstGeom>
          <a:noFill/>
        </p:spPr>
        <p:txBody>
          <a:bodyPr wrap="square" rtlCol="0">
            <a:spAutoFit/>
          </a:bodyPr>
          <a:lstStyle/>
          <a:p>
            <a:pPr algn="ctr"/>
            <a:r>
              <a:rPr lang="en-US" dirty="0"/>
              <a:t>Existence of objects that cannot be written down with finitely many symbols</a:t>
            </a:r>
          </a:p>
        </p:txBody>
      </p:sp>
      <p:sp>
        <p:nvSpPr>
          <p:cNvPr id="13" name="TextBox 12">
            <a:extLst>
              <a:ext uri="{FF2B5EF4-FFF2-40B4-BE49-F238E27FC236}">
                <a16:creationId xmlns:a16="http://schemas.microsoft.com/office/drawing/2014/main" id="{04812A03-6DF8-AE92-9100-E78CFE80EC6E}"/>
              </a:ext>
            </a:extLst>
          </p:cNvPr>
          <p:cNvSpPr txBox="1"/>
          <p:nvPr/>
        </p:nvSpPr>
        <p:spPr>
          <a:xfrm>
            <a:off x="348343" y="4501427"/>
            <a:ext cx="4395916" cy="369332"/>
          </a:xfrm>
          <a:prstGeom prst="rect">
            <a:avLst/>
          </a:prstGeom>
          <a:noFill/>
        </p:spPr>
        <p:txBody>
          <a:bodyPr wrap="square" rtlCol="0">
            <a:spAutoFit/>
          </a:bodyPr>
          <a:lstStyle/>
          <a:p>
            <a:pPr algn="ctr"/>
            <a:r>
              <a:rPr lang="en-US" dirty="0"/>
              <a:t>E.g. well-ordering of the reals</a:t>
            </a:r>
          </a:p>
        </p:txBody>
      </p:sp>
      <p:sp>
        <p:nvSpPr>
          <p:cNvPr id="14" name="TextBox 13">
            <a:extLst>
              <a:ext uri="{FF2B5EF4-FFF2-40B4-BE49-F238E27FC236}">
                <a16:creationId xmlns:a16="http://schemas.microsoft.com/office/drawing/2014/main" id="{38F04513-C040-EEE4-FA6B-4F36912858EB}"/>
              </a:ext>
            </a:extLst>
          </p:cNvPr>
          <p:cNvSpPr txBox="1"/>
          <p:nvPr/>
        </p:nvSpPr>
        <p:spPr>
          <a:xfrm>
            <a:off x="4739949" y="3771496"/>
            <a:ext cx="4382996" cy="646331"/>
          </a:xfrm>
          <a:prstGeom prst="rect">
            <a:avLst/>
          </a:prstGeom>
          <a:noFill/>
        </p:spPr>
        <p:txBody>
          <a:bodyPr wrap="square" rtlCol="0">
            <a:spAutoFit/>
          </a:bodyPr>
          <a:lstStyle/>
          <a:p>
            <a:pPr algn="ctr"/>
            <a:r>
              <a:rPr lang="en-US" dirty="0"/>
              <a:t>Non-existence of objects</a:t>
            </a:r>
            <a:br>
              <a:rPr lang="en-US" dirty="0"/>
            </a:br>
            <a:r>
              <a:rPr lang="en-US" dirty="0"/>
              <a:t>useful in physics</a:t>
            </a:r>
          </a:p>
        </p:txBody>
      </p:sp>
      <p:sp>
        <p:nvSpPr>
          <p:cNvPr id="15" name="TextBox 14">
            <a:extLst>
              <a:ext uri="{FF2B5EF4-FFF2-40B4-BE49-F238E27FC236}">
                <a16:creationId xmlns:a16="http://schemas.microsoft.com/office/drawing/2014/main" id="{81371FA5-E1F1-9D45-9627-06A9CD687B55}"/>
              </a:ext>
            </a:extLst>
          </p:cNvPr>
          <p:cNvSpPr txBox="1"/>
          <p:nvPr/>
        </p:nvSpPr>
        <p:spPr>
          <a:xfrm>
            <a:off x="4739949" y="4501427"/>
            <a:ext cx="4382996" cy="369332"/>
          </a:xfrm>
          <a:prstGeom prst="rect">
            <a:avLst/>
          </a:prstGeom>
          <a:noFill/>
        </p:spPr>
        <p:txBody>
          <a:bodyPr wrap="square" rtlCol="0">
            <a:spAutoFit/>
          </a:bodyPr>
          <a:lstStyle/>
          <a:p>
            <a:pPr algn="ctr"/>
            <a:r>
              <a:rPr lang="en-US" dirty="0"/>
              <a:t>E.g. the real numbers</a:t>
            </a:r>
          </a:p>
        </p:txBody>
      </p:sp>
      <p:cxnSp>
        <p:nvCxnSpPr>
          <p:cNvPr id="20" name="Straight Arrow Connector 19">
            <a:extLst>
              <a:ext uri="{FF2B5EF4-FFF2-40B4-BE49-F238E27FC236}">
                <a16:creationId xmlns:a16="http://schemas.microsoft.com/office/drawing/2014/main" id="{24D63720-439F-B301-527C-F067FA260841}"/>
              </a:ext>
            </a:extLst>
          </p:cNvPr>
          <p:cNvCxnSpPr>
            <a:cxnSpLocks/>
          </p:cNvCxnSpPr>
          <p:nvPr/>
        </p:nvCxnSpPr>
        <p:spPr>
          <a:xfrm flipH="1">
            <a:off x="3092982" y="2143157"/>
            <a:ext cx="1248863" cy="53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5D8D07D-6E3C-B1E2-4FA3-670027D6C0B0}"/>
              </a:ext>
            </a:extLst>
          </p:cNvPr>
          <p:cNvCxnSpPr>
            <a:cxnSpLocks/>
          </p:cNvCxnSpPr>
          <p:nvPr/>
        </p:nvCxnSpPr>
        <p:spPr>
          <a:xfrm>
            <a:off x="5034025" y="2146774"/>
            <a:ext cx="1248863" cy="5360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2CAA9710-5BE7-0911-8679-952C159F9616}"/>
              </a:ext>
            </a:extLst>
          </p:cNvPr>
          <p:cNvSpPr txBox="1"/>
          <p:nvPr/>
        </p:nvSpPr>
        <p:spPr>
          <a:xfrm>
            <a:off x="350494" y="4937969"/>
            <a:ext cx="8920584" cy="1569660"/>
          </a:xfrm>
          <a:prstGeom prst="rect">
            <a:avLst/>
          </a:prstGeom>
          <a:noFill/>
        </p:spPr>
        <p:txBody>
          <a:bodyPr wrap="square" rtlCol="0">
            <a:spAutoFit/>
          </a:bodyPr>
          <a:lstStyle/>
          <a:p>
            <a:r>
              <a:rPr lang="en-US" sz="2400" dirty="0">
                <a:solidFill>
                  <a:schemeClr val="accent6">
                    <a:lumMod val="75000"/>
                  </a:schemeClr>
                </a:solidFill>
                <a:latin typeface="Alice" panose="00000500000000000000" pitchFamily="2" charset="0"/>
              </a:rPr>
              <a:t>In physics we care about what can be experimentally identified.</a:t>
            </a:r>
          </a:p>
          <a:p>
            <a:r>
              <a:rPr lang="en-US" sz="2400" dirty="0">
                <a:solidFill>
                  <a:schemeClr val="accent6">
                    <a:lumMod val="75000"/>
                  </a:schemeClr>
                </a:solidFill>
                <a:latin typeface="Alice" panose="00000500000000000000" pitchFamily="2" charset="0"/>
              </a:rPr>
              <a:t>Not only is there more than one correct way to do mathematics, the one physicists are interested in may not be one that mathematicians care about!</a:t>
            </a:r>
          </a:p>
        </p:txBody>
      </p:sp>
      <p:sp>
        <p:nvSpPr>
          <p:cNvPr id="10" name="Slide Number Placeholder 9">
            <a:extLst>
              <a:ext uri="{FF2B5EF4-FFF2-40B4-BE49-F238E27FC236}">
                <a16:creationId xmlns:a16="http://schemas.microsoft.com/office/drawing/2014/main" id="{6EFF5EAC-1807-7B73-21D5-A20DF9E4C961}"/>
              </a:ext>
            </a:extLst>
          </p:cNvPr>
          <p:cNvSpPr>
            <a:spLocks noGrp="1"/>
          </p:cNvSpPr>
          <p:nvPr>
            <p:ph type="sldNum" sz="quarter" idx="12"/>
          </p:nvPr>
        </p:nvSpPr>
        <p:spPr/>
        <p:txBody>
          <a:bodyPr/>
          <a:lstStyle/>
          <a:p>
            <a:fld id="{F47845EA-7733-40EE-B074-20032348B727}" type="slidenum">
              <a:rPr lang="en-US" smtClean="0"/>
              <a:t>24</a:t>
            </a:fld>
            <a:endParaRPr lang="en-US"/>
          </a:p>
        </p:txBody>
      </p:sp>
    </p:spTree>
    <p:extLst>
      <p:ext uri="{BB962C8B-B14F-4D97-AF65-F5344CB8AC3E}">
        <p14:creationId xmlns:p14="http://schemas.microsoft.com/office/powerpoint/2010/main" val="3768943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7D6EC1-DFF8-97C7-A9DA-BCDB9C77D4E6}"/>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2144D680-698D-FB4F-420E-7EDA6FEE82C1}"/>
              </a:ext>
            </a:extLst>
          </p:cNvPr>
          <p:cNvSpPr txBox="1"/>
          <p:nvPr/>
        </p:nvSpPr>
        <p:spPr>
          <a:xfrm>
            <a:off x="1" y="2041864"/>
            <a:ext cx="12191999" cy="1754326"/>
          </a:xfrm>
          <a:prstGeom prst="rect">
            <a:avLst/>
          </a:prstGeom>
          <a:noFill/>
        </p:spPr>
        <p:txBody>
          <a:bodyPr wrap="square" rtlCol="0">
            <a:spAutoFit/>
          </a:bodyPr>
          <a:lstStyle/>
          <a:p>
            <a:pPr algn="ctr"/>
            <a:r>
              <a:rPr lang="en-US" sz="5400" dirty="0">
                <a:latin typeface="Alice" panose="00000500000000000000" pitchFamily="2" charset="0"/>
              </a:rPr>
              <a:t>A theory of everything is the right foundation for physics</a:t>
            </a:r>
          </a:p>
        </p:txBody>
      </p:sp>
      <p:sp>
        <p:nvSpPr>
          <p:cNvPr id="7" name="TextBox 6">
            <a:extLst>
              <a:ext uri="{FF2B5EF4-FFF2-40B4-BE49-F238E27FC236}">
                <a16:creationId xmlns:a16="http://schemas.microsoft.com/office/drawing/2014/main" id="{F4735E8A-A1AE-0CB7-ED71-00A664DC62C6}"/>
              </a:ext>
            </a:extLst>
          </p:cNvPr>
          <p:cNvSpPr txBox="1"/>
          <p:nvPr/>
        </p:nvSpPr>
        <p:spPr>
          <a:xfrm>
            <a:off x="0" y="355106"/>
            <a:ext cx="12191999" cy="1569660"/>
          </a:xfrm>
          <a:prstGeom prst="rect">
            <a:avLst/>
          </a:prstGeom>
          <a:noFill/>
        </p:spPr>
        <p:txBody>
          <a:bodyPr wrap="square" rtlCol="0">
            <a:spAutoFit/>
          </a:bodyPr>
          <a:lstStyle/>
          <a:p>
            <a:pPr algn="ctr"/>
            <a:r>
              <a:rPr lang="en-US" sz="9600" dirty="0">
                <a:latin typeface="Alice" panose="00000500000000000000" pitchFamily="2" charset="0"/>
              </a:rPr>
              <a:t>7.</a:t>
            </a:r>
            <a:endParaRPr lang="en-US" sz="9600" dirty="0"/>
          </a:p>
        </p:txBody>
      </p:sp>
      <p:sp>
        <p:nvSpPr>
          <p:cNvPr id="5" name="Slide Number Placeholder 4">
            <a:extLst>
              <a:ext uri="{FF2B5EF4-FFF2-40B4-BE49-F238E27FC236}">
                <a16:creationId xmlns:a16="http://schemas.microsoft.com/office/drawing/2014/main" id="{4BA0D3A1-47DE-8D90-7E28-5DA3C99D9746}"/>
              </a:ext>
            </a:extLst>
          </p:cNvPr>
          <p:cNvSpPr>
            <a:spLocks noGrp="1"/>
          </p:cNvSpPr>
          <p:nvPr>
            <p:ph type="sldNum" sz="quarter" idx="12"/>
          </p:nvPr>
        </p:nvSpPr>
        <p:spPr/>
        <p:txBody>
          <a:bodyPr/>
          <a:lstStyle/>
          <a:p>
            <a:fld id="{F47845EA-7733-40EE-B074-20032348B727}" type="slidenum">
              <a:rPr lang="en-US" smtClean="0"/>
              <a:t>25</a:t>
            </a:fld>
            <a:endParaRPr lang="en-US"/>
          </a:p>
        </p:txBody>
      </p:sp>
    </p:spTree>
    <p:extLst>
      <p:ext uri="{BB962C8B-B14F-4D97-AF65-F5344CB8AC3E}">
        <p14:creationId xmlns:p14="http://schemas.microsoft.com/office/powerpoint/2010/main" val="2670074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6AA98A2-81BD-C1D9-A9FF-6D0FDA8696CF}"/>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5" name="TextBox 4">
            <a:extLst>
              <a:ext uri="{FF2B5EF4-FFF2-40B4-BE49-F238E27FC236}">
                <a16:creationId xmlns:a16="http://schemas.microsoft.com/office/drawing/2014/main" id="{C4C9C752-82B1-B6F9-DBB4-CC75F5606F5A}"/>
              </a:ext>
            </a:extLst>
          </p:cNvPr>
          <p:cNvSpPr txBox="1"/>
          <p:nvPr/>
        </p:nvSpPr>
        <p:spPr>
          <a:xfrm>
            <a:off x="561513" y="451133"/>
            <a:ext cx="10978666" cy="3108543"/>
          </a:xfrm>
          <a:prstGeom prst="rect">
            <a:avLst/>
          </a:prstGeom>
          <a:noFill/>
        </p:spPr>
        <p:txBody>
          <a:bodyPr wrap="square" rtlCol="0">
            <a:spAutoFit/>
          </a:bodyPr>
          <a:lstStyle>
            <a:defPPr>
              <a:defRPr lang="en-US"/>
            </a:defPPr>
            <a:lvl1pPr>
              <a:defRPr sz="2800">
                <a:solidFill>
                  <a:schemeClr val="accent5">
                    <a:lumMod val="50000"/>
                  </a:schemeClr>
                </a:solidFill>
                <a:latin typeface="Alice" panose="00000500000000000000" pitchFamily="2" charset="0"/>
              </a:defRPr>
            </a:lvl1pPr>
          </a:lstStyle>
          <a:p>
            <a:r>
              <a:rPr lang="en-US" dirty="0"/>
              <a:t>A theory of everything will tell us what happens during measurements (1), in terms of some mechanism (2) describing the most fundamental objects of the universe (3). Since the correct theory is determined experimentally (4), we should focus on building rough prototypes. In the end, the mathematical detail is irrelevant (5) and mathematicians will later find the correct formulation (6).</a:t>
            </a:r>
          </a:p>
        </p:txBody>
      </p:sp>
      <p:sp>
        <p:nvSpPr>
          <p:cNvPr id="4" name="TextBox 3">
            <a:extLst>
              <a:ext uri="{FF2B5EF4-FFF2-40B4-BE49-F238E27FC236}">
                <a16:creationId xmlns:a16="http://schemas.microsoft.com/office/drawing/2014/main" id="{FF34B593-4FF1-3382-1207-BE5D5A90C803}"/>
              </a:ext>
            </a:extLst>
          </p:cNvPr>
          <p:cNvSpPr txBox="1"/>
          <p:nvPr/>
        </p:nvSpPr>
        <p:spPr>
          <a:xfrm>
            <a:off x="1986788" y="5316105"/>
            <a:ext cx="7034298" cy="461665"/>
          </a:xfrm>
          <a:prstGeom prst="rect">
            <a:avLst/>
          </a:prstGeom>
          <a:noFill/>
        </p:spPr>
        <p:txBody>
          <a:bodyPr wrap="none" rtlCol="0">
            <a:spAutoFit/>
          </a:bodyPr>
          <a:lstStyle/>
          <a:p>
            <a:r>
              <a:rPr lang="en-US" sz="2400" dirty="0">
                <a:solidFill>
                  <a:srgbClr val="C00000"/>
                </a:solidFill>
                <a:latin typeface="Alice" panose="00000500000000000000" pitchFamily="2" charset="0"/>
              </a:rPr>
              <a:t>What should the foundations of physics be about?</a:t>
            </a:r>
          </a:p>
        </p:txBody>
      </p:sp>
      <p:sp>
        <p:nvSpPr>
          <p:cNvPr id="6" name="Slide Number Placeholder 5">
            <a:extLst>
              <a:ext uri="{FF2B5EF4-FFF2-40B4-BE49-F238E27FC236}">
                <a16:creationId xmlns:a16="http://schemas.microsoft.com/office/drawing/2014/main" id="{422B60BC-A2AC-635B-C08F-F1E0F568D573}"/>
              </a:ext>
            </a:extLst>
          </p:cNvPr>
          <p:cNvSpPr>
            <a:spLocks noGrp="1"/>
          </p:cNvSpPr>
          <p:nvPr>
            <p:ph type="sldNum" sz="quarter" idx="12"/>
          </p:nvPr>
        </p:nvSpPr>
        <p:spPr/>
        <p:txBody>
          <a:bodyPr/>
          <a:lstStyle/>
          <a:p>
            <a:fld id="{F47845EA-7733-40EE-B074-20032348B727}" type="slidenum">
              <a:rPr lang="en-US" smtClean="0"/>
              <a:t>26</a:t>
            </a:fld>
            <a:endParaRPr lang="en-US"/>
          </a:p>
        </p:txBody>
      </p:sp>
    </p:spTree>
    <p:extLst>
      <p:ext uri="{BB962C8B-B14F-4D97-AF65-F5344CB8AC3E}">
        <p14:creationId xmlns:p14="http://schemas.microsoft.com/office/powerpoint/2010/main" val="1474414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FDE52B6-D2E3-1972-3C7D-5360D6CD8D40}"/>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D4CAF8F0-7C41-407A-F6B6-EB88216AAF41}"/>
              </a:ext>
            </a:extLst>
          </p:cNvPr>
          <p:cNvSpPr txBox="1"/>
          <p:nvPr/>
        </p:nvSpPr>
        <p:spPr>
          <a:xfrm>
            <a:off x="354423" y="349473"/>
            <a:ext cx="3746475" cy="461665"/>
          </a:xfrm>
          <a:prstGeom prst="rect">
            <a:avLst/>
          </a:prstGeom>
          <a:noFill/>
        </p:spPr>
        <p:txBody>
          <a:bodyPr wrap="none" rtlCol="0">
            <a:spAutoFit/>
          </a:bodyPr>
          <a:lstStyle/>
          <a:p>
            <a:r>
              <a:rPr lang="en-US" sz="2400" dirty="0"/>
              <a:t>Foundations of mathematics</a:t>
            </a:r>
          </a:p>
        </p:txBody>
      </p:sp>
      <p:sp>
        <p:nvSpPr>
          <p:cNvPr id="5" name="TextBox 4">
            <a:extLst>
              <a:ext uri="{FF2B5EF4-FFF2-40B4-BE49-F238E27FC236}">
                <a16:creationId xmlns:a16="http://schemas.microsoft.com/office/drawing/2014/main" id="{47E2F49F-9A17-ED01-5AFE-6C1F66C0CF56}"/>
              </a:ext>
            </a:extLst>
          </p:cNvPr>
          <p:cNvSpPr txBox="1"/>
          <p:nvPr/>
        </p:nvSpPr>
        <p:spPr>
          <a:xfrm>
            <a:off x="598953" y="866285"/>
            <a:ext cx="6629400" cy="923330"/>
          </a:xfrm>
          <a:prstGeom prst="rect">
            <a:avLst/>
          </a:prstGeom>
          <a:noFill/>
        </p:spPr>
        <p:txBody>
          <a:bodyPr wrap="square" rtlCol="0">
            <a:spAutoFit/>
          </a:bodyPr>
          <a:lstStyle/>
          <a:p>
            <a:r>
              <a:rPr lang="en-US" dirty="0"/>
              <a:t>Define the basic objects and rules (e.g. mathematical logic, set theory) used to do mathematics. Give a formal framework for what can be achieved in mathematics (e.g. proof theory).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29C8E1-5A24-EF80-74AA-F3963700B03E}"/>
                  </a:ext>
                </a:extLst>
              </p:cNvPr>
              <p:cNvSpPr txBox="1"/>
              <p:nvPr/>
            </p:nvSpPr>
            <p:spPr>
              <a:xfrm>
                <a:off x="7397702" y="806450"/>
                <a:ext cx="4420430" cy="1200329"/>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m:t>
                    </m:r>
                  </m:oMath>
                </a14:m>
                <a:r>
                  <a:rPr lang="en-US" dirty="0"/>
                  <a:t> Limits on mathematics: every formal system that is complex enough to describe the natural numbers will contain statements that are not provable.</a:t>
                </a:r>
              </a:p>
            </p:txBody>
          </p:sp>
        </mc:Choice>
        <mc:Fallback xmlns="">
          <p:sp>
            <p:nvSpPr>
              <p:cNvPr id="6" name="TextBox 5">
                <a:extLst>
                  <a:ext uri="{FF2B5EF4-FFF2-40B4-BE49-F238E27FC236}">
                    <a16:creationId xmlns:a16="http://schemas.microsoft.com/office/drawing/2014/main" id="{5B29C8E1-5A24-EF80-74AA-F3963700B03E}"/>
                  </a:ext>
                </a:extLst>
              </p:cNvPr>
              <p:cNvSpPr txBox="1">
                <a:spLocks noRot="1" noChangeAspect="1" noMove="1" noResize="1" noEditPoints="1" noAdjustHandles="1" noChangeArrowheads="1" noChangeShapeType="1" noTextEdit="1"/>
              </p:cNvSpPr>
              <p:nvPr/>
            </p:nvSpPr>
            <p:spPr>
              <a:xfrm>
                <a:off x="7397702" y="806450"/>
                <a:ext cx="4420430" cy="1200329"/>
              </a:xfrm>
              <a:prstGeom prst="rect">
                <a:avLst/>
              </a:prstGeom>
              <a:blipFill>
                <a:blip r:embed="rId2"/>
                <a:stretch>
                  <a:fillRect l="-1241" t="-2538"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435C78A-5558-7254-E614-AEA950447C2F}"/>
                  </a:ext>
                </a:extLst>
              </p:cNvPr>
              <p:cNvSpPr txBox="1"/>
              <p:nvPr/>
            </p:nvSpPr>
            <p:spPr>
              <a:xfrm>
                <a:off x="7397702" y="2701731"/>
                <a:ext cx="4420430" cy="923330"/>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m:t>
                    </m:r>
                  </m:oMath>
                </a14:m>
                <a:r>
                  <a:rPr lang="en-US" dirty="0"/>
                  <a:t> Limits on computer science: no general algorithm exists to determine whether a program will terminate or not</a:t>
                </a:r>
              </a:p>
            </p:txBody>
          </p:sp>
        </mc:Choice>
        <mc:Fallback xmlns="">
          <p:sp>
            <p:nvSpPr>
              <p:cNvPr id="8" name="TextBox 7">
                <a:extLst>
                  <a:ext uri="{FF2B5EF4-FFF2-40B4-BE49-F238E27FC236}">
                    <a16:creationId xmlns:a16="http://schemas.microsoft.com/office/drawing/2014/main" id="{C435C78A-5558-7254-E614-AEA950447C2F}"/>
                  </a:ext>
                </a:extLst>
              </p:cNvPr>
              <p:cNvSpPr txBox="1">
                <a:spLocks noRot="1" noChangeAspect="1" noMove="1" noResize="1" noEditPoints="1" noAdjustHandles="1" noChangeArrowheads="1" noChangeShapeType="1" noTextEdit="1"/>
              </p:cNvSpPr>
              <p:nvPr/>
            </p:nvSpPr>
            <p:spPr>
              <a:xfrm>
                <a:off x="7397702" y="2701731"/>
                <a:ext cx="4420430" cy="923330"/>
              </a:xfrm>
              <a:prstGeom prst="rect">
                <a:avLst/>
              </a:prstGeom>
              <a:blipFill>
                <a:blip r:embed="rId3"/>
                <a:stretch>
                  <a:fillRect l="-1241" t="-3289" b="-9211"/>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7AE6B329-75DB-30AC-FC4E-CE8EA09200F9}"/>
              </a:ext>
            </a:extLst>
          </p:cNvPr>
          <p:cNvSpPr txBox="1"/>
          <p:nvPr/>
        </p:nvSpPr>
        <p:spPr>
          <a:xfrm>
            <a:off x="352692" y="2182851"/>
            <a:ext cx="4333046" cy="461665"/>
          </a:xfrm>
          <a:prstGeom prst="rect">
            <a:avLst/>
          </a:prstGeom>
          <a:noFill/>
        </p:spPr>
        <p:txBody>
          <a:bodyPr wrap="none" rtlCol="0">
            <a:spAutoFit/>
          </a:bodyPr>
          <a:lstStyle/>
          <a:p>
            <a:r>
              <a:rPr lang="en-US" sz="2400" dirty="0"/>
              <a:t>Foundations of computer science</a:t>
            </a:r>
          </a:p>
        </p:txBody>
      </p:sp>
      <p:sp>
        <p:nvSpPr>
          <p:cNvPr id="10" name="TextBox 9">
            <a:extLst>
              <a:ext uri="{FF2B5EF4-FFF2-40B4-BE49-F238E27FC236}">
                <a16:creationId xmlns:a16="http://schemas.microsoft.com/office/drawing/2014/main" id="{805339E7-F655-73CC-D9F9-9CECED72EA6A}"/>
              </a:ext>
            </a:extLst>
          </p:cNvPr>
          <p:cNvSpPr txBox="1"/>
          <p:nvPr/>
        </p:nvSpPr>
        <p:spPr>
          <a:xfrm>
            <a:off x="352692" y="4464768"/>
            <a:ext cx="3163366" cy="461665"/>
          </a:xfrm>
          <a:prstGeom prst="rect">
            <a:avLst/>
          </a:prstGeom>
          <a:noFill/>
        </p:spPr>
        <p:txBody>
          <a:bodyPr wrap="none" rtlCol="0">
            <a:spAutoFit/>
          </a:bodyPr>
          <a:lstStyle/>
          <a:p>
            <a:r>
              <a:rPr lang="en-US" sz="2400" dirty="0"/>
              <a:t>Foundations of physics?</a:t>
            </a:r>
          </a:p>
        </p:txBody>
      </p:sp>
      <p:sp>
        <p:nvSpPr>
          <p:cNvPr id="11" name="TextBox 10">
            <a:extLst>
              <a:ext uri="{FF2B5EF4-FFF2-40B4-BE49-F238E27FC236}">
                <a16:creationId xmlns:a16="http://schemas.microsoft.com/office/drawing/2014/main" id="{F01C93DD-67A6-243D-64A7-CB97CDAFF1F8}"/>
              </a:ext>
            </a:extLst>
          </p:cNvPr>
          <p:cNvSpPr txBox="1"/>
          <p:nvPr/>
        </p:nvSpPr>
        <p:spPr>
          <a:xfrm>
            <a:off x="598953" y="2701731"/>
            <a:ext cx="6629400" cy="1200329"/>
          </a:xfrm>
          <a:prstGeom prst="rect">
            <a:avLst/>
          </a:prstGeom>
          <a:noFill/>
        </p:spPr>
        <p:txBody>
          <a:bodyPr wrap="square" rtlCol="0">
            <a:spAutoFit/>
          </a:bodyPr>
          <a:lstStyle/>
          <a:p>
            <a:r>
              <a:rPr lang="en-US" dirty="0"/>
              <a:t>Define the basic objects and rules used to perform computation (e.g. theory of computation, information theory). Give a formal framework for what can be achieved by a computer (e.g. complexity theory).</a:t>
            </a:r>
          </a:p>
        </p:txBody>
      </p:sp>
      <p:sp>
        <p:nvSpPr>
          <p:cNvPr id="12" name="TextBox 11">
            <a:extLst>
              <a:ext uri="{FF2B5EF4-FFF2-40B4-BE49-F238E27FC236}">
                <a16:creationId xmlns:a16="http://schemas.microsoft.com/office/drawing/2014/main" id="{20BC1B56-D32D-F419-AF8A-0124939BDE17}"/>
              </a:ext>
            </a:extLst>
          </p:cNvPr>
          <p:cNvSpPr txBox="1"/>
          <p:nvPr/>
        </p:nvSpPr>
        <p:spPr>
          <a:xfrm>
            <a:off x="598953" y="4976394"/>
            <a:ext cx="6629400" cy="923330"/>
          </a:xfrm>
          <a:prstGeom prst="rect">
            <a:avLst/>
          </a:prstGeom>
          <a:noFill/>
        </p:spPr>
        <p:txBody>
          <a:bodyPr wrap="square" rtlCol="0">
            <a:spAutoFit/>
          </a:bodyPr>
          <a:lstStyle/>
          <a:p>
            <a:r>
              <a:rPr lang="en-US" dirty="0"/>
              <a:t>Define the basic objects and rules used to characterize physical systems. Give a formal framework for what can be achieved through experimentation.</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9EF79CC-1472-517E-214A-C6CE5FC24F01}"/>
                  </a:ext>
                </a:extLst>
              </p:cNvPr>
              <p:cNvSpPr txBox="1"/>
              <p:nvPr/>
            </p:nvSpPr>
            <p:spPr>
              <a:xfrm>
                <a:off x="4394390" y="5863294"/>
                <a:ext cx="4420430"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m:t>
                    </m:r>
                  </m:oMath>
                </a14:m>
                <a:r>
                  <a:rPr lang="en-US" dirty="0"/>
                  <a:t> Limits on physics?</a:t>
                </a:r>
              </a:p>
            </p:txBody>
          </p:sp>
        </mc:Choice>
        <mc:Fallback xmlns="">
          <p:sp>
            <p:nvSpPr>
              <p:cNvPr id="13" name="TextBox 12">
                <a:extLst>
                  <a:ext uri="{FF2B5EF4-FFF2-40B4-BE49-F238E27FC236}">
                    <a16:creationId xmlns:a16="http://schemas.microsoft.com/office/drawing/2014/main" id="{B9EF79CC-1472-517E-214A-C6CE5FC24F01}"/>
                  </a:ext>
                </a:extLst>
              </p:cNvPr>
              <p:cNvSpPr txBox="1">
                <a:spLocks noRot="1" noChangeAspect="1" noMove="1" noResize="1" noEditPoints="1" noAdjustHandles="1" noChangeArrowheads="1" noChangeShapeType="1" noTextEdit="1"/>
              </p:cNvSpPr>
              <p:nvPr/>
            </p:nvSpPr>
            <p:spPr>
              <a:xfrm>
                <a:off x="4394390" y="5863294"/>
                <a:ext cx="4420430" cy="369332"/>
              </a:xfrm>
              <a:prstGeom prst="rect">
                <a:avLst/>
              </a:prstGeom>
              <a:blipFill>
                <a:blip r:embed="rId4"/>
                <a:stretch>
                  <a:fillRect t="-10000" b="-26667"/>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A1A7082D-3230-F113-F6D4-423F823172D9}"/>
              </a:ext>
            </a:extLst>
          </p:cNvPr>
          <p:cNvSpPr>
            <a:spLocks noGrp="1"/>
          </p:cNvSpPr>
          <p:nvPr>
            <p:ph type="sldNum" sz="quarter" idx="12"/>
          </p:nvPr>
        </p:nvSpPr>
        <p:spPr/>
        <p:txBody>
          <a:bodyPr/>
          <a:lstStyle/>
          <a:p>
            <a:fld id="{F47845EA-7733-40EE-B074-20032348B727}" type="slidenum">
              <a:rPr lang="en-US" smtClean="0"/>
              <a:t>27</a:t>
            </a:fld>
            <a:endParaRPr lang="en-US"/>
          </a:p>
        </p:txBody>
      </p:sp>
    </p:spTree>
    <p:extLst>
      <p:ext uri="{BB962C8B-B14F-4D97-AF65-F5344CB8AC3E}">
        <p14:creationId xmlns:p14="http://schemas.microsoft.com/office/powerpoint/2010/main" val="22566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DA94DF7-C590-4F4F-B96C-322E673C7F34}"/>
              </a:ext>
            </a:extLst>
          </p:cNvPr>
          <p:cNvSpPr>
            <a:spLocks noGrp="1"/>
          </p:cNvSpPr>
          <p:nvPr>
            <p:ph type="ftr" sz="quarter" idx="11"/>
          </p:nvPr>
        </p:nvSpPr>
        <p:spPr/>
        <p:txBody>
          <a:bodyPr/>
          <a:lstStyle/>
          <a:p>
            <a:r>
              <a:rPr lang="en-US"/>
              <a:t>Gabriele Carcassi and Christine A. Aidala - University of Michigan</a:t>
            </a:r>
          </a:p>
        </p:txBody>
      </p:sp>
      <p:grpSp>
        <p:nvGrpSpPr>
          <p:cNvPr id="43" name="Group 42">
            <a:extLst>
              <a:ext uri="{FF2B5EF4-FFF2-40B4-BE49-F238E27FC236}">
                <a16:creationId xmlns:a16="http://schemas.microsoft.com/office/drawing/2014/main" id="{C96905D9-B9E5-0AA4-0B4B-8A437AB83948}"/>
              </a:ext>
            </a:extLst>
          </p:cNvPr>
          <p:cNvGrpSpPr/>
          <p:nvPr/>
        </p:nvGrpSpPr>
        <p:grpSpPr>
          <a:xfrm>
            <a:off x="2862953" y="191227"/>
            <a:ext cx="3489155" cy="3124105"/>
            <a:chOff x="229738" y="842557"/>
            <a:chExt cx="4432040" cy="3968341"/>
          </a:xfrm>
        </p:grpSpPr>
        <p:grpSp>
          <p:nvGrpSpPr>
            <p:cNvPr id="26" name="Group 25">
              <a:extLst>
                <a:ext uri="{FF2B5EF4-FFF2-40B4-BE49-F238E27FC236}">
                  <a16:creationId xmlns:a16="http://schemas.microsoft.com/office/drawing/2014/main" id="{2A1974B7-0830-EE81-2222-86A270A07E75}"/>
                </a:ext>
              </a:extLst>
            </p:cNvPr>
            <p:cNvGrpSpPr/>
            <p:nvPr/>
          </p:nvGrpSpPr>
          <p:grpSpPr>
            <a:xfrm>
              <a:off x="358611" y="1369384"/>
              <a:ext cx="4125991" cy="3296721"/>
              <a:chOff x="6381363" y="1621601"/>
              <a:chExt cx="5537623" cy="4424634"/>
            </a:xfrm>
          </p:grpSpPr>
          <p:sp>
            <p:nvSpPr>
              <p:cNvPr id="6" name="Rectangle 5">
                <a:extLst>
                  <a:ext uri="{FF2B5EF4-FFF2-40B4-BE49-F238E27FC236}">
                    <a16:creationId xmlns:a16="http://schemas.microsoft.com/office/drawing/2014/main" id="{287D8593-AEBF-4613-9C80-73475C9FF994}"/>
                  </a:ext>
                </a:extLst>
              </p:cNvPr>
              <p:cNvSpPr/>
              <p:nvPr/>
            </p:nvSpPr>
            <p:spPr>
              <a:xfrm>
                <a:off x="7535247" y="5514390"/>
                <a:ext cx="3006017"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Theory of Everything</a:t>
                </a:r>
              </a:p>
            </p:txBody>
          </p:sp>
          <p:sp>
            <p:nvSpPr>
              <p:cNvPr id="7" name="Rectangle 6">
                <a:extLst>
                  <a:ext uri="{FF2B5EF4-FFF2-40B4-BE49-F238E27FC236}">
                    <a16:creationId xmlns:a16="http://schemas.microsoft.com/office/drawing/2014/main" id="{5CFC2AEF-B53A-4BF1-85B5-AA8BE3E7CAEA}"/>
                  </a:ext>
                </a:extLst>
              </p:cNvPr>
              <p:cNvSpPr/>
              <p:nvPr/>
            </p:nvSpPr>
            <p:spPr>
              <a:xfrm>
                <a:off x="6381363" y="4544880"/>
                <a:ext cx="2053510"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General Relativity</a:t>
                </a:r>
              </a:p>
            </p:txBody>
          </p:sp>
          <p:sp>
            <p:nvSpPr>
              <p:cNvPr id="8" name="Rectangle 7">
                <a:extLst>
                  <a:ext uri="{FF2B5EF4-FFF2-40B4-BE49-F238E27FC236}">
                    <a16:creationId xmlns:a16="http://schemas.microsoft.com/office/drawing/2014/main" id="{0C759734-C997-4F84-B4CA-EEB4385915F6}"/>
                  </a:ext>
                </a:extLst>
              </p:cNvPr>
              <p:cNvSpPr/>
              <p:nvPr/>
            </p:nvSpPr>
            <p:spPr>
              <a:xfrm>
                <a:off x="9240421" y="4546864"/>
                <a:ext cx="2404890"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Grand Unified Theory</a:t>
                </a:r>
              </a:p>
            </p:txBody>
          </p:sp>
          <p:sp>
            <p:nvSpPr>
              <p:cNvPr id="9" name="Rectangle 8">
                <a:extLst>
                  <a:ext uri="{FF2B5EF4-FFF2-40B4-BE49-F238E27FC236}">
                    <a16:creationId xmlns:a16="http://schemas.microsoft.com/office/drawing/2014/main" id="{59B2EC11-6872-4F61-BE38-F067479135C6}"/>
                  </a:ext>
                </a:extLst>
              </p:cNvPr>
              <p:cNvSpPr/>
              <p:nvPr/>
            </p:nvSpPr>
            <p:spPr>
              <a:xfrm>
                <a:off x="10204511" y="3572691"/>
                <a:ext cx="1642258"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Electro-weak</a:t>
                </a:r>
              </a:p>
            </p:txBody>
          </p:sp>
          <p:sp>
            <p:nvSpPr>
              <p:cNvPr id="10" name="Rectangle 9">
                <a:extLst>
                  <a:ext uri="{FF2B5EF4-FFF2-40B4-BE49-F238E27FC236}">
                    <a16:creationId xmlns:a16="http://schemas.microsoft.com/office/drawing/2014/main" id="{A2694A31-EC0B-4DFD-8849-678FC14AEA1E}"/>
                  </a:ext>
                </a:extLst>
              </p:cNvPr>
              <p:cNvSpPr/>
              <p:nvPr/>
            </p:nvSpPr>
            <p:spPr>
              <a:xfrm>
                <a:off x="6964528" y="3572690"/>
                <a:ext cx="2902597"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QCD – Strong Interactions</a:t>
                </a:r>
              </a:p>
            </p:txBody>
          </p:sp>
          <p:sp>
            <p:nvSpPr>
              <p:cNvPr id="11" name="Rectangle 10">
                <a:extLst>
                  <a:ext uri="{FF2B5EF4-FFF2-40B4-BE49-F238E27FC236}">
                    <a16:creationId xmlns:a16="http://schemas.microsoft.com/office/drawing/2014/main" id="{0B96DD70-16E9-421E-A7AF-5634F2919AA0}"/>
                  </a:ext>
                </a:extLst>
              </p:cNvPr>
              <p:cNvSpPr/>
              <p:nvPr/>
            </p:nvSpPr>
            <p:spPr>
              <a:xfrm>
                <a:off x="9355401" y="2598518"/>
                <a:ext cx="2563585"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QED -Electromagnetism</a:t>
                </a:r>
              </a:p>
            </p:txBody>
          </p:sp>
          <p:sp>
            <p:nvSpPr>
              <p:cNvPr id="12" name="Rectangle 11">
                <a:extLst>
                  <a:ext uri="{FF2B5EF4-FFF2-40B4-BE49-F238E27FC236}">
                    <a16:creationId xmlns:a16="http://schemas.microsoft.com/office/drawing/2014/main" id="{F105CEDF-632B-4D70-9786-9C8158CEC781}"/>
                  </a:ext>
                </a:extLst>
              </p:cNvPr>
              <p:cNvSpPr/>
              <p:nvPr/>
            </p:nvSpPr>
            <p:spPr>
              <a:xfrm>
                <a:off x="6964528" y="2598518"/>
                <a:ext cx="2052735"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Weak interactions</a:t>
                </a:r>
              </a:p>
            </p:txBody>
          </p:sp>
          <p:sp>
            <p:nvSpPr>
              <p:cNvPr id="13" name="Rectangle 12">
                <a:extLst>
                  <a:ext uri="{FF2B5EF4-FFF2-40B4-BE49-F238E27FC236}">
                    <a16:creationId xmlns:a16="http://schemas.microsoft.com/office/drawing/2014/main" id="{6170D22A-184C-4A16-B22C-10B65F8CCAF7}"/>
                  </a:ext>
                </a:extLst>
              </p:cNvPr>
              <p:cNvSpPr/>
              <p:nvPr/>
            </p:nvSpPr>
            <p:spPr>
              <a:xfrm>
                <a:off x="10204511" y="1621601"/>
                <a:ext cx="1660239" cy="5318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p>
            </p:txBody>
          </p:sp>
          <p:cxnSp>
            <p:nvCxnSpPr>
              <p:cNvPr id="14" name="Connector: Elbow 13">
                <a:extLst>
                  <a:ext uri="{FF2B5EF4-FFF2-40B4-BE49-F238E27FC236}">
                    <a16:creationId xmlns:a16="http://schemas.microsoft.com/office/drawing/2014/main" id="{30DE9B23-FC64-449E-A057-4948891E611C}"/>
                  </a:ext>
                </a:extLst>
              </p:cNvPr>
              <p:cNvCxnSpPr>
                <a:stCxn id="6" idx="0"/>
                <a:endCxn id="7" idx="2"/>
              </p:cNvCxnSpPr>
              <p:nvPr/>
            </p:nvCxnSpPr>
            <p:spPr>
              <a:xfrm rot="16200000" flipV="1">
                <a:off x="8004355" y="4480489"/>
                <a:ext cx="437665" cy="163013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35266118-C118-49E5-A5DD-93E2A320ACCF}"/>
                  </a:ext>
                </a:extLst>
              </p:cNvPr>
              <p:cNvCxnSpPr>
                <a:stCxn id="6" idx="0"/>
                <a:endCxn id="8" idx="2"/>
              </p:cNvCxnSpPr>
              <p:nvPr/>
            </p:nvCxnSpPr>
            <p:spPr>
              <a:xfrm rot="5400000" flipH="1" flipV="1">
                <a:off x="9522721" y="4594245"/>
                <a:ext cx="435681" cy="140461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252E81ED-198F-4404-B699-7ECC364610CC}"/>
                  </a:ext>
                </a:extLst>
              </p:cNvPr>
              <p:cNvCxnSpPr>
                <a:stCxn id="8" idx="0"/>
                <a:endCxn id="9" idx="2"/>
              </p:cNvCxnSpPr>
              <p:nvPr/>
            </p:nvCxnSpPr>
            <p:spPr>
              <a:xfrm rot="5400000" flipH="1" flipV="1">
                <a:off x="10513089" y="4034313"/>
                <a:ext cx="442328" cy="58277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DCA638D4-925C-427B-B5F6-467B01780A20}"/>
                  </a:ext>
                </a:extLst>
              </p:cNvPr>
              <p:cNvCxnSpPr>
                <a:stCxn id="8" idx="0"/>
                <a:endCxn id="10" idx="2"/>
              </p:cNvCxnSpPr>
              <p:nvPr/>
            </p:nvCxnSpPr>
            <p:spPr>
              <a:xfrm rot="16200000" flipV="1">
                <a:off x="9208183" y="3312180"/>
                <a:ext cx="442329" cy="202703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2C53E8AA-9538-45FA-AD0E-EF556BF071DB}"/>
                  </a:ext>
                </a:extLst>
              </p:cNvPr>
              <p:cNvCxnSpPr>
                <a:cxnSpLocks/>
                <a:stCxn id="9" idx="0"/>
                <a:endCxn id="11" idx="2"/>
              </p:cNvCxnSpPr>
              <p:nvPr/>
            </p:nvCxnSpPr>
            <p:spPr>
              <a:xfrm rot="16200000" flipV="1">
                <a:off x="10610253" y="3157304"/>
                <a:ext cx="442328" cy="38844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F5D9440B-2F2A-41B8-9869-9AF9A717E423}"/>
                  </a:ext>
                </a:extLst>
              </p:cNvPr>
              <p:cNvCxnSpPr>
                <a:stCxn id="9" idx="0"/>
                <a:endCxn id="12" idx="2"/>
              </p:cNvCxnSpPr>
              <p:nvPr/>
            </p:nvCxnSpPr>
            <p:spPr>
              <a:xfrm rot="16200000" flipV="1">
                <a:off x="9287104" y="1834155"/>
                <a:ext cx="442328" cy="303474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896CE164-3E49-4BA7-9DB1-64353C9253C5}"/>
                  </a:ext>
                </a:extLst>
              </p:cNvPr>
              <p:cNvCxnSpPr>
                <a:stCxn id="11" idx="0"/>
                <a:endCxn id="13" idx="2"/>
              </p:cNvCxnSpPr>
              <p:nvPr/>
            </p:nvCxnSpPr>
            <p:spPr>
              <a:xfrm rot="5400000" flipH="1" flipV="1">
                <a:off x="10613376" y="2177264"/>
                <a:ext cx="445072" cy="39743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F1C67721-A679-ABEA-E17E-25A3BD1C565A}"/>
                </a:ext>
              </a:extLst>
            </p:cNvPr>
            <p:cNvGrpSpPr/>
            <p:nvPr/>
          </p:nvGrpSpPr>
          <p:grpSpPr>
            <a:xfrm>
              <a:off x="651634" y="1343900"/>
              <a:ext cx="1647435" cy="390948"/>
              <a:chOff x="6540761" y="1223020"/>
              <a:chExt cx="1669515" cy="396188"/>
            </a:xfrm>
          </p:grpSpPr>
          <p:cxnSp>
            <p:nvCxnSpPr>
              <p:cNvPr id="28" name="Straight Arrow Connector 27">
                <a:extLst>
                  <a:ext uri="{FF2B5EF4-FFF2-40B4-BE49-F238E27FC236}">
                    <a16:creationId xmlns:a16="http://schemas.microsoft.com/office/drawing/2014/main" id="{040DB28F-8E9A-8FD7-B776-31DA288A4655}"/>
                  </a:ext>
                </a:extLst>
              </p:cNvPr>
              <p:cNvCxnSpPr>
                <a:cxnSpLocks/>
              </p:cNvCxnSpPr>
              <p:nvPr/>
            </p:nvCxnSpPr>
            <p:spPr>
              <a:xfrm flipV="1">
                <a:off x="6540761" y="1231641"/>
                <a:ext cx="0" cy="353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0C82677-0BA5-D8B4-7FBA-BFC43ACE8DB5}"/>
                  </a:ext>
                </a:extLst>
              </p:cNvPr>
              <p:cNvSpPr txBox="1"/>
              <p:nvPr/>
            </p:nvSpPr>
            <p:spPr>
              <a:xfrm>
                <a:off x="6600433" y="1223020"/>
                <a:ext cx="1609843" cy="396188"/>
              </a:xfrm>
              <a:prstGeom prst="rect">
                <a:avLst/>
              </a:prstGeom>
              <a:noFill/>
            </p:spPr>
            <p:txBody>
              <a:bodyPr wrap="none" rtlCol="0">
                <a:spAutoFit/>
              </a:bodyPr>
              <a:lstStyle/>
              <a:p>
                <a:r>
                  <a:rPr lang="en-US" sz="1400" dirty="0"/>
                  <a:t>approximation</a:t>
                </a:r>
              </a:p>
            </p:txBody>
          </p:sp>
        </p:grpSp>
        <p:sp>
          <p:nvSpPr>
            <p:cNvPr id="37" name="TextBox 36">
              <a:extLst>
                <a:ext uri="{FF2B5EF4-FFF2-40B4-BE49-F238E27FC236}">
                  <a16:creationId xmlns:a16="http://schemas.microsoft.com/office/drawing/2014/main" id="{F9F88B20-C72D-4BD3-7C47-15E8EDBB45BA}"/>
                </a:ext>
              </a:extLst>
            </p:cNvPr>
            <p:cNvSpPr txBox="1"/>
            <p:nvPr/>
          </p:nvSpPr>
          <p:spPr>
            <a:xfrm>
              <a:off x="1113050" y="842557"/>
              <a:ext cx="2669523" cy="469138"/>
            </a:xfrm>
            <a:prstGeom prst="rect">
              <a:avLst/>
            </a:prstGeom>
            <a:noFill/>
          </p:spPr>
          <p:txBody>
            <a:bodyPr wrap="none" rtlCol="0">
              <a:spAutoFit/>
            </a:bodyPr>
            <a:lstStyle/>
            <a:p>
              <a:r>
                <a:rPr lang="en-US" dirty="0">
                  <a:solidFill>
                    <a:srgbClr val="C00000"/>
                  </a:solidFill>
                </a:rPr>
                <a:t>Find ultimate theory</a:t>
              </a:r>
            </a:p>
          </p:txBody>
        </p:sp>
        <p:sp>
          <p:nvSpPr>
            <p:cNvPr id="38" name="Rectangle 37">
              <a:extLst>
                <a:ext uri="{FF2B5EF4-FFF2-40B4-BE49-F238E27FC236}">
                  <a16:creationId xmlns:a16="http://schemas.microsoft.com/office/drawing/2014/main" id="{6F39DBB1-B28D-972F-FB4A-FA5DFFF158F5}"/>
                </a:ext>
              </a:extLst>
            </p:cNvPr>
            <p:cNvSpPr/>
            <p:nvPr/>
          </p:nvSpPr>
          <p:spPr>
            <a:xfrm>
              <a:off x="229738" y="848852"/>
              <a:ext cx="4432040" cy="396204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grpSp>
      <p:sp>
        <p:nvSpPr>
          <p:cNvPr id="51" name="TextBox 50">
            <a:extLst>
              <a:ext uri="{FF2B5EF4-FFF2-40B4-BE49-F238E27FC236}">
                <a16:creationId xmlns:a16="http://schemas.microsoft.com/office/drawing/2014/main" id="{293D51EB-1526-1230-1A87-926E6F665768}"/>
              </a:ext>
            </a:extLst>
          </p:cNvPr>
          <p:cNvSpPr txBox="1"/>
          <p:nvPr/>
        </p:nvSpPr>
        <p:spPr>
          <a:xfrm>
            <a:off x="209653" y="191227"/>
            <a:ext cx="1965538" cy="369332"/>
          </a:xfrm>
          <a:prstGeom prst="rect">
            <a:avLst/>
          </a:prstGeom>
          <a:noFill/>
        </p:spPr>
        <p:txBody>
          <a:bodyPr wrap="none" rtlCol="0">
            <a:spAutoFit/>
          </a:bodyPr>
          <a:lstStyle/>
          <a:p>
            <a:r>
              <a:rPr lang="en-US" dirty="0"/>
              <a:t>Typical approaches</a:t>
            </a:r>
          </a:p>
        </p:txBody>
      </p:sp>
      <p:sp>
        <p:nvSpPr>
          <p:cNvPr id="52" name="TextBox 51">
            <a:extLst>
              <a:ext uri="{FF2B5EF4-FFF2-40B4-BE49-F238E27FC236}">
                <a16:creationId xmlns:a16="http://schemas.microsoft.com/office/drawing/2014/main" id="{70B3E48E-1288-9221-4B04-1B58C253D750}"/>
              </a:ext>
            </a:extLst>
          </p:cNvPr>
          <p:cNvSpPr txBox="1"/>
          <p:nvPr/>
        </p:nvSpPr>
        <p:spPr>
          <a:xfrm>
            <a:off x="352544" y="3535560"/>
            <a:ext cx="1474571" cy="369332"/>
          </a:xfrm>
          <a:prstGeom prst="rect">
            <a:avLst/>
          </a:prstGeom>
          <a:noFill/>
        </p:spPr>
        <p:txBody>
          <a:bodyPr wrap="none" rtlCol="0">
            <a:spAutoFit/>
          </a:bodyPr>
          <a:lstStyle/>
          <a:p>
            <a:r>
              <a:rPr lang="en-US" dirty="0"/>
              <a:t>Our approach</a:t>
            </a:r>
          </a:p>
        </p:txBody>
      </p:sp>
      <p:grpSp>
        <p:nvGrpSpPr>
          <p:cNvPr id="22" name="Group 21">
            <a:extLst>
              <a:ext uri="{FF2B5EF4-FFF2-40B4-BE49-F238E27FC236}">
                <a16:creationId xmlns:a16="http://schemas.microsoft.com/office/drawing/2014/main" id="{E632E7A2-9402-3657-495B-BF0E9539FA08}"/>
              </a:ext>
            </a:extLst>
          </p:cNvPr>
          <p:cNvGrpSpPr/>
          <p:nvPr/>
        </p:nvGrpSpPr>
        <p:grpSpPr>
          <a:xfrm>
            <a:off x="2243125" y="3535560"/>
            <a:ext cx="6782375" cy="2772696"/>
            <a:chOff x="795348" y="3429000"/>
            <a:chExt cx="6782375" cy="2772696"/>
          </a:xfrm>
        </p:grpSpPr>
        <p:cxnSp>
          <p:nvCxnSpPr>
            <p:cNvPr id="98" name="Straight Arrow Connector 97">
              <a:extLst>
                <a:ext uri="{FF2B5EF4-FFF2-40B4-BE49-F238E27FC236}">
                  <a16:creationId xmlns:a16="http://schemas.microsoft.com/office/drawing/2014/main" id="{ED448397-B8D4-1179-F3D7-42CAF0EF9C1A}"/>
                </a:ext>
              </a:extLst>
            </p:cNvPr>
            <p:cNvCxnSpPr>
              <a:stCxn id="46" idx="3"/>
              <a:endCxn id="50" idx="1"/>
            </p:cNvCxnSpPr>
            <p:nvPr/>
          </p:nvCxnSpPr>
          <p:spPr>
            <a:xfrm flipV="1">
              <a:off x="4447402" y="3924220"/>
              <a:ext cx="600055" cy="6500"/>
            </a:xfrm>
            <a:prstGeom prst="straightConnector1">
              <a:avLst/>
            </a:prstGeom>
            <a:ln>
              <a:prstDash val="lgDash"/>
              <a:tailEnd type="triangle"/>
            </a:ln>
          </p:spPr>
          <p:style>
            <a:lnRef idx="1">
              <a:schemeClr val="accent6"/>
            </a:lnRef>
            <a:fillRef idx="0">
              <a:schemeClr val="accent6"/>
            </a:fillRef>
            <a:effectRef idx="0">
              <a:schemeClr val="accent6"/>
            </a:effectRef>
            <a:fontRef idx="minor">
              <a:schemeClr val="tx1"/>
            </a:fontRef>
          </p:style>
        </p:cxnSp>
        <p:sp>
          <p:nvSpPr>
            <p:cNvPr id="46" name="Rectangle 45">
              <a:extLst>
                <a:ext uri="{FF2B5EF4-FFF2-40B4-BE49-F238E27FC236}">
                  <a16:creationId xmlns:a16="http://schemas.microsoft.com/office/drawing/2014/main" id="{71833B01-0AEA-FC46-1647-BF375E02B35E}"/>
                </a:ext>
              </a:extLst>
            </p:cNvPr>
            <p:cNvSpPr/>
            <p:nvPr/>
          </p:nvSpPr>
          <p:spPr>
            <a:xfrm>
              <a:off x="2683017" y="3700988"/>
              <a:ext cx="1764385" cy="459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General physical principles and requirements</a:t>
              </a:r>
            </a:p>
          </p:txBody>
        </p:sp>
        <p:cxnSp>
          <p:nvCxnSpPr>
            <p:cNvPr id="102" name="Straight Arrow Connector 101">
              <a:extLst>
                <a:ext uri="{FF2B5EF4-FFF2-40B4-BE49-F238E27FC236}">
                  <a16:creationId xmlns:a16="http://schemas.microsoft.com/office/drawing/2014/main" id="{BE8B9163-2895-C079-CAA8-09EC5E2C9DE6}"/>
                </a:ext>
              </a:extLst>
            </p:cNvPr>
            <p:cNvCxnSpPr>
              <a:stCxn id="47" idx="3"/>
              <a:endCxn id="82" idx="1"/>
            </p:cNvCxnSpPr>
            <p:nvPr/>
          </p:nvCxnSpPr>
          <p:spPr>
            <a:xfrm>
              <a:off x="4149071" y="4685566"/>
              <a:ext cx="607793" cy="888015"/>
            </a:xfrm>
            <a:prstGeom prst="straightConnector1">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104" name="Straight Arrow Connector 103">
              <a:extLst>
                <a:ext uri="{FF2B5EF4-FFF2-40B4-BE49-F238E27FC236}">
                  <a16:creationId xmlns:a16="http://schemas.microsoft.com/office/drawing/2014/main" id="{AB4AEA42-65BC-759B-FF0D-2218853194C3}"/>
                </a:ext>
              </a:extLst>
            </p:cNvPr>
            <p:cNvCxnSpPr>
              <a:stCxn id="47" idx="3"/>
              <a:endCxn id="81" idx="1"/>
            </p:cNvCxnSpPr>
            <p:nvPr/>
          </p:nvCxnSpPr>
          <p:spPr>
            <a:xfrm>
              <a:off x="4149071" y="4685566"/>
              <a:ext cx="2314337" cy="92471"/>
            </a:xfrm>
            <a:prstGeom prst="straightConnector1">
              <a:avLst/>
            </a:prstGeom>
            <a:ln>
              <a:prstDash val="lgDash"/>
              <a:tailEnd type="triangle"/>
            </a:ln>
          </p:spPr>
          <p:style>
            <a:lnRef idx="1">
              <a:schemeClr val="accent6"/>
            </a:lnRef>
            <a:fillRef idx="0">
              <a:schemeClr val="accent6"/>
            </a:fillRef>
            <a:effectRef idx="0">
              <a:schemeClr val="accent6"/>
            </a:effectRef>
            <a:fontRef idx="minor">
              <a:schemeClr val="tx1"/>
            </a:fontRef>
          </p:style>
        </p:cxnSp>
        <p:cxnSp>
          <p:nvCxnSpPr>
            <p:cNvPr id="106" name="Straight Arrow Connector 105">
              <a:extLst>
                <a:ext uri="{FF2B5EF4-FFF2-40B4-BE49-F238E27FC236}">
                  <a16:creationId xmlns:a16="http://schemas.microsoft.com/office/drawing/2014/main" id="{E94D6ED4-E49F-020B-A6CD-CFD886462A0C}"/>
                </a:ext>
              </a:extLst>
            </p:cNvPr>
            <p:cNvCxnSpPr>
              <a:stCxn id="47" idx="3"/>
              <a:endCxn id="83" idx="1"/>
            </p:cNvCxnSpPr>
            <p:nvPr/>
          </p:nvCxnSpPr>
          <p:spPr>
            <a:xfrm>
              <a:off x="4149071" y="4685566"/>
              <a:ext cx="2380161" cy="828736"/>
            </a:xfrm>
            <a:prstGeom prst="straightConnector1">
              <a:avLst/>
            </a:prstGeom>
            <a:ln>
              <a:prstDash val="lgDash"/>
              <a:tailEnd type="triangle"/>
            </a:ln>
          </p:spPr>
          <p:style>
            <a:lnRef idx="1">
              <a:schemeClr val="accent6"/>
            </a:lnRef>
            <a:fillRef idx="0">
              <a:schemeClr val="accent6"/>
            </a:fillRef>
            <a:effectRef idx="0">
              <a:schemeClr val="accent6"/>
            </a:effectRef>
            <a:fontRef idx="minor">
              <a:schemeClr val="tx1"/>
            </a:fontRef>
          </p:style>
        </p:cxnSp>
        <p:sp>
          <p:nvSpPr>
            <p:cNvPr id="47" name="Rectangle 46">
              <a:extLst>
                <a:ext uri="{FF2B5EF4-FFF2-40B4-BE49-F238E27FC236}">
                  <a16:creationId xmlns:a16="http://schemas.microsoft.com/office/drawing/2014/main" id="{2BA0CA5A-51B6-6CC2-A0B3-77A1CB65FA64}"/>
                </a:ext>
              </a:extLst>
            </p:cNvPr>
            <p:cNvSpPr/>
            <p:nvPr/>
          </p:nvSpPr>
          <p:spPr>
            <a:xfrm>
              <a:off x="2735405" y="4529583"/>
              <a:ext cx="1413666" cy="31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Specific assumptions</a:t>
              </a:r>
            </a:p>
          </p:txBody>
        </p:sp>
        <p:cxnSp>
          <p:nvCxnSpPr>
            <p:cNvPr id="100" name="Straight Arrow Connector 99">
              <a:extLst>
                <a:ext uri="{FF2B5EF4-FFF2-40B4-BE49-F238E27FC236}">
                  <a16:creationId xmlns:a16="http://schemas.microsoft.com/office/drawing/2014/main" id="{D4382CBC-25B4-093A-2FB4-EA1CE7BA6E73}"/>
                </a:ext>
              </a:extLst>
            </p:cNvPr>
            <p:cNvCxnSpPr>
              <a:stCxn id="47" idx="3"/>
              <a:endCxn id="55" idx="1"/>
            </p:cNvCxnSpPr>
            <p:nvPr/>
          </p:nvCxnSpPr>
          <p:spPr>
            <a:xfrm>
              <a:off x="4149071" y="4685566"/>
              <a:ext cx="632606" cy="106772"/>
            </a:xfrm>
            <a:prstGeom prst="straightConnector1">
              <a:avLst/>
            </a:prstGeom>
            <a:ln>
              <a:prstDash val="lgDash"/>
              <a:tailEnd type="triangle"/>
            </a:ln>
          </p:spPr>
          <p:style>
            <a:lnRef idx="1">
              <a:schemeClr val="accent6"/>
            </a:lnRef>
            <a:fillRef idx="0">
              <a:schemeClr val="accent6"/>
            </a:fillRef>
            <a:effectRef idx="0">
              <a:schemeClr val="accent6"/>
            </a:effectRef>
            <a:fontRef idx="minor">
              <a:schemeClr val="tx1"/>
            </a:fontRef>
          </p:style>
        </p:cxnSp>
        <p:sp>
          <p:nvSpPr>
            <p:cNvPr id="50" name="Rectangle 49">
              <a:extLst>
                <a:ext uri="{FF2B5EF4-FFF2-40B4-BE49-F238E27FC236}">
                  <a16:creationId xmlns:a16="http://schemas.microsoft.com/office/drawing/2014/main" id="{A2589ECB-4FEC-8822-C293-1E80E4AE1244}"/>
                </a:ext>
              </a:extLst>
            </p:cNvPr>
            <p:cNvSpPr/>
            <p:nvPr/>
          </p:nvSpPr>
          <p:spPr>
            <a:xfrm>
              <a:off x="5047457" y="3768237"/>
              <a:ext cx="2097086" cy="31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General mathematical framework</a:t>
              </a:r>
            </a:p>
          </p:txBody>
        </p:sp>
        <p:sp>
          <p:nvSpPr>
            <p:cNvPr id="55" name="Rectangle 54">
              <a:extLst>
                <a:ext uri="{FF2B5EF4-FFF2-40B4-BE49-F238E27FC236}">
                  <a16:creationId xmlns:a16="http://schemas.microsoft.com/office/drawing/2014/main" id="{9867F18A-C6C4-6631-7C5A-2CA171BE9DF4}"/>
                </a:ext>
              </a:extLst>
            </p:cNvPr>
            <p:cNvSpPr/>
            <p:nvPr/>
          </p:nvSpPr>
          <p:spPr>
            <a:xfrm>
              <a:off x="4781677" y="4557604"/>
              <a:ext cx="912946" cy="46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Classical mechanics</a:t>
              </a:r>
            </a:p>
          </p:txBody>
        </p:sp>
        <p:cxnSp>
          <p:nvCxnSpPr>
            <p:cNvPr id="61" name="Connector: Elbow 60">
              <a:extLst>
                <a:ext uri="{FF2B5EF4-FFF2-40B4-BE49-F238E27FC236}">
                  <a16:creationId xmlns:a16="http://schemas.microsoft.com/office/drawing/2014/main" id="{AA5318C7-8417-DF7C-C752-CCB6F8A4A3D7}"/>
                </a:ext>
              </a:extLst>
            </p:cNvPr>
            <p:cNvCxnSpPr>
              <a:cxnSpLocks/>
              <a:stCxn id="82" idx="0"/>
              <a:endCxn id="50" idx="2"/>
            </p:cNvCxnSpPr>
            <p:nvPr/>
          </p:nvCxnSpPr>
          <p:spPr>
            <a:xfrm rot="5400000" flipH="1" flipV="1">
              <a:off x="5061856" y="4383455"/>
              <a:ext cx="1337396" cy="730891"/>
            </a:xfrm>
            <a:prstGeom prst="bentConnector3">
              <a:avLst>
                <a:gd name="adj1" fmla="val 1581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F4BDF83E-D03B-A807-7306-AB39588802C5}"/>
                </a:ext>
              </a:extLst>
            </p:cNvPr>
            <p:cNvCxnSpPr>
              <a:cxnSpLocks/>
              <a:stCxn id="81" idx="0"/>
              <a:endCxn id="50" idx="2"/>
            </p:cNvCxnSpPr>
            <p:nvPr/>
          </p:nvCxnSpPr>
          <p:spPr>
            <a:xfrm rot="16200000" flipV="1">
              <a:off x="6276391" y="3899812"/>
              <a:ext cx="463101" cy="823881"/>
            </a:xfrm>
            <a:prstGeom prst="bentConnector3">
              <a:avLst>
                <a:gd name="adj1" fmla="val 46709"/>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CAFFAC0F-4D84-36A4-60F4-D1DF1584C7E3}"/>
                </a:ext>
              </a:extLst>
            </p:cNvPr>
            <p:cNvCxnSpPr>
              <a:cxnSpLocks/>
              <a:stCxn id="83" idx="0"/>
              <a:endCxn id="50" idx="2"/>
            </p:cNvCxnSpPr>
            <p:nvPr/>
          </p:nvCxnSpPr>
          <p:spPr>
            <a:xfrm rot="16200000" flipV="1">
              <a:off x="5776657" y="4399546"/>
              <a:ext cx="1278117" cy="639430"/>
            </a:xfrm>
            <a:prstGeom prst="bentConnector3">
              <a:avLst>
                <a:gd name="adj1" fmla="val 11844"/>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Connector: Elbow 64">
              <a:extLst>
                <a:ext uri="{FF2B5EF4-FFF2-40B4-BE49-F238E27FC236}">
                  <a16:creationId xmlns:a16="http://schemas.microsoft.com/office/drawing/2014/main" id="{0A5607E8-01B8-AB17-62C2-FEB71456DCDF}"/>
                </a:ext>
              </a:extLst>
            </p:cNvPr>
            <p:cNvCxnSpPr>
              <a:cxnSpLocks/>
              <a:stCxn id="55" idx="0"/>
              <a:endCxn id="50" idx="2"/>
            </p:cNvCxnSpPr>
            <p:nvPr/>
          </p:nvCxnSpPr>
          <p:spPr>
            <a:xfrm rot="5400000" flipH="1" flipV="1">
              <a:off x="5428374" y="3889978"/>
              <a:ext cx="477402" cy="857850"/>
            </a:xfrm>
            <a:prstGeom prst="bentConnector3">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78F1B12-6402-8417-5D4D-4561E309C890}"/>
                </a:ext>
              </a:extLst>
            </p:cNvPr>
            <p:cNvSpPr txBox="1"/>
            <p:nvPr/>
          </p:nvSpPr>
          <p:spPr>
            <a:xfrm>
              <a:off x="2735405" y="5532591"/>
              <a:ext cx="1170705" cy="307777"/>
            </a:xfrm>
            <a:prstGeom prst="rect">
              <a:avLst/>
            </a:prstGeom>
            <a:noFill/>
          </p:spPr>
          <p:txBody>
            <a:bodyPr wrap="none" rtlCol="0">
              <a:spAutoFit/>
            </a:bodyPr>
            <a:lstStyle/>
            <a:p>
              <a:r>
                <a:rPr lang="en-US" sz="1400" dirty="0"/>
                <a:t>specialization</a:t>
              </a:r>
            </a:p>
          </p:txBody>
        </p:sp>
        <p:cxnSp>
          <p:nvCxnSpPr>
            <p:cNvPr id="25" name="Straight Arrow Connector 24">
              <a:extLst>
                <a:ext uri="{FF2B5EF4-FFF2-40B4-BE49-F238E27FC236}">
                  <a16:creationId xmlns:a16="http://schemas.microsoft.com/office/drawing/2014/main" id="{363F4759-7443-71D3-0F39-79A31AAFF655}"/>
                </a:ext>
              </a:extLst>
            </p:cNvPr>
            <p:cNvCxnSpPr>
              <a:cxnSpLocks/>
            </p:cNvCxnSpPr>
            <p:nvPr/>
          </p:nvCxnSpPr>
          <p:spPr>
            <a:xfrm flipV="1">
              <a:off x="2642761" y="5526180"/>
              <a:ext cx="0" cy="274432"/>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FBF7C20F-C8BF-EF82-AFA4-F8F2C295FAE2}"/>
                </a:ext>
              </a:extLst>
            </p:cNvPr>
            <p:cNvSpPr txBox="1"/>
            <p:nvPr/>
          </p:nvSpPr>
          <p:spPr>
            <a:xfrm>
              <a:off x="844062" y="3573208"/>
              <a:ext cx="1764385" cy="2031325"/>
            </a:xfrm>
            <a:prstGeom prst="rect">
              <a:avLst/>
            </a:prstGeom>
            <a:noFill/>
          </p:spPr>
          <p:txBody>
            <a:bodyPr wrap="square" rtlCol="0">
              <a:spAutoFit/>
            </a:bodyPr>
            <a:lstStyle/>
            <a:p>
              <a:r>
                <a:rPr lang="en-US" dirty="0">
                  <a:solidFill>
                    <a:schemeClr val="accent6">
                      <a:lumMod val="75000"/>
                    </a:schemeClr>
                  </a:solidFill>
                </a:rPr>
                <a:t>Find a minimal set of physical assumptions from which to rigorously rederive the laws</a:t>
              </a:r>
            </a:p>
          </p:txBody>
        </p:sp>
        <p:sp>
          <p:nvSpPr>
            <p:cNvPr id="24" name="Rectangle 23">
              <a:extLst>
                <a:ext uri="{FF2B5EF4-FFF2-40B4-BE49-F238E27FC236}">
                  <a16:creationId xmlns:a16="http://schemas.microsoft.com/office/drawing/2014/main" id="{64D64BC0-BA56-A8B0-D13A-DED2A812014B}"/>
                </a:ext>
              </a:extLst>
            </p:cNvPr>
            <p:cNvSpPr/>
            <p:nvPr/>
          </p:nvSpPr>
          <p:spPr>
            <a:xfrm>
              <a:off x="795348" y="3429000"/>
              <a:ext cx="6782375" cy="2772696"/>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1" name="Rectangle 80">
              <a:extLst>
                <a:ext uri="{FF2B5EF4-FFF2-40B4-BE49-F238E27FC236}">
                  <a16:creationId xmlns:a16="http://schemas.microsoft.com/office/drawing/2014/main" id="{02DA4AF3-03BA-693A-5F74-F35B68D85F1E}"/>
                </a:ext>
              </a:extLst>
            </p:cNvPr>
            <p:cNvSpPr/>
            <p:nvPr/>
          </p:nvSpPr>
          <p:spPr>
            <a:xfrm>
              <a:off x="6463408" y="4543303"/>
              <a:ext cx="912946" cy="469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Quantum mechanics</a:t>
              </a:r>
            </a:p>
          </p:txBody>
        </p:sp>
        <p:sp>
          <p:nvSpPr>
            <p:cNvPr id="82" name="Rectangle 81">
              <a:extLst>
                <a:ext uri="{FF2B5EF4-FFF2-40B4-BE49-F238E27FC236}">
                  <a16:creationId xmlns:a16="http://schemas.microsoft.com/office/drawing/2014/main" id="{0CC58172-C520-8D9B-3459-7D95656965CC}"/>
                </a:ext>
              </a:extLst>
            </p:cNvPr>
            <p:cNvSpPr/>
            <p:nvPr/>
          </p:nvSpPr>
          <p:spPr>
            <a:xfrm>
              <a:off x="4756864" y="5417598"/>
              <a:ext cx="1216490" cy="31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Thermodynamics</a:t>
              </a:r>
            </a:p>
          </p:txBody>
        </p:sp>
        <p:sp>
          <p:nvSpPr>
            <p:cNvPr id="83" name="Rectangle 82">
              <a:extLst>
                <a:ext uri="{FF2B5EF4-FFF2-40B4-BE49-F238E27FC236}">
                  <a16:creationId xmlns:a16="http://schemas.microsoft.com/office/drawing/2014/main" id="{38E4A39E-4020-45F7-2594-D0FCE4CD7932}"/>
                </a:ext>
              </a:extLst>
            </p:cNvPr>
            <p:cNvSpPr/>
            <p:nvPr/>
          </p:nvSpPr>
          <p:spPr>
            <a:xfrm>
              <a:off x="6529232" y="5358319"/>
              <a:ext cx="412395" cy="311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a:t>
              </a:r>
            </a:p>
          </p:txBody>
        </p:sp>
        <p:sp>
          <p:nvSpPr>
            <p:cNvPr id="113" name="TextBox 112">
              <a:extLst>
                <a:ext uri="{FF2B5EF4-FFF2-40B4-BE49-F238E27FC236}">
                  <a16:creationId xmlns:a16="http://schemas.microsoft.com/office/drawing/2014/main" id="{38D0531C-598B-7E8A-5278-A46F910A073D}"/>
                </a:ext>
              </a:extLst>
            </p:cNvPr>
            <p:cNvSpPr txBox="1"/>
            <p:nvPr/>
          </p:nvSpPr>
          <p:spPr>
            <a:xfrm>
              <a:off x="2754339" y="5140856"/>
              <a:ext cx="928972" cy="307777"/>
            </a:xfrm>
            <a:prstGeom prst="rect">
              <a:avLst/>
            </a:prstGeom>
            <a:noFill/>
          </p:spPr>
          <p:txBody>
            <a:bodyPr wrap="none" rtlCol="0">
              <a:spAutoFit/>
            </a:bodyPr>
            <a:lstStyle/>
            <a:p>
              <a:r>
                <a:rPr lang="en-US" sz="1400" dirty="0"/>
                <a:t>derivation</a:t>
              </a:r>
            </a:p>
          </p:txBody>
        </p:sp>
        <p:cxnSp>
          <p:nvCxnSpPr>
            <p:cNvPr id="114" name="Straight Arrow Connector 113">
              <a:extLst>
                <a:ext uri="{FF2B5EF4-FFF2-40B4-BE49-F238E27FC236}">
                  <a16:creationId xmlns:a16="http://schemas.microsoft.com/office/drawing/2014/main" id="{9F4D4F6C-6B11-53FA-711E-B9280B955F92}"/>
                </a:ext>
              </a:extLst>
            </p:cNvPr>
            <p:cNvCxnSpPr>
              <a:cxnSpLocks/>
              <a:endCxn id="113" idx="1"/>
            </p:cNvCxnSpPr>
            <p:nvPr/>
          </p:nvCxnSpPr>
          <p:spPr>
            <a:xfrm>
              <a:off x="2460739" y="5294745"/>
              <a:ext cx="293600" cy="0"/>
            </a:xfrm>
            <a:prstGeom prst="straightConnector1">
              <a:avLst/>
            </a:prstGeom>
            <a:ln>
              <a:prstDash val="lgDash"/>
              <a:tailEnd type="triangle"/>
            </a:ln>
          </p:spPr>
          <p:style>
            <a:lnRef idx="1">
              <a:schemeClr val="accent6"/>
            </a:lnRef>
            <a:fillRef idx="0">
              <a:schemeClr val="accent6"/>
            </a:fillRef>
            <a:effectRef idx="0">
              <a:schemeClr val="accent6"/>
            </a:effectRef>
            <a:fontRef idx="minor">
              <a:schemeClr val="tx1"/>
            </a:fontRef>
          </p:style>
        </p:cxnSp>
      </p:grpSp>
      <p:grpSp>
        <p:nvGrpSpPr>
          <p:cNvPr id="2" name="Group 1">
            <a:extLst>
              <a:ext uri="{FF2B5EF4-FFF2-40B4-BE49-F238E27FC236}">
                <a16:creationId xmlns:a16="http://schemas.microsoft.com/office/drawing/2014/main" id="{B1C2C8E9-F30E-3835-1BA5-AC7E96F4AEBD}"/>
              </a:ext>
            </a:extLst>
          </p:cNvPr>
          <p:cNvGrpSpPr/>
          <p:nvPr/>
        </p:nvGrpSpPr>
        <p:grpSpPr>
          <a:xfrm>
            <a:off x="6536873" y="182243"/>
            <a:ext cx="4277656" cy="2093016"/>
            <a:chOff x="4900323" y="840937"/>
            <a:chExt cx="4432040" cy="2378439"/>
          </a:xfrm>
        </p:grpSpPr>
        <p:sp>
          <p:nvSpPr>
            <p:cNvPr id="3" name="Rectangle 2">
              <a:extLst>
                <a:ext uri="{FF2B5EF4-FFF2-40B4-BE49-F238E27FC236}">
                  <a16:creationId xmlns:a16="http://schemas.microsoft.com/office/drawing/2014/main" id="{77415F3F-CCA3-6384-B286-4C9E67D32BA0}"/>
                </a:ext>
              </a:extLst>
            </p:cNvPr>
            <p:cNvSpPr/>
            <p:nvPr/>
          </p:nvSpPr>
          <p:spPr>
            <a:xfrm>
              <a:off x="6331986" y="1765653"/>
              <a:ext cx="1568620" cy="832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Quantum mechanics</a:t>
              </a:r>
            </a:p>
          </p:txBody>
        </p:sp>
        <p:sp>
          <p:nvSpPr>
            <p:cNvPr id="21" name="TextBox 20">
              <a:extLst>
                <a:ext uri="{FF2B5EF4-FFF2-40B4-BE49-F238E27FC236}">
                  <a16:creationId xmlns:a16="http://schemas.microsoft.com/office/drawing/2014/main" id="{A9FEDAC6-F345-D2AE-BF93-930FEC5C5713}"/>
                </a:ext>
              </a:extLst>
            </p:cNvPr>
            <p:cNvSpPr txBox="1"/>
            <p:nvPr/>
          </p:nvSpPr>
          <p:spPr>
            <a:xfrm>
              <a:off x="5842710" y="840937"/>
              <a:ext cx="2547172" cy="369332"/>
            </a:xfrm>
            <a:prstGeom prst="rect">
              <a:avLst/>
            </a:prstGeom>
            <a:noFill/>
          </p:spPr>
          <p:txBody>
            <a:bodyPr wrap="none" rtlCol="0">
              <a:spAutoFit/>
            </a:bodyPr>
            <a:lstStyle/>
            <a:p>
              <a:r>
                <a:rPr lang="en-US" dirty="0">
                  <a:solidFill>
                    <a:srgbClr val="C00000"/>
                  </a:solidFill>
                </a:rPr>
                <a:t>Construct interpretations</a:t>
              </a:r>
            </a:p>
          </p:txBody>
        </p:sp>
        <p:sp>
          <p:nvSpPr>
            <p:cNvPr id="31" name="Rectangle 30">
              <a:extLst>
                <a:ext uri="{FF2B5EF4-FFF2-40B4-BE49-F238E27FC236}">
                  <a16:creationId xmlns:a16="http://schemas.microsoft.com/office/drawing/2014/main" id="{DBDE062F-4C40-9414-CA1E-E67A9603E89A}"/>
                </a:ext>
              </a:extLst>
            </p:cNvPr>
            <p:cNvSpPr/>
            <p:nvPr/>
          </p:nvSpPr>
          <p:spPr>
            <a:xfrm>
              <a:off x="4900323" y="848851"/>
              <a:ext cx="4432040" cy="2370525"/>
            </a:xfrm>
            <a:prstGeom prst="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00FF27FC-8C0A-1C2E-243B-A3EA7DEA9A8A}"/>
                </a:ext>
              </a:extLst>
            </p:cNvPr>
            <p:cNvSpPr txBox="1"/>
            <p:nvPr/>
          </p:nvSpPr>
          <p:spPr>
            <a:xfrm>
              <a:off x="5395127" y="1385847"/>
              <a:ext cx="1688227" cy="314773"/>
            </a:xfrm>
            <a:prstGeom prst="rect">
              <a:avLst/>
            </a:prstGeom>
            <a:noFill/>
          </p:spPr>
          <p:txBody>
            <a:bodyPr wrap="none" rtlCol="0">
              <a:spAutoFit/>
            </a:bodyPr>
            <a:lstStyle/>
            <a:p>
              <a:r>
                <a:rPr lang="en-US" sz="1200" dirty="0"/>
                <a:t>Measurement problem</a:t>
              </a:r>
            </a:p>
          </p:txBody>
        </p:sp>
        <p:sp>
          <p:nvSpPr>
            <p:cNvPr id="33" name="TextBox 32">
              <a:extLst>
                <a:ext uri="{FF2B5EF4-FFF2-40B4-BE49-F238E27FC236}">
                  <a16:creationId xmlns:a16="http://schemas.microsoft.com/office/drawing/2014/main" id="{DAE88155-81B3-7225-59CF-B855A9056235}"/>
                </a:ext>
              </a:extLst>
            </p:cNvPr>
            <p:cNvSpPr txBox="1"/>
            <p:nvPr/>
          </p:nvSpPr>
          <p:spPr>
            <a:xfrm>
              <a:off x="7401063" y="2713149"/>
              <a:ext cx="1659129" cy="314773"/>
            </a:xfrm>
            <a:prstGeom prst="rect">
              <a:avLst/>
            </a:prstGeom>
            <a:noFill/>
          </p:spPr>
          <p:txBody>
            <a:bodyPr wrap="none" rtlCol="0">
              <a:spAutoFit/>
            </a:bodyPr>
            <a:lstStyle/>
            <a:p>
              <a:r>
                <a:rPr lang="en-US" sz="1200" dirty="0"/>
                <a:t>What “really” happens</a:t>
              </a:r>
            </a:p>
          </p:txBody>
        </p:sp>
        <p:sp>
          <p:nvSpPr>
            <p:cNvPr id="34" name="TextBox 33">
              <a:extLst>
                <a:ext uri="{FF2B5EF4-FFF2-40B4-BE49-F238E27FC236}">
                  <a16:creationId xmlns:a16="http://schemas.microsoft.com/office/drawing/2014/main" id="{4BA499B0-9AF9-DD00-B945-91FE949BEE91}"/>
                </a:ext>
              </a:extLst>
            </p:cNvPr>
            <p:cNvSpPr txBox="1"/>
            <p:nvPr/>
          </p:nvSpPr>
          <p:spPr>
            <a:xfrm>
              <a:off x="5240449" y="2733502"/>
              <a:ext cx="1762834" cy="314773"/>
            </a:xfrm>
            <a:prstGeom prst="rect">
              <a:avLst/>
            </a:prstGeom>
            <a:noFill/>
          </p:spPr>
          <p:txBody>
            <a:bodyPr wrap="none" rtlCol="0">
              <a:spAutoFit/>
            </a:bodyPr>
            <a:lstStyle/>
            <a:p>
              <a:r>
                <a:rPr lang="en-US" sz="1200" dirty="0"/>
                <a:t>Ontology of observables</a:t>
              </a:r>
            </a:p>
          </p:txBody>
        </p:sp>
        <p:sp>
          <p:nvSpPr>
            <p:cNvPr id="35" name="TextBox 34">
              <a:extLst>
                <a:ext uri="{FF2B5EF4-FFF2-40B4-BE49-F238E27FC236}">
                  <a16:creationId xmlns:a16="http://schemas.microsoft.com/office/drawing/2014/main" id="{6DBE5DC3-DA95-E2E9-55CC-11BE38E58B85}"/>
                </a:ext>
              </a:extLst>
            </p:cNvPr>
            <p:cNvSpPr txBox="1"/>
            <p:nvPr/>
          </p:nvSpPr>
          <p:spPr>
            <a:xfrm>
              <a:off x="7468389" y="1362785"/>
              <a:ext cx="1504271" cy="314773"/>
            </a:xfrm>
            <a:prstGeom prst="rect">
              <a:avLst/>
            </a:prstGeom>
            <a:noFill/>
          </p:spPr>
          <p:txBody>
            <a:bodyPr wrap="none" rtlCol="0">
              <a:spAutoFit/>
            </a:bodyPr>
            <a:lstStyle/>
            <a:p>
              <a:r>
                <a:rPr lang="en-US" sz="1200" dirty="0"/>
                <a:t>Role of the observer</a:t>
              </a:r>
            </a:p>
          </p:txBody>
        </p:sp>
        <p:sp>
          <p:nvSpPr>
            <p:cNvPr id="36" name="TextBox 35">
              <a:extLst>
                <a:ext uri="{FF2B5EF4-FFF2-40B4-BE49-F238E27FC236}">
                  <a16:creationId xmlns:a16="http://schemas.microsoft.com/office/drawing/2014/main" id="{387F4391-C23A-2194-8DF2-5C4142EBE92C}"/>
                </a:ext>
              </a:extLst>
            </p:cNvPr>
            <p:cNvSpPr txBox="1"/>
            <p:nvPr/>
          </p:nvSpPr>
          <p:spPr>
            <a:xfrm>
              <a:off x="7980220" y="1987626"/>
              <a:ext cx="1031591" cy="314773"/>
            </a:xfrm>
            <a:prstGeom prst="rect">
              <a:avLst/>
            </a:prstGeom>
            <a:noFill/>
          </p:spPr>
          <p:txBody>
            <a:bodyPr wrap="none" rtlCol="0">
              <a:spAutoFit/>
            </a:bodyPr>
            <a:lstStyle/>
            <a:p>
              <a:r>
                <a:rPr lang="en-US" sz="1200" dirty="0"/>
                <a:t>Local realism</a:t>
              </a:r>
            </a:p>
          </p:txBody>
        </p:sp>
        <p:sp>
          <p:nvSpPr>
            <p:cNvPr id="39" name="TextBox 38">
              <a:extLst>
                <a:ext uri="{FF2B5EF4-FFF2-40B4-BE49-F238E27FC236}">
                  <a16:creationId xmlns:a16="http://schemas.microsoft.com/office/drawing/2014/main" id="{B099973A-A27B-18FF-4466-39AA243F7691}"/>
                </a:ext>
              </a:extLst>
            </p:cNvPr>
            <p:cNvSpPr txBox="1"/>
            <p:nvPr/>
          </p:nvSpPr>
          <p:spPr>
            <a:xfrm>
              <a:off x="5156947" y="1987626"/>
              <a:ext cx="1051521" cy="314773"/>
            </a:xfrm>
            <a:prstGeom prst="rect">
              <a:avLst/>
            </a:prstGeom>
            <a:noFill/>
          </p:spPr>
          <p:txBody>
            <a:bodyPr wrap="none" rtlCol="0">
              <a:spAutoFit/>
            </a:bodyPr>
            <a:lstStyle/>
            <a:p>
              <a:r>
                <a:rPr lang="en-US" sz="1200" dirty="0"/>
                <a:t>Contextuality</a:t>
              </a:r>
            </a:p>
          </p:txBody>
        </p:sp>
      </p:grpSp>
      <p:sp>
        <p:nvSpPr>
          <p:cNvPr id="40" name="Slide Number Placeholder 39">
            <a:extLst>
              <a:ext uri="{FF2B5EF4-FFF2-40B4-BE49-F238E27FC236}">
                <a16:creationId xmlns:a16="http://schemas.microsoft.com/office/drawing/2014/main" id="{20512413-282F-F96E-005B-B227D2D20D24}"/>
              </a:ext>
            </a:extLst>
          </p:cNvPr>
          <p:cNvSpPr>
            <a:spLocks noGrp="1"/>
          </p:cNvSpPr>
          <p:nvPr>
            <p:ph type="sldNum" sz="quarter" idx="13"/>
          </p:nvPr>
        </p:nvSpPr>
        <p:spPr/>
        <p:txBody>
          <a:bodyPr/>
          <a:lstStyle/>
          <a:p>
            <a:fld id="{F47845EA-7733-40EE-B074-20032348B727}" type="slidenum">
              <a:rPr lang="en-US" smtClean="0"/>
              <a:t>28</a:t>
            </a:fld>
            <a:endParaRPr lang="en-US"/>
          </a:p>
        </p:txBody>
      </p:sp>
    </p:spTree>
    <p:extLst>
      <p:ext uri="{BB962C8B-B14F-4D97-AF65-F5344CB8AC3E}">
        <p14:creationId xmlns:p14="http://schemas.microsoft.com/office/powerpoint/2010/main" val="4211368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D05AF1D-FB5C-4BE3-8056-66648EC1200E}"/>
              </a:ext>
            </a:extLst>
          </p:cNvPr>
          <p:cNvSpPr/>
          <p:nvPr/>
        </p:nvSpPr>
        <p:spPr>
          <a:xfrm>
            <a:off x="217215" y="419151"/>
            <a:ext cx="8706325" cy="58602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endParaRPr lang="en-US" sz="4000" dirty="0"/>
          </a:p>
        </p:txBody>
      </p:sp>
      <p:sp>
        <p:nvSpPr>
          <p:cNvPr id="37" name="Rectangle: Rounded Corners 36">
            <a:extLst>
              <a:ext uri="{FF2B5EF4-FFF2-40B4-BE49-F238E27FC236}">
                <a16:creationId xmlns:a16="http://schemas.microsoft.com/office/drawing/2014/main" id="{568A5DF8-A935-4451-A1FD-CAC9745870F0}"/>
              </a:ext>
            </a:extLst>
          </p:cNvPr>
          <p:cNvSpPr/>
          <p:nvPr/>
        </p:nvSpPr>
        <p:spPr>
          <a:xfrm>
            <a:off x="3205926" y="1153659"/>
            <a:ext cx="2841002" cy="1575802"/>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8" name="Rectangle: Rounded Corners 37">
            <a:extLst>
              <a:ext uri="{FF2B5EF4-FFF2-40B4-BE49-F238E27FC236}">
                <a16:creationId xmlns:a16="http://schemas.microsoft.com/office/drawing/2014/main" id="{0E3C1DD7-BF5D-4C54-9B2A-61829FF4CF02}"/>
              </a:ext>
            </a:extLst>
          </p:cNvPr>
          <p:cNvSpPr/>
          <p:nvPr/>
        </p:nvSpPr>
        <p:spPr>
          <a:xfrm>
            <a:off x="1093327" y="1038924"/>
            <a:ext cx="3372782"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9" name="TextBox 38">
            <a:extLst>
              <a:ext uri="{FF2B5EF4-FFF2-40B4-BE49-F238E27FC236}">
                <a16:creationId xmlns:a16="http://schemas.microsoft.com/office/drawing/2014/main" id="{B2E028B1-9F4B-4531-8B24-F6076A794B68}"/>
              </a:ext>
            </a:extLst>
          </p:cNvPr>
          <p:cNvSpPr txBox="1"/>
          <p:nvPr/>
        </p:nvSpPr>
        <p:spPr>
          <a:xfrm>
            <a:off x="1311489" y="1843414"/>
            <a:ext cx="1673943" cy="584775"/>
          </a:xfrm>
          <a:prstGeom prst="rect">
            <a:avLst/>
          </a:prstGeom>
          <a:noFill/>
        </p:spPr>
        <p:txBody>
          <a:bodyPr wrap="square" rtlCol="0">
            <a:spAutoFit/>
          </a:bodyPr>
          <a:lstStyle/>
          <a:p>
            <a:r>
              <a:rPr lang="en-US" sz="1600" dirty="0">
                <a:solidFill>
                  <a:schemeClr val="bg1"/>
                </a:solidFill>
              </a:rPr>
              <a:t>Classical</a:t>
            </a:r>
            <a:br>
              <a:rPr lang="en-US" sz="1600" dirty="0">
                <a:solidFill>
                  <a:schemeClr val="bg1"/>
                </a:solidFill>
              </a:rPr>
            </a:br>
            <a:r>
              <a:rPr lang="en-US" sz="1600" dirty="0">
                <a:solidFill>
                  <a:schemeClr val="bg1"/>
                </a:solidFill>
              </a:rPr>
              <a:t>phase-space</a:t>
            </a:r>
          </a:p>
        </p:txBody>
      </p:sp>
      <p:sp>
        <p:nvSpPr>
          <p:cNvPr id="41" name="Rectangle: Rounded Corners 40">
            <a:extLst>
              <a:ext uri="{FF2B5EF4-FFF2-40B4-BE49-F238E27FC236}">
                <a16:creationId xmlns:a16="http://schemas.microsoft.com/office/drawing/2014/main" id="{21543D64-B60C-4D5B-8E44-F4CF086D58FD}"/>
              </a:ext>
            </a:extLst>
          </p:cNvPr>
          <p:cNvSpPr/>
          <p:nvPr/>
        </p:nvSpPr>
        <p:spPr>
          <a:xfrm>
            <a:off x="386991" y="604343"/>
            <a:ext cx="8320380" cy="23216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352D1B1-BA15-40EE-B115-B32AF691443F}"/>
              </a:ext>
            </a:extLst>
          </p:cNvPr>
          <p:cNvSpPr/>
          <p:nvPr/>
        </p:nvSpPr>
        <p:spPr>
          <a:xfrm>
            <a:off x="3668267" y="3110838"/>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Determinism/</a:t>
            </a:r>
          </a:p>
          <a:p>
            <a:pPr algn="ctr"/>
            <a:r>
              <a:rPr lang="en-US" dirty="0"/>
              <a:t>reversibility</a:t>
            </a:r>
          </a:p>
        </p:txBody>
      </p:sp>
      <p:sp>
        <p:nvSpPr>
          <p:cNvPr id="43" name="Rectangle 42">
            <a:extLst>
              <a:ext uri="{FF2B5EF4-FFF2-40B4-BE49-F238E27FC236}">
                <a16:creationId xmlns:a16="http://schemas.microsoft.com/office/drawing/2014/main" id="{ED39A5C2-B9A4-4FAC-85D6-9083F70B9D6D}"/>
              </a:ext>
            </a:extLst>
          </p:cNvPr>
          <p:cNvSpPr/>
          <p:nvPr/>
        </p:nvSpPr>
        <p:spPr>
          <a:xfrm>
            <a:off x="6243208" y="3110839"/>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Irreducibility</a:t>
            </a:r>
          </a:p>
        </p:txBody>
      </p:sp>
      <p:sp>
        <p:nvSpPr>
          <p:cNvPr id="44" name="Rectangle 43">
            <a:extLst>
              <a:ext uri="{FF2B5EF4-FFF2-40B4-BE49-F238E27FC236}">
                <a16:creationId xmlns:a16="http://schemas.microsoft.com/office/drawing/2014/main" id="{07734DB0-6073-4171-A633-8370B128B88F}"/>
              </a:ext>
            </a:extLst>
          </p:cNvPr>
          <p:cNvSpPr/>
          <p:nvPr/>
        </p:nvSpPr>
        <p:spPr>
          <a:xfrm>
            <a:off x="1093329" y="3110838"/>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Infinitesimal reducibility</a:t>
            </a:r>
          </a:p>
        </p:txBody>
      </p:sp>
      <p:cxnSp>
        <p:nvCxnSpPr>
          <p:cNvPr id="45" name="Straight Arrow Connector 44">
            <a:extLst>
              <a:ext uri="{FF2B5EF4-FFF2-40B4-BE49-F238E27FC236}">
                <a16:creationId xmlns:a16="http://schemas.microsoft.com/office/drawing/2014/main" id="{23648FA2-6A9F-45B7-A624-0282558AB74F}"/>
              </a:ext>
            </a:extLst>
          </p:cNvPr>
          <p:cNvCxnSpPr>
            <a:cxnSpLocks/>
          </p:cNvCxnSpPr>
          <p:nvPr/>
        </p:nvCxnSpPr>
        <p:spPr>
          <a:xfrm flipV="1">
            <a:off x="2089610" y="2666607"/>
            <a:ext cx="93743" cy="35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E626F01-FB40-435D-B46F-2ECF950C30C4}"/>
              </a:ext>
            </a:extLst>
          </p:cNvPr>
          <p:cNvCxnSpPr>
            <a:cxnSpLocks/>
          </p:cNvCxnSpPr>
          <p:nvPr/>
        </p:nvCxnSpPr>
        <p:spPr>
          <a:xfrm flipH="1" flipV="1">
            <a:off x="6907177" y="2472055"/>
            <a:ext cx="375705" cy="55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Rounded Corners 47">
            <a:extLst>
              <a:ext uri="{FF2B5EF4-FFF2-40B4-BE49-F238E27FC236}">
                <a16:creationId xmlns:a16="http://schemas.microsoft.com/office/drawing/2014/main" id="{1639E25D-DE4F-4055-8DEC-D44B711FE70D}"/>
              </a:ext>
            </a:extLst>
          </p:cNvPr>
          <p:cNvSpPr/>
          <p:nvPr/>
        </p:nvSpPr>
        <p:spPr>
          <a:xfrm>
            <a:off x="4786745" y="840769"/>
            <a:ext cx="3381056"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49" name="TextBox 48">
            <a:extLst>
              <a:ext uri="{FF2B5EF4-FFF2-40B4-BE49-F238E27FC236}">
                <a16:creationId xmlns:a16="http://schemas.microsoft.com/office/drawing/2014/main" id="{B06EB226-3EAD-4204-8E47-54A6522DADA2}"/>
              </a:ext>
            </a:extLst>
          </p:cNvPr>
          <p:cNvSpPr txBox="1"/>
          <p:nvPr/>
        </p:nvSpPr>
        <p:spPr>
          <a:xfrm>
            <a:off x="6329362" y="1588047"/>
            <a:ext cx="1673943" cy="584775"/>
          </a:xfrm>
          <a:prstGeom prst="rect">
            <a:avLst/>
          </a:prstGeom>
          <a:noFill/>
        </p:spPr>
        <p:txBody>
          <a:bodyPr wrap="square" rtlCol="0">
            <a:spAutoFit/>
          </a:bodyPr>
          <a:lstStyle/>
          <a:p>
            <a:pPr algn="r"/>
            <a:r>
              <a:rPr lang="en-US" sz="1600" dirty="0">
                <a:solidFill>
                  <a:schemeClr val="bg1"/>
                </a:solidFill>
              </a:rPr>
              <a:t>Quantum</a:t>
            </a:r>
            <a:br>
              <a:rPr lang="en-US" sz="1600" dirty="0">
                <a:solidFill>
                  <a:schemeClr val="bg1"/>
                </a:solidFill>
              </a:rPr>
            </a:br>
            <a:r>
              <a:rPr lang="en-US" sz="1600" dirty="0">
                <a:solidFill>
                  <a:schemeClr val="bg1"/>
                </a:solidFill>
              </a:rPr>
              <a:t>state-space</a:t>
            </a:r>
          </a:p>
        </p:txBody>
      </p:sp>
      <p:sp>
        <p:nvSpPr>
          <p:cNvPr id="50" name="Rectangle: Rounded Corners 49">
            <a:extLst>
              <a:ext uri="{FF2B5EF4-FFF2-40B4-BE49-F238E27FC236}">
                <a16:creationId xmlns:a16="http://schemas.microsoft.com/office/drawing/2014/main" id="{944FD0A5-696D-414F-9A67-031DA6EB7982}"/>
              </a:ext>
            </a:extLst>
          </p:cNvPr>
          <p:cNvSpPr/>
          <p:nvPr/>
        </p:nvSpPr>
        <p:spPr>
          <a:xfrm>
            <a:off x="3203764" y="1153659"/>
            <a:ext cx="2841002" cy="1575802"/>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51" name="TextBox 50">
            <a:extLst>
              <a:ext uri="{FF2B5EF4-FFF2-40B4-BE49-F238E27FC236}">
                <a16:creationId xmlns:a16="http://schemas.microsoft.com/office/drawing/2014/main" id="{9A396737-F4DF-40E1-8971-5208B735B12D}"/>
              </a:ext>
            </a:extLst>
          </p:cNvPr>
          <p:cNvSpPr txBox="1"/>
          <p:nvPr/>
        </p:nvSpPr>
        <p:spPr>
          <a:xfrm>
            <a:off x="3201601" y="1542643"/>
            <a:ext cx="1264507" cy="584775"/>
          </a:xfrm>
          <a:prstGeom prst="rect">
            <a:avLst/>
          </a:prstGeom>
          <a:noFill/>
        </p:spPr>
        <p:txBody>
          <a:bodyPr wrap="square" rtlCol="0">
            <a:spAutoFit/>
          </a:bodyPr>
          <a:lstStyle/>
          <a:p>
            <a:pPr algn="ctr"/>
            <a:r>
              <a:rPr lang="en-US" sz="1600" dirty="0">
                <a:solidFill>
                  <a:schemeClr val="bg1"/>
                </a:solidFill>
              </a:rPr>
              <a:t>Hamiltonian</a:t>
            </a:r>
            <a:br>
              <a:rPr lang="en-US" sz="1600" dirty="0">
                <a:solidFill>
                  <a:schemeClr val="bg1"/>
                </a:solidFill>
              </a:rPr>
            </a:br>
            <a:r>
              <a:rPr lang="en-US" sz="1600" dirty="0">
                <a:solidFill>
                  <a:schemeClr val="bg1"/>
                </a:solidFill>
              </a:rPr>
              <a:t>mechanics</a:t>
            </a:r>
          </a:p>
        </p:txBody>
      </p:sp>
      <p:sp>
        <p:nvSpPr>
          <p:cNvPr id="52" name="TextBox 51">
            <a:extLst>
              <a:ext uri="{FF2B5EF4-FFF2-40B4-BE49-F238E27FC236}">
                <a16:creationId xmlns:a16="http://schemas.microsoft.com/office/drawing/2014/main" id="{B36D6C16-1E60-4542-BA59-D6103BCD962E}"/>
              </a:ext>
            </a:extLst>
          </p:cNvPr>
          <p:cNvSpPr txBox="1"/>
          <p:nvPr/>
        </p:nvSpPr>
        <p:spPr>
          <a:xfrm>
            <a:off x="4784582" y="1472789"/>
            <a:ext cx="1260183" cy="584775"/>
          </a:xfrm>
          <a:prstGeom prst="rect">
            <a:avLst/>
          </a:prstGeom>
          <a:noFill/>
        </p:spPr>
        <p:txBody>
          <a:bodyPr wrap="square" rtlCol="0">
            <a:spAutoFit/>
          </a:bodyPr>
          <a:lstStyle/>
          <a:p>
            <a:pPr algn="ctr"/>
            <a:r>
              <a:rPr lang="en-US" sz="1600" dirty="0">
                <a:solidFill>
                  <a:schemeClr val="bg1"/>
                </a:solidFill>
              </a:rPr>
              <a:t>Unitary</a:t>
            </a:r>
            <a:br>
              <a:rPr lang="en-US" sz="1600" dirty="0">
                <a:solidFill>
                  <a:schemeClr val="bg1"/>
                </a:solidFill>
              </a:rPr>
            </a:br>
            <a:r>
              <a:rPr lang="en-US" sz="1600" dirty="0">
                <a:solidFill>
                  <a:schemeClr val="bg1"/>
                </a:solidFill>
              </a:rPr>
              <a:t>evolution</a:t>
            </a:r>
          </a:p>
        </p:txBody>
      </p:sp>
      <p:cxnSp>
        <p:nvCxnSpPr>
          <p:cNvPr id="53" name="Straight Arrow Connector 52">
            <a:extLst>
              <a:ext uri="{FF2B5EF4-FFF2-40B4-BE49-F238E27FC236}">
                <a16:creationId xmlns:a16="http://schemas.microsoft.com/office/drawing/2014/main" id="{6ADAED2C-604C-4226-986F-A3B4728FCF52}"/>
              </a:ext>
            </a:extLst>
          </p:cNvPr>
          <p:cNvCxnSpPr>
            <a:cxnSpLocks/>
          </p:cNvCxnSpPr>
          <p:nvPr/>
        </p:nvCxnSpPr>
        <p:spPr>
          <a:xfrm flipV="1">
            <a:off x="4818719" y="2795175"/>
            <a:ext cx="0" cy="22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9EFA99A-5704-4E26-BD68-97B37F07D79E}"/>
              </a:ext>
            </a:extLst>
          </p:cNvPr>
          <p:cNvSpPr txBox="1"/>
          <p:nvPr/>
        </p:nvSpPr>
        <p:spPr>
          <a:xfrm>
            <a:off x="3504080" y="202387"/>
            <a:ext cx="5419460" cy="369332"/>
          </a:xfrm>
          <a:prstGeom prst="rect">
            <a:avLst/>
          </a:prstGeom>
          <a:noFill/>
        </p:spPr>
        <p:txBody>
          <a:bodyPr wrap="square" rtlCol="0">
            <a:spAutoFit/>
          </a:bodyPr>
          <a:lstStyle/>
          <a:p>
            <a:pPr algn="r"/>
            <a:r>
              <a:rPr lang="en-US" dirty="0"/>
              <a:t>Space of the well-posed scientific theories</a:t>
            </a:r>
          </a:p>
        </p:txBody>
      </p:sp>
      <p:sp>
        <p:nvSpPr>
          <p:cNvPr id="58" name="Footer Placeholder 57">
            <a:extLst>
              <a:ext uri="{FF2B5EF4-FFF2-40B4-BE49-F238E27FC236}">
                <a16:creationId xmlns:a16="http://schemas.microsoft.com/office/drawing/2014/main" id="{71BF65EE-EFB2-4F85-916C-FAABC3142A7A}"/>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2" name="TextBox 1">
            <a:extLst>
              <a:ext uri="{FF2B5EF4-FFF2-40B4-BE49-F238E27FC236}">
                <a16:creationId xmlns:a16="http://schemas.microsoft.com/office/drawing/2014/main" id="{A110EE02-FCB7-78A4-BD2F-3C3938BEF638}"/>
              </a:ext>
            </a:extLst>
          </p:cNvPr>
          <p:cNvSpPr txBox="1"/>
          <p:nvPr/>
        </p:nvSpPr>
        <p:spPr>
          <a:xfrm>
            <a:off x="9029428" y="731147"/>
            <a:ext cx="3162572" cy="615553"/>
          </a:xfrm>
          <a:prstGeom prst="rect">
            <a:avLst/>
          </a:prstGeom>
          <a:noFill/>
        </p:spPr>
        <p:txBody>
          <a:bodyPr wrap="square" rtlCol="0">
            <a:spAutoFit/>
          </a:bodyPr>
          <a:lstStyle/>
          <a:p>
            <a:r>
              <a:rPr lang="en-US" sz="3400" dirty="0"/>
              <a:t>Physical theories</a:t>
            </a:r>
          </a:p>
        </p:txBody>
      </p:sp>
      <p:sp>
        <p:nvSpPr>
          <p:cNvPr id="3" name="TextBox 2">
            <a:extLst>
              <a:ext uri="{FF2B5EF4-FFF2-40B4-BE49-F238E27FC236}">
                <a16:creationId xmlns:a16="http://schemas.microsoft.com/office/drawing/2014/main" id="{590CE867-5109-DF14-F3B9-663C6E555FC0}"/>
              </a:ext>
            </a:extLst>
          </p:cNvPr>
          <p:cNvSpPr txBox="1"/>
          <p:nvPr/>
        </p:nvSpPr>
        <p:spPr>
          <a:xfrm>
            <a:off x="9075905" y="1401461"/>
            <a:ext cx="3116095" cy="923330"/>
          </a:xfrm>
          <a:prstGeom prst="rect">
            <a:avLst/>
          </a:prstGeom>
          <a:noFill/>
        </p:spPr>
        <p:txBody>
          <a:bodyPr wrap="square" rtlCol="0">
            <a:spAutoFit/>
          </a:bodyPr>
          <a:lstStyle/>
          <a:p>
            <a:r>
              <a:rPr lang="en-US" dirty="0"/>
              <a:t>Specializations of the general theory under the different assumptions</a:t>
            </a:r>
          </a:p>
        </p:txBody>
      </p:sp>
      <p:sp>
        <p:nvSpPr>
          <p:cNvPr id="4" name="TextBox 3">
            <a:extLst>
              <a:ext uri="{FF2B5EF4-FFF2-40B4-BE49-F238E27FC236}">
                <a16:creationId xmlns:a16="http://schemas.microsoft.com/office/drawing/2014/main" id="{244CF7AB-94A5-DF06-256C-9AABB368F5C6}"/>
              </a:ext>
            </a:extLst>
          </p:cNvPr>
          <p:cNvSpPr txBox="1"/>
          <p:nvPr/>
        </p:nvSpPr>
        <p:spPr>
          <a:xfrm>
            <a:off x="8933514" y="3105834"/>
            <a:ext cx="3162572" cy="646331"/>
          </a:xfrm>
          <a:prstGeom prst="rect">
            <a:avLst/>
          </a:prstGeom>
          <a:noFill/>
        </p:spPr>
        <p:txBody>
          <a:bodyPr wrap="square" rtlCol="0">
            <a:spAutoFit/>
          </a:bodyPr>
          <a:lstStyle/>
          <a:p>
            <a:pPr algn="ctr"/>
            <a:r>
              <a:rPr lang="en-US" sz="3600" dirty="0"/>
              <a:t>Assumptions</a:t>
            </a:r>
          </a:p>
        </p:txBody>
      </p:sp>
      <p:sp>
        <p:nvSpPr>
          <p:cNvPr id="5" name="TextBox 4">
            <a:extLst>
              <a:ext uri="{FF2B5EF4-FFF2-40B4-BE49-F238E27FC236}">
                <a16:creationId xmlns:a16="http://schemas.microsoft.com/office/drawing/2014/main" id="{DB4FF471-99F1-01AB-D75F-055F90A13CC2}"/>
              </a:ext>
            </a:extLst>
          </p:cNvPr>
          <p:cNvSpPr txBox="1"/>
          <p:nvPr/>
        </p:nvSpPr>
        <p:spPr>
          <a:xfrm>
            <a:off x="6329362" y="4414852"/>
            <a:ext cx="3162572" cy="646331"/>
          </a:xfrm>
          <a:prstGeom prst="rect">
            <a:avLst/>
          </a:prstGeom>
          <a:noFill/>
        </p:spPr>
        <p:txBody>
          <a:bodyPr wrap="square" rtlCol="0">
            <a:spAutoFit/>
          </a:bodyPr>
          <a:lstStyle/>
          <a:p>
            <a:pPr algn="ctr"/>
            <a:r>
              <a:rPr lang="en-US" sz="3600" dirty="0"/>
              <a:t>General theory</a:t>
            </a:r>
          </a:p>
        </p:txBody>
      </p:sp>
      <p:sp>
        <p:nvSpPr>
          <p:cNvPr id="6" name="TextBox 5">
            <a:extLst>
              <a:ext uri="{FF2B5EF4-FFF2-40B4-BE49-F238E27FC236}">
                <a16:creationId xmlns:a16="http://schemas.microsoft.com/office/drawing/2014/main" id="{921D77C8-C51F-2102-2E8B-CB4CA65E00B0}"/>
              </a:ext>
            </a:extLst>
          </p:cNvPr>
          <p:cNvSpPr txBox="1"/>
          <p:nvPr/>
        </p:nvSpPr>
        <p:spPr>
          <a:xfrm>
            <a:off x="6375839" y="5263869"/>
            <a:ext cx="3116095" cy="646331"/>
          </a:xfrm>
          <a:prstGeom prst="rect">
            <a:avLst/>
          </a:prstGeom>
          <a:noFill/>
        </p:spPr>
        <p:txBody>
          <a:bodyPr wrap="square" rtlCol="0">
            <a:spAutoFit/>
          </a:bodyPr>
          <a:lstStyle/>
          <a:p>
            <a:r>
              <a:rPr lang="en-US" dirty="0"/>
              <a:t>Basic requirements and definitions valid in all theories</a:t>
            </a:r>
          </a:p>
        </p:txBody>
      </p:sp>
      <p:sp>
        <p:nvSpPr>
          <p:cNvPr id="15" name="Rectangle 14">
            <a:extLst>
              <a:ext uri="{FF2B5EF4-FFF2-40B4-BE49-F238E27FC236}">
                <a16:creationId xmlns:a16="http://schemas.microsoft.com/office/drawing/2014/main" id="{1567A09A-B701-734C-CD27-6DCF239CFC78}"/>
              </a:ext>
            </a:extLst>
          </p:cNvPr>
          <p:cNvSpPr/>
          <p:nvPr/>
        </p:nvSpPr>
        <p:spPr>
          <a:xfrm>
            <a:off x="217215" y="5594669"/>
            <a:ext cx="6023831"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3600" dirty="0"/>
              <a:t>Experimental verifiability</a:t>
            </a:r>
          </a:p>
        </p:txBody>
      </p:sp>
      <p:sp>
        <p:nvSpPr>
          <p:cNvPr id="16" name="Rectangle 15">
            <a:extLst>
              <a:ext uri="{FF2B5EF4-FFF2-40B4-BE49-F238E27FC236}">
                <a16:creationId xmlns:a16="http://schemas.microsoft.com/office/drawing/2014/main" id="{E905C0B0-3CE3-BE26-9B12-79433ACA5230}"/>
              </a:ext>
            </a:extLst>
          </p:cNvPr>
          <p:cNvSpPr/>
          <p:nvPr/>
        </p:nvSpPr>
        <p:spPr>
          <a:xfrm>
            <a:off x="219377" y="4883469"/>
            <a:ext cx="6023831"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3600"/>
              <a:t>Information </a:t>
            </a:r>
            <a:r>
              <a:rPr lang="en-US" sz="3600" dirty="0"/>
              <a:t>granularity</a:t>
            </a:r>
          </a:p>
        </p:txBody>
      </p:sp>
      <p:sp>
        <p:nvSpPr>
          <p:cNvPr id="17" name="Rectangle 16">
            <a:extLst>
              <a:ext uri="{FF2B5EF4-FFF2-40B4-BE49-F238E27FC236}">
                <a16:creationId xmlns:a16="http://schemas.microsoft.com/office/drawing/2014/main" id="{2604350C-5533-4F33-7A6B-9766C47E7176}"/>
              </a:ext>
            </a:extLst>
          </p:cNvPr>
          <p:cNvSpPr/>
          <p:nvPr/>
        </p:nvSpPr>
        <p:spPr>
          <a:xfrm>
            <a:off x="219377" y="4172269"/>
            <a:ext cx="6023831"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3600" dirty="0"/>
              <a:t>States and processes</a:t>
            </a:r>
          </a:p>
        </p:txBody>
      </p:sp>
      <p:cxnSp>
        <p:nvCxnSpPr>
          <p:cNvPr id="22" name="Straight Connector 21">
            <a:extLst>
              <a:ext uri="{FF2B5EF4-FFF2-40B4-BE49-F238E27FC236}">
                <a16:creationId xmlns:a16="http://schemas.microsoft.com/office/drawing/2014/main" id="{4B0E43C3-FB2C-AFD5-DA0F-F8C16F640A08}"/>
              </a:ext>
            </a:extLst>
          </p:cNvPr>
          <p:cNvCxnSpPr/>
          <p:nvPr/>
        </p:nvCxnSpPr>
        <p:spPr>
          <a:xfrm>
            <a:off x="217215" y="4070555"/>
            <a:ext cx="8706325" cy="0"/>
          </a:xfrm>
          <a:prstGeom prst="line">
            <a:avLst/>
          </a:prstGeom>
          <a:ln w="19050">
            <a:solidFill>
              <a:schemeClr val="tx1">
                <a:lumMod val="50000"/>
                <a:lumOff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8B9D007D-CE71-57F7-ED31-657753D2AE1C}"/>
              </a:ext>
            </a:extLst>
          </p:cNvPr>
          <p:cNvSpPr>
            <a:spLocks noGrp="1"/>
          </p:cNvSpPr>
          <p:nvPr>
            <p:ph type="sldNum" sz="quarter" idx="12"/>
          </p:nvPr>
        </p:nvSpPr>
        <p:spPr/>
        <p:txBody>
          <a:bodyPr/>
          <a:lstStyle/>
          <a:p>
            <a:fld id="{F47845EA-7733-40EE-B074-20032348B727}" type="slidenum">
              <a:rPr lang="en-US" smtClean="0"/>
              <a:t>29</a:t>
            </a:fld>
            <a:endParaRPr lang="en-US"/>
          </a:p>
        </p:txBody>
      </p:sp>
    </p:spTree>
    <p:extLst>
      <p:ext uri="{BB962C8B-B14F-4D97-AF65-F5344CB8AC3E}">
        <p14:creationId xmlns:p14="http://schemas.microsoft.com/office/powerpoint/2010/main" val="147236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5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animBg="1"/>
      <p:bldP spid="39" grpId="0"/>
      <p:bldP spid="41" grpId="0" animBg="1"/>
      <p:bldP spid="42" grpId="0" animBg="1"/>
      <p:bldP spid="43" grpId="0" animBg="1"/>
      <p:bldP spid="44" grpId="0" animBg="1"/>
      <p:bldP spid="48" grpId="0" animBg="1"/>
      <p:bldP spid="49" grpId="0"/>
      <p:bldP spid="50" grpId="0" animBg="1"/>
      <p:bldP spid="51" grpId="0"/>
      <p:bldP spid="52" grpId="0"/>
      <p:bldP spid="55" grpId="0"/>
      <p:bldP spid="2" grpId="0"/>
      <p:bldP spid="3" grpId="0"/>
      <p:bldP spid="4" grpId="0"/>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7D6EC1-DFF8-97C7-A9DA-BCDB9C77D4E6}"/>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2144D680-698D-FB4F-420E-7EDA6FEE82C1}"/>
              </a:ext>
            </a:extLst>
          </p:cNvPr>
          <p:cNvSpPr txBox="1"/>
          <p:nvPr/>
        </p:nvSpPr>
        <p:spPr>
          <a:xfrm>
            <a:off x="1" y="2041864"/>
            <a:ext cx="12191999" cy="1754326"/>
          </a:xfrm>
          <a:prstGeom prst="rect">
            <a:avLst/>
          </a:prstGeom>
          <a:noFill/>
        </p:spPr>
        <p:txBody>
          <a:bodyPr wrap="square" rtlCol="0">
            <a:spAutoFit/>
          </a:bodyPr>
          <a:lstStyle/>
          <a:p>
            <a:pPr algn="ctr"/>
            <a:r>
              <a:rPr lang="en-US" sz="5400" dirty="0">
                <a:latin typeface="Alice" panose="00000500000000000000" pitchFamily="2" charset="0"/>
              </a:rPr>
              <a:t>To understand quantum mechanics,</a:t>
            </a:r>
          </a:p>
          <a:p>
            <a:pPr algn="ctr"/>
            <a:r>
              <a:rPr lang="en-US" sz="5400" dirty="0">
                <a:latin typeface="Alice" panose="00000500000000000000" pitchFamily="2" charset="0"/>
              </a:rPr>
              <a:t>we need the right “interpretation”</a:t>
            </a:r>
          </a:p>
        </p:txBody>
      </p:sp>
      <p:sp>
        <p:nvSpPr>
          <p:cNvPr id="7" name="TextBox 6">
            <a:extLst>
              <a:ext uri="{FF2B5EF4-FFF2-40B4-BE49-F238E27FC236}">
                <a16:creationId xmlns:a16="http://schemas.microsoft.com/office/drawing/2014/main" id="{F4735E8A-A1AE-0CB7-ED71-00A664DC62C6}"/>
              </a:ext>
            </a:extLst>
          </p:cNvPr>
          <p:cNvSpPr txBox="1"/>
          <p:nvPr/>
        </p:nvSpPr>
        <p:spPr>
          <a:xfrm>
            <a:off x="0" y="355106"/>
            <a:ext cx="12191999" cy="1569660"/>
          </a:xfrm>
          <a:prstGeom prst="rect">
            <a:avLst/>
          </a:prstGeom>
          <a:noFill/>
        </p:spPr>
        <p:txBody>
          <a:bodyPr wrap="square" rtlCol="0">
            <a:spAutoFit/>
          </a:bodyPr>
          <a:lstStyle/>
          <a:p>
            <a:pPr algn="ctr"/>
            <a:r>
              <a:rPr lang="en-US" sz="9600" dirty="0">
                <a:latin typeface="Alice" panose="00000500000000000000" pitchFamily="2" charset="0"/>
              </a:rPr>
              <a:t>1.</a:t>
            </a:r>
            <a:endParaRPr lang="en-US" sz="9600" dirty="0"/>
          </a:p>
        </p:txBody>
      </p:sp>
      <p:sp>
        <p:nvSpPr>
          <p:cNvPr id="5" name="Slide Number Placeholder 4">
            <a:extLst>
              <a:ext uri="{FF2B5EF4-FFF2-40B4-BE49-F238E27FC236}">
                <a16:creationId xmlns:a16="http://schemas.microsoft.com/office/drawing/2014/main" id="{F4274F06-90C8-DE8B-F411-DC95414D42A2}"/>
              </a:ext>
            </a:extLst>
          </p:cNvPr>
          <p:cNvSpPr>
            <a:spLocks noGrp="1"/>
          </p:cNvSpPr>
          <p:nvPr>
            <p:ph type="sldNum" sz="quarter" idx="12"/>
          </p:nvPr>
        </p:nvSpPr>
        <p:spPr/>
        <p:txBody>
          <a:bodyPr/>
          <a:lstStyle/>
          <a:p>
            <a:fld id="{F47845EA-7733-40EE-B074-20032348B727}" type="slidenum">
              <a:rPr lang="en-US" smtClean="0"/>
              <a:t>3</a:t>
            </a:fld>
            <a:endParaRPr lang="en-US"/>
          </a:p>
        </p:txBody>
      </p:sp>
    </p:spTree>
    <p:extLst>
      <p:ext uri="{BB962C8B-B14F-4D97-AF65-F5344CB8AC3E}">
        <p14:creationId xmlns:p14="http://schemas.microsoft.com/office/powerpoint/2010/main" val="24335489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9A521D0-F50A-ED0A-A170-1293F58296B1}"/>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3" name="Slide Number Placeholder 2">
            <a:extLst>
              <a:ext uri="{FF2B5EF4-FFF2-40B4-BE49-F238E27FC236}">
                <a16:creationId xmlns:a16="http://schemas.microsoft.com/office/drawing/2014/main" id="{0B9B35C8-793A-F91F-2D10-9C1BFE3BDF10}"/>
              </a:ext>
            </a:extLst>
          </p:cNvPr>
          <p:cNvSpPr>
            <a:spLocks noGrp="1"/>
          </p:cNvSpPr>
          <p:nvPr>
            <p:ph type="sldNum" sz="quarter" idx="12"/>
          </p:nvPr>
        </p:nvSpPr>
        <p:spPr/>
        <p:txBody>
          <a:bodyPr/>
          <a:lstStyle/>
          <a:p>
            <a:fld id="{F47845EA-7733-40EE-B074-20032348B727}" type="slidenum">
              <a:rPr lang="en-US" smtClean="0"/>
              <a:t>30</a:t>
            </a:fld>
            <a:endParaRPr lang="en-US"/>
          </a:p>
        </p:txBody>
      </p:sp>
      <p:pic>
        <p:nvPicPr>
          <p:cNvPr id="7" name="Picture 6">
            <a:extLst>
              <a:ext uri="{FF2B5EF4-FFF2-40B4-BE49-F238E27FC236}">
                <a16:creationId xmlns:a16="http://schemas.microsoft.com/office/drawing/2014/main" id="{DB144C8B-FDAC-4AE3-A610-C668FF3E96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416" y="4049486"/>
            <a:ext cx="2327262" cy="2115693"/>
          </a:xfrm>
          <a:prstGeom prst="rect">
            <a:avLst/>
          </a:prstGeom>
        </p:spPr>
      </p:pic>
      <p:pic>
        <p:nvPicPr>
          <p:cNvPr id="8" name="Picture 7">
            <a:extLst>
              <a:ext uri="{FF2B5EF4-FFF2-40B4-BE49-F238E27FC236}">
                <a16:creationId xmlns:a16="http://schemas.microsoft.com/office/drawing/2014/main" id="{41CAC5FF-FBAA-DB6E-504C-CD4B5C08B1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9014" y="4145649"/>
            <a:ext cx="3635518" cy="1235681"/>
          </a:xfrm>
          <a:prstGeom prst="rect">
            <a:avLst/>
          </a:prstGeom>
        </p:spPr>
      </p:pic>
      <p:sp>
        <p:nvSpPr>
          <p:cNvPr id="6" name="TextBox 5">
            <a:extLst>
              <a:ext uri="{FF2B5EF4-FFF2-40B4-BE49-F238E27FC236}">
                <a16:creationId xmlns:a16="http://schemas.microsoft.com/office/drawing/2014/main" id="{194FE94D-A037-E1D3-4A36-692150046EE0}"/>
              </a:ext>
            </a:extLst>
          </p:cNvPr>
          <p:cNvSpPr txBox="1"/>
          <p:nvPr/>
        </p:nvSpPr>
        <p:spPr>
          <a:xfrm>
            <a:off x="3788418" y="5530409"/>
            <a:ext cx="3436710" cy="369332"/>
          </a:xfrm>
          <a:prstGeom prst="rect">
            <a:avLst/>
          </a:prstGeom>
          <a:noFill/>
        </p:spPr>
        <p:txBody>
          <a:bodyPr wrap="none" rtlCol="0">
            <a:spAutoFit/>
          </a:bodyPr>
          <a:lstStyle/>
          <a:p>
            <a:pPr algn="ctr"/>
            <a:r>
              <a:rPr lang="en-US" dirty="0">
                <a:hlinkClick r:id="rId4"/>
              </a:rPr>
              <a:t>https://assumptionsofphysics.org</a:t>
            </a:r>
            <a:endParaRPr lang="en-US" dirty="0"/>
          </a:p>
        </p:txBody>
      </p:sp>
      <p:sp>
        <p:nvSpPr>
          <p:cNvPr id="9" name="TextBox 8">
            <a:extLst>
              <a:ext uri="{FF2B5EF4-FFF2-40B4-BE49-F238E27FC236}">
                <a16:creationId xmlns:a16="http://schemas.microsoft.com/office/drawing/2014/main" id="{B9829E00-BB55-DD92-DDD5-FF42DEA696E6}"/>
              </a:ext>
            </a:extLst>
          </p:cNvPr>
          <p:cNvSpPr txBox="1"/>
          <p:nvPr/>
        </p:nvSpPr>
        <p:spPr>
          <a:xfrm>
            <a:off x="629156" y="692415"/>
            <a:ext cx="10933688" cy="1754326"/>
          </a:xfrm>
          <a:prstGeom prst="rect">
            <a:avLst/>
          </a:prstGeom>
          <a:noFill/>
        </p:spPr>
        <p:txBody>
          <a:bodyPr wrap="square" rtlCol="0">
            <a:spAutoFit/>
          </a:bodyPr>
          <a:lstStyle/>
          <a:p>
            <a:pPr algn="ctr"/>
            <a:r>
              <a:rPr lang="en-US" sz="3600" dirty="0">
                <a:solidFill>
                  <a:schemeClr val="accent6">
                    <a:lumMod val="75000"/>
                  </a:schemeClr>
                </a:solidFill>
                <a:latin typeface="Alice" panose="00000500000000000000" pitchFamily="2" charset="0"/>
              </a:rPr>
              <a:t>We can give physics a more mathematically precise, conceptually consistent and physically meaningful foundation if we overcome these misconceptions</a:t>
            </a:r>
          </a:p>
        </p:txBody>
      </p:sp>
    </p:spTree>
    <p:extLst>
      <p:ext uri="{BB962C8B-B14F-4D97-AF65-F5344CB8AC3E}">
        <p14:creationId xmlns:p14="http://schemas.microsoft.com/office/powerpoint/2010/main" val="60076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819B42-65FB-6F70-89B0-8132E4558431}"/>
              </a:ext>
            </a:extLst>
          </p:cNvPr>
          <p:cNvSpPr>
            <a:spLocks noGrp="1"/>
          </p:cNvSpPr>
          <p:nvPr>
            <p:ph type="ftr" sz="quarter" idx="11"/>
          </p:nvPr>
        </p:nvSpPr>
        <p:spPr/>
        <p:txBody>
          <a:bodyPr/>
          <a:lstStyle/>
          <a:p>
            <a:r>
              <a:rPr lang="en-US"/>
              <a:t>Gabriele Carcassi and Christine A. Aidala - University of Michigan</a:t>
            </a:r>
            <a:endParaRPr lang="en-US" dirty="0"/>
          </a:p>
        </p:txBody>
      </p:sp>
      <p:grpSp>
        <p:nvGrpSpPr>
          <p:cNvPr id="30" name="Group 29">
            <a:extLst>
              <a:ext uri="{FF2B5EF4-FFF2-40B4-BE49-F238E27FC236}">
                <a16:creationId xmlns:a16="http://schemas.microsoft.com/office/drawing/2014/main" id="{3D7F92D0-48FD-A85A-E3C6-758EF3958819}"/>
              </a:ext>
            </a:extLst>
          </p:cNvPr>
          <p:cNvGrpSpPr/>
          <p:nvPr/>
        </p:nvGrpSpPr>
        <p:grpSpPr>
          <a:xfrm>
            <a:off x="142446" y="357855"/>
            <a:ext cx="5951769" cy="3552024"/>
            <a:chOff x="5805742" y="391272"/>
            <a:chExt cx="5951769" cy="3552024"/>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DA2B23-53E4-070D-C0CF-91A10E073276}"/>
                    </a:ext>
                  </a:extLst>
                </p:cNvPr>
                <p:cNvSpPr txBox="1"/>
                <p:nvPr/>
              </p:nvSpPr>
              <p:spPr>
                <a:xfrm>
                  <a:off x="5805742" y="1375973"/>
                  <a:ext cx="90723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𝜓</m:t>
                            </m:r>
                          </m:e>
                          <m:sub>
                            <m:r>
                              <a:rPr lang="en-US" sz="4400" b="0" i="1" cap="all" smtClean="0">
                                <a:latin typeface="Cambria Math" panose="02040503050406030204" pitchFamily="18" charset="0"/>
                              </a:rPr>
                              <m:t>𝐼</m:t>
                            </m:r>
                          </m:sub>
                        </m:sSub>
                      </m:oMath>
                    </m:oMathPara>
                  </a14:m>
                  <a:endParaRPr lang="en-US" sz="4400" dirty="0"/>
                </a:p>
              </p:txBody>
            </p:sp>
          </mc:Choice>
          <mc:Fallback xmlns="">
            <p:sp>
              <p:nvSpPr>
                <p:cNvPr id="5" name="TextBox 4">
                  <a:extLst>
                    <a:ext uri="{FF2B5EF4-FFF2-40B4-BE49-F238E27FC236}">
                      <a16:creationId xmlns:a16="http://schemas.microsoft.com/office/drawing/2014/main" id="{26DA2B23-53E4-070D-C0CF-91A10E073276}"/>
                    </a:ext>
                  </a:extLst>
                </p:cNvPr>
                <p:cNvSpPr txBox="1">
                  <a:spLocks noRot="1" noChangeAspect="1" noMove="1" noResize="1" noEditPoints="1" noAdjustHandles="1" noChangeArrowheads="1" noChangeShapeType="1" noTextEdit="1"/>
                </p:cNvSpPr>
                <p:nvPr/>
              </p:nvSpPr>
              <p:spPr>
                <a:xfrm>
                  <a:off x="5805742" y="1375973"/>
                  <a:ext cx="907236" cy="76944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422402-0AC3-F20E-5CD0-282364FF0688}"/>
                    </a:ext>
                  </a:extLst>
                </p:cNvPr>
                <p:cNvSpPr txBox="1"/>
                <p:nvPr/>
              </p:nvSpPr>
              <p:spPr>
                <a:xfrm>
                  <a:off x="10441958" y="391272"/>
                  <a:ext cx="1315553" cy="82766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𝜓</m:t>
                            </m:r>
                          </m:e>
                          <m: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𝑚</m:t>
                                </m:r>
                              </m:e>
                              <m:sub>
                                <m:r>
                                  <a:rPr lang="en-US" sz="4400" b="0" i="1" smtClean="0">
                                    <a:latin typeface="Cambria Math" panose="02040503050406030204" pitchFamily="18" charset="0"/>
                                  </a:rPr>
                                  <m:t>1</m:t>
                                </m:r>
                              </m:sub>
                            </m:sSub>
                          </m:sub>
                        </m:sSub>
                      </m:oMath>
                    </m:oMathPara>
                  </a14:m>
                  <a:endParaRPr lang="en-US" sz="4400" dirty="0"/>
                </a:p>
              </p:txBody>
            </p:sp>
          </mc:Choice>
          <mc:Fallback xmlns="">
            <p:sp>
              <p:nvSpPr>
                <p:cNvPr id="8" name="TextBox 7">
                  <a:extLst>
                    <a:ext uri="{FF2B5EF4-FFF2-40B4-BE49-F238E27FC236}">
                      <a16:creationId xmlns:a16="http://schemas.microsoft.com/office/drawing/2014/main" id="{7A422402-0AC3-F20E-5CD0-282364FF0688}"/>
                    </a:ext>
                  </a:extLst>
                </p:cNvPr>
                <p:cNvSpPr txBox="1">
                  <a:spLocks noRot="1" noChangeAspect="1" noMove="1" noResize="1" noEditPoints="1" noAdjustHandles="1" noChangeArrowheads="1" noChangeShapeType="1" noTextEdit="1"/>
                </p:cNvSpPr>
                <p:nvPr/>
              </p:nvSpPr>
              <p:spPr>
                <a:xfrm>
                  <a:off x="10441958" y="391272"/>
                  <a:ext cx="1315553" cy="82766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98510CD-F99D-0E8A-819D-F9C31BF6FC99}"/>
                    </a:ext>
                  </a:extLst>
                </p:cNvPr>
                <p:cNvSpPr txBox="1"/>
                <p:nvPr/>
              </p:nvSpPr>
              <p:spPr>
                <a:xfrm>
                  <a:off x="10441958" y="1317752"/>
                  <a:ext cx="1315553" cy="827662"/>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𝜓</m:t>
                            </m:r>
                          </m:e>
                          <m: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𝑚</m:t>
                                </m:r>
                              </m:e>
                              <m:sub>
                                <m:r>
                                  <a:rPr lang="en-US" sz="4400" b="0" i="1" smtClean="0">
                                    <a:latin typeface="Cambria Math" panose="02040503050406030204" pitchFamily="18" charset="0"/>
                                  </a:rPr>
                                  <m:t>2</m:t>
                                </m:r>
                              </m:sub>
                            </m:sSub>
                          </m:sub>
                        </m:sSub>
                      </m:oMath>
                    </m:oMathPara>
                  </a14:m>
                  <a:endParaRPr lang="en-US" sz="4400" dirty="0"/>
                </a:p>
              </p:txBody>
            </p:sp>
          </mc:Choice>
          <mc:Fallback xmlns="">
            <p:sp>
              <p:nvSpPr>
                <p:cNvPr id="9" name="TextBox 8">
                  <a:extLst>
                    <a:ext uri="{FF2B5EF4-FFF2-40B4-BE49-F238E27FC236}">
                      <a16:creationId xmlns:a16="http://schemas.microsoft.com/office/drawing/2014/main" id="{698510CD-F99D-0E8A-819D-F9C31BF6FC99}"/>
                    </a:ext>
                  </a:extLst>
                </p:cNvPr>
                <p:cNvSpPr txBox="1">
                  <a:spLocks noRot="1" noChangeAspect="1" noMove="1" noResize="1" noEditPoints="1" noAdjustHandles="1" noChangeArrowheads="1" noChangeShapeType="1" noTextEdit="1"/>
                </p:cNvSpPr>
                <p:nvPr/>
              </p:nvSpPr>
              <p:spPr>
                <a:xfrm>
                  <a:off x="10441958" y="1317752"/>
                  <a:ext cx="1315553" cy="82766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497DBC3-6318-ABEB-D38C-56E52D8DB469}"/>
                    </a:ext>
                  </a:extLst>
                </p:cNvPr>
                <p:cNvSpPr txBox="1"/>
                <p:nvPr/>
              </p:nvSpPr>
              <p:spPr>
                <a:xfrm>
                  <a:off x="10441957" y="2244232"/>
                  <a:ext cx="1315553" cy="830805"/>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𝜓</m:t>
                            </m:r>
                          </m:e>
                          <m:sub>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𝑚</m:t>
                                </m:r>
                              </m:e>
                              <m:sub>
                                <m:r>
                                  <a:rPr lang="en-US" sz="4400" b="0" i="1" smtClean="0">
                                    <a:latin typeface="Cambria Math" panose="02040503050406030204" pitchFamily="18" charset="0"/>
                                  </a:rPr>
                                  <m:t>3</m:t>
                                </m:r>
                              </m:sub>
                            </m:sSub>
                          </m:sub>
                        </m:sSub>
                      </m:oMath>
                    </m:oMathPara>
                  </a14:m>
                  <a:endParaRPr lang="en-US" sz="4400" dirty="0"/>
                </a:p>
              </p:txBody>
            </p:sp>
          </mc:Choice>
          <mc:Fallback xmlns="">
            <p:sp>
              <p:nvSpPr>
                <p:cNvPr id="10" name="TextBox 9">
                  <a:extLst>
                    <a:ext uri="{FF2B5EF4-FFF2-40B4-BE49-F238E27FC236}">
                      <a16:creationId xmlns:a16="http://schemas.microsoft.com/office/drawing/2014/main" id="{4497DBC3-6318-ABEB-D38C-56E52D8DB469}"/>
                    </a:ext>
                  </a:extLst>
                </p:cNvPr>
                <p:cNvSpPr txBox="1">
                  <a:spLocks noRot="1" noChangeAspect="1" noMove="1" noResize="1" noEditPoints="1" noAdjustHandles="1" noChangeArrowheads="1" noChangeShapeType="1" noTextEdit="1"/>
                </p:cNvSpPr>
                <p:nvPr/>
              </p:nvSpPr>
              <p:spPr>
                <a:xfrm>
                  <a:off x="10441957" y="2244232"/>
                  <a:ext cx="1315553" cy="83080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49051906-6929-090F-61C1-42006815573E}"/>
                    </a:ext>
                  </a:extLst>
                </p:cNvPr>
                <p:cNvSpPr/>
                <p:nvPr/>
              </p:nvSpPr>
              <p:spPr>
                <a:xfrm>
                  <a:off x="7389325" y="1082971"/>
                  <a:ext cx="2310580" cy="1632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Measurement</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m:oMathPara>
                  </a14:m>
                  <a:endParaRPr lang="en-US" dirty="0"/>
                </a:p>
              </p:txBody>
            </p:sp>
          </mc:Choice>
          <mc:Fallback xmlns="">
            <p:sp>
              <p:nvSpPr>
                <p:cNvPr id="11" name="Rectangle 10">
                  <a:extLst>
                    <a:ext uri="{FF2B5EF4-FFF2-40B4-BE49-F238E27FC236}">
                      <a16:creationId xmlns:a16="http://schemas.microsoft.com/office/drawing/2014/main" id="{49051906-6929-090F-61C1-42006815573E}"/>
                    </a:ext>
                  </a:extLst>
                </p:cNvPr>
                <p:cNvSpPr>
                  <a:spLocks noRot="1" noChangeAspect="1" noMove="1" noResize="1" noEditPoints="1" noAdjustHandles="1" noChangeArrowheads="1" noChangeShapeType="1" noTextEdit="1"/>
                </p:cNvSpPr>
                <p:nvPr/>
              </p:nvSpPr>
              <p:spPr>
                <a:xfrm>
                  <a:off x="7389325" y="1082971"/>
                  <a:ext cx="2310580" cy="1632155"/>
                </a:xfrm>
                <a:prstGeom prst="rect">
                  <a:avLst/>
                </a:prstGeom>
                <a:blipFill>
                  <a:blip r:embed="rId6"/>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BE52F969-F668-2BC3-5984-C1467BAE61F5}"/>
                </a:ext>
              </a:extLst>
            </p:cNvPr>
            <p:cNvCxnSpPr/>
            <p:nvPr/>
          </p:nvCxnSpPr>
          <p:spPr>
            <a:xfrm flipV="1">
              <a:off x="9861755" y="1098885"/>
              <a:ext cx="580203" cy="50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4BA248-8563-D45C-2EFE-99236E74EC8D}"/>
                </a:ext>
              </a:extLst>
            </p:cNvPr>
            <p:cNvCxnSpPr>
              <a:cxnSpLocks/>
            </p:cNvCxnSpPr>
            <p:nvPr/>
          </p:nvCxnSpPr>
          <p:spPr>
            <a:xfrm>
              <a:off x="9860168" y="1980229"/>
              <a:ext cx="580203" cy="50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C70ABA5-96AC-E3AC-7826-5489C06A2CA7}"/>
                </a:ext>
              </a:extLst>
            </p:cNvPr>
            <p:cNvCxnSpPr>
              <a:cxnSpLocks/>
            </p:cNvCxnSpPr>
            <p:nvPr/>
          </p:nvCxnSpPr>
          <p:spPr>
            <a:xfrm>
              <a:off x="9860168" y="1784564"/>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5EF4C4B-47FD-15A7-C04C-846E8CC26600}"/>
                    </a:ext>
                  </a:extLst>
                </p:cNvPr>
                <p:cNvSpPr txBox="1"/>
                <p:nvPr/>
              </p:nvSpPr>
              <p:spPr>
                <a:xfrm>
                  <a:off x="9860168" y="950945"/>
                  <a:ext cx="4605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oMath>
                    </m:oMathPara>
                  </a14:m>
                  <a:endParaRPr lang="en-US" dirty="0"/>
                </a:p>
              </p:txBody>
            </p:sp>
          </mc:Choice>
          <mc:Fallback xmlns="">
            <p:sp>
              <p:nvSpPr>
                <p:cNvPr id="18" name="TextBox 17">
                  <a:extLst>
                    <a:ext uri="{FF2B5EF4-FFF2-40B4-BE49-F238E27FC236}">
                      <a16:creationId xmlns:a16="http://schemas.microsoft.com/office/drawing/2014/main" id="{95EF4C4B-47FD-15A7-C04C-846E8CC26600}"/>
                    </a:ext>
                  </a:extLst>
                </p:cNvPr>
                <p:cNvSpPr txBox="1">
                  <a:spLocks noRot="1" noChangeAspect="1" noMove="1" noResize="1" noEditPoints="1" noAdjustHandles="1" noChangeArrowheads="1" noChangeShapeType="1" noTextEdit="1"/>
                </p:cNvSpPr>
                <p:nvPr/>
              </p:nvSpPr>
              <p:spPr>
                <a:xfrm>
                  <a:off x="9860168" y="950945"/>
                  <a:ext cx="460511"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EBA3894-EEE3-6613-6965-AA2A24734837}"/>
                    </a:ext>
                  </a:extLst>
                </p:cNvPr>
                <p:cNvSpPr txBox="1"/>
                <p:nvPr/>
              </p:nvSpPr>
              <p:spPr>
                <a:xfrm>
                  <a:off x="9980653" y="1389192"/>
                  <a:ext cx="4658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oMath>
                    </m:oMathPara>
                  </a14:m>
                  <a:endParaRPr lang="en-US" dirty="0"/>
                </a:p>
              </p:txBody>
            </p:sp>
          </mc:Choice>
          <mc:Fallback xmlns="">
            <p:sp>
              <p:nvSpPr>
                <p:cNvPr id="19" name="TextBox 18">
                  <a:extLst>
                    <a:ext uri="{FF2B5EF4-FFF2-40B4-BE49-F238E27FC236}">
                      <a16:creationId xmlns:a16="http://schemas.microsoft.com/office/drawing/2014/main" id="{9EBA3894-EEE3-6613-6965-AA2A24734837}"/>
                    </a:ext>
                  </a:extLst>
                </p:cNvPr>
                <p:cNvSpPr txBox="1">
                  <a:spLocks noRot="1" noChangeAspect="1" noMove="1" noResize="1" noEditPoints="1" noAdjustHandles="1" noChangeArrowheads="1" noChangeShapeType="1" noTextEdit="1"/>
                </p:cNvSpPr>
                <p:nvPr/>
              </p:nvSpPr>
              <p:spPr>
                <a:xfrm>
                  <a:off x="9980653" y="1389192"/>
                  <a:ext cx="465832" cy="369332"/>
                </a:xfrm>
                <a:prstGeom prst="rect">
                  <a:avLst/>
                </a:prstGeom>
                <a:blipFill>
                  <a:blip r:embed="rId8"/>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C523BE-06E4-FA8B-A7E1-3FA04F673A02}"/>
                    </a:ext>
                  </a:extLst>
                </p:cNvPr>
                <p:cNvSpPr txBox="1"/>
                <p:nvPr/>
              </p:nvSpPr>
              <p:spPr>
                <a:xfrm>
                  <a:off x="10090423" y="1847953"/>
                  <a:ext cx="4658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oMath>
                    </m:oMathPara>
                  </a14:m>
                  <a:endParaRPr lang="en-US" dirty="0"/>
                </a:p>
              </p:txBody>
            </p:sp>
          </mc:Choice>
          <mc:Fallback xmlns="">
            <p:sp>
              <p:nvSpPr>
                <p:cNvPr id="20" name="TextBox 19">
                  <a:extLst>
                    <a:ext uri="{FF2B5EF4-FFF2-40B4-BE49-F238E27FC236}">
                      <a16:creationId xmlns:a16="http://schemas.microsoft.com/office/drawing/2014/main" id="{5CC523BE-06E4-FA8B-A7E1-3FA04F673A02}"/>
                    </a:ext>
                  </a:extLst>
                </p:cNvPr>
                <p:cNvSpPr txBox="1">
                  <a:spLocks noRot="1" noChangeAspect="1" noMove="1" noResize="1" noEditPoints="1" noAdjustHandles="1" noChangeArrowheads="1" noChangeShapeType="1" noTextEdit="1"/>
                </p:cNvSpPr>
                <p:nvPr/>
              </p:nvSpPr>
              <p:spPr>
                <a:xfrm>
                  <a:off x="10090423" y="1847953"/>
                  <a:ext cx="465832" cy="369332"/>
                </a:xfrm>
                <a:prstGeom prst="rect">
                  <a:avLst/>
                </a:prstGeom>
                <a:blipFill>
                  <a:blip r:embed="rId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6CC7516F-9D8B-C1D5-CADF-5D247099E068}"/>
                    </a:ext>
                  </a:extLst>
                </p:cNvPr>
                <p:cNvSpPr txBox="1"/>
                <p:nvPr/>
              </p:nvSpPr>
              <p:spPr>
                <a:xfrm>
                  <a:off x="10730882" y="3173855"/>
                  <a:ext cx="737701"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b="0" i="1" smtClean="0">
                            <a:latin typeface="Cambria Math" panose="02040503050406030204" pitchFamily="18" charset="0"/>
                          </a:rPr>
                          <m:t>…</m:t>
                        </m:r>
                      </m:oMath>
                    </m:oMathPara>
                  </a14:m>
                  <a:endParaRPr lang="en-US" sz="4400" dirty="0"/>
                </a:p>
              </p:txBody>
            </p:sp>
          </mc:Choice>
          <mc:Fallback xmlns="">
            <p:sp>
              <p:nvSpPr>
                <p:cNvPr id="21" name="TextBox 20">
                  <a:extLst>
                    <a:ext uri="{FF2B5EF4-FFF2-40B4-BE49-F238E27FC236}">
                      <a16:creationId xmlns:a16="http://schemas.microsoft.com/office/drawing/2014/main" id="{6CC7516F-9D8B-C1D5-CADF-5D247099E068}"/>
                    </a:ext>
                  </a:extLst>
                </p:cNvPr>
                <p:cNvSpPr txBox="1">
                  <a:spLocks noRot="1" noChangeAspect="1" noMove="1" noResize="1" noEditPoints="1" noAdjustHandles="1" noChangeArrowheads="1" noChangeShapeType="1" noTextEdit="1"/>
                </p:cNvSpPr>
                <p:nvPr/>
              </p:nvSpPr>
              <p:spPr>
                <a:xfrm>
                  <a:off x="10730882" y="3173855"/>
                  <a:ext cx="737701" cy="769441"/>
                </a:xfrm>
                <a:prstGeom prst="rect">
                  <a:avLst/>
                </a:prstGeom>
                <a:blipFill>
                  <a:blip r:embed="rId10"/>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EE2C3B41-AB5C-69E6-418B-3E30BE5E6EDF}"/>
                </a:ext>
              </a:extLst>
            </p:cNvPr>
            <p:cNvCxnSpPr>
              <a:cxnSpLocks/>
            </p:cNvCxnSpPr>
            <p:nvPr/>
          </p:nvCxnSpPr>
          <p:spPr>
            <a:xfrm>
              <a:off x="9860168" y="2216854"/>
              <a:ext cx="580203" cy="88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D9E44A5-1879-FFB4-250A-BBFB09B7F709}"/>
                </a:ext>
              </a:extLst>
            </p:cNvPr>
            <p:cNvCxnSpPr>
              <a:cxnSpLocks/>
            </p:cNvCxnSpPr>
            <p:nvPr/>
          </p:nvCxnSpPr>
          <p:spPr>
            <a:xfrm>
              <a:off x="6669542" y="1793585"/>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648FA04-6048-ABAE-C74C-559B7D2E55FC}"/>
              </a:ext>
            </a:extLst>
          </p:cNvPr>
          <p:cNvGrpSpPr/>
          <p:nvPr/>
        </p:nvGrpSpPr>
        <p:grpSpPr>
          <a:xfrm>
            <a:off x="6555519" y="1035355"/>
            <a:ext cx="5624434" cy="1632155"/>
            <a:chOff x="1764891" y="4902538"/>
            <a:chExt cx="5624434" cy="1632155"/>
          </a:xfrm>
        </p:grpSpPr>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47A4936-F4F9-0404-F9EE-19A7E05C1A8C}"/>
                    </a:ext>
                  </a:extLst>
                </p:cNvPr>
                <p:cNvSpPr/>
                <p:nvPr/>
              </p:nvSpPr>
              <p:spPr>
                <a:xfrm>
                  <a:off x="3302112" y="4902538"/>
                  <a:ext cx="2310580" cy="1632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evolution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𝑡</m:t>
                        </m:r>
                      </m:oMath>
                    </m:oMathPara>
                  </a14:m>
                  <a:endParaRPr lang="en-US" dirty="0"/>
                </a:p>
              </p:txBody>
            </p:sp>
          </mc:Choice>
          <mc:Fallback xmlns="">
            <p:sp>
              <p:nvSpPr>
                <p:cNvPr id="4" name="Rectangle 3">
                  <a:extLst>
                    <a:ext uri="{FF2B5EF4-FFF2-40B4-BE49-F238E27FC236}">
                      <a16:creationId xmlns:a16="http://schemas.microsoft.com/office/drawing/2014/main" id="{B47A4936-F4F9-0404-F9EE-19A7E05C1A8C}"/>
                    </a:ext>
                  </a:extLst>
                </p:cNvPr>
                <p:cNvSpPr>
                  <a:spLocks noRot="1" noChangeAspect="1" noMove="1" noResize="1" noEditPoints="1" noAdjustHandles="1" noChangeArrowheads="1" noChangeShapeType="1" noTextEdit="1"/>
                </p:cNvSpPr>
                <p:nvPr/>
              </p:nvSpPr>
              <p:spPr>
                <a:xfrm>
                  <a:off x="3302112" y="4902538"/>
                  <a:ext cx="2310580" cy="163215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192FF2B-C014-51A4-D250-DE395AE61774}"/>
                    </a:ext>
                  </a:extLst>
                </p:cNvPr>
                <p:cNvSpPr txBox="1"/>
                <p:nvPr/>
              </p:nvSpPr>
              <p:spPr>
                <a:xfrm>
                  <a:off x="6358465" y="5219411"/>
                  <a:ext cx="1030860"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𝜓</m:t>
                            </m:r>
                          </m:e>
                          <m:sub>
                            <m:r>
                              <a:rPr lang="en-US" sz="4400" b="0" i="1" smtClean="0">
                                <a:latin typeface="Cambria Math" panose="02040503050406030204" pitchFamily="18" charset="0"/>
                              </a:rPr>
                              <m:t>𝑂</m:t>
                            </m:r>
                          </m:sub>
                        </m:sSub>
                      </m:oMath>
                    </m:oMathPara>
                  </a14:m>
                  <a:endParaRPr lang="en-US" sz="4400" dirty="0"/>
                </a:p>
              </p:txBody>
            </p:sp>
          </mc:Choice>
          <mc:Fallback xmlns="">
            <p:sp>
              <p:nvSpPr>
                <p:cNvPr id="6" name="TextBox 5">
                  <a:extLst>
                    <a:ext uri="{FF2B5EF4-FFF2-40B4-BE49-F238E27FC236}">
                      <a16:creationId xmlns:a16="http://schemas.microsoft.com/office/drawing/2014/main" id="{E192FF2B-C014-51A4-D250-DE395AE61774}"/>
                    </a:ext>
                  </a:extLst>
                </p:cNvPr>
                <p:cNvSpPr txBox="1">
                  <a:spLocks noRot="1" noChangeAspect="1" noMove="1" noResize="1" noEditPoints="1" noAdjustHandles="1" noChangeArrowheads="1" noChangeShapeType="1" noTextEdit="1"/>
                </p:cNvSpPr>
                <p:nvPr/>
              </p:nvSpPr>
              <p:spPr>
                <a:xfrm>
                  <a:off x="6358465" y="5219411"/>
                  <a:ext cx="1030860"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2D005FC-AEF8-761E-718B-0AB84B4F8383}"/>
                    </a:ext>
                  </a:extLst>
                </p:cNvPr>
                <p:cNvSpPr txBox="1"/>
                <p:nvPr/>
              </p:nvSpPr>
              <p:spPr>
                <a:xfrm>
                  <a:off x="1764891" y="5228432"/>
                  <a:ext cx="90723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400" b="0" i="1" smtClean="0">
                                <a:latin typeface="Cambria Math" panose="02040503050406030204" pitchFamily="18" charset="0"/>
                              </a:rPr>
                            </m:ctrlPr>
                          </m:sSubPr>
                          <m:e>
                            <m:r>
                              <a:rPr lang="en-US" sz="4400" b="0" i="1" smtClean="0">
                                <a:latin typeface="Cambria Math" panose="02040503050406030204" pitchFamily="18" charset="0"/>
                              </a:rPr>
                              <m:t>𝜓</m:t>
                            </m:r>
                          </m:e>
                          <m:sub>
                            <m:r>
                              <a:rPr lang="en-US" sz="4400" b="0" i="1" cap="all" smtClean="0">
                                <a:latin typeface="Cambria Math" panose="02040503050406030204" pitchFamily="18" charset="0"/>
                              </a:rPr>
                              <m:t>𝐼</m:t>
                            </m:r>
                          </m:sub>
                        </m:sSub>
                      </m:oMath>
                    </m:oMathPara>
                  </a14:m>
                  <a:endParaRPr lang="en-US" sz="4400" dirty="0"/>
                </a:p>
              </p:txBody>
            </p:sp>
          </mc:Choice>
          <mc:Fallback xmlns="">
            <p:sp>
              <p:nvSpPr>
                <p:cNvPr id="7" name="TextBox 6">
                  <a:extLst>
                    <a:ext uri="{FF2B5EF4-FFF2-40B4-BE49-F238E27FC236}">
                      <a16:creationId xmlns:a16="http://schemas.microsoft.com/office/drawing/2014/main" id="{E2D005FC-AEF8-761E-718B-0AB84B4F8383}"/>
                    </a:ext>
                  </a:extLst>
                </p:cNvPr>
                <p:cNvSpPr txBox="1">
                  <a:spLocks noRot="1" noChangeAspect="1" noMove="1" noResize="1" noEditPoints="1" noAdjustHandles="1" noChangeArrowheads="1" noChangeShapeType="1" noTextEdit="1"/>
                </p:cNvSpPr>
                <p:nvPr/>
              </p:nvSpPr>
              <p:spPr>
                <a:xfrm>
                  <a:off x="1764891" y="5228432"/>
                  <a:ext cx="907236" cy="769441"/>
                </a:xfrm>
                <a:prstGeom prst="rect">
                  <a:avLst/>
                </a:prstGeom>
                <a:blipFill>
                  <a:blip r:embed="rId13"/>
                  <a:stretch>
                    <a:fillRect/>
                  </a:stretch>
                </a:blipFill>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3A997843-DDE4-22A7-EBAE-5272B5C435C9}"/>
                </a:ext>
              </a:extLst>
            </p:cNvPr>
            <p:cNvCxnSpPr>
              <a:cxnSpLocks/>
            </p:cNvCxnSpPr>
            <p:nvPr/>
          </p:nvCxnSpPr>
          <p:spPr>
            <a:xfrm>
              <a:off x="5772955" y="5604132"/>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CE1056A-51ED-324B-9EB5-7430BB726994}"/>
                </a:ext>
              </a:extLst>
            </p:cNvPr>
            <p:cNvCxnSpPr>
              <a:cxnSpLocks/>
            </p:cNvCxnSpPr>
            <p:nvPr/>
          </p:nvCxnSpPr>
          <p:spPr>
            <a:xfrm>
              <a:off x="2582329" y="5613153"/>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F7F76A96-9B1A-C9B5-1124-698AA7C9D84F}"/>
              </a:ext>
            </a:extLst>
          </p:cNvPr>
          <p:cNvGrpSpPr/>
          <p:nvPr/>
        </p:nvGrpSpPr>
        <p:grpSpPr>
          <a:xfrm>
            <a:off x="318503" y="4248867"/>
            <a:ext cx="5007678" cy="1632155"/>
            <a:chOff x="1902541" y="4902538"/>
            <a:chExt cx="5007678" cy="1632155"/>
          </a:xfrm>
        </p:grpSpPr>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3C0A70CB-81A3-870F-86FD-7B3664216237}"/>
                    </a:ext>
                  </a:extLst>
                </p:cNvPr>
                <p:cNvSpPr/>
                <p:nvPr/>
              </p:nvSpPr>
              <p:spPr>
                <a:xfrm>
                  <a:off x="3302112" y="4902538"/>
                  <a:ext cx="2310580" cy="1632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 evolution</a:t>
                  </a:r>
                </a:p>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47" name="Rectangle 46">
                  <a:extLst>
                    <a:ext uri="{FF2B5EF4-FFF2-40B4-BE49-F238E27FC236}">
                      <a16:creationId xmlns:a16="http://schemas.microsoft.com/office/drawing/2014/main" id="{3C0A70CB-81A3-870F-86FD-7B3664216237}"/>
                    </a:ext>
                  </a:extLst>
                </p:cNvPr>
                <p:cNvSpPr>
                  <a:spLocks noRot="1" noChangeAspect="1" noMove="1" noResize="1" noEditPoints="1" noAdjustHandles="1" noChangeArrowheads="1" noChangeShapeType="1" noTextEdit="1"/>
                </p:cNvSpPr>
                <p:nvPr/>
              </p:nvSpPr>
              <p:spPr>
                <a:xfrm>
                  <a:off x="3302112" y="4902538"/>
                  <a:ext cx="2310580" cy="163215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FB0D144-9E86-5B02-7ABD-065D7A14AEAE}"/>
                    </a:ext>
                  </a:extLst>
                </p:cNvPr>
                <p:cNvSpPr txBox="1"/>
                <p:nvPr/>
              </p:nvSpPr>
              <p:spPr>
                <a:xfrm>
                  <a:off x="6358465" y="5219411"/>
                  <a:ext cx="551754" cy="76944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4400" b="0" i="1" smtClean="0">
                            <a:latin typeface="Cambria Math" panose="02040503050406030204" pitchFamily="18" charset="0"/>
                          </a:rPr>
                          <m:t>?</m:t>
                        </m:r>
                      </m:oMath>
                    </m:oMathPara>
                  </a14:m>
                  <a:endParaRPr lang="en-US" sz="4400" dirty="0"/>
                </a:p>
              </p:txBody>
            </p:sp>
          </mc:Choice>
          <mc:Fallback xmlns="">
            <p:sp>
              <p:nvSpPr>
                <p:cNvPr id="48" name="TextBox 47">
                  <a:extLst>
                    <a:ext uri="{FF2B5EF4-FFF2-40B4-BE49-F238E27FC236}">
                      <a16:creationId xmlns:a16="http://schemas.microsoft.com/office/drawing/2014/main" id="{1FB0D144-9E86-5B02-7ABD-065D7A14AEAE}"/>
                    </a:ext>
                  </a:extLst>
                </p:cNvPr>
                <p:cNvSpPr txBox="1">
                  <a:spLocks noRot="1" noChangeAspect="1" noMove="1" noResize="1" noEditPoints="1" noAdjustHandles="1" noChangeArrowheads="1" noChangeShapeType="1" noTextEdit="1"/>
                </p:cNvSpPr>
                <p:nvPr/>
              </p:nvSpPr>
              <p:spPr>
                <a:xfrm>
                  <a:off x="6358465" y="5219411"/>
                  <a:ext cx="551754" cy="76944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C64A424C-D259-4D29-50AF-A476A7FBBE5C}"/>
                    </a:ext>
                  </a:extLst>
                </p:cNvPr>
                <p:cNvSpPr txBox="1"/>
                <p:nvPr/>
              </p:nvSpPr>
              <p:spPr>
                <a:xfrm>
                  <a:off x="1902541" y="5228432"/>
                  <a:ext cx="55175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m:t>
                        </m:r>
                      </m:oMath>
                    </m:oMathPara>
                  </a14:m>
                  <a:endParaRPr lang="en-US" sz="4400" dirty="0"/>
                </a:p>
              </p:txBody>
            </p:sp>
          </mc:Choice>
          <mc:Fallback xmlns="">
            <p:sp>
              <p:nvSpPr>
                <p:cNvPr id="49" name="TextBox 48">
                  <a:extLst>
                    <a:ext uri="{FF2B5EF4-FFF2-40B4-BE49-F238E27FC236}">
                      <a16:creationId xmlns:a16="http://schemas.microsoft.com/office/drawing/2014/main" id="{C64A424C-D259-4D29-50AF-A476A7FBBE5C}"/>
                    </a:ext>
                  </a:extLst>
                </p:cNvPr>
                <p:cNvSpPr txBox="1">
                  <a:spLocks noRot="1" noChangeAspect="1" noMove="1" noResize="1" noEditPoints="1" noAdjustHandles="1" noChangeArrowheads="1" noChangeShapeType="1" noTextEdit="1"/>
                </p:cNvSpPr>
                <p:nvPr/>
              </p:nvSpPr>
              <p:spPr>
                <a:xfrm>
                  <a:off x="1902541" y="5228432"/>
                  <a:ext cx="551753" cy="769441"/>
                </a:xfrm>
                <a:prstGeom prst="rect">
                  <a:avLst/>
                </a:prstGeom>
                <a:blipFill>
                  <a:blip r:embed="rId16"/>
                  <a:stretch>
                    <a:fillRect/>
                  </a:stretch>
                </a:blipFill>
              </p:spPr>
              <p:txBody>
                <a:bodyPr/>
                <a:lstStyle/>
                <a:p>
                  <a:r>
                    <a:rPr lang="en-US">
                      <a:noFill/>
                    </a:rPr>
                    <a:t> </a:t>
                  </a:r>
                </a:p>
              </p:txBody>
            </p:sp>
          </mc:Fallback>
        </mc:AlternateContent>
        <p:cxnSp>
          <p:nvCxnSpPr>
            <p:cNvPr id="50" name="Straight Arrow Connector 49">
              <a:extLst>
                <a:ext uri="{FF2B5EF4-FFF2-40B4-BE49-F238E27FC236}">
                  <a16:creationId xmlns:a16="http://schemas.microsoft.com/office/drawing/2014/main" id="{2CD7764C-F58A-19A0-11B7-A2FE53A9AD1B}"/>
                </a:ext>
              </a:extLst>
            </p:cNvPr>
            <p:cNvCxnSpPr>
              <a:cxnSpLocks/>
            </p:cNvCxnSpPr>
            <p:nvPr/>
          </p:nvCxnSpPr>
          <p:spPr>
            <a:xfrm>
              <a:off x="5772955" y="5604132"/>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75034CC-E889-2805-A4C1-784A39A89257}"/>
                </a:ext>
              </a:extLst>
            </p:cNvPr>
            <p:cNvCxnSpPr>
              <a:cxnSpLocks/>
            </p:cNvCxnSpPr>
            <p:nvPr/>
          </p:nvCxnSpPr>
          <p:spPr>
            <a:xfrm>
              <a:off x="2582329" y="5613153"/>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52" name="Arrow: Down 51">
            <a:extLst>
              <a:ext uri="{FF2B5EF4-FFF2-40B4-BE49-F238E27FC236}">
                <a16:creationId xmlns:a16="http://schemas.microsoft.com/office/drawing/2014/main" id="{47C4E7D6-0E68-3D89-77ED-48D69F026002}"/>
              </a:ext>
            </a:extLst>
          </p:cNvPr>
          <p:cNvSpPr/>
          <p:nvPr/>
        </p:nvSpPr>
        <p:spPr>
          <a:xfrm rot="10800000">
            <a:off x="2512468" y="3204514"/>
            <a:ext cx="737701" cy="84131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DF8C81A8-579F-6C53-24F5-A93380636325}"/>
              </a:ext>
            </a:extLst>
          </p:cNvPr>
          <p:cNvSpPr txBox="1"/>
          <p:nvPr/>
        </p:nvSpPr>
        <p:spPr>
          <a:xfrm>
            <a:off x="462115" y="354175"/>
            <a:ext cx="2753446" cy="369332"/>
          </a:xfrm>
          <a:prstGeom prst="rect">
            <a:avLst/>
          </a:prstGeom>
          <a:noFill/>
        </p:spPr>
        <p:txBody>
          <a:bodyPr wrap="none" rtlCol="0">
            <a:spAutoFit/>
          </a:bodyPr>
          <a:lstStyle/>
          <a:p>
            <a:r>
              <a:rPr lang="en-US" dirty="0"/>
              <a:t>Measurement (projection)</a:t>
            </a:r>
          </a:p>
        </p:txBody>
      </p:sp>
      <p:sp>
        <p:nvSpPr>
          <p:cNvPr id="54" name="TextBox 53">
            <a:extLst>
              <a:ext uri="{FF2B5EF4-FFF2-40B4-BE49-F238E27FC236}">
                <a16:creationId xmlns:a16="http://schemas.microsoft.com/office/drawing/2014/main" id="{C97046B1-4B4E-4CB6-57E3-546B925A53D7}"/>
              </a:ext>
            </a:extLst>
          </p:cNvPr>
          <p:cNvSpPr txBox="1"/>
          <p:nvPr/>
        </p:nvSpPr>
        <p:spPr>
          <a:xfrm>
            <a:off x="6838334" y="375365"/>
            <a:ext cx="3418949" cy="369332"/>
          </a:xfrm>
          <a:prstGeom prst="rect">
            <a:avLst/>
          </a:prstGeom>
          <a:noFill/>
        </p:spPr>
        <p:txBody>
          <a:bodyPr wrap="none" rtlCol="0">
            <a:spAutoFit/>
          </a:bodyPr>
          <a:lstStyle/>
          <a:p>
            <a:r>
              <a:rPr lang="en-US" dirty="0"/>
              <a:t>Time evolution (unitary operation)</a:t>
            </a:r>
          </a:p>
        </p:txBody>
      </p:sp>
      <p:sp>
        <p:nvSpPr>
          <p:cNvPr id="55" name="TextBox 54">
            <a:extLst>
              <a:ext uri="{FF2B5EF4-FFF2-40B4-BE49-F238E27FC236}">
                <a16:creationId xmlns:a16="http://schemas.microsoft.com/office/drawing/2014/main" id="{9C0198F6-1FF7-3BBB-EBE2-9536611C4515}"/>
              </a:ext>
            </a:extLst>
          </p:cNvPr>
          <p:cNvSpPr txBox="1"/>
          <p:nvPr/>
        </p:nvSpPr>
        <p:spPr>
          <a:xfrm>
            <a:off x="462115" y="3608851"/>
            <a:ext cx="1501373" cy="369332"/>
          </a:xfrm>
          <a:prstGeom prst="rect">
            <a:avLst/>
          </a:prstGeom>
          <a:noFill/>
        </p:spPr>
        <p:txBody>
          <a:bodyPr wrap="none" rtlCol="0">
            <a:spAutoFit/>
          </a:bodyPr>
          <a:lstStyle/>
          <a:p>
            <a:r>
              <a:rPr lang="en-US" dirty="0"/>
              <a:t>Interpretation</a:t>
            </a:r>
          </a:p>
        </p:txBody>
      </p:sp>
      <p:sp>
        <p:nvSpPr>
          <p:cNvPr id="12" name="TextBox 11">
            <a:extLst>
              <a:ext uri="{FF2B5EF4-FFF2-40B4-BE49-F238E27FC236}">
                <a16:creationId xmlns:a16="http://schemas.microsoft.com/office/drawing/2014/main" id="{7FD65D24-9CC4-EFDA-9B87-5C860C157EF7}"/>
              </a:ext>
            </a:extLst>
          </p:cNvPr>
          <p:cNvSpPr txBox="1"/>
          <p:nvPr/>
        </p:nvSpPr>
        <p:spPr>
          <a:xfrm>
            <a:off x="6434293" y="3223601"/>
            <a:ext cx="4129290" cy="2246769"/>
          </a:xfrm>
          <a:prstGeom prst="rect">
            <a:avLst/>
          </a:prstGeom>
          <a:noFill/>
        </p:spPr>
        <p:txBody>
          <a:bodyPr wrap="square" rtlCol="0">
            <a:spAutoFit/>
          </a:bodyPr>
          <a:lstStyle/>
          <a:p>
            <a:r>
              <a:rPr lang="en-US" sz="2800" dirty="0">
                <a:solidFill>
                  <a:schemeClr val="accent5">
                    <a:lumMod val="50000"/>
                  </a:schemeClr>
                </a:solidFill>
                <a:latin typeface="Alice" panose="00000500000000000000" pitchFamily="2" charset="0"/>
              </a:rPr>
              <a:t>To understand quantum mechanics, we need a full account of what happens during a measurement</a:t>
            </a:r>
          </a:p>
        </p:txBody>
      </p:sp>
      <p:sp>
        <p:nvSpPr>
          <p:cNvPr id="16" name="Slide Number Placeholder 15">
            <a:extLst>
              <a:ext uri="{FF2B5EF4-FFF2-40B4-BE49-F238E27FC236}">
                <a16:creationId xmlns:a16="http://schemas.microsoft.com/office/drawing/2014/main" id="{2A95A755-D3B6-E7D5-450B-312ECB1FEBEE}"/>
              </a:ext>
            </a:extLst>
          </p:cNvPr>
          <p:cNvSpPr>
            <a:spLocks noGrp="1"/>
          </p:cNvSpPr>
          <p:nvPr>
            <p:ph type="sldNum" sz="quarter" idx="12"/>
          </p:nvPr>
        </p:nvSpPr>
        <p:spPr/>
        <p:txBody>
          <a:bodyPr/>
          <a:lstStyle/>
          <a:p>
            <a:fld id="{F47845EA-7733-40EE-B074-20032348B727}" type="slidenum">
              <a:rPr lang="en-US" smtClean="0"/>
              <a:t>4</a:t>
            </a:fld>
            <a:endParaRPr lang="en-US"/>
          </a:p>
        </p:txBody>
      </p:sp>
    </p:spTree>
    <p:extLst>
      <p:ext uri="{BB962C8B-B14F-4D97-AF65-F5344CB8AC3E}">
        <p14:creationId xmlns:p14="http://schemas.microsoft.com/office/powerpoint/2010/main" val="354893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48C2B1BB-B108-3287-B19E-D2535276971F}"/>
              </a:ext>
            </a:extLst>
          </p:cNvPr>
          <p:cNvSpPr>
            <a:spLocks noGrp="1"/>
          </p:cNvSpPr>
          <p:nvPr>
            <p:ph type="ftr" sz="quarter" idx="11"/>
          </p:nvPr>
        </p:nvSpPr>
        <p:spPr/>
        <p:txBody>
          <a:bodyPr/>
          <a:lstStyle/>
          <a:p>
            <a:r>
              <a:rPr lang="en-US"/>
              <a:t>Gabriele Carcassi and Christine A. Aidala - University of Michigan</a:t>
            </a:r>
          </a:p>
        </p:txBody>
      </p:sp>
      <p:pic>
        <p:nvPicPr>
          <p:cNvPr id="16" name="Picture 15">
            <a:extLst>
              <a:ext uri="{FF2B5EF4-FFF2-40B4-BE49-F238E27FC236}">
                <a16:creationId xmlns:a16="http://schemas.microsoft.com/office/drawing/2014/main" id="{1E8E3AFC-3F48-17A6-D11A-ABFA54C28F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3681" y="571118"/>
            <a:ext cx="1563742" cy="1531320"/>
          </a:xfrm>
          <a:prstGeom prst="rect">
            <a:avLst/>
          </a:prstGeom>
        </p:spPr>
      </p:pic>
      <p:pic>
        <p:nvPicPr>
          <p:cNvPr id="18" name="Picture 17">
            <a:extLst>
              <a:ext uri="{FF2B5EF4-FFF2-40B4-BE49-F238E27FC236}">
                <a16:creationId xmlns:a16="http://schemas.microsoft.com/office/drawing/2014/main" id="{B7B2F853-D568-1A28-53CE-48E80EF66E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89166" y="490972"/>
            <a:ext cx="1688230" cy="1691613"/>
          </a:xfrm>
          <a:prstGeom prst="rect">
            <a:avLst/>
          </a:prstGeom>
        </p:spPr>
      </p:pic>
      <p:pic>
        <p:nvPicPr>
          <p:cNvPr id="20" name="Picture 19">
            <a:extLst>
              <a:ext uri="{FF2B5EF4-FFF2-40B4-BE49-F238E27FC236}">
                <a16:creationId xmlns:a16="http://schemas.microsoft.com/office/drawing/2014/main" id="{10EB7176-389D-4753-7FAE-A2E46F336F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1150" y="519011"/>
            <a:ext cx="1635535" cy="1635535"/>
          </a:xfrm>
          <a:prstGeom prst="rect">
            <a:avLst/>
          </a:prstGeom>
        </p:spPr>
      </p:pic>
      <p:grpSp>
        <p:nvGrpSpPr>
          <p:cNvPr id="25" name="Group 24">
            <a:extLst>
              <a:ext uri="{FF2B5EF4-FFF2-40B4-BE49-F238E27FC236}">
                <a16:creationId xmlns:a16="http://schemas.microsoft.com/office/drawing/2014/main" id="{486795D2-137D-CDEC-E094-2B731DF3DD80}"/>
              </a:ext>
            </a:extLst>
          </p:cNvPr>
          <p:cNvGrpSpPr/>
          <p:nvPr/>
        </p:nvGrpSpPr>
        <p:grpSpPr>
          <a:xfrm>
            <a:off x="3308974" y="2403205"/>
            <a:ext cx="2787072" cy="1654479"/>
            <a:chOff x="5805742" y="391272"/>
            <a:chExt cx="6034533" cy="3582257"/>
          </a:xfrm>
        </p:grpSpPr>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A872450-99A9-5AE0-7B3E-123F1083E4EE}"/>
                    </a:ext>
                  </a:extLst>
                </p:cNvPr>
                <p:cNvSpPr txBox="1"/>
                <p:nvPr/>
              </p:nvSpPr>
              <p:spPr>
                <a:xfrm>
                  <a:off x="5805742" y="1375973"/>
                  <a:ext cx="1039435" cy="7996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cap="all" smtClean="0">
                                <a:latin typeface="Cambria Math" panose="02040503050406030204" pitchFamily="18" charset="0"/>
                              </a:rPr>
                              <m:t>𝐼</m:t>
                            </m:r>
                          </m:sub>
                        </m:sSub>
                      </m:oMath>
                    </m:oMathPara>
                  </a14:m>
                  <a:endParaRPr lang="en-US" dirty="0"/>
                </a:p>
              </p:txBody>
            </p:sp>
          </mc:Choice>
          <mc:Fallback xmlns="">
            <p:sp>
              <p:nvSpPr>
                <p:cNvPr id="26" name="TextBox 25">
                  <a:extLst>
                    <a:ext uri="{FF2B5EF4-FFF2-40B4-BE49-F238E27FC236}">
                      <a16:creationId xmlns:a16="http://schemas.microsoft.com/office/drawing/2014/main" id="{4A872450-99A9-5AE0-7B3E-123F1083E4EE}"/>
                    </a:ext>
                  </a:extLst>
                </p:cNvPr>
                <p:cNvSpPr txBox="1">
                  <a:spLocks noRot="1" noChangeAspect="1" noMove="1" noResize="1" noEditPoints="1" noAdjustHandles="1" noChangeArrowheads="1" noChangeShapeType="1" noTextEdit="1"/>
                </p:cNvSpPr>
                <p:nvPr/>
              </p:nvSpPr>
              <p:spPr>
                <a:xfrm>
                  <a:off x="5805742" y="1375973"/>
                  <a:ext cx="1039435" cy="799673"/>
                </a:xfrm>
                <a:prstGeom prst="rect">
                  <a:avLst/>
                </a:prstGeom>
                <a:blipFill>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AF7461-662C-B6C8-20A3-1A97408044DA}"/>
                    </a:ext>
                  </a:extLst>
                </p:cNvPr>
                <p:cNvSpPr txBox="1"/>
                <p:nvPr/>
              </p:nvSpPr>
              <p:spPr>
                <a:xfrm>
                  <a:off x="10441958" y="391272"/>
                  <a:ext cx="1398317" cy="85118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sub>
                        </m:sSub>
                      </m:oMath>
                    </m:oMathPara>
                  </a14:m>
                  <a:endParaRPr lang="en-US" dirty="0"/>
                </a:p>
              </p:txBody>
            </p:sp>
          </mc:Choice>
          <mc:Fallback xmlns="">
            <p:sp>
              <p:nvSpPr>
                <p:cNvPr id="27" name="TextBox 26">
                  <a:extLst>
                    <a:ext uri="{FF2B5EF4-FFF2-40B4-BE49-F238E27FC236}">
                      <a16:creationId xmlns:a16="http://schemas.microsoft.com/office/drawing/2014/main" id="{2FAF7461-662C-B6C8-20A3-1A97408044DA}"/>
                    </a:ext>
                  </a:extLst>
                </p:cNvPr>
                <p:cNvSpPr txBox="1">
                  <a:spLocks noRot="1" noChangeAspect="1" noMove="1" noResize="1" noEditPoints="1" noAdjustHandles="1" noChangeArrowheads="1" noChangeShapeType="1" noTextEdit="1"/>
                </p:cNvSpPr>
                <p:nvPr/>
              </p:nvSpPr>
              <p:spPr>
                <a:xfrm>
                  <a:off x="10441958" y="391272"/>
                  <a:ext cx="1398317" cy="851181"/>
                </a:xfrm>
                <a:prstGeom prst="rect">
                  <a:avLst/>
                </a:prstGeom>
                <a:blipFill>
                  <a:blip r:embed="rId6"/>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3F08D91-2998-0531-25CC-9356C9DD0F3C}"/>
                    </a:ext>
                  </a:extLst>
                </p:cNvPr>
                <p:cNvSpPr txBox="1"/>
                <p:nvPr/>
              </p:nvSpPr>
              <p:spPr>
                <a:xfrm>
                  <a:off x="10441958" y="1317751"/>
                  <a:ext cx="1398317" cy="85118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sub>
                        </m:sSub>
                      </m:oMath>
                    </m:oMathPara>
                  </a14:m>
                  <a:endParaRPr lang="en-US" dirty="0"/>
                </a:p>
              </p:txBody>
            </p:sp>
          </mc:Choice>
          <mc:Fallback xmlns="">
            <p:sp>
              <p:nvSpPr>
                <p:cNvPr id="28" name="TextBox 27">
                  <a:extLst>
                    <a:ext uri="{FF2B5EF4-FFF2-40B4-BE49-F238E27FC236}">
                      <a16:creationId xmlns:a16="http://schemas.microsoft.com/office/drawing/2014/main" id="{23F08D91-2998-0531-25CC-9356C9DD0F3C}"/>
                    </a:ext>
                  </a:extLst>
                </p:cNvPr>
                <p:cNvSpPr txBox="1">
                  <a:spLocks noRot="1" noChangeAspect="1" noMove="1" noResize="1" noEditPoints="1" noAdjustHandles="1" noChangeArrowheads="1" noChangeShapeType="1" noTextEdit="1"/>
                </p:cNvSpPr>
                <p:nvPr/>
              </p:nvSpPr>
              <p:spPr>
                <a:xfrm>
                  <a:off x="10441958" y="1317751"/>
                  <a:ext cx="1398317" cy="851181"/>
                </a:xfrm>
                <a:prstGeom prst="rect">
                  <a:avLst/>
                </a:prstGeom>
                <a:blipFill>
                  <a:blip r:embed="rId7"/>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00528A-E6DC-40A3-1A94-6040083E71C7}"/>
                    </a:ext>
                  </a:extLst>
                </p:cNvPr>
                <p:cNvSpPr txBox="1"/>
                <p:nvPr/>
              </p:nvSpPr>
              <p:spPr>
                <a:xfrm>
                  <a:off x="10441958" y="2244233"/>
                  <a:ext cx="1398317" cy="853956"/>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sub>
                        </m:sSub>
                      </m:oMath>
                    </m:oMathPara>
                  </a14:m>
                  <a:endParaRPr lang="en-US" dirty="0"/>
                </a:p>
              </p:txBody>
            </p:sp>
          </mc:Choice>
          <mc:Fallback xmlns="">
            <p:sp>
              <p:nvSpPr>
                <p:cNvPr id="29" name="TextBox 28">
                  <a:extLst>
                    <a:ext uri="{FF2B5EF4-FFF2-40B4-BE49-F238E27FC236}">
                      <a16:creationId xmlns:a16="http://schemas.microsoft.com/office/drawing/2014/main" id="{A500528A-E6DC-40A3-1A94-6040083E71C7}"/>
                    </a:ext>
                  </a:extLst>
                </p:cNvPr>
                <p:cNvSpPr txBox="1">
                  <a:spLocks noRot="1" noChangeAspect="1" noMove="1" noResize="1" noEditPoints="1" noAdjustHandles="1" noChangeArrowheads="1" noChangeShapeType="1" noTextEdit="1"/>
                </p:cNvSpPr>
                <p:nvPr/>
              </p:nvSpPr>
              <p:spPr>
                <a:xfrm>
                  <a:off x="10441958" y="2244233"/>
                  <a:ext cx="1398317" cy="853956"/>
                </a:xfrm>
                <a:prstGeom prst="rect">
                  <a:avLst/>
                </a:prstGeom>
                <a:blipFill>
                  <a:blip r:embed="rId8"/>
                  <a:stretch>
                    <a:fillRect b="-78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Rectangle 29">
                  <a:extLst>
                    <a:ext uri="{FF2B5EF4-FFF2-40B4-BE49-F238E27FC236}">
                      <a16:creationId xmlns:a16="http://schemas.microsoft.com/office/drawing/2014/main" id="{E9B8757A-0BF3-A744-CC92-F867CF39ACD6}"/>
                    </a:ext>
                  </a:extLst>
                </p:cNvPr>
                <p:cNvSpPr/>
                <p:nvPr/>
              </p:nvSpPr>
              <p:spPr>
                <a:xfrm>
                  <a:off x="7389325" y="1082971"/>
                  <a:ext cx="2310580" cy="1632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Measurement</a:t>
                  </a:r>
                </a:p>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r>
                              <a:rPr lang="en-US" sz="1100" b="0" i="1" smtClean="0">
                                <a:latin typeface="Cambria Math" panose="02040503050406030204" pitchFamily="18" charset="0"/>
                              </a:rPr>
                              <m:t>3</m:t>
                            </m:r>
                          </m:sub>
                        </m:sSub>
                        <m:r>
                          <a:rPr lang="en-US" sz="1100" b="0" i="1" smtClean="0">
                            <a:latin typeface="Cambria Math" panose="02040503050406030204" pitchFamily="18" charset="0"/>
                          </a:rPr>
                          <m:t>,…</m:t>
                        </m:r>
                      </m:oMath>
                    </m:oMathPara>
                  </a14:m>
                  <a:endParaRPr lang="en-US" sz="1100" dirty="0"/>
                </a:p>
              </p:txBody>
            </p:sp>
          </mc:Choice>
          <mc:Fallback>
            <p:sp>
              <p:nvSpPr>
                <p:cNvPr id="30" name="Rectangle 29">
                  <a:extLst>
                    <a:ext uri="{FF2B5EF4-FFF2-40B4-BE49-F238E27FC236}">
                      <a16:creationId xmlns:a16="http://schemas.microsoft.com/office/drawing/2014/main" id="{E9B8757A-0BF3-A744-CC92-F867CF39ACD6}"/>
                    </a:ext>
                  </a:extLst>
                </p:cNvPr>
                <p:cNvSpPr>
                  <a:spLocks noRot="1" noChangeAspect="1" noMove="1" noResize="1" noEditPoints="1" noAdjustHandles="1" noChangeArrowheads="1" noChangeShapeType="1" noTextEdit="1"/>
                </p:cNvSpPr>
                <p:nvPr/>
              </p:nvSpPr>
              <p:spPr>
                <a:xfrm>
                  <a:off x="7389325" y="1082971"/>
                  <a:ext cx="2310580" cy="1632155"/>
                </a:xfrm>
                <a:prstGeom prst="rect">
                  <a:avLst/>
                </a:prstGeom>
                <a:blipFill>
                  <a:blip r:embed="rId9"/>
                  <a:stretch>
                    <a:fillRect/>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436B04E7-A901-67A7-D561-C4A58216F622}"/>
                </a:ext>
              </a:extLst>
            </p:cNvPr>
            <p:cNvCxnSpPr/>
            <p:nvPr/>
          </p:nvCxnSpPr>
          <p:spPr>
            <a:xfrm flipV="1">
              <a:off x="9861755" y="1098885"/>
              <a:ext cx="580203" cy="50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F6B823B8-54BB-54F0-A786-735955B5DDBC}"/>
                </a:ext>
              </a:extLst>
            </p:cNvPr>
            <p:cNvCxnSpPr>
              <a:cxnSpLocks/>
            </p:cNvCxnSpPr>
            <p:nvPr/>
          </p:nvCxnSpPr>
          <p:spPr>
            <a:xfrm>
              <a:off x="9860168" y="1980229"/>
              <a:ext cx="580203" cy="50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E0E47F3-A9FB-1022-F569-A4320BBC6A12}"/>
                </a:ext>
              </a:extLst>
            </p:cNvPr>
            <p:cNvCxnSpPr>
              <a:cxnSpLocks/>
            </p:cNvCxnSpPr>
            <p:nvPr/>
          </p:nvCxnSpPr>
          <p:spPr>
            <a:xfrm>
              <a:off x="9860168" y="1784564"/>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816A56F-0D07-DA2A-02E8-D06A698F16B5}"/>
                    </a:ext>
                  </a:extLst>
                </p:cNvPr>
                <p:cNvSpPr txBox="1"/>
                <p:nvPr/>
              </p:nvSpPr>
              <p:spPr>
                <a:xfrm>
                  <a:off x="9860168" y="950945"/>
                  <a:ext cx="694993" cy="499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𝑝</m:t>
                            </m:r>
                          </m:e>
                          <m:sub>
                            <m:r>
                              <a:rPr lang="en-US" sz="900" b="0" i="1" smtClean="0">
                                <a:latin typeface="Cambria Math" panose="02040503050406030204" pitchFamily="18" charset="0"/>
                              </a:rPr>
                              <m:t>1</m:t>
                            </m:r>
                          </m:sub>
                        </m:sSub>
                      </m:oMath>
                    </m:oMathPara>
                  </a14:m>
                  <a:endParaRPr lang="en-US" sz="900" dirty="0"/>
                </a:p>
              </p:txBody>
            </p:sp>
          </mc:Choice>
          <mc:Fallback xmlns="">
            <p:sp>
              <p:nvSpPr>
                <p:cNvPr id="34" name="TextBox 33">
                  <a:extLst>
                    <a:ext uri="{FF2B5EF4-FFF2-40B4-BE49-F238E27FC236}">
                      <a16:creationId xmlns:a16="http://schemas.microsoft.com/office/drawing/2014/main" id="{A816A56F-0D07-DA2A-02E8-D06A698F16B5}"/>
                    </a:ext>
                  </a:extLst>
                </p:cNvPr>
                <p:cNvSpPr txBox="1">
                  <a:spLocks noRot="1" noChangeAspect="1" noMove="1" noResize="1" noEditPoints="1" noAdjustHandles="1" noChangeArrowheads="1" noChangeShapeType="1" noTextEdit="1"/>
                </p:cNvSpPr>
                <p:nvPr/>
              </p:nvSpPr>
              <p:spPr>
                <a:xfrm>
                  <a:off x="9860168" y="950945"/>
                  <a:ext cx="694993" cy="49979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BBF92B8-7033-6080-90D9-8CE219214F20}"/>
                    </a:ext>
                  </a:extLst>
                </p:cNvPr>
                <p:cNvSpPr txBox="1"/>
                <p:nvPr/>
              </p:nvSpPr>
              <p:spPr>
                <a:xfrm>
                  <a:off x="9980654" y="1389192"/>
                  <a:ext cx="700824" cy="499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𝑝</m:t>
                            </m:r>
                          </m:e>
                          <m:sub>
                            <m:r>
                              <a:rPr lang="en-US" sz="900" b="0" i="1" smtClean="0">
                                <a:latin typeface="Cambria Math" panose="02040503050406030204" pitchFamily="18" charset="0"/>
                              </a:rPr>
                              <m:t>2</m:t>
                            </m:r>
                          </m:sub>
                        </m:sSub>
                      </m:oMath>
                    </m:oMathPara>
                  </a14:m>
                  <a:endParaRPr lang="en-US" sz="900" dirty="0"/>
                </a:p>
              </p:txBody>
            </p:sp>
          </mc:Choice>
          <mc:Fallback xmlns="">
            <p:sp>
              <p:nvSpPr>
                <p:cNvPr id="35" name="TextBox 34">
                  <a:extLst>
                    <a:ext uri="{FF2B5EF4-FFF2-40B4-BE49-F238E27FC236}">
                      <a16:creationId xmlns:a16="http://schemas.microsoft.com/office/drawing/2014/main" id="{6BBF92B8-7033-6080-90D9-8CE219214F20}"/>
                    </a:ext>
                  </a:extLst>
                </p:cNvPr>
                <p:cNvSpPr txBox="1">
                  <a:spLocks noRot="1" noChangeAspect="1" noMove="1" noResize="1" noEditPoints="1" noAdjustHandles="1" noChangeArrowheads="1" noChangeShapeType="1" noTextEdit="1"/>
                </p:cNvSpPr>
                <p:nvPr/>
              </p:nvSpPr>
              <p:spPr>
                <a:xfrm>
                  <a:off x="9980654" y="1389192"/>
                  <a:ext cx="700824" cy="49979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7443ED0-0E78-77F6-9913-8A0C825A7504}"/>
                    </a:ext>
                  </a:extLst>
                </p:cNvPr>
                <p:cNvSpPr txBox="1"/>
                <p:nvPr/>
              </p:nvSpPr>
              <p:spPr>
                <a:xfrm>
                  <a:off x="10090423" y="1847954"/>
                  <a:ext cx="700824" cy="499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𝑝</m:t>
                            </m:r>
                          </m:e>
                          <m:sub>
                            <m:r>
                              <a:rPr lang="en-US" sz="900" b="0" i="1" smtClean="0">
                                <a:latin typeface="Cambria Math" panose="02040503050406030204" pitchFamily="18" charset="0"/>
                              </a:rPr>
                              <m:t>3</m:t>
                            </m:r>
                          </m:sub>
                        </m:sSub>
                      </m:oMath>
                    </m:oMathPara>
                  </a14:m>
                  <a:endParaRPr lang="en-US" sz="900" dirty="0"/>
                </a:p>
              </p:txBody>
            </p:sp>
          </mc:Choice>
          <mc:Fallback xmlns="">
            <p:sp>
              <p:nvSpPr>
                <p:cNvPr id="36" name="TextBox 35">
                  <a:extLst>
                    <a:ext uri="{FF2B5EF4-FFF2-40B4-BE49-F238E27FC236}">
                      <a16:creationId xmlns:a16="http://schemas.microsoft.com/office/drawing/2014/main" id="{C7443ED0-0E78-77F6-9913-8A0C825A7504}"/>
                    </a:ext>
                  </a:extLst>
                </p:cNvPr>
                <p:cNvSpPr txBox="1">
                  <a:spLocks noRot="1" noChangeAspect="1" noMove="1" noResize="1" noEditPoints="1" noAdjustHandles="1" noChangeArrowheads="1" noChangeShapeType="1" noTextEdit="1"/>
                </p:cNvSpPr>
                <p:nvPr/>
              </p:nvSpPr>
              <p:spPr>
                <a:xfrm>
                  <a:off x="10090423" y="1847954"/>
                  <a:ext cx="700824" cy="49979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9E70F69-B59F-676F-6271-F3228BC81C26}"/>
                    </a:ext>
                  </a:extLst>
                </p:cNvPr>
                <p:cNvSpPr txBox="1"/>
                <p:nvPr/>
              </p:nvSpPr>
              <p:spPr>
                <a:xfrm>
                  <a:off x="10730883" y="3173856"/>
                  <a:ext cx="889219" cy="79967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A9E70F69-B59F-676F-6271-F3228BC81C26}"/>
                    </a:ext>
                  </a:extLst>
                </p:cNvPr>
                <p:cNvSpPr txBox="1">
                  <a:spLocks noRot="1" noChangeAspect="1" noMove="1" noResize="1" noEditPoints="1" noAdjustHandles="1" noChangeArrowheads="1" noChangeShapeType="1" noTextEdit="1"/>
                </p:cNvSpPr>
                <p:nvPr/>
              </p:nvSpPr>
              <p:spPr>
                <a:xfrm>
                  <a:off x="10730883" y="3173856"/>
                  <a:ext cx="889219" cy="799673"/>
                </a:xfrm>
                <a:prstGeom prst="rect">
                  <a:avLst/>
                </a:prstGeom>
                <a:blipFill>
                  <a:blip r:embed="rId13"/>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E136991-5FAC-7CEB-6C31-29ACF5DE3EE4}"/>
                </a:ext>
              </a:extLst>
            </p:cNvPr>
            <p:cNvCxnSpPr>
              <a:cxnSpLocks/>
            </p:cNvCxnSpPr>
            <p:nvPr/>
          </p:nvCxnSpPr>
          <p:spPr>
            <a:xfrm>
              <a:off x="9860168" y="2216854"/>
              <a:ext cx="580203" cy="88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AD3B908-86C3-9303-8ECA-E26620159A92}"/>
                </a:ext>
              </a:extLst>
            </p:cNvPr>
            <p:cNvCxnSpPr>
              <a:cxnSpLocks/>
            </p:cNvCxnSpPr>
            <p:nvPr/>
          </p:nvCxnSpPr>
          <p:spPr>
            <a:xfrm>
              <a:off x="6669542" y="1793585"/>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D846FFA0-41C0-267B-F552-CC3498B58EF3}"/>
                  </a:ext>
                </a:extLst>
              </p:cNvPr>
              <p:cNvSpPr/>
              <p:nvPr/>
            </p:nvSpPr>
            <p:spPr>
              <a:xfrm>
                <a:off x="10170376" y="1125385"/>
                <a:ext cx="422787" cy="422787"/>
              </a:xfrm>
              <a:prstGeom prst="ellips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sup>
                      </m:sSup>
                    </m:oMath>
                  </m:oMathPara>
                </a14:m>
                <a:endParaRPr lang="en-US" dirty="0"/>
              </a:p>
            </p:txBody>
          </p:sp>
        </mc:Choice>
        <mc:Fallback xmlns="">
          <p:sp>
            <p:nvSpPr>
              <p:cNvPr id="42" name="Oval 41">
                <a:extLst>
                  <a:ext uri="{FF2B5EF4-FFF2-40B4-BE49-F238E27FC236}">
                    <a16:creationId xmlns:a16="http://schemas.microsoft.com/office/drawing/2014/main" id="{D846FFA0-41C0-267B-F552-CC3498B58EF3}"/>
                  </a:ext>
                </a:extLst>
              </p:cNvPr>
              <p:cNvSpPr>
                <a:spLocks noRot="1" noChangeAspect="1" noMove="1" noResize="1" noEditPoints="1" noAdjustHandles="1" noChangeArrowheads="1" noChangeShapeType="1" noTextEdit="1"/>
              </p:cNvSpPr>
              <p:nvPr/>
            </p:nvSpPr>
            <p:spPr>
              <a:xfrm>
                <a:off x="10170376" y="1125385"/>
                <a:ext cx="422787" cy="422787"/>
              </a:xfrm>
              <a:prstGeom prst="ellipse">
                <a:avLst/>
              </a:prstGeom>
              <a:blipFill>
                <a:blip r:embed="rId14"/>
                <a:stretch>
                  <a:fillRect/>
                </a:stretch>
              </a:blipFill>
            </p:spPr>
            <p:txBody>
              <a:bodyPr/>
              <a:lstStyle/>
              <a:p>
                <a:r>
                  <a:rPr lang="en-US">
                    <a:noFill/>
                  </a:rPr>
                  <a:t> </a:t>
                </a:r>
              </a:p>
            </p:txBody>
          </p:sp>
        </mc:Fallback>
      </mc:AlternateContent>
      <p:grpSp>
        <p:nvGrpSpPr>
          <p:cNvPr id="43" name="Group 42">
            <a:extLst>
              <a:ext uri="{FF2B5EF4-FFF2-40B4-BE49-F238E27FC236}">
                <a16:creationId xmlns:a16="http://schemas.microsoft.com/office/drawing/2014/main" id="{A3B2484C-F0E2-3A01-0540-2BAFECDA77AF}"/>
              </a:ext>
            </a:extLst>
          </p:cNvPr>
          <p:cNvGrpSpPr/>
          <p:nvPr/>
        </p:nvGrpSpPr>
        <p:grpSpPr>
          <a:xfrm>
            <a:off x="405056" y="2403205"/>
            <a:ext cx="2787072" cy="1654479"/>
            <a:chOff x="5805742" y="391272"/>
            <a:chExt cx="6034533" cy="3582257"/>
          </a:xfrm>
        </p:grpSpPr>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BDBF99E8-ACA3-7E35-94F8-15F240170602}"/>
                    </a:ext>
                  </a:extLst>
                </p:cNvPr>
                <p:cNvSpPr txBox="1"/>
                <p:nvPr/>
              </p:nvSpPr>
              <p:spPr>
                <a:xfrm>
                  <a:off x="5805742" y="1375973"/>
                  <a:ext cx="1039435" cy="7996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cap="all" smtClean="0">
                                <a:latin typeface="Cambria Math" panose="02040503050406030204" pitchFamily="18" charset="0"/>
                              </a:rPr>
                              <m:t>𝐼</m:t>
                            </m:r>
                          </m:sub>
                        </m:sSub>
                      </m:oMath>
                    </m:oMathPara>
                  </a14:m>
                  <a:endParaRPr lang="en-US" dirty="0"/>
                </a:p>
              </p:txBody>
            </p:sp>
          </mc:Choice>
          <mc:Fallback xmlns="">
            <p:sp>
              <p:nvSpPr>
                <p:cNvPr id="44" name="TextBox 43">
                  <a:extLst>
                    <a:ext uri="{FF2B5EF4-FFF2-40B4-BE49-F238E27FC236}">
                      <a16:creationId xmlns:a16="http://schemas.microsoft.com/office/drawing/2014/main" id="{BDBF99E8-ACA3-7E35-94F8-15F240170602}"/>
                    </a:ext>
                  </a:extLst>
                </p:cNvPr>
                <p:cNvSpPr txBox="1">
                  <a:spLocks noRot="1" noChangeAspect="1" noMove="1" noResize="1" noEditPoints="1" noAdjustHandles="1" noChangeArrowheads="1" noChangeShapeType="1" noTextEdit="1"/>
                </p:cNvSpPr>
                <p:nvPr/>
              </p:nvSpPr>
              <p:spPr>
                <a:xfrm>
                  <a:off x="5805742" y="1375973"/>
                  <a:ext cx="1039435" cy="799673"/>
                </a:xfrm>
                <a:prstGeom prst="rect">
                  <a:avLst/>
                </a:prstGeom>
                <a:blipFill>
                  <a:blip r:embed="rId1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93557DE-F392-6423-5472-63286A491331}"/>
                    </a:ext>
                  </a:extLst>
                </p:cNvPr>
                <p:cNvSpPr txBox="1"/>
                <p:nvPr/>
              </p:nvSpPr>
              <p:spPr>
                <a:xfrm>
                  <a:off x="10441958" y="391272"/>
                  <a:ext cx="1398317" cy="85118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sub>
                        </m:sSub>
                      </m:oMath>
                    </m:oMathPara>
                  </a14:m>
                  <a:endParaRPr lang="en-US" dirty="0"/>
                </a:p>
              </p:txBody>
            </p:sp>
          </mc:Choice>
          <mc:Fallback xmlns="">
            <p:sp>
              <p:nvSpPr>
                <p:cNvPr id="45" name="TextBox 44">
                  <a:extLst>
                    <a:ext uri="{FF2B5EF4-FFF2-40B4-BE49-F238E27FC236}">
                      <a16:creationId xmlns:a16="http://schemas.microsoft.com/office/drawing/2014/main" id="{F93557DE-F392-6423-5472-63286A491331}"/>
                    </a:ext>
                  </a:extLst>
                </p:cNvPr>
                <p:cNvSpPr txBox="1">
                  <a:spLocks noRot="1" noChangeAspect="1" noMove="1" noResize="1" noEditPoints="1" noAdjustHandles="1" noChangeArrowheads="1" noChangeShapeType="1" noTextEdit="1"/>
                </p:cNvSpPr>
                <p:nvPr/>
              </p:nvSpPr>
              <p:spPr>
                <a:xfrm>
                  <a:off x="10441958" y="391272"/>
                  <a:ext cx="1398317" cy="851181"/>
                </a:xfrm>
                <a:prstGeom prst="rect">
                  <a:avLst/>
                </a:prstGeom>
                <a:blipFill>
                  <a:blip r:embed="rId16"/>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149DF055-964C-4152-6F0D-15C0DDDE9C5A}"/>
                    </a:ext>
                  </a:extLst>
                </p:cNvPr>
                <p:cNvSpPr txBox="1"/>
                <p:nvPr/>
              </p:nvSpPr>
              <p:spPr>
                <a:xfrm>
                  <a:off x="10441958" y="1317751"/>
                  <a:ext cx="1398317" cy="85118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sub>
                        </m:sSub>
                      </m:oMath>
                    </m:oMathPara>
                  </a14:m>
                  <a:endParaRPr lang="en-US" dirty="0"/>
                </a:p>
              </p:txBody>
            </p:sp>
          </mc:Choice>
          <mc:Fallback xmlns="">
            <p:sp>
              <p:nvSpPr>
                <p:cNvPr id="46" name="TextBox 45">
                  <a:extLst>
                    <a:ext uri="{FF2B5EF4-FFF2-40B4-BE49-F238E27FC236}">
                      <a16:creationId xmlns:a16="http://schemas.microsoft.com/office/drawing/2014/main" id="{149DF055-964C-4152-6F0D-15C0DDDE9C5A}"/>
                    </a:ext>
                  </a:extLst>
                </p:cNvPr>
                <p:cNvSpPr txBox="1">
                  <a:spLocks noRot="1" noChangeAspect="1" noMove="1" noResize="1" noEditPoints="1" noAdjustHandles="1" noChangeArrowheads="1" noChangeShapeType="1" noTextEdit="1"/>
                </p:cNvSpPr>
                <p:nvPr/>
              </p:nvSpPr>
              <p:spPr>
                <a:xfrm>
                  <a:off x="10441958" y="1317751"/>
                  <a:ext cx="1398317" cy="851181"/>
                </a:xfrm>
                <a:prstGeom prst="rect">
                  <a:avLst/>
                </a:prstGeom>
                <a:blipFill>
                  <a:blip r:embed="rId17"/>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17E8EAA-CBD1-5EEF-AF60-079E82E33D9E}"/>
                    </a:ext>
                  </a:extLst>
                </p:cNvPr>
                <p:cNvSpPr txBox="1"/>
                <p:nvPr/>
              </p:nvSpPr>
              <p:spPr>
                <a:xfrm>
                  <a:off x="10441958" y="2244233"/>
                  <a:ext cx="1398317" cy="853956"/>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sub>
                        </m:sSub>
                      </m:oMath>
                    </m:oMathPara>
                  </a14:m>
                  <a:endParaRPr lang="en-US" dirty="0"/>
                </a:p>
              </p:txBody>
            </p:sp>
          </mc:Choice>
          <mc:Fallback xmlns="">
            <p:sp>
              <p:nvSpPr>
                <p:cNvPr id="47" name="TextBox 46">
                  <a:extLst>
                    <a:ext uri="{FF2B5EF4-FFF2-40B4-BE49-F238E27FC236}">
                      <a16:creationId xmlns:a16="http://schemas.microsoft.com/office/drawing/2014/main" id="{317E8EAA-CBD1-5EEF-AF60-079E82E33D9E}"/>
                    </a:ext>
                  </a:extLst>
                </p:cNvPr>
                <p:cNvSpPr txBox="1">
                  <a:spLocks noRot="1" noChangeAspect="1" noMove="1" noResize="1" noEditPoints="1" noAdjustHandles="1" noChangeArrowheads="1" noChangeShapeType="1" noTextEdit="1"/>
                </p:cNvSpPr>
                <p:nvPr/>
              </p:nvSpPr>
              <p:spPr>
                <a:xfrm>
                  <a:off x="10441958" y="2244233"/>
                  <a:ext cx="1398317" cy="853956"/>
                </a:xfrm>
                <a:prstGeom prst="rect">
                  <a:avLst/>
                </a:prstGeom>
                <a:blipFill>
                  <a:blip r:embed="rId18"/>
                  <a:stretch>
                    <a:fillRect b="-78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8" name="Rectangle 47">
                  <a:extLst>
                    <a:ext uri="{FF2B5EF4-FFF2-40B4-BE49-F238E27FC236}">
                      <a16:creationId xmlns:a16="http://schemas.microsoft.com/office/drawing/2014/main" id="{1ABAD433-6CFA-DEFB-BCE9-2A9C9BF10A61}"/>
                    </a:ext>
                  </a:extLst>
                </p:cNvPr>
                <p:cNvSpPr/>
                <p:nvPr/>
              </p:nvSpPr>
              <p:spPr>
                <a:xfrm>
                  <a:off x="7389325" y="1082971"/>
                  <a:ext cx="2310580" cy="1632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Measurement</a:t>
                  </a:r>
                </a:p>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r>
                              <a:rPr lang="en-US" sz="1100" b="0" i="1" smtClean="0">
                                <a:latin typeface="Cambria Math" panose="02040503050406030204" pitchFamily="18" charset="0"/>
                              </a:rPr>
                              <m:t>3</m:t>
                            </m:r>
                          </m:sub>
                        </m:sSub>
                        <m:r>
                          <a:rPr lang="en-US" sz="1100" b="0" i="1" smtClean="0">
                            <a:latin typeface="Cambria Math" panose="02040503050406030204" pitchFamily="18" charset="0"/>
                          </a:rPr>
                          <m:t>,…</m:t>
                        </m:r>
                      </m:oMath>
                    </m:oMathPara>
                  </a14:m>
                  <a:endParaRPr lang="en-US" sz="1100" dirty="0"/>
                </a:p>
              </p:txBody>
            </p:sp>
          </mc:Choice>
          <mc:Fallback>
            <p:sp>
              <p:nvSpPr>
                <p:cNvPr id="48" name="Rectangle 47">
                  <a:extLst>
                    <a:ext uri="{FF2B5EF4-FFF2-40B4-BE49-F238E27FC236}">
                      <a16:creationId xmlns:a16="http://schemas.microsoft.com/office/drawing/2014/main" id="{1ABAD433-6CFA-DEFB-BCE9-2A9C9BF10A61}"/>
                    </a:ext>
                  </a:extLst>
                </p:cNvPr>
                <p:cNvSpPr>
                  <a:spLocks noRot="1" noChangeAspect="1" noMove="1" noResize="1" noEditPoints="1" noAdjustHandles="1" noChangeArrowheads="1" noChangeShapeType="1" noTextEdit="1"/>
                </p:cNvSpPr>
                <p:nvPr/>
              </p:nvSpPr>
              <p:spPr>
                <a:xfrm>
                  <a:off x="7389325" y="1082971"/>
                  <a:ext cx="2310580" cy="1632155"/>
                </a:xfrm>
                <a:prstGeom prst="rect">
                  <a:avLst/>
                </a:prstGeom>
                <a:blipFill>
                  <a:blip r:embed="rId9"/>
                  <a:stretch>
                    <a:fillRect/>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DF688230-6010-E2FD-682E-286C0B246A37}"/>
                </a:ext>
              </a:extLst>
            </p:cNvPr>
            <p:cNvCxnSpPr/>
            <p:nvPr/>
          </p:nvCxnSpPr>
          <p:spPr>
            <a:xfrm flipV="1">
              <a:off x="9861755" y="1098885"/>
              <a:ext cx="580203" cy="50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A008FD9-A398-AED4-DC98-3288825AFE79}"/>
                </a:ext>
              </a:extLst>
            </p:cNvPr>
            <p:cNvCxnSpPr>
              <a:cxnSpLocks/>
            </p:cNvCxnSpPr>
            <p:nvPr/>
          </p:nvCxnSpPr>
          <p:spPr>
            <a:xfrm>
              <a:off x="9860168" y="1980229"/>
              <a:ext cx="580203" cy="50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947FBD8-659E-2C1D-B6AB-534A22A168A9}"/>
                </a:ext>
              </a:extLst>
            </p:cNvPr>
            <p:cNvCxnSpPr>
              <a:cxnSpLocks/>
            </p:cNvCxnSpPr>
            <p:nvPr/>
          </p:nvCxnSpPr>
          <p:spPr>
            <a:xfrm>
              <a:off x="9860168" y="1784564"/>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7B16619-5B40-EA61-BDDA-CB4DBC8909E6}"/>
                    </a:ext>
                  </a:extLst>
                </p:cNvPr>
                <p:cNvSpPr txBox="1"/>
                <p:nvPr/>
              </p:nvSpPr>
              <p:spPr>
                <a:xfrm>
                  <a:off x="9860168" y="950945"/>
                  <a:ext cx="694993" cy="499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𝑝</m:t>
                            </m:r>
                          </m:e>
                          <m:sub>
                            <m:r>
                              <a:rPr lang="en-US" sz="900" b="0" i="1" smtClean="0">
                                <a:latin typeface="Cambria Math" panose="02040503050406030204" pitchFamily="18" charset="0"/>
                              </a:rPr>
                              <m:t>1</m:t>
                            </m:r>
                          </m:sub>
                        </m:sSub>
                      </m:oMath>
                    </m:oMathPara>
                  </a14:m>
                  <a:endParaRPr lang="en-US" sz="900" dirty="0"/>
                </a:p>
              </p:txBody>
            </p:sp>
          </mc:Choice>
          <mc:Fallback xmlns="">
            <p:sp>
              <p:nvSpPr>
                <p:cNvPr id="52" name="TextBox 51">
                  <a:extLst>
                    <a:ext uri="{FF2B5EF4-FFF2-40B4-BE49-F238E27FC236}">
                      <a16:creationId xmlns:a16="http://schemas.microsoft.com/office/drawing/2014/main" id="{07B16619-5B40-EA61-BDDA-CB4DBC8909E6}"/>
                    </a:ext>
                  </a:extLst>
                </p:cNvPr>
                <p:cNvSpPr txBox="1">
                  <a:spLocks noRot="1" noChangeAspect="1" noMove="1" noResize="1" noEditPoints="1" noAdjustHandles="1" noChangeArrowheads="1" noChangeShapeType="1" noTextEdit="1"/>
                </p:cNvSpPr>
                <p:nvPr/>
              </p:nvSpPr>
              <p:spPr>
                <a:xfrm>
                  <a:off x="9860168" y="950945"/>
                  <a:ext cx="694993" cy="499795"/>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1091F6FC-6D19-2E60-0A67-5C6B6B4B5ABD}"/>
                    </a:ext>
                  </a:extLst>
                </p:cNvPr>
                <p:cNvSpPr txBox="1"/>
                <p:nvPr/>
              </p:nvSpPr>
              <p:spPr>
                <a:xfrm>
                  <a:off x="9980654" y="1389192"/>
                  <a:ext cx="700824" cy="499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𝑝</m:t>
                            </m:r>
                          </m:e>
                          <m:sub>
                            <m:r>
                              <a:rPr lang="en-US" sz="900" b="0" i="1" smtClean="0">
                                <a:latin typeface="Cambria Math" panose="02040503050406030204" pitchFamily="18" charset="0"/>
                              </a:rPr>
                              <m:t>2</m:t>
                            </m:r>
                          </m:sub>
                        </m:sSub>
                      </m:oMath>
                    </m:oMathPara>
                  </a14:m>
                  <a:endParaRPr lang="en-US" sz="900" dirty="0"/>
                </a:p>
              </p:txBody>
            </p:sp>
          </mc:Choice>
          <mc:Fallback xmlns="">
            <p:sp>
              <p:nvSpPr>
                <p:cNvPr id="53" name="TextBox 52">
                  <a:extLst>
                    <a:ext uri="{FF2B5EF4-FFF2-40B4-BE49-F238E27FC236}">
                      <a16:creationId xmlns:a16="http://schemas.microsoft.com/office/drawing/2014/main" id="{1091F6FC-6D19-2E60-0A67-5C6B6B4B5ABD}"/>
                    </a:ext>
                  </a:extLst>
                </p:cNvPr>
                <p:cNvSpPr txBox="1">
                  <a:spLocks noRot="1" noChangeAspect="1" noMove="1" noResize="1" noEditPoints="1" noAdjustHandles="1" noChangeArrowheads="1" noChangeShapeType="1" noTextEdit="1"/>
                </p:cNvSpPr>
                <p:nvPr/>
              </p:nvSpPr>
              <p:spPr>
                <a:xfrm>
                  <a:off x="9980654" y="1389192"/>
                  <a:ext cx="700824" cy="49979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98C4E61C-3496-7E98-3742-476477388299}"/>
                    </a:ext>
                  </a:extLst>
                </p:cNvPr>
                <p:cNvSpPr txBox="1"/>
                <p:nvPr/>
              </p:nvSpPr>
              <p:spPr>
                <a:xfrm>
                  <a:off x="10090423" y="1847954"/>
                  <a:ext cx="700824" cy="499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𝑝</m:t>
                            </m:r>
                          </m:e>
                          <m:sub>
                            <m:r>
                              <a:rPr lang="en-US" sz="900" b="0" i="1" smtClean="0">
                                <a:latin typeface="Cambria Math" panose="02040503050406030204" pitchFamily="18" charset="0"/>
                              </a:rPr>
                              <m:t>3</m:t>
                            </m:r>
                          </m:sub>
                        </m:sSub>
                      </m:oMath>
                    </m:oMathPara>
                  </a14:m>
                  <a:endParaRPr lang="en-US" sz="900" dirty="0"/>
                </a:p>
              </p:txBody>
            </p:sp>
          </mc:Choice>
          <mc:Fallback xmlns="">
            <p:sp>
              <p:nvSpPr>
                <p:cNvPr id="54" name="TextBox 53">
                  <a:extLst>
                    <a:ext uri="{FF2B5EF4-FFF2-40B4-BE49-F238E27FC236}">
                      <a16:creationId xmlns:a16="http://schemas.microsoft.com/office/drawing/2014/main" id="{98C4E61C-3496-7E98-3742-476477388299}"/>
                    </a:ext>
                  </a:extLst>
                </p:cNvPr>
                <p:cNvSpPr txBox="1">
                  <a:spLocks noRot="1" noChangeAspect="1" noMove="1" noResize="1" noEditPoints="1" noAdjustHandles="1" noChangeArrowheads="1" noChangeShapeType="1" noTextEdit="1"/>
                </p:cNvSpPr>
                <p:nvPr/>
              </p:nvSpPr>
              <p:spPr>
                <a:xfrm>
                  <a:off x="10090423" y="1847954"/>
                  <a:ext cx="700824" cy="499795"/>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4C35B18-C993-0075-EBCB-529EB838BCEC}"/>
                    </a:ext>
                  </a:extLst>
                </p:cNvPr>
                <p:cNvSpPr txBox="1"/>
                <p:nvPr/>
              </p:nvSpPr>
              <p:spPr>
                <a:xfrm>
                  <a:off x="10730883" y="3173856"/>
                  <a:ext cx="889219" cy="79967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55" name="TextBox 54">
                  <a:extLst>
                    <a:ext uri="{FF2B5EF4-FFF2-40B4-BE49-F238E27FC236}">
                      <a16:creationId xmlns:a16="http://schemas.microsoft.com/office/drawing/2014/main" id="{04C35B18-C993-0075-EBCB-529EB838BCEC}"/>
                    </a:ext>
                  </a:extLst>
                </p:cNvPr>
                <p:cNvSpPr txBox="1">
                  <a:spLocks noRot="1" noChangeAspect="1" noMove="1" noResize="1" noEditPoints="1" noAdjustHandles="1" noChangeArrowheads="1" noChangeShapeType="1" noTextEdit="1"/>
                </p:cNvSpPr>
                <p:nvPr/>
              </p:nvSpPr>
              <p:spPr>
                <a:xfrm>
                  <a:off x="10730883" y="3173856"/>
                  <a:ext cx="889219" cy="799673"/>
                </a:xfrm>
                <a:prstGeom prst="rect">
                  <a:avLst/>
                </a:prstGeom>
                <a:blipFill>
                  <a:blip r:embed="rId21"/>
                  <a:stretch>
                    <a:fillRect/>
                  </a:stretch>
                </a:blipFill>
              </p:spPr>
              <p:txBody>
                <a:bodyPr/>
                <a:lstStyle/>
                <a:p>
                  <a:r>
                    <a:rPr lang="en-US">
                      <a:noFill/>
                    </a:rPr>
                    <a:t> </a:t>
                  </a:r>
                </a:p>
              </p:txBody>
            </p:sp>
          </mc:Fallback>
        </mc:AlternateContent>
        <p:cxnSp>
          <p:nvCxnSpPr>
            <p:cNvPr id="56" name="Straight Arrow Connector 55">
              <a:extLst>
                <a:ext uri="{FF2B5EF4-FFF2-40B4-BE49-F238E27FC236}">
                  <a16:creationId xmlns:a16="http://schemas.microsoft.com/office/drawing/2014/main" id="{AC34F840-E107-E187-DB48-63A88B1A69D3}"/>
                </a:ext>
              </a:extLst>
            </p:cNvPr>
            <p:cNvCxnSpPr>
              <a:cxnSpLocks/>
            </p:cNvCxnSpPr>
            <p:nvPr/>
          </p:nvCxnSpPr>
          <p:spPr>
            <a:xfrm>
              <a:off x="9860168" y="2216854"/>
              <a:ext cx="580203" cy="88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485E598-2EE0-5CF9-7DAD-E363B4768BBD}"/>
                </a:ext>
              </a:extLst>
            </p:cNvPr>
            <p:cNvCxnSpPr>
              <a:cxnSpLocks/>
            </p:cNvCxnSpPr>
            <p:nvPr/>
          </p:nvCxnSpPr>
          <p:spPr>
            <a:xfrm>
              <a:off x="6669542" y="1793585"/>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51EC07B-203A-1B69-C91E-49194C36DF66}"/>
              </a:ext>
            </a:extLst>
          </p:cNvPr>
          <p:cNvGrpSpPr/>
          <p:nvPr/>
        </p:nvGrpSpPr>
        <p:grpSpPr>
          <a:xfrm>
            <a:off x="6212892" y="2403205"/>
            <a:ext cx="2787072" cy="1654479"/>
            <a:chOff x="5805742" y="391272"/>
            <a:chExt cx="6034533" cy="3582257"/>
          </a:xfrm>
        </p:grpSpPr>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9E9E2C3-DBCE-F6AA-83EB-033E4595F63A}"/>
                    </a:ext>
                  </a:extLst>
                </p:cNvPr>
                <p:cNvSpPr txBox="1"/>
                <p:nvPr/>
              </p:nvSpPr>
              <p:spPr>
                <a:xfrm>
                  <a:off x="5805742" y="1375973"/>
                  <a:ext cx="1039435" cy="7996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cap="all" smtClean="0">
                                <a:latin typeface="Cambria Math" panose="02040503050406030204" pitchFamily="18" charset="0"/>
                              </a:rPr>
                              <m:t>𝐼</m:t>
                            </m:r>
                          </m:sub>
                        </m:sSub>
                      </m:oMath>
                    </m:oMathPara>
                  </a14:m>
                  <a:endParaRPr lang="en-US" dirty="0"/>
                </a:p>
              </p:txBody>
            </p:sp>
          </mc:Choice>
          <mc:Fallback xmlns="">
            <p:sp>
              <p:nvSpPr>
                <p:cNvPr id="59" name="TextBox 58">
                  <a:extLst>
                    <a:ext uri="{FF2B5EF4-FFF2-40B4-BE49-F238E27FC236}">
                      <a16:creationId xmlns:a16="http://schemas.microsoft.com/office/drawing/2014/main" id="{F9E9E2C3-DBCE-F6AA-83EB-033E4595F63A}"/>
                    </a:ext>
                  </a:extLst>
                </p:cNvPr>
                <p:cNvSpPr txBox="1">
                  <a:spLocks noRot="1" noChangeAspect="1" noMove="1" noResize="1" noEditPoints="1" noAdjustHandles="1" noChangeArrowheads="1" noChangeShapeType="1" noTextEdit="1"/>
                </p:cNvSpPr>
                <p:nvPr/>
              </p:nvSpPr>
              <p:spPr>
                <a:xfrm>
                  <a:off x="5805742" y="1375973"/>
                  <a:ext cx="1039435" cy="799673"/>
                </a:xfrm>
                <a:prstGeom prst="rect">
                  <a:avLst/>
                </a:prstGeom>
                <a:blipFill>
                  <a:blip r:embed="rId22"/>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4635FF1-295B-DFFC-DF6D-73C97FB92F06}"/>
                    </a:ext>
                  </a:extLst>
                </p:cNvPr>
                <p:cNvSpPr txBox="1"/>
                <p:nvPr/>
              </p:nvSpPr>
              <p:spPr>
                <a:xfrm>
                  <a:off x="10441958" y="391272"/>
                  <a:ext cx="1398317" cy="85118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sub>
                        </m:sSub>
                      </m:oMath>
                    </m:oMathPara>
                  </a14:m>
                  <a:endParaRPr lang="en-US" dirty="0"/>
                </a:p>
              </p:txBody>
            </p:sp>
          </mc:Choice>
          <mc:Fallback xmlns="">
            <p:sp>
              <p:nvSpPr>
                <p:cNvPr id="60" name="TextBox 59">
                  <a:extLst>
                    <a:ext uri="{FF2B5EF4-FFF2-40B4-BE49-F238E27FC236}">
                      <a16:creationId xmlns:a16="http://schemas.microsoft.com/office/drawing/2014/main" id="{54635FF1-295B-DFFC-DF6D-73C97FB92F06}"/>
                    </a:ext>
                  </a:extLst>
                </p:cNvPr>
                <p:cNvSpPr txBox="1">
                  <a:spLocks noRot="1" noChangeAspect="1" noMove="1" noResize="1" noEditPoints="1" noAdjustHandles="1" noChangeArrowheads="1" noChangeShapeType="1" noTextEdit="1"/>
                </p:cNvSpPr>
                <p:nvPr/>
              </p:nvSpPr>
              <p:spPr>
                <a:xfrm>
                  <a:off x="10441958" y="391272"/>
                  <a:ext cx="1398317" cy="851181"/>
                </a:xfrm>
                <a:prstGeom prst="rect">
                  <a:avLst/>
                </a:prstGeom>
                <a:blipFill>
                  <a:blip r:embed="rId23"/>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F9EB0B5C-5540-E68E-8D39-F7BA74C17B7C}"/>
                    </a:ext>
                  </a:extLst>
                </p:cNvPr>
                <p:cNvSpPr txBox="1"/>
                <p:nvPr/>
              </p:nvSpPr>
              <p:spPr>
                <a:xfrm>
                  <a:off x="10441958" y="1317751"/>
                  <a:ext cx="1398317" cy="85118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sub>
                        </m:sSub>
                      </m:oMath>
                    </m:oMathPara>
                  </a14:m>
                  <a:endParaRPr lang="en-US" dirty="0"/>
                </a:p>
              </p:txBody>
            </p:sp>
          </mc:Choice>
          <mc:Fallback xmlns="">
            <p:sp>
              <p:nvSpPr>
                <p:cNvPr id="61" name="TextBox 60">
                  <a:extLst>
                    <a:ext uri="{FF2B5EF4-FFF2-40B4-BE49-F238E27FC236}">
                      <a16:creationId xmlns:a16="http://schemas.microsoft.com/office/drawing/2014/main" id="{F9EB0B5C-5540-E68E-8D39-F7BA74C17B7C}"/>
                    </a:ext>
                  </a:extLst>
                </p:cNvPr>
                <p:cNvSpPr txBox="1">
                  <a:spLocks noRot="1" noChangeAspect="1" noMove="1" noResize="1" noEditPoints="1" noAdjustHandles="1" noChangeArrowheads="1" noChangeShapeType="1" noTextEdit="1"/>
                </p:cNvSpPr>
                <p:nvPr/>
              </p:nvSpPr>
              <p:spPr>
                <a:xfrm>
                  <a:off x="10441958" y="1317751"/>
                  <a:ext cx="1398317" cy="851181"/>
                </a:xfrm>
                <a:prstGeom prst="rect">
                  <a:avLst/>
                </a:prstGeom>
                <a:blipFill>
                  <a:blip r:embed="rId24"/>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09FEC9A3-93E3-4063-2827-3180003CE764}"/>
                    </a:ext>
                  </a:extLst>
                </p:cNvPr>
                <p:cNvSpPr txBox="1"/>
                <p:nvPr/>
              </p:nvSpPr>
              <p:spPr>
                <a:xfrm>
                  <a:off x="10441958" y="2244233"/>
                  <a:ext cx="1398317" cy="853956"/>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sub>
                        </m:sSub>
                      </m:oMath>
                    </m:oMathPara>
                  </a14:m>
                  <a:endParaRPr lang="en-US" dirty="0"/>
                </a:p>
              </p:txBody>
            </p:sp>
          </mc:Choice>
          <mc:Fallback xmlns="">
            <p:sp>
              <p:nvSpPr>
                <p:cNvPr id="62" name="TextBox 61">
                  <a:extLst>
                    <a:ext uri="{FF2B5EF4-FFF2-40B4-BE49-F238E27FC236}">
                      <a16:creationId xmlns:a16="http://schemas.microsoft.com/office/drawing/2014/main" id="{09FEC9A3-93E3-4063-2827-3180003CE764}"/>
                    </a:ext>
                  </a:extLst>
                </p:cNvPr>
                <p:cNvSpPr txBox="1">
                  <a:spLocks noRot="1" noChangeAspect="1" noMove="1" noResize="1" noEditPoints="1" noAdjustHandles="1" noChangeArrowheads="1" noChangeShapeType="1" noTextEdit="1"/>
                </p:cNvSpPr>
                <p:nvPr/>
              </p:nvSpPr>
              <p:spPr>
                <a:xfrm>
                  <a:off x="10441958" y="2244233"/>
                  <a:ext cx="1398317" cy="853956"/>
                </a:xfrm>
                <a:prstGeom prst="rect">
                  <a:avLst/>
                </a:prstGeom>
                <a:blipFill>
                  <a:blip r:embed="rId25"/>
                  <a:stretch>
                    <a:fillRect b="-78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3" name="Rectangle 62">
                  <a:extLst>
                    <a:ext uri="{FF2B5EF4-FFF2-40B4-BE49-F238E27FC236}">
                      <a16:creationId xmlns:a16="http://schemas.microsoft.com/office/drawing/2014/main" id="{34D74F60-5ACA-0DC9-7913-7259182E4C67}"/>
                    </a:ext>
                  </a:extLst>
                </p:cNvPr>
                <p:cNvSpPr/>
                <p:nvPr/>
              </p:nvSpPr>
              <p:spPr>
                <a:xfrm>
                  <a:off x="7389325" y="1082971"/>
                  <a:ext cx="2310580" cy="1632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Measurement</a:t>
                  </a:r>
                </a:p>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r>
                              <a:rPr lang="en-US" sz="1100" b="0" i="1" smtClean="0">
                                <a:latin typeface="Cambria Math" panose="02040503050406030204" pitchFamily="18" charset="0"/>
                              </a:rPr>
                              <m:t>3</m:t>
                            </m:r>
                          </m:sub>
                        </m:sSub>
                        <m:r>
                          <a:rPr lang="en-US" sz="1100" b="0" i="1" smtClean="0">
                            <a:latin typeface="Cambria Math" panose="02040503050406030204" pitchFamily="18" charset="0"/>
                          </a:rPr>
                          <m:t>,…</m:t>
                        </m:r>
                      </m:oMath>
                    </m:oMathPara>
                  </a14:m>
                  <a:endParaRPr lang="en-US" sz="1100" dirty="0"/>
                </a:p>
              </p:txBody>
            </p:sp>
          </mc:Choice>
          <mc:Fallback>
            <p:sp>
              <p:nvSpPr>
                <p:cNvPr id="63" name="Rectangle 62">
                  <a:extLst>
                    <a:ext uri="{FF2B5EF4-FFF2-40B4-BE49-F238E27FC236}">
                      <a16:creationId xmlns:a16="http://schemas.microsoft.com/office/drawing/2014/main" id="{34D74F60-5ACA-0DC9-7913-7259182E4C67}"/>
                    </a:ext>
                  </a:extLst>
                </p:cNvPr>
                <p:cNvSpPr>
                  <a:spLocks noRot="1" noChangeAspect="1" noMove="1" noResize="1" noEditPoints="1" noAdjustHandles="1" noChangeArrowheads="1" noChangeShapeType="1" noTextEdit="1"/>
                </p:cNvSpPr>
                <p:nvPr/>
              </p:nvSpPr>
              <p:spPr>
                <a:xfrm>
                  <a:off x="7389325" y="1082971"/>
                  <a:ext cx="2310580" cy="1632155"/>
                </a:xfrm>
                <a:prstGeom prst="rect">
                  <a:avLst/>
                </a:prstGeom>
                <a:blipFill>
                  <a:blip r:embed="rId9"/>
                  <a:stretch>
                    <a:fillRect/>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5D65AD54-8A5A-9F8F-556F-294891B37085}"/>
                </a:ext>
              </a:extLst>
            </p:cNvPr>
            <p:cNvCxnSpPr/>
            <p:nvPr/>
          </p:nvCxnSpPr>
          <p:spPr>
            <a:xfrm flipV="1">
              <a:off x="9861755" y="1098885"/>
              <a:ext cx="580203" cy="50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A237DF8-2587-476F-B742-79A385249122}"/>
                </a:ext>
              </a:extLst>
            </p:cNvPr>
            <p:cNvCxnSpPr>
              <a:cxnSpLocks/>
            </p:cNvCxnSpPr>
            <p:nvPr/>
          </p:nvCxnSpPr>
          <p:spPr>
            <a:xfrm>
              <a:off x="9860168" y="1980229"/>
              <a:ext cx="580203" cy="50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1A4E04D-7276-5F52-2A4B-77AA31E8DB3F}"/>
                </a:ext>
              </a:extLst>
            </p:cNvPr>
            <p:cNvCxnSpPr>
              <a:cxnSpLocks/>
            </p:cNvCxnSpPr>
            <p:nvPr/>
          </p:nvCxnSpPr>
          <p:spPr>
            <a:xfrm>
              <a:off x="9860168" y="1784564"/>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7F1BCF4D-B3BE-051D-DCBD-CA93B21CD9F3}"/>
                    </a:ext>
                  </a:extLst>
                </p:cNvPr>
                <p:cNvSpPr txBox="1"/>
                <p:nvPr/>
              </p:nvSpPr>
              <p:spPr>
                <a:xfrm>
                  <a:off x="9860168" y="950945"/>
                  <a:ext cx="694993" cy="499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𝑝</m:t>
                            </m:r>
                          </m:e>
                          <m:sub>
                            <m:r>
                              <a:rPr lang="en-US" sz="900" b="0" i="1" smtClean="0">
                                <a:latin typeface="Cambria Math" panose="02040503050406030204" pitchFamily="18" charset="0"/>
                              </a:rPr>
                              <m:t>1</m:t>
                            </m:r>
                          </m:sub>
                        </m:sSub>
                      </m:oMath>
                    </m:oMathPara>
                  </a14:m>
                  <a:endParaRPr lang="en-US" sz="900" dirty="0"/>
                </a:p>
              </p:txBody>
            </p:sp>
          </mc:Choice>
          <mc:Fallback xmlns="">
            <p:sp>
              <p:nvSpPr>
                <p:cNvPr id="67" name="TextBox 66">
                  <a:extLst>
                    <a:ext uri="{FF2B5EF4-FFF2-40B4-BE49-F238E27FC236}">
                      <a16:creationId xmlns:a16="http://schemas.microsoft.com/office/drawing/2014/main" id="{7F1BCF4D-B3BE-051D-DCBD-CA93B21CD9F3}"/>
                    </a:ext>
                  </a:extLst>
                </p:cNvPr>
                <p:cNvSpPr txBox="1">
                  <a:spLocks noRot="1" noChangeAspect="1" noMove="1" noResize="1" noEditPoints="1" noAdjustHandles="1" noChangeArrowheads="1" noChangeShapeType="1" noTextEdit="1"/>
                </p:cNvSpPr>
                <p:nvPr/>
              </p:nvSpPr>
              <p:spPr>
                <a:xfrm>
                  <a:off x="9860168" y="950945"/>
                  <a:ext cx="694993" cy="49979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37EF807-BE59-EEE4-8152-88D00D4C7D3E}"/>
                    </a:ext>
                  </a:extLst>
                </p:cNvPr>
                <p:cNvSpPr txBox="1"/>
                <p:nvPr/>
              </p:nvSpPr>
              <p:spPr>
                <a:xfrm>
                  <a:off x="9980654" y="1389192"/>
                  <a:ext cx="700824" cy="499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𝑝</m:t>
                            </m:r>
                          </m:e>
                          <m:sub>
                            <m:r>
                              <a:rPr lang="en-US" sz="900" b="0" i="1" smtClean="0">
                                <a:latin typeface="Cambria Math" panose="02040503050406030204" pitchFamily="18" charset="0"/>
                              </a:rPr>
                              <m:t>2</m:t>
                            </m:r>
                          </m:sub>
                        </m:sSub>
                      </m:oMath>
                    </m:oMathPara>
                  </a14:m>
                  <a:endParaRPr lang="en-US" sz="900" dirty="0"/>
                </a:p>
              </p:txBody>
            </p:sp>
          </mc:Choice>
          <mc:Fallback xmlns="">
            <p:sp>
              <p:nvSpPr>
                <p:cNvPr id="68" name="TextBox 67">
                  <a:extLst>
                    <a:ext uri="{FF2B5EF4-FFF2-40B4-BE49-F238E27FC236}">
                      <a16:creationId xmlns:a16="http://schemas.microsoft.com/office/drawing/2014/main" id="{B37EF807-BE59-EEE4-8152-88D00D4C7D3E}"/>
                    </a:ext>
                  </a:extLst>
                </p:cNvPr>
                <p:cNvSpPr txBox="1">
                  <a:spLocks noRot="1" noChangeAspect="1" noMove="1" noResize="1" noEditPoints="1" noAdjustHandles="1" noChangeArrowheads="1" noChangeShapeType="1" noTextEdit="1"/>
                </p:cNvSpPr>
                <p:nvPr/>
              </p:nvSpPr>
              <p:spPr>
                <a:xfrm>
                  <a:off x="9980654" y="1389192"/>
                  <a:ext cx="700824" cy="499795"/>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4C862B59-6686-8058-0CF5-8F5FE4E6C245}"/>
                    </a:ext>
                  </a:extLst>
                </p:cNvPr>
                <p:cNvSpPr txBox="1"/>
                <p:nvPr/>
              </p:nvSpPr>
              <p:spPr>
                <a:xfrm>
                  <a:off x="10090423" y="1847954"/>
                  <a:ext cx="700824" cy="499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𝑝</m:t>
                            </m:r>
                          </m:e>
                          <m:sub>
                            <m:r>
                              <a:rPr lang="en-US" sz="900" b="0" i="1" smtClean="0">
                                <a:latin typeface="Cambria Math" panose="02040503050406030204" pitchFamily="18" charset="0"/>
                              </a:rPr>
                              <m:t>3</m:t>
                            </m:r>
                          </m:sub>
                        </m:sSub>
                      </m:oMath>
                    </m:oMathPara>
                  </a14:m>
                  <a:endParaRPr lang="en-US" sz="900" dirty="0"/>
                </a:p>
              </p:txBody>
            </p:sp>
          </mc:Choice>
          <mc:Fallback xmlns="">
            <p:sp>
              <p:nvSpPr>
                <p:cNvPr id="69" name="TextBox 68">
                  <a:extLst>
                    <a:ext uri="{FF2B5EF4-FFF2-40B4-BE49-F238E27FC236}">
                      <a16:creationId xmlns:a16="http://schemas.microsoft.com/office/drawing/2014/main" id="{4C862B59-6686-8058-0CF5-8F5FE4E6C245}"/>
                    </a:ext>
                  </a:extLst>
                </p:cNvPr>
                <p:cNvSpPr txBox="1">
                  <a:spLocks noRot="1" noChangeAspect="1" noMove="1" noResize="1" noEditPoints="1" noAdjustHandles="1" noChangeArrowheads="1" noChangeShapeType="1" noTextEdit="1"/>
                </p:cNvSpPr>
                <p:nvPr/>
              </p:nvSpPr>
              <p:spPr>
                <a:xfrm>
                  <a:off x="10090423" y="1847954"/>
                  <a:ext cx="700824" cy="499795"/>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7FDA2AE-4D24-56BC-DB49-AFE4DCB755E2}"/>
                    </a:ext>
                  </a:extLst>
                </p:cNvPr>
                <p:cNvSpPr txBox="1"/>
                <p:nvPr/>
              </p:nvSpPr>
              <p:spPr>
                <a:xfrm>
                  <a:off x="10730883" y="3173856"/>
                  <a:ext cx="889219" cy="79967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0" name="TextBox 69">
                  <a:extLst>
                    <a:ext uri="{FF2B5EF4-FFF2-40B4-BE49-F238E27FC236}">
                      <a16:creationId xmlns:a16="http://schemas.microsoft.com/office/drawing/2014/main" id="{87FDA2AE-4D24-56BC-DB49-AFE4DCB755E2}"/>
                    </a:ext>
                  </a:extLst>
                </p:cNvPr>
                <p:cNvSpPr txBox="1">
                  <a:spLocks noRot="1" noChangeAspect="1" noMove="1" noResize="1" noEditPoints="1" noAdjustHandles="1" noChangeArrowheads="1" noChangeShapeType="1" noTextEdit="1"/>
                </p:cNvSpPr>
                <p:nvPr/>
              </p:nvSpPr>
              <p:spPr>
                <a:xfrm>
                  <a:off x="10730883" y="3173856"/>
                  <a:ext cx="889219" cy="799673"/>
                </a:xfrm>
                <a:prstGeom prst="rect">
                  <a:avLst/>
                </a:prstGeom>
                <a:blipFill>
                  <a:blip r:embed="rId27"/>
                  <a:stretch>
                    <a:fillRect/>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F372451E-D2E1-BFA8-42D3-8D82B8479B96}"/>
                </a:ext>
              </a:extLst>
            </p:cNvPr>
            <p:cNvCxnSpPr>
              <a:cxnSpLocks/>
            </p:cNvCxnSpPr>
            <p:nvPr/>
          </p:nvCxnSpPr>
          <p:spPr>
            <a:xfrm>
              <a:off x="9860168" y="2216854"/>
              <a:ext cx="580203" cy="88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1BDABA52-4D33-608B-D487-C1EF3DE3AFE2}"/>
                </a:ext>
              </a:extLst>
            </p:cNvPr>
            <p:cNvCxnSpPr>
              <a:cxnSpLocks/>
            </p:cNvCxnSpPr>
            <p:nvPr/>
          </p:nvCxnSpPr>
          <p:spPr>
            <a:xfrm>
              <a:off x="6669542" y="1793585"/>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45F4F8FC-765C-4424-6D7B-0632310559FE}"/>
              </a:ext>
            </a:extLst>
          </p:cNvPr>
          <p:cNvGrpSpPr/>
          <p:nvPr/>
        </p:nvGrpSpPr>
        <p:grpSpPr>
          <a:xfrm>
            <a:off x="9116811" y="2403205"/>
            <a:ext cx="2787072" cy="1654479"/>
            <a:chOff x="5805742" y="391272"/>
            <a:chExt cx="6034533" cy="3582257"/>
          </a:xfrm>
        </p:grpSpPr>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3B4314EC-DAF2-DEE1-D3FB-D165CAA5DA31}"/>
                    </a:ext>
                  </a:extLst>
                </p:cNvPr>
                <p:cNvSpPr txBox="1"/>
                <p:nvPr/>
              </p:nvSpPr>
              <p:spPr>
                <a:xfrm>
                  <a:off x="5805742" y="1375973"/>
                  <a:ext cx="1039435" cy="7996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cap="all" smtClean="0">
                                <a:latin typeface="Cambria Math" panose="02040503050406030204" pitchFamily="18" charset="0"/>
                              </a:rPr>
                              <m:t>𝐼</m:t>
                            </m:r>
                          </m:sub>
                        </m:sSub>
                      </m:oMath>
                    </m:oMathPara>
                  </a14:m>
                  <a:endParaRPr lang="en-US" dirty="0"/>
                </a:p>
              </p:txBody>
            </p:sp>
          </mc:Choice>
          <mc:Fallback xmlns="">
            <p:sp>
              <p:nvSpPr>
                <p:cNvPr id="74" name="TextBox 73">
                  <a:extLst>
                    <a:ext uri="{FF2B5EF4-FFF2-40B4-BE49-F238E27FC236}">
                      <a16:creationId xmlns:a16="http://schemas.microsoft.com/office/drawing/2014/main" id="{3B4314EC-DAF2-DEE1-D3FB-D165CAA5DA31}"/>
                    </a:ext>
                  </a:extLst>
                </p:cNvPr>
                <p:cNvSpPr txBox="1">
                  <a:spLocks noRot="1" noChangeAspect="1" noMove="1" noResize="1" noEditPoints="1" noAdjustHandles="1" noChangeArrowheads="1" noChangeShapeType="1" noTextEdit="1"/>
                </p:cNvSpPr>
                <p:nvPr/>
              </p:nvSpPr>
              <p:spPr>
                <a:xfrm>
                  <a:off x="5805742" y="1375973"/>
                  <a:ext cx="1039435" cy="799673"/>
                </a:xfrm>
                <a:prstGeom prst="rect">
                  <a:avLst/>
                </a:prstGeom>
                <a:blipFill>
                  <a:blip r:embed="rId2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5E57899-BB94-F91E-ADF8-D16DD722BD00}"/>
                    </a:ext>
                  </a:extLst>
                </p:cNvPr>
                <p:cNvSpPr txBox="1"/>
                <p:nvPr/>
              </p:nvSpPr>
              <p:spPr>
                <a:xfrm>
                  <a:off x="10441958" y="391272"/>
                  <a:ext cx="1398317" cy="85118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sub>
                        </m:sSub>
                      </m:oMath>
                    </m:oMathPara>
                  </a14:m>
                  <a:endParaRPr lang="en-US" dirty="0"/>
                </a:p>
              </p:txBody>
            </p:sp>
          </mc:Choice>
          <mc:Fallback xmlns="">
            <p:sp>
              <p:nvSpPr>
                <p:cNvPr id="75" name="TextBox 74">
                  <a:extLst>
                    <a:ext uri="{FF2B5EF4-FFF2-40B4-BE49-F238E27FC236}">
                      <a16:creationId xmlns:a16="http://schemas.microsoft.com/office/drawing/2014/main" id="{85E57899-BB94-F91E-ADF8-D16DD722BD00}"/>
                    </a:ext>
                  </a:extLst>
                </p:cNvPr>
                <p:cNvSpPr txBox="1">
                  <a:spLocks noRot="1" noChangeAspect="1" noMove="1" noResize="1" noEditPoints="1" noAdjustHandles="1" noChangeArrowheads="1" noChangeShapeType="1" noTextEdit="1"/>
                </p:cNvSpPr>
                <p:nvPr/>
              </p:nvSpPr>
              <p:spPr>
                <a:xfrm>
                  <a:off x="10441958" y="391272"/>
                  <a:ext cx="1398317" cy="851181"/>
                </a:xfrm>
                <a:prstGeom prst="rect">
                  <a:avLst/>
                </a:prstGeom>
                <a:blipFill>
                  <a:blip r:embed="rId29"/>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F9CE9DFC-F4A2-C4B1-8F56-77B3F48F0176}"/>
                    </a:ext>
                  </a:extLst>
                </p:cNvPr>
                <p:cNvSpPr txBox="1"/>
                <p:nvPr/>
              </p:nvSpPr>
              <p:spPr>
                <a:xfrm>
                  <a:off x="10441958" y="1317751"/>
                  <a:ext cx="1398317" cy="851181"/>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sub>
                        </m:sSub>
                      </m:oMath>
                    </m:oMathPara>
                  </a14:m>
                  <a:endParaRPr lang="en-US" dirty="0"/>
                </a:p>
              </p:txBody>
            </p:sp>
          </mc:Choice>
          <mc:Fallback xmlns="">
            <p:sp>
              <p:nvSpPr>
                <p:cNvPr id="76" name="TextBox 75">
                  <a:extLst>
                    <a:ext uri="{FF2B5EF4-FFF2-40B4-BE49-F238E27FC236}">
                      <a16:creationId xmlns:a16="http://schemas.microsoft.com/office/drawing/2014/main" id="{F9CE9DFC-F4A2-C4B1-8F56-77B3F48F0176}"/>
                    </a:ext>
                  </a:extLst>
                </p:cNvPr>
                <p:cNvSpPr txBox="1">
                  <a:spLocks noRot="1" noChangeAspect="1" noMove="1" noResize="1" noEditPoints="1" noAdjustHandles="1" noChangeArrowheads="1" noChangeShapeType="1" noTextEdit="1"/>
                </p:cNvSpPr>
                <p:nvPr/>
              </p:nvSpPr>
              <p:spPr>
                <a:xfrm>
                  <a:off x="10441958" y="1317751"/>
                  <a:ext cx="1398317" cy="851181"/>
                </a:xfrm>
                <a:prstGeom prst="rect">
                  <a:avLst/>
                </a:prstGeom>
                <a:blipFill>
                  <a:blip r:embed="rId3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A905AD36-6D19-B6CF-BD1A-43D5FBEDDEEE}"/>
                    </a:ext>
                  </a:extLst>
                </p:cNvPr>
                <p:cNvSpPr txBox="1"/>
                <p:nvPr/>
              </p:nvSpPr>
              <p:spPr>
                <a:xfrm>
                  <a:off x="10441958" y="2244233"/>
                  <a:ext cx="1398317" cy="853956"/>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3</m:t>
                                </m:r>
                              </m:sub>
                            </m:sSub>
                          </m:sub>
                        </m:sSub>
                      </m:oMath>
                    </m:oMathPara>
                  </a14:m>
                  <a:endParaRPr lang="en-US" dirty="0"/>
                </a:p>
              </p:txBody>
            </p:sp>
          </mc:Choice>
          <mc:Fallback xmlns="">
            <p:sp>
              <p:nvSpPr>
                <p:cNvPr id="77" name="TextBox 76">
                  <a:extLst>
                    <a:ext uri="{FF2B5EF4-FFF2-40B4-BE49-F238E27FC236}">
                      <a16:creationId xmlns:a16="http://schemas.microsoft.com/office/drawing/2014/main" id="{A905AD36-6D19-B6CF-BD1A-43D5FBEDDEEE}"/>
                    </a:ext>
                  </a:extLst>
                </p:cNvPr>
                <p:cNvSpPr txBox="1">
                  <a:spLocks noRot="1" noChangeAspect="1" noMove="1" noResize="1" noEditPoints="1" noAdjustHandles="1" noChangeArrowheads="1" noChangeShapeType="1" noTextEdit="1"/>
                </p:cNvSpPr>
                <p:nvPr/>
              </p:nvSpPr>
              <p:spPr>
                <a:xfrm>
                  <a:off x="10441958" y="2244233"/>
                  <a:ext cx="1398317" cy="853956"/>
                </a:xfrm>
                <a:prstGeom prst="rect">
                  <a:avLst/>
                </a:prstGeom>
                <a:blipFill>
                  <a:blip r:embed="rId31"/>
                  <a:stretch>
                    <a:fillRect b="-781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8" name="Rectangle 77">
                  <a:extLst>
                    <a:ext uri="{FF2B5EF4-FFF2-40B4-BE49-F238E27FC236}">
                      <a16:creationId xmlns:a16="http://schemas.microsoft.com/office/drawing/2014/main" id="{52C0F3B8-FC43-CFAF-7ED8-13602F956D07}"/>
                    </a:ext>
                  </a:extLst>
                </p:cNvPr>
                <p:cNvSpPr/>
                <p:nvPr/>
              </p:nvSpPr>
              <p:spPr>
                <a:xfrm>
                  <a:off x="7389325" y="1082971"/>
                  <a:ext cx="2310580" cy="1632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t>Measurement</a:t>
                  </a:r>
                </a:p>
                <a:p>
                  <a:pPr algn="ctr"/>
                  <a14:m>
                    <m:oMathPara xmlns:m="http://schemas.openxmlformats.org/officeDocument/2006/math">
                      <m:oMathParaPr>
                        <m:jc m:val="centerGroup"/>
                      </m:oMathParaPr>
                      <m:oMath xmlns:m="http://schemas.openxmlformats.org/officeDocument/2006/math">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r>
                              <a:rPr lang="en-US" sz="1100" b="0" i="1" smtClean="0">
                                <a:latin typeface="Cambria Math" panose="02040503050406030204" pitchFamily="18" charset="0"/>
                              </a:rPr>
                              <m:t>1</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r>
                              <a:rPr lang="en-US" sz="1100" b="0" i="1" smtClean="0">
                                <a:latin typeface="Cambria Math" panose="02040503050406030204" pitchFamily="18" charset="0"/>
                              </a:rPr>
                              <m:t>2</m:t>
                            </m:r>
                          </m:sub>
                        </m:sSub>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𝑚</m:t>
                            </m:r>
                          </m:e>
                          <m:sub>
                            <m:r>
                              <a:rPr lang="en-US" sz="1100" b="0" i="1" smtClean="0">
                                <a:latin typeface="Cambria Math" panose="02040503050406030204" pitchFamily="18" charset="0"/>
                              </a:rPr>
                              <m:t>3</m:t>
                            </m:r>
                          </m:sub>
                        </m:sSub>
                        <m:r>
                          <a:rPr lang="en-US" sz="1100" b="0" i="1" smtClean="0">
                            <a:latin typeface="Cambria Math" panose="02040503050406030204" pitchFamily="18" charset="0"/>
                          </a:rPr>
                          <m:t>,…</m:t>
                        </m:r>
                      </m:oMath>
                    </m:oMathPara>
                  </a14:m>
                  <a:endParaRPr lang="en-US" sz="1100" dirty="0"/>
                </a:p>
              </p:txBody>
            </p:sp>
          </mc:Choice>
          <mc:Fallback>
            <p:sp>
              <p:nvSpPr>
                <p:cNvPr id="78" name="Rectangle 77">
                  <a:extLst>
                    <a:ext uri="{FF2B5EF4-FFF2-40B4-BE49-F238E27FC236}">
                      <a16:creationId xmlns:a16="http://schemas.microsoft.com/office/drawing/2014/main" id="{52C0F3B8-FC43-CFAF-7ED8-13602F956D07}"/>
                    </a:ext>
                  </a:extLst>
                </p:cNvPr>
                <p:cNvSpPr>
                  <a:spLocks noRot="1" noChangeAspect="1" noMove="1" noResize="1" noEditPoints="1" noAdjustHandles="1" noChangeArrowheads="1" noChangeShapeType="1" noTextEdit="1"/>
                </p:cNvSpPr>
                <p:nvPr/>
              </p:nvSpPr>
              <p:spPr>
                <a:xfrm>
                  <a:off x="7389325" y="1082971"/>
                  <a:ext cx="2310580" cy="1632155"/>
                </a:xfrm>
                <a:prstGeom prst="rect">
                  <a:avLst/>
                </a:prstGeom>
                <a:blipFill>
                  <a:blip r:embed="rId9"/>
                  <a:stretch>
                    <a:fillRect/>
                  </a:stretch>
                </a:blipFill>
              </p:spPr>
              <p:txBody>
                <a:bodyPr/>
                <a:lstStyle/>
                <a:p>
                  <a:r>
                    <a:rPr lang="en-US">
                      <a:noFill/>
                    </a:rPr>
                    <a:t> </a:t>
                  </a:r>
                </a:p>
              </p:txBody>
            </p:sp>
          </mc:Fallback>
        </mc:AlternateContent>
        <p:cxnSp>
          <p:nvCxnSpPr>
            <p:cNvPr id="79" name="Straight Arrow Connector 78">
              <a:extLst>
                <a:ext uri="{FF2B5EF4-FFF2-40B4-BE49-F238E27FC236}">
                  <a16:creationId xmlns:a16="http://schemas.microsoft.com/office/drawing/2014/main" id="{27AECC6A-75AB-62EF-183E-8907603065E0}"/>
                </a:ext>
              </a:extLst>
            </p:cNvPr>
            <p:cNvCxnSpPr/>
            <p:nvPr/>
          </p:nvCxnSpPr>
          <p:spPr>
            <a:xfrm flipV="1">
              <a:off x="9861755" y="1098885"/>
              <a:ext cx="580203" cy="50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AC7553DC-BA88-2EDB-3896-2FF4CE6044F0}"/>
                </a:ext>
              </a:extLst>
            </p:cNvPr>
            <p:cNvCxnSpPr>
              <a:cxnSpLocks/>
            </p:cNvCxnSpPr>
            <p:nvPr/>
          </p:nvCxnSpPr>
          <p:spPr>
            <a:xfrm>
              <a:off x="9860168" y="1980229"/>
              <a:ext cx="580203" cy="5037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0D5A37F-F490-9654-1B7D-870F7CEBABEE}"/>
                </a:ext>
              </a:extLst>
            </p:cNvPr>
            <p:cNvCxnSpPr>
              <a:cxnSpLocks/>
            </p:cNvCxnSpPr>
            <p:nvPr/>
          </p:nvCxnSpPr>
          <p:spPr>
            <a:xfrm>
              <a:off x="9860168" y="1784564"/>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CC17026-0EEB-09BA-A0AC-F82B445BA99A}"/>
                    </a:ext>
                  </a:extLst>
                </p:cNvPr>
                <p:cNvSpPr txBox="1"/>
                <p:nvPr/>
              </p:nvSpPr>
              <p:spPr>
                <a:xfrm>
                  <a:off x="9860168" y="950945"/>
                  <a:ext cx="694993" cy="499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𝑝</m:t>
                            </m:r>
                          </m:e>
                          <m:sub>
                            <m:r>
                              <a:rPr lang="en-US" sz="900" b="0" i="1" smtClean="0">
                                <a:latin typeface="Cambria Math" panose="02040503050406030204" pitchFamily="18" charset="0"/>
                              </a:rPr>
                              <m:t>1</m:t>
                            </m:r>
                          </m:sub>
                        </m:sSub>
                      </m:oMath>
                    </m:oMathPara>
                  </a14:m>
                  <a:endParaRPr lang="en-US" sz="900" dirty="0"/>
                </a:p>
              </p:txBody>
            </p:sp>
          </mc:Choice>
          <mc:Fallback xmlns="">
            <p:sp>
              <p:nvSpPr>
                <p:cNvPr id="82" name="TextBox 81">
                  <a:extLst>
                    <a:ext uri="{FF2B5EF4-FFF2-40B4-BE49-F238E27FC236}">
                      <a16:creationId xmlns:a16="http://schemas.microsoft.com/office/drawing/2014/main" id="{DCC17026-0EEB-09BA-A0AC-F82B445BA99A}"/>
                    </a:ext>
                  </a:extLst>
                </p:cNvPr>
                <p:cNvSpPr txBox="1">
                  <a:spLocks noRot="1" noChangeAspect="1" noMove="1" noResize="1" noEditPoints="1" noAdjustHandles="1" noChangeArrowheads="1" noChangeShapeType="1" noTextEdit="1"/>
                </p:cNvSpPr>
                <p:nvPr/>
              </p:nvSpPr>
              <p:spPr>
                <a:xfrm>
                  <a:off x="9860168" y="950945"/>
                  <a:ext cx="694993" cy="499795"/>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E9FCA8E0-E2C0-82AB-E7C8-B38E0F1A0C3B}"/>
                    </a:ext>
                  </a:extLst>
                </p:cNvPr>
                <p:cNvSpPr txBox="1"/>
                <p:nvPr/>
              </p:nvSpPr>
              <p:spPr>
                <a:xfrm>
                  <a:off x="9980654" y="1389192"/>
                  <a:ext cx="700824" cy="499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𝑝</m:t>
                            </m:r>
                          </m:e>
                          <m:sub>
                            <m:r>
                              <a:rPr lang="en-US" sz="900" b="0" i="1" smtClean="0">
                                <a:latin typeface="Cambria Math" panose="02040503050406030204" pitchFamily="18" charset="0"/>
                              </a:rPr>
                              <m:t>2</m:t>
                            </m:r>
                          </m:sub>
                        </m:sSub>
                      </m:oMath>
                    </m:oMathPara>
                  </a14:m>
                  <a:endParaRPr lang="en-US" sz="900" dirty="0"/>
                </a:p>
              </p:txBody>
            </p:sp>
          </mc:Choice>
          <mc:Fallback xmlns="">
            <p:sp>
              <p:nvSpPr>
                <p:cNvPr id="83" name="TextBox 82">
                  <a:extLst>
                    <a:ext uri="{FF2B5EF4-FFF2-40B4-BE49-F238E27FC236}">
                      <a16:creationId xmlns:a16="http://schemas.microsoft.com/office/drawing/2014/main" id="{E9FCA8E0-E2C0-82AB-E7C8-B38E0F1A0C3B}"/>
                    </a:ext>
                  </a:extLst>
                </p:cNvPr>
                <p:cNvSpPr txBox="1">
                  <a:spLocks noRot="1" noChangeAspect="1" noMove="1" noResize="1" noEditPoints="1" noAdjustHandles="1" noChangeArrowheads="1" noChangeShapeType="1" noTextEdit="1"/>
                </p:cNvSpPr>
                <p:nvPr/>
              </p:nvSpPr>
              <p:spPr>
                <a:xfrm>
                  <a:off x="9980654" y="1389192"/>
                  <a:ext cx="700824" cy="49979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8D8D8C46-C36F-98EC-DA9F-6D86A5EF7CDD}"/>
                    </a:ext>
                  </a:extLst>
                </p:cNvPr>
                <p:cNvSpPr txBox="1"/>
                <p:nvPr/>
              </p:nvSpPr>
              <p:spPr>
                <a:xfrm>
                  <a:off x="10090423" y="1847954"/>
                  <a:ext cx="700824" cy="499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900" b="0" i="1" smtClean="0">
                                <a:latin typeface="Cambria Math" panose="02040503050406030204" pitchFamily="18" charset="0"/>
                              </a:rPr>
                            </m:ctrlPr>
                          </m:sSubPr>
                          <m:e>
                            <m:r>
                              <a:rPr lang="en-US" sz="900" b="0" i="1" smtClean="0">
                                <a:latin typeface="Cambria Math" panose="02040503050406030204" pitchFamily="18" charset="0"/>
                              </a:rPr>
                              <m:t>𝑝</m:t>
                            </m:r>
                          </m:e>
                          <m:sub>
                            <m:r>
                              <a:rPr lang="en-US" sz="900" b="0" i="1" smtClean="0">
                                <a:latin typeface="Cambria Math" panose="02040503050406030204" pitchFamily="18" charset="0"/>
                              </a:rPr>
                              <m:t>3</m:t>
                            </m:r>
                          </m:sub>
                        </m:sSub>
                      </m:oMath>
                    </m:oMathPara>
                  </a14:m>
                  <a:endParaRPr lang="en-US" sz="900" dirty="0"/>
                </a:p>
              </p:txBody>
            </p:sp>
          </mc:Choice>
          <mc:Fallback xmlns="">
            <p:sp>
              <p:nvSpPr>
                <p:cNvPr id="84" name="TextBox 83">
                  <a:extLst>
                    <a:ext uri="{FF2B5EF4-FFF2-40B4-BE49-F238E27FC236}">
                      <a16:creationId xmlns:a16="http://schemas.microsoft.com/office/drawing/2014/main" id="{8D8D8C46-C36F-98EC-DA9F-6D86A5EF7CDD}"/>
                    </a:ext>
                  </a:extLst>
                </p:cNvPr>
                <p:cNvSpPr txBox="1">
                  <a:spLocks noRot="1" noChangeAspect="1" noMove="1" noResize="1" noEditPoints="1" noAdjustHandles="1" noChangeArrowheads="1" noChangeShapeType="1" noTextEdit="1"/>
                </p:cNvSpPr>
                <p:nvPr/>
              </p:nvSpPr>
              <p:spPr>
                <a:xfrm>
                  <a:off x="10090423" y="1847954"/>
                  <a:ext cx="700824" cy="499795"/>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5" name="TextBox 84">
                  <a:extLst>
                    <a:ext uri="{FF2B5EF4-FFF2-40B4-BE49-F238E27FC236}">
                      <a16:creationId xmlns:a16="http://schemas.microsoft.com/office/drawing/2014/main" id="{F0B9DF44-5B93-11B5-9B7C-77396A63F27A}"/>
                    </a:ext>
                  </a:extLst>
                </p:cNvPr>
                <p:cNvSpPr txBox="1"/>
                <p:nvPr/>
              </p:nvSpPr>
              <p:spPr>
                <a:xfrm>
                  <a:off x="10730883" y="3173856"/>
                  <a:ext cx="889219" cy="79967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85" name="TextBox 84">
                  <a:extLst>
                    <a:ext uri="{FF2B5EF4-FFF2-40B4-BE49-F238E27FC236}">
                      <a16:creationId xmlns:a16="http://schemas.microsoft.com/office/drawing/2014/main" id="{F0B9DF44-5B93-11B5-9B7C-77396A63F27A}"/>
                    </a:ext>
                  </a:extLst>
                </p:cNvPr>
                <p:cNvSpPr txBox="1">
                  <a:spLocks noRot="1" noChangeAspect="1" noMove="1" noResize="1" noEditPoints="1" noAdjustHandles="1" noChangeArrowheads="1" noChangeShapeType="1" noTextEdit="1"/>
                </p:cNvSpPr>
                <p:nvPr/>
              </p:nvSpPr>
              <p:spPr>
                <a:xfrm>
                  <a:off x="10730883" y="3173856"/>
                  <a:ext cx="889219" cy="799673"/>
                </a:xfrm>
                <a:prstGeom prst="rect">
                  <a:avLst/>
                </a:prstGeom>
                <a:blipFill>
                  <a:blip r:embed="rId33"/>
                  <a:stretch>
                    <a:fillRect/>
                  </a:stretch>
                </a:blipFill>
              </p:spPr>
              <p:txBody>
                <a:bodyPr/>
                <a:lstStyle/>
                <a:p>
                  <a:r>
                    <a:rPr lang="en-US">
                      <a:noFill/>
                    </a:rPr>
                    <a:t> </a:t>
                  </a:r>
                </a:p>
              </p:txBody>
            </p:sp>
          </mc:Fallback>
        </mc:AlternateContent>
        <p:cxnSp>
          <p:nvCxnSpPr>
            <p:cNvPr id="86" name="Straight Arrow Connector 85">
              <a:extLst>
                <a:ext uri="{FF2B5EF4-FFF2-40B4-BE49-F238E27FC236}">
                  <a16:creationId xmlns:a16="http://schemas.microsoft.com/office/drawing/2014/main" id="{727204F6-B6A4-975B-886D-98B144BFCB82}"/>
                </a:ext>
              </a:extLst>
            </p:cNvPr>
            <p:cNvCxnSpPr>
              <a:cxnSpLocks/>
            </p:cNvCxnSpPr>
            <p:nvPr/>
          </p:nvCxnSpPr>
          <p:spPr>
            <a:xfrm>
              <a:off x="9860168" y="2216854"/>
              <a:ext cx="580203" cy="885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55489B4E-1598-31B0-6CB0-A84E26962CF5}"/>
                </a:ext>
              </a:extLst>
            </p:cNvPr>
            <p:cNvCxnSpPr>
              <a:cxnSpLocks/>
            </p:cNvCxnSpPr>
            <p:nvPr/>
          </p:nvCxnSpPr>
          <p:spPr>
            <a:xfrm>
              <a:off x="6669542" y="1793585"/>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88" name="Group 87">
            <a:extLst>
              <a:ext uri="{FF2B5EF4-FFF2-40B4-BE49-F238E27FC236}">
                <a16:creationId xmlns:a16="http://schemas.microsoft.com/office/drawing/2014/main" id="{7FF43535-F3D0-6FF3-A717-7599FDDA609E}"/>
              </a:ext>
            </a:extLst>
          </p:cNvPr>
          <p:cNvGrpSpPr/>
          <p:nvPr/>
        </p:nvGrpSpPr>
        <p:grpSpPr>
          <a:xfrm>
            <a:off x="550925" y="4767935"/>
            <a:ext cx="3989303" cy="1283796"/>
            <a:chOff x="1902541" y="4902538"/>
            <a:chExt cx="5071803" cy="1632155"/>
          </a:xfrm>
        </p:grpSpPr>
        <mc:AlternateContent xmlns:mc="http://schemas.openxmlformats.org/markup-compatibility/2006">
          <mc:Choice xmlns:a14="http://schemas.microsoft.com/office/drawing/2010/main" Requires="a14">
            <p:sp>
              <p:nvSpPr>
                <p:cNvPr id="89" name="Rectangle 88">
                  <a:extLst>
                    <a:ext uri="{FF2B5EF4-FFF2-40B4-BE49-F238E27FC236}">
                      <a16:creationId xmlns:a16="http://schemas.microsoft.com/office/drawing/2014/main" id="{11DC6340-5713-A375-BFC5-6978487FDA72}"/>
                    </a:ext>
                  </a:extLst>
                </p:cNvPr>
                <p:cNvSpPr/>
                <p:nvPr/>
              </p:nvSpPr>
              <p:spPr>
                <a:xfrm>
                  <a:off x="3302112" y="4902538"/>
                  <a:ext cx="2310580" cy="163215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Time evolution</a:t>
                  </a:r>
                </a:p>
                <a:p>
                  <a:pPr algn="ct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oMath>
                    </m:oMathPara>
                  </a14:m>
                  <a:endParaRPr lang="en-US" sz="1600" dirty="0"/>
                </a:p>
              </p:txBody>
            </p:sp>
          </mc:Choice>
          <mc:Fallback>
            <p:sp>
              <p:nvSpPr>
                <p:cNvPr id="89" name="Rectangle 88">
                  <a:extLst>
                    <a:ext uri="{FF2B5EF4-FFF2-40B4-BE49-F238E27FC236}">
                      <a16:creationId xmlns:a16="http://schemas.microsoft.com/office/drawing/2014/main" id="{11DC6340-5713-A375-BFC5-6978487FDA72}"/>
                    </a:ext>
                  </a:extLst>
                </p:cNvPr>
                <p:cNvSpPr>
                  <a:spLocks noRot="1" noChangeAspect="1" noMove="1" noResize="1" noEditPoints="1" noAdjustHandles="1" noChangeArrowheads="1" noChangeShapeType="1" noTextEdit="1"/>
                </p:cNvSpPr>
                <p:nvPr/>
              </p:nvSpPr>
              <p:spPr>
                <a:xfrm>
                  <a:off x="3302112" y="4902538"/>
                  <a:ext cx="2310580" cy="1632155"/>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F314EBD6-337A-A986-D95E-241B5ADD6AED}"/>
                    </a:ext>
                  </a:extLst>
                </p:cNvPr>
                <p:cNvSpPr txBox="1"/>
                <p:nvPr/>
              </p:nvSpPr>
              <p:spPr>
                <a:xfrm>
                  <a:off x="6358466" y="5219411"/>
                  <a:ext cx="615878" cy="821713"/>
                </a:xfrm>
                <a:prstGeom prst="rect">
                  <a:avLst/>
                </a:prstGeom>
                <a:noFill/>
              </p:spPr>
              <p:txBody>
                <a:bodyPr wrap="none" rtlCol="0">
                  <a:spAutoFit/>
                </a:bodyPr>
                <a:lstStyle/>
                <a:p>
                  <a:pPr/>
                  <a14:m>
                    <m:oMathPara xmlns:m="http://schemas.openxmlformats.org/officeDocument/2006/math">
                      <m:oMathParaPr>
                        <m:jc m:val="center"/>
                      </m:oMathParaPr>
                      <m:oMath xmlns:m="http://schemas.openxmlformats.org/officeDocument/2006/math">
                        <m:r>
                          <a:rPr lang="en-US" sz="3600" b="0" i="1" smtClean="0">
                            <a:latin typeface="Cambria Math" panose="02040503050406030204" pitchFamily="18" charset="0"/>
                          </a:rPr>
                          <m:t>?</m:t>
                        </m:r>
                      </m:oMath>
                    </m:oMathPara>
                  </a14:m>
                  <a:endParaRPr lang="en-US" sz="3600" dirty="0"/>
                </a:p>
              </p:txBody>
            </p:sp>
          </mc:Choice>
          <mc:Fallback xmlns="">
            <p:sp>
              <p:nvSpPr>
                <p:cNvPr id="90" name="TextBox 89">
                  <a:extLst>
                    <a:ext uri="{FF2B5EF4-FFF2-40B4-BE49-F238E27FC236}">
                      <a16:creationId xmlns:a16="http://schemas.microsoft.com/office/drawing/2014/main" id="{F314EBD6-337A-A986-D95E-241B5ADD6AED}"/>
                    </a:ext>
                  </a:extLst>
                </p:cNvPr>
                <p:cNvSpPr txBox="1">
                  <a:spLocks noRot="1" noChangeAspect="1" noMove="1" noResize="1" noEditPoints="1" noAdjustHandles="1" noChangeArrowheads="1" noChangeShapeType="1" noTextEdit="1"/>
                </p:cNvSpPr>
                <p:nvPr/>
              </p:nvSpPr>
              <p:spPr>
                <a:xfrm>
                  <a:off x="6358466" y="5219411"/>
                  <a:ext cx="615878" cy="821713"/>
                </a:xfrm>
                <a:prstGeom prst="rect">
                  <a:avLst/>
                </a:prstGeom>
                <a:blipFill>
                  <a:blip r:embed="rId3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8318FE0-3A8C-EE95-6799-ACD5D09587B9}"/>
                    </a:ext>
                  </a:extLst>
                </p:cNvPr>
                <p:cNvSpPr txBox="1"/>
                <p:nvPr/>
              </p:nvSpPr>
              <p:spPr>
                <a:xfrm>
                  <a:off x="1902541" y="5228432"/>
                  <a:ext cx="615878" cy="82171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m:t>
                        </m:r>
                      </m:oMath>
                    </m:oMathPara>
                  </a14:m>
                  <a:endParaRPr lang="en-US" sz="3600" dirty="0"/>
                </a:p>
              </p:txBody>
            </p:sp>
          </mc:Choice>
          <mc:Fallback xmlns="">
            <p:sp>
              <p:nvSpPr>
                <p:cNvPr id="91" name="TextBox 90">
                  <a:extLst>
                    <a:ext uri="{FF2B5EF4-FFF2-40B4-BE49-F238E27FC236}">
                      <a16:creationId xmlns:a16="http://schemas.microsoft.com/office/drawing/2014/main" id="{D8318FE0-3A8C-EE95-6799-ACD5D09587B9}"/>
                    </a:ext>
                  </a:extLst>
                </p:cNvPr>
                <p:cNvSpPr txBox="1">
                  <a:spLocks noRot="1" noChangeAspect="1" noMove="1" noResize="1" noEditPoints="1" noAdjustHandles="1" noChangeArrowheads="1" noChangeShapeType="1" noTextEdit="1"/>
                </p:cNvSpPr>
                <p:nvPr/>
              </p:nvSpPr>
              <p:spPr>
                <a:xfrm>
                  <a:off x="1902541" y="5228432"/>
                  <a:ext cx="615878" cy="821713"/>
                </a:xfrm>
                <a:prstGeom prst="rect">
                  <a:avLst/>
                </a:prstGeom>
                <a:blipFill>
                  <a:blip r:embed="rId36"/>
                  <a:stretch>
                    <a:fillRect/>
                  </a:stretch>
                </a:blipFill>
              </p:spPr>
              <p:txBody>
                <a:bodyPr/>
                <a:lstStyle/>
                <a:p>
                  <a:r>
                    <a:rPr lang="en-US">
                      <a:noFill/>
                    </a:rPr>
                    <a:t> </a:t>
                  </a:r>
                </a:p>
              </p:txBody>
            </p:sp>
          </mc:Fallback>
        </mc:AlternateContent>
        <p:cxnSp>
          <p:nvCxnSpPr>
            <p:cNvPr id="92" name="Straight Arrow Connector 91">
              <a:extLst>
                <a:ext uri="{FF2B5EF4-FFF2-40B4-BE49-F238E27FC236}">
                  <a16:creationId xmlns:a16="http://schemas.microsoft.com/office/drawing/2014/main" id="{621CE947-BB68-2196-BCA3-A9A3EFE5B340}"/>
                </a:ext>
              </a:extLst>
            </p:cNvPr>
            <p:cNvCxnSpPr>
              <a:cxnSpLocks/>
            </p:cNvCxnSpPr>
            <p:nvPr/>
          </p:nvCxnSpPr>
          <p:spPr>
            <a:xfrm>
              <a:off x="5772955" y="5604132"/>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5CC2DE5-B22F-2A1A-79F7-A8E9FEAB888F}"/>
                </a:ext>
              </a:extLst>
            </p:cNvPr>
            <p:cNvCxnSpPr>
              <a:cxnSpLocks/>
            </p:cNvCxnSpPr>
            <p:nvPr/>
          </p:nvCxnSpPr>
          <p:spPr>
            <a:xfrm>
              <a:off x="2582329" y="5613153"/>
              <a:ext cx="58020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94" name="Arrow: Down 93">
            <a:extLst>
              <a:ext uri="{FF2B5EF4-FFF2-40B4-BE49-F238E27FC236}">
                <a16:creationId xmlns:a16="http://schemas.microsoft.com/office/drawing/2014/main" id="{53B449F6-C509-1A31-D2C7-6F54FA924AB9}"/>
              </a:ext>
            </a:extLst>
          </p:cNvPr>
          <p:cNvSpPr/>
          <p:nvPr/>
        </p:nvSpPr>
        <p:spPr>
          <a:xfrm rot="9862105">
            <a:off x="1748884" y="4145045"/>
            <a:ext cx="395714" cy="4512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Arrow: Down 94">
            <a:extLst>
              <a:ext uri="{FF2B5EF4-FFF2-40B4-BE49-F238E27FC236}">
                <a16:creationId xmlns:a16="http://schemas.microsoft.com/office/drawing/2014/main" id="{8CEFE718-42CA-8F7E-83D9-657BA55595F2}"/>
              </a:ext>
            </a:extLst>
          </p:cNvPr>
          <p:cNvSpPr/>
          <p:nvPr/>
        </p:nvSpPr>
        <p:spPr>
          <a:xfrm rot="13709760">
            <a:off x="2416044" y="4174541"/>
            <a:ext cx="395714" cy="4512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Arrow: Down 95">
            <a:extLst>
              <a:ext uri="{FF2B5EF4-FFF2-40B4-BE49-F238E27FC236}">
                <a16:creationId xmlns:a16="http://schemas.microsoft.com/office/drawing/2014/main" id="{18D35B66-0A25-211E-8008-4DA33B13CD7B}"/>
              </a:ext>
            </a:extLst>
          </p:cNvPr>
          <p:cNvSpPr/>
          <p:nvPr/>
        </p:nvSpPr>
        <p:spPr>
          <a:xfrm rot="14445924">
            <a:off x="2984880" y="4223701"/>
            <a:ext cx="395714" cy="4512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Arrow: Down 96">
            <a:extLst>
              <a:ext uri="{FF2B5EF4-FFF2-40B4-BE49-F238E27FC236}">
                <a16:creationId xmlns:a16="http://schemas.microsoft.com/office/drawing/2014/main" id="{E70653CC-7679-1E24-6B4A-467C8BDBA26E}"/>
              </a:ext>
            </a:extLst>
          </p:cNvPr>
          <p:cNvSpPr/>
          <p:nvPr/>
        </p:nvSpPr>
        <p:spPr>
          <a:xfrm rot="14967632">
            <a:off x="3593047" y="4272861"/>
            <a:ext cx="395714" cy="45129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2AE70A72-376F-D614-2763-3CD9C99EACF8}"/>
              </a:ext>
            </a:extLst>
          </p:cNvPr>
          <p:cNvSpPr txBox="1"/>
          <p:nvPr/>
        </p:nvSpPr>
        <p:spPr>
          <a:xfrm>
            <a:off x="5085256" y="4336691"/>
            <a:ext cx="4065627" cy="2308324"/>
          </a:xfrm>
          <a:prstGeom prst="rect">
            <a:avLst/>
          </a:prstGeom>
          <a:noFill/>
        </p:spPr>
        <p:txBody>
          <a:bodyPr wrap="square" rtlCol="0">
            <a:spAutoFit/>
          </a:bodyPr>
          <a:lstStyle/>
          <a:p>
            <a:r>
              <a:rPr lang="en-US" sz="2400" dirty="0">
                <a:solidFill>
                  <a:srgbClr val="C00000"/>
                </a:solidFill>
                <a:latin typeface="Alice" panose="00000500000000000000" pitchFamily="2" charset="0"/>
              </a:rPr>
              <a:t>Unlikely we have one true mechanism, and we need to explain why all these different mechanisms look the same. Why so much focus on this?</a:t>
            </a:r>
          </a:p>
        </p:txBody>
      </p:sp>
      <p:sp>
        <p:nvSpPr>
          <p:cNvPr id="2" name="Slide Number Placeholder 1">
            <a:extLst>
              <a:ext uri="{FF2B5EF4-FFF2-40B4-BE49-F238E27FC236}">
                <a16:creationId xmlns:a16="http://schemas.microsoft.com/office/drawing/2014/main" id="{32C159D8-CF9D-BEA1-CE1B-73A464826B4A}"/>
              </a:ext>
            </a:extLst>
          </p:cNvPr>
          <p:cNvSpPr>
            <a:spLocks noGrp="1"/>
          </p:cNvSpPr>
          <p:nvPr>
            <p:ph type="sldNum" sz="quarter" idx="12"/>
          </p:nvPr>
        </p:nvSpPr>
        <p:spPr/>
        <p:txBody>
          <a:bodyPr/>
          <a:lstStyle/>
          <a:p>
            <a:fld id="{F47845EA-7733-40EE-B074-20032348B727}" type="slidenum">
              <a:rPr lang="en-US" smtClean="0"/>
              <a:t>5</a:t>
            </a:fld>
            <a:endParaRPr lang="en-US"/>
          </a:p>
        </p:txBody>
      </p:sp>
    </p:spTree>
    <p:extLst>
      <p:ext uri="{BB962C8B-B14F-4D97-AF65-F5344CB8AC3E}">
        <p14:creationId xmlns:p14="http://schemas.microsoft.com/office/powerpoint/2010/main" val="2246285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7D6EC1-DFF8-97C7-A9DA-BCDB9C77D4E6}"/>
              </a:ext>
            </a:extLst>
          </p:cNvPr>
          <p:cNvSpPr>
            <a:spLocks noGrp="1"/>
          </p:cNvSpPr>
          <p:nvPr>
            <p:ph type="ftr" sz="quarter" idx="11"/>
          </p:nvPr>
        </p:nvSpPr>
        <p:spPr/>
        <p:txBody>
          <a:bodyPr/>
          <a:lstStyle/>
          <a:p>
            <a:r>
              <a:rPr lang="en-US"/>
              <a:t>Gabriele Carcassi and Christine A. Aidala - University of Michigan</a:t>
            </a:r>
            <a:endParaRPr lang="en-US" dirty="0"/>
          </a:p>
        </p:txBody>
      </p:sp>
      <p:sp>
        <p:nvSpPr>
          <p:cNvPr id="4" name="TextBox 3">
            <a:extLst>
              <a:ext uri="{FF2B5EF4-FFF2-40B4-BE49-F238E27FC236}">
                <a16:creationId xmlns:a16="http://schemas.microsoft.com/office/drawing/2014/main" id="{2144D680-698D-FB4F-420E-7EDA6FEE82C1}"/>
              </a:ext>
            </a:extLst>
          </p:cNvPr>
          <p:cNvSpPr txBox="1"/>
          <p:nvPr/>
        </p:nvSpPr>
        <p:spPr>
          <a:xfrm>
            <a:off x="1" y="2041864"/>
            <a:ext cx="12191999" cy="1754326"/>
          </a:xfrm>
          <a:prstGeom prst="rect">
            <a:avLst/>
          </a:prstGeom>
          <a:noFill/>
        </p:spPr>
        <p:txBody>
          <a:bodyPr wrap="square" rtlCol="0">
            <a:spAutoFit/>
          </a:bodyPr>
          <a:lstStyle/>
          <a:p>
            <a:pPr algn="ctr"/>
            <a:r>
              <a:rPr lang="en-US" sz="5400" dirty="0">
                <a:latin typeface="Alice" panose="00000500000000000000" pitchFamily="2" charset="0"/>
              </a:rPr>
              <a:t>Explanations must be about mechanisms</a:t>
            </a:r>
          </a:p>
        </p:txBody>
      </p:sp>
      <p:sp>
        <p:nvSpPr>
          <p:cNvPr id="7" name="TextBox 6">
            <a:extLst>
              <a:ext uri="{FF2B5EF4-FFF2-40B4-BE49-F238E27FC236}">
                <a16:creationId xmlns:a16="http://schemas.microsoft.com/office/drawing/2014/main" id="{F4735E8A-A1AE-0CB7-ED71-00A664DC62C6}"/>
              </a:ext>
            </a:extLst>
          </p:cNvPr>
          <p:cNvSpPr txBox="1"/>
          <p:nvPr/>
        </p:nvSpPr>
        <p:spPr>
          <a:xfrm>
            <a:off x="0" y="355106"/>
            <a:ext cx="12191999" cy="1569660"/>
          </a:xfrm>
          <a:prstGeom prst="rect">
            <a:avLst/>
          </a:prstGeom>
          <a:noFill/>
        </p:spPr>
        <p:txBody>
          <a:bodyPr wrap="square" rtlCol="0">
            <a:spAutoFit/>
          </a:bodyPr>
          <a:lstStyle/>
          <a:p>
            <a:pPr algn="ctr"/>
            <a:r>
              <a:rPr lang="en-US" sz="9600" dirty="0">
                <a:latin typeface="Alice" panose="00000500000000000000" pitchFamily="2" charset="0"/>
              </a:rPr>
              <a:t>2.</a:t>
            </a:r>
            <a:endParaRPr lang="en-US" sz="9600" dirty="0"/>
          </a:p>
        </p:txBody>
      </p:sp>
      <p:sp>
        <p:nvSpPr>
          <p:cNvPr id="5" name="Slide Number Placeholder 4">
            <a:extLst>
              <a:ext uri="{FF2B5EF4-FFF2-40B4-BE49-F238E27FC236}">
                <a16:creationId xmlns:a16="http://schemas.microsoft.com/office/drawing/2014/main" id="{C5F053E0-7BFB-8B2C-0E8E-74F51668FAFE}"/>
              </a:ext>
            </a:extLst>
          </p:cNvPr>
          <p:cNvSpPr>
            <a:spLocks noGrp="1"/>
          </p:cNvSpPr>
          <p:nvPr>
            <p:ph type="sldNum" sz="quarter" idx="12"/>
          </p:nvPr>
        </p:nvSpPr>
        <p:spPr/>
        <p:txBody>
          <a:bodyPr/>
          <a:lstStyle/>
          <a:p>
            <a:fld id="{F47845EA-7733-40EE-B074-20032348B727}" type="slidenum">
              <a:rPr lang="en-US" smtClean="0"/>
              <a:t>6</a:t>
            </a:fld>
            <a:endParaRPr lang="en-US"/>
          </a:p>
        </p:txBody>
      </p:sp>
    </p:spTree>
    <p:extLst>
      <p:ext uri="{BB962C8B-B14F-4D97-AF65-F5344CB8AC3E}">
        <p14:creationId xmlns:p14="http://schemas.microsoft.com/office/powerpoint/2010/main" val="1113448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9E3FCF-A64F-D4A2-0AE4-1D8209E3DD5C}"/>
              </a:ext>
            </a:extLst>
          </p:cNvPr>
          <p:cNvSpPr>
            <a:spLocks noGrp="1"/>
          </p:cNvSpPr>
          <p:nvPr>
            <p:ph type="ftr" sz="quarter" idx="11"/>
          </p:nvPr>
        </p:nvSpPr>
        <p:spPr/>
        <p:txBody>
          <a:bodyPr/>
          <a:lstStyle/>
          <a:p>
            <a:r>
              <a:rPr lang="en-US"/>
              <a:t>Gabriele Carcassi and Christine A. Aidala - University of Michigan</a:t>
            </a:r>
          </a:p>
        </p:txBody>
      </p:sp>
      <p:pic>
        <p:nvPicPr>
          <p:cNvPr id="7" name="Picture 6">
            <a:extLst>
              <a:ext uri="{FF2B5EF4-FFF2-40B4-BE49-F238E27FC236}">
                <a16:creationId xmlns:a16="http://schemas.microsoft.com/office/drawing/2014/main" id="{86F13720-2DF7-7E79-D54F-64D53E3594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5864" y="464031"/>
            <a:ext cx="4794314" cy="2855765"/>
          </a:xfrm>
          <a:prstGeom prst="rect">
            <a:avLst/>
          </a:prstGeom>
        </p:spPr>
      </p:pic>
      <p:sp>
        <p:nvSpPr>
          <p:cNvPr id="8" name="Rectangle 7">
            <a:extLst>
              <a:ext uri="{FF2B5EF4-FFF2-40B4-BE49-F238E27FC236}">
                <a16:creationId xmlns:a16="http://schemas.microsoft.com/office/drawing/2014/main" id="{54550479-927F-2DCD-4765-FC4B65C5FCF7}"/>
              </a:ext>
            </a:extLst>
          </p:cNvPr>
          <p:cNvSpPr/>
          <p:nvPr/>
        </p:nvSpPr>
        <p:spPr>
          <a:xfrm>
            <a:off x="9641860" y="2389632"/>
            <a:ext cx="2176272" cy="5669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EC6FFC5B-3611-ED14-37CE-FA37571160D1}"/>
              </a:ext>
            </a:extLst>
          </p:cNvPr>
          <p:cNvSpPr txBox="1"/>
          <p:nvPr/>
        </p:nvSpPr>
        <p:spPr>
          <a:xfrm>
            <a:off x="551338" y="1199415"/>
            <a:ext cx="5337398" cy="1384995"/>
          </a:xfrm>
          <a:prstGeom prst="rect">
            <a:avLst/>
          </a:prstGeom>
          <a:noFill/>
        </p:spPr>
        <p:txBody>
          <a:bodyPr wrap="square" rtlCol="0">
            <a:spAutoFit/>
          </a:bodyPr>
          <a:lstStyle/>
          <a:p>
            <a:r>
              <a:rPr lang="en-US" sz="2800" dirty="0">
                <a:solidFill>
                  <a:schemeClr val="accent5">
                    <a:lumMod val="50000"/>
                  </a:schemeClr>
                </a:solidFill>
                <a:latin typeface="Alice" panose="00000500000000000000" pitchFamily="2" charset="0"/>
              </a:rPr>
              <a:t>Physics explains the behavior of  a physical system in terms of the behavior of the constituents</a:t>
            </a:r>
          </a:p>
        </p:txBody>
      </p:sp>
      <p:sp>
        <p:nvSpPr>
          <p:cNvPr id="11" name="TextBox 10">
            <a:extLst>
              <a:ext uri="{FF2B5EF4-FFF2-40B4-BE49-F238E27FC236}">
                <a16:creationId xmlns:a16="http://schemas.microsoft.com/office/drawing/2014/main" id="{E2C634BC-9A72-0F9C-3269-57622FA6FFBE}"/>
              </a:ext>
            </a:extLst>
          </p:cNvPr>
          <p:cNvSpPr txBox="1"/>
          <p:nvPr/>
        </p:nvSpPr>
        <p:spPr>
          <a:xfrm>
            <a:off x="2276669" y="4704478"/>
            <a:ext cx="5813844" cy="954107"/>
          </a:xfrm>
          <a:prstGeom prst="rect">
            <a:avLst/>
          </a:prstGeom>
          <a:noFill/>
        </p:spPr>
        <p:txBody>
          <a:bodyPr wrap="square" rtlCol="0">
            <a:spAutoFit/>
          </a:bodyPr>
          <a:lstStyle/>
          <a:p>
            <a:r>
              <a:rPr lang="en-US" sz="2800" dirty="0">
                <a:solidFill>
                  <a:srgbClr val="C00000"/>
                </a:solidFill>
                <a:latin typeface="Alice" panose="00000500000000000000" pitchFamily="2" charset="0"/>
              </a:rPr>
              <a:t>In a fundamental theory, objects cannot be further decomposed</a:t>
            </a:r>
          </a:p>
        </p:txBody>
      </p:sp>
      <p:sp>
        <p:nvSpPr>
          <p:cNvPr id="2" name="Slide Number Placeholder 1">
            <a:extLst>
              <a:ext uri="{FF2B5EF4-FFF2-40B4-BE49-F238E27FC236}">
                <a16:creationId xmlns:a16="http://schemas.microsoft.com/office/drawing/2014/main" id="{CD9B1AC4-CDFE-9AEB-1B50-9BFE14D313B5}"/>
              </a:ext>
            </a:extLst>
          </p:cNvPr>
          <p:cNvSpPr>
            <a:spLocks noGrp="1"/>
          </p:cNvSpPr>
          <p:nvPr>
            <p:ph type="sldNum" sz="quarter" idx="12"/>
          </p:nvPr>
        </p:nvSpPr>
        <p:spPr/>
        <p:txBody>
          <a:bodyPr/>
          <a:lstStyle/>
          <a:p>
            <a:fld id="{F47845EA-7733-40EE-B074-20032348B727}" type="slidenum">
              <a:rPr lang="en-US" smtClean="0"/>
              <a:t>7</a:t>
            </a:fld>
            <a:endParaRPr lang="en-US"/>
          </a:p>
        </p:txBody>
      </p:sp>
    </p:spTree>
    <p:extLst>
      <p:ext uri="{BB962C8B-B14F-4D97-AF65-F5344CB8AC3E}">
        <p14:creationId xmlns:p14="http://schemas.microsoft.com/office/powerpoint/2010/main" val="244572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033278-5FA7-2794-66D9-22C6D7F1683B}"/>
              </a:ext>
            </a:extLst>
          </p:cNvPr>
          <p:cNvSpPr>
            <a:spLocks noGrp="1"/>
          </p:cNvSpPr>
          <p:nvPr>
            <p:ph type="ftr" sz="quarter" idx="11"/>
          </p:nvPr>
        </p:nvSpPr>
        <p:spPr/>
        <p:txBody>
          <a:bodyPr/>
          <a:lstStyle/>
          <a:p>
            <a:r>
              <a:rPr lang="en-US"/>
              <a:t>Gabriele Carcassi and Christine A. Aidala - University of Michigan</a:t>
            </a:r>
          </a:p>
        </p:txBody>
      </p:sp>
      <p:sp>
        <p:nvSpPr>
          <p:cNvPr id="5" name="TextBox 4">
            <a:extLst>
              <a:ext uri="{FF2B5EF4-FFF2-40B4-BE49-F238E27FC236}">
                <a16:creationId xmlns:a16="http://schemas.microsoft.com/office/drawing/2014/main" id="{20CE9A76-93BC-1F6E-D741-5D6C2B2882A0}"/>
              </a:ext>
            </a:extLst>
          </p:cNvPr>
          <p:cNvSpPr txBox="1"/>
          <p:nvPr/>
        </p:nvSpPr>
        <p:spPr>
          <a:xfrm>
            <a:off x="470517" y="324092"/>
            <a:ext cx="5815109" cy="1200329"/>
          </a:xfrm>
          <a:prstGeom prst="rect">
            <a:avLst/>
          </a:prstGeom>
          <a:noFill/>
        </p:spPr>
        <p:txBody>
          <a:bodyPr wrap="square" rtlCol="0">
            <a:spAutoFit/>
          </a:bodyPr>
          <a:lstStyle/>
          <a:p>
            <a:r>
              <a:rPr lang="en-US" sz="2400" dirty="0"/>
              <a:t>Any process (deterministic or stochastic) will take a statistical ensemble as input and return a statistical ensemble as output</a:t>
            </a:r>
          </a:p>
        </p:txBody>
      </p:sp>
      <p:grpSp>
        <p:nvGrpSpPr>
          <p:cNvPr id="22" name="Group 21">
            <a:extLst>
              <a:ext uri="{FF2B5EF4-FFF2-40B4-BE49-F238E27FC236}">
                <a16:creationId xmlns:a16="http://schemas.microsoft.com/office/drawing/2014/main" id="{56162F19-AFD3-022B-7764-CB5F02A74A67}"/>
              </a:ext>
            </a:extLst>
          </p:cNvPr>
          <p:cNvGrpSpPr/>
          <p:nvPr/>
        </p:nvGrpSpPr>
        <p:grpSpPr>
          <a:xfrm>
            <a:off x="7423266" y="1640162"/>
            <a:ext cx="4173810" cy="1700765"/>
            <a:chOff x="1582212" y="3245587"/>
            <a:chExt cx="4173810" cy="1700765"/>
          </a:xfrm>
        </p:grpSpPr>
        <p:sp>
          <p:nvSpPr>
            <p:cNvPr id="23" name="Oval 22">
              <a:extLst>
                <a:ext uri="{FF2B5EF4-FFF2-40B4-BE49-F238E27FC236}">
                  <a16:creationId xmlns:a16="http://schemas.microsoft.com/office/drawing/2014/main" id="{DEE4B395-460A-2A9B-0A80-73D4ABB17F26}"/>
                </a:ext>
              </a:extLst>
            </p:cNvPr>
            <p:cNvSpPr/>
            <p:nvPr/>
          </p:nvSpPr>
          <p:spPr>
            <a:xfrm>
              <a:off x="2487168" y="4058325"/>
              <a:ext cx="282574" cy="28257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solidFill>
                    <a:schemeClr val="tx1"/>
                  </a:solidFill>
                </a:rPr>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9FD77D-A970-7700-1480-56698DDD711F}"/>
                    </a:ext>
                  </a:extLst>
                </p:cNvPr>
                <p:cNvSpPr txBox="1"/>
                <p:nvPr/>
              </p:nvSpPr>
              <p:spPr>
                <a:xfrm>
                  <a:off x="1582212" y="3245587"/>
                  <a:ext cx="55245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1</m:t>
                            </m:r>
                          </m:sub>
                        </m:sSub>
                      </m:oMath>
                    </m:oMathPara>
                  </a14:m>
                  <a:endParaRPr lang="en-US" sz="2400" dirty="0"/>
                </a:p>
              </p:txBody>
            </p:sp>
          </mc:Choice>
          <mc:Fallback xmlns="">
            <p:sp>
              <p:nvSpPr>
                <p:cNvPr id="24" name="TextBox 23">
                  <a:extLst>
                    <a:ext uri="{FF2B5EF4-FFF2-40B4-BE49-F238E27FC236}">
                      <a16:creationId xmlns:a16="http://schemas.microsoft.com/office/drawing/2014/main" id="{629FD77D-A970-7700-1480-56698DDD711F}"/>
                    </a:ext>
                  </a:extLst>
                </p:cNvPr>
                <p:cNvSpPr txBox="1">
                  <a:spLocks noRot="1" noChangeAspect="1" noMove="1" noResize="1" noEditPoints="1" noAdjustHandles="1" noChangeArrowheads="1" noChangeShapeType="1" noTextEdit="1"/>
                </p:cNvSpPr>
                <p:nvPr/>
              </p:nvSpPr>
              <p:spPr>
                <a:xfrm>
                  <a:off x="1582212" y="3245587"/>
                  <a:ext cx="552459" cy="461665"/>
                </a:xfrm>
                <a:prstGeom prst="rect">
                  <a:avLst/>
                </a:prstGeom>
                <a:blipFill>
                  <a:blip r:embed="rId2"/>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39E21A9-6618-E657-C253-15405A5EABA6}"/>
                    </a:ext>
                  </a:extLst>
                </p:cNvPr>
                <p:cNvSpPr txBox="1"/>
                <p:nvPr/>
              </p:nvSpPr>
              <p:spPr>
                <a:xfrm>
                  <a:off x="1582212" y="4484687"/>
                  <a:ext cx="55957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2</m:t>
                            </m:r>
                          </m:sub>
                        </m:sSub>
                      </m:oMath>
                    </m:oMathPara>
                  </a14:m>
                  <a:endParaRPr lang="en-US" sz="2400" dirty="0"/>
                </a:p>
              </p:txBody>
            </p:sp>
          </mc:Choice>
          <mc:Fallback xmlns="">
            <p:sp>
              <p:nvSpPr>
                <p:cNvPr id="25" name="TextBox 24">
                  <a:extLst>
                    <a:ext uri="{FF2B5EF4-FFF2-40B4-BE49-F238E27FC236}">
                      <a16:creationId xmlns:a16="http://schemas.microsoft.com/office/drawing/2014/main" id="{D39E21A9-6618-E657-C253-15405A5EABA6}"/>
                    </a:ext>
                  </a:extLst>
                </p:cNvPr>
                <p:cNvSpPr txBox="1">
                  <a:spLocks noRot="1" noChangeAspect="1" noMove="1" noResize="1" noEditPoints="1" noAdjustHandles="1" noChangeArrowheads="1" noChangeShapeType="1" noTextEdit="1"/>
                </p:cNvSpPr>
                <p:nvPr/>
              </p:nvSpPr>
              <p:spPr>
                <a:xfrm>
                  <a:off x="1582212" y="4484687"/>
                  <a:ext cx="559576" cy="461665"/>
                </a:xfrm>
                <a:prstGeom prst="rect">
                  <a:avLst/>
                </a:prstGeom>
                <a:blipFill>
                  <a:blip r:embed="rId3"/>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B29AD7-E5DA-AC82-EE1F-FD98699BEB04}"/>
                    </a:ext>
                  </a:extLst>
                </p:cNvPr>
                <p:cNvSpPr txBox="1"/>
                <p:nvPr/>
              </p:nvSpPr>
              <p:spPr>
                <a:xfrm>
                  <a:off x="3352800" y="3947509"/>
                  <a:ext cx="240322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𝜌</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2</m:t>
                            </m:r>
                          </m:sub>
                        </m:sSub>
                      </m:oMath>
                    </m:oMathPara>
                  </a14:m>
                  <a:endParaRPr lang="en-US" sz="2400" dirty="0"/>
                </a:p>
              </p:txBody>
            </p:sp>
          </mc:Choice>
          <mc:Fallback xmlns="">
            <p:sp>
              <p:nvSpPr>
                <p:cNvPr id="26" name="TextBox 25">
                  <a:extLst>
                    <a:ext uri="{FF2B5EF4-FFF2-40B4-BE49-F238E27FC236}">
                      <a16:creationId xmlns:a16="http://schemas.microsoft.com/office/drawing/2014/main" id="{B7B29AD7-E5DA-AC82-EE1F-FD98699BEB04}"/>
                    </a:ext>
                  </a:extLst>
                </p:cNvPr>
                <p:cNvSpPr txBox="1">
                  <a:spLocks noRot="1" noChangeAspect="1" noMove="1" noResize="1" noEditPoints="1" noAdjustHandles="1" noChangeArrowheads="1" noChangeShapeType="1" noTextEdit="1"/>
                </p:cNvSpPr>
                <p:nvPr/>
              </p:nvSpPr>
              <p:spPr>
                <a:xfrm>
                  <a:off x="3352800" y="3947509"/>
                  <a:ext cx="2403222" cy="461665"/>
                </a:xfrm>
                <a:prstGeom prst="rect">
                  <a:avLst/>
                </a:prstGeom>
                <a:blipFill>
                  <a:blip r:embed="rId4"/>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CFB90EF-EA70-0FF2-236F-BD514309B23C}"/>
                    </a:ext>
                  </a:extLst>
                </p:cNvPr>
                <p:cNvSpPr txBox="1"/>
                <p:nvPr/>
              </p:nvSpPr>
              <p:spPr>
                <a:xfrm>
                  <a:off x="2157522" y="3476419"/>
                  <a:ext cx="49058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dirty="0"/>
                </a:p>
              </p:txBody>
            </p:sp>
          </mc:Choice>
          <mc:Fallback xmlns="">
            <p:sp>
              <p:nvSpPr>
                <p:cNvPr id="27" name="TextBox 26">
                  <a:extLst>
                    <a:ext uri="{FF2B5EF4-FFF2-40B4-BE49-F238E27FC236}">
                      <a16:creationId xmlns:a16="http://schemas.microsoft.com/office/drawing/2014/main" id="{5CFB90EF-EA70-0FF2-236F-BD514309B23C}"/>
                    </a:ext>
                  </a:extLst>
                </p:cNvPr>
                <p:cNvSpPr txBox="1">
                  <a:spLocks noRot="1" noChangeAspect="1" noMove="1" noResize="1" noEditPoints="1" noAdjustHandles="1" noChangeArrowheads="1" noChangeShapeType="1" noTextEdit="1"/>
                </p:cNvSpPr>
                <p:nvPr/>
              </p:nvSpPr>
              <p:spPr>
                <a:xfrm>
                  <a:off x="2157522" y="3476419"/>
                  <a:ext cx="490584" cy="400110"/>
                </a:xfrm>
                <a:prstGeom prst="rect">
                  <a:avLst/>
                </a:prstGeom>
                <a:blipFill>
                  <a:blip r:embed="rId5"/>
                  <a:stretch>
                    <a:fillRect b="-75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86F1C6B8-004F-33AB-F119-A67855BD294B}"/>
                    </a:ext>
                  </a:extLst>
                </p:cNvPr>
                <p:cNvSpPr txBox="1"/>
                <p:nvPr/>
              </p:nvSpPr>
              <p:spPr>
                <a:xfrm>
                  <a:off x="2157522" y="4412685"/>
                  <a:ext cx="49654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oMath>
                    </m:oMathPara>
                  </a14:m>
                  <a:endParaRPr lang="en-US" sz="2000" dirty="0"/>
                </a:p>
              </p:txBody>
            </p:sp>
          </mc:Choice>
          <mc:Fallback xmlns="">
            <p:sp>
              <p:nvSpPr>
                <p:cNvPr id="28" name="TextBox 27">
                  <a:extLst>
                    <a:ext uri="{FF2B5EF4-FFF2-40B4-BE49-F238E27FC236}">
                      <a16:creationId xmlns:a16="http://schemas.microsoft.com/office/drawing/2014/main" id="{86F1C6B8-004F-33AB-F119-A67855BD294B}"/>
                    </a:ext>
                  </a:extLst>
                </p:cNvPr>
                <p:cNvSpPr txBox="1">
                  <a:spLocks noRot="1" noChangeAspect="1" noMove="1" noResize="1" noEditPoints="1" noAdjustHandles="1" noChangeArrowheads="1" noChangeShapeType="1" noTextEdit="1"/>
                </p:cNvSpPr>
                <p:nvPr/>
              </p:nvSpPr>
              <p:spPr>
                <a:xfrm>
                  <a:off x="2157522" y="4412685"/>
                  <a:ext cx="496546" cy="400110"/>
                </a:xfrm>
                <a:prstGeom prst="rect">
                  <a:avLst/>
                </a:prstGeom>
                <a:blipFill>
                  <a:blip r:embed="rId6"/>
                  <a:stretch>
                    <a:fillRect b="-6061"/>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7DF4838A-89CC-5F14-5F88-B7A6E4DD8651}"/>
                </a:ext>
              </a:extLst>
            </p:cNvPr>
            <p:cNvCxnSpPr/>
            <p:nvPr/>
          </p:nvCxnSpPr>
          <p:spPr>
            <a:xfrm>
              <a:off x="2031270" y="3600224"/>
              <a:ext cx="495200" cy="49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71A225C-5700-D5E9-437E-A8665B351169}"/>
                </a:ext>
              </a:extLst>
            </p:cNvPr>
            <p:cNvCxnSpPr>
              <a:cxnSpLocks/>
            </p:cNvCxnSpPr>
            <p:nvPr/>
          </p:nvCxnSpPr>
          <p:spPr>
            <a:xfrm flipV="1">
              <a:off x="2030558" y="4317595"/>
              <a:ext cx="495200" cy="49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2634A187-D365-ABA8-8111-66F8625AD80D}"/>
                </a:ext>
              </a:extLst>
            </p:cNvPr>
            <p:cNvCxnSpPr>
              <a:cxnSpLocks/>
            </p:cNvCxnSpPr>
            <p:nvPr/>
          </p:nvCxnSpPr>
          <p:spPr>
            <a:xfrm>
              <a:off x="2769742" y="4199612"/>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CFAC474C-E882-7850-C8F3-17EEDD4D1C35}"/>
              </a:ext>
            </a:extLst>
          </p:cNvPr>
          <p:cNvGrpSpPr/>
          <p:nvPr/>
        </p:nvGrpSpPr>
        <p:grpSpPr>
          <a:xfrm>
            <a:off x="6170401" y="4362997"/>
            <a:ext cx="2761504" cy="1990548"/>
            <a:chOff x="4014146" y="3411329"/>
            <a:chExt cx="2761504" cy="1990548"/>
          </a:xfrm>
        </p:grpSpPr>
        <p:sp>
          <p:nvSpPr>
            <p:cNvPr id="43" name="Oval 42">
              <a:extLst>
                <a:ext uri="{FF2B5EF4-FFF2-40B4-BE49-F238E27FC236}">
                  <a16:creationId xmlns:a16="http://schemas.microsoft.com/office/drawing/2014/main" id="{827B9689-A7F3-06A5-C3F6-C006AFB97C93}"/>
                </a:ext>
              </a:extLst>
            </p:cNvPr>
            <p:cNvSpPr/>
            <p:nvPr/>
          </p:nvSpPr>
          <p:spPr>
            <a:xfrm>
              <a:off x="5899723" y="4302391"/>
              <a:ext cx="282574" cy="28257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solidFill>
                    <a:schemeClr val="tx1"/>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005B4207-0A48-69BF-C0BB-0FE7645015EB}"/>
                    </a:ext>
                  </a:extLst>
                </p:cNvPr>
                <p:cNvSpPr txBox="1"/>
                <p:nvPr/>
              </p:nvSpPr>
              <p:spPr>
                <a:xfrm>
                  <a:off x="4029445" y="3411329"/>
                  <a:ext cx="55245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1</m:t>
                            </m:r>
                          </m:sub>
                        </m:sSub>
                      </m:oMath>
                    </m:oMathPara>
                  </a14:m>
                  <a:endParaRPr lang="en-US" sz="2400" dirty="0"/>
                </a:p>
              </p:txBody>
            </p:sp>
          </mc:Choice>
          <mc:Fallback xmlns="">
            <p:sp>
              <p:nvSpPr>
                <p:cNvPr id="44" name="TextBox 43">
                  <a:extLst>
                    <a:ext uri="{FF2B5EF4-FFF2-40B4-BE49-F238E27FC236}">
                      <a16:creationId xmlns:a16="http://schemas.microsoft.com/office/drawing/2014/main" id="{005B4207-0A48-69BF-C0BB-0FE7645015EB}"/>
                    </a:ext>
                  </a:extLst>
                </p:cNvPr>
                <p:cNvSpPr txBox="1">
                  <a:spLocks noRot="1" noChangeAspect="1" noMove="1" noResize="1" noEditPoints="1" noAdjustHandles="1" noChangeArrowheads="1" noChangeShapeType="1" noTextEdit="1"/>
                </p:cNvSpPr>
                <p:nvPr/>
              </p:nvSpPr>
              <p:spPr>
                <a:xfrm>
                  <a:off x="4029445" y="3411329"/>
                  <a:ext cx="552459" cy="461665"/>
                </a:xfrm>
                <a:prstGeom prst="rect">
                  <a:avLst/>
                </a:prstGeom>
                <a:blipFill>
                  <a:blip r:embed="rId7"/>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3560B9F-56EA-8295-F7BF-BE4CBDE7F93D}"/>
                    </a:ext>
                  </a:extLst>
                </p:cNvPr>
                <p:cNvSpPr txBox="1"/>
                <p:nvPr/>
              </p:nvSpPr>
              <p:spPr>
                <a:xfrm>
                  <a:off x="4025886" y="4621347"/>
                  <a:ext cx="55957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2</m:t>
                            </m:r>
                          </m:sub>
                        </m:sSub>
                      </m:oMath>
                    </m:oMathPara>
                  </a14:m>
                  <a:endParaRPr lang="en-US" sz="2400" dirty="0"/>
                </a:p>
              </p:txBody>
            </p:sp>
          </mc:Choice>
          <mc:Fallback xmlns="">
            <p:sp>
              <p:nvSpPr>
                <p:cNvPr id="45" name="TextBox 44">
                  <a:extLst>
                    <a:ext uri="{FF2B5EF4-FFF2-40B4-BE49-F238E27FC236}">
                      <a16:creationId xmlns:a16="http://schemas.microsoft.com/office/drawing/2014/main" id="{F3560B9F-56EA-8295-F7BF-BE4CBDE7F93D}"/>
                    </a:ext>
                  </a:extLst>
                </p:cNvPr>
                <p:cNvSpPr txBox="1">
                  <a:spLocks noRot="1" noChangeAspect="1" noMove="1" noResize="1" noEditPoints="1" noAdjustHandles="1" noChangeArrowheads="1" noChangeShapeType="1" noTextEdit="1"/>
                </p:cNvSpPr>
                <p:nvPr/>
              </p:nvSpPr>
              <p:spPr>
                <a:xfrm>
                  <a:off x="4025886" y="4621347"/>
                  <a:ext cx="559576" cy="461665"/>
                </a:xfrm>
                <a:prstGeom prst="rect">
                  <a:avLst/>
                </a:prstGeom>
                <a:blipFill>
                  <a:blip r:embed="rId8"/>
                  <a:stretch>
                    <a:fillRect b="-10667"/>
                  </a:stretch>
                </a:blipFill>
              </p:spPr>
              <p:txBody>
                <a:bodyPr/>
                <a:lstStyle/>
                <a:p>
                  <a:r>
                    <a:rPr lang="en-US">
                      <a:noFill/>
                    </a:rPr>
                    <a:t> </a:t>
                  </a:r>
                </a:p>
              </p:txBody>
            </p:sp>
          </mc:Fallback>
        </mc:AlternateContent>
        <p:cxnSp>
          <p:nvCxnSpPr>
            <p:cNvPr id="49" name="Straight Arrow Connector 48">
              <a:extLst>
                <a:ext uri="{FF2B5EF4-FFF2-40B4-BE49-F238E27FC236}">
                  <a16:creationId xmlns:a16="http://schemas.microsoft.com/office/drawing/2014/main" id="{5236C6CF-903D-B078-793E-1BA1C6FC954F}"/>
                </a:ext>
              </a:extLst>
            </p:cNvPr>
            <p:cNvCxnSpPr/>
            <p:nvPr/>
          </p:nvCxnSpPr>
          <p:spPr>
            <a:xfrm>
              <a:off x="5424421" y="3844242"/>
              <a:ext cx="495200" cy="49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D9E6FCA0-A9E1-12E9-EF08-572EC0238F8F}"/>
                </a:ext>
              </a:extLst>
            </p:cNvPr>
            <p:cNvCxnSpPr>
              <a:cxnSpLocks/>
            </p:cNvCxnSpPr>
            <p:nvPr/>
          </p:nvCxnSpPr>
          <p:spPr>
            <a:xfrm flipV="1">
              <a:off x="5435982" y="4563154"/>
              <a:ext cx="495200" cy="49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E7549106-506E-F0A4-E260-EC2031B2D3CE}"/>
                </a:ext>
              </a:extLst>
            </p:cNvPr>
            <p:cNvCxnSpPr>
              <a:cxnSpLocks/>
            </p:cNvCxnSpPr>
            <p:nvPr/>
          </p:nvCxnSpPr>
          <p:spPr>
            <a:xfrm>
              <a:off x="4014146" y="3860547"/>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Rectangle 51">
                  <a:extLst>
                    <a:ext uri="{FF2B5EF4-FFF2-40B4-BE49-F238E27FC236}">
                      <a16:creationId xmlns:a16="http://schemas.microsoft.com/office/drawing/2014/main" id="{0E935FB1-B712-8D76-CD33-A30EDB6FA6CB}"/>
                    </a:ext>
                  </a:extLst>
                </p:cNvPr>
                <p:cNvSpPr/>
                <p:nvPr/>
              </p:nvSpPr>
              <p:spPr>
                <a:xfrm>
                  <a:off x="4597204" y="3500373"/>
                  <a:ext cx="832104" cy="687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52" name="Rectangle 51">
                  <a:extLst>
                    <a:ext uri="{FF2B5EF4-FFF2-40B4-BE49-F238E27FC236}">
                      <a16:creationId xmlns:a16="http://schemas.microsoft.com/office/drawing/2014/main" id="{0E935FB1-B712-8D76-CD33-A30EDB6FA6CB}"/>
                    </a:ext>
                  </a:extLst>
                </p:cNvPr>
                <p:cNvSpPr>
                  <a:spLocks noRot="1" noChangeAspect="1" noMove="1" noResize="1" noEditPoints="1" noAdjustHandles="1" noChangeArrowheads="1" noChangeShapeType="1" noTextEdit="1"/>
                </p:cNvSpPr>
                <p:nvPr/>
              </p:nvSpPr>
              <p:spPr>
                <a:xfrm>
                  <a:off x="4597204" y="3500373"/>
                  <a:ext cx="832104" cy="68773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4E95EDA5-904C-715C-7C75-18E75B7AA01B}"/>
                    </a:ext>
                  </a:extLst>
                </p:cNvPr>
                <p:cNvSpPr/>
                <p:nvPr/>
              </p:nvSpPr>
              <p:spPr>
                <a:xfrm>
                  <a:off x="4601830" y="4714138"/>
                  <a:ext cx="832104" cy="687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53" name="Rectangle 52">
                  <a:extLst>
                    <a:ext uri="{FF2B5EF4-FFF2-40B4-BE49-F238E27FC236}">
                      <a16:creationId xmlns:a16="http://schemas.microsoft.com/office/drawing/2014/main" id="{4E95EDA5-904C-715C-7C75-18E75B7AA01B}"/>
                    </a:ext>
                  </a:extLst>
                </p:cNvPr>
                <p:cNvSpPr>
                  <a:spLocks noRot="1" noChangeAspect="1" noMove="1" noResize="1" noEditPoints="1" noAdjustHandles="1" noChangeArrowheads="1" noChangeShapeType="1" noTextEdit="1"/>
                </p:cNvSpPr>
                <p:nvPr/>
              </p:nvSpPr>
              <p:spPr>
                <a:xfrm>
                  <a:off x="4601830" y="4714138"/>
                  <a:ext cx="832104" cy="687739"/>
                </a:xfrm>
                <a:prstGeom prst="rect">
                  <a:avLst/>
                </a:prstGeom>
                <a:blipFill>
                  <a:blip r:embed="rId11"/>
                  <a:stretch>
                    <a:fillRect/>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D9B11F79-F364-E15B-76D3-186039666C73}"/>
                </a:ext>
              </a:extLst>
            </p:cNvPr>
            <p:cNvCxnSpPr>
              <a:cxnSpLocks/>
            </p:cNvCxnSpPr>
            <p:nvPr/>
          </p:nvCxnSpPr>
          <p:spPr>
            <a:xfrm>
              <a:off x="4014146" y="5067907"/>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E834F52-5BDD-B409-EA37-7A00235D4413}"/>
                </a:ext>
              </a:extLst>
            </p:cNvPr>
            <p:cNvCxnSpPr>
              <a:cxnSpLocks/>
            </p:cNvCxnSpPr>
            <p:nvPr/>
          </p:nvCxnSpPr>
          <p:spPr>
            <a:xfrm>
              <a:off x="6192592" y="4444695"/>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D4C1D3A-5000-5274-6D81-16EED5D66024}"/>
                    </a:ext>
                  </a:extLst>
                </p:cNvPr>
                <p:cNvSpPr txBox="1"/>
                <p:nvPr/>
              </p:nvSpPr>
              <p:spPr>
                <a:xfrm>
                  <a:off x="5498716" y="3737750"/>
                  <a:ext cx="8020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1</m:t>
                                </m:r>
                              </m:sub>
                            </m:sSub>
                          </m:e>
                        </m:d>
                      </m:oMath>
                    </m:oMathPara>
                  </a14:m>
                  <a:endParaRPr lang="en-US" dirty="0"/>
                </a:p>
              </p:txBody>
            </p:sp>
          </mc:Choice>
          <mc:Fallback xmlns="">
            <p:sp>
              <p:nvSpPr>
                <p:cNvPr id="56" name="TextBox 55">
                  <a:extLst>
                    <a:ext uri="{FF2B5EF4-FFF2-40B4-BE49-F238E27FC236}">
                      <a16:creationId xmlns:a16="http://schemas.microsoft.com/office/drawing/2014/main" id="{8D4C1D3A-5000-5274-6D81-16EED5D66024}"/>
                    </a:ext>
                  </a:extLst>
                </p:cNvPr>
                <p:cNvSpPr txBox="1">
                  <a:spLocks noRot="1" noChangeAspect="1" noMove="1" noResize="1" noEditPoints="1" noAdjustHandles="1" noChangeArrowheads="1" noChangeShapeType="1" noTextEdit="1"/>
                </p:cNvSpPr>
                <p:nvPr/>
              </p:nvSpPr>
              <p:spPr>
                <a:xfrm>
                  <a:off x="5498716" y="3737750"/>
                  <a:ext cx="802014" cy="369332"/>
                </a:xfrm>
                <a:prstGeom prst="rect">
                  <a:avLst/>
                </a:prstGeom>
                <a:blipFill>
                  <a:blip r:embed="rId1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C332D9B-5AFD-4507-76AB-F7ECBEB9983D}"/>
                    </a:ext>
                  </a:extLst>
                </p:cNvPr>
                <p:cNvSpPr txBox="1"/>
                <p:nvPr/>
              </p:nvSpPr>
              <p:spPr>
                <a:xfrm>
                  <a:off x="5498716" y="4773084"/>
                  <a:ext cx="8073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r>
                                  <a:rPr lang="en-US" b="0" i="1" smtClean="0">
                                    <a:latin typeface="Cambria Math" panose="02040503050406030204" pitchFamily="18" charset="0"/>
                                  </a:rPr>
                                  <m:t>2</m:t>
                                </m:r>
                              </m:sub>
                            </m:sSub>
                          </m:e>
                        </m:d>
                      </m:oMath>
                    </m:oMathPara>
                  </a14:m>
                  <a:endParaRPr lang="en-US" dirty="0"/>
                </a:p>
              </p:txBody>
            </p:sp>
          </mc:Choice>
          <mc:Fallback xmlns="">
            <p:sp>
              <p:nvSpPr>
                <p:cNvPr id="57" name="TextBox 56">
                  <a:extLst>
                    <a:ext uri="{FF2B5EF4-FFF2-40B4-BE49-F238E27FC236}">
                      <a16:creationId xmlns:a16="http://schemas.microsoft.com/office/drawing/2014/main" id="{7C332D9B-5AFD-4507-76AB-F7ECBEB9983D}"/>
                    </a:ext>
                  </a:extLst>
                </p:cNvPr>
                <p:cNvSpPr txBox="1">
                  <a:spLocks noRot="1" noChangeAspect="1" noMove="1" noResize="1" noEditPoints="1" noAdjustHandles="1" noChangeArrowheads="1" noChangeShapeType="1" noTextEdit="1"/>
                </p:cNvSpPr>
                <p:nvPr/>
              </p:nvSpPr>
              <p:spPr>
                <a:xfrm>
                  <a:off x="5498716" y="4773084"/>
                  <a:ext cx="807337" cy="369332"/>
                </a:xfrm>
                <a:prstGeom prst="rect">
                  <a:avLst/>
                </a:prstGeom>
                <a:blipFill>
                  <a:blip r:embed="rId13"/>
                  <a:stretch>
                    <a:fillRect b="-6667"/>
                  </a:stretch>
                </a:blipFill>
              </p:spPr>
              <p:txBody>
                <a:bodyPr/>
                <a:lstStyle/>
                <a:p>
                  <a:r>
                    <a:rPr lang="en-US">
                      <a:noFill/>
                    </a:rPr>
                    <a:t> </a:t>
                  </a:r>
                </a:p>
              </p:txBody>
            </p:sp>
          </mc:Fallback>
        </mc:AlternateContent>
      </p:grpSp>
      <p:grpSp>
        <p:nvGrpSpPr>
          <p:cNvPr id="61" name="Group 60">
            <a:extLst>
              <a:ext uri="{FF2B5EF4-FFF2-40B4-BE49-F238E27FC236}">
                <a16:creationId xmlns:a16="http://schemas.microsoft.com/office/drawing/2014/main" id="{7735D6F7-B5AD-80A7-F0C2-A7B2F2098F24}"/>
              </a:ext>
            </a:extLst>
          </p:cNvPr>
          <p:cNvGrpSpPr/>
          <p:nvPr/>
        </p:nvGrpSpPr>
        <p:grpSpPr>
          <a:xfrm>
            <a:off x="920284" y="4405006"/>
            <a:ext cx="3197222" cy="1700765"/>
            <a:chOff x="4216478" y="4747685"/>
            <a:chExt cx="3197222" cy="1700765"/>
          </a:xfrm>
        </p:grpSpPr>
        <p:sp>
          <p:nvSpPr>
            <p:cNvPr id="9" name="Oval 8">
              <a:extLst>
                <a:ext uri="{FF2B5EF4-FFF2-40B4-BE49-F238E27FC236}">
                  <a16:creationId xmlns:a16="http://schemas.microsoft.com/office/drawing/2014/main" id="{12D632BF-0C95-CE6A-2CE5-123F7E4F5657}"/>
                </a:ext>
              </a:extLst>
            </p:cNvPr>
            <p:cNvSpPr/>
            <p:nvPr/>
          </p:nvSpPr>
          <p:spPr>
            <a:xfrm>
              <a:off x="5121434" y="5560423"/>
              <a:ext cx="282574" cy="282574"/>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n>
                    <a:solidFill>
                      <a:schemeClr val="tx1"/>
                    </a:solidFill>
                  </a:ln>
                  <a:solidFill>
                    <a:schemeClr val="tx1"/>
                  </a:solidFill>
                </a:rPr>
                <a:t>+</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7FEE217-DC73-9959-4834-A7A452162499}"/>
                    </a:ext>
                  </a:extLst>
                </p:cNvPr>
                <p:cNvSpPr txBox="1"/>
                <p:nvPr/>
              </p:nvSpPr>
              <p:spPr>
                <a:xfrm>
                  <a:off x="4216478" y="4747685"/>
                  <a:ext cx="55245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1</m:t>
                            </m:r>
                          </m:sub>
                        </m:sSub>
                      </m:oMath>
                    </m:oMathPara>
                  </a14:m>
                  <a:endParaRPr lang="en-US" sz="2400" dirty="0"/>
                </a:p>
              </p:txBody>
            </p:sp>
          </mc:Choice>
          <mc:Fallback xmlns="">
            <p:sp>
              <p:nvSpPr>
                <p:cNvPr id="10" name="TextBox 9">
                  <a:extLst>
                    <a:ext uri="{FF2B5EF4-FFF2-40B4-BE49-F238E27FC236}">
                      <a16:creationId xmlns:a16="http://schemas.microsoft.com/office/drawing/2014/main" id="{87FEE217-DC73-9959-4834-A7A452162499}"/>
                    </a:ext>
                  </a:extLst>
                </p:cNvPr>
                <p:cNvSpPr txBox="1">
                  <a:spLocks noRot="1" noChangeAspect="1" noMove="1" noResize="1" noEditPoints="1" noAdjustHandles="1" noChangeArrowheads="1" noChangeShapeType="1" noTextEdit="1"/>
                </p:cNvSpPr>
                <p:nvPr/>
              </p:nvSpPr>
              <p:spPr>
                <a:xfrm>
                  <a:off x="4216478" y="4747685"/>
                  <a:ext cx="552459" cy="461665"/>
                </a:xfrm>
                <a:prstGeom prst="rect">
                  <a:avLst/>
                </a:prstGeom>
                <a:blipFill>
                  <a:blip r:embed="rId14"/>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6180745-365F-DB3F-0DE5-56CC837AF88D}"/>
                    </a:ext>
                  </a:extLst>
                </p:cNvPr>
                <p:cNvSpPr txBox="1"/>
                <p:nvPr/>
              </p:nvSpPr>
              <p:spPr>
                <a:xfrm>
                  <a:off x="4216478" y="5986785"/>
                  <a:ext cx="55957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2</m:t>
                            </m:r>
                          </m:sub>
                        </m:sSub>
                      </m:oMath>
                    </m:oMathPara>
                  </a14:m>
                  <a:endParaRPr lang="en-US" sz="2400" dirty="0"/>
                </a:p>
              </p:txBody>
            </p:sp>
          </mc:Choice>
          <mc:Fallback xmlns="">
            <p:sp>
              <p:nvSpPr>
                <p:cNvPr id="11" name="TextBox 10">
                  <a:extLst>
                    <a:ext uri="{FF2B5EF4-FFF2-40B4-BE49-F238E27FC236}">
                      <a16:creationId xmlns:a16="http://schemas.microsoft.com/office/drawing/2014/main" id="{76180745-365F-DB3F-0DE5-56CC837AF88D}"/>
                    </a:ext>
                  </a:extLst>
                </p:cNvPr>
                <p:cNvSpPr txBox="1">
                  <a:spLocks noRot="1" noChangeAspect="1" noMove="1" noResize="1" noEditPoints="1" noAdjustHandles="1" noChangeArrowheads="1" noChangeShapeType="1" noTextEdit="1"/>
                </p:cNvSpPr>
                <p:nvPr/>
              </p:nvSpPr>
              <p:spPr>
                <a:xfrm>
                  <a:off x="4216478" y="5986785"/>
                  <a:ext cx="559576" cy="461665"/>
                </a:xfrm>
                <a:prstGeom prst="rect">
                  <a:avLst/>
                </a:prstGeom>
                <a:blipFill>
                  <a:blip r:embed="rId1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CC77C9E-4689-C2CA-2FB0-06A2228F0A6D}"/>
                    </a:ext>
                  </a:extLst>
                </p:cNvPr>
                <p:cNvSpPr txBox="1"/>
                <p:nvPr/>
              </p:nvSpPr>
              <p:spPr>
                <a:xfrm>
                  <a:off x="4791788" y="4978517"/>
                  <a:ext cx="490584"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oMath>
                    </m:oMathPara>
                  </a14:m>
                  <a:endParaRPr lang="en-US" sz="2000" dirty="0"/>
                </a:p>
              </p:txBody>
            </p:sp>
          </mc:Choice>
          <mc:Fallback xmlns="">
            <p:sp>
              <p:nvSpPr>
                <p:cNvPr id="13" name="TextBox 12">
                  <a:extLst>
                    <a:ext uri="{FF2B5EF4-FFF2-40B4-BE49-F238E27FC236}">
                      <a16:creationId xmlns:a16="http://schemas.microsoft.com/office/drawing/2014/main" id="{0CC77C9E-4689-C2CA-2FB0-06A2228F0A6D}"/>
                    </a:ext>
                  </a:extLst>
                </p:cNvPr>
                <p:cNvSpPr txBox="1">
                  <a:spLocks noRot="1" noChangeAspect="1" noMove="1" noResize="1" noEditPoints="1" noAdjustHandles="1" noChangeArrowheads="1" noChangeShapeType="1" noTextEdit="1"/>
                </p:cNvSpPr>
                <p:nvPr/>
              </p:nvSpPr>
              <p:spPr>
                <a:xfrm>
                  <a:off x="4791788" y="4978517"/>
                  <a:ext cx="490584" cy="400110"/>
                </a:xfrm>
                <a:prstGeom prst="rect">
                  <a:avLst/>
                </a:prstGeom>
                <a:blipFill>
                  <a:blip r:embed="rId17"/>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95F43D3-E7B6-847B-42F6-475C97E8BA40}"/>
                    </a:ext>
                  </a:extLst>
                </p:cNvPr>
                <p:cNvSpPr txBox="1"/>
                <p:nvPr/>
              </p:nvSpPr>
              <p:spPr>
                <a:xfrm>
                  <a:off x="4791788" y="5914783"/>
                  <a:ext cx="496546"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oMath>
                    </m:oMathPara>
                  </a14:m>
                  <a:endParaRPr lang="en-US" sz="2000" dirty="0"/>
                </a:p>
              </p:txBody>
            </p:sp>
          </mc:Choice>
          <mc:Fallback xmlns="">
            <p:sp>
              <p:nvSpPr>
                <p:cNvPr id="14" name="TextBox 13">
                  <a:extLst>
                    <a:ext uri="{FF2B5EF4-FFF2-40B4-BE49-F238E27FC236}">
                      <a16:creationId xmlns:a16="http://schemas.microsoft.com/office/drawing/2014/main" id="{795F43D3-E7B6-847B-42F6-475C97E8BA40}"/>
                    </a:ext>
                  </a:extLst>
                </p:cNvPr>
                <p:cNvSpPr txBox="1">
                  <a:spLocks noRot="1" noChangeAspect="1" noMove="1" noResize="1" noEditPoints="1" noAdjustHandles="1" noChangeArrowheads="1" noChangeShapeType="1" noTextEdit="1"/>
                </p:cNvSpPr>
                <p:nvPr/>
              </p:nvSpPr>
              <p:spPr>
                <a:xfrm>
                  <a:off x="4791788" y="5914783"/>
                  <a:ext cx="496546" cy="400110"/>
                </a:xfrm>
                <a:prstGeom prst="rect">
                  <a:avLst/>
                </a:prstGeom>
                <a:blipFill>
                  <a:blip r:embed="rId18"/>
                  <a:stretch>
                    <a:fillRect b="-7576"/>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3122E423-E9B1-4DE5-0D65-2AAFEA837CBC}"/>
                </a:ext>
              </a:extLst>
            </p:cNvPr>
            <p:cNvCxnSpPr/>
            <p:nvPr/>
          </p:nvCxnSpPr>
          <p:spPr>
            <a:xfrm>
              <a:off x="4665536" y="5102322"/>
              <a:ext cx="495200" cy="49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F93131A-0DD5-09B8-81D0-F2F1EED7C699}"/>
                </a:ext>
              </a:extLst>
            </p:cNvPr>
            <p:cNvCxnSpPr>
              <a:cxnSpLocks/>
            </p:cNvCxnSpPr>
            <p:nvPr/>
          </p:nvCxnSpPr>
          <p:spPr>
            <a:xfrm flipV="1">
              <a:off x="4664824" y="5819693"/>
              <a:ext cx="495200" cy="495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757BDCD-D021-9A74-BD27-6D38ACE5FC7A}"/>
                </a:ext>
              </a:extLst>
            </p:cNvPr>
            <p:cNvCxnSpPr>
              <a:cxnSpLocks/>
            </p:cNvCxnSpPr>
            <p:nvPr/>
          </p:nvCxnSpPr>
          <p:spPr>
            <a:xfrm>
              <a:off x="5404008" y="5701710"/>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1F032753-16F6-5209-3EFB-D730E920FD5E}"/>
                    </a:ext>
                  </a:extLst>
                </p:cNvPr>
                <p:cNvSpPr/>
                <p:nvPr/>
              </p:nvSpPr>
              <p:spPr>
                <a:xfrm>
                  <a:off x="5998538" y="5357081"/>
                  <a:ext cx="832104" cy="687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58" name="Rectangle 57">
                  <a:extLst>
                    <a:ext uri="{FF2B5EF4-FFF2-40B4-BE49-F238E27FC236}">
                      <a16:creationId xmlns:a16="http://schemas.microsoft.com/office/drawing/2014/main" id="{1F032753-16F6-5209-3EFB-D730E920FD5E}"/>
                    </a:ext>
                  </a:extLst>
                </p:cNvPr>
                <p:cNvSpPr>
                  <a:spLocks noRot="1" noChangeAspect="1" noMove="1" noResize="1" noEditPoints="1" noAdjustHandles="1" noChangeArrowheads="1" noChangeShapeType="1" noTextEdit="1"/>
                </p:cNvSpPr>
                <p:nvPr/>
              </p:nvSpPr>
              <p:spPr>
                <a:xfrm>
                  <a:off x="5998538" y="5357081"/>
                  <a:ext cx="832104" cy="687739"/>
                </a:xfrm>
                <a:prstGeom prst="rect">
                  <a:avLst/>
                </a:prstGeom>
                <a:blipFill>
                  <a:blip r:embed="rId19"/>
                  <a:stretch>
                    <a:fillRect/>
                  </a:stretch>
                </a:blipFill>
              </p:spPr>
              <p:txBody>
                <a:bodyPr/>
                <a:lstStyle/>
                <a:p>
                  <a:r>
                    <a:rPr lang="en-US">
                      <a:noFill/>
                    </a:rPr>
                    <a:t> </a:t>
                  </a:r>
                </a:p>
              </p:txBody>
            </p:sp>
          </mc:Fallback>
        </mc:AlternateContent>
        <p:cxnSp>
          <p:nvCxnSpPr>
            <p:cNvPr id="60" name="Straight Arrow Connector 59">
              <a:extLst>
                <a:ext uri="{FF2B5EF4-FFF2-40B4-BE49-F238E27FC236}">
                  <a16:creationId xmlns:a16="http://schemas.microsoft.com/office/drawing/2014/main" id="{EF71C342-2D59-A1FC-FBA2-0CDCD9D048E9}"/>
                </a:ext>
              </a:extLst>
            </p:cNvPr>
            <p:cNvCxnSpPr>
              <a:cxnSpLocks/>
            </p:cNvCxnSpPr>
            <p:nvPr/>
          </p:nvCxnSpPr>
          <p:spPr>
            <a:xfrm>
              <a:off x="6830642" y="5700950"/>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819E831E-0524-9B24-F20B-BDC00F9472A3}"/>
              </a:ext>
            </a:extLst>
          </p:cNvPr>
          <p:cNvGrpSpPr/>
          <p:nvPr/>
        </p:nvGrpSpPr>
        <p:grpSpPr>
          <a:xfrm>
            <a:off x="7414398" y="681689"/>
            <a:ext cx="4182678" cy="687739"/>
            <a:chOff x="4948608" y="5357081"/>
            <a:chExt cx="4182678" cy="687739"/>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A695F6D-4DB1-5FDC-72CF-792CDF0F3AC7}"/>
                    </a:ext>
                  </a:extLst>
                </p:cNvPr>
                <p:cNvSpPr txBox="1"/>
                <p:nvPr/>
              </p:nvSpPr>
              <p:spPr>
                <a:xfrm>
                  <a:off x="4948608" y="5430976"/>
                  <a:ext cx="5250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𝐼</m:t>
                            </m:r>
                          </m:sub>
                        </m:sSub>
                      </m:oMath>
                    </m:oMathPara>
                  </a14:m>
                  <a:endParaRPr lang="en-US" sz="2400" dirty="0"/>
                </a:p>
              </p:txBody>
            </p:sp>
          </mc:Choice>
          <mc:Fallback xmlns="">
            <p:sp>
              <p:nvSpPr>
                <p:cNvPr id="19" name="TextBox 18">
                  <a:extLst>
                    <a:ext uri="{FF2B5EF4-FFF2-40B4-BE49-F238E27FC236}">
                      <a16:creationId xmlns:a16="http://schemas.microsoft.com/office/drawing/2014/main" id="{BA695F6D-4DB1-5FDC-72CF-792CDF0F3AC7}"/>
                    </a:ext>
                  </a:extLst>
                </p:cNvPr>
                <p:cNvSpPr txBox="1">
                  <a:spLocks noRot="1" noChangeAspect="1" noMove="1" noResize="1" noEditPoints="1" noAdjustHandles="1" noChangeArrowheads="1" noChangeShapeType="1" noTextEdit="1"/>
                </p:cNvSpPr>
                <p:nvPr/>
              </p:nvSpPr>
              <p:spPr>
                <a:xfrm>
                  <a:off x="4948608" y="5430976"/>
                  <a:ext cx="525016" cy="461665"/>
                </a:xfrm>
                <a:prstGeom prst="rect">
                  <a:avLst/>
                </a:prstGeom>
                <a:blipFill>
                  <a:blip r:embed="rId20"/>
                  <a:stretch>
                    <a:fillRect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ADB9D40-F235-615C-3ACB-3F473826F222}"/>
                    </a:ext>
                  </a:extLst>
                </p:cNvPr>
                <p:cNvSpPr txBox="1"/>
                <p:nvPr/>
              </p:nvSpPr>
              <p:spPr>
                <a:xfrm>
                  <a:off x="7413700" y="5470117"/>
                  <a:ext cx="1717586"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𝑂</m:t>
                          </m:r>
                        </m:sub>
                      </m:sSub>
                      <m:r>
                        <a:rPr lang="en-US" sz="2400" b="0" i="1" smtClean="0">
                          <a:latin typeface="Cambria Math" panose="02040503050406030204" pitchFamily="18" charset="0"/>
                        </a:rPr>
                        <m:t>=</m:t>
                      </m:r>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b="0" i="1" smtClean="0">
                                  <a:latin typeface="Cambria Math" panose="02040503050406030204" pitchFamily="18" charset="0"/>
                                </a:rPr>
                                <m:t>𝐼</m:t>
                              </m:r>
                            </m:sub>
                          </m:sSub>
                        </m:e>
                      </m:d>
                    </m:oMath>
                  </a14:m>
                  <a:r>
                    <a:rPr lang="en-US" sz="2400" dirty="0"/>
                    <a:t> </a:t>
                  </a:r>
                </a:p>
              </p:txBody>
            </p:sp>
          </mc:Choice>
          <mc:Fallback xmlns="">
            <p:sp>
              <p:nvSpPr>
                <p:cNvPr id="21" name="TextBox 20">
                  <a:extLst>
                    <a:ext uri="{FF2B5EF4-FFF2-40B4-BE49-F238E27FC236}">
                      <a16:creationId xmlns:a16="http://schemas.microsoft.com/office/drawing/2014/main" id="{0ADB9D40-F235-615C-3ACB-3F473826F222}"/>
                    </a:ext>
                  </a:extLst>
                </p:cNvPr>
                <p:cNvSpPr txBox="1">
                  <a:spLocks noRot="1" noChangeAspect="1" noMove="1" noResize="1" noEditPoints="1" noAdjustHandles="1" noChangeArrowheads="1" noChangeShapeType="1" noTextEdit="1"/>
                </p:cNvSpPr>
                <p:nvPr/>
              </p:nvSpPr>
              <p:spPr>
                <a:xfrm>
                  <a:off x="7413700" y="5470117"/>
                  <a:ext cx="1717586" cy="461665"/>
                </a:xfrm>
                <a:prstGeom prst="rect">
                  <a:avLst/>
                </a:prstGeom>
                <a:blipFill>
                  <a:blip r:embed="rId21"/>
                  <a:stretch>
                    <a:fillRect l="-1068" b="-10526"/>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6F924C29-26E7-7F4C-A87B-1F96F81F075B}"/>
                </a:ext>
              </a:extLst>
            </p:cNvPr>
            <p:cNvCxnSpPr>
              <a:cxnSpLocks/>
            </p:cNvCxnSpPr>
            <p:nvPr/>
          </p:nvCxnSpPr>
          <p:spPr>
            <a:xfrm>
              <a:off x="5404008" y="5701710"/>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C52633FF-3C5D-F6D5-A022-E098FEC13BBA}"/>
                    </a:ext>
                  </a:extLst>
                </p:cNvPr>
                <p:cNvSpPr/>
                <p:nvPr/>
              </p:nvSpPr>
              <p:spPr>
                <a:xfrm>
                  <a:off x="5998538" y="5357081"/>
                  <a:ext cx="832104" cy="687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58" name="Rectangle 57">
                  <a:extLst>
                    <a:ext uri="{FF2B5EF4-FFF2-40B4-BE49-F238E27FC236}">
                      <a16:creationId xmlns:a16="http://schemas.microsoft.com/office/drawing/2014/main" id="{1F032753-16F6-5209-3EFB-D730E920FD5E}"/>
                    </a:ext>
                  </a:extLst>
                </p:cNvPr>
                <p:cNvSpPr>
                  <a:spLocks noRot="1" noChangeAspect="1" noMove="1" noResize="1" noEditPoints="1" noAdjustHandles="1" noChangeArrowheads="1" noChangeShapeType="1" noTextEdit="1"/>
                </p:cNvSpPr>
                <p:nvPr/>
              </p:nvSpPr>
              <p:spPr>
                <a:xfrm>
                  <a:off x="5998538" y="5357081"/>
                  <a:ext cx="832104" cy="687739"/>
                </a:xfrm>
                <a:prstGeom prst="rect">
                  <a:avLst/>
                </a:prstGeom>
                <a:blipFill>
                  <a:blip r:embed="rId19"/>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F4DE0A61-AAA7-C744-F123-B0D5E0B6F13F}"/>
                </a:ext>
              </a:extLst>
            </p:cNvPr>
            <p:cNvCxnSpPr>
              <a:cxnSpLocks/>
            </p:cNvCxnSpPr>
            <p:nvPr/>
          </p:nvCxnSpPr>
          <p:spPr>
            <a:xfrm>
              <a:off x="6830642" y="5700950"/>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CAC51CFC-9D2B-DD98-9623-0B256C53F94C}"/>
              </a:ext>
            </a:extLst>
          </p:cNvPr>
          <p:cNvSpPr txBox="1"/>
          <p:nvPr/>
        </p:nvSpPr>
        <p:spPr>
          <a:xfrm>
            <a:off x="471342" y="2110577"/>
            <a:ext cx="5815109" cy="461665"/>
          </a:xfrm>
          <a:prstGeom prst="rect">
            <a:avLst/>
          </a:prstGeom>
          <a:noFill/>
        </p:spPr>
        <p:txBody>
          <a:bodyPr wrap="square" rtlCol="0">
            <a:spAutoFit/>
          </a:bodyPr>
          <a:lstStyle/>
          <a:p>
            <a:r>
              <a:rPr lang="en-US" sz="2400" dirty="0"/>
              <a:t>Statistical ensembles can be mixed</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7096692-E0C5-8D5E-0C8A-B75DFCB038B3}"/>
                  </a:ext>
                </a:extLst>
              </p:cNvPr>
              <p:cNvSpPr txBox="1"/>
              <p:nvPr/>
            </p:nvSpPr>
            <p:spPr>
              <a:xfrm>
                <a:off x="4606777" y="4758106"/>
                <a:ext cx="1082348"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b="0" i="1" smtClean="0">
                          <a:latin typeface="Cambria Math" panose="02040503050406030204" pitchFamily="18" charset="0"/>
                        </a:rPr>
                        <m:t>≡</m:t>
                      </m:r>
                    </m:oMath>
                  </m:oMathPara>
                </a14:m>
                <a:endParaRPr lang="en-US" sz="7200" b="0" dirty="0"/>
              </a:p>
            </p:txBody>
          </p:sp>
        </mc:Choice>
        <mc:Fallback xmlns="">
          <p:sp>
            <p:nvSpPr>
              <p:cNvPr id="40" name="TextBox 39">
                <a:extLst>
                  <a:ext uri="{FF2B5EF4-FFF2-40B4-BE49-F238E27FC236}">
                    <a16:creationId xmlns:a16="http://schemas.microsoft.com/office/drawing/2014/main" id="{67096692-E0C5-8D5E-0C8A-B75DFCB038B3}"/>
                  </a:ext>
                </a:extLst>
              </p:cNvPr>
              <p:cNvSpPr txBox="1">
                <a:spLocks noRot="1" noChangeAspect="1" noMove="1" noResize="1" noEditPoints="1" noAdjustHandles="1" noChangeArrowheads="1" noChangeShapeType="1" noTextEdit="1"/>
              </p:cNvSpPr>
              <p:nvPr/>
            </p:nvSpPr>
            <p:spPr>
              <a:xfrm>
                <a:off x="4606777" y="4758106"/>
                <a:ext cx="1082348" cy="1200329"/>
              </a:xfrm>
              <a:prstGeom prst="rect">
                <a:avLst/>
              </a:prstGeom>
              <a:blipFill>
                <a:blip r:embed="rId22"/>
                <a:stretch>
                  <a:fillRect/>
                </a:stretch>
              </a:blipFill>
            </p:spPr>
            <p:txBody>
              <a:bodyPr/>
              <a:lstStyle/>
              <a:p>
                <a:r>
                  <a:rPr lang="en-US">
                    <a:noFill/>
                  </a:rPr>
                  <a:t> </a:t>
                </a:r>
              </a:p>
            </p:txBody>
          </p:sp>
        </mc:Fallback>
      </mc:AlternateContent>
      <p:sp>
        <p:nvSpPr>
          <p:cNvPr id="41" name="TextBox 40">
            <a:extLst>
              <a:ext uri="{FF2B5EF4-FFF2-40B4-BE49-F238E27FC236}">
                <a16:creationId xmlns:a16="http://schemas.microsoft.com/office/drawing/2014/main" id="{20CACE86-63BB-B7FC-D1D3-280DB709F746}"/>
              </a:ext>
            </a:extLst>
          </p:cNvPr>
          <p:cNvSpPr txBox="1"/>
          <p:nvPr/>
        </p:nvSpPr>
        <p:spPr>
          <a:xfrm>
            <a:off x="470516" y="3033530"/>
            <a:ext cx="6116715" cy="830997"/>
          </a:xfrm>
          <a:prstGeom prst="rect">
            <a:avLst/>
          </a:prstGeom>
          <a:noFill/>
        </p:spPr>
        <p:txBody>
          <a:bodyPr wrap="square" rtlCol="0">
            <a:spAutoFit/>
          </a:bodyPr>
          <a:lstStyle/>
          <a:p>
            <a:r>
              <a:rPr lang="en-US" sz="2400" dirty="0"/>
              <a:t>The output of a mixture must be equal to the mixture of the outputs (i.e. linear in probability)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A879A31-84C4-D421-F8BA-D13A8C185BB4}"/>
                  </a:ext>
                </a:extLst>
              </p:cNvPr>
              <p:cNvSpPr txBox="1"/>
              <p:nvPr/>
            </p:nvSpPr>
            <p:spPr>
              <a:xfrm>
                <a:off x="2735700" y="3844947"/>
                <a:ext cx="516102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1</m:t>
                              </m:r>
                            </m:sub>
                          </m:sSub>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2</m:t>
                              </m:r>
                            </m:sub>
                          </m:sSub>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2</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2</m:t>
                              </m:r>
                            </m:sub>
                          </m:sSub>
                        </m:e>
                      </m:d>
                    </m:oMath>
                  </m:oMathPara>
                </a14:m>
                <a:endParaRPr lang="en-US" sz="2400" dirty="0"/>
              </a:p>
            </p:txBody>
          </p:sp>
        </mc:Choice>
        <mc:Fallback xmlns="">
          <p:sp>
            <p:nvSpPr>
              <p:cNvPr id="6" name="TextBox 5">
                <a:extLst>
                  <a:ext uri="{FF2B5EF4-FFF2-40B4-BE49-F238E27FC236}">
                    <a16:creationId xmlns:a16="http://schemas.microsoft.com/office/drawing/2014/main" id="{5A879A31-84C4-D421-F8BA-D13A8C185BB4}"/>
                  </a:ext>
                </a:extLst>
              </p:cNvPr>
              <p:cNvSpPr txBox="1">
                <a:spLocks noRot="1" noChangeAspect="1" noMove="1" noResize="1" noEditPoints="1" noAdjustHandles="1" noChangeArrowheads="1" noChangeShapeType="1" noTextEdit="1"/>
              </p:cNvSpPr>
              <p:nvPr/>
            </p:nvSpPr>
            <p:spPr>
              <a:xfrm>
                <a:off x="2735700" y="3844947"/>
                <a:ext cx="5161028" cy="461665"/>
              </a:xfrm>
              <a:prstGeom prst="rect">
                <a:avLst/>
              </a:prstGeom>
              <a:blipFill>
                <a:blip r:embed="rId23"/>
                <a:stretch>
                  <a:fillRect b="-10667"/>
                </a:stretch>
              </a:blipFill>
            </p:spPr>
            <p:txBody>
              <a:bodyPr/>
              <a:lstStyle/>
              <a:p>
                <a:r>
                  <a:rPr lang="en-US">
                    <a:noFill/>
                  </a:rPr>
                  <a:t> </a:t>
                </a:r>
              </a:p>
            </p:txBody>
          </p:sp>
        </mc:Fallback>
      </mc:AlternateContent>
      <p:sp>
        <p:nvSpPr>
          <p:cNvPr id="7" name="Slide Number Placeholder 6">
            <a:extLst>
              <a:ext uri="{FF2B5EF4-FFF2-40B4-BE49-F238E27FC236}">
                <a16:creationId xmlns:a16="http://schemas.microsoft.com/office/drawing/2014/main" id="{483E00B2-B2D1-1DF1-8A8F-A4BC18AF37AD}"/>
              </a:ext>
            </a:extLst>
          </p:cNvPr>
          <p:cNvSpPr>
            <a:spLocks noGrp="1"/>
          </p:cNvSpPr>
          <p:nvPr>
            <p:ph type="sldNum" sz="quarter" idx="12"/>
          </p:nvPr>
        </p:nvSpPr>
        <p:spPr/>
        <p:txBody>
          <a:bodyPr/>
          <a:lstStyle/>
          <a:p>
            <a:fld id="{F47845EA-7733-40EE-B074-20032348B727}" type="slidenum">
              <a:rPr lang="en-US" smtClean="0"/>
              <a:t>8</a:t>
            </a:fld>
            <a:endParaRPr lang="en-US"/>
          </a:p>
        </p:txBody>
      </p:sp>
    </p:spTree>
    <p:extLst>
      <p:ext uri="{BB962C8B-B14F-4D97-AF65-F5344CB8AC3E}">
        <p14:creationId xmlns:p14="http://schemas.microsoft.com/office/powerpoint/2010/main" val="162859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1033278-5FA7-2794-66D9-22C6D7F1683B}"/>
              </a:ext>
            </a:extLst>
          </p:cNvPr>
          <p:cNvSpPr>
            <a:spLocks noGrp="1"/>
          </p:cNvSpPr>
          <p:nvPr>
            <p:ph type="ftr" sz="quarter" idx="11"/>
          </p:nvPr>
        </p:nvSpPr>
        <p:spPr/>
        <p:txBody>
          <a:bodyPr/>
          <a:lstStyle/>
          <a:p>
            <a:r>
              <a:rPr lang="en-US"/>
              <a:t>Gabriele Carcassi and Christine A. Aidala - University of Michigan</a:t>
            </a:r>
          </a:p>
        </p:txBody>
      </p:sp>
      <p:sp>
        <p:nvSpPr>
          <p:cNvPr id="5" name="TextBox 4">
            <a:extLst>
              <a:ext uri="{FF2B5EF4-FFF2-40B4-BE49-F238E27FC236}">
                <a16:creationId xmlns:a16="http://schemas.microsoft.com/office/drawing/2014/main" id="{20CE9A76-93BC-1F6E-D741-5D6C2B2882A0}"/>
              </a:ext>
            </a:extLst>
          </p:cNvPr>
          <p:cNvSpPr txBox="1"/>
          <p:nvPr/>
        </p:nvSpPr>
        <p:spPr>
          <a:xfrm>
            <a:off x="1" y="324092"/>
            <a:ext cx="6095999" cy="646331"/>
          </a:xfrm>
          <a:prstGeom prst="rect">
            <a:avLst/>
          </a:prstGeom>
          <a:noFill/>
        </p:spPr>
        <p:txBody>
          <a:bodyPr wrap="square" rtlCol="0">
            <a:spAutoFit/>
          </a:bodyPr>
          <a:lstStyle/>
          <a:p>
            <a:pPr algn="ctr"/>
            <a:r>
              <a:rPr lang="en-US" sz="3600" dirty="0"/>
              <a:t>Deterministic and reversible</a:t>
            </a:r>
          </a:p>
        </p:txBody>
      </p:sp>
      <p:sp>
        <p:nvSpPr>
          <p:cNvPr id="39" name="TextBox 38">
            <a:extLst>
              <a:ext uri="{FF2B5EF4-FFF2-40B4-BE49-F238E27FC236}">
                <a16:creationId xmlns:a16="http://schemas.microsoft.com/office/drawing/2014/main" id="{CAC51CFC-9D2B-DD98-9623-0B256C53F94C}"/>
              </a:ext>
            </a:extLst>
          </p:cNvPr>
          <p:cNvSpPr txBox="1"/>
          <p:nvPr/>
        </p:nvSpPr>
        <p:spPr>
          <a:xfrm>
            <a:off x="1" y="1938932"/>
            <a:ext cx="6095999" cy="461665"/>
          </a:xfrm>
          <a:prstGeom prst="rect">
            <a:avLst/>
          </a:prstGeom>
          <a:noFill/>
        </p:spPr>
        <p:txBody>
          <a:bodyPr wrap="square" rtlCol="0">
            <a:spAutoFit/>
          </a:bodyPr>
          <a:lstStyle/>
          <a:p>
            <a:pPr algn="ctr"/>
            <a:r>
              <a:rPr lang="en-US" sz="2400" dirty="0"/>
              <a:t>Conserves probability and allows an “inverse”</a:t>
            </a:r>
          </a:p>
        </p:txBody>
      </p:sp>
      <p:sp>
        <p:nvSpPr>
          <p:cNvPr id="15" name="TextBox 14">
            <a:extLst>
              <a:ext uri="{FF2B5EF4-FFF2-40B4-BE49-F238E27FC236}">
                <a16:creationId xmlns:a16="http://schemas.microsoft.com/office/drawing/2014/main" id="{7BFFC877-428C-A0BB-C027-8BB12CCD6E17}"/>
              </a:ext>
            </a:extLst>
          </p:cNvPr>
          <p:cNvSpPr txBox="1"/>
          <p:nvPr/>
        </p:nvSpPr>
        <p:spPr>
          <a:xfrm>
            <a:off x="6096000" y="332690"/>
            <a:ext cx="6095999" cy="646331"/>
          </a:xfrm>
          <a:prstGeom prst="rect">
            <a:avLst/>
          </a:prstGeom>
          <a:noFill/>
        </p:spPr>
        <p:txBody>
          <a:bodyPr wrap="square" rtlCol="0">
            <a:spAutoFit/>
          </a:bodyPr>
          <a:lstStyle/>
          <a:p>
            <a:pPr algn="ctr"/>
            <a:r>
              <a:rPr lang="en-US" sz="3600" dirty="0"/>
              <a:t>Measurement</a:t>
            </a:r>
          </a:p>
        </p:txBody>
      </p:sp>
      <p:grpSp>
        <p:nvGrpSpPr>
          <p:cNvPr id="70" name="Group 69">
            <a:extLst>
              <a:ext uri="{FF2B5EF4-FFF2-40B4-BE49-F238E27FC236}">
                <a16:creationId xmlns:a16="http://schemas.microsoft.com/office/drawing/2014/main" id="{BFE45E7F-7913-0AEB-B13B-9B5C88CE22F8}"/>
              </a:ext>
            </a:extLst>
          </p:cNvPr>
          <p:cNvGrpSpPr/>
          <p:nvPr/>
        </p:nvGrpSpPr>
        <p:grpSpPr>
          <a:xfrm>
            <a:off x="781249" y="1003453"/>
            <a:ext cx="4410436" cy="813611"/>
            <a:chOff x="781249" y="1003453"/>
            <a:chExt cx="4410436" cy="813611"/>
          </a:xfrm>
        </p:grpSpPr>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A695F6D-4DB1-5FDC-72CF-792CDF0F3AC7}"/>
                    </a:ext>
                  </a:extLst>
                </p:cNvPr>
                <p:cNvSpPr txBox="1"/>
                <p:nvPr/>
              </p:nvSpPr>
              <p:spPr>
                <a:xfrm>
                  <a:off x="781249" y="1203220"/>
                  <a:ext cx="5250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𝐼</m:t>
                            </m:r>
                          </m:sub>
                        </m:sSub>
                      </m:oMath>
                    </m:oMathPara>
                  </a14:m>
                  <a:endParaRPr lang="en-US" sz="2400" dirty="0"/>
                </a:p>
              </p:txBody>
            </p:sp>
          </mc:Choice>
          <mc:Fallback xmlns="">
            <p:sp>
              <p:nvSpPr>
                <p:cNvPr id="19" name="TextBox 18">
                  <a:extLst>
                    <a:ext uri="{FF2B5EF4-FFF2-40B4-BE49-F238E27FC236}">
                      <a16:creationId xmlns:a16="http://schemas.microsoft.com/office/drawing/2014/main" id="{BA695F6D-4DB1-5FDC-72CF-792CDF0F3AC7}"/>
                    </a:ext>
                  </a:extLst>
                </p:cNvPr>
                <p:cNvSpPr txBox="1">
                  <a:spLocks noRot="1" noChangeAspect="1" noMove="1" noResize="1" noEditPoints="1" noAdjustHandles="1" noChangeArrowheads="1" noChangeShapeType="1" noTextEdit="1"/>
                </p:cNvSpPr>
                <p:nvPr/>
              </p:nvSpPr>
              <p:spPr>
                <a:xfrm>
                  <a:off x="781249" y="1203220"/>
                  <a:ext cx="525016" cy="461665"/>
                </a:xfrm>
                <a:prstGeom prst="rect">
                  <a:avLst/>
                </a:prstGeom>
                <a:blipFill>
                  <a:blip r:embed="rId2"/>
                  <a:stretch>
                    <a:fillRect b="-10526"/>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6F924C29-26E7-7F4C-A87B-1F96F81F075B}"/>
                </a:ext>
              </a:extLst>
            </p:cNvPr>
            <p:cNvCxnSpPr>
              <a:cxnSpLocks/>
            </p:cNvCxnSpPr>
            <p:nvPr/>
          </p:nvCxnSpPr>
          <p:spPr>
            <a:xfrm>
              <a:off x="1236649" y="1473954"/>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C52633FF-3C5D-F6D5-A022-E098FEC13BBA}"/>
                    </a:ext>
                  </a:extLst>
                </p:cNvPr>
                <p:cNvSpPr/>
                <p:nvPr/>
              </p:nvSpPr>
              <p:spPr>
                <a:xfrm>
                  <a:off x="1831179" y="1129325"/>
                  <a:ext cx="832104" cy="687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37" name="Rectangle 36">
                  <a:extLst>
                    <a:ext uri="{FF2B5EF4-FFF2-40B4-BE49-F238E27FC236}">
                      <a16:creationId xmlns:a16="http://schemas.microsoft.com/office/drawing/2014/main" id="{C52633FF-3C5D-F6D5-A022-E098FEC13BBA}"/>
                    </a:ext>
                  </a:extLst>
                </p:cNvPr>
                <p:cNvSpPr>
                  <a:spLocks noRot="1" noChangeAspect="1" noMove="1" noResize="1" noEditPoints="1" noAdjustHandles="1" noChangeArrowheads="1" noChangeShapeType="1" noTextEdit="1"/>
                </p:cNvSpPr>
                <p:nvPr/>
              </p:nvSpPr>
              <p:spPr>
                <a:xfrm>
                  <a:off x="1831179" y="1129325"/>
                  <a:ext cx="832104" cy="687739"/>
                </a:xfrm>
                <a:prstGeom prst="rect">
                  <a:avLst/>
                </a:prstGeom>
                <a:blipFill>
                  <a:blip r:embed="rId3"/>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F4DE0A61-AAA7-C744-F123-B0D5E0B6F13F}"/>
                </a:ext>
              </a:extLst>
            </p:cNvPr>
            <p:cNvCxnSpPr>
              <a:cxnSpLocks/>
            </p:cNvCxnSpPr>
            <p:nvPr/>
          </p:nvCxnSpPr>
          <p:spPr>
            <a:xfrm>
              <a:off x="2663283" y="1473194"/>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Rectangle 19">
                  <a:extLst>
                    <a:ext uri="{FF2B5EF4-FFF2-40B4-BE49-F238E27FC236}">
                      <a16:creationId xmlns:a16="http://schemas.microsoft.com/office/drawing/2014/main" id="{5CCB14FC-5D82-B542-7459-DF9B9C21D3EF}"/>
                    </a:ext>
                  </a:extLst>
                </p:cNvPr>
                <p:cNvSpPr/>
                <p:nvPr/>
              </p:nvSpPr>
              <p:spPr>
                <a:xfrm>
                  <a:off x="3264969" y="1129325"/>
                  <a:ext cx="832104" cy="687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𝑃</m:t>
                            </m:r>
                          </m:e>
                          <m:sup>
                            <m:r>
                              <a:rPr lang="en-US" sz="2400" b="0" i="1" smtClean="0">
                                <a:latin typeface="Cambria Math" panose="02040503050406030204" pitchFamily="18" charset="0"/>
                              </a:rPr>
                              <m:t>−1</m:t>
                            </m:r>
                          </m:sup>
                        </m:sSup>
                      </m:oMath>
                    </m:oMathPara>
                  </a14:m>
                  <a:endParaRPr lang="en-US" sz="2400" dirty="0"/>
                </a:p>
              </p:txBody>
            </p:sp>
          </mc:Choice>
          <mc:Fallback xmlns="">
            <p:sp>
              <p:nvSpPr>
                <p:cNvPr id="20" name="Rectangle 19">
                  <a:extLst>
                    <a:ext uri="{FF2B5EF4-FFF2-40B4-BE49-F238E27FC236}">
                      <a16:creationId xmlns:a16="http://schemas.microsoft.com/office/drawing/2014/main" id="{5CCB14FC-5D82-B542-7459-DF9B9C21D3EF}"/>
                    </a:ext>
                  </a:extLst>
                </p:cNvPr>
                <p:cNvSpPr>
                  <a:spLocks noRot="1" noChangeAspect="1" noMove="1" noResize="1" noEditPoints="1" noAdjustHandles="1" noChangeArrowheads="1" noChangeShapeType="1" noTextEdit="1"/>
                </p:cNvSpPr>
                <p:nvPr/>
              </p:nvSpPr>
              <p:spPr>
                <a:xfrm>
                  <a:off x="3264969" y="1129325"/>
                  <a:ext cx="832104" cy="687739"/>
                </a:xfrm>
                <a:prstGeom prst="rect">
                  <a:avLst/>
                </a:prstGeom>
                <a:blipFill>
                  <a:blip r:embed="rId4"/>
                  <a:stretch>
                    <a:fillRect/>
                  </a:stretch>
                </a:blipFill>
              </p:spPr>
              <p:txBody>
                <a:bodyPr/>
                <a:lstStyle/>
                <a:p>
                  <a:r>
                    <a:rPr lang="en-US">
                      <a:noFill/>
                    </a:rPr>
                    <a:t> </a:t>
                  </a:r>
                </a:p>
              </p:txBody>
            </p:sp>
          </mc:Fallback>
        </mc:AlternateContent>
        <p:cxnSp>
          <p:nvCxnSpPr>
            <p:cNvPr id="32" name="Straight Arrow Connector 31">
              <a:extLst>
                <a:ext uri="{FF2B5EF4-FFF2-40B4-BE49-F238E27FC236}">
                  <a16:creationId xmlns:a16="http://schemas.microsoft.com/office/drawing/2014/main" id="{B9E2267B-7F37-46B9-BEA2-354207B7DAC4}"/>
                </a:ext>
              </a:extLst>
            </p:cNvPr>
            <p:cNvCxnSpPr>
              <a:cxnSpLocks/>
            </p:cNvCxnSpPr>
            <p:nvPr/>
          </p:nvCxnSpPr>
          <p:spPr>
            <a:xfrm>
              <a:off x="4097073" y="1473194"/>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0C307BC7-72C4-A0F0-C498-B19198870CC1}"/>
                    </a:ext>
                  </a:extLst>
                </p:cNvPr>
                <p:cNvSpPr txBox="1"/>
                <p:nvPr/>
              </p:nvSpPr>
              <p:spPr>
                <a:xfrm>
                  <a:off x="4666669" y="1189022"/>
                  <a:ext cx="5250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𝐼</m:t>
                            </m:r>
                          </m:sub>
                        </m:sSub>
                      </m:oMath>
                    </m:oMathPara>
                  </a14:m>
                  <a:endParaRPr lang="en-US" sz="2400" dirty="0"/>
                </a:p>
              </p:txBody>
            </p:sp>
          </mc:Choice>
          <mc:Fallback xmlns="">
            <p:sp>
              <p:nvSpPr>
                <p:cNvPr id="33" name="TextBox 32">
                  <a:extLst>
                    <a:ext uri="{FF2B5EF4-FFF2-40B4-BE49-F238E27FC236}">
                      <a16:creationId xmlns:a16="http://schemas.microsoft.com/office/drawing/2014/main" id="{0C307BC7-72C4-A0F0-C498-B19198870CC1}"/>
                    </a:ext>
                  </a:extLst>
                </p:cNvPr>
                <p:cNvSpPr txBox="1">
                  <a:spLocks noRot="1" noChangeAspect="1" noMove="1" noResize="1" noEditPoints="1" noAdjustHandles="1" noChangeArrowheads="1" noChangeShapeType="1" noTextEdit="1"/>
                </p:cNvSpPr>
                <p:nvPr/>
              </p:nvSpPr>
              <p:spPr>
                <a:xfrm>
                  <a:off x="4666669" y="1189022"/>
                  <a:ext cx="525016" cy="461665"/>
                </a:xfrm>
                <a:prstGeom prst="rect">
                  <a:avLst/>
                </a:prstGeom>
                <a:blipFill>
                  <a:blip r:embed="rId5"/>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E788049E-4587-C464-A51C-89E4EC9EDA6B}"/>
                    </a:ext>
                  </a:extLst>
                </p:cNvPr>
                <p:cNvSpPr txBox="1"/>
                <p:nvPr/>
              </p:nvSpPr>
              <p:spPr>
                <a:xfrm>
                  <a:off x="2706373" y="1003453"/>
                  <a:ext cx="5922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𝑂</m:t>
                            </m:r>
                          </m:sub>
                        </m:sSub>
                      </m:oMath>
                    </m:oMathPara>
                  </a14:m>
                  <a:endParaRPr lang="en-US" sz="2400" dirty="0"/>
                </a:p>
              </p:txBody>
            </p:sp>
          </mc:Choice>
          <mc:Fallback xmlns="">
            <p:sp>
              <p:nvSpPr>
                <p:cNvPr id="67" name="TextBox 66">
                  <a:extLst>
                    <a:ext uri="{FF2B5EF4-FFF2-40B4-BE49-F238E27FC236}">
                      <a16:creationId xmlns:a16="http://schemas.microsoft.com/office/drawing/2014/main" id="{E788049E-4587-C464-A51C-89E4EC9EDA6B}"/>
                    </a:ext>
                  </a:extLst>
                </p:cNvPr>
                <p:cNvSpPr txBox="1">
                  <a:spLocks noRot="1" noChangeAspect="1" noMove="1" noResize="1" noEditPoints="1" noAdjustHandles="1" noChangeArrowheads="1" noChangeShapeType="1" noTextEdit="1"/>
                </p:cNvSpPr>
                <p:nvPr/>
              </p:nvSpPr>
              <p:spPr>
                <a:xfrm>
                  <a:off x="2706373" y="1003453"/>
                  <a:ext cx="592278" cy="461665"/>
                </a:xfrm>
                <a:prstGeom prst="rect">
                  <a:avLst/>
                </a:prstGeom>
                <a:blipFill>
                  <a:blip r:embed="rId6"/>
                  <a:stretch>
                    <a:fillRect b="-10667"/>
                  </a:stretch>
                </a:blipFill>
              </p:spPr>
              <p:txBody>
                <a:bodyPr/>
                <a:lstStyle/>
                <a:p>
                  <a:r>
                    <a:rPr lang="en-US">
                      <a:noFill/>
                    </a:rPr>
                    <a:t> </a:t>
                  </a:r>
                </a:p>
              </p:txBody>
            </p:sp>
          </mc:Fallback>
        </mc:AlternateContent>
      </p:grpSp>
      <p:grpSp>
        <p:nvGrpSpPr>
          <p:cNvPr id="69" name="Group 68">
            <a:extLst>
              <a:ext uri="{FF2B5EF4-FFF2-40B4-BE49-F238E27FC236}">
                <a16:creationId xmlns:a16="http://schemas.microsoft.com/office/drawing/2014/main" id="{CEB242DC-B857-FA54-F892-1665C7C240F6}"/>
              </a:ext>
            </a:extLst>
          </p:cNvPr>
          <p:cNvGrpSpPr/>
          <p:nvPr/>
        </p:nvGrpSpPr>
        <p:grpSpPr>
          <a:xfrm>
            <a:off x="6960657" y="986763"/>
            <a:ext cx="4477698" cy="793888"/>
            <a:chOff x="7084945" y="986763"/>
            <a:chExt cx="4477698" cy="793888"/>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1641472-E01C-52AC-A1ED-F5541834A48A}"/>
                    </a:ext>
                  </a:extLst>
                </p:cNvPr>
                <p:cNvSpPr txBox="1"/>
                <p:nvPr/>
              </p:nvSpPr>
              <p:spPr>
                <a:xfrm>
                  <a:off x="7084945" y="1166807"/>
                  <a:ext cx="5250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𝐼</m:t>
                            </m:r>
                          </m:sub>
                        </m:sSub>
                      </m:oMath>
                    </m:oMathPara>
                  </a14:m>
                  <a:endParaRPr lang="en-US" sz="2400" dirty="0"/>
                </a:p>
              </p:txBody>
            </p:sp>
          </mc:Choice>
          <mc:Fallback xmlns="">
            <p:sp>
              <p:nvSpPr>
                <p:cNvPr id="40" name="TextBox 39">
                  <a:extLst>
                    <a:ext uri="{FF2B5EF4-FFF2-40B4-BE49-F238E27FC236}">
                      <a16:creationId xmlns:a16="http://schemas.microsoft.com/office/drawing/2014/main" id="{71641472-E01C-52AC-A1ED-F5541834A48A}"/>
                    </a:ext>
                  </a:extLst>
                </p:cNvPr>
                <p:cNvSpPr txBox="1">
                  <a:spLocks noRot="1" noChangeAspect="1" noMove="1" noResize="1" noEditPoints="1" noAdjustHandles="1" noChangeArrowheads="1" noChangeShapeType="1" noTextEdit="1"/>
                </p:cNvSpPr>
                <p:nvPr/>
              </p:nvSpPr>
              <p:spPr>
                <a:xfrm>
                  <a:off x="7084945" y="1166807"/>
                  <a:ext cx="525016" cy="461665"/>
                </a:xfrm>
                <a:prstGeom prst="rect">
                  <a:avLst/>
                </a:prstGeom>
                <a:blipFill>
                  <a:blip r:embed="rId7"/>
                  <a:stretch>
                    <a:fillRect b="-10526"/>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EA3272B9-D2D8-E7C3-B3B6-BEC2FD8778CF}"/>
                </a:ext>
              </a:extLst>
            </p:cNvPr>
            <p:cNvCxnSpPr>
              <a:cxnSpLocks/>
            </p:cNvCxnSpPr>
            <p:nvPr/>
          </p:nvCxnSpPr>
          <p:spPr>
            <a:xfrm>
              <a:off x="7540345" y="1437541"/>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Rectangle 41">
                  <a:extLst>
                    <a:ext uri="{FF2B5EF4-FFF2-40B4-BE49-F238E27FC236}">
                      <a16:creationId xmlns:a16="http://schemas.microsoft.com/office/drawing/2014/main" id="{9F8DE9FA-4B34-E33B-C8AF-143D149E01C6}"/>
                    </a:ext>
                  </a:extLst>
                </p:cNvPr>
                <p:cNvSpPr/>
                <p:nvPr/>
              </p:nvSpPr>
              <p:spPr>
                <a:xfrm>
                  <a:off x="8134875" y="1092912"/>
                  <a:ext cx="832104" cy="687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2" name="Rectangle 41">
                  <a:extLst>
                    <a:ext uri="{FF2B5EF4-FFF2-40B4-BE49-F238E27FC236}">
                      <a16:creationId xmlns:a16="http://schemas.microsoft.com/office/drawing/2014/main" id="{9F8DE9FA-4B34-E33B-C8AF-143D149E01C6}"/>
                    </a:ext>
                  </a:extLst>
                </p:cNvPr>
                <p:cNvSpPr>
                  <a:spLocks noRot="1" noChangeAspect="1" noMove="1" noResize="1" noEditPoints="1" noAdjustHandles="1" noChangeArrowheads="1" noChangeShapeType="1" noTextEdit="1"/>
                </p:cNvSpPr>
                <p:nvPr/>
              </p:nvSpPr>
              <p:spPr>
                <a:xfrm>
                  <a:off x="8134875" y="1092912"/>
                  <a:ext cx="832104" cy="687739"/>
                </a:xfrm>
                <a:prstGeom prst="rect">
                  <a:avLst/>
                </a:prstGeom>
                <a:blipFill>
                  <a:blip r:embed="rId8"/>
                  <a:stretch>
                    <a:fillRect/>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44687290-F1C3-6040-FA79-2C6DA77BA27E}"/>
                </a:ext>
              </a:extLst>
            </p:cNvPr>
            <p:cNvCxnSpPr>
              <a:cxnSpLocks/>
            </p:cNvCxnSpPr>
            <p:nvPr/>
          </p:nvCxnSpPr>
          <p:spPr>
            <a:xfrm>
              <a:off x="8966979" y="1436781"/>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Rectangle 47">
                  <a:extLst>
                    <a:ext uri="{FF2B5EF4-FFF2-40B4-BE49-F238E27FC236}">
                      <a16:creationId xmlns:a16="http://schemas.microsoft.com/office/drawing/2014/main" id="{A13CD1DB-7A72-4ED3-52CF-565376C7E9FC}"/>
                    </a:ext>
                  </a:extLst>
                </p:cNvPr>
                <p:cNvSpPr/>
                <p:nvPr/>
              </p:nvSpPr>
              <p:spPr>
                <a:xfrm>
                  <a:off x="9568665" y="1092912"/>
                  <a:ext cx="832104" cy="68773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8" name="Rectangle 47">
                  <a:extLst>
                    <a:ext uri="{FF2B5EF4-FFF2-40B4-BE49-F238E27FC236}">
                      <a16:creationId xmlns:a16="http://schemas.microsoft.com/office/drawing/2014/main" id="{A13CD1DB-7A72-4ED3-52CF-565376C7E9FC}"/>
                    </a:ext>
                  </a:extLst>
                </p:cNvPr>
                <p:cNvSpPr>
                  <a:spLocks noRot="1" noChangeAspect="1" noMove="1" noResize="1" noEditPoints="1" noAdjustHandles="1" noChangeArrowheads="1" noChangeShapeType="1" noTextEdit="1"/>
                </p:cNvSpPr>
                <p:nvPr/>
              </p:nvSpPr>
              <p:spPr>
                <a:xfrm>
                  <a:off x="9568665" y="1092912"/>
                  <a:ext cx="832104" cy="687739"/>
                </a:xfrm>
                <a:prstGeom prst="rect">
                  <a:avLst/>
                </a:prstGeom>
                <a:blipFill>
                  <a:blip r:embed="rId9"/>
                  <a:stretch>
                    <a:fillRect/>
                  </a:stretch>
                </a:blipFill>
              </p:spPr>
              <p:txBody>
                <a:bodyPr/>
                <a:lstStyle/>
                <a:p>
                  <a:r>
                    <a:rPr lang="en-US">
                      <a:noFill/>
                    </a:rPr>
                    <a:t> </a:t>
                  </a:r>
                </a:p>
              </p:txBody>
            </p:sp>
          </mc:Fallback>
        </mc:AlternateContent>
        <p:cxnSp>
          <p:nvCxnSpPr>
            <p:cNvPr id="62" name="Straight Arrow Connector 61">
              <a:extLst>
                <a:ext uri="{FF2B5EF4-FFF2-40B4-BE49-F238E27FC236}">
                  <a16:creationId xmlns:a16="http://schemas.microsoft.com/office/drawing/2014/main" id="{082B39F8-C25B-8137-7A3E-3BBE5C4EF145}"/>
                </a:ext>
              </a:extLst>
            </p:cNvPr>
            <p:cNvCxnSpPr>
              <a:cxnSpLocks/>
            </p:cNvCxnSpPr>
            <p:nvPr/>
          </p:nvCxnSpPr>
          <p:spPr>
            <a:xfrm>
              <a:off x="10400769" y="1436781"/>
              <a:ext cx="5830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4279E91-0562-0202-3341-3F6057CEB819}"/>
                    </a:ext>
                  </a:extLst>
                </p:cNvPr>
                <p:cNvSpPr txBox="1"/>
                <p:nvPr/>
              </p:nvSpPr>
              <p:spPr>
                <a:xfrm>
                  <a:off x="10970365" y="1152609"/>
                  <a:ext cx="5922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𝑂</m:t>
                            </m:r>
                          </m:sub>
                        </m:sSub>
                      </m:oMath>
                    </m:oMathPara>
                  </a14:m>
                  <a:endParaRPr lang="en-US" sz="2400" dirty="0"/>
                </a:p>
              </p:txBody>
            </p:sp>
          </mc:Choice>
          <mc:Fallback xmlns="">
            <p:sp>
              <p:nvSpPr>
                <p:cNvPr id="63" name="TextBox 62">
                  <a:extLst>
                    <a:ext uri="{FF2B5EF4-FFF2-40B4-BE49-F238E27FC236}">
                      <a16:creationId xmlns:a16="http://schemas.microsoft.com/office/drawing/2014/main" id="{A4279E91-0562-0202-3341-3F6057CEB819}"/>
                    </a:ext>
                  </a:extLst>
                </p:cNvPr>
                <p:cNvSpPr txBox="1">
                  <a:spLocks noRot="1" noChangeAspect="1" noMove="1" noResize="1" noEditPoints="1" noAdjustHandles="1" noChangeArrowheads="1" noChangeShapeType="1" noTextEdit="1"/>
                </p:cNvSpPr>
                <p:nvPr/>
              </p:nvSpPr>
              <p:spPr>
                <a:xfrm>
                  <a:off x="10970365" y="1152609"/>
                  <a:ext cx="592278" cy="461665"/>
                </a:xfrm>
                <a:prstGeom prst="rect">
                  <a:avLst/>
                </a:prstGeom>
                <a:blipFill>
                  <a:blip r:embed="rId1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DB118CE-CBC6-8819-B99C-A797CA4FC539}"/>
                    </a:ext>
                  </a:extLst>
                </p:cNvPr>
                <p:cNvSpPr txBox="1"/>
                <p:nvPr/>
              </p:nvSpPr>
              <p:spPr>
                <a:xfrm>
                  <a:off x="8969669" y="986763"/>
                  <a:ext cx="5922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𝑂</m:t>
                            </m:r>
                          </m:sub>
                        </m:sSub>
                      </m:oMath>
                    </m:oMathPara>
                  </a14:m>
                  <a:endParaRPr lang="en-US" sz="2400" dirty="0"/>
                </a:p>
              </p:txBody>
            </p:sp>
          </mc:Choice>
          <mc:Fallback xmlns="">
            <p:sp>
              <p:nvSpPr>
                <p:cNvPr id="68" name="TextBox 67">
                  <a:extLst>
                    <a:ext uri="{FF2B5EF4-FFF2-40B4-BE49-F238E27FC236}">
                      <a16:creationId xmlns:a16="http://schemas.microsoft.com/office/drawing/2014/main" id="{8DB118CE-CBC6-8819-B99C-A797CA4FC539}"/>
                    </a:ext>
                  </a:extLst>
                </p:cNvPr>
                <p:cNvSpPr txBox="1">
                  <a:spLocks noRot="1" noChangeAspect="1" noMove="1" noResize="1" noEditPoints="1" noAdjustHandles="1" noChangeArrowheads="1" noChangeShapeType="1" noTextEdit="1"/>
                </p:cNvSpPr>
                <p:nvPr/>
              </p:nvSpPr>
              <p:spPr>
                <a:xfrm>
                  <a:off x="8969669" y="986763"/>
                  <a:ext cx="592278" cy="461665"/>
                </a:xfrm>
                <a:prstGeom prst="rect">
                  <a:avLst/>
                </a:prstGeom>
                <a:blipFill>
                  <a:blip r:embed="rId11"/>
                  <a:stretch>
                    <a:fillRect b="-9211"/>
                  </a:stretch>
                </a:blipFill>
              </p:spPr>
              <p:txBody>
                <a:bodyPr/>
                <a:lstStyle/>
                <a:p>
                  <a:r>
                    <a:rPr lang="en-US">
                      <a:noFill/>
                    </a:rPr>
                    <a:t> </a:t>
                  </a:r>
                </a:p>
              </p:txBody>
            </p:sp>
          </mc:Fallback>
        </mc:AlternateContent>
      </p:grpSp>
      <p:sp>
        <p:nvSpPr>
          <p:cNvPr id="71" name="TextBox 70">
            <a:extLst>
              <a:ext uri="{FF2B5EF4-FFF2-40B4-BE49-F238E27FC236}">
                <a16:creationId xmlns:a16="http://schemas.microsoft.com/office/drawing/2014/main" id="{D5812E93-1A92-50B4-1471-EFDF90C70C6B}"/>
              </a:ext>
            </a:extLst>
          </p:cNvPr>
          <p:cNvSpPr txBox="1"/>
          <p:nvPr/>
        </p:nvSpPr>
        <p:spPr>
          <a:xfrm>
            <a:off x="6096001" y="1932262"/>
            <a:ext cx="6095999" cy="461665"/>
          </a:xfrm>
          <a:prstGeom prst="rect">
            <a:avLst/>
          </a:prstGeom>
          <a:noFill/>
        </p:spPr>
        <p:txBody>
          <a:bodyPr wrap="square" rtlCol="0">
            <a:spAutoFit/>
          </a:bodyPr>
          <a:lstStyle/>
          <a:p>
            <a:pPr algn="ctr"/>
            <a:r>
              <a:rPr lang="en-US" sz="2400" dirty="0"/>
              <a:t>Must be repeatable</a:t>
            </a:r>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0F75438A-E96B-9821-A5F5-79E294BB2496}"/>
                  </a:ext>
                </a:extLst>
              </p:cNvPr>
              <p:cNvSpPr txBox="1"/>
              <p:nvPr/>
            </p:nvSpPr>
            <p:spPr>
              <a:xfrm>
                <a:off x="1" y="2443811"/>
                <a:ext cx="6095999" cy="461665"/>
              </a:xfrm>
              <a:prstGeom prst="rect">
                <a:avLst/>
              </a:prstGeom>
              <a:noFill/>
            </p:spPr>
            <p:txBody>
              <a:bodyPr wrap="square" rtlCol="0">
                <a:spAutoFit/>
              </a:bodyPr>
              <a:lstStyle/>
              <a:p>
                <a:pPr algn="ctr"/>
                <a14:m>
                  <m:oMath xmlns:m="http://schemas.openxmlformats.org/officeDocument/2006/math">
                    <m:r>
                      <a:rPr lang="en-US" sz="2400" b="0" i="1" smtClean="0">
                        <a:solidFill>
                          <a:schemeClr val="tx1"/>
                        </a:solidFill>
                        <a:latin typeface="Cambria Math" panose="02040503050406030204" pitchFamily="18" charset="0"/>
                      </a:rPr>
                      <m:t>⇒</m:t>
                    </m:r>
                  </m:oMath>
                </a14:m>
                <a:r>
                  <a:rPr lang="en-US" sz="2400" dirty="0">
                    <a:solidFill>
                      <a:schemeClr val="tx1"/>
                    </a:solidFill>
                  </a:rPr>
                  <a:t> Unitary operation</a:t>
                </a:r>
              </a:p>
            </p:txBody>
          </p:sp>
        </mc:Choice>
        <mc:Fallback xmlns="">
          <p:sp>
            <p:nvSpPr>
              <p:cNvPr id="72" name="TextBox 71">
                <a:extLst>
                  <a:ext uri="{FF2B5EF4-FFF2-40B4-BE49-F238E27FC236}">
                    <a16:creationId xmlns:a16="http://schemas.microsoft.com/office/drawing/2014/main" id="{0F75438A-E96B-9821-A5F5-79E294BB2496}"/>
                  </a:ext>
                </a:extLst>
              </p:cNvPr>
              <p:cNvSpPr txBox="1">
                <a:spLocks noRot="1" noChangeAspect="1" noMove="1" noResize="1" noEditPoints="1" noAdjustHandles="1" noChangeArrowheads="1" noChangeShapeType="1" noTextEdit="1"/>
              </p:cNvSpPr>
              <p:nvPr/>
            </p:nvSpPr>
            <p:spPr>
              <a:xfrm>
                <a:off x="1" y="2443811"/>
                <a:ext cx="6095999" cy="461665"/>
              </a:xfrm>
              <a:prstGeom prst="rect">
                <a:avLst/>
              </a:prstGeom>
              <a:blipFill>
                <a:blip r:embed="rId12"/>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7E085DD5-C299-8B91-C016-445F0D6143E2}"/>
                  </a:ext>
                </a:extLst>
              </p:cNvPr>
              <p:cNvSpPr txBox="1"/>
              <p:nvPr/>
            </p:nvSpPr>
            <p:spPr>
              <a:xfrm>
                <a:off x="6096001" y="2443811"/>
                <a:ext cx="6095999" cy="461665"/>
              </a:xfrm>
              <a:prstGeom prst="rect">
                <a:avLst/>
              </a:prstGeom>
              <a:noFill/>
            </p:spPr>
            <p:txBody>
              <a:bodyPr wrap="square" rtlCol="0">
                <a:spAutoFit/>
              </a:bodyPr>
              <a:lstStyle/>
              <a:p>
                <a:pPr algn="ctr"/>
                <a14:m>
                  <m:oMath xmlns:m="http://schemas.openxmlformats.org/officeDocument/2006/math">
                    <m:r>
                      <a:rPr lang="en-US" sz="2400" b="0" i="1" smtClean="0">
                        <a:solidFill>
                          <a:schemeClr val="tx1"/>
                        </a:solidFill>
                        <a:latin typeface="Cambria Math" panose="02040503050406030204" pitchFamily="18" charset="0"/>
                      </a:rPr>
                      <m:t>⇒</m:t>
                    </m:r>
                  </m:oMath>
                </a14:m>
                <a:r>
                  <a:rPr lang="en-US" sz="2400" dirty="0">
                    <a:solidFill>
                      <a:schemeClr val="tx1"/>
                    </a:solidFill>
                  </a:rPr>
                  <a:t> Projection</a:t>
                </a:r>
              </a:p>
            </p:txBody>
          </p:sp>
        </mc:Choice>
        <mc:Fallback xmlns="">
          <p:sp>
            <p:nvSpPr>
              <p:cNvPr id="73" name="TextBox 72">
                <a:extLst>
                  <a:ext uri="{FF2B5EF4-FFF2-40B4-BE49-F238E27FC236}">
                    <a16:creationId xmlns:a16="http://schemas.microsoft.com/office/drawing/2014/main" id="{7E085DD5-C299-8B91-C016-445F0D6143E2}"/>
                  </a:ext>
                </a:extLst>
              </p:cNvPr>
              <p:cNvSpPr txBox="1">
                <a:spLocks noRot="1" noChangeAspect="1" noMove="1" noResize="1" noEditPoints="1" noAdjustHandles="1" noChangeArrowheads="1" noChangeShapeType="1" noTextEdit="1"/>
              </p:cNvSpPr>
              <p:nvPr/>
            </p:nvSpPr>
            <p:spPr>
              <a:xfrm>
                <a:off x="6096001" y="2443811"/>
                <a:ext cx="6095999" cy="461665"/>
              </a:xfrm>
              <a:prstGeom prst="rect">
                <a:avLst/>
              </a:prstGeom>
              <a:blipFill>
                <a:blip r:embed="rId13"/>
                <a:stretch>
                  <a:fillRect t="-10526" b="-28947"/>
                </a:stretch>
              </a:blipFill>
            </p:spPr>
            <p:txBody>
              <a:bodyPr/>
              <a:lstStyle/>
              <a:p>
                <a:r>
                  <a:rPr lang="en-US">
                    <a:noFill/>
                  </a:rPr>
                  <a:t> </a:t>
                </a:r>
              </a:p>
            </p:txBody>
          </p:sp>
        </mc:Fallback>
      </mc:AlternateContent>
      <p:sp>
        <p:nvSpPr>
          <p:cNvPr id="74" name="TextBox 73">
            <a:extLst>
              <a:ext uri="{FF2B5EF4-FFF2-40B4-BE49-F238E27FC236}">
                <a16:creationId xmlns:a16="http://schemas.microsoft.com/office/drawing/2014/main" id="{26066B6B-AEFF-43A5-4694-D3680E443D7C}"/>
              </a:ext>
            </a:extLst>
          </p:cNvPr>
          <p:cNvSpPr txBox="1"/>
          <p:nvPr/>
        </p:nvSpPr>
        <p:spPr>
          <a:xfrm>
            <a:off x="806580" y="3294985"/>
            <a:ext cx="8770210" cy="1815882"/>
          </a:xfrm>
          <a:prstGeom prst="rect">
            <a:avLst/>
          </a:prstGeom>
          <a:noFill/>
        </p:spPr>
        <p:txBody>
          <a:bodyPr wrap="square" rtlCol="0">
            <a:spAutoFit/>
          </a:bodyPr>
          <a:lstStyle/>
          <a:p>
            <a:r>
              <a:rPr lang="en-US" sz="2800" dirty="0">
                <a:solidFill>
                  <a:schemeClr val="accent6">
                    <a:lumMod val="75000"/>
                  </a:schemeClr>
                </a:solidFill>
                <a:latin typeface="Alice" panose="00000500000000000000" pitchFamily="2" charset="0"/>
              </a:rPr>
              <a:t>The difference in behavior is intrinsic to the definitions of deterministic/reversible process and measurement. Any processes that approximately satisfy the requirements will do.</a:t>
            </a:r>
          </a:p>
        </p:txBody>
      </p:sp>
      <p:sp>
        <p:nvSpPr>
          <p:cNvPr id="75" name="TextBox 74">
            <a:extLst>
              <a:ext uri="{FF2B5EF4-FFF2-40B4-BE49-F238E27FC236}">
                <a16:creationId xmlns:a16="http://schemas.microsoft.com/office/drawing/2014/main" id="{2799A21D-67C2-964B-EB69-4E665B5C1D59}"/>
              </a:ext>
            </a:extLst>
          </p:cNvPr>
          <p:cNvSpPr txBox="1"/>
          <p:nvPr/>
        </p:nvSpPr>
        <p:spPr>
          <a:xfrm>
            <a:off x="3103663" y="5374849"/>
            <a:ext cx="6167936" cy="954107"/>
          </a:xfrm>
          <a:prstGeom prst="rect">
            <a:avLst/>
          </a:prstGeom>
          <a:noFill/>
        </p:spPr>
        <p:txBody>
          <a:bodyPr wrap="square" rtlCol="0">
            <a:spAutoFit/>
          </a:bodyPr>
          <a:lstStyle/>
          <a:p>
            <a:r>
              <a:rPr lang="en-US" sz="2800" dirty="0">
                <a:solidFill>
                  <a:srgbClr val="C00000"/>
                </a:solidFill>
                <a:latin typeface="Alice" panose="00000500000000000000" pitchFamily="2" charset="0"/>
              </a:rPr>
              <a:t>Why aren’t these types of explanations more prominent?</a:t>
            </a:r>
          </a:p>
        </p:txBody>
      </p:sp>
      <p:sp>
        <p:nvSpPr>
          <p:cNvPr id="2" name="Slide Number Placeholder 1">
            <a:extLst>
              <a:ext uri="{FF2B5EF4-FFF2-40B4-BE49-F238E27FC236}">
                <a16:creationId xmlns:a16="http://schemas.microsoft.com/office/drawing/2014/main" id="{18D728CB-A5FC-535B-8EE2-C86E323A8C76}"/>
              </a:ext>
            </a:extLst>
          </p:cNvPr>
          <p:cNvSpPr>
            <a:spLocks noGrp="1"/>
          </p:cNvSpPr>
          <p:nvPr>
            <p:ph type="sldNum" sz="quarter" idx="12"/>
          </p:nvPr>
        </p:nvSpPr>
        <p:spPr/>
        <p:txBody>
          <a:bodyPr/>
          <a:lstStyle/>
          <a:p>
            <a:fld id="{F47845EA-7733-40EE-B074-20032348B727}" type="slidenum">
              <a:rPr lang="en-US" smtClean="0"/>
              <a:t>9</a:t>
            </a:fld>
            <a:endParaRPr lang="en-US"/>
          </a:p>
        </p:txBody>
      </p:sp>
    </p:spTree>
    <p:extLst>
      <p:ext uri="{BB962C8B-B14F-4D97-AF65-F5344CB8AC3E}">
        <p14:creationId xmlns:p14="http://schemas.microsoft.com/office/powerpoint/2010/main" val="1159787137"/>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51473</TotalTime>
  <Words>3282</Words>
  <Application>Microsoft Office PowerPoint</Application>
  <PresentationFormat>Widescreen</PresentationFormat>
  <Paragraphs>384</Paragraphs>
  <Slides>30</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Alice</vt:lpstr>
      <vt:lpstr>Arial</vt:lpstr>
      <vt:lpstr>Calibri</vt:lpstr>
      <vt:lpstr>Calibri Light</vt:lpstr>
      <vt:lpstr>Cambria Math</vt:lpstr>
      <vt:lpstr>Times New Roman</vt:lpstr>
      <vt:lpstr>Office Theme</vt:lpstr>
      <vt:lpstr>7 misconceptions in the foundations of physics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195</cp:revision>
  <dcterms:created xsi:type="dcterms:W3CDTF">2021-04-07T15:17:47Z</dcterms:created>
  <dcterms:modified xsi:type="dcterms:W3CDTF">2023-12-09T17:32:27Z</dcterms:modified>
</cp:coreProperties>
</file>