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9" r:id="rId2"/>
    <p:sldId id="916" r:id="rId3"/>
    <p:sldId id="901" r:id="rId4"/>
    <p:sldId id="902" r:id="rId5"/>
    <p:sldId id="904" r:id="rId6"/>
    <p:sldId id="918" r:id="rId7"/>
    <p:sldId id="907" r:id="rId8"/>
    <p:sldId id="920" r:id="rId9"/>
    <p:sldId id="917" r:id="rId10"/>
    <p:sldId id="909" r:id="rId11"/>
    <p:sldId id="921" r:id="rId12"/>
    <p:sldId id="915" r:id="rId13"/>
    <p:sldId id="922" r:id="rId14"/>
    <p:sldId id="912" r:id="rId15"/>
    <p:sldId id="91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34"/>
    <p:restoredTop sz="82628"/>
  </p:normalViewPr>
  <p:slideViewPr>
    <p:cSldViewPr snapToGrid="0">
      <p:cViewPr>
        <p:scale>
          <a:sx n="90" d="100"/>
          <a:sy n="90" d="100"/>
        </p:scale>
        <p:origin x="2176" y="10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9C704-B8F9-449B-B828-36D786A1FE73}" type="datetimeFigureOut">
              <a:rPr lang="en-US" smtClean="0"/>
              <a:t>3/19/24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54F452-85BD-4268-B680-C313DBFDCEB3}" type="slidenum">
              <a:rPr lang="en-US" smtClean="0"/>
              <a:t>‹#›</a:t>
            </a:fld>
            <a:endParaRPr lang="en-US"/>
          </a:p>
        </p:txBody>
      </p:sp>
    </p:spTree>
    <p:extLst>
      <p:ext uri="{BB962C8B-B14F-4D97-AF65-F5344CB8AC3E}">
        <p14:creationId xmlns:p14="http://schemas.microsoft.com/office/powerpoint/2010/main" val="843431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1</a:t>
            </a:fld>
            <a:endParaRPr lang="en-US"/>
          </a:p>
        </p:txBody>
      </p:sp>
    </p:spTree>
    <p:extLst>
      <p:ext uri="{BB962C8B-B14F-4D97-AF65-F5344CB8AC3E}">
        <p14:creationId xmlns:p14="http://schemas.microsoft.com/office/powerpoint/2010/main" val="7010986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Split into two: one part before example and conclusion after the example</a:t>
            </a:r>
          </a:p>
          <a:p>
            <a:r>
              <a:rPr lang="en-US" dirty="0"/>
              <a:t>TODO: missing the derivation</a:t>
            </a:r>
          </a:p>
        </p:txBody>
      </p:sp>
      <p:sp>
        <p:nvSpPr>
          <p:cNvPr id="4" name="Slide Number Placeholder 3"/>
          <p:cNvSpPr>
            <a:spLocks noGrp="1"/>
          </p:cNvSpPr>
          <p:nvPr>
            <p:ph type="sldNum" sz="quarter" idx="5"/>
          </p:nvPr>
        </p:nvSpPr>
        <p:spPr/>
        <p:txBody>
          <a:bodyPr/>
          <a:lstStyle/>
          <a:p>
            <a:fld id="{A154F452-85BD-4268-B680-C313DBFDCEB3}" type="slidenum">
              <a:rPr lang="en-US" smtClean="0"/>
              <a:t>10</a:t>
            </a:fld>
            <a:endParaRPr lang="en-US"/>
          </a:p>
        </p:txBody>
      </p:sp>
    </p:spTree>
    <p:extLst>
      <p:ext uri="{BB962C8B-B14F-4D97-AF65-F5344CB8AC3E}">
        <p14:creationId xmlns:p14="http://schemas.microsoft.com/office/powerpoint/2010/main" val="42865899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Split into two: one part before example and conclusion after the example</a:t>
            </a:r>
          </a:p>
          <a:p>
            <a:r>
              <a:rPr lang="en-US" dirty="0"/>
              <a:t>TODO: missing the derivation</a:t>
            </a:r>
          </a:p>
        </p:txBody>
      </p:sp>
      <p:sp>
        <p:nvSpPr>
          <p:cNvPr id="4" name="Slide Number Placeholder 3"/>
          <p:cNvSpPr>
            <a:spLocks noGrp="1"/>
          </p:cNvSpPr>
          <p:nvPr>
            <p:ph type="sldNum" sz="quarter" idx="5"/>
          </p:nvPr>
        </p:nvSpPr>
        <p:spPr/>
        <p:txBody>
          <a:bodyPr/>
          <a:lstStyle/>
          <a:p>
            <a:fld id="{A154F452-85BD-4268-B680-C313DBFDCEB3}" type="slidenum">
              <a:rPr lang="en-US" smtClean="0"/>
              <a:t>11</a:t>
            </a:fld>
            <a:endParaRPr lang="en-US"/>
          </a:p>
        </p:txBody>
      </p:sp>
    </p:spTree>
    <p:extLst>
      <p:ext uri="{BB962C8B-B14F-4D97-AF65-F5344CB8AC3E}">
        <p14:creationId xmlns:p14="http://schemas.microsoft.com/office/powerpoint/2010/main" val="165770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12</a:t>
            </a:fld>
            <a:endParaRPr lang="en-US"/>
          </a:p>
        </p:txBody>
      </p:sp>
    </p:spTree>
    <p:extLst>
      <p:ext uri="{BB962C8B-B14F-4D97-AF65-F5344CB8AC3E}">
        <p14:creationId xmlns:p14="http://schemas.microsoft.com/office/powerpoint/2010/main" val="29036306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Do: make a general diagram going between position and momentum and position and velocity</a:t>
            </a:r>
          </a:p>
          <a:p>
            <a:r>
              <a:rPr lang="en-US" dirty="0"/>
              <a:t>TODO: we haven’t defined </a:t>
            </a:r>
            <a:r>
              <a:rPr lang="en-US"/>
              <a:t>kinematic equivalence</a:t>
            </a:r>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13</a:t>
            </a:fld>
            <a:endParaRPr lang="en-US"/>
          </a:p>
        </p:txBody>
      </p:sp>
    </p:spTree>
    <p:extLst>
      <p:ext uri="{BB962C8B-B14F-4D97-AF65-F5344CB8AC3E}">
        <p14:creationId xmlns:p14="http://schemas.microsoft.com/office/powerpoint/2010/main" val="3208225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Do: make a general diagram going between position and momentum and position and velocity</a:t>
            </a:r>
          </a:p>
          <a:p>
            <a:r>
              <a:rPr lang="en-US" dirty="0"/>
              <a:t>TODO: we haven’t defined </a:t>
            </a:r>
            <a:r>
              <a:rPr lang="en-US"/>
              <a:t>kinematic equivalence</a:t>
            </a:r>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14</a:t>
            </a:fld>
            <a:endParaRPr lang="en-US"/>
          </a:p>
        </p:txBody>
      </p:sp>
    </p:spTree>
    <p:extLst>
      <p:ext uri="{BB962C8B-B14F-4D97-AF65-F5344CB8AC3E}">
        <p14:creationId xmlns:p14="http://schemas.microsoft.com/office/powerpoint/2010/main" val="1739257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pictures of books claiming equivalent</a:t>
            </a:r>
          </a:p>
          <a:p>
            <a:endParaRPr lang="en-US" dirty="0"/>
          </a:p>
          <a:p>
            <a:r>
              <a:rPr lang="en-US" dirty="0"/>
              <a:t>Quotes: The most general formulation of the law </a:t>
            </a:r>
            <a:r>
              <a:rPr lang="en-US" dirty="0" err="1"/>
              <a:t>goYerning</a:t>
            </a:r>
            <a:r>
              <a:rPr lang="en-US" dirty="0"/>
              <a:t> the motion of mechanical systems is the principle of least action or Hamilton's principle, according to which every mechanical system is characterized by a definite function L(qt, q2, ... , q8 , qt, q2 ••.. , q8 , t), or briefly L(q, q’, t), and the motion of the system is such that a certain condition is satisfied. L. D. LANDAU AND E. M. LIFSHITZ mechanics third edition</a:t>
            </a:r>
          </a:p>
          <a:p>
            <a:endParaRPr lang="en-US" dirty="0"/>
          </a:p>
          <a:p>
            <a:endParaRPr lang="en-US" dirty="0"/>
          </a:p>
          <a:p>
            <a:r>
              <a:rPr lang="en-US" dirty="0"/>
              <a:t>Nothing new is added to the physics involved; we simply gain another (and more powerful) method of working with the physical principles already established. The Hamiltonian methods are not particularly superior to Lagrangian techniques for the direct solution of mechanical problems (Herbert Goldstein Classical Mechanics third edition page:334</a:t>
            </a:r>
          </a:p>
        </p:txBody>
      </p:sp>
      <p:sp>
        <p:nvSpPr>
          <p:cNvPr id="4" name="Slide Number Placeholder 3"/>
          <p:cNvSpPr>
            <a:spLocks noGrp="1"/>
          </p:cNvSpPr>
          <p:nvPr>
            <p:ph type="sldNum" sz="quarter" idx="5"/>
          </p:nvPr>
        </p:nvSpPr>
        <p:spPr/>
        <p:txBody>
          <a:bodyPr/>
          <a:lstStyle/>
          <a:p>
            <a:fld id="{A154F452-85BD-4268-B680-C313DBFDCEB3}" type="slidenum">
              <a:rPr lang="en-US" smtClean="0"/>
              <a:t>2</a:t>
            </a:fld>
            <a:endParaRPr lang="en-US"/>
          </a:p>
        </p:txBody>
      </p:sp>
    </p:spTree>
    <p:extLst>
      <p:ext uri="{BB962C8B-B14F-4D97-AF65-F5344CB8AC3E}">
        <p14:creationId xmlns:p14="http://schemas.microsoft.com/office/powerpoint/2010/main" val="1001830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Do: Draw one-to-map between Newtonian and Hamiltonian</a:t>
            </a:r>
          </a:p>
          <a:p>
            <a:r>
              <a:rPr lang="en-US" dirty="0"/>
              <a:t>TODO: text on the left should not be as big and with the extra spacing</a:t>
            </a:r>
          </a:p>
          <a:p>
            <a:r>
              <a:rPr lang="en-US" dirty="0"/>
              <a:t>TODO: picture should show, for each formulation, state and equation (for evolution) and a </a:t>
            </a:r>
            <a:r>
              <a:rPr lang="en-US" dirty="0" err="1"/>
              <a:t>twopoint</a:t>
            </a:r>
            <a:r>
              <a:rPr lang="en-US" dirty="0"/>
              <a:t> arrow between them</a:t>
            </a:r>
          </a:p>
        </p:txBody>
      </p:sp>
      <p:sp>
        <p:nvSpPr>
          <p:cNvPr id="4" name="Slide Number Placeholder 3"/>
          <p:cNvSpPr>
            <a:spLocks noGrp="1"/>
          </p:cNvSpPr>
          <p:nvPr>
            <p:ph type="sldNum" sz="quarter" idx="5"/>
          </p:nvPr>
        </p:nvSpPr>
        <p:spPr/>
        <p:txBody>
          <a:bodyPr/>
          <a:lstStyle/>
          <a:p>
            <a:fld id="{A154F452-85BD-4268-B680-C313DBFDCEB3}" type="slidenum">
              <a:rPr lang="en-US" smtClean="0"/>
              <a:t>3</a:t>
            </a:fld>
            <a:endParaRPr lang="en-US"/>
          </a:p>
        </p:txBody>
      </p:sp>
    </p:spTree>
    <p:extLst>
      <p:ext uri="{BB962C8B-B14F-4D97-AF65-F5344CB8AC3E}">
        <p14:creationId xmlns:p14="http://schemas.microsoft.com/office/powerpoint/2010/main" val="2163057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there should be a definition for the states as well</a:t>
            </a:r>
          </a:p>
        </p:txBody>
      </p:sp>
      <p:sp>
        <p:nvSpPr>
          <p:cNvPr id="4" name="Slide Number Placeholder 3"/>
          <p:cNvSpPr>
            <a:spLocks noGrp="1"/>
          </p:cNvSpPr>
          <p:nvPr>
            <p:ph type="sldNum" sz="quarter" idx="5"/>
          </p:nvPr>
        </p:nvSpPr>
        <p:spPr/>
        <p:txBody>
          <a:bodyPr/>
          <a:lstStyle/>
          <a:p>
            <a:fld id="{A154F452-85BD-4268-B680-C313DBFDCEB3}" type="slidenum">
              <a:rPr lang="en-US" smtClean="0"/>
              <a:t>4</a:t>
            </a:fld>
            <a:endParaRPr lang="en-US"/>
          </a:p>
        </p:txBody>
      </p:sp>
    </p:spTree>
    <p:extLst>
      <p:ext uri="{BB962C8B-B14F-4D97-AF65-F5344CB8AC3E}">
        <p14:creationId xmlns:p14="http://schemas.microsoft.com/office/powerpoint/2010/main" val="4241917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visual of 3 equation vs 1 equation (one can go to three but three can’t go to one)</a:t>
            </a:r>
          </a:p>
          <a:p>
            <a:r>
              <a:rPr lang="en-US" dirty="0"/>
              <a:t>TODO: the visual should be about F, L and H</a:t>
            </a:r>
          </a:p>
        </p:txBody>
      </p:sp>
      <p:sp>
        <p:nvSpPr>
          <p:cNvPr id="4" name="Slide Number Placeholder 3"/>
          <p:cNvSpPr>
            <a:spLocks noGrp="1"/>
          </p:cNvSpPr>
          <p:nvPr>
            <p:ph type="sldNum" sz="quarter" idx="5"/>
          </p:nvPr>
        </p:nvSpPr>
        <p:spPr/>
        <p:txBody>
          <a:bodyPr/>
          <a:lstStyle/>
          <a:p>
            <a:fld id="{A154F452-85BD-4268-B680-C313DBFDCEB3}" type="slidenum">
              <a:rPr lang="en-US" smtClean="0"/>
              <a:t>5</a:t>
            </a:fld>
            <a:endParaRPr lang="en-US"/>
          </a:p>
        </p:txBody>
      </p:sp>
    </p:spTree>
    <p:extLst>
      <p:ext uri="{BB962C8B-B14F-4D97-AF65-F5344CB8AC3E}">
        <p14:creationId xmlns:p14="http://schemas.microsoft.com/office/powerpoint/2010/main" val="10504918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visual of 3 equation vs 1 equation (one can go to three but three can’t go to one)</a:t>
            </a:r>
          </a:p>
          <a:p>
            <a:r>
              <a:rPr lang="en-US" dirty="0"/>
              <a:t>TODO: the visual should be about F, L and 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TODO: insight should be </a:t>
            </a:r>
            <a:r>
              <a:rPr lang="en-US" dirty="0" err="1"/>
              <a:t>preceeded</a:t>
            </a:r>
            <a:r>
              <a:rPr lang="en-US" dirty="0"/>
              <a:t> by =&gt; and should be green</a:t>
            </a:r>
          </a:p>
          <a:p>
            <a:endParaRPr lang="en-US" b="1" dirty="0"/>
          </a:p>
        </p:txBody>
      </p:sp>
      <p:sp>
        <p:nvSpPr>
          <p:cNvPr id="4" name="Slide Number Placeholder 3"/>
          <p:cNvSpPr>
            <a:spLocks noGrp="1"/>
          </p:cNvSpPr>
          <p:nvPr>
            <p:ph type="sldNum" sz="quarter" idx="5"/>
          </p:nvPr>
        </p:nvSpPr>
        <p:spPr/>
        <p:txBody>
          <a:bodyPr/>
          <a:lstStyle/>
          <a:p>
            <a:fld id="{A154F452-85BD-4268-B680-C313DBFDCEB3}" type="slidenum">
              <a:rPr lang="en-US" smtClean="0"/>
              <a:t>6</a:t>
            </a:fld>
            <a:endParaRPr lang="en-US"/>
          </a:p>
        </p:txBody>
      </p:sp>
    </p:spTree>
    <p:extLst>
      <p:ext uri="{BB962C8B-B14F-4D97-AF65-F5344CB8AC3E}">
        <p14:creationId xmlns:p14="http://schemas.microsoft.com/office/powerpoint/2010/main" val="868538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Do: Add derivation</a:t>
            </a:r>
          </a:p>
        </p:txBody>
      </p:sp>
      <p:sp>
        <p:nvSpPr>
          <p:cNvPr id="4" name="Slide Number Placeholder 3"/>
          <p:cNvSpPr>
            <a:spLocks noGrp="1"/>
          </p:cNvSpPr>
          <p:nvPr>
            <p:ph type="sldNum" sz="quarter" idx="5"/>
          </p:nvPr>
        </p:nvSpPr>
        <p:spPr/>
        <p:txBody>
          <a:bodyPr/>
          <a:lstStyle/>
          <a:p>
            <a:fld id="{A154F452-85BD-4268-B680-C313DBFDCEB3}" type="slidenum">
              <a:rPr lang="en-US" smtClean="0"/>
              <a:t>7</a:t>
            </a:fld>
            <a:endParaRPr lang="en-US"/>
          </a:p>
        </p:txBody>
      </p:sp>
    </p:spTree>
    <p:extLst>
      <p:ext uri="{BB962C8B-B14F-4D97-AF65-F5344CB8AC3E}">
        <p14:creationId xmlns:p14="http://schemas.microsoft.com/office/powerpoint/2010/main" val="25543565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Do: Add derivation</a:t>
            </a:r>
          </a:p>
        </p:txBody>
      </p:sp>
      <p:sp>
        <p:nvSpPr>
          <p:cNvPr id="4" name="Slide Number Placeholder 3"/>
          <p:cNvSpPr>
            <a:spLocks noGrp="1"/>
          </p:cNvSpPr>
          <p:nvPr>
            <p:ph type="sldNum" sz="quarter" idx="5"/>
          </p:nvPr>
        </p:nvSpPr>
        <p:spPr/>
        <p:txBody>
          <a:bodyPr/>
          <a:lstStyle/>
          <a:p>
            <a:fld id="{A154F452-85BD-4268-B680-C313DBFDCEB3}" type="slidenum">
              <a:rPr lang="en-US" smtClean="0"/>
              <a:t>8</a:t>
            </a:fld>
            <a:endParaRPr lang="en-US"/>
          </a:p>
        </p:txBody>
      </p:sp>
    </p:spTree>
    <p:extLst>
      <p:ext uri="{BB962C8B-B14F-4D97-AF65-F5344CB8AC3E}">
        <p14:creationId xmlns:p14="http://schemas.microsoft.com/office/powerpoint/2010/main" val="1725000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TODO: missing kinematic equivalence and how it is needed for converting the state</a:t>
            </a:r>
          </a:p>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9</a:t>
            </a:fld>
            <a:endParaRPr lang="en-US"/>
          </a:p>
        </p:txBody>
      </p:sp>
    </p:spTree>
    <p:extLst>
      <p:ext uri="{BB962C8B-B14F-4D97-AF65-F5344CB8AC3E}">
        <p14:creationId xmlns:p14="http://schemas.microsoft.com/office/powerpoint/2010/main" val="24393915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4FB9D-FE32-4608-A322-879EB604C4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2BEF24-38DB-414B-9143-835F94C545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649D3D-74DA-4CF4-9D8A-35BEC589E886}"/>
              </a:ext>
            </a:extLst>
          </p:cNvPr>
          <p:cNvSpPr>
            <a:spLocks noGrp="1"/>
          </p:cNvSpPr>
          <p:nvPr>
            <p:ph type="dt" sz="half" idx="10"/>
          </p:nvPr>
        </p:nvSpPr>
        <p:spPr/>
        <p:txBody>
          <a:bodyPr/>
          <a:lstStyle/>
          <a:p>
            <a:fld id="{E417A1AE-5DAB-4E41-9E51-25C599575BB0}" type="datetime1">
              <a:rPr lang="en-US" smtClean="0"/>
              <a:t>3/19/24</a:t>
            </a:fld>
            <a:endParaRPr lang="en-US"/>
          </a:p>
        </p:txBody>
      </p:sp>
      <p:sp>
        <p:nvSpPr>
          <p:cNvPr id="5" name="Footer Placeholder 4">
            <a:extLst>
              <a:ext uri="{FF2B5EF4-FFF2-40B4-BE49-F238E27FC236}">
                <a16:creationId xmlns:a16="http://schemas.microsoft.com/office/drawing/2014/main" id="{C3B2A6A3-4127-48D5-9784-9FE0EA9F2B0E}"/>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747A031F-D251-4900-90B5-0DBC5EEB8B53}"/>
              </a:ext>
            </a:extLst>
          </p:cNvPr>
          <p:cNvSpPr>
            <a:spLocks noGrp="1"/>
          </p:cNvSpPr>
          <p:nvPr>
            <p:ph type="sldNum" sz="quarter" idx="12"/>
          </p:nvPr>
        </p:nvSpPr>
        <p:spPr/>
        <p:txBody>
          <a:bodyPr/>
          <a:lstStyle/>
          <a:p>
            <a:fld id="{F47845EA-7733-40EE-B074-20032348B727}" type="slidenum">
              <a:rPr lang="en-US" smtClean="0"/>
              <a:t>‹#›</a:t>
            </a:fld>
            <a:endParaRPr lang="en-US"/>
          </a:p>
        </p:txBody>
      </p:sp>
      <p:sp>
        <p:nvSpPr>
          <p:cNvPr id="9" name="Oval 8">
            <a:extLst>
              <a:ext uri="{FF2B5EF4-FFF2-40B4-BE49-F238E27FC236}">
                <a16:creationId xmlns:a16="http://schemas.microsoft.com/office/drawing/2014/main" id="{3AF2D39E-1CF2-6C35-A74E-C2E85F817FF0}"/>
              </a:ext>
            </a:extLst>
          </p:cNvPr>
          <p:cNvSpPr/>
          <p:nvPr userDrawn="1"/>
        </p:nvSpPr>
        <p:spPr>
          <a:xfrm>
            <a:off x="9442580" y="4170784"/>
            <a:ext cx="2674054" cy="2668555"/>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3" name="Picture 12">
            <a:extLst>
              <a:ext uri="{FF2B5EF4-FFF2-40B4-BE49-F238E27FC236}">
                <a16:creationId xmlns:a16="http://schemas.microsoft.com/office/drawing/2014/main" id="{803588DA-AF3D-0538-FED6-B91B80D9B03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41405" y="4365482"/>
            <a:ext cx="1676403" cy="1523725"/>
          </a:xfrm>
          <a:prstGeom prst="rect">
            <a:avLst/>
          </a:prstGeom>
        </p:spPr>
      </p:pic>
      <p:pic>
        <p:nvPicPr>
          <p:cNvPr id="15" name="Picture 14">
            <a:extLst>
              <a:ext uri="{FF2B5EF4-FFF2-40B4-BE49-F238E27FC236}">
                <a16:creationId xmlns:a16="http://schemas.microsoft.com/office/drawing/2014/main" id="{4EEE5F5B-B632-2F49-E623-5C0F89CE0E7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64754" y="5933727"/>
            <a:ext cx="2229706" cy="756859"/>
          </a:xfrm>
          <a:prstGeom prst="rect">
            <a:avLst/>
          </a:prstGeom>
        </p:spPr>
      </p:pic>
      <p:pic>
        <p:nvPicPr>
          <p:cNvPr id="16" name="Picture 15">
            <a:extLst>
              <a:ext uri="{FF2B5EF4-FFF2-40B4-BE49-F238E27FC236}">
                <a16:creationId xmlns:a16="http://schemas.microsoft.com/office/drawing/2014/main" id="{9AE0316C-62B2-770F-A578-C8D4BEA5ED2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2032" y="4433212"/>
            <a:ext cx="1676403" cy="1523725"/>
          </a:xfrm>
          <a:prstGeom prst="rect">
            <a:avLst/>
          </a:prstGeom>
        </p:spPr>
      </p:pic>
      <p:pic>
        <p:nvPicPr>
          <p:cNvPr id="17" name="Picture 16">
            <a:extLst>
              <a:ext uri="{FF2B5EF4-FFF2-40B4-BE49-F238E27FC236}">
                <a16:creationId xmlns:a16="http://schemas.microsoft.com/office/drawing/2014/main" id="{730B28FF-2283-988B-15E2-3907B103BE7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5381" y="6001457"/>
            <a:ext cx="2229706" cy="756859"/>
          </a:xfrm>
          <a:prstGeom prst="rect">
            <a:avLst/>
          </a:prstGeom>
        </p:spPr>
      </p:pic>
    </p:spTree>
    <p:extLst>
      <p:ext uri="{BB962C8B-B14F-4D97-AF65-F5344CB8AC3E}">
        <p14:creationId xmlns:p14="http://schemas.microsoft.com/office/powerpoint/2010/main" val="231453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1A85-F374-4F3F-BA0C-52075B074A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3497C3-0A16-4208-BEB3-607737FDD7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EED635-7E11-4664-8FBC-36FEBFF2DC4C}"/>
              </a:ext>
            </a:extLst>
          </p:cNvPr>
          <p:cNvSpPr>
            <a:spLocks noGrp="1"/>
          </p:cNvSpPr>
          <p:nvPr>
            <p:ph type="dt" sz="half" idx="10"/>
          </p:nvPr>
        </p:nvSpPr>
        <p:spPr/>
        <p:txBody>
          <a:bodyPr/>
          <a:lstStyle/>
          <a:p>
            <a:fld id="{17283D80-C2D7-44EB-9453-9205AD76814F}" type="datetime1">
              <a:rPr lang="en-US" smtClean="0"/>
              <a:t>3/19/24</a:t>
            </a:fld>
            <a:endParaRPr lang="en-US"/>
          </a:p>
        </p:txBody>
      </p:sp>
      <p:sp>
        <p:nvSpPr>
          <p:cNvPr id="5" name="Footer Placeholder 4">
            <a:extLst>
              <a:ext uri="{FF2B5EF4-FFF2-40B4-BE49-F238E27FC236}">
                <a16:creationId xmlns:a16="http://schemas.microsoft.com/office/drawing/2014/main" id="{C4B9DE0C-6D6F-4D42-817A-BBD09369DA60}"/>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E2E03EC4-334C-45C4-A174-AFF5497F81A4}"/>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17333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597DE0-D863-4430-924C-3EB271CE81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98BD85-A68E-409D-B87F-BAD2034195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EAA6CF-52A1-4471-AFF7-79B37FEF207B}"/>
              </a:ext>
            </a:extLst>
          </p:cNvPr>
          <p:cNvSpPr>
            <a:spLocks noGrp="1"/>
          </p:cNvSpPr>
          <p:nvPr>
            <p:ph type="dt" sz="half" idx="10"/>
          </p:nvPr>
        </p:nvSpPr>
        <p:spPr/>
        <p:txBody>
          <a:bodyPr/>
          <a:lstStyle/>
          <a:p>
            <a:fld id="{ECAB4566-B9D7-4BAE-91BA-A6126A23E47D}" type="datetime1">
              <a:rPr lang="en-US" smtClean="0"/>
              <a:t>3/19/24</a:t>
            </a:fld>
            <a:endParaRPr lang="en-US"/>
          </a:p>
        </p:txBody>
      </p:sp>
      <p:sp>
        <p:nvSpPr>
          <p:cNvPr id="5" name="Footer Placeholder 4">
            <a:extLst>
              <a:ext uri="{FF2B5EF4-FFF2-40B4-BE49-F238E27FC236}">
                <a16:creationId xmlns:a16="http://schemas.microsoft.com/office/drawing/2014/main" id="{C9E4AF83-3843-42EB-A5A1-2BDCD43FA050}"/>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15368DFD-8437-42AF-BA50-3290D8CDC27B}"/>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388594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2083A-4E98-4B0F-9BE9-89B3801C59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3EDFED-B2F5-4E8E-B7CC-56CC10C1C4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065BC790-453E-4FDF-8576-041B1DF9865E}"/>
              </a:ext>
            </a:extLst>
          </p:cNvPr>
          <p:cNvSpPr>
            <a:spLocks noGrp="1"/>
          </p:cNvSpPr>
          <p:nvPr>
            <p:ph type="ftr" sz="quarter" idx="11"/>
          </p:nvPr>
        </p:nvSpPr>
        <p:spPr/>
        <p:txBody>
          <a:bodyPr/>
          <a:lstStyle/>
          <a:p>
            <a:r>
              <a:rPr lang="en-US"/>
              <a:t>Gabriele Carcassi - University of Michigan</a:t>
            </a:r>
          </a:p>
        </p:txBody>
      </p:sp>
      <p:sp>
        <p:nvSpPr>
          <p:cNvPr id="9" name="Date Placeholder 8">
            <a:extLst>
              <a:ext uri="{FF2B5EF4-FFF2-40B4-BE49-F238E27FC236}">
                <a16:creationId xmlns:a16="http://schemas.microsoft.com/office/drawing/2014/main" id="{0BC8FBAB-8131-440B-982D-5FFA7A53024B}"/>
              </a:ext>
            </a:extLst>
          </p:cNvPr>
          <p:cNvSpPr>
            <a:spLocks noGrp="1"/>
          </p:cNvSpPr>
          <p:nvPr>
            <p:ph type="dt" sz="half" idx="12"/>
          </p:nvPr>
        </p:nvSpPr>
        <p:spPr/>
        <p:txBody>
          <a:bodyPr/>
          <a:lstStyle/>
          <a:p>
            <a:fld id="{C0EDE3E1-E2CD-4E00-ABD7-0F88148EC8AA}" type="datetime1">
              <a:rPr lang="en-US" smtClean="0"/>
              <a:t>3/19/24</a:t>
            </a:fld>
            <a:endParaRPr lang="en-US"/>
          </a:p>
        </p:txBody>
      </p:sp>
      <p:sp>
        <p:nvSpPr>
          <p:cNvPr id="10" name="Slide Number Placeholder 9">
            <a:extLst>
              <a:ext uri="{FF2B5EF4-FFF2-40B4-BE49-F238E27FC236}">
                <a16:creationId xmlns:a16="http://schemas.microsoft.com/office/drawing/2014/main" id="{2CD6FF50-33B5-48AA-9106-E41AD3A7C711}"/>
              </a:ext>
            </a:extLst>
          </p:cNvPr>
          <p:cNvSpPr>
            <a:spLocks noGrp="1"/>
          </p:cNvSpPr>
          <p:nvPr>
            <p:ph type="sldNum" sz="quarter" idx="13"/>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3278915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ACB5C-4D91-4CEE-A37D-A6D6EA7755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72FF89-CC5E-4ECF-8587-C5477617EC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65818F-79A2-4B99-9E93-0A0D3450941C}"/>
              </a:ext>
            </a:extLst>
          </p:cNvPr>
          <p:cNvSpPr>
            <a:spLocks noGrp="1"/>
          </p:cNvSpPr>
          <p:nvPr>
            <p:ph type="dt" sz="half" idx="10"/>
          </p:nvPr>
        </p:nvSpPr>
        <p:spPr/>
        <p:txBody>
          <a:bodyPr/>
          <a:lstStyle/>
          <a:p>
            <a:fld id="{8FB1FD97-B171-4664-9387-6C1400880CCF}" type="datetime1">
              <a:rPr lang="en-US" smtClean="0"/>
              <a:t>3/19/24</a:t>
            </a:fld>
            <a:endParaRPr lang="en-US"/>
          </a:p>
        </p:txBody>
      </p:sp>
      <p:sp>
        <p:nvSpPr>
          <p:cNvPr id="5" name="Footer Placeholder 4">
            <a:extLst>
              <a:ext uri="{FF2B5EF4-FFF2-40B4-BE49-F238E27FC236}">
                <a16:creationId xmlns:a16="http://schemas.microsoft.com/office/drawing/2014/main" id="{A0A0A171-786D-4212-94DA-A3B5DDCBE8FE}"/>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F90C80CF-897E-4A36-9214-10EE125C5239}"/>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878647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8B1A4-D1EF-45A3-9791-016116AFC3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B0615B-3F88-41CF-8B1F-20FB3C7BE2C0}"/>
              </a:ext>
            </a:extLst>
          </p:cNvPr>
          <p:cNvSpPr>
            <a:spLocks noGrp="1"/>
          </p:cNvSpPr>
          <p:nvPr>
            <p:ph sz="half" idx="1"/>
          </p:nvPr>
        </p:nvSpPr>
        <p:spPr>
          <a:xfrm>
            <a:off x="103955" y="1105469"/>
            <a:ext cx="5915845" cy="5071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C97195-09DC-40DF-8642-91B5CEAE2EB1}"/>
              </a:ext>
            </a:extLst>
          </p:cNvPr>
          <p:cNvSpPr>
            <a:spLocks noGrp="1"/>
          </p:cNvSpPr>
          <p:nvPr>
            <p:ph sz="half" idx="2"/>
          </p:nvPr>
        </p:nvSpPr>
        <p:spPr>
          <a:xfrm>
            <a:off x="6172199" y="1105469"/>
            <a:ext cx="5915845" cy="5071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77FD46-DF3C-4CF1-8DB8-AE555EDA6094}"/>
              </a:ext>
            </a:extLst>
          </p:cNvPr>
          <p:cNvSpPr>
            <a:spLocks noGrp="1"/>
          </p:cNvSpPr>
          <p:nvPr>
            <p:ph type="dt" sz="half" idx="10"/>
          </p:nvPr>
        </p:nvSpPr>
        <p:spPr/>
        <p:txBody>
          <a:bodyPr/>
          <a:lstStyle/>
          <a:p>
            <a:fld id="{20AF2BC1-FC8E-441B-854A-73B6F6F43270}" type="datetime1">
              <a:rPr lang="en-US" smtClean="0"/>
              <a:t>3/19/24</a:t>
            </a:fld>
            <a:endParaRPr lang="en-US"/>
          </a:p>
        </p:txBody>
      </p:sp>
      <p:sp>
        <p:nvSpPr>
          <p:cNvPr id="6" name="Footer Placeholder 5">
            <a:extLst>
              <a:ext uri="{FF2B5EF4-FFF2-40B4-BE49-F238E27FC236}">
                <a16:creationId xmlns:a16="http://schemas.microsoft.com/office/drawing/2014/main" id="{32AA3C63-BDA7-4CD1-98D2-7B44F82B1548}"/>
              </a:ext>
            </a:extLst>
          </p:cNvPr>
          <p:cNvSpPr>
            <a:spLocks noGrp="1"/>
          </p:cNvSpPr>
          <p:nvPr>
            <p:ph type="ftr" sz="quarter" idx="11"/>
          </p:nvPr>
        </p:nvSpPr>
        <p:spPr/>
        <p:txBody>
          <a:bodyPr/>
          <a:lstStyle/>
          <a:p>
            <a:r>
              <a:rPr lang="en-US"/>
              <a:t>Gabriele Carcassi - University of Michigan</a:t>
            </a:r>
          </a:p>
        </p:txBody>
      </p:sp>
      <p:sp>
        <p:nvSpPr>
          <p:cNvPr id="7" name="Slide Number Placeholder 6">
            <a:extLst>
              <a:ext uri="{FF2B5EF4-FFF2-40B4-BE49-F238E27FC236}">
                <a16:creationId xmlns:a16="http://schemas.microsoft.com/office/drawing/2014/main" id="{C09C5504-0686-44F8-A23D-45B91F88ED2C}"/>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158628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9177B-A747-42FD-8F29-D1361B4E2C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DEB389-9A95-4143-B34D-74A157C3E5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8FF914-FCFA-477B-964A-C59B91251C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6DC335-A7AE-4EBC-A953-CD7B08744D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06B780-1F08-4E36-968D-D083275A4F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AC007B-DA08-41DC-96BA-9EDC62C18742}"/>
              </a:ext>
            </a:extLst>
          </p:cNvPr>
          <p:cNvSpPr>
            <a:spLocks noGrp="1"/>
          </p:cNvSpPr>
          <p:nvPr>
            <p:ph type="dt" sz="half" idx="10"/>
          </p:nvPr>
        </p:nvSpPr>
        <p:spPr/>
        <p:txBody>
          <a:bodyPr/>
          <a:lstStyle/>
          <a:p>
            <a:fld id="{4406EBD5-FA1A-404A-B962-DC2C3404E693}" type="datetime1">
              <a:rPr lang="en-US" smtClean="0"/>
              <a:t>3/19/24</a:t>
            </a:fld>
            <a:endParaRPr lang="en-US"/>
          </a:p>
        </p:txBody>
      </p:sp>
      <p:sp>
        <p:nvSpPr>
          <p:cNvPr id="8" name="Footer Placeholder 7">
            <a:extLst>
              <a:ext uri="{FF2B5EF4-FFF2-40B4-BE49-F238E27FC236}">
                <a16:creationId xmlns:a16="http://schemas.microsoft.com/office/drawing/2014/main" id="{29F2FD71-2584-48F8-992F-EBA7CFFACF44}"/>
              </a:ext>
            </a:extLst>
          </p:cNvPr>
          <p:cNvSpPr>
            <a:spLocks noGrp="1"/>
          </p:cNvSpPr>
          <p:nvPr>
            <p:ph type="ftr" sz="quarter" idx="11"/>
          </p:nvPr>
        </p:nvSpPr>
        <p:spPr/>
        <p:txBody>
          <a:bodyPr/>
          <a:lstStyle/>
          <a:p>
            <a:r>
              <a:rPr lang="en-US"/>
              <a:t>Gabriele Carcassi - University of Michigan</a:t>
            </a:r>
          </a:p>
        </p:txBody>
      </p:sp>
      <p:sp>
        <p:nvSpPr>
          <p:cNvPr id="9" name="Slide Number Placeholder 8">
            <a:extLst>
              <a:ext uri="{FF2B5EF4-FFF2-40B4-BE49-F238E27FC236}">
                <a16:creationId xmlns:a16="http://schemas.microsoft.com/office/drawing/2014/main" id="{51FB88B5-3CD1-407E-B5B5-2FDF80D2DBD8}"/>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328709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BD30F-053D-46F9-9A37-D1DA8923C9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2A0CFC-E613-4829-BB1E-23DC17F1F460}"/>
              </a:ext>
            </a:extLst>
          </p:cNvPr>
          <p:cNvSpPr>
            <a:spLocks noGrp="1"/>
          </p:cNvSpPr>
          <p:nvPr>
            <p:ph type="dt" sz="half" idx="10"/>
          </p:nvPr>
        </p:nvSpPr>
        <p:spPr/>
        <p:txBody>
          <a:bodyPr/>
          <a:lstStyle/>
          <a:p>
            <a:fld id="{17D4C9B1-38A7-4FCE-A708-FF38E3C03BD9}" type="datetime1">
              <a:rPr lang="en-US" smtClean="0"/>
              <a:t>3/19/24</a:t>
            </a:fld>
            <a:endParaRPr lang="en-US"/>
          </a:p>
        </p:txBody>
      </p:sp>
      <p:sp>
        <p:nvSpPr>
          <p:cNvPr id="4" name="Footer Placeholder 3">
            <a:extLst>
              <a:ext uri="{FF2B5EF4-FFF2-40B4-BE49-F238E27FC236}">
                <a16:creationId xmlns:a16="http://schemas.microsoft.com/office/drawing/2014/main" id="{B344F9ED-0DC1-499C-966A-67FA83690F04}"/>
              </a:ext>
            </a:extLst>
          </p:cNvPr>
          <p:cNvSpPr>
            <a:spLocks noGrp="1"/>
          </p:cNvSpPr>
          <p:nvPr>
            <p:ph type="ftr" sz="quarter" idx="11"/>
          </p:nvPr>
        </p:nvSpPr>
        <p:spPr/>
        <p:txBody>
          <a:bodyPr/>
          <a:lstStyle/>
          <a:p>
            <a:r>
              <a:rPr lang="en-US"/>
              <a:t>Gabriele Carcassi - University of Michigan</a:t>
            </a:r>
          </a:p>
        </p:txBody>
      </p:sp>
      <p:sp>
        <p:nvSpPr>
          <p:cNvPr id="5" name="Slide Number Placeholder 4">
            <a:extLst>
              <a:ext uri="{FF2B5EF4-FFF2-40B4-BE49-F238E27FC236}">
                <a16:creationId xmlns:a16="http://schemas.microsoft.com/office/drawing/2014/main" id="{5E2F0D14-ECEA-4749-973A-35A78F792B48}"/>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562136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0F97A8DE-26FB-44D4-A9F1-CB9FF4220695}"/>
              </a:ext>
            </a:extLst>
          </p:cNvPr>
          <p:cNvSpPr>
            <a:spLocks noGrp="1"/>
          </p:cNvSpPr>
          <p:nvPr>
            <p:ph type="dt" sz="half" idx="10"/>
          </p:nvPr>
        </p:nvSpPr>
        <p:spPr/>
        <p:txBody>
          <a:bodyPr/>
          <a:lstStyle/>
          <a:p>
            <a:fld id="{AFB41A25-79A9-4D3C-A8ED-6D7D1BE54EAB}" type="datetime1">
              <a:rPr lang="en-US" smtClean="0"/>
              <a:t>3/19/24</a:t>
            </a:fld>
            <a:endParaRPr lang="en-US"/>
          </a:p>
        </p:txBody>
      </p:sp>
      <p:sp>
        <p:nvSpPr>
          <p:cNvPr id="6" name="Footer Placeholder 5">
            <a:extLst>
              <a:ext uri="{FF2B5EF4-FFF2-40B4-BE49-F238E27FC236}">
                <a16:creationId xmlns:a16="http://schemas.microsoft.com/office/drawing/2014/main" id="{AB56CC65-9693-4336-8892-7DBB0D428480}"/>
              </a:ext>
            </a:extLst>
          </p:cNvPr>
          <p:cNvSpPr>
            <a:spLocks noGrp="1"/>
          </p:cNvSpPr>
          <p:nvPr>
            <p:ph type="ftr" sz="quarter" idx="11"/>
          </p:nvPr>
        </p:nvSpPr>
        <p:spPr/>
        <p:txBody>
          <a:bodyPr/>
          <a:lstStyle/>
          <a:p>
            <a:r>
              <a:rPr lang="en-US"/>
              <a:t>Gabriele Carcassi - University of Michigan</a:t>
            </a:r>
          </a:p>
        </p:txBody>
      </p:sp>
      <p:sp>
        <p:nvSpPr>
          <p:cNvPr id="7" name="Slide Number Placeholder 6">
            <a:extLst>
              <a:ext uri="{FF2B5EF4-FFF2-40B4-BE49-F238E27FC236}">
                <a16:creationId xmlns:a16="http://schemas.microsoft.com/office/drawing/2014/main" id="{01092D98-AE7E-447E-AA93-A2032A1FEC20}"/>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858322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036F1-9482-436E-9974-452FA8C033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63F32D-85F2-44AA-81B0-6B60F5AE66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3A3A79-53E7-4E9B-A70E-77106E56CD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FD5672-F891-4ED6-8D9F-0B8771B5CE5E}"/>
              </a:ext>
            </a:extLst>
          </p:cNvPr>
          <p:cNvSpPr>
            <a:spLocks noGrp="1"/>
          </p:cNvSpPr>
          <p:nvPr>
            <p:ph type="dt" sz="half" idx="10"/>
          </p:nvPr>
        </p:nvSpPr>
        <p:spPr/>
        <p:txBody>
          <a:bodyPr/>
          <a:lstStyle/>
          <a:p>
            <a:fld id="{CF3A2462-D259-4B58-AEB3-225B8847BD20}" type="datetime1">
              <a:rPr lang="en-US" smtClean="0"/>
              <a:t>3/19/24</a:t>
            </a:fld>
            <a:endParaRPr lang="en-US"/>
          </a:p>
        </p:txBody>
      </p:sp>
      <p:sp>
        <p:nvSpPr>
          <p:cNvPr id="6" name="Footer Placeholder 5">
            <a:extLst>
              <a:ext uri="{FF2B5EF4-FFF2-40B4-BE49-F238E27FC236}">
                <a16:creationId xmlns:a16="http://schemas.microsoft.com/office/drawing/2014/main" id="{11272739-2C05-4A24-88F6-82BBE08FDB25}"/>
              </a:ext>
            </a:extLst>
          </p:cNvPr>
          <p:cNvSpPr>
            <a:spLocks noGrp="1"/>
          </p:cNvSpPr>
          <p:nvPr>
            <p:ph type="ftr" sz="quarter" idx="11"/>
          </p:nvPr>
        </p:nvSpPr>
        <p:spPr/>
        <p:txBody>
          <a:bodyPr/>
          <a:lstStyle/>
          <a:p>
            <a:r>
              <a:rPr lang="en-US"/>
              <a:t>Gabriele Carcassi - University of Michigan</a:t>
            </a:r>
          </a:p>
        </p:txBody>
      </p:sp>
      <p:sp>
        <p:nvSpPr>
          <p:cNvPr id="7" name="Slide Number Placeholder 6">
            <a:extLst>
              <a:ext uri="{FF2B5EF4-FFF2-40B4-BE49-F238E27FC236}">
                <a16:creationId xmlns:a16="http://schemas.microsoft.com/office/drawing/2014/main" id="{62675969-E211-4DE2-B886-5934860C36F7}"/>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312265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47BCD-8167-44E1-825E-012B66377C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72A2AE-5BB8-4C31-9C94-6EDE7D578B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D1A6C8-B63C-47F8-8C8C-4DB028D4B5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356164-D348-4A71-AE1D-E22897D3C6B4}"/>
              </a:ext>
            </a:extLst>
          </p:cNvPr>
          <p:cNvSpPr>
            <a:spLocks noGrp="1"/>
          </p:cNvSpPr>
          <p:nvPr>
            <p:ph type="dt" sz="half" idx="10"/>
          </p:nvPr>
        </p:nvSpPr>
        <p:spPr/>
        <p:txBody>
          <a:bodyPr/>
          <a:lstStyle/>
          <a:p>
            <a:fld id="{68A25D2F-E7DD-4EDB-8F30-509996C69CA0}" type="datetime1">
              <a:rPr lang="en-US" smtClean="0"/>
              <a:t>3/19/24</a:t>
            </a:fld>
            <a:endParaRPr lang="en-US"/>
          </a:p>
        </p:txBody>
      </p:sp>
      <p:sp>
        <p:nvSpPr>
          <p:cNvPr id="6" name="Footer Placeholder 5">
            <a:extLst>
              <a:ext uri="{FF2B5EF4-FFF2-40B4-BE49-F238E27FC236}">
                <a16:creationId xmlns:a16="http://schemas.microsoft.com/office/drawing/2014/main" id="{91F6AADB-3A05-424C-9F43-41572E843641}"/>
              </a:ext>
            </a:extLst>
          </p:cNvPr>
          <p:cNvSpPr>
            <a:spLocks noGrp="1"/>
          </p:cNvSpPr>
          <p:nvPr>
            <p:ph type="ftr" sz="quarter" idx="11"/>
          </p:nvPr>
        </p:nvSpPr>
        <p:spPr/>
        <p:txBody>
          <a:bodyPr/>
          <a:lstStyle/>
          <a:p>
            <a:r>
              <a:rPr lang="en-US"/>
              <a:t>Gabriele Carcassi - University of Michigan</a:t>
            </a:r>
          </a:p>
        </p:txBody>
      </p:sp>
      <p:sp>
        <p:nvSpPr>
          <p:cNvPr id="7" name="Slide Number Placeholder 6">
            <a:extLst>
              <a:ext uri="{FF2B5EF4-FFF2-40B4-BE49-F238E27FC236}">
                <a16:creationId xmlns:a16="http://schemas.microsoft.com/office/drawing/2014/main" id="{A6B28A14-221B-4635-AA55-72AC789D4FBE}"/>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955683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5AE79D-67AF-4A6E-B20E-A13E26034F0F}"/>
              </a:ext>
            </a:extLst>
          </p:cNvPr>
          <p:cNvSpPr>
            <a:spLocks noGrp="1"/>
          </p:cNvSpPr>
          <p:nvPr>
            <p:ph type="title"/>
          </p:nvPr>
        </p:nvSpPr>
        <p:spPr>
          <a:xfrm>
            <a:off x="103955" y="84779"/>
            <a:ext cx="11984090" cy="89742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EDFF892-5903-470F-A479-331C39379FA1}"/>
              </a:ext>
            </a:extLst>
          </p:cNvPr>
          <p:cNvSpPr>
            <a:spLocks noGrp="1"/>
          </p:cNvSpPr>
          <p:nvPr>
            <p:ph type="body" idx="1"/>
          </p:nvPr>
        </p:nvSpPr>
        <p:spPr>
          <a:xfrm>
            <a:off x="103955" y="1075038"/>
            <a:ext cx="11984090" cy="538174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686424-CA87-4045-BC8B-6EDDC11B3217}"/>
              </a:ext>
            </a:extLst>
          </p:cNvPr>
          <p:cNvSpPr>
            <a:spLocks noGrp="1"/>
          </p:cNvSpPr>
          <p:nvPr>
            <p:ph type="dt" sz="half" idx="2"/>
          </p:nvPr>
        </p:nvSpPr>
        <p:spPr>
          <a:xfrm>
            <a:off x="7604759" y="6580246"/>
            <a:ext cx="2229706" cy="228609"/>
          </a:xfrm>
          <a:prstGeom prst="rect">
            <a:avLst/>
          </a:prstGeom>
        </p:spPr>
        <p:txBody>
          <a:bodyPr vert="horz" lIns="91440" tIns="45720" rIns="91440" bIns="45720" rtlCol="0" anchor="ctr"/>
          <a:lstStyle>
            <a:lvl1pPr algn="l">
              <a:defRPr sz="1200">
                <a:solidFill>
                  <a:schemeClr val="tx1">
                    <a:tint val="75000"/>
                  </a:schemeClr>
                </a:solidFill>
              </a:defRPr>
            </a:lvl1pPr>
          </a:lstStyle>
          <a:p>
            <a:fld id="{390F5C6A-251B-4510-9AD3-59281DC647FA}" type="datetime1">
              <a:rPr lang="en-US" smtClean="0"/>
              <a:t>3/19/24</a:t>
            </a:fld>
            <a:endParaRPr lang="en-US"/>
          </a:p>
        </p:txBody>
      </p:sp>
      <p:sp>
        <p:nvSpPr>
          <p:cNvPr id="5" name="Footer Placeholder 4">
            <a:extLst>
              <a:ext uri="{FF2B5EF4-FFF2-40B4-BE49-F238E27FC236}">
                <a16:creationId xmlns:a16="http://schemas.microsoft.com/office/drawing/2014/main" id="{3A6D1E3F-305F-48EC-9661-A5555D6D9141}"/>
              </a:ext>
            </a:extLst>
          </p:cNvPr>
          <p:cNvSpPr>
            <a:spLocks noGrp="1"/>
          </p:cNvSpPr>
          <p:nvPr>
            <p:ph type="ftr" sz="quarter" idx="3"/>
          </p:nvPr>
        </p:nvSpPr>
        <p:spPr>
          <a:xfrm>
            <a:off x="119730" y="6565529"/>
            <a:ext cx="5967867" cy="23596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Gabriele Carcassi - University of Michigan</a:t>
            </a:r>
          </a:p>
        </p:txBody>
      </p:sp>
      <p:sp>
        <p:nvSpPr>
          <p:cNvPr id="6" name="Slide Number Placeholder 5">
            <a:extLst>
              <a:ext uri="{FF2B5EF4-FFF2-40B4-BE49-F238E27FC236}">
                <a16:creationId xmlns:a16="http://schemas.microsoft.com/office/drawing/2014/main" id="{1B9D7172-52C7-47AA-A8CB-03E0DDB3662E}"/>
              </a:ext>
            </a:extLst>
          </p:cNvPr>
          <p:cNvSpPr>
            <a:spLocks noGrp="1"/>
          </p:cNvSpPr>
          <p:nvPr>
            <p:ph type="sldNum" sz="quarter" idx="4"/>
          </p:nvPr>
        </p:nvSpPr>
        <p:spPr>
          <a:xfrm>
            <a:off x="11540178" y="6572888"/>
            <a:ext cx="555908" cy="228609"/>
          </a:xfrm>
          <a:prstGeom prst="rect">
            <a:avLst/>
          </a:prstGeom>
        </p:spPr>
        <p:txBody>
          <a:bodyPr vert="horz" lIns="91440" tIns="45720" rIns="91440" bIns="45720" rtlCol="0" anchor="ctr"/>
          <a:lstStyle>
            <a:lvl1pPr algn="r">
              <a:defRPr sz="1200">
                <a:solidFill>
                  <a:schemeClr val="tx1">
                    <a:tint val="75000"/>
                  </a:schemeClr>
                </a:solidFill>
              </a:defRPr>
            </a:lvl1pPr>
          </a:lstStyle>
          <a:p>
            <a:fld id="{F47845EA-7733-40EE-B074-20032348B727}" type="slidenum">
              <a:rPr lang="en-US" smtClean="0"/>
              <a:t>‹#›</a:t>
            </a:fld>
            <a:endParaRPr lang="en-US"/>
          </a:p>
        </p:txBody>
      </p:sp>
      <p:sp>
        <p:nvSpPr>
          <p:cNvPr id="7" name="Oval 6">
            <a:extLst>
              <a:ext uri="{FF2B5EF4-FFF2-40B4-BE49-F238E27FC236}">
                <a16:creationId xmlns:a16="http://schemas.microsoft.com/office/drawing/2014/main" id="{B1AA285D-1676-8476-E3FF-1782C3DC601F}"/>
              </a:ext>
            </a:extLst>
          </p:cNvPr>
          <p:cNvSpPr/>
          <p:nvPr userDrawn="1"/>
        </p:nvSpPr>
        <p:spPr>
          <a:xfrm>
            <a:off x="9442580" y="4170784"/>
            <a:ext cx="2674054" cy="2668555"/>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93C0152C-5722-D560-A1D1-83330A0E1841}"/>
              </a:ext>
            </a:extLst>
          </p:cNvPr>
          <p:cNvSpPr txBox="1"/>
          <p:nvPr userDrawn="1"/>
        </p:nvSpPr>
        <p:spPr>
          <a:xfrm>
            <a:off x="9723330" y="5954370"/>
            <a:ext cx="2151551" cy="261610"/>
          </a:xfrm>
          <a:prstGeom prst="rect">
            <a:avLst/>
          </a:prstGeom>
          <a:noFill/>
        </p:spPr>
        <p:txBody>
          <a:bodyPr wrap="none">
            <a:spAutoFit/>
          </a:bodyPr>
          <a:lstStyle/>
          <a:p>
            <a:r>
              <a:rPr lang="en-US" sz="1100"/>
              <a:t>https://assumptionsofphysics.org/</a:t>
            </a:r>
          </a:p>
        </p:txBody>
      </p:sp>
      <p:pic>
        <p:nvPicPr>
          <p:cNvPr id="14" name="Picture 13">
            <a:extLst>
              <a:ext uri="{FF2B5EF4-FFF2-40B4-BE49-F238E27FC236}">
                <a16:creationId xmlns:a16="http://schemas.microsoft.com/office/drawing/2014/main" id="{12EABDBC-29F5-54A5-0B74-DE652EDCED65}"/>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21201" y="5161572"/>
            <a:ext cx="755811" cy="686976"/>
          </a:xfrm>
          <a:prstGeom prst="rect">
            <a:avLst/>
          </a:prstGeom>
        </p:spPr>
      </p:pic>
      <p:pic>
        <p:nvPicPr>
          <p:cNvPr id="17" name="Picture 16">
            <a:extLst>
              <a:ext uri="{FF2B5EF4-FFF2-40B4-BE49-F238E27FC236}">
                <a16:creationId xmlns:a16="http://schemas.microsoft.com/office/drawing/2014/main" id="{90CDCAE5-166F-5A8D-47B6-2316E82EF1EA}"/>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124150" y="6274104"/>
            <a:ext cx="1313865" cy="445983"/>
          </a:xfrm>
          <a:prstGeom prst="rect">
            <a:avLst/>
          </a:prstGeom>
        </p:spPr>
      </p:pic>
    </p:spTree>
    <p:extLst>
      <p:ext uri="{BB962C8B-B14F-4D97-AF65-F5344CB8AC3E}">
        <p14:creationId xmlns:p14="http://schemas.microsoft.com/office/powerpoint/2010/main" val="3603477694"/>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hf hdr="0" dt="0"/>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38.png"/><Relationship Id="rId4" Type="http://schemas.openxmlformats.org/officeDocument/2006/relationships/image" Target="../media/image37.png"/></Relationships>
</file>

<file path=ppt/slides/_rels/slide1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38.png"/><Relationship Id="rId4" Type="http://schemas.openxmlformats.org/officeDocument/2006/relationships/image" Target="../media/image37.png"/></Relationships>
</file>

<file path=ppt/slides/_rels/slide12.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3.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47.png"/><Relationship Id="rId5" Type="http://schemas.openxmlformats.org/officeDocument/2006/relationships/image" Target="../media/image46.png"/><Relationship Id="rId10" Type="http://schemas.openxmlformats.org/officeDocument/2006/relationships/image" Target="../media/image51.png"/><Relationship Id="rId4" Type="http://schemas.openxmlformats.org/officeDocument/2006/relationships/image" Target="../media/image45.png"/><Relationship Id="rId9" Type="http://schemas.openxmlformats.org/officeDocument/2006/relationships/image" Target="../media/image50.png"/></Relationships>
</file>

<file path=ppt/slides/_rels/slide14.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47.png"/><Relationship Id="rId5" Type="http://schemas.openxmlformats.org/officeDocument/2006/relationships/image" Target="../media/image46.png"/><Relationship Id="rId10" Type="http://schemas.openxmlformats.org/officeDocument/2006/relationships/image" Target="../media/image51.png"/><Relationship Id="rId4" Type="http://schemas.openxmlformats.org/officeDocument/2006/relationships/image" Target="../media/image45.png"/><Relationship Id="rId9" Type="http://schemas.openxmlformats.org/officeDocument/2006/relationships/image" Target="../media/image5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6.png"/><Relationship Id="rId11" Type="http://schemas.openxmlformats.org/officeDocument/2006/relationships/image" Target="../media/image22.png"/><Relationship Id="rId5" Type="http://schemas.openxmlformats.org/officeDocument/2006/relationships/image" Target="../media/image25.png"/><Relationship Id="rId10" Type="http://schemas.openxmlformats.org/officeDocument/2006/relationships/image" Target="../media/image21.png"/><Relationship Id="rId4" Type="http://schemas.openxmlformats.org/officeDocument/2006/relationships/image" Target="../media/image24.png"/><Relationship Id="rId9" Type="http://schemas.openxmlformats.org/officeDocument/2006/relationships/image" Target="../media/image20.png"/></Relationships>
</file>

<file path=ppt/slides/_rels/slide7.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9" Type="http://schemas.openxmlformats.org/officeDocument/2006/relationships/image" Target="../media/image34.png"/></Relationships>
</file>

<file path=ppt/slides/_rels/slide8.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9" Type="http://schemas.openxmlformats.org/officeDocument/2006/relationships/image" Target="../media/image3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D59FC8D-3EB4-47A4-BE3E-3183805AE809}"/>
              </a:ext>
            </a:extLst>
          </p:cNvPr>
          <p:cNvSpPr>
            <a:spLocks noGrp="1"/>
          </p:cNvSpPr>
          <p:nvPr>
            <p:ph type="subTitle" idx="1"/>
          </p:nvPr>
        </p:nvSpPr>
        <p:spPr>
          <a:xfrm>
            <a:off x="1524000" y="4079875"/>
            <a:ext cx="9144000" cy="1655762"/>
          </a:xfrm>
        </p:spPr>
        <p:txBody>
          <a:bodyPr/>
          <a:lstStyle/>
          <a:p>
            <a:r>
              <a:rPr lang="en-US" dirty="0"/>
              <a:t>Gabriele </a:t>
            </a:r>
            <a:r>
              <a:rPr lang="en-US" dirty="0" err="1"/>
              <a:t>Carcassi</a:t>
            </a:r>
            <a:endParaRPr lang="en-US" dirty="0"/>
          </a:p>
        </p:txBody>
      </p:sp>
      <p:sp>
        <p:nvSpPr>
          <p:cNvPr id="6" name="Title 1">
            <a:extLst>
              <a:ext uri="{FF2B5EF4-FFF2-40B4-BE49-F238E27FC236}">
                <a16:creationId xmlns:a16="http://schemas.microsoft.com/office/drawing/2014/main" id="{890D72D4-E8AC-56E4-2AA7-B1B4EB2CCE07}"/>
              </a:ext>
            </a:extLst>
          </p:cNvPr>
          <p:cNvSpPr>
            <a:spLocks noGrp="1"/>
          </p:cNvSpPr>
          <p:nvPr>
            <p:ph type="ctrTitle"/>
          </p:nvPr>
        </p:nvSpPr>
        <p:spPr>
          <a:xfrm>
            <a:off x="1524000" y="1122363"/>
            <a:ext cx="9144000" cy="2387600"/>
          </a:xfrm>
        </p:spPr>
        <p:txBody>
          <a:bodyPr>
            <a:normAutofit fontScale="90000"/>
          </a:bodyPr>
          <a:lstStyle/>
          <a:p>
            <a:r>
              <a:rPr lang="en-US" dirty="0"/>
              <a:t>Inequivalence of Newtonian, Lagrangian, and Hamiltonian Mechanics</a:t>
            </a:r>
          </a:p>
        </p:txBody>
      </p:sp>
    </p:spTree>
    <p:extLst>
      <p:ext uri="{BB962C8B-B14F-4D97-AF65-F5344CB8AC3E}">
        <p14:creationId xmlns:p14="http://schemas.microsoft.com/office/powerpoint/2010/main" val="1639624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34CE4AC-6551-B384-8F49-AF0E944028E7}"/>
              </a:ext>
            </a:extLst>
          </p:cNvPr>
          <p:cNvSpPr>
            <a:spLocks noGrp="1"/>
          </p:cNvSpPr>
          <p:nvPr>
            <p:ph type="ftr" sz="quarter" idx="11"/>
          </p:nvPr>
        </p:nvSpPr>
        <p:spPr/>
        <p:txBody>
          <a:bodyPr/>
          <a:lstStyle/>
          <a:p>
            <a:r>
              <a:rPr lang="en-US"/>
              <a:t>Gabriele Carcassi - University of Michigan</a:t>
            </a:r>
          </a:p>
        </p:txBody>
      </p:sp>
      <p:sp>
        <p:nvSpPr>
          <p:cNvPr id="3" name="Slide Number Placeholder 2">
            <a:extLst>
              <a:ext uri="{FF2B5EF4-FFF2-40B4-BE49-F238E27FC236}">
                <a16:creationId xmlns:a16="http://schemas.microsoft.com/office/drawing/2014/main" id="{143A1E82-6D7D-6407-EC9C-B976EF793310}"/>
              </a:ext>
            </a:extLst>
          </p:cNvPr>
          <p:cNvSpPr>
            <a:spLocks noGrp="1"/>
          </p:cNvSpPr>
          <p:nvPr>
            <p:ph type="sldNum" sz="quarter" idx="12"/>
          </p:nvPr>
        </p:nvSpPr>
        <p:spPr/>
        <p:txBody>
          <a:bodyPr/>
          <a:lstStyle/>
          <a:p>
            <a:fld id="{F47845EA-7733-40EE-B074-20032348B727}" type="slidenum">
              <a:rPr lang="en-US" smtClean="0"/>
              <a:t>10</a:t>
            </a:fld>
            <a:endParaRPr lang="en-US"/>
          </a:p>
        </p:txBody>
      </p:sp>
      <p:sp>
        <p:nvSpPr>
          <p:cNvPr id="6" name="TextBox 5">
            <a:extLst>
              <a:ext uri="{FF2B5EF4-FFF2-40B4-BE49-F238E27FC236}">
                <a16:creationId xmlns:a16="http://schemas.microsoft.com/office/drawing/2014/main" id="{95AC0750-542C-B026-AC64-E38192332B9E}"/>
              </a:ext>
            </a:extLst>
          </p:cNvPr>
          <p:cNvSpPr txBox="1"/>
          <p:nvPr/>
        </p:nvSpPr>
        <p:spPr>
          <a:xfrm>
            <a:off x="105746" y="268156"/>
            <a:ext cx="9409448" cy="707886"/>
          </a:xfrm>
          <a:prstGeom prst="rect">
            <a:avLst/>
          </a:prstGeom>
          <a:noFill/>
        </p:spPr>
        <p:txBody>
          <a:bodyPr wrap="square" rtlCol="0">
            <a:spAutoFit/>
          </a:bodyPr>
          <a:lstStyle/>
          <a:p>
            <a:r>
              <a:rPr lang="en-US" sz="2000" dirty="0"/>
              <a:t>Now let us see if we can express acceleration as a function of position and velocity for Hamiltonian systems: </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FF766592-6416-A071-EEDF-EF7C3EC59B0D}"/>
                  </a:ext>
                </a:extLst>
              </p:cNvPr>
              <p:cNvSpPr txBox="1"/>
              <p:nvPr/>
            </p:nvSpPr>
            <p:spPr>
              <a:xfrm>
                <a:off x="214857" y="1932294"/>
                <a:ext cx="9435548" cy="3558923"/>
              </a:xfrm>
              <a:prstGeom prst="rect">
                <a:avLst/>
              </a:prstGeom>
              <a:noFill/>
            </p:spPr>
            <p:txBody>
              <a:bodyPr wrap="square" rtlCol="0">
                <a:spAutoFit/>
              </a:bodyPr>
              <a:lstStyle/>
              <a:p>
                <a:pPr>
                  <a:lnSpc>
                    <a:spcPct val="200000"/>
                  </a:lnSpc>
                </a:pPr>
                <a:r>
                  <a:rPr lang="en-US" dirty="0"/>
                  <a:t>Acceleration is always an explicit function of position and momentum not position and velocity. To change the expression, we need to be and to write the momentum as a function of position and velocity. The Hamiltonian equations give us a way to express  velocity as an expression of position and momentum, so we just need this expression to be invertible.</a:t>
                </a:r>
              </a:p>
              <a:p>
                <a:pPr>
                  <a:lnSpc>
                    <a:spcPct val="200000"/>
                  </a:lnSpc>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𝑗</m:t>
                              </m:r>
                            </m:sup>
                          </m:sSup>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e>
                        <m:sub>
                          <m:r>
                            <a:rPr lang="en-US" b="0" i="1" smtClean="0">
                              <a:latin typeface="Cambria Math" panose="02040503050406030204" pitchFamily="18" charset="0"/>
                            </a:rPr>
                            <m:t>𝑗</m:t>
                          </m:r>
                        </m:sub>
                      </m:sSub>
                      <m:r>
                        <a:rPr lang="en-US" b="0" i="1" smtClean="0">
                          <a:latin typeface="Cambria Math" panose="02040503050406030204" pitchFamily="18" charset="0"/>
                        </a:rPr>
                        <m:t>𝐻</m:t>
                      </m:r>
                      <m:r>
                        <a:rPr lang="en-US" b="0" i="1" smtClean="0">
                          <a:latin typeface="Cambria Math" panose="02040503050406030204" pitchFamily="18" charset="0"/>
                        </a:rPr>
                        <m:t>|≠0</m:t>
                      </m:r>
                    </m:oMath>
                  </m:oMathPara>
                </a14:m>
                <a:endParaRPr lang="en-US" dirty="0"/>
              </a:p>
              <a:p>
                <a:pPr>
                  <a:lnSpc>
                    <a:spcPct val="200000"/>
                  </a:lnSpc>
                </a:pPr>
                <a:r>
                  <a:rPr lang="en-US" dirty="0"/>
                  <a:t>However, this is not a requirement of Hamiltonian systems.</a:t>
                </a:r>
              </a:p>
            </p:txBody>
          </p:sp>
        </mc:Choice>
        <mc:Fallback>
          <p:sp>
            <p:nvSpPr>
              <p:cNvPr id="7" name="TextBox 6">
                <a:extLst>
                  <a:ext uri="{FF2B5EF4-FFF2-40B4-BE49-F238E27FC236}">
                    <a16:creationId xmlns:a16="http://schemas.microsoft.com/office/drawing/2014/main" id="{FF766592-6416-A071-EEDF-EF7C3EC59B0D}"/>
                  </a:ext>
                </a:extLst>
              </p:cNvPr>
              <p:cNvSpPr txBox="1">
                <a:spLocks noRot="1" noChangeAspect="1" noMove="1" noResize="1" noEditPoints="1" noAdjustHandles="1" noChangeArrowheads="1" noChangeShapeType="1" noTextEdit="1"/>
              </p:cNvSpPr>
              <p:nvPr/>
            </p:nvSpPr>
            <p:spPr>
              <a:xfrm>
                <a:off x="214857" y="1932294"/>
                <a:ext cx="9435548" cy="3558923"/>
              </a:xfrm>
              <a:prstGeom prst="rect">
                <a:avLst/>
              </a:prstGeom>
              <a:blipFill>
                <a:blip r:embed="rId3"/>
                <a:stretch>
                  <a:fillRect l="-538" b="-1779"/>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FEC7FB72-E51D-EA31-257E-50AE9FBD35C4}"/>
              </a:ext>
            </a:extLst>
          </p:cNvPr>
          <p:cNvGrpSpPr/>
          <p:nvPr/>
        </p:nvGrpSpPr>
        <p:grpSpPr>
          <a:xfrm>
            <a:off x="9650405" y="121281"/>
            <a:ext cx="2296582" cy="1780774"/>
            <a:chOff x="2152990" y="605117"/>
            <a:chExt cx="6346135" cy="5486400"/>
          </a:xfrm>
        </p:grpSpPr>
        <p:sp>
          <p:nvSpPr>
            <p:cNvPr id="16" name="Oval 15">
              <a:extLst>
                <a:ext uri="{FF2B5EF4-FFF2-40B4-BE49-F238E27FC236}">
                  <a16:creationId xmlns:a16="http://schemas.microsoft.com/office/drawing/2014/main" id="{0F04A316-D0B8-3390-68C4-1287A9D89B41}"/>
                </a:ext>
              </a:extLst>
            </p:cNvPr>
            <p:cNvSpPr/>
            <p:nvPr/>
          </p:nvSpPr>
          <p:spPr>
            <a:xfrm>
              <a:off x="4841525" y="2433917"/>
              <a:ext cx="3657600" cy="3657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Oval 16">
              <a:extLst>
                <a:ext uri="{FF2B5EF4-FFF2-40B4-BE49-F238E27FC236}">
                  <a16:creationId xmlns:a16="http://schemas.microsoft.com/office/drawing/2014/main" id="{90093812-DCA9-A49B-F63C-00B567C64603}"/>
                </a:ext>
              </a:extLst>
            </p:cNvPr>
            <p:cNvSpPr/>
            <p:nvPr/>
          </p:nvSpPr>
          <p:spPr>
            <a:xfrm>
              <a:off x="2152990" y="2433917"/>
              <a:ext cx="3657600" cy="3657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Oval 17">
              <a:extLst>
                <a:ext uri="{FF2B5EF4-FFF2-40B4-BE49-F238E27FC236}">
                  <a16:creationId xmlns:a16="http://schemas.microsoft.com/office/drawing/2014/main" id="{5B44A2F5-D3A0-75FD-3AE0-1CA40B3E21D1}"/>
                </a:ext>
              </a:extLst>
            </p:cNvPr>
            <p:cNvSpPr/>
            <p:nvPr/>
          </p:nvSpPr>
          <p:spPr>
            <a:xfrm>
              <a:off x="3497258" y="605117"/>
              <a:ext cx="3657600" cy="3657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19" name="Freeform 18">
            <a:extLst>
              <a:ext uri="{FF2B5EF4-FFF2-40B4-BE49-F238E27FC236}">
                <a16:creationId xmlns:a16="http://schemas.microsoft.com/office/drawing/2014/main" id="{41656B0B-9156-882F-AE12-6ECB1F9C49E0}"/>
              </a:ext>
            </a:extLst>
          </p:cNvPr>
          <p:cNvSpPr/>
          <p:nvPr/>
        </p:nvSpPr>
        <p:spPr>
          <a:xfrm>
            <a:off x="9650405" y="737895"/>
            <a:ext cx="1148291" cy="1164161"/>
          </a:xfrm>
          <a:custGeom>
            <a:avLst/>
            <a:gdLst>
              <a:gd name="connsiteX0" fmla="*/ 489061 w 1148291"/>
              <a:gd name="connsiteY0" fmla="*/ 0 h 1164161"/>
              <a:gd name="connsiteX1" fmla="*/ 499919 w 1148291"/>
              <a:gd name="connsiteY1" fmla="*/ 96608 h 1164161"/>
              <a:gd name="connsiteX2" fmla="*/ 890682 w 1148291"/>
              <a:gd name="connsiteY2" fmla="*/ 523923 h 1164161"/>
              <a:gd name="connsiteX3" fmla="*/ 975533 w 1148291"/>
              <a:gd name="connsiteY3" fmla="*/ 547546 h 1164161"/>
              <a:gd name="connsiteX4" fmla="*/ 972945 w 1148291"/>
              <a:gd name="connsiteY4" fmla="*/ 570569 h 1164161"/>
              <a:gd name="connsiteX5" fmla="*/ 1085973 w 1148291"/>
              <a:gd name="connsiteY5" fmla="*/ 902452 h 1164161"/>
              <a:gd name="connsiteX6" fmla="*/ 1148291 w 1148291"/>
              <a:gd name="connsiteY6" fmla="*/ 970196 h 1164161"/>
              <a:gd name="connsiteX7" fmla="*/ 1129796 w 1148291"/>
              <a:gd name="connsiteY7" fmla="*/ 990302 h 1164161"/>
              <a:gd name="connsiteX8" fmla="*/ 661819 w 1148291"/>
              <a:gd name="connsiteY8" fmla="*/ 1164161 h 1164161"/>
              <a:gd name="connsiteX9" fmla="*/ 0 w 1148291"/>
              <a:gd name="connsiteY9" fmla="*/ 570569 h 1164161"/>
              <a:gd name="connsiteX10" fmla="*/ 404209 w 1148291"/>
              <a:gd name="connsiteY10" fmla="*/ 23624 h 1164161"/>
              <a:gd name="connsiteX11" fmla="*/ 489061 w 1148291"/>
              <a:gd name="connsiteY11" fmla="*/ 0 h 1164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48291" h="1164161">
                <a:moveTo>
                  <a:pt x="489061" y="0"/>
                </a:moveTo>
                <a:lnTo>
                  <a:pt x="499919" y="96608"/>
                </a:lnTo>
                <a:cubicBezTo>
                  <a:pt x="543999" y="289815"/>
                  <a:pt x="692735" y="448829"/>
                  <a:pt x="890682" y="523923"/>
                </a:cubicBezTo>
                <a:lnTo>
                  <a:pt x="975533" y="547546"/>
                </a:lnTo>
                <a:lnTo>
                  <a:pt x="972945" y="570569"/>
                </a:lnTo>
                <a:cubicBezTo>
                  <a:pt x="972945" y="693506"/>
                  <a:pt x="1014613" y="807714"/>
                  <a:pt x="1085973" y="902452"/>
                </a:cubicBezTo>
                <a:lnTo>
                  <a:pt x="1148291" y="970196"/>
                </a:lnTo>
                <a:lnTo>
                  <a:pt x="1129796" y="990302"/>
                </a:lnTo>
                <a:cubicBezTo>
                  <a:pt x="1010030" y="1097721"/>
                  <a:pt x="844575" y="1164161"/>
                  <a:pt x="661819" y="1164161"/>
                </a:cubicBezTo>
                <a:cubicBezTo>
                  <a:pt x="296306" y="1164161"/>
                  <a:pt x="0" y="898401"/>
                  <a:pt x="0" y="570569"/>
                </a:cubicBezTo>
                <a:cubicBezTo>
                  <a:pt x="0" y="324695"/>
                  <a:pt x="166672" y="113736"/>
                  <a:pt x="404209" y="23624"/>
                </a:cubicBezTo>
                <a:lnTo>
                  <a:pt x="489061" y="0"/>
                </a:lnTo>
                <a:close/>
              </a:path>
            </a:pathLst>
          </a:custGeom>
          <a:solidFill>
            <a:srgbClr val="008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2A63DC5A-231F-C88A-5D79-84E089F48BFA}"/>
              </a:ext>
            </a:extLst>
          </p:cNvPr>
          <p:cNvSpPr/>
          <p:nvPr/>
        </p:nvSpPr>
        <p:spPr>
          <a:xfrm>
            <a:off x="10798696" y="714872"/>
            <a:ext cx="659232" cy="570570"/>
          </a:xfrm>
          <a:custGeom>
            <a:avLst/>
            <a:gdLst>
              <a:gd name="connsiteX0" fmla="*/ 486473 w 659232"/>
              <a:gd name="connsiteY0" fmla="*/ 0 h 570570"/>
              <a:gd name="connsiteX1" fmla="*/ 619853 w 659232"/>
              <a:gd name="connsiteY1" fmla="*/ 12060 h 570570"/>
              <a:gd name="connsiteX2" fmla="*/ 659232 w 659232"/>
              <a:gd name="connsiteY2" fmla="*/ 23024 h 570570"/>
              <a:gd name="connsiteX3" fmla="*/ 648374 w 659232"/>
              <a:gd name="connsiteY3" fmla="*/ 119631 h 570570"/>
              <a:gd name="connsiteX4" fmla="*/ 257611 w 659232"/>
              <a:gd name="connsiteY4" fmla="*/ 546946 h 570570"/>
              <a:gd name="connsiteX5" fmla="*/ 172759 w 659232"/>
              <a:gd name="connsiteY5" fmla="*/ 570570 h 570570"/>
              <a:gd name="connsiteX6" fmla="*/ 161901 w 659232"/>
              <a:gd name="connsiteY6" fmla="*/ 473962 h 570570"/>
              <a:gd name="connsiteX7" fmla="*/ 62319 w 659232"/>
              <a:gd name="connsiteY7" fmla="*/ 261709 h 570570"/>
              <a:gd name="connsiteX8" fmla="*/ 0 w 659232"/>
              <a:gd name="connsiteY8" fmla="*/ 193965 h 570570"/>
              <a:gd name="connsiteX9" fmla="*/ 18496 w 659232"/>
              <a:gd name="connsiteY9" fmla="*/ 173859 h 570570"/>
              <a:gd name="connsiteX10" fmla="*/ 486473 w 659232"/>
              <a:gd name="connsiteY10" fmla="*/ 0 h 570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9232" h="570570">
                <a:moveTo>
                  <a:pt x="486473" y="0"/>
                </a:moveTo>
                <a:cubicBezTo>
                  <a:pt x="532162" y="0"/>
                  <a:pt x="576770" y="4152"/>
                  <a:pt x="619853" y="12060"/>
                </a:cubicBezTo>
                <a:lnTo>
                  <a:pt x="659232" y="23024"/>
                </a:lnTo>
                <a:lnTo>
                  <a:pt x="648374" y="119631"/>
                </a:lnTo>
                <a:cubicBezTo>
                  <a:pt x="604294" y="312838"/>
                  <a:pt x="455558" y="471852"/>
                  <a:pt x="257611" y="546946"/>
                </a:cubicBezTo>
                <a:lnTo>
                  <a:pt x="172759" y="570570"/>
                </a:lnTo>
                <a:lnTo>
                  <a:pt x="161901" y="473962"/>
                </a:lnTo>
                <a:cubicBezTo>
                  <a:pt x="144269" y="396680"/>
                  <a:pt x="109892" y="324868"/>
                  <a:pt x="62319" y="261709"/>
                </a:cubicBezTo>
                <a:lnTo>
                  <a:pt x="0" y="193965"/>
                </a:lnTo>
                <a:lnTo>
                  <a:pt x="18496" y="173859"/>
                </a:lnTo>
                <a:cubicBezTo>
                  <a:pt x="138262" y="66440"/>
                  <a:pt x="303716" y="0"/>
                  <a:pt x="486473" y="0"/>
                </a:cubicBezTo>
                <a:close/>
              </a:path>
            </a:pathLst>
          </a:custGeom>
          <a:solidFill>
            <a:srgbClr val="C0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ADF9535-6C67-743A-A998-A9A219671C64}"/>
              </a:ext>
            </a:extLst>
          </p:cNvPr>
          <p:cNvSpPr/>
          <p:nvPr/>
        </p:nvSpPr>
        <p:spPr>
          <a:xfrm>
            <a:off x="10136878" y="121281"/>
            <a:ext cx="1323638" cy="787556"/>
          </a:xfrm>
          <a:custGeom>
            <a:avLst/>
            <a:gdLst>
              <a:gd name="connsiteX0" fmla="*/ 661819 w 1323638"/>
              <a:gd name="connsiteY0" fmla="*/ 0 h 787556"/>
              <a:gd name="connsiteX1" fmla="*/ 1323638 w 1323638"/>
              <a:gd name="connsiteY1" fmla="*/ 593592 h 787556"/>
              <a:gd name="connsiteX2" fmla="*/ 1321050 w 1323638"/>
              <a:gd name="connsiteY2" fmla="*/ 616615 h 787556"/>
              <a:gd name="connsiteX3" fmla="*/ 1281671 w 1323638"/>
              <a:gd name="connsiteY3" fmla="*/ 605651 h 787556"/>
              <a:gd name="connsiteX4" fmla="*/ 1148291 w 1323638"/>
              <a:gd name="connsiteY4" fmla="*/ 593591 h 787556"/>
              <a:gd name="connsiteX5" fmla="*/ 680314 w 1323638"/>
              <a:gd name="connsiteY5" fmla="*/ 767450 h 787556"/>
              <a:gd name="connsiteX6" fmla="*/ 661818 w 1323638"/>
              <a:gd name="connsiteY6" fmla="*/ 787556 h 787556"/>
              <a:gd name="connsiteX7" fmla="*/ 643323 w 1323638"/>
              <a:gd name="connsiteY7" fmla="*/ 767450 h 787556"/>
              <a:gd name="connsiteX8" fmla="*/ 175346 w 1323638"/>
              <a:gd name="connsiteY8" fmla="*/ 593591 h 787556"/>
              <a:gd name="connsiteX9" fmla="*/ 41966 w 1323638"/>
              <a:gd name="connsiteY9" fmla="*/ 605651 h 787556"/>
              <a:gd name="connsiteX10" fmla="*/ 2588 w 1323638"/>
              <a:gd name="connsiteY10" fmla="*/ 616614 h 787556"/>
              <a:gd name="connsiteX11" fmla="*/ 0 w 1323638"/>
              <a:gd name="connsiteY11" fmla="*/ 593592 h 787556"/>
              <a:gd name="connsiteX12" fmla="*/ 661819 w 1323638"/>
              <a:gd name="connsiteY12" fmla="*/ 0 h 787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23638" h="787556">
                <a:moveTo>
                  <a:pt x="661819" y="0"/>
                </a:moveTo>
                <a:cubicBezTo>
                  <a:pt x="1027332" y="0"/>
                  <a:pt x="1323638" y="265760"/>
                  <a:pt x="1323638" y="593592"/>
                </a:cubicBezTo>
                <a:lnTo>
                  <a:pt x="1321050" y="616615"/>
                </a:lnTo>
                <a:lnTo>
                  <a:pt x="1281671" y="605651"/>
                </a:lnTo>
                <a:cubicBezTo>
                  <a:pt x="1238588" y="597743"/>
                  <a:pt x="1193980" y="593591"/>
                  <a:pt x="1148291" y="593591"/>
                </a:cubicBezTo>
                <a:cubicBezTo>
                  <a:pt x="965534" y="593591"/>
                  <a:pt x="800080" y="660031"/>
                  <a:pt x="680314" y="767450"/>
                </a:cubicBezTo>
                <a:lnTo>
                  <a:pt x="661818" y="787556"/>
                </a:lnTo>
                <a:lnTo>
                  <a:pt x="643323" y="767450"/>
                </a:lnTo>
                <a:cubicBezTo>
                  <a:pt x="523557" y="660031"/>
                  <a:pt x="358102" y="593591"/>
                  <a:pt x="175346" y="593591"/>
                </a:cubicBezTo>
                <a:cubicBezTo>
                  <a:pt x="129657" y="593591"/>
                  <a:pt x="85049" y="597743"/>
                  <a:pt x="41966" y="605651"/>
                </a:cubicBezTo>
                <a:lnTo>
                  <a:pt x="2588" y="616614"/>
                </a:lnTo>
                <a:lnTo>
                  <a:pt x="0" y="593592"/>
                </a:lnTo>
                <a:cubicBezTo>
                  <a:pt x="0" y="265760"/>
                  <a:pt x="296306" y="0"/>
                  <a:pt x="661819" y="0"/>
                </a:cubicBezTo>
                <a:close/>
              </a:path>
            </a:pathLst>
          </a:custGeom>
          <a:solidFill>
            <a:srgbClr val="C0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TextBox 23">
            <a:extLst>
              <a:ext uri="{FF2B5EF4-FFF2-40B4-BE49-F238E27FC236}">
                <a16:creationId xmlns:a16="http://schemas.microsoft.com/office/drawing/2014/main" id="{BD16BED6-1252-D2EC-721D-BC5A40DA067F}"/>
              </a:ext>
            </a:extLst>
          </p:cNvPr>
          <p:cNvSpPr txBox="1"/>
          <p:nvPr/>
        </p:nvSpPr>
        <p:spPr>
          <a:xfrm>
            <a:off x="9555609" y="1190841"/>
            <a:ext cx="1270854" cy="586299"/>
          </a:xfrm>
          <a:prstGeom prst="rect">
            <a:avLst/>
          </a:prstGeom>
          <a:noFill/>
        </p:spPr>
        <p:txBody>
          <a:bodyPr wrap="square" rtlCol="0">
            <a:spAutoFit/>
          </a:bodyPr>
          <a:lstStyle/>
          <a:p>
            <a:pPr algn="ctr"/>
            <a:r>
              <a:rPr lang="en-US" sz="1400" dirty="0"/>
              <a:t>Newtonian</a:t>
            </a:r>
          </a:p>
          <a:p>
            <a:pPr algn="ctr"/>
            <a:r>
              <a:rPr lang="en-US" sz="1400" dirty="0"/>
              <a:t>Systems</a:t>
            </a:r>
          </a:p>
        </p:txBody>
      </p:sp>
      <p:sp>
        <p:nvSpPr>
          <p:cNvPr id="26" name="TextBox 25">
            <a:extLst>
              <a:ext uri="{FF2B5EF4-FFF2-40B4-BE49-F238E27FC236}">
                <a16:creationId xmlns:a16="http://schemas.microsoft.com/office/drawing/2014/main" id="{DCFA65DC-77AF-8711-2F78-FE83E70CA570}"/>
              </a:ext>
            </a:extLst>
          </p:cNvPr>
          <p:cNvSpPr txBox="1"/>
          <p:nvPr/>
        </p:nvSpPr>
        <p:spPr>
          <a:xfrm>
            <a:off x="10272087" y="244914"/>
            <a:ext cx="1053217" cy="523220"/>
          </a:xfrm>
          <a:prstGeom prst="rect">
            <a:avLst/>
          </a:prstGeom>
          <a:noFill/>
        </p:spPr>
        <p:txBody>
          <a:bodyPr wrap="square" rtlCol="0">
            <a:spAutoFit/>
          </a:bodyPr>
          <a:lstStyle/>
          <a:p>
            <a:pPr algn="ctr"/>
            <a:r>
              <a:rPr lang="en-US" sz="1400" dirty="0"/>
              <a:t>Lagrangian</a:t>
            </a:r>
          </a:p>
          <a:p>
            <a:pPr algn="ctr"/>
            <a:r>
              <a:rPr lang="en-US" sz="1400" dirty="0"/>
              <a:t>Systems</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D5019AFA-563A-0C0E-7F4B-E196CD898A25}"/>
                  </a:ext>
                </a:extLst>
              </p:cNvPr>
              <p:cNvSpPr txBox="1"/>
              <p:nvPr/>
            </p:nvSpPr>
            <p:spPr>
              <a:xfrm>
                <a:off x="887111" y="5521455"/>
                <a:ext cx="8091040" cy="670761"/>
              </a:xfrm>
              <a:prstGeom prst="rect">
                <a:avLst/>
              </a:prstGeom>
              <a:noFill/>
            </p:spPr>
            <p:txBody>
              <a:bodyPr wrap="square" rtlCol="0">
                <a:spAutoFit/>
              </a:bodyPr>
              <a:lstStyle/>
              <a:p>
                <a:pPr>
                  <a:lnSpc>
                    <a:spcPct val="150000"/>
                  </a:lnSpc>
                </a:pPr>
                <a14:m>
                  <m:oMath xmlns:m="http://schemas.openxmlformats.org/officeDocument/2006/math">
                    <m:r>
                      <a:rPr lang="en-US" sz="2800" b="0" i="1" smtClean="0">
                        <a:solidFill>
                          <a:schemeClr val="accent6">
                            <a:lumMod val="75000"/>
                          </a:schemeClr>
                        </a:solidFill>
                        <a:latin typeface="Cambria Math" panose="02040503050406030204" pitchFamily="18" charset="0"/>
                      </a:rPr>
                      <m:t>⇒</m:t>
                    </m:r>
                  </m:oMath>
                </a14:m>
                <a:r>
                  <a:rPr lang="en-US" sz="2800" dirty="0">
                    <a:solidFill>
                      <a:schemeClr val="accent6">
                        <a:lumMod val="75000"/>
                      </a:schemeClr>
                    </a:solidFill>
                  </a:rPr>
                  <a:t>Not all Hamiltonian systems are Newtonian</a:t>
                </a:r>
              </a:p>
            </p:txBody>
          </p:sp>
        </mc:Choice>
        <mc:Fallback>
          <p:sp>
            <p:nvSpPr>
              <p:cNvPr id="4" name="TextBox 3">
                <a:extLst>
                  <a:ext uri="{FF2B5EF4-FFF2-40B4-BE49-F238E27FC236}">
                    <a16:creationId xmlns:a16="http://schemas.microsoft.com/office/drawing/2014/main" id="{D5019AFA-563A-0C0E-7F4B-E196CD898A25}"/>
                  </a:ext>
                </a:extLst>
              </p:cNvPr>
              <p:cNvSpPr txBox="1">
                <a:spLocks noRot="1" noChangeAspect="1" noMove="1" noResize="1" noEditPoints="1" noAdjustHandles="1" noChangeArrowheads="1" noChangeShapeType="1" noTextEdit="1"/>
              </p:cNvSpPr>
              <p:nvPr/>
            </p:nvSpPr>
            <p:spPr>
              <a:xfrm>
                <a:off x="887111" y="5521455"/>
                <a:ext cx="8091040" cy="670761"/>
              </a:xfrm>
              <a:prstGeom prst="rect">
                <a:avLst/>
              </a:prstGeom>
              <a:blipFill>
                <a:blip r:embed="rId4"/>
                <a:stretch>
                  <a:fillRect l="-157" b="-2407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7BAE9FBA-E641-70A3-9EE4-C04B80E85C91}"/>
                  </a:ext>
                </a:extLst>
              </p:cNvPr>
              <p:cNvSpPr txBox="1"/>
              <p:nvPr/>
            </p:nvSpPr>
            <p:spPr>
              <a:xfrm>
                <a:off x="746894" y="768134"/>
                <a:ext cx="9409448" cy="1176091"/>
              </a:xfrm>
              <a:prstGeom prst="rect">
                <a:avLst/>
              </a:prstGeom>
              <a:noFill/>
            </p:spPr>
            <p:txBody>
              <a:bodyPr wrap="square" rtlCol="0">
                <a:spAutoFit/>
              </a:bodyPr>
              <a:lstStyle/>
              <a:p>
                <a:pPr algn="ctr"/>
                <a:r>
                  <a:rPr lang="en-US" sz="2000" dirty="0"/>
                  <a:t>From the Hamiltonian equations: </a:t>
                </a:r>
                <a14:m>
                  <m:oMath xmlns:m="http://schemas.openxmlformats.org/officeDocument/2006/math">
                    <m:sSub>
                      <m:sSubPr>
                        <m:ctrlPr>
                          <a:rPr lang="en-US" sz="2000" i="1" smtClean="0">
                            <a:latin typeface="Cambria Math" panose="02040503050406030204" pitchFamily="18" charset="0"/>
                          </a:rPr>
                        </m:ctrlPr>
                      </m:sSubPr>
                      <m:e>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𝑎</m:t>
                            </m:r>
                          </m:e>
                          <m:sup>
                            <m:r>
                              <a:rPr lang="en-US" sz="2000" b="0" i="1" smtClean="0">
                                <a:latin typeface="Cambria Math" panose="02040503050406030204" pitchFamily="18" charset="0"/>
                              </a:rPr>
                              <m:t>𝑖</m:t>
                            </m:r>
                          </m:sup>
                        </m:sSup>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𝑑</m:t>
                            </m:r>
                          </m:e>
                          <m:sub>
                            <m:r>
                              <a:rPr lang="en-US" sz="2000" b="0" i="1" smtClean="0">
                                <a:latin typeface="Cambria Math" panose="02040503050406030204" pitchFamily="18" charset="0"/>
                              </a:rPr>
                              <m:t>𝑡</m:t>
                            </m:r>
                          </m:sub>
                        </m:sSub>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𝑣</m:t>
                            </m:r>
                          </m:e>
                          <m:sup>
                            <m:r>
                              <a:rPr lang="en-US" sz="2000" b="0" i="1" smtClean="0">
                                <a:latin typeface="Cambria Math" panose="02040503050406030204" pitchFamily="18" charset="0"/>
                              </a:rPr>
                              <m:t>𝑖</m:t>
                            </m:r>
                          </m:sup>
                        </m:sSup>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𝑑</m:t>
                            </m:r>
                          </m:e>
                          <m:sub>
                            <m:r>
                              <a:rPr lang="en-US" sz="2000" b="0" i="1" smtClean="0">
                                <a:latin typeface="Cambria Math" panose="02040503050406030204" pitchFamily="18" charset="0"/>
                              </a:rPr>
                              <m:t>𝑡</m:t>
                            </m:r>
                          </m:sub>
                        </m:sSub>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𝑞</m:t>
                            </m:r>
                          </m:e>
                          <m:sup>
                            <m:r>
                              <a:rPr lang="en-US" sz="2000" b="0" i="1" smtClean="0">
                                <a:latin typeface="Cambria Math" panose="02040503050406030204" pitchFamily="18" charset="0"/>
                              </a:rPr>
                              <m:t>𝑖</m:t>
                            </m:r>
                          </m:sup>
                        </m:sSup>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𝑑</m:t>
                            </m:r>
                          </m:e>
                          <m:sub>
                            <m:r>
                              <a:rPr lang="en-US" sz="2000" b="0" i="1" smtClean="0">
                                <a:latin typeface="Cambria Math" panose="02040503050406030204" pitchFamily="18" charset="0"/>
                              </a:rPr>
                              <m:t>𝑡</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𝑞</m:t>
                                </m:r>
                              </m:e>
                              <m:sup>
                                <m:r>
                                  <a:rPr lang="en-US" sz="2000" b="0" i="1" smtClean="0">
                                    <a:latin typeface="Cambria Math" panose="02040503050406030204" pitchFamily="18" charset="0"/>
                                  </a:rPr>
                                  <m:t>𝑖</m:t>
                                </m:r>
                              </m:sup>
                            </m:sSup>
                          </m:sub>
                        </m:sSub>
                        <m:r>
                          <a:rPr lang="en-US" sz="2000" b="0" i="1" smtClean="0">
                            <a:latin typeface="Cambria Math" panose="02040503050406030204" pitchFamily="18" charset="0"/>
                          </a:rPr>
                          <m:t>𝐻</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𝑞</m:t>
                                </m:r>
                              </m:e>
                              <m:sup>
                                <m:r>
                                  <a:rPr lang="en-US" sz="2000" b="0" i="1" smtClean="0">
                                    <a:latin typeface="Cambria Math" panose="02040503050406030204" pitchFamily="18" charset="0"/>
                                  </a:rPr>
                                  <m:t>𝑗</m:t>
                                </m:r>
                              </m:sup>
                            </m:sSup>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𝑝</m:t>
                                </m:r>
                              </m:e>
                              <m:sup>
                                <m:r>
                                  <a:rPr lang="en-US" sz="2000" b="0" i="1" smtClean="0">
                                    <a:latin typeface="Cambria Math" panose="02040503050406030204" pitchFamily="18" charset="0"/>
                                  </a:rPr>
                                  <m:t>𝑖</m:t>
                                </m:r>
                              </m:sup>
                            </m:sSup>
                          </m:sub>
                        </m:sSub>
                        <m:r>
                          <a:rPr lang="en-US" sz="2000" b="0" i="1" smtClean="0">
                            <a:latin typeface="Cambria Math" panose="02040503050406030204" pitchFamily="18" charset="0"/>
                          </a:rPr>
                          <m:t>𝐻</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𝑑</m:t>
                            </m:r>
                          </m:e>
                          <m:sub>
                            <m:r>
                              <a:rPr lang="en-US" sz="2000" b="0" i="1" smtClean="0">
                                <a:latin typeface="Cambria Math" panose="02040503050406030204" pitchFamily="18" charset="0"/>
                              </a:rPr>
                              <m:t>𝑡</m:t>
                            </m:r>
                          </m:sub>
                        </m:sSub>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𝑞</m:t>
                            </m:r>
                          </m:e>
                          <m:sup>
                            <m:r>
                              <a:rPr lang="en-US" sz="2000" b="0" i="1" smtClean="0">
                                <a:latin typeface="Cambria Math" panose="02040503050406030204" pitchFamily="18" charset="0"/>
                              </a:rPr>
                              <m:t>𝑗</m:t>
                            </m:r>
                          </m:sup>
                        </m:sSup>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𝑘</m:t>
                                </m:r>
                              </m:sub>
                            </m:sSub>
                          </m:sub>
                        </m:sSub>
                        <m:sSub>
                          <m:sSubPr>
                            <m:ctrlPr>
                              <a:rPr lang="en-US" sz="2000" b="0" i="1" smtClean="0">
                                <a:latin typeface="Cambria Math" panose="02040503050406030204" pitchFamily="18" charset="0"/>
                              </a:rPr>
                            </m:ctrlPr>
                          </m:sSub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r>
                                  <a:rPr lang="en-US" sz="2000" b="0" i="1" smtClean="0">
                                    <a:latin typeface="Cambria Math" panose="02040503050406030204" pitchFamily="18" charset="0"/>
                                  </a:rPr>
                                  <m:t>𝑝</m:t>
                                </m:r>
                              </m:sub>
                            </m:sSub>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𝐻</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𝑑</m:t>
                            </m:r>
                          </m:e>
                          <m:sub>
                            <m:r>
                              <a:rPr lang="en-US" sz="2000" b="0" i="1" smtClean="0">
                                <a:latin typeface="Cambria Math" panose="02040503050406030204" pitchFamily="18" charset="0"/>
                              </a:rPr>
                              <m:t>𝑡</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𝑘</m:t>
                            </m:r>
                          </m:sub>
                        </m:sSub>
                        <m:r>
                          <a:rPr lang="en-US" sz="2000" i="1">
                            <a:latin typeface="Cambria Math" panose="02040503050406030204" pitchFamily="18" charset="0"/>
                          </a:rPr>
                          <m:t>𝜕</m:t>
                        </m:r>
                      </m:e>
                      <m:sub>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𝑞</m:t>
                            </m:r>
                          </m:e>
                          <m:sup>
                            <m:r>
                              <a:rPr lang="en-US" sz="2000" b="0" i="1" smtClean="0">
                                <a:latin typeface="Cambria Math" panose="02040503050406030204" pitchFamily="18" charset="0"/>
                              </a:rPr>
                              <m:t>𝑗</m:t>
                            </m:r>
                          </m:sup>
                        </m:sSup>
                      </m:sub>
                    </m:sSub>
                    <m:r>
                      <a:rPr lang="en-US" sz="2000" b="0" i="1" smtClean="0">
                        <a:latin typeface="Cambria Math" panose="02040503050406030204" pitchFamily="18" charset="0"/>
                      </a:rPr>
                      <m:t> </m:t>
                    </m:r>
                  </m:oMath>
                </a14:m>
                <a:endParaRPr lang="en-US" sz="2000"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𝑎</m:t>
                          </m:r>
                        </m:e>
                        <m:sup>
                          <m:r>
                            <a:rPr lang="en-US" sz="2000" b="0" i="1" smtClean="0">
                              <a:latin typeface="Cambria Math" panose="02040503050406030204" pitchFamily="18" charset="0"/>
                            </a:rPr>
                            <m:t>𝑖</m:t>
                          </m:r>
                        </m:sup>
                      </m:sSup>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m:t>
                          </m:r>
                        </m:e>
                        <m:sub>
                          <m:sSup>
                            <m:sSupPr>
                              <m:ctrlPr>
                                <a:rPr lang="en-US" sz="2000" i="1">
                                  <a:latin typeface="Cambria Math" panose="02040503050406030204" pitchFamily="18" charset="0"/>
                                </a:rPr>
                              </m:ctrlPr>
                            </m:sSupPr>
                            <m:e>
                              <m:r>
                                <a:rPr lang="en-US" sz="2000" b="0" i="1" smtClean="0">
                                  <a:latin typeface="Cambria Math" panose="02040503050406030204" pitchFamily="18" charset="0"/>
                                </a:rPr>
                                <m:t>𝑝</m:t>
                              </m:r>
                            </m:e>
                            <m:sup>
                              <m:r>
                                <a:rPr lang="en-US" sz="2000" i="1">
                                  <a:latin typeface="Cambria Math" panose="02040503050406030204" pitchFamily="18" charset="0"/>
                                </a:rPr>
                                <m:t>𝑖</m:t>
                              </m:r>
                            </m:sup>
                          </m:sSup>
                        </m:sub>
                      </m:sSub>
                      <m:r>
                        <a:rPr lang="en-US" sz="2000" b="0" i="1" smtClean="0">
                          <a:latin typeface="Cambria Math" panose="02040503050406030204" pitchFamily="18" charset="0"/>
                        </a:rPr>
                        <m:t>𝐻</m:t>
                      </m:r>
                      <m:sSub>
                        <m:sSubPr>
                          <m:ctrlPr>
                            <a:rPr lang="en-US" sz="2000" i="1">
                              <a:latin typeface="Cambria Math" panose="02040503050406030204" pitchFamily="18" charset="0"/>
                            </a:rPr>
                          </m:ctrlPr>
                        </m:sSubPr>
                        <m:e>
                          <m:r>
                            <a:rPr lang="en-US" sz="2000" i="1">
                              <a:latin typeface="Cambria Math" panose="02040503050406030204" pitchFamily="18" charset="0"/>
                            </a:rPr>
                            <m:t>𝜕</m:t>
                          </m:r>
                        </m:e>
                        <m:sub>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𝑗</m:t>
                              </m:r>
                            </m:sub>
                          </m:sSub>
                        </m:sub>
                      </m:sSub>
                      <m:r>
                        <a:rPr lang="en-US" sz="2000" b="0" i="1" smtClean="0">
                          <a:latin typeface="Cambria Math" panose="02040503050406030204" pitchFamily="18" charset="0"/>
                        </a:rPr>
                        <m:t>𝐻</m:t>
                      </m:r>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m:t>
                          </m:r>
                        </m:e>
                        <m:sub>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b="0" i="1" smtClean="0">
                                  <a:latin typeface="Cambria Math" panose="02040503050406030204" pitchFamily="18" charset="0"/>
                                </a:rPr>
                                <m:t>𝑘</m:t>
                              </m:r>
                            </m:sub>
                          </m:sSub>
                        </m:sub>
                      </m:sSub>
                      <m:sSub>
                        <m:sSubPr>
                          <m:ctrlPr>
                            <a:rPr lang="en-US" sz="2000" i="1">
                              <a:latin typeface="Cambria Math" panose="02040503050406030204" pitchFamily="18" charset="0"/>
                            </a:rPr>
                          </m:ctrlPr>
                        </m:sSubPr>
                        <m:e>
                          <m:r>
                            <a:rPr lang="en-US" sz="2000" i="1">
                              <a:latin typeface="Cambria Math" panose="02040503050406030204" pitchFamily="18" charset="0"/>
                            </a:rPr>
                            <m:t>𝜕</m:t>
                          </m:r>
                        </m:e>
                        <m:sub>
                          <m:sSub>
                            <m:sSubPr>
                              <m:ctrlPr>
                                <a:rPr lang="en-US" sz="2000" i="1" smtClean="0">
                                  <a:latin typeface="Cambria Math" panose="02040503050406030204" pitchFamily="18" charset="0"/>
                                </a:rPr>
                              </m:ctrlPr>
                            </m:sSubPr>
                            <m:e>
                              <m:r>
                                <a:rPr lang="en-US" sz="2000" i="1">
                                  <a:latin typeface="Cambria Math" panose="02040503050406030204" pitchFamily="18" charset="0"/>
                                </a:rPr>
                                <m:t>𝑝</m:t>
                              </m:r>
                            </m:e>
                            <m:sub>
                              <m:r>
                                <a:rPr lang="en-US" sz="2000" b="0" i="1" smtClean="0">
                                  <a:latin typeface="Cambria Math" panose="02040503050406030204" pitchFamily="18" charset="0"/>
                                </a:rPr>
                                <m:t>𝑖</m:t>
                              </m:r>
                            </m:sub>
                          </m:sSub>
                        </m:sub>
                      </m:sSub>
                      <m:r>
                        <a:rPr lang="en-US" sz="2000" b="0" i="1" smtClean="0">
                          <a:latin typeface="Cambria Math" panose="02040503050406030204" pitchFamily="18" charset="0"/>
                        </a:rPr>
                        <m:t>𝐻</m:t>
                      </m:r>
                      <m:sSub>
                        <m:sSubPr>
                          <m:ctrlPr>
                            <a:rPr lang="en-US" sz="2000" i="1">
                              <a:latin typeface="Cambria Math" panose="02040503050406030204" pitchFamily="18" charset="0"/>
                            </a:rPr>
                          </m:ctrlPr>
                        </m:sSubPr>
                        <m:e>
                          <m:r>
                            <a:rPr lang="en-US" sz="2000" i="1">
                              <a:latin typeface="Cambria Math" panose="02040503050406030204" pitchFamily="18" charset="0"/>
                            </a:rPr>
                            <m:t>𝜕</m:t>
                          </m:r>
                        </m:e>
                        <m:sub>
                          <m:sSup>
                            <m:sSupPr>
                              <m:ctrlPr>
                                <a:rPr lang="en-US" sz="2000" i="1">
                                  <a:latin typeface="Cambria Math" panose="02040503050406030204" pitchFamily="18" charset="0"/>
                                </a:rPr>
                              </m:ctrlPr>
                            </m:sSupPr>
                            <m:e>
                              <m:r>
                                <a:rPr lang="en-US" sz="2000" b="0" i="1" smtClean="0">
                                  <a:latin typeface="Cambria Math" panose="02040503050406030204" pitchFamily="18" charset="0"/>
                                </a:rPr>
                                <m:t>𝑞</m:t>
                              </m:r>
                            </m:e>
                            <m:sup>
                              <m:r>
                                <a:rPr lang="en-US" sz="2000" b="0" i="1" smtClean="0">
                                  <a:latin typeface="Cambria Math" panose="02040503050406030204" pitchFamily="18" charset="0"/>
                                </a:rPr>
                                <m:t>𝑘</m:t>
                              </m:r>
                            </m:sup>
                          </m:sSup>
                        </m:sub>
                      </m:sSub>
                      <m:r>
                        <a:rPr lang="en-US" sz="2000" b="0" i="1" smtClean="0">
                          <a:latin typeface="Cambria Math" panose="02040503050406030204" pitchFamily="18" charset="0"/>
                        </a:rPr>
                        <m:t>𝐻</m:t>
                      </m:r>
                    </m:oMath>
                  </m:oMathPara>
                </a14:m>
                <a:endParaRPr lang="en-US" sz="2000" dirty="0"/>
              </a:p>
            </p:txBody>
          </p:sp>
        </mc:Choice>
        <mc:Fallback>
          <p:sp>
            <p:nvSpPr>
              <p:cNvPr id="5" name="TextBox 4">
                <a:extLst>
                  <a:ext uri="{FF2B5EF4-FFF2-40B4-BE49-F238E27FC236}">
                    <a16:creationId xmlns:a16="http://schemas.microsoft.com/office/drawing/2014/main" id="{7BAE9FBA-E641-70A3-9EE4-C04B80E85C91}"/>
                  </a:ext>
                </a:extLst>
              </p:cNvPr>
              <p:cNvSpPr txBox="1">
                <a:spLocks noRot="1" noChangeAspect="1" noMove="1" noResize="1" noEditPoints="1" noAdjustHandles="1" noChangeArrowheads="1" noChangeShapeType="1" noTextEdit="1"/>
              </p:cNvSpPr>
              <p:nvPr/>
            </p:nvSpPr>
            <p:spPr>
              <a:xfrm>
                <a:off x="746894" y="768134"/>
                <a:ext cx="9409448" cy="1176091"/>
              </a:xfrm>
              <a:prstGeom prst="rect">
                <a:avLst/>
              </a:prstGeom>
              <a:blipFill>
                <a:blip r:embed="rId5"/>
                <a:stretch>
                  <a:fillRect t="-2128" b="-1064"/>
                </a:stretch>
              </a:blipFill>
            </p:spPr>
            <p:txBody>
              <a:bodyPr/>
              <a:lstStyle/>
              <a:p>
                <a:r>
                  <a:rPr lang="en-US">
                    <a:noFill/>
                  </a:rPr>
                  <a:t> </a:t>
                </a:r>
              </a:p>
            </p:txBody>
          </p:sp>
        </mc:Fallback>
      </mc:AlternateContent>
      <p:sp>
        <p:nvSpPr>
          <p:cNvPr id="8" name="Freeform 7">
            <a:extLst>
              <a:ext uri="{FF2B5EF4-FFF2-40B4-BE49-F238E27FC236}">
                <a16:creationId xmlns:a16="http://schemas.microsoft.com/office/drawing/2014/main" id="{39C1F917-2F63-56F0-9C45-075254997ABC}"/>
              </a:ext>
            </a:extLst>
          </p:cNvPr>
          <p:cNvSpPr/>
          <p:nvPr/>
        </p:nvSpPr>
        <p:spPr>
          <a:xfrm>
            <a:off x="10798696" y="737896"/>
            <a:ext cx="1148292" cy="1164160"/>
          </a:xfrm>
          <a:custGeom>
            <a:avLst/>
            <a:gdLst>
              <a:gd name="connsiteX0" fmla="*/ 659232 w 1148292"/>
              <a:gd name="connsiteY0" fmla="*/ 0 h 1164160"/>
              <a:gd name="connsiteX1" fmla="*/ 744083 w 1148292"/>
              <a:gd name="connsiteY1" fmla="*/ 23623 h 1164160"/>
              <a:gd name="connsiteX2" fmla="*/ 1148292 w 1148292"/>
              <a:gd name="connsiteY2" fmla="*/ 570568 h 1164160"/>
              <a:gd name="connsiteX3" fmla="*/ 486473 w 1148292"/>
              <a:gd name="connsiteY3" fmla="*/ 1164160 h 1164160"/>
              <a:gd name="connsiteX4" fmla="*/ 18496 w 1148292"/>
              <a:gd name="connsiteY4" fmla="*/ 990301 h 1164160"/>
              <a:gd name="connsiteX5" fmla="*/ 0 w 1148292"/>
              <a:gd name="connsiteY5" fmla="*/ 970195 h 1164160"/>
              <a:gd name="connsiteX6" fmla="*/ 62319 w 1148292"/>
              <a:gd name="connsiteY6" fmla="*/ 902451 h 1164160"/>
              <a:gd name="connsiteX7" fmla="*/ 175347 w 1148292"/>
              <a:gd name="connsiteY7" fmla="*/ 570568 h 1164160"/>
              <a:gd name="connsiteX8" fmla="*/ 172759 w 1148292"/>
              <a:gd name="connsiteY8" fmla="*/ 547546 h 1164160"/>
              <a:gd name="connsiteX9" fmla="*/ 257611 w 1148292"/>
              <a:gd name="connsiteY9" fmla="*/ 523922 h 1164160"/>
              <a:gd name="connsiteX10" fmla="*/ 648374 w 1148292"/>
              <a:gd name="connsiteY10" fmla="*/ 96607 h 1164160"/>
              <a:gd name="connsiteX11" fmla="*/ 659232 w 1148292"/>
              <a:gd name="connsiteY11" fmla="*/ 0 h 1164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48292" h="1164160">
                <a:moveTo>
                  <a:pt x="659232" y="0"/>
                </a:moveTo>
                <a:lnTo>
                  <a:pt x="744083" y="23623"/>
                </a:lnTo>
                <a:cubicBezTo>
                  <a:pt x="981620" y="113735"/>
                  <a:pt x="1148292" y="324694"/>
                  <a:pt x="1148292" y="570568"/>
                </a:cubicBezTo>
                <a:cubicBezTo>
                  <a:pt x="1148292" y="898400"/>
                  <a:pt x="851986" y="1164160"/>
                  <a:pt x="486473" y="1164160"/>
                </a:cubicBezTo>
                <a:cubicBezTo>
                  <a:pt x="303716" y="1164160"/>
                  <a:pt x="138262" y="1097720"/>
                  <a:pt x="18496" y="990301"/>
                </a:cubicBezTo>
                <a:lnTo>
                  <a:pt x="0" y="970195"/>
                </a:lnTo>
                <a:lnTo>
                  <a:pt x="62319" y="902451"/>
                </a:lnTo>
                <a:cubicBezTo>
                  <a:pt x="133679" y="807713"/>
                  <a:pt x="175347" y="693505"/>
                  <a:pt x="175347" y="570568"/>
                </a:cubicBezTo>
                <a:lnTo>
                  <a:pt x="172759" y="547546"/>
                </a:lnTo>
                <a:lnTo>
                  <a:pt x="257611" y="523922"/>
                </a:lnTo>
                <a:cubicBezTo>
                  <a:pt x="455558" y="448828"/>
                  <a:pt x="604294" y="289814"/>
                  <a:pt x="648374" y="96607"/>
                </a:cubicBezTo>
                <a:lnTo>
                  <a:pt x="659232" y="0"/>
                </a:lnTo>
                <a:close/>
              </a:path>
            </a:pathLst>
          </a:custGeom>
          <a:solidFill>
            <a:srgbClr val="7030A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TextBox 8">
            <a:extLst>
              <a:ext uri="{FF2B5EF4-FFF2-40B4-BE49-F238E27FC236}">
                <a16:creationId xmlns:a16="http://schemas.microsoft.com/office/drawing/2014/main" id="{E10C9827-B566-AF97-E853-3E66612EF570}"/>
              </a:ext>
            </a:extLst>
          </p:cNvPr>
          <p:cNvSpPr txBox="1"/>
          <p:nvPr/>
        </p:nvSpPr>
        <p:spPr>
          <a:xfrm>
            <a:off x="10850584" y="1203177"/>
            <a:ext cx="1212148" cy="586299"/>
          </a:xfrm>
          <a:prstGeom prst="rect">
            <a:avLst/>
          </a:prstGeom>
          <a:noFill/>
        </p:spPr>
        <p:txBody>
          <a:bodyPr wrap="square" rtlCol="0">
            <a:spAutoFit/>
          </a:bodyPr>
          <a:lstStyle/>
          <a:p>
            <a:pPr algn="ctr"/>
            <a:r>
              <a:rPr lang="en-US" sz="1400" dirty="0"/>
              <a:t>Hamiltonian</a:t>
            </a:r>
          </a:p>
          <a:p>
            <a:pPr algn="ctr"/>
            <a:r>
              <a:rPr lang="en-US" sz="1400" dirty="0"/>
              <a:t>Systems</a:t>
            </a:r>
          </a:p>
        </p:txBody>
      </p:sp>
    </p:spTree>
    <p:extLst>
      <p:ext uri="{BB962C8B-B14F-4D97-AF65-F5344CB8AC3E}">
        <p14:creationId xmlns:p14="http://schemas.microsoft.com/office/powerpoint/2010/main" val="2794510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34CE4AC-6551-B384-8F49-AF0E944028E7}"/>
              </a:ext>
            </a:extLst>
          </p:cNvPr>
          <p:cNvSpPr>
            <a:spLocks noGrp="1"/>
          </p:cNvSpPr>
          <p:nvPr>
            <p:ph type="ftr" sz="quarter" idx="11"/>
          </p:nvPr>
        </p:nvSpPr>
        <p:spPr/>
        <p:txBody>
          <a:bodyPr/>
          <a:lstStyle/>
          <a:p>
            <a:r>
              <a:rPr lang="en-US"/>
              <a:t>Gabriele Carcassi - University of Michigan</a:t>
            </a:r>
          </a:p>
        </p:txBody>
      </p:sp>
      <p:sp>
        <p:nvSpPr>
          <p:cNvPr id="3" name="Slide Number Placeholder 2">
            <a:extLst>
              <a:ext uri="{FF2B5EF4-FFF2-40B4-BE49-F238E27FC236}">
                <a16:creationId xmlns:a16="http://schemas.microsoft.com/office/drawing/2014/main" id="{143A1E82-6D7D-6407-EC9C-B976EF793310}"/>
              </a:ext>
            </a:extLst>
          </p:cNvPr>
          <p:cNvSpPr>
            <a:spLocks noGrp="1"/>
          </p:cNvSpPr>
          <p:nvPr>
            <p:ph type="sldNum" sz="quarter" idx="12"/>
          </p:nvPr>
        </p:nvSpPr>
        <p:spPr/>
        <p:txBody>
          <a:bodyPr/>
          <a:lstStyle/>
          <a:p>
            <a:fld id="{F47845EA-7733-40EE-B074-20032348B727}" type="slidenum">
              <a:rPr lang="en-US" smtClean="0"/>
              <a:t>11</a:t>
            </a:fld>
            <a:endParaRPr lang="en-US"/>
          </a:p>
        </p:txBody>
      </p:sp>
      <p:sp>
        <p:nvSpPr>
          <p:cNvPr id="6" name="TextBox 5">
            <a:extLst>
              <a:ext uri="{FF2B5EF4-FFF2-40B4-BE49-F238E27FC236}">
                <a16:creationId xmlns:a16="http://schemas.microsoft.com/office/drawing/2014/main" id="{95AC0750-542C-B026-AC64-E38192332B9E}"/>
              </a:ext>
            </a:extLst>
          </p:cNvPr>
          <p:cNvSpPr txBox="1"/>
          <p:nvPr/>
        </p:nvSpPr>
        <p:spPr>
          <a:xfrm>
            <a:off x="105746" y="268156"/>
            <a:ext cx="9409448" cy="707886"/>
          </a:xfrm>
          <a:prstGeom prst="rect">
            <a:avLst/>
          </a:prstGeom>
          <a:noFill/>
        </p:spPr>
        <p:txBody>
          <a:bodyPr wrap="square" rtlCol="0">
            <a:spAutoFit/>
          </a:bodyPr>
          <a:lstStyle/>
          <a:p>
            <a:r>
              <a:rPr lang="en-US" sz="2000" dirty="0"/>
              <a:t>Now let us see if we can express acceleration as a function of position and velocity for Hamiltonian systems: </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FF766592-6416-A071-EEDF-EF7C3EC59B0D}"/>
                  </a:ext>
                </a:extLst>
              </p:cNvPr>
              <p:cNvSpPr txBox="1"/>
              <p:nvPr/>
            </p:nvSpPr>
            <p:spPr>
              <a:xfrm>
                <a:off x="214857" y="1932294"/>
                <a:ext cx="9435548" cy="3558923"/>
              </a:xfrm>
              <a:prstGeom prst="rect">
                <a:avLst/>
              </a:prstGeom>
              <a:noFill/>
            </p:spPr>
            <p:txBody>
              <a:bodyPr wrap="square" rtlCol="0">
                <a:spAutoFit/>
              </a:bodyPr>
              <a:lstStyle/>
              <a:p>
                <a:pPr>
                  <a:lnSpc>
                    <a:spcPct val="200000"/>
                  </a:lnSpc>
                </a:pPr>
                <a:r>
                  <a:rPr lang="en-US" dirty="0"/>
                  <a:t>Acceleration is always an explicit function of position and momentum not position and velocity. To change the expression, we need to be and to write the momentum as a function of position and velocity. The Hamiltonian equations give us a way to express  velocity as an expression of position and momentum, so we just need this expression to be invertible.</a:t>
                </a:r>
              </a:p>
              <a:p>
                <a:pPr>
                  <a:lnSpc>
                    <a:spcPct val="200000"/>
                  </a:lnSpc>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𝑗</m:t>
                              </m:r>
                            </m:sup>
                          </m:sSup>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e>
                        <m:sub>
                          <m:r>
                            <a:rPr lang="en-US" b="0" i="1" smtClean="0">
                              <a:latin typeface="Cambria Math" panose="02040503050406030204" pitchFamily="18" charset="0"/>
                            </a:rPr>
                            <m:t>𝑗</m:t>
                          </m:r>
                        </m:sub>
                      </m:sSub>
                      <m:r>
                        <a:rPr lang="en-US" b="0" i="1" smtClean="0">
                          <a:latin typeface="Cambria Math" panose="02040503050406030204" pitchFamily="18" charset="0"/>
                        </a:rPr>
                        <m:t>𝐻</m:t>
                      </m:r>
                      <m:r>
                        <a:rPr lang="en-US" b="0" i="1" smtClean="0">
                          <a:latin typeface="Cambria Math" panose="02040503050406030204" pitchFamily="18" charset="0"/>
                        </a:rPr>
                        <m:t>|≠0</m:t>
                      </m:r>
                    </m:oMath>
                  </m:oMathPara>
                </a14:m>
                <a:endParaRPr lang="en-US" dirty="0"/>
              </a:p>
              <a:p>
                <a:pPr>
                  <a:lnSpc>
                    <a:spcPct val="200000"/>
                  </a:lnSpc>
                </a:pPr>
                <a:r>
                  <a:rPr lang="en-US" dirty="0"/>
                  <a:t>However, this is not a requirement of Hamiltonian systems.</a:t>
                </a:r>
              </a:p>
            </p:txBody>
          </p:sp>
        </mc:Choice>
        <mc:Fallback>
          <p:sp>
            <p:nvSpPr>
              <p:cNvPr id="7" name="TextBox 6">
                <a:extLst>
                  <a:ext uri="{FF2B5EF4-FFF2-40B4-BE49-F238E27FC236}">
                    <a16:creationId xmlns:a16="http://schemas.microsoft.com/office/drawing/2014/main" id="{FF766592-6416-A071-EEDF-EF7C3EC59B0D}"/>
                  </a:ext>
                </a:extLst>
              </p:cNvPr>
              <p:cNvSpPr txBox="1">
                <a:spLocks noRot="1" noChangeAspect="1" noMove="1" noResize="1" noEditPoints="1" noAdjustHandles="1" noChangeArrowheads="1" noChangeShapeType="1" noTextEdit="1"/>
              </p:cNvSpPr>
              <p:nvPr/>
            </p:nvSpPr>
            <p:spPr>
              <a:xfrm>
                <a:off x="214857" y="1932294"/>
                <a:ext cx="9435548" cy="3558923"/>
              </a:xfrm>
              <a:prstGeom prst="rect">
                <a:avLst/>
              </a:prstGeom>
              <a:blipFill>
                <a:blip r:embed="rId3"/>
                <a:stretch>
                  <a:fillRect l="-538" b="-1779"/>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FEC7FB72-E51D-EA31-257E-50AE9FBD35C4}"/>
              </a:ext>
            </a:extLst>
          </p:cNvPr>
          <p:cNvGrpSpPr/>
          <p:nvPr/>
        </p:nvGrpSpPr>
        <p:grpSpPr>
          <a:xfrm>
            <a:off x="9650405" y="121281"/>
            <a:ext cx="2296582" cy="1780774"/>
            <a:chOff x="2152990" y="605117"/>
            <a:chExt cx="6346135" cy="5486400"/>
          </a:xfrm>
        </p:grpSpPr>
        <p:sp>
          <p:nvSpPr>
            <p:cNvPr id="16" name="Oval 15">
              <a:extLst>
                <a:ext uri="{FF2B5EF4-FFF2-40B4-BE49-F238E27FC236}">
                  <a16:creationId xmlns:a16="http://schemas.microsoft.com/office/drawing/2014/main" id="{0F04A316-D0B8-3390-68C4-1287A9D89B41}"/>
                </a:ext>
              </a:extLst>
            </p:cNvPr>
            <p:cNvSpPr/>
            <p:nvPr/>
          </p:nvSpPr>
          <p:spPr>
            <a:xfrm>
              <a:off x="4841525" y="2433917"/>
              <a:ext cx="3657600" cy="3657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Oval 16">
              <a:extLst>
                <a:ext uri="{FF2B5EF4-FFF2-40B4-BE49-F238E27FC236}">
                  <a16:creationId xmlns:a16="http://schemas.microsoft.com/office/drawing/2014/main" id="{90093812-DCA9-A49B-F63C-00B567C64603}"/>
                </a:ext>
              </a:extLst>
            </p:cNvPr>
            <p:cNvSpPr/>
            <p:nvPr/>
          </p:nvSpPr>
          <p:spPr>
            <a:xfrm>
              <a:off x="2152990" y="2433917"/>
              <a:ext cx="3657600" cy="3657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Oval 17">
              <a:extLst>
                <a:ext uri="{FF2B5EF4-FFF2-40B4-BE49-F238E27FC236}">
                  <a16:creationId xmlns:a16="http://schemas.microsoft.com/office/drawing/2014/main" id="{5B44A2F5-D3A0-75FD-3AE0-1CA40B3E21D1}"/>
                </a:ext>
              </a:extLst>
            </p:cNvPr>
            <p:cNvSpPr/>
            <p:nvPr/>
          </p:nvSpPr>
          <p:spPr>
            <a:xfrm>
              <a:off x="3497258" y="605117"/>
              <a:ext cx="3657600" cy="3657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19" name="Freeform 18">
            <a:extLst>
              <a:ext uri="{FF2B5EF4-FFF2-40B4-BE49-F238E27FC236}">
                <a16:creationId xmlns:a16="http://schemas.microsoft.com/office/drawing/2014/main" id="{41656B0B-9156-882F-AE12-6ECB1F9C49E0}"/>
              </a:ext>
            </a:extLst>
          </p:cNvPr>
          <p:cNvSpPr/>
          <p:nvPr/>
        </p:nvSpPr>
        <p:spPr>
          <a:xfrm>
            <a:off x="9650405" y="737895"/>
            <a:ext cx="1148291" cy="1164161"/>
          </a:xfrm>
          <a:custGeom>
            <a:avLst/>
            <a:gdLst>
              <a:gd name="connsiteX0" fmla="*/ 489061 w 1148291"/>
              <a:gd name="connsiteY0" fmla="*/ 0 h 1164161"/>
              <a:gd name="connsiteX1" fmla="*/ 499919 w 1148291"/>
              <a:gd name="connsiteY1" fmla="*/ 96608 h 1164161"/>
              <a:gd name="connsiteX2" fmla="*/ 890682 w 1148291"/>
              <a:gd name="connsiteY2" fmla="*/ 523923 h 1164161"/>
              <a:gd name="connsiteX3" fmla="*/ 975533 w 1148291"/>
              <a:gd name="connsiteY3" fmla="*/ 547546 h 1164161"/>
              <a:gd name="connsiteX4" fmla="*/ 972945 w 1148291"/>
              <a:gd name="connsiteY4" fmla="*/ 570569 h 1164161"/>
              <a:gd name="connsiteX5" fmla="*/ 1085973 w 1148291"/>
              <a:gd name="connsiteY5" fmla="*/ 902452 h 1164161"/>
              <a:gd name="connsiteX6" fmla="*/ 1148291 w 1148291"/>
              <a:gd name="connsiteY6" fmla="*/ 970196 h 1164161"/>
              <a:gd name="connsiteX7" fmla="*/ 1129796 w 1148291"/>
              <a:gd name="connsiteY7" fmla="*/ 990302 h 1164161"/>
              <a:gd name="connsiteX8" fmla="*/ 661819 w 1148291"/>
              <a:gd name="connsiteY8" fmla="*/ 1164161 h 1164161"/>
              <a:gd name="connsiteX9" fmla="*/ 0 w 1148291"/>
              <a:gd name="connsiteY9" fmla="*/ 570569 h 1164161"/>
              <a:gd name="connsiteX10" fmla="*/ 404209 w 1148291"/>
              <a:gd name="connsiteY10" fmla="*/ 23624 h 1164161"/>
              <a:gd name="connsiteX11" fmla="*/ 489061 w 1148291"/>
              <a:gd name="connsiteY11" fmla="*/ 0 h 1164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48291" h="1164161">
                <a:moveTo>
                  <a:pt x="489061" y="0"/>
                </a:moveTo>
                <a:lnTo>
                  <a:pt x="499919" y="96608"/>
                </a:lnTo>
                <a:cubicBezTo>
                  <a:pt x="543999" y="289815"/>
                  <a:pt x="692735" y="448829"/>
                  <a:pt x="890682" y="523923"/>
                </a:cubicBezTo>
                <a:lnTo>
                  <a:pt x="975533" y="547546"/>
                </a:lnTo>
                <a:lnTo>
                  <a:pt x="972945" y="570569"/>
                </a:lnTo>
                <a:cubicBezTo>
                  <a:pt x="972945" y="693506"/>
                  <a:pt x="1014613" y="807714"/>
                  <a:pt x="1085973" y="902452"/>
                </a:cubicBezTo>
                <a:lnTo>
                  <a:pt x="1148291" y="970196"/>
                </a:lnTo>
                <a:lnTo>
                  <a:pt x="1129796" y="990302"/>
                </a:lnTo>
                <a:cubicBezTo>
                  <a:pt x="1010030" y="1097721"/>
                  <a:pt x="844575" y="1164161"/>
                  <a:pt x="661819" y="1164161"/>
                </a:cubicBezTo>
                <a:cubicBezTo>
                  <a:pt x="296306" y="1164161"/>
                  <a:pt x="0" y="898401"/>
                  <a:pt x="0" y="570569"/>
                </a:cubicBezTo>
                <a:cubicBezTo>
                  <a:pt x="0" y="324695"/>
                  <a:pt x="166672" y="113736"/>
                  <a:pt x="404209" y="23624"/>
                </a:cubicBezTo>
                <a:lnTo>
                  <a:pt x="489061" y="0"/>
                </a:lnTo>
                <a:close/>
              </a:path>
            </a:pathLst>
          </a:custGeom>
          <a:solidFill>
            <a:srgbClr val="008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2A63DC5A-231F-C88A-5D79-84E089F48BFA}"/>
              </a:ext>
            </a:extLst>
          </p:cNvPr>
          <p:cNvSpPr/>
          <p:nvPr/>
        </p:nvSpPr>
        <p:spPr>
          <a:xfrm>
            <a:off x="10798696" y="714872"/>
            <a:ext cx="659232" cy="570570"/>
          </a:xfrm>
          <a:custGeom>
            <a:avLst/>
            <a:gdLst>
              <a:gd name="connsiteX0" fmla="*/ 486473 w 659232"/>
              <a:gd name="connsiteY0" fmla="*/ 0 h 570570"/>
              <a:gd name="connsiteX1" fmla="*/ 619853 w 659232"/>
              <a:gd name="connsiteY1" fmla="*/ 12060 h 570570"/>
              <a:gd name="connsiteX2" fmla="*/ 659232 w 659232"/>
              <a:gd name="connsiteY2" fmla="*/ 23024 h 570570"/>
              <a:gd name="connsiteX3" fmla="*/ 648374 w 659232"/>
              <a:gd name="connsiteY3" fmla="*/ 119631 h 570570"/>
              <a:gd name="connsiteX4" fmla="*/ 257611 w 659232"/>
              <a:gd name="connsiteY4" fmla="*/ 546946 h 570570"/>
              <a:gd name="connsiteX5" fmla="*/ 172759 w 659232"/>
              <a:gd name="connsiteY5" fmla="*/ 570570 h 570570"/>
              <a:gd name="connsiteX6" fmla="*/ 161901 w 659232"/>
              <a:gd name="connsiteY6" fmla="*/ 473962 h 570570"/>
              <a:gd name="connsiteX7" fmla="*/ 62319 w 659232"/>
              <a:gd name="connsiteY7" fmla="*/ 261709 h 570570"/>
              <a:gd name="connsiteX8" fmla="*/ 0 w 659232"/>
              <a:gd name="connsiteY8" fmla="*/ 193965 h 570570"/>
              <a:gd name="connsiteX9" fmla="*/ 18496 w 659232"/>
              <a:gd name="connsiteY9" fmla="*/ 173859 h 570570"/>
              <a:gd name="connsiteX10" fmla="*/ 486473 w 659232"/>
              <a:gd name="connsiteY10" fmla="*/ 0 h 570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9232" h="570570">
                <a:moveTo>
                  <a:pt x="486473" y="0"/>
                </a:moveTo>
                <a:cubicBezTo>
                  <a:pt x="532162" y="0"/>
                  <a:pt x="576770" y="4152"/>
                  <a:pt x="619853" y="12060"/>
                </a:cubicBezTo>
                <a:lnTo>
                  <a:pt x="659232" y="23024"/>
                </a:lnTo>
                <a:lnTo>
                  <a:pt x="648374" y="119631"/>
                </a:lnTo>
                <a:cubicBezTo>
                  <a:pt x="604294" y="312838"/>
                  <a:pt x="455558" y="471852"/>
                  <a:pt x="257611" y="546946"/>
                </a:cubicBezTo>
                <a:lnTo>
                  <a:pt x="172759" y="570570"/>
                </a:lnTo>
                <a:lnTo>
                  <a:pt x="161901" y="473962"/>
                </a:lnTo>
                <a:cubicBezTo>
                  <a:pt x="144269" y="396680"/>
                  <a:pt x="109892" y="324868"/>
                  <a:pt x="62319" y="261709"/>
                </a:cubicBezTo>
                <a:lnTo>
                  <a:pt x="0" y="193965"/>
                </a:lnTo>
                <a:lnTo>
                  <a:pt x="18496" y="173859"/>
                </a:lnTo>
                <a:cubicBezTo>
                  <a:pt x="138262" y="66440"/>
                  <a:pt x="303716" y="0"/>
                  <a:pt x="486473" y="0"/>
                </a:cubicBezTo>
                <a:close/>
              </a:path>
            </a:pathLst>
          </a:custGeom>
          <a:solidFill>
            <a:srgbClr val="C0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ADF9535-6C67-743A-A998-A9A219671C64}"/>
              </a:ext>
            </a:extLst>
          </p:cNvPr>
          <p:cNvSpPr/>
          <p:nvPr/>
        </p:nvSpPr>
        <p:spPr>
          <a:xfrm>
            <a:off x="10136878" y="121281"/>
            <a:ext cx="1323638" cy="787556"/>
          </a:xfrm>
          <a:custGeom>
            <a:avLst/>
            <a:gdLst>
              <a:gd name="connsiteX0" fmla="*/ 661819 w 1323638"/>
              <a:gd name="connsiteY0" fmla="*/ 0 h 787556"/>
              <a:gd name="connsiteX1" fmla="*/ 1323638 w 1323638"/>
              <a:gd name="connsiteY1" fmla="*/ 593592 h 787556"/>
              <a:gd name="connsiteX2" fmla="*/ 1321050 w 1323638"/>
              <a:gd name="connsiteY2" fmla="*/ 616615 h 787556"/>
              <a:gd name="connsiteX3" fmla="*/ 1281671 w 1323638"/>
              <a:gd name="connsiteY3" fmla="*/ 605651 h 787556"/>
              <a:gd name="connsiteX4" fmla="*/ 1148291 w 1323638"/>
              <a:gd name="connsiteY4" fmla="*/ 593591 h 787556"/>
              <a:gd name="connsiteX5" fmla="*/ 680314 w 1323638"/>
              <a:gd name="connsiteY5" fmla="*/ 767450 h 787556"/>
              <a:gd name="connsiteX6" fmla="*/ 661818 w 1323638"/>
              <a:gd name="connsiteY6" fmla="*/ 787556 h 787556"/>
              <a:gd name="connsiteX7" fmla="*/ 643323 w 1323638"/>
              <a:gd name="connsiteY7" fmla="*/ 767450 h 787556"/>
              <a:gd name="connsiteX8" fmla="*/ 175346 w 1323638"/>
              <a:gd name="connsiteY8" fmla="*/ 593591 h 787556"/>
              <a:gd name="connsiteX9" fmla="*/ 41966 w 1323638"/>
              <a:gd name="connsiteY9" fmla="*/ 605651 h 787556"/>
              <a:gd name="connsiteX10" fmla="*/ 2588 w 1323638"/>
              <a:gd name="connsiteY10" fmla="*/ 616614 h 787556"/>
              <a:gd name="connsiteX11" fmla="*/ 0 w 1323638"/>
              <a:gd name="connsiteY11" fmla="*/ 593592 h 787556"/>
              <a:gd name="connsiteX12" fmla="*/ 661819 w 1323638"/>
              <a:gd name="connsiteY12" fmla="*/ 0 h 787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23638" h="787556">
                <a:moveTo>
                  <a:pt x="661819" y="0"/>
                </a:moveTo>
                <a:cubicBezTo>
                  <a:pt x="1027332" y="0"/>
                  <a:pt x="1323638" y="265760"/>
                  <a:pt x="1323638" y="593592"/>
                </a:cubicBezTo>
                <a:lnTo>
                  <a:pt x="1321050" y="616615"/>
                </a:lnTo>
                <a:lnTo>
                  <a:pt x="1281671" y="605651"/>
                </a:lnTo>
                <a:cubicBezTo>
                  <a:pt x="1238588" y="597743"/>
                  <a:pt x="1193980" y="593591"/>
                  <a:pt x="1148291" y="593591"/>
                </a:cubicBezTo>
                <a:cubicBezTo>
                  <a:pt x="965534" y="593591"/>
                  <a:pt x="800080" y="660031"/>
                  <a:pt x="680314" y="767450"/>
                </a:cubicBezTo>
                <a:lnTo>
                  <a:pt x="661818" y="787556"/>
                </a:lnTo>
                <a:lnTo>
                  <a:pt x="643323" y="767450"/>
                </a:lnTo>
                <a:cubicBezTo>
                  <a:pt x="523557" y="660031"/>
                  <a:pt x="358102" y="593591"/>
                  <a:pt x="175346" y="593591"/>
                </a:cubicBezTo>
                <a:cubicBezTo>
                  <a:pt x="129657" y="593591"/>
                  <a:pt x="85049" y="597743"/>
                  <a:pt x="41966" y="605651"/>
                </a:cubicBezTo>
                <a:lnTo>
                  <a:pt x="2588" y="616614"/>
                </a:lnTo>
                <a:lnTo>
                  <a:pt x="0" y="593592"/>
                </a:lnTo>
                <a:cubicBezTo>
                  <a:pt x="0" y="265760"/>
                  <a:pt x="296306" y="0"/>
                  <a:pt x="661819" y="0"/>
                </a:cubicBezTo>
                <a:close/>
              </a:path>
            </a:pathLst>
          </a:custGeom>
          <a:solidFill>
            <a:srgbClr val="C0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TextBox 23">
            <a:extLst>
              <a:ext uri="{FF2B5EF4-FFF2-40B4-BE49-F238E27FC236}">
                <a16:creationId xmlns:a16="http://schemas.microsoft.com/office/drawing/2014/main" id="{BD16BED6-1252-D2EC-721D-BC5A40DA067F}"/>
              </a:ext>
            </a:extLst>
          </p:cNvPr>
          <p:cNvSpPr txBox="1"/>
          <p:nvPr/>
        </p:nvSpPr>
        <p:spPr>
          <a:xfrm>
            <a:off x="9555609" y="1190841"/>
            <a:ext cx="1270854" cy="586299"/>
          </a:xfrm>
          <a:prstGeom prst="rect">
            <a:avLst/>
          </a:prstGeom>
          <a:noFill/>
        </p:spPr>
        <p:txBody>
          <a:bodyPr wrap="square" rtlCol="0">
            <a:spAutoFit/>
          </a:bodyPr>
          <a:lstStyle/>
          <a:p>
            <a:pPr algn="ctr"/>
            <a:r>
              <a:rPr lang="en-US" sz="1400" dirty="0"/>
              <a:t>Newtonian</a:t>
            </a:r>
          </a:p>
          <a:p>
            <a:pPr algn="ctr"/>
            <a:r>
              <a:rPr lang="en-US" sz="1400" dirty="0"/>
              <a:t>Systems</a:t>
            </a:r>
          </a:p>
        </p:txBody>
      </p:sp>
      <p:sp>
        <p:nvSpPr>
          <p:cNvPr id="26" name="TextBox 25">
            <a:extLst>
              <a:ext uri="{FF2B5EF4-FFF2-40B4-BE49-F238E27FC236}">
                <a16:creationId xmlns:a16="http://schemas.microsoft.com/office/drawing/2014/main" id="{DCFA65DC-77AF-8711-2F78-FE83E70CA570}"/>
              </a:ext>
            </a:extLst>
          </p:cNvPr>
          <p:cNvSpPr txBox="1"/>
          <p:nvPr/>
        </p:nvSpPr>
        <p:spPr>
          <a:xfrm>
            <a:off x="10272087" y="244914"/>
            <a:ext cx="1053217" cy="523220"/>
          </a:xfrm>
          <a:prstGeom prst="rect">
            <a:avLst/>
          </a:prstGeom>
          <a:noFill/>
        </p:spPr>
        <p:txBody>
          <a:bodyPr wrap="square" rtlCol="0">
            <a:spAutoFit/>
          </a:bodyPr>
          <a:lstStyle/>
          <a:p>
            <a:pPr algn="ctr"/>
            <a:r>
              <a:rPr lang="en-US" sz="1400" dirty="0"/>
              <a:t>Lagrangian</a:t>
            </a:r>
          </a:p>
          <a:p>
            <a:pPr algn="ctr"/>
            <a:r>
              <a:rPr lang="en-US" sz="1400" dirty="0"/>
              <a:t>Systems</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D5019AFA-563A-0C0E-7F4B-E196CD898A25}"/>
                  </a:ext>
                </a:extLst>
              </p:cNvPr>
              <p:cNvSpPr txBox="1"/>
              <p:nvPr/>
            </p:nvSpPr>
            <p:spPr>
              <a:xfrm>
                <a:off x="887111" y="5521455"/>
                <a:ext cx="8091040" cy="670761"/>
              </a:xfrm>
              <a:prstGeom prst="rect">
                <a:avLst/>
              </a:prstGeom>
              <a:noFill/>
            </p:spPr>
            <p:txBody>
              <a:bodyPr wrap="square" rtlCol="0">
                <a:spAutoFit/>
              </a:bodyPr>
              <a:lstStyle/>
              <a:p>
                <a:pPr>
                  <a:lnSpc>
                    <a:spcPct val="150000"/>
                  </a:lnSpc>
                </a:pPr>
                <a14:m>
                  <m:oMath xmlns:m="http://schemas.openxmlformats.org/officeDocument/2006/math">
                    <m:r>
                      <a:rPr lang="en-US" sz="2800" b="0" i="1" smtClean="0">
                        <a:solidFill>
                          <a:schemeClr val="accent6">
                            <a:lumMod val="75000"/>
                          </a:schemeClr>
                        </a:solidFill>
                        <a:latin typeface="Cambria Math" panose="02040503050406030204" pitchFamily="18" charset="0"/>
                      </a:rPr>
                      <m:t>⇒</m:t>
                    </m:r>
                  </m:oMath>
                </a14:m>
                <a:r>
                  <a:rPr lang="en-US" sz="2800" dirty="0">
                    <a:solidFill>
                      <a:schemeClr val="accent6">
                        <a:lumMod val="75000"/>
                      </a:schemeClr>
                    </a:solidFill>
                  </a:rPr>
                  <a:t>Not all Hamiltonian systems are Newtonian</a:t>
                </a:r>
              </a:p>
            </p:txBody>
          </p:sp>
        </mc:Choice>
        <mc:Fallback>
          <p:sp>
            <p:nvSpPr>
              <p:cNvPr id="4" name="TextBox 3">
                <a:extLst>
                  <a:ext uri="{FF2B5EF4-FFF2-40B4-BE49-F238E27FC236}">
                    <a16:creationId xmlns:a16="http://schemas.microsoft.com/office/drawing/2014/main" id="{D5019AFA-563A-0C0E-7F4B-E196CD898A25}"/>
                  </a:ext>
                </a:extLst>
              </p:cNvPr>
              <p:cNvSpPr txBox="1">
                <a:spLocks noRot="1" noChangeAspect="1" noMove="1" noResize="1" noEditPoints="1" noAdjustHandles="1" noChangeArrowheads="1" noChangeShapeType="1" noTextEdit="1"/>
              </p:cNvSpPr>
              <p:nvPr/>
            </p:nvSpPr>
            <p:spPr>
              <a:xfrm>
                <a:off x="887111" y="5521455"/>
                <a:ext cx="8091040" cy="670761"/>
              </a:xfrm>
              <a:prstGeom prst="rect">
                <a:avLst/>
              </a:prstGeom>
              <a:blipFill>
                <a:blip r:embed="rId4"/>
                <a:stretch>
                  <a:fillRect l="-157" b="-2407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7BAE9FBA-E641-70A3-9EE4-C04B80E85C91}"/>
                  </a:ext>
                </a:extLst>
              </p:cNvPr>
              <p:cNvSpPr txBox="1"/>
              <p:nvPr/>
            </p:nvSpPr>
            <p:spPr>
              <a:xfrm>
                <a:off x="746894" y="768134"/>
                <a:ext cx="9409448" cy="1176091"/>
              </a:xfrm>
              <a:prstGeom prst="rect">
                <a:avLst/>
              </a:prstGeom>
              <a:noFill/>
            </p:spPr>
            <p:txBody>
              <a:bodyPr wrap="square" rtlCol="0">
                <a:spAutoFit/>
              </a:bodyPr>
              <a:lstStyle/>
              <a:p>
                <a:pPr algn="ctr"/>
                <a:r>
                  <a:rPr lang="en-US" sz="2000" dirty="0"/>
                  <a:t>From the Hamiltonian equations: </a:t>
                </a:r>
                <a14:m>
                  <m:oMath xmlns:m="http://schemas.openxmlformats.org/officeDocument/2006/math">
                    <m:sSub>
                      <m:sSubPr>
                        <m:ctrlPr>
                          <a:rPr lang="en-US" sz="2000" i="1" smtClean="0">
                            <a:latin typeface="Cambria Math" panose="02040503050406030204" pitchFamily="18" charset="0"/>
                          </a:rPr>
                        </m:ctrlPr>
                      </m:sSubPr>
                      <m:e>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𝑎</m:t>
                            </m:r>
                          </m:e>
                          <m:sup>
                            <m:r>
                              <a:rPr lang="en-US" sz="2000" b="0" i="1" smtClean="0">
                                <a:latin typeface="Cambria Math" panose="02040503050406030204" pitchFamily="18" charset="0"/>
                              </a:rPr>
                              <m:t>𝑖</m:t>
                            </m:r>
                          </m:sup>
                        </m:sSup>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𝑑</m:t>
                            </m:r>
                          </m:e>
                          <m:sub>
                            <m:r>
                              <a:rPr lang="en-US" sz="2000" b="0" i="1" smtClean="0">
                                <a:latin typeface="Cambria Math" panose="02040503050406030204" pitchFamily="18" charset="0"/>
                              </a:rPr>
                              <m:t>𝑡</m:t>
                            </m:r>
                          </m:sub>
                        </m:sSub>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𝑣</m:t>
                            </m:r>
                          </m:e>
                          <m:sup>
                            <m:r>
                              <a:rPr lang="en-US" sz="2000" b="0" i="1" smtClean="0">
                                <a:latin typeface="Cambria Math" panose="02040503050406030204" pitchFamily="18" charset="0"/>
                              </a:rPr>
                              <m:t>𝑖</m:t>
                            </m:r>
                          </m:sup>
                        </m:sSup>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𝑑</m:t>
                            </m:r>
                          </m:e>
                          <m:sub>
                            <m:r>
                              <a:rPr lang="en-US" sz="2000" b="0" i="1" smtClean="0">
                                <a:latin typeface="Cambria Math" panose="02040503050406030204" pitchFamily="18" charset="0"/>
                              </a:rPr>
                              <m:t>𝑡</m:t>
                            </m:r>
                          </m:sub>
                        </m:sSub>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𝑞</m:t>
                            </m:r>
                          </m:e>
                          <m:sup>
                            <m:r>
                              <a:rPr lang="en-US" sz="2000" b="0" i="1" smtClean="0">
                                <a:latin typeface="Cambria Math" panose="02040503050406030204" pitchFamily="18" charset="0"/>
                              </a:rPr>
                              <m:t>𝑖</m:t>
                            </m:r>
                          </m:sup>
                        </m:sSup>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𝑑</m:t>
                            </m:r>
                          </m:e>
                          <m:sub>
                            <m:r>
                              <a:rPr lang="en-US" sz="2000" b="0" i="1" smtClean="0">
                                <a:latin typeface="Cambria Math" panose="02040503050406030204" pitchFamily="18" charset="0"/>
                              </a:rPr>
                              <m:t>𝑡</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𝑞</m:t>
                                </m:r>
                              </m:e>
                              <m:sup>
                                <m:r>
                                  <a:rPr lang="en-US" sz="2000" b="0" i="1" smtClean="0">
                                    <a:latin typeface="Cambria Math" panose="02040503050406030204" pitchFamily="18" charset="0"/>
                                  </a:rPr>
                                  <m:t>𝑖</m:t>
                                </m:r>
                              </m:sup>
                            </m:sSup>
                          </m:sub>
                        </m:sSub>
                        <m:r>
                          <a:rPr lang="en-US" sz="2000" b="0" i="1" smtClean="0">
                            <a:latin typeface="Cambria Math" panose="02040503050406030204" pitchFamily="18" charset="0"/>
                          </a:rPr>
                          <m:t>𝐻</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𝑞</m:t>
                                </m:r>
                              </m:e>
                              <m:sup>
                                <m:r>
                                  <a:rPr lang="en-US" sz="2000" b="0" i="1" smtClean="0">
                                    <a:latin typeface="Cambria Math" panose="02040503050406030204" pitchFamily="18" charset="0"/>
                                  </a:rPr>
                                  <m:t>𝑗</m:t>
                                </m:r>
                              </m:sup>
                            </m:sSup>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𝑝</m:t>
                                </m:r>
                              </m:e>
                              <m:sup>
                                <m:r>
                                  <a:rPr lang="en-US" sz="2000" b="0" i="1" smtClean="0">
                                    <a:latin typeface="Cambria Math" panose="02040503050406030204" pitchFamily="18" charset="0"/>
                                  </a:rPr>
                                  <m:t>𝑖</m:t>
                                </m:r>
                              </m:sup>
                            </m:sSup>
                          </m:sub>
                        </m:sSub>
                        <m:r>
                          <a:rPr lang="en-US" sz="2000" b="0" i="1" smtClean="0">
                            <a:latin typeface="Cambria Math" panose="02040503050406030204" pitchFamily="18" charset="0"/>
                          </a:rPr>
                          <m:t>𝐻</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𝑑</m:t>
                            </m:r>
                          </m:e>
                          <m:sub>
                            <m:r>
                              <a:rPr lang="en-US" sz="2000" b="0" i="1" smtClean="0">
                                <a:latin typeface="Cambria Math" panose="02040503050406030204" pitchFamily="18" charset="0"/>
                              </a:rPr>
                              <m:t>𝑡</m:t>
                            </m:r>
                          </m:sub>
                        </m:sSub>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𝑞</m:t>
                            </m:r>
                          </m:e>
                          <m:sup>
                            <m:r>
                              <a:rPr lang="en-US" sz="2000" b="0" i="1" smtClean="0">
                                <a:latin typeface="Cambria Math" panose="02040503050406030204" pitchFamily="18" charset="0"/>
                              </a:rPr>
                              <m:t>𝑗</m:t>
                            </m:r>
                          </m:sup>
                        </m:sSup>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𝑘</m:t>
                                </m:r>
                              </m:sub>
                            </m:sSub>
                          </m:sub>
                        </m:sSub>
                        <m:sSub>
                          <m:sSubPr>
                            <m:ctrlPr>
                              <a:rPr lang="en-US" sz="2000" b="0" i="1" smtClean="0">
                                <a:latin typeface="Cambria Math" panose="02040503050406030204" pitchFamily="18" charset="0"/>
                              </a:rPr>
                            </m:ctrlPr>
                          </m:sSub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r>
                                  <a:rPr lang="en-US" sz="2000" b="0" i="1" smtClean="0">
                                    <a:latin typeface="Cambria Math" panose="02040503050406030204" pitchFamily="18" charset="0"/>
                                  </a:rPr>
                                  <m:t>𝑝</m:t>
                                </m:r>
                              </m:sub>
                            </m:sSub>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𝐻</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𝑑</m:t>
                            </m:r>
                          </m:e>
                          <m:sub>
                            <m:r>
                              <a:rPr lang="en-US" sz="2000" b="0" i="1" smtClean="0">
                                <a:latin typeface="Cambria Math" panose="02040503050406030204" pitchFamily="18" charset="0"/>
                              </a:rPr>
                              <m:t>𝑡</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𝑘</m:t>
                            </m:r>
                          </m:sub>
                        </m:sSub>
                        <m:r>
                          <a:rPr lang="en-US" sz="2000" i="1">
                            <a:latin typeface="Cambria Math" panose="02040503050406030204" pitchFamily="18" charset="0"/>
                          </a:rPr>
                          <m:t>𝜕</m:t>
                        </m:r>
                      </m:e>
                      <m:sub>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𝑞</m:t>
                            </m:r>
                          </m:e>
                          <m:sup>
                            <m:r>
                              <a:rPr lang="en-US" sz="2000" b="0" i="1" smtClean="0">
                                <a:latin typeface="Cambria Math" panose="02040503050406030204" pitchFamily="18" charset="0"/>
                              </a:rPr>
                              <m:t>𝑗</m:t>
                            </m:r>
                          </m:sup>
                        </m:sSup>
                      </m:sub>
                    </m:sSub>
                    <m:r>
                      <a:rPr lang="en-US" sz="2000" b="0" i="1" smtClean="0">
                        <a:latin typeface="Cambria Math" panose="02040503050406030204" pitchFamily="18" charset="0"/>
                      </a:rPr>
                      <m:t> </m:t>
                    </m:r>
                  </m:oMath>
                </a14:m>
                <a:endParaRPr lang="en-US" sz="2000"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𝑎</m:t>
                          </m:r>
                        </m:e>
                        <m:sup>
                          <m:r>
                            <a:rPr lang="en-US" sz="2000" b="0" i="1" smtClean="0">
                              <a:latin typeface="Cambria Math" panose="02040503050406030204" pitchFamily="18" charset="0"/>
                            </a:rPr>
                            <m:t>𝑖</m:t>
                          </m:r>
                        </m:sup>
                      </m:sSup>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m:t>
                          </m:r>
                        </m:e>
                        <m:sub>
                          <m:sSup>
                            <m:sSupPr>
                              <m:ctrlPr>
                                <a:rPr lang="en-US" sz="2000" i="1">
                                  <a:latin typeface="Cambria Math" panose="02040503050406030204" pitchFamily="18" charset="0"/>
                                </a:rPr>
                              </m:ctrlPr>
                            </m:sSupPr>
                            <m:e>
                              <m:r>
                                <a:rPr lang="en-US" sz="2000" b="0" i="1" smtClean="0">
                                  <a:latin typeface="Cambria Math" panose="02040503050406030204" pitchFamily="18" charset="0"/>
                                </a:rPr>
                                <m:t>𝑝</m:t>
                              </m:r>
                            </m:e>
                            <m:sup>
                              <m:r>
                                <a:rPr lang="en-US" sz="2000" i="1">
                                  <a:latin typeface="Cambria Math" panose="02040503050406030204" pitchFamily="18" charset="0"/>
                                </a:rPr>
                                <m:t>𝑖</m:t>
                              </m:r>
                            </m:sup>
                          </m:sSup>
                        </m:sub>
                      </m:sSub>
                      <m:r>
                        <a:rPr lang="en-US" sz="2000" b="0" i="1" smtClean="0">
                          <a:latin typeface="Cambria Math" panose="02040503050406030204" pitchFamily="18" charset="0"/>
                        </a:rPr>
                        <m:t>𝐻</m:t>
                      </m:r>
                      <m:sSub>
                        <m:sSubPr>
                          <m:ctrlPr>
                            <a:rPr lang="en-US" sz="2000" i="1">
                              <a:latin typeface="Cambria Math" panose="02040503050406030204" pitchFamily="18" charset="0"/>
                            </a:rPr>
                          </m:ctrlPr>
                        </m:sSubPr>
                        <m:e>
                          <m:r>
                            <a:rPr lang="en-US" sz="2000" i="1">
                              <a:latin typeface="Cambria Math" panose="02040503050406030204" pitchFamily="18" charset="0"/>
                            </a:rPr>
                            <m:t>𝜕</m:t>
                          </m:r>
                        </m:e>
                        <m:sub>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𝑗</m:t>
                              </m:r>
                            </m:sub>
                          </m:sSub>
                        </m:sub>
                      </m:sSub>
                      <m:r>
                        <a:rPr lang="en-US" sz="2000" b="0" i="1" smtClean="0">
                          <a:latin typeface="Cambria Math" panose="02040503050406030204" pitchFamily="18" charset="0"/>
                        </a:rPr>
                        <m:t>𝐻</m:t>
                      </m:r>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m:t>
                          </m:r>
                        </m:e>
                        <m:sub>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b="0" i="1" smtClean="0">
                                  <a:latin typeface="Cambria Math" panose="02040503050406030204" pitchFamily="18" charset="0"/>
                                </a:rPr>
                                <m:t>𝑘</m:t>
                              </m:r>
                            </m:sub>
                          </m:sSub>
                        </m:sub>
                      </m:sSub>
                      <m:sSub>
                        <m:sSubPr>
                          <m:ctrlPr>
                            <a:rPr lang="en-US" sz="2000" i="1">
                              <a:latin typeface="Cambria Math" panose="02040503050406030204" pitchFamily="18" charset="0"/>
                            </a:rPr>
                          </m:ctrlPr>
                        </m:sSubPr>
                        <m:e>
                          <m:r>
                            <a:rPr lang="en-US" sz="2000" i="1">
                              <a:latin typeface="Cambria Math" panose="02040503050406030204" pitchFamily="18" charset="0"/>
                            </a:rPr>
                            <m:t>𝜕</m:t>
                          </m:r>
                        </m:e>
                        <m:sub>
                          <m:sSub>
                            <m:sSubPr>
                              <m:ctrlPr>
                                <a:rPr lang="en-US" sz="2000" i="1" smtClean="0">
                                  <a:latin typeface="Cambria Math" panose="02040503050406030204" pitchFamily="18" charset="0"/>
                                </a:rPr>
                              </m:ctrlPr>
                            </m:sSubPr>
                            <m:e>
                              <m:r>
                                <a:rPr lang="en-US" sz="2000" i="1">
                                  <a:latin typeface="Cambria Math" panose="02040503050406030204" pitchFamily="18" charset="0"/>
                                </a:rPr>
                                <m:t>𝑝</m:t>
                              </m:r>
                            </m:e>
                            <m:sub>
                              <m:r>
                                <a:rPr lang="en-US" sz="2000" b="0" i="1" smtClean="0">
                                  <a:latin typeface="Cambria Math" panose="02040503050406030204" pitchFamily="18" charset="0"/>
                                </a:rPr>
                                <m:t>𝑖</m:t>
                              </m:r>
                            </m:sub>
                          </m:sSub>
                        </m:sub>
                      </m:sSub>
                      <m:r>
                        <a:rPr lang="en-US" sz="2000" b="0" i="1" smtClean="0">
                          <a:latin typeface="Cambria Math" panose="02040503050406030204" pitchFamily="18" charset="0"/>
                        </a:rPr>
                        <m:t>𝐻</m:t>
                      </m:r>
                      <m:sSub>
                        <m:sSubPr>
                          <m:ctrlPr>
                            <a:rPr lang="en-US" sz="2000" i="1">
                              <a:latin typeface="Cambria Math" panose="02040503050406030204" pitchFamily="18" charset="0"/>
                            </a:rPr>
                          </m:ctrlPr>
                        </m:sSubPr>
                        <m:e>
                          <m:r>
                            <a:rPr lang="en-US" sz="2000" i="1">
                              <a:latin typeface="Cambria Math" panose="02040503050406030204" pitchFamily="18" charset="0"/>
                            </a:rPr>
                            <m:t>𝜕</m:t>
                          </m:r>
                        </m:e>
                        <m:sub>
                          <m:sSup>
                            <m:sSupPr>
                              <m:ctrlPr>
                                <a:rPr lang="en-US" sz="2000" i="1">
                                  <a:latin typeface="Cambria Math" panose="02040503050406030204" pitchFamily="18" charset="0"/>
                                </a:rPr>
                              </m:ctrlPr>
                            </m:sSupPr>
                            <m:e>
                              <m:r>
                                <a:rPr lang="en-US" sz="2000" b="0" i="1" smtClean="0">
                                  <a:latin typeface="Cambria Math" panose="02040503050406030204" pitchFamily="18" charset="0"/>
                                </a:rPr>
                                <m:t>𝑞</m:t>
                              </m:r>
                            </m:e>
                            <m:sup>
                              <m:r>
                                <a:rPr lang="en-US" sz="2000" b="0" i="1" smtClean="0">
                                  <a:latin typeface="Cambria Math" panose="02040503050406030204" pitchFamily="18" charset="0"/>
                                </a:rPr>
                                <m:t>𝑘</m:t>
                              </m:r>
                            </m:sup>
                          </m:sSup>
                        </m:sub>
                      </m:sSub>
                      <m:r>
                        <a:rPr lang="en-US" sz="2000" b="0" i="1" smtClean="0">
                          <a:latin typeface="Cambria Math" panose="02040503050406030204" pitchFamily="18" charset="0"/>
                        </a:rPr>
                        <m:t>𝐻</m:t>
                      </m:r>
                    </m:oMath>
                  </m:oMathPara>
                </a14:m>
                <a:endParaRPr lang="en-US" sz="2000" dirty="0"/>
              </a:p>
            </p:txBody>
          </p:sp>
        </mc:Choice>
        <mc:Fallback>
          <p:sp>
            <p:nvSpPr>
              <p:cNvPr id="5" name="TextBox 4">
                <a:extLst>
                  <a:ext uri="{FF2B5EF4-FFF2-40B4-BE49-F238E27FC236}">
                    <a16:creationId xmlns:a16="http://schemas.microsoft.com/office/drawing/2014/main" id="{7BAE9FBA-E641-70A3-9EE4-C04B80E85C91}"/>
                  </a:ext>
                </a:extLst>
              </p:cNvPr>
              <p:cNvSpPr txBox="1">
                <a:spLocks noRot="1" noChangeAspect="1" noMove="1" noResize="1" noEditPoints="1" noAdjustHandles="1" noChangeArrowheads="1" noChangeShapeType="1" noTextEdit="1"/>
              </p:cNvSpPr>
              <p:nvPr/>
            </p:nvSpPr>
            <p:spPr>
              <a:xfrm>
                <a:off x="746894" y="768134"/>
                <a:ext cx="9409448" cy="1176091"/>
              </a:xfrm>
              <a:prstGeom prst="rect">
                <a:avLst/>
              </a:prstGeom>
              <a:blipFill>
                <a:blip r:embed="rId5"/>
                <a:stretch>
                  <a:fillRect t="-2128" b="-1064"/>
                </a:stretch>
              </a:blipFill>
            </p:spPr>
            <p:txBody>
              <a:bodyPr/>
              <a:lstStyle/>
              <a:p>
                <a:r>
                  <a:rPr lang="en-US">
                    <a:noFill/>
                  </a:rPr>
                  <a:t> </a:t>
                </a:r>
              </a:p>
            </p:txBody>
          </p:sp>
        </mc:Fallback>
      </mc:AlternateContent>
      <p:sp>
        <p:nvSpPr>
          <p:cNvPr id="8" name="Freeform 7">
            <a:extLst>
              <a:ext uri="{FF2B5EF4-FFF2-40B4-BE49-F238E27FC236}">
                <a16:creationId xmlns:a16="http://schemas.microsoft.com/office/drawing/2014/main" id="{39C1F917-2F63-56F0-9C45-075254997ABC}"/>
              </a:ext>
            </a:extLst>
          </p:cNvPr>
          <p:cNvSpPr/>
          <p:nvPr/>
        </p:nvSpPr>
        <p:spPr>
          <a:xfrm>
            <a:off x="10798696" y="737896"/>
            <a:ext cx="1148292" cy="1164160"/>
          </a:xfrm>
          <a:custGeom>
            <a:avLst/>
            <a:gdLst>
              <a:gd name="connsiteX0" fmla="*/ 659232 w 1148292"/>
              <a:gd name="connsiteY0" fmla="*/ 0 h 1164160"/>
              <a:gd name="connsiteX1" fmla="*/ 744083 w 1148292"/>
              <a:gd name="connsiteY1" fmla="*/ 23623 h 1164160"/>
              <a:gd name="connsiteX2" fmla="*/ 1148292 w 1148292"/>
              <a:gd name="connsiteY2" fmla="*/ 570568 h 1164160"/>
              <a:gd name="connsiteX3" fmla="*/ 486473 w 1148292"/>
              <a:gd name="connsiteY3" fmla="*/ 1164160 h 1164160"/>
              <a:gd name="connsiteX4" fmla="*/ 18496 w 1148292"/>
              <a:gd name="connsiteY4" fmla="*/ 990301 h 1164160"/>
              <a:gd name="connsiteX5" fmla="*/ 0 w 1148292"/>
              <a:gd name="connsiteY5" fmla="*/ 970195 h 1164160"/>
              <a:gd name="connsiteX6" fmla="*/ 62319 w 1148292"/>
              <a:gd name="connsiteY6" fmla="*/ 902451 h 1164160"/>
              <a:gd name="connsiteX7" fmla="*/ 175347 w 1148292"/>
              <a:gd name="connsiteY7" fmla="*/ 570568 h 1164160"/>
              <a:gd name="connsiteX8" fmla="*/ 172759 w 1148292"/>
              <a:gd name="connsiteY8" fmla="*/ 547546 h 1164160"/>
              <a:gd name="connsiteX9" fmla="*/ 257611 w 1148292"/>
              <a:gd name="connsiteY9" fmla="*/ 523922 h 1164160"/>
              <a:gd name="connsiteX10" fmla="*/ 648374 w 1148292"/>
              <a:gd name="connsiteY10" fmla="*/ 96607 h 1164160"/>
              <a:gd name="connsiteX11" fmla="*/ 659232 w 1148292"/>
              <a:gd name="connsiteY11" fmla="*/ 0 h 1164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48292" h="1164160">
                <a:moveTo>
                  <a:pt x="659232" y="0"/>
                </a:moveTo>
                <a:lnTo>
                  <a:pt x="744083" y="23623"/>
                </a:lnTo>
                <a:cubicBezTo>
                  <a:pt x="981620" y="113735"/>
                  <a:pt x="1148292" y="324694"/>
                  <a:pt x="1148292" y="570568"/>
                </a:cubicBezTo>
                <a:cubicBezTo>
                  <a:pt x="1148292" y="898400"/>
                  <a:pt x="851986" y="1164160"/>
                  <a:pt x="486473" y="1164160"/>
                </a:cubicBezTo>
                <a:cubicBezTo>
                  <a:pt x="303716" y="1164160"/>
                  <a:pt x="138262" y="1097720"/>
                  <a:pt x="18496" y="990301"/>
                </a:cubicBezTo>
                <a:lnTo>
                  <a:pt x="0" y="970195"/>
                </a:lnTo>
                <a:lnTo>
                  <a:pt x="62319" y="902451"/>
                </a:lnTo>
                <a:cubicBezTo>
                  <a:pt x="133679" y="807713"/>
                  <a:pt x="175347" y="693505"/>
                  <a:pt x="175347" y="570568"/>
                </a:cubicBezTo>
                <a:lnTo>
                  <a:pt x="172759" y="547546"/>
                </a:lnTo>
                <a:lnTo>
                  <a:pt x="257611" y="523922"/>
                </a:lnTo>
                <a:cubicBezTo>
                  <a:pt x="455558" y="448828"/>
                  <a:pt x="604294" y="289814"/>
                  <a:pt x="648374" y="96607"/>
                </a:cubicBezTo>
                <a:lnTo>
                  <a:pt x="659232" y="0"/>
                </a:lnTo>
                <a:close/>
              </a:path>
            </a:pathLst>
          </a:custGeom>
          <a:solidFill>
            <a:srgbClr val="008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TextBox 8">
            <a:extLst>
              <a:ext uri="{FF2B5EF4-FFF2-40B4-BE49-F238E27FC236}">
                <a16:creationId xmlns:a16="http://schemas.microsoft.com/office/drawing/2014/main" id="{E10C9827-B566-AF97-E853-3E66612EF570}"/>
              </a:ext>
            </a:extLst>
          </p:cNvPr>
          <p:cNvSpPr txBox="1"/>
          <p:nvPr/>
        </p:nvSpPr>
        <p:spPr>
          <a:xfrm>
            <a:off x="10850584" y="1203177"/>
            <a:ext cx="1212148" cy="586299"/>
          </a:xfrm>
          <a:prstGeom prst="rect">
            <a:avLst/>
          </a:prstGeom>
          <a:noFill/>
        </p:spPr>
        <p:txBody>
          <a:bodyPr wrap="square" rtlCol="0">
            <a:spAutoFit/>
          </a:bodyPr>
          <a:lstStyle/>
          <a:p>
            <a:pPr algn="ctr"/>
            <a:r>
              <a:rPr lang="en-US" sz="1400" dirty="0"/>
              <a:t>Hamiltonian</a:t>
            </a:r>
          </a:p>
          <a:p>
            <a:pPr algn="ctr"/>
            <a:r>
              <a:rPr lang="en-US" sz="1400" dirty="0"/>
              <a:t>Systems</a:t>
            </a:r>
          </a:p>
        </p:txBody>
      </p:sp>
    </p:spTree>
    <p:extLst>
      <p:ext uri="{BB962C8B-B14F-4D97-AF65-F5344CB8AC3E}">
        <p14:creationId xmlns:p14="http://schemas.microsoft.com/office/powerpoint/2010/main" val="2868716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3" name="Straight Connector 202">
            <a:extLst>
              <a:ext uri="{FF2B5EF4-FFF2-40B4-BE49-F238E27FC236}">
                <a16:creationId xmlns:a16="http://schemas.microsoft.com/office/drawing/2014/main" id="{5ECE224C-8826-784B-B1ED-D41F3459A342}"/>
              </a:ext>
            </a:extLst>
          </p:cNvPr>
          <p:cNvCxnSpPr>
            <a:cxnSpLocks/>
          </p:cNvCxnSpPr>
          <p:nvPr/>
        </p:nvCxnSpPr>
        <p:spPr>
          <a:xfrm>
            <a:off x="478482" y="3115110"/>
            <a:ext cx="91440" cy="91440"/>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571333E9-03AC-F27B-C947-EABE2258AEE7}"/>
              </a:ext>
            </a:extLst>
          </p:cNvPr>
          <p:cNvCxnSpPr>
            <a:cxnSpLocks/>
          </p:cNvCxnSpPr>
          <p:nvPr/>
        </p:nvCxnSpPr>
        <p:spPr>
          <a:xfrm rot="5400000">
            <a:off x="478482" y="3112571"/>
            <a:ext cx="91440" cy="91440"/>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9938F251-EF24-9DF1-1304-AF0BA866C993}"/>
              </a:ext>
            </a:extLst>
          </p:cNvPr>
          <p:cNvCxnSpPr>
            <a:cxnSpLocks/>
          </p:cNvCxnSpPr>
          <p:nvPr/>
        </p:nvCxnSpPr>
        <p:spPr>
          <a:xfrm>
            <a:off x="1227508" y="2847247"/>
            <a:ext cx="91440" cy="91440"/>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30F3C102-E440-6764-99EF-E6F8A2C7A8EF}"/>
              </a:ext>
            </a:extLst>
          </p:cNvPr>
          <p:cNvCxnSpPr>
            <a:cxnSpLocks/>
          </p:cNvCxnSpPr>
          <p:nvPr/>
        </p:nvCxnSpPr>
        <p:spPr>
          <a:xfrm rot="5400000">
            <a:off x="1227508" y="2844708"/>
            <a:ext cx="91440" cy="91440"/>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673ECFF4-A6E2-61D4-AEE8-917EE9ECADC2}"/>
              </a:ext>
            </a:extLst>
          </p:cNvPr>
          <p:cNvCxnSpPr>
            <a:cxnSpLocks/>
          </p:cNvCxnSpPr>
          <p:nvPr/>
        </p:nvCxnSpPr>
        <p:spPr>
          <a:xfrm>
            <a:off x="1967036" y="2849786"/>
            <a:ext cx="91440" cy="91440"/>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AC7DC21F-D92A-1B43-8A61-3DF3C24A5B70}"/>
              </a:ext>
            </a:extLst>
          </p:cNvPr>
          <p:cNvCxnSpPr>
            <a:cxnSpLocks/>
          </p:cNvCxnSpPr>
          <p:nvPr/>
        </p:nvCxnSpPr>
        <p:spPr>
          <a:xfrm rot="5400000">
            <a:off x="1967036" y="2847247"/>
            <a:ext cx="91440" cy="91440"/>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D058EEB8-E3E1-CDA1-3C2A-74749D86EE0B}"/>
              </a:ext>
            </a:extLst>
          </p:cNvPr>
          <p:cNvCxnSpPr>
            <a:cxnSpLocks/>
          </p:cNvCxnSpPr>
          <p:nvPr/>
        </p:nvCxnSpPr>
        <p:spPr>
          <a:xfrm>
            <a:off x="2706564" y="2852325"/>
            <a:ext cx="91440" cy="91440"/>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CC64C247-CDEB-288E-A4EB-DCB073C8D54D}"/>
              </a:ext>
            </a:extLst>
          </p:cNvPr>
          <p:cNvCxnSpPr>
            <a:cxnSpLocks/>
          </p:cNvCxnSpPr>
          <p:nvPr/>
        </p:nvCxnSpPr>
        <p:spPr>
          <a:xfrm rot="5400000">
            <a:off x="2706564" y="2849786"/>
            <a:ext cx="91440" cy="91440"/>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B7C0B1E0-653C-7598-3BF2-8AC09042F73C}"/>
              </a:ext>
            </a:extLst>
          </p:cNvPr>
          <p:cNvCxnSpPr>
            <a:cxnSpLocks/>
          </p:cNvCxnSpPr>
          <p:nvPr/>
        </p:nvCxnSpPr>
        <p:spPr>
          <a:xfrm>
            <a:off x="3446092" y="2854864"/>
            <a:ext cx="91440" cy="91440"/>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46C76A63-6186-43D1-1455-D10C01EDFC81}"/>
              </a:ext>
            </a:extLst>
          </p:cNvPr>
          <p:cNvCxnSpPr>
            <a:cxnSpLocks/>
          </p:cNvCxnSpPr>
          <p:nvPr/>
        </p:nvCxnSpPr>
        <p:spPr>
          <a:xfrm rot="5400000">
            <a:off x="3446092" y="2852325"/>
            <a:ext cx="91440" cy="91440"/>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0202CA4-19F2-C49B-291E-A9FF439C227B}"/>
              </a:ext>
            </a:extLst>
          </p:cNvPr>
          <p:cNvSpPr>
            <a:spLocks noGrp="1"/>
          </p:cNvSpPr>
          <p:nvPr>
            <p:ph type="ftr" sz="quarter" idx="11"/>
          </p:nvPr>
        </p:nvSpPr>
        <p:spPr/>
        <p:txBody>
          <a:bodyPr/>
          <a:lstStyle/>
          <a:p>
            <a:r>
              <a:rPr lang="en-US"/>
              <a:t>Gabriele Carcassi - University of Michigan</a:t>
            </a:r>
          </a:p>
        </p:txBody>
      </p:sp>
      <p:sp>
        <p:nvSpPr>
          <p:cNvPr id="3" name="Slide Number Placeholder 2">
            <a:extLst>
              <a:ext uri="{FF2B5EF4-FFF2-40B4-BE49-F238E27FC236}">
                <a16:creationId xmlns:a16="http://schemas.microsoft.com/office/drawing/2014/main" id="{30D67C1A-B13A-5801-A2AB-5653A8FDCBCE}"/>
              </a:ext>
            </a:extLst>
          </p:cNvPr>
          <p:cNvSpPr>
            <a:spLocks noGrp="1"/>
          </p:cNvSpPr>
          <p:nvPr>
            <p:ph type="sldNum" sz="quarter" idx="12"/>
          </p:nvPr>
        </p:nvSpPr>
        <p:spPr/>
        <p:txBody>
          <a:bodyPr/>
          <a:lstStyle/>
          <a:p>
            <a:fld id="{F47845EA-7733-40EE-B074-20032348B727}" type="slidenum">
              <a:rPr lang="en-US" smtClean="0"/>
              <a:t>12</a:t>
            </a:fld>
            <a:endParaRPr lang="en-US"/>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18DDEE87-721C-0B81-34B1-D36155A47000}"/>
                  </a:ext>
                </a:extLst>
              </p:cNvPr>
              <p:cNvSpPr txBox="1"/>
              <p:nvPr/>
            </p:nvSpPr>
            <p:spPr>
              <a:xfrm>
                <a:off x="119730" y="4421947"/>
                <a:ext cx="5333407" cy="792525"/>
              </a:xfrm>
              <a:prstGeom prst="rect">
                <a:avLst/>
              </a:prstGeom>
              <a:noFill/>
            </p:spPr>
            <p:txBody>
              <a:bodyPr wrap="square" rtlCol="0">
                <a:spAutoFit/>
              </a:bodyPr>
              <a:lstStyle/>
              <a:p>
                <a:pPr algn="ctr">
                  <a:lnSpc>
                    <a:spcPct val="150000"/>
                  </a:lnSpc>
                </a:pPr>
                <a:r>
                  <a:rPr lang="en-US" sz="1600" dirty="0">
                    <a:latin typeface="Cambria Math" panose="02040503050406030204" pitchFamily="18" charset="0"/>
                    <a:ea typeface="Cambria Math" panose="02040503050406030204" pitchFamily="18" charset="0"/>
                  </a:rPr>
                  <a:t>T</a:t>
                </a:r>
                <a:r>
                  <a:rPr lang="en-US" sz="1600" b="0" dirty="0">
                    <a:latin typeface="Cambria Math" panose="02040503050406030204" pitchFamily="18" charset="0"/>
                    <a:ea typeface="Cambria Math" panose="02040503050406030204" pitchFamily="18" charset="0"/>
                  </a:rPr>
                  <a:t>he phase-space diagram for a photon treated as a point particle and a plot of the Hamiltonian </a:t>
                </a:r>
                <a14:m>
                  <m:oMath xmlns:m="http://schemas.openxmlformats.org/officeDocument/2006/math">
                    <m:r>
                      <a:rPr lang="en-US" sz="1600" b="0" i="1" smtClean="0">
                        <a:latin typeface="Cambria Math" panose="02040503050406030204" pitchFamily="18" charset="0"/>
                        <a:ea typeface="Cambria Math" panose="02040503050406030204" pitchFamily="18" charset="0"/>
                      </a:rPr>
                      <m:t>𝐻</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𝑐</m:t>
                    </m:r>
                    <m:r>
                      <m:rPr>
                        <m:lit/>
                      </m:rP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𝑝</m:t>
                    </m:r>
                    <m:r>
                      <a:rPr lang="en-US" sz="1600" b="0" i="1" smtClean="0">
                        <a:latin typeface="Cambria Math" panose="02040503050406030204" pitchFamily="18" charset="0"/>
                        <a:ea typeface="Cambria Math" panose="02040503050406030204" pitchFamily="18" charset="0"/>
                      </a:rPr>
                      <m:t>|</m:t>
                    </m:r>
                  </m:oMath>
                </a14:m>
                <a:endParaRPr lang="en-US" sz="1600" b="0" dirty="0">
                  <a:latin typeface="Cambria Math" panose="02040503050406030204" pitchFamily="18" charset="0"/>
                  <a:ea typeface="Cambria Math" panose="02040503050406030204" pitchFamily="18" charset="0"/>
                </a:endParaRPr>
              </a:p>
            </p:txBody>
          </p:sp>
        </mc:Choice>
        <mc:Fallback>
          <p:sp>
            <p:nvSpPr>
              <p:cNvPr id="10" name="TextBox 9">
                <a:extLst>
                  <a:ext uri="{FF2B5EF4-FFF2-40B4-BE49-F238E27FC236}">
                    <a16:creationId xmlns:a16="http://schemas.microsoft.com/office/drawing/2014/main" id="{18DDEE87-721C-0B81-34B1-D36155A47000}"/>
                  </a:ext>
                </a:extLst>
              </p:cNvPr>
              <p:cNvSpPr txBox="1">
                <a:spLocks noRot="1" noChangeAspect="1" noMove="1" noResize="1" noEditPoints="1" noAdjustHandles="1" noChangeArrowheads="1" noChangeShapeType="1" noTextEdit="1"/>
              </p:cNvSpPr>
              <p:nvPr/>
            </p:nvSpPr>
            <p:spPr>
              <a:xfrm>
                <a:off x="119730" y="4421947"/>
                <a:ext cx="5333407" cy="792525"/>
              </a:xfrm>
              <a:prstGeom prst="rect">
                <a:avLst/>
              </a:prstGeom>
              <a:blipFill>
                <a:blip r:embed="rId3"/>
                <a:stretch>
                  <a:fillRect b="-7937"/>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C09470AD-2DB2-59F9-FEB0-2C153C10B5DE}"/>
              </a:ext>
            </a:extLst>
          </p:cNvPr>
          <p:cNvGrpSpPr/>
          <p:nvPr/>
        </p:nvGrpSpPr>
        <p:grpSpPr>
          <a:xfrm>
            <a:off x="9650405" y="121281"/>
            <a:ext cx="2296582" cy="1780774"/>
            <a:chOff x="2152990" y="605117"/>
            <a:chExt cx="6346135" cy="5486400"/>
          </a:xfrm>
        </p:grpSpPr>
        <p:sp>
          <p:nvSpPr>
            <p:cNvPr id="16" name="Oval 15">
              <a:extLst>
                <a:ext uri="{FF2B5EF4-FFF2-40B4-BE49-F238E27FC236}">
                  <a16:creationId xmlns:a16="http://schemas.microsoft.com/office/drawing/2014/main" id="{869485B7-C5A0-CE18-A9F1-F087C55033D1}"/>
                </a:ext>
              </a:extLst>
            </p:cNvPr>
            <p:cNvSpPr/>
            <p:nvPr/>
          </p:nvSpPr>
          <p:spPr>
            <a:xfrm>
              <a:off x="4841525" y="2433917"/>
              <a:ext cx="3657600" cy="3657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Oval 16">
              <a:extLst>
                <a:ext uri="{FF2B5EF4-FFF2-40B4-BE49-F238E27FC236}">
                  <a16:creationId xmlns:a16="http://schemas.microsoft.com/office/drawing/2014/main" id="{DFDC7817-19A4-0A37-3880-3E4C9FC4CDA7}"/>
                </a:ext>
              </a:extLst>
            </p:cNvPr>
            <p:cNvSpPr/>
            <p:nvPr/>
          </p:nvSpPr>
          <p:spPr>
            <a:xfrm>
              <a:off x="2152990" y="2433917"/>
              <a:ext cx="3657600" cy="3657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Oval 17">
              <a:extLst>
                <a:ext uri="{FF2B5EF4-FFF2-40B4-BE49-F238E27FC236}">
                  <a16:creationId xmlns:a16="http://schemas.microsoft.com/office/drawing/2014/main" id="{5D17ACB5-3528-AB42-F16D-87475D795EC4}"/>
                </a:ext>
              </a:extLst>
            </p:cNvPr>
            <p:cNvSpPr/>
            <p:nvPr/>
          </p:nvSpPr>
          <p:spPr>
            <a:xfrm>
              <a:off x="3497258" y="605117"/>
              <a:ext cx="3657600" cy="3657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21" name="Freeform 20">
            <a:extLst>
              <a:ext uri="{FF2B5EF4-FFF2-40B4-BE49-F238E27FC236}">
                <a16:creationId xmlns:a16="http://schemas.microsoft.com/office/drawing/2014/main" id="{746C1271-92DF-18D5-9EE7-2BF2C996E188}"/>
              </a:ext>
            </a:extLst>
          </p:cNvPr>
          <p:cNvSpPr/>
          <p:nvPr/>
        </p:nvSpPr>
        <p:spPr>
          <a:xfrm>
            <a:off x="9650405" y="737895"/>
            <a:ext cx="1148291" cy="1164161"/>
          </a:xfrm>
          <a:custGeom>
            <a:avLst/>
            <a:gdLst>
              <a:gd name="connsiteX0" fmla="*/ 489061 w 1148291"/>
              <a:gd name="connsiteY0" fmla="*/ 0 h 1164161"/>
              <a:gd name="connsiteX1" fmla="*/ 499919 w 1148291"/>
              <a:gd name="connsiteY1" fmla="*/ 96608 h 1164161"/>
              <a:gd name="connsiteX2" fmla="*/ 890682 w 1148291"/>
              <a:gd name="connsiteY2" fmla="*/ 523923 h 1164161"/>
              <a:gd name="connsiteX3" fmla="*/ 975533 w 1148291"/>
              <a:gd name="connsiteY3" fmla="*/ 547546 h 1164161"/>
              <a:gd name="connsiteX4" fmla="*/ 972945 w 1148291"/>
              <a:gd name="connsiteY4" fmla="*/ 570569 h 1164161"/>
              <a:gd name="connsiteX5" fmla="*/ 1085973 w 1148291"/>
              <a:gd name="connsiteY5" fmla="*/ 902452 h 1164161"/>
              <a:gd name="connsiteX6" fmla="*/ 1148291 w 1148291"/>
              <a:gd name="connsiteY6" fmla="*/ 970196 h 1164161"/>
              <a:gd name="connsiteX7" fmla="*/ 1129796 w 1148291"/>
              <a:gd name="connsiteY7" fmla="*/ 990302 h 1164161"/>
              <a:gd name="connsiteX8" fmla="*/ 661819 w 1148291"/>
              <a:gd name="connsiteY8" fmla="*/ 1164161 h 1164161"/>
              <a:gd name="connsiteX9" fmla="*/ 0 w 1148291"/>
              <a:gd name="connsiteY9" fmla="*/ 570569 h 1164161"/>
              <a:gd name="connsiteX10" fmla="*/ 404209 w 1148291"/>
              <a:gd name="connsiteY10" fmla="*/ 23624 h 1164161"/>
              <a:gd name="connsiteX11" fmla="*/ 489061 w 1148291"/>
              <a:gd name="connsiteY11" fmla="*/ 0 h 1164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48291" h="1164161">
                <a:moveTo>
                  <a:pt x="489061" y="0"/>
                </a:moveTo>
                <a:lnTo>
                  <a:pt x="499919" y="96608"/>
                </a:lnTo>
                <a:cubicBezTo>
                  <a:pt x="543999" y="289815"/>
                  <a:pt x="692735" y="448829"/>
                  <a:pt x="890682" y="523923"/>
                </a:cubicBezTo>
                <a:lnTo>
                  <a:pt x="975533" y="547546"/>
                </a:lnTo>
                <a:lnTo>
                  <a:pt x="972945" y="570569"/>
                </a:lnTo>
                <a:cubicBezTo>
                  <a:pt x="972945" y="693506"/>
                  <a:pt x="1014613" y="807714"/>
                  <a:pt x="1085973" y="902452"/>
                </a:cubicBezTo>
                <a:lnTo>
                  <a:pt x="1148291" y="970196"/>
                </a:lnTo>
                <a:lnTo>
                  <a:pt x="1129796" y="990302"/>
                </a:lnTo>
                <a:cubicBezTo>
                  <a:pt x="1010030" y="1097721"/>
                  <a:pt x="844575" y="1164161"/>
                  <a:pt x="661819" y="1164161"/>
                </a:cubicBezTo>
                <a:cubicBezTo>
                  <a:pt x="296306" y="1164161"/>
                  <a:pt x="0" y="898401"/>
                  <a:pt x="0" y="570569"/>
                </a:cubicBezTo>
                <a:cubicBezTo>
                  <a:pt x="0" y="324695"/>
                  <a:pt x="166672" y="113736"/>
                  <a:pt x="404209" y="23624"/>
                </a:cubicBezTo>
                <a:lnTo>
                  <a:pt x="489061" y="0"/>
                </a:lnTo>
                <a:close/>
              </a:path>
            </a:pathLst>
          </a:custGeom>
          <a:solidFill>
            <a:srgbClr val="008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D8292E2F-B467-C40F-2C06-9D14EC9DCDAC}"/>
              </a:ext>
            </a:extLst>
          </p:cNvPr>
          <p:cNvSpPr/>
          <p:nvPr/>
        </p:nvSpPr>
        <p:spPr>
          <a:xfrm>
            <a:off x="10798696" y="714872"/>
            <a:ext cx="659232" cy="570570"/>
          </a:xfrm>
          <a:custGeom>
            <a:avLst/>
            <a:gdLst>
              <a:gd name="connsiteX0" fmla="*/ 486473 w 659232"/>
              <a:gd name="connsiteY0" fmla="*/ 0 h 570570"/>
              <a:gd name="connsiteX1" fmla="*/ 619853 w 659232"/>
              <a:gd name="connsiteY1" fmla="*/ 12060 h 570570"/>
              <a:gd name="connsiteX2" fmla="*/ 659232 w 659232"/>
              <a:gd name="connsiteY2" fmla="*/ 23024 h 570570"/>
              <a:gd name="connsiteX3" fmla="*/ 648374 w 659232"/>
              <a:gd name="connsiteY3" fmla="*/ 119631 h 570570"/>
              <a:gd name="connsiteX4" fmla="*/ 257611 w 659232"/>
              <a:gd name="connsiteY4" fmla="*/ 546946 h 570570"/>
              <a:gd name="connsiteX5" fmla="*/ 172759 w 659232"/>
              <a:gd name="connsiteY5" fmla="*/ 570570 h 570570"/>
              <a:gd name="connsiteX6" fmla="*/ 161901 w 659232"/>
              <a:gd name="connsiteY6" fmla="*/ 473962 h 570570"/>
              <a:gd name="connsiteX7" fmla="*/ 62319 w 659232"/>
              <a:gd name="connsiteY7" fmla="*/ 261709 h 570570"/>
              <a:gd name="connsiteX8" fmla="*/ 0 w 659232"/>
              <a:gd name="connsiteY8" fmla="*/ 193965 h 570570"/>
              <a:gd name="connsiteX9" fmla="*/ 18496 w 659232"/>
              <a:gd name="connsiteY9" fmla="*/ 173859 h 570570"/>
              <a:gd name="connsiteX10" fmla="*/ 486473 w 659232"/>
              <a:gd name="connsiteY10" fmla="*/ 0 h 570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9232" h="570570">
                <a:moveTo>
                  <a:pt x="486473" y="0"/>
                </a:moveTo>
                <a:cubicBezTo>
                  <a:pt x="532162" y="0"/>
                  <a:pt x="576770" y="4152"/>
                  <a:pt x="619853" y="12060"/>
                </a:cubicBezTo>
                <a:lnTo>
                  <a:pt x="659232" y="23024"/>
                </a:lnTo>
                <a:lnTo>
                  <a:pt x="648374" y="119631"/>
                </a:lnTo>
                <a:cubicBezTo>
                  <a:pt x="604294" y="312838"/>
                  <a:pt x="455558" y="471852"/>
                  <a:pt x="257611" y="546946"/>
                </a:cubicBezTo>
                <a:lnTo>
                  <a:pt x="172759" y="570570"/>
                </a:lnTo>
                <a:lnTo>
                  <a:pt x="161901" y="473962"/>
                </a:lnTo>
                <a:cubicBezTo>
                  <a:pt x="144269" y="396680"/>
                  <a:pt x="109892" y="324868"/>
                  <a:pt x="62319" y="261709"/>
                </a:cubicBezTo>
                <a:lnTo>
                  <a:pt x="0" y="193965"/>
                </a:lnTo>
                <a:lnTo>
                  <a:pt x="18496" y="173859"/>
                </a:lnTo>
                <a:cubicBezTo>
                  <a:pt x="138262" y="66440"/>
                  <a:pt x="303716" y="0"/>
                  <a:pt x="486473" y="0"/>
                </a:cubicBezTo>
                <a:close/>
              </a:path>
            </a:pathLst>
          </a:custGeom>
          <a:solidFill>
            <a:srgbClr val="C0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D79FA3CE-CAFC-9563-2D13-0A9B3A66CE1A}"/>
              </a:ext>
            </a:extLst>
          </p:cNvPr>
          <p:cNvSpPr/>
          <p:nvPr/>
        </p:nvSpPr>
        <p:spPr>
          <a:xfrm>
            <a:off x="10136878" y="121281"/>
            <a:ext cx="1323638" cy="787556"/>
          </a:xfrm>
          <a:custGeom>
            <a:avLst/>
            <a:gdLst>
              <a:gd name="connsiteX0" fmla="*/ 661819 w 1323638"/>
              <a:gd name="connsiteY0" fmla="*/ 0 h 787556"/>
              <a:gd name="connsiteX1" fmla="*/ 1323638 w 1323638"/>
              <a:gd name="connsiteY1" fmla="*/ 593592 h 787556"/>
              <a:gd name="connsiteX2" fmla="*/ 1321050 w 1323638"/>
              <a:gd name="connsiteY2" fmla="*/ 616615 h 787556"/>
              <a:gd name="connsiteX3" fmla="*/ 1281671 w 1323638"/>
              <a:gd name="connsiteY3" fmla="*/ 605651 h 787556"/>
              <a:gd name="connsiteX4" fmla="*/ 1148291 w 1323638"/>
              <a:gd name="connsiteY4" fmla="*/ 593591 h 787556"/>
              <a:gd name="connsiteX5" fmla="*/ 680314 w 1323638"/>
              <a:gd name="connsiteY5" fmla="*/ 767450 h 787556"/>
              <a:gd name="connsiteX6" fmla="*/ 661818 w 1323638"/>
              <a:gd name="connsiteY6" fmla="*/ 787556 h 787556"/>
              <a:gd name="connsiteX7" fmla="*/ 643323 w 1323638"/>
              <a:gd name="connsiteY7" fmla="*/ 767450 h 787556"/>
              <a:gd name="connsiteX8" fmla="*/ 175346 w 1323638"/>
              <a:gd name="connsiteY8" fmla="*/ 593591 h 787556"/>
              <a:gd name="connsiteX9" fmla="*/ 41966 w 1323638"/>
              <a:gd name="connsiteY9" fmla="*/ 605651 h 787556"/>
              <a:gd name="connsiteX10" fmla="*/ 2588 w 1323638"/>
              <a:gd name="connsiteY10" fmla="*/ 616614 h 787556"/>
              <a:gd name="connsiteX11" fmla="*/ 0 w 1323638"/>
              <a:gd name="connsiteY11" fmla="*/ 593592 h 787556"/>
              <a:gd name="connsiteX12" fmla="*/ 661819 w 1323638"/>
              <a:gd name="connsiteY12" fmla="*/ 0 h 787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23638" h="787556">
                <a:moveTo>
                  <a:pt x="661819" y="0"/>
                </a:moveTo>
                <a:cubicBezTo>
                  <a:pt x="1027332" y="0"/>
                  <a:pt x="1323638" y="265760"/>
                  <a:pt x="1323638" y="593592"/>
                </a:cubicBezTo>
                <a:lnTo>
                  <a:pt x="1321050" y="616615"/>
                </a:lnTo>
                <a:lnTo>
                  <a:pt x="1281671" y="605651"/>
                </a:lnTo>
                <a:cubicBezTo>
                  <a:pt x="1238588" y="597743"/>
                  <a:pt x="1193980" y="593591"/>
                  <a:pt x="1148291" y="593591"/>
                </a:cubicBezTo>
                <a:cubicBezTo>
                  <a:pt x="965534" y="593591"/>
                  <a:pt x="800080" y="660031"/>
                  <a:pt x="680314" y="767450"/>
                </a:cubicBezTo>
                <a:lnTo>
                  <a:pt x="661818" y="787556"/>
                </a:lnTo>
                <a:lnTo>
                  <a:pt x="643323" y="767450"/>
                </a:lnTo>
                <a:cubicBezTo>
                  <a:pt x="523557" y="660031"/>
                  <a:pt x="358102" y="593591"/>
                  <a:pt x="175346" y="593591"/>
                </a:cubicBezTo>
                <a:cubicBezTo>
                  <a:pt x="129657" y="593591"/>
                  <a:pt x="85049" y="597743"/>
                  <a:pt x="41966" y="605651"/>
                </a:cubicBezTo>
                <a:lnTo>
                  <a:pt x="2588" y="616614"/>
                </a:lnTo>
                <a:lnTo>
                  <a:pt x="0" y="593592"/>
                </a:lnTo>
                <a:cubicBezTo>
                  <a:pt x="0" y="265760"/>
                  <a:pt x="296306" y="0"/>
                  <a:pt x="661819" y="0"/>
                </a:cubicBezTo>
                <a:close/>
              </a:path>
            </a:pathLst>
          </a:custGeom>
          <a:solidFill>
            <a:srgbClr val="C0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TextBox 24">
            <a:extLst>
              <a:ext uri="{FF2B5EF4-FFF2-40B4-BE49-F238E27FC236}">
                <a16:creationId xmlns:a16="http://schemas.microsoft.com/office/drawing/2014/main" id="{101D905B-A79E-09D7-C445-B9D8BE72E9E4}"/>
              </a:ext>
            </a:extLst>
          </p:cNvPr>
          <p:cNvSpPr txBox="1"/>
          <p:nvPr/>
        </p:nvSpPr>
        <p:spPr>
          <a:xfrm>
            <a:off x="9555609" y="1190841"/>
            <a:ext cx="1270854" cy="586299"/>
          </a:xfrm>
          <a:prstGeom prst="rect">
            <a:avLst/>
          </a:prstGeom>
          <a:noFill/>
        </p:spPr>
        <p:txBody>
          <a:bodyPr wrap="square" rtlCol="0">
            <a:spAutoFit/>
          </a:bodyPr>
          <a:lstStyle/>
          <a:p>
            <a:pPr algn="ctr"/>
            <a:r>
              <a:rPr lang="en-US" sz="1400" dirty="0"/>
              <a:t>Newtonian</a:t>
            </a:r>
          </a:p>
          <a:p>
            <a:pPr algn="ctr"/>
            <a:r>
              <a:rPr lang="en-US" sz="1400" dirty="0"/>
              <a:t>Systems</a:t>
            </a:r>
          </a:p>
        </p:txBody>
      </p:sp>
      <p:cxnSp>
        <p:nvCxnSpPr>
          <p:cNvPr id="30" name="Straight Arrow Connector 29">
            <a:extLst>
              <a:ext uri="{FF2B5EF4-FFF2-40B4-BE49-F238E27FC236}">
                <a16:creationId xmlns:a16="http://schemas.microsoft.com/office/drawing/2014/main" id="{82C7E4D7-7D08-2F35-616A-B44A64C1A58C}"/>
              </a:ext>
            </a:extLst>
          </p:cNvPr>
          <p:cNvCxnSpPr>
            <a:cxnSpLocks/>
          </p:cNvCxnSpPr>
          <p:nvPr/>
        </p:nvCxnSpPr>
        <p:spPr>
          <a:xfrm flipV="1">
            <a:off x="4134971" y="1405010"/>
            <a:ext cx="0" cy="295868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6215FDE-43DA-5853-8B9F-2A9713BFF1BB}"/>
              </a:ext>
            </a:extLst>
          </p:cNvPr>
          <p:cNvCxnSpPr>
            <a:cxnSpLocks/>
          </p:cNvCxnSpPr>
          <p:nvPr/>
        </p:nvCxnSpPr>
        <p:spPr>
          <a:xfrm>
            <a:off x="4134971" y="2884040"/>
            <a:ext cx="1781735"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604F81B-672D-2A63-8637-7B606C3B8AC8}"/>
              </a:ext>
            </a:extLst>
          </p:cNvPr>
          <p:cNvCxnSpPr/>
          <p:nvPr/>
        </p:nvCxnSpPr>
        <p:spPr>
          <a:xfrm flipH="1">
            <a:off x="4134971" y="1405010"/>
            <a:ext cx="1781735" cy="14790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592F4F6-47EE-C038-19C2-F6F81785701C}"/>
              </a:ext>
            </a:extLst>
          </p:cNvPr>
          <p:cNvCxnSpPr>
            <a:cxnSpLocks/>
          </p:cNvCxnSpPr>
          <p:nvPr/>
        </p:nvCxnSpPr>
        <p:spPr>
          <a:xfrm flipH="1" flipV="1">
            <a:off x="4134970" y="2883192"/>
            <a:ext cx="1743689" cy="14883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1" name="TextBox 40">
                <a:extLst>
                  <a:ext uri="{FF2B5EF4-FFF2-40B4-BE49-F238E27FC236}">
                    <a16:creationId xmlns:a16="http://schemas.microsoft.com/office/drawing/2014/main" id="{FED4BD23-94A1-FCBB-D5CE-BAE9384FAAF8}"/>
                  </a:ext>
                </a:extLst>
              </p:cNvPr>
              <p:cNvSpPr txBox="1"/>
              <p:nvPr/>
            </p:nvSpPr>
            <p:spPr>
              <a:xfrm>
                <a:off x="4173019" y="1201990"/>
                <a:ext cx="17800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oMath>
                  </m:oMathPara>
                </a14:m>
                <a:endParaRPr lang="en-US" dirty="0"/>
              </a:p>
            </p:txBody>
          </p:sp>
        </mc:Choice>
        <mc:Fallback>
          <p:sp>
            <p:nvSpPr>
              <p:cNvPr id="41" name="TextBox 40">
                <a:extLst>
                  <a:ext uri="{FF2B5EF4-FFF2-40B4-BE49-F238E27FC236}">
                    <a16:creationId xmlns:a16="http://schemas.microsoft.com/office/drawing/2014/main" id="{FED4BD23-94A1-FCBB-D5CE-BAE9384FAAF8}"/>
                  </a:ext>
                </a:extLst>
              </p:cNvPr>
              <p:cNvSpPr txBox="1">
                <a:spLocks noRot="1" noChangeAspect="1" noMove="1" noResize="1" noEditPoints="1" noAdjustHandles="1" noChangeArrowheads="1" noChangeShapeType="1" noTextEdit="1"/>
              </p:cNvSpPr>
              <p:nvPr/>
            </p:nvSpPr>
            <p:spPr>
              <a:xfrm>
                <a:off x="4173019" y="1201990"/>
                <a:ext cx="178006" cy="369332"/>
              </a:xfrm>
              <a:prstGeom prst="rect">
                <a:avLst/>
              </a:prstGeom>
              <a:blipFill>
                <a:blip r:embed="rId4"/>
                <a:stretch>
                  <a:fillRect r="-66667" b="-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2" name="TextBox 41">
                <a:extLst>
                  <a:ext uri="{FF2B5EF4-FFF2-40B4-BE49-F238E27FC236}">
                    <a16:creationId xmlns:a16="http://schemas.microsoft.com/office/drawing/2014/main" id="{CC7C045D-9C44-FCD0-C13E-101656600DF3}"/>
                  </a:ext>
                </a:extLst>
              </p:cNvPr>
              <p:cNvSpPr txBox="1"/>
              <p:nvPr/>
            </p:nvSpPr>
            <p:spPr>
              <a:xfrm>
                <a:off x="5708354" y="2957735"/>
                <a:ext cx="184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m:t>
                      </m:r>
                    </m:oMath>
                  </m:oMathPara>
                </a14:m>
                <a:endParaRPr lang="en-US" dirty="0"/>
              </a:p>
            </p:txBody>
          </p:sp>
        </mc:Choice>
        <mc:Fallback>
          <p:sp>
            <p:nvSpPr>
              <p:cNvPr id="42" name="TextBox 41">
                <a:extLst>
                  <a:ext uri="{FF2B5EF4-FFF2-40B4-BE49-F238E27FC236}">
                    <a16:creationId xmlns:a16="http://schemas.microsoft.com/office/drawing/2014/main" id="{CC7C045D-9C44-FCD0-C13E-101656600DF3}"/>
                  </a:ext>
                </a:extLst>
              </p:cNvPr>
              <p:cNvSpPr txBox="1">
                <a:spLocks noRot="1" noChangeAspect="1" noMove="1" noResize="1" noEditPoints="1" noAdjustHandles="1" noChangeArrowheads="1" noChangeShapeType="1" noTextEdit="1"/>
              </p:cNvSpPr>
              <p:nvPr/>
            </p:nvSpPr>
            <p:spPr>
              <a:xfrm>
                <a:off x="5708354" y="2957735"/>
                <a:ext cx="184731" cy="369332"/>
              </a:xfrm>
              <a:prstGeom prst="rect">
                <a:avLst/>
              </a:prstGeom>
              <a:blipFill>
                <a:blip r:embed="rId5"/>
                <a:stretch>
                  <a:fillRect r="-75000"/>
                </a:stretch>
              </a:blipFill>
            </p:spPr>
            <p:txBody>
              <a:bodyPr/>
              <a:lstStyle/>
              <a:p>
                <a:r>
                  <a:rPr lang="en-US">
                    <a:noFill/>
                  </a:rPr>
                  <a:t> </a:t>
                </a:r>
              </a:p>
            </p:txBody>
          </p:sp>
        </mc:Fallback>
      </mc:AlternateContent>
      <p:cxnSp>
        <p:nvCxnSpPr>
          <p:cNvPr id="44" name="Straight Arrow Connector 43">
            <a:extLst>
              <a:ext uri="{FF2B5EF4-FFF2-40B4-BE49-F238E27FC236}">
                <a16:creationId xmlns:a16="http://schemas.microsoft.com/office/drawing/2014/main" id="{E9BB4F2E-11CB-C3E9-A90D-7E3E61EF97A1}"/>
              </a:ext>
            </a:extLst>
          </p:cNvPr>
          <p:cNvCxnSpPr>
            <a:cxnSpLocks/>
          </p:cNvCxnSpPr>
          <p:nvPr/>
        </p:nvCxnSpPr>
        <p:spPr>
          <a:xfrm flipV="1">
            <a:off x="2007581" y="1412821"/>
            <a:ext cx="0" cy="295868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B79F3D86-D597-6FE3-F3A5-E013BF22721C}"/>
              </a:ext>
            </a:extLst>
          </p:cNvPr>
          <p:cNvCxnSpPr>
            <a:cxnSpLocks/>
          </p:cNvCxnSpPr>
          <p:nvPr/>
        </p:nvCxnSpPr>
        <p:spPr>
          <a:xfrm>
            <a:off x="230768" y="2892165"/>
            <a:ext cx="3585822"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7" name="TextBox 46">
                <a:extLst>
                  <a:ext uri="{FF2B5EF4-FFF2-40B4-BE49-F238E27FC236}">
                    <a16:creationId xmlns:a16="http://schemas.microsoft.com/office/drawing/2014/main" id="{4246AF28-835E-99AF-FBDD-30F79A15D589}"/>
                  </a:ext>
                </a:extLst>
              </p:cNvPr>
              <p:cNvSpPr txBox="1"/>
              <p:nvPr/>
            </p:nvSpPr>
            <p:spPr>
              <a:xfrm>
                <a:off x="2062129" y="1188249"/>
                <a:ext cx="17800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oMath>
                  </m:oMathPara>
                </a14:m>
                <a:endParaRPr lang="en-US" dirty="0"/>
              </a:p>
            </p:txBody>
          </p:sp>
        </mc:Choice>
        <mc:Fallback>
          <p:sp>
            <p:nvSpPr>
              <p:cNvPr id="47" name="TextBox 46">
                <a:extLst>
                  <a:ext uri="{FF2B5EF4-FFF2-40B4-BE49-F238E27FC236}">
                    <a16:creationId xmlns:a16="http://schemas.microsoft.com/office/drawing/2014/main" id="{4246AF28-835E-99AF-FBDD-30F79A15D589}"/>
                  </a:ext>
                </a:extLst>
              </p:cNvPr>
              <p:cNvSpPr txBox="1">
                <a:spLocks noRot="1" noChangeAspect="1" noMove="1" noResize="1" noEditPoints="1" noAdjustHandles="1" noChangeArrowheads="1" noChangeShapeType="1" noTextEdit="1"/>
              </p:cNvSpPr>
              <p:nvPr/>
            </p:nvSpPr>
            <p:spPr>
              <a:xfrm>
                <a:off x="2062129" y="1188249"/>
                <a:ext cx="178006" cy="369332"/>
              </a:xfrm>
              <a:prstGeom prst="rect">
                <a:avLst/>
              </a:prstGeom>
              <a:blipFill>
                <a:blip r:embed="rId4"/>
                <a:stretch>
                  <a:fillRect r="-66667" b="-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8" name="TextBox 47">
                <a:extLst>
                  <a:ext uri="{FF2B5EF4-FFF2-40B4-BE49-F238E27FC236}">
                    <a16:creationId xmlns:a16="http://schemas.microsoft.com/office/drawing/2014/main" id="{18B670B2-9B3A-B85C-5E8B-84B6804F3088}"/>
                  </a:ext>
                </a:extLst>
              </p:cNvPr>
              <p:cNvSpPr txBox="1"/>
              <p:nvPr/>
            </p:nvSpPr>
            <p:spPr>
              <a:xfrm>
                <a:off x="3638584" y="2892165"/>
                <a:ext cx="17800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𝑞</m:t>
                      </m:r>
                    </m:oMath>
                  </m:oMathPara>
                </a14:m>
                <a:endParaRPr lang="en-US" dirty="0"/>
              </a:p>
            </p:txBody>
          </p:sp>
        </mc:Choice>
        <mc:Fallback>
          <p:sp>
            <p:nvSpPr>
              <p:cNvPr id="48" name="TextBox 47">
                <a:extLst>
                  <a:ext uri="{FF2B5EF4-FFF2-40B4-BE49-F238E27FC236}">
                    <a16:creationId xmlns:a16="http://schemas.microsoft.com/office/drawing/2014/main" id="{18B670B2-9B3A-B85C-5E8B-84B6804F3088}"/>
                  </a:ext>
                </a:extLst>
              </p:cNvPr>
              <p:cNvSpPr txBox="1">
                <a:spLocks noRot="1" noChangeAspect="1" noMove="1" noResize="1" noEditPoints="1" noAdjustHandles="1" noChangeArrowheads="1" noChangeShapeType="1" noTextEdit="1"/>
              </p:cNvSpPr>
              <p:nvPr/>
            </p:nvSpPr>
            <p:spPr>
              <a:xfrm>
                <a:off x="3638584" y="2892165"/>
                <a:ext cx="178006" cy="369332"/>
              </a:xfrm>
              <a:prstGeom prst="rect">
                <a:avLst/>
              </a:prstGeom>
              <a:blipFill>
                <a:blip r:embed="rId6"/>
                <a:stretch>
                  <a:fillRect r="-66667" b="-10000"/>
                </a:stretch>
              </a:blipFill>
            </p:spPr>
            <p:txBody>
              <a:bodyPr/>
              <a:lstStyle/>
              <a:p>
                <a:r>
                  <a:rPr lang="en-US">
                    <a:noFill/>
                  </a:rPr>
                  <a:t> </a:t>
                </a:r>
              </a:p>
            </p:txBody>
          </p:sp>
        </mc:Fallback>
      </mc:AlternateContent>
      <p:cxnSp>
        <p:nvCxnSpPr>
          <p:cNvPr id="49" name="Straight Connector 48">
            <a:extLst>
              <a:ext uri="{FF2B5EF4-FFF2-40B4-BE49-F238E27FC236}">
                <a16:creationId xmlns:a16="http://schemas.microsoft.com/office/drawing/2014/main" id="{B5D6A3A1-84AC-0ED6-45A8-F72F477A48AC}"/>
              </a:ext>
            </a:extLst>
          </p:cNvPr>
          <p:cNvCxnSpPr>
            <a:cxnSpLocks/>
          </p:cNvCxnSpPr>
          <p:nvPr/>
        </p:nvCxnSpPr>
        <p:spPr>
          <a:xfrm flipH="1">
            <a:off x="242047" y="4126768"/>
            <a:ext cx="3547269" cy="0"/>
          </a:xfrm>
          <a:prstGeom prst="line">
            <a:avLst/>
          </a:prstGeom>
          <a:ln w="63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7F0CE8D0-60E1-BC0F-7148-5CFA23BE1DE2}"/>
              </a:ext>
            </a:extLst>
          </p:cNvPr>
          <p:cNvCxnSpPr>
            <a:cxnSpLocks/>
          </p:cNvCxnSpPr>
          <p:nvPr/>
        </p:nvCxnSpPr>
        <p:spPr>
          <a:xfrm flipH="1">
            <a:off x="233946" y="3714018"/>
            <a:ext cx="3547269" cy="0"/>
          </a:xfrm>
          <a:prstGeom prst="line">
            <a:avLst/>
          </a:prstGeom>
          <a:ln w="63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E785AC4A-7226-9ECC-BFD0-116C6CDE1E44}"/>
              </a:ext>
            </a:extLst>
          </p:cNvPr>
          <p:cNvCxnSpPr>
            <a:cxnSpLocks/>
          </p:cNvCxnSpPr>
          <p:nvPr/>
        </p:nvCxnSpPr>
        <p:spPr>
          <a:xfrm flipH="1">
            <a:off x="233945" y="3301268"/>
            <a:ext cx="3547269" cy="0"/>
          </a:xfrm>
          <a:prstGeom prst="line">
            <a:avLst/>
          </a:prstGeom>
          <a:ln w="63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C96090E-7B15-E705-3044-67E576522909}"/>
              </a:ext>
            </a:extLst>
          </p:cNvPr>
          <p:cNvCxnSpPr>
            <a:cxnSpLocks/>
          </p:cNvCxnSpPr>
          <p:nvPr/>
        </p:nvCxnSpPr>
        <p:spPr>
          <a:xfrm flipH="1">
            <a:off x="233944" y="2478943"/>
            <a:ext cx="3547269" cy="0"/>
          </a:xfrm>
          <a:prstGeom prst="line">
            <a:avLst/>
          </a:prstGeom>
          <a:ln w="63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DCC7FF7A-EFE0-2CC3-F4D6-84086710B1B0}"/>
              </a:ext>
            </a:extLst>
          </p:cNvPr>
          <p:cNvCxnSpPr>
            <a:cxnSpLocks/>
          </p:cNvCxnSpPr>
          <p:nvPr/>
        </p:nvCxnSpPr>
        <p:spPr>
          <a:xfrm flipH="1">
            <a:off x="237571" y="2066813"/>
            <a:ext cx="3547269" cy="0"/>
          </a:xfrm>
          <a:prstGeom prst="line">
            <a:avLst/>
          </a:prstGeom>
          <a:ln w="63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A8365EAF-4737-A298-F1B9-AD1CE76A773D}"/>
              </a:ext>
            </a:extLst>
          </p:cNvPr>
          <p:cNvCxnSpPr>
            <a:cxnSpLocks/>
          </p:cNvCxnSpPr>
          <p:nvPr/>
        </p:nvCxnSpPr>
        <p:spPr>
          <a:xfrm flipH="1">
            <a:off x="237571" y="1655328"/>
            <a:ext cx="3547269" cy="0"/>
          </a:xfrm>
          <a:prstGeom prst="line">
            <a:avLst/>
          </a:prstGeom>
          <a:ln w="63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590717C6-B90E-6B87-8EB7-80AA76FBE28C}"/>
              </a:ext>
            </a:extLst>
          </p:cNvPr>
          <p:cNvCxnSpPr>
            <a:cxnSpLocks/>
          </p:cNvCxnSpPr>
          <p:nvPr/>
        </p:nvCxnSpPr>
        <p:spPr>
          <a:xfrm>
            <a:off x="533400" y="1655328"/>
            <a:ext cx="209550" cy="0"/>
          </a:xfrm>
          <a:prstGeom prst="straightConnector1">
            <a:avLst/>
          </a:prstGeom>
          <a:ln w="12700">
            <a:solidFill>
              <a:srgbClr val="FFFF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D5B50005-D4E8-AF4C-095B-9D8040833B7F}"/>
              </a:ext>
            </a:extLst>
          </p:cNvPr>
          <p:cNvCxnSpPr>
            <a:cxnSpLocks/>
          </p:cNvCxnSpPr>
          <p:nvPr/>
        </p:nvCxnSpPr>
        <p:spPr>
          <a:xfrm>
            <a:off x="1273175" y="1655328"/>
            <a:ext cx="209550" cy="0"/>
          </a:xfrm>
          <a:prstGeom prst="straightConnector1">
            <a:avLst/>
          </a:prstGeom>
          <a:ln w="12700">
            <a:solidFill>
              <a:srgbClr val="FFFF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08391789-3480-A0CF-3666-E444860B6809}"/>
              </a:ext>
            </a:extLst>
          </p:cNvPr>
          <p:cNvCxnSpPr>
            <a:cxnSpLocks/>
          </p:cNvCxnSpPr>
          <p:nvPr/>
        </p:nvCxnSpPr>
        <p:spPr>
          <a:xfrm>
            <a:off x="2012950" y="1655328"/>
            <a:ext cx="209550" cy="0"/>
          </a:xfrm>
          <a:prstGeom prst="straightConnector1">
            <a:avLst/>
          </a:prstGeom>
          <a:ln w="12700">
            <a:solidFill>
              <a:srgbClr val="FFFF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175E6BA2-72F1-154A-25A0-FCEB971A803D}"/>
              </a:ext>
            </a:extLst>
          </p:cNvPr>
          <p:cNvCxnSpPr>
            <a:cxnSpLocks/>
          </p:cNvCxnSpPr>
          <p:nvPr/>
        </p:nvCxnSpPr>
        <p:spPr>
          <a:xfrm>
            <a:off x="2752725" y="1655328"/>
            <a:ext cx="209550" cy="0"/>
          </a:xfrm>
          <a:prstGeom prst="straightConnector1">
            <a:avLst/>
          </a:prstGeom>
          <a:ln w="12700">
            <a:solidFill>
              <a:srgbClr val="FFFF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1F4D0A6F-AD47-F53B-8B69-40FE85B21F14}"/>
              </a:ext>
            </a:extLst>
          </p:cNvPr>
          <p:cNvCxnSpPr>
            <a:cxnSpLocks/>
          </p:cNvCxnSpPr>
          <p:nvPr/>
        </p:nvCxnSpPr>
        <p:spPr>
          <a:xfrm>
            <a:off x="3492500" y="1655328"/>
            <a:ext cx="209550" cy="0"/>
          </a:xfrm>
          <a:prstGeom prst="straightConnector1">
            <a:avLst/>
          </a:prstGeom>
          <a:ln w="12700">
            <a:solidFill>
              <a:srgbClr val="FFFF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3D66F3B6-F26F-9ED0-BC76-F7E97D59B5E8}"/>
              </a:ext>
            </a:extLst>
          </p:cNvPr>
          <p:cNvCxnSpPr>
            <a:cxnSpLocks/>
          </p:cNvCxnSpPr>
          <p:nvPr/>
        </p:nvCxnSpPr>
        <p:spPr>
          <a:xfrm>
            <a:off x="533400" y="2066813"/>
            <a:ext cx="209550" cy="0"/>
          </a:xfrm>
          <a:prstGeom prst="straightConnector1">
            <a:avLst/>
          </a:prstGeom>
          <a:ln w="12700">
            <a:solidFill>
              <a:srgbClr val="FFFF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3DC46766-C590-EC87-35B2-C5DA3DAA5A0E}"/>
              </a:ext>
            </a:extLst>
          </p:cNvPr>
          <p:cNvCxnSpPr>
            <a:cxnSpLocks/>
          </p:cNvCxnSpPr>
          <p:nvPr/>
        </p:nvCxnSpPr>
        <p:spPr>
          <a:xfrm>
            <a:off x="1273175" y="2066813"/>
            <a:ext cx="209550" cy="0"/>
          </a:xfrm>
          <a:prstGeom prst="straightConnector1">
            <a:avLst/>
          </a:prstGeom>
          <a:ln w="12700">
            <a:solidFill>
              <a:srgbClr val="FFFF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FE934F50-2EB6-7346-71D3-8727B6D68E05}"/>
              </a:ext>
            </a:extLst>
          </p:cNvPr>
          <p:cNvCxnSpPr>
            <a:cxnSpLocks/>
          </p:cNvCxnSpPr>
          <p:nvPr/>
        </p:nvCxnSpPr>
        <p:spPr>
          <a:xfrm>
            <a:off x="2012950" y="2066813"/>
            <a:ext cx="209550" cy="0"/>
          </a:xfrm>
          <a:prstGeom prst="straightConnector1">
            <a:avLst/>
          </a:prstGeom>
          <a:ln w="12700">
            <a:solidFill>
              <a:srgbClr val="FFFF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3B46D1A9-FA86-0932-1285-F0B8E54990E9}"/>
              </a:ext>
            </a:extLst>
          </p:cNvPr>
          <p:cNvCxnSpPr>
            <a:cxnSpLocks/>
          </p:cNvCxnSpPr>
          <p:nvPr/>
        </p:nvCxnSpPr>
        <p:spPr>
          <a:xfrm>
            <a:off x="2752725" y="2066813"/>
            <a:ext cx="209550" cy="0"/>
          </a:xfrm>
          <a:prstGeom prst="straightConnector1">
            <a:avLst/>
          </a:prstGeom>
          <a:ln w="12700">
            <a:solidFill>
              <a:srgbClr val="FFFF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6F064E8D-AA67-215E-E912-7F90A6D29D9C}"/>
              </a:ext>
            </a:extLst>
          </p:cNvPr>
          <p:cNvCxnSpPr>
            <a:cxnSpLocks/>
          </p:cNvCxnSpPr>
          <p:nvPr/>
        </p:nvCxnSpPr>
        <p:spPr>
          <a:xfrm>
            <a:off x="3492500" y="2066813"/>
            <a:ext cx="209550" cy="0"/>
          </a:xfrm>
          <a:prstGeom prst="straightConnector1">
            <a:avLst/>
          </a:prstGeom>
          <a:ln w="12700">
            <a:solidFill>
              <a:srgbClr val="FFFF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1093BF33-0FAB-0812-B858-606354908424}"/>
              </a:ext>
            </a:extLst>
          </p:cNvPr>
          <p:cNvCxnSpPr>
            <a:cxnSpLocks/>
          </p:cNvCxnSpPr>
          <p:nvPr/>
        </p:nvCxnSpPr>
        <p:spPr>
          <a:xfrm>
            <a:off x="533400" y="2478943"/>
            <a:ext cx="209550" cy="0"/>
          </a:xfrm>
          <a:prstGeom prst="straightConnector1">
            <a:avLst/>
          </a:prstGeom>
          <a:ln w="12700">
            <a:solidFill>
              <a:srgbClr val="FFFF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D5BD16CF-6C56-1E6F-559F-860E2EC7AEE8}"/>
              </a:ext>
            </a:extLst>
          </p:cNvPr>
          <p:cNvCxnSpPr>
            <a:cxnSpLocks/>
          </p:cNvCxnSpPr>
          <p:nvPr/>
        </p:nvCxnSpPr>
        <p:spPr>
          <a:xfrm>
            <a:off x="1273175" y="2478943"/>
            <a:ext cx="209550" cy="0"/>
          </a:xfrm>
          <a:prstGeom prst="straightConnector1">
            <a:avLst/>
          </a:prstGeom>
          <a:ln w="12700">
            <a:solidFill>
              <a:srgbClr val="FFFF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1A5D926A-095C-1C7B-D2DE-0C7F905E4A0E}"/>
              </a:ext>
            </a:extLst>
          </p:cNvPr>
          <p:cNvCxnSpPr>
            <a:cxnSpLocks/>
          </p:cNvCxnSpPr>
          <p:nvPr/>
        </p:nvCxnSpPr>
        <p:spPr>
          <a:xfrm>
            <a:off x="2012950" y="2478943"/>
            <a:ext cx="209550" cy="0"/>
          </a:xfrm>
          <a:prstGeom prst="straightConnector1">
            <a:avLst/>
          </a:prstGeom>
          <a:ln w="12700">
            <a:solidFill>
              <a:srgbClr val="FFFF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E95C25A5-916B-2EDD-69C9-989F4578A8D1}"/>
              </a:ext>
            </a:extLst>
          </p:cNvPr>
          <p:cNvCxnSpPr>
            <a:cxnSpLocks/>
          </p:cNvCxnSpPr>
          <p:nvPr/>
        </p:nvCxnSpPr>
        <p:spPr>
          <a:xfrm>
            <a:off x="2752725" y="2478943"/>
            <a:ext cx="209550" cy="0"/>
          </a:xfrm>
          <a:prstGeom prst="straightConnector1">
            <a:avLst/>
          </a:prstGeom>
          <a:ln w="12700">
            <a:solidFill>
              <a:srgbClr val="FFFF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5405F1C3-48B6-1559-CC65-03DF3B15B3AB}"/>
              </a:ext>
            </a:extLst>
          </p:cNvPr>
          <p:cNvCxnSpPr>
            <a:cxnSpLocks/>
          </p:cNvCxnSpPr>
          <p:nvPr/>
        </p:nvCxnSpPr>
        <p:spPr>
          <a:xfrm>
            <a:off x="3492500" y="2478943"/>
            <a:ext cx="209550" cy="0"/>
          </a:xfrm>
          <a:prstGeom prst="straightConnector1">
            <a:avLst/>
          </a:prstGeom>
          <a:ln w="12700">
            <a:solidFill>
              <a:srgbClr val="FFFF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C34964B0-BCE7-E271-1C4D-C692B3E74ABC}"/>
              </a:ext>
            </a:extLst>
          </p:cNvPr>
          <p:cNvCxnSpPr>
            <a:cxnSpLocks/>
          </p:cNvCxnSpPr>
          <p:nvPr/>
        </p:nvCxnSpPr>
        <p:spPr>
          <a:xfrm flipH="1">
            <a:off x="3293395" y="3298728"/>
            <a:ext cx="199105" cy="0"/>
          </a:xfrm>
          <a:prstGeom prst="straightConnector1">
            <a:avLst/>
          </a:prstGeom>
          <a:ln w="12700">
            <a:solidFill>
              <a:srgbClr val="FFFF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5798CF75-2E15-9698-FCE3-25778D878ECD}"/>
              </a:ext>
            </a:extLst>
          </p:cNvPr>
          <p:cNvCxnSpPr>
            <a:cxnSpLocks/>
          </p:cNvCxnSpPr>
          <p:nvPr/>
        </p:nvCxnSpPr>
        <p:spPr>
          <a:xfrm flipH="1">
            <a:off x="2553620" y="3298728"/>
            <a:ext cx="199105" cy="0"/>
          </a:xfrm>
          <a:prstGeom prst="straightConnector1">
            <a:avLst/>
          </a:prstGeom>
          <a:ln w="12700">
            <a:solidFill>
              <a:srgbClr val="FFFF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BC9BF3F5-AF76-ED08-2588-87945E9FC3E0}"/>
              </a:ext>
            </a:extLst>
          </p:cNvPr>
          <p:cNvCxnSpPr>
            <a:cxnSpLocks/>
          </p:cNvCxnSpPr>
          <p:nvPr/>
        </p:nvCxnSpPr>
        <p:spPr>
          <a:xfrm flipH="1">
            <a:off x="1813845" y="3298728"/>
            <a:ext cx="199105" cy="0"/>
          </a:xfrm>
          <a:prstGeom prst="straightConnector1">
            <a:avLst/>
          </a:prstGeom>
          <a:ln w="12700">
            <a:solidFill>
              <a:srgbClr val="FFFF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9B1104C9-8737-8280-3BD0-E9AF79961D02}"/>
              </a:ext>
            </a:extLst>
          </p:cNvPr>
          <p:cNvCxnSpPr>
            <a:cxnSpLocks/>
          </p:cNvCxnSpPr>
          <p:nvPr/>
        </p:nvCxnSpPr>
        <p:spPr>
          <a:xfrm flipH="1">
            <a:off x="1074070" y="3298728"/>
            <a:ext cx="199105" cy="0"/>
          </a:xfrm>
          <a:prstGeom prst="straightConnector1">
            <a:avLst/>
          </a:prstGeom>
          <a:ln w="12700">
            <a:solidFill>
              <a:srgbClr val="FFFF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E1A50629-52A7-7BBE-2D85-F68E01587A0C}"/>
              </a:ext>
            </a:extLst>
          </p:cNvPr>
          <p:cNvCxnSpPr>
            <a:cxnSpLocks/>
          </p:cNvCxnSpPr>
          <p:nvPr/>
        </p:nvCxnSpPr>
        <p:spPr>
          <a:xfrm flipH="1">
            <a:off x="334295" y="3566591"/>
            <a:ext cx="199105" cy="0"/>
          </a:xfrm>
          <a:prstGeom prst="straightConnector1">
            <a:avLst/>
          </a:prstGeom>
          <a:ln w="12700">
            <a:solidFill>
              <a:srgbClr val="FFFF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F214DCD7-9E18-C04E-B758-B6DFE685B262}"/>
              </a:ext>
            </a:extLst>
          </p:cNvPr>
          <p:cNvCxnSpPr>
            <a:cxnSpLocks/>
          </p:cNvCxnSpPr>
          <p:nvPr/>
        </p:nvCxnSpPr>
        <p:spPr>
          <a:xfrm flipH="1">
            <a:off x="3293395" y="3710843"/>
            <a:ext cx="199105" cy="0"/>
          </a:xfrm>
          <a:prstGeom prst="straightConnector1">
            <a:avLst/>
          </a:prstGeom>
          <a:ln w="12700">
            <a:solidFill>
              <a:srgbClr val="FFFF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6B4D77D4-A8BC-29CD-509B-F52DD7CB1683}"/>
              </a:ext>
            </a:extLst>
          </p:cNvPr>
          <p:cNvCxnSpPr>
            <a:cxnSpLocks/>
          </p:cNvCxnSpPr>
          <p:nvPr/>
        </p:nvCxnSpPr>
        <p:spPr>
          <a:xfrm flipH="1">
            <a:off x="2553620" y="3710843"/>
            <a:ext cx="199105" cy="0"/>
          </a:xfrm>
          <a:prstGeom prst="straightConnector1">
            <a:avLst/>
          </a:prstGeom>
          <a:ln w="12700">
            <a:solidFill>
              <a:srgbClr val="FFFF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221C719B-7104-0C9F-4EE6-A8B0538431C6}"/>
              </a:ext>
            </a:extLst>
          </p:cNvPr>
          <p:cNvCxnSpPr>
            <a:cxnSpLocks/>
          </p:cNvCxnSpPr>
          <p:nvPr/>
        </p:nvCxnSpPr>
        <p:spPr>
          <a:xfrm flipH="1">
            <a:off x="1813845" y="3710843"/>
            <a:ext cx="199105" cy="0"/>
          </a:xfrm>
          <a:prstGeom prst="straightConnector1">
            <a:avLst/>
          </a:prstGeom>
          <a:ln w="12700">
            <a:solidFill>
              <a:srgbClr val="FFFF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A1CE8D65-7551-BD74-E928-4C23117EE4E4}"/>
              </a:ext>
            </a:extLst>
          </p:cNvPr>
          <p:cNvCxnSpPr>
            <a:cxnSpLocks/>
          </p:cNvCxnSpPr>
          <p:nvPr/>
        </p:nvCxnSpPr>
        <p:spPr>
          <a:xfrm flipH="1">
            <a:off x="1074070" y="3710843"/>
            <a:ext cx="199105" cy="0"/>
          </a:xfrm>
          <a:prstGeom prst="straightConnector1">
            <a:avLst/>
          </a:prstGeom>
          <a:ln w="12700">
            <a:solidFill>
              <a:srgbClr val="FFFF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5ACCE251-0699-2FD8-3315-52890A864BA0}"/>
              </a:ext>
            </a:extLst>
          </p:cNvPr>
          <p:cNvCxnSpPr>
            <a:cxnSpLocks/>
          </p:cNvCxnSpPr>
          <p:nvPr/>
        </p:nvCxnSpPr>
        <p:spPr>
          <a:xfrm flipH="1">
            <a:off x="334295" y="3978706"/>
            <a:ext cx="199105" cy="0"/>
          </a:xfrm>
          <a:prstGeom prst="straightConnector1">
            <a:avLst/>
          </a:prstGeom>
          <a:ln w="12700">
            <a:solidFill>
              <a:srgbClr val="FFFF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E535C8FF-8489-25E4-8811-F80CBFEBC7CE}"/>
              </a:ext>
            </a:extLst>
          </p:cNvPr>
          <p:cNvCxnSpPr>
            <a:cxnSpLocks/>
          </p:cNvCxnSpPr>
          <p:nvPr/>
        </p:nvCxnSpPr>
        <p:spPr>
          <a:xfrm flipH="1">
            <a:off x="3298617" y="4126768"/>
            <a:ext cx="199105" cy="0"/>
          </a:xfrm>
          <a:prstGeom prst="straightConnector1">
            <a:avLst/>
          </a:prstGeom>
          <a:ln w="12700">
            <a:solidFill>
              <a:srgbClr val="FFFF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D586FB9E-BDC9-7E01-0DDF-8657B22EFFB7}"/>
              </a:ext>
            </a:extLst>
          </p:cNvPr>
          <p:cNvCxnSpPr>
            <a:cxnSpLocks/>
          </p:cNvCxnSpPr>
          <p:nvPr/>
        </p:nvCxnSpPr>
        <p:spPr>
          <a:xfrm flipH="1">
            <a:off x="2558842" y="4126768"/>
            <a:ext cx="199105" cy="0"/>
          </a:xfrm>
          <a:prstGeom prst="straightConnector1">
            <a:avLst/>
          </a:prstGeom>
          <a:ln w="12700">
            <a:solidFill>
              <a:srgbClr val="FFFF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D580BC64-1DD1-5755-5861-768B26B1C386}"/>
              </a:ext>
            </a:extLst>
          </p:cNvPr>
          <p:cNvCxnSpPr>
            <a:cxnSpLocks/>
          </p:cNvCxnSpPr>
          <p:nvPr/>
        </p:nvCxnSpPr>
        <p:spPr>
          <a:xfrm flipH="1">
            <a:off x="1819067" y="4126768"/>
            <a:ext cx="199105" cy="0"/>
          </a:xfrm>
          <a:prstGeom prst="straightConnector1">
            <a:avLst/>
          </a:prstGeom>
          <a:ln w="12700">
            <a:solidFill>
              <a:srgbClr val="FFFF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53735D00-C487-5347-F0BC-6ECCF9B37775}"/>
              </a:ext>
            </a:extLst>
          </p:cNvPr>
          <p:cNvCxnSpPr>
            <a:cxnSpLocks/>
          </p:cNvCxnSpPr>
          <p:nvPr/>
        </p:nvCxnSpPr>
        <p:spPr>
          <a:xfrm flipH="1">
            <a:off x="1079292" y="4126768"/>
            <a:ext cx="199105" cy="0"/>
          </a:xfrm>
          <a:prstGeom prst="straightConnector1">
            <a:avLst/>
          </a:prstGeom>
          <a:ln w="12700">
            <a:solidFill>
              <a:srgbClr val="FFFF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B77F4BBB-6486-4123-CEAC-ECD58689398C}"/>
              </a:ext>
            </a:extLst>
          </p:cNvPr>
          <p:cNvCxnSpPr>
            <a:cxnSpLocks/>
          </p:cNvCxnSpPr>
          <p:nvPr/>
        </p:nvCxnSpPr>
        <p:spPr>
          <a:xfrm flipH="1">
            <a:off x="339517" y="4394631"/>
            <a:ext cx="199105" cy="0"/>
          </a:xfrm>
          <a:prstGeom prst="straightConnector1">
            <a:avLst/>
          </a:prstGeom>
          <a:ln w="12700">
            <a:solidFill>
              <a:srgbClr val="FFFF00"/>
            </a:solidFill>
            <a:tailEnd type="arrow" w="sm" len="sm"/>
          </a:ln>
        </p:spPr>
        <p:style>
          <a:lnRef idx="1">
            <a:schemeClr val="accent1"/>
          </a:lnRef>
          <a:fillRef idx="0">
            <a:schemeClr val="accent1"/>
          </a:fillRef>
          <a:effectRef idx="0">
            <a:schemeClr val="accent1"/>
          </a:effectRef>
          <a:fontRef idx="minor">
            <a:schemeClr val="tx1"/>
          </a:fontRef>
        </p:style>
      </p:cxnSp>
      <p:sp>
        <p:nvSpPr>
          <p:cNvPr id="215" name="TextBox 214">
            <a:extLst>
              <a:ext uri="{FF2B5EF4-FFF2-40B4-BE49-F238E27FC236}">
                <a16:creationId xmlns:a16="http://schemas.microsoft.com/office/drawing/2014/main" id="{E008318D-BC87-CD82-445F-A3B5D355FF77}"/>
              </a:ext>
            </a:extLst>
          </p:cNvPr>
          <p:cNvSpPr txBox="1"/>
          <p:nvPr/>
        </p:nvSpPr>
        <p:spPr>
          <a:xfrm>
            <a:off x="10272087" y="244914"/>
            <a:ext cx="1053217" cy="523220"/>
          </a:xfrm>
          <a:prstGeom prst="rect">
            <a:avLst/>
          </a:prstGeom>
          <a:noFill/>
        </p:spPr>
        <p:txBody>
          <a:bodyPr wrap="square" rtlCol="0">
            <a:spAutoFit/>
          </a:bodyPr>
          <a:lstStyle/>
          <a:p>
            <a:pPr algn="ctr"/>
            <a:r>
              <a:rPr lang="en-US" sz="1400" dirty="0"/>
              <a:t>Lagrangian</a:t>
            </a:r>
          </a:p>
          <a:p>
            <a:pPr algn="ctr"/>
            <a:r>
              <a:rPr lang="en-US" sz="1400" dirty="0"/>
              <a:t>Systems</a:t>
            </a:r>
          </a:p>
        </p:txBody>
      </p:sp>
      <p:sp>
        <p:nvSpPr>
          <p:cNvPr id="256" name="TextBox 255">
            <a:extLst>
              <a:ext uri="{FF2B5EF4-FFF2-40B4-BE49-F238E27FC236}">
                <a16:creationId xmlns:a16="http://schemas.microsoft.com/office/drawing/2014/main" id="{26DA1FA2-4823-185D-2F9A-1F155AE55DE2}"/>
              </a:ext>
            </a:extLst>
          </p:cNvPr>
          <p:cNvSpPr txBox="1"/>
          <p:nvPr/>
        </p:nvSpPr>
        <p:spPr>
          <a:xfrm>
            <a:off x="6029808" y="2233117"/>
            <a:ext cx="6248021" cy="1711366"/>
          </a:xfrm>
          <a:prstGeom prst="rect">
            <a:avLst/>
          </a:prstGeom>
          <a:noFill/>
        </p:spPr>
        <p:txBody>
          <a:bodyPr wrap="square" rtlCol="0">
            <a:spAutoFit/>
          </a:bodyPr>
          <a:lstStyle/>
          <a:p>
            <a:pPr>
              <a:lnSpc>
                <a:spcPct val="150000"/>
              </a:lnSpc>
            </a:pPr>
            <a:r>
              <a:rPr lang="en-US" i="0" dirty="0">
                <a:latin typeface="+mj-lt"/>
                <a:ea typeface="Cambria Math" panose="02040503050406030204" pitchFamily="18" charset="0"/>
              </a:rPr>
              <a:t>For the photon as a particle, </a:t>
            </a:r>
            <a:r>
              <a:rPr lang="en-US" b="0" i="0" dirty="0">
                <a:latin typeface="+mj-lt"/>
                <a:ea typeface="Cambria Math" panose="02040503050406030204" pitchFamily="18" charset="0"/>
              </a:rPr>
              <a:t>acceleration is always an explicit function of position and momentum, not position and velocity</a:t>
            </a:r>
            <a:r>
              <a:rPr lang="en-US" b="0" dirty="0">
                <a:latin typeface="+mj-lt"/>
                <a:ea typeface="Cambria Math" panose="02040503050406030204" pitchFamily="18" charset="0"/>
              </a:rPr>
              <a:t> and t</a:t>
            </a:r>
            <a:r>
              <a:rPr lang="en-US" dirty="0">
                <a:latin typeface="+mj-lt"/>
                <a:ea typeface="Cambria Math" panose="02040503050406030204" pitchFamily="18" charset="0"/>
              </a:rPr>
              <a:t>he determinant of the Hessian matrix is zero so we can not write acceleration as a function of position and momentum</a:t>
            </a:r>
            <a:endParaRPr lang="en-US" b="0" i="0" dirty="0">
              <a:latin typeface="+mj-lt"/>
              <a:ea typeface="Cambria Math" panose="02040503050406030204" pitchFamily="18" charset="0"/>
            </a:endParaRP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9828F822-05DD-A3F4-9C1E-EADF2ABF465B}"/>
                  </a:ext>
                </a:extLst>
              </p:cNvPr>
              <p:cNvSpPr txBox="1"/>
              <p:nvPr/>
            </p:nvSpPr>
            <p:spPr>
              <a:xfrm>
                <a:off x="437292" y="85511"/>
                <a:ext cx="9108140" cy="1102738"/>
              </a:xfrm>
              <a:prstGeom prst="rect">
                <a:avLst/>
              </a:prstGeom>
              <a:noFill/>
            </p:spPr>
            <p:txBody>
              <a:bodyPr wrap="square" rtlCol="0">
                <a:spAutoFit/>
              </a:bodyPr>
              <a:lstStyle/>
              <a:p>
                <a:r>
                  <a:rPr lang="en-US" sz="2400" dirty="0"/>
                  <a:t>Example: If we treat the photon as a classical particle we get:</a:t>
                </a:r>
                <a:endParaRPr lang="en-US" sz="2400" b="0" i="1" dirty="0">
                  <a:latin typeface="Cambria Math" panose="02040503050406030204" pitchFamily="18" charset="0"/>
                  <a:ea typeface="Cambria Math" panose="02040503050406030204" pitchFamily="18" charset="0"/>
                </a:endParaRPr>
              </a:p>
              <a:p>
                <a14:m>
                  <m:oMath xmlns:m="http://schemas.openxmlformats.org/officeDocument/2006/math">
                    <m:r>
                      <a:rPr lang="en-US" sz="2400" b="0" i="1" smtClean="0">
                        <a:latin typeface="Cambria Math" panose="02040503050406030204" pitchFamily="18" charset="0"/>
                        <a:ea typeface="Cambria Math" panose="02040503050406030204" pitchFamily="18" charset="0"/>
                      </a:rPr>
                      <m:t>𝐻</m:t>
                    </m:r>
                    <m:r>
                      <a:rPr lang="en-US" sz="2400" b="0" i="1" smtClean="0">
                        <a:latin typeface="Cambria Math" panose="02040503050406030204" pitchFamily="18" charset="0"/>
                        <a:ea typeface="Cambria Math" panose="02040503050406030204" pitchFamily="18" charset="0"/>
                      </a:rPr>
                      <m:t>=ℏ</m:t>
                    </m:r>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𝜔</m:t>
                        </m:r>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𝑐</m:t>
                    </m:r>
                    <m:r>
                      <a:rPr lang="en-US" sz="2400" b="0" i="1" smtClean="0">
                        <a:latin typeface="Cambria Math" panose="02040503050406030204" pitchFamily="18" charset="0"/>
                        <a:ea typeface="Cambria Math" panose="02040503050406030204" pitchFamily="18" charset="0"/>
                      </a:rPr>
                      <m:t>ℏ</m:t>
                    </m:r>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𝑘</m:t>
                        </m:r>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𝑐</m:t>
                    </m:r>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𝑝</m:t>
                        </m:r>
                      </m:e>
                    </m:d>
                    <m:r>
                      <a:rPr lang="en-US" sz="2400" b="0" i="0"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𝑑</m:t>
                        </m:r>
                      </m:e>
                      <m:sub>
                        <m:r>
                          <a:rPr lang="en-US" sz="2400" b="0" i="1" smtClean="0">
                            <a:latin typeface="Cambria Math" panose="02040503050406030204" pitchFamily="18" charset="0"/>
                            <a:ea typeface="Cambria Math" panose="02040503050406030204" pitchFamily="18" charset="0"/>
                          </a:rPr>
                          <m:t>𝑡</m:t>
                        </m:r>
                      </m:sub>
                    </m:sSub>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𝑞</m:t>
                        </m:r>
                      </m:e>
                      <m:sup>
                        <m:r>
                          <a:rPr lang="en-US" sz="2400" b="0" i="1" smtClean="0">
                            <a:latin typeface="Cambria Math" panose="02040503050406030204" pitchFamily="18" charset="0"/>
                            <a:ea typeface="Cambria Math" panose="02040503050406030204" pitchFamily="18" charset="0"/>
                          </a:rPr>
                          <m:t>𝑖</m:t>
                        </m:r>
                      </m:sup>
                    </m:sSup>
                    <m:r>
                      <m:rPr>
                        <m:nor/>
                      </m:rPr>
                      <a:rPr lang="en-US" sz="240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 </m:t>
                    </m:r>
                    <m:r>
                      <a:rPr lang="en-US" sz="2400" i="1" smtClean="0">
                        <a:latin typeface="Cambria Math" panose="02040503050406030204" pitchFamily="18" charset="0"/>
                        <a:ea typeface="Cambria Math" panose="02040503050406030204" pitchFamily="18" charset="0"/>
                      </a:rPr>
                      <m:t>𝑐</m:t>
                    </m:r>
                    <m:f>
                      <m:fPr>
                        <m:ctrlPr>
                          <a:rPr lang="en-US" sz="2400" i="1" smtClean="0">
                            <a:latin typeface="Cambria Math" panose="02040503050406030204" pitchFamily="18" charset="0"/>
                            <a:ea typeface="Cambria Math" panose="02040503050406030204" pitchFamily="18" charset="0"/>
                          </a:rPr>
                        </m:ctrlPr>
                      </m:fPr>
                      <m:num>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𝑝</m:t>
                            </m:r>
                          </m:e>
                          <m:sup>
                            <m:r>
                              <a:rPr lang="en-US" sz="2400" i="1">
                                <a:latin typeface="Cambria Math" panose="02040503050406030204" pitchFamily="18" charset="0"/>
                                <a:ea typeface="Cambria Math" panose="02040503050406030204" pitchFamily="18" charset="0"/>
                              </a:rPr>
                              <m:t>𝑖</m:t>
                            </m:r>
                          </m:sup>
                        </m:sSup>
                      </m:num>
                      <m:den>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𝑝</m:t>
                        </m:r>
                        <m:r>
                          <a:rPr lang="en-US" sz="2400" i="1">
                            <a:latin typeface="Cambria Math" panose="02040503050406030204" pitchFamily="18" charset="0"/>
                            <a:ea typeface="Cambria Math" panose="02040503050406030204" pitchFamily="18" charset="0"/>
                          </a:rPr>
                          <m:t>|</m:t>
                        </m:r>
                      </m:den>
                    </m:f>
                    <m:r>
                      <a:rPr lang="en-US" sz="2400" b="0" i="1" smtClean="0">
                        <a:latin typeface="Cambria Math" panose="02040503050406030204" pitchFamily="18" charset="0"/>
                        <a:ea typeface="Cambria Math" panose="02040503050406030204" pitchFamily="18" charset="0"/>
                      </a:rPr>
                      <m:t> </m:t>
                    </m:r>
                  </m:oMath>
                </a14:m>
                <a:r>
                  <a:rPr lang="en-US" sz="2400" dirty="0">
                    <a:latin typeface="Cambria Math" panose="02040503050406030204" pitchFamily="18" charset="0"/>
                    <a:ea typeface="Cambria Math" panose="02040503050406030204" pitchFamily="18" charset="0"/>
                  </a:rPr>
                  <a:t>,</a:t>
                </a:r>
                <a14:m>
                  <m:oMath xmlns:m="http://schemas.openxmlformats.org/officeDocument/2006/math">
                    <m:r>
                      <a:rPr lang="en-US" sz="2400" b="0" i="0" smtClean="0">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𝑑</m:t>
                        </m:r>
                      </m:e>
                      <m:sub>
                        <m:r>
                          <a:rPr lang="en-US" sz="2400" b="0" i="1" smtClean="0">
                            <a:latin typeface="Cambria Math" panose="02040503050406030204" pitchFamily="18" charset="0"/>
                            <a:ea typeface="Cambria Math" panose="02040503050406030204" pitchFamily="18" charset="0"/>
                          </a:rPr>
                          <m:t>𝑡</m:t>
                        </m:r>
                      </m:sub>
                    </m:s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𝑝</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=0 </m:t>
                    </m:r>
                  </m:oMath>
                </a14:m>
                <a:endParaRPr lang="en-US" sz="2400" b="0" dirty="0">
                  <a:latin typeface="Cambria Math" panose="02040503050406030204" pitchFamily="18" charset="0"/>
                  <a:ea typeface="Cambria Math" panose="02040503050406030204" pitchFamily="18" charset="0"/>
                </a:endParaRPr>
              </a:p>
            </p:txBody>
          </p:sp>
        </mc:Choice>
        <mc:Fallback>
          <p:sp>
            <p:nvSpPr>
              <p:cNvPr id="4" name="TextBox 3">
                <a:extLst>
                  <a:ext uri="{FF2B5EF4-FFF2-40B4-BE49-F238E27FC236}">
                    <a16:creationId xmlns:a16="http://schemas.microsoft.com/office/drawing/2014/main" id="{9828F822-05DD-A3F4-9C1E-EADF2ABF465B}"/>
                  </a:ext>
                </a:extLst>
              </p:cNvPr>
              <p:cNvSpPr txBox="1">
                <a:spLocks noRot="1" noChangeAspect="1" noMove="1" noResize="1" noEditPoints="1" noAdjustHandles="1" noChangeArrowheads="1" noChangeShapeType="1" noTextEdit="1"/>
              </p:cNvSpPr>
              <p:nvPr/>
            </p:nvSpPr>
            <p:spPr>
              <a:xfrm>
                <a:off x="437292" y="85511"/>
                <a:ext cx="9108140" cy="1102738"/>
              </a:xfrm>
              <a:prstGeom prst="rect">
                <a:avLst/>
              </a:prstGeom>
              <a:blipFill>
                <a:blip r:embed="rId7"/>
                <a:stretch>
                  <a:fillRect l="-1114" t="-4545" b="-4545"/>
                </a:stretch>
              </a:blipFill>
            </p:spPr>
            <p:txBody>
              <a:bodyPr/>
              <a:lstStyle/>
              <a:p>
                <a:r>
                  <a:rPr lang="en-US">
                    <a:noFill/>
                  </a:rPr>
                  <a:t> </a:t>
                </a:r>
              </a:p>
            </p:txBody>
          </p:sp>
        </mc:Fallback>
      </mc:AlternateContent>
      <p:sp>
        <p:nvSpPr>
          <p:cNvPr id="8" name="Freeform 7">
            <a:extLst>
              <a:ext uri="{FF2B5EF4-FFF2-40B4-BE49-F238E27FC236}">
                <a16:creationId xmlns:a16="http://schemas.microsoft.com/office/drawing/2014/main" id="{E96D8488-E730-3C62-2D6C-B116AF09CED6}"/>
              </a:ext>
            </a:extLst>
          </p:cNvPr>
          <p:cNvSpPr/>
          <p:nvPr/>
        </p:nvSpPr>
        <p:spPr>
          <a:xfrm>
            <a:off x="10798696" y="737896"/>
            <a:ext cx="1148292" cy="1164160"/>
          </a:xfrm>
          <a:custGeom>
            <a:avLst/>
            <a:gdLst>
              <a:gd name="connsiteX0" fmla="*/ 659232 w 1148292"/>
              <a:gd name="connsiteY0" fmla="*/ 0 h 1164160"/>
              <a:gd name="connsiteX1" fmla="*/ 744083 w 1148292"/>
              <a:gd name="connsiteY1" fmla="*/ 23623 h 1164160"/>
              <a:gd name="connsiteX2" fmla="*/ 1148292 w 1148292"/>
              <a:gd name="connsiteY2" fmla="*/ 570568 h 1164160"/>
              <a:gd name="connsiteX3" fmla="*/ 486473 w 1148292"/>
              <a:gd name="connsiteY3" fmla="*/ 1164160 h 1164160"/>
              <a:gd name="connsiteX4" fmla="*/ 18496 w 1148292"/>
              <a:gd name="connsiteY4" fmla="*/ 990301 h 1164160"/>
              <a:gd name="connsiteX5" fmla="*/ 0 w 1148292"/>
              <a:gd name="connsiteY5" fmla="*/ 970195 h 1164160"/>
              <a:gd name="connsiteX6" fmla="*/ 62319 w 1148292"/>
              <a:gd name="connsiteY6" fmla="*/ 902451 h 1164160"/>
              <a:gd name="connsiteX7" fmla="*/ 175347 w 1148292"/>
              <a:gd name="connsiteY7" fmla="*/ 570568 h 1164160"/>
              <a:gd name="connsiteX8" fmla="*/ 172759 w 1148292"/>
              <a:gd name="connsiteY8" fmla="*/ 547546 h 1164160"/>
              <a:gd name="connsiteX9" fmla="*/ 257611 w 1148292"/>
              <a:gd name="connsiteY9" fmla="*/ 523922 h 1164160"/>
              <a:gd name="connsiteX10" fmla="*/ 648374 w 1148292"/>
              <a:gd name="connsiteY10" fmla="*/ 96607 h 1164160"/>
              <a:gd name="connsiteX11" fmla="*/ 659232 w 1148292"/>
              <a:gd name="connsiteY11" fmla="*/ 0 h 1164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48292" h="1164160">
                <a:moveTo>
                  <a:pt x="659232" y="0"/>
                </a:moveTo>
                <a:lnTo>
                  <a:pt x="744083" y="23623"/>
                </a:lnTo>
                <a:cubicBezTo>
                  <a:pt x="981620" y="113735"/>
                  <a:pt x="1148292" y="324694"/>
                  <a:pt x="1148292" y="570568"/>
                </a:cubicBezTo>
                <a:cubicBezTo>
                  <a:pt x="1148292" y="898400"/>
                  <a:pt x="851986" y="1164160"/>
                  <a:pt x="486473" y="1164160"/>
                </a:cubicBezTo>
                <a:cubicBezTo>
                  <a:pt x="303716" y="1164160"/>
                  <a:pt x="138262" y="1097720"/>
                  <a:pt x="18496" y="990301"/>
                </a:cubicBezTo>
                <a:lnTo>
                  <a:pt x="0" y="970195"/>
                </a:lnTo>
                <a:lnTo>
                  <a:pt x="62319" y="902451"/>
                </a:lnTo>
                <a:cubicBezTo>
                  <a:pt x="133679" y="807713"/>
                  <a:pt x="175347" y="693505"/>
                  <a:pt x="175347" y="570568"/>
                </a:cubicBezTo>
                <a:lnTo>
                  <a:pt x="172759" y="547546"/>
                </a:lnTo>
                <a:lnTo>
                  <a:pt x="257611" y="523922"/>
                </a:lnTo>
                <a:cubicBezTo>
                  <a:pt x="455558" y="448828"/>
                  <a:pt x="604294" y="289814"/>
                  <a:pt x="648374" y="96607"/>
                </a:cubicBezTo>
                <a:lnTo>
                  <a:pt x="659232" y="0"/>
                </a:lnTo>
                <a:close/>
              </a:path>
            </a:pathLst>
          </a:custGeom>
          <a:solidFill>
            <a:srgbClr val="008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TextBox 11">
            <a:extLst>
              <a:ext uri="{FF2B5EF4-FFF2-40B4-BE49-F238E27FC236}">
                <a16:creationId xmlns:a16="http://schemas.microsoft.com/office/drawing/2014/main" id="{D373413A-10E5-9711-3898-9C155DF0D657}"/>
              </a:ext>
            </a:extLst>
          </p:cNvPr>
          <p:cNvSpPr txBox="1"/>
          <p:nvPr/>
        </p:nvSpPr>
        <p:spPr>
          <a:xfrm>
            <a:off x="10850584" y="1203177"/>
            <a:ext cx="1212148" cy="586299"/>
          </a:xfrm>
          <a:prstGeom prst="rect">
            <a:avLst/>
          </a:prstGeom>
          <a:noFill/>
        </p:spPr>
        <p:txBody>
          <a:bodyPr wrap="square" rtlCol="0">
            <a:spAutoFit/>
          </a:bodyPr>
          <a:lstStyle/>
          <a:p>
            <a:pPr algn="ctr"/>
            <a:r>
              <a:rPr lang="en-US" sz="1400" dirty="0"/>
              <a:t>Hamiltonian</a:t>
            </a:r>
          </a:p>
          <a:p>
            <a:pPr algn="ctr"/>
            <a:r>
              <a:rPr lang="en-US" sz="1400" dirty="0"/>
              <a:t>Systems</a:t>
            </a:r>
          </a:p>
        </p:txBody>
      </p:sp>
      <p:sp>
        <p:nvSpPr>
          <p:cNvPr id="5" name="TextBox 4">
            <a:extLst>
              <a:ext uri="{FF2B5EF4-FFF2-40B4-BE49-F238E27FC236}">
                <a16:creationId xmlns:a16="http://schemas.microsoft.com/office/drawing/2014/main" id="{AD5A73AB-8A3A-537D-DAF9-1C3CEBFAE85E}"/>
              </a:ext>
            </a:extLst>
          </p:cNvPr>
          <p:cNvSpPr txBox="1"/>
          <p:nvPr/>
        </p:nvSpPr>
        <p:spPr>
          <a:xfrm>
            <a:off x="149558" y="5345042"/>
            <a:ext cx="8880575" cy="880369"/>
          </a:xfrm>
          <a:prstGeom prst="rect">
            <a:avLst/>
          </a:prstGeom>
          <a:noFill/>
        </p:spPr>
        <p:txBody>
          <a:bodyPr wrap="square" rtlCol="0">
            <a:spAutoFit/>
          </a:bodyPr>
          <a:lstStyle/>
          <a:p>
            <a:pPr>
              <a:lnSpc>
                <a:spcPct val="150000"/>
              </a:lnSpc>
            </a:pPr>
            <a:r>
              <a:rPr lang="en-US" b="0" i="0" dirty="0">
                <a:latin typeface="+mj-lt"/>
                <a:ea typeface="Cambria Math" panose="02040503050406030204" pitchFamily="18" charset="0"/>
              </a:rPr>
              <a:t>Thus, for a Hamiltonian system to also be Newtonian, then it need to satisfy kinematic equivalence, something that not all Hamiltonian systems do. </a:t>
            </a:r>
          </a:p>
        </p:txBody>
      </p:sp>
    </p:spTree>
    <p:extLst>
      <p:ext uri="{BB962C8B-B14F-4D97-AF65-F5344CB8AC3E}">
        <p14:creationId xmlns:p14="http://schemas.microsoft.com/office/powerpoint/2010/main" val="10597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Freeform 41">
            <a:extLst>
              <a:ext uri="{FF2B5EF4-FFF2-40B4-BE49-F238E27FC236}">
                <a16:creationId xmlns:a16="http://schemas.microsoft.com/office/drawing/2014/main" id="{69A1756F-0D48-0875-553F-E079C39EED32}"/>
              </a:ext>
            </a:extLst>
          </p:cNvPr>
          <p:cNvSpPr/>
          <p:nvPr/>
        </p:nvSpPr>
        <p:spPr>
          <a:xfrm rot="10545867">
            <a:off x="351367" y="3294121"/>
            <a:ext cx="1975769" cy="1343248"/>
          </a:xfrm>
          <a:custGeom>
            <a:avLst/>
            <a:gdLst>
              <a:gd name="connsiteX0" fmla="*/ 2035175 w 2035175"/>
              <a:gd name="connsiteY0" fmla="*/ 0 h 981075"/>
              <a:gd name="connsiteX1" fmla="*/ 0 w 2035175"/>
              <a:gd name="connsiteY1"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508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50800 h 981075"/>
              <a:gd name="connsiteX2" fmla="*/ 692150 w 2035175"/>
              <a:gd name="connsiteY2" fmla="*/ 247650 h 981075"/>
              <a:gd name="connsiteX3" fmla="*/ 288925 w 2035175"/>
              <a:gd name="connsiteY3" fmla="*/ 552450 h 981075"/>
              <a:gd name="connsiteX4" fmla="*/ 0 w 2035175"/>
              <a:gd name="connsiteY4" fmla="*/ 981075 h 981075"/>
              <a:gd name="connsiteX0" fmla="*/ 2035175 w 2035175"/>
              <a:gd name="connsiteY0" fmla="*/ 0 h 981075"/>
              <a:gd name="connsiteX1" fmla="*/ 1387475 w 2035175"/>
              <a:gd name="connsiteY1" fmla="*/ 50800 h 981075"/>
              <a:gd name="connsiteX2" fmla="*/ 1038225 w 2035175"/>
              <a:gd name="connsiteY2" fmla="*/ 123825 h 981075"/>
              <a:gd name="connsiteX3" fmla="*/ 692150 w 2035175"/>
              <a:gd name="connsiteY3" fmla="*/ 247650 h 981075"/>
              <a:gd name="connsiteX4" fmla="*/ 288925 w 2035175"/>
              <a:gd name="connsiteY4" fmla="*/ 552450 h 981075"/>
              <a:gd name="connsiteX5" fmla="*/ 0 w 2035175"/>
              <a:gd name="connsiteY5" fmla="*/ 981075 h 981075"/>
              <a:gd name="connsiteX0" fmla="*/ 2047875 w 2047875"/>
              <a:gd name="connsiteY0" fmla="*/ 0 h 971550"/>
              <a:gd name="connsiteX1" fmla="*/ 1400175 w 2047875"/>
              <a:gd name="connsiteY1" fmla="*/ 50800 h 971550"/>
              <a:gd name="connsiteX2" fmla="*/ 1050925 w 2047875"/>
              <a:gd name="connsiteY2" fmla="*/ 123825 h 971550"/>
              <a:gd name="connsiteX3" fmla="*/ 704850 w 2047875"/>
              <a:gd name="connsiteY3" fmla="*/ 247650 h 971550"/>
              <a:gd name="connsiteX4" fmla="*/ 301625 w 2047875"/>
              <a:gd name="connsiteY4" fmla="*/ 552450 h 971550"/>
              <a:gd name="connsiteX5" fmla="*/ 0 w 2047875"/>
              <a:gd name="connsiteY5" fmla="*/ 971550 h 971550"/>
              <a:gd name="connsiteX0" fmla="*/ 2047875 w 2047875"/>
              <a:gd name="connsiteY0" fmla="*/ 0 h 971550"/>
              <a:gd name="connsiteX1" fmla="*/ 1400175 w 2047875"/>
              <a:gd name="connsiteY1" fmla="*/ 50800 h 971550"/>
              <a:gd name="connsiteX2" fmla="*/ 1050925 w 2047875"/>
              <a:gd name="connsiteY2" fmla="*/ 123825 h 971550"/>
              <a:gd name="connsiteX3" fmla="*/ 704850 w 2047875"/>
              <a:gd name="connsiteY3" fmla="*/ 247650 h 971550"/>
              <a:gd name="connsiteX4" fmla="*/ 301625 w 2047875"/>
              <a:gd name="connsiteY4" fmla="*/ 552450 h 971550"/>
              <a:gd name="connsiteX5" fmla="*/ 117475 w 2047875"/>
              <a:gd name="connsiteY5" fmla="*/ 777875 h 971550"/>
              <a:gd name="connsiteX6" fmla="*/ 0 w 2047875"/>
              <a:gd name="connsiteY6" fmla="*/ 971550 h 9715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14300 w 2044700"/>
              <a:gd name="connsiteY5" fmla="*/ 777875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536574 w 2044700"/>
              <a:gd name="connsiteY4" fmla="*/ 342900 h 996950"/>
              <a:gd name="connsiteX5" fmla="*/ 298450 w 2044700"/>
              <a:gd name="connsiteY5" fmla="*/ 552450 h 996950"/>
              <a:gd name="connsiteX6" fmla="*/ 127000 w 2044700"/>
              <a:gd name="connsiteY6" fmla="*/ 781050 h 996950"/>
              <a:gd name="connsiteX7" fmla="*/ 0 w 2044700"/>
              <a:gd name="connsiteY7"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127000 w 2044700"/>
              <a:gd name="connsiteY7" fmla="*/ 781050 h 996950"/>
              <a:gd name="connsiteX8" fmla="*/ 0 w 2044700"/>
              <a:gd name="connsiteY8" fmla="*/ 996950 h 996950"/>
              <a:gd name="connsiteX0" fmla="*/ 2044700 w 2044700"/>
              <a:gd name="connsiteY0" fmla="*/ 0 h 996950"/>
              <a:gd name="connsiteX1" fmla="*/ 1397000 w 2044700"/>
              <a:gd name="connsiteY1" fmla="*/ 50800 h 996950"/>
              <a:gd name="connsiteX2" fmla="*/ 1044575 w 2044700"/>
              <a:gd name="connsiteY2" fmla="*/ 11747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127000 w 2044700"/>
              <a:gd name="connsiteY7" fmla="*/ 781050 h 996950"/>
              <a:gd name="connsiteX8" fmla="*/ 0 w 2044700"/>
              <a:gd name="connsiteY8" fmla="*/ 996950 h 996950"/>
              <a:gd name="connsiteX0" fmla="*/ 2044700 w 2044700"/>
              <a:gd name="connsiteY0" fmla="*/ 0 h 996950"/>
              <a:gd name="connsiteX1" fmla="*/ 1397000 w 2044700"/>
              <a:gd name="connsiteY1" fmla="*/ 50800 h 996950"/>
              <a:gd name="connsiteX2" fmla="*/ 1044575 w 2044700"/>
              <a:gd name="connsiteY2" fmla="*/ 11747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200024 w 2044700"/>
              <a:gd name="connsiteY7" fmla="*/ 673100 h 996950"/>
              <a:gd name="connsiteX8" fmla="*/ 127000 w 2044700"/>
              <a:gd name="connsiteY8" fmla="*/ 781050 h 996950"/>
              <a:gd name="connsiteX9" fmla="*/ 0 w 2044700"/>
              <a:gd name="connsiteY9" fmla="*/ 996950 h 996950"/>
              <a:gd name="connsiteX0" fmla="*/ 2032000 w 2032000"/>
              <a:gd name="connsiteY0" fmla="*/ 0 h 1009650"/>
              <a:gd name="connsiteX1" fmla="*/ 1384300 w 2032000"/>
              <a:gd name="connsiteY1" fmla="*/ 50800 h 1009650"/>
              <a:gd name="connsiteX2" fmla="*/ 1031875 w 2032000"/>
              <a:gd name="connsiteY2" fmla="*/ 117475 h 1009650"/>
              <a:gd name="connsiteX3" fmla="*/ 847724 w 2032000"/>
              <a:gd name="connsiteY3" fmla="*/ 174625 h 1009650"/>
              <a:gd name="connsiteX4" fmla="*/ 688975 w 2032000"/>
              <a:gd name="connsiteY4" fmla="*/ 247650 h 1009650"/>
              <a:gd name="connsiteX5" fmla="*/ 523874 w 2032000"/>
              <a:gd name="connsiteY5" fmla="*/ 342900 h 1009650"/>
              <a:gd name="connsiteX6" fmla="*/ 285750 w 2032000"/>
              <a:gd name="connsiteY6" fmla="*/ 552450 h 1009650"/>
              <a:gd name="connsiteX7" fmla="*/ 187324 w 2032000"/>
              <a:gd name="connsiteY7" fmla="*/ 673100 h 1009650"/>
              <a:gd name="connsiteX8" fmla="*/ 114300 w 2032000"/>
              <a:gd name="connsiteY8" fmla="*/ 781050 h 1009650"/>
              <a:gd name="connsiteX9" fmla="*/ 0 w 2032000"/>
              <a:gd name="connsiteY9" fmla="*/ 1009650 h 1009650"/>
              <a:gd name="connsiteX0" fmla="*/ 2032000 w 2032000"/>
              <a:gd name="connsiteY0" fmla="*/ 0 h 1009650"/>
              <a:gd name="connsiteX1" fmla="*/ 1384300 w 2032000"/>
              <a:gd name="connsiteY1" fmla="*/ 50800 h 1009650"/>
              <a:gd name="connsiteX2" fmla="*/ 1031875 w 2032000"/>
              <a:gd name="connsiteY2" fmla="*/ 117475 h 1009650"/>
              <a:gd name="connsiteX3" fmla="*/ 847724 w 2032000"/>
              <a:gd name="connsiteY3" fmla="*/ 174625 h 1009650"/>
              <a:gd name="connsiteX4" fmla="*/ 688975 w 2032000"/>
              <a:gd name="connsiteY4" fmla="*/ 247650 h 1009650"/>
              <a:gd name="connsiteX5" fmla="*/ 523874 w 2032000"/>
              <a:gd name="connsiteY5" fmla="*/ 342900 h 1009650"/>
              <a:gd name="connsiteX6" fmla="*/ 285750 w 2032000"/>
              <a:gd name="connsiteY6" fmla="*/ 552450 h 1009650"/>
              <a:gd name="connsiteX7" fmla="*/ 187324 w 2032000"/>
              <a:gd name="connsiteY7" fmla="*/ 673100 h 1009650"/>
              <a:gd name="connsiteX8" fmla="*/ 114300 w 2032000"/>
              <a:gd name="connsiteY8" fmla="*/ 781050 h 1009650"/>
              <a:gd name="connsiteX9" fmla="*/ 0 w 2032000"/>
              <a:gd name="connsiteY9" fmla="*/ 1009650 h 1009650"/>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396874 w 2032000"/>
              <a:gd name="connsiteY6" fmla="*/ 434976 h 987425"/>
              <a:gd name="connsiteX7" fmla="*/ 285750 w 2032000"/>
              <a:gd name="connsiteY7" fmla="*/ 552450 h 987425"/>
              <a:gd name="connsiteX8" fmla="*/ 187324 w 2032000"/>
              <a:gd name="connsiteY8" fmla="*/ 673100 h 987425"/>
              <a:gd name="connsiteX9" fmla="*/ 114300 w 2032000"/>
              <a:gd name="connsiteY9" fmla="*/ 781050 h 987425"/>
              <a:gd name="connsiteX10" fmla="*/ 0 w 2032000"/>
              <a:gd name="connsiteY10"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403224 w 2032000"/>
              <a:gd name="connsiteY6" fmla="*/ 438151 h 987425"/>
              <a:gd name="connsiteX7" fmla="*/ 285750 w 2032000"/>
              <a:gd name="connsiteY7" fmla="*/ 552450 h 987425"/>
              <a:gd name="connsiteX8" fmla="*/ 187324 w 2032000"/>
              <a:gd name="connsiteY8" fmla="*/ 673100 h 987425"/>
              <a:gd name="connsiteX9" fmla="*/ 114300 w 2032000"/>
              <a:gd name="connsiteY9" fmla="*/ 781050 h 987425"/>
              <a:gd name="connsiteX10" fmla="*/ 0 w 2032000"/>
              <a:gd name="connsiteY10" fmla="*/ 987425 h 987425"/>
              <a:gd name="connsiteX0" fmla="*/ 2032000 w 2032000"/>
              <a:gd name="connsiteY0" fmla="*/ 0 h 987425"/>
              <a:gd name="connsiteX1" fmla="*/ 1714499 w 2032000"/>
              <a:gd name="connsiteY1" fmla="*/ 25401 h 987425"/>
              <a:gd name="connsiteX2" fmla="*/ 1384300 w 2032000"/>
              <a:gd name="connsiteY2" fmla="*/ 50800 h 987425"/>
              <a:gd name="connsiteX3" fmla="*/ 1031875 w 2032000"/>
              <a:gd name="connsiteY3" fmla="*/ 117475 h 987425"/>
              <a:gd name="connsiteX4" fmla="*/ 847724 w 2032000"/>
              <a:gd name="connsiteY4" fmla="*/ 174625 h 987425"/>
              <a:gd name="connsiteX5" fmla="*/ 688975 w 2032000"/>
              <a:gd name="connsiteY5" fmla="*/ 247650 h 987425"/>
              <a:gd name="connsiteX6" fmla="*/ 523874 w 2032000"/>
              <a:gd name="connsiteY6" fmla="*/ 342900 h 987425"/>
              <a:gd name="connsiteX7" fmla="*/ 403224 w 2032000"/>
              <a:gd name="connsiteY7" fmla="*/ 438151 h 987425"/>
              <a:gd name="connsiteX8" fmla="*/ 285750 w 2032000"/>
              <a:gd name="connsiteY8" fmla="*/ 552450 h 987425"/>
              <a:gd name="connsiteX9" fmla="*/ 187324 w 2032000"/>
              <a:gd name="connsiteY9" fmla="*/ 673100 h 987425"/>
              <a:gd name="connsiteX10" fmla="*/ 114300 w 2032000"/>
              <a:gd name="connsiteY10" fmla="*/ 781050 h 987425"/>
              <a:gd name="connsiteX11" fmla="*/ 0 w 2032000"/>
              <a:gd name="connsiteY11" fmla="*/ 987425 h 987425"/>
              <a:gd name="connsiteX0" fmla="*/ 2032000 w 2032000"/>
              <a:gd name="connsiteY0" fmla="*/ 0 h 987425"/>
              <a:gd name="connsiteX1" fmla="*/ 1717674 w 2032000"/>
              <a:gd name="connsiteY1" fmla="*/ 15876 h 987425"/>
              <a:gd name="connsiteX2" fmla="*/ 1384300 w 2032000"/>
              <a:gd name="connsiteY2" fmla="*/ 50800 h 987425"/>
              <a:gd name="connsiteX3" fmla="*/ 1031875 w 2032000"/>
              <a:gd name="connsiteY3" fmla="*/ 117475 h 987425"/>
              <a:gd name="connsiteX4" fmla="*/ 847724 w 2032000"/>
              <a:gd name="connsiteY4" fmla="*/ 174625 h 987425"/>
              <a:gd name="connsiteX5" fmla="*/ 688975 w 2032000"/>
              <a:gd name="connsiteY5" fmla="*/ 247650 h 987425"/>
              <a:gd name="connsiteX6" fmla="*/ 523874 w 2032000"/>
              <a:gd name="connsiteY6" fmla="*/ 342900 h 987425"/>
              <a:gd name="connsiteX7" fmla="*/ 403224 w 2032000"/>
              <a:gd name="connsiteY7" fmla="*/ 438151 h 987425"/>
              <a:gd name="connsiteX8" fmla="*/ 285750 w 2032000"/>
              <a:gd name="connsiteY8" fmla="*/ 552450 h 987425"/>
              <a:gd name="connsiteX9" fmla="*/ 187324 w 2032000"/>
              <a:gd name="connsiteY9" fmla="*/ 673100 h 987425"/>
              <a:gd name="connsiteX10" fmla="*/ 114300 w 2032000"/>
              <a:gd name="connsiteY10" fmla="*/ 781050 h 987425"/>
              <a:gd name="connsiteX11" fmla="*/ 0 w 2032000"/>
              <a:gd name="connsiteY11" fmla="*/ 987425 h 987425"/>
              <a:gd name="connsiteX0" fmla="*/ 2025650 w 2025650"/>
              <a:gd name="connsiteY0" fmla="*/ 0 h 987425"/>
              <a:gd name="connsiteX1" fmla="*/ 1711324 w 2025650"/>
              <a:gd name="connsiteY1" fmla="*/ 15876 h 987425"/>
              <a:gd name="connsiteX2" fmla="*/ 1377950 w 2025650"/>
              <a:gd name="connsiteY2" fmla="*/ 50800 h 987425"/>
              <a:gd name="connsiteX3" fmla="*/ 1025525 w 2025650"/>
              <a:gd name="connsiteY3" fmla="*/ 117475 h 987425"/>
              <a:gd name="connsiteX4" fmla="*/ 841374 w 2025650"/>
              <a:gd name="connsiteY4" fmla="*/ 174625 h 987425"/>
              <a:gd name="connsiteX5" fmla="*/ 682625 w 2025650"/>
              <a:gd name="connsiteY5" fmla="*/ 247650 h 987425"/>
              <a:gd name="connsiteX6" fmla="*/ 517524 w 2025650"/>
              <a:gd name="connsiteY6" fmla="*/ 342900 h 987425"/>
              <a:gd name="connsiteX7" fmla="*/ 396874 w 2025650"/>
              <a:gd name="connsiteY7" fmla="*/ 438151 h 987425"/>
              <a:gd name="connsiteX8" fmla="*/ 279400 w 2025650"/>
              <a:gd name="connsiteY8" fmla="*/ 552450 h 987425"/>
              <a:gd name="connsiteX9" fmla="*/ 180974 w 2025650"/>
              <a:gd name="connsiteY9" fmla="*/ 673100 h 987425"/>
              <a:gd name="connsiteX10" fmla="*/ 107950 w 2025650"/>
              <a:gd name="connsiteY10" fmla="*/ 781050 h 987425"/>
              <a:gd name="connsiteX11" fmla="*/ 0 w 2025650"/>
              <a:gd name="connsiteY11" fmla="*/ 987425 h 987425"/>
              <a:gd name="connsiteX0" fmla="*/ 2025650 w 2025650"/>
              <a:gd name="connsiteY0" fmla="*/ 0 h 987425"/>
              <a:gd name="connsiteX1" fmla="*/ 1711324 w 2025650"/>
              <a:gd name="connsiteY1" fmla="*/ 15876 h 987425"/>
              <a:gd name="connsiteX2" fmla="*/ 1377950 w 2025650"/>
              <a:gd name="connsiteY2" fmla="*/ 50800 h 987425"/>
              <a:gd name="connsiteX3" fmla="*/ 1025525 w 2025650"/>
              <a:gd name="connsiteY3" fmla="*/ 117475 h 987425"/>
              <a:gd name="connsiteX4" fmla="*/ 841374 w 2025650"/>
              <a:gd name="connsiteY4" fmla="*/ 174625 h 987425"/>
              <a:gd name="connsiteX5" fmla="*/ 682625 w 2025650"/>
              <a:gd name="connsiteY5" fmla="*/ 247650 h 987425"/>
              <a:gd name="connsiteX6" fmla="*/ 517524 w 2025650"/>
              <a:gd name="connsiteY6" fmla="*/ 342900 h 987425"/>
              <a:gd name="connsiteX7" fmla="*/ 396874 w 2025650"/>
              <a:gd name="connsiteY7" fmla="*/ 438151 h 987425"/>
              <a:gd name="connsiteX8" fmla="*/ 279400 w 2025650"/>
              <a:gd name="connsiteY8" fmla="*/ 552450 h 987425"/>
              <a:gd name="connsiteX9" fmla="*/ 180974 w 2025650"/>
              <a:gd name="connsiteY9" fmla="*/ 673100 h 987425"/>
              <a:gd name="connsiteX10" fmla="*/ 107950 w 2025650"/>
              <a:gd name="connsiteY10" fmla="*/ 781050 h 987425"/>
              <a:gd name="connsiteX11" fmla="*/ 0 w 2025650"/>
              <a:gd name="connsiteY11" fmla="*/ 987425 h 987425"/>
              <a:gd name="connsiteX0" fmla="*/ 2041525 w 2041525"/>
              <a:gd name="connsiteY0" fmla="*/ 0 h 981075"/>
              <a:gd name="connsiteX1" fmla="*/ 1727199 w 2041525"/>
              <a:gd name="connsiteY1" fmla="*/ 15876 h 981075"/>
              <a:gd name="connsiteX2" fmla="*/ 1393825 w 2041525"/>
              <a:gd name="connsiteY2" fmla="*/ 50800 h 981075"/>
              <a:gd name="connsiteX3" fmla="*/ 1041400 w 2041525"/>
              <a:gd name="connsiteY3" fmla="*/ 117475 h 981075"/>
              <a:gd name="connsiteX4" fmla="*/ 857249 w 2041525"/>
              <a:gd name="connsiteY4" fmla="*/ 174625 h 981075"/>
              <a:gd name="connsiteX5" fmla="*/ 698500 w 2041525"/>
              <a:gd name="connsiteY5" fmla="*/ 247650 h 981075"/>
              <a:gd name="connsiteX6" fmla="*/ 533399 w 2041525"/>
              <a:gd name="connsiteY6" fmla="*/ 342900 h 981075"/>
              <a:gd name="connsiteX7" fmla="*/ 412749 w 2041525"/>
              <a:gd name="connsiteY7" fmla="*/ 438151 h 981075"/>
              <a:gd name="connsiteX8" fmla="*/ 295275 w 2041525"/>
              <a:gd name="connsiteY8" fmla="*/ 552450 h 981075"/>
              <a:gd name="connsiteX9" fmla="*/ 196849 w 2041525"/>
              <a:gd name="connsiteY9" fmla="*/ 673100 h 981075"/>
              <a:gd name="connsiteX10" fmla="*/ 123825 w 2041525"/>
              <a:gd name="connsiteY10" fmla="*/ 781050 h 981075"/>
              <a:gd name="connsiteX11" fmla="*/ 0 w 2041525"/>
              <a:gd name="connsiteY11" fmla="*/ 981075 h 981075"/>
              <a:gd name="connsiteX0" fmla="*/ 2041525 w 2041525"/>
              <a:gd name="connsiteY0" fmla="*/ 0 h 981075"/>
              <a:gd name="connsiteX1" fmla="*/ 1727199 w 2041525"/>
              <a:gd name="connsiteY1" fmla="*/ 15876 h 981075"/>
              <a:gd name="connsiteX2" fmla="*/ 1393825 w 2041525"/>
              <a:gd name="connsiteY2" fmla="*/ 50800 h 981075"/>
              <a:gd name="connsiteX3" fmla="*/ 1041400 w 2041525"/>
              <a:gd name="connsiteY3" fmla="*/ 117475 h 981075"/>
              <a:gd name="connsiteX4" fmla="*/ 857249 w 2041525"/>
              <a:gd name="connsiteY4" fmla="*/ 174625 h 981075"/>
              <a:gd name="connsiteX5" fmla="*/ 698500 w 2041525"/>
              <a:gd name="connsiteY5" fmla="*/ 247650 h 981075"/>
              <a:gd name="connsiteX6" fmla="*/ 533399 w 2041525"/>
              <a:gd name="connsiteY6" fmla="*/ 342900 h 981075"/>
              <a:gd name="connsiteX7" fmla="*/ 412749 w 2041525"/>
              <a:gd name="connsiteY7" fmla="*/ 438151 h 981075"/>
              <a:gd name="connsiteX8" fmla="*/ 295275 w 2041525"/>
              <a:gd name="connsiteY8" fmla="*/ 552450 h 981075"/>
              <a:gd name="connsiteX9" fmla="*/ 196849 w 2041525"/>
              <a:gd name="connsiteY9" fmla="*/ 673100 h 981075"/>
              <a:gd name="connsiteX10" fmla="*/ 123825 w 2041525"/>
              <a:gd name="connsiteY10" fmla="*/ 781050 h 981075"/>
              <a:gd name="connsiteX11" fmla="*/ 0 w 2041525"/>
              <a:gd name="connsiteY11" fmla="*/ 981075 h 981075"/>
              <a:gd name="connsiteX0" fmla="*/ 2028825 w 2028825"/>
              <a:gd name="connsiteY0" fmla="*/ 0 h 987425"/>
              <a:gd name="connsiteX1" fmla="*/ 1714499 w 2028825"/>
              <a:gd name="connsiteY1" fmla="*/ 15876 h 987425"/>
              <a:gd name="connsiteX2" fmla="*/ 1381125 w 2028825"/>
              <a:gd name="connsiteY2" fmla="*/ 50800 h 987425"/>
              <a:gd name="connsiteX3" fmla="*/ 1028700 w 2028825"/>
              <a:gd name="connsiteY3" fmla="*/ 117475 h 987425"/>
              <a:gd name="connsiteX4" fmla="*/ 844549 w 2028825"/>
              <a:gd name="connsiteY4" fmla="*/ 174625 h 987425"/>
              <a:gd name="connsiteX5" fmla="*/ 685800 w 2028825"/>
              <a:gd name="connsiteY5" fmla="*/ 247650 h 987425"/>
              <a:gd name="connsiteX6" fmla="*/ 520699 w 2028825"/>
              <a:gd name="connsiteY6" fmla="*/ 342900 h 987425"/>
              <a:gd name="connsiteX7" fmla="*/ 400049 w 2028825"/>
              <a:gd name="connsiteY7" fmla="*/ 438151 h 987425"/>
              <a:gd name="connsiteX8" fmla="*/ 282575 w 2028825"/>
              <a:gd name="connsiteY8" fmla="*/ 552450 h 987425"/>
              <a:gd name="connsiteX9" fmla="*/ 184149 w 2028825"/>
              <a:gd name="connsiteY9" fmla="*/ 673100 h 987425"/>
              <a:gd name="connsiteX10" fmla="*/ 111125 w 2028825"/>
              <a:gd name="connsiteY10" fmla="*/ 781050 h 987425"/>
              <a:gd name="connsiteX11" fmla="*/ 0 w 2028825"/>
              <a:gd name="connsiteY11" fmla="*/ 987425 h 987425"/>
              <a:gd name="connsiteX0" fmla="*/ 2035175 w 2035175"/>
              <a:gd name="connsiteY0" fmla="*/ 0 h 977900"/>
              <a:gd name="connsiteX1" fmla="*/ 1720849 w 2035175"/>
              <a:gd name="connsiteY1" fmla="*/ 15876 h 977900"/>
              <a:gd name="connsiteX2" fmla="*/ 1387475 w 2035175"/>
              <a:gd name="connsiteY2" fmla="*/ 50800 h 977900"/>
              <a:gd name="connsiteX3" fmla="*/ 1035050 w 2035175"/>
              <a:gd name="connsiteY3" fmla="*/ 117475 h 977900"/>
              <a:gd name="connsiteX4" fmla="*/ 850899 w 2035175"/>
              <a:gd name="connsiteY4" fmla="*/ 174625 h 977900"/>
              <a:gd name="connsiteX5" fmla="*/ 692150 w 2035175"/>
              <a:gd name="connsiteY5" fmla="*/ 247650 h 977900"/>
              <a:gd name="connsiteX6" fmla="*/ 527049 w 2035175"/>
              <a:gd name="connsiteY6" fmla="*/ 342900 h 977900"/>
              <a:gd name="connsiteX7" fmla="*/ 406399 w 2035175"/>
              <a:gd name="connsiteY7" fmla="*/ 438151 h 977900"/>
              <a:gd name="connsiteX8" fmla="*/ 288925 w 2035175"/>
              <a:gd name="connsiteY8" fmla="*/ 552450 h 977900"/>
              <a:gd name="connsiteX9" fmla="*/ 190499 w 2035175"/>
              <a:gd name="connsiteY9" fmla="*/ 673100 h 977900"/>
              <a:gd name="connsiteX10" fmla="*/ 117475 w 2035175"/>
              <a:gd name="connsiteY10" fmla="*/ 781050 h 977900"/>
              <a:gd name="connsiteX11" fmla="*/ 0 w 2035175"/>
              <a:gd name="connsiteY11" fmla="*/ 977900 h 977900"/>
              <a:gd name="connsiteX0" fmla="*/ 2025650 w 2025650"/>
              <a:gd name="connsiteY0" fmla="*/ 0 h 984250"/>
              <a:gd name="connsiteX1" fmla="*/ 1711324 w 2025650"/>
              <a:gd name="connsiteY1" fmla="*/ 15876 h 984250"/>
              <a:gd name="connsiteX2" fmla="*/ 1377950 w 2025650"/>
              <a:gd name="connsiteY2" fmla="*/ 50800 h 984250"/>
              <a:gd name="connsiteX3" fmla="*/ 1025525 w 2025650"/>
              <a:gd name="connsiteY3" fmla="*/ 117475 h 984250"/>
              <a:gd name="connsiteX4" fmla="*/ 841374 w 2025650"/>
              <a:gd name="connsiteY4" fmla="*/ 174625 h 984250"/>
              <a:gd name="connsiteX5" fmla="*/ 682625 w 2025650"/>
              <a:gd name="connsiteY5" fmla="*/ 247650 h 984250"/>
              <a:gd name="connsiteX6" fmla="*/ 517524 w 2025650"/>
              <a:gd name="connsiteY6" fmla="*/ 342900 h 984250"/>
              <a:gd name="connsiteX7" fmla="*/ 396874 w 2025650"/>
              <a:gd name="connsiteY7" fmla="*/ 438151 h 984250"/>
              <a:gd name="connsiteX8" fmla="*/ 279400 w 2025650"/>
              <a:gd name="connsiteY8" fmla="*/ 552450 h 984250"/>
              <a:gd name="connsiteX9" fmla="*/ 180974 w 2025650"/>
              <a:gd name="connsiteY9" fmla="*/ 673100 h 984250"/>
              <a:gd name="connsiteX10" fmla="*/ 107950 w 2025650"/>
              <a:gd name="connsiteY10" fmla="*/ 781050 h 984250"/>
              <a:gd name="connsiteX11" fmla="*/ 0 w 2025650"/>
              <a:gd name="connsiteY11" fmla="*/ 984250 h 984250"/>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93674 w 2032000"/>
              <a:gd name="connsiteY9" fmla="*/ 67945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20650 w 2032000"/>
              <a:gd name="connsiteY10" fmla="*/ 79057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1125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7475 w 2032000"/>
              <a:gd name="connsiteY10" fmla="*/ 78422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1125 w 2032000"/>
              <a:gd name="connsiteY10" fmla="*/ 78422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228724 w 2032000"/>
              <a:gd name="connsiteY3" fmla="*/ 79377 h 981075"/>
              <a:gd name="connsiteX4" fmla="*/ 1031875 w 2032000"/>
              <a:gd name="connsiteY4" fmla="*/ 117475 h 981075"/>
              <a:gd name="connsiteX5" fmla="*/ 847724 w 2032000"/>
              <a:gd name="connsiteY5" fmla="*/ 174625 h 981075"/>
              <a:gd name="connsiteX6" fmla="*/ 688975 w 2032000"/>
              <a:gd name="connsiteY6" fmla="*/ 247650 h 981075"/>
              <a:gd name="connsiteX7" fmla="*/ 523874 w 2032000"/>
              <a:gd name="connsiteY7" fmla="*/ 342900 h 981075"/>
              <a:gd name="connsiteX8" fmla="*/ 403224 w 2032000"/>
              <a:gd name="connsiteY8" fmla="*/ 438151 h 981075"/>
              <a:gd name="connsiteX9" fmla="*/ 285750 w 2032000"/>
              <a:gd name="connsiteY9" fmla="*/ 552450 h 981075"/>
              <a:gd name="connsiteX10" fmla="*/ 187324 w 2032000"/>
              <a:gd name="connsiteY10" fmla="*/ 673100 h 981075"/>
              <a:gd name="connsiteX11" fmla="*/ 111125 w 2032000"/>
              <a:gd name="connsiteY11" fmla="*/ 784225 h 981075"/>
              <a:gd name="connsiteX12" fmla="*/ 0 w 2032000"/>
              <a:gd name="connsiteY12" fmla="*/ 981075 h 981075"/>
              <a:gd name="connsiteX0" fmla="*/ 2032000 w 2032000"/>
              <a:gd name="connsiteY0" fmla="*/ 0 h 981075"/>
              <a:gd name="connsiteX1" fmla="*/ 1720849 w 2032000"/>
              <a:gd name="connsiteY1" fmla="*/ 25401 h 981075"/>
              <a:gd name="connsiteX2" fmla="*/ 1384300 w 2032000"/>
              <a:gd name="connsiteY2" fmla="*/ 50800 h 981075"/>
              <a:gd name="connsiteX3" fmla="*/ 1228724 w 2032000"/>
              <a:gd name="connsiteY3" fmla="*/ 79377 h 981075"/>
              <a:gd name="connsiteX4" fmla="*/ 1031875 w 2032000"/>
              <a:gd name="connsiteY4" fmla="*/ 117475 h 981075"/>
              <a:gd name="connsiteX5" fmla="*/ 847724 w 2032000"/>
              <a:gd name="connsiteY5" fmla="*/ 174625 h 981075"/>
              <a:gd name="connsiteX6" fmla="*/ 688975 w 2032000"/>
              <a:gd name="connsiteY6" fmla="*/ 247650 h 981075"/>
              <a:gd name="connsiteX7" fmla="*/ 523874 w 2032000"/>
              <a:gd name="connsiteY7" fmla="*/ 342900 h 981075"/>
              <a:gd name="connsiteX8" fmla="*/ 403224 w 2032000"/>
              <a:gd name="connsiteY8" fmla="*/ 438151 h 981075"/>
              <a:gd name="connsiteX9" fmla="*/ 285750 w 2032000"/>
              <a:gd name="connsiteY9" fmla="*/ 552450 h 981075"/>
              <a:gd name="connsiteX10" fmla="*/ 187324 w 2032000"/>
              <a:gd name="connsiteY10" fmla="*/ 673100 h 981075"/>
              <a:gd name="connsiteX11" fmla="*/ 111125 w 2032000"/>
              <a:gd name="connsiteY11" fmla="*/ 784225 h 981075"/>
              <a:gd name="connsiteX12" fmla="*/ 0 w 2032000"/>
              <a:gd name="connsiteY12" fmla="*/ 981075 h 981075"/>
              <a:gd name="connsiteX0" fmla="*/ 2032000 w 2032000"/>
              <a:gd name="connsiteY0" fmla="*/ 0 h 971550"/>
              <a:gd name="connsiteX1" fmla="*/ 1720849 w 2032000"/>
              <a:gd name="connsiteY1" fmla="*/ 15876 h 971550"/>
              <a:gd name="connsiteX2" fmla="*/ 1384300 w 2032000"/>
              <a:gd name="connsiteY2" fmla="*/ 41275 h 971550"/>
              <a:gd name="connsiteX3" fmla="*/ 1228724 w 2032000"/>
              <a:gd name="connsiteY3" fmla="*/ 69852 h 971550"/>
              <a:gd name="connsiteX4" fmla="*/ 1031875 w 2032000"/>
              <a:gd name="connsiteY4" fmla="*/ 107950 h 971550"/>
              <a:gd name="connsiteX5" fmla="*/ 847724 w 2032000"/>
              <a:gd name="connsiteY5" fmla="*/ 165100 h 971550"/>
              <a:gd name="connsiteX6" fmla="*/ 688975 w 2032000"/>
              <a:gd name="connsiteY6" fmla="*/ 238125 h 971550"/>
              <a:gd name="connsiteX7" fmla="*/ 523874 w 2032000"/>
              <a:gd name="connsiteY7" fmla="*/ 333375 h 971550"/>
              <a:gd name="connsiteX8" fmla="*/ 403224 w 2032000"/>
              <a:gd name="connsiteY8" fmla="*/ 428626 h 971550"/>
              <a:gd name="connsiteX9" fmla="*/ 285750 w 2032000"/>
              <a:gd name="connsiteY9" fmla="*/ 542925 h 971550"/>
              <a:gd name="connsiteX10" fmla="*/ 187324 w 2032000"/>
              <a:gd name="connsiteY10" fmla="*/ 663575 h 971550"/>
              <a:gd name="connsiteX11" fmla="*/ 111125 w 2032000"/>
              <a:gd name="connsiteY11" fmla="*/ 774700 h 971550"/>
              <a:gd name="connsiteX12" fmla="*/ 0 w 2032000"/>
              <a:gd name="connsiteY12" fmla="*/ 971550 h 971550"/>
              <a:gd name="connsiteX0" fmla="*/ 2032000 w 2032000"/>
              <a:gd name="connsiteY0" fmla="*/ 0 h 971550"/>
              <a:gd name="connsiteX1" fmla="*/ 1720849 w 2032000"/>
              <a:gd name="connsiteY1" fmla="*/ 15876 h 971550"/>
              <a:gd name="connsiteX2" fmla="*/ 1476375 w 2032000"/>
              <a:gd name="connsiteY2" fmla="*/ 38100 h 971550"/>
              <a:gd name="connsiteX3" fmla="*/ 1228724 w 2032000"/>
              <a:gd name="connsiteY3" fmla="*/ 69852 h 971550"/>
              <a:gd name="connsiteX4" fmla="*/ 1031875 w 2032000"/>
              <a:gd name="connsiteY4" fmla="*/ 107950 h 971550"/>
              <a:gd name="connsiteX5" fmla="*/ 847724 w 2032000"/>
              <a:gd name="connsiteY5" fmla="*/ 165100 h 971550"/>
              <a:gd name="connsiteX6" fmla="*/ 688975 w 2032000"/>
              <a:gd name="connsiteY6" fmla="*/ 238125 h 971550"/>
              <a:gd name="connsiteX7" fmla="*/ 523874 w 2032000"/>
              <a:gd name="connsiteY7" fmla="*/ 333375 h 971550"/>
              <a:gd name="connsiteX8" fmla="*/ 403224 w 2032000"/>
              <a:gd name="connsiteY8" fmla="*/ 428626 h 971550"/>
              <a:gd name="connsiteX9" fmla="*/ 285750 w 2032000"/>
              <a:gd name="connsiteY9" fmla="*/ 542925 h 971550"/>
              <a:gd name="connsiteX10" fmla="*/ 187324 w 2032000"/>
              <a:gd name="connsiteY10" fmla="*/ 663575 h 971550"/>
              <a:gd name="connsiteX11" fmla="*/ 111125 w 2032000"/>
              <a:gd name="connsiteY11" fmla="*/ 774700 h 971550"/>
              <a:gd name="connsiteX12" fmla="*/ 0 w 2032000"/>
              <a:gd name="connsiteY12" fmla="*/ 971550 h 971550"/>
              <a:gd name="connsiteX0" fmla="*/ 2058126 w 2058126"/>
              <a:gd name="connsiteY0" fmla="*/ 0 h 971550"/>
              <a:gd name="connsiteX1" fmla="*/ 1720849 w 2058126"/>
              <a:gd name="connsiteY1" fmla="*/ 15876 h 971550"/>
              <a:gd name="connsiteX2" fmla="*/ 1476375 w 2058126"/>
              <a:gd name="connsiteY2" fmla="*/ 38100 h 971550"/>
              <a:gd name="connsiteX3" fmla="*/ 1228724 w 2058126"/>
              <a:gd name="connsiteY3" fmla="*/ 69852 h 971550"/>
              <a:gd name="connsiteX4" fmla="*/ 1031875 w 2058126"/>
              <a:gd name="connsiteY4" fmla="*/ 107950 h 971550"/>
              <a:gd name="connsiteX5" fmla="*/ 847724 w 2058126"/>
              <a:gd name="connsiteY5" fmla="*/ 165100 h 971550"/>
              <a:gd name="connsiteX6" fmla="*/ 688975 w 2058126"/>
              <a:gd name="connsiteY6" fmla="*/ 238125 h 971550"/>
              <a:gd name="connsiteX7" fmla="*/ 523874 w 2058126"/>
              <a:gd name="connsiteY7" fmla="*/ 333375 h 971550"/>
              <a:gd name="connsiteX8" fmla="*/ 403224 w 2058126"/>
              <a:gd name="connsiteY8" fmla="*/ 428626 h 971550"/>
              <a:gd name="connsiteX9" fmla="*/ 285750 w 2058126"/>
              <a:gd name="connsiteY9" fmla="*/ 542925 h 971550"/>
              <a:gd name="connsiteX10" fmla="*/ 187324 w 2058126"/>
              <a:gd name="connsiteY10" fmla="*/ 663575 h 971550"/>
              <a:gd name="connsiteX11" fmla="*/ 111125 w 2058126"/>
              <a:gd name="connsiteY11" fmla="*/ 774700 h 971550"/>
              <a:gd name="connsiteX12" fmla="*/ 0 w 2058126"/>
              <a:gd name="connsiteY12" fmla="*/ 971550 h 971550"/>
              <a:gd name="connsiteX0" fmla="*/ 2051776 w 2051776"/>
              <a:gd name="connsiteY0" fmla="*/ 0 h 965200"/>
              <a:gd name="connsiteX1" fmla="*/ 1720849 w 2051776"/>
              <a:gd name="connsiteY1" fmla="*/ 9526 h 965200"/>
              <a:gd name="connsiteX2" fmla="*/ 1476375 w 2051776"/>
              <a:gd name="connsiteY2" fmla="*/ 31750 h 965200"/>
              <a:gd name="connsiteX3" fmla="*/ 1228724 w 2051776"/>
              <a:gd name="connsiteY3" fmla="*/ 63502 h 965200"/>
              <a:gd name="connsiteX4" fmla="*/ 1031875 w 2051776"/>
              <a:gd name="connsiteY4" fmla="*/ 101600 h 965200"/>
              <a:gd name="connsiteX5" fmla="*/ 847724 w 2051776"/>
              <a:gd name="connsiteY5" fmla="*/ 158750 h 965200"/>
              <a:gd name="connsiteX6" fmla="*/ 688975 w 2051776"/>
              <a:gd name="connsiteY6" fmla="*/ 231775 h 965200"/>
              <a:gd name="connsiteX7" fmla="*/ 523874 w 2051776"/>
              <a:gd name="connsiteY7" fmla="*/ 327025 h 965200"/>
              <a:gd name="connsiteX8" fmla="*/ 403224 w 2051776"/>
              <a:gd name="connsiteY8" fmla="*/ 422276 h 965200"/>
              <a:gd name="connsiteX9" fmla="*/ 285750 w 2051776"/>
              <a:gd name="connsiteY9" fmla="*/ 536575 h 965200"/>
              <a:gd name="connsiteX10" fmla="*/ 187324 w 2051776"/>
              <a:gd name="connsiteY10" fmla="*/ 657225 h 965200"/>
              <a:gd name="connsiteX11" fmla="*/ 111125 w 2051776"/>
              <a:gd name="connsiteY11" fmla="*/ 768350 h 965200"/>
              <a:gd name="connsiteX12" fmla="*/ 0 w 2051776"/>
              <a:gd name="connsiteY12" fmla="*/ 965200 h 96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1776" h="965200">
                <a:moveTo>
                  <a:pt x="2051776" y="0"/>
                </a:moveTo>
                <a:cubicBezTo>
                  <a:pt x="1997272" y="2646"/>
                  <a:pt x="1828799" y="1059"/>
                  <a:pt x="1720849" y="9526"/>
                </a:cubicBezTo>
                <a:lnTo>
                  <a:pt x="1476375" y="31750"/>
                </a:lnTo>
                <a:cubicBezTo>
                  <a:pt x="1394354" y="40217"/>
                  <a:pt x="1287461" y="52390"/>
                  <a:pt x="1228724" y="63502"/>
                </a:cubicBezTo>
                <a:cubicBezTo>
                  <a:pt x="1169987" y="74614"/>
                  <a:pt x="1094846" y="83609"/>
                  <a:pt x="1031875" y="101600"/>
                </a:cubicBezTo>
                <a:cubicBezTo>
                  <a:pt x="942446" y="124354"/>
                  <a:pt x="905403" y="138113"/>
                  <a:pt x="847724" y="158750"/>
                </a:cubicBezTo>
                <a:cubicBezTo>
                  <a:pt x="790045" y="179387"/>
                  <a:pt x="742950" y="205846"/>
                  <a:pt x="688975" y="231775"/>
                </a:cubicBezTo>
                <a:cubicBezTo>
                  <a:pt x="635000" y="257704"/>
                  <a:pt x="572028" y="293687"/>
                  <a:pt x="523874" y="327025"/>
                </a:cubicBezTo>
                <a:cubicBezTo>
                  <a:pt x="475720" y="360363"/>
                  <a:pt x="442911" y="387351"/>
                  <a:pt x="403224" y="422276"/>
                </a:cubicBezTo>
                <a:cubicBezTo>
                  <a:pt x="363537" y="457201"/>
                  <a:pt x="321204" y="499004"/>
                  <a:pt x="285750" y="536575"/>
                </a:cubicBezTo>
                <a:cubicBezTo>
                  <a:pt x="250296" y="574146"/>
                  <a:pt x="215899" y="619125"/>
                  <a:pt x="187324" y="657225"/>
                </a:cubicBezTo>
                <a:cubicBezTo>
                  <a:pt x="158749" y="695325"/>
                  <a:pt x="146050" y="713317"/>
                  <a:pt x="111125" y="768350"/>
                </a:cubicBezTo>
                <a:cubicBezTo>
                  <a:pt x="60854" y="838200"/>
                  <a:pt x="48154" y="868892"/>
                  <a:pt x="0" y="965200"/>
                </a:cubicBezTo>
              </a:path>
            </a:pathLst>
          </a:cu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DAB3EC9D-7C84-B492-A12B-5FD0CC6955CF}"/>
              </a:ext>
            </a:extLst>
          </p:cNvPr>
          <p:cNvSpPr>
            <a:spLocks noGrp="1"/>
          </p:cNvSpPr>
          <p:nvPr>
            <p:ph type="ftr" sz="quarter" idx="11"/>
          </p:nvPr>
        </p:nvSpPr>
        <p:spPr/>
        <p:txBody>
          <a:bodyPr/>
          <a:lstStyle/>
          <a:p>
            <a:r>
              <a:rPr lang="en-US"/>
              <a:t>Gabriele Carcassi - University of Michigan</a:t>
            </a:r>
          </a:p>
        </p:txBody>
      </p:sp>
      <p:sp>
        <p:nvSpPr>
          <p:cNvPr id="3" name="Slide Number Placeholder 2">
            <a:extLst>
              <a:ext uri="{FF2B5EF4-FFF2-40B4-BE49-F238E27FC236}">
                <a16:creationId xmlns:a16="http://schemas.microsoft.com/office/drawing/2014/main" id="{E8617770-A87C-E82B-2068-8D66F8BD1801}"/>
              </a:ext>
            </a:extLst>
          </p:cNvPr>
          <p:cNvSpPr>
            <a:spLocks noGrp="1"/>
          </p:cNvSpPr>
          <p:nvPr>
            <p:ph type="sldNum" sz="quarter" idx="12"/>
          </p:nvPr>
        </p:nvSpPr>
        <p:spPr/>
        <p:txBody>
          <a:bodyPr/>
          <a:lstStyle/>
          <a:p>
            <a:fld id="{F47845EA-7733-40EE-B074-20032348B727}" type="slidenum">
              <a:rPr lang="en-US" smtClean="0"/>
              <a:t>13</a:t>
            </a:fld>
            <a:endParaRPr lang="en-US"/>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EB5E2408-0219-A926-A112-AD4B764A3BDE}"/>
                  </a:ext>
                </a:extLst>
              </p:cNvPr>
              <p:cNvSpPr txBox="1"/>
              <p:nvPr/>
            </p:nvSpPr>
            <p:spPr>
              <a:xfrm>
                <a:off x="271846" y="172231"/>
                <a:ext cx="9290886" cy="1936877"/>
              </a:xfrm>
              <a:prstGeom prst="rect">
                <a:avLst/>
              </a:prstGeom>
              <a:noFill/>
            </p:spPr>
            <p:txBody>
              <a:bodyPr wrap="square" rtlCol="0">
                <a:spAutoFit/>
              </a:bodyPr>
              <a:lstStyle/>
              <a:p>
                <a:pPr>
                  <a:lnSpc>
                    <a:spcPct val="150000"/>
                  </a:lnSpc>
                </a:pPr>
                <a:r>
                  <a:rPr lang="en-US" sz="2000" dirty="0"/>
                  <a:t>If we are given the Lagrangian we can define the conjugate momentum: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m:t>
                        </m:r>
                      </m:e>
                      <m:sub>
                        <m:sSup>
                          <m:sSupPr>
                            <m:ctrlPr>
                              <a:rPr lang="en-US" sz="2000" i="1">
                                <a:latin typeface="Cambria Math" panose="02040503050406030204" pitchFamily="18" charset="0"/>
                              </a:rPr>
                            </m:ctrlPr>
                          </m:sSupPr>
                          <m:e>
                            <m:r>
                              <a:rPr lang="en-US" sz="2000" i="1">
                                <a:latin typeface="Cambria Math" panose="02040503050406030204" pitchFamily="18" charset="0"/>
                              </a:rPr>
                              <m:t>𝑣</m:t>
                            </m:r>
                          </m:e>
                          <m:sup>
                            <m:r>
                              <a:rPr lang="en-US" sz="2000" i="1">
                                <a:latin typeface="Cambria Math" panose="02040503050406030204" pitchFamily="18" charset="0"/>
                              </a:rPr>
                              <m:t>𝑖</m:t>
                            </m:r>
                          </m:sup>
                        </m:sSup>
                      </m:sub>
                    </m:sSub>
                    <m:r>
                      <a:rPr lang="en-US" sz="2000" i="1">
                        <a:latin typeface="Cambria Math" panose="02040503050406030204" pitchFamily="18" charset="0"/>
                      </a:rPr>
                      <m:t>𝐿</m:t>
                    </m:r>
                    <m:r>
                      <a:rPr lang="en-US" sz="2000" b="0" i="1" smtClean="0">
                        <a:latin typeface="Cambria Math" panose="02040503050406030204" pitchFamily="18" charset="0"/>
                      </a:rPr>
                      <m:t> </m:t>
                    </m:r>
                  </m:oMath>
                </a14:m>
                <a:r>
                  <a:rPr lang="en-US" sz="2000" dirty="0"/>
                  <a:t>and the Hamiltonian </a:t>
                </a:r>
                <a14:m>
                  <m:oMath xmlns:m="http://schemas.openxmlformats.org/officeDocument/2006/math">
                    <m:r>
                      <a:rPr lang="en-US" sz="2000" b="0" i="1" smtClean="0">
                        <a:latin typeface="Cambria Math" panose="02040503050406030204" pitchFamily="18" charset="0"/>
                      </a:rPr>
                      <m:t>𝐻</m:t>
                    </m:r>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𝑖</m:t>
                        </m:r>
                      </m:sub>
                    </m:sSub>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𝑣</m:t>
                        </m:r>
                      </m:e>
                      <m:sup>
                        <m:r>
                          <a:rPr lang="en-US" sz="2000" b="0" i="1" smtClean="0">
                            <a:latin typeface="Cambria Math" panose="02040503050406030204" pitchFamily="18" charset="0"/>
                          </a:rPr>
                          <m:t>𝑖</m:t>
                        </m:r>
                      </m:sup>
                    </m:sSup>
                    <m:r>
                      <a:rPr lang="en-US" sz="2000" b="0" i="1" smtClean="0">
                        <a:latin typeface="Cambria Math" panose="02040503050406030204" pitchFamily="18" charset="0"/>
                      </a:rPr>
                      <m:t>−</m:t>
                    </m:r>
                    <m:r>
                      <a:rPr lang="en-US" sz="2000" b="0" i="1" smtClean="0">
                        <a:latin typeface="Cambria Math" panose="02040503050406030204" pitchFamily="18" charset="0"/>
                      </a:rPr>
                      <m:t>𝐿</m:t>
                    </m:r>
                  </m:oMath>
                </a14:m>
                <a:endParaRPr lang="en-US" sz="2000" dirty="0"/>
              </a:p>
              <a:p>
                <a:pPr>
                  <a:lnSpc>
                    <a:spcPct val="150000"/>
                  </a:lnSpc>
                </a:pPr>
                <a:r>
                  <a:rPr lang="en-US" sz="2000" dirty="0"/>
                  <a:t>If we are given the Hamiltonian we can define the Lagrangian: </a:t>
                </a:r>
                <a14:m>
                  <m:oMath xmlns:m="http://schemas.openxmlformats.org/officeDocument/2006/math">
                    <m:r>
                      <a:rPr lang="en-US" sz="2000" b="0" i="1" smtClean="0">
                        <a:latin typeface="Cambria Math" panose="02040503050406030204" pitchFamily="18" charset="0"/>
                      </a:rPr>
                      <m:t>𝐿</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𝑖</m:t>
                        </m:r>
                      </m:sub>
                    </m:sSub>
                    <m:sSup>
                      <m:sSupPr>
                        <m:ctrlPr>
                          <a:rPr lang="en-US" sz="2000" i="1">
                            <a:latin typeface="Cambria Math" panose="02040503050406030204" pitchFamily="18" charset="0"/>
                          </a:rPr>
                        </m:ctrlPr>
                      </m:sSupPr>
                      <m:e>
                        <m:r>
                          <a:rPr lang="en-US" sz="2000" i="1">
                            <a:latin typeface="Cambria Math" panose="02040503050406030204" pitchFamily="18" charset="0"/>
                          </a:rPr>
                          <m:t>𝑣</m:t>
                        </m:r>
                      </m:e>
                      <m:sup>
                        <m:r>
                          <a:rPr lang="en-US" sz="2000" i="1">
                            <a:latin typeface="Cambria Math" panose="02040503050406030204" pitchFamily="18" charset="0"/>
                          </a:rPr>
                          <m:t>𝑖</m:t>
                        </m:r>
                      </m:sup>
                    </m:sSup>
                    <m:r>
                      <a:rPr lang="en-US" sz="2000" i="1">
                        <a:latin typeface="Cambria Math" panose="02040503050406030204" pitchFamily="18" charset="0"/>
                      </a:rPr>
                      <m:t>−</m:t>
                    </m:r>
                    <m:r>
                      <a:rPr lang="en-US" sz="2000" b="0" i="1" smtClean="0">
                        <a:latin typeface="Cambria Math" panose="02040503050406030204" pitchFamily="18" charset="0"/>
                      </a:rPr>
                      <m:t>𝐻</m:t>
                    </m:r>
                  </m:oMath>
                </a14:m>
                <a:endParaRPr lang="en-US" sz="2000" dirty="0"/>
              </a:p>
              <a:p>
                <a:pPr>
                  <a:lnSpc>
                    <a:spcPct val="150000"/>
                  </a:lnSpc>
                </a:pPr>
                <a:endParaRPr lang="en-US" sz="2000" dirty="0"/>
              </a:p>
            </p:txBody>
          </p:sp>
        </mc:Choice>
        <mc:Fallback>
          <p:sp>
            <p:nvSpPr>
              <p:cNvPr id="6" name="TextBox 5">
                <a:extLst>
                  <a:ext uri="{FF2B5EF4-FFF2-40B4-BE49-F238E27FC236}">
                    <a16:creationId xmlns:a16="http://schemas.microsoft.com/office/drawing/2014/main" id="{EB5E2408-0219-A926-A112-AD4B764A3BDE}"/>
                  </a:ext>
                </a:extLst>
              </p:cNvPr>
              <p:cNvSpPr txBox="1">
                <a:spLocks noRot="1" noChangeAspect="1" noMove="1" noResize="1" noEditPoints="1" noAdjustHandles="1" noChangeArrowheads="1" noChangeShapeType="1" noTextEdit="1"/>
              </p:cNvSpPr>
              <p:nvPr/>
            </p:nvSpPr>
            <p:spPr>
              <a:xfrm>
                <a:off x="271846" y="172231"/>
                <a:ext cx="9290886" cy="1936877"/>
              </a:xfrm>
              <a:prstGeom prst="rect">
                <a:avLst/>
              </a:prstGeom>
              <a:blipFill>
                <a:blip r:embed="rId3"/>
                <a:stretch>
                  <a:fillRect l="-68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7386DFBA-3076-7BC6-3CEF-11B394F26AD3}"/>
                  </a:ext>
                </a:extLst>
              </p:cNvPr>
              <p:cNvSpPr txBox="1"/>
              <p:nvPr/>
            </p:nvSpPr>
            <p:spPr>
              <a:xfrm>
                <a:off x="4614767" y="1910203"/>
                <a:ext cx="7949794" cy="2161297"/>
              </a:xfrm>
              <a:prstGeom prst="rect">
                <a:avLst/>
              </a:prstGeom>
              <a:noFill/>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d>
                        <m:dPr>
                          <m:begChr m:val="|"/>
                          <m:endChr m:val="|"/>
                          <m:ctrlPr>
                            <a:rPr lang="en-US" sz="2000" i="1" dirty="0" smtClean="0">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m:t>
                              </m:r>
                            </m:e>
                            <m:sub>
                              <m:sSup>
                                <m:sSupPr>
                                  <m:ctrlPr>
                                    <a:rPr lang="en-US" sz="2000" i="1">
                                      <a:latin typeface="Cambria Math" panose="02040503050406030204" pitchFamily="18" charset="0"/>
                                    </a:rPr>
                                  </m:ctrlPr>
                                </m:sSupPr>
                                <m:e>
                                  <m:r>
                                    <a:rPr lang="en-US" sz="2000" b="0" i="1" smtClean="0">
                                      <a:latin typeface="Cambria Math" panose="02040503050406030204" pitchFamily="18" charset="0"/>
                                    </a:rPr>
                                    <m:t>𝑣</m:t>
                                  </m:r>
                                </m:e>
                                <m:sup>
                                  <m:r>
                                    <a:rPr lang="en-US" sz="2000" b="0" i="1" smtClean="0">
                                      <a:latin typeface="Cambria Math" panose="02040503050406030204" pitchFamily="18" charset="0"/>
                                    </a:rPr>
                                    <m:t>𝑖</m:t>
                                  </m:r>
                                </m:sup>
                              </m:sSup>
                            </m:sub>
                          </m:sSub>
                          <m:sSub>
                            <m:sSubPr>
                              <m:ctrlPr>
                                <a:rPr lang="en-US" sz="2000" i="1">
                                  <a:latin typeface="Cambria Math" panose="02040503050406030204" pitchFamily="18" charset="0"/>
                                </a:rPr>
                              </m:ctrlPr>
                            </m:sSubPr>
                            <m:e>
                              <m:r>
                                <a:rPr lang="en-US" sz="2000" i="1">
                                  <a:latin typeface="Cambria Math" panose="02040503050406030204" pitchFamily="18" charset="0"/>
                                </a:rPr>
                                <m:t>𝜕</m:t>
                              </m:r>
                            </m:e>
                            <m:sub>
                              <m:sSup>
                                <m:sSupPr>
                                  <m:ctrlPr>
                                    <a:rPr lang="en-US" sz="2000" i="1">
                                      <a:latin typeface="Cambria Math" panose="02040503050406030204" pitchFamily="18" charset="0"/>
                                    </a:rPr>
                                  </m:ctrlPr>
                                </m:sSupPr>
                                <m:e>
                                  <m:r>
                                    <a:rPr lang="en-US" sz="2000" b="0" i="1" smtClean="0">
                                      <a:latin typeface="Cambria Math" panose="02040503050406030204" pitchFamily="18" charset="0"/>
                                    </a:rPr>
                                    <m:t>𝑣</m:t>
                                  </m:r>
                                </m:e>
                                <m:sup>
                                  <m:r>
                                    <a:rPr lang="en-US" sz="2000" b="0" i="1" smtClean="0">
                                      <a:latin typeface="Cambria Math" panose="02040503050406030204" pitchFamily="18" charset="0"/>
                                    </a:rPr>
                                    <m:t>𝑗</m:t>
                                  </m:r>
                                </m:sup>
                              </m:sSup>
                            </m:sub>
                          </m:sSub>
                          <m:r>
                            <a:rPr lang="en-US" sz="2000" b="0" i="1" smtClean="0">
                              <a:latin typeface="Cambria Math" panose="02040503050406030204" pitchFamily="18" charset="0"/>
                            </a:rPr>
                            <m:t>𝐿</m:t>
                          </m:r>
                        </m:e>
                      </m:d>
                      <m:r>
                        <a:rPr lang="en-US" sz="2000" b="0" i="1" smtClean="0">
                          <a:latin typeface="Cambria Math" panose="02040503050406030204" pitchFamily="18" charset="0"/>
                        </a:rPr>
                        <m:t>=</m:t>
                      </m:r>
                      <m:d>
                        <m:dPr>
                          <m:begChr m:val="|"/>
                          <m:endChr m:val="|"/>
                          <m:ctrlPr>
                            <a:rPr lang="en-US" sz="2000" i="1" dirty="0">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m:t>
                              </m:r>
                            </m:e>
                            <m:sub>
                              <m:sSup>
                                <m:sSupPr>
                                  <m:ctrlPr>
                                    <a:rPr lang="en-US" sz="2000" i="1">
                                      <a:latin typeface="Cambria Math" panose="02040503050406030204" pitchFamily="18" charset="0"/>
                                    </a:rPr>
                                  </m:ctrlPr>
                                </m:sSupPr>
                                <m:e>
                                  <m:r>
                                    <a:rPr lang="en-US" sz="2000" i="1">
                                      <a:latin typeface="Cambria Math" panose="02040503050406030204" pitchFamily="18" charset="0"/>
                                    </a:rPr>
                                    <m:t>𝑣</m:t>
                                  </m:r>
                                </m:e>
                                <m:sup>
                                  <m:r>
                                    <a:rPr lang="en-US" sz="2000" i="1">
                                      <a:latin typeface="Cambria Math" panose="02040503050406030204" pitchFamily="18" charset="0"/>
                                    </a:rPr>
                                    <m:t>𝑖</m:t>
                                  </m:r>
                                </m:sup>
                              </m:sSup>
                            </m:sub>
                          </m:sSub>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𝑗</m:t>
                              </m:r>
                            </m:sub>
                          </m:sSub>
                        </m:e>
                      </m:d>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d>
                            <m:dPr>
                              <m:begChr m:val="|"/>
                              <m:endChr m:val="|"/>
                              <m:ctrlPr>
                                <a:rPr lang="en-US" sz="2000" i="1" dirty="0">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m:t>
                                  </m:r>
                                </m:e>
                                <m:sub>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𝑖</m:t>
                                      </m:r>
                                    </m:sub>
                                  </m:sSub>
                                </m:sub>
                              </m:sSub>
                              <m:sSup>
                                <m:sSupPr>
                                  <m:ctrlPr>
                                    <a:rPr lang="en-US" sz="2000" i="1">
                                      <a:latin typeface="Cambria Math" panose="02040503050406030204" pitchFamily="18" charset="0"/>
                                    </a:rPr>
                                  </m:ctrlPr>
                                </m:sSupPr>
                                <m:e>
                                  <m:r>
                                    <a:rPr lang="en-US" sz="2000" i="1">
                                      <a:latin typeface="Cambria Math" panose="02040503050406030204" pitchFamily="18" charset="0"/>
                                    </a:rPr>
                                    <m:t>𝑣</m:t>
                                  </m:r>
                                </m:e>
                                <m:sup>
                                  <m:r>
                                    <a:rPr lang="en-US" sz="2000" i="1">
                                      <a:latin typeface="Cambria Math" panose="02040503050406030204" pitchFamily="18" charset="0"/>
                                    </a:rPr>
                                    <m:t>𝑗</m:t>
                                  </m:r>
                                </m:sup>
                              </m:sSup>
                            </m:e>
                          </m:d>
                        </m:e>
                        <m:sup>
                          <m:r>
                            <a:rPr lang="en-US" sz="2000" b="0" i="1" smtClean="0">
                              <a:latin typeface="Cambria Math" panose="02040503050406030204" pitchFamily="18" charset="0"/>
                            </a:rPr>
                            <m:t>−1</m:t>
                          </m:r>
                        </m:sup>
                      </m:sSup>
                      <m:r>
                        <a:rPr lang="en-US" sz="2000" b="0" i="1" smtClean="0">
                          <a:latin typeface="Cambria Math" panose="02040503050406030204" pitchFamily="18" charset="0"/>
                        </a:rPr>
                        <m:t>=</m:t>
                      </m:r>
                      <m:d>
                        <m:dPr>
                          <m:begChr m:val="|"/>
                          <m:endChr m:val="|"/>
                          <m:ctrlPr>
                            <a:rPr lang="en-US" sz="2000" i="1" dirty="0">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m:t>
                              </m:r>
                            </m:e>
                            <m:sub>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𝑖</m:t>
                                  </m:r>
                                </m:sub>
                              </m:sSub>
                            </m:sub>
                          </m:sSub>
                          <m:sSub>
                            <m:sSubPr>
                              <m:ctrlPr>
                                <a:rPr lang="en-US" sz="2000" i="1">
                                  <a:latin typeface="Cambria Math" panose="02040503050406030204" pitchFamily="18" charset="0"/>
                                </a:rPr>
                              </m:ctrlPr>
                            </m:sSubPr>
                            <m:e>
                              <m:r>
                                <a:rPr lang="en-US" sz="2000" i="1">
                                  <a:latin typeface="Cambria Math" panose="02040503050406030204" pitchFamily="18" charset="0"/>
                                </a:rPr>
                                <m:t>𝜕</m:t>
                              </m:r>
                            </m:e>
                            <m:sub>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b="0" i="1" smtClean="0">
                                      <a:latin typeface="Cambria Math" panose="02040503050406030204" pitchFamily="18" charset="0"/>
                                    </a:rPr>
                                    <m:t>𝑗</m:t>
                                  </m:r>
                                </m:sub>
                              </m:sSub>
                            </m:sub>
                          </m:sSub>
                          <m:r>
                            <a:rPr lang="en-US" sz="2000" b="0" i="1" smtClean="0">
                              <a:latin typeface="Cambria Math" panose="02040503050406030204" pitchFamily="18" charset="0"/>
                            </a:rPr>
                            <m:t>𝐻</m:t>
                          </m:r>
                        </m:e>
                      </m:d>
                    </m:oMath>
                  </m:oMathPara>
                </a14:m>
                <a:endParaRPr lang="en-US" sz="2000" dirty="0"/>
              </a:p>
              <a:p>
                <a:pPr>
                  <a:lnSpc>
                    <a:spcPct val="150000"/>
                  </a:lnSpc>
                </a:pPr>
                <a:r>
                  <a:rPr lang="en-US" sz="2000" dirty="0"/>
                  <a:t>Thus: </a:t>
                </a:r>
                <a14:m>
                  <m:oMath xmlns:m="http://schemas.openxmlformats.org/officeDocument/2006/math">
                    <m:r>
                      <a:rPr lang="en-US" sz="2000" b="0" i="1" smtClean="0">
                        <a:latin typeface="Cambria Math" panose="02040503050406030204" pitchFamily="18" charset="0"/>
                      </a:rPr>
                      <m:t>0≠|</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𝑣</m:t>
                            </m:r>
                          </m:e>
                          <m:sup>
                            <m:r>
                              <a:rPr lang="en-US" sz="2000" b="0" i="1" smtClean="0">
                                <a:latin typeface="Cambria Math" panose="02040503050406030204" pitchFamily="18" charset="0"/>
                              </a:rPr>
                              <m:t>𝑖</m:t>
                            </m:r>
                          </m:sup>
                        </m:sSup>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𝑣</m:t>
                            </m:r>
                          </m:e>
                          <m:sup>
                            <m:r>
                              <a:rPr lang="en-US" sz="2000" b="0" i="1" smtClean="0">
                                <a:latin typeface="Cambria Math" panose="02040503050406030204" pitchFamily="18" charset="0"/>
                              </a:rPr>
                              <m:t>𝑖</m:t>
                            </m:r>
                          </m:sup>
                        </m:sSup>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𝑣</m:t>
                            </m:r>
                          </m:e>
                          <m:sup>
                            <m:r>
                              <a:rPr lang="en-US" sz="2000" b="0" i="1" smtClean="0">
                                <a:latin typeface="Cambria Math" panose="02040503050406030204" pitchFamily="18" charset="0"/>
                              </a:rPr>
                              <m:t>𝑗</m:t>
                            </m:r>
                          </m:sup>
                        </m:sSup>
                      </m:sub>
                    </m:sSub>
                    <m:r>
                      <a:rPr lang="en-US" sz="2000" b="0" i="1" smtClean="0">
                        <a:latin typeface="Cambria Math" panose="02040503050406030204" pitchFamily="18" charset="0"/>
                      </a:rPr>
                      <m:t>𝐿</m:t>
                    </m:r>
                    <m:r>
                      <a:rPr lang="en-US" sz="2000" b="0" i="1" smtClean="0">
                        <a:latin typeface="Cambria Math" panose="02040503050406030204" pitchFamily="18" charset="0"/>
                      </a:rPr>
                      <m:t>|</m:t>
                    </m:r>
                  </m:oMath>
                </a14:m>
                <a:r>
                  <a:rPr lang="en-US" sz="2000" dirty="0"/>
                  <a:t> meaning that we must be able to express momentum in terms of position and velocity, a condition that we already know is required for Lagrangian systems with unique solutions</a:t>
                </a:r>
              </a:p>
            </p:txBody>
          </p:sp>
        </mc:Choice>
        <mc:Fallback>
          <p:sp>
            <p:nvSpPr>
              <p:cNvPr id="7" name="TextBox 6">
                <a:extLst>
                  <a:ext uri="{FF2B5EF4-FFF2-40B4-BE49-F238E27FC236}">
                    <a16:creationId xmlns:a16="http://schemas.microsoft.com/office/drawing/2014/main" id="{7386DFBA-3076-7BC6-3CEF-11B394F26AD3}"/>
                  </a:ext>
                </a:extLst>
              </p:cNvPr>
              <p:cNvSpPr txBox="1">
                <a:spLocks noRot="1" noChangeAspect="1" noMove="1" noResize="1" noEditPoints="1" noAdjustHandles="1" noChangeArrowheads="1" noChangeShapeType="1" noTextEdit="1"/>
              </p:cNvSpPr>
              <p:nvPr/>
            </p:nvSpPr>
            <p:spPr>
              <a:xfrm>
                <a:off x="4614767" y="1910203"/>
                <a:ext cx="7949794" cy="2161297"/>
              </a:xfrm>
              <a:prstGeom prst="rect">
                <a:avLst/>
              </a:prstGeom>
              <a:blipFill>
                <a:blip r:embed="rId4"/>
                <a:stretch>
                  <a:fillRect l="-797" b="-409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9087E7CF-22B5-0420-BB37-8CD75D7E6FB5}"/>
                  </a:ext>
                </a:extLst>
              </p:cNvPr>
              <p:cNvSpPr txBox="1"/>
              <p:nvPr/>
            </p:nvSpPr>
            <p:spPr>
              <a:xfrm>
                <a:off x="1537899" y="7272180"/>
                <a:ext cx="7949795" cy="1384995"/>
              </a:xfrm>
              <a:prstGeom prst="rect">
                <a:avLst/>
              </a:prstGeom>
              <a:noFill/>
            </p:spPr>
            <p:txBody>
              <a:bodyPr wrap="square" rtlCol="0">
                <a:spAutoFit/>
              </a:bodyPr>
              <a:lstStyle/>
              <a:p>
                <a:pPr>
                  <a:lnSpc>
                    <a:spcPct val="150000"/>
                  </a:lnSpc>
                </a:pPr>
                <a14:m>
                  <m:oMathPara xmlns:m="http://schemas.openxmlformats.org/officeDocument/2006/math">
                    <m:oMathParaPr>
                      <m:jc m:val="center"/>
                    </m:oMathParaPr>
                    <m:oMath xmlns:m="http://schemas.openxmlformats.org/officeDocument/2006/math">
                      <m:r>
                        <m:rPr>
                          <m:nor/>
                        </m:rPr>
                        <a:rPr lang="en-US" sz="2800"/>
                        <m:t>Lagrangian</m:t>
                      </m:r>
                      <m:r>
                        <m:rPr>
                          <m:nor/>
                        </m:rPr>
                        <a:rPr lang="en-US" sz="2800" dirty="0"/>
                        <m:t> </m:t>
                      </m:r>
                      <m:r>
                        <m:rPr>
                          <m:nor/>
                        </m:rPr>
                        <a:rPr lang="en-US" sz="2800" dirty="0"/>
                        <m:t>systems</m:t>
                      </m:r>
                      <m:r>
                        <m:rPr>
                          <m:nor/>
                        </m:rPr>
                        <a:rPr lang="en-US" sz="2800" dirty="0"/>
                        <m:t> </m:t>
                      </m:r>
                      <m:r>
                        <m:rPr>
                          <m:nor/>
                        </m:rPr>
                        <a:rPr lang="en-US" sz="2800" dirty="0"/>
                        <m:t>are</m:t>
                      </m:r>
                      <m:r>
                        <m:rPr>
                          <m:nor/>
                        </m:rPr>
                        <a:rPr lang="en-US" sz="2800" dirty="0"/>
                        <m:t> </m:t>
                      </m:r>
                      <m:r>
                        <m:rPr>
                          <m:nor/>
                        </m:rPr>
                        <a:rPr lang="en-US" sz="2800" dirty="0"/>
                        <m:t>the</m:t>
                      </m:r>
                      <m:r>
                        <m:rPr>
                          <m:nor/>
                        </m:rPr>
                        <a:rPr lang="en-US" sz="2800" dirty="0"/>
                        <m:t> </m:t>
                      </m:r>
                      <m:r>
                        <m:rPr>
                          <m:nor/>
                        </m:rPr>
                        <a:rPr lang="en-US" sz="2800" dirty="0"/>
                        <m:t>one</m:t>
                      </m:r>
                      <m:r>
                        <m:rPr>
                          <m:nor/>
                        </m:rPr>
                        <a:rPr lang="en-US" sz="2800" dirty="0"/>
                        <m:t> </m:t>
                      </m:r>
                      <m:r>
                        <m:rPr>
                          <m:nor/>
                        </m:rPr>
                        <a:rPr lang="en-US" sz="2800" dirty="0"/>
                        <m:t>for</m:t>
                      </m:r>
                      <m:r>
                        <m:rPr>
                          <m:nor/>
                        </m:rPr>
                        <a:rPr lang="en-US" sz="2800" dirty="0"/>
                        <m:t> </m:t>
                      </m:r>
                      <m:r>
                        <m:rPr>
                          <m:nor/>
                        </m:rPr>
                        <a:rPr lang="en-US" sz="2800" dirty="0"/>
                        <m:t>which</m:t>
                      </m:r>
                      <m:r>
                        <m:rPr>
                          <m:nor/>
                        </m:rPr>
                        <a:rPr lang="en-US" sz="2800" dirty="0"/>
                        <m:t> </m:t>
                      </m:r>
                    </m:oMath>
                  </m:oMathPara>
                </a14:m>
                <a:endParaRPr lang="en-US" sz="2800" dirty="0"/>
              </a:p>
              <a:p>
                <a:pPr>
                  <a:lnSpc>
                    <a:spcPct val="150000"/>
                  </a:lnSpc>
                </a:pPr>
                <a14:m>
                  <m:oMathPara xmlns:m="http://schemas.openxmlformats.org/officeDocument/2006/math">
                    <m:oMathParaPr>
                      <m:jc m:val="center"/>
                    </m:oMathParaPr>
                    <m:oMath xmlns:m="http://schemas.openxmlformats.org/officeDocument/2006/math">
                      <m:r>
                        <m:rPr>
                          <m:nor/>
                        </m:rPr>
                        <a:rPr lang="en-US" sz="2800" dirty="0"/>
                        <m:t>there</m:t>
                      </m:r>
                      <m:r>
                        <m:rPr>
                          <m:nor/>
                        </m:rPr>
                        <a:rPr lang="en-US" sz="2800" dirty="0"/>
                        <m:t> </m:t>
                      </m:r>
                      <m:r>
                        <m:rPr>
                          <m:nor/>
                        </m:rPr>
                        <a:rPr lang="en-US" sz="2800" dirty="0"/>
                        <m:t>is</m:t>
                      </m:r>
                      <m:r>
                        <m:rPr>
                          <m:nor/>
                        </m:rPr>
                        <a:rPr lang="en-US" sz="2800" dirty="0"/>
                        <m:t> </m:t>
                      </m:r>
                      <m:r>
                        <m:rPr>
                          <m:nor/>
                        </m:rPr>
                        <a:rPr lang="en-US" sz="2800" dirty="0"/>
                        <m:t>Kinematic</m:t>
                      </m:r>
                      <m:r>
                        <m:rPr>
                          <m:nor/>
                        </m:rPr>
                        <a:rPr lang="en-US" sz="2800" dirty="0"/>
                        <m:t> </m:t>
                      </m:r>
                      <m:r>
                        <m:rPr>
                          <m:nor/>
                        </m:rPr>
                        <a:rPr lang="en-US" sz="2800" dirty="0"/>
                        <m:t>Equivalence</m:t>
                      </m:r>
                    </m:oMath>
                  </m:oMathPara>
                </a14:m>
                <a:endParaRPr lang="en-US" sz="2800" dirty="0"/>
              </a:p>
            </p:txBody>
          </p:sp>
        </mc:Choice>
        <mc:Fallback>
          <p:sp>
            <p:nvSpPr>
              <p:cNvPr id="8" name="TextBox 7">
                <a:extLst>
                  <a:ext uri="{FF2B5EF4-FFF2-40B4-BE49-F238E27FC236}">
                    <a16:creationId xmlns:a16="http://schemas.microsoft.com/office/drawing/2014/main" id="{9087E7CF-22B5-0420-BB37-8CD75D7E6FB5}"/>
                  </a:ext>
                </a:extLst>
              </p:cNvPr>
              <p:cNvSpPr txBox="1">
                <a:spLocks noRot="1" noChangeAspect="1" noMove="1" noResize="1" noEditPoints="1" noAdjustHandles="1" noChangeArrowheads="1" noChangeShapeType="1" noTextEdit="1"/>
              </p:cNvSpPr>
              <p:nvPr/>
            </p:nvSpPr>
            <p:spPr>
              <a:xfrm>
                <a:off x="1537899" y="7272180"/>
                <a:ext cx="7949795" cy="1384995"/>
              </a:xfrm>
              <a:prstGeom prst="rect">
                <a:avLst/>
              </a:prstGeom>
              <a:blipFill>
                <a:blip r:embed="rId5"/>
                <a:stretch>
                  <a:fillRect b="-3636"/>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16007F83-4A7C-1EEC-F94B-36BD7E055307}"/>
              </a:ext>
            </a:extLst>
          </p:cNvPr>
          <p:cNvGrpSpPr/>
          <p:nvPr/>
        </p:nvGrpSpPr>
        <p:grpSpPr>
          <a:xfrm>
            <a:off x="9650405" y="121281"/>
            <a:ext cx="2296582" cy="1780774"/>
            <a:chOff x="2152990" y="605117"/>
            <a:chExt cx="6346135" cy="5486400"/>
          </a:xfrm>
        </p:grpSpPr>
        <p:sp>
          <p:nvSpPr>
            <p:cNvPr id="16" name="Oval 15">
              <a:extLst>
                <a:ext uri="{FF2B5EF4-FFF2-40B4-BE49-F238E27FC236}">
                  <a16:creationId xmlns:a16="http://schemas.microsoft.com/office/drawing/2014/main" id="{E05C4074-23FC-6050-94B1-DA6ADBACEEE4}"/>
                </a:ext>
              </a:extLst>
            </p:cNvPr>
            <p:cNvSpPr/>
            <p:nvPr/>
          </p:nvSpPr>
          <p:spPr>
            <a:xfrm>
              <a:off x="4841525" y="2433917"/>
              <a:ext cx="3657600" cy="3657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Oval 16">
              <a:extLst>
                <a:ext uri="{FF2B5EF4-FFF2-40B4-BE49-F238E27FC236}">
                  <a16:creationId xmlns:a16="http://schemas.microsoft.com/office/drawing/2014/main" id="{B7CDE72D-2587-5B97-19B7-F0802AD8AA50}"/>
                </a:ext>
              </a:extLst>
            </p:cNvPr>
            <p:cNvSpPr/>
            <p:nvPr/>
          </p:nvSpPr>
          <p:spPr>
            <a:xfrm>
              <a:off x="2152990" y="2433917"/>
              <a:ext cx="3657600" cy="3657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Oval 17">
              <a:extLst>
                <a:ext uri="{FF2B5EF4-FFF2-40B4-BE49-F238E27FC236}">
                  <a16:creationId xmlns:a16="http://schemas.microsoft.com/office/drawing/2014/main" id="{8D7CE488-F94C-0E61-3FB6-0C1AF19F620F}"/>
                </a:ext>
              </a:extLst>
            </p:cNvPr>
            <p:cNvSpPr/>
            <p:nvPr/>
          </p:nvSpPr>
          <p:spPr>
            <a:xfrm>
              <a:off x="3497258" y="605117"/>
              <a:ext cx="3657600" cy="3657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19" name="Freeform 18">
            <a:extLst>
              <a:ext uri="{FF2B5EF4-FFF2-40B4-BE49-F238E27FC236}">
                <a16:creationId xmlns:a16="http://schemas.microsoft.com/office/drawing/2014/main" id="{107D8C5C-5CA2-DCCC-755F-C466EE07F53A}"/>
              </a:ext>
            </a:extLst>
          </p:cNvPr>
          <p:cNvSpPr/>
          <p:nvPr/>
        </p:nvSpPr>
        <p:spPr>
          <a:xfrm>
            <a:off x="10139466" y="714873"/>
            <a:ext cx="659230" cy="570569"/>
          </a:xfrm>
          <a:custGeom>
            <a:avLst/>
            <a:gdLst>
              <a:gd name="connsiteX0" fmla="*/ 172758 w 659230"/>
              <a:gd name="connsiteY0" fmla="*/ 0 h 570569"/>
              <a:gd name="connsiteX1" fmla="*/ 640735 w 659230"/>
              <a:gd name="connsiteY1" fmla="*/ 173859 h 570569"/>
              <a:gd name="connsiteX2" fmla="*/ 659230 w 659230"/>
              <a:gd name="connsiteY2" fmla="*/ 193965 h 570569"/>
              <a:gd name="connsiteX3" fmla="*/ 596912 w 659230"/>
              <a:gd name="connsiteY3" fmla="*/ 261709 h 570569"/>
              <a:gd name="connsiteX4" fmla="*/ 497330 w 659230"/>
              <a:gd name="connsiteY4" fmla="*/ 473962 h 570569"/>
              <a:gd name="connsiteX5" fmla="*/ 486472 w 659230"/>
              <a:gd name="connsiteY5" fmla="*/ 570569 h 570569"/>
              <a:gd name="connsiteX6" fmla="*/ 401621 w 659230"/>
              <a:gd name="connsiteY6" fmla="*/ 546946 h 570569"/>
              <a:gd name="connsiteX7" fmla="*/ 10858 w 659230"/>
              <a:gd name="connsiteY7" fmla="*/ 119631 h 570569"/>
              <a:gd name="connsiteX8" fmla="*/ 0 w 659230"/>
              <a:gd name="connsiteY8" fmla="*/ 23023 h 570569"/>
              <a:gd name="connsiteX9" fmla="*/ 39378 w 659230"/>
              <a:gd name="connsiteY9" fmla="*/ 12060 h 570569"/>
              <a:gd name="connsiteX10" fmla="*/ 172758 w 659230"/>
              <a:gd name="connsiteY10" fmla="*/ 0 h 570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9230" h="570569">
                <a:moveTo>
                  <a:pt x="172758" y="0"/>
                </a:moveTo>
                <a:cubicBezTo>
                  <a:pt x="355514" y="0"/>
                  <a:pt x="520969" y="66440"/>
                  <a:pt x="640735" y="173859"/>
                </a:cubicBezTo>
                <a:lnTo>
                  <a:pt x="659230" y="193965"/>
                </a:lnTo>
                <a:lnTo>
                  <a:pt x="596912" y="261709"/>
                </a:lnTo>
                <a:cubicBezTo>
                  <a:pt x="549339" y="324868"/>
                  <a:pt x="514962" y="396680"/>
                  <a:pt x="497330" y="473962"/>
                </a:cubicBezTo>
                <a:lnTo>
                  <a:pt x="486472" y="570569"/>
                </a:lnTo>
                <a:lnTo>
                  <a:pt x="401621" y="546946"/>
                </a:lnTo>
                <a:cubicBezTo>
                  <a:pt x="203674" y="471852"/>
                  <a:pt x="54938" y="312838"/>
                  <a:pt x="10858" y="119631"/>
                </a:cubicBezTo>
                <a:lnTo>
                  <a:pt x="0" y="23023"/>
                </a:lnTo>
                <a:lnTo>
                  <a:pt x="39378" y="12060"/>
                </a:lnTo>
                <a:cubicBezTo>
                  <a:pt x="82461" y="4152"/>
                  <a:pt x="127069" y="0"/>
                  <a:pt x="172758" y="0"/>
                </a:cubicBezTo>
                <a:close/>
              </a:path>
            </a:pathLst>
          </a:custGeom>
          <a:solidFill>
            <a:srgbClr val="7030A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C00000"/>
              </a:solidFill>
            </a:endParaRPr>
          </a:p>
        </p:txBody>
      </p:sp>
      <p:sp>
        <p:nvSpPr>
          <p:cNvPr id="20" name="Freeform 19">
            <a:extLst>
              <a:ext uri="{FF2B5EF4-FFF2-40B4-BE49-F238E27FC236}">
                <a16:creationId xmlns:a16="http://schemas.microsoft.com/office/drawing/2014/main" id="{B80AEEDE-0386-2776-A5FA-7815AA779430}"/>
              </a:ext>
            </a:extLst>
          </p:cNvPr>
          <p:cNvSpPr/>
          <p:nvPr/>
        </p:nvSpPr>
        <p:spPr>
          <a:xfrm>
            <a:off x="10798696" y="714872"/>
            <a:ext cx="659232" cy="570570"/>
          </a:xfrm>
          <a:custGeom>
            <a:avLst/>
            <a:gdLst>
              <a:gd name="connsiteX0" fmla="*/ 486473 w 659232"/>
              <a:gd name="connsiteY0" fmla="*/ 0 h 570570"/>
              <a:gd name="connsiteX1" fmla="*/ 619853 w 659232"/>
              <a:gd name="connsiteY1" fmla="*/ 12060 h 570570"/>
              <a:gd name="connsiteX2" fmla="*/ 659232 w 659232"/>
              <a:gd name="connsiteY2" fmla="*/ 23024 h 570570"/>
              <a:gd name="connsiteX3" fmla="*/ 648374 w 659232"/>
              <a:gd name="connsiteY3" fmla="*/ 119631 h 570570"/>
              <a:gd name="connsiteX4" fmla="*/ 257611 w 659232"/>
              <a:gd name="connsiteY4" fmla="*/ 546946 h 570570"/>
              <a:gd name="connsiteX5" fmla="*/ 172759 w 659232"/>
              <a:gd name="connsiteY5" fmla="*/ 570570 h 570570"/>
              <a:gd name="connsiteX6" fmla="*/ 161901 w 659232"/>
              <a:gd name="connsiteY6" fmla="*/ 473962 h 570570"/>
              <a:gd name="connsiteX7" fmla="*/ 62319 w 659232"/>
              <a:gd name="connsiteY7" fmla="*/ 261709 h 570570"/>
              <a:gd name="connsiteX8" fmla="*/ 0 w 659232"/>
              <a:gd name="connsiteY8" fmla="*/ 193965 h 570570"/>
              <a:gd name="connsiteX9" fmla="*/ 18496 w 659232"/>
              <a:gd name="connsiteY9" fmla="*/ 173859 h 570570"/>
              <a:gd name="connsiteX10" fmla="*/ 486473 w 659232"/>
              <a:gd name="connsiteY10" fmla="*/ 0 h 570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9232" h="570570">
                <a:moveTo>
                  <a:pt x="486473" y="0"/>
                </a:moveTo>
                <a:cubicBezTo>
                  <a:pt x="532162" y="0"/>
                  <a:pt x="576770" y="4152"/>
                  <a:pt x="619853" y="12060"/>
                </a:cubicBezTo>
                <a:lnTo>
                  <a:pt x="659232" y="23024"/>
                </a:lnTo>
                <a:lnTo>
                  <a:pt x="648374" y="119631"/>
                </a:lnTo>
                <a:cubicBezTo>
                  <a:pt x="604294" y="312838"/>
                  <a:pt x="455558" y="471852"/>
                  <a:pt x="257611" y="546946"/>
                </a:cubicBezTo>
                <a:lnTo>
                  <a:pt x="172759" y="570570"/>
                </a:lnTo>
                <a:lnTo>
                  <a:pt x="161901" y="473962"/>
                </a:lnTo>
                <a:cubicBezTo>
                  <a:pt x="144269" y="396680"/>
                  <a:pt x="109892" y="324868"/>
                  <a:pt x="62319" y="261709"/>
                </a:cubicBezTo>
                <a:lnTo>
                  <a:pt x="0" y="193965"/>
                </a:lnTo>
                <a:lnTo>
                  <a:pt x="18496" y="173859"/>
                </a:lnTo>
                <a:cubicBezTo>
                  <a:pt x="138262" y="66440"/>
                  <a:pt x="303716" y="0"/>
                  <a:pt x="486473" y="0"/>
                </a:cubicBezTo>
                <a:close/>
              </a:path>
            </a:pathLst>
          </a:custGeom>
          <a:solidFill>
            <a:srgbClr val="C0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6816A0A8-1E05-1C3E-9F8B-2CBAECA78123}"/>
              </a:ext>
            </a:extLst>
          </p:cNvPr>
          <p:cNvSpPr/>
          <p:nvPr/>
        </p:nvSpPr>
        <p:spPr>
          <a:xfrm>
            <a:off x="10623351" y="1285441"/>
            <a:ext cx="350693" cy="422650"/>
          </a:xfrm>
          <a:custGeom>
            <a:avLst/>
            <a:gdLst>
              <a:gd name="connsiteX0" fmla="*/ 2588 w 350693"/>
              <a:gd name="connsiteY0" fmla="*/ 0 h 422650"/>
              <a:gd name="connsiteX1" fmla="*/ 41967 w 350693"/>
              <a:gd name="connsiteY1" fmla="*/ 10964 h 422650"/>
              <a:gd name="connsiteX2" fmla="*/ 175347 w 350693"/>
              <a:gd name="connsiteY2" fmla="*/ 23024 h 422650"/>
              <a:gd name="connsiteX3" fmla="*/ 308727 w 350693"/>
              <a:gd name="connsiteY3" fmla="*/ 10964 h 422650"/>
              <a:gd name="connsiteX4" fmla="*/ 348105 w 350693"/>
              <a:gd name="connsiteY4" fmla="*/ 1 h 422650"/>
              <a:gd name="connsiteX5" fmla="*/ 350693 w 350693"/>
              <a:gd name="connsiteY5" fmla="*/ 23023 h 422650"/>
              <a:gd name="connsiteX6" fmla="*/ 237665 w 350693"/>
              <a:gd name="connsiteY6" fmla="*/ 354906 h 422650"/>
              <a:gd name="connsiteX7" fmla="*/ 175346 w 350693"/>
              <a:gd name="connsiteY7" fmla="*/ 422650 h 422650"/>
              <a:gd name="connsiteX8" fmla="*/ 113028 w 350693"/>
              <a:gd name="connsiteY8" fmla="*/ 354906 h 422650"/>
              <a:gd name="connsiteX9" fmla="*/ 0 w 350693"/>
              <a:gd name="connsiteY9" fmla="*/ 23023 h 422650"/>
              <a:gd name="connsiteX10" fmla="*/ 2588 w 350693"/>
              <a:gd name="connsiteY10" fmla="*/ 0 h 422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0693" h="422650">
                <a:moveTo>
                  <a:pt x="2588" y="0"/>
                </a:moveTo>
                <a:lnTo>
                  <a:pt x="41967" y="10964"/>
                </a:lnTo>
                <a:cubicBezTo>
                  <a:pt x="85050" y="18872"/>
                  <a:pt x="129658" y="23024"/>
                  <a:pt x="175347" y="23024"/>
                </a:cubicBezTo>
                <a:cubicBezTo>
                  <a:pt x="221036" y="23024"/>
                  <a:pt x="265644" y="18872"/>
                  <a:pt x="308727" y="10964"/>
                </a:cubicBezTo>
                <a:lnTo>
                  <a:pt x="348105" y="1"/>
                </a:lnTo>
                <a:lnTo>
                  <a:pt x="350693" y="23023"/>
                </a:lnTo>
                <a:cubicBezTo>
                  <a:pt x="350693" y="145960"/>
                  <a:pt x="309025" y="260168"/>
                  <a:pt x="237665" y="354906"/>
                </a:cubicBezTo>
                <a:lnTo>
                  <a:pt x="175346" y="422650"/>
                </a:lnTo>
                <a:lnTo>
                  <a:pt x="113028" y="354906"/>
                </a:lnTo>
                <a:cubicBezTo>
                  <a:pt x="41668" y="260168"/>
                  <a:pt x="0" y="145960"/>
                  <a:pt x="0" y="23023"/>
                </a:cubicBezTo>
                <a:lnTo>
                  <a:pt x="2588" y="0"/>
                </a:lnTo>
                <a:close/>
              </a:path>
            </a:pathLst>
          </a:custGeom>
          <a:solidFill>
            <a:srgbClr val="7030A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811B163-B596-FB10-4C24-0DA7A9512B1B}"/>
              </a:ext>
            </a:extLst>
          </p:cNvPr>
          <p:cNvSpPr/>
          <p:nvPr/>
        </p:nvSpPr>
        <p:spPr>
          <a:xfrm>
            <a:off x="10136878" y="121281"/>
            <a:ext cx="1323638" cy="787556"/>
          </a:xfrm>
          <a:custGeom>
            <a:avLst/>
            <a:gdLst>
              <a:gd name="connsiteX0" fmla="*/ 661819 w 1323638"/>
              <a:gd name="connsiteY0" fmla="*/ 0 h 787556"/>
              <a:gd name="connsiteX1" fmla="*/ 1323638 w 1323638"/>
              <a:gd name="connsiteY1" fmla="*/ 593592 h 787556"/>
              <a:gd name="connsiteX2" fmla="*/ 1321050 w 1323638"/>
              <a:gd name="connsiteY2" fmla="*/ 616615 h 787556"/>
              <a:gd name="connsiteX3" fmla="*/ 1281671 w 1323638"/>
              <a:gd name="connsiteY3" fmla="*/ 605651 h 787556"/>
              <a:gd name="connsiteX4" fmla="*/ 1148291 w 1323638"/>
              <a:gd name="connsiteY4" fmla="*/ 593591 h 787556"/>
              <a:gd name="connsiteX5" fmla="*/ 680314 w 1323638"/>
              <a:gd name="connsiteY5" fmla="*/ 767450 h 787556"/>
              <a:gd name="connsiteX6" fmla="*/ 661818 w 1323638"/>
              <a:gd name="connsiteY6" fmla="*/ 787556 h 787556"/>
              <a:gd name="connsiteX7" fmla="*/ 643323 w 1323638"/>
              <a:gd name="connsiteY7" fmla="*/ 767450 h 787556"/>
              <a:gd name="connsiteX8" fmla="*/ 175346 w 1323638"/>
              <a:gd name="connsiteY8" fmla="*/ 593591 h 787556"/>
              <a:gd name="connsiteX9" fmla="*/ 41966 w 1323638"/>
              <a:gd name="connsiteY9" fmla="*/ 605651 h 787556"/>
              <a:gd name="connsiteX10" fmla="*/ 2588 w 1323638"/>
              <a:gd name="connsiteY10" fmla="*/ 616614 h 787556"/>
              <a:gd name="connsiteX11" fmla="*/ 0 w 1323638"/>
              <a:gd name="connsiteY11" fmla="*/ 593592 h 787556"/>
              <a:gd name="connsiteX12" fmla="*/ 661819 w 1323638"/>
              <a:gd name="connsiteY12" fmla="*/ 0 h 787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23638" h="787556">
                <a:moveTo>
                  <a:pt x="661819" y="0"/>
                </a:moveTo>
                <a:cubicBezTo>
                  <a:pt x="1027332" y="0"/>
                  <a:pt x="1323638" y="265760"/>
                  <a:pt x="1323638" y="593592"/>
                </a:cubicBezTo>
                <a:lnTo>
                  <a:pt x="1321050" y="616615"/>
                </a:lnTo>
                <a:lnTo>
                  <a:pt x="1281671" y="605651"/>
                </a:lnTo>
                <a:cubicBezTo>
                  <a:pt x="1238588" y="597743"/>
                  <a:pt x="1193980" y="593591"/>
                  <a:pt x="1148291" y="593591"/>
                </a:cubicBezTo>
                <a:cubicBezTo>
                  <a:pt x="965534" y="593591"/>
                  <a:pt x="800080" y="660031"/>
                  <a:pt x="680314" y="767450"/>
                </a:cubicBezTo>
                <a:lnTo>
                  <a:pt x="661818" y="787556"/>
                </a:lnTo>
                <a:lnTo>
                  <a:pt x="643323" y="767450"/>
                </a:lnTo>
                <a:cubicBezTo>
                  <a:pt x="523557" y="660031"/>
                  <a:pt x="358102" y="593591"/>
                  <a:pt x="175346" y="593591"/>
                </a:cubicBezTo>
                <a:cubicBezTo>
                  <a:pt x="129657" y="593591"/>
                  <a:pt x="85049" y="597743"/>
                  <a:pt x="41966" y="605651"/>
                </a:cubicBezTo>
                <a:lnTo>
                  <a:pt x="2588" y="616614"/>
                </a:lnTo>
                <a:lnTo>
                  <a:pt x="0" y="593592"/>
                </a:lnTo>
                <a:cubicBezTo>
                  <a:pt x="0" y="265760"/>
                  <a:pt x="296306" y="0"/>
                  <a:pt x="661819" y="0"/>
                </a:cubicBezTo>
                <a:close/>
              </a:path>
            </a:pathLst>
          </a:custGeom>
          <a:solidFill>
            <a:srgbClr val="C0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8C1586F-06DE-6FBD-9CE8-EAAF2761BCE8}"/>
              </a:ext>
            </a:extLst>
          </p:cNvPr>
          <p:cNvSpPr/>
          <p:nvPr/>
        </p:nvSpPr>
        <p:spPr>
          <a:xfrm>
            <a:off x="9650405" y="737895"/>
            <a:ext cx="1148291" cy="1164161"/>
          </a:xfrm>
          <a:custGeom>
            <a:avLst/>
            <a:gdLst>
              <a:gd name="connsiteX0" fmla="*/ 489061 w 1148291"/>
              <a:gd name="connsiteY0" fmla="*/ 0 h 1164161"/>
              <a:gd name="connsiteX1" fmla="*/ 499919 w 1148291"/>
              <a:gd name="connsiteY1" fmla="*/ 96608 h 1164161"/>
              <a:gd name="connsiteX2" fmla="*/ 890682 w 1148291"/>
              <a:gd name="connsiteY2" fmla="*/ 523923 h 1164161"/>
              <a:gd name="connsiteX3" fmla="*/ 975533 w 1148291"/>
              <a:gd name="connsiteY3" fmla="*/ 547546 h 1164161"/>
              <a:gd name="connsiteX4" fmla="*/ 972945 w 1148291"/>
              <a:gd name="connsiteY4" fmla="*/ 570569 h 1164161"/>
              <a:gd name="connsiteX5" fmla="*/ 1085973 w 1148291"/>
              <a:gd name="connsiteY5" fmla="*/ 902452 h 1164161"/>
              <a:gd name="connsiteX6" fmla="*/ 1148291 w 1148291"/>
              <a:gd name="connsiteY6" fmla="*/ 970196 h 1164161"/>
              <a:gd name="connsiteX7" fmla="*/ 1129796 w 1148291"/>
              <a:gd name="connsiteY7" fmla="*/ 990302 h 1164161"/>
              <a:gd name="connsiteX8" fmla="*/ 661819 w 1148291"/>
              <a:gd name="connsiteY8" fmla="*/ 1164161 h 1164161"/>
              <a:gd name="connsiteX9" fmla="*/ 0 w 1148291"/>
              <a:gd name="connsiteY9" fmla="*/ 570569 h 1164161"/>
              <a:gd name="connsiteX10" fmla="*/ 404209 w 1148291"/>
              <a:gd name="connsiteY10" fmla="*/ 23624 h 1164161"/>
              <a:gd name="connsiteX11" fmla="*/ 489061 w 1148291"/>
              <a:gd name="connsiteY11" fmla="*/ 0 h 1164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48291" h="1164161">
                <a:moveTo>
                  <a:pt x="489061" y="0"/>
                </a:moveTo>
                <a:lnTo>
                  <a:pt x="499919" y="96608"/>
                </a:lnTo>
                <a:cubicBezTo>
                  <a:pt x="543999" y="289815"/>
                  <a:pt x="692735" y="448829"/>
                  <a:pt x="890682" y="523923"/>
                </a:cubicBezTo>
                <a:lnTo>
                  <a:pt x="975533" y="547546"/>
                </a:lnTo>
                <a:lnTo>
                  <a:pt x="972945" y="570569"/>
                </a:lnTo>
                <a:cubicBezTo>
                  <a:pt x="972945" y="693506"/>
                  <a:pt x="1014613" y="807714"/>
                  <a:pt x="1085973" y="902452"/>
                </a:cubicBezTo>
                <a:lnTo>
                  <a:pt x="1148291" y="970196"/>
                </a:lnTo>
                <a:lnTo>
                  <a:pt x="1129796" y="990302"/>
                </a:lnTo>
                <a:cubicBezTo>
                  <a:pt x="1010030" y="1097721"/>
                  <a:pt x="844575" y="1164161"/>
                  <a:pt x="661819" y="1164161"/>
                </a:cubicBezTo>
                <a:cubicBezTo>
                  <a:pt x="296306" y="1164161"/>
                  <a:pt x="0" y="898401"/>
                  <a:pt x="0" y="570569"/>
                </a:cubicBezTo>
                <a:cubicBezTo>
                  <a:pt x="0" y="324695"/>
                  <a:pt x="166672" y="113736"/>
                  <a:pt x="404209" y="23624"/>
                </a:cubicBezTo>
                <a:lnTo>
                  <a:pt x="489061" y="0"/>
                </a:lnTo>
                <a:close/>
              </a:path>
            </a:pathLst>
          </a:custGeom>
          <a:solidFill>
            <a:srgbClr val="008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CF6215EB-DFFB-7620-B8DA-DE2341DAC8DB}"/>
              </a:ext>
            </a:extLst>
          </p:cNvPr>
          <p:cNvSpPr/>
          <p:nvPr/>
        </p:nvSpPr>
        <p:spPr>
          <a:xfrm>
            <a:off x="10798696" y="737896"/>
            <a:ext cx="1148292" cy="1164160"/>
          </a:xfrm>
          <a:custGeom>
            <a:avLst/>
            <a:gdLst>
              <a:gd name="connsiteX0" fmla="*/ 659232 w 1148292"/>
              <a:gd name="connsiteY0" fmla="*/ 0 h 1164160"/>
              <a:gd name="connsiteX1" fmla="*/ 744083 w 1148292"/>
              <a:gd name="connsiteY1" fmla="*/ 23623 h 1164160"/>
              <a:gd name="connsiteX2" fmla="*/ 1148292 w 1148292"/>
              <a:gd name="connsiteY2" fmla="*/ 570568 h 1164160"/>
              <a:gd name="connsiteX3" fmla="*/ 486473 w 1148292"/>
              <a:gd name="connsiteY3" fmla="*/ 1164160 h 1164160"/>
              <a:gd name="connsiteX4" fmla="*/ 18496 w 1148292"/>
              <a:gd name="connsiteY4" fmla="*/ 990301 h 1164160"/>
              <a:gd name="connsiteX5" fmla="*/ 0 w 1148292"/>
              <a:gd name="connsiteY5" fmla="*/ 970195 h 1164160"/>
              <a:gd name="connsiteX6" fmla="*/ 62319 w 1148292"/>
              <a:gd name="connsiteY6" fmla="*/ 902451 h 1164160"/>
              <a:gd name="connsiteX7" fmla="*/ 175347 w 1148292"/>
              <a:gd name="connsiteY7" fmla="*/ 570568 h 1164160"/>
              <a:gd name="connsiteX8" fmla="*/ 172759 w 1148292"/>
              <a:gd name="connsiteY8" fmla="*/ 547546 h 1164160"/>
              <a:gd name="connsiteX9" fmla="*/ 257611 w 1148292"/>
              <a:gd name="connsiteY9" fmla="*/ 523922 h 1164160"/>
              <a:gd name="connsiteX10" fmla="*/ 648374 w 1148292"/>
              <a:gd name="connsiteY10" fmla="*/ 96607 h 1164160"/>
              <a:gd name="connsiteX11" fmla="*/ 659232 w 1148292"/>
              <a:gd name="connsiteY11" fmla="*/ 0 h 1164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48292" h="1164160">
                <a:moveTo>
                  <a:pt x="659232" y="0"/>
                </a:moveTo>
                <a:lnTo>
                  <a:pt x="744083" y="23623"/>
                </a:lnTo>
                <a:cubicBezTo>
                  <a:pt x="981620" y="113735"/>
                  <a:pt x="1148292" y="324694"/>
                  <a:pt x="1148292" y="570568"/>
                </a:cubicBezTo>
                <a:cubicBezTo>
                  <a:pt x="1148292" y="898400"/>
                  <a:pt x="851986" y="1164160"/>
                  <a:pt x="486473" y="1164160"/>
                </a:cubicBezTo>
                <a:cubicBezTo>
                  <a:pt x="303716" y="1164160"/>
                  <a:pt x="138262" y="1097720"/>
                  <a:pt x="18496" y="990301"/>
                </a:cubicBezTo>
                <a:lnTo>
                  <a:pt x="0" y="970195"/>
                </a:lnTo>
                <a:lnTo>
                  <a:pt x="62319" y="902451"/>
                </a:lnTo>
                <a:cubicBezTo>
                  <a:pt x="133679" y="807713"/>
                  <a:pt x="175347" y="693505"/>
                  <a:pt x="175347" y="570568"/>
                </a:cubicBezTo>
                <a:lnTo>
                  <a:pt x="172759" y="547546"/>
                </a:lnTo>
                <a:lnTo>
                  <a:pt x="257611" y="523922"/>
                </a:lnTo>
                <a:cubicBezTo>
                  <a:pt x="455558" y="448828"/>
                  <a:pt x="604294" y="289814"/>
                  <a:pt x="648374" y="96607"/>
                </a:cubicBezTo>
                <a:lnTo>
                  <a:pt x="659232" y="0"/>
                </a:lnTo>
                <a:close/>
              </a:path>
            </a:pathLst>
          </a:custGeom>
          <a:solidFill>
            <a:srgbClr val="008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2DDEF9AF-3465-EEC2-9A99-74F5A391D393}"/>
              </a:ext>
            </a:extLst>
          </p:cNvPr>
          <p:cNvSpPr/>
          <p:nvPr/>
        </p:nvSpPr>
        <p:spPr>
          <a:xfrm>
            <a:off x="10625939" y="908837"/>
            <a:ext cx="345517" cy="399628"/>
          </a:xfrm>
          <a:custGeom>
            <a:avLst/>
            <a:gdLst>
              <a:gd name="connsiteX0" fmla="*/ 172758 w 345517"/>
              <a:gd name="connsiteY0" fmla="*/ 0 h 399628"/>
              <a:gd name="connsiteX1" fmla="*/ 235077 w 345517"/>
              <a:gd name="connsiteY1" fmla="*/ 67744 h 399628"/>
              <a:gd name="connsiteX2" fmla="*/ 334659 w 345517"/>
              <a:gd name="connsiteY2" fmla="*/ 279997 h 399628"/>
              <a:gd name="connsiteX3" fmla="*/ 345517 w 345517"/>
              <a:gd name="connsiteY3" fmla="*/ 376605 h 399628"/>
              <a:gd name="connsiteX4" fmla="*/ 306139 w 345517"/>
              <a:gd name="connsiteY4" fmla="*/ 387568 h 399628"/>
              <a:gd name="connsiteX5" fmla="*/ 172759 w 345517"/>
              <a:gd name="connsiteY5" fmla="*/ 399628 h 399628"/>
              <a:gd name="connsiteX6" fmla="*/ 39379 w 345517"/>
              <a:gd name="connsiteY6" fmla="*/ 387568 h 399628"/>
              <a:gd name="connsiteX7" fmla="*/ 0 w 345517"/>
              <a:gd name="connsiteY7" fmla="*/ 376604 h 399628"/>
              <a:gd name="connsiteX8" fmla="*/ 10858 w 345517"/>
              <a:gd name="connsiteY8" fmla="*/ 279997 h 399628"/>
              <a:gd name="connsiteX9" fmla="*/ 110440 w 345517"/>
              <a:gd name="connsiteY9" fmla="*/ 67744 h 399628"/>
              <a:gd name="connsiteX10" fmla="*/ 172758 w 345517"/>
              <a:gd name="connsiteY10" fmla="*/ 0 h 399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5517" h="399628">
                <a:moveTo>
                  <a:pt x="172758" y="0"/>
                </a:moveTo>
                <a:lnTo>
                  <a:pt x="235077" y="67744"/>
                </a:lnTo>
                <a:cubicBezTo>
                  <a:pt x="282650" y="130903"/>
                  <a:pt x="317027" y="202715"/>
                  <a:pt x="334659" y="279997"/>
                </a:cubicBezTo>
                <a:lnTo>
                  <a:pt x="345517" y="376605"/>
                </a:lnTo>
                <a:lnTo>
                  <a:pt x="306139" y="387568"/>
                </a:lnTo>
                <a:cubicBezTo>
                  <a:pt x="263056" y="395476"/>
                  <a:pt x="218448" y="399628"/>
                  <a:pt x="172759" y="399628"/>
                </a:cubicBezTo>
                <a:cubicBezTo>
                  <a:pt x="127070" y="399628"/>
                  <a:pt x="82462" y="395476"/>
                  <a:pt x="39379" y="387568"/>
                </a:cubicBezTo>
                <a:lnTo>
                  <a:pt x="0" y="376604"/>
                </a:lnTo>
                <a:lnTo>
                  <a:pt x="10858" y="279997"/>
                </a:lnTo>
                <a:cubicBezTo>
                  <a:pt x="28490" y="202715"/>
                  <a:pt x="62867" y="130903"/>
                  <a:pt x="110440" y="67744"/>
                </a:cubicBezTo>
                <a:lnTo>
                  <a:pt x="172758" y="0"/>
                </a:lnTo>
                <a:close/>
              </a:path>
            </a:pathLst>
          </a:custGeom>
          <a:solidFill>
            <a:srgbClr val="7030A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TextBox 27">
            <a:extLst>
              <a:ext uri="{FF2B5EF4-FFF2-40B4-BE49-F238E27FC236}">
                <a16:creationId xmlns:a16="http://schemas.microsoft.com/office/drawing/2014/main" id="{D736F15F-E37A-244B-641F-C47C40D853FB}"/>
              </a:ext>
            </a:extLst>
          </p:cNvPr>
          <p:cNvSpPr txBox="1"/>
          <p:nvPr/>
        </p:nvSpPr>
        <p:spPr>
          <a:xfrm>
            <a:off x="10850584" y="1203177"/>
            <a:ext cx="1212148" cy="586299"/>
          </a:xfrm>
          <a:prstGeom prst="rect">
            <a:avLst/>
          </a:prstGeom>
          <a:noFill/>
        </p:spPr>
        <p:txBody>
          <a:bodyPr wrap="square" rtlCol="0">
            <a:spAutoFit/>
          </a:bodyPr>
          <a:lstStyle/>
          <a:p>
            <a:pPr algn="ctr"/>
            <a:r>
              <a:rPr lang="en-US" sz="1400" dirty="0"/>
              <a:t>Hamiltonian</a:t>
            </a:r>
          </a:p>
          <a:p>
            <a:pPr algn="ctr"/>
            <a:r>
              <a:rPr lang="en-US" sz="1400" dirty="0"/>
              <a:t>Systems</a:t>
            </a:r>
          </a:p>
        </p:txBody>
      </p:sp>
      <p:sp>
        <p:nvSpPr>
          <p:cNvPr id="29" name="TextBox 28">
            <a:extLst>
              <a:ext uri="{FF2B5EF4-FFF2-40B4-BE49-F238E27FC236}">
                <a16:creationId xmlns:a16="http://schemas.microsoft.com/office/drawing/2014/main" id="{3EA50549-26FB-B955-25A0-3B53C46F820F}"/>
              </a:ext>
            </a:extLst>
          </p:cNvPr>
          <p:cNvSpPr txBox="1"/>
          <p:nvPr/>
        </p:nvSpPr>
        <p:spPr>
          <a:xfrm>
            <a:off x="10272087" y="244914"/>
            <a:ext cx="1053217" cy="523220"/>
          </a:xfrm>
          <a:prstGeom prst="rect">
            <a:avLst/>
          </a:prstGeom>
          <a:noFill/>
        </p:spPr>
        <p:txBody>
          <a:bodyPr wrap="square" rtlCol="0">
            <a:spAutoFit/>
          </a:bodyPr>
          <a:lstStyle/>
          <a:p>
            <a:pPr algn="ctr"/>
            <a:r>
              <a:rPr lang="en-US" sz="1400" dirty="0"/>
              <a:t>Lagrangian</a:t>
            </a:r>
          </a:p>
          <a:p>
            <a:pPr algn="ctr"/>
            <a:r>
              <a:rPr lang="en-US" sz="1400" dirty="0"/>
              <a:t>Systems</a:t>
            </a:r>
          </a:p>
        </p:txBody>
      </p:sp>
      <p:sp>
        <p:nvSpPr>
          <p:cNvPr id="5" name="Freeform 4">
            <a:extLst>
              <a:ext uri="{FF2B5EF4-FFF2-40B4-BE49-F238E27FC236}">
                <a16:creationId xmlns:a16="http://schemas.microsoft.com/office/drawing/2014/main" id="{19768EB8-39C3-5EF5-E992-EA0FAD6CF748}"/>
              </a:ext>
            </a:extLst>
          </p:cNvPr>
          <p:cNvSpPr/>
          <p:nvPr/>
        </p:nvSpPr>
        <p:spPr>
          <a:xfrm flipH="1">
            <a:off x="363806" y="3110192"/>
            <a:ext cx="45719" cy="1598305"/>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12700">
            <a:solidFill>
              <a:schemeClr val="tx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p:sp>
        <p:nvSpPr>
          <p:cNvPr id="9" name="Freeform 8">
            <a:extLst>
              <a:ext uri="{FF2B5EF4-FFF2-40B4-BE49-F238E27FC236}">
                <a16:creationId xmlns:a16="http://schemas.microsoft.com/office/drawing/2014/main" id="{775B855E-FFA3-347C-CBCC-BE8FF0843E05}"/>
              </a:ext>
            </a:extLst>
          </p:cNvPr>
          <p:cNvSpPr/>
          <p:nvPr/>
        </p:nvSpPr>
        <p:spPr>
          <a:xfrm rot="5400000" flipH="1">
            <a:off x="1391802" y="3668622"/>
            <a:ext cx="45719" cy="2034030"/>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12700">
            <a:solidFill>
              <a:schemeClr val="tx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956CB770-2FB0-CB2A-0DE7-DE0756B06F7F}"/>
                  </a:ext>
                </a:extLst>
              </p:cNvPr>
              <p:cNvSpPr txBox="1"/>
              <p:nvPr/>
            </p:nvSpPr>
            <p:spPr>
              <a:xfrm>
                <a:off x="119730" y="2858344"/>
                <a:ext cx="184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𝑣</m:t>
                      </m:r>
                    </m:oMath>
                  </m:oMathPara>
                </a14:m>
                <a:endParaRPr lang="en-US" dirty="0"/>
              </a:p>
            </p:txBody>
          </p:sp>
        </mc:Choice>
        <mc:Fallback>
          <p:sp>
            <p:nvSpPr>
              <p:cNvPr id="10" name="TextBox 9">
                <a:extLst>
                  <a:ext uri="{FF2B5EF4-FFF2-40B4-BE49-F238E27FC236}">
                    <a16:creationId xmlns:a16="http://schemas.microsoft.com/office/drawing/2014/main" id="{956CB770-2FB0-CB2A-0DE7-DE0756B06F7F}"/>
                  </a:ext>
                </a:extLst>
              </p:cNvPr>
              <p:cNvSpPr txBox="1">
                <a:spLocks noRot="1" noChangeAspect="1" noMove="1" noResize="1" noEditPoints="1" noAdjustHandles="1" noChangeArrowheads="1" noChangeShapeType="1" noTextEdit="1"/>
              </p:cNvSpPr>
              <p:nvPr/>
            </p:nvSpPr>
            <p:spPr>
              <a:xfrm>
                <a:off x="119730" y="2858344"/>
                <a:ext cx="184731" cy="369332"/>
              </a:xfrm>
              <a:prstGeom prst="rect">
                <a:avLst/>
              </a:prstGeom>
              <a:blipFill>
                <a:blip r:embed="rId6"/>
                <a:stretch>
                  <a:fillRect r="-5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B48ECC21-07C9-8EC1-9C50-881452BAE32C}"/>
                  </a:ext>
                </a:extLst>
              </p:cNvPr>
              <p:cNvSpPr txBox="1"/>
              <p:nvPr/>
            </p:nvSpPr>
            <p:spPr>
              <a:xfrm>
                <a:off x="2309257" y="4766981"/>
                <a:ext cx="184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p:sp>
            <p:nvSpPr>
              <p:cNvPr id="14" name="TextBox 13">
                <a:extLst>
                  <a:ext uri="{FF2B5EF4-FFF2-40B4-BE49-F238E27FC236}">
                    <a16:creationId xmlns:a16="http://schemas.microsoft.com/office/drawing/2014/main" id="{B48ECC21-07C9-8EC1-9C50-881452BAE32C}"/>
                  </a:ext>
                </a:extLst>
              </p:cNvPr>
              <p:cNvSpPr txBox="1">
                <a:spLocks noRot="1" noChangeAspect="1" noMove="1" noResize="1" noEditPoints="1" noAdjustHandles="1" noChangeArrowheads="1" noChangeShapeType="1" noTextEdit="1"/>
              </p:cNvSpPr>
              <p:nvPr/>
            </p:nvSpPr>
            <p:spPr>
              <a:xfrm>
                <a:off x="2309257" y="4766981"/>
                <a:ext cx="184731" cy="369332"/>
              </a:xfrm>
              <a:prstGeom prst="rect">
                <a:avLst/>
              </a:prstGeom>
              <a:blipFill>
                <a:blip r:embed="rId7"/>
                <a:stretch>
                  <a:fillRect r="-43750"/>
                </a:stretch>
              </a:blipFill>
            </p:spPr>
            <p:txBody>
              <a:bodyPr/>
              <a:lstStyle/>
              <a:p>
                <a:r>
                  <a:rPr lang="en-US">
                    <a:noFill/>
                  </a:rPr>
                  <a:t> </a:t>
                </a:r>
              </a:p>
            </p:txBody>
          </p:sp>
        </mc:Fallback>
      </mc:AlternateContent>
      <p:sp>
        <p:nvSpPr>
          <p:cNvPr id="52" name="Freeform 51">
            <a:extLst>
              <a:ext uri="{FF2B5EF4-FFF2-40B4-BE49-F238E27FC236}">
                <a16:creationId xmlns:a16="http://schemas.microsoft.com/office/drawing/2014/main" id="{1CA87753-EAFD-A063-CEFC-3408115343F8}"/>
              </a:ext>
            </a:extLst>
          </p:cNvPr>
          <p:cNvSpPr/>
          <p:nvPr/>
        </p:nvSpPr>
        <p:spPr>
          <a:xfrm rot="10545867">
            <a:off x="2697156" y="3316980"/>
            <a:ext cx="1975769" cy="1343248"/>
          </a:xfrm>
          <a:custGeom>
            <a:avLst/>
            <a:gdLst>
              <a:gd name="connsiteX0" fmla="*/ 2035175 w 2035175"/>
              <a:gd name="connsiteY0" fmla="*/ 0 h 981075"/>
              <a:gd name="connsiteX1" fmla="*/ 0 w 2035175"/>
              <a:gd name="connsiteY1"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508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50800 h 981075"/>
              <a:gd name="connsiteX2" fmla="*/ 692150 w 2035175"/>
              <a:gd name="connsiteY2" fmla="*/ 247650 h 981075"/>
              <a:gd name="connsiteX3" fmla="*/ 288925 w 2035175"/>
              <a:gd name="connsiteY3" fmla="*/ 552450 h 981075"/>
              <a:gd name="connsiteX4" fmla="*/ 0 w 2035175"/>
              <a:gd name="connsiteY4" fmla="*/ 981075 h 981075"/>
              <a:gd name="connsiteX0" fmla="*/ 2035175 w 2035175"/>
              <a:gd name="connsiteY0" fmla="*/ 0 h 981075"/>
              <a:gd name="connsiteX1" fmla="*/ 1387475 w 2035175"/>
              <a:gd name="connsiteY1" fmla="*/ 50800 h 981075"/>
              <a:gd name="connsiteX2" fmla="*/ 1038225 w 2035175"/>
              <a:gd name="connsiteY2" fmla="*/ 123825 h 981075"/>
              <a:gd name="connsiteX3" fmla="*/ 692150 w 2035175"/>
              <a:gd name="connsiteY3" fmla="*/ 247650 h 981075"/>
              <a:gd name="connsiteX4" fmla="*/ 288925 w 2035175"/>
              <a:gd name="connsiteY4" fmla="*/ 552450 h 981075"/>
              <a:gd name="connsiteX5" fmla="*/ 0 w 2035175"/>
              <a:gd name="connsiteY5" fmla="*/ 981075 h 981075"/>
              <a:gd name="connsiteX0" fmla="*/ 2047875 w 2047875"/>
              <a:gd name="connsiteY0" fmla="*/ 0 h 971550"/>
              <a:gd name="connsiteX1" fmla="*/ 1400175 w 2047875"/>
              <a:gd name="connsiteY1" fmla="*/ 50800 h 971550"/>
              <a:gd name="connsiteX2" fmla="*/ 1050925 w 2047875"/>
              <a:gd name="connsiteY2" fmla="*/ 123825 h 971550"/>
              <a:gd name="connsiteX3" fmla="*/ 704850 w 2047875"/>
              <a:gd name="connsiteY3" fmla="*/ 247650 h 971550"/>
              <a:gd name="connsiteX4" fmla="*/ 301625 w 2047875"/>
              <a:gd name="connsiteY4" fmla="*/ 552450 h 971550"/>
              <a:gd name="connsiteX5" fmla="*/ 0 w 2047875"/>
              <a:gd name="connsiteY5" fmla="*/ 971550 h 971550"/>
              <a:gd name="connsiteX0" fmla="*/ 2047875 w 2047875"/>
              <a:gd name="connsiteY0" fmla="*/ 0 h 971550"/>
              <a:gd name="connsiteX1" fmla="*/ 1400175 w 2047875"/>
              <a:gd name="connsiteY1" fmla="*/ 50800 h 971550"/>
              <a:gd name="connsiteX2" fmla="*/ 1050925 w 2047875"/>
              <a:gd name="connsiteY2" fmla="*/ 123825 h 971550"/>
              <a:gd name="connsiteX3" fmla="*/ 704850 w 2047875"/>
              <a:gd name="connsiteY3" fmla="*/ 247650 h 971550"/>
              <a:gd name="connsiteX4" fmla="*/ 301625 w 2047875"/>
              <a:gd name="connsiteY4" fmla="*/ 552450 h 971550"/>
              <a:gd name="connsiteX5" fmla="*/ 117475 w 2047875"/>
              <a:gd name="connsiteY5" fmla="*/ 777875 h 971550"/>
              <a:gd name="connsiteX6" fmla="*/ 0 w 2047875"/>
              <a:gd name="connsiteY6" fmla="*/ 971550 h 9715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14300 w 2044700"/>
              <a:gd name="connsiteY5" fmla="*/ 777875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536574 w 2044700"/>
              <a:gd name="connsiteY4" fmla="*/ 342900 h 996950"/>
              <a:gd name="connsiteX5" fmla="*/ 298450 w 2044700"/>
              <a:gd name="connsiteY5" fmla="*/ 552450 h 996950"/>
              <a:gd name="connsiteX6" fmla="*/ 127000 w 2044700"/>
              <a:gd name="connsiteY6" fmla="*/ 781050 h 996950"/>
              <a:gd name="connsiteX7" fmla="*/ 0 w 2044700"/>
              <a:gd name="connsiteY7"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127000 w 2044700"/>
              <a:gd name="connsiteY7" fmla="*/ 781050 h 996950"/>
              <a:gd name="connsiteX8" fmla="*/ 0 w 2044700"/>
              <a:gd name="connsiteY8" fmla="*/ 996950 h 996950"/>
              <a:gd name="connsiteX0" fmla="*/ 2044700 w 2044700"/>
              <a:gd name="connsiteY0" fmla="*/ 0 h 996950"/>
              <a:gd name="connsiteX1" fmla="*/ 1397000 w 2044700"/>
              <a:gd name="connsiteY1" fmla="*/ 50800 h 996950"/>
              <a:gd name="connsiteX2" fmla="*/ 1044575 w 2044700"/>
              <a:gd name="connsiteY2" fmla="*/ 11747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127000 w 2044700"/>
              <a:gd name="connsiteY7" fmla="*/ 781050 h 996950"/>
              <a:gd name="connsiteX8" fmla="*/ 0 w 2044700"/>
              <a:gd name="connsiteY8" fmla="*/ 996950 h 996950"/>
              <a:gd name="connsiteX0" fmla="*/ 2044700 w 2044700"/>
              <a:gd name="connsiteY0" fmla="*/ 0 h 996950"/>
              <a:gd name="connsiteX1" fmla="*/ 1397000 w 2044700"/>
              <a:gd name="connsiteY1" fmla="*/ 50800 h 996950"/>
              <a:gd name="connsiteX2" fmla="*/ 1044575 w 2044700"/>
              <a:gd name="connsiteY2" fmla="*/ 11747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200024 w 2044700"/>
              <a:gd name="connsiteY7" fmla="*/ 673100 h 996950"/>
              <a:gd name="connsiteX8" fmla="*/ 127000 w 2044700"/>
              <a:gd name="connsiteY8" fmla="*/ 781050 h 996950"/>
              <a:gd name="connsiteX9" fmla="*/ 0 w 2044700"/>
              <a:gd name="connsiteY9" fmla="*/ 996950 h 996950"/>
              <a:gd name="connsiteX0" fmla="*/ 2032000 w 2032000"/>
              <a:gd name="connsiteY0" fmla="*/ 0 h 1009650"/>
              <a:gd name="connsiteX1" fmla="*/ 1384300 w 2032000"/>
              <a:gd name="connsiteY1" fmla="*/ 50800 h 1009650"/>
              <a:gd name="connsiteX2" fmla="*/ 1031875 w 2032000"/>
              <a:gd name="connsiteY2" fmla="*/ 117475 h 1009650"/>
              <a:gd name="connsiteX3" fmla="*/ 847724 w 2032000"/>
              <a:gd name="connsiteY3" fmla="*/ 174625 h 1009650"/>
              <a:gd name="connsiteX4" fmla="*/ 688975 w 2032000"/>
              <a:gd name="connsiteY4" fmla="*/ 247650 h 1009650"/>
              <a:gd name="connsiteX5" fmla="*/ 523874 w 2032000"/>
              <a:gd name="connsiteY5" fmla="*/ 342900 h 1009650"/>
              <a:gd name="connsiteX6" fmla="*/ 285750 w 2032000"/>
              <a:gd name="connsiteY6" fmla="*/ 552450 h 1009650"/>
              <a:gd name="connsiteX7" fmla="*/ 187324 w 2032000"/>
              <a:gd name="connsiteY7" fmla="*/ 673100 h 1009650"/>
              <a:gd name="connsiteX8" fmla="*/ 114300 w 2032000"/>
              <a:gd name="connsiteY8" fmla="*/ 781050 h 1009650"/>
              <a:gd name="connsiteX9" fmla="*/ 0 w 2032000"/>
              <a:gd name="connsiteY9" fmla="*/ 1009650 h 1009650"/>
              <a:gd name="connsiteX0" fmla="*/ 2032000 w 2032000"/>
              <a:gd name="connsiteY0" fmla="*/ 0 h 1009650"/>
              <a:gd name="connsiteX1" fmla="*/ 1384300 w 2032000"/>
              <a:gd name="connsiteY1" fmla="*/ 50800 h 1009650"/>
              <a:gd name="connsiteX2" fmla="*/ 1031875 w 2032000"/>
              <a:gd name="connsiteY2" fmla="*/ 117475 h 1009650"/>
              <a:gd name="connsiteX3" fmla="*/ 847724 w 2032000"/>
              <a:gd name="connsiteY3" fmla="*/ 174625 h 1009650"/>
              <a:gd name="connsiteX4" fmla="*/ 688975 w 2032000"/>
              <a:gd name="connsiteY4" fmla="*/ 247650 h 1009650"/>
              <a:gd name="connsiteX5" fmla="*/ 523874 w 2032000"/>
              <a:gd name="connsiteY5" fmla="*/ 342900 h 1009650"/>
              <a:gd name="connsiteX6" fmla="*/ 285750 w 2032000"/>
              <a:gd name="connsiteY6" fmla="*/ 552450 h 1009650"/>
              <a:gd name="connsiteX7" fmla="*/ 187324 w 2032000"/>
              <a:gd name="connsiteY7" fmla="*/ 673100 h 1009650"/>
              <a:gd name="connsiteX8" fmla="*/ 114300 w 2032000"/>
              <a:gd name="connsiteY8" fmla="*/ 781050 h 1009650"/>
              <a:gd name="connsiteX9" fmla="*/ 0 w 2032000"/>
              <a:gd name="connsiteY9" fmla="*/ 1009650 h 1009650"/>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396874 w 2032000"/>
              <a:gd name="connsiteY6" fmla="*/ 434976 h 987425"/>
              <a:gd name="connsiteX7" fmla="*/ 285750 w 2032000"/>
              <a:gd name="connsiteY7" fmla="*/ 552450 h 987425"/>
              <a:gd name="connsiteX8" fmla="*/ 187324 w 2032000"/>
              <a:gd name="connsiteY8" fmla="*/ 673100 h 987425"/>
              <a:gd name="connsiteX9" fmla="*/ 114300 w 2032000"/>
              <a:gd name="connsiteY9" fmla="*/ 781050 h 987425"/>
              <a:gd name="connsiteX10" fmla="*/ 0 w 2032000"/>
              <a:gd name="connsiteY10"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403224 w 2032000"/>
              <a:gd name="connsiteY6" fmla="*/ 438151 h 987425"/>
              <a:gd name="connsiteX7" fmla="*/ 285750 w 2032000"/>
              <a:gd name="connsiteY7" fmla="*/ 552450 h 987425"/>
              <a:gd name="connsiteX8" fmla="*/ 187324 w 2032000"/>
              <a:gd name="connsiteY8" fmla="*/ 673100 h 987425"/>
              <a:gd name="connsiteX9" fmla="*/ 114300 w 2032000"/>
              <a:gd name="connsiteY9" fmla="*/ 781050 h 987425"/>
              <a:gd name="connsiteX10" fmla="*/ 0 w 2032000"/>
              <a:gd name="connsiteY10" fmla="*/ 987425 h 987425"/>
              <a:gd name="connsiteX0" fmla="*/ 2032000 w 2032000"/>
              <a:gd name="connsiteY0" fmla="*/ 0 h 987425"/>
              <a:gd name="connsiteX1" fmla="*/ 1714499 w 2032000"/>
              <a:gd name="connsiteY1" fmla="*/ 25401 h 987425"/>
              <a:gd name="connsiteX2" fmla="*/ 1384300 w 2032000"/>
              <a:gd name="connsiteY2" fmla="*/ 50800 h 987425"/>
              <a:gd name="connsiteX3" fmla="*/ 1031875 w 2032000"/>
              <a:gd name="connsiteY3" fmla="*/ 117475 h 987425"/>
              <a:gd name="connsiteX4" fmla="*/ 847724 w 2032000"/>
              <a:gd name="connsiteY4" fmla="*/ 174625 h 987425"/>
              <a:gd name="connsiteX5" fmla="*/ 688975 w 2032000"/>
              <a:gd name="connsiteY5" fmla="*/ 247650 h 987425"/>
              <a:gd name="connsiteX6" fmla="*/ 523874 w 2032000"/>
              <a:gd name="connsiteY6" fmla="*/ 342900 h 987425"/>
              <a:gd name="connsiteX7" fmla="*/ 403224 w 2032000"/>
              <a:gd name="connsiteY7" fmla="*/ 438151 h 987425"/>
              <a:gd name="connsiteX8" fmla="*/ 285750 w 2032000"/>
              <a:gd name="connsiteY8" fmla="*/ 552450 h 987425"/>
              <a:gd name="connsiteX9" fmla="*/ 187324 w 2032000"/>
              <a:gd name="connsiteY9" fmla="*/ 673100 h 987425"/>
              <a:gd name="connsiteX10" fmla="*/ 114300 w 2032000"/>
              <a:gd name="connsiteY10" fmla="*/ 781050 h 987425"/>
              <a:gd name="connsiteX11" fmla="*/ 0 w 2032000"/>
              <a:gd name="connsiteY11" fmla="*/ 987425 h 987425"/>
              <a:gd name="connsiteX0" fmla="*/ 2032000 w 2032000"/>
              <a:gd name="connsiteY0" fmla="*/ 0 h 987425"/>
              <a:gd name="connsiteX1" fmla="*/ 1717674 w 2032000"/>
              <a:gd name="connsiteY1" fmla="*/ 15876 h 987425"/>
              <a:gd name="connsiteX2" fmla="*/ 1384300 w 2032000"/>
              <a:gd name="connsiteY2" fmla="*/ 50800 h 987425"/>
              <a:gd name="connsiteX3" fmla="*/ 1031875 w 2032000"/>
              <a:gd name="connsiteY3" fmla="*/ 117475 h 987425"/>
              <a:gd name="connsiteX4" fmla="*/ 847724 w 2032000"/>
              <a:gd name="connsiteY4" fmla="*/ 174625 h 987425"/>
              <a:gd name="connsiteX5" fmla="*/ 688975 w 2032000"/>
              <a:gd name="connsiteY5" fmla="*/ 247650 h 987425"/>
              <a:gd name="connsiteX6" fmla="*/ 523874 w 2032000"/>
              <a:gd name="connsiteY6" fmla="*/ 342900 h 987425"/>
              <a:gd name="connsiteX7" fmla="*/ 403224 w 2032000"/>
              <a:gd name="connsiteY7" fmla="*/ 438151 h 987425"/>
              <a:gd name="connsiteX8" fmla="*/ 285750 w 2032000"/>
              <a:gd name="connsiteY8" fmla="*/ 552450 h 987425"/>
              <a:gd name="connsiteX9" fmla="*/ 187324 w 2032000"/>
              <a:gd name="connsiteY9" fmla="*/ 673100 h 987425"/>
              <a:gd name="connsiteX10" fmla="*/ 114300 w 2032000"/>
              <a:gd name="connsiteY10" fmla="*/ 781050 h 987425"/>
              <a:gd name="connsiteX11" fmla="*/ 0 w 2032000"/>
              <a:gd name="connsiteY11" fmla="*/ 987425 h 987425"/>
              <a:gd name="connsiteX0" fmla="*/ 2025650 w 2025650"/>
              <a:gd name="connsiteY0" fmla="*/ 0 h 987425"/>
              <a:gd name="connsiteX1" fmla="*/ 1711324 w 2025650"/>
              <a:gd name="connsiteY1" fmla="*/ 15876 h 987425"/>
              <a:gd name="connsiteX2" fmla="*/ 1377950 w 2025650"/>
              <a:gd name="connsiteY2" fmla="*/ 50800 h 987425"/>
              <a:gd name="connsiteX3" fmla="*/ 1025525 w 2025650"/>
              <a:gd name="connsiteY3" fmla="*/ 117475 h 987425"/>
              <a:gd name="connsiteX4" fmla="*/ 841374 w 2025650"/>
              <a:gd name="connsiteY4" fmla="*/ 174625 h 987425"/>
              <a:gd name="connsiteX5" fmla="*/ 682625 w 2025650"/>
              <a:gd name="connsiteY5" fmla="*/ 247650 h 987425"/>
              <a:gd name="connsiteX6" fmla="*/ 517524 w 2025650"/>
              <a:gd name="connsiteY6" fmla="*/ 342900 h 987425"/>
              <a:gd name="connsiteX7" fmla="*/ 396874 w 2025650"/>
              <a:gd name="connsiteY7" fmla="*/ 438151 h 987425"/>
              <a:gd name="connsiteX8" fmla="*/ 279400 w 2025650"/>
              <a:gd name="connsiteY8" fmla="*/ 552450 h 987425"/>
              <a:gd name="connsiteX9" fmla="*/ 180974 w 2025650"/>
              <a:gd name="connsiteY9" fmla="*/ 673100 h 987425"/>
              <a:gd name="connsiteX10" fmla="*/ 107950 w 2025650"/>
              <a:gd name="connsiteY10" fmla="*/ 781050 h 987425"/>
              <a:gd name="connsiteX11" fmla="*/ 0 w 2025650"/>
              <a:gd name="connsiteY11" fmla="*/ 987425 h 987425"/>
              <a:gd name="connsiteX0" fmla="*/ 2025650 w 2025650"/>
              <a:gd name="connsiteY0" fmla="*/ 0 h 987425"/>
              <a:gd name="connsiteX1" fmla="*/ 1711324 w 2025650"/>
              <a:gd name="connsiteY1" fmla="*/ 15876 h 987425"/>
              <a:gd name="connsiteX2" fmla="*/ 1377950 w 2025650"/>
              <a:gd name="connsiteY2" fmla="*/ 50800 h 987425"/>
              <a:gd name="connsiteX3" fmla="*/ 1025525 w 2025650"/>
              <a:gd name="connsiteY3" fmla="*/ 117475 h 987425"/>
              <a:gd name="connsiteX4" fmla="*/ 841374 w 2025650"/>
              <a:gd name="connsiteY4" fmla="*/ 174625 h 987425"/>
              <a:gd name="connsiteX5" fmla="*/ 682625 w 2025650"/>
              <a:gd name="connsiteY5" fmla="*/ 247650 h 987425"/>
              <a:gd name="connsiteX6" fmla="*/ 517524 w 2025650"/>
              <a:gd name="connsiteY6" fmla="*/ 342900 h 987425"/>
              <a:gd name="connsiteX7" fmla="*/ 396874 w 2025650"/>
              <a:gd name="connsiteY7" fmla="*/ 438151 h 987425"/>
              <a:gd name="connsiteX8" fmla="*/ 279400 w 2025650"/>
              <a:gd name="connsiteY8" fmla="*/ 552450 h 987425"/>
              <a:gd name="connsiteX9" fmla="*/ 180974 w 2025650"/>
              <a:gd name="connsiteY9" fmla="*/ 673100 h 987425"/>
              <a:gd name="connsiteX10" fmla="*/ 107950 w 2025650"/>
              <a:gd name="connsiteY10" fmla="*/ 781050 h 987425"/>
              <a:gd name="connsiteX11" fmla="*/ 0 w 2025650"/>
              <a:gd name="connsiteY11" fmla="*/ 987425 h 987425"/>
              <a:gd name="connsiteX0" fmla="*/ 2041525 w 2041525"/>
              <a:gd name="connsiteY0" fmla="*/ 0 h 981075"/>
              <a:gd name="connsiteX1" fmla="*/ 1727199 w 2041525"/>
              <a:gd name="connsiteY1" fmla="*/ 15876 h 981075"/>
              <a:gd name="connsiteX2" fmla="*/ 1393825 w 2041525"/>
              <a:gd name="connsiteY2" fmla="*/ 50800 h 981075"/>
              <a:gd name="connsiteX3" fmla="*/ 1041400 w 2041525"/>
              <a:gd name="connsiteY3" fmla="*/ 117475 h 981075"/>
              <a:gd name="connsiteX4" fmla="*/ 857249 w 2041525"/>
              <a:gd name="connsiteY4" fmla="*/ 174625 h 981075"/>
              <a:gd name="connsiteX5" fmla="*/ 698500 w 2041525"/>
              <a:gd name="connsiteY5" fmla="*/ 247650 h 981075"/>
              <a:gd name="connsiteX6" fmla="*/ 533399 w 2041525"/>
              <a:gd name="connsiteY6" fmla="*/ 342900 h 981075"/>
              <a:gd name="connsiteX7" fmla="*/ 412749 w 2041525"/>
              <a:gd name="connsiteY7" fmla="*/ 438151 h 981075"/>
              <a:gd name="connsiteX8" fmla="*/ 295275 w 2041525"/>
              <a:gd name="connsiteY8" fmla="*/ 552450 h 981075"/>
              <a:gd name="connsiteX9" fmla="*/ 196849 w 2041525"/>
              <a:gd name="connsiteY9" fmla="*/ 673100 h 981075"/>
              <a:gd name="connsiteX10" fmla="*/ 123825 w 2041525"/>
              <a:gd name="connsiteY10" fmla="*/ 781050 h 981075"/>
              <a:gd name="connsiteX11" fmla="*/ 0 w 2041525"/>
              <a:gd name="connsiteY11" fmla="*/ 981075 h 981075"/>
              <a:gd name="connsiteX0" fmla="*/ 2041525 w 2041525"/>
              <a:gd name="connsiteY0" fmla="*/ 0 h 981075"/>
              <a:gd name="connsiteX1" fmla="*/ 1727199 w 2041525"/>
              <a:gd name="connsiteY1" fmla="*/ 15876 h 981075"/>
              <a:gd name="connsiteX2" fmla="*/ 1393825 w 2041525"/>
              <a:gd name="connsiteY2" fmla="*/ 50800 h 981075"/>
              <a:gd name="connsiteX3" fmla="*/ 1041400 w 2041525"/>
              <a:gd name="connsiteY3" fmla="*/ 117475 h 981075"/>
              <a:gd name="connsiteX4" fmla="*/ 857249 w 2041525"/>
              <a:gd name="connsiteY4" fmla="*/ 174625 h 981075"/>
              <a:gd name="connsiteX5" fmla="*/ 698500 w 2041525"/>
              <a:gd name="connsiteY5" fmla="*/ 247650 h 981075"/>
              <a:gd name="connsiteX6" fmla="*/ 533399 w 2041525"/>
              <a:gd name="connsiteY6" fmla="*/ 342900 h 981075"/>
              <a:gd name="connsiteX7" fmla="*/ 412749 w 2041525"/>
              <a:gd name="connsiteY7" fmla="*/ 438151 h 981075"/>
              <a:gd name="connsiteX8" fmla="*/ 295275 w 2041525"/>
              <a:gd name="connsiteY8" fmla="*/ 552450 h 981075"/>
              <a:gd name="connsiteX9" fmla="*/ 196849 w 2041525"/>
              <a:gd name="connsiteY9" fmla="*/ 673100 h 981075"/>
              <a:gd name="connsiteX10" fmla="*/ 123825 w 2041525"/>
              <a:gd name="connsiteY10" fmla="*/ 781050 h 981075"/>
              <a:gd name="connsiteX11" fmla="*/ 0 w 2041525"/>
              <a:gd name="connsiteY11" fmla="*/ 981075 h 981075"/>
              <a:gd name="connsiteX0" fmla="*/ 2028825 w 2028825"/>
              <a:gd name="connsiteY0" fmla="*/ 0 h 987425"/>
              <a:gd name="connsiteX1" fmla="*/ 1714499 w 2028825"/>
              <a:gd name="connsiteY1" fmla="*/ 15876 h 987425"/>
              <a:gd name="connsiteX2" fmla="*/ 1381125 w 2028825"/>
              <a:gd name="connsiteY2" fmla="*/ 50800 h 987425"/>
              <a:gd name="connsiteX3" fmla="*/ 1028700 w 2028825"/>
              <a:gd name="connsiteY3" fmla="*/ 117475 h 987425"/>
              <a:gd name="connsiteX4" fmla="*/ 844549 w 2028825"/>
              <a:gd name="connsiteY4" fmla="*/ 174625 h 987425"/>
              <a:gd name="connsiteX5" fmla="*/ 685800 w 2028825"/>
              <a:gd name="connsiteY5" fmla="*/ 247650 h 987425"/>
              <a:gd name="connsiteX6" fmla="*/ 520699 w 2028825"/>
              <a:gd name="connsiteY6" fmla="*/ 342900 h 987425"/>
              <a:gd name="connsiteX7" fmla="*/ 400049 w 2028825"/>
              <a:gd name="connsiteY7" fmla="*/ 438151 h 987425"/>
              <a:gd name="connsiteX8" fmla="*/ 282575 w 2028825"/>
              <a:gd name="connsiteY8" fmla="*/ 552450 h 987425"/>
              <a:gd name="connsiteX9" fmla="*/ 184149 w 2028825"/>
              <a:gd name="connsiteY9" fmla="*/ 673100 h 987425"/>
              <a:gd name="connsiteX10" fmla="*/ 111125 w 2028825"/>
              <a:gd name="connsiteY10" fmla="*/ 781050 h 987425"/>
              <a:gd name="connsiteX11" fmla="*/ 0 w 2028825"/>
              <a:gd name="connsiteY11" fmla="*/ 987425 h 987425"/>
              <a:gd name="connsiteX0" fmla="*/ 2035175 w 2035175"/>
              <a:gd name="connsiteY0" fmla="*/ 0 h 977900"/>
              <a:gd name="connsiteX1" fmla="*/ 1720849 w 2035175"/>
              <a:gd name="connsiteY1" fmla="*/ 15876 h 977900"/>
              <a:gd name="connsiteX2" fmla="*/ 1387475 w 2035175"/>
              <a:gd name="connsiteY2" fmla="*/ 50800 h 977900"/>
              <a:gd name="connsiteX3" fmla="*/ 1035050 w 2035175"/>
              <a:gd name="connsiteY3" fmla="*/ 117475 h 977900"/>
              <a:gd name="connsiteX4" fmla="*/ 850899 w 2035175"/>
              <a:gd name="connsiteY4" fmla="*/ 174625 h 977900"/>
              <a:gd name="connsiteX5" fmla="*/ 692150 w 2035175"/>
              <a:gd name="connsiteY5" fmla="*/ 247650 h 977900"/>
              <a:gd name="connsiteX6" fmla="*/ 527049 w 2035175"/>
              <a:gd name="connsiteY6" fmla="*/ 342900 h 977900"/>
              <a:gd name="connsiteX7" fmla="*/ 406399 w 2035175"/>
              <a:gd name="connsiteY7" fmla="*/ 438151 h 977900"/>
              <a:gd name="connsiteX8" fmla="*/ 288925 w 2035175"/>
              <a:gd name="connsiteY8" fmla="*/ 552450 h 977900"/>
              <a:gd name="connsiteX9" fmla="*/ 190499 w 2035175"/>
              <a:gd name="connsiteY9" fmla="*/ 673100 h 977900"/>
              <a:gd name="connsiteX10" fmla="*/ 117475 w 2035175"/>
              <a:gd name="connsiteY10" fmla="*/ 781050 h 977900"/>
              <a:gd name="connsiteX11" fmla="*/ 0 w 2035175"/>
              <a:gd name="connsiteY11" fmla="*/ 977900 h 977900"/>
              <a:gd name="connsiteX0" fmla="*/ 2025650 w 2025650"/>
              <a:gd name="connsiteY0" fmla="*/ 0 h 984250"/>
              <a:gd name="connsiteX1" fmla="*/ 1711324 w 2025650"/>
              <a:gd name="connsiteY1" fmla="*/ 15876 h 984250"/>
              <a:gd name="connsiteX2" fmla="*/ 1377950 w 2025650"/>
              <a:gd name="connsiteY2" fmla="*/ 50800 h 984250"/>
              <a:gd name="connsiteX3" fmla="*/ 1025525 w 2025650"/>
              <a:gd name="connsiteY3" fmla="*/ 117475 h 984250"/>
              <a:gd name="connsiteX4" fmla="*/ 841374 w 2025650"/>
              <a:gd name="connsiteY4" fmla="*/ 174625 h 984250"/>
              <a:gd name="connsiteX5" fmla="*/ 682625 w 2025650"/>
              <a:gd name="connsiteY5" fmla="*/ 247650 h 984250"/>
              <a:gd name="connsiteX6" fmla="*/ 517524 w 2025650"/>
              <a:gd name="connsiteY6" fmla="*/ 342900 h 984250"/>
              <a:gd name="connsiteX7" fmla="*/ 396874 w 2025650"/>
              <a:gd name="connsiteY7" fmla="*/ 438151 h 984250"/>
              <a:gd name="connsiteX8" fmla="*/ 279400 w 2025650"/>
              <a:gd name="connsiteY8" fmla="*/ 552450 h 984250"/>
              <a:gd name="connsiteX9" fmla="*/ 180974 w 2025650"/>
              <a:gd name="connsiteY9" fmla="*/ 673100 h 984250"/>
              <a:gd name="connsiteX10" fmla="*/ 107950 w 2025650"/>
              <a:gd name="connsiteY10" fmla="*/ 781050 h 984250"/>
              <a:gd name="connsiteX11" fmla="*/ 0 w 2025650"/>
              <a:gd name="connsiteY11" fmla="*/ 984250 h 984250"/>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93674 w 2032000"/>
              <a:gd name="connsiteY9" fmla="*/ 67945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20650 w 2032000"/>
              <a:gd name="connsiteY10" fmla="*/ 79057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1125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7475 w 2032000"/>
              <a:gd name="connsiteY10" fmla="*/ 78422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1125 w 2032000"/>
              <a:gd name="connsiteY10" fmla="*/ 78422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228724 w 2032000"/>
              <a:gd name="connsiteY3" fmla="*/ 79377 h 981075"/>
              <a:gd name="connsiteX4" fmla="*/ 1031875 w 2032000"/>
              <a:gd name="connsiteY4" fmla="*/ 117475 h 981075"/>
              <a:gd name="connsiteX5" fmla="*/ 847724 w 2032000"/>
              <a:gd name="connsiteY5" fmla="*/ 174625 h 981075"/>
              <a:gd name="connsiteX6" fmla="*/ 688975 w 2032000"/>
              <a:gd name="connsiteY6" fmla="*/ 247650 h 981075"/>
              <a:gd name="connsiteX7" fmla="*/ 523874 w 2032000"/>
              <a:gd name="connsiteY7" fmla="*/ 342900 h 981075"/>
              <a:gd name="connsiteX8" fmla="*/ 403224 w 2032000"/>
              <a:gd name="connsiteY8" fmla="*/ 438151 h 981075"/>
              <a:gd name="connsiteX9" fmla="*/ 285750 w 2032000"/>
              <a:gd name="connsiteY9" fmla="*/ 552450 h 981075"/>
              <a:gd name="connsiteX10" fmla="*/ 187324 w 2032000"/>
              <a:gd name="connsiteY10" fmla="*/ 673100 h 981075"/>
              <a:gd name="connsiteX11" fmla="*/ 111125 w 2032000"/>
              <a:gd name="connsiteY11" fmla="*/ 784225 h 981075"/>
              <a:gd name="connsiteX12" fmla="*/ 0 w 2032000"/>
              <a:gd name="connsiteY12" fmla="*/ 981075 h 981075"/>
              <a:gd name="connsiteX0" fmla="*/ 2032000 w 2032000"/>
              <a:gd name="connsiteY0" fmla="*/ 0 h 981075"/>
              <a:gd name="connsiteX1" fmla="*/ 1720849 w 2032000"/>
              <a:gd name="connsiteY1" fmla="*/ 25401 h 981075"/>
              <a:gd name="connsiteX2" fmla="*/ 1384300 w 2032000"/>
              <a:gd name="connsiteY2" fmla="*/ 50800 h 981075"/>
              <a:gd name="connsiteX3" fmla="*/ 1228724 w 2032000"/>
              <a:gd name="connsiteY3" fmla="*/ 79377 h 981075"/>
              <a:gd name="connsiteX4" fmla="*/ 1031875 w 2032000"/>
              <a:gd name="connsiteY4" fmla="*/ 117475 h 981075"/>
              <a:gd name="connsiteX5" fmla="*/ 847724 w 2032000"/>
              <a:gd name="connsiteY5" fmla="*/ 174625 h 981075"/>
              <a:gd name="connsiteX6" fmla="*/ 688975 w 2032000"/>
              <a:gd name="connsiteY6" fmla="*/ 247650 h 981075"/>
              <a:gd name="connsiteX7" fmla="*/ 523874 w 2032000"/>
              <a:gd name="connsiteY7" fmla="*/ 342900 h 981075"/>
              <a:gd name="connsiteX8" fmla="*/ 403224 w 2032000"/>
              <a:gd name="connsiteY8" fmla="*/ 438151 h 981075"/>
              <a:gd name="connsiteX9" fmla="*/ 285750 w 2032000"/>
              <a:gd name="connsiteY9" fmla="*/ 552450 h 981075"/>
              <a:gd name="connsiteX10" fmla="*/ 187324 w 2032000"/>
              <a:gd name="connsiteY10" fmla="*/ 673100 h 981075"/>
              <a:gd name="connsiteX11" fmla="*/ 111125 w 2032000"/>
              <a:gd name="connsiteY11" fmla="*/ 784225 h 981075"/>
              <a:gd name="connsiteX12" fmla="*/ 0 w 2032000"/>
              <a:gd name="connsiteY12" fmla="*/ 981075 h 981075"/>
              <a:gd name="connsiteX0" fmla="*/ 2032000 w 2032000"/>
              <a:gd name="connsiteY0" fmla="*/ 0 h 971550"/>
              <a:gd name="connsiteX1" fmla="*/ 1720849 w 2032000"/>
              <a:gd name="connsiteY1" fmla="*/ 15876 h 971550"/>
              <a:gd name="connsiteX2" fmla="*/ 1384300 w 2032000"/>
              <a:gd name="connsiteY2" fmla="*/ 41275 h 971550"/>
              <a:gd name="connsiteX3" fmla="*/ 1228724 w 2032000"/>
              <a:gd name="connsiteY3" fmla="*/ 69852 h 971550"/>
              <a:gd name="connsiteX4" fmla="*/ 1031875 w 2032000"/>
              <a:gd name="connsiteY4" fmla="*/ 107950 h 971550"/>
              <a:gd name="connsiteX5" fmla="*/ 847724 w 2032000"/>
              <a:gd name="connsiteY5" fmla="*/ 165100 h 971550"/>
              <a:gd name="connsiteX6" fmla="*/ 688975 w 2032000"/>
              <a:gd name="connsiteY6" fmla="*/ 238125 h 971550"/>
              <a:gd name="connsiteX7" fmla="*/ 523874 w 2032000"/>
              <a:gd name="connsiteY7" fmla="*/ 333375 h 971550"/>
              <a:gd name="connsiteX8" fmla="*/ 403224 w 2032000"/>
              <a:gd name="connsiteY8" fmla="*/ 428626 h 971550"/>
              <a:gd name="connsiteX9" fmla="*/ 285750 w 2032000"/>
              <a:gd name="connsiteY9" fmla="*/ 542925 h 971550"/>
              <a:gd name="connsiteX10" fmla="*/ 187324 w 2032000"/>
              <a:gd name="connsiteY10" fmla="*/ 663575 h 971550"/>
              <a:gd name="connsiteX11" fmla="*/ 111125 w 2032000"/>
              <a:gd name="connsiteY11" fmla="*/ 774700 h 971550"/>
              <a:gd name="connsiteX12" fmla="*/ 0 w 2032000"/>
              <a:gd name="connsiteY12" fmla="*/ 971550 h 971550"/>
              <a:gd name="connsiteX0" fmla="*/ 2032000 w 2032000"/>
              <a:gd name="connsiteY0" fmla="*/ 0 h 971550"/>
              <a:gd name="connsiteX1" fmla="*/ 1720849 w 2032000"/>
              <a:gd name="connsiteY1" fmla="*/ 15876 h 971550"/>
              <a:gd name="connsiteX2" fmla="*/ 1476375 w 2032000"/>
              <a:gd name="connsiteY2" fmla="*/ 38100 h 971550"/>
              <a:gd name="connsiteX3" fmla="*/ 1228724 w 2032000"/>
              <a:gd name="connsiteY3" fmla="*/ 69852 h 971550"/>
              <a:gd name="connsiteX4" fmla="*/ 1031875 w 2032000"/>
              <a:gd name="connsiteY4" fmla="*/ 107950 h 971550"/>
              <a:gd name="connsiteX5" fmla="*/ 847724 w 2032000"/>
              <a:gd name="connsiteY5" fmla="*/ 165100 h 971550"/>
              <a:gd name="connsiteX6" fmla="*/ 688975 w 2032000"/>
              <a:gd name="connsiteY6" fmla="*/ 238125 h 971550"/>
              <a:gd name="connsiteX7" fmla="*/ 523874 w 2032000"/>
              <a:gd name="connsiteY7" fmla="*/ 333375 h 971550"/>
              <a:gd name="connsiteX8" fmla="*/ 403224 w 2032000"/>
              <a:gd name="connsiteY8" fmla="*/ 428626 h 971550"/>
              <a:gd name="connsiteX9" fmla="*/ 285750 w 2032000"/>
              <a:gd name="connsiteY9" fmla="*/ 542925 h 971550"/>
              <a:gd name="connsiteX10" fmla="*/ 187324 w 2032000"/>
              <a:gd name="connsiteY10" fmla="*/ 663575 h 971550"/>
              <a:gd name="connsiteX11" fmla="*/ 111125 w 2032000"/>
              <a:gd name="connsiteY11" fmla="*/ 774700 h 971550"/>
              <a:gd name="connsiteX12" fmla="*/ 0 w 2032000"/>
              <a:gd name="connsiteY12" fmla="*/ 971550 h 971550"/>
              <a:gd name="connsiteX0" fmla="*/ 2058126 w 2058126"/>
              <a:gd name="connsiteY0" fmla="*/ 0 h 971550"/>
              <a:gd name="connsiteX1" fmla="*/ 1720849 w 2058126"/>
              <a:gd name="connsiteY1" fmla="*/ 15876 h 971550"/>
              <a:gd name="connsiteX2" fmla="*/ 1476375 w 2058126"/>
              <a:gd name="connsiteY2" fmla="*/ 38100 h 971550"/>
              <a:gd name="connsiteX3" fmla="*/ 1228724 w 2058126"/>
              <a:gd name="connsiteY3" fmla="*/ 69852 h 971550"/>
              <a:gd name="connsiteX4" fmla="*/ 1031875 w 2058126"/>
              <a:gd name="connsiteY4" fmla="*/ 107950 h 971550"/>
              <a:gd name="connsiteX5" fmla="*/ 847724 w 2058126"/>
              <a:gd name="connsiteY5" fmla="*/ 165100 h 971550"/>
              <a:gd name="connsiteX6" fmla="*/ 688975 w 2058126"/>
              <a:gd name="connsiteY6" fmla="*/ 238125 h 971550"/>
              <a:gd name="connsiteX7" fmla="*/ 523874 w 2058126"/>
              <a:gd name="connsiteY7" fmla="*/ 333375 h 971550"/>
              <a:gd name="connsiteX8" fmla="*/ 403224 w 2058126"/>
              <a:gd name="connsiteY8" fmla="*/ 428626 h 971550"/>
              <a:gd name="connsiteX9" fmla="*/ 285750 w 2058126"/>
              <a:gd name="connsiteY9" fmla="*/ 542925 h 971550"/>
              <a:gd name="connsiteX10" fmla="*/ 187324 w 2058126"/>
              <a:gd name="connsiteY10" fmla="*/ 663575 h 971550"/>
              <a:gd name="connsiteX11" fmla="*/ 111125 w 2058126"/>
              <a:gd name="connsiteY11" fmla="*/ 774700 h 971550"/>
              <a:gd name="connsiteX12" fmla="*/ 0 w 2058126"/>
              <a:gd name="connsiteY12" fmla="*/ 971550 h 971550"/>
              <a:gd name="connsiteX0" fmla="*/ 2051776 w 2051776"/>
              <a:gd name="connsiteY0" fmla="*/ 0 h 965200"/>
              <a:gd name="connsiteX1" fmla="*/ 1720849 w 2051776"/>
              <a:gd name="connsiteY1" fmla="*/ 9526 h 965200"/>
              <a:gd name="connsiteX2" fmla="*/ 1476375 w 2051776"/>
              <a:gd name="connsiteY2" fmla="*/ 31750 h 965200"/>
              <a:gd name="connsiteX3" fmla="*/ 1228724 w 2051776"/>
              <a:gd name="connsiteY3" fmla="*/ 63502 h 965200"/>
              <a:gd name="connsiteX4" fmla="*/ 1031875 w 2051776"/>
              <a:gd name="connsiteY4" fmla="*/ 101600 h 965200"/>
              <a:gd name="connsiteX5" fmla="*/ 847724 w 2051776"/>
              <a:gd name="connsiteY5" fmla="*/ 158750 h 965200"/>
              <a:gd name="connsiteX6" fmla="*/ 688975 w 2051776"/>
              <a:gd name="connsiteY6" fmla="*/ 231775 h 965200"/>
              <a:gd name="connsiteX7" fmla="*/ 523874 w 2051776"/>
              <a:gd name="connsiteY7" fmla="*/ 327025 h 965200"/>
              <a:gd name="connsiteX8" fmla="*/ 403224 w 2051776"/>
              <a:gd name="connsiteY8" fmla="*/ 422276 h 965200"/>
              <a:gd name="connsiteX9" fmla="*/ 285750 w 2051776"/>
              <a:gd name="connsiteY9" fmla="*/ 536575 h 965200"/>
              <a:gd name="connsiteX10" fmla="*/ 187324 w 2051776"/>
              <a:gd name="connsiteY10" fmla="*/ 657225 h 965200"/>
              <a:gd name="connsiteX11" fmla="*/ 111125 w 2051776"/>
              <a:gd name="connsiteY11" fmla="*/ 768350 h 965200"/>
              <a:gd name="connsiteX12" fmla="*/ 0 w 2051776"/>
              <a:gd name="connsiteY12" fmla="*/ 965200 h 96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1776" h="965200">
                <a:moveTo>
                  <a:pt x="2051776" y="0"/>
                </a:moveTo>
                <a:cubicBezTo>
                  <a:pt x="1997272" y="2646"/>
                  <a:pt x="1828799" y="1059"/>
                  <a:pt x="1720849" y="9526"/>
                </a:cubicBezTo>
                <a:lnTo>
                  <a:pt x="1476375" y="31750"/>
                </a:lnTo>
                <a:cubicBezTo>
                  <a:pt x="1394354" y="40217"/>
                  <a:pt x="1287461" y="52390"/>
                  <a:pt x="1228724" y="63502"/>
                </a:cubicBezTo>
                <a:cubicBezTo>
                  <a:pt x="1169987" y="74614"/>
                  <a:pt x="1094846" y="83609"/>
                  <a:pt x="1031875" y="101600"/>
                </a:cubicBezTo>
                <a:cubicBezTo>
                  <a:pt x="942446" y="124354"/>
                  <a:pt x="905403" y="138113"/>
                  <a:pt x="847724" y="158750"/>
                </a:cubicBezTo>
                <a:cubicBezTo>
                  <a:pt x="790045" y="179387"/>
                  <a:pt x="742950" y="205846"/>
                  <a:pt x="688975" y="231775"/>
                </a:cubicBezTo>
                <a:cubicBezTo>
                  <a:pt x="635000" y="257704"/>
                  <a:pt x="572028" y="293687"/>
                  <a:pt x="523874" y="327025"/>
                </a:cubicBezTo>
                <a:cubicBezTo>
                  <a:pt x="475720" y="360363"/>
                  <a:pt x="442911" y="387351"/>
                  <a:pt x="403224" y="422276"/>
                </a:cubicBezTo>
                <a:cubicBezTo>
                  <a:pt x="363537" y="457201"/>
                  <a:pt x="321204" y="499004"/>
                  <a:pt x="285750" y="536575"/>
                </a:cubicBezTo>
                <a:cubicBezTo>
                  <a:pt x="250296" y="574146"/>
                  <a:pt x="215899" y="619125"/>
                  <a:pt x="187324" y="657225"/>
                </a:cubicBezTo>
                <a:cubicBezTo>
                  <a:pt x="158749" y="695325"/>
                  <a:pt x="146050" y="713317"/>
                  <a:pt x="111125" y="768350"/>
                </a:cubicBezTo>
                <a:cubicBezTo>
                  <a:pt x="60854" y="838200"/>
                  <a:pt x="48154" y="868892"/>
                  <a:pt x="0" y="965200"/>
                </a:cubicBezTo>
              </a:path>
            </a:pathLst>
          </a:cu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52">
            <a:extLst>
              <a:ext uri="{FF2B5EF4-FFF2-40B4-BE49-F238E27FC236}">
                <a16:creationId xmlns:a16="http://schemas.microsoft.com/office/drawing/2014/main" id="{4D455DBA-EB54-604B-9692-418C35C8FEDC}"/>
              </a:ext>
            </a:extLst>
          </p:cNvPr>
          <p:cNvSpPr/>
          <p:nvPr/>
        </p:nvSpPr>
        <p:spPr>
          <a:xfrm flipH="1">
            <a:off x="2709595" y="3133051"/>
            <a:ext cx="45719" cy="1598305"/>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12700">
            <a:solidFill>
              <a:schemeClr val="tx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p:sp>
        <p:nvSpPr>
          <p:cNvPr id="54" name="Freeform 53">
            <a:extLst>
              <a:ext uri="{FF2B5EF4-FFF2-40B4-BE49-F238E27FC236}">
                <a16:creationId xmlns:a16="http://schemas.microsoft.com/office/drawing/2014/main" id="{A5E5C6F2-D847-527F-4808-C07B4177BA19}"/>
              </a:ext>
            </a:extLst>
          </p:cNvPr>
          <p:cNvSpPr/>
          <p:nvPr/>
        </p:nvSpPr>
        <p:spPr>
          <a:xfrm rot="5400000" flipH="1">
            <a:off x="3737591" y="3691481"/>
            <a:ext cx="45719" cy="2034030"/>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12700">
            <a:solidFill>
              <a:schemeClr val="tx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mc:AlternateContent xmlns:mc="http://schemas.openxmlformats.org/markup-compatibility/2006">
        <mc:Choice xmlns:a14="http://schemas.microsoft.com/office/drawing/2010/main" Requires="a14">
          <p:sp>
            <p:nvSpPr>
              <p:cNvPr id="55" name="TextBox 54">
                <a:extLst>
                  <a:ext uri="{FF2B5EF4-FFF2-40B4-BE49-F238E27FC236}">
                    <a16:creationId xmlns:a16="http://schemas.microsoft.com/office/drawing/2014/main" id="{65DF4A87-6D90-B3E4-9FF8-BE2D9A7A0661}"/>
                  </a:ext>
                </a:extLst>
              </p:cNvPr>
              <p:cNvSpPr txBox="1"/>
              <p:nvPr/>
            </p:nvSpPr>
            <p:spPr>
              <a:xfrm>
                <a:off x="2465519" y="2881203"/>
                <a:ext cx="184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oMath>
                  </m:oMathPara>
                </a14:m>
                <a:endParaRPr lang="en-US" dirty="0"/>
              </a:p>
            </p:txBody>
          </p:sp>
        </mc:Choice>
        <mc:Fallback>
          <p:sp>
            <p:nvSpPr>
              <p:cNvPr id="55" name="TextBox 54">
                <a:extLst>
                  <a:ext uri="{FF2B5EF4-FFF2-40B4-BE49-F238E27FC236}">
                    <a16:creationId xmlns:a16="http://schemas.microsoft.com/office/drawing/2014/main" id="{65DF4A87-6D90-B3E4-9FF8-BE2D9A7A0661}"/>
                  </a:ext>
                </a:extLst>
              </p:cNvPr>
              <p:cNvSpPr txBox="1">
                <a:spLocks noRot="1" noChangeAspect="1" noMove="1" noResize="1" noEditPoints="1" noAdjustHandles="1" noChangeArrowheads="1" noChangeShapeType="1" noTextEdit="1"/>
              </p:cNvSpPr>
              <p:nvPr/>
            </p:nvSpPr>
            <p:spPr>
              <a:xfrm>
                <a:off x="2465519" y="2881203"/>
                <a:ext cx="184731" cy="369332"/>
              </a:xfrm>
              <a:prstGeom prst="rect">
                <a:avLst/>
              </a:prstGeom>
              <a:blipFill>
                <a:blip r:embed="rId8"/>
                <a:stretch>
                  <a:fillRect r="-56250" b="-1034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6" name="TextBox 55">
                <a:extLst>
                  <a:ext uri="{FF2B5EF4-FFF2-40B4-BE49-F238E27FC236}">
                    <a16:creationId xmlns:a16="http://schemas.microsoft.com/office/drawing/2014/main" id="{5EA7A563-BE23-69FE-8FC5-9B5A99342343}"/>
                  </a:ext>
                </a:extLst>
              </p:cNvPr>
              <p:cNvSpPr txBox="1"/>
              <p:nvPr/>
            </p:nvSpPr>
            <p:spPr>
              <a:xfrm>
                <a:off x="4655046" y="4789840"/>
                <a:ext cx="184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p:sp>
            <p:nvSpPr>
              <p:cNvPr id="56" name="TextBox 55">
                <a:extLst>
                  <a:ext uri="{FF2B5EF4-FFF2-40B4-BE49-F238E27FC236}">
                    <a16:creationId xmlns:a16="http://schemas.microsoft.com/office/drawing/2014/main" id="{5EA7A563-BE23-69FE-8FC5-9B5A99342343}"/>
                  </a:ext>
                </a:extLst>
              </p:cNvPr>
              <p:cNvSpPr txBox="1">
                <a:spLocks noRot="1" noChangeAspect="1" noMove="1" noResize="1" noEditPoints="1" noAdjustHandles="1" noChangeArrowheads="1" noChangeShapeType="1" noTextEdit="1"/>
              </p:cNvSpPr>
              <p:nvPr/>
            </p:nvSpPr>
            <p:spPr>
              <a:xfrm>
                <a:off x="4655046" y="4789840"/>
                <a:ext cx="184731" cy="369332"/>
              </a:xfrm>
              <a:prstGeom prst="rect">
                <a:avLst/>
              </a:prstGeom>
              <a:blipFill>
                <a:blip r:embed="rId9"/>
                <a:stretch>
                  <a:fillRect r="-4375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283610B9-948A-E414-1D35-155CF8396205}"/>
                  </a:ext>
                </a:extLst>
              </p:cNvPr>
              <p:cNvSpPr txBox="1"/>
              <p:nvPr/>
            </p:nvSpPr>
            <p:spPr>
              <a:xfrm>
                <a:off x="1156899" y="5151686"/>
                <a:ext cx="7949795" cy="1318181"/>
              </a:xfrm>
              <a:prstGeom prst="rect">
                <a:avLst/>
              </a:prstGeom>
              <a:noFill/>
            </p:spPr>
            <p:txBody>
              <a:bodyPr wrap="square" rtlCol="0">
                <a:spAutoFit/>
              </a:bodyPr>
              <a:lstStyle/>
              <a:p>
                <a:pPr>
                  <a:lnSpc>
                    <a:spcPct val="150000"/>
                  </a:lnSpc>
                </a:pPr>
                <a14:m>
                  <m:oMath xmlns:m="http://schemas.openxmlformats.org/officeDocument/2006/math">
                    <m:r>
                      <a:rPr lang="en-US" sz="2800" b="0" i="1" smtClean="0">
                        <a:solidFill>
                          <a:schemeClr val="accent6">
                            <a:lumMod val="75000"/>
                          </a:schemeClr>
                        </a:solidFill>
                        <a:latin typeface="Cambria Math" panose="02040503050406030204" pitchFamily="18" charset="0"/>
                      </a:rPr>
                      <m:t>⇒</m:t>
                    </m:r>
                  </m:oMath>
                </a14:m>
                <a:r>
                  <a:rPr lang="en-US" sz="2800" dirty="0">
                    <a:solidFill>
                      <a:schemeClr val="accent6">
                        <a:lumMod val="75000"/>
                      </a:schemeClr>
                    </a:solidFill>
                  </a:rPr>
                  <a:t> Lagrangian systems are the ones for which Hamiltonian systems have kinematic equivalence</a:t>
                </a:r>
              </a:p>
            </p:txBody>
          </p:sp>
        </mc:Choice>
        <mc:Fallback>
          <p:sp>
            <p:nvSpPr>
              <p:cNvPr id="4" name="TextBox 3">
                <a:extLst>
                  <a:ext uri="{FF2B5EF4-FFF2-40B4-BE49-F238E27FC236}">
                    <a16:creationId xmlns:a16="http://schemas.microsoft.com/office/drawing/2014/main" id="{283610B9-948A-E414-1D35-155CF8396205}"/>
                  </a:ext>
                </a:extLst>
              </p:cNvPr>
              <p:cNvSpPr txBox="1">
                <a:spLocks noRot="1" noChangeAspect="1" noMove="1" noResize="1" noEditPoints="1" noAdjustHandles="1" noChangeArrowheads="1" noChangeShapeType="1" noTextEdit="1"/>
              </p:cNvSpPr>
              <p:nvPr/>
            </p:nvSpPr>
            <p:spPr>
              <a:xfrm>
                <a:off x="1156899" y="5151686"/>
                <a:ext cx="7949795" cy="1318181"/>
              </a:xfrm>
              <a:prstGeom prst="rect">
                <a:avLst/>
              </a:prstGeom>
              <a:blipFill>
                <a:blip r:embed="rId10"/>
                <a:stretch>
                  <a:fillRect l="-1595" b="-11429"/>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0EB58C1B-ACF8-213C-B5D4-AE2C078741FF}"/>
              </a:ext>
            </a:extLst>
          </p:cNvPr>
          <p:cNvSpPr txBox="1"/>
          <p:nvPr/>
        </p:nvSpPr>
        <p:spPr>
          <a:xfrm>
            <a:off x="9555609" y="1190841"/>
            <a:ext cx="1270854" cy="586299"/>
          </a:xfrm>
          <a:prstGeom prst="rect">
            <a:avLst/>
          </a:prstGeom>
          <a:noFill/>
        </p:spPr>
        <p:txBody>
          <a:bodyPr wrap="square" rtlCol="0">
            <a:spAutoFit/>
          </a:bodyPr>
          <a:lstStyle/>
          <a:p>
            <a:pPr algn="ctr"/>
            <a:r>
              <a:rPr lang="en-US" sz="1400" dirty="0"/>
              <a:t>Newtonian</a:t>
            </a:r>
          </a:p>
          <a:p>
            <a:pPr algn="ctr"/>
            <a:r>
              <a:rPr lang="en-US" sz="1400" dirty="0"/>
              <a:t>Systems</a:t>
            </a:r>
          </a:p>
        </p:txBody>
      </p:sp>
    </p:spTree>
    <p:extLst>
      <p:ext uri="{BB962C8B-B14F-4D97-AF65-F5344CB8AC3E}">
        <p14:creationId xmlns:p14="http://schemas.microsoft.com/office/powerpoint/2010/main" val="207273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Freeform 41">
            <a:extLst>
              <a:ext uri="{FF2B5EF4-FFF2-40B4-BE49-F238E27FC236}">
                <a16:creationId xmlns:a16="http://schemas.microsoft.com/office/drawing/2014/main" id="{69A1756F-0D48-0875-553F-E079C39EED32}"/>
              </a:ext>
            </a:extLst>
          </p:cNvPr>
          <p:cNvSpPr/>
          <p:nvPr/>
        </p:nvSpPr>
        <p:spPr>
          <a:xfrm rot="10545867">
            <a:off x="351367" y="3294121"/>
            <a:ext cx="1975769" cy="1343248"/>
          </a:xfrm>
          <a:custGeom>
            <a:avLst/>
            <a:gdLst>
              <a:gd name="connsiteX0" fmla="*/ 2035175 w 2035175"/>
              <a:gd name="connsiteY0" fmla="*/ 0 h 981075"/>
              <a:gd name="connsiteX1" fmla="*/ 0 w 2035175"/>
              <a:gd name="connsiteY1"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508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50800 h 981075"/>
              <a:gd name="connsiteX2" fmla="*/ 692150 w 2035175"/>
              <a:gd name="connsiteY2" fmla="*/ 247650 h 981075"/>
              <a:gd name="connsiteX3" fmla="*/ 288925 w 2035175"/>
              <a:gd name="connsiteY3" fmla="*/ 552450 h 981075"/>
              <a:gd name="connsiteX4" fmla="*/ 0 w 2035175"/>
              <a:gd name="connsiteY4" fmla="*/ 981075 h 981075"/>
              <a:gd name="connsiteX0" fmla="*/ 2035175 w 2035175"/>
              <a:gd name="connsiteY0" fmla="*/ 0 h 981075"/>
              <a:gd name="connsiteX1" fmla="*/ 1387475 w 2035175"/>
              <a:gd name="connsiteY1" fmla="*/ 50800 h 981075"/>
              <a:gd name="connsiteX2" fmla="*/ 1038225 w 2035175"/>
              <a:gd name="connsiteY2" fmla="*/ 123825 h 981075"/>
              <a:gd name="connsiteX3" fmla="*/ 692150 w 2035175"/>
              <a:gd name="connsiteY3" fmla="*/ 247650 h 981075"/>
              <a:gd name="connsiteX4" fmla="*/ 288925 w 2035175"/>
              <a:gd name="connsiteY4" fmla="*/ 552450 h 981075"/>
              <a:gd name="connsiteX5" fmla="*/ 0 w 2035175"/>
              <a:gd name="connsiteY5" fmla="*/ 981075 h 981075"/>
              <a:gd name="connsiteX0" fmla="*/ 2047875 w 2047875"/>
              <a:gd name="connsiteY0" fmla="*/ 0 h 971550"/>
              <a:gd name="connsiteX1" fmla="*/ 1400175 w 2047875"/>
              <a:gd name="connsiteY1" fmla="*/ 50800 h 971550"/>
              <a:gd name="connsiteX2" fmla="*/ 1050925 w 2047875"/>
              <a:gd name="connsiteY2" fmla="*/ 123825 h 971550"/>
              <a:gd name="connsiteX3" fmla="*/ 704850 w 2047875"/>
              <a:gd name="connsiteY3" fmla="*/ 247650 h 971550"/>
              <a:gd name="connsiteX4" fmla="*/ 301625 w 2047875"/>
              <a:gd name="connsiteY4" fmla="*/ 552450 h 971550"/>
              <a:gd name="connsiteX5" fmla="*/ 0 w 2047875"/>
              <a:gd name="connsiteY5" fmla="*/ 971550 h 971550"/>
              <a:gd name="connsiteX0" fmla="*/ 2047875 w 2047875"/>
              <a:gd name="connsiteY0" fmla="*/ 0 h 971550"/>
              <a:gd name="connsiteX1" fmla="*/ 1400175 w 2047875"/>
              <a:gd name="connsiteY1" fmla="*/ 50800 h 971550"/>
              <a:gd name="connsiteX2" fmla="*/ 1050925 w 2047875"/>
              <a:gd name="connsiteY2" fmla="*/ 123825 h 971550"/>
              <a:gd name="connsiteX3" fmla="*/ 704850 w 2047875"/>
              <a:gd name="connsiteY3" fmla="*/ 247650 h 971550"/>
              <a:gd name="connsiteX4" fmla="*/ 301625 w 2047875"/>
              <a:gd name="connsiteY4" fmla="*/ 552450 h 971550"/>
              <a:gd name="connsiteX5" fmla="*/ 117475 w 2047875"/>
              <a:gd name="connsiteY5" fmla="*/ 777875 h 971550"/>
              <a:gd name="connsiteX6" fmla="*/ 0 w 2047875"/>
              <a:gd name="connsiteY6" fmla="*/ 971550 h 9715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14300 w 2044700"/>
              <a:gd name="connsiteY5" fmla="*/ 777875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536574 w 2044700"/>
              <a:gd name="connsiteY4" fmla="*/ 342900 h 996950"/>
              <a:gd name="connsiteX5" fmla="*/ 298450 w 2044700"/>
              <a:gd name="connsiteY5" fmla="*/ 552450 h 996950"/>
              <a:gd name="connsiteX6" fmla="*/ 127000 w 2044700"/>
              <a:gd name="connsiteY6" fmla="*/ 781050 h 996950"/>
              <a:gd name="connsiteX7" fmla="*/ 0 w 2044700"/>
              <a:gd name="connsiteY7"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127000 w 2044700"/>
              <a:gd name="connsiteY7" fmla="*/ 781050 h 996950"/>
              <a:gd name="connsiteX8" fmla="*/ 0 w 2044700"/>
              <a:gd name="connsiteY8" fmla="*/ 996950 h 996950"/>
              <a:gd name="connsiteX0" fmla="*/ 2044700 w 2044700"/>
              <a:gd name="connsiteY0" fmla="*/ 0 h 996950"/>
              <a:gd name="connsiteX1" fmla="*/ 1397000 w 2044700"/>
              <a:gd name="connsiteY1" fmla="*/ 50800 h 996950"/>
              <a:gd name="connsiteX2" fmla="*/ 1044575 w 2044700"/>
              <a:gd name="connsiteY2" fmla="*/ 11747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127000 w 2044700"/>
              <a:gd name="connsiteY7" fmla="*/ 781050 h 996950"/>
              <a:gd name="connsiteX8" fmla="*/ 0 w 2044700"/>
              <a:gd name="connsiteY8" fmla="*/ 996950 h 996950"/>
              <a:gd name="connsiteX0" fmla="*/ 2044700 w 2044700"/>
              <a:gd name="connsiteY0" fmla="*/ 0 h 996950"/>
              <a:gd name="connsiteX1" fmla="*/ 1397000 w 2044700"/>
              <a:gd name="connsiteY1" fmla="*/ 50800 h 996950"/>
              <a:gd name="connsiteX2" fmla="*/ 1044575 w 2044700"/>
              <a:gd name="connsiteY2" fmla="*/ 11747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200024 w 2044700"/>
              <a:gd name="connsiteY7" fmla="*/ 673100 h 996950"/>
              <a:gd name="connsiteX8" fmla="*/ 127000 w 2044700"/>
              <a:gd name="connsiteY8" fmla="*/ 781050 h 996950"/>
              <a:gd name="connsiteX9" fmla="*/ 0 w 2044700"/>
              <a:gd name="connsiteY9" fmla="*/ 996950 h 996950"/>
              <a:gd name="connsiteX0" fmla="*/ 2032000 w 2032000"/>
              <a:gd name="connsiteY0" fmla="*/ 0 h 1009650"/>
              <a:gd name="connsiteX1" fmla="*/ 1384300 w 2032000"/>
              <a:gd name="connsiteY1" fmla="*/ 50800 h 1009650"/>
              <a:gd name="connsiteX2" fmla="*/ 1031875 w 2032000"/>
              <a:gd name="connsiteY2" fmla="*/ 117475 h 1009650"/>
              <a:gd name="connsiteX3" fmla="*/ 847724 w 2032000"/>
              <a:gd name="connsiteY3" fmla="*/ 174625 h 1009650"/>
              <a:gd name="connsiteX4" fmla="*/ 688975 w 2032000"/>
              <a:gd name="connsiteY4" fmla="*/ 247650 h 1009650"/>
              <a:gd name="connsiteX5" fmla="*/ 523874 w 2032000"/>
              <a:gd name="connsiteY5" fmla="*/ 342900 h 1009650"/>
              <a:gd name="connsiteX6" fmla="*/ 285750 w 2032000"/>
              <a:gd name="connsiteY6" fmla="*/ 552450 h 1009650"/>
              <a:gd name="connsiteX7" fmla="*/ 187324 w 2032000"/>
              <a:gd name="connsiteY7" fmla="*/ 673100 h 1009650"/>
              <a:gd name="connsiteX8" fmla="*/ 114300 w 2032000"/>
              <a:gd name="connsiteY8" fmla="*/ 781050 h 1009650"/>
              <a:gd name="connsiteX9" fmla="*/ 0 w 2032000"/>
              <a:gd name="connsiteY9" fmla="*/ 1009650 h 1009650"/>
              <a:gd name="connsiteX0" fmla="*/ 2032000 w 2032000"/>
              <a:gd name="connsiteY0" fmla="*/ 0 h 1009650"/>
              <a:gd name="connsiteX1" fmla="*/ 1384300 w 2032000"/>
              <a:gd name="connsiteY1" fmla="*/ 50800 h 1009650"/>
              <a:gd name="connsiteX2" fmla="*/ 1031875 w 2032000"/>
              <a:gd name="connsiteY2" fmla="*/ 117475 h 1009650"/>
              <a:gd name="connsiteX3" fmla="*/ 847724 w 2032000"/>
              <a:gd name="connsiteY3" fmla="*/ 174625 h 1009650"/>
              <a:gd name="connsiteX4" fmla="*/ 688975 w 2032000"/>
              <a:gd name="connsiteY4" fmla="*/ 247650 h 1009650"/>
              <a:gd name="connsiteX5" fmla="*/ 523874 w 2032000"/>
              <a:gd name="connsiteY5" fmla="*/ 342900 h 1009650"/>
              <a:gd name="connsiteX6" fmla="*/ 285750 w 2032000"/>
              <a:gd name="connsiteY6" fmla="*/ 552450 h 1009650"/>
              <a:gd name="connsiteX7" fmla="*/ 187324 w 2032000"/>
              <a:gd name="connsiteY7" fmla="*/ 673100 h 1009650"/>
              <a:gd name="connsiteX8" fmla="*/ 114300 w 2032000"/>
              <a:gd name="connsiteY8" fmla="*/ 781050 h 1009650"/>
              <a:gd name="connsiteX9" fmla="*/ 0 w 2032000"/>
              <a:gd name="connsiteY9" fmla="*/ 1009650 h 1009650"/>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396874 w 2032000"/>
              <a:gd name="connsiteY6" fmla="*/ 434976 h 987425"/>
              <a:gd name="connsiteX7" fmla="*/ 285750 w 2032000"/>
              <a:gd name="connsiteY7" fmla="*/ 552450 h 987425"/>
              <a:gd name="connsiteX8" fmla="*/ 187324 w 2032000"/>
              <a:gd name="connsiteY8" fmla="*/ 673100 h 987425"/>
              <a:gd name="connsiteX9" fmla="*/ 114300 w 2032000"/>
              <a:gd name="connsiteY9" fmla="*/ 781050 h 987425"/>
              <a:gd name="connsiteX10" fmla="*/ 0 w 2032000"/>
              <a:gd name="connsiteY10"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403224 w 2032000"/>
              <a:gd name="connsiteY6" fmla="*/ 438151 h 987425"/>
              <a:gd name="connsiteX7" fmla="*/ 285750 w 2032000"/>
              <a:gd name="connsiteY7" fmla="*/ 552450 h 987425"/>
              <a:gd name="connsiteX8" fmla="*/ 187324 w 2032000"/>
              <a:gd name="connsiteY8" fmla="*/ 673100 h 987425"/>
              <a:gd name="connsiteX9" fmla="*/ 114300 w 2032000"/>
              <a:gd name="connsiteY9" fmla="*/ 781050 h 987425"/>
              <a:gd name="connsiteX10" fmla="*/ 0 w 2032000"/>
              <a:gd name="connsiteY10" fmla="*/ 987425 h 987425"/>
              <a:gd name="connsiteX0" fmla="*/ 2032000 w 2032000"/>
              <a:gd name="connsiteY0" fmla="*/ 0 h 987425"/>
              <a:gd name="connsiteX1" fmla="*/ 1714499 w 2032000"/>
              <a:gd name="connsiteY1" fmla="*/ 25401 h 987425"/>
              <a:gd name="connsiteX2" fmla="*/ 1384300 w 2032000"/>
              <a:gd name="connsiteY2" fmla="*/ 50800 h 987425"/>
              <a:gd name="connsiteX3" fmla="*/ 1031875 w 2032000"/>
              <a:gd name="connsiteY3" fmla="*/ 117475 h 987425"/>
              <a:gd name="connsiteX4" fmla="*/ 847724 w 2032000"/>
              <a:gd name="connsiteY4" fmla="*/ 174625 h 987425"/>
              <a:gd name="connsiteX5" fmla="*/ 688975 w 2032000"/>
              <a:gd name="connsiteY5" fmla="*/ 247650 h 987425"/>
              <a:gd name="connsiteX6" fmla="*/ 523874 w 2032000"/>
              <a:gd name="connsiteY6" fmla="*/ 342900 h 987425"/>
              <a:gd name="connsiteX7" fmla="*/ 403224 w 2032000"/>
              <a:gd name="connsiteY7" fmla="*/ 438151 h 987425"/>
              <a:gd name="connsiteX8" fmla="*/ 285750 w 2032000"/>
              <a:gd name="connsiteY8" fmla="*/ 552450 h 987425"/>
              <a:gd name="connsiteX9" fmla="*/ 187324 w 2032000"/>
              <a:gd name="connsiteY9" fmla="*/ 673100 h 987425"/>
              <a:gd name="connsiteX10" fmla="*/ 114300 w 2032000"/>
              <a:gd name="connsiteY10" fmla="*/ 781050 h 987425"/>
              <a:gd name="connsiteX11" fmla="*/ 0 w 2032000"/>
              <a:gd name="connsiteY11" fmla="*/ 987425 h 987425"/>
              <a:gd name="connsiteX0" fmla="*/ 2032000 w 2032000"/>
              <a:gd name="connsiteY0" fmla="*/ 0 h 987425"/>
              <a:gd name="connsiteX1" fmla="*/ 1717674 w 2032000"/>
              <a:gd name="connsiteY1" fmla="*/ 15876 h 987425"/>
              <a:gd name="connsiteX2" fmla="*/ 1384300 w 2032000"/>
              <a:gd name="connsiteY2" fmla="*/ 50800 h 987425"/>
              <a:gd name="connsiteX3" fmla="*/ 1031875 w 2032000"/>
              <a:gd name="connsiteY3" fmla="*/ 117475 h 987425"/>
              <a:gd name="connsiteX4" fmla="*/ 847724 w 2032000"/>
              <a:gd name="connsiteY4" fmla="*/ 174625 h 987425"/>
              <a:gd name="connsiteX5" fmla="*/ 688975 w 2032000"/>
              <a:gd name="connsiteY5" fmla="*/ 247650 h 987425"/>
              <a:gd name="connsiteX6" fmla="*/ 523874 w 2032000"/>
              <a:gd name="connsiteY6" fmla="*/ 342900 h 987425"/>
              <a:gd name="connsiteX7" fmla="*/ 403224 w 2032000"/>
              <a:gd name="connsiteY7" fmla="*/ 438151 h 987425"/>
              <a:gd name="connsiteX8" fmla="*/ 285750 w 2032000"/>
              <a:gd name="connsiteY8" fmla="*/ 552450 h 987425"/>
              <a:gd name="connsiteX9" fmla="*/ 187324 w 2032000"/>
              <a:gd name="connsiteY9" fmla="*/ 673100 h 987425"/>
              <a:gd name="connsiteX10" fmla="*/ 114300 w 2032000"/>
              <a:gd name="connsiteY10" fmla="*/ 781050 h 987425"/>
              <a:gd name="connsiteX11" fmla="*/ 0 w 2032000"/>
              <a:gd name="connsiteY11" fmla="*/ 987425 h 987425"/>
              <a:gd name="connsiteX0" fmla="*/ 2025650 w 2025650"/>
              <a:gd name="connsiteY0" fmla="*/ 0 h 987425"/>
              <a:gd name="connsiteX1" fmla="*/ 1711324 w 2025650"/>
              <a:gd name="connsiteY1" fmla="*/ 15876 h 987425"/>
              <a:gd name="connsiteX2" fmla="*/ 1377950 w 2025650"/>
              <a:gd name="connsiteY2" fmla="*/ 50800 h 987425"/>
              <a:gd name="connsiteX3" fmla="*/ 1025525 w 2025650"/>
              <a:gd name="connsiteY3" fmla="*/ 117475 h 987425"/>
              <a:gd name="connsiteX4" fmla="*/ 841374 w 2025650"/>
              <a:gd name="connsiteY4" fmla="*/ 174625 h 987425"/>
              <a:gd name="connsiteX5" fmla="*/ 682625 w 2025650"/>
              <a:gd name="connsiteY5" fmla="*/ 247650 h 987425"/>
              <a:gd name="connsiteX6" fmla="*/ 517524 w 2025650"/>
              <a:gd name="connsiteY6" fmla="*/ 342900 h 987425"/>
              <a:gd name="connsiteX7" fmla="*/ 396874 w 2025650"/>
              <a:gd name="connsiteY7" fmla="*/ 438151 h 987425"/>
              <a:gd name="connsiteX8" fmla="*/ 279400 w 2025650"/>
              <a:gd name="connsiteY8" fmla="*/ 552450 h 987425"/>
              <a:gd name="connsiteX9" fmla="*/ 180974 w 2025650"/>
              <a:gd name="connsiteY9" fmla="*/ 673100 h 987425"/>
              <a:gd name="connsiteX10" fmla="*/ 107950 w 2025650"/>
              <a:gd name="connsiteY10" fmla="*/ 781050 h 987425"/>
              <a:gd name="connsiteX11" fmla="*/ 0 w 2025650"/>
              <a:gd name="connsiteY11" fmla="*/ 987425 h 987425"/>
              <a:gd name="connsiteX0" fmla="*/ 2025650 w 2025650"/>
              <a:gd name="connsiteY0" fmla="*/ 0 h 987425"/>
              <a:gd name="connsiteX1" fmla="*/ 1711324 w 2025650"/>
              <a:gd name="connsiteY1" fmla="*/ 15876 h 987425"/>
              <a:gd name="connsiteX2" fmla="*/ 1377950 w 2025650"/>
              <a:gd name="connsiteY2" fmla="*/ 50800 h 987425"/>
              <a:gd name="connsiteX3" fmla="*/ 1025525 w 2025650"/>
              <a:gd name="connsiteY3" fmla="*/ 117475 h 987425"/>
              <a:gd name="connsiteX4" fmla="*/ 841374 w 2025650"/>
              <a:gd name="connsiteY4" fmla="*/ 174625 h 987425"/>
              <a:gd name="connsiteX5" fmla="*/ 682625 w 2025650"/>
              <a:gd name="connsiteY5" fmla="*/ 247650 h 987425"/>
              <a:gd name="connsiteX6" fmla="*/ 517524 w 2025650"/>
              <a:gd name="connsiteY6" fmla="*/ 342900 h 987425"/>
              <a:gd name="connsiteX7" fmla="*/ 396874 w 2025650"/>
              <a:gd name="connsiteY7" fmla="*/ 438151 h 987425"/>
              <a:gd name="connsiteX8" fmla="*/ 279400 w 2025650"/>
              <a:gd name="connsiteY8" fmla="*/ 552450 h 987425"/>
              <a:gd name="connsiteX9" fmla="*/ 180974 w 2025650"/>
              <a:gd name="connsiteY9" fmla="*/ 673100 h 987425"/>
              <a:gd name="connsiteX10" fmla="*/ 107950 w 2025650"/>
              <a:gd name="connsiteY10" fmla="*/ 781050 h 987425"/>
              <a:gd name="connsiteX11" fmla="*/ 0 w 2025650"/>
              <a:gd name="connsiteY11" fmla="*/ 987425 h 987425"/>
              <a:gd name="connsiteX0" fmla="*/ 2041525 w 2041525"/>
              <a:gd name="connsiteY0" fmla="*/ 0 h 981075"/>
              <a:gd name="connsiteX1" fmla="*/ 1727199 w 2041525"/>
              <a:gd name="connsiteY1" fmla="*/ 15876 h 981075"/>
              <a:gd name="connsiteX2" fmla="*/ 1393825 w 2041525"/>
              <a:gd name="connsiteY2" fmla="*/ 50800 h 981075"/>
              <a:gd name="connsiteX3" fmla="*/ 1041400 w 2041525"/>
              <a:gd name="connsiteY3" fmla="*/ 117475 h 981075"/>
              <a:gd name="connsiteX4" fmla="*/ 857249 w 2041525"/>
              <a:gd name="connsiteY4" fmla="*/ 174625 h 981075"/>
              <a:gd name="connsiteX5" fmla="*/ 698500 w 2041525"/>
              <a:gd name="connsiteY5" fmla="*/ 247650 h 981075"/>
              <a:gd name="connsiteX6" fmla="*/ 533399 w 2041525"/>
              <a:gd name="connsiteY6" fmla="*/ 342900 h 981075"/>
              <a:gd name="connsiteX7" fmla="*/ 412749 w 2041525"/>
              <a:gd name="connsiteY7" fmla="*/ 438151 h 981075"/>
              <a:gd name="connsiteX8" fmla="*/ 295275 w 2041525"/>
              <a:gd name="connsiteY8" fmla="*/ 552450 h 981075"/>
              <a:gd name="connsiteX9" fmla="*/ 196849 w 2041525"/>
              <a:gd name="connsiteY9" fmla="*/ 673100 h 981075"/>
              <a:gd name="connsiteX10" fmla="*/ 123825 w 2041525"/>
              <a:gd name="connsiteY10" fmla="*/ 781050 h 981075"/>
              <a:gd name="connsiteX11" fmla="*/ 0 w 2041525"/>
              <a:gd name="connsiteY11" fmla="*/ 981075 h 981075"/>
              <a:gd name="connsiteX0" fmla="*/ 2041525 w 2041525"/>
              <a:gd name="connsiteY0" fmla="*/ 0 h 981075"/>
              <a:gd name="connsiteX1" fmla="*/ 1727199 w 2041525"/>
              <a:gd name="connsiteY1" fmla="*/ 15876 h 981075"/>
              <a:gd name="connsiteX2" fmla="*/ 1393825 w 2041525"/>
              <a:gd name="connsiteY2" fmla="*/ 50800 h 981075"/>
              <a:gd name="connsiteX3" fmla="*/ 1041400 w 2041525"/>
              <a:gd name="connsiteY3" fmla="*/ 117475 h 981075"/>
              <a:gd name="connsiteX4" fmla="*/ 857249 w 2041525"/>
              <a:gd name="connsiteY4" fmla="*/ 174625 h 981075"/>
              <a:gd name="connsiteX5" fmla="*/ 698500 w 2041525"/>
              <a:gd name="connsiteY5" fmla="*/ 247650 h 981075"/>
              <a:gd name="connsiteX6" fmla="*/ 533399 w 2041525"/>
              <a:gd name="connsiteY6" fmla="*/ 342900 h 981075"/>
              <a:gd name="connsiteX7" fmla="*/ 412749 w 2041525"/>
              <a:gd name="connsiteY7" fmla="*/ 438151 h 981075"/>
              <a:gd name="connsiteX8" fmla="*/ 295275 w 2041525"/>
              <a:gd name="connsiteY8" fmla="*/ 552450 h 981075"/>
              <a:gd name="connsiteX9" fmla="*/ 196849 w 2041525"/>
              <a:gd name="connsiteY9" fmla="*/ 673100 h 981075"/>
              <a:gd name="connsiteX10" fmla="*/ 123825 w 2041525"/>
              <a:gd name="connsiteY10" fmla="*/ 781050 h 981075"/>
              <a:gd name="connsiteX11" fmla="*/ 0 w 2041525"/>
              <a:gd name="connsiteY11" fmla="*/ 981075 h 981075"/>
              <a:gd name="connsiteX0" fmla="*/ 2028825 w 2028825"/>
              <a:gd name="connsiteY0" fmla="*/ 0 h 987425"/>
              <a:gd name="connsiteX1" fmla="*/ 1714499 w 2028825"/>
              <a:gd name="connsiteY1" fmla="*/ 15876 h 987425"/>
              <a:gd name="connsiteX2" fmla="*/ 1381125 w 2028825"/>
              <a:gd name="connsiteY2" fmla="*/ 50800 h 987425"/>
              <a:gd name="connsiteX3" fmla="*/ 1028700 w 2028825"/>
              <a:gd name="connsiteY3" fmla="*/ 117475 h 987425"/>
              <a:gd name="connsiteX4" fmla="*/ 844549 w 2028825"/>
              <a:gd name="connsiteY4" fmla="*/ 174625 h 987425"/>
              <a:gd name="connsiteX5" fmla="*/ 685800 w 2028825"/>
              <a:gd name="connsiteY5" fmla="*/ 247650 h 987425"/>
              <a:gd name="connsiteX6" fmla="*/ 520699 w 2028825"/>
              <a:gd name="connsiteY6" fmla="*/ 342900 h 987425"/>
              <a:gd name="connsiteX7" fmla="*/ 400049 w 2028825"/>
              <a:gd name="connsiteY7" fmla="*/ 438151 h 987425"/>
              <a:gd name="connsiteX8" fmla="*/ 282575 w 2028825"/>
              <a:gd name="connsiteY8" fmla="*/ 552450 h 987425"/>
              <a:gd name="connsiteX9" fmla="*/ 184149 w 2028825"/>
              <a:gd name="connsiteY9" fmla="*/ 673100 h 987425"/>
              <a:gd name="connsiteX10" fmla="*/ 111125 w 2028825"/>
              <a:gd name="connsiteY10" fmla="*/ 781050 h 987425"/>
              <a:gd name="connsiteX11" fmla="*/ 0 w 2028825"/>
              <a:gd name="connsiteY11" fmla="*/ 987425 h 987425"/>
              <a:gd name="connsiteX0" fmla="*/ 2035175 w 2035175"/>
              <a:gd name="connsiteY0" fmla="*/ 0 h 977900"/>
              <a:gd name="connsiteX1" fmla="*/ 1720849 w 2035175"/>
              <a:gd name="connsiteY1" fmla="*/ 15876 h 977900"/>
              <a:gd name="connsiteX2" fmla="*/ 1387475 w 2035175"/>
              <a:gd name="connsiteY2" fmla="*/ 50800 h 977900"/>
              <a:gd name="connsiteX3" fmla="*/ 1035050 w 2035175"/>
              <a:gd name="connsiteY3" fmla="*/ 117475 h 977900"/>
              <a:gd name="connsiteX4" fmla="*/ 850899 w 2035175"/>
              <a:gd name="connsiteY4" fmla="*/ 174625 h 977900"/>
              <a:gd name="connsiteX5" fmla="*/ 692150 w 2035175"/>
              <a:gd name="connsiteY5" fmla="*/ 247650 h 977900"/>
              <a:gd name="connsiteX6" fmla="*/ 527049 w 2035175"/>
              <a:gd name="connsiteY6" fmla="*/ 342900 h 977900"/>
              <a:gd name="connsiteX7" fmla="*/ 406399 w 2035175"/>
              <a:gd name="connsiteY7" fmla="*/ 438151 h 977900"/>
              <a:gd name="connsiteX8" fmla="*/ 288925 w 2035175"/>
              <a:gd name="connsiteY8" fmla="*/ 552450 h 977900"/>
              <a:gd name="connsiteX9" fmla="*/ 190499 w 2035175"/>
              <a:gd name="connsiteY9" fmla="*/ 673100 h 977900"/>
              <a:gd name="connsiteX10" fmla="*/ 117475 w 2035175"/>
              <a:gd name="connsiteY10" fmla="*/ 781050 h 977900"/>
              <a:gd name="connsiteX11" fmla="*/ 0 w 2035175"/>
              <a:gd name="connsiteY11" fmla="*/ 977900 h 977900"/>
              <a:gd name="connsiteX0" fmla="*/ 2025650 w 2025650"/>
              <a:gd name="connsiteY0" fmla="*/ 0 h 984250"/>
              <a:gd name="connsiteX1" fmla="*/ 1711324 w 2025650"/>
              <a:gd name="connsiteY1" fmla="*/ 15876 h 984250"/>
              <a:gd name="connsiteX2" fmla="*/ 1377950 w 2025650"/>
              <a:gd name="connsiteY2" fmla="*/ 50800 h 984250"/>
              <a:gd name="connsiteX3" fmla="*/ 1025525 w 2025650"/>
              <a:gd name="connsiteY3" fmla="*/ 117475 h 984250"/>
              <a:gd name="connsiteX4" fmla="*/ 841374 w 2025650"/>
              <a:gd name="connsiteY4" fmla="*/ 174625 h 984250"/>
              <a:gd name="connsiteX5" fmla="*/ 682625 w 2025650"/>
              <a:gd name="connsiteY5" fmla="*/ 247650 h 984250"/>
              <a:gd name="connsiteX6" fmla="*/ 517524 w 2025650"/>
              <a:gd name="connsiteY6" fmla="*/ 342900 h 984250"/>
              <a:gd name="connsiteX7" fmla="*/ 396874 w 2025650"/>
              <a:gd name="connsiteY7" fmla="*/ 438151 h 984250"/>
              <a:gd name="connsiteX8" fmla="*/ 279400 w 2025650"/>
              <a:gd name="connsiteY8" fmla="*/ 552450 h 984250"/>
              <a:gd name="connsiteX9" fmla="*/ 180974 w 2025650"/>
              <a:gd name="connsiteY9" fmla="*/ 673100 h 984250"/>
              <a:gd name="connsiteX10" fmla="*/ 107950 w 2025650"/>
              <a:gd name="connsiteY10" fmla="*/ 781050 h 984250"/>
              <a:gd name="connsiteX11" fmla="*/ 0 w 2025650"/>
              <a:gd name="connsiteY11" fmla="*/ 984250 h 984250"/>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93674 w 2032000"/>
              <a:gd name="connsiteY9" fmla="*/ 67945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20650 w 2032000"/>
              <a:gd name="connsiteY10" fmla="*/ 79057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1125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7475 w 2032000"/>
              <a:gd name="connsiteY10" fmla="*/ 78422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1125 w 2032000"/>
              <a:gd name="connsiteY10" fmla="*/ 78422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228724 w 2032000"/>
              <a:gd name="connsiteY3" fmla="*/ 79377 h 981075"/>
              <a:gd name="connsiteX4" fmla="*/ 1031875 w 2032000"/>
              <a:gd name="connsiteY4" fmla="*/ 117475 h 981075"/>
              <a:gd name="connsiteX5" fmla="*/ 847724 w 2032000"/>
              <a:gd name="connsiteY5" fmla="*/ 174625 h 981075"/>
              <a:gd name="connsiteX6" fmla="*/ 688975 w 2032000"/>
              <a:gd name="connsiteY6" fmla="*/ 247650 h 981075"/>
              <a:gd name="connsiteX7" fmla="*/ 523874 w 2032000"/>
              <a:gd name="connsiteY7" fmla="*/ 342900 h 981075"/>
              <a:gd name="connsiteX8" fmla="*/ 403224 w 2032000"/>
              <a:gd name="connsiteY8" fmla="*/ 438151 h 981075"/>
              <a:gd name="connsiteX9" fmla="*/ 285750 w 2032000"/>
              <a:gd name="connsiteY9" fmla="*/ 552450 h 981075"/>
              <a:gd name="connsiteX10" fmla="*/ 187324 w 2032000"/>
              <a:gd name="connsiteY10" fmla="*/ 673100 h 981075"/>
              <a:gd name="connsiteX11" fmla="*/ 111125 w 2032000"/>
              <a:gd name="connsiteY11" fmla="*/ 784225 h 981075"/>
              <a:gd name="connsiteX12" fmla="*/ 0 w 2032000"/>
              <a:gd name="connsiteY12" fmla="*/ 981075 h 981075"/>
              <a:gd name="connsiteX0" fmla="*/ 2032000 w 2032000"/>
              <a:gd name="connsiteY0" fmla="*/ 0 h 981075"/>
              <a:gd name="connsiteX1" fmla="*/ 1720849 w 2032000"/>
              <a:gd name="connsiteY1" fmla="*/ 25401 h 981075"/>
              <a:gd name="connsiteX2" fmla="*/ 1384300 w 2032000"/>
              <a:gd name="connsiteY2" fmla="*/ 50800 h 981075"/>
              <a:gd name="connsiteX3" fmla="*/ 1228724 w 2032000"/>
              <a:gd name="connsiteY3" fmla="*/ 79377 h 981075"/>
              <a:gd name="connsiteX4" fmla="*/ 1031875 w 2032000"/>
              <a:gd name="connsiteY4" fmla="*/ 117475 h 981075"/>
              <a:gd name="connsiteX5" fmla="*/ 847724 w 2032000"/>
              <a:gd name="connsiteY5" fmla="*/ 174625 h 981075"/>
              <a:gd name="connsiteX6" fmla="*/ 688975 w 2032000"/>
              <a:gd name="connsiteY6" fmla="*/ 247650 h 981075"/>
              <a:gd name="connsiteX7" fmla="*/ 523874 w 2032000"/>
              <a:gd name="connsiteY7" fmla="*/ 342900 h 981075"/>
              <a:gd name="connsiteX8" fmla="*/ 403224 w 2032000"/>
              <a:gd name="connsiteY8" fmla="*/ 438151 h 981075"/>
              <a:gd name="connsiteX9" fmla="*/ 285750 w 2032000"/>
              <a:gd name="connsiteY9" fmla="*/ 552450 h 981075"/>
              <a:gd name="connsiteX10" fmla="*/ 187324 w 2032000"/>
              <a:gd name="connsiteY10" fmla="*/ 673100 h 981075"/>
              <a:gd name="connsiteX11" fmla="*/ 111125 w 2032000"/>
              <a:gd name="connsiteY11" fmla="*/ 784225 h 981075"/>
              <a:gd name="connsiteX12" fmla="*/ 0 w 2032000"/>
              <a:gd name="connsiteY12" fmla="*/ 981075 h 981075"/>
              <a:gd name="connsiteX0" fmla="*/ 2032000 w 2032000"/>
              <a:gd name="connsiteY0" fmla="*/ 0 h 971550"/>
              <a:gd name="connsiteX1" fmla="*/ 1720849 w 2032000"/>
              <a:gd name="connsiteY1" fmla="*/ 15876 h 971550"/>
              <a:gd name="connsiteX2" fmla="*/ 1384300 w 2032000"/>
              <a:gd name="connsiteY2" fmla="*/ 41275 h 971550"/>
              <a:gd name="connsiteX3" fmla="*/ 1228724 w 2032000"/>
              <a:gd name="connsiteY3" fmla="*/ 69852 h 971550"/>
              <a:gd name="connsiteX4" fmla="*/ 1031875 w 2032000"/>
              <a:gd name="connsiteY4" fmla="*/ 107950 h 971550"/>
              <a:gd name="connsiteX5" fmla="*/ 847724 w 2032000"/>
              <a:gd name="connsiteY5" fmla="*/ 165100 h 971550"/>
              <a:gd name="connsiteX6" fmla="*/ 688975 w 2032000"/>
              <a:gd name="connsiteY6" fmla="*/ 238125 h 971550"/>
              <a:gd name="connsiteX7" fmla="*/ 523874 w 2032000"/>
              <a:gd name="connsiteY7" fmla="*/ 333375 h 971550"/>
              <a:gd name="connsiteX8" fmla="*/ 403224 w 2032000"/>
              <a:gd name="connsiteY8" fmla="*/ 428626 h 971550"/>
              <a:gd name="connsiteX9" fmla="*/ 285750 w 2032000"/>
              <a:gd name="connsiteY9" fmla="*/ 542925 h 971550"/>
              <a:gd name="connsiteX10" fmla="*/ 187324 w 2032000"/>
              <a:gd name="connsiteY10" fmla="*/ 663575 h 971550"/>
              <a:gd name="connsiteX11" fmla="*/ 111125 w 2032000"/>
              <a:gd name="connsiteY11" fmla="*/ 774700 h 971550"/>
              <a:gd name="connsiteX12" fmla="*/ 0 w 2032000"/>
              <a:gd name="connsiteY12" fmla="*/ 971550 h 971550"/>
              <a:gd name="connsiteX0" fmla="*/ 2032000 w 2032000"/>
              <a:gd name="connsiteY0" fmla="*/ 0 h 971550"/>
              <a:gd name="connsiteX1" fmla="*/ 1720849 w 2032000"/>
              <a:gd name="connsiteY1" fmla="*/ 15876 h 971550"/>
              <a:gd name="connsiteX2" fmla="*/ 1476375 w 2032000"/>
              <a:gd name="connsiteY2" fmla="*/ 38100 h 971550"/>
              <a:gd name="connsiteX3" fmla="*/ 1228724 w 2032000"/>
              <a:gd name="connsiteY3" fmla="*/ 69852 h 971550"/>
              <a:gd name="connsiteX4" fmla="*/ 1031875 w 2032000"/>
              <a:gd name="connsiteY4" fmla="*/ 107950 h 971550"/>
              <a:gd name="connsiteX5" fmla="*/ 847724 w 2032000"/>
              <a:gd name="connsiteY5" fmla="*/ 165100 h 971550"/>
              <a:gd name="connsiteX6" fmla="*/ 688975 w 2032000"/>
              <a:gd name="connsiteY6" fmla="*/ 238125 h 971550"/>
              <a:gd name="connsiteX7" fmla="*/ 523874 w 2032000"/>
              <a:gd name="connsiteY7" fmla="*/ 333375 h 971550"/>
              <a:gd name="connsiteX8" fmla="*/ 403224 w 2032000"/>
              <a:gd name="connsiteY8" fmla="*/ 428626 h 971550"/>
              <a:gd name="connsiteX9" fmla="*/ 285750 w 2032000"/>
              <a:gd name="connsiteY9" fmla="*/ 542925 h 971550"/>
              <a:gd name="connsiteX10" fmla="*/ 187324 w 2032000"/>
              <a:gd name="connsiteY10" fmla="*/ 663575 h 971550"/>
              <a:gd name="connsiteX11" fmla="*/ 111125 w 2032000"/>
              <a:gd name="connsiteY11" fmla="*/ 774700 h 971550"/>
              <a:gd name="connsiteX12" fmla="*/ 0 w 2032000"/>
              <a:gd name="connsiteY12" fmla="*/ 971550 h 971550"/>
              <a:gd name="connsiteX0" fmla="*/ 2058126 w 2058126"/>
              <a:gd name="connsiteY0" fmla="*/ 0 h 971550"/>
              <a:gd name="connsiteX1" fmla="*/ 1720849 w 2058126"/>
              <a:gd name="connsiteY1" fmla="*/ 15876 h 971550"/>
              <a:gd name="connsiteX2" fmla="*/ 1476375 w 2058126"/>
              <a:gd name="connsiteY2" fmla="*/ 38100 h 971550"/>
              <a:gd name="connsiteX3" fmla="*/ 1228724 w 2058126"/>
              <a:gd name="connsiteY3" fmla="*/ 69852 h 971550"/>
              <a:gd name="connsiteX4" fmla="*/ 1031875 w 2058126"/>
              <a:gd name="connsiteY4" fmla="*/ 107950 h 971550"/>
              <a:gd name="connsiteX5" fmla="*/ 847724 w 2058126"/>
              <a:gd name="connsiteY5" fmla="*/ 165100 h 971550"/>
              <a:gd name="connsiteX6" fmla="*/ 688975 w 2058126"/>
              <a:gd name="connsiteY6" fmla="*/ 238125 h 971550"/>
              <a:gd name="connsiteX7" fmla="*/ 523874 w 2058126"/>
              <a:gd name="connsiteY7" fmla="*/ 333375 h 971550"/>
              <a:gd name="connsiteX8" fmla="*/ 403224 w 2058126"/>
              <a:gd name="connsiteY8" fmla="*/ 428626 h 971550"/>
              <a:gd name="connsiteX9" fmla="*/ 285750 w 2058126"/>
              <a:gd name="connsiteY9" fmla="*/ 542925 h 971550"/>
              <a:gd name="connsiteX10" fmla="*/ 187324 w 2058126"/>
              <a:gd name="connsiteY10" fmla="*/ 663575 h 971550"/>
              <a:gd name="connsiteX11" fmla="*/ 111125 w 2058126"/>
              <a:gd name="connsiteY11" fmla="*/ 774700 h 971550"/>
              <a:gd name="connsiteX12" fmla="*/ 0 w 2058126"/>
              <a:gd name="connsiteY12" fmla="*/ 971550 h 971550"/>
              <a:gd name="connsiteX0" fmla="*/ 2051776 w 2051776"/>
              <a:gd name="connsiteY0" fmla="*/ 0 h 965200"/>
              <a:gd name="connsiteX1" fmla="*/ 1720849 w 2051776"/>
              <a:gd name="connsiteY1" fmla="*/ 9526 h 965200"/>
              <a:gd name="connsiteX2" fmla="*/ 1476375 w 2051776"/>
              <a:gd name="connsiteY2" fmla="*/ 31750 h 965200"/>
              <a:gd name="connsiteX3" fmla="*/ 1228724 w 2051776"/>
              <a:gd name="connsiteY3" fmla="*/ 63502 h 965200"/>
              <a:gd name="connsiteX4" fmla="*/ 1031875 w 2051776"/>
              <a:gd name="connsiteY4" fmla="*/ 101600 h 965200"/>
              <a:gd name="connsiteX5" fmla="*/ 847724 w 2051776"/>
              <a:gd name="connsiteY5" fmla="*/ 158750 h 965200"/>
              <a:gd name="connsiteX6" fmla="*/ 688975 w 2051776"/>
              <a:gd name="connsiteY6" fmla="*/ 231775 h 965200"/>
              <a:gd name="connsiteX7" fmla="*/ 523874 w 2051776"/>
              <a:gd name="connsiteY7" fmla="*/ 327025 h 965200"/>
              <a:gd name="connsiteX8" fmla="*/ 403224 w 2051776"/>
              <a:gd name="connsiteY8" fmla="*/ 422276 h 965200"/>
              <a:gd name="connsiteX9" fmla="*/ 285750 w 2051776"/>
              <a:gd name="connsiteY9" fmla="*/ 536575 h 965200"/>
              <a:gd name="connsiteX10" fmla="*/ 187324 w 2051776"/>
              <a:gd name="connsiteY10" fmla="*/ 657225 h 965200"/>
              <a:gd name="connsiteX11" fmla="*/ 111125 w 2051776"/>
              <a:gd name="connsiteY11" fmla="*/ 768350 h 965200"/>
              <a:gd name="connsiteX12" fmla="*/ 0 w 2051776"/>
              <a:gd name="connsiteY12" fmla="*/ 965200 h 96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1776" h="965200">
                <a:moveTo>
                  <a:pt x="2051776" y="0"/>
                </a:moveTo>
                <a:cubicBezTo>
                  <a:pt x="1997272" y="2646"/>
                  <a:pt x="1828799" y="1059"/>
                  <a:pt x="1720849" y="9526"/>
                </a:cubicBezTo>
                <a:lnTo>
                  <a:pt x="1476375" y="31750"/>
                </a:lnTo>
                <a:cubicBezTo>
                  <a:pt x="1394354" y="40217"/>
                  <a:pt x="1287461" y="52390"/>
                  <a:pt x="1228724" y="63502"/>
                </a:cubicBezTo>
                <a:cubicBezTo>
                  <a:pt x="1169987" y="74614"/>
                  <a:pt x="1094846" y="83609"/>
                  <a:pt x="1031875" y="101600"/>
                </a:cubicBezTo>
                <a:cubicBezTo>
                  <a:pt x="942446" y="124354"/>
                  <a:pt x="905403" y="138113"/>
                  <a:pt x="847724" y="158750"/>
                </a:cubicBezTo>
                <a:cubicBezTo>
                  <a:pt x="790045" y="179387"/>
                  <a:pt x="742950" y="205846"/>
                  <a:pt x="688975" y="231775"/>
                </a:cubicBezTo>
                <a:cubicBezTo>
                  <a:pt x="635000" y="257704"/>
                  <a:pt x="572028" y="293687"/>
                  <a:pt x="523874" y="327025"/>
                </a:cubicBezTo>
                <a:cubicBezTo>
                  <a:pt x="475720" y="360363"/>
                  <a:pt x="442911" y="387351"/>
                  <a:pt x="403224" y="422276"/>
                </a:cubicBezTo>
                <a:cubicBezTo>
                  <a:pt x="363537" y="457201"/>
                  <a:pt x="321204" y="499004"/>
                  <a:pt x="285750" y="536575"/>
                </a:cubicBezTo>
                <a:cubicBezTo>
                  <a:pt x="250296" y="574146"/>
                  <a:pt x="215899" y="619125"/>
                  <a:pt x="187324" y="657225"/>
                </a:cubicBezTo>
                <a:cubicBezTo>
                  <a:pt x="158749" y="695325"/>
                  <a:pt x="146050" y="713317"/>
                  <a:pt x="111125" y="768350"/>
                </a:cubicBezTo>
                <a:cubicBezTo>
                  <a:pt x="60854" y="838200"/>
                  <a:pt x="48154" y="868892"/>
                  <a:pt x="0" y="965200"/>
                </a:cubicBezTo>
              </a:path>
            </a:pathLst>
          </a:cu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DAB3EC9D-7C84-B492-A12B-5FD0CC6955CF}"/>
              </a:ext>
            </a:extLst>
          </p:cNvPr>
          <p:cNvSpPr>
            <a:spLocks noGrp="1"/>
          </p:cNvSpPr>
          <p:nvPr>
            <p:ph type="ftr" sz="quarter" idx="11"/>
          </p:nvPr>
        </p:nvSpPr>
        <p:spPr/>
        <p:txBody>
          <a:bodyPr/>
          <a:lstStyle/>
          <a:p>
            <a:r>
              <a:rPr lang="en-US"/>
              <a:t>Gabriele Carcassi - University of Michigan</a:t>
            </a:r>
          </a:p>
        </p:txBody>
      </p:sp>
      <p:sp>
        <p:nvSpPr>
          <p:cNvPr id="3" name="Slide Number Placeholder 2">
            <a:extLst>
              <a:ext uri="{FF2B5EF4-FFF2-40B4-BE49-F238E27FC236}">
                <a16:creationId xmlns:a16="http://schemas.microsoft.com/office/drawing/2014/main" id="{E8617770-A87C-E82B-2068-8D66F8BD1801}"/>
              </a:ext>
            </a:extLst>
          </p:cNvPr>
          <p:cNvSpPr>
            <a:spLocks noGrp="1"/>
          </p:cNvSpPr>
          <p:nvPr>
            <p:ph type="sldNum" sz="quarter" idx="12"/>
          </p:nvPr>
        </p:nvSpPr>
        <p:spPr/>
        <p:txBody>
          <a:bodyPr/>
          <a:lstStyle/>
          <a:p>
            <a:fld id="{F47845EA-7733-40EE-B074-20032348B727}" type="slidenum">
              <a:rPr lang="en-US" smtClean="0"/>
              <a:t>14</a:t>
            </a:fld>
            <a:endParaRPr lang="en-US"/>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EB5E2408-0219-A926-A112-AD4B764A3BDE}"/>
                  </a:ext>
                </a:extLst>
              </p:cNvPr>
              <p:cNvSpPr txBox="1"/>
              <p:nvPr/>
            </p:nvSpPr>
            <p:spPr>
              <a:xfrm>
                <a:off x="271846" y="172231"/>
                <a:ext cx="9290886" cy="1936877"/>
              </a:xfrm>
              <a:prstGeom prst="rect">
                <a:avLst/>
              </a:prstGeom>
              <a:noFill/>
            </p:spPr>
            <p:txBody>
              <a:bodyPr wrap="square" rtlCol="0">
                <a:spAutoFit/>
              </a:bodyPr>
              <a:lstStyle/>
              <a:p>
                <a:pPr>
                  <a:lnSpc>
                    <a:spcPct val="150000"/>
                  </a:lnSpc>
                </a:pPr>
                <a:r>
                  <a:rPr lang="en-US" sz="2000" dirty="0"/>
                  <a:t>If we are given the Lagrangian we can define the conjugate momentum: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m:t>
                        </m:r>
                      </m:e>
                      <m:sub>
                        <m:sSup>
                          <m:sSupPr>
                            <m:ctrlPr>
                              <a:rPr lang="en-US" sz="2000" i="1">
                                <a:latin typeface="Cambria Math" panose="02040503050406030204" pitchFamily="18" charset="0"/>
                              </a:rPr>
                            </m:ctrlPr>
                          </m:sSupPr>
                          <m:e>
                            <m:r>
                              <a:rPr lang="en-US" sz="2000" i="1">
                                <a:latin typeface="Cambria Math" panose="02040503050406030204" pitchFamily="18" charset="0"/>
                              </a:rPr>
                              <m:t>𝑣</m:t>
                            </m:r>
                          </m:e>
                          <m:sup>
                            <m:r>
                              <a:rPr lang="en-US" sz="2000" i="1">
                                <a:latin typeface="Cambria Math" panose="02040503050406030204" pitchFamily="18" charset="0"/>
                              </a:rPr>
                              <m:t>𝑖</m:t>
                            </m:r>
                          </m:sup>
                        </m:sSup>
                      </m:sub>
                    </m:sSub>
                    <m:r>
                      <a:rPr lang="en-US" sz="2000" i="1">
                        <a:latin typeface="Cambria Math" panose="02040503050406030204" pitchFamily="18" charset="0"/>
                      </a:rPr>
                      <m:t>𝐿</m:t>
                    </m:r>
                    <m:r>
                      <a:rPr lang="en-US" sz="2000" b="0" i="1" smtClean="0">
                        <a:latin typeface="Cambria Math" panose="02040503050406030204" pitchFamily="18" charset="0"/>
                      </a:rPr>
                      <m:t> </m:t>
                    </m:r>
                  </m:oMath>
                </a14:m>
                <a:r>
                  <a:rPr lang="en-US" sz="2000" dirty="0"/>
                  <a:t>and the Hamiltonian </a:t>
                </a:r>
                <a14:m>
                  <m:oMath xmlns:m="http://schemas.openxmlformats.org/officeDocument/2006/math">
                    <m:r>
                      <a:rPr lang="en-US" sz="2000" b="0" i="1" smtClean="0">
                        <a:latin typeface="Cambria Math" panose="02040503050406030204" pitchFamily="18" charset="0"/>
                      </a:rPr>
                      <m:t>𝐻</m:t>
                    </m:r>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𝑖</m:t>
                        </m:r>
                      </m:sub>
                    </m:sSub>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𝑣</m:t>
                        </m:r>
                      </m:e>
                      <m:sup>
                        <m:r>
                          <a:rPr lang="en-US" sz="2000" b="0" i="1" smtClean="0">
                            <a:latin typeface="Cambria Math" panose="02040503050406030204" pitchFamily="18" charset="0"/>
                          </a:rPr>
                          <m:t>𝑖</m:t>
                        </m:r>
                      </m:sup>
                    </m:sSup>
                    <m:r>
                      <a:rPr lang="en-US" sz="2000" b="0" i="1" smtClean="0">
                        <a:latin typeface="Cambria Math" panose="02040503050406030204" pitchFamily="18" charset="0"/>
                      </a:rPr>
                      <m:t>−</m:t>
                    </m:r>
                    <m:r>
                      <a:rPr lang="en-US" sz="2000" b="0" i="1" smtClean="0">
                        <a:latin typeface="Cambria Math" panose="02040503050406030204" pitchFamily="18" charset="0"/>
                      </a:rPr>
                      <m:t>𝐿</m:t>
                    </m:r>
                  </m:oMath>
                </a14:m>
                <a:endParaRPr lang="en-US" sz="2000" dirty="0"/>
              </a:p>
              <a:p>
                <a:pPr>
                  <a:lnSpc>
                    <a:spcPct val="150000"/>
                  </a:lnSpc>
                </a:pPr>
                <a:r>
                  <a:rPr lang="en-US" sz="2000" dirty="0"/>
                  <a:t>If we are given the Hamiltonian we can define the Lagrangian: </a:t>
                </a:r>
                <a14:m>
                  <m:oMath xmlns:m="http://schemas.openxmlformats.org/officeDocument/2006/math">
                    <m:r>
                      <a:rPr lang="en-US" sz="2000" b="0" i="1" smtClean="0">
                        <a:latin typeface="Cambria Math" panose="02040503050406030204" pitchFamily="18" charset="0"/>
                      </a:rPr>
                      <m:t>𝐿</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𝑖</m:t>
                        </m:r>
                      </m:sub>
                    </m:sSub>
                    <m:sSup>
                      <m:sSupPr>
                        <m:ctrlPr>
                          <a:rPr lang="en-US" sz="2000" i="1">
                            <a:latin typeface="Cambria Math" panose="02040503050406030204" pitchFamily="18" charset="0"/>
                          </a:rPr>
                        </m:ctrlPr>
                      </m:sSupPr>
                      <m:e>
                        <m:r>
                          <a:rPr lang="en-US" sz="2000" i="1">
                            <a:latin typeface="Cambria Math" panose="02040503050406030204" pitchFamily="18" charset="0"/>
                          </a:rPr>
                          <m:t>𝑣</m:t>
                        </m:r>
                      </m:e>
                      <m:sup>
                        <m:r>
                          <a:rPr lang="en-US" sz="2000" i="1">
                            <a:latin typeface="Cambria Math" panose="02040503050406030204" pitchFamily="18" charset="0"/>
                          </a:rPr>
                          <m:t>𝑖</m:t>
                        </m:r>
                      </m:sup>
                    </m:sSup>
                    <m:r>
                      <a:rPr lang="en-US" sz="2000" i="1">
                        <a:latin typeface="Cambria Math" panose="02040503050406030204" pitchFamily="18" charset="0"/>
                      </a:rPr>
                      <m:t>−</m:t>
                    </m:r>
                    <m:r>
                      <a:rPr lang="en-US" sz="2000" b="0" i="1" smtClean="0">
                        <a:latin typeface="Cambria Math" panose="02040503050406030204" pitchFamily="18" charset="0"/>
                      </a:rPr>
                      <m:t>𝐻</m:t>
                    </m:r>
                  </m:oMath>
                </a14:m>
                <a:endParaRPr lang="en-US" sz="2000" dirty="0"/>
              </a:p>
              <a:p>
                <a:pPr>
                  <a:lnSpc>
                    <a:spcPct val="150000"/>
                  </a:lnSpc>
                </a:pPr>
                <a:endParaRPr lang="en-US" sz="2000" dirty="0"/>
              </a:p>
            </p:txBody>
          </p:sp>
        </mc:Choice>
        <mc:Fallback>
          <p:sp>
            <p:nvSpPr>
              <p:cNvPr id="6" name="TextBox 5">
                <a:extLst>
                  <a:ext uri="{FF2B5EF4-FFF2-40B4-BE49-F238E27FC236}">
                    <a16:creationId xmlns:a16="http://schemas.microsoft.com/office/drawing/2014/main" id="{EB5E2408-0219-A926-A112-AD4B764A3BDE}"/>
                  </a:ext>
                </a:extLst>
              </p:cNvPr>
              <p:cNvSpPr txBox="1">
                <a:spLocks noRot="1" noChangeAspect="1" noMove="1" noResize="1" noEditPoints="1" noAdjustHandles="1" noChangeArrowheads="1" noChangeShapeType="1" noTextEdit="1"/>
              </p:cNvSpPr>
              <p:nvPr/>
            </p:nvSpPr>
            <p:spPr>
              <a:xfrm>
                <a:off x="271846" y="172231"/>
                <a:ext cx="9290886" cy="1936877"/>
              </a:xfrm>
              <a:prstGeom prst="rect">
                <a:avLst/>
              </a:prstGeom>
              <a:blipFill>
                <a:blip r:embed="rId3"/>
                <a:stretch>
                  <a:fillRect l="-68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7386DFBA-3076-7BC6-3CEF-11B394F26AD3}"/>
                  </a:ext>
                </a:extLst>
              </p:cNvPr>
              <p:cNvSpPr txBox="1"/>
              <p:nvPr/>
            </p:nvSpPr>
            <p:spPr>
              <a:xfrm>
                <a:off x="4614767" y="1910203"/>
                <a:ext cx="7949794" cy="2161297"/>
              </a:xfrm>
              <a:prstGeom prst="rect">
                <a:avLst/>
              </a:prstGeom>
              <a:noFill/>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d>
                        <m:dPr>
                          <m:begChr m:val="|"/>
                          <m:endChr m:val="|"/>
                          <m:ctrlPr>
                            <a:rPr lang="en-US" sz="2000" i="1" dirty="0" smtClean="0">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m:t>
                              </m:r>
                            </m:e>
                            <m:sub>
                              <m:sSup>
                                <m:sSupPr>
                                  <m:ctrlPr>
                                    <a:rPr lang="en-US" sz="2000" i="1">
                                      <a:latin typeface="Cambria Math" panose="02040503050406030204" pitchFamily="18" charset="0"/>
                                    </a:rPr>
                                  </m:ctrlPr>
                                </m:sSupPr>
                                <m:e>
                                  <m:r>
                                    <a:rPr lang="en-US" sz="2000" b="0" i="1" smtClean="0">
                                      <a:latin typeface="Cambria Math" panose="02040503050406030204" pitchFamily="18" charset="0"/>
                                    </a:rPr>
                                    <m:t>𝑣</m:t>
                                  </m:r>
                                </m:e>
                                <m:sup>
                                  <m:r>
                                    <a:rPr lang="en-US" sz="2000" b="0" i="1" smtClean="0">
                                      <a:latin typeface="Cambria Math" panose="02040503050406030204" pitchFamily="18" charset="0"/>
                                    </a:rPr>
                                    <m:t>𝑖</m:t>
                                  </m:r>
                                </m:sup>
                              </m:sSup>
                            </m:sub>
                          </m:sSub>
                          <m:sSub>
                            <m:sSubPr>
                              <m:ctrlPr>
                                <a:rPr lang="en-US" sz="2000" i="1">
                                  <a:latin typeface="Cambria Math" panose="02040503050406030204" pitchFamily="18" charset="0"/>
                                </a:rPr>
                              </m:ctrlPr>
                            </m:sSubPr>
                            <m:e>
                              <m:r>
                                <a:rPr lang="en-US" sz="2000" i="1">
                                  <a:latin typeface="Cambria Math" panose="02040503050406030204" pitchFamily="18" charset="0"/>
                                </a:rPr>
                                <m:t>𝜕</m:t>
                              </m:r>
                            </m:e>
                            <m:sub>
                              <m:sSup>
                                <m:sSupPr>
                                  <m:ctrlPr>
                                    <a:rPr lang="en-US" sz="2000" i="1">
                                      <a:latin typeface="Cambria Math" panose="02040503050406030204" pitchFamily="18" charset="0"/>
                                    </a:rPr>
                                  </m:ctrlPr>
                                </m:sSupPr>
                                <m:e>
                                  <m:r>
                                    <a:rPr lang="en-US" sz="2000" b="0" i="1" smtClean="0">
                                      <a:latin typeface="Cambria Math" panose="02040503050406030204" pitchFamily="18" charset="0"/>
                                    </a:rPr>
                                    <m:t>𝑣</m:t>
                                  </m:r>
                                </m:e>
                                <m:sup>
                                  <m:r>
                                    <a:rPr lang="en-US" sz="2000" b="0" i="1" smtClean="0">
                                      <a:latin typeface="Cambria Math" panose="02040503050406030204" pitchFamily="18" charset="0"/>
                                    </a:rPr>
                                    <m:t>𝑗</m:t>
                                  </m:r>
                                </m:sup>
                              </m:sSup>
                            </m:sub>
                          </m:sSub>
                          <m:r>
                            <a:rPr lang="en-US" sz="2000" b="0" i="1" smtClean="0">
                              <a:latin typeface="Cambria Math" panose="02040503050406030204" pitchFamily="18" charset="0"/>
                            </a:rPr>
                            <m:t>𝐿</m:t>
                          </m:r>
                        </m:e>
                      </m:d>
                      <m:r>
                        <a:rPr lang="en-US" sz="2000" b="0" i="1" smtClean="0">
                          <a:latin typeface="Cambria Math" panose="02040503050406030204" pitchFamily="18" charset="0"/>
                        </a:rPr>
                        <m:t>=</m:t>
                      </m:r>
                      <m:d>
                        <m:dPr>
                          <m:begChr m:val="|"/>
                          <m:endChr m:val="|"/>
                          <m:ctrlPr>
                            <a:rPr lang="en-US" sz="2000" i="1" dirty="0">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m:t>
                              </m:r>
                            </m:e>
                            <m:sub>
                              <m:sSup>
                                <m:sSupPr>
                                  <m:ctrlPr>
                                    <a:rPr lang="en-US" sz="2000" i="1">
                                      <a:latin typeface="Cambria Math" panose="02040503050406030204" pitchFamily="18" charset="0"/>
                                    </a:rPr>
                                  </m:ctrlPr>
                                </m:sSupPr>
                                <m:e>
                                  <m:r>
                                    <a:rPr lang="en-US" sz="2000" i="1">
                                      <a:latin typeface="Cambria Math" panose="02040503050406030204" pitchFamily="18" charset="0"/>
                                    </a:rPr>
                                    <m:t>𝑣</m:t>
                                  </m:r>
                                </m:e>
                                <m:sup>
                                  <m:r>
                                    <a:rPr lang="en-US" sz="2000" i="1">
                                      <a:latin typeface="Cambria Math" panose="02040503050406030204" pitchFamily="18" charset="0"/>
                                    </a:rPr>
                                    <m:t>𝑖</m:t>
                                  </m:r>
                                </m:sup>
                              </m:sSup>
                            </m:sub>
                          </m:sSub>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𝑗</m:t>
                              </m:r>
                            </m:sub>
                          </m:sSub>
                        </m:e>
                      </m:d>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d>
                            <m:dPr>
                              <m:begChr m:val="|"/>
                              <m:endChr m:val="|"/>
                              <m:ctrlPr>
                                <a:rPr lang="en-US" sz="2000" i="1" dirty="0">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m:t>
                                  </m:r>
                                </m:e>
                                <m:sub>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𝑖</m:t>
                                      </m:r>
                                    </m:sub>
                                  </m:sSub>
                                </m:sub>
                              </m:sSub>
                              <m:sSup>
                                <m:sSupPr>
                                  <m:ctrlPr>
                                    <a:rPr lang="en-US" sz="2000" i="1">
                                      <a:latin typeface="Cambria Math" panose="02040503050406030204" pitchFamily="18" charset="0"/>
                                    </a:rPr>
                                  </m:ctrlPr>
                                </m:sSupPr>
                                <m:e>
                                  <m:r>
                                    <a:rPr lang="en-US" sz="2000" i="1">
                                      <a:latin typeface="Cambria Math" panose="02040503050406030204" pitchFamily="18" charset="0"/>
                                    </a:rPr>
                                    <m:t>𝑣</m:t>
                                  </m:r>
                                </m:e>
                                <m:sup>
                                  <m:r>
                                    <a:rPr lang="en-US" sz="2000" i="1">
                                      <a:latin typeface="Cambria Math" panose="02040503050406030204" pitchFamily="18" charset="0"/>
                                    </a:rPr>
                                    <m:t>𝑗</m:t>
                                  </m:r>
                                </m:sup>
                              </m:sSup>
                            </m:e>
                          </m:d>
                        </m:e>
                        <m:sup>
                          <m:r>
                            <a:rPr lang="en-US" sz="2000" b="0" i="1" smtClean="0">
                              <a:latin typeface="Cambria Math" panose="02040503050406030204" pitchFamily="18" charset="0"/>
                            </a:rPr>
                            <m:t>−1</m:t>
                          </m:r>
                        </m:sup>
                      </m:sSup>
                      <m:r>
                        <a:rPr lang="en-US" sz="2000" b="0" i="1" smtClean="0">
                          <a:latin typeface="Cambria Math" panose="02040503050406030204" pitchFamily="18" charset="0"/>
                        </a:rPr>
                        <m:t>=</m:t>
                      </m:r>
                      <m:d>
                        <m:dPr>
                          <m:begChr m:val="|"/>
                          <m:endChr m:val="|"/>
                          <m:ctrlPr>
                            <a:rPr lang="en-US" sz="2000" i="1" dirty="0">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m:t>
                              </m:r>
                            </m:e>
                            <m:sub>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𝑖</m:t>
                                  </m:r>
                                </m:sub>
                              </m:sSub>
                            </m:sub>
                          </m:sSub>
                          <m:sSub>
                            <m:sSubPr>
                              <m:ctrlPr>
                                <a:rPr lang="en-US" sz="2000" i="1">
                                  <a:latin typeface="Cambria Math" panose="02040503050406030204" pitchFamily="18" charset="0"/>
                                </a:rPr>
                              </m:ctrlPr>
                            </m:sSubPr>
                            <m:e>
                              <m:r>
                                <a:rPr lang="en-US" sz="2000" i="1">
                                  <a:latin typeface="Cambria Math" panose="02040503050406030204" pitchFamily="18" charset="0"/>
                                </a:rPr>
                                <m:t>𝜕</m:t>
                              </m:r>
                            </m:e>
                            <m:sub>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b="0" i="1" smtClean="0">
                                      <a:latin typeface="Cambria Math" panose="02040503050406030204" pitchFamily="18" charset="0"/>
                                    </a:rPr>
                                    <m:t>𝑗</m:t>
                                  </m:r>
                                </m:sub>
                              </m:sSub>
                            </m:sub>
                          </m:sSub>
                          <m:r>
                            <a:rPr lang="en-US" sz="2000" b="0" i="1" smtClean="0">
                              <a:latin typeface="Cambria Math" panose="02040503050406030204" pitchFamily="18" charset="0"/>
                            </a:rPr>
                            <m:t>𝐻</m:t>
                          </m:r>
                        </m:e>
                      </m:d>
                    </m:oMath>
                  </m:oMathPara>
                </a14:m>
                <a:endParaRPr lang="en-US" sz="2000" dirty="0"/>
              </a:p>
              <a:p>
                <a:pPr>
                  <a:lnSpc>
                    <a:spcPct val="150000"/>
                  </a:lnSpc>
                </a:pPr>
                <a:r>
                  <a:rPr lang="en-US" sz="2000" dirty="0"/>
                  <a:t>Thus: </a:t>
                </a:r>
                <a14:m>
                  <m:oMath xmlns:m="http://schemas.openxmlformats.org/officeDocument/2006/math">
                    <m:r>
                      <a:rPr lang="en-US" sz="2000" b="0" i="1" smtClean="0">
                        <a:latin typeface="Cambria Math" panose="02040503050406030204" pitchFamily="18" charset="0"/>
                      </a:rPr>
                      <m:t>0≠|</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𝑣</m:t>
                            </m:r>
                          </m:e>
                          <m:sup>
                            <m:r>
                              <a:rPr lang="en-US" sz="2000" b="0" i="1" smtClean="0">
                                <a:latin typeface="Cambria Math" panose="02040503050406030204" pitchFamily="18" charset="0"/>
                              </a:rPr>
                              <m:t>𝑖</m:t>
                            </m:r>
                          </m:sup>
                        </m:sSup>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𝑣</m:t>
                            </m:r>
                          </m:e>
                          <m:sup>
                            <m:r>
                              <a:rPr lang="en-US" sz="2000" b="0" i="1" smtClean="0">
                                <a:latin typeface="Cambria Math" panose="02040503050406030204" pitchFamily="18" charset="0"/>
                              </a:rPr>
                              <m:t>𝑖</m:t>
                            </m:r>
                          </m:sup>
                        </m:sSup>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𝑣</m:t>
                            </m:r>
                          </m:e>
                          <m:sup>
                            <m:r>
                              <a:rPr lang="en-US" sz="2000" b="0" i="1" smtClean="0">
                                <a:latin typeface="Cambria Math" panose="02040503050406030204" pitchFamily="18" charset="0"/>
                              </a:rPr>
                              <m:t>𝑗</m:t>
                            </m:r>
                          </m:sup>
                        </m:sSup>
                      </m:sub>
                    </m:sSub>
                    <m:r>
                      <a:rPr lang="en-US" sz="2000" b="0" i="1" smtClean="0">
                        <a:latin typeface="Cambria Math" panose="02040503050406030204" pitchFamily="18" charset="0"/>
                      </a:rPr>
                      <m:t>𝐿</m:t>
                    </m:r>
                    <m:r>
                      <a:rPr lang="en-US" sz="2000" b="0" i="1" smtClean="0">
                        <a:latin typeface="Cambria Math" panose="02040503050406030204" pitchFamily="18" charset="0"/>
                      </a:rPr>
                      <m:t>|</m:t>
                    </m:r>
                  </m:oMath>
                </a14:m>
                <a:r>
                  <a:rPr lang="en-US" sz="2000" dirty="0"/>
                  <a:t> meaning that we must be able to express momentum in terms of position and velocity, a condition that we already know is required for Lagrangian systems with unique solutions</a:t>
                </a:r>
              </a:p>
            </p:txBody>
          </p:sp>
        </mc:Choice>
        <mc:Fallback>
          <p:sp>
            <p:nvSpPr>
              <p:cNvPr id="7" name="TextBox 6">
                <a:extLst>
                  <a:ext uri="{FF2B5EF4-FFF2-40B4-BE49-F238E27FC236}">
                    <a16:creationId xmlns:a16="http://schemas.microsoft.com/office/drawing/2014/main" id="{7386DFBA-3076-7BC6-3CEF-11B394F26AD3}"/>
                  </a:ext>
                </a:extLst>
              </p:cNvPr>
              <p:cNvSpPr txBox="1">
                <a:spLocks noRot="1" noChangeAspect="1" noMove="1" noResize="1" noEditPoints="1" noAdjustHandles="1" noChangeArrowheads="1" noChangeShapeType="1" noTextEdit="1"/>
              </p:cNvSpPr>
              <p:nvPr/>
            </p:nvSpPr>
            <p:spPr>
              <a:xfrm>
                <a:off x="4614767" y="1910203"/>
                <a:ext cx="7949794" cy="2161297"/>
              </a:xfrm>
              <a:prstGeom prst="rect">
                <a:avLst/>
              </a:prstGeom>
              <a:blipFill>
                <a:blip r:embed="rId4"/>
                <a:stretch>
                  <a:fillRect l="-797" b="-409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9087E7CF-22B5-0420-BB37-8CD75D7E6FB5}"/>
                  </a:ext>
                </a:extLst>
              </p:cNvPr>
              <p:cNvSpPr txBox="1"/>
              <p:nvPr/>
            </p:nvSpPr>
            <p:spPr>
              <a:xfrm>
                <a:off x="1537899" y="7272180"/>
                <a:ext cx="7949795" cy="1384995"/>
              </a:xfrm>
              <a:prstGeom prst="rect">
                <a:avLst/>
              </a:prstGeom>
              <a:noFill/>
            </p:spPr>
            <p:txBody>
              <a:bodyPr wrap="square" rtlCol="0">
                <a:spAutoFit/>
              </a:bodyPr>
              <a:lstStyle/>
              <a:p>
                <a:pPr>
                  <a:lnSpc>
                    <a:spcPct val="150000"/>
                  </a:lnSpc>
                </a:pPr>
                <a14:m>
                  <m:oMathPara xmlns:m="http://schemas.openxmlformats.org/officeDocument/2006/math">
                    <m:oMathParaPr>
                      <m:jc m:val="center"/>
                    </m:oMathParaPr>
                    <m:oMath xmlns:m="http://schemas.openxmlformats.org/officeDocument/2006/math">
                      <m:r>
                        <m:rPr>
                          <m:nor/>
                        </m:rPr>
                        <a:rPr lang="en-US" sz="2800"/>
                        <m:t>Lagrangian</m:t>
                      </m:r>
                      <m:r>
                        <m:rPr>
                          <m:nor/>
                        </m:rPr>
                        <a:rPr lang="en-US" sz="2800" dirty="0"/>
                        <m:t> </m:t>
                      </m:r>
                      <m:r>
                        <m:rPr>
                          <m:nor/>
                        </m:rPr>
                        <a:rPr lang="en-US" sz="2800" dirty="0"/>
                        <m:t>systems</m:t>
                      </m:r>
                      <m:r>
                        <m:rPr>
                          <m:nor/>
                        </m:rPr>
                        <a:rPr lang="en-US" sz="2800" dirty="0"/>
                        <m:t> </m:t>
                      </m:r>
                      <m:r>
                        <m:rPr>
                          <m:nor/>
                        </m:rPr>
                        <a:rPr lang="en-US" sz="2800" dirty="0"/>
                        <m:t>are</m:t>
                      </m:r>
                      <m:r>
                        <m:rPr>
                          <m:nor/>
                        </m:rPr>
                        <a:rPr lang="en-US" sz="2800" dirty="0"/>
                        <m:t> </m:t>
                      </m:r>
                      <m:r>
                        <m:rPr>
                          <m:nor/>
                        </m:rPr>
                        <a:rPr lang="en-US" sz="2800" dirty="0"/>
                        <m:t>the</m:t>
                      </m:r>
                      <m:r>
                        <m:rPr>
                          <m:nor/>
                        </m:rPr>
                        <a:rPr lang="en-US" sz="2800" dirty="0"/>
                        <m:t> </m:t>
                      </m:r>
                      <m:r>
                        <m:rPr>
                          <m:nor/>
                        </m:rPr>
                        <a:rPr lang="en-US" sz="2800" dirty="0"/>
                        <m:t>one</m:t>
                      </m:r>
                      <m:r>
                        <m:rPr>
                          <m:nor/>
                        </m:rPr>
                        <a:rPr lang="en-US" sz="2800" dirty="0"/>
                        <m:t> </m:t>
                      </m:r>
                      <m:r>
                        <m:rPr>
                          <m:nor/>
                        </m:rPr>
                        <a:rPr lang="en-US" sz="2800" dirty="0"/>
                        <m:t>for</m:t>
                      </m:r>
                      <m:r>
                        <m:rPr>
                          <m:nor/>
                        </m:rPr>
                        <a:rPr lang="en-US" sz="2800" dirty="0"/>
                        <m:t> </m:t>
                      </m:r>
                      <m:r>
                        <m:rPr>
                          <m:nor/>
                        </m:rPr>
                        <a:rPr lang="en-US" sz="2800" dirty="0"/>
                        <m:t>which</m:t>
                      </m:r>
                      <m:r>
                        <m:rPr>
                          <m:nor/>
                        </m:rPr>
                        <a:rPr lang="en-US" sz="2800" dirty="0"/>
                        <m:t> </m:t>
                      </m:r>
                    </m:oMath>
                  </m:oMathPara>
                </a14:m>
                <a:endParaRPr lang="en-US" sz="2800" dirty="0"/>
              </a:p>
              <a:p>
                <a:pPr>
                  <a:lnSpc>
                    <a:spcPct val="150000"/>
                  </a:lnSpc>
                </a:pPr>
                <a14:m>
                  <m:oMathPara xmlns:m="http://schemas.openxmlformats.org/officeDocument/2006/math">
                    <m:oMathParaPr>
                      <m:jc m:val="center"/>
                    </m:oMathParaPr>
                    <m:oMath xmlns:m="http://schemas.openxmlformats.org/officeDocument/2006/math">
                      <m:r>
                        <m:rPr>
                          <m:nor/>
                        </m:rPr>
                        <a:rPr lang="en-US" sz="2800" dirty="0"/>
                        <m:t>there</m:t>
                      </m:r>
                      <m:r>
                        <m:rPr>
                          <m:nor/>
                        </m:rPr>
                        <a:rPr lang="en-US" sz="2800" dirty="0"/>
                        <m:t> </m:t>
                      </m:r>
                      <m:r>
                        <m:rPr>
                          <m:nor/>
                        </m:rPr>
                        <a:rPr lang="en-US" sz="2800" dirty="0"/>
                        <m:t>is</m:t>
                      </m:r>
                      <m:r>
                        <m:rPr>
                          <m:nor/>
                        </m:rPr>
                        <a:rPr lang="en-US" sz="2800" dirty="0"/>
                        <m:t> </m:t>
                      </m:r>
                      <m:r>
                        <m:rPr>
                          <m:nor/>
                        </m:rPr>
                        <a:rPr lang="en-US" sz="2800" dirty="0"/>
                        <m:t>Kinematic</m:t>
                      </m:r>
                      <m:r>
                        <m:rPr>
                          <m:nor/>
                        </m:rPr>
                        <a:rPr lang="en-US" sz="2800" dirty="0"/>
                        <m:t> </m:t>
                      </m:r>
                      <m:r>
                        <m:rPr>
                          <m:nor/>
                        </m:rPr>
                        <a:rPr lang="en-US" sz="2800" dirty="0"/>
                        <m:t>Equivalence</m:t>
                      </m:r>
                    </m:oMath>
                  </m:oMathPara>
                </a14:m>
                <a:endParaRPr lang="en-US" sz="2800" dirty="0"/>
              </a:p>
            </p:txBody>
          </p:sp>
        </mc:Choice>
        <mc:Fallback>
          <p:sp>
            <p:nvSpPr>
              <p:cNvPr id="8" name="TextBox 7">
                <a:extLst>
                  <a:ext uri="{FF2B5EF4-FFF2-40B4-BE49-F238E27FC236}">
                    <a16:creationId xmlns:a16="http://schemas.microsoft.com/office/drawing/2014/main" id="{9087E7CF-22B5-0420-BB37-8CD75D7E6FB5}"/>
                  </a:ext>
                </a:extLst>
              </p:cNvPr>
              <p:cNvSpPr txBox="1">
                <a:spLocks noRot="1" noChangeAspect="1" noMove="1" noResize="1" noEditPoints="1" noAdjustHandles="1" noChangeArrowheads="1" noChangeShapeType="1" noTextEdit="1"/>
              </p:cNvSpPr>
              <p:nvPr/>
            </p:nvSpPr>
            <p:spPr>
              <a:xfrm>
                <a:off x="1537899" y="7272180"/>
                <a:ext cx="7949795" cy="1384995"/>
              </a:xfrm>
              <a:prstGeom prst="rect">
                <a:avLst/>
              </a:prstGeom>
              <a:blipFill>
                <a:blip r:embed="rId5"/>
                <a:stretch>
                  <a:fillRect b="-3636"/>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16007F83-4A7C-1EEC-F94B-36BD7E055307}"/>
              </a:ext>
            </a:extLst>
          </p:cNvPr>
          <p:cNvGrpSpPr/>
          <p:nvPr/>
        </p:nvGrpSpPr>
        <p:grpSpPr>
          <a:xfrm>
            <a:off x="9650405" y="121281"/>
            <a:ext cx="2296582" cy="1780774"/>
            <a:chOff x="2152990" y="605117"/>
            <a:chExt cx="6346135" cy="5486400"/>
          </a:xfrm>
        </p:grpSpPr>
        <p:sp>
          <p:nvSpPr>
            <p:cNvPr id="16" name="Oval 15">
              <a:extLst>
                <a:ext uri="{FF2B5EF4-FFF2-40B4-BE49-F238E27FC236}">
                  <a16:creationId xmlns:a16="http://schemas.microsoft.com/office/drawing/2014/main" id="{E05C4074-23FC-6050-94B1-DA6ADBACEEE4}"/>
                </a:ext>
              </a:extLst>
            </p:cNvPr>
            <p:cNvSpPr/>
            <p:nvPr/>
          </p:nvSpPr>
          <p:spPr>
            <a:xfrm>
              <a:off x="4841525" y="2433917"/>
              <a:ext cx="3657600" cy="3657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Oval 16">
              <a:extLst>
                <a:ext uri="{FF2B5EF4-FFF2-40B4-BE49-F238E27FC236}">
                  <a16:creationId xmlns:a16="http://schemas.microsoft.com/office/drawing/2014/main" id="{B7CDE72D-2587-5B97-19B7-F0802AD8AA50}"/>
                </a:ext>
              </a:extLst>
            </p:cNvPr>
            <p:cNvSpPr/>
            <p:nvPr/>
          </p:nvSpPr>
          <p:spPr>
            <a:xfrm>
              <a:off x="2152990" y="2433917"/>
              <a:ext cx="3657600" cy="3657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Oval 17">
              <a:extLst>
                <a:ext uri="{FF2B5EF4-FFF2-40B4-BE49-F238E27FC236}">
                  <a16:creationId xmlns:a16="http://schemas.microsoft.com/office/drawing/2014/main" id="{8D7CE488-F94C-0E61-3FB6-0C1AF19F620F}"/>
                </a:ext>
              </a:extLst>
            </p:cNvPr>
            <p:cNvSpPr/>
            <p:nvPr/>
          </p:nvSpPr>
          <p:spPr>
            <a:xfrm>
              <a:off x="3497258" y="605117"/>
              <a:ext cx="3657600" cy="3657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19" name="Freeform 18">
            <a:extLst>
              <a:ext uri="{FF2B5EF4-FFF2-40B4-BE49-F238E27FC236}">
                <a16:creationId xmlns:a16="http://schemas.microsoft.com/office/drawing/2014/main" id="{107D8C5C-5CA2-DCCC-755F-C466EE07F53A}"/>
              </a:ext>
            </a:extLst>
          </p:cNvPr>
          <p:cNvSpPr/>
          <p:nvPr/>
        </p:nvSpPr>
        <p:spPr>
          <a:xfrm>
            <a:off x="10139466" y="714873"/>
            <a:ext cx="659230" cy="570569"/>
          </a:xfrm>
          <a:custGeom>
            <a:avLst/>
            <a:gdLst>
              <a:gd name="connsiteX0" fmla="*/ 172758 w 659230"/>
              <a:gd name="connsiteY0" fmla="*/ 0 h 570569"/>
              <a:gd name="connsiteX1" fmla="*/ 640735 w 659230"/>
              <a:gd name="connsiteY1" fmla="*/ 173859 h 570569"/>
              <a:gd name="connsiteX2" fmla="*/ 659230 w 659230"/>
              <a:gd name="connsiteY2" fmla="*/ 193965 h 570569"/>
              <a:gd name="connsiteX3" fmla="*/ 596912 w 659230"/>
              <a:gd name="connsiteY3" fmla="*/ 261709 h 570569"/>
              <a:gd name="connsiteX4" fmla="*/ 497330 w 659230"/>
              <a:gd name="connsiteY4" fmla="*/ 473962 h 570569"/>
              <a:gd name="connsiteX5" fmla="*/ 486472 w 659230"/>
              <a:gd name="connsiteY5" fmla="*/ 570569 h 570569"/>
              <a:gd name="connsiteX6" fmla="*/ 401621 w 659230"/>
              <a:gd name="connsiteY6" fmla="*/ 546946 h 570569"/>
              <a:gd name="connsiteX7" fmla="*/ 10858 w 659230"/>
              <a:gd name="connsiteY7" fmla="*/ 119631 h 570569"/>
              <a:gd name="connsiteX8" fmla="*/ 0 w 659230"/>
              <a:gd name="connsiteY8" fmla="*/ 23023 h 570569"/>
              <a:gd name="connsiteX9" fmla="*/ 39378 w 659230"/>
              <a:gd name="connsiteY9" fmla="*/ 12060 h 570569"/>
              <a:gd name="connsiteX10" fmla="*/ 172758 w 659230"/>
              <a:gd name="connsiteY10" fmla="*/ 0 h 570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9230" h="570569">
                <a:moveTo>
                  <a:pt x="172758" y="0"/>
                </a:moveTo>
                <a:cubicBezTo>
                  <a:pt x="355514" y="0"/>
                  <a:pt x="520969" y="66440"/>
                  <a:pt x="640735" y="173859"/>
                </a:cubicBezTo>
                <a:lnTo>
                  <a:pt x="659230" y="193965"/>
                </a:lnTo>
                <a:lnTo>
                  <a:pt x="596912" y="261709"/>
                </a:lnTo>
                <a:cubicBezTo>
                  <a:pt x="549339" y="324868"/>
                  <a:pt x="514962" y="396680"/>
                  <a:pt x="497330" y="473962"/>
                </a:cubicBezTo>
                <a:lnTo>
                  <a:pt x="486472" y="570569"/>
                </a:lnTo>
                <a:lnTo>
                  <a:pt x="401621" y="546946"/>
                </a:lnTo>
                <a:cubicBezTo>
                  <a:pt x="203674" y="471852"/>
                  <a:pt x="54938" y="312838"/>
                  <a:pt x="10858" y="119631"/>
                </a:cubicBezTo>
                <a:lnTo>
                  <a:pt x="0" y="23023"/>
                </a:lnTo>
                <a:lnTo>
                  <a:pt x="39378" y="12060"/>
                </a:lnTo>
                <a:cubicBezTo>
                  <a:pt x="82461" y="4152"/>
                  <a:pt x="127069" y="0"/>
                  <a:pt x="172758" y="0"/>
                </a:cubicBezTo>
                <a:close/>
              </a:path>
            </a:pathLst>
          </a:custGeom>
          <a:solidFill>
            <a:srgbClr val="C0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C00000"/>
              </a:solidFill>
            </a:endParaRPr>
          </a:p>
        </p:txBody>
      </p:sp>
      <p:sp>
        <p:nvSpPr>
          <p:cNvPr id="20" name="Freeform 19">
            <a:extLst>
              <a:ext uri="{FF2B5EF4-FFF2-40B4-BE49-F238E27FC236}">
                <a16:creationId xmlns:a16="http://schemas.microsoft.com/office/drawing/2014/main" id="{B80AEEDE-0386-2776-A5FA-7815AA779430}"/>
              </a:ext>
            </a:extLst>
          </p:cNvPr>
          <p:cNvSpPr/>
          <p:nvPr/>
        </p:nvSpPr>
        <p:spPr>
          <a:xfrm>
            <a:off x="10798696" y="714872"/>
            <a:ext cx="659232" cy="570570"/>
          </a:xfrm>
          <a:custGeom>
            <a:avLst/>
            <a:gdLst>
              <a:gd name="connsiteX0" fmla="*/ 486473 w 659232"/>
              <a:gd name="connsiteY0" fmla="*/ 0 h 570570"/>
              <a:gd name="connsiteX1" fmla="*/ 619853 w 659232"/>
              <a:gd name="connsiteY1" fmla="*/ 12060 h 570570"/>
              <a:gd name="connsiteX2" fmla="*/ 659232 w 659232"/>
              <a:gd name="connsiteY2" fmla="*/ 23024 h 570570"/>
              <a:gd name="connsiteX3" fmla="*/ 648374 w 659232"/>
              <a:gd name="connsiteY3" fmla="*/ 119631 h 570570"/>
              <a:gd name="connsiteX4" fmla="*/ 257611 w 659232"/>
              <a:gd name="connsiteY4" fmla="*/ 546946 h 570570"/>
              <a:gd name="connsiteX5" fmla="*/ 172759 w 659232"/>
              <a:gd name="connsiteY5" fmla="*/ 570570 h 570570"/>
              <a:gd name="connsiteX6" fmla="*/ 161901 w 659232"/>
              <a:gd name="connsiteY6" fmla="*/ 473962 h 570570"/>
              <a:gd name="connsiteX7" fmla="*/ 62319 w 659232"/>
              <a:gd name="connsiteY7" fmla="*/ 261709 h 570570"/>
              <a:gd name="connsiteX8" fmla="*/ 0 w 659232"/>
              <a:gd name="connsiteY8" fmla="*/ 193965 h 570570"/>
              <a:gd name="connsiteX9" fmla="*/ 18496 w 659232"/>
              <a:gd name="connsiteY9" fmla="*/ 173859 h 570570"/>
              <a:gd name="connsiteX10" fmla="*/ 486473 w 659232"/>
              <a:gd name="connsiteY10" fmla="*/ 0 h 570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9232" h="570570">
                <a:moveTo>
                  <a:pt x="486473" y="0"/>
                </a:moveTo>
                <a:cubicBezTo>
                  <a:pt x="532162" y="0"/>
                  <a:pt x="576770" y="4152"/>
                  <a:pt x="619853" y="12060"/>
                </a:cubicBezTo>
                <a:lnTo>
                  <a:pt x="659232" y="23024"/>
                </a:lnTo>
                <a:lnTo>
                  <a:pt x="648374" y="119631"/>
                </a:lnTo>
                <a:cubicBezTo>
                  <a:pt x="604294" y="312838"/>
                  <a:pt x="455558" y="471852"/>
                  <a:pt x="257611" y="546946"/>
                </a:cubicBezTo>
                <a:lnTo>
                  <a:pt x="172759" y="570570"/>
                </a:lnTo>
                <a:lnTo>
                  <a:pt x="161901" y="473962"/>
                </a:lnTo>
                <a:cubicBezTo>
                  <a:pt x="144269" y="396680"/>
                  <a:pt x="109892" y="324868"/>
                  <a:pt x="62319" y="261709"/>
                </a:cubicBezTo>
                <a:lnTo>
                  <a:pt x="0" y="193965"/>
                </a:lnTo>
                <a:lnTo>
                  <a:pt x="18496" y="173859"/>
                </a:lnTo>
                <a:cubicBezTo>
                  <a:pt x="138262" y="66440"/>
                  <a:pt x="303716" y="0"/>
                  <a:pt x="486473" y="0"/>
                </a:cubicBezTo>
                <a:close/>
              </a:path>
            </a:pathLst>
          </a:custGeom>
          <a:solidFill>
            <a:srgbClr val="C0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6816A0A8-1E05-1C3E-9F8B-2CBAECA78123}"/>
              </a:ext>
            </a:extLst>
          </p:cNvPr>
          <p:cNvSpPr/>
          <p:nvPr/>
        </p:nvSpPr>
        <p:spPr>
          <a:xfrm>
            <a:off x="10623351" y="1285441"/>
            <a:ext cx="350693" cy="422650"/>
          </a:xfrm>
          <a:custGeom>
            <a:avLst/>
            <a:gdLst>
              <a:gd name="connsiteX0" fmla="*/ 2588 w 350693"/>
              <a:gd name="connsiteY0" fmla="*/ 0 h 422650"/>
              <a:gd name="connsiteX1" fmla="*/ 41967 w 350693"/>
              <a:gd name="connsiteY1" fmla="*/ 10964 h 422650"/>
              <a:gd name="connsiteX2" fmla="*/ 175347 w 350693"/>
              <a:gd name="connsiteY2" fmla="*/ 23024 h 422650"/>
              <a:gd name="connsiteX3" fmla="*/ 308727 w 350693"/>
              <a:gd name="connsiteY3" fmla="*/ 10964 h 422650"/>
              <a:gd name="connsiteX4" fmla="*/ 348105 w 350693"/>
              <a:gd name="connsiteY4" fmla="*/ 1 h 422650"/>
              <a:gd name="connsiteX5" fmla="*/ 350693 w 350693"/>
              <a:gd name="connsiteY5" fmla="*/ 23023 h 422650"/>
              <a:gd name="connsiteX6" fmla="*/ 237665 w 350693"/>
              <a:gd name="connsiteY6" fmla="*/ 354906 h 422650"/>
              <a:gd name="connsiteX7" fmla="*/ 175346 w 350693"/>
              <a:gd name="connsiteY7" fmla="*/ 422650 h 422650"/>
              <a:gd name="connsiteX8" fmla="*/ 113028 w 350693"/>
              <a:gd name="connsiteY8" fmla="*/ 354906 h 422650"/>
              <a:gd name="connsiteX9" fmla="*/ 0 w 350693"/>
              <a:gd name="connsiteY9" fmla="*/ 23023 h 422650"/>
              <a:gd name="connsiteX10" fmla="*/ 2588 w 350693"/>
              <a:gd name="connsiteY10" fmla="*/ 0 h 422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0693" h="422650">
                <a:moveTo>
                  <a:pt x="2588" y="0"/>
                </a:moveTo>
                <a:lnTo>
                  <a:pt x="41967" y="10964"/>
                </a:lnTo>
                <a:cubicBezTo>
                  <a:pt x="85050" y="18872"/>
                  <a:pt x="129658" y="23024"/>
                  <a:pt x="175347" y="23024"/>
                </a:cubicBezTo>
                <a:cubicBezTo>
                  <a:pt x="221036" y="23024"/>
                  <a:pt x="265644" y="18872"/>
                  <a:pt x="308727" y="10964"/>
                </a:cubicBezTo>
                <a:lnTo>
                  <a:pt x="348105" y="1"/>
                </a:lnTo>
                <a:lnTo>
                  <a:pt x="350693" y="23023"/>
                </a:lnTo>
                <a:cubicBezTo>
                  <a:pt x="350693" y="145960"/>
                  <a:pt x="309025" y="260168"/>
                  <a:pt x="237665" y="354906"/>
                </a:cubicBezTo>
                <a:lnTo>
                  <a:pt x="175346" y="422650"/>
                </a:lnTo>
                <a:lnTo>
                  <a:pt x="113028" y="354906"/>
                </a:lnTo>
                <a:cubicBezTo>
                  <a:pt x="41668" y="260168"/>
                  <a:pt x="0" y="145960"/>
                  <a:pt x="0" y="23023"/>
                </a:cubicBezTo>
                <a:lnTo>
                  <a:pt x="2588" y="0"/>
                </a:lnTo>
                <a:close/>
              </a:path>
            </a:pathLst>
          </a:custGeom>
          <a:solidFill>
            <a:srgbClr val="C0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811B163-B596-FB10-4C24-0DA7A9512B1B}"/>
              </a:ext>
            </a:extLst>
          </p:cNvPr>
          <p:cNvSpPr/>
          <p:nvPr/>
        </p:nvSpPr>
        <p:spPr>
          <a:xfrm>
            <a:off x="10136878" y="121281"/>
            <a:ext cx="1323638" cy="787556"/>
          </a:xfrm>
          <a:custGeom>
            <a:avLst/>
            <a:gdLst>
              <a:gd name="connsiteX0" fmla="*/ 661819 w 1323638"/>
              <a:gd name="connsiteY0" fmla="*/ 0 h 787556"/>
              <a:gd name="connsiteX1" fmla="*/ 1323638 w 1323638"/>
              <a:gd name="connsiteY1" fmla="*/ 593592 h 787556"/>
              <a:gd name="connsiteX2" fmla="*/ 1321050 w 1323638"/>
              <a:gd name="connsiteY2" fmla="*/ 616615 h 787556"/>
              <a:gd name="connsiteX3" fmla="*/ 1281671 w 1323638"/>
              <a:gd name="connsiteY3" fmla="*/ 605651 h 787556"/>
              <a:gd name="connsiteX4" fmla="*/ 1148291 w 1323638"/>
              <a:gd name="connsiteY4" fmla="*/ 593591 h 787556"/>
              <a:gd name="connsiteX5" fmla="*/ 680314 w 1323638"/>
              <a:gd name="connsiteY5" fmla="*/ 767450 h 787556"/>
              <a:gd name="connsiteX6" fmla="*/ 661818 w 1323638"/>
              <a:gd name="connsiteY6" fmla="*/ 787556 h 787556"/>
              <a:gd name="connsiteX7" fmla="*/ 643323 w 1323638"/>
              <a:gd name="connsiteY7" fmla="*/ 767450 h 787556"/>
              <a:gd name="connsiteX8" fmla="*/ 175346 w 1323638"/>
              <a:gd name="connsiteY8" fmla="*/ 593591 h 787556"/>
              <a:gd name="connsiteX9" fmla="*/ 41966 w 1323638"/>
              <a:gd name="connsiteY9" fmla="*/ 605651 h 787556"/>
              <a:gd name="connsiteX10" fmla="*/ 2588 w 1323638"/>
              <a:gd name="connsiteY10" fmla="*/ 616614 h 787556"/>
              <a:gd name="connsiteX11" fmla="*/ 0 w 1323638"/>
              <a:gd name="connsiteY11" fmla="*/ 593592 h 787556"/>
              <a:gd name="connsiteX12" fmla="*/ 661819 w 1323638"/>
              <a:gd name="connsiteY12" fmla="*/ 0 h 787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23638" h="787556">
                <a:moveTo>
                  <a:pt x="661819" y="0"/>
                </a:moveTo>
                <a:cubicBezTo>
                  <a:pt x="1027332" y="0"/>
                  <a:pt x="1323638" y="265760"/>
                  <a:pt x="1323638" y="593592"/>
                </a:cubicBezTo>
                <a:lnTo>
                  <a:pt x="1321050" y="616615"/>
                </a:lnTo>
                <a:lnTo>
                  <a:pt x="1281671" y="605651"/>
                </a:lnTo>
                <a:cubicBezTo>
                  <a:pt x="1238588" y="597743"/>
                  <a:pt x="1193980" y="593591"/>
                  <a:pt x="1148291" y="593591"/>
                </a:cubicBezTo>
                <a:cubicBezTo>
                  <a:pt x="965534" y="593591"/>
                  <a:pt x="800080" y="660031"/>
                  <a:pt x="680314" y="767450"/>
                </a:cubicBezTo>
                <a:lnTo>
                  <a:pt x="661818" y="787556"/>
                </a:lnTo>
                <a:lnTo>
                  <a:pt x="643323" y="767450"/>
                </a:lnTo>
                <a:cubicBezTo>
                  <a:pt x="523557" y="660031"/>
                  <a:pt x="358102" y="593591"/>
                  <a:pt x="175346" y="593591"/>
                </a:cubicBezTo>
                <a:cubicBezTo>
                  <a:pt x="129657" y="593591"/>
                  <a:pt x="85049" y="597743"/>
                  <a:pt x="41966" y="605651"/>
                </a:cubicBezTo>
                <a:lnTo>
                  <a:pt x="2588" y="616614"/>
                </a:lnTo>
                <a:lnTo>
                  <a:pt x="0" y="593592"/>
                </a:lnTo>
                <a:cubicBezTo>
                  <a:pt x="0" y="265760"/>
                  <a:pt x="296306" y="0"/>
                  <a:pt x="661819" y="0"/>
                </a:cubicBezTo>
                <a:close/>
              </a:path>
            </a:pathLst>
          </a:custGeom>
          <a:solidFill>
            <a:srgbClr val="C0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8C1586F-06DE-6FBD-9CE8-EAAF2761BCE8}"/>
              </a:ext>
            </a:extLst>
          </p:cNvPr>
          <p:cNvSpPr/>
          <p:nvPr/>
        </p:nvSpPr>
        <p:spPr>
          <a:xfrm>
            <a:off x="9650405" y="737895"/>
            <a:ext cx="1148291" cy="1164161"/>
          </a:xfrm>
          <a:custGeom>
            <a:avLst/>
            <a:gdLst>
              <a:gd name="connsiteX0" fmla="*/ 489061 w 1148291"/>
              <a:gd name="connsiteY0" fmla="*/ 0 h 1164161"/>
              <a:gd name="connsiteX1" fmla="*/ 499919 w 1148291"/>
              <a:gd name="connsiteY1" fmla="*/ 96608 h 1164161"/>
              <a:gd name="connsiteX2" fmla="*/ 890682 w 1148291"/>
              <a:gd name="connsiteY2" fmla="*/ 523923 h 1164161"/>
              <a:gd name="connsiteX3" fmla="*/ 975533 w 1148291"/>
              <a:gd name="connsiteY3" fmla="*/ 547546 h 1164161"/>
              <a:gd name="connsiteX4" fmla="*/ 972945 w 1148291"/>
              <a:gd name="connsiteY4" fmla="*/ 570569 h 1164161"/>
              <a:gd name="connsiteX5" fmla="*/ 1085973 w 1148291"/>
              <a:gd name="connsiteY5" fmla="*/ 902452 h 1164161"/>
              <a:gd name="connsiteX6" fmla="*/ 1148291 w 1148291"/>
              <a:gd name="connsiteY6" fmla="*/ 970196 h 1164161"/>
              <a:gd name="connsiteX7" fmla="*/ 1129796 w 1148291"/>
              <a:gd name="connsiteY7" fmla="*/ 990302 h 1164161"/>
              <a:gd name="connsiteX8" fmla="*/ 661819 w 1148291"/>
              <a:gd name="connsiteY8" fmla="*/ 1164161 h 1164161"/>
              <a:gd name="connsiteX9" fmla="*/ 0 w 1148291"/>
              <a:gd name="connsiteY9" fmla="*/ 570569 h 1164161"/>
              <a:gd name="connsiteX10" fmla="*/ 404209 w 1148291"/>
              <a:gd name="connsiteY10" fmla="*/ 23624 h 1164161"/>
              <a:gd name="connsiteX11" fmla="*/ 489061 w 1148291"/>
              <a:gd name="connsiteY11" fmla="*/ 0 h 1164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48291" h="1164161">
                <a:moveTo>
                  <a:pt x="489061" y="0"/>
                </a:moveTo>
                <a:lnTo>
                  <a:pt x="499919" y="96608"/>
                </a:lnTo>
                <a:cubicBezTo>
                  <a:pt x="543999" y="289815"/>
                  <a:pt x="692735" y="448829"/>
                  <a:pt x="890682" y="523923"/>
                </a:cubicBezTo>
                <a:lnTo>
                  <a:pt x="975533" y="547546"/>
                </a:lnTo>
                <a:lnTo>
                  <a:pt x="972945" y="570569"/>
                </a:lnTo>
                <a:cubicBezTo>
                  <a:pt x="972945" y="693506"/>
                  <a:pt x="1014613" y="807714"/>
                  <a:pt x="1085973" y="902452"/>
                </a:cubicBezTo>
                <a:lnTo>
                  <a:pt x="1148291" y="970196"/>
                </a:lnTo>
                <a:lnTo>
                  <a:pt x="1129796" y="990302"/>
                </a:lnTo>
                <a:cubicBezTo>
                  <a:pt x="1010030" y="1097721"/>
                  <a:pt x="844575" y="1164161"/>
                  <a:pt x="661819" y="1164161"/>
                </a:cubicBezTo>
                <a:cubicBezTo>
                  <a:pt x="296306" y="1164161"/>
                  <a:pt x="0" y="898401"/>
                  <a:pt x="0" y="570569"/>
                </a:cubicBezTo>
                <a:cubicBezTo>
                  <a:pt x="0" y="324695"/>
                  <a:pt x="166672" y="113736"/>
                  <a:pt x="404209" y="23624"/>
                </a:cubicBezTo>
                <a:lnTo>
                  <a:pt x="489061" y="0"/>
                </a:lnTo>
                <a:close/>
              </a:path>
            </a:pathLst>
          </a:custGeom>
          <a:solidFill>
            <a:srgbClr val="008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CF6215EB-DFFB-7620-B8DA-DE2341DAC8DB}"/>
              </a:ext>
            </a:extLst>
          </p:cNvPr>
          <p:cNvSpPr/>
          <p:nvPr/>
        </p:nvSpPr>
        <p:spPr>
          <a:xfrm>
            <a:off x="10798696" y="737896"/>
            <a:ext cx="1148292" cy="1164160"/>
          </a:xfrm>
          <a:custGeom>
            <a:avLst/>
            <a:gdLst>
              <a:gd name="connsiteX0" fmla="*/ 659232 w 1148292"/>
              <a:gd name="connsiteY0" fmla="*/ 0 h 1164160"/>
              <a:gd name="connsiteX1" fmla="*/ 744083 w 1148292"/>
              <a:gd name="connsiteY1" fmla="*/ 23623 h 1164160"/>
              <a:gd name="connsiteX2" fmla="*/ 1148292 w 1148292"/>
              <a:gd name="connsiteY2" fmla="*/ 570568 h 1164160"/>
              <a:gd name="connsiteX3" fmla="*/ 486473 w 1148292"/>
              <a:gd name="connsiteY3" fmla="*/ 1164160 h 1164160"/>
              <a:gd name="connsiteX4" fmla="*/ 18496 w 1148292"/>
              <a:gd name="connsiteY4" fmla="*/ 990301 h 1164160"/>
              <a:gd name="connsiteX5" fmla="*/ 0 w 1148292"/>
              <a:gd name="connsiteY5" fmla="*/ 970195 h 1164160"/>
              <a:gd name="connsiteX6" fmla="*/ 62319 w 1148292"/>
              <a:gd name="connsiteY6" fmla="*/ 902451 h 1164160"/>
              <a:gd name="connsiteX7" fmla="*/ 175347 w 1148292"/>
              <a:gd name="connsiteY7" fmla="*/ 570568 h 1164160"/>
              <a:gd name="connsiteX8" fmla="*/ 172759 w 1148292"/>
              <a:gd name="connsiteY8" fmla="*/ 547546 h 1164160"/>
              <a:gd name="connsiteX9" fmla="*/ 257611 w 1148292"/>
              <a:gd name="connsiteY9" fmla="*/ 523922 h 1164160"/>
              <a:gd name="connsiteX10" fmla="*/ 648374 w 1148292"/>
              <a:gd name="connsiteY10" fmla="*/ 96607 h 1164160"/>
              <a:gd name="connsiteX11" fmla="*/ 659232 w 1148292"/>
              <a:gd name="connsiteY11" fmla="*/ 0 h 1164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48292" h="1164160">
                <a:moveTo>
                  <a:pt x="659232" y="0"/>
                </a:moveTo>
                <a:lnTo>
                  <a:pt x="744083" y="23623"/>
                </a:lnTo>
                <a:cubicBezTo>
                  <a:pt x="981620" y="113735"/>
                  <a:pt x="1148292" y="324694"/>
                  <a:pt x="1148292" y="570568"/>
                </a:cubicBezTo>
                <a:cubicBezTo>
                  <a:pt x="1148292" y="898400"/>
                  <a:pt x="851986" y="1164160"/>
                  <a:pt x="486473" y="1164160"/>
                </a:cubicBezTo>
                <a:cubicBezTo>
                  <a:pt x="303716" y="1164160"/>
                  <a:pt x="138262" y="1097720"/>
                  <a:pt x="18496" y="990301"/>
                </a:cubicBezTo>
                <a:lnTo>
                  <a:pt x="0" y="970195"/>
                </a:lnTo>
                <a:lnTo>
                  <a:pt x="62319" y="902451"/>
                </a:lnTo>
                <a:cubicBezTo>
                  <a:pt x="133679" y="807713"/>
                  <a:pt x="175347" y="693505"/>
                  <a:pt x="175347" y="570568"/>
                </a:cubicBezTo>
                <a:lnTo>
                  <a:pt x="172759" y="547546"/>
                </a:lnTo>
                <a:lnTo>
                  <a:pt x="257611" y="523922"/>
                </a:lnTo>
                <a:cubicBezTo>
                  <a:pt x="455558" y="448828"/>
                  <a:pt x="604294" y="289814"/>
                  <a:pt x="648374" y="96607"/>
                </a:cubicBezTo>
                <a:lnTo>
                  <a:pt x="659232" y="0"/>
                </a:lnTo>
                <a:close/>
              </a:path>
            </a:pathLst>
          </a:custGeom>
          <a:solidFill>
            <a:srgbClr val="008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2DDEF9AF-3465-EEC2-9A99-74F5A391D393}"/>
              </a:ext>
            </a:extLst>
          </p:cNvPr>
          <p:cNvSpPr/>
          <p:nvPr/>
        </p:nvSpPr>
        <p:spPr>
          <a:xfrm>
            <a:off x="10625939" y="908837"/>
            <a:ext cx="345517" cy="399628"/>
          </a:xfrm>
          <a:custGeom>
            <a:avLst/>
            <a:gdLst>
              <a:gd name="connsiteX0" fmla="*/ 172758 w 345517"/>
              <a:gd name="connsiteY0" fmla="*/ 0 h 399628"/>
              <a:gd name="connsiteX1" fmla="*/ 235077 w 345517"/>
              <a:gd name="connsiteY1" fmla="*/ 67744 h 399628"/>
              <a:gd name="connsiteX2" fmla="*/ 334659 w 345517"/>
              <a:gd name="connsiteY2" fmla="*/ 279997 h 399628"/>
              <a:gd name="connsiteX3" fmla="*/ 345517 w 345517"/>
              <a:gd name="connsiteY3" fmla="*/ 376605 h 399628"/>
              <a:gd name="connsiteX4" fmla="*/ 306139 w 345517"/>
              <a:gd name="connsiteY4" fmla="*/ 387568 h 399628"/>
              <a:gd name="connsiteX5" fmla="*/ 172759 w 345517"/>
              <a:gd name="connsiteY5" fmla="*/ 399628 h 399628"/>
              <a:gd name="connsiteX6" fmla="*/ 39379 w 345517"/>
              <a:gd name="connsiteY6" fmla="*/ 387568 h 399628"/>
              <a:gd name="connsiteX7" fmla="*/ 0 w 345517"/>
              <a:gd name="connsiteY7" fmla="*/ 376604 h 399628"/>
              <a:gd name="connsiteX8" fmla="*/ 10858 w 345517"/>
              <a:gd name="connsiteY8" fmla="*/ 279997 h 399628"/>
              <a:gd name="connsiteX9" fmla="*/ 110440 w 345517"/>
              <a:gd name="connsiteY9" fmla="*/ 67744 h 399628"/>
              <a:gd name="connsiteX10" fmla="*/ 172758 w 345517"/>
              <a:gd name="connsiteY10" fmla="*/ 0 h 399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5517" h="399628">
                <a:moveTo>
                  <a:pt x="172758" y="0"/>
                </a:moveTo>
                <a:lnTo>
                  <a:pt x="235077" y="67744"/>
                </a:lnTo>
                <a:cubicBezTo>
                  <a:pt x="282650" y="130903"/>
                  <a:pt x="317027" y="202715"/>
                  <a:pt x="334659" y="279997"/>
                </a:cubicBezTo>
                <a:lnTo>
                  <a:pt x="345517" y="376605"/>
                </a:lnTo>
                <a:lnTo>
                  <a:pt x="306139" y="387568"/>
                </a:lnTo>
                <a:cubicBezTo>
                  <a:pt x="263056" y="395476"/>
                  <a:pt x="218448" y="399628"/>
                  <a:pt x="172759" y="399628"/>
                </a:cubicBezTo>
                <a:cubicBezTo>
                  <a:pt x="127070" y="399628"/>
                  <a:pt x="82462" y="395476"/>
                  <a:pt x="39379" y="387568"/>
                </a:cubicBezTo>
                <a:lnTo>
                  <a:pt x="0" y="376604"/>
                </a:lnTo>
                <a:lnTo>
                  <a:pt x="10858" y="279997"/>
                </a:lnTo>
                <a:cubicBezTo>
                  <a:pt x="28490" y="202715"/>
                  <a:pt x="62867" y="130903"/>
                  <a:pt x="110440" y="67744"/>
                </a:cubicBezTo>
                <a:lnTo>
                  <a:pt x="172758" y="0"/>
                </a:lnTo>
                <a:close/>
              </a:path>
            </a:pathLst>
          </a:custGeom>
          <a:solidFill>
            <a:srgbClr val="008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TextBox 26">
            <a:extLst>
              <a:ext uri="{FF2B5EF4-FFF2-40B4-BE49-F238E27FC236}">
                <a16:creationId xmlns:a16="http://schemas.microsoft.com/office/drawing/2014/main" id="{54C99904-682B-AD8E-AE52-F3C0BB4FA2F9}"/>
              </a:ext>
            </a:extLst>
          </p:cNvPr>
          <p:cNvSpPr txBox="1"/>
          <p:nvPr/>
        </p:nvSpPr>
        <p:spPr>
          <a:xfrm>
            <a:off x="9555609" y="1190841"/>
            <a:ext cx="1270854" cy="586299"/>
          </a:xfrm>
          <a:prstGeom prst="rect">
            <a:avLst/>
          </a:prstGeom>
          <a:noFill/>
        </p:spPr>
        <p:txBody>
          <a:bodyPr wrap="square" rtlCol="0">
            <a:spAutoFit/>
          </a:bodyPr>
          <a:lstStyle/>
          <a:p>
            <a:pPr algn="ctr"/>
            <a:r>
              <a:rPr lang="en-US" sz="1400" dirty="0"/>
              <a:t>Newtonian</a:t>
            </a:r>
          </a:p>
          <a:p>
            <a:pPr algn="ctr"/>
            <a:r>
              <a:rPr lang="en-US" sz="1400" dirty="0"/>
              <a:t>Systems</a:t>
            </a:r>
          </a:p>
        </p:txBody>
      </p:sp>
      <p:sp>
        <p:nvSpPr>
          <p:cNvPr id="28" name="TextBox 27">
            <a:extLst>
              <a:ext uri="{FF2B5EF4-FFF2-40B4-BE49-F238E27FC236}">
                <a16:creationId xmlns:a16="http://schemas.microsoft.com/office/drawing/2014/main" id="{D736F15F-E37A-244B-641F-C47C40D853FB}"/>
              </a:ext>
            </a:extLst>
          </p:cNvPr>
          <p:cNvSpPr txBox="1"/>
          <p:nvPr/>
        </p:nvSpPr>
        <p:spPr>
          <a:xfrm>
            <a:off x="10850584" y="1203177"/>
            <a:ext cx="1212148" cy="586299"/>
          </a:xfrm>
          <a:prstGeom prst="rect">
            <a:avLst/>
          </a:prstGeom>
          <a:noFill/>
        </p:spPr>
        <p:txBody>
          <a:bodyPr wrap="square" rtlCol="0">
            <a:spAutoFit/>
          </a:bodyPr>
          <a:lstStyle/>
          <a:p>
            <a:pPr algn="ctr"/>
            <a:r>
              <a:rPr lang="en-US" sz="1400" dirty="0"/>
              <a:t>Hamiltonian</a:t>
            </a:r>
          </a:p>
          <a:p>
            <a:pPr algn="ctr"/>
            <a:r>
              <a:rPr lang="en-US" sz="1400" dirty="0"/>
              <a:t>Systems</a:t>
            </a:r>
          </a:p>
        </p:txBody>
      </p:sp>
      <p:sp>
        <p:nvSpPr>
          <p:cNvPr id="29" name="TextBox 28">
            <a:extLst>
              <a:ext uri="{FF2B5EF4-FFF2-40B4-BE49-F238E27FC236}">
                <a16:creationId xmlns:a16="http://schemas.microsoft.com/office/drawing/2014/main" id="{3EA50549-26FB-B955-25A0-3B53C46F820F}"/>
              </a:ext>
            </a:extLst>
          </p:cNvPr>
          <p:cNvSpPr txBox="1"/>
          <p:nvPr/>
        </p:nvSpPr>
        <p:spPr>
          <a:xfrm>
            <a:off x="10272087" y="244914"/>
            <a:ext cx="1053217" cy="523220"/>
          </a:xfrm>
          <a:prstGeom prst="rect">
            <a:avLst/>
          </a:prstGeom>
          <a:noFill/>
        </p:spPr>
        <p:txBody>
          <a:bodyPr wrap="square" rtlCol="0">
            <a:spAutoFit/>
          </a:bodyPr>
          <a:lstStyle/>
          <a:p>
            <a:pPr algn="ctr"/>
            <a:r>
              <a:rPr lang="en-US" sz="1400" dirty="0"/>
              <a:t>Lagrangian</a:t>
            </a:r>
          </a:p>
          <a:p>
            <a:pPr algn="ctr"/>
            <a:r>
              <a:rPr lang="en-US" sz="1400" dirty="0"/>
              <a:t>Systems</a:t>
            </a:r>
          </a:p>
        </p:txBody>
      </p:sp>
      <p:sp>
        <p:nvSpPr>
          <p:cNvPr id="5" name="Freeform 4">
            <a:extLst>
              <a:ext uri="{FF2B5EF4-FFF2-40B4-BE49-F238E27FC236}">
                <a16:creationId xmlns:a16="http://schemas.microsoft.com/office/drawing/2014/main" id="{19768EB8-39C3-5EF5-E992-EA0FAD6CF748}"/>
              </a:ext>
            </a:extLst>
          </p:cNvPr>
          <p:cNvSpPr/>
          <p:nvPr/>
        </p:nvSpPr>
        <p:spPr>
          <a:xfrm flipH="1">
            <a:off x="363806" y="3110192"/>
            <a:ext cx="45719" cy="1598305"/>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12700">
            <a:solidFill>
              <a:schemeClr val="tx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p:sp>
        <p:nvSpPr>
          <p:cNvPr id="9" name="Freeform 8">
            <a:extLst>
              <a:ext uri="{FF2B5EF4-FFF2-40B4-BE49-F238E27FC236}">
                <a16:creationId xmlns:a16="http://schemas.microsoft.com/office/drawing/2014/main" id="{775B855E-FFA3-347C-CBCC-BE8FF0843E05}"/>
              </a:ext>
            </a:extLst>
          </p:cNvPr>
          <p:cNvSpPr/>
          <p:nvPr/>
        </p:nvSpPr>
        <p:spPr>
          <a:xfrm rot="5400000" flipH="1">
            <a:off x="1391802" y="3668622"/>
            <a:ext cx="45719" cy="2034030"/>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12700">
            <a:solidFill>
              <a:schemeClr val="tx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956CB770-2FB0-CB2A-0DE7-DE0756B06F7F}"/>
                  </a:ext>
                </a:extLst>
              </p:cNvPr>
              <p:cNvSpPr txBox="1"/>
              <p:nvPr/>
            </p:nvSpPr>
            <p:spPr>
              <a:xfrm>
                <a:off x="119730" y="2858344"/>
                <a:ext cx="184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𝑣</m:t>
                      </m:r>
                    </m:oMath>
                  </m:oMathPara>
                </a14:m>
                <a:endParaRPr lang="en-US" dirty="0"/>
              </a:p>
            </p:txBody>
          </p:sp>
        </mc:Choice>
        <mc:Fallback>
          <p:sp>
            <p:nvSpPr>
              <p:cNvPr id="10" name="TextBox 9">
                <a:extLst>
                  <a:ext uri="{FF2B5EF4-FFF2-40B4-BE49-F238E27FC236}">
                    <a16:creationId xmlns:a16="http://schemas.microsoft.com/office/drawing/2014/main" id="{956CB770-2FB0-CB2A-0DE7-DE0756B06F7F}"/>
                  </a:ext>
                </a:extLst>
              </p:cNvPr>
              <p:cNvSpPr txBox="1">
                <a:spLocks noRot="1" noChangeAspect="1" noMove="1" noResize="1" noEditPoints="1" noAdjustHandles="1" noChangeArrowheads="1" noChangeShapeType="1" noTextEdit="1"/>
              </p:cNvSpPr>
              <p:nvPr/>
            </p:nvSpPr>
            <p:spPr>
              <a:xfrm>
                <a:off x="119730" y="2858344"/>
                <a:ext cx="184731" cy="369332"/>
              </a:xfrm>
              <a:prstGeom prst="rect">
                <a:avLst/>
              </a:prstGeom>
              <a:blipFill>
                <a:blip r:embed="rId6"/>
                <a:stretch>
                  <a:fillRect r="-5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B48ECC21-07C9-8EC1-9C50-881452BAE32C}"/>
                  </a:ext>
                </a:extLst>
              </p:cNvPr>
              <p:cNvSpPr txBox="1"/>
              <p:nvPr/>
            </p:nvSpPr>
            <p:spPr>
              <a:xfrm>
                <a:off x="2309257" y="4766981"/>
                <a:ext cx="184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p:sp>
            <p:nvSpPr>
              <p:cNvPr id="14" name="TextBox 13">
                <a:extLst>
                  <a:ext uri="{FF2B5EF4-FFF2-40B4-BE49-F238E27FC236}">
                    <a16:creationId xmlns:a16="http://schemas.microsoft.com/office/drawing/2014/main" id="{B48ECC21-07C9-8EC1-9C50-881452BAE32C}"/>
                  </a:ext>
                </a:extLst>
              </p:cNvPr>
              <p:cNvSpPr txBox="1">
                <a:spLocks noRot="1" noChangeAspect="1" noMove="1" noResize="1" noEditPoints="1" noAdjustHandles="1" noChangeArrowheads="1" noChangeShapeType="1" noTextEdit="1"/>
              </p:cNvSpPr>
              <p:nvPr/>
            </p:nvSpPr>
            <p:spPr>
              <a:xfrm>
                <a:off x="2309257" y="4766981"/>
                <a:ext cx="184731" cy="369332"/>
              </a:xfrm>
              <a:prstGeom prst="rect">
                <a:avLst/>
              </a:prstGeom>
              <a:blipFill>
                <a:blip r:embed="rId7"/>
                <a:stretch>
                  <a:fillRect r="-43750"/>
                </a:stretch>
              </a:blipFill>
            </p:spPr>
            <p:txBody>
              <a:bodyPr/>
              <a:lstStyle/>
              <a:p>
                <a:r>
                  <a:rPr lang="en-US">
                    <a:noFill/>
                  </a:rPr>
                  <a:t> </a:t>
                </a:r>
              </a:p>
            </p:txBody>
          </p:sp>
        </mc:Fallback>
      </mc:AlternateContent>
      <p:sp>
        <p:nvSpPr>
          <p:cNvPr id="52" name="Freeform 51">
            <a:extLst>
              <a:ext uri="{FF2B5EF4-FFF2-40B4-BE49-F238E27FC236}">
                <a16:creationId xmlns:a16="http://schemas.microsoft.com/office/drawing/2014/main" id="{1CA87753-EAFD-A063-CEFC-3408115343F8}"/>
              </a:ext>
            </a:extLst>
          </p:cNvPr>
          <p:cNvSpPr/>
          <p:nvPr/>
        </p:nvSpPr>
        <p:spPr>
          <a:xfrm rot="10545867">
            <a:off x="2697156" y="3316980"/>
            <a:ext cx="1975769" cy="1343248"/>
          </a:xfrm>
          <a:custGeom>
            <a:avLst/>
            <a:gdLst>
              <a:gd name="connsiteX0" fmla="*/ 2035175 w 2035175"/>
              <a:gd name="connsiteY0" fmla="*/ 0 h 981075"/>
              <a:gd name="connsiteX1" fmla="*/ 0 w 2035175"/>
              <a:gd name="connsiteY1"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508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50800 h 981075"/>
              <a:gd name="connsiteX2" fmla="*/ 692150 w 2035175"/>
              <a:gd name="connsiteY2" fmla="*/ 247650 h 981075"/>
              <a:gd name="connsiteX3" fmla="*/ 288925 w 2035175"/>
              <a:gd name="connsiteY3" fmla="*/ 552450 h 981075"/>
              <a:gd name="connsiteX4" fmla="*/ 0 w 2035175"/>
              <a:gd name="connsiteY4" fmla="*/ 981075 h 981075"/>
              <a:gd name="connsiteX0" fmla="*/ 2035175 w 2035175"/>
              <a:gd name="connsiteY0" fmla="*/ 0 h 981075"/>
              <a:gd name="connsiteX1" fmla="*/ 1387475 w 2035175"/>
              <a:gd name="connsiteY1" fmla="*/ 50800 h 981075"/>
              <a:gd name="connsiteX2" fmla="*/ 1038225 w 2035175"/>
              <a:gd name="connsiteY2" fmla="*/ 123825 h 981075"/>
              <a:gd name="connsiteX3" fmla="*/ 692150 w 2035175"/>
              <a:gd name="connsiteY3" fmla="*/ 247650 h 981075"/>
              <a:gd name="connsiteX4" fmla="*/ 288925 w 2035175"/>
              <a:gd name="connsiteY4" fmla="*/ 552450 h 981075"/>
              <a:gd name="connsiteX5" fmla="*/ 0 w 2035175"/>
              <a:gd name="connsiteY5" fmla="*/ 981075 h 981075"/>
              <a:gd name="connsiteX0" fmla="*/ 2047875 w 2047875"/>
              <a:gd name="connsiteY0" fmla="*/ 0 h 971550"/>
              <a:gd name="connsiteX1" fmla="*/ 1400175 w 2047875"/>
              <a:gd name="connsiteY1" fmla="*/ 50800 h 971550"/>
              <a:gd name="connsiteX2" fmla="*/ 1050925 w 2047875"/>
              <a:gd name="connsiteY2" fmla="*/ 123825 h 971550"/>
              <a:gd name="connsiteX3" fmla="*/ 704850 w 2047875"/>
              <a:gd name="connsiteY3" fmla="*/ 247650 h 971550"/>
              <a:gd name="connsiteX4" fmla="*/ 301625 w 2047875"/>
              <a:gd name="connsiteY4" fmla="*/ 552450 h 971550"/>
              <a:gd name="connsiteX5" fmla="*/ 0 w 2047875"/>
              <a:gd name="connsiteY5" fmla="*/ 971550 h 971550"/>
              <a:gd name="connsiteX0" fmla="*/ 2047875 w 2047875"/>
              <a:gd name="connsiteY0" fmla="*/ 0 h 971550"/>
              <a:gd name="connsiteX1" fmla="*/ 1400175 w 2047875"/>
              <a:gd name="connsiteY1" fmla="*/ 50800 h 971550"/>
              <a:gd name="connsiteX2" fmla="*/ 1050925 w 2047875"/>
              <a:gd name="connsiteY2" fmla="*/ 123825 h 971550"/>
              <a:gd name="connsiteX3" fmla="*/ 704850 w 2047875"/>
              <a:gd name="connsiteY3" fmla="*/ 247650 h 971550"/>
              <a:gd name="connsiteX4" fmla="*/ 301625 w 2047875"/>
              <a:gd name="connsiteY4" fmla="*/ 552450 h 971550"/>
              <a:gd name="connsiteX5" fmla="*/ 117475 w 2047875"/>
              <a:gd name="connsiteY5" fmla="*/ 777875 h 971550"/>
              <a:gd name="connsiteX6" fmla="*/ 0 w 2047875"/>
              <a:gd name="connsiteY6" fmla="*/ 971550 h 9715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14300 w 2044700"/>
              <a:gd name="connsiteY5" fmla="*/ 777875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536574 w 2044700"/>
              <a:gd name="connsiteY4" fmla="*/ 342900 h 996950"/>
              <a:gd name="connsiteX5" fmla="*/ 298450 w 2044700"/>
              <a:gd name="connsiteY5" fmla="*/ 552450 h 996950"/>
              <a:gd name="connsiteX6" fmla="*/ 127000 w 2044700"/>
              <a:gd name="connsiteY6" fmla="*/ 781050 h 996950"/>
              <a:gd name="connsiteX7" fmla="*/ 0 w 2044700"/>
              <a:gd name="connsiteY7"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127000 w 2044700"/>
              <a:gd name="connsiteY7" fmla="*/ 781050 h 996950"/>
              <a:gd name="connsiteX8" fmla="*/ 0 w 2044700"/>
              <a:gd name="connsiteY8" fmla="*/ 996950 h 996950"/>
              <a:gd name="connsiteX0" fmla="*/ 2044700 w 2044700"/>
              <a:gd name="connsiteY0" fmla="*/ 0 h 996950"/>
              <a:gd name="connsiteX1" fmla="*/ 1397000 w 2044700"/>
              <a:gd name="connsiteY1" fmla="*/ 50800 h 996950"/>
              <a:gd name="connsiteX2" fmla="*/ 1044575 w 2044700"/>
              <a:gd name="connsiteY2" fmla="*/ 11747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127000 w 2044700"/>
              <a:gd name="connsiteY7" fmla="*/ 781050 h 996950"/>
              <a:gd name="connsiteX8" fmla="*/ 0 w 2044700"/>
              <a:gd name="connsiteY8" fmla="*/ 996950 h 996950"/>
              <a:gd name="connsiteX0" fmla="*/ 2044700 w 2044700"/>
              <a:gd name="connsiteY0" fmla="*/ 0 h 996950"/>
              <a:gd name="connsiteX1" fmla="*/ 1397000 w 2044700"/>
              <a:gd name="connsiteY1" fmla="*/ 50800 h 996950"/>
              <a:gd name="connsiteX2" fmla="*/ 1044575 w 2044700"/>
              <a:gd name="connsiteY2" fmla="*/ 11747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200024 w 2044700"/>
              <a:gd name="connsiteY7" fmla="*/ 673100 h 996950"/>
              <a:gd name="connsiteX8" fmla="*/ 127000 w 2044700"/>
              <a:gd name="connsiteY8" fmla="*/ 781050 h 996950"/>
              <a:gd name="connsiteX9" fmla="*/ 0 w 2044700"/>
              <a:gd name="connsiteY9" fmla="*/ 996950 h 996950"/>
              <a:gd name="connsiteX0" fmla="*/ 2032000 w 2032000"/>
              <a:gd name="connsiteY0" fmla="*/ 0 h 1009650"/>
              <a:gd name="connsiteX1" fmla="*/ 1384300 w 2032000"/>
              <a:gd name="connsiteY1" fmla="*/ 50800 h 1009650"/>
              <a:gd name="connsiteX2" fmla="*/ 1031875 w 2032000"/>
              <a:gd name="connsiteY2" fmla="*/ 117475 h 1009650"/>
              <a:gd name="connsiteX3" fmla="*/ 847724 w 2032000"/>
              <a:gd name="connsiteY3" fmla="*/ 174625 h 1009650"/>
              <a:gd name="connsiteX4" fmla="*/ 688975 w 2032000"/>
              <a:gd name="connsiteY4" fmla="*/ 247650 h 1009650"/>
              <a:gd name="connsiteX5" fmla="*/ 523874 w 2032000"/>
              <a:gd name="connsiteY5" fmla="*/ 342900 h 1009650"/>
              <a:gd name="connsiteX6" fmla="*/ 285750 w 2032000"/>
              <a:gd name="connsiteY6" fmla="*/ 552450 h 1009650"/>
              <a:gd name="connsiteX7" fmla="*/ 187324 w 2032000"/>
              <a:gd name="connsiteY7" fmla="*/ 673100 h 1009650"/>
              <a:gd name="connsiteX8" fmla="*/ 114300 w 2032000"/>
              <a:gd name="connsiteY8" fmla="*/ 781050 h 1009650"/>
              <a:gd name="connsiteX9" fmla="*/ 0 w 2032000"/>
              <a:gd name="connsiteY9" fmla="*/ 1009650 h 1009650"/>
              <a:gd name="connsiteX0" fmla="*/ 2032000 w 2032000"/>
              <a:gd name="connsiteY0" fmla="*/ 0 h 1009650"/>
              <a:gd name="connsiteX1" fmla="*/ 1384300 w 2032000"/>
              <a:gd name="connsiteY1" fmla="*/ 50800 h 1009650"/>
              <a:gd name="connsiteX2" fmla="*/ 1031875 w 2032000"/>
              <a:gd name="connsiteY2" fmla="*/ 117475 h 1009650"/>
              <a:gd name="connsiteX3" fmla="*/ 847724 w 2032000"/>
              <a:gd name="connsiteY3" fmla="*/ 174625 h 1009650"/>
              <a:gd name="connsiteX4" fmla="*/ 688975 w 2032000"/>
              <a:gd name="connsiteY4" fmla="*/ 247650 h 1009650"/>
              <a:gd name="connsiteX5" fmla="*/ 523874 w 2032000"/>
              <a:gd name="connsiteY5" fmla="*/ 342900 h 1009650"/>
              <a:gd name="connsiteX6" fmla="*/ 285750 w 2032000"/>
              <a:gd name="connsiteY6" fmla="*/ 552450 h 1009650"/>
              <a:gd name="connsiteX7" fmla="*/ 187324 w 2032000"/>
              <a:gd name="connsiteY7" fmla="*/ 673100 h 1009650"/>
              <a:gd name="connsiteX8" fmla="*/ 114300 w 2032000"/>
              <a:gd name="connsiteY8" fmla="*/ 781050 h 1009650"/>
              <a:gd name="connsiteX9" fmla="*/ 0 w 2032000"/>
              <a:gd name="connsiteY9" fmla="*/ 1009650 h 1009650"/>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396874 w 2032000"/>
              <a:gd name="connsiteY6" fmla="*/ 434976 h 987425"/>
              <a:gd name="connsiteX7" fmla="*/ 285750 w 2032000"/>
              <a:gd name="connsiteY7" fmla="*/ 552450 h 987425"/>
              <a:gd name="connsiteX8" fmla="*/ 187324 w 2032000"/>
              <a:gd name="connsiteY8" fmla="*/ 673100 h 987425"/>
              <a:gd name="connsiteX9" fmla="*/ 114300 w 2032000"/>
              <a:gd name="connsiteY9" fmla="*/ 781050 h 987425"/>
              <a:gd name="connsiteX10" fmla="*/ 0 w 2032000"/>
              <a:gd name="connsiteY10"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403224 w 2032000"/>
              <a:gd name="connsiteY6" fmla="*/ 438151 h 987425"/>
              <a:gd name="connsiteX7" fmla="*/ 285750 w 2032000"/>
              <a:gd name="connsiteY7" fmla="*/ 552450 h 987425"/>
              <a:gd name="connsiteX8" fmla="*/ 187324 w 2032000"/>
              <a:gd name="connsiteY8" fmla="*/ 673100 h 987425"/>
              <a:gd name="connsiteX9" fmla="*/ 114300 w 2032000"/>
              <a:gd name="connsiteY9" fmla="*/ 781050 h 987425"/>
              <a:gd name="connsiteX10" fmla="*/ 0 w 2032000"/>
              <a:gd name="connsiteY10" fmla="*/ 987425 h 987425"/>
              <a:gd name="connsiteX0" fmla="*/ 2032000 w 2032000"/>
              <a:gd name="connsiteY0" fmla="*/ 0 h 987425"/>
              <a:gd name="connsiteX1" fmla="*/ 1714499 w 2032000"/>
              <a:gd name="connsiteY1" fmla="*/ 25401 h 987425"/>
              <a:gd name="connsiteX2" fmla="*/ 1384300 w 2032000"/>
              <a:gd name="connsiteY2" fmla="*/ 50800 h 987425"/>
              <a:gd name="connsiteX3" fmla="*/ 1031875 w 2032000"/>
              <a:gd name="connsiteY3" fmla="*/ 117475 h 987425"/>
              <a:gd name="connsiteX4" fmla="*/ 847724 w 2032000"/>
              <a:gd name="connsiteY4" fmla="*/ 174625 h 987425"/>
              <a:gd name="connsiteX5" fmla="*/ 688975 w 2032000"/>
              <a:gd name="connsiteY5" fmla="*/ 247650 h 987425"/>
              <a:gd name="connsiteX6" fmla="*/ 523874 w 2032000"/>
              <a:gd name="connsiteY6" fmla="*/ 342900 h 987425"/>
              <a:gd name="connsiteX7" fmla="*/ 403224 w 2032000"/>
              <a:gd name="connsiteY7" fmla="*/ 438151 h 987425"/>
              <a:gd name="connsiteX8" fmla="*/ 285750 w 2032000"/>
              <a:gd name="connsiteY8" fmla="*/ 552450 h 987425"/>
              <a:gd name="connsiteX9" fmla="*/ 187324 w 2032000"/>
              <a:gd name="connsiteY9" fmla="*/ 673100 h 987425"/>
              <a:gd name="connsiteX10" fmla="*/ 114300 w 2032000"/>
              <a:gd name="connsiteY10" fmla="*/ 781050 h 987425"/>
              <a:gd name="connsiteX11" fmla="*/ 0 w 2032000"/>
              <a:gd name="connsiteY11" fmla="*/ 987425 h 987425"/>
              <a:gd name="connsiteX0" fmla="*/ 2032000 w 2032000"/>
              <a:gd name="connsiteY0" fmla="*/ 0 h 987425"/>
              <a:gd name="connsiteX1" fmla="*/ 1717674 w 2032000"/>
              <a:gd name="connsiteY1" fmla="*/ 15876 h 987425"/>
              <a:gd name="connsiteX2" fmla="*/ 1384300 w 2032000"/>
              <a:gd name="connsiteY2" fmla="*/ 50800 h 987425"/>
              <a:gd name="connsiteX3" fmla="*/ 1031875 w 2032000"/>
              <a:gd name="connsiteY3" fmla="*/ 117475 h 987425"/>
              <a:gd name="connsiteX4" fmla="*/ 847724 w 2032000"/>
              <a:gd name="connsiteY4" fmla="*/ 174625 h 987425"/>
              <a:gd name="connsiteX5" fmla="*/ 688975 w 2032000"/>
              <a:gd name="connsiteY5" fmla="*/ 247650 h 987425"/>
              <a:gd name="connsiteX6" fmla="*/ 523874 w 2032000"/>
              <a:gd name="connsiteY6" fmla="*/ 342900 h 987425"/>
              <a:gd name="connsiteX7" fmla="*/ 403224 w 2032000"/>
              <a:gd name="connsiteY7" fmla="*/ 438151 h 987425"/>
              <a:gd name="connsiteX8" fmla="*/ 285750 w 2032000"/>
              <a:gd name="connsiteY8" fmla="*/ 552450 h 987425"/>
              <a:gd name="connsiteX9" fmla="*/ 187324 w 2032000"/>
              <a:gd name="connsiteY9" fmla="*/ 673100 h 987425"/>
              <a:gd name="connsiteX10" fmla="*/ 114300 w 2032000"/>
              <a:gd name="connsiteY10" fmla="*/ 781050 h 987425"/>
              <a:gd name="connsiteX11" fmla="*/ 0 w 2032000"/>
              <a:gd name="connsiteY11" fmla="*/ 987425 h 987425"/>
              <a:gd name="connsiteX0" fmla="*/ 2025650 w 2025650"/>
              <a:gd name="connsiteY0" fmla="*/ 0 h 987425"/>
              <a:gd name="connsiteX1" fmla="*/ 1711324 w 2025650"/>
              <a:gd name="connsiteY1" fmla="*/ 15876 h 987425"/>
              <a:gd name="connsiteX2" fmla="*/ 1377950 w 2025650"/>
              <a:gd name="connsiteY2" fmla="*/ 50800 h 987425"/>
              <a:gd name="connsiteX3" fmla="*/ 1025525 w 2025650"/>
              <a:gd name="connsiteY3" fmla="*/ 117475 h 987425"/>
              <a:gd name="connsiteX4" fmla="*/ 841374 w 2025650"/>
              <a:gd name="connsiteY4" fmla="*/ 174625 h 987425"/>
              <a:gd name="connsiteX5" fmla="*/ 682625 w 2025650"/>
              <a:gd name="connsiteY5" fmla="*/ 247650 h 987425"/>
              <a:gd name="connsiteX6" fmla="*/ 517524 w 2025650"/>
              <a:gd name="connsiteY6" fmla="*/ 342900 h 987425"/>
              <a:gd name="connsiteX7" fmla="*/ 396874 w 2025650"/>
              <a:gd name="connsiteY7" fmla="*/ 438151 h 987425"/>
              <a:gd name="connsiteX8" fmla="*/ 279400 w 2025650"/>
              <a:gd name="connsiteY8" fmla="*/ 552450 h 987425"/>
              <a:gd name="connsiteX9" fmla="*/ 180974 w 2025650"/>
              <a:gd name="connsiteY9" fmla="*/ 673100 h 987425"/>
              <a:gd name="connsiteX10" fmla="*/ 107950 w 2025650"/>
              <a:gd name="connsiteY10" fmla="*/ 781050 h 987425"/>
              <a:gd name="connsiteX11" fmla="*/ 0 w 2025650"/>
              <a:gd name="connsiteY11" fmla="*/ 987425 h 987425"/>
              <a:gd name="connsiteX0" fmla="*/ 2025650 w 2025650"/>
              <a:gd name="connsiteY0" fmla="*/ 0 h 987425"/>
              <a:gd name="connsiteX1" fmla="*/ 1711324 w 2025650"/>
              <a:gd name="connsiteY1" fmla="*/ 15876 h 987425"/>
              <a:gd name="connsiteX2" fmla="*/ 1377950 w 2025650"/>
              <a:gd name="connsiteY2" fmla="*/ 50800 h 987425"/>
              <a:gd name="connsiteX3" fmla="*/ 1025525 w 2025650"/>
              <a:gd name="connsiteY3" fmla="*/ 117475 h 987425"/>
              <a:gd name="connsiteX4" fmla="*/ 841374 w 2025650"/>
              <a:gd name="connsiteY4" fmla="*/ 174625 h 987425"/>
              <a:gd name="connsiteX5" fmla="*/ 682625 w 2025650"/>
              <a:gd name="connsiteY5" fmla="*/ 247650 h 987425"/>
              <a:gd name="connsiteX6" fmla="*/ 517524 w 2025650"/>
              <a:gd name="connsiteY6" fmla="*/ 342900 h 987425"/>
              <a:gd name="connsiteX7" fmla="*/ 396874 w 2025650"/>
              <a:gd name="connsiteY7" fmla="*/ 438151 h 987425"/>
              <a:gd name="connsiteX8" fmla="*/ 279400 w 2025650"/>
              <a:gd name="connsiteY8" fmla="*/ 552450 h 987425"/>
              <a:gd name="connsiteX9" fmla="*/ 180974 w 2025650"/>
              <a:gd name="connsiteY9" fmla="*/ 673100 h 987425"/>
              <a:gd name="connsiteX10" fmla="*/ 107950 w 2025650"/>
              <a:gd name="connsiteY10" fmla="*/ 781050 h 987425"/>
              <a:gd name="connsiteX11" fmla="*/ 0 w 2025650"/>
              <a:gd name="connsiteY11" fmla="*/ 987425 h 987425"/>
              <a:gd name="connsiteX0" fmla="*/ 2041525 w 2041525"/>
              <a:gd name="connsiteY0" fmla="*/ 0 h 981075"/>
              <a:gd name="connsiteX1" fmla="*/ 1727199 w 2041525"/>
              <a:gd name="connsiteY1" fmla="*/ 15876 h 981075"/>
              <a:gd name="connsiteX2" fmla="*/ 1393825 w 2041525"/>
              <a:gd name="connsiteY2" fmla="*/ 50800 h 981075"/>
              <a:gd name="connsiteX3" fmla="*/ 1041400 w 2041525"/>
              <a:gd name="connsiteY3" fmla="*/ 117475 h 981075"/>
              <a:gd name="connsiteX4" fmla="*/ 857249 w 2041525"/>
              <a:gd name="connsiteY4" fmla="*/ 174625 h 981075"/>
              <a:gd name="connsiteX5" fmla="*/ 698500 w 2041525"/>
              <a:gd name="connsiteY5" fmla="*/ 247650 h 981075"/>
              <a:gd name="connsiteX6" fmla="*/ 533399 w 2041525"/>
              <a:gd name="connsiteY6" fmla="*/ 342900 h 981075"/>
              <a:gd name="connsiteX7" fmla="*/ 412749 w 2041525"/>
              <a:gd name="connsiteY7" fmla="*/ 438151 h 981075"/>
              <a:gd name="connsiteX8" fmla="*/ 295275 w 2041525"/>
              <a:gd name="connsiteY8" fmla="*/ 552450 h 981075"/>
              <a:gd name="connsiteX9" fmla="*/ 196849 w 2041525"/>
              <a:gd name="connsiteY9" fmla="*/ 673100 h 981075"/>
              <a:gd name="connsiteX10" fmla="*/ 123825 w 2041525"/>
              <a:gd name="connsiteY10" fmla="*/ 781050 h 981075"/>
              <a:gd name="connsiteX11" fmla="*/ 0 w 2041525"/>
              <a:gd name="connsiteY11" fmla="*/ 981075 h 981075"/>
              <a:gd name="connsiteX0" fmla="*/ 2041525 w 2041525"/>
              <a:gd name="connsiteY0" fmla="*/ 0 h 981075"/>
              <a:gd name="connsiteX1" fmla="*/ 1727199 w 2041525"/>
              <a:gd name="connsiteY1" fmla="*/ 15876 h 981075"/>
              <a:gd name="connsiteX2" fmla="*/ 1393825 w 2041525"/>
              <a:gd name="connsiteY2" fmla="*/ 50800 h 981075"/>
              <a:gd name="connsiteX3" fmla="*/ 1041400 w 2041525"/>
              <a:gd name="connsiteY3" fmla="*/ 117475 h 981075"/>
              <a:gd name="connsiteX4" fmla="*/ 857249 w 2041525"/>
              <a:gd name="connsiteY4" fmla="*/ 174625 h 981075"/>
              <a:gd name="connsiteX5" fmla="*/ 698500 w 2041525"/>
              <a:gd name="connsiteY5" fmla="*/ 247650 h 981075"/>
              <a:gd name="connsiteX6" fmla="*/ 533399 w 2041525"/>
              <a:gd name="connsiteY6" fmla="*/ 342900 h 981075"/>
              <a:gd name="connsiteX7" fmla="*/ 412749 w 2041525"/>
              <a:gd name="connsiteY7" fmla="*/ 438151 h 981075"/>
              <a:gd name="connsiteX8" fmla="*/ 295275 w 2041525"/>
              <a:gd name="connsiteY8" fmla="*/ 552450 h 981075"/>
              <a:gd name="connsiteX9" fmla="*/ 196849 w 2041525"/>
              <a:gd name="connsiteY9" fmla="*/ 673100 h 981075"/>
              <a:gd name="connsiteX10" fmla="*/ 123825 w 2041525"/>
              <a:gd name="connsiteY10" fmla="*/ 781050 h 981075"/>
              <a:gd name="connsiteX11" fmla="*/ 0 w 2041525"/>
              <a:gd name="connsiteY11" fmla="*/ 981075 h 981075"/>
              <a:gd name="connsiteX0" fmla="*/ 2028825 w 2028825"/>
              <a:gd name="connsiteY0" fmla="*/ 0 h 987425"/>
              <a:gd name="connsiteX1" fmla="*/ 1714499 w 2028825"/>
              <a:gd name="connsiteY1" fmla="*/ 15876 h 987425"/>
              <a:gd name="connsiteX2" fmla="*/ 1381125 w 2028825"/>
              <a:gd name="connsiteY2" fmla="*/ 50800 h 987425"/>
              <a:gd name="connsiteX3" fmla="*/ 1028700 w 2028825"/>
              <a:gd name="connsiteY3" fmla="*/ 117475 h 987425"/>
              <a:gd name="connsiteX4" fmla="*/ 844549 w 2028825"/>
              <a:gd name="connsiteY4" fmla="*/ 174625 h 987425"/>
              <a:gd name="connsiteX5" fmla="*/ 685800 w 2028825"/>
              <a:gd name="connsiteY5" fmla="*/ 247650 h 987425"/>
              <a:gd name="connsiteX6" fmla="*/ 520699 w 2028825"/>
              <a:gd name="connsiteY6" fmla="*/ 342900 h 987425"/>
              <a:gd name="connsiteX7" fmla="*/ 400049 w 2028825"/>
              <a:gd name="connsiteY7" fmla="*/ 438151 h 987425"/>
              <a:gd name="connsiteX8" fmla="*/ 282575 w 2028825"/>
              <a:gd name="connsiteY8" fmla="*/ 552450 h 987425"/>
              <a:gd name="connsiteX9" fmla="*/ 184149 w 2028825"/>
              <a:gd name="connsiteY9" fmla="*/ 673100 h 987425"/>
              <a:gd name="connsiteX10" fmla="*/ 111125 w 2028825"/>
              <a:gd name="connsiteY10" fmla="*/ 781050 h 987425"/>
              <a:gd name="connsiteX11" fmla="*/ 0 w 2028825"/>
              <a:gd name="connsiteY11" fmla="*/ 987425 h 987425"/>
              <a:gd name="connsiteX0" fmla="*/ 2035175 w 2035175"/>
              <a:gd name="connsiteY0" fmla="*/ 0 h 977900"/>
              <a:gd name="connsiteX1" fmla="*/ 1720849 w 2035175"/>
              <a:gd name="connsiteY1" fmla="*/ 15876 h 977900"/>
              <a:gd name="connsiteX2" fmla="*/ 1387475 w 2035175"/>
              <a:gd name="connsiteY2" fmla="*/ 50800 h 977900"/>
              <a:gd name="connsiteX3" fmla="*/ 1035050 w 2035175"/>
              <a:gd name="connsiteY3" fmla="*/ 117475 h 977900"/>
              <a:gd name="connsiteX4" fmla="*/ 850899 w 2035175"/>
              <a:gd name="connsiteY4" fmla="*/ 174625 h 977900"/>
              <a:gd name="connsiteX5" fmla="*/ 692150 w 2035175"/>
              <a:gd name="connsiteY5" fmla="*/ 247650 h 977900"/>
              <a:gd name="connsiteX6" fmla="*/ 527049 w 2035175"/>
              <a:gd name="connsiteY6" fmla="*/ 342900 h 977900"/>
              <a:gd name="connsiteX7" fmla="*/ 406399 w 2035175"/>
              <a:gd name="connsiteY7" fmla="*/ 438151 h 977900"/>
              <a:gd name="connsiteX8" fmla="*/ 288925 w 2035175"/>
              <a:gd name="connsiteY8" fmla="*/ 552450 h 977900"/>
              <a:gd name="connsiteX9" fmla="*/ 190499 w 2035175"/>
              <a:gd name="connsiteY9" fmla="*/ 673100 h 977900"/>
              <a:gd name="connsiteX10" fmla="*/ 117475 w 2035175"/>
              <a:gd name="connsiteY10" fmla="*/ 781050 h 977900"/>
              <a:gd name="connsiteX11" fmla="*/ 0 w 2035175"/>
              <a:gd name="connsiteY11" fmla="*/ 977900 h 977900"/>
              <a:gd name="connsiteX0" fmla="*/ 2025650 w 2025650"/>
              <a:gd name="connsiteY0" fmla="*/ 0 h 984250"/>
              <a:gd name="connsiteX1" fmla="*/ 1711324 w 2025650"/>
              <a:gd name="connsiteY1" fmla="*/ 15876 h 984250"/>
              <a:gd name="connsiteX2" fmla="*/ 1377950 w 2025650"/>
              <a:gd name="connsiteY2" fmla="*/ 50800 h 984250"/>
              <a:gd name="connsiteX3" fmla="*/ 1025525 w 2025650"/>
              <a:gd name="connsiteY3" fmla="*/ 117475 h 984250"/>
              <a:gd name="connsiteX4" fmla="*/ 841374 w 2025650"/>
              <a:gd name="connsiteY4" fmla="*/ 174625 h 984250"/>
              <a:gd name="connsiteX5" fmla="*/ 682625 w 2025650"/>
              <a:gd name="connsiteY5" fmla="*/ 247650 h 984250"/>
              <a:gd name="connsiteX6" fmla="*/ 517524 w 2025650"/>
              <a:gd name="connsiteY6" fmla="*/ 342900 h 984250"/>
              <a:gd name="connsiteX7" fmla="*/ 396874 w 2025650"/>
              <a:gd name="connsiteY7" fmla="*/ 438151 h 984250"/>
              <a:gd name="connsiteX8" fmla="*/ 279400 w 2025650"/>
              <a:gd name="connsiteY8" fmla="*/ 552450 h 984250"/>
              <a:gd name="connsiteX9" fmla="*/ 180974 w 2025650"/>
              <a:gd name="connsiteY9" fmla="*/ 673100 h 984250"/>
              <a:gd name="connsiteX10" fmla="*/ 107950 w 2025650"/>
              <a:gd name="connsiteY10" fmla="*/ 781050 h 984250"/>
              <a:gd name="connsiteX11" fmla="*/ 0 w 2025650"/>
              <a:gd name="connsiteY11" fmla="*/ 984250 h 984250"/>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93674 w 2032000"/>
              <a:gd name="connsiteY9" fmla="*/ 67945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20650 w 2032000"/>
              <a:gd name="connsiteY10" fmla="*/ 79057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1125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7475 w 2032000"/>
              <a:gd name="connsiteY10" fmla="*/ 78422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1125 w 2032000"/>
              <a:gd name="connsiteY10" fmla="*/ 78422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228724 w 2032000"/>
              <a:gd name="connsiteY3" fmla="*/ 79377 h 981075"/>
              <a:gd name="connsiteX4" fmla="*/ 1031875 w 2032000"/>
              <a:gd name="connsiteY4" fmla="*/ 117475 h 981075"/>
              <a:gd name="connsiteX5" fmla="*/ 847724 w 2032000"/>
              <a:gd name="connsiteY5" fmla="*/ 174625 h 981075"/>
              <a:gd name="connsiteX6" fmla="*/ 688975 w 2032000"/>
              <a:gd name="connsiteY6" fmla="*/ 247650 h 981075"/>
              <a:gd name="connsiteX7" fmla="*/ 523874 w 2032000"/>
              <a:gd name="connsiteY7" fmla="*/ 342900 h 981075"/>
              <a:gd name="connsiteX8" fmla="*/ 403224 w 2032000"/>
              <a:gd name="connsiteY8" fmla="*/ 438151 h 981075"/>
              <a:gd name="connsiteX9" fmla="*/ 285750 w 2032000"/>
              <a:gd name="connsiteY9" fmla="*/ 552450 h 981075"/>
              <a:gd name="connsiteX10" fmla="*/ 187324 w 2032000"/>
              <a:gd name="connsiteY10" fmla="*/ 673100 h 981075"/>
              <a:gd name="connsiteX11" fmla="*/ 111125 w 2032000"/>
              <a:gd name="connsiteY11" fmla="*/ 784225 h 981075"/>
              <a:gd name="connsiteX12" fmla="*/ 0 w 2032000"/>
              <a:gd name="connsiteY12" fmla="*/ 981075 h 981075"/>
              <a:gd name="connsiteX0" fmla="*/ 2032000 w 2032000"/>
              <a:gd name="connsiteY0" fmla="*/ 0 h 981075"/>
              <a:gd name="connsiteX1" fmla="*/ 1720849 w 2032000"/>
              <a:gd name="connsiteY1" fmla="*/ 25401 h 981075"/>
              <a:gd name="connsiteX2" fmla="*/ 1384300 w 2032000"/>
              <a:gd name="connsiteY2" fmla="*/ 50800 h 981075"/>
              <a:gd name="connsiteX3" fmla="*/ 1228724 w 2032000"/>
              <a:gd name="connsiteY3" fmla="*/ 79377 h 981075"/>
              <a:gd name="connsiteX4" fmla="*/ 1031875 w 2032000"/>
              <a:gd name="connsiteY4" fmla="*/ 117475 h 981075"/>
              <a:gd name="connsiteX5" fmla="*/ 847724 w 2032000"/>
              <a:gd name="connsiteY5" fmla="*/ 174625 h 981075"/>
              <a:gd name="connsiteX6" fmla="*/ 688975 w 2032000"/>
              <a:gd name="connsiteY6" fmla="*/ 247650 h 981075"/>
              <a:gd name="connsiteX7" fmla="*/ 523874 w 2032000"/>
              <a:gd name="connsiteY7" fmla="*/ 342900 h 981075"/>
              <a:gd name="connsiteX8" fmla="*/ 403224 w 2032000"/>
              <a:gd name="connsiteY8" fmla="*/ 438151 h 981075"/>
              <a:gd name="connsiteX9" fmla="*/ 285750 w 2032000"/>
              <a:gd name="connsiteY9" fmla="*/ 552450 h 981075"/>
              <a:gd name="connsiteX10" fmla="*/ 187324 w 2032000"/>
              <a:gd name="connsiteY10" fmla="*/ 673100 h 981075"/>
              <a:gd name="connsiteX11" fmla="*/ 111125 w 2032000"/>
              <a:gd name="connsiteY11" fmla="*/ 784225 h 981075"/>
              <a:gd name="connsiteX12" fmla="*/ 0 w 2032000"/>
              <a:gd name="connsiteY12" fmla="*/ 981075 h 981075"/>
              <a:gd name="connsiteX0" fmla="*/ 2032000 w 2032000"/>
              <a:gd name="connsiteY0" fmla="*/ 0 h 971550"/>
              <a:gd name="connsiteX1" fmla="*/ 1720849 w 2032000"/>
              <a:gd name="connsiteY1" fmla="*/ 15876 h 971550"/>
              <a:gd name="connsiteX2" fmla="*/ 1384300 w 2032000"/>
              <a:gd name="connsiteY2" fmla="*/ 41275 h 971550"/>
              <a:gd name="connsiteX3" fmla="*/ 1228724 w 2032000"/>
              <a:gd name="connsiteY3" fmla="*/ 69852 h 971550"/>
              <a:gd name="connsiteX4" fmla="*/ 1031875 w 2032000"/>
              <a:gd name="connsiteY4" fmla="*/ 107950 h 971550"/>
              <a:gd name="connsiteX5" fmla="*/ 847724 w 2032000"/>
              <a:gd name="connsiteY5" fmla="*/ 165100 h 971550"/>
              <a:gd name="connsiteX6" fmla="*/ 688975 w 2032000"/>
              <a:gd name="connsiteY6" fmla="*/ 238125 h 971550"/>
              <a:gd name="connsiteX7" fmla="*/ 523874 w 2032000"/>
              <a:gd name="connsiteY7" fmla="*/ 333375 h 971550"/>
              <a:gd name="connsiteX8" fmla="*/ 403224 w 2032000"/>
              <a:gd name="connsiteY8" fmla="*/ 428626 h 971550"/>
              <a:gd name="connsiteX9" fmla="*/ 285750 w 2032000"/>
              <a:gd name="connsiteY9" fmla="*/ 542925 h 971550"/>
              <a:gd name="connsiteX10" fmla="*/ 187324 w 2032000"/>
              <a:gd name="connsiteY10" fmla="*/ 663575 h 971550"/>
              <a:gd name="connsiteX11" fmla="*/ 111125 w 2032000"/>
              <a:gd name="connsiteY11" fmla="*/ 774700 h 971550"/>
              <a:gd name="connsiteX12" fmla="*/ 0 w 2032000"/>
              <a:gd name="connsiteY12" fmla="*/ 971550 h 971550"/>
              <a:gd name="connsiteX0" fmla="*/ 2032000 w 2032000"/>
              <a:gd name="connsiteY0" fmla="*/ 0 h 971550"/>
              <a:gd name="connsiteX1" fmla="*/ 1720849 w 2032000"/>
              <a:gd name="connsiteY1" fmla="*/ 15876 h 971550"/>
              <a:gd name="connsiteX2" fmla="*/ 1476375 w 2032000"/>
              <a:gd name="connsiteY2" fmla="*/ 38100 h 971550"/>
              <a:gd name="connsiteX3" fmla="*/ 1228724 w 2032000"/>
              <a:gd name="connsiteY3" fmla="*/ 69852 h 971550"/>
              <a:gd name="connsiteX4" fmla="*/ 1031875 w 2032000"/>
              <a:gd name="connsiteY4" fmla="*/ 107950 h 971550"/>
              <a:gd name="connsiteX5" fmla="*/ 847724 w 2032000"/>
              <a:gd name="connsiteY5" fmla="*/ 165100 h 971550"/>
              <a:gd name="connsiteX6" fmla="*/ 688975 w 2032000"/>
              <a:gd name="connsiteY6" fmla="*/ 238125 h 971550"/>
              <a:gd name="connsiteX7" fmla="*/ 523874 w 2032000"/>
              <a:gd name="connsiteY7" fmla="*/ 333375 h 971550"/>
              <a:gd name="connsiteX8" fmla="*/ 403224 w 2032000"/>
              <a:gd name="connsiteY8" fmla="*/ 428626 h 971550"/>
              <a:gd name="connsiteX9" fmla="*/ 285750 w 2032000"/>
              <a:gd name="connsiteY9" fmla="*/ 542925 h 971550"/>
              <a:gd name="connsiteX10" fmla="*/ 187324 w 2032000"/>
              <a:gd name="connsiteY10" fmla="*/ 663575 h 971550"/>
              <a:gd name="connsiteX11" fmla="*/ 111125 w 2032000"/>
              <a:gd name="connsiteY11" fmla="*/ 774700 h 971550"/>
              <a:gd name="connsiteX12" fmla="*/ 0 w 2032000"/>
              <a:gd name="connsiteY12" fmla="*/ 971550 h 971550"/>
              <a:gd name="connsiteX0" fmla="*/ 2058126 w 2058126"/>
              <a:gd name="connsiteY0" fmla="*/ 0 h 971550"/>
              <a:gd name="connsiteX1" fmla="*/ 1720849 w 2058126"/>
              <a:gd name="connsiteY1" fmla="*/ 15876 h 971550"/>
              <a:gd name="connsiteX2" fmla="*/ 1476375 w 2058126"/>
              <a:gd name="connsiteY2" fmla="*/ 38100 h 971550"/>
              <a:gd name="connsiteX3" fmla="*/ 1228724 w 2058126"/>
              <a:gd name="connsiteY3" fmla="*/ 69852 h 971550"/>
              <a:gd name="connsiteX4" fmla="*/ 1031875 w 2058126"/>
              <a:gd name="connsiteY4" fmla="*/ 107950 h 971550"/>
              <a:gd name="connsiteX5" fmla="*/ 847724 w 2058126"/>
              <a:gd name="connsiteY5" fmla="*/ 165100 h 971550"/>
              <a:gd name="connsiteX6" fmla="*/ 688975 w 2058126"/>
              <a:gd name="connsiteY6" fmla="*/ 238125 h 971550"/>
              <a:gd name="connsiteX7" fmla="*/ 523874 w 2058126"/>
              <a:gd name="connsiteY7" fmla="*/ 333375 h 971550"/>
              <a:gd name="connsiteX8" fmla="*/ 403224 w 2058126"/>
              <a:gd name="connsiteY8" fmla="*/ 428626 h 971550"/>
              <a:gd name="connsiteX9" fmla="*/ 285750 w 2058126"/>
              <a:gd name="connsiteY9" fmla="*/ 542925 h 971550"/>
              <a:gd name="connsiteX10" fmla="*/ 187324 w 2058126"/>
              <a:gd name="connsiteY10" fmla="*/ 663575 h 971550"/>
              <a:gd name="connsiteX11" fmla="*/ 111125 w 2058126"/>
              <a:gd name="connsiteY11" fmla="*/ 774700 h 971550"/>
              <a:gd name="connsiteX12" fmla="*/ 0 w 2058126"/>
              <a:gd name="connsiteY12" fmla="*/ 971550 h 971550"/>
              <a:gd name="connsiteX0" fmla="*/ 2051776 w 2051776"/>
              <a:gd name="connsiteY0" fmla="*/ 0 h 965200"/>
              <a:gd name="connsiteX1" fmla="*/ 1720849 w 2051776"/>
              <a:gd name="connsiteY1" fmla="*/ 9526 h 965200"/>
              <a:gd name="connsiteX2" fmla="*/ 1476375 w 2051776"/>
              <a:gd name="connsiteY2" fmla="*/ 31750 h 965200"/>
              <a:gd name="connsiteX3" fmla="*/ 1228724 w 2051776"/>
              <a:gd name="connsiteY3" fmla="*/ 63502 h 965200"/>
              <a:gd name="connsiteX4" fmla="*/ 1031875 w 2051776"/>
              <a:gd name="connsiteY4" fmla="*/ 101600 h 965200"/>
              <a:gd name="connsiteX5" fmla="*/ 847724 w 2051776"/>
              <a:gd name="connsiteY5" fmla="*/ 158750 h 965200"/>
              <a:gd name="connsiteX6" fmla="*/ 688975 w 2051776"/>
              <a:gd name="connsiteY6" fmla="*/ 231775 h 965200"/>
              <a:gd name="connsiteX7" fmla="*/ 523874 w 2051776"/>
              <a:gd name="connsiteY7" fmla="*/ 327025 h 965200"/>
              <a:gd name="connsiteX8" fmla="*/ 403224 w 2051776"/>
              <a:gd name="connsiteY8" fmla="*/ 422276 h 965200"/>
              <a:gd name="connsiteX9" fmla="*/ 285750 w 2051776"/>
              <a:gd name="connsiteY9" fmla="*/ 536575 h 965200"/>
              <a:gd name="connsiteX10" fmla="*/ 187324 w 2051776"/>
              <a:gd name="connsiteY10" fmla="*/ 657225 h 965200"/>
              <a:gd name="connsiteX11" fmla="*/ 111125 w 2051776"/>
              <a:gd name="connsiteY11" fmla="*/ 768350 h 965200"/>
              <a:gd name="connsiteX12" fmla="*/ 0 w 2051776"/>
              <a:gd name="connsiteY12" fmla="*/ 965200 h 96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1776" h="965200">
                <a:moveTo>
                  <a:pt x="2051776" y="0"/>
                </a:moveTo>
                <a:cubicBezTo>
                  <a:pt x="1997272" y="2646"/>
                  <a:pt x="1828799" y="1059"/>
                  <a:pt x="1720849" y="9526"/>
                </a:cubicBezTo>
                <a:lnTo>
                  <a:pt x="1476375" y="31750"/>
                </a:lnTo>
                <a:cubicBezTo>
                  <a:pt x="1394354" y="40217"/>
                  <a:pt x="1287461" y="52390"/>
                  <a:pt x="1228724" y="63502"/>
                </a:cubicBezTo>
                <a:cubicBezTo>
                  <a:pt x="1169987" y="74614"/>
                  <a:pt x="1094846" y="83609"/>
                  <a:pt x="1031875" y="101600"/>
                </a:cubicBezTo>
                <a:cubicBezTo>
                  <a:pt x="942446" y="124354"/>
                  <a:pt x="905403" y="138113"/>
                  <a:pt x="847724" y="158750"/>
                </a:cubicBezTo>
                <a:cubicBezTo>
                  <a:pt x="790045" y="179387"/>
                  <a:pt x="742950" y="205846"/>
                  <a:pt x="688975" y="231775"/>
                </a:cubicBezTo>
                <a:cubicBezTo>
                  <a:pt x="635000" y="257704"/>
                  <a:pt x="572028" y="293687"/>
                  <a:pt x="523874" y="327025"/>
                </a:cubicBezTo>
                <a:cubicBezTo>
                  <a:pt x="475720" y="360363"/>
                  <a:pt x="442911" y="387351"/>
                  <a:pt x="403224" y="422276"/>
                </a:cubicBezTo>
                <a:cubicBezTo>
                  <a:pt x="363537" y="457201"/>
                  <a:pt x="321204" y="499004"/>
                  <a:pt x="285750" y="536575"/>
                </a:cubicBezTo>
                <a:cubicBezTo>
                  <a:pt x="250296" y="574146"/>
                  <a:pt x="215899" y="619125"/>
                  <a:pt x="187324" y="657225"/>
                </a:cubicBezTo>
                <a:cubicBezTo>
                  <a:pt x="158749" y="695325"/>
                  <a:pt x="146050" y="713317"/>
                  <a:pt x="111125" y="768350"/>
                </a:cubicBezTo>
                <a:cubicBezTo>
                  <a:pt x="60854" y="838200"/>
                  <a:pt x="48154" y="868892"/>
                  <a:pt x="0" y="965200"/>
                </a:cubicBezTo>
              </a:path>
            </a:pathLst>
          </a:cu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52">
            <a:extLst>
              <a:ext uri="{FF2B5EF4-FFF2-40B4-BE49-F238E27FC236}">
                <a16:creationId xmlns:a16="http://schemas.microsoft.com/office/drawing/2014/main" id="{4D455DBA-EB54-604B-9692-418C35C8FEDC}"/>
              </a:ext>
            </a:extLst>
          </p:cNvPr>
          <p:cNvSpPr/>
          <p:nvPr/>
        </p:nvSpPr>
        <p:spPr>
          <a:xfrm flipH="1">
            <a:off x="2709595" y="3133051"/>
            <a:ext cx="45719" cy="1598305"/>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12700">
            <a:solidFill>
              <a:schemeClr val="tx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p:sp>
        <p:nvSpPr>
          <p:cNvPr id="54" name="Freeform 53">
            <a:extLst>
              <a:ext uri="{FF2B5EF4-FFF2-40B4-BE49-F238E27FC236}">
                <a16:creationId xmlns:a16="http://schemas.microsoft.com/office/drawing/2014/main" id="{A5E5C6F2-D847-527F-4808-C07B4177BA19}"/>
              </a:ext>
            </a:extLst>
          </p:cNvPr>
          <p:cNvSpPr/>
          <p:nvPr/>
        </p:nvSpPr>
        <p:spPr>
          <a:xfrm rot="5400000" flipH="1">
            <a:off x="3737591" y="3691481"/>
            <a:ext cx="45719" cy="2034030"/>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12700">
            <a:solidFill>
              <a:schemeClr val="tx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mc:AlternateContent xmlns:mc="http://schemas.openxmlformats.org/markup-compatibility/2006">
        <mc:Choice xmlns:a14="http://schemas.microsoft.com/office/drawing/2010/main" Requires="a14">
          <p:sp>
            <p:nvSpPr>
              <p:cNvPr id="55" name="TextBox 54">
                <a:extLst>
                  <a:ext uri="{FF2B5EF4-FFF2-40B4-BE49-F238E27FC236}">
                    <a16:creationId xmlns:a16="http://schemas.microsoft.com/office/drawing/2014/main" id="{65DF4A87-6D90-B3E4-9FF8-BE2D9A7A0661}"/>
                  </a:ext>
                </a:extLst>
              </p:cNvPr>
              <p:cNvSpPr txBox="1"/>
              <p:nvPr/>
            </p:nvSpPr>
            <p:spPr>
              <a:xfrm>
                <a:off x="2465519" y="2881203"/>
                <a:ext cx="184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oMath>
                  </m:oMathPara>
                </a14:m>
                <a:endParaRPr lang="en-US" dirty="0"/>
              </a:p>
            </p:txBody>
          </p:sp>
        </mc:Choice>
        <mc:Fallback>
          <p:sp>
            <p:nvSpPr>
              <p:cNvPr id="55" name="TextBox 54">
                <a:extLst>
                  <a:ext uri="{FF2B5EF4-FFF2-40B4-BE49-F238E27FC236}">
                    <a16:creationId xmlns:a16="http://schemas.microsoft.com/office/drawing/2014/main" id="{65DF4A87-6D90-B3E4-9FF8-BE2D9A7A0661}"/>
                  </a:ext>
                </a:extLst>
              </p:cNvPr>
              <p:cNvSpPr txBox="1">
                <a:spLocks noRot="1" noChangeAspect="1" noMove="1" noResize="1" noEditPoints="1" noAdjustHandles="1" noChangeArrowheads="1" noChangeShapeType="1" noTextEdit="1"/>
              </p:cNvSpPr>
              <p:nvPr/>
            </p:nvSpPr>
            <p:spPr>
              <a:xfrm>
                <a:off x="2465519" y="2881203"/>
                <a:ext cx="184731" cy="369332"/>
              </a:xfrm>
              <a:prstGeom prst="rect">
                <a:avLst/>
              </a:prstGeom>
              <a:blipFill>
                <a:blip r:embed="rId8"/>
                <a:stretch>
                  <a:fillRect r="-56250" b="-1034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6" name="TextBox 55">
                <a:extLst>
                  <a:ext uri="{FF2B5EF4-FFF2-40B4-BE49-F238E27FC236}">
                    <a16:creationId xmlns:a16="http://schemas.microsoft.com/office/drawing/2014/main" id="{5EA7A563-BE23-69FE-8FC5-9B5A99342343}"/>
                  </a:ext>
                </a:extLst>
              </p:cNvPr>
              <p:cNvSpPr txBox="1"/>
              <p:nvPr/>
            </p:nvSpPr>
            <p:spPr>
              <a:xfrm>
                <a:off x="4655046" y="4789840"/>
                <a:ext cx="184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p:sp>
            <p:nvSpPr>
              <p:cNvPr id="56" name="TextBox 55">
                <a:extLst>
                  <a:ext uri="{FF2B5EF4-FFF2-40B4-BE49-F238E27FC236}">
                    <a16:creationId xmlns:a16="http://schemas.microsoft.com/office/drawing/2014/main" id="{5EA7A563-BE23-69FE-8FC5-9B5A99342343}"/>
                  </a:ext>
                </a:extLst>
              </p:cNvPr>
              <p:cNvSpPr txBox="1">
                <a:spLocks noRot="1" noChangeAspect="1" noMove="1" noResize="1" noEditPoints="1" noAdjustHandles="1" noChangeArrowheads="1" noChangeShapeType="1" noTextEdit="1"/>
              </p:cNvSpPr>
              <p:nvPr/>
            </p:nvSpPr>
            <p:spPr>
              <a:xfrm>
                <a:off x="4655046" y="4789840"/>
                <a:ext cx="184731" cy="369332"/>
              </a:xfrm>
              <a:prstGeom prst="rect">
                <a:avLst/>
              </a:prstGeom>
              <a:blipFill>
                <a:blip r:embed="rId9"/>
                <a:stretch>
                  <a:fillRect r="-4375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283610B9-948A-E414-1D35-155CF8396205}"/>
                  </a:ext>
                </a:extLst>
              </p:cNvPr>
              <p:cNvSpPr txBox="1"/>
              <p:nvPr/>
            </p:nvSpPr>
            <p:spPr>
              <a:xfrm>
                <a:off x="1156899" y="5151686"/>
                <a:ext cx="7949795" cy="1318181"/>
              </a:xfrm>
              <a:prstGeom prst="rect">
                <a:avLst/>
              </a:prstGeom>
              <a:noFill/>
            </p:spPr>
            <p:txBody>
              <a:bodyPr wrap="square" rtlCol="0">
                <a:spAutoFit/>
              </a:bodyPr>
              <a:lstStyle/>
              <a:p>
                <a:pPr>
                  <a:lnSpc>
                    <a:spcPct val="150000"/>
                  </a:lnSpc>
                </a:pPr>
                <a14:m>
                  <m:oMath xmlns:m="http://schemas.openxmlformats.org/officeDocument/2006/math">
                    <m:r>
                      <a:rPr lang="en-US" sz="2800" b="0" i="1" smtClean="0">
                        <a:solidFill>
                          <a:schemeClr val="accent6">
                            <a:lumMod val="75000"/>
                          </a:schemeClr>
                        </a:solidFill>
                        <a:latin typeface="Cambria Math" panose="02040503050406030204" pitchFamily="18" charset="0"/>
                      </a:rPr>
                      <m:t>⇒</m:t>
                    </m:r>
                  </m:oMath>
                </a14:m>
                <a:r>
                  <a:rPr lang="en-US" sz="2800" dirty="0">
                    <a:solidFill>
                      <a:schemeClr val="accent6">
                        <a:lumMod val="75000"/>
                      </a:schemeClr>
                    </a:solidFill>
                  </a:rPr>
                  <a:t> Lagrangian systems are the ones for which Hamiltonian systems have kinematic equivalence</a:t>
                </a:r>
              </a:p>
            </p:txBody>
          </p:sp>
        </mc:Choice>
        <mc:Fallback>
          <p:sp>
            <p:nvSpPr>
              <p:cNvPr id="4" name="TextBox 3">
                <a:extLst>
                  <a:ext uri="{FF2B5EF4-FFF2-40B4-BE49-F238E27FC236}">
                    <a16:creationId xmlns:a16="http://schemas.microsoft.com/office/drawing/2014/main" id="{283610B9-948A-E414-1D35-155CF8396205}"/>
                  </a:ext>
                </a:extLst>
              </p:cNvPr>
              <p:cNvSpPr txBox="1">
                <a:spLocks noRot="1" noChangeAspect="1" noMove="1" noResize="1" noEditPoints="1" noAdjustHandles="1" noChangeArrowheads="1" noChangeShapeType="1" noTextEdit="1"/>
              </p:cNvSpPr>
              <p:nvPr/>
            </p:nvSpPr>
            <p:spPr>
              <a:xfrm>
                <a:off x="1156899" y="5151686"/>
                <a:ext cx="7949795" cy="1318181"/>
              </a:xfrm>
              <a:prstGeom prst="rect">
                <a:avLst/>
              </a:prstGeom>
              <a:blipFill>
                <a:blip r:embed="rId10"/>
                <a:stretch>
                  <a:fillRect l="-1595" b="-11429"/>
                </a:stretch>
              </a:blipFill>
            </p:spPr>
            <p:txBody>
              <a:bodyPr/>
              <a:lstStyle/>
              <a:p>
                <a:r>
                  <a:rPr lang="en-US">
                    <a:noFill/>
                  </a:rPr>
                  <a:t> </a:t>
                </a:r>
              </a:p>
            </p:txBody>
          </p:sp>
        </mc:Fallback>
      </mc:AlternateContent>
    </p:spTree>
    <p:extLst>
      <p:ext uri="{BB962C8B-B14F-4D97-AF65-F5344CB8AC3E}">
        <p14:creationId xmlns:p14="http://schemas.microsoft.com/office/powerpoint/2010/main" val="3825521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C1D1200-9071-94E0-B702-75A7E8C19AB6}"/>
              </a:ext>
            </a:extLst>
          </p:cNvPr>
          <p:cNvSpPr>
            <a:spLocks noGrp="1"/>
          </p:cNvSpPr>
          <p:nvPr>
            <p:ph type="ftr" sz="quarter" idx="11"/>
          </p:nvPr>
        </p:nvSpPr>
        <p:spPr/>
        <p:txBody>
          <a:bodyPr/>
          <a:lstStyle/>
          <a:p>
            <a:r>
              <a:rPr lang="en-US"/>
              <a:t>Gabriele Carcassi - University of Michigan</a:t>
            </a:r>
          </a:p>
        </p:txBody>
      </p:sp>
      <p:sp>
        <p:nvSpPr>
          <p:cNvPr id="3" name="Slide Number Placeholder 2">
            <a:extLst>
              <a:ext uri="{FF2B5EF4-FFF2-40B4-BE49-F238E27FC236}">
                <a16:creationId xmlns:a16="http://schemas.microsoft.com/office/drawing/2014/main" id="{99845C04-C5A6-D26D-5BC6-757A54F0EB08}"/>
              </a:ext>
            </a:extLst>
          </p:cNvPr>
          <p:cNvSpPr>
            <a:spLocks noGrp="1"/>
          </p:cNvSpPr>
          <p:nvPr>
            <p:ph type="sldNum" sz="quarter" idx="12"/>
          </p:nvPr>
        </p:nvSpPr>
        <p:spPr/>
        <p:txBody>
          <a:bodyPr/>
          <a:lstStyle/>
          <a:p>
            <a:fld id="{F47845EA-7733-40EE-B074-20032348B727}" type="slidenum">
              <a:rPr lang="en-US" smtClean="0"/>
              <a:t>15</a:t>
            </a:fld>
            <a:endParaRPr lang="en-US"/>
          </a:p>
        </p:txBody>
      </p:sp>
      <p:sp>
        <p:nvSpPr>
          <p:cNvPr id="4" name="Oval 3">
            <a:extLst>
              <a:ext uri="{FF2B5EF4-FFF2-40B4-BE49-F238E27FC236}">
                <a16:creationId xmlns:a16="http://schemas.microsoft.com/office/drawing/2014/main" id="{8258BC1A-6FC5-61B1-5087-F6EA41D900BC}"/>
              </a:ext>
            </a:extLst>
          </p:cNvPr>
          <p:cNvSpPr/>
          <p:nvPr/>
        </p:nvSpPr>
        <p:spPr>
          <a:xfrm>
            <a:off x="4254650" y="2928817"/>
            <a:ext cx="4984533" cy="3432585"/>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Oval 4">
            <a:extLst>
              <a:ext uri="{FF2B5EF4-FFF2-40B4-BE49-F238E27FC236}">
                <a16:creationId xmlns:a16="http://schemas.microsoft.com/office/drawing/2014/main" id="{1327583E-E0FD-5C87-6065-5E23417826EA}"/>
              </a:ext>
            </a:extLst>
          </p:cNvPr>
          <p:cNvSpPr/>
          <p:nvPr/>
        </p:nvSpPr>
        <p:spPr>
          <a:xfrm>
            <a:off x="119730" y="2928817"/>
            <a:ext cx="6735619" cy="3432585"/>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TextBox 5">
            <a:extLst>
              <a:ext uri="{FF2B5EF4-FFF2-40B4-BE49-F238E27FC236}">
                <a16:creationId xmlns:a16="http://schemas.microsoft.com/office/drawing/2014/main" id="{C1D91E2B-C48C-A9E2-C707-96F47BDE99D5}"/>
              </a:ext>
            </a:extLst>
          </p:cNvPr>
          <p:cNvSpPr txBox="1"/>
          <p:nvPr/>
        </p:nvSpPr>
        <p:spPr>
          <a:xfrm>
            <a:off x="1647702" y="4106500"/>
            <a:ext cx="2019719" cy="1077218"/>
          </a:xfrm>
          <a:prstGeom prst="rect">
            <a:avLst/>
          </a:prstGeom>
          <a:noFill/>
        </p:spPr>
        <p:txBody>
          <a:bodyPr wrap="square" rtlCol="0">
            <a:spAutoFit/>
          </a:bodyPr>
          <a:lstStyle/>
          <a:p>
            <a:pPr algn="ctr"/>
            <a:r>
              <a:rPr lang="en-US" sz="3200"/>
              <a:t>Newtonian</a:t>
            </a:r>
          </a:p>
          <a:p>
            <a:pPr algn="ctr"/>
            <a:r>
              <a:rPr lang="en-US" sz="3200"/>
              <a:t>Systems</a:t>
            </a:r>
          </a:p>
        </p:txBody>
      </p:sp>
      <p:sp>
        <p:nvSpPr>
          <p:cNvPr id="7" name="TextBox 6">
            <a:extLst>
              <a:ext uri="{FF2B5EF4-FFF2-40B4-BE49-F238E27FC236}">
                <a16:creationId xmlns:a16="http://schemas.microsoft.com/office/drawing/2014/main" id="{4B534915-2FFF-041E-3865-6B6C935AE4B0}"/>
              </a:ext>
            </a:extLst>
          </p:cNvPr>
          <p:cNvSpPr txBox="1"/>
          <p:nvPr/>
        </p:nvSpPr>
        <p:spPr>
          <a:xfrm>
            <a:off x="4555559" y="4106500"/>
            <a:ext cx="1998881" cy="1077218"/>
          </a:xfrm>
          <a:prstGeom prst="rect">
            <a:avLst/>
          </a:prstGeom>
          <a:noFill/>
        </p:spPr>
        <p:txBody>
          <a:bodyPr wrap="square" rtlCol="0">
            <a:spAutoFit/>
          </a:bodyPr>
          <a:lstStyle/>
          <a:p>
            <a:pPr algn="ctr"/>
            <a:r>
              <a:rPr lang="en-US" sz="3200" dirty="0"/>
              <a:t>Lagrangian</a:t>
            </a:r>
          </a:p>
          <a:p>
            <a:pPr algn="ctr"/>
            <a:r>
              <a:rPr lang="en-US" sz="3200" dirty="0"/>
              <a:t>Systems</a:t>
            </a:r>
          </a:p>
        </p:txBody>
      </p:sp>
      <p:sp>
        <p:nvSpPr>
          <p:cNvPr id="8" name="TextBox 7">
            <a:extLst>
              <a:ext uri="{FF2B5EF4-FFF2-40B4-BE49-F238E27FC236}">
                <a16:creationId xmlns:a16="http://schemas.microsoft.com/office/drawing/2014/main" id="{296A8AE4-5ACA-2FB2-FCF4-F1E1FFBD364A}"/>
              </a:ext>
            </a:extLst>
          </p:cNvPr>
          <p:cNvSpPr txBox="1"/>
          <p:nvPr/>
        </p:nvSpPr>
        <p:spPr>
          <a:xfrm>
            <a:off x="6855349" y="4106500"/>
            <a:ext cx="2230867" cy="1077218"/>
          </a:xfrm>
          <a:prstGeom prst="rect">
            <a:avLst/>
          </a:prstGeom>
          <a:noFill/>
        </p:spPr>
        <p:txBody>
          <a:bodyPr wrap="square" rtlCol="0">
            <a:spAutoFit/>
          </a:bodyPr>
          <a:lstStyle/>
          <a:p>
            <a:pPr algn="ctr"/>
            <a:r>
              <a:rPr lang="en-US" sz="3200"/>
              <a:t>Hamiltonian</a:t>
            </a:r>
          </a:p>
          <a:p>
            <a:pPr algn="ctr"/>
            <a:r>
              <a:rPr lang="en-US" sz="3200"/>
              <a:t>Systems</a:t>
            </a:r>
          </a:p>
        </p:txBody>
      </p:sp>
      <p:sp>
        <p:nvSpPr>
          <p:cNvPr id="9" name="TextBox 8">
            <a:extLst>
              <a:ext uri="{FF2B5EF4-FFF2-40B4-BE49-F238E27FC236}">
                <a16:creationId xmlns:a16="http://schemas.microsoft.com/office/drawing/2014/main" id="{D3AC4AB9-477F-5C96-5C2A-0FADA5C685B8}"/>
              </a:ext>
            </a:extLst>
          </p:cNvPr>
          <p:cNvSpPr txBox="1"/>
          <p:nvPr/>
        </p:nvSpPr>
        <p:spPr>
          <a:xfrm>
            <a:off x="4752951" y="381291"/>
            <a:ext cx="2669321" cy="646331"/>
          </a:xfrm>
          <a:prstGeom prst="rect">
            <a:avLst/>
          </a:prstGeom>
          <a:noFill/>
        </p:spPr>
        <p:txBody>
          <a:bodyPr wrap="none" rtlCol="0">
            <a:spAutoFit/>
          </a:bodyPr>
          <a:lstStyle/>
          <a:p>
            <a:pPr algn="ctr"/>
            <a:r>
              <a:rPr lang="en-US" sz="3600"/>
              <a:t>Our Findings:</a:t>
            </a:r>
          </a:p>
        </p:txBody>
      </p:sp>
      <p:sp>
        <p:nvSpPr>
          <p:cNvPr id="10" name="TextBox 9">
            <a:extLst>
              <a:ext uri="{FF2B5EF4-FFF2-40B4-BE49-F238E27FC236}">
                <a16:creationId xmlns:a16="http://schemas.microsoft.com/office/drawing/2014/main" id="{16C065AF-4234-6E2F-E014-BC1335960C7E}"/>
              </a:ext>
            </a:extLst>
          </p:cNvPr>
          <p:cNvSpPr txBox="1"/>
          <p:nvPr/>
        </p:nvSpPr>
        <p:spPr>
          <a:xfrm>
            <a:off x="854439" y="1027622"/>
            <a:ext cx="10448145" cy="1697068"/>
          </a:xfrm>
          <a:prstGeom prst="rect">
            <a:avLst/>
          </a:prstGeom>
          <a:noFill/>
        </p:spPr>
        <p:txBody>
          <a:bodyPr wrap="square" rtlCol="0">
            <a:spAutoFit/>
          </a:bodyPr>
          <a:lstStyle/>
          <a:p>
            <a:pPr algn="ctr">
              <a:lnSpc>
                <a:spcPct val="150000"/>
              </a:lnSpc>
            </a:pPr>
            <a:r>
              <a:rPr lang="en-US" sz="2400" dirty="0"/>
              <a:t>We have found that Kinematic Equivalence is a foundational assumption of Lagrangian mechanics and that it demonstrates which Hamiltonian Systems are Newtonian/Lagrangian</a:t>
            </a:r>
          </a:p>
        </p:txBody>
      </p:sp>
    </p:spTree>
    <p:extLst>
      <p:ext uri="{BB962C8B-B14F-4D97-AF65-F5344CB8AC3E}">
        <p14:creationId xmlns:p14="http://schemas.microsoft.com/office/powerpoint/2010/main" val="2058594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D81CFD4-F417-1EB1-05A9-F9D2915EA68D}"/>
              </a:ext>
            </a:extLst>
          </p:cNvPr>
          <p:cNvSpPr>
            <a:spLocks noGrp="1"/>
          </p:cNvSpPr>
          <p:nvPr>
            <p:ph type="ftr" sz="quarter" idx="11"/>
          </p:nvPr>
        </p:nvSpPr>
        <p:spPr/>
        <p:txBody>
          <a:bodyPr/>
          <a:lstStyle/>
          <a:p>
            <a:r>
              <a:rPr lang="en-US"/>
              <a:t>Gabriele Carcassi - University of Michigan</a:t>
            </a:r>
          </a:p>
        </p:txBody>
      </p:sp>
      <p:sp>
        <p:nvSpPr>
          <p:cNvPr id="3" name="Slide Number Placeholder 2">
            <a:extLst>
              <a:ext uri="{FF2B5EF4-FFF2-40B4-BE49-F238E27FC236}">
                <a16:creationId xmlns:a16="http://schemas.microsoft.com/office/drawing/2014/main" id="{A5F53AF7-5E44-D1A8-D36C-DB0DA26587B7}"/>
              </a:ext>
            </a:extLst>
          </p:cNvPr>
          <p:cNvSpPr>
            <a:spLocks noGrp="1"/>
          </p:cNvSpPr>
          <p:nvPr>
            <p:ph type="sldNum" sz="quarter" idx="12"/>
          </p:nvPr>
        </p:nvSpPr>
        <p:spPr/>
        <p:txBody>
          <a:bodyPr/>
          <a:lstStyle/>
          <a:p>
            <a:fld id="{F47845EA-7733-40EE-B074-20032348B727}" type="slidenum">
              <a:rPr lang="en-US" smtClean="0"/>
              <a:t>2</a:t>
            </a:fld>
            <a:endParaRPr lang="en-US"/>
          </a:p>
        </p:txBody>
      </p:sp>
      <p:sp>
        <p:nvSpPr>
          <p:cNvPr id="4" name="TextBox 3">
            <a:extLst>
              <a:ext uri="{FF2B5EF4-FFF2-40B4-BE49-F238E27FC236}">
                <a16:creationId xmlns:a16="http://schemas.microsoft.com/office/drawing/2014/main" id="{F7ED96BA-31C6-12F4-5377-37ADBA15D8D1}"/>
              </a:ext>
            </a:extLst>
          </p:cNvPr>
          <p:cNvSpPr txBox="1"/>
          <p:nvPr/>
        </p:nvSpPr>
        <p:spPr>
          <a:xfrm rot="285049">
            <a:off x="1973346" y="963788"/>
            <a:ext cx="10085261" cy="1323439"/>
          </a:xfrm>
          <a:prstGeom prst="rect">
            <a:avLst/>
          </a:prstGeom>
          <a:noFill/>
        </p:spPr>
        <p:txBody>
          <a:bodyPr wrap="none" rtlCol="0">
            <a:spAutoFit/>
          </a:bodyPr>
          <a:lstStyle/>
          <a:p>
            <a:r>
              <a:rPr lang="en-US" sz="2000" dirty="0"/>
              <a:t>“The Lagrangian and Newtonian formulations of mechanics are equivalent” (254)</a:t>
            </a:r>
          </a:p>
          <a:p>
            <a:endParaRPr lang="en-US" sz="2000" dirty="0"/>
          </a:p>
          <a:p>
            <a:r>
              <a:rPr lang="en-US" sz="2000" b="0" i="0" u="none" strike="noStrike" dirty="0">
                <a:effectLst/>
                <a:cs typeface="Calibri" panose="020F0502020204030204" pitchFamily="34" charset="0"/>
              </a:rPr>
              <a:t>Thornton, S. T., &amp; Marion, J. B. (2004). </a:t>
            </a:r>
            <a:r>
              <a:rPr lang="en-US" sz="2000" b="0" i="1" u="none" strike="noStrike" dirty="0">
                <a:effectLst/>
                <a:cs typeface="Calibri" panose="020F0502020204030204" pitchFamily="34" charset="0"/>
              </a:rPr>
              <a:t>Classical dynamics of particles and systems</a:t>
            </a:r>
            <a:r>
              <a:rPr lang="en-US" sz="2000" b="0" i="0" u="none" strike="noStrike" dirty="0">
                <a:effectLst/>
                <a:cs typeface="Calibri" panose="020F0502020204030204" pitchFamily="34" charset="0"/>
              </a:rPr>
              <a:t>. Brooks/Cole.</a:t>
            </a:r>
            <a:endParaRPr lang="en-US" sz="2000" dirty="0">
              <a:cs typeface="Calibri" panose="020F0502020204030204" pitchFamily="34" charset="0"/>
            </a:endParaRPr>
          </a:p>
          <a:p>
            <a:endParaRPr lang="en-US" sz="2000" dirty="0"/>
          </a:p>
        </p:txBody>
      </p:sp>
      <p:sp>
        <p:nvSpPr>
          <p:cNvPr id="9" name="TextBox 8">
            <a:extLst>
              <a:ext uri="{FF2B5EF4-FFF2-40B4-BE49-F238E27FC236}">
                <a16:creationId xmlns:a16="http://schemas.microsoft.com/office/drawing/2014/main" id="{B4B225ED-C8FC-4B17-D9DC-43E9F6139E4E}"/>
              </a:ext>
            </a:extLst>
          </p:cNvPr>
          <p:cNvSpPr txBox="1"/>
          <p:nvPr/>
        </p:nvSpPr>
        <p:spPr>
          <a:xfrm rot="21348444">
            <a:off x="491925" y="2772478"/>
            <a:ext cx="10215011" cy="2352952"/>
          </a:xfrm>
          <a:prstGeom prst="rect">
            <a:avLst/>
          </a:prstGeom>
          <a:noFill/>
        </p:spPr>
        <p:txBody>
          <a:bodyPr wrap="square" rtlCol="0">
            <a:spAutoFit/>
          </a:bodyPr>
          <a:lstStyle/>
          <a:p>
            <a:pPr indent="-457200" rtl="0">
              <a:lnSpc>
                <a:spcPct val="150000"/>
              </a:lnSpc>
              <a:spcBef>
                <a:spcPts val="0"/>
              </a:spcBef>
              <a:spcAft>
                <a:spcPts val="0"/>
              </a:spcAft>
            </a:pPr>
            <a:r>
              <a:rPr lang="en-US" sz="2000" dirty="0"/>
              <a:t>“Like the Lagrangian version, Hamiltonian mechanics is equivalent to Newtonian but is considerably more flexible in its choice of coordinates.” (521) </a:t>
            </a:r>
          </a:p>
          <a:p>
            <a:pPr indent="-457200" rtl="0">
              <a:lnSpc>
                <a:spcPct val="150000"/>
              </a:lnSpc>
              <a:spcBef>
                <a:spcPts val="0"/>
              </a:spcBef>
              <a:spcAft>
                <a:spcPts val="0"/>
              </a:spcAft>
            </a:pPr>
            <a:r>
              <a:rPr lang="en-US" sz="2000" b="0" i="0" u="none" strike="noStrike" dirty="0">
                <a:effectLst/>
              </a:rPr>
              <a:t>Taylor, J. R. (2005). </a:t>
            </a:r>
            <a:r>
              <a:rPr lang="en-US" sz="2000" b="0" i="1" u="none" strike="noStrike" dirty="0">
                <a:effectLst/>
              </a:rPr>
              <a:t>Classical Mechanics</a:t>
            </a:r>
            <a:r>
              <a:rPr lang="en-US" sz="2000" b="0" i="0" u="none" strike="noStrike" dirty="0">
                <a:effectLst/>
              </a:rPr>
              <a:t>. University Science Books.</a:t>
            </a:r>
            <a:endParaRPr lang="en-US" sz="2000" b="0" dirty="0">
              <a:effectLst/>
            </a:endParaRPr>
          </a:p>
          <a:p>
            <a:pPr>
              <a:lnSpc>
                <a:spcPct val="150000"/>
              </a:lnSpc>
            </a:pPr>
            <a:br>
              <a:rPr lang="en-US" sz="2000" dirty="0"/>
            </a:br>
            <a:endParaRPr lang="en-US" sz="2000" dirty="0"/>
          </a:p>
        </p:txBody>
      </p:sp>
    </p:spTree>
    <p:extLst>
      <p:ext uri="{BB962C8B-B14F-4D97-AF65-F5344CB8AC3E}">
        <p14:creationId xmlns:p14="http://schemas.microsoft.com/office/powerpoint/2010/main" val="788572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7D6EC1-DFF8-97C7-A9DA-BCDB9C77D4E6}"/>
              </a:ext>
            </a:extLst>
          </p:cNvPr>
          <p:cNvSpPr>
            <a:spLocks noGrp="1"/>
          </p:cNvSpPr>
          <p:nvPr>
            <p:ph type="ftr" sz="quarter" idx="11"/>
          </p:nvPr>
        </p:nvSpPr>
        <p:spPr/>
        <p:txBody>
          <a:bodyPr/>
          <a:lstStyle/>
          <a:p>
            <a:r>
              <a:rPr lang="en-US"/>
              <a:t>Gabriele Carcassi - University of Michigan</a:t>
            </a:r>
          </a:p>
        </p:txBody>
      </p:sp>
      <p:sp>
        <p:nvSpPr>
          <p:cNvPr id="3" name="Slide Number Placeholder 2">
            <a:extLst>
              <a:ext uri="{FF2B5EF4-FFF2-40B4-BE49-F238E27FC236}">
                <a16:creationId xmlns:a16="http://schemas.microsoft.com/office/drawing/2014/main" id="{CCBCE4D4-6651-AC02-8A0D-0694016B5FAC}"/>
              </a:ext>
            </a:extLst>
          </p:cNvPr>
          <p:cNvSpPr>
            <a:spLocks noGrp="1"/>
          </p:cNvSpPr>
          <p:nvPr>
            <p:ph type="sldNum" sz="quarter" idx="12"/>
          </p:nvPr>
        </p:nvSpPr>
        <p:spPr/>
        <p:txBody>
          <a:bodyPr/>
          <a:lstStyle/>
          <a:p>
            <a:fld id="{F47845EA-7733-40EE-B074-20032348B727}" type="slidenum">
              <a:rPr lang="en-US" smtClean="0"/>
              <a:t>3</a:t>
            </a:fld>
            <a:endParaRPr lang="en-US"/>
          </a:p>
        </p:txBody>
      </p:sp>
      <p:sp>
        <p:nvSpPr>
          <p:cNvPr id="4" name="TextBox 3">
            <a:extLst>
              <a:ext uri="{FF2B5EF4-FFF2-40B4-BE49-F238E27FC236}">
                <a16:creationId xmlns:a16="http://schemas.microsoft.com/office/drawing/2014/main" id="{DF3257EB-8EF7-4DEC-5277-147FD3FB0482}"/>
              </a:ext>
            </a:extLst>
          </p:cNvPr>
          <p:cNvSpPr txBox="1"/>
          <p:nvPr/>
        </p:nvSpPr>
        <p:spPr>
          <a:xfrm>
            <a:off x="1061699" y="347570"/>
            <a:ext cx="10437473" cy="646331"/>
          </a:xfrm>
          <a:prstGeom prst="rect">
            <a:avLst/>
          </a:prstGeom>
          <a:noFill/>
        </p:spPr>
        <p:txBody>
          <a:bodyPr wrap="none" rtlCol="0">
            <a:spAutoFit/>
          </a:bodyPr>
          <a:lstStyle/>
          <a:p>
            <a:r>
              <a:rPr lang="en-US" sz="3600" dirty="0"/>
              <a:t>What Does it Mean For Formulations to be Equivalent?</a:t>
            </a:r>
          </a:p>
        </p:txBody>
      </p:sp>
      <p:sp>
        <p:nvSpPr>
          <p:cNvPr id="5" name="TextBox 4">
            <a:extLst>
              <a:ext uri="{FF2B5EF4-FFF2-40B4-BE49-F238E27FC236}">
                <a16:creationId xmlns:a16="http://schemas.microsoft.com/office/drawing/2014/main" id="{84411310-8767-0AC7-5462-3186E70CA09D}"/>
              </a:ext>
            </a:extLst>
          </p:cNvPr>
          <p:cNvSpPr txBox="1"/>
          <p:nvPr/>
        </p:nvSpPr>
        <p:spPr>
          <a:xfrm>
            <a:off x="376327" y="1938912"/>
            <a:ext cx="5809436" cy="2610843"/>
          </a:xfrm>
          <a:prstGeom prst="rect">
            <a:avLst/>
          </a:prstGeom>
          <a:noFill/>
        </p:spPr>
        <p:txBody>
          <a:bodyPr wrap="square" rtlCol="0">
            <a:spAutoFit/>
          </a:bodyPr>
          <a:lstStyle/>
          <a:p>
            <a:pPr>
              <a:lnSpc>
                <a:spcPct val="150000"/>
              </a:lnSpc>
            </a:pPr>
            <a:r>
              <a:rPr lang="en-US" sz="2800" dirty="0"/>
              <a:t>We will consider two formulations equivalent if any system that can be described in one can be described in the other and vice-versa</a:t>
            </a:r>
          </a:p>
        </p:txBody>
      </p:sp>
      <p:sp>
        <p:nvSpPr>
          <p:cNvPr id="6" name="Oval 5">
            <a:extLst>
              <a:ext uri="{FF2B5EF4-FFF2-40B4-BE49-F238E27FC236}">
                <a16:creationId xmlns:a16="http://schemas.microsoft.com/office/drawing/2014/main" id="{0DF76897-1698-A3B6-0E77-1E7B988E280C}"/>
              </a:ext>
            </a:extLst>
          </p:cNvPr>
          <p:cNvSpPr/>
          <p:nvPr/>
        </p:nvSpPr>
        <p:spPr>
          <a:xfrm>
            <a:off x="7156615" y="1914983"/>
            <a:ext cx="1405053" cy="2118732"/>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2C43FAD-824C-6B91-0F94-05FEE289BD01}"/>
              </a:ext>
            </a:extLst>
          </p:cNvPr>
          <p:cNvSpPr/>
          <p:nvPr/>
        </p:nvSpPr>
        <p:spPr>
          <a:xfrm>
            <a:off x="9185020" y="1914983"/>
            <a:ext cx="1405053" cy="2118732"/>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ECF6D89-F291-2818-F4F7-AEB54ABB9E3F}"/>
              </a:ext>
            </a:extLst>
          </p:cNvPr>
          <p:cNvSpPr txBox="1"/>
          <p:nvPr/>
        </p:nvSpPr>
        <p:spPr>
          <a:xfrm>
            <a:off x="7238156" y="1300742"/>
            <a:ext cx="1217256" cy="369332"/>
          </a:xfrm>
          <a:prstGeom prst="rect">
            <a:avLst/>
          </a:prstGeom>
          <a:noFill/>
        </p:spPr>
        <p:txBody>
          <a:bodyPr wrap="none" rtlCol="0">
            <a:spAutoFit/>
          </a:bodyPr>
          <a:lstStyle/>
          <a:p>
            <a:r>
              <a:rPr lang="en-US" dirty="0"/>
              <a:t>Newtonian</a:t>
            </a:r>
          </a:p>
        </p:txBody>
      </p:sp>
      <p:sp>
        <p:nvSpPr>
          <p:cNvPr id="10" name="TextBox 9">
            <a:extLst>
              <a:ext uri="{FF2B5EF4-FFF2-40B4-BE49-F238E27FC236}">
                <a16:creationId xmlns:a16="http://schemas.microsoft.com/office/drawing/2014/main" id="{7707DE03-10C7-F45F-A8A4-0B0A82622FF0}"/>
              </a:ext>
            </a:extLst>
          </p:cNvPr>
          <p:cNvSpPr txBox="1"/>
          <p:nvPr/>
        </p:nvSpPr>
        <p:spPr>
          <a:xfrm>
            <a:off x="9220857" y="1269776"/>
            <a:ext cx="1333378" cy="369332"/>
          </a:xfrm>
          <a:prstGeom prst="rect">
            <a:avLst/>
          </a:prstGeom>
          <a:noFill/>
        </p:spPr>
        <p:txBody>
          <a:bodyPr wrap="none" rtlCol="0">
            <a:spAutoFit/>
          </a:bodyPr>
          <a:lstStyle/>
          <a:p>
            <a:r>
              <a:rPr lang="en-US" dirty="0"/>
              <a:t>Hamiltonian</a:t>
            </a: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FA99D3EC-0276-6126-E8E4-7B4082DF5160}"/>
                  </a:ext>
                </a:extLst>
              </p:cNvPr>
              <p:cNvSpPr txBox="1"/>
              <p:nvPr/>
            </p:nvSpPr>
            <p:spPr>
              <a:xfrm>
                <a:off x="7684635" y="2109752"/>
                <a:ext cx="428090"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𝑥</m:t>
                          </m:r>
                        </m:sub>
                      </m:sSub>
                    </m:oMath>
                  </m:oMathPara>
                </a14:m>
                <a:endParaRPr lang="en-US" dirty="0"/>
              </a:p>
            </p:txBody>
          </p:sp>
        </mc:Choice>
        <mc:Fallback>
          <p:sp>
            <p:nvSpPr>
              <p:cNvPr id="11" name="TextBox 10">
                <a:extLst>
                  <a:ext uri="{FF2B5EF4-FFF2-40B4-BE49-F238E27FC236}">
                    <a16:creationId xmlns:a16="http://schemas.microsoft.com/office/drawing/2014/main" id="{FA99D3EC-0276-6126-E8E4-7B4082DF5160}"/>
                  </a:ext>
                </a:extLst>
              </p:cNvPr>
              <p:cNvSpPr txBox="1">
                <a:spLocks noRot="1" noChangeAspect="1" noMove="1" noResize="1" noEditPoints="1" noAdjustHandles="1" noChangeArrowheads="1" noChangeShapeType="1" noTextEdit="1"/>
              </p:cNvSpPr>
              <p:nvPr/>
            </p:nvSpPr>
            <p:spPr>
              <a:xfrm>
                <a:off x="7684635" y="2109752"/>
                <a:ext cx="428090"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22772604-C131-300F-4C3E-6AABF01AAFD0}"/>
                  </a:ext>
                </a:extLst>
              </p:cNvPr>
              <p:cNvSpPr txBox="1"/>
              <p:nvPr/>
            </p:nvSpPr>
            <p:spPr>
              <a:xfrm>
                <a:off x="9728688" y="2103573"/>
                <a:ext cx="317716"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𝑥</m:t>
                          </m:r>
                        </m:sub>
                      </m:sSub>
                    </m:oMath>
                  </m:oMathPara>
                </a14:m>
                <a:endParaRPr lang="en-US" dirty="0"/>
              </a:p>
            </p:txBody>
          </p:sp>
        </mc:Choice>
        <mc:Fallback>
          <p:sp>
            <p:nvSpPr>
              <p:cNvPr id="15" name="TextBox 14">
                <a:extLst>
                  <a:ext uri="{FF2B5EF4-FFF2-40B4-BE49-F238E27FC236}">
                    <a16:creationId xmlns:a16="http://schemas.microsoft.com/office/drawing/2014/main" id="{22772604-C131-300F-4C3E-6AABF01AAFD0}"/>
                  </a:ext>
                </a:extLst>
              </p:cNvPr>
              <p:cNvSpPr txBox="1">
                <a:spLocks noRot="1" noChangeAspect="1" noMove="1" noResize="1" noEditPoints="1" noAdjustHandles="1" noChangeArrowheads="1" noChangeShapeType="1" noTextEdit="1"/>
              </p:cNvSpPr>
              <p:nvPr/>
            </p:nvSpPr>
            <p:spPr>
              <a:xfrm>
                <a:off x="9728688" y="2103573"/>
                <a:ext cx="317716" cy="369332"/>
              </a:xfrm>
              <a:prstGeom prst="rect">
                <a:avLst/>
              </a:prstGeom>
              <a:blipFill>
                <a:blip r:embed="rId4"/>
                <a:stretch>
                  <a:fillRect r="-1923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D19E3376-ED6A-2564-43DA-C724013D0AAE}"/>
                  </a:ext>
                </a:extLst>
              </p:cNvPr>
              <p:cNvSpPr txBox="1"/>
              <p:nvPr/>
            </p:nvSpPr>
            <p:spPr>
              <a:xfrm>
                <a:off x="9713040" y="2665764"/>
                <a:ext cx="317716" cy="39126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𝑦</m:t>
                          </m:r>
                        </m:sub>
                      </m:sSub>
                    </m:oMath>
                  </m:oMathPara>
                </a14:m>
                <a:endParaRPr lang="en-US" dirty="0"/>
              </a:p>
            </p:txBody>
          </p:sp>
        </mc:Choice>
        <mc:Fallback>
          <p:sp>
            <p:nvSpPr>
              <p:cNvPr id="16" name="TextBox 15">
                <a:extLst>
                  <a:ext uri="{FF2B5EF4-FFF2-40B4-BE49-F238E27FC236}">
                    <a16:creationId xmlns:a16="http://schemas.microsoft.com/office/drawing/2014/main" id="{D19E3376-ED6A-2564-43DA-C724013D0AAE}"/>
                  </a:ext>
                </a:extLst>
              </p:cNvPr>
              <p:cNvSpPr txBox="1">
                <a:spLocks noRot="1" noChangeAspect="1" noMove="1" noResize="1" noEditPoints="1" noAdjustHandles="1" noChangeArrowheads="1" noChangeShapeType="1" noTextEdit="1"/>
              </p:cNvSpPr>
              <p:nvPr/>
            </p:nvSpPr>
            <p:spPr>
              <a:xfrm>
                <a:off x="9713040" y="2665764"/>
                <a:ext cx="317716" cy="391261"/>
              </a:xfrm>
              <a:prstGeom prst="rect">
                <a:avLst/>
              </a:prstGeom>
              <a:blipFill>
                <a:blip r:embed="rId5"/>
                <a:stretch>
                  <a:fillRect r="-30769" b="-312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0610558A-E843-FC46-9F59-41FFCAE442ED}"/>
                  </a:ext>
                </a:extLst>
              </p:cNvPr>
              <p:cNvSpPr txBox="1"/>
              <p:nvPr/>
            </p:nvSpPr>
            <p:spPr>
              <a:xfrm>
                <a:off x="9713040" y="3244334"/>
                <a:ext cx="317716"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𝑧</m:t>
                          </m:r>
                        </m:sub>
                      </m:sSub>
                    </m:oMath>
                  </m:oMathPara>
                </a14:m>
                <a:endParaRPr lang="en-US" dirty="0"/>
              </a:p>
            </p:txBody>
          </p:sp>
        </mc:Choice>
        <mc:Fallback>
          <p:sp>
            <p:nvSpPr>
              <p:cNvPr id="17" name="TextBox 16">
                <a:extLst>
                  <a:ext uri="{FF2B5EF4-FFF2-40B4-BE49-F238E27FC236}">
                    <a16:creationId xmlns:a16="http://schemas.microsoft.com/office/drawing/2014/main" id="{0610558A-E843-FC46-9F59-41FFCAE442ED}"/>
                  </a:ext>
                </a:extLst>
              </p:cNvPr>
              <p:cNvSpPr txBox="1">
                <a:spLocks noRot="1" noChangeAspect="1" noMove="1" noResize="1" noEditPoints="1" noAdjustHandles="1" noChangeArrowheads="1" noChangeShapeType="1" noTextEdit="1"/>
              </p:cNvSpPr>
              <p:nvPr/>
            </p:nvSpPr>
            <p:spPr>
              <a:xfrm>
                <a:off x="9713040" y="3244334"/>
                <a:ext cx="317716" cy="369332"/>
              </a:xfrm>
              <a:prstGeom prst="rect">
                <a:avLst/>
              </a:prstGeom>
              <a:blipFill>
                <a:blip r:embed="rId6"/>
                <a:stretch>
                  <a:fillRect r="-19231"/>
                </a:stretch>
              </a:blipFill>
            </p:spPr>
            <p:txBody>
              <a:bodyPr/>
              <a:lstStyle/>
              <a:p>
                <a:r>
                  <a:rPr lang="en-US">
                    <a:noFill/>
                  </a:rPr>
                  <a:t> </a:t>
                </a:r>
              </a:p>
            </p:txBody>
          </p:sp>
        </mc:Fallback>
      </mc:AlternateContent>
      <p:cxnSp>
        <p:nvCxnSpPr>
          <p:cNvPr id="20" name="Straight Arrow Connector 19">
            <a:extLst>
              <a:ext uri="{FF2B5EF4-FFF2-40B4-BE49-F238E27FC236}">
                <a16:creationId xmlns:a16="http://schemas.microsoft.com/office/drawing/2014/main" id="{4DCC20B4-5943-6277-F340-524885295230}"/>
              </a:ext>
            </a:extLst>
          </p:cNvPr>
          <p:cNvCxnSpPr>
            <a:cxnSpLocks/>
            <a:stCxn id="11" idx="3"/>
            <a:endCxn id="15" idx="1"/>
          </p:cNvCxnSpPr>
          <p:nvPr/>
        </p:nvCxnSpPr>
        <p:spPr>
          <a:xfrm flipV="1">
            <a:off x="8112725" y="2288239"/>
            <a:ext cx="1615963" cy="6179"/>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C4F3D31-E824-8A47-3109-6907426F66BF}"/>
              </a:ext>
            </a:extLst>
          </p:cNvPr>
          <p:cNvCxnSpPr>
            <a:cxnSpLocks/>
            <a:stCxn id="8" idx="3"/>
            <a:endCxn id="16" idx="1"/>
          </p:cNvCxnSpPr>
          <p:nvPr/>
        </p:nvCxnSpPr>
        <p:spPr>
          <a:xfrm>
            <a:off x="8062321" y="2861395"/>
            <a:ext cx="1650719" cy="0"/>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E1314B2-0669-37F5-BC6F-A17AB4180234}"/>
              </a:ext>
            </a:extLst>
          </p:cNvPr>
          <p:cNvCxnSpPr>
            <a:cxnSpLocks/>
            <a:stCxn id="19" idx="3"/>
            <a:endCxn id="17" idx="1"/>
          </p:cNvCxnSpPr>
          <p:nvPr/>
        </p:nvCxnSpPr>
        <p:spPr>
          <a:xfrm>
            <a:off x="8097077" y="3429000"/>
            <a:ext cx="1615963" cy="0"/>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9A17EBBD-2AE2-5AC5-CDB4-4EFDE141E762}"/>
                  </a:ext>
                </a:extLst>
              </p:cNvPr>
              <p:cNvSpPr txBox="1"/>
              <p:nvPr/>
            </p:nvSpPr>
            <p:spPr>
              <a:xfrm>
                <a:off x="7649879" y="2665764"/>
                <a:ext cx="412442" cy="39126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𝑦</m:t>
                          </m:r>
                        </m:sub>
                      </m:sSub>
                    </m:oMath>
                  </m:oMathPara>
                </a14:m>
                <a:endParaRPr lang="en-US" dirty="0"/>
              </a:p>
            </p:txBody>
          </p:sp>
        </mc:Choice>
        <mc:Fallback>
          <p:sp>
            <p:nvSpPr>
              <p:cNvPr id="8" name="TextBox 7">
                <a:extLst>
                  <a:ext uri="{FF2B5EF4-FFF2-40B4-BE49-F238E27FC236}">
                    <a16:creationId xmlns:a16="http://schemas.microsoft.com/office/drawing/2014/main" id="{9A17EBBD-2AE2-5AC5-CDB4-4EFDE141E762}"/>
                  </a:ext>
                </a:extLst>
              </p:cNvPr>
              <p:cNvSpPr txBox="1">
                <a:spLocks noRot="1" noChangeAspect="1" noMove="1" noResize="1" noEditPoints="1" noAdjustHandles="1" noChangeArrowheads="1" noChangeShapeType="1" noTextEdit="1"/>
              </p:cNvSpPr>
              <p:nvPr/>
            </p:nvSpPr>
            <p:spPr>
              <a:xfrm>
                <a:off x="7649879" y="2665764"/>
                <a:ext cx="412442" cy="391261"/>
              </a:xfrm>
              <a:prstGeom prst="rect">
                <a:avLst/>
              </a:prstGeom>
              <a:blipFill>
                <a:blip r:embed="rId7"/>
                <a:stretch>
                  <a:fillRect b="-312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DCDCE172-8E50-F516-E3B2-D96FC19DF931}"/>
                  </a:ext>
                </a:extLst>
              </p:cNvPr>
              <p:cNvSpPr txBox="1"/>
              <p:nvPr/>
            </p:nvSpPr>
            <p:spPr>
              <a:xfrm>
                <a:off x="7684635" y="3244334"/>
                <a:ext cx="412442"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𝑧</m:t>
                          </m:r>
                        </m:sub>
                      </m:sSub>
                    </m:oMath>
                  </m:oMathPara>
                </a14:m>
                <a:endParaRPr lang="en-US" dirty="0"/>
              </a:p>
            </p:txBody>
          </p:sp>
        </mc:Choice>
        <mc:Fallback>
          <p:sp>
            <p:nvSpPr>
              <p:cNvPr id="19" name="TextBox 18">
                <a:extLst>
                  <a:ext uri="{FF2B5EF4-FFF2-40B4-BE49-F238E27FC236}">
                    <a16:creationId xmlns:a16="http://schemas.microsoft.com/office/drawing/2014/main" id="{DCDCE172-8E50-F516-E3B2-D96FC19DF931}"/>
                  </a:ext>
                </a:extLst>
              </p:cNvPr>
              <p:cNvSpPr txBox="1">
                <a:spLocks noRot="1" noChangeAspect="1" noMove="1" noResize="1" noEditPoints="1" noAdjustHandles="1" noChangeArrowheads="1" noChangeShapeType="1" noTextEdit="1"/>
              </p:cNvSpPr>
              <p:nvPr/>
            </p:nvSpPr>
            <p:spPr>
              <a:xfrm>
                <a:off x="7684635" y="3244334"/>
                <a:ext cx="412442" cy="369332"/>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50337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E317FA4-C0AC-32CF-6606-FFE9AA503500}"/>
              </a:ext>
            </a:extLst>
          </p:cNvPr>
          <p:cNvSpPr>
            <a:spLocks noGrp="1"/>
          </p:cNvSpPr>
          <p:nvPr>
            <p:ph type="ftr" sz="quarter" idx="11"/>
          </p:nvPr>
        </p:nvSpPr>
        <p:spPr/>
        <p:txBody>
          <a:bodyPr/>
          <a:lstStyle/>
          <a:p>
            <a:r>
              <a:rPr lang="en-US"/>
              <a:t>Gabriele Carcassi - University of Michigan</a:t>
            </a:r>
          </a:p>
        </p:txBody>
      </p:sp>
      <p:sp>
        <p:nvSpPr>
          <p:cNvPr id="3" name="Slide Number Placeholder 2">
            <a:extLst>
              <a:ext uri="{FF2B5EF4-FFF2-40B4-BE49-F238E27FC236}">
                <a16:creationId xmlns:a16="http://schemas.microsoft.com/office/drawing/2014/main" id="{8C018ACC-C9A2-92B5-BDDC-3D39279A24AC}"/>
              </a:ext>
            </a:extLst>
          </p:cNvPr>
          <p:cNvSpPr>
            <a:spLocks noGrp="1"/>
          </p:cNvSpPr>
          <p:nvPr>
            <p:ph type="sldNum" sz="quarter" idx="12"/>
          </p:nvPr>
        </p:nvSpPr>
        <p:spPr/>
        <p:txBody>
          <a:bodyPr/>
          <a:lstStyle/>
          <a:p>
            <a:fld id="{F47845EA-7733-40EE-B074-20032348B727}" type="slidenum">
              <a:rPr lang="en-US" smtClean="0"/>
              <a:t>4</a:t>
            </a:fld>
            <a:endParaRPr lang="en-US"/>
          </a:p>
        </p:txBody>
      </p:sp>
      <p:sp>
        <p:nvSpPr>
          <p:cNvPr id="4" name="TextBox 3">
            <a:extLst>
              <a:ext uri="{FF2B5EF4-FFF2-40B4-BE49-F238E27FC236}">
                <a16:creationId xmlns:a16="http://schemas.microsoft.com/office/drawing/2014/main" id="{7D4B2A6B-15AC-4B61-7D92-8404D9AC16AB}"/>
              </a:ext>
            </a:extLst>
          </p:cNvPr>
          <p:cNvSpPr txBox="1"/>
          <p:nvPr/>
        </p:nvSpPr>
        <p:spPr>
          <a:xfrm>
            <a:off x="348829" y="146062"/>
            <a:ext cx="4932298" cy="523220"/>
          </a:xfrm>
          <a:prstGeom prst="rect">
            <a:avLst/>
          </a:prstGeom>
          <a:noFill/>
        </p:spPr>
        <p:txBody>
          <a:bodyPr wrap="square" rtlCol="0">
            <a:spAutoFit/>
          </a:bodyPr>
          <a:lstStyle/>
          <a:p>
            <a:r>
              <a:rPr lang="en-US" sz="2800" dirty="0"/>
              <a:t>Newtonian Mechanics:</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970E47D5-035C-A5F8-E789-63B40D0D04DA}"/>
                  </a:ext>
                </a:extLst>
              </p:cNvPr>
              <p:cNvSpPr txBox="1"/>
              <p:nvPr/>
            </p:nvSpPr>
            <p:spPr>
              <a:xfrm>
                <a:off x="2355759" y="1196926"/>
                <a:ext cx="5199729" cy="404983"/>
              </a:xfrm>
              <a:prstGeom prst="rect">
                <a:avLst/>
              </a:prstGeom>
              <a:noFill/>
            </p:spPr>
            <p:txBody>
              <a:bodyPr wrap="square" rtlCol="0">
                <a:spAutoFit/>
              </a:bodyPr>
              <a:lstStyle/>
              <a:p>
                <a:pPr/>
                <a:r>
                  <a:rPr lang="en-US" dirty="0"/>
                  <a:t>Evolution of the system: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𝐹</m:t>
                        </m:r>
                      </m:e>
                      <m:sup>
                        <m:r>
                          <a:rPr lang="en-US" b="0" i="1" smtClean="0">
                            <a:latin typeface="Cambria Math" panose="02040503050406030204" pitchFamily="18" charset="0"/>
                          </a:rPr>
                          <m:t>𝑖</m:t>
                        </m:r>
                      </m:sup>
                    </m:sSup>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𝑗</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𝑘</m:t>
                            </m:r>
                          </m:sup>
                        </m:sSup>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𝑡</m:t>
                        </m:r>
                      </m:sub>
                    </m:sSub>
                    <m:r>
                      <a:rPr lang="en-US" i="1">
                        <a:latin typeface="Cambria Math" panose="02040503050406030204" pitchFamily="18" charset="0"/>
                      </a:rPr>
                      <m:t>𝑚</m:t>
                    </m:r>
                    <m:sSup>
                      <m:sSupPr>
                        <m:ctrlPr>
                          <a:rPr lang="en-US" i="1">
                            <a:latin typeface="Cambria Math" panose="02040503050406030204" pitchFamily="18" charset="0"/>
                          </a:rPr>
                        </m:ctrlPr>
                      </m:sSupPr>
                      <m:e>
                        <m:r>
                          <a:rPr lang="en-US" i="1">
                            <a:latin typeface="Cambria Math" panose="02040503050406030204" pitchFamily="18" charset="0"/>
                          </a:rPr>
                          <m:t>𝑣</m:t>
                        </m:r>
                      </m:e>
                      <m:sup>
                        <m:r>
                          <a:rPr lang="en-US" i="1">
                            <a:latin typeface="Cambria Math" panose="02040503050406030204" pitchFamily="18" charset="0"/>
                          </a:rPr>
                          <m:t>𝑖</m:t>
                        </m:r>
                      </m:sup>
                    </m:sSup>
                  </m:oMath>
                </a14:m>
                <a:endParaRPr lang="en-US" dirty="0"/>
              </a:p>
            </p:txBody>
          </p:sp>
        </mc:Choice>
        <mc:Fallback>
          <p:sp>
            <p:nvSpPr>
              <p:cNvPr id="5" name="TextBox 4">
                <a:extLst>
                  <a:ext uri="{FF2B5EF4-FFF2-40B4-BE49-F238E27FC236}">
                    <a16:creationId xmlns:a16="http://schemas.microsoft.com/office/drawing/2014/main" id="{970E47D5-035C-A5F8-E789-63B40D0D04DA}"/>
                  </a:ext>
                </a:extLst>
              </p:cNvPr>
              <p:cNvSpPr txBox="1">
                <a:spLocks noRot="1" noChangeAspect="1" noMove="1" noResize="1" noEditPoints="1" noAdjustHandles="1" noChangeArrowheads="1" noChangeShapeType="1" noTextEdit="1"/>
              </p:cNvSpPr>
              <p:nvPr/>
            </p:nvSpPr>
            <p:spPr>
              <a:xfrm>
                <a:off x="2355759" y="1196926"/>
                <a:ext cx="5199729" cy="404983"/>
              </a:xfrm>
              <a:prstGeom prst="rect">
                <a:avLst/>
              </a:prstGeom>
              <a:blipFill>
                <a:blip r:embed="rId3"/>
                <a:stretch>
                  <a:fillRect l="-976" b="-1818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6866F74B-13EA-4147-59B6-7DA70CB9462F}"/>
                  </a:ext>
                </a:extLst>
              </p:cNvPr>
              <p:cNvSpPr txBox="1"/>
              <p:nvPr/>
            </p:nvSpPr>
            <p:spPr>
              <a:xfrm>
                <a:off x="4547878" y="5418265"/>
                <a:ext cx="1445396" cy="43332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𝑡</m:t>
                          </m:r>
                        </m:sub>
                      </m:sSub>
                      <m:sSup>
                        <m:sSupPr>
                          <m:ctrlPr>
                            <a:rPr lang="en-US" i="1" smtClean="0">
                              <a:latin typeface="Cambria Math" panose="02040503050406030204" pitchFamily="18" charset="0"/>
                            </a:rPr>
                          </m:ctrlPr>
                        </m:sSupPr>
                        <m:e>
                          <m:r>
                            <a:rPr lang="en-US" b="0" i="1" smtClean="0">
                              <a:latin typeface="Cambria Math" panose="02040503050406030204" pitchFamily="18" charset="0"/>
                            </a:rPr>
                            <m:t>𝑞</m:t>
                          </m:r>
                        </m:e>
                        <m:sup>
                          <m:r>
                            <a:rPr lang="en-US" b="0" i="1" smtClean="0">
                              <a:latin typeface="Cambria Math" panose="02040503050406030204" pitchFamily="18" charset="0"/>
                            </a:rPr>
                            <m:t>𝑖</m:t>
                          </m:r>
                        </m:sup>
                      </m:sSup>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e>
                        <m:sub>
                          <m:sSup>
                            <m:sSupPr>
                              <m:ctrlPr>
                                <a:rPr lang="en-US" i="1">
                                  <a:latin typeface="Cambria Math" panose="02040503050406030204" pitchFamily="18" charset="0"/>
                                </a:rPr>
                              </m:ctrlPr>
                            </m:sSupPr>
                            <m:e>
                              <m:r>
                                <a:rPr lang="en-US" b="0" i="1" smtClean="0">
                                  <a:latin typeface="Cambria Math" panose="02040503050406030204" pitchFamily="18" charset="0"/>
                                </a:rPr>
                                <m:t>𝑝</m:t>
                              </m:r>
                            </m:e>
                            <m:sup>
                              <m:r>
                                <a:rPr lang="en-US" i="1">
                                  <a:latin typeface="Cambria Math" panose="02040503050406030204" pitchFamily="18" charset="0"/>
                                </a:rPr>
                                <m:t>𝑖</m:t>
                              </m:r>
                            </m:sup>
                          </m:sSup>
                        </m:sub>
                      </m:sSub>
                      <m:r>
                        <a:rPr lang="en-US" b="0" i="1" smtClean="0">
                          <a:latin typeface="Cambria Math" panose="02040503050406030204" pitchFamily="18" charset="0"/>
                        </a:rPr>
                        <m:t>𝐻</m:t>
                      </m:r>
                    </m:oMath>
                  </m:oMathPara>
                </a14:m>
                <a:endParaRPr lang="en-US" dirty="0"/>
              </a:p>
            </p:txBody>
          </p:sp>
        </mc:Choice>
        <mc:Fallback>
          <p:sp>
            <p:nvSpPr>
              <p:cNvPr id="6" name="TextBox 5">
                <a:extLst>
                  <a:ext uri="{FF2B5EF4-FFF2-40B4-BE49-F238E27FC236}">
                    <a16:creationId xmlns:a16="http://schemas.microsoft.com/office/drawing/2014/main" id="{6866F74B-13EA-4147-59B6-7DA70CB9462F}"/>
                  </a:ext>
                </a:extLst>
              </p:cNvPr>
              <p:cNvSpPr txBox="1">
                <a:spLocks noRot="1" noChangeAspect="1" noMove="1" noResize="1" noEditPoints="1" noAdjustHandles="1" noChangeArrowheads="1" noChangeShapeType="1" noTextEdit="1"/>
              </p:cNvSpPr>
              <p:nvPr/>
            </p:nvSpPr>
            <p:spPr>
              <a:xfrm>
                <a:off x="4547878" y="5418265"/>
                <a:ext cx="1445396" cy="433324"/>
              </a:xfrm>
              <a:prstGeom prst="rect">
                <a:avLst/>
              </a:prstGeom>
              <a:blipFill>
                <a:blip r:embed="rId4"/>
                <a:stretch>
                  <a:fillRect b="-285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BE2808A8-A08C-1206-1BBC-E1752B95FC0F}"/>
                  </a:ext>
                </a:extLst>
              </p:cNvPr>
              <p:cNvSpPr txBox="1"/>
              <p:nvPr/>
            </p:nvSpPr>
            <p:spPr>
              <a:xfrm>
                <a:off x="3139611" y="3047731"/>
                <a:ext cx="6463693" cy="387607"/>
              </a:xfrm>
              <a:prstGeom prst="rect">
                <a:avLst/>
              </a:prstGeom>
              <a:noFill/>
            </p:spPr>
            <p:txBody>
              <a:bodyPr wrap="none" rtlCol="0">
                <a:spAutoFit/>
              </a:bodyPr>
              <a:lstStyle/>
              <a:p>
                <a:pPr/>
                <a:r>
                  <a:rPr lang="en-US" dirty="0"/>
                  <a:t>Evolution of the system: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m:t>
                        </m:r>
                      </m:e>
                      <m:sub>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𝑖</m:t>
                            </m:r>
                          </m:sup>
                        </m:sSup>
                      </m:sub>
                    </m:sSub>
                    <m:r>
                      <a:rPr lang="en-US" b="0" i="1" smtClean="0">
                        <a:latin typeface="Cambria Math" panose="02040503050406030204" pitchFamily="18" charset="0"/>
                      </a:rPr>
                      <m:t>𝐿</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𝑡</m:t>
                        </m:r>
                      </m:sub>
                    </m:sSub>
                    <m:sSub>
                      <m:sSubPr>
                        <m:ctrlPr>
                          <a:rPr lang="en-US" b="0" i="1" smtClean="0">
                            <a:latin typeface="Cambria Math" panose="02040503050406030204" pitchFamily="18" charset="0"/>
                          </a:rPr>
                        </m:ctrlPr>
                      </m:sSubPr>
                      <m:e>
                        <m:r>
                          <a:rPr lang="en-US" i="1">
                            <a:latin typeface="Cambria Math" panose="02040503050406030204" pitchFamily="18" charset="0"/>
                          </a:rPr>
                          <m:t>𝜕</m:t>
                        </m:r>
                      </m:e>
                      <m:sub>
                        <m:sSup>
                          <m:sSupPr>
                            <m:ctrlPr>
                              <a:rPr lang="en-US" b="0"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𝑖</m:t>
                            </m:r>
                          </m:sup>
                        </m:sSup>
                      </m:sub>
                    </m:sSub>
                    <m:r>
                      <a:rPr lang="en-US" b="0" i="1" smtClean="0">
                        <a:latin typeface="Cambria Math" panose="02040503050406030204" pitchFamily="18" charset="0"/>
                      </a:rPr>
                      <m:t>𝐿</m:t>
                    </m:r>
                  </m:oMath>
                </a14:m>
                <a:r>
                  <a:rPr lang="en-US" dirty="0"/>
                  <a:t> (Euler-Lagrange equations)</a:t>
                </a:r>
              </a:p>
            </p:txBody>
          </p:sp>
        </mc:Choice>
        <mc:Fallback>
          <p:sp>
            <p:nvSpPr>
              <p:cNvPr id="7" name="TextBox 6">
                <a:extLst>
                  <a:ext uri="{FF2B5EF4-FFF2-40B4-BE49-F238E27FC236}">
                    <a16:creationId xmlns:a16="http://schemas.microsoft.com/office/drawing/2014/main" id="{BE2808A8-A08C-1206-1BBC-E1752B95FC0F}"/>
                  </a:ext>
                </a:extLst>
              </p:cNvPr>
              <p:cNvSpPr txBox="1">
                <a:spLocks noRot="1" noChangeAspect="1" noMove="1" noResize="1" noEditPoints="1" noAdjustHandles="1" noChangeArrowheads="1" noChangeShapeType="1" noTextEdit="1"/>
              </p:cNvSpPr>
              <p:nvPr/>
            </p:nvSpPr>
            <p:spPr>
              <a:xfrm>
                <a:off x="3139611" y="3047731"/>
                <a:ext cx="6463693" cy="387607"/>
              </a:xfrm>
              <a:prstGeom prst="rect">
                <a:avLst/>
              </a:prstGeom>
              <a:blipFill>
                <a:blip r:embed="rId5"/>
                <a:stretch>
                  <a:fillRect l="-786" t="-9677" b="-19355"/>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E647B428-45B2-8A86-6E10-689826164558}"/>
              </a:ext>
            </a:extLst>
          </p:cNvPr>
          <p:cNvSpPr txBox="1"/>
          <p:nvPr/>
        </p:nvSpPr>
        <p:spPr>
          <a:xfrm>
            <a:off x="348829" y="1719221"/>
            <a:ext cx="4932298" cy="523220"/>
          </a:xfrm>
          <a:prstGeom prst="rect">
            <a:avLst/>
          </a:prstGeom>
          <a:noFill/>
        </p:spPr>
        <p:txBody>
          <a:bodyPr wrap="square" rtlCol="0">
            <a:spAutoFit/>
          </a:bodyPr>
          <a:lstStyle/>
          <a:p>
            <a:r>
              <a:rPr lang="en-US" sz="2800" dirty="0"/>
              <a:t>Lagrangian Mechanics:</a:t>
            </a:r>
          </a:p>
        </p:txBody>
      </p:sp>
      <p:sp>
        <p:nvSpPr>
          <p:cNvPr id="9" name="TextBox 8">
            <a:extLst>
              <a:ext uri="{FF2B5EF4-FFF2-40B4-BE49-F238E27FC236}">
                <a16:creationId xmlns:a16="http://schemas.microsoft.com/office/drawing/2014/main" id="{38E6CD63-D500-C8B4-7D39-E3AD55AD713A}"/>
              </a:ext>
            </a:extLst>
          </p:cNvPr>
          <p:cNvSpPr txBox="1"/>
          <p:nvPr/>
        </p:nvSpPr>
        <p:spPr>
          <a:xfrm>
            <a:off x="119730" y="3515177"/>
            <a:ext cx="4305825" cy="523220"/>
          </a:xfrm>
          <a:prstGeom prst="rect">
            <a:avLst/>
          </a:prstGeom>
          <a:noFill/>
        </p:spPr>
        <p:txBody>
          <a:bodyPr wrap="square" rtlCol="0">
            <a:spAutoFit/>
          </a:bodyPr>
          <a:lstStyle/>
          <a:p>
            <a:r>
              <a:rPr lang="en-US" sz="2800" dirty="0"/>
              <a:t>Hamiltonian Mechanics:</a:t>
            </a: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60ECD9F6-2B56-C8DF-121A-76F06A0E6077}"/>
                  </a:ext>
                </a:extLst>
              </p:cNvPr>
              <p:cNvSpPr txBox="1"/>
              <p:nvPr/>
            </p:nvSpPr>
            <p:spPr>
              <a:xfrm>
                <a:off x="6290537" y="5444412"/>
                <a:ext cx="1444883" cy="43332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𝑡</m:t>
                          </m:r>
                        </m:sub>
                      </m:sSub>
                      <m:sSup>
                        <m:sSupPr>
                          <m:ctrlPr>
                            <a:rPr lang="en-US" i="1">
                              <a:latin typeface="Cambria Math" panose="02040503050406030204" pitchFamily="18" charset="0"/>
                            </a:rPr>
                          </m:ctrlPr>
                        </m:sSupPr>
                        <m:e>
                          <m:r>
                            <a:rPr lang="en-US" i="1">
                              <a:latin typeface="Cambria Math" panose="02040503050406030204" pitchFamily="18" charset="0"/>
                            </a:rPr>
                            <m:t>𝑝</m:t>
                          </m:r>
                        </m:e>
                        <m:sup>
                          <m:r>
                            <a:rPr lang="en-US" i="1">
                              <a:latin typeface="Cambria Math" panose="02040503050406030204" pitchFamily="18" charset="0"/>
                            </a:rPr>
                            <m:t>𝑖</m:t>
                          </m:r>
                        </m:sup>
                      </m:sSup>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e>
                        <m:sub>
                          <m:sSup>
                            <m:sSupPr>
                              <m:ctrlPr>
                                <a:rPr lang="en-US" i="1">
                                  <a:latin typeface="Cambria Math" panose="02040503050406030204" pitchFamily="18" charset="0"/>
                                </a:rPr>
                              </m:ctrlPr>
                            </m:sSupPr>
                            <m:e>
                              <m:r>
                                <a:rPr lang="en-US" i="1">
                                  <a:latin typeface="Cambria Math" panose="02040503050406030204" pitchFamily="18" charset="0"/>
                                </a:rPr>
                                <m:t>𝑞</m:t>
                              </m:r>
                            </m:e>
                            <m:sup>
                              <m:r>
                                <a:rPr lang="en-US" i="1">
                                  <a:latin typeface="Cambria Math" panose="02040503050406030204" pitchFamily="18" charset="0"/>
                                </a:rPr>
                                <m:t>𝑖</m:t>
                              </m:r>
                            </m:sup>
                          </m:sSup>
                        </m:sub>
                      </m:sSub>
                      <m:r>
                        <a:rPr lang="en-US" b="0" i="1" smtClean="0">
                          <a:latin typeface="Cambria Math" panose="02040503050406030204" pitchFamily="18" charset="0"/>
                        </a:rPr>
                        <m:t>𝐻</m:t>
                      </m:r>
                    </m:oMath>
                  </m:oMathPara>
                </a14:m>
                <a:endParaRPr lang="en-US" dirty="0"/>
              </a:p>
            </p:txBody>
          </p:sp>
        </mc:Choice>
        <mc:Fallback>
          <p:sp>
            <p:nvSpPr>
              <p:cNvPr id="10" name="TextBox 9">
                <a:extLst>
                  <a:ext uri="{FF2B5EF4-FFF2-40B4-BE49-F238E27FC236}">
                    <a16:creationId xmlns:a16="http://schemas.microsoft.com/office/drawing/2014/main" id="{60ECD9F6-2B56-C8DF-121A-76F06A0E6077}"/>
                  </a:ext>
                </a:extLst>
              </p:cNvPr>
              <p:cNvSpPr txBox="1">
                <a:spLocks noRot="1" noChangeAspect="1" noMove="1" noResize="1" noEditPoints="1" noAdjustHandles="1" noChangeArrowheads="1" noChangeShapeType="1" noTextEdit="1"/>
              </p:cNvSpPr>
              <p:nvPr/>
            </p:nvSpPr>
            <p:spPr>
              <a:xfrm>
                <a:off x="6290537" y="5444412"/>
                <a:ext cx="1444883" cy="433324"/>
              </a:xfrm>
              <a:prstGeom prst="rect">
                <a:avLst/>
              </a:prstGeom>
              <a:blipFill>
                <a:blip r:embed="rId6"/>
                <a:stretch>
                  <a:fillRect b="-2857"/>
                </a:stretch>
              </a:blipFill>
            </p:spPr>
            <p:txBody>
              <a:bodyPr/>
              <a:lstStyle/>
              <a:p>
                <a:r>
                  <a:rPr lang="en-US">
                    <a:noFill/>
                  </a:rPr>
                  <a:t> </a:t>
                </a:r>
              </a:p>
            </p:txBody>
          </p:sp>
        </mc:Fallback>
      </mc:AlternateContent>
      <p:grpSp>
        <p:nvGrpSpPr>
          <p:cNvPr id="21" name="Group 20">
            <a:extLst>
              <a:ext uri="{FF2B5EF4-FFF2-40B4-BE49-F238E27FC236}">
                <a16:creationId xmlns:a16="http://schemas.microsoft.com/office/drawing/2014/main" id="{A87F4947-5883-6167-19B0-631CBC437461}"/>
              </a:ext>
            </a:extLst>
          </p:cNvPr>
          <p:cNvGrpSpPr/>
          <p:nvPr/>
        </p:nvGrpSpPr>
        <p:grpSpPr>
          <a:xfrm>
            <a:off x="9555609" y="121281"/>
            <a:ext cx="2505456" cy="1783080"/>
            <a:chOff x="1891042" y="605117"/>
            <a:chExt cx="6927923" cy="5486400"/>
          </a:xfrm>
        </p:grpSpPr>
        <p:sp>
          <p:nvSpPr>
            <p:cNvPr id="22" name="Oval 21">
              <a:extLst>
                <a:ext uri="{FF2B5EF4-FFF2-40B4-BE49-F238E27FC236}">
                  <a16:creationId xmlns:a16="http://schemas.microsoft.com/office/drawing/2014/main" id="{EFC18211-528A-60CA-2FD9-02508C440557}"/>
                </a:ext>
              </a:extLst>
            </p:cNvPr>
            <p:cNvSpPr/>
            <p:nvPr/>
          </p:nvSpPr>
          <p:spPr>
            <a:xfrm>
              <a:off x="4841525" y="2433917"/>
              <a:ext cx="3657600" cy="3657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 name="Oval 22">
              <a:extLst>
                <a:ext uri="{FF2B5EF4-FFF2-40B4-BE49-F238E27FC236}">
                  <a16:creationId xmlns:a16="http://schemas.microsoft.com/office/drawing/2014/main" id="{BBE7BA3E-1FC1-C9CC-BBED-4FD6866E3803}"/>
                </a:ext>
              </a:extLst>
            </p:cNvPr>
            <p:cNvSpPr/>
            <p:nvPr/>
          </p:nvSpPr>
          <p:spPr>
            <a:xfrm>
              <a:off x="2152990" y="2433917"/>
              <a:ext cx="3657600" cy="3657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 name="Oval 23">
              <a:extLst>
                <a:ext uri="{FF2B5EF4-FFF2-40B4-BE49-F238E27FC236}">
                  <a16:creationId xmlns:a16="http://schemas.microsoft.com/office/drawing/2014/main" id="{A6742F8C-6C03-9F06-BA11-734F4CA0905A}"/>
                </a:ext>
              </a:extLst>
            </p:cNvPr>
            <p:cNvSpPr/>
            <p:nvPr/>
          </p:nvSpPr>
          <p:spPr>
            <a:xfrm>
              <a:off x="3497258" y="605117"/>
              <a:ext cx="3657600" cy="3657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TextBox 24">
              <a:extLst>
                <a:ext uri="{FF2B5EF4-FFF2-40B4-BE49-F238E27FC236}">
                  <a16:creationId xmlns:a16="http://schemas.microsoft.com/office/drawing/2014/main" id="{04AE98C8-940A-B5D0-0328-4BC42F917B64}"/>
                </a:ext>
              </a:extLst>
            </p:cNvPr>
            <p:cNvSpPr txBox="1"/>
            <p:nvPr/>
          </p:nvSpPr>
          <p:spPr>
            <a:xfrm>
              <a:off x="3870881" y="986019"/>
              <a:ext cx="2910351" cy="1609908"/>
            </a:xfrm>
            <a:prstGeom prst="rect">
              <a:avLst/>
            </a:prstGeom>
            <a:noFill/>
          </p:spPr>
          <p:txBody>
            <a:bodyPr wrap="square" rtlCol="0">
              <a:spAutoFit/>
            </a:bodyPr>
            <a:lstStyle/>
            <a:p>
              <a:pPr algn="ctr"/>
              <a:r>
                <a:rPr lang="en-US" sz="1400" dirty="0"/>
                <a:t>Lagrangian</a:t>
              </a:r>
            </a:p>
            <a:p>
              <a:pPr algn="ctr"/>
              <a:r>
                <a:rPr lang="en-US" sz="1400" dirty="0"/>
                <a:t>Systems</a:t>
              </a:r>
            </a:p>
          </p:txBody>
        </p:sp>
        <p:sp>
          <p:nvSpPr>
            <p:cNvPr id="26" name="TextBox 25">
              <a:extLst>
                <a:ext uri="{FF2B5EF4-FFF2-40B4-BE49-F238E27FC236}">
                  <a16:creationId xmlns:a16="http://schemas.microsoft.com/office/drawing/2014/main" id="{7C780930-BC0E-633D-C67A-3CA0F116FF78}"/>
                </a:ext>
              </a:extLst>
            </p:cNvPr>
            <p:cNvSpPr txBox="1"/>
            <p:nvPr/>
          </p:nvSpPr>
          <p:spPr>
            <a:xfrm>
              <a:off x="1891042" y="3900332"/>
              <a:ext cx="3511746" cy="1806332"/>
            </a:xfrm>
            <a:prstGeom prst="rect">
              <a:avLst/>
            </a:prstGeom>
            <a:noFill/>
          </p:spPr>
          <p:txBody>
            <a:bodyPr wrap="square" rtlCol="0">
              <a:spAutoFit/>
            </a:bodyPr>
            <a:lstStyle/>
            <a:p>
              <a:pPr algn="ctr"/>
              <a:r>
                <a:rPr lang="en-US" sz="1400" dirty="0"/>
                <a:t>Newtonian</a:t>
              </a:r>
            </a:p>
            <a:p>
              <a:pPr algn="ctr"/>
              <a:r>
                <a:rPr lang="en-US" sz="1400" dirty="0"/>
                <a:t>Systems</a:t>
              </a:r>
            </a:p>
          </p:txBody>
        </p:sp>
        <p:sp>
          <p:nvSpPr>
            <p:cNvPr id="27" name="TextBox 26">
              <a:extLst>
                <a:ext uri="{FF2B5EF4-FFF2-40B4-BE49-F238E27FC236}">
                  <a16:creationId xmlns:a16="http://schemas.microsoft.com/office/drawing/2014/main" id="{855025D4-D48F-3BB0-1DD1-677959870C5E}"/>
                </a:ext>
              </a:extLst>
            </p:cNvPr>
            <p:cNvSpPr txBox="1"/>
            <p:nvPr/>
          </p:nvSpPr>
          <p:spPr>
            <a:xfrm>
              <a:off x="5469442" y="3938339"/>
              <a:ext cx="3349523" cy="1806332"/>
            </a:xfrm>
            <a:prstGeom prst="rect">
              <a:avLst/>
            </a:prstGeom>
            <a:noFill/>
          </p:spPr>
          <p:txBody>
            <a:bodyPr wrap="square" rtlCol="0">
              <a:spAutoFit/>
            </a:bodyPr>
            <a:lstStyle/>
            <a:p>
              <a:pPr algn="ctr"/>
              <a:r>
                <a:rPr lang="en-US" sz="1400" dirty="0"/>
                <a:t>Hamiltonian</a:t>
              </a:r>
            </a:p>
            <a:p>
              <a:pPr algn="ctr"/>
              <a:r>
                <a:rPr lang="en-US" sz="1400" dirty="0"/>
                <a:t>Systems</a:t>
              </a:r>
            </a:p>
          </p:txBody>
        </p:sp>
      </p:grp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32261309-4805-BC36-AE56-F05AD238DBEC}"/>
                  </a:ext>
                </a:extLst>
              </p:cNvPr>
              <p:cNvSpPr txBox="1"/>
              <p:nvPr/>
            </p:nvSpPr>
            <p:spPr>
              <a:xfrm>
                <a:off x="348829" y="659326"/>
                <a:ext cx="5583836" cy="378245"/>
              </a:xfrm>
              <a:prstGeom prst="rect">
                <a:avLst/>
              </a:prstGeom>
              <a:noFill/>
            </p:spPr>
            <p:txBody>
              <a:bodyPr wrap="none" rtlCol="0">
                <a:spAutoFit/>
              </a:bodyPr>
              <a:lstStyle/>
              <a:p>
                <a:r>
                  <a:rPr lang="en-US" dirty="0"/>
                  <a:t>State of the system is  given by position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𝑖</m:t>
                        </m:r>
                      </m:sup>
                    </m:sSup>
                  </m:oMath>
                </a14:m>
                <a:r>
                  <a:rPr lang="en-US" dirty="0"/>
                  <a:t> and velocity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𝑖</m:t>
                        </m:r>
                      </m:sup>
                    </m:sSup>
                  </m:oMath>
                </a14:m>
                <a:endParaRPr lang="en-US" dirty="0"/>
              </a:p>
            </p:txBody>
          </p:sp>
        </mc:Choice>
        <mc:Fallback>
          <p:sp>
            <p:nvSpPr>
              <p:cNvPr id="14" name="TextBox 13">
                <a:extLst>
                  <a:ext uri="{FF2B5EF4-FFF2-40B4-BE49-F238E27FC236}">
                    <a16:creationId xmlns:a16="http://schemas.microsoft.com/office/drawing/2014/main" id="{32261309-4805-BC36-AE56-F05AD238DBEC}"/>
                  </a:ext>
                </a:extLst>
              </p:cNvPr>
              <p:cNvSpPr txBox="1">
                <a:spLocks noRot="1" noChangeAspect="1" noMove="1" noResize="1" noEditPoints="1" noAdjustHandles="1" noChangeArrowheads="1" noChangeShapeType="1" noTextEdit="1"/>
              </p:cNvSpPr>
              <p:nvPr/>
            </p:nvSpPr>
            <p:spPr>
              <a:xfrm>
                <a:off x="348829" y="659326"/>
                <a:ext cx="5583836" cy="378245"/>
              </a:xfrm>
              <a:prstGeom prst="rect">
                <a:avLst/>
              </a:prstGeom>
              <a:blipFill>
                <a:blip r:embed="rId7"/>
                <a:stretch>
                  <a:fillRect l="-907" t="-3226" b="-2580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0B877F63-50C8-28E2-832E-F2ED27C1742F}"/>
                  </a:ext>
                </a:extLst>
              </p:cNvPr>
              <p:cNvSpPr txBox="1"/>
              <p:nvPr/>
            </p:nvSpPr>
            <p:spPr>
              <a:xfrm>
                <a:off x="338194" y="2469125"/>
                <a:ext cx="5530938" cy="378245"/>
              </a:xfrm>
              <a:prstGeom prst="rect">
                <a:avLst/>
              </a:prstGeom>
              <a:noFill/>
            </p:spPr>
            <p:txBody>
              <a:bodyPr wrap="none" rtlCol="0">
                <a:spAutoFit/>
              </a:bodyPr>
              <a:lstStyle/>
              <a:p>
                <a:r>
                  <a:rPr lang="en-US" dirty="0"/>
                  <a:t>State of the system is given by position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𝑖</m:t>
                        </m:r>
                      </m:sup>
                    </m:sSup>
                  </m:oMath>
                </a14:m>
                <a:r>
                  <a:rPr lang="en-US" dirty="0"/>
                  <a:t> and velocity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𝑖</m:t>
                        </m:r>
                      </m:sup>
                    </m:sSup>
                  </m:oMath>
                </a14:m>
                <a:endParaRPr lang="en-US" dirty="0"/>
              </a:p>
            </p:txBody>
          </p:sp>
        </mc:Choice>
        <mc:Fallback>
          <p:sp>
            <p:nvSpPr>
              <p:cNvPr id="15" name="TextBox 14">
                <a:extLst>
                  <a:ext uri="{FF2B5EF4-FFF2-40B4-BE49-F238E27FC236}">
                    <a16:creationId xmlns:a16="http://schemas.microsoft.com/office/drawing/2014/main" id="{0B877F63-50C8-28E2-832E-F2ED27C1742F}"/>
                  </a:ext>
                </a:extLst>
              </p:cNvPr>
              <p:cNvSpPr txBox="1">
                <a:spLocks noRot="1" noChangeAspect="1" noMove="1" noResize="1" noEditPoints="1" noAdjustHandles="1" noChangeArrowheads="1" noChangeShapeType="1" noTextEdit="1"/>
              </p:cNvSpPr>
              <p:nvPr/>
            </p:nvSpPr>
            <p:spPr>
              <a:xfrm>
                <a:off x="338194" y="2469125"/>
                <a:ext cx="5530938" cy="378245"/>
              </a:xfrm>
              <a:prstGeom prst="rect">
                <a:avLst/>
              </a:prstGeom>
              <a:blipFill>
                <a:blip r:embed="rId8"/>
                <a:stretch>
                  <a:fillRect l="-915" t="-3226" b="-2580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D68935F9-701E-B885-3E69-AF1C947E322B}"/>
                  </a:ext>
                </a:extLst>
              </p:cNvPr>
              <p:cNvSpPr txBox="1"/>
              <p:nvPr/>
            </p:nvSpPr>
            <p:spPr>
              <a:xfrm>
                <a:off x="2499674" y="4038397"/>
                <a:ext cx="6865982" cy="378245"/>
              </a:xfrm>
              <a:prstGeom prst="rect">
                <a:avLst/>
              </a:prstGeom>
              <a:noFill/>
            </p:spPr>
            <p:txBody>
              <a:bodyPr wrap="none" rtlCol="0">
                <a:spAutoFit/>
              </a:bodyPr>
              <a:lstStyle/>
              <a:p>
                <a:r>
                  <a:rPr lang="en-US" dirty="0"/>
                  <a:t>State of the system is given by position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𝑞</m:t>
                        </m:r>
                      </m:e>
                      <m:sup>
                        <m:r>
                          <a:rPr lang="en-US" b="0" i="1" smtClean="0">
                            <a:latin typeface="Cambria Math" panose="02040503050406030204" pitchFamily="18" charset="0"/>
                          </a:rPr>
                          <m:t>𝑖</m:t>
                        </m:r>
                      </m:sup>
                    </m:sSup>
                  </m:oMath>
                </a14:m>
                <a:r>
                  <a:rPr lang="en-US" dirty="0"/>
                  <a:t> and conjugate momentum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oMath>
                </a14:m>
                <a:endParaRPr lang="en-US" dirty="0"/>
              </a:p>
            </p:txBody>
          </p:sp>
        </mc:Choice>
        <mc:Fallback>
          <p:sp>
            <p:nvSpPr>
              <p:cNvPr id="16" name="TextBox 15">
                <a:extLst>
                  <a:ext uri="{FF2B5EF4-FFF2-40B4-BE49-F238E27FC236}">
                    <a16:creationId xmlns:a16="http://schemas.microsoft.com/office/drawing/2014/main" id="{D68935F9-701E-B885-3E69-AF1C947E322B}"/>
                  </a:ext>
                </a:extLst>
              </p:cNvPr>
              <p:cNvSpPr txBox="1">
                <a:spLocks noRot="1" noChangeAspect="1" noMove="1" noResize="1" noEditPoints="1" noAdjustHandles="1" noChangeArrowheads="1" noChangeShapeType="1" noTextEdit="1"/>
              </p:cNvSpPr>
              <p:nvPr/>
            </p:nvSpPr>
            <p:spPr>
              <a:xfrm>
                <a:off x="2499674" y="4038397"/>
                <a:ext cx="6865982" cy="378245"/>
              </a:xfrm>
              <a:prstGeom prst="rect">
                <a:avLst/>
              </a:prstGeom>
              <a:blipFill>
                <a:blip r:embed="rId9"/>
                <a:stretch>
                  <a:fillRect l="-738" t="-3226" b="-25806"/>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2B8818D4-9CE0-212D-C457-BB8C2728D61A}"/>
              </a:ext>
            </a:extLst>
          </p:cNvPr>
          <p:cNvSpPr txBox="1"/>
          <p:nvPr/>
        </p:nvSpPr>
        <p:spPr>
          <a:xfrm>
            <a:off x="1763066" y="5444412"/>
            <a:ext cx="2487549" cy="369332"/>
          </a:xfrm>
          <a:prstGeom prst="rect">
            <a:avLst/>
          </a:prstGeom>
          <a:noFill/>
        </p:spPr>
        <p:txBody>
          <a:bodyPr wrap="square">
            <a:spAutoFit/>
          </a:bodyPr>
          <a:lstStyle/>
          <a:p>
            <a:r>
              <a:rPr lang="en-US" dirty="0"/>
              <a:t>Evolution of the system: </a:t>
            </a:r>
          </a:p>
        </p:txBody>
      </p: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B1574DA9-8E0F-EAD6-E6F9-EE6C6C6B4C2C}"/>
                  </a:ext>
                </a:extLst>
              </p:cNvPr>
              <p:cNvSpPr txBox="1"/>
              <p:nvPr/>
            </p:nvSpPr>
            <p:spPr>
              <a:xfrm>
                <a:off x="5932665" y="655927"/>
                <a:ext cx="6106332" cy="392993"/>
              </a:xfrm>
              <a:prstGeom prst="rect">
                <a:avLst/>
              </a:prstGeom>
              <a:noFill/>
            </p:spPr>
            <p:txBody>
              <a:bodyPr wrap="square">
                <a:spAutoFit/>
              </a:bodyPr>
              <a:lstStyle/>
              <a:p>
                <a:r>
                  <a:rPr lang="en-US" dirty="0"/>
                  <a:t>Dynamics specified by: </a:t>
                </a:r>
                <a14:m>
                  <m:oMath xmlns:m="http://schemas.openxmlformats.org/officeDocument/2006/math">
                    <m:sSup>
                      <m:sSupPr>
                        <m:ctrlPr>
                          <a:rPr lang="en-US" i="1">
                            <a:latin typeface="Cambria Math" panose="02040503050406030204" pitchFamily="18" charset="0"/>
                          </a:rPr>
                        </m:ctrlPr>
                      </m:sSup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𝐹</m:t>
                            </m:r>
                          </m:e>
                          <m:sup>
                            <m:r>
                              <a:rPr lang="en-US" b="0" i="1" smtClean="0">
                                <a:latin typeface="Cambria Math" panose="02040503050406030204" pitchFamily="18" charset="0"/>
                              </a:rPr>
                              <m:t>𝑖</m:t>
                            </m:r>
                          </m:sup>
                        </m:sSup>
                        <m:r>
                          <a:rPr lang="en-US" i="1">
                            <a:latin typeface="Cambria Math" panose="02040503050406030204" pitchFamily="18" charset="0"/>
                          </a:rPr>
                          <m:t>(</m:t>
                        </m:r>
                        <m:r>
                          <a:rPr lang="en-US" i="1">
                            <a:latin typeface="Cambria Math" panose="02040503050406030204" pitchFamily="18" charset="0"/>
                          </a:rPr>
                          <m:t>𝑥</m:t>
                        </m:r>
                      </m:e>
                      <m:sup>
                        <m:r>
                          <a:rPr lang="en-US" b="0" i="1" smtClean="0">
                            <a:latin typeface="Cambria Math" panose="02040503050406030204" pitchFamily="18" charset="0"/>
                          </a:rPr>
                          <m:t>𝑗</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𝑣</m:t>
                        </m:r>
                      </m:e>
                      <m:sup>
                        <m:r>
                          <a:rPr lang="en-US" b="0" i="1" smtClean="0">
                            <a:latin typeface="Cambria Math" panose="02040503050406030204" pitchFamily="18" charset="0"/>
                          </a:rPr>
                          <m:t>𝑘</m:t>
                        </m:r>
                      </m:sup>
                    </m:sSup>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oMath>
                </a14:m>
                <a:endParaRPr lang="en-US" dirty="0"/>
              </a:p>
            </p:txBody>
          </p:sp>
        </mc:Choice>
        <mc:Fallback>
          <p:sp>
            <p:nvSpPr>
              <p:cNvPr id="20" name="TextBox 19">
                <a:extLst>
                  <a:ext uri="{FF2B5EF4-FFF2-40B4-BE49-F238E27FC236}">
                    <a16:creationId xmlns:a16="http://schemas.microsoft.com/office/drawing/2014/main" id="{B1574DA9-8E0F-EAD6-E6F9-EE6C6C6B4C2C}"/>
                  </a:ext>
                </a:extLst>
              </p:cNvPr>
              <p:cNvSpPr txBox="1">
                <a:spLocks noRot="1" noChangeAspect="1" noMove="1" noResize="1" noEditPoints="1" noAdjustHandles="1" noChangeArrowheads="1" noChangeShapeType="1" noTextEdit="1"/>
              </p:cNvSpPr>
              <p:nvPr/>
            </p:nvSpPr>
            <p:spPr>
              <a:xfrm>
                <a:off x="5932665" y="655927"/>
                <a:ext cx="6106332" cy="392993"/>
              </a:xfrm>
              <a:prstGeom prst="rect">
                <a:avLst/>
              </a:prstGeom>
              <a:blipFill>
                <a:blip r:embed="rId10"/>
                <a:stretch>
                  <a:fillRect l="-830" t="-3125" b="-2187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5D5B347E-228C-7464-E790-0F63ADE12370}"/>
                  </a:ext>
                </a:extLst>
              </p:cNvPr>
              <p:cNvSpPr txBox="1"/>
              <p:nvPr/>
            </p:nvSpPr>
            <p:spPr>
              <a:xfrm>
                <a:off x="6085668" y="2454377"/>
                <a:ext cx="6106332" cy="392993"/>
              </a:xfrm>
              <a:prstGeom prst="rect">
                <a:avLst/>
              </a:prstGeom>
              <a:noFill/>
            </p:spPr>
            <p:txBody>
              <a:bodyPr wrap="square">
                <a:spAutoFit/>
              </a:bodyPr>
              <a:lstStyle/>
              <a:p>
                <a:r>
                  <a:rPr lang="en-US" dirty="0"/>
                  <a:t>Dynamics specified by a single function: </a:t>
                </a:r>
                <a14:m>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𝐿</m:t>
                        </m:r>
                        <m:r>
                          <a:rPr lang="en-US" i="1">
                            <a:latin typeface="Cambria Math" panose="02040503050406030204" pitchFamily="18" charset="0"/>
                          </a:rPr>
                          <m:t>(</m:t>
                        </m:r>
                        <m:r>
                          <a:rPr lang="en-US" i="1">
                            <a:latin typeface="Cambria Math" panose="02040503050406030204" pitchFamily="18" charset="0"/>
                          </a:rPr>
                          <m:t>𝑥</m:t>
                        </m:r>
                      </m:e>
                      <m:sup>
                        <m:r>
                          <a:rPr lang="en-US" b="0" i="1" smtClean="0">
                            <a:latin typeface="Cambria Math" panose="02040503050406030204" pitchFamily="18" charset="0"/>
                          </a:rPr>
                          <m:t>𝑖</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𝑣</m:t>
                        </m:r>
                      </m:e>
                      <m:sup>
                        <m:r>
                          <a:rPr lang="en-US" b="0" i="1" smtClean="0">
                            <a:latin typeface="Cambria Math" panose="02040503050406030204" pitchFamily="18" charset="0"/>
                          </a:rPr>
                          <m:t>𝑗</m:t>
                        </m:r>
                      </m:sup>
                    </m:sSup>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oMath>
                </a14:m>
                <a:endParaRPr lang="en-US" dirty="0"/>
              </a:p>
            </p:txBody>
          </p:sp>
        </mc:Choice>
        <mc:Fallback>
          <p:sp>
            <p:nvSpPr>
              <p:cNvPr id="29" name="TextBox 28">
                <a:extLst>
                  <a:ext uri="{FF2B5EF4-FFF2-40B4-BE49-F238E27FC236}">
                    <a16:creationId xmlns:a16="http://schemas.microsoft.com/office/drawing/2014/main" id="{5D5B347E-228C-7464-E790-0F63ADE12370}"/>
                  </a:ext>
                </a:extLst>
              </p:cNvPr>
              <p:cNvSpPr txBox="1">
                <a:spLocks noRot="1" noChangeAspect="1" noMove="1" noResize="1" noEditPoints="1" noAdjustHandles="1" noChangeArrowheads="1" noChangeShapeType="1" noTextEdit="1"/>
              </p:cNvSpPr>
              <p:nvPr/>
            </p:nvSpPr>
            <p:spPr>
              <a:xfrm>
                <a:off x="6085668" y="2454377"/>
                <a:ext cx="6106332" cy="392993"/>
              </a:xfrm>
              <a:prstGeom prst="rect">
                <a:avLst/>
              </a:prstGeom>
              <a:blipFill>
                <a:blip r:embed="rId11"/>
                <a:stretch>
                  <a:fillRect l="-830" t="-3125" b="-1875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59ECF021-D558-8BB9-7344-58A926B441A8}"/>
                  </a:ext>
                </a:extLst>
              </p:cNvPr>
              <p:cNvSpPr txBox="1"/>
              <p:nvPr/>
            </p:nvSpPr>
            <p:spPr>
              <a:xfrm>
                <a:off x="3259324" y="4614225"/>
                <a:ext cx="6106332" cy="406906"/>
              </a:xfrm>
              <a:prstGeom prst="rect">
                <a:avLst/>
              </a:prstGeom>
              <a:noFill/>
            </p:spPr>
            <p:txBody>
              <a:bodyPr wrap="square">
                <a:spAutoFit/>
              </a:bodyPr>
              <a:lstStyle/>
              <a:p>
                <a:r>
                  <a:rPr lang="en-US" dirty="0"/>
                  <a:t>Dynamics specified by a single function: </a:t>
                </a:r>
                <a14:m>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𝐻</m:t>
                        </m:r>
                        <m:r>
                          <a:rPr lang="en-US" i="1">
                            <a:latin typeface="Cambria Math" panose="02040503050406030204" pitchFamily="18" charset="0"/>
                          </a:rPr>
                          <m:t>(</m:t>
                        </m:r>
                        <m:r>
                          <a:rPr lang="en-US" b="0" i="1" smtClean="0">
                            <a:latin typeface="Cambria Math" panose="02040503050406030204" pitchFamily="18" charset="0"/>
                          </a:rPr>
                          <m:t>𝑞</m:t>
                        </m:r>
                      </m:e>
                      <m:sup>
                        <m:r>
                          <a:rPr lang="en-US" b="0" i="1" smtClean="0">
                            <a:latin typeface="Cambria Math" panose="02040503050406030204" pitchFamily="18" charset="0"/>
                          </a:rPr>
                          <m:t>𝑖</m:t>
                        </m:r>
                      </m:sup>
                    </m:sSup>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oMath>
                </a14:m>
                <a:endParaRPr lang="en-US" dirty="0"/>
              </a:p>
            </p:txBody>
          </p:sp>
        </mc:Choice>
        <mc:Fallback>
          <p:sp>
            <p:nvSpPr>
              <p:cNvPr id="30" name="TextBox 29">
                <a:extLst>
                  <a:ext uri="{FF2B5EF4-FFF2-40B4-BE49-F238E27FC236}">
                    <a16:creationId xmlns:a16="http://schemas.microsoft.com/office/drawing/2014/main" id="{59ECF021-D558-8BB9-7344-58A926B441A8}"/>
                  </a:ext>
                </a:extLst>
              </p:cNvPr>
              <p:cNvSpPr txBox="1">
                <a:spLocks noRot="1" noChangeAspect="1" noMove="1" noResize="1" noEditPoints="1" noAdjustHandles="1" noChangeArrowheads="1" noChangeShapeType="1" noTextEdit="1"/>
              </p:cNvSpPr>
              <p:nvPr/>
            </p:nvSpPr>
            <p:spPr>
              <a:xfrm>
                <a:off x="3259324" y="4614225"/>
                <a:ext cx="6106332" cy="406906"/>
              </a:xfrm>
              <a:prstGeom prst="rect">
                <a:avLst/>
              </a:prstGeom>
              <a:blipFill>
                <a:blip r:embed="rId12"/>
                <a:stretch>
                  <a:fillRect l="-830" t="-3030" b="-18182"/>
                </a:stretch>
              </a:blipFill>
            </p:spPr>
            <p:txBody>
              <a:bodyPr/>
              <a:lstStyle/>
              <a:p>
                <a:r>
                  <a:rPr lang="en-US">
                    <a:noFill/>
                  </a:rPr>
                  <a:t> </a:t>
                </a:r>
              </a:p>
            </p:txBody>
          </p:sp>
        </mc:Fallback>
      </mc:AlternateContent>
    </p:spTree>
    <p:extLst>
      <p:ext uri="{BB962C8B-B14F-4D97-AF65-F5344CB8AC3E}">
        <p14:creationId xmlns:p14="http://schemas.microsoft.com/office/powerpoint/2010/main" val="3239694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80B40F4-A1E9-3C73-B772-AF856A34A550}"/>
              </a:ext>
            </a:extLst>
          </p:cNvPr>
          <p:cNvSpPr>
            <a:spLocks noGrp="1"/>
          </p:cNvSpPr>
          <p:nvPr>
            <p:ph type="ftr" sz="quarter" idx="11"/>
          </p:nvPr>
        </p:nvSpPr>
        <p:spPr/>
        <p:txBody>
          <a:bodyPr/>
          <a:lstStyle/>
          <a:p>
            <a:r>
              <a:rPr lang="en-US"/>
              <a:t>Gabriele Carcassi - University of Michigan</a:t>
            </a:r>
          </a:p>
        </p:txBody>
      </p:sp>
      <p:sp>
        <p:nvSpPr>
          <p:cNvPr id="3" name="Slide Number Placeholder 2">
            <a:extLst>
              <a:ext uri="{FF2B5EF4-FFF2-40B4-BE49-F238E27FC236}">
                <a16:creationId xmlns:a16="http://schemas.microsoft.com/office/drawing/2014/main" id="{766FB11F-C394-6DEA-12D0-238DA99130C7}"/>
              </a:ext>
            </a:extLst>
          </p:cNvPr>
          <p:cNvSpPr>
            <a:spLocks noGrp="1"/>
          </p:cNvSpPr>
          <p:nvPr>
            <p:ph type="sldNum" sz="quarter" idx="12"/>
          </p:nvPr>
        </p:nvSpPr>
        <p:spPr/>
        <p:txBody>
          <a:bodyPr/>
          <a:lstStyle/>
          <a:p>
            <a:fld id="{F47845EA-7733-40EE-B074-20032348B727}" type="slidenum">
              <a:rPr lang="en-US" smtClean="0"/>
              <a:t>5</a:t>
            </a:fld>
            <a:endParaRPr lang="en-US"/>
          </a:p>
        </p:txBody>
      </p:sp>
      <p:sp>
        <p:nvSpPr>
          <p:cNvPr id="5" name="TextBox 4">
            <a:extLst>
              <a:ext uri="{FF2B5EF4-FFF2-40B4-BE49-F238E27FC236}">
                <a16:creationId xmlns:a16="http://schemas.microsoft.com/office/drawing/2014/main" id="{35F30937-B70C-B366-358B-861B482B9FA4}"/>
              </a:ext>
            </a:extLst>
          </p:cNvPr>
          <p:cNvSpPr txBox="1"/>
          <p:nvPr/>
        </p:nvSpPr>
        <p:spPr>
          <a:xfrm>
            <a:off x="157566" y="496777"/>
            <a:ext cx="5935883" cy="2554545"/>
          </a:xfrm>
          <a:prstGeom prst="rect">
            <a:avLst/>
          </a:prstGeom>
          <a:noFill/>
        </p:spPr>
        <p:txBody>
          <a:bodyPr wrap="square" rtlCol="0">
            <a:spAutoFit/>
          </a:bodyPr>
          <a:lstStyle/>
          <a:p>
            <a:r>
              <a:rPr lang="en-US" sz="2000" dirty="0"/>
              <a:t>Newtonians: Three independently chosen functions of position and velocity, with forces being applied to each degree of freedom </a:t>
            </a:r>
          </a:p>
          <a:p>
            <a:endParaRPr lang="en-US" sz="2000" dirty="0"/>
          </a:p>
          <a:p>
            <a:r>
              <a:rPr lang="en-US" sz="2000" dirty="0"/>
              <a:t>Lagrangian: A single function of position and velocity</a:t>
            </a:r>
          </a:p>
          <a:p>
            <a:endParaRPr lang="en-US" sz="2000" dirty="0"/>
          </a:p>
          <a:p>
            <a:r>
              <a:rPr lang="en-US" sz="2000" dirty="0"/>
              <a:t>Hamiltonian: A single function of position and momentum</a:t>
            </a:r>
          </a:p>
        </p:txBody>
      </p:sp>
      <p:grpSp>
        <p:nvGrpSpPr>
          <p:cNvPr id="13" name="Group 12">
            <a:extLst>
              <a:ext uri="{FF2B5EF4-FFF2-40B4-BE49-F238E27FC236}">
                <a16:creationId xmlns:a16="http://schemas.microsoft.com/office/drawing/2014/main" id="{BCF292C1-4168-689F-1B7A-182A67EB0E57}"/>
              </a:ext>
            </a:extLst>
          </p:cNvPr>
          <p:cNvGrpSpPr/>
          <p:nvPr/>
        </p:nvGrpSpPr>
        <p:grpSpPr>
          <a:xfrm>
            <a:off x="9650405" y="121281"/>
            <a:ext cx="2412328" cy="1780774"/>
            <a:chOff x="2152990" y="605117"/>
            <a:chExt cx="6665975" cy="5486400"/>
          </a:xfrm>
        </p:grpSpPr>
        <p:sp>
          <p:nvSpPr>
            <p:cNvPr id="14" name="Oval 13">
              <a:extLst>
                <a:ext uri="{FF2B5EF4-FFF2-40B4-BE49-F238E27FC236}">
                  <a16:creationId xmlns:a16="http://schemas.microsoft.com/office/drawing/2014/main" id="{EB0B81DE-96BE-5B3F-B5A0-A28B923B885E}"/>
                </a:ext>
              </a:extLst>
            </p:cNvPr>
            <p:cNvSpPr/>
            <p:nvPr/>
          </p:nvSpPr>
          <p:spPr>
            <a:xfrm>
              <a:off x="4841525" y="2433917"/>
              <a:ext cx="3657600" cy="3657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Oval 14">
              <a:extLst>
                <a:ext uri="{FF2B5EF4-FFF2-40B4-BE49-F238E27FC236}">
                  <a16:creationId xmlns:a16="http://schemas.microsoft.com/office/drawing/2014/main" id="{3A8C300B-6B15-F916-9749-303A84C9F1D4}"/>
                </a:ext>
              </a:extLst>
            </p:cNvPr>
            <p:cNvSpPr/>
            <p:nvPr/>
          </p:nvSpPr>
          <p:spPr>
            <a:xfrm>
              <a:off x="2152990" y="2433917"/>
              <a:ext cx="3657600" cy="3657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6" name="Oval 15">
              <a:extLst>
                <a:ext uri="{FF2B5EF4-FFF2-40B4-BE49-F238E27FC236}">
                  <a16:creationId xmlns:a16="http://schemas.microsoft.com/office/drawing/2014/main" id="{6B32AD77-0831-31BA-908B-DCE227344006}"/>
                </a:ext>
              </a:extLst>
            </p:cNvPr>
            <p:cNvSpPr/>
            <p:nvPr/>
          </p:nvSpPr>
          <p:spPr>
            <a:xfrm>
              <a:off x="3497258" y="605117"/>
              <a:ext cx="3657600" cy="3657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TextBox 16">
              <a:extLst>
                <a:ext uri="{FF2B5EF4-FFF2-40B4-BE49-F238E27FC236}">
                  <a16:creationId xmlns:a16="http://schemas.microsoft.com/office/drawing/2014/main" id="{49E9DB89-8135-7CB0-D5E3-C5706DEE4369}"/>
                </a:ext>
              </a:extLst>
            </p:cNvPr>
            <p:cNvSpPr txBox="1"/>
            <p:nvPr/>
          </p:nvSpPr>
          <p:spPr>
            <a:xfrm>
              <a:off x="3870883" y="986019"/>
              <a:ext cx="2910350" cy="1611992"/>
            </a:xfrm>
            <a:prstGeom prst="rect">
              <a:avLst/>
            </a:prstGeom>
            <a:noFill/>
          </p:spPr>
          <p:txBody>
            <a:bodyPr wrap="square" rtlCol="0">
              <a:spAutoFit/>
            </a:bodyPr>
            <a:lstStyle/>
            <a:p>
              <a:pPr algn="ctr"/>
              <a:r>
                <a:rPr lang="en-US" sz="1400" dirty="0"/>
                <a:t>Lagrangian</a:t>
              </a:r>
            </a:p>
            <a:p>
              <a:pPr algn="ctr"/>
              <a:r>
                <a:rPr lang="en-US" sz="1400" dirty="0"/>
                <a:t>Systems</a:t>
              </a:r>
            </a:p>
          </p:txBody>
        </p:sp>
        <p:sp>
          <p:nvSpPr>
            <p:cNvPr id="19" name="TextBox 18">
              <a:extLst>
                <a:ext uri="{FF2B5EF4-FFF2-40B4-BE49-F238E27FC236}">
                  <a16:creationId xmlns:a16="http://schemas.microsoft.com/office/drawing/2014/main" id="{DDFC03EF-B22B-2A85-F11B-97B8E704CAFA}"/>
                </a:ext>
              </a:extLst>
            </p:cNvPr>
            <p:cNvSpPr txBox="1"/>
            <p:nvPr/>
          </p:nvSpPr>
          <p:spPr>
            <a:xfrm>
              <a:off x="5469442" y="3938339"/>
              <a:ext cx="3349523" cy="1806332"/>
            </a:xfrm>
            <a:prstGeom prst="rect">
              <a:avLst/>
            </a:prstGeom>
            <a:noFill/>
          </p:spPr>
          <p:txBody>
            <a:bodyPr wrap="square" rtlCol="0">
              <a:spAutoFit/>
            </a:bodyPr>
            <a:lstStyle/>
            <a:p>
              <a:pPr algn="ctr"/>
              <a:r>
                <a:rPr lang="en-US" sz="1400" dirty="0"/>
                <a:t>Hamiltonian</a:t>
              </a:r>
            </a:p>
            <a:p>
              <a:pPr algn="ctr"/>
              <a:r>
                <a:rPr lang="en-US" sz="1400" dirty="0"/>
                <a:t>Systems</a:t>
              </a:r>
            </a:p>
          </p:txBody>
        </p:sp>
      </p:grpSp>
      <p:sp>
        <p:nvSpPr>
          <p:cNvPr id="29" name="Oval 28">
            <a:extLst>
              <a:ext uri="{FF2B5EF4-FFF2-40B4-BE49-F238E27FC236}">
                <a16:creationId xmlns:a16="http://schemas.microsoft.com/office/drawing/2014/main" id="{0F5B0D81-62A7-3F89-BB63-B03E92E0D5A4}"/>
              </a:ext>
            </a:extLst>
          </p:cNvPr>
          <p:cNvSpPr/>
          <p:nvPr/>
        </p:nvSpPr>
        <p:spPr>
          <a:xfrm>
            <a:off x="6104406" y="644827"/>
            <a:ext cx="1236576" cy="2118732"/>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C7A7E95D-DAFB-6133-A8DE-FF1F3717D93A}"/>
              </a:ext>
            </a:extLst>
          </p:cNvPr>
          <p:cNvSpPr/>
          <p:nvPr/>
        </p:nvSpPr>
        <p:spPr>
          <a:xfrm>
            <a:off x="8132811" y="644827"/>
            <a:ext cx="1236576" cy="2118732"/>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8C76207C-0C4E-521A-FF24-A84E460A380D}"/>
              </a:ext>
            </a:extLst>
          </p:cNvPr>
          <p:cNvSpPr txBox="1"/>
          <p:nvPr/>
        </p:nvSpPr>
        <p:spPr>
          <a:xfrm>
            <a:off x="6182392" y="258582"/>
            <a:ext cx="1071297" cy="307777"/>
          </a:xfrm>
          <a:prstGeom prst="rect">
            <a:avLst/>
          </a:prstGeom>
          <a:noFill/>
        </p:spPr>
        <p:txBody>
          <a:bodyPr wrap="square" rtlCol="0">
            <a:spAutoFit/>
          </a:bodyPr>
          <a:lstStyle/>
          <a:p>
            <a:pPr algn="ctr"/>
            <a:r>
              <a:rPr lang="en-US" sz="1400" dirty="0"/>
              <a:t>Newtonian</a:t>
            </a:r>
          </a:p>
        </p:txBody>
      </p:sp>
      <p:sp>
        <p:nvSpPr>
          <p:cNvPr id="32" name="TextBox 31">
            <a:extLst>
              <a:ext uri="{FF2B5EF4-FFF2-40B4-BE49-F238E27FC236}">
                <a16:creationId xmlns:a16="http://schemas.microsoft.com/office/drawing/2014/main" id="{13D9F8B1-7C94-CF83-A985-07CE635BF793}"/>
              </a:ext>
            </a:extLst>
          </p:cNvPr>
          <p:cNvSpPr txBox="1"/>
          <p:nvPr/>
        </p:nvSpPr>
        <p:spPr>
          <a:xfrm>
            <a:off x="8164351" y="121607"/>
            <a:ext cx="1173495" cy="523220"/>
          </a:xfrm>
          <a:prstGeom prst="rect">
            <a:avLst/>
          </a:prstGeom>
          <a:noFill/>
        </p:spPr>
        <p:txBody>
          <a:bodyPr wrap="square" rtlCol="0">
            <a:spAutoFit/>
          </a:bodyPr>
          <a:lstStyle/>
          <a:p>
            <a:pPr algn="ctr"/>
            <a:r>
              <a:rPr lang="en-US" sz="1400" dirty="0"/>
              <a:t>Hamiltonian or Lagrangian</a:t>
            </a:r>
          </a:p>
        </p:txBody>
      </p:sp>
      <mc:AlternateContent xmlns:mc="http://schemas.openxmlformats.org/markup-compatibility/2006">
        <mc:Choice xmlns:a14="http://schemas.microsoft.com/office/drawing/2010/main" Requires="a14">
          <p:sp>
            <p:nvSpPr>
              <p:cNvPr id="33" name="TextBox 32">
                <a:extLst>
                  <a:ext uri="{FF2B5EF4-FFF2-40B4-BE49-F238E27FC236}">
                    <a16:creationId xmlns:a16="http://schemas.microsoft.com/office/drawing/2014/main" id="{89AFB6E0-B1DC-53E8-8D9C-ECFE84904EA9}"/>
                  </a:ext>
                </a:extLst>
              </p:cNvPr>
              <p:cNvSpPr txBox="1"/>
              <p:nvPr/>
            </p:nvSpPr>
            <p:spPr>
              <a:xfrm>
                <a:off x="6581321" y="956988"/>
                <a:ext cx="279619"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𝑥</m:t>
                          </m:r>
                        </m:sub>
                      </m:sSub>
                    </m:oMath>
                  </m:oMathPara>
                </a14:m>
                <a:endParaRPr lang="en-US" dirty="0"/>
              </a:p>
            </p:txBody>
          </p:sp>
        </mc:Choice>
        <mc:Fallback>
          <p:sp>
            <p:nvSpPr>
              <p:cNvPr id="33" name="TextBox 32">
                <a:extLst>
                  <a:ext uri="{FF2B5EF4-FFF2-40B4-BE49-F238E27FC236}">
                    <a16:creationId xmlns:a16="http://schemas.microsoft.com/office/drawing/2014/main" id="{89AFB6E0-B1DC-53E8-8D9C-ECFE84904EA9}"/>
                  </a:ext>
                </a:extLst>
              </p:cNvPr>
              <p:cNvSpPr txBox="1">
                <a:spLocks noRot="1" noChangeAspect="1" noMove="1" noResize="1" noEditPoints="1" noAdjustHandles="1" noChangeArrowheads="1" noChangeShapeType="1" noTextEdit="1"/>
              </p:cNvSpPr>
              <p:nvPr/>
            </p:nvSpPr>
            <p:spPr>
              <a:xfrm>
                <a:off x="6581321" y="956988"/>
                <a:ext cx="279619" cy="369332"/>
              </a:xfrm>
              <a:prstGeom prst="rect">
                <a:avLst/>
              </a:prstGeom>
              <a:blipFill>
                <a:blip r:embed="rId3"/>
                <a:stretch>
                  <a:fillRect l="-3636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4" name="TextBox 33">
                <a:extLst>
                  <a:ext uri="{FF2B5EF4-FFF2-40B4-BE49-F238E27FC236}">
                    <a16:creationId xmlns:a16="http://schemas.microsoft.com/office/drawing/2014/main" id="{57F4BCE5-FB7F-D17F-E310-48D6C1275F89}"/>
                  </a:ext>
                </a:extLst>
              </p:cNvPr>
              <p:cNvSpPr txBox="1"/>
              <p:nvPr/>
            </p:nvSpPr>
            <p:spPr>
              <a:xfrm>
                <a:off x="6580861" y="1485544"/>
                <a:ext cx="279619" cy="39126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𝑦</m:t>
                          </m:r>
                        </m:sub>
                      </m:sSub>
                    </m:oMath>
                  </m:oMathPara>
                </a14:m>
                <a:endParaRPr lang="en-US" dirty="0"/>
              </a:p>
            </p:txBody>
          </p:sp>
        </mc:Choice>
        <mc:Fallback>
          <p:sp>
            <p:nvSpPr>
              <p:cNvPr id="34" name="TextBox 33">
                <a:extLst>
                  <a:ext uri="{FF2B5EF4-FFF2-40B4-BE49-F238E27FC236}">
                    <a16:creationId xmlns:a16="http://schemas.microsoft.com/office/drawing/2014/main" id="{57F4BCE5-FB7F-D17F-E310-48D6C1275F89}"/>
                  </a:ext>
                </a:extLst>
              </p:cNvPr>
              <p:cNvSpPr txBox="1">
                <a:spLocks noRot="1" noChangeAspect="1" noMove="1" noResize="1" noEditPoints="1" noAdjustHandles="1" noChangeArrowheads="1" noChangeShapeType="1" noTextEdit="1"/>
              </p:cNvSpPr>
              <p:nvPr/>
            </p:nvSpPr>
            <p:spPr>
              <a:xfrm>
                <a:off x="6580861" y="1485544"/>
                <a:ext cx="279619" cy="391261"/>
              </a:xfrm>
              <a:prstGeom prst="rect">
                <a:avLst/>
              </a:prstGeom>
              <a:blipFill>
                <a:blip r:embed="rId4"/>
                <a:stretch>
                  <a:fillRect l="-36364" r="-9091" b="-322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5" name="TextBox 34">
                <a:extLst>
                  <a:ext uri="{FF2B5EF4-FFF2-40B4-BE49-F238E27FC236}">
                    <a16:creationId xmlns:a16="http://schemas.microsoft.com/office/drawing/2014/main" id="{FA4FEBF5-3EBD-F088-068C-D83FDF0791C5}"/>
                  </a:ext>
                </a:extLst>
              </p:cNvPr>
              <p:cNvSpPr txBox="1"/>
              <p:nvPr/>
            </p:nvSpPr>
            <p:spPr>
              <a:xfrm>
                <a:off x="6567601" y="1999591"/>
                <a:ext cx="279619"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𝑧</m:t>
                          </m:r>
                        </m:sub>
                      </m:sSub>
                    </m:oMath>
                  </m:oMathPara>
                </a14:m>
                <a:endParaRPr lang="en-US" dirty="0"/>
              </a:p>
            </p:txBody>
          </p:sp>
        </mc:Choice>
        <mc:Fallback>
          <p:sp>
            <p:nvSpPr>
              <p:cNvPr id="35" name="TextBox 34">
                <a:extLst>
                  <a:ext uri="{FF2B5EF4-FFF2-40B4-BE49-F238E27FC236}">
                    <a16:creationId xmlns:a16="http://schemas.microsoft.com/office/drawing/2014/main" id="{FA4FEBF5-3EBD-F088-068C-D83FDF0791C5}"/>
                  </a:ext>
                </a:extLst>
              </p:cNvPr>
              <p:cNvSpPr txBox="1">
                <a:spLocks noRot="1" noChangeAspect="1" noMove="1" noResize="1" noEditPoints="1" noAdjustHandles="1" noChangeArrowheads="1" noChangeShapeType="1" noTextEdit="1"/>
              </p:cNvSpPr>
              <p:nvPr/>
            </p:nvSpPr>
            <p:spPr>
              <a:xfrm>
                <a:off x="6567601" y="1999591"/>
                <a:ext cx="279619" cy="369332"/>
              </a:xfrm>
              <a:prstGeom prst="rect">
                <a:avLst/>
              </a:prstGeom>
              <a:blipFill>
                <a:blip r:embed="rId5"/>
                <a:stretch>
                  <a:fillRect l="-25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7" name="TextBox 36">
                <a:extLst>
                  <a:ext uri="{FF2B5EF4-FFF2-40B4-BE49-F238E27FC236}">
                    <a16:creationId xmlns:a16="http://schemas.microsoft.com/office/drawing/2014/main" id="{90F0750E-1345-4441-C446-770BAF77456F}"/>
                  </a:ext>
                </a:extLst>
              </p:cNvPr>
              <p:cNvSpPr txBox="1"/>
              <p:nvPr/>
            </p:nvSpPr>
            <p:spPr>
              <a:xfrm>
                <a:off x="8454689" y="1515331"/>
                <a:ext cx="592818" cy="39126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𝑦</m:t>
                          </m:r>
                        </m:sub>
                      </m:sSub>
                    </m:oMath>
                  </m:oMathPara>
                </a14:m>
                <a:endParaRPr lang="en-US" dirty="0"/>
              </a:p>
            </p:txBody>
          </p:sp>
        </mc:Choice>
        <mc:Fallback>
          <p:sp>
            <p:nvSpPr>
              <p:cNvPr id="37" name="TextBox 36">
                <a:extLst>
                  <a:ext uri="{FF2B5EF4-FFF2-40B4-BE49-F238E27FC236}">
                    <a16:creationId xmlns:a16="http://schemas.microsoft.com/office/drawing/2014/main" id="{90F0750E-1345-4441-C446-770BAF77456F}"/>
                  </a:ext>
                </a:extLst>
              </p:cNvPr>
              <p:cNvSpPr txBox="1">
                <a:spLocks noRot="1" noChangeAspect="1" noMove="1" noResize="1" noEditPoints="1" noAdjustHandles="1" noChangeArrowheads="1" noChangeShapeType="1" noTextEdit="1"/>
              </p:cNvSpPr>
              <p:nvPr/>
            </p:nvSpPr>
            <p:spPr>
              <a:xfrm>
                <a:off x="8454689" y="1515331"/>
                <a:ext cx="592818" cy="391261"/>
              </a:xfrm>
              <a:prstGeom prst="rect">
                <a:avLst/>
              </a:prstGeom>
              <a:blipFill>
                <a:blip r:embed="rId6"/>
                <a:stretch>
                  <a:fillRect b="-3125"/>
                </a:stretch>
              </a:blipFill>
            </p:spPr>
            <p:txBody>
              <a:bodyPr/>
              <a:lstStyle/>
              <a:p>
                <a:r>
                  <a:rPr lang="en-US">
                    <a:noFill/>
                  </a:rPr>
                  <a:t> </a:t>
                </a:r>
              </a:p>
            </p:txBody>
          </p:sp>
        </mc:Fallback>
      </mc:AlternateContent>
      <p:cxnSp>
        <p:nvCxnSpPr>
          <p:cNvPr id="41" name="Straight Arrow Connector 40">
            <a:extLst>
              <a:ext uri="{FF2B5EF4-FFF2-40B4-BE49-F238E27FC236}">
                <a16:creationId xmlns:a16="http://schemas.microsoft.com/office/drawing/2014/main" id="{B4590B1E-5781-47E2-E282-886C50C36FE0}"/>
              </a:ext>
            </a:extLst>
          </p:cNvPr>
          <p:cNvCxnSpPr>
            <a:cxnSpLocks/>
            <a:stCxn id="33" idx="3"/>
          </p:cNvCxnSpPr>
          <p:nvPr/>
        </p:nvCxnSpPr>
        <p:spPr>
          <a:xfrm>
            <a:off x="6860940" y="1141654"/>
            <a:ext cx="1596840" cy="437183"/>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C300A252-7642-17C4-BBD5-9DF5BDAEF457}"/>
              </a:ext>
            </a:extLst>
          </p:cNvPr>
          <p:cNvCxnSpPr>
            <a:cxnSpLocks/>
            <a:stCxn id="34" idx="3"/>
            <a:endCxn id="37" idx="1"/>
          </p:cNvCxnSpPr>
          <p:nvPr/>
        </p:nvCxnSpPr>
        <p:spPr>
          <a:xfrm>
            <a:off x="6860480" y="1681175"/>
            <a:ext cx="1594209" cy="29787"/>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22D0E739-40EC-79B4-EED4-310BE8002411}"/>
              </a:ext>
            </a:extLst>
          </p:cNvPr>
          <p:cNvCxnSpPr>
            <a:cxnSpLocks/>
            <a:stCxn id="35" idx="3"/>
          </p:cNvCxnSpPr>
          <p:nvPr/>
        </p:nvCxnSpPr>
        <p:spPr>
          <a:xfrm flipV="1">
            <a:off x="6847220" y="1829212"/>
            <a:ext cx="1600302" cy="355045"/>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D1C56687-F415-F5DC-B6ED-1C8A08A13BC3}"/>
              </a:ext>
            </a:extLst>
          </p:cNvPr>
          <p:cNvSpPr/>
          <p:nvPr/>
        </p:nvSpPr>
        <p:spPr>
          <a:xfrm>
            <a:off x="6030491" y="3508516"/>
            <a:ext cx="1236576" cy="2118732"/>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F65E61C0-F75A-D103-0F03-C2729B3CD689}"/>
              </a:ext>
            </a:extLst>
          </p:cNvPr>
          <p:cNvSpPr/>
          <p:nvPr/>
        </p:nvSpPr>
        <p:spPr>
          <a:xfrm>
            <a:off x="8058896" y="3508516"/>
            <a:ext cx="1236576" cy="2118732"/>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E6F1018C-0C73-9DEA-DA50-5988C8947AFE}"/>
              </a:ext>
            </a:extLst>
          </p:cNvPr>
          <p:cNvSpPr txBox="1"/>
          <p:nvPr/>
        </p:nvSpPr>
        <p:spPr>
          <a:xfrm>
            <a:off x="6064583" y="2951263"/>
            <a:ext cx="1173495" cy="523220"/>
          </a:xfrm>
          <a:prstGeom prst="rect">
            <a:avLst/>
          </a:prstGeom>
          <a:noFill/>
        </p:spPr>
        <p:txBody>
          <a:bodyPr wrap="square" rtlCol="0">
            <a:spAutoFit/>
          </a:bodyPr>
          <a:lstStyle/>
          <a:p>
            <a:pPr algn="ctr"/>
            <a:r>
              <a:rPr lang="en-US" sz="1400" dirty="0"/>
              <a:t>Hamiltonian or Lagrangian</a:t>
            </a:r>
          </a:p>
        </p:txBody>
      </p:sp>
      <p:sp>
        <p:nvSpPr>
          <p:cNvPr id="83" name="TextBox 82">
            <a:extLst>
              <a:ext uri="{FF2B5EF4-FFF2-40B4-BE49-F238E27FC236}">
                <a16:creationId xmlns:a16="http://schemas.microsoft.com/office/drawing/2014/main" id="{ABCA58A7-B072-C693-E73D-DCE794D6970D}"/>
              </a:ext>
            </a:extLst>
          </p:cNvPr>
          <p:cNvSpPr txBox="1"/>
          <p:nvPr/>
        </p:nvSpPr>
        <p:spPr>
          <a:xfrm>
            <a:off x="8058896" y="3144194"/>
            <a:ext cx="1071297" cy="307777"/>
          </a:xfrm>
          <a:prstGeom prst="rect">
            <a:avLst/>
          </a:prstGeom>
          <a:noFill/>
        </p:spPr>
        <p:txBody>
          <a:bodyPr wrap="square" rtlCol="0">
            <a:spAutoFit/>
          </a:bodyPr>
          <a:lstStyle/>
          <a:p>
            <a:pPr algn="ctr"/>
            <a:r>
              <a:rPr lang="en-US" sz="1400" dirty="0"/>
              <a:t>Newtonian</a:t>
            </a:r>
          </a:p>
        </p:txBody>
      </p:sp>
      <mc:AlternateContent xmlns:mc="http://schemas.openxmlformats.org/markup-compatibility/2006">
        <mc:Choice xmlns:a14="http://schemas.microsoft.com/office/drawing/2010/main" Requires="a14">
          <p:sp>
            <p:nvSpPr>
              <p:cNvPr id="87" name="TextBox 86">
                <a:extLst>
                  <a:ext uri="{FF2B5EF4-FFF2-40B4-BE49-F238E27FC236}">
                    <a16:creationId xmlns:a16="http://schemas.microsoft.com/office/drawing/2014/main" id="{BF6F6344-16EA-BC73-42A7-7CC7EEA06BCE}"/>
                  </a:ext>
                </a:extLst>
              </p:cNvPr>
              <p:cNvSpPr txBox="1"/>
              <p:nvPr/>
            </p:nvSpPr>
            <p:spPr>
              <a:xfrm>
                <a:off x="8537374" y="3798710"/>
                <a:ext cx="279619"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𝑥</m:t>
                          </m:r>
                        </m:sub>
                      </m:sSub>
                    </m:oMath>
                  </m:oMathPara>
                </a14:m>
                <a:endParaRPr lang="en-US" dirty="0"/>
              </a:p>
            </p:txBody>
          </p:sp>
        </mc:Choice>
        <mc:Fallback>
          <p:sp>
            <p:nvSpPr>
              <p:cNvPr id="87" name="TextBox 86">
                <a:extLst>
                  <a:ext uri="{FF2B5EF4-FFF2-40B4-BE49-F238E27FC236}">
                    <a16:creationId xmlns:a16="http://schemas.microsoft.com/office/drawing/2014/main" id="{BF6F6344-16EA-BC73-42A7-7CC7EEA06BCE}"/>
                  </a:ext>
                </a:extLst>
              </p:cNvPr>
              <p:cNvSpPr txBox="1">
                <a:spLocks noRot="1" noChangeAspect="1" noMove="1" noResize="1" noEditPoints="1" noAdjustHandles="1" noChangeArrowheads="1" noChangeShapeType="1" noTextEdit="1"/>
              </p:cNvSpPr>
              <p:nvPr/>
            </p:nvSpPr>
            <p:spPr>
              <a:xfrm>
                <a:off x="8537374" y="3798710"/>
                <a:ext cx="279619" cy="369332"/>
              </a:xfrm>
              <a:prstGeom prst="rect">
                <a:avLst/>
              </a:prstGeom>
              <a:blipFill>
                <a:blip r:embed="rId7"/>
                <a:stretch>
                  <a:fillRect l="-3478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8" name="TextBox 87">
                <a:extLst>
                  <a:ext uri="{FF2B5EF4-FFF2-40B4-BE49-F238E27FC236}">
                    <a16:creationId xmlns:a16="http://schemas.microsoft.com/office/drawing/2014/main" id="{75703157-2D90-90CE-00E2-0385CBBE8933}"/>
                  </a:ext>
                </a:extLst>
              </p:cNvPr>
              <p:cNvSpPr txBox="1"/>
              <p:nvPr/>
            </p:nvSpPr>
            <p:spPr>
              <a:xfrm>
                <a:off x="8471479" y="4383216"/>
                <a:ext cx="279619" cy="39126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 </m:t>
                          </m:r>
                          <m:r>
                            <a:rPr lang="en-US" b="0" i="1" smtClean="0">
                              <a:latin typeface="Cambria Math" panose="02040503050406030204" pitchFamily="18" charset="0"/>
                            </a:rPr>
                            <m:t>𝑁</m:t>
                          </m:r>
                        </m:e>
                        <m:sub>
                          <m:r>
                            <a:rPr lang="en-US" b="0" i="1" smtClean="0">
                              <a:latin typeface="Cambria Math" panose="02040503050406030204" pitchFamily="18" charset="0"/>
                            </a:rPr>
                            <m:t>𝑦</m:t>
                          </m:r>
                        </m:sub>
                      </m:sSub>
                    </m:oMath>
                  </m:oMathPara>
                </a14:m>
                <a:endParaRPr lang="en-US" dirty="0"/>
              </a:p>
            </p:txBody>
          </p:sp>
        </mc:Choice>
        <mc:Fallback>
          <p:sp>
            <p:nvSpPr>
              <p:cNvPr id="88" name="TextBox 87">
                <a:extLst>
                  <a:ext uri="{FF2B5EF4-FFF2-40B4-BE49-F238E27FC236}">
                    <a16:creationId xmlns:a16="http://schemas.microsoft.com/office/drawing/2014/main" id="{75703157-2D90-90CE-00E2-0385CBBE8933}"/>
                  </a:ext>
                </a:extLst>
              </p:cNvPr>
              <p:cNvSpPr txBox="1">
                <a:spLocks noRot="1" noChangeAspect="1" noMove="1" noResize="1" noEditPoints="1" noAdjustHandles="1" noChangeArrowheads="1" noChangeShapeType="1" noTextEdit="1"/>
              </p:cNvSpPr>
              <p:nvPr/>
            </p:nvSpPr>
            <p:spPr>
              <a:xfrm>
                <a:off x="8471479" y="4383216"/>
                <a:ext cx="279619" cy="391261"/>
              </a:xfrm>
              <a:prstGeom prst="rect">
                <a:avLst/>
              </a:prstGeom>
              <a:blipFill>
                <a:blip r:embed="rId8"/>
                <a:stretch>
                  <a:fillRect l="-73913" r="-26087" b="-1290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9" name="TextBox 88">
                <a:extLst>
                  <a:ext uri="{FF2B5EF4-FFF2-40B4-BE49-F238E27FC236}">
                    <a16:creationId xmlns:a16="http://schemas.microsoft.com/office/drawing/2014/main" id="{B353E8F0-8EDE-6F73-1DF4-636032019B2A}"/>
                  </a:ext>
                </a:extLst>
              </p:cNvPr>
              <p:cNvSpPr txBox="1"/>
              <p:nvPr/>
            </p:nvSpPr>
            <p:spPr>
              <a:xfrm>
                <a:off x="8537374" y="5014478"/>
                <a:ext cx="279619"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𝑧</m:t>
                          </m:r>
                        </m:sub>
                      </m:sSub>
                    </m:oMath>
                  </m:oMathPara>
                </a14:m>
                <a:endParaRPr lang="en-US" dirty="0"/>
              </a:p>
            </p:txBody>
          </p:sp>
        </mc:Choice>
        <mc:Fallback>
          <p:sp>
            <p:nvSpPr>
              <p:cNvPr id="89" name="TextBox 88">
                <a:extLst>
                  <a:ext uri="{FF2B5EF4-FFF2-40B4-BE49-F238E27FC236}">
                    <a16:creationId xmlns:a16="http://schemas.microsoft.com/office/drawing/2014/main" id="{B353E8F0-8EDE-6F73-1DF4-636032019B2A}"/>
                  </a:ext>
                </a:extLst>
              </p:cNvPr>
              <p:cNvSpPr txBox="1">
                <a:spLocks noRot="1" noChangeAspect="1" noMove="1" noResize="1" noEditPoints="1" noAdjustHandles="1" noChangeArrowheads="1" noChangeShapeType="1" noTextEdit="1"/>
              </p:cNvSpPr>
              <p:nvPr/>
            </p:nvSpPr>
            <p:spPr>
              <a:xfrm>
                <a:off x="8537374" y="5014478"/>
                <a:ext cx="279619" cy="369332"/>
              </a:xfrm>
              <a:prstGeom prst="rect">
                <a:avLst/>
              </a:prstGeom>
              <a:blipFill>
                <a:blip r:embed="rId9"/>
                <a:stretch>
                  <a:fillRect l="-3043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0" name="TextBox 89">
                <a:extLst>
                  <a:ext uri="{FF2B5EF4-FFF2-40B4-BE49-F238E27FC236}">
                    <a16:creationId xmlns:a16="http://schemas.microsoft.com/office/drawing/2014/main" id="{F05A3A4E-D8AD-486F-0A1B-7746EB814A2A}"/>
                  </a:ext>
                </a:extLst>
              </p:cNvPr>
              <p:cNvSpPr txBox="1"/>
              <p:nvPr/>
            </p:nvSpPr>
            <p:spPr>
              <a:xfrm>
                <a:off x="6537522" y="4383216"/>
                <a:ext cx="279619" cy="39126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𝑦</m:t>
                          </m:r>
                        </m:sub>
                      </m:sSub>
                    </m:oMath>
                  </m:oMathPara>
                </a14:m>
                <a:endParaRPr lang="en-US" dirty="0"/>
              </a:p>
            </p:txBody>
          </p:sp>
        </mc:Choice>
        <mc:Fallback>
          <p:sp>
            <p:nvSpPr>
              <p:cNvPr id="90" name="TextBox 89">
                <a:extLst>
                  <a:ext uri="{FF2B5EF4-FFF2-40B4-BE49-F238E27FC236}">
                    <a16:creationId xmlns:a16="http://schemas.microsoft.com/office/drawing/2014/main" id="{F05A3A4E-D8AD-486F-0A1B-7746EB814A2A}"/>
                  </a:ext>
                </a:extLst>
              </p:cNvPr>
              <p:cNvSpPr txBox="1">
                <a:spLocks noRot="1" noChangeAspect="1" noMove="1" noResize="1" noEditPoints="1" noAdjustHandles="1" noChangeArrowheads="1" noChangeShapeType="1" noTextEdit="1"/>
              </p:cNvSpPr>
              <p:nvPr/>
            </p:nvSpPr>
            <p:spPr>
              <a:xfrm>
                <a:off x="6537522" y="4383216"/>
                <a:ext cx="279619" cy="391261"/>
              </a:xfrm>
              <a:prstGeom prst="rect">
                <a:avLst/>
              </a:prstGeom>
              <a:blipFill>
                <a:blip r:embed="rId10"/>
                <a:stretch>
                  <a:fillRect l="-34783" r="-8696" b="-6452"/>
                </a:stretch>
              </a:blipFill>
            </p:spPr>
            <p:txBody>
              <a:bodyPr/>
              <a:lstStyle/>
              <a:p>
                <a:r>
                  <a:rPr lang="en-US">
                    <a:noFill/>
                  </a:rPr>
                  <a:t> </a:t>
                </a:r>
              </a:p>
            </p:txBody>
          </p:sp>
        </mc:Fallback>
      </mc:AlternateContent>
      <p:cxnSp>
        <p:nvCxnSpPr>
          <p:cNvPr id="92" name="Straight Arrow Connector 91">
            <a:extLst>
              <a:ext uri="{FF2B5EF4-FFF2-40B4-BE49-F238E27FC236}">
                <a16:creationId xmlns:a16="http://schemas.microsoft.com/office/drawing/2014/main" id="{7CCF8CF9-19FC-9C94-EFF1-A31FC47B1F01}"/>
              </a:ext>
            </a:extLst>
          </p:cNvPr>
          <p:cNvCxnSpPr>
            <a:cxnSpLocks/>
            <a:stCxn id="90" idx="3"/>
            <a:endCxn id="88" idx="1"/>
          </p:cNvCxnSpPr>
          <p:nvPr/>
        </p:nvCxnSpPr>
        <p:spPr>
          <a:xfrm>
            <a:off x="6817141" y="4578847"/>
            <a:ext cx="1654338" cy="0"/>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Freeform 38">
            <a:extLst>
              <a:ext uri="{FF2B5EF4-FFF2-40B4-BE49-F238E27FC236}">
                <a16:creationId xmlns:a16="http://schemas.microsoft.com/office/drawing/2014/main" id="{84326CBB-7D0F-F567-7BE2-690D60E359D3}"/>
              </a:ext>
            </a:extLst>
          </p:cNvPr>
          <p:cNvSpPr/>
          <p:nvPr/>
        </p:nvSpPr>
        <p:spPr>
          <a:xfrm>
            <a:off x="9650405" y="737895"/>
            <a:ext cx="1148291" cy="1164161"/>
          </a:xfrm>
          <a:custGeom>
            <a:avLst/>
            <a:gdLst>
              <a:gd name="connsiteX0" fmla="*/ 489061 w 1148291"/>
              <a:gd name="connsiteY0" fmla="*/ 0 h 1164161"/>
              <a:gd name="connsiteX1" fmla="*/ 499919 w 1148291"/>
              <a:gd name="connsiteY1" fmla="*/ 96608 h 1164161"/>
              <a:gd name="connsiteX2" fmla="*/ 890682 w 1148291"/>
              <a:gd name="connsiteY2" fmla="*/ 523923 h 1164161"/>
              <a:gd name="connsiteX3" fmla="*/ 975533 w 1148291"/>
              <a:gd name="connsiteY3" fmla="*/ 547546 h 1164161"/>
              <a:gd name="connsiteX4" fmla="*/ 972945 w 1148291"/>
              <a:gd name="connsiteY4" fmla="*/ 570569 h 1164161"/>
              <a:gd name="connsiteX5" fmla="*/ 1085973 w 1148291"/>
              <a:gd name="connsiteY5" fmla="*/ 902452 h 1164161"/>
              <a:gd name="connsiteX6" fmla="*/ 1148291 w 1148291"/>
              <a:gd name="connsiteY6" fmla="*/ 970196 h 1164161"/>
              <a:gd name="connsiteX7" fmla="*/ 1129796 w 1148291"/>
              <a:gd name="connsiteY7" fmla="*/ 990302 h 1164161"/>
              <a:gd name="connsiteX8" fmla="*/ 661819 w 1148291"/>
              <a:gd name="connsiteY8" fmla="*/ 1164161 h 1164161"/>
              <a:gd name="connsiteX9" fmla="*/ 0 w 1148291"/>
              <a:gd name="connsiteY9" fmla="*/ 570569 h 1164161"/>
              <a:gd name="connsiteX10" fmla="*/ 404209 w 1148291"/>
              <a:gd name="connsiteY10" fmla="*/ 23624 h 1164161"/>
              <a:gd name="connsiteX11" fmla="*/ 489061 w 1148291"/>
              <a:gd name="connsiteY11" fmla="*/ 0 h 1164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48291" h="1164161">
                <a:moveTo>
                  <a:pt x="489061" y="0"/>
                </a:moveTo>
                <a:lnTo>
                  <a:pt x="499919" y="96608"/>
                </a:lnTo>
                <a:cubicBezTo>
                  <a:pt x="543999" y="289815"/>
                  <a:pt x="692735" y="448829"/>
                  <a:pt x="890682" y="523923"/>
                </a:cubicBezTo>
                <a:lnTo>
                  <a:pt x="975533" y="547546"/>
                </a:lnTo>
                <a:lnTo>
                  <a:pt x="972945" y="570569"/>
                </a:lnTo>
                <a:cubicBezTo>
                  <a:pt x="972945" y="693506"/>
                  <a:pt x="1014613" y="807714"/>
                  <a:pt x="1085973" y="902452"/>
                </a:cubicBezTo>
                <a:lnTo>
                  <a:pt x="1148291" y="970196"/>
                </a:lnTo>
                <a:lnTo>
                  <a:pt x="1129796" y="990302"/>
                </a:lnTo>
                <a:cubicBezTo>
                  <a:pt x="1010030" y="1097721"/>
                  <a:pt x="844575" y="1164161"/>
                  <a:pt x="661819" y="1164161"/>
                </a:cubicBezTo>
                <a:cubicBezTo>
                  <a:pt x="296306" y="1164161"/>
                  <a:pt x="0" y="898401"/>
                  <a:pt x="0" y="570569"/>
                </a:cubicBezTo>
                <a:cubicBezTo>
                  <a:pt x="0" y="324695"/>
                  <a:pt x="166672" y="113736"/>
                  <a:pt x="404209" y="23624"/>
                </a:cubicBezTo>
                <a:lnTo>
                  <a:pt x="489061" y="0"/>
                </a:lnTo>
                <a:close/>
              </a:path>
            </a:pathLst>
          </a:custGeom>
          <a:solidFill>
            <a:srgbClr val="7030A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TextBox 46">
            <a:extLst>
              <a:ext uri="{FF2B5EF4-FFF2-40B4-BE49-F238E27FC236}">
                <a16:creationId xmlns:a16="http://schemas.microsoft.com/office/drawing/2014/main" id="{03332210-C0F0-4BD3-EB19-3D1B16AA4BBF}"/>
              </a:ext>
            </a:extLst>
          </p:cNvPr>
          <p:cNvSpPr txBox="1"/>
          <p:nvPr/>
        </p:nvSpPr>
        <p:spPr>
          <a:xfrm>
            <a:off x="9555609" y="1190841"/>
            <a:ext cx="1270854" cy="586299"/>
          </a:xfrm>
          <a:prstGeom prst="rect">
            <a:avLst/>
          </a:prstGeom>
          <a:noFill/>
        </p:spPr>
        <p:txBody>
          <a:bodyPr wrap="square" rtlCol="0">
            <a:spAutoFit/>
          </a:bodyPr>
          <a:lstStyle/>
          <a:p>
            <a:pPr algn="ctr"/>
            <a:r>
              <a:rPr lang="en-US" sz="1400" dirty="0"/>
              <a:t>Newtonian</a:t>
            </a:r>
          </a:p>
          <a:p>
            <a:pPr algn="ctr"/>
            <a:r>
              <a:rPr lang="en-US" sz="1400" dirty="0"/>
              <a:t>Systems</a:t>
            </a:r>
          </a:p>
        </p:txBody>
      </p:sp>
      <p:sp>
        <p:nvSpPr>
          <p:cNvPr id="50" name="TextBox 49">
            <a:extLst>
              <a:ext uri="{FF2B5EF4-FFF2-40B4-BE49-F238E27FC236}">
                <a16:creationId xmlns:a16="http://schemas.microsoft.com/office/drawing/2014/main" id="{CC09EB53-BE76-916F-5206-958317A4F5FD}"/>
              </a:ext>
            </a:extLst>
          </p:cNvPr>
          <p:cNvSpPr txBox="1"/>
          <p:nvPr/>
        </p:nvSpPr>
        <p:spPr>
          <a:xfrm>
            <a:off x="380999" y="3875408"/>
            <a:ext cx="5783489" cy="707886"/>
          </a:xfrm>
          <a:prstGeom prst="rect">
            <a:avLst/>
          </a:prstGeom>
          <a:noFill/>
        </p:spPr>
        <p:txBody>
          <a:bodyPr wrap="square" rtlCol="0">
            <a:spAutoFit/>
          </a:bodyPr>
          <a:lstStyle/>
          <a:p>
            <a:r>
              <a:rPr lang="en-US" sz="2000" dirty="0"/>
              <a:t>We can not map the space of a single </a:t>
            </a:r>
          </a:p>
          <a:p>
            <a:r>
              <a:rPr lang="en-US" sz="2000" dirty="0"/>
              <a:t>function to the space of multiple functions</a:t>
            </a:r>
          </a:p>
        </p:txBody>
      </p:sp>
      <mc:AlternateContent xmlns:mc="http://schemas.openxmlformats.org/markup-compatibility/2006">
        <mc:Choice xmlns:a14="http://schemas.microsoft.com/office/drawing/2010/main" Requires="a14">
          <p:sp>
            <p:nvSpPr>
              <p:cNvPr id="51" name="TextBox 50">
                <a:extLst>
                  <a:ext uri="{FF2B5EF4-FFF2-40B4-BE49-F238E27FC236}">
                    <a16:creationId xmlns:a16="http://schemas.microsoft.com/office/drawing/2014/main" id="{A514AB42-7590-3CD7-C298-EE6C1256B259}"/>
                  </a:ext>
                </a:extLst>
              </p:cNvPr>
              <p:cNvSpPr txBox="1"/>
              <p:nvPr/>
            </p:nvSpPr>
            <p:spPr>
              <a:xfrm>
                <a:off x="259539" y="5097358"/>
                <a:ext cx="6417792" cy="954107"/>
              </a:xfrm>
              <a:prstGeom prst="rect">
                <a:avLst/>
              </a:prstGeom>
              <a:noFill/>
            </p:spPr>
            <p:txBody>
              <a:bodyPr wrap="square" rtlCol="0">
                <a:spAutoFit/>
              </a:bodyPr>
              <a:lstStyle>
                <a:defPPr>
                  <a:defRPr lang="en-US"/>
                </a:defPPr>
                <a:lvl1pPr>
                  <a:defRPr/>
                </a:lvl1pPr>
              </a:lstStyle>
              <a:p>
                <a14:m>
                  <m:oMath xmlns:m="http://schemas.openxmlformats.org/officeDocument/2006/math">
                    <m:r>
                      <a:rPr lang="en-US" sz="2800" b="0" i="1" smtClean="0">
                        <a:solidFill>
                          <a:schemeClr val="accent6">
                            <a:lumMod val="75000"/>
                          </a:schemeClr>
                        </a:solidFill>
                        <a:latin typeface="Cambria Math" panose="02040503050406030204" pitchFamily="18" charset="0"/>
                      </a:rPr>
                      <m:t>⇒</m:t>
                    </m:r>
                  </m:oMath>
                </a14:m>
                <a:r>
                  <a:rPr lang="en-US" sz="2800" dirty="0">
                    <a:solidFill>
                      <a:schemeClr val="accent6">
                        <a:lumMod val="75000"/>
                      </a:schemeClr>
                    </a:solidFill>
                  </a:rPr>
                  <a:t> Not all Newtonian systems are </a:t>
                </a:r>
              </a:p>
              <a:p>
                <a:r>
                  <a:rPr lang="en-US" sz="2800" dirty="0">
                    <a:solidFill>
                      <a:schemeClr val="accent6">
                        <a:lumMod val="75000"/>
                      </a:schemeClr>
                    </a:solidFill>
                  </a:rPr>
                  <a:t>Lagrangian and/or Hamiltonian</a:t>
                </a:r>
              </a:p>
            </p:txBody>
          </p:sp>
        </mc:Choice>
        <mc:Fallback>
          <p:sp>
            <p:nvSpPr>
              <p:cNvPr id="51" name="TextBox 50">
                <a:extLst>
                  <a:ext uri="{FF2B5EF4-FFF2-40B4-BE49-F238E27FC236}">
                    <a16:creationId xmlns:a16="http://schemas.microsoft.com/office/drawing/2014/main" id="{A514AB42-7590-3CD7-C298-EE6C1256B259}"/>
                  </a:ext>
                </a:extLst>
              </p:cNvPr>
              <p:cNvSpPr txBox="1">
                <a:spLocks noRot="1" noChangeAspect="1" noMove="1" noResize="1" noEditPoints="1" noAdjustHandles="1" noChangeArrowheads="1" noChangeShapeType="1" noTextEdit="1"/>
              </p:cNvSpPr>
              <p:nvPr/>
            </p:nvSpPr>
            <p:spPr>
              <a:xfrm>
                <a:off x="259539" y="5097358"/>
                <a:ext cx="6417792" cy="954107"/>
              </a:xfrm>
              <a:prstGeom prst="rect">
                <a:avLst/>
              </a:prstGeom>
              <a:blipFill>
                <a:blip r:embed="rId11"/>
                <a:stretch>
                  <a:fillRect l="-1976" t="-6579" b="-17105"/>
                </a:stretch>
              </a:blipFill>
            </p:spPr>
            <p:txBody>
              <a:bodyPr/>
              <a:lstStyle/>
              <a:p>
                <a:r>
                  <a:rPr lang="en-US">
                    <a:noFill/>
                  </a:rPr>
                  <a:t> </a:t>
                </a:r>
              </a:p>
            </p:txBody>
          </p:sp>
        </mc:Fallback>
      </mc:AlternateContent>
    </p:spTree>
    <p:extLst>
      <p:ext uri="{BB962C8B-B14F-4D97-AF65-F5344CB8AC3E}">
        <p14:creationId xmlns:p14="http://schemas.microsoft.com/office/powerpoint/2010/main" val="2415886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80B40F4-A1E9-3C73-B772-AF856A34A550}"/>
              </a:ext>
            </a:extLst>
          </p:cNvPr>
          <p:cNvSpPr>
            <a:spLocks noGrp="1"/>
          </p:cNvSpPr>
          <p:nvPr>
            <p:ph type="ftr" sz="quarter" idx="11"/>
          </p:nvPr>
        </p:nvSpPr>
        <p:spPr/>
        <p:txBody>
          <a:bodyPr/>
          <a:lstStyle/>
          <a:p>
            <a:r>
              <a:rPr lang="en-US"/>
              <a:t>Gabriele Carcassi - University of Michigan</a:t>
            </a:r>
          </a:p>
        </p:txBody>
      </p:sp>
      <p:sp>
        <p:nvSpPr>
          <p:cNvPr id="3" name="Slide Number Placeholder 2">
            <a:extLst>
              <a:ext uri="{FF2B5EF4-FFF2-40B4-BE49-F238E27FC236}">
                <a16:creationId xmlns:a16="http://schemas.microsoft.com/office/drawing/2014/main" id="{766FB11F-C394-6DEA-12D0-238DA99130C7}"/>
              </a:ext>
            </a:extLst>
          </p:cNvPr>
          <p:cNvSpPr>
            <a:spLocks noGrp="1"/>
          </p:cNvSpPr>
          <p:nvPr>
            <p:ph type="sldNum" sz="quarter" idx="12"/>
          </p:nvPr>
        </p:nvSpPr>
        <p:spPr/>
        <p:txBody>
          <a:bodyPr/>
          <a:lstStyle/>
          <a:p>
            <a:fld id="{F47845EA-7733-40EE-B074-20032348B727}" type="slidenum">
              <a:rPr lang="en-US" smtClean="0"/>
              <a:t>6</a:t>
            </a:fld>
            <a:endParaRPr lang="en-US"/>
          </a:p>
        </p:txBody>
      </p:sp>
      <p:sp>
        <p:nvSpPr>
          <p:cNvPr id="5" name="TextBox 4">
            <a:extLst>
              <a:ext uri="{FF2B5EF4-FFF2-40B4-BE49-F238E27FC236}">
                <a16:creationId xmlns:a16="http://schemas.microsoft.com/office/drawing/2014/main" id="{35F30937-B70C-B366-358B-861B482B9FA4}"/>
              </a:ext>
            </a:extLst>
          </p:cNvPr>
          <p:cNvSpPr txBox="1"/>
          <p:nvPr/>
        </p:nvSpPr>
        <p:spPr>
          <a:xfrm>
            <a:off x="157566" y="496777"/>
            <a:ext cx="5935883" cy="2554545"/>
          </a:xfrm>
          <a:prstGeom prst="rect">
            <a:avLst/>
          </a:prstGeom>
          <a:noFill/>
        </p:spPr>
        <p:txBody>
          <a:bodyPr wrap="square" rtlCol="0">
            <a:spAutoFit/>
          </a:bodyPr>
          <a:lstStyle/>
          <a:p>
            <a:r>
              <a:rPr lang="en-US" sz="2000" dirty="0"/>
              <a:t>Newtonians: Three independently chosen functions of position and velocity, with forces being applied to each degree of freedom </a:t>
            </a:r>
          </a:p>
          <a:p>
            <a:endParaRPr lang="en-US" sz="2000" dirty="0"/>
          </a:p>
          <a:p>
            <a:r>
              <a:rPr lang="en-US" sz="2000" dirty="0"/>
              <a:t>Lagrangian: A single function of position and velocity</a:t>
            </a:r>
          </a:p>
          <a:p>
            <a:endParaRPr lang="en-US" sz="2000" dirty="0"/>
          </a:p>
          <a:p>
            <a:r>
              <a:rPr lang="en-US" sz="2000" dirty="0"/>
              <a:t>Hamiltonian: A single function of position and momentum</a:t>
            </a:r>
          </a:p>
        </p:txBody>
      </p:sp>
      <p:grpSp>
        <p:nvGrpSpPr>
          <p:cNvPr id="13" name="Group 12">
            <a:extLst>
              <a:ext uri="{FF2B5EF4-FFF2-40B4-BE49-F238E27FC236}">
                <a16:creationId xmlns:a16="http://schemas.microsoft.com/office/drawing/2014/main" id="{BCF292C1-4168-689F-1B7A-182A67EB0E57}"/>
              </a:ext>
            </a:extLst>
          </p:cNvPr>
          <p:cNvGrpSpPr/>
          <p:nvPr/>
        </p:nvGrpSpPr>
        <p:grpSpPr>
          <a:xfrm>
            <a:off x="9650405" y="121281"/>
            <a:ext cx="2412328" cy="1780774"/>
            <a:chOff x="2152990" y="605117"/>
            <a:chExt cx="6665975" cy="5486400"/>
          </a:xfrm>
        </p:grpSpPr>
        <p:sp>
          <p:nvSpPr>
            <p:cNvPr id="14" name="Oval 13">
              <a:extLst>
                <a:ext uri="{FF2B5EF4-FFF2-40B4-BE49-F238E27FC236}">
                  <a16:creationId xmlns:a16="http://schemas.microsoft.com/office/drawing/2014/main" id="{EB0B81DE-96BE-5B3F-B5A0-A28B923B885E}"/>
                </a:ext>
              </a:extLst>
            </p:cNvPr>
            <p:cNvSpPr/>
            <p:nvPr/>
          </p:nvSpPr>
          <p:spPr>
            <a:xfrm>
              <a:off x="4841525" y="2433917"/>
              <a:ext cx="3657600" cy="3657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Oval 14">
              <a:extLst>
                <a:ext uri="{FF2B5EF4-FFF2-40B4-BE49-F238E27FC236}">
                  <a16:creationId xmlns:a16="http://schemas.microsoft.com/office/drawing/2014/main" id="{3A8C300B-6B15-F916-9749-303A84C9F1D4}"/>
                </a:ext>
              </a:extLst>
            </p:cNvPr>
            <p:cNvSpPr/>
            <p:nvPr/>
          </p:nvSpPr>
          <p:spPr>
            <a:xfrm>
              <a:off x="2152990" y="2433917"/>
              <a:ext cx="3657600" cy="3657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6" name="Oval 15">
              <a:extLst>
                <a:ext uri="{FF2B5EF4-FFF2-40B4-BE49-F238E27FC236}">
                  <a16:creationId xmlns:a16="http://schemas.microsoft.com/office/drawing/2014/main" id="{6B32AD77-0831-31BA-908B-DCE227344006}"/>
                </a:ext>
              </a:extLst>
            </p:cNvPr>
            <p:cNvSpPr/>
            <p:nvPr/>
          </p:nvSpPr>
          <p:spPr>
            <a:xfrm>
              <a:off x="3497258" y="605117"/>
              <a:ext cx="3657600" cy="3657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TextBox 16">
              <a:extLst>
                <a:ext uri="{FF2B5EF4-FFF2-40B4-BE49-F238E27FC236}">
                  <a16:creationId xmlns:a16="http://schemas.microsoft.com/office/drawing/2014/main" id="{49E9DB89-8135-7CB0-D5E3-C5706DEE4369}"/>
                </a:ext>
              </a:extLst>
            </p:cNvPr>
            <p:cNvSpPr txBox="1"/>
            <p:nvPr/>
          </p:nvSpPr>
          <p:spPr>
            <a:xfrm>
              <a:off x="3870883" y="986019"/>
              <a:ext cx="2910350" cy="1611992"/>
            </a:xfrm>
            <a:prstGeom prst="rect">
              <a:avLst/>
            </a:prstGeom>
            <a:noFill/>
          </p:spPr>
          <p:txBody>
            <a:bodyPr wrap="square" rtlCol="0">
              <a:spAutoFit/>
            </a:bodyPr>
            <a:lstStyle/>
            <a:p>
              <a:pPr algn="ctr"/>
              <a:r>
                <a:rPr lang="en-US" sz="1400" dirty="0"/>
                <a:t>Lagrangian</a:t>
              </a:r>
            </a:p>
            <a:p>
              <a:pPr algn="ctr"/>
              <a:r>
                <a:rPr lang="en-US" sz="1400" dirty="0"/>
                <a:t>Systems</a:t>
              </a:r>
            </a:p>
          </p:txBody>
        </p:sp>
        <p:sp>
          <p:nvSpPr>
            <p:cNvPr id="19" name="TextBox 18">
              <a:extLst>
                <a:ext uri="{FF2B5EF4-FFF2-40B4-BE49-F238E27FC236}">
                  <a16:creationId xmlns:a16="http://schemas.microsoft.com/office/drawing/2014/main" id="{DDFC03EF-B22B-2A85-F11B-97B8E704CAFA}"/>
                </a:ext>
              </a:extLst>
            </p:cNvPr>
            <p:cNvSpPr txBox="1"/>
            <p:nvPr/>
          </p:nvSpPr>
          <p:spPr>
            <a:xfrm>
              <a:off x="5469442" y="3938339"/>
              <a:ext cx="3349523" cy="1806332"/>
            </a:xfrm>
            <a:prstGeom prst="rect">
              <a:avLst/>
            </a:prstGeom>
            <a:noFill/>
          </p:spPr>
          <p:txBody>
            <a:bodyPr wrap="square" rtlCol="0">
              <a:spAutoFit/>
            </a:bodyPr>
            <a:lstStyle/>
            <a:p>
              <a:pPr algn="ctr"/>
              <a:r>
                <a:rPr lang="en-US" sz="1400" dirty="0"/>
                <a:t>Hamiltonian</a:t>
              </a:r>
            </a:p>
            <a:p>
              <a:pPr algn="ctr"/>
              <a:r>
                <a:rPr lang="en-US" sz="1400" dirty="0"/>
                <a:t>Systems</a:t>
              </a:r>
            </a:p>
          </p:txBody>
        </p:sp>
      </p:grpSp>
      <p:sp>
        <p:nvSpPr>
          <p:cNvPr id="45" name="Oval 44">
            <a:extLst>
              <a:ext uri="{FF2B5EF4-FFF2-40B4-BE49-F238E27FC236}">
                <a16:creationId xmlns:a16="http://schemas.microsoft.com/office/drawing/2014/main" id="{D1C56687-F415-F5DC-B6ED-1C8A08A13BC3}"/>
              </a:ext>
            </a:extLst>
          </p:cNvPr>
          <p:cNvSpPr/>
          <p:nvPr/>
        </p:nvSpPr>
        <p:spPr>
          <a:xfrm>
            <a:off x="6030491" y="3508516"/>
            <a:ext cx="1236576" cy="2118732"/>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F65E61C0-F75A-D103-0F03-C2729B3CD689}"/>
              </a:ext>
            </a:extLst>
          </p:cNvPr>
          <p:cNvSpPr/>
          <p:nvPr/>
        </p:nvSpPr>
        <p:spPr>
          <a:xfrm>
            <a:off x="8058896" y="3508516"/>
            <a:ext cx="1236576" cy="2118732"/>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E6F1018C-0C73-9DEA-DA50-5988C8947AFE}"/>
              </a:ext>
            </a:extLst>
          </p:cNvPr>
          <p:cNvSpPr txBox="1"/>
          <p:nvPr/>
        </p:nvSpPr>
        <p:spPr>
          <a:xfrm>
            <a:off x="6064583" y="2951263"/>
            <a:ext cx="1173495" cy="523220"/>
          </a:xfrm>
          <a:prstGeom prst="rect">
            <a:avLst/>
          </a:prstGeom>
          <a:noFill/>
        </p:spPr>
        <p:txBody>
          <a:bodyPr wrap="square" rtlCol="0">
            <a:spAutoFit/>
          </a:bodyPr>
          <a:lstStyle/>
          <a:p>
            <a:pPr algn="ctr"/>
            <a:r>
              <a:rPr lang="en-US" sz="1400" dirty="0"/>
              <a:t>Hamiltonian or Lagrangian</a:t>
            </a:r>
          </a:p>
        </p:txBody>
      </p:sp>
      <p:sp>
        <p:nvSpPr>
          <p:cNvPr id="83" name="TextBox 82">
            <a:extLst>
              <a:ext uri="{FF2B5EF4-FFF2-40B4-BE49-F238E27FC236}">
                <a16:creationId xmlns:a16="http://schemas.microsoft.com/office/drawing/2014/main" id="{ABCA58A7-B072-C693-E73D-DCE794D6970D}"/>
              </a:ext>
            </a:extLst>
          </p:cNvPr>
          <p:cNvSpPr txBox="1"/>
          <p:nvPr/>
        </p:nvSpPr>
        <p:spPr>
          <a:xfrm>
            <a:off x="8058896" y="3144194"/>
            <a:ext cx="1071297" cy="307777"/>
          </a:xfrm>
          <a:prstGeom prst="rect">
            <a:avLst/>
          </a:prstGeom>
          <a:noFill/>
        </p:spPr>
        <p:txBody>
          <a:bodyPr wrap="square" rtlCol="0">
            <a:spAutoFit/>
          </a:bodyPr>
          <a:lstStyle/>
          <a:p>
            <a:pPr algn="ctr"/>
            <a:r>
              <a:rPr lang="en-US" sz="1400" dirty="0"/>
              <a:t>Newtonian</a:t>
            </a:r>
          </a:p>
        </p:txBody>
      </p:sp>
      <mc:AlternateContent xmlns:mc="http://schemas.openxmlformats.org/markup-compatibility/2006">
        <mc:Choice xmlns:a14="http://schemas.microsoft.com/office/drawing/2010/main" Requires="a14">
          <p:sp>
            <p:nvSpPr>
              <p:cNvPr id="87" name="TextBox 86">
                <a:extLst>
                  <a:ext uri="{FF2B5EF4-FFF2-40B4-BE49-F238E27FC236}">
                    <a16:creationId xmlns:a16="http://schemas.microsoft.com/office/drawing/2014/main" id="{BF6F6344-16EA-BC73-42A7-7CC7EEA06BCE}"/>
                  </a:ext>
                </a:extLst>
              </p:cNvPr>
              <p:cNvSpPr txBox="1"/>
              <p:nvPr/>
            </p:nvSpPr>
            <p:spPr>
              <a:xfrm>
                <a:off x="8537374" y="3798710"/>
                <a:ext cx="279619"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𝑥</m:t>
                          </m:r>
                        </m:sub>
                      </m:sSub>
                    </m:oMath>
                  </m:oMathPara>
                </a14:m>
                <a:endParaRPr lang="en-US" dirty="0"/>
              </a:p>
            </p:txBody>
          </p:sp>
        </mc:Choice>
        <mc:Fallback>
          <p:sp>
            <p:nvSpPr>
              <p:cNvPr id="87" name="TextBox 86">
                <a:extLst>
                  <a:ext uri="{FF2B5EF4-FFF2-40B4-BE49-F238E27FC236}">
                    <a16:creationId xmlns:a16="http://schemas.microsoft.com/office/drawing/2014/main" id="{BF6F6344-16EA-BC73-42A7-7CC7EEA06BCE}"/>
                  </a:ext>
                </a:extLst>
              </p:cNvPr>
              <p:cNvSpPr txBox="1">
                <a:spLocks noRot="1" noChangeAspect="1" noMove="1" noResize="1" noEditPoints="1" noAdjustHandles="1" noChangeArrowheads="1" noChangeShapeType="1" noTextEdit="1"/>
              </p:cNvSpPr>
              <p:nvPr/>
            </p:nvSpPr>
            <p:spPr>
              <a:xfrm>
                <a:off x="8537374" y="3798710"/>
                <a:ext cx="279619" cy="369332"/>
              </a:xfrm>
              <a:prstGeom prst="rect">
                <a:avLst/>
              </a:prstGeom>
              <a:blipFill>
                <a:blip r:embed="rId3"/>
                <a:stretch>
                  <a:fillRect l="-3478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8" name="TextBox 87">
                <a:extLst>
                  <a:ext uri="{FF2B5EF4-FFF2-40B4-BE49-F238E27FC236}">
                    <a16:creationId xmlns:a16="http://schemas.microsoft.com/office/drawing/2014/main" id="{75703157-2D90-90CE-00E2-0385CBBE8933}"/>
                  </a:ext>
                </a:extLst>
              </p:cNvPr>
              <p:cNvSpPr txBox="1"/>
              <p:nvPr/>
            </p:nvSpPr>
            <p:spPr>
              <a:xfrm>
                <a:off x="8471479" y="4383216"/>
                <a:ext cx="279619" cy="39126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 </m:t>
                          </m:r>
                          <m:r>
                            <a:rPr lang="en-US" b="0" i="1" smtClean="0">
                              <a:latin typeface="Cambria Math" panose="02040503050406030204" pitchFamily="18" charset="0"/>
                            </a:rPr>
                            <m:t>𝑁</m:t>
                          </m:r>
                        </m:e>
                        <m:sub>
                          <m:r>
                            <a:rPr lang="en-US" b="0" i="1" smtClean="0">
                              <a:latin typeface="Cambria Math" panose="02040503050406030204" pitchFamily="18" charset="0"/>
                            </a:rPr>
                            <m:t>𝑦</m:t>
                          </m:r>
                        </m:sub>
                      </m:sSub>
                    </m:oMath>
                  </m:oMathPara>
                </a14:m>
                <a:endParaRPr lang="en-US" dirty="0"/>
              </a:p>
            </p:txBody>
          </p:sp>
        </mc:Choice>
        <mc:Fallback>
          <p:sp>
            <p:nvSpPr>
              <p:cNvPr id="88" name="TextBox 87">
                <a:extLst>
                  <a:ext uri="{FF2B5EF4-FFF2-40B4-BE49-F238E27FC236}">
                    <a16:creationId xmlns:a16="http://schemas.microsoft.com/office/drawing/2014/main" id="{75703157-2D90-90CE-00E2-0385CBBE8933}"/>
                  </a:ext>
                </a:extLst>
              </p:cNvPr>
              <p:cNvSpPr txBox="1">
                <a:spLocks noRot="1" noChangeAspect="1" noMove="1" noResize="1" noEditPoints="1" noAdjustHandles="1" noChangeArrowheads="1" noChangeShapeType="1" noTextEdit="1"/>
              </p:cNvSpPr>
              <p:nvPr/>
            </p:nvSpPr>
            <p:spPr>
              <a:xfrm>
                <a:off x="8471479" y="4383216"/>
                <a:ext cx="279619" cy="391261"/>
              </a:xfrm>
              <a:prstGeom prst="rect">
                <a:avLst/>
              </a:prstGeom>
              <a:blipFill>
                <a:blip r:embed="rId4"/>
                <a:stretch>
                  <a:fillRect l="-73913" r="-26087" b="-1290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9" name="TextBox 88">
                <a:extLst>
                  <a:ext uri="{FF2B5EF4-FFF2-40B4-BE49-F238E27FC236}">
                    <a16:creationId xmlns:a16="http://schemas.microsoft.com/office/drawing/2014/main" id="{B353E8F0-8EDE-6F73-1DF4-636032019B2A}"/>
                  </a:ext>
                </a:extLst>
              </p:cNvPr>
              <p:cNvSpPr txBox="1"/>
              <p:nvPr/>
            </p:nvSpPr>
            <p:spPr>
              <a:xfrm>
                <a:off x="8537374" y="5014478"/>
                <a:ext cx="279619"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𝑧</m:t>
                          </m:r>
                        </m:sub>
                      </m:sSub>
                    </m:oMath>
                  </m:oMathPara>
                </a14:m>
                <a:endParaRPr lang="en-US" dirty="0"/>
              </a:p>
            </p:txBody>
          </p:sp>
        </mc:Choice>
        <mc:Fallback>
          <p:sp>
            <p:nvSpPr>
              <p:cNvPr id="89" name="TextBox 88">
                <a:extLst>
                  <a:ext uri="{FF2B5EF4-FFF2-40B4-BE49-F238E27FC236}">
                    <a16:creationId xmlns:a16="http://schemas.microsoft.com/office/drawing/2014/main" id="{B353E8F0-8EDE-6F73-1DF4-636032019B2A}"/>
                  </a:ext>
                </a:extLst>
              </p:cNvPr>
              <p:cNvSpPr txBox="1">
                <a:spLocks noRot="1" noChangeAspect="1" noMove="1" noResize="1" noEditPoints="1" noAdjustHandles="1" noChangeArrowheads="1" noChangeShapeType="1" noTextEdit="1"/>
              </p:cNvSpPr>
              <p:nvPr/>
            </p:nvSpPr>
            <p:spPr>
              <a:xfrm>
                <a:off x="8537374" y="5014478"/>
                <a:ext cx="279619" cy="369332"/>
              </a:xfrm>
              <a:prstGeom prst="rect">
                <a:avLst/>
              </a:prstGeom>
              <a:blipFill>
                <a:blip r:embed="rId5"/>
                <a:stretch>
                  <a:fillRect l="-3043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0" name="TextBox 89">
                <a:extLst>
                  <a:ext uri="{FF2B5EF4-FFF2-40B4-BE49-F238E27FC236}">
                    <a16:creationId xmlns:a16="http://schemas.microsoft.com/office/drawing/2014/main" id="{F05A3A4E-D8AD-486F-0A1B-7746EB814A2A}"/>
                  </a:ext>
                </a:extLst>
              </p:cNvPr>
              <p:cNvSpPr txBox="1"/>
              <p:nvPr/>
            </p:nvSpPr>
            <p:spPr>
              <a:xfrm>
                <a:off x="6537522" y="4383216"/>
                <a:ext cx="279619" cy="39126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𝑦</m:t>
                          </m:r>
                        </m:sub>
                      </m:sSub>
                    </m:oMath>
                  </m:oMathPara>
                </a14:m>
                <a:endParaRPr lang="en-US" dirty="0"/>
              </a:p>
            </p:txBody>
          </p:sp>
        </mc:Choice>
        <mc:Fallback>
          <p:sp>
            <p:nvSpPr>
              <p:cNvPr id="90" name="TextBox 89">
                <a:extLst>
                  <a:ext uri="{FF2B5EF4-FFF2-40B4-BE49-F238E27FC236}">
                    <a16:creationId xmlns:a16="http://schemas.microsoft.com/office/drawing/2014/main" id="{F05A3A4E-D8AD-486F-0A1B-7746EB814A2A}"/>
                  </a:ext>
                </a:extLst>
              </p:cNvPr>
              <p:cNvSpPr txBox="1">
                <a:spLocks noRot="1" noChangeAspect="1" noMove="1" noResize="1" noEditPoints="1" noAdjustHandles="1" noChangeArrowheads="1" noChangeShapeType="1" noTextEdit="1"/>
              </p:cNvSpPr>
              <p:nvPr/>
            </p:nvSpPr>
            <p:spPr>
              <a:xfrm>
                <a:off x="6537522" y="4383216"/>
                <a:ext cx="279619" cy="391261"/>
              </a:xfrm>
              <a:prstGeom prst="rect">
                <a:avLst/>
              </a:prstGeom>
              <a:blipFill>
                <a:blip r:embed="rId6"/>
                <a:stretch>
                  <a:fillRect l="-34783" r="-8696" b="-6452"/>
                </a:stretch>
              </a:blipFill>
            </p:spPr>
            <p:txBody>
              <a:bodyPr/>
              <a:lstStyle/>
              <a:p>
                <a:r>
                  <a:rPr lang="en-US">
                    <a:noFill/>
                  </a:rPr>
                  <a:t> </a:t>
                </a:r>
              </a:p>
            </p:txBody>
          </p:sp>
        </mc:Fallback>
      </mc:AlternateContent>
      <p:cxnSp>
        <p:nvCxnSpPr>
          <p:cNvPr id="92" name="Straight Arrow Connector 91">
            <a:extLst>
              <a:ext uri="{FF2B5EF4-FFF2-40B4-BE49-F238E27FC236}">
                <a16:creationId xmlns:a16="http://schemas.microsoft.com/office/drawing/2014/main" id="{7CCF8CF9-19FC-9C94-EFF1-A31FC47B1F01}"/>
              </a:ext>
            </a:extLst>
          </p:cNvPr>
          <p:cNvCxnSpPr>
            <a:cxnSpLocks/>
            <a:stCxn id="90" idx="3"/>
            <a:endCxn id="88" idx="1"/>
          </p:cNvCxnSpPr>
          <p:nvPr/>
        </p:nvCxnSpPr>
        <p:spPr>
          <a:xfrm>
            <a:off x="6817141" y="4578847"/>
            <a:ext cx="1654338" cy="0"/>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CC09EB53-BE76-916F-5206-958317A4F5FD}"/>
              </a:ext>
            </a:extLst>
          </p:cNvPr>
          <p:cNvSpPr txBox="1"/>
          <p:nvPr/>
        </p:nvSpPr>
        <p:spPr>
          <a:xfrm>
            <a:off x="380999" y="3875408"/>
            <a:ext cx="5783489" cy="707886"/>
          </a:xfrm>
          <a:prstGeom prst="rect">
            <a:avLst/>
          </a:prstGeom>
          <a:noFill/>
        </p:spPr>
        <p:txBody>
          <a:bodyPr wrap="square" rtlCol="0">
            <a:spAutoFit/>
          </a:bodyPr>
          <a:lstStyle/>
          <a:p>
            <a:r>
              <a:rPr lang="en-US" sz="2000" dirty="0"/>
              <a:t>We can not map the space of a single </a:t>
            </a:r>
          </a:p>
          <a:p>
            <a:r>
              <a:rPr lang="en-US" sz="2000" dirty="0"/>
              <a:t>function to the space of multiple functions</a:t>
            </a:r>
          </a:p>
        </p:txBody>
      </p:sp>
      <mc:AlternateContent xmlns:mc="http://schemas.openxmlformats.org/markup-compatibility/2006">
        <mc:Choice xmlns:a14="http://schemas.microsoft.com/office/drawing/2010/main" Requires="a14">
          <p:sp>
            <p:nvSpPr>
              <p:cNvPr id="51" name="TextBox 50">
                <a:extLst>
                  <a:ext uri="{FF2B5EF4-FFF2-40B4-BE49-F238E27FC236}">
                    <a16:creationId xmlns:a16="http://schemas.microsoft.com/office/drawing/2014/main" id="{A514AB42-7590-3CD7-C298-EE6C1256B259}"/>
                  </a:ext>
                </a:extLst>
              </p:cNvPr>
              <p:cNvSpPr txBox="1"/>
              <p:nvPr/>
            </p:nvSpPr>
            <p:spPr>
              <a:xfrm>
                <a:off x="259539" y="5097358"/>
                <a:ext cx="6417792" cy="954107"/>
              </a:xfrm>
              <a:prstGeom prst="rect">
                <a:avLst/>
              </a:prstGeom>
              <a:noFill/>
            </p:spPr>
            <p:txBody>
              <a:bodyPr wrap="square" rtlCol="0">
                <a:spAutoFit/>
              </a:bodyPr>
              <a:lstStyle>
                <a:defPPr>
                  <a:defRPr lang="en-US"/>
                </a:defPPr>
                <a:lvl1pPr>
                  <a:defRPr/>
                </a:lvl1pPr>
              </a:lstStyle>
              <a:p>
                <a14:m>
                  <m:oMath xmlns:m="http://schemas.openxmlformats.org/officeDocument/2006/math">
                    <m:r>
                      <a:rPr lang="en-US" sz="2800" b="0" i="1" smtClean="0">
                        <a:solidFill>
                          <a:schemeClr val="accent6">
                            <a:lumMod val="75000"/>
                          </a:schemeClr>
                        </a:solidFill>
                        <a:latin typeface="Cambria Math" panose="02040503050406030204" pitchFamily="18" charset="0"/>
                      </a:rPr>
                      <m:t>⇒</m:t>
                    </m:r>
                  </m:oMath>
                </a14:m>
                <a:r>
                  <a:rPr lang="en-US" sz="2800" dirty="0">
                    <a:solidFill>
                      <a:schemeClr val="accent6">
                        <a:lumMod val="75000"/>
                      </a:schemeClr>
                    </a:solidFill>
                  </a:rPr>
                  <a:t> Not all Newtonian systems are </a:t>
                </a:r>
              </a:p>
              <a:p>
                <a:r>
                  <a:rPr lang="en-US" sz="2800" dirty="0">
                    <a:solidFill>
                      <a:schemeClr val="accent6">
                        <a:lumMod val="75000"/>
                      </a:schemeClr>
                    </a:solidFill>
                  </a:rPr>
                  <a:t>Lagrangian and/or Hamiltonian</a:t>
                </a:r>
              </a:p>
            </p:txBody>
          </p:sp>
        </mc:Choice>
        <mc:Fallback>
          <p:sp>
            <p:nvSpPr>
              <p:cNvPr id="51" name="TextBox 50">
                <a:extLst>
                  <a:ext uri="{FF2B5EF4-FFF2-40B4-BE49-F238E27FC236}">
                    <a16:creationId xmlns:a16="http://schemas.microsoft.com/office/drawing/2014/main" id="{A514AB42-7590-3CD7-C298-EE6C1256B259}"/>
                  </a:ext>
                </a:extLst>
              </p:cNvPr>
              <p:cNvSpPr txBox="1">
                <a:spLocks noRot="1" noChangeAspect="1" noMove="1" noResize="1" noEditPoints="1" noAdjustHandles="1" noChangeArrowheads="1" noChangeShapeType="1" noTextEdit="1"/>
              </p:cNvSpPr>
              <p:nvPr/>
            </p:nvSpPr>
            <p:spPr>
              <a:xfrm>
                <a:off x="259539" y="5097358"/>
                <a:ext cx="6417792" cy="954107"/>
              </a:xfrm>
              <a:prstGeom prst="rect">
                <a:avLst/>
              </a:prstGeom>
              <a:blipFill>
                <a:blip r:embed="rId7"/>
                <a:stretch>
                  <a:fillRect l="-1976" t="-6579" b="-17105"/>
                </a:stretch>
              </a:blipFill>
            </p:spPr>
            <p:txBody>
              <a:bodyPr/>
              <a:lstStyle/>
              <a:p>
                <a:r>
                  <a:rPr lang="en-US">
                    <a:noFill/>
                  </a:rPr>
                  <a:t> </a:t>
                </a:r>
              </a:p>
            </p:txBody>
          </p:sp>
        </mc:Fallback>
      </mc:AlternateContent>
      <p:sp>
        <p:nvSpPr>
          <p:cNvPr id="4" name="Freeform 3">
            <a:extLst>
              <a:ext uri="{FF2B5EF4-FFF2-40B4-BE49-F238E27FC236}">
                <a16:creationId xmlns:a16="http://schemas.microsoft.com/office/drawing/2014/main" id="{B7AFFADC-0E8C-C8D6-5E8B-C5FB3152189B}"/>
              </a:ext>
            </a:extLst>
          </p:cNvPr>
          <p:cNvSpPr/>
          <p:nvPr/>
        </p:nvSpPr>
        <p:spPr>
          <a:xfrm>
            <a:off x="9650405" y="737895"/>
            <a:ext cx="1148291" cy="1164161"/>
          </a:xfrm>
          <a:custGeom>
            <a:avLst/>
            <a:gdLst>
              <a:gd name="connsiteX0" fmla="*/ 489061 w 1148291"/>
              <a:gd name="connsiteY0" fmla="*/ 0 h 1164161"/>
              <a:gd name="connsiteX1" fmla="*/ 499919 w 1148291"/>
              <a:gd name="connsiteY1" fmla="*/ 96608 h 1164161"/>
              <a:gd name="connsiteX2" fmla="*/ 890682 w 1148291"/>
              <a:gd name="connsiteY2" fmla="*/ 523923 h 1164161"/>
              <a:gd name="connsiteX3" fmla="*/ 975533 w 1148291"/>
              <a:gd name="connsiteY3" fmla="*/ 547546 h 1164161"/>
              <a:gd name="connsiteX4" fmla="*/ 972945 w 1148291"/>
              <a:gd name="connsiteY4" fmla="*/ 570569 h 1164161"/>
              <a:gd name="connsiteX5" fmla="*/ 1085973 w 1148291"/>
              <a:gd name="connsiteY5" fmla="*/ 902452 h 1164161"/>
              <a:gd name="connsiteX6" fmla="*/ 1148291 w 1148291"/>
              <a:gd name="connsiteY6" fmla="*/ 970196 h 1164161"/>
              <a:gd name="connsiteX7" fmla="*/ 1129796 w 1148291"/>
              <a:gd name="connsiteY7" fmla="*/ 990302 h 1164161"/>
              <a:gd name="connsiteX8" fmla="*/ 661819 w 1148291"/>
              <a:gd name="connsiteY8" fmla="*/ 1164161 h 1164161"/>
              <a:gd name="connsiteX9" fmla="*/ 0 w 1148291"/>
              <a:gd name="connsiteY9" fmla="*/ 570569 h 1164161"/>
              <a:gd name="connsiteX10" fmla="*/ 404209 w 1148291"/>
              <a:gd name="connsiteY10" fmla="*/ 23624 h 1164161"/>
              <a:gd name="connsiteX11" fmla="*/ 489061 w 1148291"/>
              <a:gd name="connsiteY11" fmla="*/ 0 h 1164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48291" h="1164161">
                <a:moveTo>
                  <a:pt x="489061" y="0"/>
                </a:moveTo>
                <a:lnTo>
                  <a:pt x="499919" y="96608"/>
                </a:lnTo>
                <a:cubicBezTo>
                  <a:pt x="543999" y="289815"/>
                  <a:pt x="692735" y="448829"/>
                  <a:pt x="890682" y="523923"/>
                </a:cubicBezTo>
                <a:lnTo>
                  <a:pt x="975533" y="547546"/>
                </a:lnTo>
                <a:lnTo>
                  <a:pt x="972945" y="570569"/>
                </a:lnTo>
                <a:cubicBezTo>
                  <a:pt x="972945" y="693506"/>
                  <a:pt x="1014613" y="807714"/>
                  <a:pt x="1085973" y="902452"/>
                </a:cubicBezTo>
                <a:lnTo>
                  <a:pt x="1148291" y="970196"/>
                </a:lnTo>
                <a:lnTo>
                  <a:pt x="1129796" y="990302"/>
                </a:lnTo>
                <a:cubicBezTo>
                  <a:pt x="1010030" y="1097721"/>
                  <a:pt x="844575" y="1164161"/>
                  <a:pt x="661819" y="1164161"/>
                </a:cubicBezTo>
                <a:cubicBezTo>
                  <a:pt x="296306" y="1164161"/>
                  <a:pt x="0" y="898401"/>
                  <a:pt x="0" y="570569"/>
                </a:cubicBezTo>
                <a:cubicBezTo>
                  <a:pt x="0" y="324695"/>
                  <a:pt x="166672" y="113736"/>
                  <a:pt x="404209" y="23624"/>
                </a:cubicBezTo>
                <a:lnTo>
                  <a:pt x="489061" y="0"/>
                </a:lnTo>
                <a:close/>
              </a:path>
            </a:pathLst>
          </a:custGeom>
          <a:solidFill>
            <a:srgbClr val="008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accent6">
                  <a:lumMod val="75000"/>
                </a:schemeClr>
              </a:solidFill>
            </a:endParaRPr>
          </a:p>
        </p:txBody>
      </p:sp>
      <p:sp>
        <p:nvSpPr>
          <p:cNvPr id="6" name="TextBox 5">
            <a:extLst>
              <a:ext uri="{FF2B5EF4-FFF2-40B4-BE49-F238E27FC236}">
                <a16:creationId xmlns:a16="http://schemas.microsoft.com/office/drawing/2014/main" id="{470F47CB-47FD-B7B0-A6E9-6F7687FF88FF}"/>
              </a:ext>
            </a:extLst>
          </p:cNvPr>
          <p:cNvSpPr txBox="1"/>
          <p:nvPr/>
        </p:nvSpPr>
        <p:spPr>
          <a:xfrm>
            <a:off x="9555609" y="1190841"/>
            <a:ext cx="1270854" cy="586299"/>
          </a:xfrm>
          <a:prstGeom prst="rect">
            <a:avLst/>
          </a:prstGeom>
          <a:noFill/>
        </p:spPr>
        <p:txBody>
          <a:bodyPr wrap="square" rtlCol="0">
            <a:spAutoFit/>
          </a:bodyPr>
          <a:lstStyle/>
          <a:p>
            <a:pPr algn="ctr"/>
            <a:r>
              <a:rPr lang="en-US" sz="1400" dirty="0"/>
              <a:t>Newtonian</a:t>
            </a:r>
          </a:p>
          <a:p>
            <a:pPr algn="ctr"/>
            <a:r>
              <a:rPr lang="en-US" sz="1400" dirty="0"/>
              <a:t>Systems</a:t>
            </a:r>
          </a:p>
        </p:txBody>
      </p:sp>
      <p:sp>
        <p:nvSpPr>
          <p:cNvPr id="7" name="Oval 6">
            <a:extLst>
              <a:ext uri="{FF2B5EF4-FFF2-40B4-BE49-F238E27FC236}">
                <a16:creationId xmlns:a16="http://schemas.microsoft.com/office/drawing/2014/main" id="{EBB878BD-66CE-59AE-6CD5-90F753123FBF}"/>
              </a:ext>
            </a:extLst>
          </p:cNvPr>
          <p:cNvSpPr/>
          <p:nvPr/>
        </p:nvSpPr>
        <p:spPr>
          <a:xfrm>
            <a:off x="6104406" y="644827"/>
            <a:ext cx="1236576" cy="2118732"/>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BC904D7-096F-5C97-7CE9-01246B35B0D3}"/>
              </a:ext>
            </a:extLst>
          </p:cNvPr>
          <p:cNvSpPr/>
          <p:nvPr/>
        </p:nvSpPr>
        <p:spPr>
          <a:xfrm>
            <a:off x="8132811" y="644827"/>
            <a:ext cx="1236576" cy="2118732"/>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EA85684-5063-699B-A12E-BAF17C7FCCD5}"/>
              </a:ext>
            </a:extLst>
          </p:cNvPr>
          <p:cNvSpPr txBox="1"/>
          <p:nvPr/>
        </p:nvSpPr>
        <p:spPr>
          <a:xfrm>
            <a:off x="6182392" y="258582"/>
            <a:ext cx="1071297" cy="307777"/>
          </a:xfrm>
          <a:prstGeom prst="rect">
            <a:avLst/>
          </a:prstGeom>
          <a:noFill/>
        </p:spPr>
        <p:txBody>
          <a:bodyPr wrap="square" rtlCol="0">
            <a:spAutoFit/>
          </a:bodyPr>
          <a:lstStyle/>
          <a:p>
            <a:pPr algn="ctr"/>
            <a:r>
              <a:rPr lang="en-US" sz="1400" dirty="0"/>
              <a:t>Newtonian</a:t>
            </a:r>
          </a:p>
        </p:txBody>
      </p:sp>
      <p:sp>
        <p:nvSpPr>
          <p:cNvPr id="10" name="TextBox 9">
            <a:extLst>
              <a:ext uri="{FF2B5EF4-FFF2-40B4-BE49-F238E27FC236}">
                <a16:creationId xmlns:a16="http://schemas.microsoft.com/office/drawing/2014/main" id="{EA881178-9C10-9D59-99C2-9A5F3A47946F}"/>
              </a:ext>
            </a:extLst>
          </p:cNvPr>
          <p:cNvSpPr txBox="1"/>
          <p:nvPr/>
        </p:nvSpPr>
        <p:spPr>
          <a:xfrm>
            <a:off x="8164351" y="121607"/>
            <a:ext cx="1173495" cy="523220"/>
          </a:xfrm>
          <a:prstGeom prst="rect">
            <a:avLst/>
          </a:prstGeom>
          <a:noFill/>
        </p:spPr>
        <p:txBody>
          <a:bodyPr wrap="square" rtlCol="0">
            <a:spAutoFit/>
          </a:bodyPr>
          <a:lstStyle/>
          <a:p>
            <a:pPr algn="ctr"/>
            <a:r>
              <a:rPr lang="en-US" sz="1400" dirty="0"/>
              <a:t>Hamiltonian or Lagrangian</a:t>
            </a: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6BB46391-F142-DB81-FC8E-EF0658B811AA}"/>
                  </a:ext>
                </a:extLst>
              </p:cNvPr>
              <p:cNvSpPr txBox="1"/>
              <p:nvPr/>
            </p:nvSpPr>
            <p:spPr>
              <a:xfrm>
                <a:off x="6581321" y="956988"/>
                <a:ext cx="279619"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𝑥</m:t>
                          </m:r>
                        </m:sub>
                      </m:sSub>
                    </m:oMath>
                  </m:oMathPara>
                </a14:m>
                <a:endParaRPr lang="en-US" dirty="0"/>
              </a:p>
            </p:txBody>
          </p:sp>
        </mc:Choice>
        <mc:Fallback>
          <p:sp>
            <p:nvSpPr>
              <p:cNvPr id="11" name="TextBox 10">
                <a:extLst>
                  <a:ext uri="{FF2B5EF4-FFF2-40B4-BE49-F238E27FC236}">
                    <a16:creationId xmlns:a16="http://schemas.microsoft.com/office/drawing/2014/main" id="{6BB46391-F142-DB81-FC8E-EF0658B811AA}"/>
                  </a:ext>
                </a:extLst>
              </p:cNvPr>
              <p:cNvSpPr txBox="1">
                <a:spLocks noRot="1" noChangeAspect="1" noMove="1" noResize="1" noEditPoints="1" noAdjustHandles="1" noChangeArrowheads="1" noChangeShapeType="1" noTextEdit="1"/>
              </p:cNvSpPr>
              <p:nvPr/>
            </p:nvSpPr>
            <p:spPr>
              <a:xfrm>
                <a:off x="6581321" y="956988"/>
                <a:ext cx="279619" cy="369332"/>
              </a:xfrm>
              <a:prstGeom prst="rect">
                <a:avLst/>
              </a:prstGeom>
              <a:blipFill>
                <a:blip r:embed="rId8"/>
                <a:stretch>
                  <a:fillRect l="-3636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421A22FE-1D2D-6CDB-5247-CBA480F7AD78}"/>
                  </a:ext>
                </a:extLst>
              </p:cNvPr>
              <p:cNvSpPr txBox="1"/>
              <p:nvPr/>
            </p:nvSpPr>
            <p:spPr>
              <a:xfrm>
                <a:off x="6580861" y="1485544"/>
                <a:ext cx="279619" cy="39126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𝑦</m:t>
                          </m:r>
                        </m:sub>
                      </m:sSub>
                    </m:oMath>
                  </m:oMathPara>
                </a14:m>
                <a:endParaRPr lang="en-US" dirty="0"/>
              </a:p>
            </p:txBody>
          </p:sp>
        </mc:Choice>
        <mc:Fallback>
          <p:sp>
            <p:nvSpPr>
              <p:cNvPr id="12" name="TextBox 11">
                <a:extLst>
                  <a:ext uri="{FF2B5EF4-FFF2-40B4-BE49-F238E27FC236}">
                    <a16:creationId xmlns:a16="http://schemas.microsoft.com/office/drawing/2014/main" id="{421A22FE-1D2D-6CDB-5247-CBA480F7AD78}"/>
                  </a:ext>
                </a:extLst>
              </p:cNvPr>
              <p:cNvSpPr txBox="1">
                <a:spLocks noRot="1" noChangeAspect="1" noMove="1" noResize="1" noEditPoints="1" noAdjustHandles="1" noChangeArrowheads="1" noChangeShapeType="1" noTextEdit="1"/>
              </p:cNvSpPr>
              <p:nvPr/>
            </p:nvSpPr>
            <p:spPr>
              <a:xfrm>
                <a:off x="6580861" y="1485544"/>
                <a:ext cx="279619" cy="391261"/>
              </a:xfrm>
              <a:prstGeom prst="rect">
                <a:avLst/>
              </a:prstGeom>
              <a:blipFill>
                <a:blip r:embed="rId9"/>
                <a:stretch>
                  <a:fillRect l="-36364" r="-9091" b="-322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AC3D4440-2D77-F44C-2260-ED919B764AB8}"/>
                  </a:ext>
                </a:extLst>
              </p:cNvPr>
              <p:cNvSpPr txBox="1"/>
              <p:nvPr/>
            </p:nvSpPr>
            <p:spPr>
              <a:xfrm>
                <a:off x="6567601" y="1999591"/>
                <a:ext cx="279619"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𝑧</m:t>
                          </m:r>
                        </m:sub>
                      </m:sSub>
                    </m:oMath>
                  </m:oMathPara>
                </a14:m>
                <a:endParaRPr lang="en-US" dirty="0"/>
              </a:p>
            </p:txBody>
          </p:sp>
        </mc:Choice>
        <mc:Fallback>
          <p:sp>
            <p:nvSpPr>
              <p:cNvPr id="18" name="TextBox 17">
                <a:extLst>
                  <a:ext uri="{FF2B5EF4-FFF2-40B4-BE49-F238E27FC236}">
                    <a16:creationId xmlns:a16="http://schemas.microsoft.com/office/drawing/2014/main" id="{AC3D4440-2D77-F44C-2260-ED919B764AB8}"/>
                  </a:ext>
                </a:extLst>
              </p:cNvPr>
              <p:cNvSpPr txBox="1">
                <a:spLocks noRot="1" noChangeAspect="1" noMove="1" noResize="1" noEditPoints="1" noAdjustHandles="1" noChangeArrowheads="1" noChangeShapeType="1" noTextEdit="1"/>
              </p:cNvSpPr>
              <p:nvPr/>
            </p:nvSpPr>
            <p:spPr>
              <a:xfrm>
                <a:off x="6567601" y="1999591"/>
                <a:ext cx="279619" cy="369332"/>
              </a:xfrm>
              <a:prstGeom prst="rect">
                <a:avLst/>
              </a:prstGeom>
              <a:blipFill>
                <a:blip r:embed="rId10"/>
                <a:stretch>
                  <a:fillRect l="-25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208CC51B-41C3-5D5C-CA4C-61CCDB42F2DE}"/>
                  </a:ext>
                </a:extLst>
              </p:cNvPr>
              <p:cNvSpPr txBox="1"/>
              <p:nvPr/>
            </p:nvSpPr>
            <p:spPr>
              <a:xfrm>
                <a:off x="8454689" y="1515331"/>
                <a:ext cx="592818" cy="39126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𝑦</m:t>
                          </m:r>
                        </m:sub>
                      </m:sSub>
                    </m:oMath>
                  </m:oMathPara>
                </a14:m>
                <a:endParaRPr lang="en-US" dirty="0"/>
              </a:p>
            </p:txBody>
          </p:sp>
        </mc:Choice>
        <mc:Fallback>
          <p:sp>
            <p:nvSpPr>
              <p:cNvPr id="20" name="TextBox 19">
                <a:extLst>
                  <a:ext uri="{FF2B5EF4-FFF2-40B4-BE49-F238E27FC236}">
                    <a16:creationId xmlns:a16="http://schemas.microsoft.com/office/drawing/2014/main" id="{208CC51B-41C3-5D5C-CA4C-61CCDB42F2DE}"/>
                  </a:ext>
                </a:extLst>
              </p:cNvPr>
              <p:cNvSpPr txBox="1">
                <a:spLocks noRot="1" noChangeAspect="1" noMove="1" noResize="1" noEditPoints="1" noAdjustHandles="1" noChangeArrowheads="1" noChangeShapeType="1" noTextEdit="1"/>
              </p:cNvSpPr>
              <p:nvPr/>
            </p:nvSpPr>
            <p:spPr>
              <a:xfrm>
                <a:off x="8454689" y="1515331"/>
                <a:ext cx="592818" cy="391261"/>
              </a:xfrm>
              <a:prstGeom prst="rect">
                <a:avLst/>
              </a:prstGeom>
              <a:blipFill>
                <a:blip r:embed="rId11"/>
                <a:stretch>
                  <a:fillRect b="-3125"/>
                </a:stretch>
              </a:blipFill>
            </p:spPr>
            <p:txBody>
              <a:bodyPr/>
              <a:lstStyle/>
              <a:p>
                <a:r>
                  <a:rPr lang="en-US">
                    <a:noFill/>
                  </a:rPr>
                  <a:t> </a:t>
                </a:r>
              </a:p>
            </p:txBody>
          </p:sp>
        </mc:Fallback>
      </mc:AlternateContent>
      <p:cxnSp>
        <p:nvCxnSpPr>
          <p:cNvPr id="21" name="Straight Arrow Connector 20">
            <a:extLst>
              <a:ext uri="{FF2B5EF4-FFF2-40B4-BE49-F238E27FC236}">
                <a16:creationId xmlns:a16="http://schemas.microsoft.com/office/drawing/2014/main" id="{B6C3DD6C-E1BB-0212-70F8-6EF4D2FF065E}"/>
              </a:ext>
            </a:extLst>
          </p:cNvPr>
          <p:cNvCxnSpPr>
            <a:cxnSpLocks/>
            <a:stCxn id="11" idx="3"/>
          </p:cNvCxnSpPr>
          <p:nvPr/>
        </p:nvCxnSpPr>
        <p:spPr>
          <a:xfrm>
            <a:off x="6860940" y="1141654"/>
            <a:ext cx="1596840" cy="437183"/>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9D4EAF5-6332-F43C-E2A2-9FC7E1109843}"/>
              </a:ext>
            </a:extLst>
          </p:cNvPr>
          <p:cNvCxnSpPr>
            <a:cxnSpLocks/>
            <a:stCxn id="12" idx="3"/>
            <a:endCxn id="20" idx="1"/>
          </p:cNvCxnSpPr>
          <p:nvPr/>
        </p:nvCxnSpPr>
        <p:spPr>
          <a:xfrm>
            <a:off x="6860480" y="1681175"/>
            <a:ext cx="1594209" cy="29787"/>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9A4A100-926F-C91F-9C51-A729C611D06C}"/>
              </a:ext>
            </a:extLst>
          </p:cNvPr>
          <p:cNvCxnSpPr>
            <a:cxnSpLocks/>
            <a:stCxn id="18" idx="3"/>
          </p:cNvCxnSpPr>
          <p:nvPr/>
        </p:nvCxnSpPr>
        <p:spPr>
          <a:xfrm flipV="1">
            <a:off x="6847220" y="1829212"/>
            <a:ext cx="1600302" cy="355045"/>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4353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78621A0-EF9F-2B44-0373-70CDEB1A25A1}"/>
              </a:ext>
            </a:extLst>
          </p:cNvPr>
          <p:cNvSpPr>
            <a:spLocks noGrp="1"/>
          </p:cNvSpPr>
          <p:nvPr>
            <p:ph type="ftr" sz="quarter" idx="11"/>
          </p:nvPr>
        </p:nvSpPr>
        <p:spPr/>
        <p:txBody>
          <a:bodyPr/>
          <a:lstStyle/>
          <a:p>
            <a:r>
              <a:rPr lang="en-US"/>
              <a:t>Gabriele Carcassi - University of Michigan</a:t>
            </a:r>
          </a:p>
        </p:txBody>
      </p:sp>
      <p:sp>
        <p:nvSpPr>
          <p:cNvPr id="3" name="Slide Number Placeholder 2">
            <a:extLst>
              <a:ext uri="{FF2B5EF4-FFF2-40B4-BE49-F238E27FC236}">
                <a16:creationId xmlns:a16="http://schemas.microsoft.com/office/drawing/2014/main" id="{F4F841A9-50FB-1423-C2AD-0DADF689445A}"/>
              </a:ext>
            </a:extLst>
          </p:cNvPr>
          <p:cNvSpPr>
            <a:spLocks noGrp="1"/>
          </p:cNvSpPr>
          <p:nvPr>
            <p:ph type="sldNum" sz="quarter" idx="12"/>
          </p:nvPr>
        </p:nvSpPr>
        <p:spPr/>
        <p:txBody>
          <a:bodyPr/>
          <a:lstStyle/>
          <a:p>
            <a:fld id="{F47845EA-7733-40EE-B074-20032348B727}" type="slidenum">
              <a:rPr lang="en-US" smtClean="0"/>
              <a:t>7</a:t>
            </a:fld>
            <a:endParaRPr lang="en-US"/>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30BAB579-F931-E798-DAB1-7637E479A61D}"/>
                  </a:ext>
                </a:extLst>
              </p:cNvPr>
              <p:cNvSpPr txBox="1"/>
              <p:nvPr/>
            </p:nvSpPr>
            <p:spPr>
              <a:xfrm>
                <a:off x="99278" y="1375737"/>
                <a:ext cx="9784730" cy="999376"/>
              </a:xfrm>
              <a:prstGeom prst="rect">
                <a:avLst/>
              </a:prstGeom>
              <a:noFill/>
            </p:spPr>
            <p:txBody>
              <a:bodyPr wrap="none" rtlCol="0">
                <a:spAutoFit/>
              </a:bodyPr>
              <a:lstStyle/>
              <a:p>
                <a:pPr>
                  <a:lnSpc>
                    <a:spcPct val="150000"/>
                  </a:lnSpc>
                </a:pPr>
                <a:r>
                  <a:rPr lang="en-US" sz="2000" b="0" dirty="0">
                    <a:effectLst/>
                  </a:rPr>
                  <a:t>This evolution can equivalently be specified by the Euler-Lagrange equations: </a:t>
                </a:r>
                <a14:m>
                  <m:oMath xmlns:m="http://schemas.openxmlformats.org/officeDocument/2006/math">
                    <m:sSub>
                      <m:sSubPr>
                        <m:ctrlPr>
                          <a:rPr lang="en-US" sz="2000" b="0" i="1" dirty="0" smtClean="0">
                            <a:effectLst/>
                            <a:latin typeface="Cambria Math" panose="02040503050406030204" pitchFamily="18" charset="0"/>
                          </a:rPr>
                        </m:ctrlPr>
                      </m:sSubPr>
                      <m:e>
                        <m:r>
                          <a:rPr lang="en-US" sz="2000" i="1" dirty="0" smtClean="0">
                            <a:effectLst/>
                            <a:latin typeface="Cambria Math" panose="02040503050406030204" pitchFamily="18" charset="0"/>
                          </a:rPr>
                          <m:t>𝜕</m:t>
                        </m:r>
                      </m:e>
                      <m:sub>
                        <m:sSup>
                          <m:sSupPr>
                            <m:ctrlPr>
                              <a:rPr lang="en-US" sz="2000" b="0" i="1" dirty="0" smtClean="0">
                                <a:effectLst/>
                                <a:latin typeface="Cambria Math" panose="02040503050406030204" pitchFamily="18" charset="0"/>
                              </a:rPr>
                            </m:ctrlPr>
                          </m:sSupPr>
                          <m:e>
                            <m:r>
                              <a:rPr lang="en-US" sz="2000" b="0" i="1" dirty="0" smtClean="0">
                                <a:effectLst/>
                                <a:latin typeface="Cambria Math" panose="02040503050406030204" pitchFamily="18" charset="0"/>
                              </a:rPr>
                              <m:t>𝑥</m:t>
                            </m:r>
                          </m:e>
                          <m:sup>
                            <m:r>
                              <a:rPr lang="en-US" sz="2000" b="0" i="1" dirty="0" smtClean="0">
                                <a:effectLst/>
                                <a:latin typeface="Cambria Math" panose="02040503050406030204" pitchFamily="18" charset="0"/>
                              </a:rPr>
                              <m:t>𝑖</m:t>
                            </m:r>
                          </m:sup>
                        </m:sSup>
                      </m:sub>
                    </m:sSub>
                    <m:r>
                      <a:rPr lang="en-US" sz="2000" b="0" i="1" dirty="0" smtClean="0">
                        <a:effectLst/>
                        <a:latin typeface="Cambria Math" panose="02040503050406030204" pitchFamily="18" charset="0"/>
                      </a:rPr>
                      <m:t>𝐿</m:t>
                    </m:r>
                    <m:r>
                      <a:rPr lang="en-US" sz="2000" i="1" dirty="0">
                        <a:effectLst/>
                        <a:latin typeface="Cambria Math" panose="02040503050406030204" pitchFamily="18" charset="0"/>
                      </a:rPr>
                      <m:t>=</m:t>
                    </m:r>
                    <m:sSub>
                      <m:sSubPr>
                        <m:ctrlPr>
                          <a:rPr lang="en-US" sz="2000" b="0" i="1" dirty="0" smtClean="0">
                            <a:effectLst/>
                            <a:latin typeface="Cambria Math" panose="02040503050406030204" pitchFamily="18" charset="0"/>
                          </a:rPr>
                        </m:ctrlPr>
                      </m:sSubPr>
                      <m:e>
                        <m:r>
                          <a:rPr lang="en-US" sz="2000" b="0" i="1" dirty="0" smtClean="0">
                            <a:effectLst/>
                            <a:latin typeface="Cambria Math" panose="02040503050406030204" pitchFamily="18" charset="0"/>
                          </a:rPr>
                          <m:t>𝑑</m:t>
                        </m:r>
                      </m:e>
                      <m:sub>
                        <m:r>
                          <a:rPr lang="en-US" sz="2000" b="0" i="1" dirty="0" smtClean="0">
                            <a:effectLst/>
                            <a:latin typeface="Cambria Math" panose="02040503050406030204" pitchFamily="18" charset="0"/>
                          </a:rPr>
                          <m:t>𝑡</m:t>
                        </m:r>
                      </m:sub>
                    </m:sSub>
                    <m:sSub>
                      <m:sSubPr>
                        <m:ctrlPr>
                          <a:rPr lang="en-US" sz="2000" b="0" i="1" dirty="0" smtClean="0">
                            <a:effectLst/>
                            <a:latin typeface="Cambria Math" panose="02040503050406030204" pitchFamily="18" charset="0"/>
                          </a:rPr>
                        </m:ctrlPr>
                      </m:sSubPr>
                      <m:e>
                        <m:r>
                          <a:rPr lang="en-US" sz="2000" i="1" dirty="0" smtClean="0">
                            <a:effectLst/>
                            <a:latin typeface="Cambria Math" panose="02040503050406030204" pitchFamily="18" charset="0"/>
                          </a:rPr>
                          <m:t>𝜕</m:t>
                        </m:r>
                      </m:e>
                      <m:sub>
                        <m:sSup>
                          <m:sSupPr>
                            <m:ctrlPr>
                              <a:rPr lang="en-US" sz="2000" b="0" i="1" dirty="0" smtClean="0">
                                <a:effectLst/>
                                <a:latin typeface="Cambria Math" panose="02040503050406030204" pitchFamily="18" charset="0"/>
                              </a:rPr>
                            </m:ctrlPr>
                          </m:sSupPr>
                          <m:e>
                            <m:r>
                              <a:rPr lang="en-US" sz="2000" b="0" i="1" dirty="0" smtClean="0">
                                <a:effectLst/>
                                <a:latin typeface="Cambria Math" panose="02040503050406030204" pitchFamily="18" charset="0"/>
                              </a:rPr>
                              <m:t>𝑣</m:t>
                            </m:r>
                          </m:e>
                          <m:sup>
                            <m:r>
                              <a:rPr lang="en-US" sz="2000" b="0" i="1" dirty="0" smtClean="0">
                                <a:effectLst/>
                                <a:latin typeface="Cambria Math" panose="02040503050406030204" pitchFamily="18" charset="0"/>
                              </a:rPr>
                              <m:t>𝑖</m:t>
                            </m:r>
                          </m:sup>
                        </m:sSup>
                      </m:sub>
                    </m:sSub>
                    <m:r>
                      <a:rPr lang="en-US" sz="2000" b="0" i="1" dirty="0" smtClean="0">
                        <a:effectLst/>
                        <a:latin typeface="Cambria Math" panose="02040503050406030204" pitchFamily="18" charset="0"/>
                      </a:rPr>
                      <m:t>𝐿</m:t>
                    </m:r>
                  </m:oMath>
                </a14:m>
                <a:endParaRPr lang="en-US" sz="2000" b="0" i="1" dirty="0">
                  <a:effectLst/>
                  <a:latin typeface="Cambria Math" panose="02040503050406030204" pitchFamily="18" charset="0"/>
                </a:endParaRPr>
              </a:p>
              <a:p>
                <a:pPr>
                  <a:lnSpc>
                    <a:spcPct val="150000"/>
                  </a:lnSpc>
                </a:pPr>
                <a:endParaRPr lang="en-US" sz="2000" b="0" i="1" dirty="0">
                  <a:effectLst/>
                  <a:latin typeface="Cambria Math" panose="02040503050406030204" pitchFamily="18" charset="0"/>
                </a:endParaRPr>
              </a:p>
            </p:txBody>
          </p:sp>
        </mc:Choice>
        <mc:Fallback>
          <p:sp>
            <p:nvSpPr>
              <p:cNvPr id="5" name="TextBox 4">
                <a:extLst>
                  <a:ext uri="{FF2B5EF4-FFF2-40B4-BE49-F238E27FC236}">
                    <a16:creationId xmlns:a16="http://schemas.microsoft.com/office/drawing/2014/main" id="{30BAB579-F931-E798-DAB1-7637E479A61D}"/>
                  </a:ext>
                </a:extLst>
              </p:cNvPr>
              <p:cNvSpPr txBox="1">
                <a:spLocks noRot="1" noChangeAspect="1" noMove="1" noResize="1" noEditPoints="1" noAdjustHandles="1" noChangeArrowheads="1" noChangeShapeType="1" noTextEdit="1"/>
              </p:cNvSpPr>
              <p:nvPr/>
            </p:nvSpPr>
            <p:spPr>
              <a:xfrm>
                <a:off x="99278" y="1375737"/>
                <a:ext cx="9784730" cy="999376"/>
              </a:xfrm>
              <a:prstGeom prst="rect">
                <a:avLst/>
              </a:prstGeom>
              <a:blipFill>
                <a:blip r:embed="rId3"/>
                <a:stretch>
                  <a:fillRect l="-64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DDF811A7-E723-27E6-4F99-5DC4D78B8873}"/>
                  </a:ext>
                </a:extLst>
              </p:cNvPr>
              <p:cNvSpPr txBox="1"/>
              <p:nvPr/>
            </p:nvSpPr>
            <p:spPr>
              <a:xfrm>
                <a:off x="299528" y="4948874"/>
                <a:ext cx="9139695" cy="728276"/>
              </a:xfrm>
              <a:prstGeom prst="rect">
                <a:avLst/>
              </a:prstGeom>
              <a:noFill/>
            </p:spPr>
            <p:txBody>
              <a:bodyPr wrap="square" rtlCol="0">
                <a:spAutoFit/>
              </a:bodyPr>
              <a:lstStyle/>
              <a:p>
                <a:r>
                  <a:rPr lang="en-US" sz="2000" dirty="0"/>
                  <a:t>To find acceleration, </a:t>
                </a:r>
                <a14:m>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m:t>
                        </m:r>
                      </m:e>
                      <m:sub>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𝑣</m:t>
                            </m:r>
                          </m:e>
                          <m:sup>
                            <m:r>
                              <a:rPr lang="en-US" sz="2000" b="0" i="1" smtClean="0">
                                <a:latin typeface="Cambria Math" panose="02040503050406030204" pitchFamily="18" charset="0"/>
                              </a:rPr>
                              <m:t>𝑘</m:t>
                            </m:r>
                          </m:sup>
                        </m:sSup>
                      </m:sub>
                    </m:sSub>
                    <m:sSub>
                      <m:sSubPr>
                        <m:ctrlPr>
                          <a:rPr lang="en-US" sz="2000" i="1">
                            <a:latin typeface="Cambria Math" panose="02040503050406030204" pitchFamily="18" charset="0"/>
                          </a:rPr>
                        </m:ctrlPr>
                      </m:sSubPr>
                      <m:e>
                        <m:r>
                          <a:rPr lang="en-US" sz="2000" i="1">
                            <a:latin typeface="Cambria Math" panose="02040503050406030204" pitchFamily="18" charset="0"/>
                          </a:rPr>
                          <m:t>𝜕</m:t>
                        </m:r>
                      </m:e>
                      <m:sub>
                        <m:sSup>
                          <m:sSupPr>
                            <m:ctrlPr>
                              <a:rPr lang="en-US" sz="2000" i="1">
                                <a:latin typeface="Cambria Math" panose="02040503050406030204" pitchFamily="18" charset="0"/>
                              </a:rPr>
                            </m:ctrlPr>
                          </m:sSupPr>
                          <m:e>
                            <m:r>
                              <a:rPr lang="en-US" sz="2000" i="1">
                                <a:latin typeface="Cambria Math" panose="02040503050406030204" pitchFamily="18" charset="0"/>
                              </a:rPr>
                              <m:t>𝑣</m:t>
                            </m:r>
                          </m:e>
                          <m:sup>
                            <m:r>
                              <a:rPr lang="en-US" sz="2000" i="1">
                                <a:latin typeface="Cambria Math" panose="02040503050406030204" pitchFamily="18" charset="0"/>
                              </a:rPr>
                              <m:t>𝑖</m:t>
                            </m:r>
                          </m:sup>
                        </m:sSup>
                      </m:sub>
                    </m:sSub>
                    <m:r>
                      <a:rPr lang="en-US" sz="2000" b="0" i="1" smtClean="0">
                        <a:latin typeface="Cambria Math" panose="02040503050406030204" pitchFamily="18" charset="0"/>
                      </a:rPr>
                      <m:t>𝐿</m:t>
                    </m:r>
                  </m:oMath>
                </a14:m>
                <a:r>
                  <a:rPr lang="en-US" sz="2000" dirty="0"/>
                  <a:t>, must be invertible. This is true for all Lagrangian systems with unique solutions.</a:t>
                </a:r>
              </a:p>
            </p:txBody>
          </p:sp>
        </mc:Choice>
        <mc:Fallback>
          <p:sp>
            <p:nvSpPr>
              <p:cNvPr id="7" name="TextBox 6">
                <a:extLst>
                  <a:ext uri="{FF2B5EF4-FFF2-40B4-BE49-F238E27FC236}">
                    <a16:creationId xmlns:a16="http://schemas.microsoft.com/office/drawing/2014/main" id="{DDF811A7-E723-27E6-4F99-5DC4D78B8873}"/>
                  </a:ext>
                </a:extLst>
              </p:cNvPr>
              <p:cNvSpPr txBox="1">
                <a:spLocks noRot="1" noChangeAspect="1" noMove="1" noResize="1" noEditPoints="1" noAdjustHandles="1" noChangeArrowheads="1" noChangeShapeType="1" noTextEdit="1"/>
              </p:cNvSpPr>
              <p:nvPr/>
            </p:nvSpPr>
            <p:spPr>
              <a:xfrm>
                <a:off x="299528" y="4948874"/>
                <a:ext cx="9139695" cy="728276"/>
              </a:xfrm>
              <a:prstGeom prst="rect">
                <a:avLst/>
              </a:prstGeom>
              <a:blipFill>
                <a:blip r:embed="rId4"/>
                <a:stretch>
                  <a:fillRect l="-693" t="-5172" r="-832" b="-1379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E4B631D6-CB90-6F11-FFB8-D2419144C7D9}"/>
                  </a:ext>
                </a:extLst>
              </p:cNvPr>
              <p:cNvSpPr txBox="1"/>
              <p:nvPr/>
            </p:nvSpPr>
            <p:spPr>
              <a:xfrm>
                <a:off x="2378081" y="5476012"/>
                <a:ext cx="6078202" cy="670761"/>
              </a:xfrm>
              <a:prstGeom prst="rect">
                <a:avLst/>
              </a:prstGeom>
              <a:noFill/>
            </p:spPr>
            <p:txBody>
              <a:bodyPr wrap="none" rtlCol="0">
                <a:spAutoFit/>
              </a:bodyPr>
              <a:lstStyle/>
              <a:p>
                <a:pPr>
                  <a:lnSpc>
                    <a:spcPct val="150000"/>
                  </a:lnSpc>
                </a:pPr>
                <a14:m>
                  <m:oMath xmlns:m="http://schemas.openxmlformats.org/officeDocument/2006/math">
                    <m:r>
                      <a:rPr lang="en-US" sz="2800" b="0" i="1" smtClean="0">
                        <a:solidFill>
                          <a:schemeClr val="accent6">
                            <a:lumMod val="75000"/>
                          </a:schemeClr>
                        </a:solidFill>
                        <a:latin typeface="Cambria Math" panose="02040503050406030204" pitchFamily="18" charset="0"/>
                      </a:rPr>
                      <m:t>⇒ </m:t>
                    </m:r>
                  </m:oMath>
                </a14:m>
                <a:r>
                  <a:rPr lang="en-US" sz="2800" dirty="0">
                    <a:solidFill>
                      <a:schemeClr val="accent6">
                        <a:lumMod val="75000"/>
                      </a:schemeClr>
                    </a:solidFill>
                  </a:rPr>
                  <a:t>All Lagrangian systems are Newtonian</a:t>
                </a:r>
              </a:p>
            </p:txBody>
          </p:sp>
        </mc:Choice>
        <mc:Fallback>
          <p:sp>
            <p:nvSpPr>
              <p:cNvPr id="8" name="TextBox 7">
                <a:extLst>
                  <a:ext uri="{FF2B5EF4-FFF2-40B4-BE49-F238E27FC236}">
                    <a16:creationId xmlns:a16="http://schemas.microsoft.com/office/drawing/2014/main" id="{E4B631D6-CB90-6F11-FFB8-D2419144C7D9}"/>
                  </a:ext>
                </a:extLst>
              </p:cNvPr>
              <p:cNvSpPr txBox="1">
                <a:spLocks noRot="1" noChangeAspect="1" noMove="1" noResize="1" noEditPoints="1" noAdjustHandles="1" noChangeArrowheads="1" noChangeShapeType="1" noTextEdit="1"/>
              </p:cNvSpPr>
              <p:nvPr/>
            </p:nvSpPr>
            <p:spPr>
              <a:xfrm>
                <a:off x="2378081" y="5476012"/>
                <a:ext cx="6078202" cy="670761"/>
              </a:xfrm>
              <a:prstGeom prst="rect">
                <a:avLst/>
              </a:prstGeom>
              <a:blipFill>
                <a:blip r:embed="rId5"/>
                <a:stretch>
                  <a:fillRect l="-209" r="-1253" b="-24528"/>
                </a:stretch>
              </a:blipFill>
            </p:spPr>
            <p:txBody>
              <a:bodyPr/>
              <a:lstStyle/>
              <a:p>
                <a:r>
                  <a:rPr lang="en-US">
                    <a:noFill/>
                  </a:rPr>
                  <a:t> </a:t>
                </a:r>
              </a:p>
            </p:txBody>
          </p:sp>
        </mc:Fallback>
      </mc:AlternateContent>
      <p:grpSp>
        <p:nvGrpSpPr>
          <p:cNvPr id="32" name="Group 31">
            <a:extLst>
              <a:ext uri="{FF2B5EF4-FFF2-40B4-BE49-F238E27FC236}">
                <a16:creationId xmlns:a16="http://schemas.microsoft.com/office/drawing/2014/main" id="{A235A63B-7E81-F0B0-7D82-6913F45C120B}"/>
              </a:ext>
            </a:extLst>
          </p:cNvPr>
          <p:cNvGrpSpPr/>
          <p:nvPr/>
        </p:nvGrpSpPr>
        <p:grpSpPr>
          <a:xfrm>
            <a:off x="9650405" y="121281"/>
            <a:ext cx="2296582" cy="1780774"/>
            <a:chOff x="2152990" y="605117"/>
            <a:chExt cx="6346135" cy="5486400"/>
          </a:xfrm>
        </p:grpSpPr>
        <p:sp>
          <p:nvSpPr>
            <p:cNvPr id="33" name="Oval 32">
              <a:extLst>
                <a:ext uri="{FF2B5EF4-FFF2-40B4-BE49-F238E27FC236}">
                  <a16:creationId xmlns:a16="http://schemas.microsoft.com/office/drawing/2014/main" id="{AF161B08-8F2B-27DF-3393-F9D3E95201EE}"/>
                </a:ext>
              </a:extLst>
            </p:cNvPr>
            <p:cNvSpPr/>
            <p:nvPr/>
          </p:nvSpPr>
          <p:spPr>
            <a:xfrm>
              <a:off x="4841525" y="2433917"/>
              <a:ext cx="3657600" cy="3657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 name="Oval 33">
              <a:extLst>
                <a:ext uri="{FF2B5EF4-FFF2-40B4-BE49-F238E27FC236}">
                  <a16:creationId xmlns:a16="http://schemas.microsoft.com/office/drawing/2014/main" id="{4F553D0C-A4EC-2EF3-295C-F3CA476DAF15}"/>
                </a:ext>
              </a:extLst>
            </p:cNvPr>
            <p:cNvSpPr/>
            <p:nvPr/>
          </p:nvSpPr>
          <p:spPr>
            <a:xfrm>
              <a:off x="2152990" y="2433917"/>
              <a:ext cx="3657600" cy="3657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 name="Oval 34">
              <a:extLst>
                <a:ext uri="{FF2B5EF4-FFF2-40B4-BE49-F238E27FC236}">
                  <a16:creationId xmlns:a16="http://schemas.microsoft.com/office/drawing/2014/main" id="{F812E0F6-4C00-9F0C-E133-D06DE34AE196}"/>
                </a:ext>
              </a:extLst>
            </p:cNvPr>
            <p:cNvSpPr/>
            <p:nvPr/>
          </p:nvSpPr>
          <p:spPr>
            <a:xfrm>
              <a:off x="3497258" y="605117"/>
              <a:ext cx="3657600" cy="3657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36" name="Freeform 35">
            <a:extLst>
              <a:ext uri="{FF2B5EF4-FFF2-40B4-BE49-F238E27FC236}">
                <a16:creationId xmlns:a16="http://schemas.microsoft.com/office/drawing/2014/main" id="{E44E9D07-4E42-5F70-B50B-327A39526273}"/>
              </a:ext>
            </a:extLst>
          </p:cNvPr>
          <p:cNvSpPr/>
          <p:nvPr/>
        </p:nvSpPr>
        <p:spPr>
          <a:xfrm>
            <a:off x="9650405" y="737895"/>
            <a:ext cx="1148291" cy="1164161"/>
          </a:xfrm>
          <a:custGeom>
            <a:avLst/>
            <a:gdLst>
              <a:gd name="connsiteX0" fmla="*/ 489061 w 1148291"/>
              <a:gd name="connsiteY0" fmla="*/ 0 h 1164161"/>
              <a:gd name="connsiteX1" fmla="*/ 499919 w 1148291"/>
              <a:gd name="connsiteY1" fmla="*/ 96608 h 1164161"/>
              <a:gd name="connsiteX2" fmla="*/ 890682 w 1148291"/>
              <a:gd name="connsiteY2" fmla="*/ 523923 h 1164161"/>
              <a:gd name="connsiteX3" fmla="*/ 975533 w 1148291"/>
              <a:gd name="connsiteY3" fmla="*/ 547546 h 1164161"/>
              <a:gd name="connsiteX4" fmla="*/ 972945 w 1148291"/>
              <a:gd name="connsiteY4" fmla="*/ 570569 h 1164161"/>
              <a:gd name="connsiteX5" fmla="*/ 1085973 w 1148291"/>
              <a:gd name="connsiteY5" fmla="*/ 902452 h 1164161"/>
              <a:gd name="connsiteX6" fmla="*/ 1148291 w 1148291"/>
              <a:gd name="connsiteY6" fmla="*/ 970196 h 1164161"/>
              <a:gd name="connsiteX7" fmla="*/ 1129796 w 1148291"/>
              <a:gd name="connsiteY7" fmla="*/ 990302 h 1164161"/>
              <a:gd name="connsiteX8" fmla="*/ 661819 w 1148291"/>
              <a:gd name="connsiteY8" fmla="*/ 1164161 h 1164161"/>
              <a:gd name="connsiteX9" fmla="*/ 0 w 1148291"/>
              <a:gd name="connsiteY9" fmla="*/ 570569 h 1164161"/>
              <a:gd name="connsiteX10" fmla="*/ 404209 w 1148291"/>
              <a:gd name="connsiteY10" fmla="*/ 23624 h 1164161"/>
              <a:gd name="connsiteX11" fmla="*/ 489061 w 1148291"/>
              <a:gd name="connsiteY11" fmla="*/ 0 h 1164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48291" h="1164161">
                <a:moveTo>
                  <a:pt x="489061" y="0"/>
                </a:moveTo>
                <a:lnTo>
                  <a:pt x="499919" y="96608"/>
                </a:lnTo>
                <a:cubicBezTo>
                  <a:pt x="543999" y="289815"/>
                  <a:pt x="692735" y="448829"/>
                  <a:pt x="890682" y="523923"/>
                </a:cubicBezTo>
                <a:lnTo>
                  <a:pt x="975533" y="547546"/>
                </a:lnTo>
                <a:lnTo>
                  <a:pt x="972945" y="570569"/>
                </a:lnTo>
                <a:cubicBezTo>
                  <a:pt x="972945" y="693506"/>
                  <a:pt x="1014613" y="807714"/>
                  <a:pt x="1085973" y="902452"/>
                </a:cubicBezTo>
                <a:lnTo>
                  <a:pt x="1148291" y="970196"/>
                </a:lnTo>
                <a:lnTo>
                  <a:pt x="1129796" y="990302"/>
                </a:lnTo>
                <a:cubicBezTo>
                  <a:pt x="1010030" y="1097721"/>
                  <a:pt x="844575" y="1164161"/>
                  <a:pt x="661819" y="1164161"/>
                </a:cubicBezTo>
                <a:cubicBezTo>
                  <a:pt x="296306" y="1164161"/>
                  <a:pt x="0" y="898401"/>
                  <a:pt x="0" y="570569"/>
                </a:cubicBezTo>
                <a:cubicBezTo>
                  <a:pt x="0" y="324695"/>
                  <a:pt x="166672" y="113736"/>
                  <a:pt x="404209" y="23624"/>
                </a:cubicBezTo>
                <a:lnTo>
                  <a:pt x="489061" y="0"/>
                </a:lnTo>
                <a:close/>
              </a:path>
            </a:pathLst>
          </a:custGeom>
          <a:solidFill>
            <a:srgbClr val="008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accent6">
                  <a:lumMod val="75000"/>
                </a:schemeClr>
              </a:solidFill>
            </a:endParaRPr>
          </a:p>
        </p:txBody>
      </p:sp>
      <p:sp>
        <p:nvSpPr>
          <p:cNvPr id="37" name="Freeform 36">
            <a:extLst>
              <a:ext uri="{FF2B5EF4-FFF2-40B4-BE49-F238E27FC236}">
                <a16:creationId xmlns:a16="http://schemas.microsoft.com/office/drawing/2014/main" id="{51FDFBBA-FFC0-3470-C5BD-FCC4CEFBEB6C}"/>
              </a:ext>
            </a:extLst>
          </p:cNvPr>
          <p:cNvSpPr/>
          <p:nvPr/>
        </p:nvSpPr>
        <p:spPr>
          <a:xfrm>
            <a:off x="10798696" y="714872"/>
            <a:ext cx="659232" cy="570570"/>
          </a:xfrm>
          <a:custGeom>
            <a:avLst/>
            <a:gdLst>
              <a:gd name="connsiteX0" fmla="*/ 486473 w 659232"/>
              <a:gd name="connsiteY0" fmla="*/ 0 h 570570"/>
              <a:gd name="connsiteX1" fmla="*/ 619853 w 659232"/>
              <a:gd name="connsiteY1" fmla="*/ 12060 h 570570"/>
              <a:gd name="connsiteX2" fmla="*/ 659232 w 659232"/>
              <a:gd name="connsiteY2" fmla="*/ 23024 h 570570"/>
              <a:gd name="connsiteX3" fmla="*/ 648374 w 659232"/>
              <a:gd name="connsiteY3" fmla="*/ 119631 h 570570"/>
              <a:gd name="connsiteX4" fmla="*/ 257611 w 659232"/>
              <a:gd name="connsiteY4" fmla="*/ 546946 h 570570"/>
              <a:gd name="connsiteX5" fmla="*/ 172759 w 659232"/>
              <a:gd name="connsiteY5" fmla="*/ 570570 h 570570"/>
              <a:gd name="connsiteX6" fmla="*/ 161901 w 659232"/>
              <a:gd name="connsiteY6" fmla="*/ 473962 h 570570"/>
              <a:gd name="connsiteX7" fmla="*/ 62319 w 659232"/>
              <a:gd name="connsiteY7" fmla="*/ 261709 h 570570"/>
              <a:gd name="connsiteX8" fmla="*/ 0 w 659232"/>
              <a:gd name="connsiteY8" fmla="*/ 193965 h 570570"/>
              <a:gd name="connsiteX9" fmla="*/ 18496 w 659232"/>
              <a:gd name="connsiteY9" fmla="*/ 173859 h 570570"/>
              <a:gd name="connsiteX10" fmla="*/ 486473 w 659232"/>
              <a:gd name="connsiteY10" fmla="*/ 0 h 570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9232" h="570570">
                <a:moveTo>
                  <a:pt x="486473" y="0"/>
                </a:moveTo>
                <a:cubicBezTo>
                  <a:pt x="532162" y="0"/>
                  <a:pt x="576770" y="4152"/>
                  <a:pt x="619853" y="12060"/>
                </a:cubicBezTo>
                <a:lnTo>
                  <a:pt x="659232" y="23024"/>
                </a:lnTo>
                <a:lnTo>
                  <a:pt x="648374" y="119631"/>
                </a:lnTo>
                <a:cubicBezTo>
                  <a:pt x="604294" y="312838"/>
                  <a:pt x="455558" y="471852"/>
                  <a:pt x="257611" y="546946"/>
                </a:cubicBezTo>
                <a:lnTo>
                  <a:pt x="172759" y="570570"/>
                </a:lnTo>
                <a:lnTo>
                  <a:pt x="161901" y="473962"/>
                </a:lnTo>
                <a:cubicBezTo>
                  <a:pt x="144269" y="396680"/>
                  <a:pt x="109892" y="324868"/>
                  <a:pt x="62319" y="261709"/>
                </a:cubicBezTo>
                <a:lnTo>
                  <a:pt x="0" y="193965"/>
                </a:lnTo>
                <a:lnTo>
                  <a:pt x="18496" y="173859"/>
                </a:lnTo>
                <a:cubicBezTo>
                  <a:pt x="138262" y="66440"/>
                  <a:pt x="303716" y="0"/>
                  <a:pt x="486473" y="0"/>
                </a:cubicBezTo>
                <a:close/>
              </a:path>
            </a:pathLst>
          </a:custGeom>
          <a:solidFill>
            <a:srgbClr val="7030A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37">
            <a:extLst>
              <a:ext uri="{FF2B5EF4-FFF2-40B4-BE49-F238E27FC236}">
                <a16:creationId xmlns:a16="http://schemas.microsoft.com/office/drawing/2014/main" id="{EFA93F18-2EAE-2DED-619D-7A3A90B45AF7}"/>
              </a:ext>
            </a:extLst>
          </p:cNvPr>
          <p:cNvSpPr/>
          <p:nvPr/>
        </p:nvSpPr>
        <p:spPr>
          <a:xfrm>
            <a:off x="10136878" y="121281"/>
            <a:ext cx="1323638" cy="787556"/>
          </a:xfrm>
          <a:custGeom>
            <a:avLst/>
            <a:gdLst>
              <a:gd name="connsiteX0" fmla="*/ 661819 w 1323638"/>
              <a:gd name="connsiteY0" fmla="*/ 0 h 787556"/>
              <a:gd name="connsiteX1" fmla="*/ 1323638 w 1323638"/>
              <a:gd name="connsiteY1" fmla="*/ 593592 h 787556"/>
              <a:gd name="connsiteX2" fmla="*/ 1321050 w 1323638"/>
              <a:gd name="connsiteY2" fmla="*/ 616615 h 787556"/>
              <a:gd name="connsiteX3" fmla="*/ 1281671 w 1323638"/>
              <a:gd name="connsiteY3" fmla="*/ 605651 h 787556"/>
              <a:gd name="connsiteX4" fmla="*/ 1148291 w 1323638"/>
              <a:gd name="connsiteY4" fmla="*/ 593591 h 787556"/>
              <a:gd name="connsiteX5" fmla="*/ 680314 w 1323638"/>
              <a:gd name="connsiteY5" fmla="*/ 767450 h 787556"/>
              <a:gd name="connsiteX6" fmla="*/ 661818 w 1323638"/>
              <a:gd name="connsiteY6" fmla="*/ 787556 h 787556"/>
              <a:gd name="connsiteX7" fmla="*/ 643323 w 1323638"/>
              <a:gd name="connsiteY7" fmla="*/ 767450 h 787556"/>
              <a:gd name="connsiteX8" fmla="*/ 175346 w 1323638"/>
              <a:gd name="connsiteY8" fmla="*/ 593591 h 787556"/>
              <a:gd name="connsiteX9" fmla="*/ 41966 w 1323638"/>
              <a:gd name="connsiteY9" fmla="*/ 605651 h 787556"/>
              <a:gd name="connsiteX10" fmla="*/ 2588 w 1323638"/>
              <a:gd name="connsiteY10" fmla="*/ 616614 h 787556"/>
              <a:gd name="connsiteX11" fmla="*/ 0 w 1323638"/>
              <a:gd name="connsiteY11" fmla="*/ 593592 h 787556"/>
              <a:gd name="connsiteX12" fmla="*/ 661819 w 1323638"/>
              <a:gd name="connsiteY12" fmla="*/ 0 h 787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23638" h="787556">
                <a:moveTo>
                  <a:pt x="661819" y="0"/>
                </a:moveTo>
                <a:cubicBezTo>
                  <a:pt x="1027332" y="0"/>
                  <a:pt x="1323638" y="265760"/>
                  <a:pt x="1323638" y="593592"/>
                </a:cubicBezTo>
                <a:lnTo>
                  <a:pt x="1321050" y="616615"/>
                </a:lnTo>
                <a:lnTo>
                  <a:pt x="1281671" y="605651"/>
                </a:lnTo>
                <a:cubicBezTo>
                  <a:pt x="1238588" y="597743"/>
                  <a:pt x="1193980" y="593591"/>
                  <a:pt x="1148291" y="593591"/>
                </a:cubicBezTo>
                <a:cubicBezTo>
                  <a:pt x="965534" y="593591"/>
                  <a:pt x="800080" y="660031"/>
                  <a:pt x="680314" y="767450"/>
                </a:cubicBezTo>
                <a:lnTo>
                  <a:pt x="661818" y="787556"/>
                </a:lnTo>
                <a:lnTo>
                  <a:pt x="643323" y="767450"/>
                </a:lnTo>
                <a:cubicBezTo>
                  <a:pt x="523557" y="660031"/>
                  <a:pt x="358102" y="593591"/>
                  <a:pt x="175346" y="593591"/>
                </a:cubicBezTo>
                <a:cubicBezTo>
                  <a:pt x="129657" y="593591"/>
                  <a:pt x="85049" y="597743"/>
                  <a:pt x="41966" y="605651"/>
                </a:cubicBezTo>
                <a:lnTo>
                  <a:pt x="2588" y="616614"/>
                </a:lnTo>
                <a:lnTo>
                  <a:pt x="0" y="593592"/>
                </a:lnTo>
                <a:cubicBezTo>
                  <a:pt x="0" y="265760"/>
                  <a:pt x="296306" y="0"/>
                  <a:pt x="661819" y="0"/>
                </a:cubicBezTo>
                <a:close/>
              </a:path>
            </a:pathLst>
          </a:custGeom>
          <a:solidFill>
            <a:srgbClr val="7030A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TextBox 39">
            <a:extLst>
              <a:ext uri="{FF2B5EF4-FFF2-40B4-BE49-F238E27FC236}">
                <a16:creationId xmlns:a16="http://schemas.microsoft.com/office/drawing/2014/main" id="{BB05C0D9-18A1-D132-B336-C86297A979AF}"/>
              </a:ext>
            </a:extLst>
          </p:cNvPr>
          <p:cNvSpPr txBox="1"/>
          <p:nvPr/>
        </p:nvSpPr>
        <p:spPr>
          <a:xfrm>
            <a:off x="9555609" y="1190841"/>
            <a:ext cx="1270854" cy="586299"/>
          </a:xfrm>
          <a:prstGeom prst="rect">
            <a:avLst/>
          </a:prstGeom>
          <a:noFill/>
        </p:spPr>
        <p:txBody>
          <a:bodyPr wrap="square" rtlCol="0">
            <a:spAutoFit/>
          </a:bodyPr>
          <a:lstStyle/>
          <a:p>
            <a:pPr algn="ctr"/>
            <a:r>
              <a:rPr lang="en-US" sz="1400" dirty="0"/>
              <a:t>Newtonian</a:t>
            </a:r>
          </a:p>
          <a:p>
            <a:pPr algn="ctr"/>
            <a:r>
              <a:rPr lang="en-US" sz="1400" dirty="0"/>
              <a:t>Systems</a:t>
            </a:r>
          </a:p>
        </p:txBody>
      </p:sp>
      <p:sp>
        <p:nvSpPr>
          <p:cNvPr id="41" name="TextBox 40">
            <a:extLst>
              <a:ext uri="{FF2B5EF4-FFF2-40B4-BE49-F238E27FC236}">
                <a16:creationId xmlns:a16="http://schemas.microsoft.com/office/drawing/2014/main" id="{2C217077-A760-B534-09B0-3332DDA44623}"/>
              </a:ext>
            </a:extLst>
          </p:cNvPr>
          <p:cNvSpPr txBox="1"/>
          <p:nvPr/>
        </p:nvSpPr>
        <p:spPr>
          <a:xfrm>
            <a:off x="10850584" y="1203177"/>
            <a:ext cx="1212148" cy="586299"/>
          </a:xfrm>
          <a:prstGeom prst="rect">
            <a:avLst/>
          </a:prstGeom>
          <a:noFill/>
        </p:spPr>
        <p:txBody>
          <a:bodyPr wrap="square" rtlCol="0">
            <a:spAutoFit/>
          </a:bodyPr>
          <a:lstStyle/>
          <a:p>
            <a:pPr algn="ctr"/>
            <a:r>
              <a:rPr lang="en-US" sz="1400" dirty="0"/>
              <a:t>Hamiltonian</a:t>
            </a:r>
          </a:p>
          <a:p>
            <a:pPr algn="ctr"/>
            <a:r>
              <a:rPr lang="en-US" sz="1400" dirty="0"/>
              <a:t>Systems</a:t>
            </a:r>
          </a:p>
        </p:txBody>
      </p:sp>
      <p:sp>
        <p:nvSpPr>
          <p:cNvPr id="42" name="TextBox 41">
            <a:extLst>
              <a:ext uri="{FF2B5EF4-FFF2-40B4-BE49-F238E27FC236}">
                <a16:creationId xmlns:a16="http://schemas.microsoft.com/office/drawing/2014/main" id="{0B69B3A2-450E-AA22-1452-D4C6FACF01B6}"/>
              </a:ext>
            </a:extLst>
          </p:cNvPr>
          <p:cNvSpPr txBox="1"/>
          <p:nvPr/>
        </p:nvSpPr>
        <p:spPr>
          <a:xfrm>
            <a:off x="10272087" y="244914"/>
            <a:ext cx="1053217" cy="523220"/>
          </a:xfrm>
          <a:prstGeom prst="rect">
            <a:avLst/>
          </a:prstGeom>
          <a:noFill/>
        </p:spPr>
        <p:txBody>
          <a:bodyPr wrap="square" rtlCol="0">
            <a:spAutoFit/>
          </a:bodyPr>
          <a:lstStyle/>
          <a:p>
            <a:pPr algn="ctr"/>
            <a:r>
              <a:rPr lang="en-US" sz="1400" dirty="0"/>
              <a:t>Lagrangian</a:t>
            </a:r>
          </a:p>
          <a:p>
            <a:pPr algn="ctr"/>
            <a:r>
              <a:rPr lang="en-US" sz="1400" dirty="0"/>
              <a:t>Systems</a:t>
            </a: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EBBA921B-3B71-8ACC-78C4-4553722A679C}"/>
                  </a:ext>
                </a:extLst>
              </p:cNvPr>
              <p:cNvSpPr txBox="1"/>
              <p:nvPr/>
            </p:nvSpPr>
            <p:spPr>
              <a:xfrm>
                <a:off x="635788" y="3112025"/>
                <a:ext cx="10162907" cy="2053639"/>
              </a:xfrm>
              <a:prstGeom prst="rect">
                <a:avLst/>
              </a:prstGeom>
              <a:noFill/>
            </p:spPr>
            <p:txBody>
              <a:bodyPr wrap="square">
                <a:spAutoFit/>
              </a:bodyPr>
              <a:lstStyle/>
              <a:p>
                <a:pPr>
                  <a:lnSpc>
                    <a:spcPct val="150000"/>
                  </a:lnSpc>
                </a:pPr>
                <a:r>
                  <a:rPr lang="en-US" sz="2000" b="0" dirty="0">
                    <a:effectLst/>
                  </a:rPr>
                  <a:t>From the Euler-Lagrange </a:t>
                </a:r>
                <a:r>
                  <a:rPr lang="en-US" sz="2000" dirty="0"/>
                  <a:t>equ</a:t>
                </a:r>
                <a:r>
                  <a:rPr lang="en-US" sz="2000" b="0" dirty="0">
                    <a:effectLst/>
                  </a:rPr>
                  <a:t>ations we can write: </a:t>
                </a:r>
                <a14:m>
                  <m:oMath xmlns:m="http://schemas.openxmlformats.org/officeDocument/2006/math">
                    <m:sSub>
                      <m:sSubPr>
                        <m:ctrlPr>
                          <a:rPr lang="en-US" sz="2000" b="0" i="1" dirty="0" smtClean="0">
                            <a:effectLst/>
                            <a:latin typeface="Cambria Math" panose="02040503050406030204" pitchFamily="18" charset="0"/>
                          </a:rPr>
                        </m:ctrlPr>
                      </m:sSubPr>
                      <m:e>
                        <m:sSub>
                          <m:sSubPr>
                            <m:ctrlPr>
                              <a:rPr lang="en-US" sz="2000" i="1" dirty="0">
                                <a:latin typeface="Cambria Math" panose="02040503050406030204" pitchFamily="18" charset="0"/>
                              </a:rPr>
                            </m:ctrlPr>
                          </m:sSubPr>
                          <m:e>
                            <m:r>
                              <a:rPr lang="en-US" sz="2000" i="1" dirty="0">
                                <a:latin typeface="Cambria Math" panose="02040503050406030204" pitchFamily="18" charset="0"/>
                              </a:rPr>
                              <m:t>𝜕</m:t>
                            </m:r>
                          </m:e>
                          <m:sub>
                            <m:sSup>
                              <m:sSupPr>
                                <m:ctrlPr>
                                  <a:rPr lang="en-US" sz="2000" i="1" dirty="0">
                                    <a:latin typeface="Cambria Math" panose="02040503050406030204" pitchFamily="18" charset="0"/>
                                  </a:rPr>
                                </m:ctrlPr>
                              </m:sSupPr>
                              <m:e>
                                <m:r>
                                  <a:rPr lang="en-US" sz="2000" i="1" dirty="0">
                                    <a:latin typeface="Cambria Math" panose="02040503050406030204" pitchFamily="18" charset="0"/>
                                  </a:rPr>
                                  <m:t>𝑥</m:t>
                                </m:r>
                              </m:e>
                              <m:sup>
                                <m:r>
                                  <a:rPr lang="en-US" sz="2000" i="1" dirty="0">
                                    <a:latin typeface="Cambria Math" panose="02040503050406030204" pitchFamily="18" charset="0"/>
                                  </a:rPr>
                                  <m:t>𝑖</m:t>
                                </m:r>
                              </m:sup>
                            </m:sSup>
                          </m:sub>
                        </m:sSub>
                        <m:r>
                          <a:rPr lang="en-US" sz="2000" i="1" dirty="0">
                            <a:latin typeface="Cambria Math" panose="02040503050406030204" pitchFamily="18" charset="0"/>
                          </a:rPr>
                          <m:t>𝐿</m:t>
                        </m:r>
                        <m:r>
                          <a:rPr lang="en-US" sz="2000" b="0" i="1" dirty="0" smtClean="0">
                            <a:latin typeface="Cambria Math" panose="02040503050406030204" pitchFamily="18" charset="0"/>
                          </a:rPr>
                          <m:t>=</m:t>
                        </m:r>
                        <m:r>
                          <a:rPr lang="en-US" sz="2000" b="0" i="1" dirty="0" smtClean="0">
                            <a:effectLst/>
                            <a:latin typeface="Cambria Math" panose="02040503050406030204" pitchFamily="18" charset="0"/>
                          </a:rPr>
                          <m:t>𝑑</m:t>
                        </m:r>
                      </m:e>
                      <m:sub>
                        <m:r>
                          <a:rPr lang="en-US" sz="2000" b="0" i="1" dirty="0" smtClean="0">
                            <a:effectLst/>
                            <a:latin typeface="Cambria Math" panose="02040503050406030204" pitchFamily="18" charset="0"/>
                          </a:rPr>
                          <m:t>𝑡</m:t>
                        </m:r>
                      </m:sub>
                    </m:sSub>
                    <m:sSub>
                      <m:sSubPr>
                        <m:ctrlPr>
                          <a:rPr lang="en-US" sz="2000" b="0" i="1" dirty="0" smtClean="0">
                            <a:effectLst/>
                            <a:latin typeface="Cambria Math" panose="02040503050406030204" pitchFamily="18" charset="0"/>
                          </a:rPr>
                        </m:ctrlPr>
                      </m:sSubPr>
                      <m:e>
                        <m:r>
                          <a:rPr lang="en-US" sz="2000" i="1" dirty="0" smtClean="0">
                            <a:effectLst/>
                            <a:latin typeface="Cambria Math" panose="02040503050406030204" pitchFamily="18" charset="0"/>
                          </a:rPr>
                          <m:t>𝜕</m:t>
                        </m:r>
                      </m:e>
                      <m:sub>
                        <m:sSup>
                          <m:sSupPr>
                            <m:ctrlPr>
                              <a:rPr lang="en-US" sz="2000" b="0" i="1" dirty="0" smtClean="0">
                                <a:effectLst/>
                                <a:latin typeface="Cambria Math" panose="02040503050406030204" pitchFamily="18" charset="0"/>
                              </a:rPr>
                            </m:ctrlPr>
                          </m:sSupPr>
                          <m:e>
                            <m:r>
                              <a:rPr lang="en-US" sz="2000" b="0" i="1" dirty="0" smtClean="0">
                                <a:effectLst/>
                                <a:latin typeface="Cambria Math" panose="02040503050406030204" pitchFamily="18" charset="0"/>
                              </a:rPr>
                              <m:t>𝑣</m:t>
                            </m:r>
                          </m:e>
                          <m:sup>
                            <m:r>
                              <a:rPr lang="en-US" sz="2000" b="0" i="1" dirty="0" smtClean="0">
                                <a:effectLst/>
                                <a:latin typeface="Cambria Math" panose="02040503050406030204" pitchFamily="18" charset="0"/>
                              </a:rPr>
                              <m:t>𝑖</m:t>
                            </m:r>
                          </m:sup>
                        </m:sSup>
                      </m:sub>
                    </m:sSub>
                    <m:r>
                      <a:rPr lang="en-US" sz="2000" b="0" i="1" dirty="0" smtClean="0">
                        <a:effectLst/>
                        <a:latin typeface="Cambria Math" panose="02040503050406030204" pitchFamily="18" charset="0"/>
                      </a:rPr>
                      <m:t>𝐿</m:t>
                    </m:r>
                    <m:r>
                      <a:rPr lang="en-US" sz="2000" i="1" dirty="0" smtClean="0">
                        <a:effectLst/>
                        <a:latin typeface="Cambria Math" panose="02040503050406030204" pitchFamily="18" charset="0"/>
                      </a:rPr>
                      <m:t>=</m:t>
                    </m:r>
                    <m:sSub>
                      <m:sSubPr>
                        <m:ctrlPr>
                          <a:rPr lang="en-US" sz="2000" b="0" i="1" dirty="0" smtClean="0">
                            <a:effectLst/>
                            <a:latin typeface="Cambria Math" panose="02040503050406030204" pitchFamily="18" charset="0"/>
                          </a:rPr>
                        </m:ctrlPr>
                      </m:sSubPr>
                      <m:e>
                        <m:r>
                          <a:rPr lang="en-US" sz="2000" i="1" dirty="0">
                            <a:effectLst/>
                            <a:latin typeface="Cambria Math" panose="02040503050406030204" pitchFamily="18" charset="0"/>
                          </a:rPr>
                          <m:t>𝜕</m:t>
                        </m:r>
                      </m:e>
                      <m:sub>
                        <m:sSup>
                          <m:sSupPr>
                            <m:ctrlPr>
                              <a:rPr lang="en-US" sz="2000" b="0" i="1" dirty="0" smtClean="0">
                                <a:effectLst/>
                                <a:latin typeface="Cambria Math" panose="02040503050406030204" pitchFamily="18" charset="0"/>
                              </a:rPr>
                            </m:ctrlPr>
                          </m:sSupPr>
                          <m:e>
                            <m:r>
                              <a:rPr lang="en-US" sz="2000" b="0" i="1" dirty="0" smtClean="0">
                                <a:effectLst/>
                                <a:latin typeface="Cambria Math" panose="02040503050406030204" pitchFamily="18" charset="0"/>
                              </a:rPr>
                              <m:t>𝑥</m:t>
                            </m:r>
                          </m:e>
                          <m:sup>
                            <m:r>
                              <a:rPr lang="en-US" sz="2000" b="0" i="1" dirty="0" smtClean="0">
                                <a:effectLst/>
                                <a:latin typeface="Cambria Math" panose="02040503050406030204" pitchFamily="18" charset="0"/>
                              </a:rPr>
                              <m:t>𝑗</m:t>
                            </m:r>
                          </m:sup>
                        </m:sSup>
                      </m:sub>
                    </m:sSub>
                    <m:sSub>
                      <m:sSubPr>
                        <m:ctrlPr>
                          <a:rPr lang="en-US" sz="2000" b="0" i="1" dirty="0" smtClean="0">
                            <a:effectLst/>
                            <a:latin typeface="Cambria Math" panose="02040503050406030204" pitchFamily="18" charset="0"/>
                          </a:rPr>
                        </m:ctrlPr>
                      </m:sSubPr>
                      <m:e>
                        <m:r>
                          <a:rPr lang="en-US" sz="2000" i="1" dirty="0">
                            <a:latin typeface="Cambria Math" panose="02040503050406030204" pitchFamily="18" charset="0"/>
                          </a:rPr>
                          <m:t>𝜕</m:t>
                        </m:r>
                      </m:e>
                      <m:sub>
                        <m:sSup>
                          <m:sSupPr>
                            <m:ctrlPr>
                              <a:rPr lang="en-US" sz="2000" b="0" i="1" dirty="0" smtClean="0">
                                <a:effectLst/>
                                <a:latin typeface="Cambria Math" panose="02040503050406030204" pitchFamily="18" charset="0"/>
                              </a:rPr>
                            </m:ctrlPr>
                          </m:sSupPr>
                          <m:e>
                            <m:r>
                              <a:rPr lang="en-US" sz="2000" b="0" i="1" dirty="0" smtClean="0">
                                <a:effectLst/>
                                <a:latin typeface="Cambria Math" panose="02040503050406030204" pitchFamily="18" charset="0"/>
                              </a:rPr>
                              <m:t>𝑣</m:t>
                            </m:r>
                          </m:e>
                          <m:sup>
                            <m:r>
                              <a:rPr lang="en-US" sz="2000" b="0" i="1" dirty="0" smtClean="0">
                                <a:effectLst/>
                                <a:latin typeface="Cambria Math" panose="02040503050406030204" pitchFamily="18" charset="0"/>
                              </a:rPr>
                              <m:t>𝑖</m:t>
                            </m:r>
                          </m:sup>
                        </m:sSup>
                      </m:sub>
                    </m:sSub>
                    <m:r>
                      <a:rPr lang="en-US" sz="2000" b="0" i="1" dirty="0" smtClean="0">
                        <a:effectLst/>
                        <a:latin typeface="Cambria Math" panose="02040503050406030204" pitchFamily="18" charset="0"/>
                      </a:rPr>
                      <m:t>𝐿</m:t>
                    </m:r>
                    <m:sSub>
                      <m:sSubPr>
                        <m:ctrlPr>
                          <a:rPr lang="en-US" sz="2000" b="0" i="1" dirty="0" smtClean="0">
                            <a:effectLst/>
                            <a:latin typeface="Cambria Math" panose="02040503050406030204" pitchFamily="18" charset="0"/>
                          </a:rPr>
                        </m:ctrlPr>
                      </m:sSubPr>
                      <m:e>
                        <m:r>
                          <a:rPr lang="en-US" sz="2000" b="0" i="1" dirty="0" smtClean="0">
                            <a:effectLst/>
                            <a:latin typeface="Cambria Math" panose="02040503050406030204" pitchFamily="18" charset="0"/>
                          </a:rPr>
                          <m:t>𝑑</m:t>
                        </m:r>
                      </m:e>
                      <m:sub>
                        <m:r>
                          <a:rPr lang="en-US" sz="2000" b="0" i="1" dirty="0" smtClean="0">
                            <a:effectLst/>
                            <a:latin typeface="Cambria Math" panose="02040503050406030204" pitchFamily="18" charset="0"/>
                          </a:rPr>
                          <m:t>𝑡</m:t>
                        </m:r>
                      </m:sub>
                    </m:sSub>
                    <m:r>
                      <a:rPr lang="en-US" sz="2000" b="0" i="1" dirty="0" smtClean="0">
                        <a:effectLst/>
                        <a:latin typeface="Cambria Math" panose="02040503050406030204" pitchFamily="18" charset="0"/>
                      </a:rPr>
                      <m:t>𝑥</m:t>
                    </m:r>
                    <m:r>
                      <a:rPr lang="en-US" sz="2000" i="1" dirty="0">
                        <a:effectLst/>
                        <a:latin typeface="Cambria Math" panose="02040503050406030204" pitchFamily="18" charset="0"/>
                      </a:rPr>
                      <m:t>+</m:t>
                    </m:r>
                    <m:sSub>
                      <m:sSubPr>
                        <m:ctrlPr>
                          <a:rPr lang="en-US" sz="2000" b="0" i="1" dirty="0" smtClean="0">
                            <a:effectLst/>
                            <a:latin typeface="Cambria Math" panose="02040503050406030204" pitchFamily="18" charset="0"/>
                          </a:rPr>
                        </m:ctrlPr>
                      </m:sSubPr>
                      <m:e>
                        <m:r>
                          <a:rPr lang="en-US" sz="2000" i="1" dirty="0">
                            <a:effectLst/>
                            <a:latin typeface="Cambria Math" panose="02040503050406030204" pitchFamily="18" charset="0"/>
                          </a:rPr>
                          <m:t>𝜕</m:t>
                        </m:r>
                      </m:e>
                      <m:sub>
                        <m:sSup>
                          <m:sSupPr>
                            <m:ctrlPr>
                              <a:rPr lang="en-US" sz="2000" b="0" i="1" dirty="0" smtClean="0">
                                <a:effectLst/>
                                <a:latin typeface="Cambria Math" panose="02040503050406030204" pitchFamily="18" charset="0"/>
                              </a:rPr>
                            </m:ctrlPr>
                          </m:sSupPr>
                          <m:e>
                            <m:r>
                              <a:rPr lang="en-US" sz="2000" b="0" i="1" dirty="0" smtClean="0">
                                <a:effectLst/>
                                <a:latin typeface="Cambria Math" panose="02040503050406030204" pitchFamily="18" charset="0"/>
                              </a:rPr>
                              <m:t>𝑣</m:t>
                            </m:r>
                          </m:e>
                          <m:sup>
                            <m:r>
                              <a:rPr lang="en-US" sz="2000" b="0" i="1" dirty="0" smtClean="0">
                                <a:effectLst/>
                                <a:latin typeface="Cambria Math" panose="02040503050406030204" pitchFamily="18" charset="0"/>
                              </a:rPr>
                              <m:t>𝑘</m:t>
                            </m:r>
                          </m:sup>
                        </m:sSup>
                      </m:sub>
                    </m:sSub>
                    <m:sSub>
                      <m:sSubPr>
                        <m:ctrlPr>
                          <a:rPr lang="en-US" sz="2000" b="0" i="1" dirty="0" smtClean="0">
                            <a:effectLst/>
                            <a:latin typeface="Cambria Math" panose="02040503050406030204" pitchFamily="18" charset="0"/>
                          </a:rPr>
                        </m:ctrlPr>
                      </m:sSubPr>
                      <m:e>
                        <m:r>
                          <a:rPr lang="en-US" sz="2000" i="1" dirty="0">
                            <a:latin typeface="Cambria Math" panose="02040503050406030204" pitchFamily="18" charset="0"/>
                          </a:rPr>
                          <m:t>𝜕</m:t>
                        </m:r>
                      </m:e>
                      <m:sub>
                        <m:sSup>
                          <m:sSupPr>
                            <m:ctrlPr>
                              <a:rPr lang="en-US" sz="2000" b="0" i="1" dirty="0" smtClean="0">
                                <a:effectLst/>
                                <a:latin typeface="Cambria Math" panose="02040503050406030204" pitchFamily="18" charset="0"/>
                              </a:rPr>
                            </m:ctrlPr>
                          </m:sSupPr>
                          <m:e>
                            <m:r>
                              <a:rPr lang="en-US" sz="2000" b="0" i="1" dirty="0" smtClean="0">
                                <a:effectLst/>
                                <a:latin typeface="Cambria Math" panose="02040503050406030204" pitchFamily="18" charset="0"/>
                              </a:rPr>
                              <m:t>𝑣</m:t>
                            </m:r>
                          </m:e>
                          <m:sup>
                            <m:r>
                              <a:rPr lang="en-US" sz="2000" b="0" i="1" dirty="0" smtClean="0">
                                <a:effectLst/>
                                <a:latin typeface="Cambria Math" panose="02040503050406030204" pitchFamily="18" charset="0"/>
                              </a:rPr>
                              <m:t>𝑖</m:t>
                            </m:r>
                          </m:sup>
                        </m:sSup>
                      </m:sub>
                    </m:sSub>
                    <m:r>
                      <a:rPr lang="en-US" sz="2000" b="0" i="1" dirty="0" smtClean="0">
                        <a:effectLst/>
                        <a:latin typeface="Cambria Math" panose="02040503050406030204" pitchFamily="18" charset="0"/>
                      </a:rPr>
                      <m:t>𝐿</m:t>
                    </m:r>
                    <m:sSub>
                      <m:sSubPr>
                        <m:ctrlPr>
                          <a:rPr lang="en-US" sz="2000" b="0" i="1" dirty="0" smtClean="0">
                            <a:effectLst/>
                            <a:latin typeface="Cambria Math" panose="02040503050406030204" pitchFamily="18" charset="0"/>
                          </a:rPr>
                        </m:ctrlPr>
                      </m:sSubPr>
                      <m:e>
                        <m:r>
                          <a:rPr lang="en-US" sz="2000" b="0" i="1" dirty="0" smtClean="0">
                            <a:effectLst/>
                            <a:latin typeface="Cambria Math" panose="02040503050406030204" pitchFamily="18" charset="0"/>
                          </a:rPr>
                          <m:t>𝑑</m:t>
                        </m:r>
                      </m:e>
                      <m:sub>
                        <m:r>
                          <a:rPr lang="en-US" sz="2000" b="0" i="1" dirty="0" smtClean="0">
                            <a:effectLst/>
                            <a:latin typeface="Cambria Math" panose="02040503050406030204" pitchFamily="18" charset="0"/>
                          </a:rPr>
                          <m:t>𝑡</m:t>
                        </m:r>
                      </m:sub>
                    </m:sSub>
                    <m:sSup>
                      <m:sSupPr>
                        <m:ctrlPr>
                          <a:rPr lang="en-US" sz="2000" b="0" i="1" dirty="0" smtClean="0">
                            <a:effectLst/>
                            <a:latin typeface="Cambria Math" panose="02040503050406030204" pitchFamily="18" charset="0"/>
                          </a:rPr>
                        </m:ctrlPr>
                      </m:sSupPr>
                      <m:e>
                        <m:r>
                          <a:rPr lang="en-US" sz="2000" b="0" i="1" dirty="0" smtClean="0">
                            <a:effectLst/>
                            <a:latin typeface="Cambria Math" panose="02040503050406030204" pitchFamily="18" charset="0"/>
                          </a:rPr>
                          <m:t>𝑣</m:t>
                        </m:r>
                      </m:e>
                      <m:sup>
                        <m:r>
                          <a:rPr lang="en-US" sz="2000" b="0" i="1" dirty="0" smtClean="0">
                            <a:effectLst/>
                            <a:latin typeface="Cambria Math" panose="02040503050406030204" pitchFamily="18" charset="0"/>
                          </a:rPr>
                          <m:t>𝑘</m:t>
                        </m:r>
                      </m:sup>
                    </m:sSup>
                    <m:r>
                      <a:rPr lang="en-US" sz="2000" i="1" dirty="0">
                        <a:effectLst/>
                        <a:latin typeface="Cambria Math" panose="02040503050406030204" pitchFamily="18" charset="0"/>
                      </a:rPr>
                      <m:t> </m:t>
                    </m:r>
                  </m:oMath>
                </a14:m>
                <a:endParaRPr lang="en-US" sz="2000" i="1" dirty="0">
                  <a:effectLst/>
                  <a:latin typeface="Cambria Math" panose="02040503050406030204" pitchFamily="18" charset="0"/>
                </a:endParaRPr>
              </a:p>
              <a:p>
                <a:pPr>
                  <a:lnSpc>
                    <a:spcPct val="150000"/>
                  </a:lnSpc>
                </a:pPr>
                <a14:m>
                  <m:oMathPara xmlns:m="http://schemas.openxmlformats.org/officeDocument/2006/math">
                    <m:oMathParaPr>
                      <m:jc m:val="centerGroup"/>
                    </m:oMathParaPr>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m:t>
                          </m:r>
                        </m:e>
                        <m:sub>
                          <m:sSup>
                            <m:sSupPr>
                              <m:ctrlPr>
                                <a:rPr lang="en-US" sz="2000" i="1" dirty="0">
                                  <a:latin typeface="Cambria Math" panose="02040503050406030204" pitchFamily="18" charset="0"/>
                                </a:rPr>
                              </m:ctrlPr>
                            </m:sSupPr>
                            <m:e>
                              <m:r>
                                <a:rPr lang="en-US" sz="2000" i="1" dirty="0">
                                  <a:latin typeface="Cambria Math" panose="02040503050406030204" pitchFamily="18" charset="0"/>
                                </a:rPr>
                                <m:t>𝑥</m:t>
                              </m:r>
                            </m:e>
                            <m:sup>
                              <m:r>
                                <a:rPr lang="en-US" sz="2000" i="1" dirty="0">
                                  <a:latin typeface="Cambria Math" panose="02040503050406030204" pitchFamily="18" charset="0"/>
                                </a:rPr>
                                <m:t>𝑗</m:t>
                              </m:r>
                            </m:sup>
                          </m:sSup>
                        </m:sub>
                      </m:sSub>
                      <m:sSub>
                        <m:sSubPr>
                          <m:ctrlPr>
                            <a:rPr lang="en-US" sz="2000" i="1" dirty="0">
                              <a:latin typeface="Cambria Math" panose="02040503050406030204" pitchFamily="18" charset="0"/>
                            </a:rPr>
                          </m:ctrlPr>
                        </m:sSubPr>
                        <m:e>
                          <m:r>
                            <a:rPr lang="en-US" sz="2000" i="1" dirty="0">
                              <a:latin typeface="Cambria Math" panose="02040503050406030204" pitchFamily="18" charset="0"/>
                            </a:rPr>
                            <m:t>𝜕</m:t>
                          </m:r>
                        </m:e>
                        <m:sub>
                          <m:sSup>
                            <m:sSupPr>
                              <m:ctrlPr>
                                <a:rPr lang="en-US" sz="2000" i="1" dirty="0">
                                  <a:latin typeface="Cambria Math" panose="02040503050406030204" pitchFamily="18" charset="0"/>
                                </a:rPr>
                              </m:ctrlPr>
                            </m:sSupPr>
                            <m:e>
                              <m:r>
                                <a:rPr lang="en-US" sz="2000" i="1" dirty="0">
                                  <a:latin typeface="Cambria Math" panose="02040503050406030204" pitchFamily="18" charset="0"/>
                                </a:rPr>
                                <m:t>𝑣</m:t>
                              </m:r>
                            </m:e>
                            <m:sup>
                              <m:r>
                                <a:rPr lang="en-US" sz="2000" i="1" dirty="0">
                                  <a:latin typeface="Cambria Math" panose="02040503050406030204" pitchFamily="18" charset="0"/>
                                </a:rPr>
                                <m:t>𝑖</m:t>
                              </m:r>
                            </m:sup>
                          </m:sSup>
                        </m:sub>
                      </m:sSub>
                      <m:r>
                        <a:rPr lang="en-US" sz="2000" i="1" dirty="0">
                          <a:latin typeface="Cambria Math" panose="02040503050406030204" pitchFamily="18" charset="0"/>
                        </a:rPr>
                        <m:t>𝐿</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𝑑</m:t>
                          </m:r>
                        </m:e>
                        <m:sub>
                          <m:r>
                            <a:rPr lang="en-US" sz="2000" i="1" dirty="0">
                              <a:latin typeface="Cambria Math" panose="02040503050406030204" pitchFamily="18" charset="0"/>
                            </a:rPr>
                            <m:t>𝑡</m:t>
                          </m:r>
                        </m:sub>
                      </m:sSub>
                      <m:r>
                        <a:rPr lang="en-US" sz="2000" i="1" dirty="0">
                          <a:latin typeface="Cambria Math" panose="02040503050406030204" pitchFamily="18" charset="0"/>
                        </a:rPr>
                        <m:t>𝑥</m:t>
                      </m:r>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m:t>
                          </m:r>
                        </m:e>
                        <m:sub>
                          <m:sSup>
                            <m:sSupPr>
                              <m:ctrlPr>
                                <a:rPr lang="en-US" sz="2000" i="1" dirty="0">
                                  <a:latin typeface="Cambria Math" panose="02040503050406030204" pitchFamily="18" charset="0"/>
                                </a:rPr>
                              </m:ctrlPr>
                            </m:sSupPr>
                            <m:e>
                              <m:r>
                                <a:rPr lang="en-US" sz="2000" i="1" dirty="0">
                                  <a:latin typeface="Cambria Math" panose="02040503050406030204" pitchFamily="18" charset="0"/>
                                </a:rPr>
                                <m:t>𝑣</m:t>
                              </m:r>
                            </m:e>
                            <m:sup>
                              <m:r>
                                <a:rPr lang="en-US" sz="2000" i="1" dirty="0">
                                  <a:latin typeface="Cambria Math" panose="02040503050406030204" pitchFamily="18" charset="0"/>
                                </a:rPr>
                                <m:t>𝑘</m:t>
                              </m:r>
                            </m:sup>
                          </m:sSup>
                        </m:sub>
                      </m:sSub>
                      <m:sSub>
                        <m:sSubPr>
                          <m:ctrlPr>
                            <a:rPr lang="en-US" sz="2000" i="1" dirty="0">
                              <a:latin typeface="Cambria Math" panose="02040503050406030204" pitchFamily="18" charset="0"/>
                            </a:rPr>
                          </m:ctrlPr>
                        </m:sSubPr>
                        <m:e>
                          <m:r>
                            <a:rPr lang="en-US" sz="2000" i="1" dirty="0">
                              <a:latin typeface="Cambria Math" panose="02040503050406030204" pitchFamily="18" charset="0"/>
                            </a:rPr>
                            <m:t>𝜕</m:t>
                          </m:r>
                        </m:e>
                        <m:sub>
                          <m:sSup>
                            <m:sSupPr>
                              <m:ctrlPr>
                                <a:rPr lang="en-US" sz="2000" i="1" dirty="0">
                                  <a:latin typeface="Cambria Math" panose="02040503050406030204" pitchFamily="18" charset="0"/>
                                </a:rPr>
                              </m:ctrlPr>
                            </m:sSupPr>
                            <m:e>
                              <m:r>
                                <a:rPr lang="en-US" sz="2000" i="1" dirty="0">
                                  <a:latin typeface="Cambria Math" panose="02040503050406030204" pitchFamily="18" charset="0"/>
                                </a:rPr>
                                <m:t>𝑣</m:t>
                              </m:r>
                            </m:e>
                            <m:sup>
                              <m:r>
                                <a:rPr lang="en-US" sz="2000" i="1" dirty="0">
                                  <a:latin typeface="Cambria Math" panose="02040503050406030204" pitchFamily="18" charset="0"/>
                                </a:rPr>
                                <m:t>𝑖</m:t>
                              </m:r>
                            </m:sup>
                          </m:sSup>
                        </m:sub>
                      </m:sSub>
                      <m:r>
                        <a:rPr lang="en-US" sz="2000" i="1" dirty="0">
                          <a:latin typeface="Cambria Math" panose="02040503050406030204" pitchFamily="18" charset="0"/>
                        </a:rPr>
                        <m:t>𝐿</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𝑑</m:t>
                          </m:r>
                        </m:e>
                        <m:sub>
                          <m:r>
                            <a:rPr lang="en-US" sz="2000" i="1" dirty="0">
                              <a:latin typeface="Cambria Math" panose="02040503050406030204" pitchFamily="18" charset="0"/>
                            </a:rPr>
                            <m:t>𝑡</m:t>
                          </m:r>
                        </m:sub>
                      </m:sSub>
                      <m:sSup>
                        <m:sSupPr>
                          <m:ctrlPr>
                            <a:rPr lang="en-US" sz="2000" i="1" dirty="0">
                              <a:latin typeface="Cambria Math" panose="02040503050406030204" pitchFamily="18" charset="0"/>
                            </a:rPr>
                          </m:ctrlPr>
                        </m:sSupPr>
                        <m:e>
                          <m:r>
                            <a:rPr lang="en-US" sz="2000" i="1" dirty="0">
                              <a:latin typeface="Cambria Math" panose="02040503050406030204" pitchFamily="18" charset="0"/>
                            </a:rPr>
                            <m:t>𝑣</m:t>
                          </m:r>
                        </m:e>
                        <m:sup>
                          <m:r>
                            <a:rPr lang="en-US" sz="2000" i="1" dirty="0">
                              <a:latin typeface="Cambria Math" panose="02040503050406030204" pitchFamily="18" charset="0"/>
                            </a:rPr>
                            <m:t>𝑘</m:t>
                          </m:r>
                        </m:sup>
                      </m:sSup>
                      <m:r>
                        <a:rPr lang="en-US" sz="2000" i="1" dirty="0">
                          <a:latin typeface="Cambria Math" panose="02040503050406030204" pitchFamily="18" charset="0"/>
                        </a:rPr>
                        <m:t> =</m:t>
                      </m:r>
                      <m:sSub>
                        <m:sSubPr>
                          <m:ctrlPr>
                            <a:rPr lang="en-US" sz="2000" b="0" i="1" dirty="0" smtClean="0">
                              <a:effectLst/>
                              <a:latin typeface="Cambria Math" panose="02040503050406030204" pitchFamily="18" charset="0"/>
                            </a:rPr>
                          </m:ctrlPr>
                        </m:sSubPr>
                        <m:e>
                          <m:r>
                            <a:rPr lang="en-US" sz="2000" i="1" dirty="0">
                              <a:effectLst/>
                              <a:latin typeface="Cambria Math" panose="02040503050406030204" pitchFamily="18" charset="0"/>
                            </a:rPr>
                            <m:t>𝜕</m:t>
                          </m:r>
                        </m:e>
                        <m:sub>
                          <m:sSup>
                            <m:sSupPr>
                              <m:ctrlPr>
                                <a:rPr lang="en-US" sz="2000" b="0" i="1" dirty="0" smtClean="0">
                                  <a:effectLst/>
                                  <a:latin typeface="Cambria Math" panose="02040503050406030204" pitchFamily="18" charset="0"/>
                                </a:rPr>
                              </m:ctrlPr>
                            </m:sSupPr>
                            <m:e>
                              <m:r>
                                <a:rPr lang="en-US" sz="2000" b="0" i="1" dirty="0" smtClean="0">
                                  <a:effectLst/>
                                  <a:latin typeface="Cambria Math" panose="02040503050406030204" pitchFamily="18" charset="0"/>
                                </a:rPr>
                                <m:t>𝑥</m:t>
                              </m:r>
                            </m:e>
                            <m:sup>
                              <m:r>
                                <a:rPr lang="en-US" sz="2000" b="0" i="1" dirty="0" smtClean="0">
                                  <a:effectLst/>
                                  <a:latin typeface="Cambria Math" panose="02040503050406030204" pitchFamily="18" charset="0"/>
                                </a:rPr>
                                <m:t>𝑗</m:t>
                              </m:r>
                            </m:sup>
                          </m:sSup>
                        </m:sub>
                      </m:sSub>
                      <m:sSub>
                        <m:sSubPr>
                          <m:ctrlPr>
                            <a:rPr lang="en-US" sz="2000" b="0" i="1" dirty="0" smtClean="0">
                              <a:effectLst/>
                              <a:latin typeface="Cambria Math" panose="02040503050406030204" pitchFamily="18" charset="0"/>
                            </a:rPr>
                          </m:ctrlPr>
                        </m:sSubPr>
                        <m:e>
                          <m:r>
                            <a:rPr lang="en-US" sz="2000" i="1" dirty="0">
                              <a:latin typeface="Cambria Math" panose="02040503050406030204" pitchFamily="18" charset="0"/>
                            </a:rPr>
                            <m:t>𝜕</m:t>
                          </m:r>
                        </m:e>
                        <m:sub>
                          <m:sSup>
                            <m:sSupPr>
                              <m:ctrlPr>
                                <a:rPr lang="en-US" sz="2000" b="0" i="1" dirty="0" smtClean="0">
                                  <a:effectLst/>
                                  <a:latin typeface="Cambria Math" panose="02040503050406030204" pitchFamily="18" charset="0"/>
                                </a:rPr>
                              </m:ctrlPr>
                            </m:sSupPr>
                            <m:e>
                              <m:r>
                                <a:rPr lang="en-US" sz="2000" b="0" i="1" dirty="0" smtClean="0">
                                  <a:effectLst/>
                                  <a:latin typeface="Cambria Math" panose="02040503050406030204" pitchFamily="18" charset="0"/>
                                </a:rPr>
                                <m:t>𝑣</m:t>
                              </m:r>
                            </m:e>
                            <m:sup>
                              <m:r>
                                <a:rPr lang="en-US" sz="2000" b="0" i="1" dirty="0" smtClean="0">
                                  <a:effectLst/>
                                  <a:latin typeface="Cambria Math" panose="02040503050406030204" pitchFamily="18" charset="0"/>
                                </a:rPr>
                                <m:t>𝑖</m:t>
                              </m:r>
                            </m:sup>
                          </m:sSup>
                        </m:sub>
                      </m:sSub>
                      <m:r>
                        <a:rPr lang="en-US" sz="2000" b="0" i="1" dirty="0" smtClean="0">
                          <a:effectLst/>
                          <a:latin typeface="Cambria Math" panose="02040503050406030204" pitchFamily="18" charset="0"/>
                        </a:rPr>
                        <m:t>𝐿</m:t>
                      </m:r>
                      <m:sSup>
                        <m:sSupPr>
                          <m:ctrlPr>
                            <a:rPr lang="en-US" sz="2000" b="0" i="1" dirty="0" smtClean="0">
                              <a:effectLst/>
                              <a:latin typeface="Cambria Math" panose="02040503050406030204" pitchFamily="18" charset="0"/>
                            </a:rPr>
                          </m:ctrlPr>
                        </m:sSupPr>
                        <m:e>
                          <m:r>
                            <a:rPr lang="en-US" sz="2000" b="0" i="1" dirty="0" smtClean="0">
                              <a:effectLst/>
                              <a:latin typeface="Cambria Math" panose="02040503050406030204" pitchFamily="18" charset="0"/>
                            </a:rPr>
                            <m:t>𝑣</m:t>
                          </m:r>
                        </m:e>
                        <m:sup>
                          <m:r>
                            <a:rPr lang="en-US" sz="2000" b="0" i="1" dirty="0" smtClean="0">
                              <a:effectLst/>
                              <a:latin typeface="Cambria Math" panose="02040503050406030204" pitchFamily="18" charset="0"/>
                            </a:rPr>
                            <m:t>𝑗</m:t>
                          </m:r>
                        </m:sup>
                      </m:sSup>
                      <m:r>
                        <a:rPr lang="en-US" sz="2000" i="1" dirty="0">
                          <a:effectLst/>
                          <a:latin typeface="Cambria Math" panose="02040503050406030204" pitchFamily="18" charset="0"/>
                        </a:rPr>
                        <m:t>+</m:t>
                      </m:r>
                      <m:sSub>
                        <m:sSubPr>
                          <m:ctrlPr>
                            <a:rPr lang="en-US" sz="2000" b="0" i="1" dirty="0" smtClean="0">
                              <a:effectLst/>
                              <a:latin typeface="Cambria Math" panose="02040503050406030204" pitchFamily="18" charset="0"/>
                            </a:rPr>
                          </m:ctrlPr>
                        </m:sSubPr>
                        <m:e>
                          <m:r>
                            <a:rPr lang="en-US" sz="2000" i="1" dirty="0">
                              <a:effectLst/>
                              <a:latin typeface="Cambria Math" panose="02040503050406030204" pitchFamily="18" charset="0"/>
                            </a:rPr>
                            <m:t>𝜕</m:t>
                          </m:r>
                        </m:e>
                        <m:sub>
                          <m:sSup>
                            <m:sSupPr>
                              <m:ctrlPr>
                                <a:rPr lang="en-US" sz="2000" b="0" i="1" dirty="0" smtClean="0">
                                  <a:effectLst/>
                                  <a:latin typeface="Cambria Math" panose="02040503050406030204" pitchFamily="18" charset="0"/>
                                </a:rPr>
                              </m:ctrlPr>
                            </m:sSupPr>
                            <m:e>
                              <m:r>
                                <a:rPr lang="en-US" sz="2000" b="0" i="1" dirty="0" smtClean="0">
                                  <a:effectLst/>
                                  <a:latin typeface="Cambria Math" panose="02040503050406030204" pitchFamily="18" charset="0"/>
                                </a:rPr>
                                <m:t>𝑣</m:t>
                              </m:r>
                            </m:e>
                            <m:sup>
                              <m:r>
                                <a:rPr lang="en-US" sz="2000" b="0" i="1" dirty="0" smtClean="0">
                                  <a:effectLst/>
                                  <a:latin typeface="Cambria Math" panose="02040503050406030204" pitchFamily="18" charset="0"/>
                                </a:rPr>
                                <m:t>𝑘</m:t>
                              </m:r>
                            </m:sup>
                          </m:sSup>
                        </m:sub>
                      </m:sSub>
                      <m:sSub>
                        <m:sSubPr>
                          <m:ctrlPr>
                            <a:rPr lang="en-US" sz="2000" b="0" i="1" dirty="0" smtClean="0">
                              <a:effectLst/>
                              <a:latin typeface="Cambria Math" panose="02040503050406030204" pitchFamily="18" charset="0"/>
                            </a:rPr>
                          </m:ctrlPr>
                        </m:sSubPr>
                        <m:e>
                          <m:r>
                            <a:rPr lang="en-US" sz="2000" i="1" dirty="0">
                              <a:latin typeface="Cambria Math" panose="02040503050406030204" pitchFamily="18" charset="0"/>
                            </a:rPr>
                            <m:t>𝜕</m:t>
                          </m:r>
                        </m:e>
                        <m:sub>
                          <m:sSup>
                            <m:sSupPr>
                              <m:ctrlPr>
                                <a:rPr lang="en-US" sz="2000" b="0" i="1" dirty="0" smtClean="0">
                                  <a:effectLst/>
                                  <a:latin typeface="Cambria Math" panose="02040503050406030204" pitchFamily="18" charset="0"/>
                                </a:rPr>
                              </m:ctrlPr>
                            </m:sSupPr>
                            <m:e>
                              <m:r>
                                <a:rPr lang="en-US" sz="2000" b="0" i="1" dirty="0" smtClean="0">
                                  <a:effectLst/>
                                  <a:latin typeface="Cambria Math" panose="02040503050406030204" pitchFamily="18" charset="0"/>
                                </a:rPr>
                                <m:t>𝑣</m:t>
                              </m:r>
                            </m:e>
                            <m:sup>
                              <m:r>
                                <a:rPr lang="en-US" sz="2000" b="0" i="1" dirty="0" smtClean="0">
                                  <a:effectLst/>
                                  <a:latin typeface="Cambria Math" panose="02040503050406030204" pitchFamily="18" charset="0"/>
                                </a:rPr>
                                <m:t>𝑖</m:t>
                              </m:r>
                            </m:sup>
                          </m:sSup>
                        </m:sub>
                      </m:sSub>
                      <m:r>
                        <a:rPr lang="en-US" sz="2000" b="0" i="1" dirty="0" smtClean="0">
                          <a:effectLst/>
                          <a:latin typeface="Cambria Math" panose="02040503050406030204" pitchFamily="18" charset="0"/>
                        </a:rPr>
                        <m:t>𝐿</m:t>
                      </m:r>
                      <m:sSup>
                        <m:sSupPr>
                          <m:ctrlPr>
                            <a:rPr lang="en-US" sz="2000" b="0" i="1" dirty="0" smtClean="0">
                              <a:effectLst/>
                              <a:latin typeface="Cambria Math" panose="02040503050406030204" pitchFamily="18" charset="0"/>
                            </a:rPr>
                          </m:ctrlPr>
                        </m:sSupPr>
                        <m:e>
                          <m:r>
                            <a:rPr lang="en-US" sz="2000" b="0" i="1" dirty="0" smtClean="0">
                              <a:effectLst/>
                              <a:latin typeface="Cambria Math" panose="02040503050406030204" pitchFamily="18" charset="0"/>
                            </a:rPr>
                            <m:t>𝑎</m:t>
                          </m:r>
                        </m:e>
                        <m:sup>
                          <m:r>
                            <a:rPr lang="en-US" sz="2000" b="0" i="1" dirty="0" smtClean="0">
                              <a:effectLst/>
                              <a:latin typeface="Cambria Math" panose="02040503050406030204" pitchFamily="18" charset="0"/>
                            </a:rPr>
                            <m:t>𝑘</m:t>
                          </m:r>
                        </m:sup>
                      </m:sSup>
                      <m:r>
                        <a:rPr lang="en-US" sz="2000" i="1" dirty="0">
                          <a:effectLst/>
                          <a:latin typeface="Cambria Math" panose="02040503050406030204" pitchFamily="18" charset="0"/>
                        </a:rPr>
                        <m:t> </m:t>
                      </m:r>
                    </m:oMath>
                  </m:oMathPara>
                </a14:m>
                <a:endParaRPr lang="en-US" sz="2000" dirty="0"/>
              </a:p>
              <a:p>
                <a:pPr>
                  <a:lnSpc>
                    <a:spcPct val="150000"/>
                  </a:lnSpc>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m:t>
                          </m:r>
                        </m:e>
                        <m:sub>
                          <m:sSup>
                            <m:sSupPr>
                              <m:ctrlPr>
                                <a:rPr lang="en-US" sz="2000" i="1">
                                  <a:latin typeface="Cambria Math" panose="02040503050406030204" pitchFamily="18" charset="0"/>
                                </a:rPr>
                              </m:ctrlPr>
                            </m:sSupPr>
                            <m:e>
                              <m:r>
                                <a:rPr lang="en-US" sz="2000" i="1">
                                  <a:latin typeface="Cambria Math" panose="02040503050406030204" pitchFamily="18" charset="0"/>
                                </a:rPr>
                                <m:t>𝑣</m:t>
                              </m:r>
                            </m:e>
                            <m:sup>
                              <m:r>
                                <a:rPr lang="en-US" sz="2000" i="1">
                                  <a:latin typeface="Cambria Math" panose="02040503050406030204" pitchFamily="18" charset="0"/>
                                </a:rPr>
                                <m:t>𝑘</m:t>
                              </m:r>
                            </m:sup>
                          </m:sSup>
                        </m:sub>
                      </m:sSub>
                      <m:sSub>
                        <m:sSubPr>
                          <m:ctrlPr>
                            <a:rPr lang="en-US" sz="2000" i="1">
                              <a:latin typeface="Cambria Math" panose="02040503050406030204" pitchFamily="18" charset="0"/>
                            </a:rPr>
                          </m:ctrlPr>
                        </m:sSubPr>
                        <m:e>
                          <m:r>
                            <a:rPr lang="en-US" sz="2000" i="1">
                              <a:latin typeface="Cambria Math" panose="02040503050406030204" pitchFamily="18" charset="0"/>
                            </a:rPr>
                            <m:t>𝜕</m:t>
                          </m:r>
                        </m:e>
                        <m:sub>
                          <m:sSup>
                            <m:sSupPr>
                              <m:ctrlPr>
                                <a:rPr lang="en-US" sz="2000" i="1">
                                  <a:latin typeface="Cambria Math" panose="02040503050406030204" pitchFamily="18" charset="0"/>
                                </a:rPr>
                              </m:ctrlPr>
                            </m:sSupPr>
                            <m:e>
                              <m:r>
                                <a:rPr lang="en-US" sz="2000" i="1">
                                  <a:latin typeface="Cambria Math" panose="02040503050406030204" pitchFamily="18" charset="0"/>
                                </a:rPr>
                                <m:t>𝑣</m:t>
                              </m:r>
                            </m:e>
                            <m:sup>
                              <m:r>
                                <a:rPr lang="en-US" sz="2000" i="1">
                                  <a:latin typeface="Cambria Math" panose="02040503050406030204" pitchFamily="18" charset="0"/>
                                </a:rPr>
                                <m:t>𝑖</m:t>
                              </m:r>
                            </m:sup>
                          </m:sSup>
                        </m:sub>
                      </m:sSub>
                      <m:r>
                        <a:rPr lang="en-US" sz="2000" i="1">
                          <a:latin typeface="Cambria Math" panose="02040503050406030204" pitchFamily="18" charset="0"/>
                        </a:rPr>
                        <m:t>𝐿</m:t>
                      </m:r>
                      <m:r>
                        <a:rPr lang="en-US" sz="2000" b="0" i="1" smtClean="0">
                          <a:latin typeface="Cambria Math" panose="02040503050406030204" pitchFamily="18" charset="0"/>
                        </a:rPr>
                        <m:t> </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𝑎</m:t>
                          </m:r>
                        </m:e>
                        <m:sup>
                          <m:r>
                            <a:rPr lang="en-US" sz="2000" b="0" i="1" smtClean="0">
                              <a:latin typeface="Cambria Math" panose="02040503050406030204" pitchFamily="18" charset="0"/>
                            </a:rPr>
                            <m:t>𝑘</m:t>
                          </m:r>
                        </m:sup>
                      </m:sSup>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m:t>
                          </m:r>
                        </m:e>
                        <m:sub>
                          <m:sSup>
                            <m:sSupPr>
                              <m:ctrlPr>
                                <a:rPr lang="en-US" sz="2000" i="1">
                                  <a:latin typeface="Cambria Math" panose="02040503050406030204" pitchFamily="18" charset="0"/>
                                </a:rPr>
                              </m:ctrlPr>
                            </m:sSupPr>
                            <m:e>
                              <m:r>
                                <a:rPr lang="en-US" sz="2000" i="1">
                                  <a:latin typeface="Cambria Math" panose="02040503050406030204" pitchFamily="18" charset="0"/>
                                </a:rPr>
                                <m:t>𝑥</m:t>
                              </m:r>
                            </m:e>
                            <m:sup>
                              <m:r>
                                <a:rPr lang="en-US" sz="2000" i="1">
                                  <a:latin typeface="Cambria Math" panose="02040503050406030204" pitchFamily="18" charset="0"/>
                                </a:rPr>
                                <m:t>𝑖</m:t>
                              </m:r>
                            </m:sup>
                          </m:sSup>
                        </m:sub>
                      </m:sSub>
                      <m:r>
                        <a:rPr lang="en-US" sz="2000" i="1">
                          <a:latin typeface="Cambria Math" panose="02040503050406030204" pitchFamily="18" charset="0"/>
                        </a:rPr>
                        <m:t>𝐿</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m:t>
                          </m:r>
                        </m:e>
                        <m:sub>
                          <m:sSup>
                            <m:sSupPr>
                              <m:ctrlPr>
                                <a:rPr lang="en-US" sz="2000" i="1">
                                  <a:latin typeface="Cambria Math" panose="02040503050406030204" pitchFamily="18" charset="0"/>
                                </a:rPr>
                              </m:ctrlPr>
                            </m:sSupPr>
                            <m:e>
                              <m:r>
                                <a:rPr lang="en-US" sz="2000" i="1">
                                  <a:latin typeface="Cambria Math" panose="02040503050406030204" pitchFamily="18" charset="0"/>
                                </a:rPr>
                                <m:t>𝑥</m:t>
                              </m:r>
                            </m:e>
                            <m:sup>
                              <m:r>
                                <a:rPr lang="en-US" sz="2000" i="1">
                                  <a:latin typeface="Cambria Math" panose="02040503050406030204" pitchFamily="18" charset="0"/>
                                </a:rPr>
                                <m:t>𝑗</m:t>
                              </m:r>
                            </m:sup>
                          </m:sSup>
                        </m:sub>
                      </m:sSub>
                      <m:sSub>
                        <m:sSubPr>
                          <m:ctrlPr>
                            <a:rPr lang="en-US" sz="2000" i="1">
                              <a:latin typeface="Cambria Math" panose="02040503050406030204" pitchFamily="18" charset="0"/>
                            </a:rPr>
                          </m:ctrlPr>
                        </m:sSubPr>
                        <m:e>
                          <m:r>
                            <a:rPr lang="en-US" sz="2000" i="1">
                              <a:latin typeface="Cambria Math" panose="02040503050406030204" pitchFamily="18" charset="0"/>
                            </a:rPr>
                            <m:t>𝜕</m:t>
                          </m:r>
                        </m:e>
                        <m:sub>
                          <m:sSup>
                            <m:sSupPr>
                              <m:ctrlPr>
                                <a:rPr lang="en-US" sz="2000" i="1">
                                  <a:latin typeface="Cambria Math" panose="02040503050406030204" pitchFamily="18" charset="0"/>
                                </a:rPr>
                              </m:ctrlPr>
                            </m:sSupPr>
                            <m:e>
                              <m:r>
                                <a:rPr lang="en-US" sz="2000" i="1">
                                  <a:latin typeface="Cambria Math" panose="02040503050406030204" pitchFamily="18" charset="0"/>
                                </a:rPr>
                                <m:t>𝑣</m:t>
                              </m:r>
                            </m:e>
                            <m:sup>
                              <m:r>
                                <a:rPr lang="en-US" sz="2000" i="1">
                                  <a:latin typeface="Cambria Math" panose="02040503050406030204" pitchFamily="18" charset="0"/>
                                </a:rPr>
                                <m:t>𝑖</m:t>
                              </m:r>
                            </m:sup>
                          </m:sSup>
                        </m:sub>
                      </m:sSub>
                      <m:r>
                        <a:rPr lang="en-US" sz="2000" i="1">
                          <a:latin typeface="Cambria Math" panose="02040503050406030204" pitchFamily="18" charset="0"/>
                        </a:rPr>
                        <m:t>𝐿</m:t>
                      </m:r>
                      <m:r>
                        <a:rPr lang="en-US" sz="2000" b="0" i="1" smtClean="0">
                          <a:latin typeface="Cambria Math" panose="02040503050406030204" pitchFamily="18" charset="0"/>
                        </a:rPr>
                        <m:t> </m:t>
                      </m:r>
                      <m:sSup>
                        <m:sSupPr>
                          <m:ctrlPr>
                            <a:rPr lang="en-US" sz="2000" i="1">
                              <a:latin typeface="Cambria Math" panose="02040503050406030204" pitchFamily="18" charset="0"/>
                            </a:rPr>
                          </m:ctrlPr>
                        </m:sSupPr>
                        <m:e>
                          <m:r>
                            <a:rPr lang="en-US" sz="2000" i="1">
                              <a:latin typeface="Cambria Math" panose="02040503050406030204" pitchFamily="18" charset="0"/>
                            </a:rPr>
                            <m:t>𝑣</m:t>
                          </m:r>
                        </m:e>
                        <m:sup>
                          <m:r>
                            <a:rPr lang="en-US" sz="2000" i="1">
                              <a:latin typeface="Cambria Math" panose="02040503050406030204" pitchFamily="18" charset="0"/>
                            </a:rPr>
                            <m:t>𝑗</m:t>
                          </m:r>
                        </m:sup>
                      </m:sSup>
                    </m:oMath>
                  </m:oMathPara>
                </a14:m>
                <a:endParaRPr lang="en-US" sz="2000" dirty="0"/>
              </a:p>
              <a:p>
                <a:pPr>
                  <a:lnSpc>
                    <a:spcPct val="150000"/>
                  </a:lnSpc>
                </a:pPr>
                <a:endParaRPr lang="en-US" sz="2000" dirty="0"/>
              </a:p>
            </p:txBody>
          </p:sp>
        </mc:Choice>
        <mc:Fallback>
          <p:sp>
            <p:nvSpPr>
              <p:cNvPr id="10" name="TextBox 9">
                <a:extLst>
                  <a:ext uri="{FF2B5EF4-FFF2-40B4-BE49-F238E27FC236}">
                    <a16:creationId xmlns:a16="http://schemas.microsoft.com/office/drawing/2014/main" id="{EBBA921B-3B71-8ACC-78C4-4553722A679C}"/>
                  </a:ext>
                </a:extLst>
              </p:cNvPr>
              <p:cNvSpPr txBox="1">
                <a:spLocks noRot="1" noChangeAspect="1" noMove="1" noResize="1" noEditPoints="1" noAdjustHandles="1" noChangeArrowheads="1" noChangeShapeType="1" noTextEdit="1"/>
              </p:cNvSpPr>
              <p:nvPr/>
            </p:nvSpPr>
            <p:spPr>
              <a:xfrm>
                <a:off x="635788" y="3112025"/>
                <a:ext cx="10162907" cy="2053639"/>
              </a:xfrm>
              <a:prstGeom prst="rect">
                <a:avLst/>
              </a:prstGeom>
              <a:blipFill>
                <a:blip r:embed="rId6"/>
                <a:stretch>
                  <a:fillRect l="-49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BCD1B766-F5B4-494E-BB49-68F6FB3F2C2B}"/>
                  </a:ext>
                </a:extLst>
              </p:cNvPr>
              <p:cNvSpPr txBox="1"/>
              <p:nvPr/>
            </p:nvSpPr>
            <p:spPr>
              <a:xfrm>
                <a:off x="129268" y="-30614"/>
                <a:ext cx="10162907" cy="777842"/>
              </a:xfrm>
              <a:prstGeom prst="rect">
                <a:avLst/>
              </a:prstGeom>
              <a:noFill/>
            </p:spPr>
            <p:txBody>
              <a:bodyPr wrap="square">
                <a:spAutoFit/>
              </a:bodyPr>
              <a:lstStyle/>
              <a:p>
                <a:pPr>
                  <a:lnSpc>
                    <a:spcPct val="150000"/>
                  </a:lnSpc>
                </a:pPr>
                <a:r>
                  <a:rPr lang="en-US" sz="2000" dirty="0"/>
                  <a:t>For each special trajectory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𝑖</m:t>
                        </m:r>
                      </m:sup>
                    </m:sSup>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oMath>
                </a14:m>
                <a:r>
                  <a:rPr lang="en-US" sz="2000" dirty="0"/>
                  <a:t> we can define the action </a:t>
                </a:r>
                <a14:m>
                  <m:oMath xmlns:m="http://schemas.openxmlformats.org/officeDocument/2006/math">
                    <m:r>
                      <a:rPr lang="en-US" sz="2000" b="0" i="1" smtClean="0">
                        <a:latin typeface="Cambria Math" panose="02040503050406030204" pitchFamily="18" charset="0"/>
                        <a:ea typeface="Cambria Math" panose="02040503050406030204" pitchFamily="18" charset="0"/>
                      </a:rPr>
                      <m:t>𝒜</m:t>
                    </m:r>
                    <m:d>
                      <m:dPr>
                        <m:begChr m:val="["/>
                        <m:endChr m:val="]"/>
                        <m:ctrlPr>
                          <a:rPr lang="en-US" sz="2000" b="0" i="1" smtClean="0">
                            <a:latin typeface="Cambria Math" panose="02040503050406030204" pitchFamily="18" charset="0"/>
                            <a:ea typeface="Cambria Math" panose="02040503050406030204" pitchFamily="18" charset="0"/>
                          </a:rPr>
                        </m:ctrlPr>
                      </m:dPr>
                      <m:e>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𝑥</m:t>
                            </m:r>
                          </m:e>
                          <m:sup>
                            <m:r>
                              <a:rPr lang="en-US" sz="2000" b="0" i="1" smtClean="0">
                                <a:latin typeface="Cambria Math" panose="02040503050406030204" pitchFamily="18" charset="0"/>
                                <a:ea typeface="Cambria Math" panose="02040503050406030204" pitchFamily="18" charset="0"/>
                              </a:rPr>
                              <m:t>𝑖</m:t>
                            </m:r>
                          </m:sup>
                        </m:sSup>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𝑡</m:t>
                            </m:r>
                          </m:e>
                        </m:d>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rPr>
                      <m:t>𝛿</m:t>
                    </m:r>
                    <m:nary>
                      <m:naryPr>
                        <m:ctrlPr>
                          <a:rPr lang="en-US" sz="2000" i="1" smtClean="0">
                            <a:latin typeface="Cambria Math" panose="02040503050406030204" pitchFamily="18" charset="0"/>
                          </a:rPr>
                        </m:ctrlPr>
                      </m:naryPr>
                      <m:sub>
                        <m:sSub>
                          <m:sSubPr>
                            <m:ctrlPr>
                              <a:rPr lang="en-US" sz="2000" b="0" i="1" smtClean="0">
                                <a:latin typeface="Cambria Math" panose="02040503050406030204" pitchFamily="18" charset="0"/>
                              </a:rPr>
                            </m:ctrlPr>
                          </m:sSubPr>
                          <m:e>
                            <m:r>
                              <m:rPr>
                                <m:brk m:alnAt="23"/>
                              </m:rPr>
                              <a:rPr lang="en-US" sz="2000" b="0" i="1" smtClean="0">
                                <a:latin typeface="Cambria Math" panose="02040503050406030204" pitchFamily="18" charset="0"/>
                              </a:rPr>
                              <m:t>𝑡</m:t>
                            </m:r>
                          </m:e>
                          <m:sub>
                            <m:r>
                              <m:rPr>
                                <m:brk m:alnAt="23"/>
                              </m:rPr>
                              <a:rPr lang="en-US" sz="2000" b="0" i="1" smtClean="0">
                                <a:latin typeface="Cambria Math" panose="02040503050406030204" pitchFamily="18" charset="0"/>
                              </a:rPr>
                              <m:t>0</m:t>
                            </m:r>
                          </m:sub>
                        </m:sSub>
                      </m:sub>
                      <m:sup>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𝑡</m:t>
                            </m:r>
                          </m:e>
                          <m:sup>
                            <m:r>
                              <a:rPr lang="en-US" sz="2000" b="0" i="1" smtClean="0">
                                <a:latin typeface="Cambria Math" panose="02040503050406030204" pitchFamily="18" charset="0"/>
                              </a:rPr>
                              <m:t>1</m:t>
                            </m:r>
                          </m:sup>
                        </m:sSup>
                      </m:sup>
                      <m:e>
                        <m:r>
                          <a:rPr lang="en-US" sz="2000" b="0" i="1" smtClean="0">
                            <a:latin typeface="Cambria Math" panose="02040503050406030204" pitchFamily="18" charset="0"/>
                          </a:rPr>
                          <m:t>𝐿</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𝑖</m:t>
                            </m:r>
                          </m:sup>
                        </m:sSup>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𝑑</m:t>
                            </m:r>
                          </m:e>
                          <m:sub>
                            <m:r>
                              <a:rPr lang="en-US" sz="2000" b="0" i="1" smtClean="0">
                                <a:latin typeface="Cambria Math" panose="02040503050406030204" pitchFamily="18" charset="0"/>
                              </a:rPr>
                              <m:t>𝑡</m:t>
                            </m:r>
                          </m:sub>
                        </m:sSub>
                        <m:r>
                          <a:rPr lang="en-US" sz="2000" b="0" i="1" smtClean="0">
                            <a:latin typeface="Cambria Math" panose="02040503050406030204" pitchFamily="18" charset="0"/>
                          </a:rPr>
                          <m:t>𝑥</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r>
                          <a:rPr lang="en-US" sz="2000" b="0" i="1" smtClean="0">
                            <a:latin typeface="Cambria Math" panose="02040503050406030204" pitchFamily="18" charset="0"/>
                          </a:rPr>
                          <m:t>,</m:t>
                        </m:r>
                        <m:r>
                          <a:rPr lang="en-US" sz="2000" b="0" i="1" smtClean="0">
                            <a:latin typeface="Cambria Math" panose="02040503050406030204" pitchFamily="18" charset="0"/>
                          </a:rPr>
                          <m:t>𝑡𝑑𝑡</m:t>
                        </m:r>
                      </m:e>
                    </m:nary>
                  </m:oMath>
                </a14:m>
                <a:endParaRPr lang="en-US" sz="2000" dirty="0"/>
              </a:p>
            </p:txBody>
          </p:sp>
        </mc:Choice>
        <mc:Fallback>
          <p:sp>
            <p:nvSpPr>
              <p:cNvPr id="4" name="TextBox 3">
                <a:extLst>
                  <a:ext uri="{FF2B5EF4-FFF2-40B4-BE49-F238E27FC236}">
                    <a16:creationId xmlns:a16="http://schemas.microsoft.com/office/drawing/2014/main" id="{BCD1B766-F5B4-494E-BB49-68F6FB3F2C2B}"/>
                  </a:ext>
                </a:extLst>
              </p:cNvPr>
              <p:cNvSpPr txBox="1">
                <a:spLocks noRot="1" noChangeAspect="1" noMove="1" noResize="1" noEditPoints="1" noAdjustHandles="1" noChangeArrowheads="1" noChangeShapeType="1" noTextEdit="1"/>
              </p:cNvSpPr>
              <p:nvPr/>
            </p:nvSpPr>
            <p:spPr>
              <a:xfrm>
                <a:off x="129268" y="-30614"/>
                <a:ext cx="10162907" cy="777842"/>
              </a:xfrm>
              <a:prstGeom prst="rect">
                <a:avLst/>
              </a:prstGeom>
              <a:blipFill>
                <a:blip r:embed="rId7"/>
                <a:stretch>
                  <a:fillRect l="-624" t="-42857" b="-10476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B18A6F02-0B0D-FE52-F713-7A3D372A6FF7}"/>
                  </a:ext>
                </a:extLst>
              </p:cNvPr>
              <p:cNvSpPr txBox="1"/>
              <p:nvPr/>
            </p:nvSpPr>
            <p:spPr>
              <a:xfrm>
                <a:off x="129268" y="640311"/>
                <a:ext cx="9423754" cy="777842"/>
              </a:xfrm>
              <a:prstGeom prst="rect">
                <a:avLst/>
              </a:prstGeom>
              <a:noFill/>
            </p:spPr>
            <p:txBody>
              <a:bodyPr wrap="square">
                <a:spAutoFit/>
              </a:bodyPr>
              <a:lstStyle/>
              <a:p>
                <a:pPr>
                  <a:lnSpc>
                    <a:spcPct val="150000"/>
                  </a:lnSpc>
                </a:pPr>
                <a:r>
                  <a:rPr lang="en-US" sz="2000" dirty="0"/>
                  <a:t>The trajectory that makes the action stationary: </a:t>
                </a:r>
                <a14:m>
                  <m:oMath xmlns:m="http://schemas.openxmlformats.org/officeDocument/2006/math">
                    <m:r>
                      <a:rPr lang="en-US" sz="2000" b="0" i="1" smtClean="0">
                        <a:latin typeface="Cambria Math" panose="02040503050406030204" pitchFamily="18" charset="0"/>
                        <a:ea typeface="Cambria Math" panose="02040503050406030204" pitchFamily="18" charset="0"/>
                      </a:rPr>
                      <m:t>𝛿</m:t>
                    </m:r>
                    <m:r>
                      <a:rPr lang="en-US" sz="2000" b="0" i="1" smtClean="0">
                        <a:latin typeface="Cambria Math" panose="02040503050406030204" pitchFamily="18" charset="0"/>
                        <a:ea typeface="Cambria Math" panose="02040503050406030204" pitchFamily="18" charset="0"/>
                      </a:rPr>
                      <m:t>𝒜</m:t>
                    </m:r>
                    <m:d>
                      <m:dPr>
                        <m:begChr m:val="["/>
                        <m:endChr m:val="]"/>
                        <m:ctrlPr>
                          <a:rPr lang="en-US" sz="2000" b="0" i="1" smtClean="0">
                            <a:latin typeface="Cambria Math" panose="02040503050406030204" pitchFamily="18" charset="0"/>
                            <a:ea typeface="Cambria Math" panose="02040503050406030204" pitchFamily="18" charset="0"/>
                          </a:rPr>
                        </m:ctrlPr>
                      </m:dPr>
                      <m:e>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𝑥</m:t>
                            </m:r>
                          </m:e>
                          <m:sup>
                            <m:r>
                              <a:rPr lang="en-US" sz="2000" b="0" i="1" smtClean="0">
                                <a:latin typeface="Cambria Math" panose="02040503050406030204" pitchFamily="18" charset="0"/>
                                <a:ea typeface="Cambria Math" panose="02040503050406030204" pitchFamily="18" charset="0"/>
                              </a:rPr>
                              <m:t>𝑖</m:t>
                            </m:r>
                          </m:sup>
                        </m:sSup>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𝑡</m:t>
                            </m:r>
                          </m:e>
                        </m:d>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rPr>
                      <m:t>𝛿</m:t>
                    </m:r>
                    <m:nary>
                      <m:naryPr>
                        <m:ctrlPr>
                          <a:rPr lang="en-US" sz="2000" i="1" smtClean="0">
                            <a:latin typeface="Cambria Math" panose="02040503050406030204" pitchFamily="18" charset="0"/>
                          </a:rPr>
                        </m:ctrlPr>
                      </m:naryPr>
                      <m:sub>
                        <m:sSub>
                          <m:sSubPr>
                            <m:ctrlPr>
                              <a:rPr lang="en-US" sz="2000" b="0" i="1" smtClean="0">
                                <a:latin typeface="Cambria Math" panose="02040503050406030204" pitchFamily="18" charset="0"/>
                              </a:rPr>
                            </m:ctrlPr>
                          </m:sSubPr>
                          <m:e>
                            <m:r>
                              <m:rPr>
                                <m:brk m:alnAt="23"/>
                              </m:rPr>
                              <a:rPr lang="en-US" sz="2000" b="0" i="1" smtClean="0">
                                <a:latin typeface="Cambria Math" panose="02040503050406030204" pitchFamily="18" charset="0"/>
                              </a:rPr>
                              <m:t>𝑡</m:t>
                            </m:r>
                          </m:e>
                          <m:sub>
                            <m:r>
                              <m:rPr>
                                <m:brk m:alnAt="23"/>
                              </m:rPr>
                              <a:rPr lang="en-US" sz="2000" b="0" i="1" smtClean="0">
                                <a:latin typeface="Cambria Math" panose="02040503050406030204" pitchFamily="18" charset="0"/>
                              </a:rPr>
                              <m:t>0</m:t>
                            </m:r>
                          </m:sub>
                        </m:sSub>
                      </m:sub>
                      <m:sup>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𝑡</m:t>
                            </m:r>
                          </m:e>
                          <m:sup>
                            <m:r>
                              <a:rPr lang="en-US" sz="2000" b="0" i="1" smtClean="0">
                                <a:latin typeface="Cambria Math" panose="02040503050406030204" pitchFamily="18" charset="0"/>
                              </a:rPr>
                              <m:t>1</m:t>
                            </m:r>
                          </m:sup>
                        </m:sSup>
                      </m:sup>
                      <m:e>
                        <m:r>
                          <a:rPr lang="en-US" sz="2000" b="0" i="1" smtClean="0">
                            <a:latin typeface="Cambria Math" panose="02040503050406030204" pitchFamily="18" charset="0"/>
                          </a:rPr>
                          <m:t>𝐿</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𝑖</m:t>
                            </m:r>
                          </m:sup>
                        </m:sSup>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𝑑</m:t>
                            </m:r>
                          </m:e>
                          <m:sub>
                            <m:r>
                              <a:rPr lang="en-US" sz="2000" b="0" i="1" smtClean="0">
                                <a:latin typeface="Cambria Math" panose="02040503050406030204" pitchFamily="18" charset="0"/>
                              </a:rPr>
                              <m:t>𝑡</m:t>
                            </m:r>
                          </m:sub>
                        </m:sSub>
                        <m:r>
                          <a:rPr lang="en-US" sz="2000" b="0" i="1" smtClean="0">
                            <a:latin typeface="Cambria Math" panose="02040503050406030204" pitchFamily="18" charset="0"/>
                          </a:rPr>
                          <m:t>𝑥</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r>
                          <a:rPr lang="en-US" sz="2000" b="0" i="1" smtClean="0">
                            <a:latin typeface="Cambria Math" panose="02040503050406030204" pitchFamily="18" charset="0"/>
                          </a:rPr>
                          <m:t>,</m:t>
                        </m:r>
                        <m:r>
                          <a:rPr lang="en-US" sz="2000" b="0" i="1" smtClean="0">
                            <a:latin typeface="Cambria Math" panose="02040503050406030204" pitchFamily="18" charset="0"/>
                          </a:rPr>
                          <m:t>𝑡𝑑𝑡</m:t>
                        </m:r>
                      </m:e>
                    </m:nary>
                    <m:r>
                      <a:rPr lang="en-US" sz="2000" b="0" i="1" smtClean="0">
                        <a:latin typeface="Cambria Math" panose="02040503050406030204" pitchFamily="18" charset="0"/>
                      </a:rPr>
                      <m:t>=0</m:t>
                    </m:r>
                  </m:oMath>
                </a14:m>
                <a:endParaRPr lang="en-US" sz="2000" dirty="0"/>
              </a:p>
            </p:txBody>
          </p:sp>
        </mc:Choice>
        <mc:Fallback>
          <p:sp>
            <p:nvSpPr>
              <p:cNvPr id="9" name="TextBox 8">
                <a:extLst>
                  <a:ext uri="{FF2B5EF4-FFF2-40B4-BE49-F238E27FC236}">
                    <a16:creationId xmlns:a16="http://schemas.microsoft.com/office/drawing/2014/main" id="{B18A6F02-0B0D-FE52-F713-7A3D372A6FF7}"/>
                  </a:ext>
                </a:extLst>
              </p:cNvPr>
              <p:cNvSpPr txBox="1">
                <a:spLocks noRot="1" noChangeAspect="1" noMove="1" noResize="1" noEditPoints="1" noAdjustHandles="1" noChangeArrowheads="1" noChangeShapeType="1" noTextEdit="1"/>
              </p:cNvSpPr>
              <p:nvPr/>
            </p:nvSpPr>
            <p:spPr>
              <a:xfrm>
                <a:off x="129268" y="640311"/>
                <a:ext cx="9423754" cy="777842"/>
              </a:xfrm>
              <a:prstGeom prst="rect">
                <a:avLst/>
              </a:prstGeom>
              <a:blipFill>
                <a:blip r:embed="rId8"/>
                <a:stretch>
                  <a:fillRect l="-673" t="-41935" b="-10806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EBEB9C74-880C-4389-0DFB-DE553C2F585A}"/>
                  </a:ext>
                </a:extLst>
              </p:cNvPr>
              <p:cNvSpPr txBox="1"/>
              <p:nvPr/>
            </p:nvSpPr>
            <p:spPr>
              <a:xfrm>
                <a:off x="119730" y="2028047"/>
                <a:ext cx="11690078" cy="1005275"/>
              </a:xfrm>
              <a:prstGeom prst="rect">
                <a:avLst/>
              </a:prstGeom>
              <a:noFill/>
            </p:spPr>
            <p:txBody>
              <a:bodyPr wrap="square">
                <a:spAutoFit/>
              </a:bodyPr>
              <a:lstStyle/>
              <a:p>
                <a:pPr>
                  <a:lnSpc>
                    <a:spcPct val="150000"/>
                  </a:lnSpc>
                </a:pPr>
                <a:r>
                  <a:rPr lang="en-US" sz="2000" dirty="0"/>
                  <a:t>The stationary action leads to a unique solution if and only if the Lagrangian is hyperregular: when the Hessian matrix </a:t>
                </a:r>
                <a14:m>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m:t>
                        </m:r>
                      </m:e>
                      <m:sub>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𝑣</m:t>
                            </m:r>
                          </m:e>
                          <m:sup>
                            <m:r>
                              <a:rPr lang="en-US" sz="2000" b="0" i="1" smtClean="0">
                                <a:latin typeface="Cambria Math" panose="02040503050406030204" pitchFamily="18" charset="0"/>
                              </a:rPr>
                              <m:t>𝑘</m:t>
                            </m:r>
                          </m:sup>
                        </m:sSup>
                      </m:sub>
                    </m:sSub>
                    <m:sSub>
                      <m:sSubPr>
                        <m:ctrlPr>
                          <a:rPr lang="en-US" sz="2000" i="1">
                            <a:latin typeface="Cambria Math" panose="02040503050406030204" pitchFamily="18" charset="0"/>
                          </a:rPr>
                        </m:ctrlPr>
                      </m:sSubPr>
                      <m:e>
                        <m:r>
                          <a:rPr lang="en-US" sz="2000" i="1">
                            <a:latin typeface="Cambria Math" panose="02040503050406030204" pitchFamily="18" charset="0"/>
                          </a:rPr>
                          <m:t>𝜕</m:t>
                        </m:r>
                      </m:e>
                      <m:sub>
                        <m:sSup>
                          <m:sSupPr>
                            <m:ctrlPr>
                              <a:rPr lang="en-US" sz="2000" i="1">
                                <a:latin typeface="Cambria Math" panose="02040503050406030204" pitchFamily="18" charset="0"/>
                              </a:rPr>
                            </m:ctrlPr>
                          </m:sSupPr>
                          <m:e>
                            <m:r>
                              <a:rPr lang="en-US" sz="2000" i="1">
                                <a:latin typeface="Cambria Math" panose="02040503050406030204" pitchFamily="18" charset="0"/>
                              </a:rPr>
                              <m:t>𝑣</m:t>
                            </m:r>
                          </m:e>
                          <m:sup>
                            <m:r>
                              <a:rPr lang="en-US" sz="2000" i="1">
                                <a:latin typeface="Cambria Math" panose="02040503050406030204" pitchFamily="18" charset="0"/>
                              </a:rPr>
                              <m:t>𝑖</m:t>
                            </m:r>
                          </m:sup>
                        </m:sSup>
                      </m:sub>
                    </m:sSub>
                    <m:r>
                      <a:rPr lang="en-US" sz="2000" b="0" i="1" smtClean="0">
                        <a:latin typeface="Cambria Math" panose="02040503050406030204" pitchFamily="18" charset="0"/>
                      </a:rPr>
                      <m:t>𝐿</m:t>
                    </m:r>
                  </m:oMath>
                </a14:m>
                <a:r>
                  <a:rPr lang="en-US" sz="2000" dirty="0"/>
                  <a:t> is invertible  </a:t>
                </a:r>
              </a:p>
            </p:txBody>
          </p:sp>
        </mc:Choice>
        <mc:Fallback>
          <p:sp>
            <p:nvSpPr>
              <p:cNvPr id="11" name="TextBox 10">
                <a:extLst>
                  <a:ext uri="{FF2B5EF4-FFF2-40B4-BE49-F238E27FC236}">
                    <a16:creationId xmlns:a16="http://schemas.microsoft.com/office/drawing/2014/main" id="{EBEB9C74-880C-4389-0DFB-DE553C2F585A}"/>
                  </a:ext>
                </a:extLst>
              </p:cNvPr>
              <p:cNvSpPr txBox="1">
                <a:spLocks noRot="1" noChangeAspect="1" noMove="1" noResize="1" noEditPoints="1" noAdjustHandles="1" noChangeArrowheads="1" noChangeShapeType="1" noTextEdit="1"/>
              </p:cNvSpPr>
              <p:nvPr/>
            </p:nvSpPr>
            <p:spPr>
              <a:xfrm>
                <a:off x="119730" y="2028047"/>
                <a:ext cx="11690078" cy="1005275"/>
              </a:xfrm>
              <a:prstGeom prst="rect">
                <a:avLst/>
              </a:prstGeom>
              <a:blipFill>
                <a:blip r:embed="rId9"/>
                <a:stretch>
                  <a:fillRect l="-543" b="-7407"/>
                </a:stretch>
              </a:blipFill>
            </p:spPr>
            <p:txBody>
              <a:bodyPr/>
              <a:lstStyle/>
              <a:p>
                <a:r>
                  <a:rPr lang="en-US">
                    <a:noFill/>
                  </a:rPr>
                  <a:t> </a:t>
                </a:r>
              </a:p>
            </p:txBody>
          </p:sp>
        </mc:Fallback>
      </mc:AlternateContent>
    </p:spTree>
    <p:extLst>
      <p:ext uri="{BB962C8B-B14F-4D97-AF65-F5344CB8AC3E}">
        <p14:creationId xmlns:p14="http://schemas.microsoft.com/office/powerpoint/2010/main" val="1145168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78621A0-EF9F-2B44-0373-70CDEB1A25A1}"/>
              </a:ext>
            </a:extLst>
          </p:cNvPr>
          <p:cNvSpPr>
            <a:spLocks noGrp="1"/>
          </p:cNvSpPr>
          <p:nvPr>
            <p:ph type="ftr" sz="quarter" idx="11"/>
          </p:nvPr>
        </p:nvSpPr>
        <p:spPr/>
        <p:txBody>
          <a:bodyPr/>
          <a:lstStyle/>
          <a:p>
            <a:r>
              <a:rPr lang="en-US"/>
              <a:t>Gabriele Carcassi - University of Michigan</a:t>
            </a:r>
          </a:p>
        </p:txBody>
      </p:sp>
      <p:sp>
        <p:nvSpPr>
          <p:cNvPr id="3" name="Slide Number Placeholder 2">
            <a:extLst>
              <a:ext uri="{FF2B5EF4-FFF2-40B4-BE49-F238E27FC236}">
                <a16:creationId xmlns:a16="http://schemas.microsoft.com/office/drawing/2014/main" id="{F4F841A9-50FB-1423-C2AD-0DADF689445A}"/>
              </a:ext>
            </a:extLst>
          </p:cNvPr>
          <p:cNvSpPr>
            <a:spLocks noGrp="1"/>
          </p:cNvSpPr>
          <p:nvPr>
            <p:ph type="sldNum" sz="quarter" idx="12"/>
          </p:nvPr>
        </p:nvSpPr>
        <p:spPr/>
        <p:txBody>
          <a:bodyPr/>
          <a:lstStyle/>
          <a:p>
            <a:fld id="{F47845EA-7733-40EE-B074-20032348B727}" type="slidenum">
              <a:rPr lang="en-US" smtClean="0"/>
              <a:t>8</a:t>
            </a:fld>
            <a:endParaRPr lang="en-US"/>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30BAB579-F931-E798-DAB1-7637E479A61D}"/>
                  </a:ext>
                </a:extLst>
              </p:cNvPr>
              <p:cNvSpPr txBox="1"/>
              <p:nvPr/>
            </p:nvSpPr>
            <p:spPr>
              <a:xfrm>
                <a:off x="99278" y="1375737"/>
                <a:ext cx="9784730" cy="999376"/>
              </a:xfrm>
              <a:prstGeom prst="rect">
                <a:avLst/>
              </a:prstGeom>
              <a:noFill/>
            </p:spPr>
            <p:txBody>
              <a:bodyPr wrap="none" rtlCol="0">
                <a:spAutoFit/>
              </a:bodyPr>
              <a:lstStyle/>
              <a:p>
                <a:pPr>
                  <a:lnSpc>
                    <a:spcPct val="150000"/>
                  </a:lnSpc>
                </a:pPr>
                <a:r>
                  <a:rPr lang="en-US" sz="2000" b="0" dirty="0">
                    <a:effectLst/>
                  </a:rPr>
                  <a:t>This evolution can equivalently be specified by the Euler-Lagrange equations: </a:t>
                </a:r>
                <a14:m>
                  <m:oMath xmlns:m="http://schemas.openxmlformats.org/officeDocument/2006/math">
                    <m:sSub>
                      <m:sSubPr>
                        <m:ctrlPr>
                          <a:rPr lang="en-US" sz="2000" b="0" i="1" dirty="0" smtClean="0">
                            <a:effectLst/>
                            <a:latin typeface="Cambria Math" panose="02040503050406030204" pitchFamily="18" charset="0"/>
                          </a:rPr>
                        </m:ctrlPr>
                      </m:sSubPr>
                      <m:e>
                        <m:r>
                          <a:rPr lang="en-US" sz="2000" i="1" dirty="0" smtClean="0">
                            <a:effectLst/>
                            <a:latin typeface="Cambria Math" panose="02040503050406030204" pitchFamily="18" charset="0"/>
                          </a:rPr>
                          <m:t>𝜕</m:t>
                        </m:r>
                      </m:e>
                      <m:sub>
                        <m:sSup>
                          <m:sSupPr>
                            <m:ctrlPr>
                              <a:rPr lang="en-US" sz="2000" b="0" i="1" dirty="0" smtClean="0">
                                <a:effectLst/>
                                <a:latin typeface="Cambria Math" panose="02040503050406030204" pitchFamily="18" charset="0"/>
                              </a:rPr>
                            </m:ctrlPr>
                          </m:sSupPr>
                          <m:e>
                            <m:r>
                              <a:rPr lang="en-US" sz="2000" b="0" i="1" dirty="0" smtClean="0">
                                <a:effectLst/>
                                <a:latin typeface="Cambria Math" panose="02040503050406030204" pitchFamily="18" charset="0"/>
                              </a:rPr>
                              <m:t>𝑥</m:t>
                            </m:r>
                          </m:e>
                          <m:sup>
                            <m:r>
                              <a:rPr lang="en-US" sz="2000" b="0" i="1" dirty="0" smtClean="0">
                                <a:effectLst/>
                                <a:latin typeface="Cambria Math" panose="02040503050406030204" pitchFamily="18" charset="0"/>
                              </a:rPr>
                              <m:t>𝑖</m:t>
                            </m:r>
                          </m:sup>
                        </m:sSup>
                      </m:sub>
                    </m:sSub>
                    <m:r>
                      <a:rPr lang="en-US" sz="2000" b="0" i="1" dirty="0" smtClean="0">
                        <a:effectLst/>
                        <a:latin typeface="Cambria Math" panose="02040503050406030204" pitchFamily="18" charset="0"/>
                      </a:rPr>
                      <m:t>𝐿</m:t>
                    </m:r>
                    <m:r>
                      <a:rPr lang="en-US" sz="2000" i="1" dirty="0">
                        <a:effectLst/>
                        <a:latin typeface="Cambria Math" panose="02040503050406030204" pitchFamily="18" charset="0"/>
                      </a:rPr>
                      <m:t>=</m:t>
                    </m:r>
                    <m:sSub>
                      <m:sSubPr>
                        <m:ctrlPr>
                          <a:rPr lang="en-US" sz="2000" b="0" i="1" dirty="0" smtClean="0">
                            <a:effectLst/>
                            <a:latin typeface="Cambria Math" panose="02040503050406030204" pitchFamily="18" charset="0"/>
                          </a:rPr>
                        </m:ctrlPr>
                      </m:sSubPr>
                      <m:e>
                        <m:r>
                          <a:rPr lang="en-US" sz="2000" b="0" i="1" dirty="0" smtClean="0">
                            <a:effectLst/>
                            <a:latin typeface="Cambria Math" panose="02040503050406030204" pitchFamily="18" charset="0"/>
                          </a:rPr>
                          <m:t>𝑑</m:t>
                        </m:r>
                      </m:e>
                      <m:sub>
                        <m:r>
                          <a:rPr lang="en-US" sz="2000" b="0" i="1" dirty="0" smtClean="0">
                            <a:effectLst/>
                            <a:latin typeface="Cambria Math" panose="02040503050406030204" pitchFamily="18" charset="0"/>
                          </a:rPr>
                          <m:t>𝑡</m:t>
                        </m:r>
                      </m:sub>
                    </m:sSub>
                    <m:sSub>
                      <m:sSubPr>
                        <m:ctrlPr>
                          <a:rPr lang="en-US" sz="2000" b="0" i="1" dirty="0" smtClean="0">
                            <a:effectLst/>
                            <a:latin typeface="Cambria Math" panose="02040503050406030204" pitchFamily="18" charset="0"/>
                          </a:rPr>
                        </m:ctrlPr>
                      </m:sSubPr>
                      <m:e>
                        <m:r>
                          <a:rPr lang="en-US" sz="2000" i="1" dirty="0" smtClean="0">
                            <a:effectLst/>
                            <a:latin typeface="Cambria Math" panose="02040503050406030204" pitchFamily="18" charset="0"/>
                          </a:rPr>
                          <m:t>𝜕</m:t>
                        </m:r>
                      </m:e>
                      <m:sub>
                        <m:sSup>
                          <m:sSupPr>
                            <m:ctrlPr>
                              <a:rPr lang="en-US" sz="2000" b="0" i="1" dirty="0" smtClean="0">
                                <a:effectLst/>
                                <a:latin typeface="Cambria Math" panose="02040503050406030204" pitchFamily="18" charset="0"/>
                              </a:rPr>
                            </m:ctrlPr>
                          </m:sSupPr>
                          <m:e>
                            <m:r>
                              <a:rPr lang="en-US" sz="2000" b="0" i="1" dirty="0" smtClean="0">
                                <a:effectLst/>
                                <a:latin typeface="Cambria Math" panose="02040503050406030204" pitchFamily="18" charset="0"/>
                              </a:rPr>
                              <m:t>𝑣</m:t>
                            </m:r>
                          </m:e>
                          <m:sup>
                            <m:r>
                              <a:rPr lang="en-US" sz="2000" b="0" i="1" dirty="0" smtClean="0">
                                <a:effectLst/>
                                <a:latin typeface="Cambria Math" panose="02040503050406030204" pitchFamily="18" charset="0"/>
                              </a:rPr>
                              <m:t>𝑖</m:t>
                            </m:r>
                          </m:sup>
                        </m:sSup>
                      </m:sub>
                    </m:sSub>
                    <m:r>
                      <a:rPr lang="en-US" sz="2000" b="0" i="1" dirty="0" smtClean="0">
                        <a:effectLst/>
                        <a:latin typeface="Cambria Math" panose="02040503050406030204" pitchFamily="18" charset="0"/>
                      </a:rPr>
                      <m:t>𝐿</m:t>
                    </m:r>
                  </m:oMath>
                </a14:m>
                <a:endParaRPr lang="en-US" sz="2000" b="0" i="1" dirty="0">
                  <a:effectLst/>
                  <a:latin typeface="Cambria Math" panose="02040503050406030204" pitchFamily="18" charset="0"/>
                </a:endParaRPr>
              </a:p>
              <a:p>
                <a:pPr>
                  <a:lnSpc>
                    <a:spcPct val="150000"/>
                  </a:lnSpc>
                </a:pPr>
                <a:endParaRPr lang="en-US" sz="2000" b="0" i="1" dirty="0">
                  <a:effectLst/>
                  <a:latin typeface="Cambria Math" panose="02040503050406030204" pitchFamily="18" charset="0"/>
                </a:endParaRPr>
              </a:p>
            </p:txBody>
          </p:sp>
        </mc:Choice>
        <mc:Fallback>
          <p:sp>
            <p:nvSpPr>
              <p:cNvPr id="5" name="TextBox 4">
                <a:extLst>
                  <a:ext uri="{FF2B5EF4-FFF2-40B4-BE49-F238E27FC236}">
                    <a16:creationId xmlns:a16="http://schemas.microsoft.com/office/drawing/2014/main" id="{30BAB579-F931-E798-DAB1-7637E479A61D}"/>
                  </a:ext>
                </a:extLst>
              </p:cNvPr>
              <p:cNvSpPr txBox="1">
                <a:spLocks noRot="1" noChangeAspect="1" noMove="1" noResize="1" noEditPoints="1" noAdjustHandles="1" noChangeArrowheads="1" noChangeShapeType="1" noTextEdit="1"/>
              </p:cNvSpPr>
              <p:nvPr/>
            </p:nvSpPr>
            <p:spPr>
              <a:xfrm>
                <a:off x="99278" y="1375737"/>
                <a:ext cx="9784730" cy="999376"/>
              </a:xfrm>
              <a:prstGeom prst="rect">
                <a:avLst/>
              </a:prstGeom>
              <a:blipFill>
                <a:blip r:embed="rId3"/>
                <a:stretch>
                  <a:fillRect l="-64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DDF811A7-E723-27E6-4F99-5DC4D78B8873}"/>
                  </a:ext>
                </a:extLst>
              </p:cNvPr>
              <p:cNvSpPr txBox="1"/>
              <p:nvPr/>
            </p:nvSpPr>
            <p:spPr>
              <a:xfrm>
                <a:off x="299528" y="4948874"/>
                <a:ext cx="9139695" cy="728276"/>
              </a:xfrm>
              <a:prstGeom prst="rect">
                <a:avLst/>
              </a:prstGeom>
              <a:noFill/>
            </p:spPr>
            <p:txBody>
              <a:bodyPr wrap="square" rtlCol="0">
                <a:spAutoFit/>
              </a:bodyPr>
              <a:lstStyle/>
              <a:p>
                <a:r>
                  <a:rPr lang="en-US" sz="2000" dirty="0"/>
                  <a:t>To find acceleration, </a:t>
                </a:r>
                <a14:m>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m:t>
                        </m:r>
                      </m:e>
                      <m:sub>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𝑣</m:t>
                            </m:r>
                          </m:e>
                          <m:sup>
                            <m:r>
                              <a:rPr lang="en-US" sz="2000" b="0" i="1" smtClean="0">
                                <a:latin typeface="Cambria Math" panose="02040503050406030204" pitchFamily="18" charset="0"/>
                              </a:rPr>
                              <m:t>𝑘</m:t>
                            </m:r>
                          </m:sup>
                        </m:sSup>
                      </m:sub>
                    </m:sSub>
                    <m:sSub>
                      <m:sSubPr>
                        <m:ctrlPr>
                          <a:rPr lang="en-US" sz="2000" i="1">
                            <a:latin typeface="Cambria Math" panose="02040503050406030204" pitchFamily="18" charset="0"/>
                          </a:rPr>
                        </m:ctrlPr>
                      </m:sSubPr>
                      <m:e>
                        <m:r>
                          <a:rPr lang="en-US" sz="2000" i="1">
                            <a:latin typeface="Cambria Math" panose="02040503050406030204" pitchFamily="18" charset="0"/>
                          </a:rPr>
                          <m:t>𝜕</m:t>
                        </m:r>
                      </m:e>
                      <m:sub>
                        <m:sSup>
                          <m:sSupPr>
                            <m:ctrlPr>
                              <a:rPr lang="en-US" sz="2000" i="1">
                                <a:latin typeface="Cambria Math" panose="02040503050406030204" pitchFamily="18" charset="0"/>
                              </a:rPr>
                            </m:ctrlPr>
                          </m:sSupPr>
                          <m:e>
                            <m:r>
                              <a:rPr lang="en-US" sz="2000" i="1">
                                <a:latin typeface="Cambria Math" panose="02040503050406030204" pitchFamily="18" charset="0"/>
                              </a:rPr>
                              <m:t>𝑣</m:t>
                            </m:r>
                          </m:e>
                          <m:sup>
                            <m:r>
                              <a:rPr lang="en-US" sz="2000" i="1">
                                <a:latin typeface="Cambria Math" panose="02040503050406030204" pitchFamily="18" charset="0"/>
                              </a:rPr>
                              <m:t>𝑖</m:t>
                            </m:r>
                          </m:sup>
                        </m:sSup>
                      </m:sub>
                    </m:sSub>
                    <m:r>
                      <a:rPr lang="en-US" sz="2000" b="0" i="1" smtClean="0">
                        <a:latin typeface="Cambria Math" panose="02040503050406030204" pitchFamily="18" charset="0"/>
                      </a:rPr>
                      <m:t>𝐿</m:t>
                    </m:r>
                  </m:oMath>
                </a14:m>
                <a:r>
                  <a:rPr lang="en-US" sz="2000" dirty="0"/>
                  <a:t>, must be invertible. This is true for all Lagrangian systems with unique solutions.</a:t>
                </a:r>
              </a:p>
            </p:txBody>
          </p:sp>
        </mc:Choice>
        <mc:Fallback>
          <p:sp>
            <p:nvSpPr>
              <p:cNvPr id="7" name="TextBox 6">
                <a:extLst>
                  <a:ext uri="{FF2B5EF4-FFF2-40B4-BE49-F238E27FC236}">
                    <a16:creationId xmlns:a16="http://schemas.microsoft.com/office/drawing/2014/main" id="{DDF811A7-E723-27E6-4F99-5DC4D78B8873}"/>
                  </a:ext>
                </a:extLst>
              </p:cNvPr>
              <p:cNvSpPr txBox="1">
                <a:spLocks noRot="1" noChangeAspect="1" noMove="1" noResize="1" noEditPoints="1" noAdjustHandles="1" noChangeArrowheads="1" noChangeShapeType="1" noTextEdit="1"/>
              </p:cNvSpPr>
              <p:nvPr/>
            </p:nvSpPr>
            <p:spPr>
              <a:xfrm>
                <a:off x="299528" y="4948874"/>
                <a:ext cx="9139695" cy="728276"/>
              </a:xfrm>
              <a:prstGeom prst="rect">
                <a:avLst/>
              </a:prstGeom>
              <a:blipFill>
                <a:blip r:embed="rId4"/>
                <a:stretch>
                  <a:fillRect l="-693" t="-5172" r="-832" b="-1379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E4B631D6-CB90-6F11-FFB8-D2419144C7D9}"/>
                  </a:ext>
                </a:extLst>
              </p:cNvPr>
              <p:cNvSpPr txBox="1"/>
              <p:nvPr/>
            </p:nvSpPr>
            <p:spPr>
              <a:xfrm>
                <a:off x="2378081" y="5476012"/>
                <a:ext cx="6078202" cy="670761"/>
              </a:xfrm>
              <a:prstGeom prst="rect">
                <a:avLst/>
              </a:prstGeom>
              <a:noFill/>
            </p:spPr>
            <p:txBody>
              <a:bodyPr wrap="none" rtlCol="0">
                <a:spAutoFit/>
              </a:bodyPr>
              <a:lstStyle/>
              <a:p>
                <a:pPr>
                  <a:lnSpc>
                    <a:spcPct val="150000"/>
                  </a:lnSpc>
                </a:pPr>
                <a14:m>
                  <m:oMath xmlns:m="http://schemas.openxmlformats.org/officeDocument/2006/math">
                    <m:r>
                      <a:rPr lang="en-US" sz="2800" b="0" i="1" smtClean="0">
                        <a:solidFill>
                          <a:schemeClr val="accent6">
                            <a:lumMod val="75000"/>
                          </a:schemeClr>
                        </a:solidFill>
                        <a:latin typeface="Cambria Math" panose="02040503050406030204" pitchFamily="18" charset="0"/>
                      </a:rPr>
                      <m:t>⇒ </m:t>
                    </m:r>
                  </m:oMath>
                </a14:m>
                <a:r>
                  <a:rPr lang="en-US" sz="2800" dirty="0">
                    <a:solidFill>
                      <a:schemeClr val="accent6">
                        <a:lumMod val="75000"/>
                      </a:schemeClr>
                    </a:solidFill>
                  </a:rPr>
                  <a:t>All Lagrangian systems are Newtonian</a:t>
                </a:r>
              </a:p>
            </p:txBody>
          </p:sp>
        </mc:Choice>
        <mc:Fallback>
          <p:sp>
            <p:nvSpPr>
              <p:cNvPr id="8" name="TextBox 7">
                <a:extLst>
                  <a:ext uri="{FF2B5EF4-FFF2-40B4-BE49-F238E27FC236}">
                    <a16:creationId xmlns:a16="http://schemas.microsoft.com/office/drawing/2014/main" id="{E4B631D6-CB90-6F11-FFB8-D2419144C7D9}"/>
                  </a:ext>
                </a:extLst>
              </p:cNvPr>
              <p:cNvSpPr txBox="1">
                <a:spLocks noRot="1" noChangeAspect="1" noMove="1" noResize="1" noEditPoints="1" noAdjustHandles="1" noChangeArrowheads="1" noChangeShapeType="1" noTextEdit="1"/>
              </p:cNvSpPr>
              <p:nvPr/>
            </p:nvSpPr>
            <p:spPr>
              <a:xfrm>
                <a:off x="2378081" y="5476012"/>
                <a:ext cx="6078202" cy="670761"/>
              </a:xfrm>
              <a:prstGeom prst="rect">
                <a:avLst/>
              </a:prstGeom>
              <a:blipFill>
                <a:blip r:embed="rId5"/>
                <a:stretch>
                  <a:fillRect l="-209" r="-1253" b="-24528"/>
                </a:stretch>
              </a:blipFill>
            </p:spPr>
            <p:txBody>
              <a:bodyPr/>
              <a:lstStyle/>
              <a:p>
                <a:r>
                  <a:rPr lang="en-US">
                    <a:noFill/>
                  </a:rPr>
                  <a:t> </a:t>
                </a:r>
              </a:p>
            </p:txBody>
          </p:sp>
        </mc:Fallback>
      </mc:AlternateContent>
      <p:grpSp>
        <p:nvGrpSpPr>
          <p:cNvPr id="32" name="Group 31">
            <a:extLst>
              <a:ext uri="{FF2B5EF4-FFF2-40B4-BE49-F238E27FC236}">
                <a16:creationId xmlns:a16="http://schemas.microsoft.com/office/drawing/2014/main" id="{A235A63B-7E81-F0B0-7D82-6913F45C120B}"/>
              </a:ext>
            </a:extLst>
          </p:cNvPr>
          <p:cNvGrpSpPr/>
          <p:nvPr/>
        </p:nvGrpSpPr>
        <p:grpSpPr>
          <a:xfrm>
            <a:off x="9650405" y="121281"/>
            <a:ext cx="2296582" cy="1780774"/>
            <a:chOff x="2152990" y="605117"/>
            <a:chExt cx="6346135" cy="5486400"/>
          </a:xfrm>
        </p:grpSpPr>
        <p:sp>
          <p:nvSpPr>
            <p:cNvPr id="33" name="Oval 32">
              <a:extLst>
                <a:ext uri="{FF2B5EF4-FFF2-40B4-BE49-F238E27FC236}">
                  <a16:creationId xmlns:a16="http://schemas.microsoft.com/office/drawing/2014/main" id="{AF161B08-8F2B-27DF-3393-F9D3E95201EE}"/>
                </a:ext>
              </a:extLst>
            </p:cNvPr>
            <p:cNvSpPr/>
            <p:nvPr/>
          </p:nvSpPr>
          <p:spPr>
            <a:xfrm>
              <a:off x="4841525" y="2433917"/>
              <a:ext cx="3657600" cy="3657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 name="Oval 33">
              <a:extLst>
                <a:ext uri="{FF2B5EF4-FFF2-40B4-BE49-F238E27FC236}">
                  <a16:creationId xmlns:a16="http://schemas.microsoft.com/office/drawing/2014/main" id="{4F553D0C-A4EC-2EF3-295C-F3CA476DAF15}"/>
                </a:ext>
              </a:extLst>
            </p:cNvPr>
            <p:cNvSpPr/>
            <p:nvPr/>
          </p:nvSpPr>
          <p:spPr>
            <a:xfrm>
              <a:off x="2152990" y="2433917"/>
              <a:ext cx="3657600" cy="3657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 name="Oval 34">
              <a:extLst>
                <a:ext uri="{FF2B5EF4-FFF2-40B4-BE49-F238E27FC236}">
                  <a16:creationId xmlns:a16="http://schemas.microsoft.com/office/drawing/2014/main" id="{F812E0F6-4C00-9F0C-E133-D06DE34AE196}"/>
                </a:ext>
              </a:extLst>
            </p:cNvPr>
            <p:cNvSpPr/>
            <p:nvPr/>
          </p:nvSpPr>
          <p:spPr>
            <a:xfrm>
              <a:off x="3497258" y="605117"/>
              <a:ext cx="3657600" cy="3657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36" name="Freeform 35">
            <a:extLst>
              <a:ext uri="{FF2B5EF4-FFF2-40B4-BE49-F238E27FC236}">
                <a16:creationId xmlns:a16="http://schemas.microsoft.com/office/drawing/2014/main" id="{E44E9D07-4E42-5F70-B50B-327A39526273}"/>
              </a:ext>
            </a:extLst>
          </p:cNvPr>
          <p:cNvSpPr/>
          <p:nvPr/>
        </p:nvSpPr>
        <p:spPr>
          <a:xfrm>
            <a:off x="9650405" y="737895"/>
            <a:ext cx="1148291" cy="1164161"/>
          </a:xfrm>
          <a:custGeom>
            <a:avLst/>
            <a:gdLst>
              <a:gd name="connsiteX0" fmla="*/ 489061 w 1148291"/>
              <a:gd name="connsiteY0" fmla="*/ 0 h 1164161"/>
              <a:gd name="connsiteX1" fmla="*/ 499919 w 1148291"/>
              <a:gd name="connsiteY1" fmla="*/ 96608 h 1164161"/>
              <a:gd name="connsiteX2" fmla="*/ 890682 w 1148291"/>
              <a:gd name="connsiteY2" fmla="*/ 523923 h 1164161"/>
              <a:gd name="connsiteX3" fmla="*/ 975533 w 1148291"/>
              <a:gd name="connsiteY3" fmla="*/ 547546 h 1164161"/>
              <a:gd name="connsiteX4" fmla="*/ 972945 w 1148291"/>
              <a:gd name="connsiteY4" fmla="*/ 570569 h 1164161"/>
              <a:gd name="connsiteX5" fmla="*/ 1085973 w 1148291"/>
              <a:gd name="connsiteY5" fmla="*/ 902452 h 1164161"/>
              <a:gd name="connsiteX6" fmla="*/ 1148291 w 1148291"/>
              <a:gd name="connsiteY6" fmla="*/ 970196 h 1164161"/>
              <a:gd name="connsiteX7" fmla="*/ 1129796 w 1148291"/>
              <a:gd name="connsiteY7" fmla="*/ 990302 h 1164161"/>
              <a:gd name="connsiteX8" fmla="*/ 661819 w 1148291"/>
              <a:gd name="connsiteY8" fmla="*/ 1164161 h 1164161"/>
              <a:gd name="connsiteX9" fmla="*/ 0 w 1148291"/>
              <a:gd name="connsiteY9" fmla="*/ 570569 h 1164161"/>
              <a:gd name="connsiteX10" fmla="*/ 404209 w 1148291"/>
              <a:gd name="connsiteY10" fmla="*/ 23624 h 1164161"/>
              <a:gd name="connsiteX11" fmla="*/ 489061 w 1148291"/>
              <a:gd name="connsiteY11" fmla="*/ 0 h 1164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48291" h="1164161">
                <a:moveTo>
                  <a:pt x="489061" y="0"/>
                </a:moveTo>
                <a:lnTo>
                  <a:pt x="499919" y="96608"/>
                </a:lnTo>
                <a:cubicBezTo>
                  <a:pt x="543999" y="289815"/>
                  <a:pt x="692735" y="448829"/>
                  <a:pt x="890682" y="523923"/>
                </a:cubicBezTo>
                <a:lnTo>
                  <a:pt x="975533" y="547546"/>
                </a:lnTo>
                <a:lnTo>
                  <a:pt x="972945" y="570569"/>
                </a:lnTo>
                <a:cubicBezTo>
                  <a:pt x="972945" y="693506"/>
                  <a:pt x="1014613" y="807714"/>
                  <a:pt x="1085973" y="902452"/>
                </a:cubicBezTo>
                <a:lnTo>
                  <a:pt x="1148291" y="970196"/>
                </a:lnTo>
                <a:lnTo>
                  <a:pt x="1129796" y="990302"/>
                </a:lnTo>
                <a:cubicBezTo>
                  <a:pt x="1010030" y="1097721"/>
                  <a:pt x="844575" y="1164161"/>
                  <a:pt x="661819" y="1164161"/>
                </a:cubicBezTo>
                <a:cubicBezTo>
                  <a:pt x="296306" y="1164161"/>
                  <a:pt x="0" y="898401"/>
                  <a:pt x="0" y="570569"/>
                </a:cubicBezTo>
                <a:cubicBezTo>
                  <a:pt x="0" y="324695"/>
                  <a:pt x="166672" y="113736"/>
                  <a:pt x="404209" y="23624"/>
                </a:cubicBezTo>
                <a:lnTo>
                  <a:pt x="489061" y="0"/>
                </a:lnTo>
                <a:close/>
              </a:path>
            </a:pathLst>
          </a:custGeom>
          <a:solidFill>
            <a:srgbClr val="008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accent6">
                  <a:lumMod val="75000"/>
                </a:schemeClr>
              </a:solidFill>
            </a:endParaRPr>
          </a:p>
        </p:txBody>
      </p:sp>
      <p:sp>
        <p:nvSpPr>
          <p:cNvPr id="37" name="Freeform 36">
            <a:extLst>
              <a:ext uri="{FF2B5EF4-FFF2-40B4-BE49-F238E27FC236}">
                <a16:creationId xmlns:a16="http://schemas.microsoft.com/office/drawing/2014/main" id="{51FDFBBA-FFC0-3470-C5BD-FCC4CEFBEB6C}"/>
              </a:ext>
            </a:extLst>
          </p:cNvPr>
          <p:cNvSpPr/>
          <p:nvPr/>
        </p:nvSpPr>
        <p:spPr>
          <a:xfrm>
            <a:off x="10798696" y="714872"/>
            <a:ext cx="659232" cy="570570"/>
          </a:xfrm>
          <a:custGeom>
            <a:avLst/>
            <a:gdLst>
              <a:gd name="connsiteX0" fmla="*/ 486473 w 659232"/>
              <a:gd name="connsiteY0" fmla="*/ 0 h 570570"/>
              <a:gd name="connsiteX1" fmla="*/ 619853 w 659232"/>
              <a:gd name="connsiteY1" fmla="*/ 12060 h 570570"/>
              <a:gd name="connsiteX2" fmla="*/ 659232 w 659232"/>
              <a:gd name="connsiteY2" fmla="*/ 23024 h 570570"/>
              <a:gd name="connsiteX3" fmla="*/ 648374 w 659232"/>
              <a:gd name="connsiteY3" fmla="*/ 119631 h 570570"/>
              <a:gd name="connsiteX4" fmla="*/ 257611 w 659232"/>
              <a:gd name="connsiteY4" fmla="*/ 546946 h 570570"/>
              <a:gd name="connsiteX5" fmla="*/ 172759 w 659232"/>
              <a:gd name="connsiteY5" fmla="*/ 570570 h 570570"/>
              <a:gd name="connsiteX6" fmla="*/ 161901 w 659232"/>
              <a:gd name="connsiteY6" fmla="*/ 473962 h 570570"/>
              <a:gd name="connsiteX7" fmla="*/ 62319 w 659232"/>
              <a:gd name="connsiteY7" fmla="*/ 261709 h 570570"/>
              <a:gd name="connsiteX8" fmla="*/ 0 w 659232"/>
              <a:gd name="connsiteY8" fmla="*/ 193965 h 570570"/>
              <a:gd name="connsiteX9" fmla="*/ 18496 w 659232"/>
              <a:gd name="connsiteY9" fmla="*/ 173859 h 570570"/>
              <a:gd name="connsiteX10" fmla="*/ 486473 w 659232"/>
              <a:gd name="connsiteY10" fmla="*/ 0 h 570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9232" h="570570">
                <a:moveTo>
                  <a:pt x="486473" y="0"/>
                </a:moveTo>
                <a:cubicBezTo>
                  <a:pt x="532162" y="0"/>
                  <a:pt x="576770" y="4152"/>
                  <a:pt x="619853" y="12060"/>
                </a:cubicBezTo>
                <a:lnTo>
                  <a:pt x="659232" y="23024"/>
                </a:lnTo>
                <a:lnTo>
                  <a:pt x="648374" y="119631"/>
                </a:lnTo>
                <a:cubicBezTo>
                  <a:pt x="604294" y="312838"/>
                  <a:pt x="455558" y="471852"/>
                  <a:pt x="257611" y="546946"/>
                </a:cubicBezTo>
                <a:lnTo>
                  <a:pt x="172759" y="570570"/>
                </a:lnTo>
                <a:lnTo>
                  <a:pt x="161901" y="473962"/>
                </a:lnTo>
                <a:cubicBezTo>
                  <a:pt x="144269" y="396680"/>
                  <a:pt x="109892" y="324868"/>
                  <a:pt x="62319" y="261709"/>
                </a:cubicBezTo>
                <a:lnTo>
                  <a:pt x="0" y="193965"/>
                </a:lnTo>
                <a:lnTo>
                  <a:pt x="18496" y="173859"/>
                </a:lnTo>
                <a:cubicBezTo>
                  <a:pt x="138262" y="66440"/>
                  <a:pt x="303716" y="0"/>
                  <a:pt x="486473" y="0"/>
                </a:cubicBezTo>
                <a:close/>
              </a:path>
            </a:pathLst>
          </a:custGeom>
          <a:solidFill>
            <a:srgbClr val="C0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37">
            <a:extLst>
              <a:ext uri="{FF2B5EF4-FFF2-40B4-BE49-F238E27FC236}">
                <a16:creationId xmlns:a16="http://schemas.microsoft.com/office/drawing/2014/main" id="{EFA93F18-2EAE-2DED-619D-7A3A90B45AF7}"/>
              </a:ext>
            </a:extLst>
          </p:cNvPr>
          <p:cNvSpPr/>
          <p:nvPr/>
        </p:nvSpPr>
        <p:spPr>
          <a:xfrm>
            <a:off x="10136878" y="121281"/>
            <a:ext cx="1323638" cy="787556"/>
          </a:xfrm>
          <a:custGeom>
            <a:avLst/>
            <a:gdLst>
              <a:gd name="connsiteX0" fmla="*/ 661819 w 1323638"/>
              <a:gd name="connsiteY0" fmla="*/ 0 h 787556"/>
              <a:gd name="connsiteX1" fmla="*/ 1323638 w 1323638"/>
              <a:gd name="connsiteY1" fmla="*/ 593592 h 787556"/>
              <a:gd name="connsiteX2" fmla="*/ 1321050 w 1323638"/>
              <a:gd name="connsiteY2" fmla="*/ 616615 h 787556"/>
              <a:gd name="connsiteX3" fmla="*/ 1281671 w 1323638"/>
              <a:gd name="connsiteY3" fmla="*/ 605651 h 787556"/>
              <a:gd name="connsiteX4" fmla="*/ 1148291 w 1323638"/>
              <a:gd name="connsiteY4" fmla="*/ 593591 h 787556"/>
              <a:gd name="connsiteX5" fmla="*/ 680314 w 1323638"/>
              <a:gd name="connsiteY5" fmla="*/ 767450 h 787556"/>
              <a:gd name="connsiteX6" fmla="*/ 661818 w 1323638"/>
              <a:gd name="connsiteY6" fmla="*/ 787556 h 787556"/>
              <a:gd name="connsiteX7" fmla="*/ 643323 w 1323638"/>
              <a:gd name="connsiteY7" fmla="*/ 767450 h 787556"/>
              <a:gd name="connsiteX8" fmla="*/ 175346 w 1323638"/>
              <a:gd name="connsiteY8" fmla="*/ 593591 h 787556"/>
              <a:gd name="connsiteX9" fmla="*/ 41966 w 1323638"/>
              <a:gd name="connsiteY9" fmla="*/ 605651 h 787556"/>
              <a:gd name="connsiteX10" fmla="*/ 2588 w 1323638"/>
              <a:gd name="connsiteY10" fmla="*/ 616614 h 787556"/>
              <a:gd name="connsiteX11" fmla="*/ 0 w 1323638"/>
              <a:gd name="connsiteY11" fmla="*/ 593592 h 787556"/>
              <a:gd name="connsiteX12" fmla="*/ 661819 w 1323638"/>
              <a:gd name="connsiteY12" fmla="*/ 0 h 787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23638" h="787556">
                <a:moveTo>
                  <a:pt x="661819" y="0"/>
                </a:moveTo>
                <a:cubicBezTo>
                  <a:pt x="1027332" y="0"/>
                  <a:pt x="1323638" y="265760"/>
                  <a:pt x="1323638" y="593592"/>
                </a:cubicBezTo>
                <a:lnTo>
                  <a:pt x="1321050" y="616615"/>
                </a:lnTo>
                <a:lnTo>
                  <a:pt x="1281671" y="605651"/>
                </a:lnTo>
                <a:cubicBezTo>
                  <a:pt x="1238588" y="597743"/>
                  <a:pt x="1193980" y="593591"/>
                  <a:pt x="1148291" y="593591"/>
                </a:cubicBezTo>
                <a:cubicBezTo>
                  <a:pt x="965534" y="593591"/>
                  <a:pt x="800080" y="660031"/>
                  <a:pt x="680314" y="767450"/>
                </a:cubicBezTo>
                <a:lnTo>
                  <a:pt x="661818" y="787556"/>
                </a:lnTo>
                <a:lnTo>
                  <a:pt x="643323" y="767450"/>
                </a:lnTo>
                <a:cubicBezTo>
                  <a:pt x="523557" y="660031"/>
                  <a:pt x="358102" y="593591"/>
                  <a:pt x="175346" y="593591"/>
                </a:cubicBezTo>
                <a:cubicBezTo>
                  <a:pt x="129657" y="593591"/>
                  <a:pt x="85049" y="597743"/>
                  <a:pt x="41966" y="605651"/>
                </a:cubicBezTo>
                <a:lnTo>
                  <a:pt x="2588" y="616614"/>
                </a:lnTo>
                <a:lnTo>
                  <a:pt x="0" y="593592"/>
                </a:lnTo>
                <a:cubicBezTo>
                  <a:pt x="0" y="265760"/>
                  <a:pt x="296306" y="0"/>
                  <a:pt x="661819" y="0"/>
                </a:cubicBezTo>
                <a:close/>
              </a:path>
            </a:pathLst>
          </a:custGeom>
          <a:solidFill>
            <a:srgbClr val="C0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TextBox 39">
            <a:extLst>
              <a:ext uri="{FF2B5EF4-FFF2-40B4-BE49-F238E27FC236}">
                <a16:creationId xmlns:a16="http://schemas.microsoft.com/office/drawing/2014/main" id="{BB05C0D9-18A1-D132-B336-C86297A979AF}"/>
              </a:ext>
            </a:extLst>
          </p:cNvPr>
          <p:cNvSpPr txBox="1"/>
          <p:nvPr/>
        </p:nvSpPr>
        <p:spPr>
          <a:xfrm>
            <a:off x="9555609" y="1190841"/>
            <a:ext cx="1270854" cy="586299"/>
          </a:xfrm>
          <a:prstGeom prst="rect">
            <a:avLst/>
          </a:prstGeom>
          <a:noFill/>
        </p:spPr>
        <p:txBody>
          <a:bodyPr wrap="square" rtlCol="0">
            <a:spAutoFit/>
          </a:bodyPr>
          <a:lstStyle/>
          <a:p>
            <a:pPr algn="ctr"/>
            <a:r>
              <a:rPr lang="en-US" sz="1400" dirty="0"/>
              <a:t>Newtonian</a:t>
            </a:r>
          </a:p>
          <a:p>
            <a:pPr algn="ctr"/>
            <a:r>
              <a:rPr lang="en-US" sz="1400" dirty="0"/>
              <a:t>Systems</a:t>
            </a:r>
          </a:p>
        </p:txBody>
      </p:sp>
      <p:sp>
        <p:nvSpPr>
          <p:cNvPr id="41" name="TextBox 40">
            <a:extLst>
              <a:ext uri="{FF2B5EF4-FFF2-40B4-BE49-F238E27FC236}">
                <a16:creationId xmlns:a16="http://schemas.microsoft.com/office/drawing/2014/main" id="{2C217077-A760-B534-09B0-3332DDA44623}"/>
              </a:ext>
            </a:extLst>
          </p:cNvPr>
          <p:cNvSpPr txBox="1"/>
          <p:nvPr/>
        </p:nvSpPr>
        <p:spPr>
          <a:xfrm>
            <a:off x="10850584" y="1203177"/>
            <a:ext cx="1212148" cy="586299"/>
          </a:xfrm>
          <a:prstGeom prst="rect">
            <a:avLst/>
          </a:prstGeom>
          <a:noFill/>
        </p:spPr>
        <p:txBody>
          <a:bodyPr wrap="square" rtlCol="0">
            <a:spAutoFit/>
          </a:bodyPr>
          <a:lstStyle/>
          <a:p>
            <a:pPr algn="ctr"/>
            <a:r>
              <a:rPr lang="en-US" sz="1400" dirty="0"/>
              <a:t>Hamiltonian</a:t>
            </a:r>
          </a:p>
          <a:p>
            <a:pPr algn="ctr"/>
            <a:r>
              <a:rPr lang="en-US" sz="1400" dirty="0"/>
              <a:t>Systems</a:t>
            </a:r>
          </a:p>
        </p:txBody>
      </p:sp>
      <p:sp>
        <p:nvSpPr>
          <p:cNvPr id="42" name="TextBox 41">
            <a:extLst>
              <a:ext uri="{FF2B5EF4-FFF2-40B4-BE49-F238E27FC236}">
                <a16:creationId xmlns:a16="http://schemas.microsoft.com/office/drawing/2014/main" id="{0B69B3A2-450E-AA22-1452-D4C6FACF01B6}"/>
              </a:ext>
            </a:extLst>
          </p:cNvPr>
          <p:cNvSpPr txBox="1"/>
          <p:nvPr/>
        </p:nvSpPr>
        <p:spPr>
          <a:xfrm>
            <a:off x="10272087" y="244914"/>
            <a:ext cx="1053217" cy="523220"/>
          </a:xfrm>
          <a:prstGeom prst="rect">
            <a:avLst/>
          </a:prstGeom>
          <a:noFill/>
        </p:spPr>
        <p:txBody>
          <a:bodyPr wrap="square" rtlCol="0">
            <a:spAutoFit/>
          </a:bodyPr>
          <a:lstStyle/>
          <a:p>
            <a:pPr algn="ctr"/>
            <a:r>
              <a:rPr lang="en-US" sz="1400" dirty="0"/>
              <a:t>Lagrangian</a:t>
            </a:r>
          </a:p>
          <a:p>
            <a:pPr algn="ctr"/>
            <a:r>
              <a:rPr lang="en-US" sz="1400" dirty="0"/>
              <a:t>Systems</a:t>
            </a: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EBBA921B-3B71-8ACC-78C4-4553722A679C}"/>
                  </a:ext>
                </a:extLst>
              </p:cNvPr>
              <p:cNvSpPr txBox="1"/>
              <p:nvPr/>
            </p:nvSpPr>
            <p:spPr>
              <a:xfrm>
                <a:off x="635788" y="3112025"/>
                <a:ext cx="10162907" cy="2053639"/>
              </a:xfrm>
              <a:prstGeom prst="rect">
                <a:avLst/>
              </a:prstGeom>
              <a:noFill/>
            </p:spPr>
            <p:txBody>
              <a:bodyPr wrap="square">
                <a:spAutoFit/>
              </a:bodyPr>
              <a:lstStyle/>
              <a:p>
                <a:pPr>
                  <a:lnSpc>
                    <a:spcPct val="150000"/>
                  </a:lnSpc>
                </a:pPr>
                <a:r>
                  <a:rPr lang="en-US" sz="2000" b="0" dirty="0">
                    <a:effectLst/>
                  </a:rPr>
                  <a:t>From the Euler-Lagrange </a:t>
                </a:r>
                <a:r>
                  <a:rPr lang="en-US" sz="2000" dirty="0"/>
                  <a:t>equ</a:t>
                </a:r>
                <a:r>
                  <a:rPr lang="en-US" sz="2000" b="0" dirty="0">
                    <a:effectLst/>
                  </a:rPr>
                  <a:t>ations we can write: </a:t>
                </a:r>
                <a14:m>
                  <m:oMath xmlns:m="http://schemas.openxmlformats.org/officeDocument/2006/math">
                    <m:sSub>
                      <m:sSubPr>
                        <m:ctrlPr>
                          <a:rPr lang="en-US" sz="2000" b="0" i="1" dirty="0" smtClean="0">
                            <a:effectLst/>
                            <a:latin typeface="Cambria Math" panose="02040503050406030204" pitchFamily="18" charset="0"/>
                          </a:rPr>
                        </m:ctrlPr>
                      </m:sSubPr>
                      <m:e>
                        <m:sSub>
                          <m:sSubPr>
                            <m:ctrlPr>
                              <a:rPr lang="en-US" sz="2000" i="1" dirty="0">
                                <a:latin typeface="Cambria Math" panose="02040503050406030204" pitchFamily="18" charset="0"/>
                              </a:rPr>
                            </m:ctrlPr>
                          </m:sSubPr>
                          <m:e>
                            <m:r>
                              <a:rPr lang="en-US" sz="2000" i="1" dirty="0">
                                <a:latin typeface="Cambria Math" panose="02040503050406030204" pitchFamily="18" charset="0"/>
                              </a:rPr>
                              <m:t>𝜕</m:t>
                            </m:r>
                          </m:e>
                          <m:sub>
                            <m:sSup>
                              <m:sSupPr>
                                <m:ctrlPr>
                                  <a:rPr lang="en-US" sz="2000" i="1" dirty="0">
                                    <a:latin typeface="Cambria Math" panose="02040503050406030204" pitchFamily="18" charset="0"/>
                                  </a:rPr>
                                </m:ctrlPr>
                              </m:sSupPr>
                              <m:e>
                                <m:r>
                                  <a:rPr lang="en-US" sz="2000" i="1" dirty="0">
                                    <a:latin typeface="Cambria Math" panose="02040503050406030204" pitchFamily="18" charset="0"/>
                                  </a:rPr>
                                  <m:t>𝑥</m:t>
                                </m:r>
                              </m:e>
                              <m:sup>
                                <m:r>
                                  <a:rPr lang="en-US" sz="2000" i="1" dirty="0">
                                    <a:latin typeface="Cambria Math" panose="02040503050406030204" pitchFamily="18" charset="0"/>
                                  </a:rPr>
                                  <m:t>𝑖</m:t>
                                </m:r>
                              </m:sup>
                            </m:sSup>
                          </m:sub>
                        </m:sSub>
                        <m:r>
                          <a:rPr lang="en-US" sz="2000" i="1" dirty="0">
                            <a:latin typeface="Cambria Math" panose="02040503050406030204" pitchFamily="18" charset="0"/>
                          </a:rPr>
                          <m:t>𝐿</m:t>
                        </m:r>
                        <m:r>
                          <a:rPr lang="en-US" sz="2000" b="0" i="1" dirty="0" smtClean="0">
                            <a:latin typeface="Cambria Math" panose="02040503050406030204" pitchFamily="18" charset="0"/>
                          </a:rPr>
                          <m:t>=</m:t>
                        </m:r>
                        <m:r>
                          <a:rPr lang="en-US" sz="2000" b="0" i="1" dirty="0" smtClean="0">
                            <a:effectLst/>
                            <a:latin typeface="Cambria Math" panose="02040503050406030204" pitchFamily="18" charset="0"/>
                          </a:rPr>
                          <m:t>𝑑</m:t>
                        </m:r>
                      </m:e>
                      <m:sub>
                        <m:r>
                          <a:rPr lang="en-US" sz="2000" b="0" i="1" dirty="0" smtClean="0">
                            <a:effectLst/>
                            <a:latin typeface="Cambria Math" panose="02040503050406030204" pitchFamily="18" charset="0"/>
                          </a:rPr>
                          <m:t>𝑡</m:t>
                        </m:r>
                      </m:sub>
                    </m:sSub>
                    <m:sSub>
                      <m:sSubPr>
                        <m:ctrlPr>
                          <a:rPr lang="en-US" sz="2000" b="0" i="1" dirty="0" smtClean="0">
                            <a:effectLst/>
                            <a:latin typeface="Cambria Math" panose="02040503050406030204" pitchFamily="18" charset="0"/>
                          </a:rPr>
                        </m:ctrlPr>
                      </m:sSubPr>
                      <m:e>
                        <m:r>
                          <a:rPr lang="en-US" sz="2000" i="1" dirty="0" smtClean="0">
                            <a:effectLst/>
                            <a:latin typeface="Cambria Math" panose="02040503050406030204" pitchFamily="18" charset="0"/>
                          </a:rPr>
                          <m:t>𝜕</m:t>
                        </m:r>
                      </m:e>
                      <m:sub>
                        <m:sSup>
                          <m:sSupPr>
                            <m:ctrlPr>
                              <a:rPr lang="en-US" sz="2000" b="0" i="1" dirty="0" smtClean="0">
                                <a:effectLst/>
                                <a:latin typeface="Cambria Math" panose="02040503050406030204" pitchFamily="18" charset="0"/>
                              </a:rPr>
                            </m:ctrlPr>
                          </m:sSupPr>
                          <m:e>
                            <m:r>
                              <a:rPr lang="en-US" sz="2000" b="0" i="1" dirty="0" smtClean="0">
                                <a:effectLst/>
                                <a:latin typeface="Cambria Math" panose="02040503050406030204" pitchFamily="18" charset="0"/>
                              </a:rPr>
                              <m:t>𝑣</m:t>
                            </m:r>
                          </m:e>
                          <m:sup>
                            <m:r>
                              <a:rPr lang="en-US" sz="2000" b="0" i="1" dirty="0" smtClean="0">
                                <a:effectLst/>
                                <a:latin typeface="Cambria Math" panose="02040503050406030204" pitchFamily="18" charset="0"/>
                              </a:rPr>
                              <m:t>𝑖</m:t>
                            </m:r>
                          </m:sup>
                        </m:sSup>
                      </m:sub>
                    </m:sSub>
                    <m:r>
                      <a:rPr lang="en-US" sz="2000" b="0" i="1" dirty="0" smtClean="0">
                        <a:effectLst/>
                        <a:latin typeface="Cambria Math" panose="02040503050406030204" pitchFamily="18" charset="0"/>
                      </a:rPr>
                      <m:t>𝐿</m:t>
                    </m:r>
                    <m:r>
                      <a:rPr lang="en-US" sz="2000" i="1" dirty="0" smtClean="0">
                        <a:effectLst/>
                        <a:latin typeface="Cambria Math" panose="02040503050406030204" pitchFamily="18" charset="0"/>
                      </a:rPr>
                      <m:t>=</m:t>
                    </m:r>
                    <m:sSub>
                      <m:sSubPr>
                        <m:ctrlPr>
                          <a:rPr lang="en-US" sz="2000" b="0" i="1" dirty="0" smtClean="0">
                            <a:effectLst/>
                            <a:latin typeface="Cambria Math" panose="02040503050406030204" pitchFamily="18" charset="0"/>
                          </a:rPr>
                        </m:ctrlPr>
                      </m:sSubPr>
                      <m:e>
                        <m:r>
                          <a:rPr lang="en-US" sz="2000" i="1" dirty="0">
                            <a:effectLst/>
                            <a:latin typeface="Cambria Math" panose="02040503050406030204" pitchFamily="18" charset="0"/>
                          </a:rPr>
                          <m:t>𝜕</m:t>
                        </m:r>
                      </m:e>
                      <m:sub>
                        <m:sSup>
                          <m:sSupPr>
                            <m:ctrlPr>
                              <a:rPr lang="en-US" sz="2000" b="0" i="1" dirty="0" smtClean="0">
                                <a:effectLst/>
                                <a:latin typeface="Cambria Math" panose="02040503050406030204" pitchFamily="18" charset="0"/>
                              </a:rPr>
                            </m:ctrlPr>
                          </m:sSupPr>
                          <m:e>
                            <m:r>
                              <a:rPr lang="en-US" sz="2000" b="0" i="1" dirty="0" smtClean="0">
                                <a:effectLst/>
                                <a:latin typeface="Cambria Math" panose="02040503050406030204" pitchFamily="18" charset="0"/>
                              </a:rPr>
                              <m:t>𝑥</m:t>
                            </m:r>
                          </m:e>
                          <m:sup>
                            <m:r>
                              <a:rPr lang="en-US" sz="2000" b="0" i="1" dirty="0" smtClean="0">
                                <a:effectLst/>
                                <a:latin typeface="Cambria Math" panose="02040503050406030204" pitchFamily="18" charset="0"/>
                              </a:rPr>
                              <m:t>𝑗</m:t>
                            </m:r>
                          </m:sup>
                        </m:sSup>
                      </m:sub>
                    </m:sSub>
                    <m:sSub>
                      <m:sSubPr>
                        <m:ctrlPr>
                          <a:rPr lang="en-US" sz="2000" b="0" i="1" dirty="0" smtClean="0">
                            <a:effectLst/>
                            <a:latin typeface="Cambria Math" panose="02040503050406030204" pitchFamily="18" charset="0"/>
                          </a:rPr>
                        </m:ctrlPr>
                      </m:sSubPr>
                      <m:e>
                        <m:r>
                          <a:rPr lang="en-US" sz="2000" i="1" dirty="0">
                            <a:latin typeface="Cambria Math" panose="02040503050406030204" pitchFamily="18" charset="0"/>
                          </a:rPr>
                          <m:t>𝜕</m:t>
                        </m:r>
                      </m:e>
                      <m:sub>
                        <m:sSup>
                          <m:sSupPr>
                            <m:ctrlPr>
                              <a:rPr lang="en-US" sz="2000" b="0" i="1" dirty="0" smtClean="0">
                                <a:effectLst/>
                                <a:latin typeface="Cambria Math" panose="02040503050406030204" pitchFamily="18" charset="0"/>
                              </a:rPr>
                            </m:ctrlPr>
                          </m:sSupPr>
                          <m:e>
                            <m:r>
                              <a:rPr lang="en-US" sz="2000" b="0" i="1" dirty="0" smtClean="0">
                                <a:effectLst/>
                                <a:latin typeface="Cambria Math" panose="02040503050406030204" pitchFamily="18" charset="0"/>
                              </a:rPr>
                              <m:t>𝑣</m:t>
                            </m:r>
                          </m:e>
                          <m:sup>
                            <m:r>
                              <a:rPr lang="en-US" sz="2000" b="0" i="1" dirty="0" smtClean="0">
                                <a:effectLst/>
                                <a:latin typeface="Cambria Math" panose="02040503050406030204" pitchFamily="18" charset="0"/>
                              </a:rPr>
                              <m:t>𝑖</m:t>
                            </m:r>
                          </m:sup>
                        </m:sSup>
                      </m:sub>
                    </m:sSub>
                    <m:r>
                      <a:rPr lang="en-US" sz="2000" b="0" i="1" dirty="0" smtClean="0">
                        <a:effectLst/>
                        <a:latin typeface="Cambria Math" panose="02040503050406030204" pitchFamily="18" charset="0"/>
                      </a:rPr>
                      <m:t>𝐿</m:t>
                    </m:r>
                    <m:sSub>
                      <m:sSubPr>
                        <m:ctrlPr>
                          <a:rPr lang="en-US" sz="2000" b="0" i="1" dirty="0" smtClean="0">
                            <a:effectLst/>
                            <a:latin typeface="Cambria Math" panose="02040503050406030204" pitchFamily="18" charset="0"/>
                          </a:rPr>
                        </m:ctrlPr>
                      </m:sSubPr>
                      <m:e>
                        <m:r>
                          <a:rPr lang="en-US" sz="2000" b="0" i="1" dirty="0" smtClean="0">
                            <a:effectLst/>
                            <a:latin typeface="Cambria Math" panose="02040503050406030204" pitchFamily="18" charset="0"/>
                          </a:rPr>
                          <m:t>𝑑</m:t>
                        </m:r>
                      </m:e>
                      <m:sub>
                        <m:r>
                          <a:rPr lang="en-US" sz="2000" b="0" i="1" dirty="0" smtClean="0">
                            <a:effectLst/>
                            <a:latin typeface="Cambria Math" panose="02040503050406030204" pitchFamily="18" charset="0"/>
                          </a:rPr>
                          <m:t>𝑡</m:t>
                        </m:r>
                      </m:sub>
                    </m:sSub>
                    <m:r>
                      <a:rPr lang="en-US" sz="2000" b="0" i="1" dirty="0" smtClean="0">
                        <a:effectLst/>
                        <a:latin typeface="Cambria Math" panose="02040503050406030204" pitchFamily="18" charset="0"/>
                      </a:rPr>
                      <m:t>𝑥</m:t>
                    </m:r>
                    <m:r>
                      <a:rPr lang="en-US" sz="2000" i="1" dirty="0">
                        <a:effectLst/>
                        <a:latin typeface="Cambria Math" panose="02040503050406030204" pitchFamily="18" charset="0"/>
                      </a:rPr>
                      <m:t>+</m:t>
                    </m:r>
                    <m:sSub>
                      <m:sSubPr>
                        <m:ctrlPr>
                          <a:rPr lang="en-US" sz="2000" b="0" i="1" dirty="0" smtClean="0">
                            <a:effectLst/>
                            <a:latin typeface="Cambria Math" panose="02040503050406030204" pitchFamily="18" charset="0"/>
                          </a:rPr>
                        </m:ctrlPr>
                      </m:sSubPr>
                      <m:e>
                        <m:r>
                          <a:rPr lang="en-US" sz="2000" i="1" dirty="0">
                            <a:effectLst/>
                            <a:latin typeface="Cambria Math" panose="02040503050406030204" pitchFamily="18" charset="0"/>
                          </a:rPr>
                          <m:t>𝜕</m:t>
                        </m:r>
                      </m:e>
                      <m:sub>
                        <m:sSup>
                          <m:sSupPr>
                            <m:ctrlPr>
                              <a:rPr lang="en-US" sz="2000" b="0" i="1" dirty="0" smtClean="0">
                                <a:effectLst/>
                                <a:latin typeface="Cambria Math" panose="02040503050406030204" pitchFamily="18" charset="0"/>
                              </a:rPr>
                            </m:ctrlPr>
                          </m:sSupPr>
                          <m:e>
                            <m:r>
                              <a:rPr lang="en-US" sz="2000" b="0" i="1" dirty="0" smtClean="0">
                                <a:effectLst/>
                                <a:latin typeface="Cambria Math" panose="02040503050406030204" pitchFamily="18" charset="0"/>
                              </a:rPr>
                              <m:t>𝑣</m:t>
                            </m:r>
                          </m:e>
                          <m:sup>
                            <m:r>
                              <a:rPr lang="en-US" sz="2000" b="0" i="1" dirty="0" smtClean="0">
                                <a:effectLst/>
                                <a:latin typeface="Cambria Math" panose="02040503050406030204" pitchFamily="18" charset="0"/>
                              </a:rPr>
                              <m:t>𝑘</m:t>
                            </m:r>
                          </m:sup>
                        </m:sSup>
                      </m:sub>
                    </m:sSub>
                    <m:sSub>
                      <m:sSubPr>
                        <m:ctrlPr>
                          <a:rPr lang="en-US" sz="2000" b="0" i="1" dirty="0" smtClean="0">
                            <a:effectLst/>
                            <a:latin typeface="Cambria Math" panose="02040503050406030204" pitchFamily="18" charset="0"/>
                          </a:rPr>
                        </m:ctrlPr>
                      </m:sSubPr>
                      <m:e>
                        <m:r>
                          <a:rPr lang="en-US" sz="2000" i="1" dirty="0">
                            <a:latin typeface="Cambria Math" panose="02040503050406030204" pitchFamily="18" charset="0"/>
                          </a:rPr>
                          <m:t>𝜕</m:t>
                        </m:r>
                      </m:e>
                      <m:sub>
                        <m:sSup>
                          <m:sSupPr>
                            <m:ctrlPr>
                              <a:rPr lang="en-US" sz="2000" b="0" i="1" dirty="0" smtClean="0">
                                <a:effectLst/>
                                <a:latin typeface="Cambria Math" panose="02040503050406030204" pitchFamily="18" charset="0"/>
                              </a:rPr>
                            </m:ctrlPr>
                          </m:sSupPr>
                          <m:e>
                            <m:r>
                              <a:rPr lang="en-US" sz="2000" b="0" i="1" dirty="0" smtClean="0">
                                <a:effectLst/>
                                <a:latin typeface="Cambria Math" panose="02040503050406030204" pitchFamily="18" charset="0"/>
                              </a:rPr>
                              <m:t>𝑣</m:t>
                            </m:r>
                          </m:e>
                          <m:sup>
                            <m:r>
                              <a:rPr lang="en-US" sz="2000" b="0" i="1" dirty="0" smtClean="0">
                                <a:effectLst/>
                                <a:latin typeface="Cambria Math" panose="02040503050406030204" pitchFamily="18" charset="0"/>
                              </a:rPr>
                              <m:t>𝑖</m:t>
                            </m:r>
                          </m:sup>
                        </m:sSup>
                      </m:sub>
                    </m:sSub>
                    <m:r>
                      <a:rPr lang="en-US" sz="2000" b="0" i="1" dirty="0" smtClean="0">
                        <a:effectLst/>
                        <a:latin typeface="Cambria Math" panose="02040503050406030204" pitchFamily="18" charset="0"/>
                      </a:rPr>
                      <m:t>𝐿</m:t>
                    </m:r>
                    <m:sSub>
                      <m:sSubPr>
                        <m:ctrlPr>
                          <a:rPr lang="en-US" sz="2000" b="0" i="1" dirty="0" smtClean="0">
                            <a:effectLst/>
                            <a:latin typeface="Cambria Math" panose="02040503050406030204" pitchFamily="18" charset="0"/>
                          </a:rPr>
                        </m:ctrlPr>
                      </m:sSubPr>
                      <m:e>
                        <m:r>
                          <a:rPr lang="en-US" sz="2000" b="0" i="1" dirty="0" smtClean="0">
                            <a:effectLst/>
                            <a:latin typeface="Cambria Math" panose="02040503050406030204" pitchFamily="18" charset="0"/>
                          </a:rPr>
                          <m:t>𝑑</m:t>
                        </m:r>
                      </m:e>
                      <m:sub>
                        <m:r>
                          <a:rPr lang="en-US" sz="2000" b="0" i="1" dirty="0" smtClean="0">
                            <a:effectLst/>
                            <a:latin typeface="Cambria Math" panose="02040503050406030204" pitchFamily="18" charset="0"/>
                          </a:rPr>
                          <m:t>𝑡</m:t>
                        </m:r>
                      </m:sub>
                    </m:sSub>
                    <m:sSup>
                      <m:sSupPr>
                        <m:ctrlPr>
                          <a:rPr lang="en-US" sz="2000" b="0" i="1" dirty="0" smtClean="0">
                            <a:effectLst/>
                            <a:latin typeface="Cambria Math" panose="02040503050406030204" pitchFamily="18" charset="0"/>
                          </a:rPr>
                        </m:ctrlPr>
                      </m:sSupPr>
                      <m:e>
                        <m:r>
                          <a:rPr lang="en-US" sz="2000" b="0" i="1" dirty="0" smtClean="0">
                            <a:effectLst/>
                            <a:latin typeface="Cambria Math" panose="02040503050406030204" pitchFamily="18" charset="0"/>
                          </a:rPr>
                          <m:t>𝑣</m:t>
                        </m:r>
                      </m:e>
                      <m:sup>
                        <m:r>
                          <a:rPr lang="en-US" sz="2000" b="0" i="1" dirty="0" smtClean="0">
                            <a:effectLst/>
                            <a:latin typeface="Cambria Math" panose="02040503050406030204" pitchFamily="18" charset="0"/>
                          </a:rPr>
                          <m:t>𝑘</m:t>
                        </m:r>
                      </m:sup>
                    </m:sSup>
                    <m:r>
                      <a:rPr lang="en-US" sz="2000" i="1" dirty="0">
                        <a:effectLst/>
                        <a:latin typeface="Cambria Math" panose="02040503050406030204" pitchFamily="18" charset="0"/>
                      </a:rPr>
                      <m:t> </m:t>
                    </m:r>
                  </m:oMath>
                </a14:m>
                <a:endParaRPr lang="en-US" sz="2000" i="1" dirty="0">
                  <a:effectLst/>
                  <a:latin typeface="Cambria Math" panose="02040503050406030204" pitchFamily="18" charset="0"/>
                </a:endParaRPr>
              </a:p>
              <a:p>
                <a:pPr>
                  <a:lnSpc>
                    <a:spcPct val="150000"/>
                  </a:lnSpc>
                </a:pPr>
                <a14:m>
                  <m:oMathPara xmlns:m="http://schemas.openxmlformats.org/officeDocument/2006/math">
                    <m:oMathParaPr>
                      <m:jc m:val="centerGroup"/>
                    </m:oMathParaPr>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m:t>
                          </m:r>
                        </m:e>
                        <m:sub>
                          <m:sSup>
                            <m:sSupPr>
                              <m:ctrlPr>
                                <a:rPr lang="en-US" sz="2000" i="1" dirty="0">
                                  <a:latin typeface="Cambria Math" panose="02040503050406030204" pitchFamily="18" charset="0"/>
                                </a:rPr>
                              </m:ctrlPr>
                            </m:sSupPr>
                            <m:e>
                              <m:r>
                                <a:rPr lang="en-US" sz="2000" i="1" dirty="0">
                                  <a:latin typeface="Cambria Math" panose="02040503050406030204" pitchFamily="18" charset="0"/>
                                </a:rPr>
                                <m:t>𝑥</m:t>
                              </m:r>
                            </m:e>
                            <m:sup>
                              <m:r>
                                <a:rPr lang="en-US" sz="2000" i="1" dirty="0">
                                  <a:latin typeface="Cambria Math" panose="02040503050406030204" pitchFamily="18" charset="0"/>
                                </a:rPr>
                                <m:t>𝑗</m:t>
                              </m:r>
                            </m:sup>
                          </m:sSup>
                        </m:sub>
                      </m:sSub>
                      <m:sSub>
                        <m:sSubPr>
                          <m:ctrlPr>
                            <a:rPr lang="en-US" sz="2000" i="1" dirty="0">
                              <a:latin typeface="Cambria Math" panose="02040503050406030204" pitchFamily="18" charset="0"/>
                            </a:rPr>
                          </m:ctrlPr>
                        </m:sSubPr>
                        <m:e>
                          <m:r>
                            <a:rPr lang="en-US" sz="2000" i="1" dirty="0">
                              <a:latin typeface="Cambria Math" panose="02040503050406030204" pitchFamily="18" charset="0"/>
                            </a:rPr>
                            <m:t>𝜕</m:t>
                          </m:r>
                        </m:e>
                        <m:sub>
                          <m:sSup>
                            <m:sSupPr>
                              <m:ctrlPr>
                                <a:rPr lang="en-US" sz="2000" i="1" dirty="0">
                                  <a:latin typeface="Cambria Math" panose="02040503050406030204" pitchFamily="18" charset="0"/>
                                </a:rPr>
                              </m:ctrlPr>
                            </m:sSupPr>
                            <m:e>
                              <m:r>
                                <a:rPr lang="en-US" sz="2000" i="1" dirty="0">
                                  <a:latin typeface="Cambria Math" panose="02040503050406030204" pitchFamily="18" charset="0"/>
                                </a:rPr>
                                <m:t>𝑣</m:t>
                              </m:r>
                            </m:e>
                            <m:sup>
                              <m:r>
                                <a:rPr lang="en-US" sz="2000" i="1" dirty="0">
                                  <a:latin typeface="Cambria Math" panose="02040503050406030204" pitchFamily="18" charset="0"/>
                                </a:rPr>
                                <m:t>𝑖</m:t>
                              </m:r>
                            </m:sup>
                          </m:sSup>
                        </m:sub>
                      </m:sSub>
                      <m:r>
                        <a:rPr lang="en-US" sz="2000" i="1" dirty="0">
                          <a:latin typeface="Cambria Math" panose="02040503050406030204" pitchFamily="18" charset="0"/>
                        </a:rPr>
                        <m:t>𝐿</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𝑑</m:t>
                          </m:r>
                        </m:e>
                        <m:sub>
                          <m:r>
                            <a:rPr lang="en-US" sz="2000" i="1" dirty="0">
                              <a:latin typeface="Cambria Math" panose="02040503050406030204" pitchFamily="18" charset="0"/>
                            </a:rPr>
                            <m:t>𝑡</m:t>
                          </m:r>
                        </m:sub>
                      </m:sSub>
                      <m:r>
                        <a:rPr lang="en-US" sz="2000" i="1" dirty="0">
                          <a:latin typeface="Cambria Math" panose="02040503050406030204" pitchFamily="18" charset="0"/>
                        </a:rPr>
                        <m:t>𝑥</m:t>
                      </m:r>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m:t>
                          </m:r>
                        </m:e>
                        <m:sub>
                          <m:sSup>
                            <m:sSupPr>
                              <m:ctrlPr>
                                <a:rPr lang="en-US" sz="2000" i="1" dirty="0">
                                  <a:latin typeface="Cambria Math" panose="02040503050406030204" pitchFamily="18" charset="0"/>
                                </a:rPr>
                              </m:ctrlPr>
                            </m:sSupPr>
                            <m:e>
                              <m:r>
                                <a:rPr lang="en-US" sz="2000" i="1" dirty="0">
                                  <a:latin typeface="Cambria Math" panose="02040503050406030204" pitchFamily="18" charset="0"/>
                                </a:rPr>
                                <m:t>𝑣</m:t>
                              </m:r>
                            </m:e>
                            <m:sup>
                              <m:r>
                                <a:rPr lang="en-US" sz="2000" i="1" dirty="0">
                                  <a:latin typeface="Cambria Math" panose="02040503050406030204" pitchFamily="18" charset="0"/>
                                </a:rPr>
                                <m:t>𝑘</m:t>
                              </m:r>
                            </m:sup>
                          </m:sSup>
                        </m:sub>
                      </m:sSub>
                      <m:sSub>
                        <m:sSubPr>
                          <m:ctrlPr>
                            <a:rPr lang="en-US" sz="2000" i="1" dirty="0">
                              <a:latin typeface="Cambria Math" panose="02040503050406030204" pitchFamily="18" charset="0"/>
                            </a:rPr>
                          </m:ctrlPr>
                        </m:sSubPr>
                        <m:e>
                          <m:r>
                            <a:rPr lang="en-US" sz="2000" i="1" dirty="0">
                              <a:latin typeface="Cambria Math" panose="02040503050406030204" pitchFamily="18" charset="0"/>
                            </a:rPr>
                            <m:t>𝜕</m:t>
                          </m:r>
                        </m:e>
                        <m:sub>
                          <m:sSup>
                            <m:sSupPr>
                              <m:ctrlPr>
                                <a:rPr lang="en-US" sz="2000" i="1" dirty="0">
                                  <a:latin typeface="Cambria Math" panose="02040503050406030204" pitchFamily="18" charset="0"/>
                                </a:rPr>
                              </m:ctrlPr>
                            </m:sSupPr>
                            <m:e>
                              <m:r>
                                <a:rPr lang="en-US" sz="2000" i="1" dirty="0">
                                  <a:latin typeface="Cambria Math" panose="02040503050406030204" pitchFamily="18" charset="0"/>
                                </a:rPr>
                                <m:t>𝑣</m:t>
                              </m:r>
                            </m:e>
                            <m:sup>
                              <m:r>
                                <a:rPr lang="en-US" sz="2000" i="1" dirty="0">
                                  <a:latin typeface="Cambria Math" panose="02040503050406030204" pitchFamily="18" charset="0"/>
                                </a:rPr>
                                <m:t>𝑖</m:t>
                              </m:r>
                            </m:sup>
                          </m:sSup>
                        </m:sub>
                      </m:sSub>
                      <m:r>
                        <a:rPr lang="en-US" sz="2000" i="1" dirty="0">
                          <a:latin typeface="Cambria Math" panose="02040503050406030204" pitchFamily="18" charset="0"/>
                        </a:rPr>
                        <m:t>𝐿</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𝑑</m:t>
                          </m:r>
                        </m:e>
                        <m:sub>
                          <m:r>
                            <a:rPr lang="en-US" sz="2000" i="1" dirty="0">
                              <a:latin typeface="Cambria Math" panose="02040503050406030204" pitchFamily="18" charset="0"/>
                            </a:rPr>
                            <m:t>𝑡</m:t>
                          </m:r>
                        </m:sub>
                      </m:sSub>
                      <m:sSup>
                        <m:sSupPr>
                          <m:ctrlPr>
                            <a:rPr lang="en-US" sz="2000" i="1" dirty="0">
                              <a:latin typeface="Cambria Math" panose="02040503050406030204" pitchFamily="18" charset="0"/>
                            </a:rPr>
                          </m:ctrlPr>
                        </m:sSupPr>
                        <m:e>
                          <m:r>
                            <a:rPr lang="en-US" sz="2000" i="1" dirty="0">
                              <a:latin typeface="Cambria Math" panose="02040503050406030204" pitchFamily="18" charset="0"/>
                            </a:rPr>
                            <m:t>𝑣</m:t>
                          </m:r>
                        </m:e>
                        <m:sup>
                          <m:r>
                            <a:rPr lang="en-US" sz="2000" i="1" dirty="0">
                              <a:latin typeface="Cambria Math" panose="02040503050406030204" pitchFamily="18" charset="0"/>
                            </a:rPr>
                            <m:t>𝑘</m:t>
                          </m:r>
                        </m:sup>
                      </m:sSup>
                      <m:r>
                        <a:rPr lang="en-US" sz="2000" i="1" dirty="0">
                          <a:latin typeface="Cambria Math" panose="02040503050406030204" pitchFamily="18" charset="0"/>
                        </a:rPr>
                        <m:t> =</m:t>
                      </m:r>
                      <m:sSub>
                        <m:sSubPr>
                          <m:ctrlPr>
                            <a:rPr lang="en-US" sz="2000" b="0" i="1" dirty="0" smtClean="0">
                              <a:effectLst/>
                              <a:latin typeface="Cambria Math" panose="02040503050406030204" pitchFamily="18" charset="0"/>
                            </a:rPr>
                          </m:ctrlPr>
                        </m:sSubPr>
                        <m:e>
                          <m:r>
                            <a:rPr lang="en-US" sz="2000" i="1" dirty="0">
                              <a:effectLst/>
                              <a:latin typeface="Cambria Math" panose="02040503050406030204" pitchFamily="18" charset="0"/>
                            </a:rPr>
                            <m:t>𝜕</m:t>
                          </m:r>
                        </m:e>
                        <m:sub>
                          <m:sSup>
                            <m:sSupPr>
                              <m:ctrlPr>
                                <a:rPr lang="en-US" sz="2000" b="0" i="1" dirty="0" smtClean="0">
                                  <a:effectLst/>
                                  <a:latin typeface="Cambria Math" panose="02040503050406030204" pitchFamily="18" charset="0"/>
                                </a:rPr>
                              </m:ctrlPr>
                            </m:sSupPr>
                            <m:e>
                              <m:r>
                                <a:rPr lang="en-US" sz="2000" b="0" i="1" dirty="0" smtClean="0">
                                  <a:effectLst/>
                                  <a:latin typeface="Cambria Math" panose="02040503050406030204" pitchFamily="18" charset="0"/>
                                </a:rPr>
                                <m:t>𝑥</m:t>
                              </m:r>
                            </m:e>
                            <m:sup>
                              <m:r>
                                <a:rPr lang="en-US" sz="2000" b="0" i="1" dirty="0" smtClean="0">
                                  <a:effectLst/>
                                  <a:latin typeface="Cambria Math" panose="02040503050406030204" pitchFamily="18" charset="0"/>
                                </a:rPr>
                                <m:t>𝑗</m:t>
                              </m:r>
                            </m:sup>
                          </m:sSup>
                        </m:sub>
                      </m:sSub>
                      <m:sSub>
                        <m:sSubPr>
                          <m:ctrlPr>
                            <a:rPr lang="en-US" sz="2000" b="0" i="1" dirty="0" smtClean="0">
                              <a:effectLst/>
                              <a:latin typeface="Cambria Math" panose="02040503050406030204" pitchFamily="18" charset="0"/>
                            </a:rPr>
                          </m:ctrlPr>
                        </m:sSubPr>
                        <m:e>
                          <m:r>
                            <a:rPr lang="en-US" sz="2000" i="1" dirty="0">
                              <a:latin typeface="Cambria Math" panose="02040503050406030204" pitchFamily="18" charset="0"/>
                            </a:rPr>
                            <m:t>𝜕</m:t>
                          </m:r>
                        </m:e>
                        <m:sub>
                          <m:sSup>
                            <m:sSupPr>
                              <m:ctrlPr>
                                <a:rPr lang="en-US" sz="2000" b="0" i="1" dirty="0" smtClean="0">
                                  <a:effectLst/>
                                  <a:latin typeface="Cambria Math" panose="02040503050406030204" pitchFamily="18" charset="0"/>
                                </a:rPr>
                              </m:ctrlPr>
                            </m:sSupPr>
                            <m:e>
                              <m:r>
                                <a:rPr lang="en-US" sz="2000" b="0" i="1" dirty="0" smtClean="0">
                                  <a:effectLst/>
                                  <a:latin typeface="Cambria Math" panose="02040503050406030204" pitchFamily="18" charset="0"/>
                                </a:rPr>
                                <m:t>𝑣</m:t>
                              </m:r>
                            </m:e>
                            <m:sup>
                              <m:r>
                                <a:rPr lang="en-US" sz="2000" b="0" i="1" dirty="0" smtClean="0">
                                  <a:effectLst/>
                                  <a:latin typeface="Cambria Math" panose="02040503050406030204" pitchFamily="18" charset="0"/>
                                </a:rPr>
                                <m:t>𝑖</m:t>
                              </m:r>
                            </m:sup>
                          </m:sSup>
                        </m:sub>
                      </m:sSub>
                      <m:r>
                        <a:rPr lang="en-US" sz="2000" b="0" i="1" dirty="0" smtClean="0">
                          <a:effectLst/>
                          <a:latin typeface="Cambria Math" panose="02040503050406030204" pitchFamily="18" charset="0"/>
                        </a:rPr>
                        <m:t>𝐿</m:t>
                      </m:r>
                      <m:sSup>
                        <m:sSupPr>
                          <m:ctrlPr>
                            <a:rPr lang="en-US" sz="2000" b="0" i="1" dirty="0" smtClean="0">
                              <a:effectLst/>
                              <a:latin typeface="Cambria Math" panose="02040503050406030204" pitchFamily="18" charset="0"/>
                            </a:rPr>
                          </m:ctrlPr>
                        </m:sSupPr>
                        <m:e>
                          <m:r>
                            <a:rPr lang="en-US" sz="2000" b="0" i="1" dirty="0" smtClean="0">
                              <a:effectLst/>
                              <a:latin typeface="Cambria Math" panose="02040503050406030204" pitchFamily="18" charset="0"/>
                            </a:rPr>
                            <m:t>𝑣</m:t>
                          </m:r>
                        </m:e>
                        <m:sup>
                          <m:r>
                            <a:rPr lang="en-US" sz="2000" b="0" i="1" dirty="0" smtClean="0">
                              <a:effectLst/>
                              <a:latin typeface="Cambria Math" panose="02040503050406030204" pitchFamily="18" charset="0"/>
                            </a:rPr>
                            <m:t>𝑗</m:t>
                          </m:r>
                        </m:sup>
                      </m:sSup>
                      <m:r>
                        <a:rPr lang="en-US" sz="2000" i="1" dirty="0">
                          <a:effectLst/>
                          <a:latin typeface="Cambria Math" panose="02040503050406030204" pitchFamily="18" charset="0"/>
                        </a:rPr>
                        <m:t>+</m:t>
                      </m:r>
                      <m:sSub>
                        <m:sSubPr>
                          <m:ctrlPr>
                            <a:rPr lang="en-US" sz="2000" b="0" i="1" dirty="0" smtClean="0">
                              <a:effectLst/>
                              <a:latin typeface="Cambria Math" panose="02040503050406030204" pitchFamily="18" charset="0"/>
                            </a:rPr>
                          </m:ctrlPr>
                        </m:sSubPr>
                        <m:e>
                          <m:r>
                            <a:rPr lang="en-US" sz="2000" i="1" dirty="0">
                              <a:effectLst/>
                              <a:latin typeface="Cambria Math" panose="02040503050406030204" pitchFamily="18" charset="0"/>
                            </a:rPr>
                            <m:t>𝜕</m:t>
                          </m:r>
                        </m:e>
                        <m:sub>
                          <m:sSup>
                            <m:sSupPr>
                              <m:ctrlPr>
                                <a:rPr lang="en-US" sz="2000" b="0" i="1" dirty="0" smtClean="0">
                                  <a:effectLst/>
                                  <a:latin typeface="Cambria Math" panose="02040503050406030204" pitchFamily="18" charset="0"/>
                                </a:rPr>
                              </m:ctrlPr>
                            </m:sSupPr>
                            <m:e>
                              <m:r>
                                <a:rPr lang="en-US" sz="2000" b="0" i="1" dirty="0" smtClean="0">
                                  <a:effectLst/>
                                  <a:latin typeface="Cambria Math" panose="02040503050406030204" pitchFamily="18" charset="0"/>
                                </a:rPr>
                                <m:t>𝑣</m:t>
                              </m:r>
                            </m:e>
                            <m:sup>
                              <m:r>
                                <a:rPr lang="en-US" sz="2000" b="0" i="1" dirty="0" smtClean="0">
                                  <a:effectLst/>
                                  <a:latin typeface="Cambria Math" panose="02040503050406030204" pitchFamily="18" charset="0"/>
                                </a:rPr>
                                <m:t>𝑘</m:t>
                              </m:r>
                            </m:sup>
                          </m:sSup>
                        </m:sub>
                      </m:sSub>
                      <m:sSub>
                        <m:sSubPr>
                          <m:ctrlPr>
                            <a:rPr lang="en-US" sz="2000" b="0" i="1" dirty="0" smtClean="0">
                              <a:effectLst/>
                              <a:latin typeface="Cambria Math" panose="02040503050406030204" pitchFamily="18" charset="0"/>
                            </a:rPr>
                          </m:ctrlPr>
                        </m:sSubPr>
                        <m:e>
                          <m:r>
                            <a:rPr lang="en-US" sz="2000" i="1" dirty="0">
                              <a:latin typeface="Cambria Math" panose="02040503050406030204" pitchFamily="18" charset="0"/>
                            </a:rPr>
                            <m:t>𝜕</m:t>
                          </m:r>
                        </m:e>
                        <m:sub>
                          <m:sSup>
                            <m:sSupPr>
                              <m:ctrlPr>
                                <a:rPr lang="en-US" sz="2000" b="0" i="1" dirty="0" smtClean="0">
                                  <a:effectLst/>
                                  <a:latin typeface="Cambria Math" panose="02040503050406030204" pitchFamily="18" charset="0"/>
                                </a:rPr>
                              </m:ctrlPr>
                            </m:sSupPr>
                            <m:e>
                              <m:r>
                                <a:rPr lang="en-US" sz="2000" b="0" i="1" dirty="0" smtClean="0">
                                  <a:effectLst/>
                                  <a:latin typeface="Cambria Math" panose="02040503050406030204" pitchFamily="18" charset="0"/>
                                </a:rPr>
                                <m:t>𝑣</m:t>
                              </m:r>
                            </m:e>
                            <m:sup>
                              <m:r>
                                <a:rPr lang="en-US" sz="2000" b="0" i="1" dirty="0" smtClean="0">
                                  <a:effectLst/>
                                  <a:latin typeface="Cambria Math" panose="02040503050406030204" pitchFamily="18" charset="0"/>
                                </a:rPr>
                                <m:t>𝑖</m:t>
                              </m:r>
                            </m:sup>
                          </m:sSup>
                        </m:sub>
                      </m:sSub>
                      <m:r>
                        <a:rPr lang="en-US" sz="2000" b="0" i="1" dirty="0" smtClean="0">
                          <a:effectLst/>
                          <a:latin typeface="Cambria Math" panose="02040503050406030204" pitchFamily="18" charset="0"/>
                        </a:rPr>
                        <m:t>𝐿</m:t>
                      </m:r>
                      <m:sSup>
                        <m:sSupPr>
                          <m:ctrlPr>
                            <a:rPr lang="en-US" sz="2000" b="0" i="1" dirty="0" smtClean="0">
                              <a:effectLst/>
                              <a:latin typeface="Cambria Math" panose="02040503050406030204" pitchFamily="18" charset="0"/>
                            </a:rPr>
                          </m:ctrlPr>
                        </m:sSupPr>
                        <m:e>
                          <m:r>
                            <a:rPr lang="en-US" sz="2000" b="0" i="1" dirty="0" smtClean="0">
                              <a:effectLst/>
                              <a:latin typeface="Cambria Math" panose="02040503050406030204" pitchFamily="18" charset="0"/>
                            </a:rPr>
                            <m:t>𝑎</m:t>
                          </m:r>
                        </m:e>
                        <m:sup>
                          <m:r>
                            <a:rPr lang="en-US" sz="2000" b="0" i="1" dirty="0" smtClean="0">
                              <a:effectLst/>
                              <a:latin typeface="Cambria Math" panose="02040503050406030204" pitchFamily="18" charset="0"/>
                            </a:rPr>
                            <m:t>𝑘</m:t>
                          </m:r>
                        </m:sup>
                      </m:sSup>
                      <m:r>
                        <a:rPr lang="en-US" sz="2000" i="1" dirty="0">
                          <a:effectLst/>
                          <a:latin typeface="Cambria Math" panose="02040503050406030204" pitchFamily="18" charset="0"/>
                        </a:rPr>
                        <m:t> </m:t>
                      </m:r>
                    </m:oMath>
                  </m:oMathPara>
                </a14:m>
                <a:endParaRPr lang="en-US" sz="2000" dirty="0"/>
              </a:p>
              <a:p>
                <a:pPr>
                  <a:lnSpc>
                    <a:spcPct val="150000"/>
                  </a:lnSpc>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m:t>
                          </m:r>
                        </m:e>
                        <m:sub>
                          <m:sSup>
                            <m:sSupPr>
                              <m:ctrlPr>
                                <a:rPr lang="en-US" sz="2000" i="1">
                                  <a:latin typeface="Cambria Math" panose="02040503050406030204" pitchFamily="18" charset="0"/>
                                </a:rPr>
                              </m:ctrlPr>
                            </m:sSupPr>
                            <m:e>
                              <m:r>
                                <a:rPr lang="en-US" sz="2000" i="1">
                                  <a:latin typeface="Cambria Math" panose="02040503050406030204" pitchFamily="18" charset="0"/>
                                </a:rPr>
                                <m:t>𝑣</m:t>
                              </m:r>
                            </m:e>
                            <m:sup>
                              <m:r>
                                <a:rPr lang="en-US" sz="2000" i="1">
                                  <a:latin typeface="Cambria Math" panose="02040503050406030204" pitchFamily="18" charset="0"/>
                                </a:rPr>
                                <m:t>𝑘</m:t>
                              </m:r>
                            </m:sup>
                          </m:sSup>
                        </m:sub>
                      </m:sSub>
                      <m:sSub>
                        <m:sSubPr>
                          <m:ctrlPr>
                            <a:rPr lang="en-US" sz="2000" i="1">
                              <a:latin typeface="Cambria Math" panose="02040503050406030204" pitchFamily="18" charset="0"/>
                            </a:rPr>
                          </m:ctrlPr>
                        </m:sSubPr>
                        <m:e>
                          <m:r>
                            <a:rPr lang="en-US" sz="2000" i="1">
                              <a:latin typeface="Cambria Math" panose="02040503050406030204" pitchFamily="18" charset="0"/>
                            </a:rPr>
                            <m:t>𝜕</m:t>
                          </m:r>
                        </m:e>
                        <m:sub>
                          <m:sSup>
                            <m:sSupPr>
                              <m:ctrlPr>
                                <a:rPr lang="en-US" sz="2000" i="1">
                                  <a:latin typeface="Cambria Math" panose="02040503050406030204" pitchFamily="18" charset="0"/>
                                </a:rPr>
                              </m:ctrlPr>
                            </m:sSupPr>
                            <m:e>
                              <m:r>
                                <a:rPr lang="en-US" sz="2000" i="1">
                                  <a:latin typeface="Cambria Math" panose="02040503050406030204" pitchFamily="18" charset="0"/>
                                </a:rPr>
                                <m:t>𝑣</m:t>
                              </m:r>
                            </m:e>
                            <m:sup>
                              <m:r>
                                <a:rPr lang="en-US" sz="2000" i="1">
                                  <a:latin typeface="Cambria Math" panose="02040503050406030204" pitchFamily="18" charset="0"/>
                                </a:rPr>
                                <m:t>𝑖</m:t>
                              </m:r>
                            </m:sup>
                          </m:sSup>
                        </m:sub>
                      </m:sSub>
                      <m:r>
                        <a:rPr lang="en-US" sz="2000" i="1">
                          <a:latin typeface="Cambria Math" panose="02040503050406030204" pitchFamily="18" charset="0"/>
                        </a:rPr>
                        <m:t>𝐿</m:t>
                      </m:r>
                      <m:r>
                        <a:rPr lang="en-US" sz="2000" b="0" i="1" smtClean="0">
                          <a:latin typeface="Cambria Math" panose="02040503050406030204" pitchFamily="18" charset="0"/>
                        </a:rPr>
                        <m:t> </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𝑎</m:t>
                          </m:r>
                        </m:e>
                        <m:sup>
                          <m:r>
                            <a:rPr lang="en-US" sz="2000" b="0" i="1" smtClean="0">
                              <a:latin typeface="Cambria Math" panose="02040503050406030204" pitchFamily="18" charset="0"/>
                            </a:rPr>
                            <m:t>𝑘</m:t>
                          </m:r>
                        </m:sup>
                      </m:sSup>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m:t>
                          </m:r>
                        </m:e>
                        <m:sub>
                          <m:sSup>
                            <m:sSupPr>
                              <m:ctrlPr>
                                <a:rPr lang="en-US" sz="2000" i="1">
                                  <a:latin typeface="Cambria Math" panose="02040503050406030204" pitchFamily="18" charset="0"/>
                                </a:rPr>
                              </m:ctrlPr>
                            </m:sSupPr>
                            <m:e>
                              <m:r>
                                <a:rPr lang="en-US" sz="2000" i="1">
                                  <a:latin typeface="Cambria Math" panose="02040503050406030204" pitchFamily="18" charset="0"/>
                                </a:rPr>
                                <m:t>𝑥</m:t>
                              </m:r>
                            </m:e>
                            <m:sup>
                              <m:r>
                                <a:rPr lang="en-US" sz="2000" i="1">
                                  <a:latin typeface="Cambria Math" panose="02040503050406030204" pitchFamily="18" charset="0"/>
                                </a:rPr>
                                <m:t>𝑖</m:t>
                              </m:r>
                            </m:sup>
                          </m:sSup>
                        </m:sub>
                      </m:sSub>
                      <m:r>
                        <a:rPr lang="en-US" sz="2000" i="1">
                          <a:latin typeface="Cambria Math" panose="02040503050406030204" pitchFamily="18" charset="0"/>
                        </a:rPr>
                        <m:t>𝐿</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m:t>
                          </m:r>
                        </m:e>
                        <m:sub>
                          <m:sSup>
                            <m:sSupPr>
                              <m:ctrlPr>
                                <a:rPr lang="en-US" sz="2000" i="1">
                                  <a:latin typeface="Cambria Math" panose="02040503050406030204" pitchFamily="18" charset="0"/>
                                </a:rPr>
                              </m:ctrlPr>
                            </m:sSupPr>
                            <m:e>
                              <m:r>
                                <a:rPr lang="en-US" sz="2000" i="1">
                                  <a:latin typeface="Cambria Math" panose="02040503050406030204" pitchFamily="18" charset="0"/>
                                </a:rPr>
                                <m:t>𝑥</m:t>
                              </m:r>
                            </m:e>
                            <m:sup>
                              <m:r>
                                <a:rPr lang="en-US" sz="2000" i="1">
                                  <a:latin typeface="Cambria Math" panose="02040503050406030204" pitchFamily="18" charset="0"/>
                                </a:rPr>
                                <m:t>𝑗</m:t>
                              </m:r>
                            </m:sup>
                          </m:sSup>
                        </m:sub>
                      </m:sSub>
                      <m:sSub>
                        <m:sSubPr>
                          <m:ctrlPr>
                            <a:rPr lang="en-US" sz="2000" i="1">
                              <a:latin typeface="Cambria Math" panose="02040503050406030204" pitchFamily="18" charset="0"/>
                            </a:rPr>
                          </m:ctrlPr>
                        </m:sSubPr>
                        <m:e>
                          <m:r>
                            <a:rPr lang="en-US" sz="2000" i="1">
                              <a:latin typeface="Cambria Math" panose="02040503050406030204" pitchFamily="18" charset="0"/>
                            </a:rPr>
                            <m:t>𝜕</m:t>
                          </m:r>
                        </m:e>
                        <m:sub>
                          <m:sSup>
                            <m:sSupPr>
                              <m:ctrlPr>
                                <a:rPr lang="en-US" sz="2000" i="1">
                                  <a:latin typeface="Cambria Math" panose="02040503050406030204" pitchFamily="18" charset="0"/>
                                </a:rPr>
                              </m:ctrlPr>
                            </m:sSupPr>
                            <m:e>
                              <m:r>
                                <a:rPr lang="en-US" sz="2000" i="1">
                                  <a:latin typeface="Cambria Math" panose="02040503050406030204" pitchFamily="18" charset="0"/>
                                </a:rPr>
                                <m:t>𝑣</m:t>
                              </m:r>
                            </m:e>
                            <m:sup>
                              <m:r>
                                <a:rPr lang="en-US" sz="2000" i="1">
                                  <a:latin typeface="Cambria Math" panose="02040503050406030204" pitchFamily="18" charset="0"/>
                                </a:rPr>
                                <m:t>𝑖</m:t>
                              </m:r>
                            </m:sup>
                          </m:sSup>
                        </m:sub>
                      </m:sSub>
                      <m:r>
                        <a:rPr lang="en-US" sz="2000" i="1">
                          <a:latin typeface="Cambria Math" panose="02040503050406030204" pitchFamily="18" charset="0"/>
                        </a:rPr>
                        <m:t>𝐿</m:t>
                      </m:r>
                      <m:r>
                        <a:rPr lang="en-US" sz="2000" b="0" i="1" smtClean="0">
                          <a:latin typeface="Cambria Math" panose="02040503050406030204" pitchFamily="18" charset="0"/>
                        </a:rPr>
                        <m:t> </m:t>
                      </m:r>
                      <m:sSup>
                        <m:sSupPr>
                          <m:ctrlPr>
                            <a:rPr lang="en-US" sz="2000" i="1">
                              <a:latin typeface="Cambria Math" panose="02040503050406030204" pitchFamily="18" charset="0"/>
                            </a:rPr>
                          </m:ctrlPr>
                        </m:sSupPr>
                        <m:e>
                          <m:r>
                            <a:rPr lang="en-US" sz="2000" i="1">
                              <a:latin typeface="Cambria Math" panose="02040503050406030204" pitchFamily="18" charset="0"/>
                            </a:rPr>
                            <m:t>𝑣</m:t>
                          </m:r>
                        </m:e>
                        <m:sup>
                          <m:r>
                            <a:rPr lang="en-US" sz="2000" i="1">
                              <a:latin typeface="Cambria Math" panose="02040503050406030204" pitchFamily="18" charset="0"/>
                            </a:rPr>
                            <m:t>𝑗</m:t>
                          </m:r>
                        </m:sup>
                      </m:sSup>
                    </m:oMath>
                  </m:oMathPara>
                </a14:m>
                <a:endParaRPr lang="en-US" sz="2000" dirty="0"/>
              </a:p>
              <a:p>
                <a:pPr>
                  <a:lnSpc>
                    <a:spcPct val="150000"/>
                  </a:lnSpc>
                </a:pPr>
                <a:endParaRPr lang="en-US" sz="2000" dirty="0"/>
              </a:p>
            </p:txBody>
          </p:sp>
        </mc:Choice>
        <mc:Fallback>
          <p:sp>
            <p:nvSpPr>
              <p:cNvPr id="10" name="TextBox 9">
                <a:extLst>
                  <a:ext uri="{FF2B5EF4-FFF2-40B4-BE49-F238E27FC236}">
                    <a16:creationId xmlns:a16="http://schemas.microsoft.com/office/drawing/2014/main" id="{EBBA921B-3B71-8ACC-78C4-4553722A679C}"/>
                  </a:ext>
                </a:extLst>
              </p:cNvPr>
              <p:cNvSpPr txBox="1">
                <a:spLocks noRot="1" noChangeAspect="1" noMove="1" noResize="1" noEditPoints="1" noAdjustHandles="1" noChangeArrowheads="1" noChangeShapeType="1" noTextEdit="1"/>
              </p:cNvSpPr>
              <p:nvPr/>
            </p:nvSpPr>
            <p:spPr>
              <a:xfrm>
                <a:off x="635788" y="3112025"/>
                <a:ext cx="10162907" cy="2053639"/>
              </a:xfrm>
              <a:prstGeom prst="rect">
                <a:avLst/>
              </a:prstGeom>
              <a:blipFill>
                <a:blip r:embed="rId6"/>
                <a:stretch>
                  <a:fillRect l="-49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BCD1B766-F5B4-494E-BB49-68F6FB3F2C2B}"/>
                  </a:ext>
                </a:extLst>
              </p:cNvPr>
              <p:cNvSpPr txBox="1"/>
              <p:nvPr/>
            </p:nvSpPr>
            <p:spPr>
              <a:xfrm>
                <a:off x="129268" y="-30614"/>
                <a:ext cx="10162907" cy="777842"/>
              </a:xfrm>
              <a:prstGeom prst="rect">
                <a:avLst/>
              </a:prstGeom>
              <a:noFill/>
            </p:spPr>
            <p:txBody>
              <a:bodyPr wrap="square">
                <a:spAutoFit/>
              </a:bodyPr>
              <a:lstStyle/>
              <a:p>
                <a:pPr>
                  <a:lnSpc>
                    <a:spcPct val="150000"/>
                  </a:lnSpc>
                </a:pPr>
                <a:r>
                  <a:rPr lang="en-US" sz="2000" dirty="0"/>
                  <a:t>For each special trajectory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𝑖</m:t>
                        </m:r>
                      </m:sup>
                    </m:sSup>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oMath>
                </a14:m>
                <a:r>
                  <a:rPr lang="en-US" sz="2000" dirty="0"/>
                  <a:t> we can define the action </a:t>
                </a:r>
                <a14:m>
                  <m:oMath xmlns:m="http://schemas.openxmlformats.org/officeDocument/2006/math">
                    <m:r>
                      <a:rPr lang="en-US" sz="2000" b="0" i="1" smtClean="0">
                        <a:latin typeface="Cambria Math" panose="02040503050406030204" pitchFamily="18" charset="0"/>
                        <a:ea typeface="Cambria Math" panose="02040503050406030204" pitchFamily="18" charset="0"/>
                      </a:rPr>
                      <m:t>𝒜</m:t>
                    </m:r>
                    <m:d>
                      <m:dPr>
                        <m:begChr m:val="["/>
                        <m:endChr m:val="]"/>
                        <m:ctrlPr>
                          <a:rPr lang="en-US" sz="2000" b="0" i="1" smtClean="0">
                            <a:latin typeface="Cambria Math" panose="02040503050406030204" pitchFamily="18" charset="0"/>
                            <a:ea typeface="Cambria Math" panose="02040503050406030204" pitchFamily="18" charset="0"/>
                          </a:rPr>
                        </m:ctrlPr>
                      </m:dPr>
                      <m:e>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𝑥</m:t>
                            </m:r>
                          </m:e>
                          <m:sup>
                            <m:r>
                              <a:rPr lang="en-US" sz="2000" b="0" i="1" smtClean="0">
                                <a:latin typeface="Cambria Math" panose="02040503050406030204" pitchFamily="18" charset="0"/>
                                <a:ea typeface="Cambria Math" panose="02040503050406030204" pitchFamily="18" charset="0"/>
                              </a:rPr>
                              <m:t>𝑖</m:t>
                            </m:r>
                          </m:sup>
                        </m:sSup>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𝑡</m:t>
                            </m:r>
                          </m:e>
                        </m:d>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rPr>
                      <m:t>𝛿</m:t>
                    </m:r>
                    <m:nary>
                      <m:naryPr>
                        <m:ctrlPr>
                          <a:rPr lang="en-US" sz="2000" i="1" smtClean="0">
                            <a:latin typeface="Cambria Math" panose="02040503050406030204" pitchFamily="18" charset="0"/>
                          </a:rPr>
                        </m:ctrlPr>
                      </m:naryPr>
                      <m:sub>
                        <m:sSub>
                          <m:sSubPr>
                            <m:ctrlPr>
                              <a:rPr lang="en-US" sz="2000" b="0" i="1" smtClean="0">
                                <a:latin typeface="Cambria Math" panose="02040503050406030204" pitchFamily="18" charset="0"/>
                              </a:rPr>
                            </m:ctrlPr>
                          </m:sSubPr>
                          <m:e>
                            <m:r>
                              <m:rPr>
                                <m:brk m:alnAt="23"/>
                              </m:rPr>
                              <a:rPr lang="en-US" sz="2000" b="0" i="1" smtClean="0">
                                <a:latin typeface="Cambria Math" panose="02040503050406030204" pitchFamily="18" charset="0"/>
                              </a:rPr>
                              <m:t>𝑡</m:t>
                            </m:r>
                          </m:e>
                          <m:sub>
                            <m:r>
                              <m:rPr>
                                <m:brk m:alnAt="23"/>
                              </m:rPr>
                              <a:rPr lang="en-US" sz="2000" b="0" i="1" smtClean="0">
                                <a:latin typeface="Cambria Math" panose="02040503050406030204" pitchFamily="18" charset="0"/>
                              </a:rPr>
                              <m:t>0</m:t>
                            </m:r>
                          </m:sub>
                        </m:sSub>
                      </m:sub>
                      <m:sup>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𝑡</m:t>
                            </m:r>
                          </m:e>
                          <m:sup>
                            <m:r>
                              <a:rPr lang="en-US" sz="2000" b="0" i="1" smtClean="0">
                                <a:latin typeface="Cambria Math" panose="02040503050406030204" pitchFamily="18" charset="0"/>
                              </a:rPr>
                              <m:t>1</m:t>
                            </m:r>
                          </m:sup>
                        </m:sSup>
                      </m:sup>
                      <m:e>
                        <m:r>
                          <a:rPr lang="en-US" sz="2000" b="0" i="1" smtClean="0">
                            <a:latin typeface="Cambria Math" panose="02040503050406030204" pitchFamily="18" charset="0"/>
                          </a:rPr>
                          <m:t>𝐿</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𝑖</m:t>
                            </m:r>
                          </m:sup>
                        </m:sSup>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𝑑</m:t>
                            </m:r>
                          </m:e>
                          <m:sub>
                            <m:r>
                              <a:rPr lang="en-US" sz="2000" b="0" i="1" smtClean="0">
                                <a:latin typeface="Cambria Math" panose="02040503050406030204" pitchFamily="18" charset="0"/>
                              </a:rPr>
                              <m:t>𝑡</m:t>
                            </m:r>
                          </m:sub>
                        </m:sSub>
                        <m:r>
                          <a:rPr lang="en-US" sz="2000" b="0" i="1" smtClean="0">
                            <a:latin typeface="Cambria Math" panose="02040503050406030204" pitchFamily="18" charset="0"/>
                          </a:rPr>
                          <m:t>𝑥</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r>
                          <a:rPr lang="en-US" sz="2000" b="0" i="1" smtClean="0">
                            <a:latin typeface="Cambria Math" panose="02040503050406030204" pitchFamily="18" charset="0"/>
                          </a:rPr>
                          <m:t>,</m:t>
                        </m:r>
                        <m:r>
                          <a:rPr lang="en-US" sz="2000" b="0" i="1" smtClean="0">
                            <a:latin typeface="Cambria Math" panose="02040503050406030204" pitchFamily="18" charset="0"/>
                          </a:rPr>
                          <m:t>𝑡𝑑𝑡</m:t>
                        </m:r>
                      </m:e>
                    </m:nary>
                  </m:oMath>
                </a14:m>
                <a:endParaRPr lang="en-US" sz="2000" dirty="0"/>
              </a:p>
            </p:txBody>
          </p:sp>
        </mc:Choice>
        <mc:Fallback>
          <p:sp>
            <p:nvSpPr>
              <p:cNvPr id="4" name="TextBox 3">
                <a:extLst>
                  <a:ext uri="{FF2B5EF4-FFF2-40B4-BE49-F238E27FC236}">
                    <a16:creationId xmlns:a16="http://schemas.microsoft.com/office/drawing/2014/main" id="{BCD1B766-F5B4-494E-BB49-68F6FB3F2C2B}"/>
                  </a:ext>
                </a:extLst>
              </p:cNvPr>
              <p:cNvSpPr txBox="1">
                <a:spLocks noRot="1" noChangeAspect="1" noMove="1" noResize="1" noEditPoints="1" noAdjustHandles="1" noChangeArrowheads="1" noChangeShapeType="1" noTextEdit="1"/>
              </p:cNvSpPr>
              <p:nvPr/>
            </p:nvSpPr>
            <p:spPr>
              <a:xfrm>
                <a:off x="129268" y="-30614"/>
                <a:ext cx="10162907" cy="777842"/>
              </a:xfrm>
              <a:prstGeom prst="rect">
                <a:avLst/>
              </a:prstGeom>
              <a:blipFill>
                <a:blip r:embed="rId7"/>
                <a:stretch>
                  <a:fillRect l="-624" t="-42857" b="-10476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B18A6F02-0B0D-FE52-F713-7A3D372A6FF7}"/>
                  </a:ext>
                </a:extLst>
              </p:cNvPr>
              <p:cNvSpPr txBox="1"/>
              <p:nvPr/>
            </p:nvSpPr>
            <p:spPr>
              <a:xfrm>
                <a:off x="129268" y="640311"/>
                <a:ext cx="11690078" cy="777842"/>
              </a:xfrm>
              <a:prstGeom prst="rect">
                <a:avLst/>
              </a:prstGeom>
              <a:noFill/>
            </p:spPr>
            <p:txBody>
              <a:bodyPr wrap="square">
                <a:spAutoFit/>
              </a:bodyPr>
              <a:lstStyle/>
              <a:p>
                <a:pPr>
                  <a:lnSpc>
                    <a:spcPct val="150000"/>
                  </a:lnSpc>
                </a:pPr>
                <a:r>
                  <a:rPr lang="en-US" sz="2000" dirty="0"/>
                  <a:t>The trajectory that makes the action stationary: </a:t>
                </a:r>
                <a14:m>
                  <m:oMath xmlns:m="http://schemas.openxmlformats.org/officeDocument/2006/math">
                    <m:r>
                      <a:rPr lang="en-US" sz="2000" b="0" i="1" smtClean="0">
                        <a:latin typeface="Cambria Math" panose="02040503050406030204" pitchFamily="18" charset="0"/>
                        <a:ea typeface="Cambria Math" panose="02040503050406030204" pitchFamily="18" charset="0"/>
                      </a:rPr>
                      <m:t>𝛿</m:t>
                    </m:r>
                    <m:r>
                      <a:rPr lang="en-US" sz="2000" b="0" i="1" smtClean="0">
                        <a:latin typeface="Cambria Math" panose="02040503050406030204" pitchFamily="18" charset="0"/>
                        <a:ea typeface="Cambria Math" panose="02040503050406030204" pitchFamily="18" charset="0"/>
                      </a:rPr>
                      <m:t>𝒜</m:t>
                    </m:r>
                    <m:d>
                      <m:dPr>
                        <m:begChr m:val="["/>
                        <m:endChr m:val="]"/>
                        <m:ctrlPr>
                          <a:rPr lang="en-US" sz="2000" b="0" i="1" smtClean="0">
                            <a:latin typeface="Cambria Math" panose="02040503050406030204" pitchFamily="18" charset="0"/>
                            <a:ea typeface="Cambria Math" panose="02040503050406030204" pitchFamily="18" charset="0"/>
                          </a:rPr>
                        </m:ctrlPr>
                      </m:dPr>
                      <m:e>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𝑥</m:t>
                            </m:r>
                          </m:e>
                          <m:sup>
                            <m:r>
                              <a:rPr lang="en-US" sz="2000" b="0" i="1" smtClean="0">
                                <a:latin typeface="Cambria Math" panose="02040503050406030204" pitchFamily="18" charset="0"/>
                                <a:ea typeface="Cambria Math" panose="02040503050406030204" pitchFamily="18" charset="0"/>
                              </a:rPr>
                              <m:t>𝑖</m:t>
                            </m:r>
                          </m:sup>
                        </m:sSup>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𝑡</m:t>
                            </m:r>
                          </m:e>
                        </m:d>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rPr>
                      <m:t>𝛿</m:t>
                    </m:r>
                    <m:nary>
                      <m:naryPr>
                        <m:ctrlPr>
                          <a:rPr lang="en-US" sz="2000" i="1" smtClean="0">
                            <a:latin typeface="Cambria Math" panose="02040503050406030204" pitchFamily="18" charset="0"/>
                          </a:rPr>
                        </m:ctrlPr>
                      </m:naryPr>
                      <m:sub>
                        <m:sSub>
                          <m:sSubPr>
                            <m:ctrlPr>
                              <a:rPr lang="en-US" sz="2000" b="0" i="1" smtClean="0">
                                <a:latin typeface="Cambria Math" panose="02040503050406030204" pitchFamily="18" charset="0"/>
                              </a:rPr>
                            </m:ctrlPr>
                          </m:sSubPr>
                          <m:e>
                            <m:r>
                              <m:rPr>
                                <m:brk m:alnAt="23"/>
                              </m:rPr>
                              <a:rPr lang="en-US" sz="2000" b="0" i="1" smtClean="0">
                                <a:latin typeface="Cambria Math" panose="02040503050406030204" pitchFamily="18" charset="0"/>
                              </a:rPr>
                              <m:t>𝑡</m:t>
                            </m:r>
                          </m:e>
                          <m:sub>
                            <m:r>
                              <m:rPr>
                                <m:brk m:alnAt="23"/>
                              </m:rPr>
                              <a:rPr lang="en-US" sz="2000" b="0" i="1" smtClean="0">
                                <a:latin typeface="Cambria Math" panose="02040503050406030204" pitchFamily="18" charset="0"/>
                              </a:rPr>
                              <m:t>0</m:t>
                            </m:r>
                          </m:sub>
                        </m:sSub>
                      </m:sub>
                      <m:sup>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𝑡</m:t>
                            </m:r>
                          </m:e>
                          <m:sup>
                            <m:r>
                              <a:rPr lang="en-US" sz="2000" b="0" i="1" smtClean="0">
                                <a:latin typeface="Cambria Math" panose="02040503050406030204" pitchFamily="18" charset="0"/>
                              </a:rPr>
                              <m:t>1</m:t>
                            </m:r>
                          </m:sup>
                        </m:sSup>
                      </m:sup>
                      <m:e>
                        <m:r>
                          <a:rPr lang="en-US" sz="2000" b="0" i="1" smtClean="0">
                            <a:latin typeface="Cambria Math" panose="02040503050406030204" pitchFamily="18" charset="0"/>
                          </a:rPr>
                          <m:t>𝐿</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𝑖</m:t>
                            </m:r>
                          </m:sup>
                        </m:sSup>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𝑑</m:t>
                            </m:r>
                          </m:e>
                          <m:sub>
                            <m:r>
                              <a:rPr lang="en-US" sz="2000" b="0" i="1" smtClean="0">
                                <a:latin typeface="Cambria Math" panose="02040503050406030204" pitchFamily="18" charset="0"/>
                              </a:rPr>
                              <m:t>𝑡</m:t>
                            </m:r>
                          </m:sub>
                        </m:sSub>
                        <m:r>
                          <a:rPr lang="en-US" sz="2000" b="0" i="1" smtClean="0">
                            <a:latin typeface="Cambria Math" panose="02040503050406030204" pitchFamily="18" charset="0"/>
                          </a:rPr>
                          <m:t>𝑥</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r>
                          <a:rPr lang="en-US" sz="2000" b="0" i="1" smtClean="0">
                            <a:latin typeface="Cambria Math" panose="02040503050406030204" pitchFamily="18" charset="0"/>
                          </a:rPr>
                          <m:t>,</m:t>
                        </m:r>
                        <m:r>
                          <a:rPr lang="en-US" sz="2000" b="0" i="1" smtClean="0">
                            <a:latin typeface="Cambria Math" panose="02040503050406030204" pitchFamily="18" charset="0"/>
                          </a:rPr>
                          <m:t>𝑡𝑑𝑡</m:t>
                        </m:r>
                      </m:e>
                    </m:nary>
                    <m:r>
                      <a:rPr lang="en-US" sz="2000" b="0" i="1" smtClean="0">
                        <a:latin typeface="Cambria Math" panose="02040503050406030204" pitchFamily="18" charset="0"/>
                      </a:rPr>
                      <m:t>=0</m:t>
                    </m:r>
                  </m:oMath>
                </a14:m>
                <a:endParaRPr lang="en-US" sz="2000" dirty="0"/>
              </a:p>
            </p:txBody>
          </p:sp>
        </mc:Choice>
        <mc:Fallback>
          <p:sp>
            <p:nvSpPr>
              <p:cNvPr id="9" name="TextBox 8">
                <a:extLst>
                  <a:ext uri="{FF2B5EF4-FFF2-40B4-BE49-F238E27FC236}">
                    <a16:creationId xmlns:a16="http://schemas.microsoft.com/office/drawing/2014/main" id="{B18A6F02-0B0D-FE52-F713-7A3D372A6FF7}"/>
                  </a:ext>
                </a:extLst>
              </p:cNvPr>
              <p:cNvSpPr txBox="1">
                <a:spLocks noRot="1" noChangeAspect="1" noMove="1" noResize="1" noEditPoints="1" noAdjustHandles="1" noChangeArrowheads="1" noChangeShapeType="1" noTextEdit="1"/>
              </p:cNvSpPr>
              <p:nvPr/>
            </p:nvSpPr>
            <p:spPr>
              <a:xfrm>
                <a:off x="129268" y="640311"/>
                <a:ext cx="11690078" cy="777842"/>
              </a:xfrm>
              <a:prstGeom prst="rect">
                <a:avLst/>
              </a:prstGeom>
              <a:blipFill>
                <a:blip r:embed="rId8"/>
                <a:stretch>
                  <a:fillRect l="-543" t="-41935" b="-10806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EBEB9C74-880C-4389-0DFB-DE553C2F585A}"/>
                  </a:ext>
                </a:extLst>
              </p:cNvPr>
              <p:cNvSpPr txBox="1"/>
              <p:nvPr/>
            </p:nvSpPr>
            <p:spPr>
              <a:xfrm>
                <a:off x="119730" y="2028047"/>
                <a:ext cx="11690078" cy="1005275"/>
              </a:xfrm>
              <a:prstGeom prst="rect">
                <a:avLst/>
              </a:prstGeom>
              <a:noFill/>
            </p:spPr>
            <p:txBody>
              <a:bodyPr wrap="square">
                <a:spAutoFit/>
              </a:bodyPr>
              <a:lstStyle/>
              <a:p>
                <a:pPr>
                  <a:lnSpc>
                    <a:spcPct val="150000"/>
                  </a:lnSpc>
                </a:pPr>
                <a:r>
                  <a:rPr lang="en-US" sz="2000" dirty="0"/>
                  <a:t>The stationary action leads to a unique solution if and only if the Lagrangian is hyperregular: when the Hessian matrix </a:t>
                </a:r>
                <a14:m>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m:t>
                        </m:r>
                      </m:e>
                      <m:sub>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𝑣</m:t>
                            </m:r>
                          </m:e>
                          <m:sup>
                            <m:r>
                              <a:rPr lang="en-US" sz="2000" b="0" i="1" smtClean="0">
                                <a:latin typeface="Cambria Math" panose="02040503050406030204" pitchFamily="18" charset="0"/>
                              </a:rPr>
                              <m:t>𝑘</m:t>
                            </m:r>
                          </m:sup>
                        </m:sSup>
                      </m:sub>
                    </m:sSub>
                    <m:sSub>
                      <m:sSubPr>
                        <m:ctrlPr>
                          <a:rPr lang="en-US" sz="2000" i="1">
                            <a:latin typeface="Cambria Math" panose="02040503050406030204" pitchFamily="18" charset="0"/>
                          </a:rPr>
                        </m:ctrlPr>
                      </m:sSubPr>
                      <m:e>
                        <m:r>
                          <a:rPr lang="en-US" sz="2000" i="1">
                            <a:latin typeface="Cambria Math" panose="02040503050406030204" pitchFamily="18" charset="0"/>
                          </a:rPr>
                          <m:t>𝜕</m:t>
                        </m:r>
                      </m:e>
                      <m:sub>
                        <m:sSup>
                          <m:sSupPr>
                            <m:ctrlPr>
                              <a:rPr lang="en-US" sz="2000" i="1">
                                <a:latin typeface="Cambria Math" panose="02040503050406030204" pitchFamily="18" charset="0"/>
                              </a:rPr>
                            </m:ctrlPr>
                          </m:sSupPr>
                          <m:e>
                            <m:r>
                              <a:rPr lang="en-US" sz="2000" i="1">
                                <a:latin typeface="Cambria Math" panose="02040503050406030204" pitchFamily="18" charset="0"/>
                              </a:rPr>
                              <m:t>𝑣</m:t>
                            </m:r>
                          </m:e>
                          <m:sup>
                            <m:r>
                              <a:rPr lang="en-US" sz="2000" i="1">
                                <a:latin typeface="Cambria Math" panose="02040503050406030204" pitchFamily="18" charset="0"/>
                              </a:rPr>
                              <m:t>𝑖</m:t>
                            </m:r>
                          </m:sup>
                        </m:sSup>
                      </m:sub>
                    </m:sSub>
                    <m:r>
                      <a:rPr lang="en-US" sz="2000" b="0" i="1" smtClean="0">
                        <a:latin typeface="Cambria Math" panose="02040503050406030204" pitchFamily="18" charset="0"/>
                      </a:rPr>
                      <m:t>𝐿</m:t>
                    </m:r>
                  </m:oMath>
                </a14:m>
                <a:r>
                  <a:rPr lang="en-US" sz="2000" dirty="0"/>
                  <a:t> is invertible  </a:t>
                </a:r>
              </a:p>
            </p:txBody>
          </p:sp>
        </mc:Choice>
        <mc:Fallback>
          <p:sp>
            <p:nvSpPr>
              <p:cNvPr id="11" name="TextBox 10">
                <a:extLst>
                  <a:ext uri="{FF2B5EF4-FFF2-40B4-BE49-F238E27FC236}">
                    <a16:creationId xmlns:a16="http://schemas.microsoft.com/office/drawing/2014/main" id="{EBEB9C74-880C-4389-0DFB-DE553C2F585A}"/>
                  </a:ext>
                </a:extLst>
              </p:cNvPr>
              <p:cNvSpPr txBox="1">
                <a:spLocks noRot="1" noChangeAspect="1" noMove="1" noResize="1" noEditPoints="1" noAdjustHandles="1" noChangeArrowheads="1" noChangeShapeType="1" noTextEdit="1"/>
              </p:cNvSpPr>
              <p:nvPr/>
            </p:nvSpPr>
            <p:spPr>
              <a:xfrm>
                <a:off x="119730" y="2028047"/>
                <a:ext cx="11690078" cy="1005275"/>
              </a:xfrm>
              <a:prstGeom prst="rect">
                <a:avLst/>
              </a:prstGeom>
              <a:blipFill>
                <a:blip r:embed="rId9"/>
                <a:stretch>
                  <a:fillRect l="-543" b="-7407"/>
                </a:stretch>
              </a:blipFill>
            </p:spPr>
            <p:txBody>
              <a:bodyPr/>
              <a:lstStyle/>
              <a:p>
                <a:r>
                  <a:rPr lang="en-US">
                    <a:noFill/>
                  </a:rPr>
                  <a:t> </a:t>
                </a:r>
              </a:p>
            </p:txBody>
          </p:sp>
        </mc:Fallback>
      </mc:AlternateContent>
    </p:spTree>
    <p:extLst>
      <p:ext uri="{BB962C8B-B14F-4D97-AF65-F5344CB8AC3E}">
        <p14:creationId xmlns:p14="http://schemas.microsoft.com/office/powerpoint/2010/main" val="2845131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3CEF7B5-0D63-6A9A-0C7B-65C2DB891516}"/>
              </a:ext>
            </a:extLst>
          </p:cNvPr>
          <p:cNvSpPr>
            <a:spLocks noGrp="1"/>
          </p:cNvSpPr>
          <p:nvPr>
            <p:ph type="ftr" sz="quarter" idx="11"/>
          </p:nvPr>
        </p:nvSpPr>
        <p:spPr/>
        <p:txBody>
          <a:bodyPr/>
          <a:lstStyle/>
          <a:p>
            <a:r>
              <a:rPr lang="en-US"/>
              <a:t>Gabriele Carcassi - University of Michigan</a:t>
            </a:r>
          </a:p>
        </p:txBody>
      </p:sp>
      <p:sp>
        <p:nvSpPr>
          <p:cNvPr id="3" name="Slide Number Placeholder 2">
            <a:extLst>
              <a:ext uri="{FF2B5EF4-FFF2-40B4-BE49-F238E27FC236}">
                <a16:creationId xmlns:a16="http://schemas.microsoft.com/office/drawing/2014/main" id="{4546466B-612E-16B2-E20B-557F1990BF16}"/>
              </a:ext>
            </a:extLst>
          </p:cNvPr>
          <p:cNvSpPr>
            <a:spLocks noGrp="1"/>
          </p:cNvSpPr>
          <p:nvPr>
            <p:ph type="sldNum" sz="quarter" idx="12"/>
          </p:nvPr>
        </p:nvSpPr>
        <p:spPr/>
        <p:txBody>
          <a:bodyPr/>
          <a:lstStyle/>
          <a:p>
            <a:fld id="{F47845EA-7733-40EE-B074-20032348B727}" type="slidenum">
              <a:rPr lang="en-US" smtClean="0"/>
              <a:t>9</a:t>
            </a:fld>
            <a:endParaRPr lang="en-US"/>
          </a:p>
        </p:txBody>
      </p:sp>
      <p:sp>
        <p:nvSpPr>
          <p:cNvPr id="4" name="TextBox 3">
            <a:extLst>
              <a:ext uri="{FF2B5EF4-FFF2-40B4-BE49-F238E27FC236}">
                <a16:creationId xmlns:a16="http://schemas.microsoft.com/office/drawing/2014/main" id="{2977088C-EE36-C13F-41F4-416A14971524}"/>
              </a:ext>
            </a:extLst>
          </p:cNvPr>
          <p:cNvSpPr txBox="1"/>
          <p:nvPr/>
        </p:nvSpPr>
        <p:spPr>
          <a:xfrm>
            <a:off x="490888" y="436479"/>
            <a:ext cx="8984171" cy="1891287"/>
          </a:xfrm>
          <a:prstGeom prst="rect">
            <a:avLst/>
          </a:prstGeom>
          <a:noFill/>
        </p:spPr>
        <p:txBody>
          <a:bodyPr wrap="square" rtlCol="0">
            <a:spAutoFit/>
          </a:bodyPr>
          <a:lstStyle/>
          <a:p>
            <a:pPr>
              <a:lnSpc>
                <a:spcPct val="150000"/>
              </a:lnSpc>
            </a:pPr>
            <a:r>
              <a:rPr lang="en-US" sz="2000" dirty="0"/>
              <a:t>To better understand this, lets introduce kinematic equivalence: When the kinematics of a system is sufficient to reconstruct its dynamics and vice-versa.  Meaning that specifying the motion of the system is equivalent to specify its state and evolution. </a:t>
            </a:r>
          </a:p>
        </p:txBody>
      </p:sp>
      <p:grpSp>
        <p:nvGrpSpPr>
          <p:cNvPr id="5" name="Group 4">
            <a:extLst>
              <a:ext uri="{FF2B5EF4-FFF2-40B4-BE49-F238E27FC236}">
                <a16:creationId xmlns:a16="http://schemas.microsoft.com/office/drawing/2014/main" id="{4F8A0021-5929-AE12-007C-3151BF27788B}"/>
              </a:ext>
            </a:extLst>
          </p:cNvPr>
          <p:cNvGrpSpPr/>
          <p:nvPr/>
        </p:nvGrpSpPr>
        <p:grpSpPr>
          <a:xfrm>
            <a:off x="9650405" y="121281"/>
            <a:ext cx="2296582" cy="1780774"/>
            <a:chOff x="2152990" y="605117"/>
            <a:chExt cx="6346135" cy="5486400"/>
          </a:xfrm>
        </p:grpSpPr>
        <p:sp>
          <p:nvSpPr>
            <p:cNvPr id="6" name="Oval 5">
              <a:extLst>
                <a:ext uri="{FF2B5EF4-FFF2-40B4-BE49-F238E27FC236}">
                  <a16:creationId xmlns:a16="http://schemas.microsoft.com/office/drawing/2014/main" id="{C51DCE4E-8D70-AC67-D9EA-14C06B9249FB}"/>
                </a:ext>
              </a:extLst>
            </p:cNvPr>
            <p:cNvSpPr/>
            <p:nvPr/>
          </p:nvSpPr>
          <p:spPr>
            <a:xfrm>
              <a:off x="4841525" y="2433917"/>
              <a:ext cx="3657600" cy="3657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Oval 6">
              <a:extLst>
                <a:ext uri="{FF2B5EF4-FFF2-40B4-BE49-F238E27FC236}">
                  <a16:creationId xmlns:a16="http://schemas.microsoft.com/office/drawing/2014/main" id="{52184462-0A35-6D25-6C46-6B9D0FFCA42A}"/>
                </a:ext>
              </a:extLst>
            </p:cNvPr>
            <p:cNvSpPr/>
            <p:nvPr/>
          </p:nvSpPr>
          <p:spPr>
            <a:xfrm>
              <a:off x="2152990" y="2433917"/>
              <a:ext cx="3657600" cy="3657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Oval 7">
              <a:extLst>
                <a:ext uri="{FF2B5EF4-FFF2-40B4-BE49-F238E27FC236}">
                  <a16:creationId xmlns:a16="http://schemas.microsoft.com/office/drawing/2014/main" id="{D06ECC59-DDBF-24FF-3DD2-58DBF0CA91CE}"/>
                </a:ext>
              </a:extLst>
            </p:cNvPr>
            <p:cNvSpPr/>
            <p:nvPr/>
          </p:nvSpPr>
          <p:spPr>
            <a:xfrm>
              <a:off x="3497258" y="605117"/>
              <a:ext cx="3657600" cy="3657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9" name="Freeform 8">
            <a:extLst>
              <a:ext uri="{FF2B5EF4-FFF2-40B4-BE49-F238E27FC236}">
                <a16:creationId xmlns:a16="http://schemas.microsoft.com/office/drawing/2014/main" id="{F82F98CF-5BD6-13E9-C80C-D5429153CB8C}"/>
              </a:ext>
            </a:extLst>
          </p:cNvPr>
          <p:cNvSpPr/>
          <p:nvPr/>
        </p:nvSpPr>
        <p:spPr>
          <a:xfrm>
            <a:off x="9650405" y="737895"/>
            <a:ext cx="1148291" cy="1164161"/>
          </a:xfrm>
          <a:custGeom>
            <a:avLst/>
            <a:gdLst>
              <a:gd name="connsiteX0" fmla="*/ 489061 w 1148291"/>
              <a:gd name="connsiteY0" fmla="*/ 0 h 1164161"/>
              <a:gd name="connsiteX1" fmla="*/ 499919 w 1148291"/>
              <a:gd name="connsiteY1" fmla="*/ 96608 h 1164161"/>
              <a:gd name="connsiteX2" fmla="*/ 890682 w 1148291"/>
              <a:gd name="connsiteY2" fmla="*/ 523923 h 1164161"/>
              <a:gd name="connsiteX3" fmla="*/ 975533 w 1148291"/>
              <a:gd name="connsiteY3" fmla="*/ 547546 h 1164161"/>
              <a:gd name="connsiteX4" fmla="*/ 972945 w 1148291"/>
              <a:gd name="connsiteY4" fmla="*/ 570569 h 1164161"/>
              <a:gd name="connsiteX5" fmla="*/ 1085973 w 1148291"/>
              <a:gd name="connsiteY5" fmla="*/ 902452 h 1164161"/>
              <a:gd name="connsiteX6" fmla="*/ 1148291 w 1148291"/>
              <a:gd name="connsiteY6" fmla="*/ 970196 h 1164161"/>
              <a:gd name="connsiteX7" fmla="*/ 1129796 w 1148291"/>
              <a:gd name="connsiteY7" fmla="*/ 990302 h 1164161"/>
              <a:gd name="connsiteX8" fmla="*/ 661819 w 1148291"/>
              <a:gd name="connsiteY8" fmla="*/ 1164161 h 1164161"/>
              <a:gd name="connsiteX9" fmla="*/ 0 w 1148291"/>
              <a:gd name="connsiteY9" fmla="*/ 570569 h 1164161"/>
              <a:gd name="connsiteX10" fmla="*/ 404209 w 1148291"/>
              <a:gd name="connsiteY10" fmla="*/ 23624 h 1164161"/>
              <a:gd name="connsiteX11" fmla="*/ 489061 w 1148291"/>
              <a:gd name="connsiteY11" fmla="*/ 0 h 1164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48291" h="1164161">
                <a:moveTo>
                  <a:pt x="489061" y="0"/>
                </a:moveTo>
                <a:lnTo>
                  <a:pt x="499919" y="96608"/>
                </a:lnTo>
                <a:cubicBezTo>
                  <a:pt x="543999" y="289815"/>
                  <a:pt x="692735" y="448829"/>
                  <a:pt x="890682" y="523923"/>
                </a:cubicBezTo>
                <a:lnTo>
                  <a:pt x="975533" y="547546"/>
                </a:lnTo>
                <a:lnTo>
                  <a:pt x="972945" y="570569"/>
                </a:lnTo>
                <a:cubicBezTo>
                  <a:pt x="972945" y="693506"/>
                  <a:pt x="1014613" y="807714"/>
                  <a:pt x="1085973" y="902452"/>
                </a:cubicBezTo>
                <a:lnTo>
                  <a:pt x="1148291" y="970196"/>
                </a:lnTo>
                <a:lnTo>
                  <a:pt x="1129796" y="990302"/>
                </a:lnTo>
                <a:cubicBezTo>
                  <a:pt x="1010030" y="1097721"/>
                  <a:pt x="844575" y="1164161"/>
                  <a:pt x="661819" y="1164161"/>
                </a:cubicBezTo>
                <a:cubicBezTo>
                  <a:pt x="296306" y="1164161"/>
                  <a:pt x="0" y="898401"/>
                  <a:pt x="0" y="570569"/>
                </a:cubicBezTo>
                <a:cubicBezTo>
                  <a:pt x="0" y="324695"/>
                  <a:pt x="166672" y="113736"/>
                  <a:pt x="404209" y="23624"/>
                </a:cubicBezTo>
                <a:lnTo>
                  <a:pt x="489061" y="0"/>
                </a:lnTo>
                <a:close/>
              </a:path>
            </a:pathLst>
          </a:custGeom>
          <a:solidFill>
            <a:srgbClr val="008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accent6">
                  <a:lumMod val="75000"/>
                </a:schemeClr>
              </a:solidFill>
            </a:endParaRPr>
          </a:p>
        </p:txBody>
      </p:sp>
      <p:sp>
        <p:nvSpPr>
          <p:cNvPr id="10" name="Freeform 9">
            <a:extLst>
              <a:ext uri="{FF2B5EF4-FFF2-40B4-BE49-F238E27FC236}">
                <a16:creationId xmlns:a16="http://schemas.microsoft.com/office/drawing/2014/main" id="{5E81B0D8-0D8B-6A52-8E38-35D615B1FD4F}"/>
              </a:ext>
            </a:extLst>
          </p:cNvPr>
          <p:cNvSpPr/>
          <p:nvPr/>
        </p:nvSpPr>
        <p:spPr>
          <a:xfrm>
            <a:off x="10798696" y="714872"/>
            <a:ext cx="659232" cy="570570"/>
          </a:xfrm>
          <a:custGeom>
            <a:avLst/>
            <a:gdLst>
              <a:gd name="connsiteX0" fmla="*/ 486473 w 659232"/>
              <a:gd name="connsiteY0" fmla="*/ 0 h 570570"/>
              <a:gd name="connsiteX1" fmla="*/ 619853 w 659232"/>
              <a:gd name="connsiteY1" fmla="*/ 12060 h 570570"/>
              <a:gd name="connsiteX2" fmla="*/ 659232 w 659232"/>
              <a:gd name="connsiteY2" fmla="*/ 23024 h 570570"/>
              <a:gd name="connsiteX3" fmla="*/ 648374 w 659232"/>
              <a:gd name="connsiteY3" fmla="*/ 119631 h 570570"/>
              <a:gd name="connsiteX4" fmla="*/ 257611 w 659232"/>
              <a:gd name="connsiteY4" fmla="*/ 546946 h 570570"/>
              <a:gd name="connsiteX5" fmla="*/ 172759 w 659232"/>
              <a:gd name="connsiteY5" fmla="*/ 570570 h 570570"/>
              <a:gd name="connsiteX6" fmla="*/ 161901 w 659232"/>
              <a:gd name="connsiteY6" fmla="*/ 473962 h 570570"/>
              <a:gd name="connsiteX7" fmla="*/ 62319 w 659232"/>
              <a:gd name="connsiteY7" fmla="*/ 261709 h 570570"/>
              <a:gd name="connsiteX8" fmla="*/ 0 w 659232"/>
              <a:gd name="connsiteY8" fmla="*/ 193965 h 570570"/>
              <a:gd name="connsiteX9" fmla="*/ 18496 w 659232"/>
              <a:gd name="connsiteY9" fmla="*/ 173859 h 570570"/>
              <a:gd name="connsiteX10" fmla="*/ 486473 w 659232"/>
              <a:gd name="connsiteY10" fmla="*/ 0 h 570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9232" h="570570">
                <a:moveTo>
                  <a:pt x="486473" y="0"/>
                </a:moveTo>
                <a:cubicBezTo>
                  <a:pt x="532162" y="0"/>
                  <a:pt x="576770" y="4152"/>
                  <a:pt x="619853" y="12060"/>
                </a:cubicBezTo>
                <a:lnTo>
                  <a:pt x="659232" y="23024"/>
                </a:lnTo>
                <a:lnTo>
                  <a:pt x="648374" y="119631"/>
                </a:lnTo>
                <a:cubicBezTo>
                  <a:pt x="604294" y="312838"/>
                  <a:pt x="455558" y="471852"/>
                  <a:pt x="257611" y="546946"/>
                </a:cubicBezTo>
                <a:lnTo>
                  <a:pt x="172759" y="570570"/>
                </a:lnTo>
                <a:lnTo>
                  <a:pt x="161901" y="473962"/>
                </a:lnTo>
                <a:cubicBezTo>
                  <a:pt x="144269" y="396680"/>
                  <a:pt x="109892" y="324868"/>
                  <a:pt x="62319" y="261709"/>
                </a:cubicBezTo>
                <a:lnTo>
                  <a:pt x="0" y="193965"/>
                </a:lnTo>
                <a:lnTo>
                  <a:pt x="18496" y="173859"/>
                </a:lnTo>
                <a:cubicBezTo>
                  <a:pt x="138262" y="66440"/>
                  <a:pt x="303716" y="0"/>
                  <a:pt x="486473" y="0"/>
                </a:cubicBezTo>
                <a:close/>
              </a:path>
            </a:pathLst>
          </a:custGeom>
          <a:solidFill>
            <a:srgbClr val="C0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10">
            <a:extLst>
              <a:ext uri="{FF2B5EF4-FFF2-40B4-BE49-F238E27FC236}">
                <a16:creationId xmlns:a16="http://schemas.microsoft.com/office/drawing/2014/main" id="{55D33181-2BFA-A4FB-EA04-D7EA79E9E29D}"/>
              </a:ext>
            </a:extLst>
          </p:cNvPr>
          <p:cNvSpPr/>
          <p:nvPr/>
        </p:nvSpPr>
        <p:spPr>
          <a:xfrm>
            <a:off x="10136878" y="121281"/>
            <a:ext cx="1323638" cy="787556"/>
          </a:xfrm>
          <a:custGeom>
            <a:avLst/>
            <a:gdLst>
              <a:gd name="connsiteX0" fmla="*/ 661819 w 1323638"/>
              <a:gd name="connsiteY0" fmla="*/ 0 h 787556"/>
              <a:gd name="connsiteX1" fmla="*/ 1323638 w 1323638"/>
              <a:gd name="connsiteY1" fmla="*/ 593592 h 787556"/>
              <a:gd name="connsiteX2" fmla="*/ 1321050 w 1323638"/>
              <a:gd name="connsiteY2" fmla="*/ 616615 h 787556"/>
              <a:gd name="connsiteX3" fmla="*/ 1281671 w 1323638"/>
              <a:gd name="connsiteY3" fmla="*/ 605651 h 787556"/>
              <a:gd name="connsiteX4" fmla="*/ 1148291 w 1323638"/>
              <a:gd name="connsiteY4" fmla="*/ 593591 h 787556"/>
              <a:gd name="connsiteX5" fmla="*/ 680314 w 1323638"/>
              <a:gd name="connsiteY5" fmla="*/ 767450 h 787556"/>
              <a:gd name="connsiteX6" fmla="*/ 661818 w 1323638"/>
              <a:gd name="connsiteY6" fmla="*/ 787556 h 787556"/>
              <a:gd name="connsiteX7" fmla="*/ 643323 w 1323638"/>
              <a:gd name="connsiteY7" fmla="*/ 767450 h 787556"/>
              <a:gd name="connsiteX8" fmla="*/ 175346 w 1323638"/>
              <a:gd name="connsiteY8" fmla="*/ 593591 h 787556"/>
              <a:gd name="connsiteX9" fmla="*/ 41966 w 1323638"/>
              <a:gd name="connsiteY9" fmla="*/ 605651 h 787556"/>
              <a:gd name="connsiteX10" fmla="*/ 2588 w 1323638"/>
              <a:gd name="connsiteY10" fmla="*/ 616614 h 787556"/>
              <a:gd name="connsiteX11" fmla="*/ 0 w 1323638"/>
              <a:gd name="connsiteY11" fmla="*/ 593592 h 787556"/>
              <a:gd name="connsiteX12" fmla="*/ 661819 w 1323638"/>
              <a:gd name="connsiteY12" fmla="*/ 0 h 787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23638" h="787556">
                <a:moveTo>
                  <a:pt x="661819" y="0"/>
                </a:moveTo>
                <a:cubicBezTo>
                  <a:pt x="1027332" y="0"/>
                  <a:pt x="1323638" y="265760"/>
                  <a:pt x="1323638" y="593592"/>
                </a:cubicBezTo>
                <a:lnTo>
                  <a:pt x="1321050" y="616615"/>
                </a:lnTo>
                <a:lnTo>
                  <a:pt x="1281671" y="605651"/>
                </a:lnTo>
                <a:cubicBezTo>
                  <a:pt x="1238588" y="597743"/>
                  <a:pt x="1193980" y="593591"/>
                  <a:pt x="1148291" y="593591"/>
                </a:cubicBezTo>
                <a:cubicBezTo>
                  <a:pt x="965534" y="593591"/>
                  <a:pt x="800080" y="660031"/>
                  <a:pt x="680314" y="767450"/>
                </a:cubicBezTo>
                <a:lnTo>
                  <a:pt x="661818" y="787556"/>
                </a:lnTo>
                <a:lnTo>
                  <a:pt x="643323" y="767450"/>
                </a:lnTo>
                <a:cubicBezTo>
                  <a:pt x="523557" y="660031"/>
                  <a:pt x="358102" y="593591"/>
                  <a:pt x="175346" y="593591"/>
                </a:cubicBezTo>
                <a:cubicBezTo>
                  <a:pt x="129657" y="593591"/>
                  <a:pt x="85049" y="597743"/>
                  <a:pt x="41966" y="605651"/>
                </a:cubicBezTo>
                <a:lnTo>
                  <a:pt x="2588" y="616614"/>
                </a:lnTo>
                <a:lnTo>
                  <a:pt x="0" y="593592"/>
                </a:lnTo>
                <a:cubicBezTo>
                  <a:pt x="0" y="265760"/>
                  <a:pt x="296306" y="0"/>
                  <a:pt x="661819" y="0"/>
                </a:cubicBezTo>
                <a:close/>
              </a:path>
            </a:pathLst>
          </a:custGeom>
          <a:solidFill>
            <a:srgbClr val="C0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TextBox 11">
            <a:extLst>
              <a:ext uri="{FF2B5EF4-FFF2-40B4-BE49-F238E27FC236}">
                <a16:creationId xmlns:a16="http://schemas.microsoft.com/office/drawing/2014/main" id="{8554D014-735E-19A0-0A44-9751F51321FC}"/>
              </a:ext>
            </a:extLst>
          </p:cNvPr>
          <p:cNvSpPr txBox="1"/>
          <p:nvPr/>
        </p:nvSpPr>
        <p:spPr>
          <a:xfrm>
            <a:off x="9555609" y="1190841"/>
            <a:ext cx="1270854" cy="586299"/>
          </a:xfrm>
          <a:prstGeom prst="rect">
            <a:avLst/>
          </a:prstGeom>
          <a:noFill/>
        </p:spPr>
        <p:txBody>
          <a:bodyPr wrap="square" rtlCol="0">
            <a:spAutoFit/>
          </a:bodyPr>
          <a:lstStyle/>
          <a:p>
            <a:pPr algn="ctr"/>
            <a:r>
              <a:rPr lang="en-US" sz="1400" dirty="0"/>
              <a:t>Newtonian</a:t>
            </a:r>
          </a:p>
          <a:p>
            <a:pPr algn="ctr"/>
            <a:r>
              <a:rPr lang="en-US" sz="1400" dirty="0"/>
              <a:t>Systems</a:t>
            </a:r>
          </a:p>
        </p:txBody>
      </p:sp>
      <p:sp>
        <p:nvSpPr>
          <p:cNvPr id="13" name="TextBox 12">
            <a:extLst>
              <a:ext uri="{FF2B5EF4-FFF2-40B4-BE49-F238E27FC236}">
                <a16:creationId xmlns:a16="http://schemas.microsoft.com/office/drawing/2014/main" id="{C4632C4F-E966-4E22-5B51-2A093F11ADA2}"/>
              </a:ext>
            </a:extLst>
          </p:cNvPr>
          <p:cNvSpPr txBox="1"/>
          <p:nvPr/>
        </p:nvSpPr>
        <p:spPr>
          <a:xfrm>
            <a:off x="10850584" y="1203177"/>
            <a:ext cx="1212148" cy="586299"/>
          </a:xfrm>
          <a:prstGeom prst="rect">
            <a:avLst/>
          </a:prstGeom>
          <a:noFill/>
        </p:spPr>
        <p:txBody>
          <a:bodyPr wrap="square" rtlCol="0">
            <a:spAutoFit/>
          </a:bodyPr>
          <a:lstStyle/>
          <a:p>
            <a:pPr algn="ctr"/>
            <a:r>
              <a:rPr lang="en-US" sz="1400" dirty="0"/>
              <a:t>Hamiltonian</a:t>
            </a:r>
          </a:p>
          <a:p>
            <a:pPr algn="ctr"/>
            <a:r>
              <a:rPr lang="en-US" sz="1400" dirty="0"/>
              <a:t>Systems</a:t>
            </a:r>
          </a:p>
        </p:txBody>
      </p:sp>
      <p:sp>
        <p:nvSpPr>
          <p:cNvPr id="14" name="TextBox 13">
            <a:extLst>
              <a:ext uri="{FF2B5EF4-FFF2-40B4-BE49-F238E27FC236}">
                <a16:creationId xmlns:a16="http://schemas.microsoft.com/office/drawing/2014/main" id="{36CD42BB-A70E-1343-32EA-F5A41543B375}"/>
              </a:ext>
            </a:extLst>
          </p:cNvPr>
          <p:cNvSpPr txBox="1"/>
          <p:nvPr/>
        </p:nvSpPr>
        <p:spPr>
          <a:xfrm>
            <a:off x="10272087" y="244914"/>
            <a:ext cx="1053217" cy="523220"/>
          </a:xfrm>
          <a:prstGeom prst="rect">
            <a:avLst/>
          </a:prstGeom>
          <a:noFill/>
        </p:spPr>
        <p:txBody>
          <a:bodyPr wrap="square" rtlCol="0">
            <a:spAutoFit/>
          </a:bodyPr>
          <a:lstStyle/>
          <a:p>
            <a:pPr algn="ctr"/>
            <a:r>
              <a:rPr lang="en-US" sz="1400" dirty="0"/>
              <a:t>Lagrangian</a:t>
            </a:r>
          </a:p>
          <a:p>
            <a:pPr algn="ctr"/>
            <a:r>
              <a:rPr lang="en-US" sz="1400" dirty="0"/>
              <a:t>Systems</a:t>
            </a:r>
          </a:p>
        </p:txBody>
      </p:sp>
      <p:sp>
        <p:nvSpPr>
          <p:cNvPr id="15" name="TextBox 14">
            <a:extLst>
              <a:ext uri="{FF2B5EF4-FFF2-40B4-BE49-F238E27FC236}">
                <a16:creationId xmlns:a16="http://schemas.microsoft.com/office/drawing/2014/main" id="{86F36A75-CD8F-620D-C57D-EDC6A058C7D0}"/>
              </a:ext>
            </a:extLst>
          </p:cNvPr>
          <p:cNvSpPr txBox="1"/>
          <p:nvPr/>
        </p:nvSpPr>
        <p:spPr>
          <a:xfrm>
            <a:off x="571438" y="2780712"/>
            <a:ext cx="8984171" cy="1891287"/>
          </a:xfrm>
          <a:prstGeom prst="rect">
            <a:avLst/>
          </a:prstGeom>
          <a:noFill/>
        </p:spPr>
        <p:txBody>
          <a:bodyPr wrap="square" rtlCol="0">
            <a:spAutoFit/>
          </a:bodyPr>
          <a:lstStyle/>
          <a:p>
            <a:pPr>
              <a:lnSpc>
                <a:spcPct val="150000"/>
              </a:lnSpc>
            </a:pPr>
            <a:r>
              <a:rPr lang="en-US" sz="2000" dirty="0"/>
              <a:t>We just proved that kinematic equivalence is an underlying assumption of Lagrangian systems with unique solutions since for any Lagrangian system with a unique solution, we can explicitly wire the acceleration of the system as a function of its state (position, velocity, and time) </a:t>
            </a:r>
          </a:p>
        </p:txBody>
      </p:sp>
    </p:spTree>
    <p:extLst>
      <p:ext uri="{BB962C8B-B14F-4D97-AF65-F5344CB8AC3E}">
        <p14:creationId xmlns:p14="http://schemas.microsoft.com/office/powerpoint/2010/main" val="259294608"/>
      </p:ext>
    </p:extLst>
  </p:cSld>
  <p:clrMapOvr>
    <a:masterClrMapping/>
  </p:clrMapOvr>
</p:sld>
</file>

<file path=ppt/theme/theme1.xml><?xml version="1.0" encoding="utf-8"?>
<a:theme xmlns:a="http://schemas.openxmlformats.org/drawingml/2006/main" name="Office Theme">
  <a:themeElements>
    <a:clrScheme name="AoP">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18315</TotalTime>
  <Words>2078</Words>
  <Application>Microsoft Macintosh PowerPoint</Application>
  <PresentationFormat>Widescreen</PresentationFormat>
  <Paragraphs>281</Paragraphs>
  <Slides>15</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Cambria Math</vt:lpstr>
      <vt:lpstr>Office Theme</vt:lpstr>
      <vt:lpstr>Inequivalence of Newtonian, Lagrangian, and Hamiltonian Mechanics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Gabriele Carcassi</dc:creator>
  <cp:lastModifiedBy>Kaufman, Phillip</cp:lastModifiedBy>
  <cp:revision>18</cp:revision>
  <dcterms:created xsi:type="dcterms:W3CDTF">2021-04-07T15:17:47Z</dcterms:created>
  <dcterms:modified xsi:type="dcterms:W3CDTF">2024-03-28T04:04:53Z</dcterms:modified>
</cp:coreProperties>
</file>