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9" r:id="rId2"/>
    <p:sldId id="916" r:id="rId3"/>
    <p:sldId id="901" r:id="rId4"/>
    <p:sldId id="902" r:id="rId5"/>
    <p:sldId id="904" r:id="rId6"/>
    <p:sldId id="905" r:id="rId7"/>
    <p:sldId id="907" r:id="rId8"/>
    <p:sldId id="917" r:id="rId9"/>
    <p:sldId id="909" r:id="rId10"/>
    <p:sldId id="915" r:id="rId11"/>
    <p:sldId id="912" r:id="rId12"/>
    <p:sldId id="91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76"/>
    <p:restoredTop sz="82621"/>
  </p:normalViewPr>
  <p:slideViewPr>
    <p:cSldViewPr snapToGrid="0">
      <p:cViewPr varScale="1">
        <p:scale>
          <a:sx n="103" d="100"/>
          <a:sy n="103" d="100"/>
        </p:scale>
        <p:origin x="95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9C704-B8F9-449B-B828-36D786A1FE73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4F452-85BD-4268-B680-C313DBFDC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31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986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306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Do: make a general diagram going between position and momentum and position and velocity</a:t>
            </a:r>
          </a:p>
          <a:p>
            <a:r>
              <a:rPr lang="en-US" dirty="0"/>
              <a:t>TODO: we haven’t defined </a:t>
            </a:r>
            <a:r>
              <a:rPr lang="en-US"/>
              <a:t>kinematic equivalence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57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pictures of books claiming equivalent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830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Do: Draw one-to-map between Newtonian and Hamiltonian</a:t>
            </a:r>
          </a:p>
          <a:p>
            <a:r>
              <a:rPr lang="en-US" dirty="0"/>
              <a:t>TODO: text on the left should not be as big and with the extra spacing</a:t>
            </a:r>
          </a:p>
          <a:p>
            <a:r>
              <a:rPr lang="en-US" dirty="0"/>
              <a:t>TODO: picture should show, for each formulation, state and equation (for evolution) and a </a:t>
            </a:r>
            <a:r>
              <a:rPr lang="en-US" dirty="0" err="1"/>
              <a:t>twopoint</a:t>
            </a:r>
            <a:r>
              <a:rPr lang="en-US" dirty="0"/>
              <a:t> arrow between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57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there should be a definition for the states as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917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visual of 3 equation vs 1 equation (one can go to three but three can’t go to one)</a:t>
            </a:r>
          </a:p>
          <a:p>
            <a:r>
              <a:rPr lang="en-US" dirty="0"/>
              <a:t>TODO: the visual should be about F, L and 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91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insight should be </a:t>
            </a:r>
            <a:r>
              <a:rPr lang="en-US" dirty="0" err="1"/>
              <a:t>preceeded</a:t>
            </a:r>
            <a:r>
              <a:rPr lang="en-US" dirty="0"/>
              <a:t> by =&gt; and should be green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705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Do: Add derivation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56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TODO: missing kinematic equivalence and how it is needed for converting the state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391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Split into two: one part before example and conclusion after the example</a:t>
            </a:r>
          </a:p>
          <a:p>
            <a:r>
              <a:rPr lang="en-US" dirty="0"/>
              <a:t>TODO: missing the derivation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89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FB9D-FE32-4608-A322-879EB604C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BEF24-38DB-414B-9143-835F94C54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49D3D-74DA-4CF4-9D8A-35BEC589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7A1AE-5DAB-4E41-9E51-25C599575BB0}" type="datetime1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2A6A3-4127-48D5-9784-9FE0EA9F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A031F-D251-4900-90B5-0DBC5EEB8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AF2D39E-1CF2-6C35-A74E-C2E85F817FF0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03588DA-AF3D-0538-FED6-B91B80D9B0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405" y="4365482"/>
            <a:ext cx="1676403" cy="15237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EEE5F5B-B632-2F49-E623-5C0F89CE0E7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754" y="5933727"/>
            <a:ext cx="2229706" cy="7568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AE0316C-62B2-770F-A578-C8D4BEA5ED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2" y="4433212"/>
            <a:ext cx="1676403" cy="15237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0B28FF-2283-988B-15E2-3907B103BE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81" y="6001457"/>
            <a:ext cx="2229706" cy="75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53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61A85-F374-4F3F-BA0C-52075B07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497C3-0A16-4208-BEB3-607737FDD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ED635-7E11-4664-8FBC-36FEBFF2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3D80-C2D7-44EB-9453-9205AD76814F}" type="datetime1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9DE0C-6D6F-4D42-817A-BBD09369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03EC4-334C-45C4-A174-AFF5497F8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3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597DE0-D863-4430-924C-3EB271CE8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8BD85-A68E-409D-B87F-BAD203419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AA6CF-52A1-4471-AFF7-79B37FEF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B4566-B9D7-4BAE-91BA-A6126A23E47D}" type="datetime1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4AF83-3843-42EB-A5A1-2BDCD43FA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68DFD-8437-42AF-BA50-3290D8CDC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9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2083A-4E98-4B0F-9BE9-89B3801C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EDFED-B2F5-4E8E-B7CC-56CC10C1C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BC790-453E-4FDF-8576-041B1DF98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BC8FBAB-8131-440B-982D-5FFA7A53024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0EDE3E1-E2CD-4E00-ABD7-0F88148EC8AA}" type="datetime1">
              <a:rPr lang="en-US" smtClean="0"/>
              <a:t>3/14/2024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D6FF50-33B5-48AA-9106-E41AD3A7C71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15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ACB5C-4D91-4CEE-A37D-A6D6EA77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2FF89-CC5E-4ECF-8587-C5477617E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5818F-79A2-4B99-9E93-0A0D3450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FD97-B171-4664-9387-6C1400880CCF}" type="datetime1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0A171-786D-4212-94DA-A3B5DDCB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C80CF-897E-4A36-9214-10EE125C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4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B1A4-D1EF-45A3-9791-016116AFC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0615B-3F88-41CF-8B1F-20FB3C7BE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55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97195-09DC-40DF-8642-91B5CEAE2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7FD46-DF3C-4CF1-8DB8-AE555EDA6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F2BC1-FC8E-441B-854A-73B6F6F43270}" type="datetime1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A3C63-BDA7-4CD1-98D2-7B44F82B1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C5504-0686-44F8-A23D-45B91F88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2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9177B-A747-42FD-8F29-D1361B4E2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EB389-9A95-4143-B34D-74A157C3E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FF914-FCFA-477B-964A-C59B91251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DC335-A7AE-4EBC-A953-CD7B08744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06B780-1F08-4E36-968D-D083275A4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C007B-DA08-41DC-96BA-9EDC62C18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EBD5-FA1A-404A-B962-DC2C3404E693}" type="datetime1">
              <a:rPr lang="en-US" smtClean="0"/>
              <a:t>3/14/2024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F2FD71-2584-48F8-992F-EBA7CFFAC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B88B5-3CD1-407E-B5B5-2FDF80D2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0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D30F-053D-46F9-9A37-D1DA8923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2A0CFC-E613-4829-BB1E-23DC17F1F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4C9B1-38A7-4FCE-A708-FF38E3C03BD9}" type="datetime1">
              <a:rPr lang="en-US" smtClean="0"/>
              <a:t>3/14/2024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4F9ED-0DC1-499C-966A-67FA83690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2F0D14-ECEA-4749-973A-35A78F79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3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7A8DE-26FB-44D4-A9F1-CB9FF4220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41A25-79A9-4D3C-A8ED-6D7D1BE54EAB}" type="datetime1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6CC65-9693-4336-8892-7DBB0D428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92D98-AE7E-447E-AA93-A2032A1F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2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36F1-9482-436E-9974-452FA8C0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3F32D-85F2-44AA-81B0-6B60F5AE6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A3A79-53E7-4E9B-A70E-77106E56C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D5672-F891-4ED6-8D9F-0B8771B5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2462-D259-4B58-AEB3-225B8847BD20}" type="datetime1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72739-2C05-4A24-88F6-82BBE08FD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75969-E211-4DE2-B886-5934860C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5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7BCD-8167-44E1-825E-012B66377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72A2AE-5BB8-4C31-9C94-6EDE7D578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1A6C8-B63C-47F8-8C8C-4DB028D4B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56164-D348-4A71-AE1D-E22897D3C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5D2F-E7DD-4EDB-8F30-509996C69CA0}" type="datetime1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6AADB-3A05-424C-9F43-41572E843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28A14-221B-4635-AA55-72AC789D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8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5AE79D-67AF-4A6E-B20E-A13E2603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5" y="84779"/>
            <a:ext cx="11984090" cy="897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FF892-5903-470F-A479-331C39379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55" y="1075038"/>
            <a:ext cx="11984090" cy="5381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86424-CA87-4045-BC8B-6EDDC11B3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4759" y="6580246"/>
            <a:ext cx="2229706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F5C6A-251B-4510-9AD3-59281DC647FA}" type="datetime1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D1E3F-305F-48EC-9661-A5555D6D9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730" y="6565529"/>
            <a:ext cx="5967867" cy="235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D7172-52C7-47AA-A8CB-03E0DDB36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178" y="6572888"/>
            <a:ext cx="555908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AA285D-1676-8476-E3FF-1782C3DC601F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C0152C-5722-D560-A1D1-83330A0E1841}"/>
              </a:ext>
            </a:extLst>
          </p:cNvPr>
          <p:cNvSpPr txBox="1"/>
          <p:nvPr userDrawn="1"/>
        </p:nvSpPr>
        <p:spPr>
          <a:xfrm>
            <a:off x="9723330" y="5954370"/>
            <a:ext cx="215155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100"/>
              <a:t>https://assumptionsofphysics.org/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EABDBC-29F5-54A5-0B74-DE652EDCED6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201" y="5161572"/>
            <a:ext cx="755811" cy="6869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0CDCAE5-166F-5A8D-47B6-2316E82EF1EA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150" y="6274104"/>
            <a:ext cx="1313865" cy="44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4776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0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D59FC8D-3EB4-47A4-BE3E-3183805AE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US" dirty="0"/>
              <a:t>Gabriele </a:t>
            </a:r>
            <a:r>
              <a:rPr lang="en-US" dirty="0" err="1"/>
              <a:t>Carcassi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0D72D4-E8AC-56E4-2AA7-B1B4EB2CCE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Inequivalence of Newtonian, Lagrangian, and Hamiltonian Mechanics</a:t>
            </a:r>
          </a:p>
        </p:txBody>
      </p:sp>
    </p:spTree>
    <p:extLst>
      <p:ext uri="{BB962C8B-B14F-4D97-AF65-F5344CB8AC3E}">
        <p14:creationId xmlns:p14="http://schemas.microsoft.com/office/powerpoint/2010/main" val="1639624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5ECE224C-8826-784B-B1ED-D41F3459A342}"/>
              </a:ext>
            </a:extLst>
          </p:cNvPr>
          <p:cNvCxnSpPr>
            <a:cxnSpLocks/>
          </p:cNvCxnSpPr>
          <p:nvPr/>
        </p:nvCxnSpPr>
        <p:spPr>
          <a:xfrm>
            <a:off x="478482" y="3451728"/>
            <a:ext cx="91440" cy="9144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571333E9-03AC-F27B-C947-EABE2258AEE7}"/>
              </a:ext>
            </a:extLst>
          </p:cNvPr>
          <p:cNvCxnSpPr>
            <a:cxnSpLocks/>
          </p:cNvCxnSpPr>
          <p:nvPr/>
        </p:nvCxnSpPr>
        <p:spPr>
          <a:xfrm rot="5400000">
            <a:off x="478482" y="3449189"/>
            <a:ext cx="91440" cy="9144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9938F251-EF24-9DF1-1304-AF0BA866C993}"/>
              </a:ext>
            </a:extLst>
          </p:cNvPr>
          <p:cNvCxnSpPr>
            <a:cxnSpLocks/>
          </p:cNvCxnSpPr>
          <p:nvPr/>
        </p:nvCxnSpPr>
        <p:spPr>
          <a:xfrm>
            <a:off x="1227508" y="3183865"/>
            <a:ext cx="91440" cy="9144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30F3C102-E440-6764-99EF-E6F8A2C7A8EF}"/>
              </a:ext>
            </a:extLst>
          </p:cNvPr>
          <p:cNvCxnSpPr>
            <a:cxnSpLocks/>
          </p:cNvCxnSpPr>
          <p:nvPr/>
        </p:nvCxnSpPr>
        <p:spPr>
          <a:xfrm rot="5400000">
            <a:off x="1227508" y="3181326"/>
            <a:ext cx="91440" cy="9144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673ECFF4-A6E2-61D4-AEE8-917EE9ECADC2}"/>
              </a:ext>
            </a:extLst>
          </p:cNvPr>
          <p:cNvCxnSpPr>
            <a:cxnSpLocks/>
          </p:cNvCxnSpPr>
          <p:nvPr/>
        </p:nvCxnSpPr>
        <p:spPr>
          <a:xfrm>
            <a:off x="1967036" y="3186404"/>
            <a:ext cx="91440" cy="9144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AC7DC21F-D92A-1B43-8A61-3DF3C24A5B70}"/>
              </a:ext>
            </a:extLst>
          </p:cNvPr>
          <p:cNvCxnSpPr>
            <a:cxnSpLocks/>
          </p:cNvCxnSpPr>
          <p:nvPr/>
        </p:nvCxnSpPr>
        <p:spPr>
          <a:xfrm rot="5400000">
            <a:off x="1967036" y="3183865"/>
            <a:ext cx="91440" cy="9144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D058EEB8-E3E1-CDA1-3C2A-74749D86EE0B}"/>
              </a:ext>
            </a:extLst>
          </p:cNvPr>
          <p:cNvCxnSpPr>
            <a:cxnSpLocks/>
          </p:cNvCxnSpPr>
          <p:nvPr/>
        </p:nvCxnSpPr>
        <p:spPr>
          <a:xfrm>
            <a:off x="2706564" y="3188943"/>
            <a:ext cx="91440" cy="9144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CC64C247-CDEB-288E-A4EB-DCB073C8D54D}"/>
              </a:ext>
            </a:extLst>
          </p:cNvPr>
          <p:cNvCxnSpPr>
            <a:cxnSpLocks/>
          </p:cNvCxnSpPr>
          <p:nvPr/>
        </p:nvCxnSpPr>
        <p:spPr>
          <a:xfrm rot="5400000">
            <a:off x="2706564" y="3186404"/>
            <a:ext cx="91440" cy="9144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B7C0B1E0-653C-7598-3BF2-8AC09042F73C}"/>
              </a:ext>
            </a:extLst>
          </p:cNvPr>
          <p:cNvCxnSpPr>
            <a:cxnSpLocks/>
          </p:cNvCxnSpPr>
          <p:nvPr/>
        </p:nvCxnSpPr>
        <p:spPr>
          <a:xfrm>
            <a:off x="3446092" y="3191482"/>
            <a:ext cx="91440" cy="9144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46C76A63-6186-43D1-1455-D10C01EDFC81}"/>
              </a:ext>
            </a:extLst>
          </p:cNvPr>
          <p:cNvCxnSpPr>
            <a:cxnSpLocks/>
          </p:cNvCxnSpPr>
          <p:nvPr/>
        </p:nvCxnSpPr>
        <p:spPr>
          <a:xfrm rot="5400000">
            <a:off x="3446092" y="3188943"/>
            <a:ext cx="91440" cy="9144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0202CA4-19F2-C49B-291E-A9FF439C2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D67C1A-B13A-5801-A2AB-5653A8FD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C4658E-72CC-F188-CDA7-4EC7DA5B36C7}"/>
                  </a:ext>
                </a:extLst>
              </p:cNvPr>
              <p:cNvSpPr txBox="1"/>
              <p:nvPr/>
            </p:nvSpPr>
            <p:spPr>
              <a:xfrm>
                <a:off x="5966157" y="3223560"/>
                <a:ext cx="6248021" cy="10750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b="0" dirty="0">
                    <a:ea typeface="Cambria Math" panose="02040503050406030204" pitchFamily="18" charset="0"/>
                  </a:rPr>
                  <a:t>To </a:t>
                </a:r>
                <a:r>
                  <a:rPr lang="en-US" b="0" i="0" dirty="0">
                    <a:latin typeface="+mj-lt"/>
                    <a:ea typeface="Cambria Math" panose="02040503050406030204" pitchFamily="18" charset="0"/>
                  </a:rPr>
                  <a:t>express velocity in terms of position </a:t>
                </a:r>
                <a:r>
                  <a:rPr lang="en-US" b="0" dirty="0">
                    <a:ea typeface="Cambria Math" panose="02040503050406030204" pitchFamily="18" charset="0"/>
                  </a:rPr>
                  <a:t>and momentum we need: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 ≠0</m:t>
                    </m:r>
                  </m:oMath>
                </a14:m>
                <a:endParaRPr lang="en-US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C4658E-72CC-F188-CDA7-4EC7DA5B3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157" y="3223560"/>
                <a:ext cx="6248021" cy="1075038"/>
              </a:xfrm>
              <a:prstGeom prst="rect">
                <a:avLst/>
              </a:prstGeom>
              <a:blipFill>
                <a:blip r:embed="rId3"/>
                <a:stretch>
                  <a:fillRect l="-585" r="-1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8DDEE87-721C-0B81-34B1-D36155A47000}"/>
                  </a:ext>
                </a:extLst>
              </p:cNvPr>
              <p:cNvSpPr txBox="1"/>
              <p:nvPr/>
            </p:nvSpPr>
            <p:spPr>
              <a:xfrm>
                <a:off x="119730" y="4758565"/>
                <a:ext cx="5333407" cy="7925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en-US" sz="16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he phase-space diagram for a photon treated as a point particle and a plot of the Hamiltonian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m:rPr>
                        <m:lit/>
                      </m:rP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16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8DDEE87-721C-0B81-34B1-D36155A47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30" y="4758565"/>
                <a:ext cx="5333407" cy="792525"/>
              </a:xfrm>
              <a:prstGeom prst="rect">
                <a:avLst/>
              </a:prstGeom>
              <a:blipFill>
                <a:blip r:embed="rId4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C09470AD-2DB2-59F9-FEB0-2C153C10B5DE}"/>
              </a:ext>
            </a:extLst>
          </p:cNvPr>
          <p:cNvGrpSpPr/>
          <p:nvPr/>
        </p:nvGrpSpPr>
        <p:grpSpPr>
          <a:xfrm>
            <a:off x="9650405" y="121281"/>
            <a:ext cx="2296582" cy="1780774"/>
            <a:chOff x="2152990" y="605117"/>
            <a:chExt cx="6346135" cy="54864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69485B7-C5A0-CE18-A9F1-F087C55033D1}"/>
                </a:ext>
              </a:extLst>
            </p:cNvPr>
            <p:cNvSpPr/>
            <p:nvPr/>
          </p:nvSpPr>
          <p:spPr>
            <a:xfrm>
              <a:off x="4841525" y="24339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FDC7817-19A4-0A37-3880-3E4C9FC4CDA7}"/>
                </a:ext>
              </a:extLst>
            </p:cNvPr>
            <p:cNvSpPr/>
            <p:nvPr/>
          </p:nvSpPr>
          <p:spPr>
            <a:xfrm>
              <a:off x="2152990" y="24339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D17ACB5-3528-AB42-F16D-87475D795EC4}"/>
                </a:ext>
              </a:extLst>
            </p:cNvPr>
            <p:cNvSpPr/>
            <p:nvPr/>
          </p:nvSpPr>
          <p:spPr>
            <a:xfrm>
              <a:off x="3497258" y="6051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Freeform 20">
            <a:extLst>
              <a:ext uri="{FF2B5EF4-FFF2-40B4-BE49-F238E27FC236}">
                <a16:creationId xmlns:a16="http://schemas.microsoft.com/office/drawing/2014/main" id="{746C1271-92DF-18D5-9EE7-2BF2C996E188}"/>
              </a:ext>
            </a:extLst>
          </p:cNvPr>
          <p:cNvSpPr/>
          <p:nvPr/>
        </p:nvSpPr>
        <p:spPr>
          <a:xfrm>
            <a:off x="9650405" y="737895"/>
            <a:ext cx="1148291" cy="1164161"/>
          </a:xfrm>
          <a:custGeom>
            <a:avLst/>
            <a:gdLst>
              <a:gd name="connsiteX0" fmla="*/ 489061 w 1148291"/>
              <a:gd name="connsiteY0" fmla="*/ 0 h 1164161"/>
              <a:gd name="connsiteX1" fmla="*/ 499919 w 1148291"/>
              <a:gd name="connsiteY1" fmla="*/ 96608 h 1164161"/>
              <a:gd name="connsiteX2" fmla="*/ 890682 w 1148291"/>
              <a:gd name="connsiteY2" fmla="*/ 523923 h 1164161"/>
              <a:gd name="connsiteX3" fmla="*/ 975533 w 1148291"/>
              <a:gd name="connsiteY3" fmla="*/ 547546 h 1164161"/>
              <a:gd name="connsiteX4" fmla="*/ 972945 w 1148291"/>
              <a:gd name="connsiteY4" fmla="*/ 570569 h 1164161"/>
              <a:gd name="connsiteX5" fmla="*/ 1085973 w 1148291"/>
              <a:gd name="connsiteY5" fmla="*/ 902452 h 1164161"/>
              <a:gd name="connsiteX6" fmla="*/ 1148291 w 1148291"/>
              <a:gd name="connsiteY6" fmla="*/ 970196 h 1164161"/>
              <a:gd name="connsiteX7" fmla="*/ 1129796 w 1148291"/>
              <a:gd name="connsiteY7" fmla="*/ 990302 h 1164161"/>
              <a:gd name="connsiteX8" fmla="*/ 661819 w 1148291"/>
              <a:gd name="connsiteY8" fmla="*/ 1164161 h 1164161"/>
              <a:gd name="connsiteX9" fmla="*/ 0 w 1148291"/>
              <a:gd name="connsiteY9" fmla="*/ 570569 h 1164161"/>
              <a:gd name="connsiteX10" fmla="*/ 404209 w 1148291"/>
              <a:gd name="connsiteY10" fmla="*/ 23624 h 1164161"/>
              <a:gd name="connsiteX11" fmla="*/ 489061 w 1148291"/>
              <a:gd name="connsiteY11" fmla="*/ 0 h 116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48291" h="1164161">
                <a:moveTo>
                  <a:pt x="489061" y="0"/>
                </a:moveTo>
                <a:lnTo>
                  <a:pt x="499919" y="96608"/>
                </a:lnTo>
                <a:cubicBezTo>
                  <a:pt x="543999" y="289815"/>
                  <a:pt x="692735" y="448829"/>
                  <a:pt x="890682" y="523923"/>
                </a:cubicBezTo>
                <a:lnTo>
                  <a:pt x="975533" y="547546"/>
                </a:lnTo>
                <a:lnTo>
                  <a:pt x="972945" y="570569"/>
                </a:lnTo>
                <a:cubicBezTo>
                  <a:pt x="972945" y="693506"/>
                  <a:pt x="1014613" y="807714"/>
                  <a:pt x="1085973" y="902452"/>
                </a:cubicBezTo>
                <a:lnTo>
                  <a:pt x="1148291" y="970196"/>
                </a:lnTo>
                <a:lnTo>
                  <a:pt x="1129796" y="990302"/>
                </a:lnTo>
                <a:cubicBezTo>
                  <a:pt x="1010030" y="1097721"/>
                  <a:pt x="844575" y="1164161"/>
                  <a:pt x="661819" y="1164161"/>
                </a:cubicBezTo>
                <a:cubicBezTo>
                  <a:pt x="296306" y="1164161"/>
                  <a:pt x="0" y="898401"/>
                  <a:pt x="0" y="570569"/>
                </a:cubicBezTo>
                <a:cubicBezTo>
                  <a:pt x="0" y="324695"/>
                  <a:pt x="166672" y="113736"/>
                  <a:pt x="404209" y="23624"/>
                </a:cubicBezTo>
                <a:lnTo>
                  <a:pt x="489061" y="0"/>
                </a:lnTo>
                <a:close/>
              </a:path>
            </a:pathLst>
          </a:cu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D8292E2F-B467-C40F-2C06-9D14EC9DCDAC}"/>
              </a:ext>
            </a:extLst>
          </p:cNvPr>
          <p:cNvSpPr/>
          <p:nvPr/>
        </p:nvSpPr>
        <p:spPr>
          <a:xfrm>
            <a:off x="10798696" y="714872"/>
            <a:ext cx="659232" cy="570570"/>
          </a:xfrm>
          <a:custGeom>
            <a:avLst/>
            <a:gdLst>
              <a:gd name="connsiteX0" fmla="*/ 486473 w 659232"/>
              <a:gd name="connsiteY0" fmla="*/ 0 h 570570"/>
              <a:gd name="connsiteX1" fmla="*/ 619853 w 659232"/>
              <a:gd name="connsiteY1" fmla="*/ 12060 h 570570"/>
              <a:gd name="connsiteX2" fmla="*/ 659232 w 659232"/>
              <a:gd name="connsiteY2" fmla="*/ 23024 h 570570"/>
              <a:gd name="connsiteX3" fmla="*/ 648374 w 659232"/>
              <a:gd name="connsiteY3" fmla="*/ 119631 h 570570"/>
              <a:gd name="connsiteX4" fmla="*/ 257611 w 659232"/>
              <a:gd name="connsiteY4" fmla="*/ 546946 h 570570"/>
              <a:gd name="connsiteX5" fmla="*/ 172759 w 659232"/>
              <a:gd name="connsiteY5" fmla="*/ 570570 h 570570"/>
              <a:gd name="connsiteX6" fmla="*/ 161901 w 659232"/>
              <a:gd name="connsiteY6" fmla="*/ 473962 h 570570"/>
              <a:gd name="connsiteX7" fmla="*/ 62319 w 659232"/>
              <a:gd name="connsiteY7" fmla="*/ 261709 h 570570"/>
              <a:gd name="connsiteX8" fmla="*/ 0 w 659232"/>
              <a:gd name="connsiteY8" fmla="*/ 193965 h 570570"/>
              <a:gd name="connsiteX9" fmla="*/ 18496 w 659232"/>
              <a:gd name="connsiteY9" fmla="*/ 173859 h 570570"/>
              <a:gd name="connsiteX10" fmla="*/ 486473 w 659232"/>
              <a:gd name="connsiteY10" fmla="*/ 0 h 570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59232" h="570570">
                <a:moveTo>
                  <a:pt x="486473" y="0"/>
                </a:moveTo>
                <a:cubicBezTo>
                  <a:pt x="532162" y="0"/>
                  <a:pt x="576770" y="4152"/>
                  <a:pt x="619853" y="12060"/>
                </a:cubicBezTo>
                <a:lnTo>
                  <a:pt x="659232" y="23024"/>
                </a:lnTo>
                <a:lnTo>
                  <a:pt x="648374" y="119631"/>
                </a:lnTo>
                <a:cubicBezTo>
                  <a:pt x="604294" y="312838"/>
                  <a:pt x="455558" y="471852"/>
                  <a:pt x="257611" y="546946"/>
                </a:cubicBezTo>
                <a:lnTo>
                  <a:pt x="172759" y="570570"/>
                </a:lnTo>
                <a:lnTo>
                  <a:pt x="161901" y="473962"/>
                </a:lnTo>
                <a:cubicBezTo>
                  <a:pt x="144269" y="396680"/>
                  <a:pt x="109892" y="324868"/>
                  <a:pt x="62319" y="261709"/>
                </a:cubicBezTo>
                <a:lnTo>
                  <a:pt x="0" y="193965"/>
                </a:lnTo>
                <a:lnTo>
                  <a:pt x="18496" y="173859"/>
                </a:lnTo>
                <a:cubicBezTo>
                  <a:pt x="138262" y="66440"/>
                  <a:pt x="303716" y="0"/>
                  <a:pt x="486473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D79FA3CE-CAFC-9563-2D13-0A9B3A66CE1A}"/>
              </a:ext>
            </a:extLst>
          </p:cNvPr>
          <p:cNvSpPr/>
          <p:nvPr/>
        </p:nvSpPr>
        <p:spPr>
          <a:xfrm>
            <a:off x="10136878" y="121281"/>
            <a:ext cx="1323638" cy="787556"/>
          </a:xfrm>
          <a:custGeom>
            <a:avLst/>
            <a:gdLst>
              <a:gd name="connsiteX0" fmla="*/ 661819 w 1323638"/>
              <a:gd name="connsiteY0" fmla="*/ 0 h 787556"/>
              <a:gd name="connsiteX1" fmla="*/ 1323638 w 1323638"/>
              <a:gd name="connsiteY1" fmla="*/ 593592 h 787556"/>
              <a:gd name="connsiteX2" fmla="*/ 1321050 w 1323638"/>
              <a:gd name="connsiteY2" fmla="*/ 616615 h 787556"/>
              <a:gd name="connsiteX3" fmla="*/ 1281671 w 1323638"/>
              <a:gd name="connsiteY3" fmla="*/ 605651 h 787556"/>
              <a:gd name="connsiteX4" fmla="*/ 1148291 w 1323638"/>
              <a:gd name="connsiteY4" fmla="*/ 593591 h 787556"/>
              <a:gd name="connsiteX5" fmla="*/ 680314 w 1323638"/>
              <a:gd name="connsiteY5" fmla="*/ 767450 h 787556"/>
              <a:gd name="connsiteX6" fmla="*/ 661818 w 1323638"/>
              <a:gd name="connsiteY6" fmla="*/ 787556 h 787556"/>
              <a:gd name="connsiteX7" fmla="*/ 643323 w 1323638"/>
              <a:gd name="connsiteY7" fmla="*/ 767450 h 787556"/>
              <a:gd name="connsiteX8" fmla="*/ 175346 w 1323638"/>
              <a:gd name="connsiteY8" fmla="*/ 593591 h 787556"/>
              <a:gd name="connsiteX9" fmla="*/ 41966 w 1323638"/>
              <a:gd name="connsiteY9" fmla="*/ 605651 h 787556"/>
              <a:gd name="connsiteX10" fmla="*/ 2588 w 1323638"/>
              <a:gd name="connsiteY10" fmla="*/ 616614 h 787556"/>
              <a:gd name="connsiteX11" fmla="*/ 0 w 1323638"/>
              <a:gd name="connsiteY11" fmla="*/ 593592 h 787556"/>
              <a:gd name="connsiteX12" fmla="*/ 661819 w 1323638"/>
              <a:gd name="connsiteY12" fmla="*/ 0 h 787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23638" h="787556">
                <a:moveTo>
                  <a:pt x="661819" y="0"/>
                </a:moveTo>
                <a:cubicBezTo>
                  <a:pt x="1027332" y="0"/>
                  <a:pt x="1323638" y="265760"/>
                  <a:pt x="1323638" y="593592"/>
                </a:cubicBezTo>
                <a:lnTo>
                  <a:pt x="1321050" y="616615"/>
                </a:lnTo>
                <a:lnTo>
                  <a:pt x="1281671" y="605651"/>
                </a:lnTo>
                <a:cubicBezTo>
                  <a:pt x="1238588" y="597743"/>
                  <a:pt x="1193980" y="593591"/>
                  <a:pt x="1148291" y="593591"/>
                </a:cubicBezTo>
                <a:cubicBezTo>
                  <a:pt x="965534" y="593591"/>
                  <a:pt x="800080" y="660031"/>
                  <a:pt x="680314" y="767450"/>
                </a:cubicBezTo>
                <a:lnTo>
                  <a:pt x="661818" y="787556"/>
                </a:lnTo>
                <a:lnTo>
                  <a:pt x="643323" y="767450"/>
                </a:lnTo>
                <a:cubicBezTo>
                  <a:pt x="523557" y="660031"/>
                  <a:pt x="358102" y="593591"/>
                  <a:pt x="175346" y="593591"/>
                </a:cubicBezTo>
                <a:cubicBezTo>
                  <a:pt x="129657" y="593591"/>
                  <a:pt x="85049" y="597743"/>
                  <a:pt x="41966" y="605651"/>
                </a:cubicBezTo>
                <a:lnTo>
                  <a:pt x="2588" y="616614"/>
                </a:lnTo>
                <a:lnTo>
                  <a:pt x="0" y="593592"/>
                </a:lnTo>
                <a:cubicBezTo>
                  <a:pt x="0" y="265760"/>
                  <a:pt x="296306" y="0"/>
                  <a:pt x="661819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01D905B-A79E-09D7-C445-B9D8BE72E9E4}"/>
              </a:ext>
            </a:extLst>
          </p:cNvPr>
          <p:cNvSpPr txBox="1"/>
          <p:nvPr/>
        </p:nvSpPr>
        <p:spPr>
          <a:xfrm>
            <a:off x="9555609" y="1190841"/>
            <a:ext cx="1270854" cy="586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Newtonian</a:t>
            </a:r>
          </a:p>
          <a:p>
            <a:pPr algn="ctr"/>
            <a:r>
              <a:rPr lang="en-US" sz="1400" dirty="0"/>
              <a:t>Systems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2C7E4D7-7D08-2F35-616A-B44A64C1A58C}"/>
              </a:ext>
            </a:extLst>
          </p:cNvPr>
          <p:cNvCxnSpPr>
            <a:cxnSpLocks/>
          </p:cNvCxnSpPr>
          <p:nvPr/>
        </p:nvCxnSpPr>
        <p:spPr>
          <a:xfrm flipV="1">
            <a:off x="4134971" y="1741628"/>
            <a:ext cx="0" cy="29586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215FDE-43DA-5853-8B9F-2A9713BFF1BB}"/>
              </a:ext>
            </a:extLst>
          </p:cNvPr>
          <p:cNvCxnSpPr>
            <a:cxnSpLocks/>
          </p:cNvCxnSpPr>
          <p:nvPr/>
        </p:nvCxnSpPr>
        <p:spPr>
          <a:xfrm>
            <a:off x="4134971" y="3220658"/>
            <a:ext cx="178173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604F81B-672D-2A63-8637-7B606C3B8AC8}"/>
              </a:ext>
            </a:extLst>
          </p:cNvPr>
          <p:cNvCxnSpPr/>
          <p:nvPr/>
        </p:nvCxnSpPr>
        <p:spPr>
          <a:xfrm flipH="1">
            <a:off x="4134971" y="1741628"/>
            <a:ext cx="1781735" cy="14790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592F4F6-47EE-C038-19C2-F6F81785701C}"/>
              </a:ext>
            </a:extLst>
          </p:cNvPr>
          <p:cNvCxnSpPr>
            <a:cxnSpLocks/>
          </p:cNvCxnSpPr>
          <p:nvPr/>
        </p:nvCxnSpPr>
        <p:spPr>
          <a:xfrm flipH="1" flipV="1">
            <a:off x="4134970" y="3219810"/>
            <a:ext cx="1743689" cy="14883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ED4BD23-94A1-FCBB-D5CE-BAE9384FAAF8}"/>
                  </a:ext>
                </a:extLst>
              </p:cNvPr>
              <p:cNvSpPr txBox="1"/>
              <p:nvPr/>
            </p:nvSpPr>
            <p:spPr>
              <a:xfrm>
                <a:off x="4173019" y="1538608"/>
                <a:ext cx="1780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ED4BD23-94A1-FCBB-D5CE-BAE9384FA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3019" y="1538608"/>
                <a:ext cx="178006" cy="369332"/>
              </a:xfrm>
              <a:prstGeom prst="rect">
                <a:avLst/>
              </a:prstGeom>
              <a:blipFill>
                <a:blip r:embed="rId5"/>
                <a:stretch>
                  <a:fillRect r="-66667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C7C045D-9C44-FCD0-C13E-101656600DF3}"/>
                  </a:ext>
                </a:extLst>
              </p:cNvPr>
              <p:cNvSpPr txBox="1"/>
              <p:nvPr/>
            </p:nvSpPr>
            <p:spPr>
              <a:xfrm>
                <a:off x="5708354" y="3294353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C7C045D-9C44-FCD0-C13E-101656600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8354" y="3294353"/>
                <a:ext cx="184731" cy="369332"/>
              </a:xfrm>
              <a:prstGeom prst="rect">
                <a:avLst/>
              </a:prstGeom>
              <a:blipFill>
                <a:blip r:embed="rId6"/>
                <a:stretch>
                  <a:fillRect r="-7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9BB4F2E-11CB-C3E9-A90D-7E3E61EF97A1}"/>
              </a:ext>
            </a:extLst>
          </p:cNvPr>
          <p:cNvCxnSpPr>
            <a:cxnSpLocks/>
          </p:cNvCxnSpPr>
          <p:nvPr/>
        </p:nvCxnSpPr>
        <p:spPr>
          <a:xfrm flipV="1">
            <a:off x="2007581" y="1749439"/>
            <a:ext cx="0" cy="29586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79F3D86-D597-6FE3-F3A5-E013BF22721C}"/>
              </a:ext>
            </a:extLst>
          </p:cNvPr>
          <p:cNvCxnSpPr>
            <a:cxnSpLocks/>
          </p:cNvCxnSpPr>
          <p:nvPr/>
        </p:nvCxnSpPr>
        <p:spPr>
          <a:xfrm>
            <a:off x="230768" y="3228783"/>
            <a:ext cx="3585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246AF28-835E-99AF-FBDD-30F79A15D589}"/>
                  </a:ext>
                </a:extLst>
              </p:cNvPr>
              <p:cNvSpPr txBox="1"/>
              <p:nvPr/>
            </p:nvSpPr>
            <p:spPr>
              <a:xfrm>
                <a:off x="2062129" y="1524867"/>
                <a:ext cx="1780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246AF28-835E-99AF-FBDD-30F79A15D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129" y="1524867"/>
                <a:ext cx="178006" cy="369332"/>
              </a:xfrm>
              <a:prstGeom prst="rect">
                <a:avLst/>
              </a:prstGeom>
              <a:blipFill>
                <a:blip r:embed="rId7"/>
                <a:stretch>
                  <a:fillRect r="-6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8B670B2-9B3A-B85C-5E8B-84B6804F3088}"/>
                  </a:ext>
                </a:extLst>
              </p:cNvPr>
              <p:cNvSpPr txBox="1"/>
              <p:nvPr/>
            </p:nvSpPr>
            <p:spPr>
              <a:xfrm>
                <a:off x="3638584" y="3228783"/>
                <a:ext cx="1780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8B670B2-9B3A-B85C-5E8B-84B6804F3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8584" y="3228783"/>
                <a:ext cx="178006" cy="369332"/>
              </a:xfrm>
              <a:prstGeom prst="rect">
                <a:avLst/>
              </a:prstGeom>
              <a:blipFill>
                <a:blip r:embed="rId8"/>
                <a:stretch>
                  <a:fillRect r="-6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5D6A3A1-84AC-0ED6-45A8-F72F477A48AC}"/>
              </a:ext>
            </a:extLst>
          </p:cNvPr>
          <p:cNvCxnSpPr>
            <a:cxnSpLocks/>
          </p:cNvCxnSpPr>
          <p:nvPr/>
        </p:nvCxnSpPr>
        <p:spPr>
          <a:xfrm flipH="1">
            <a:off x="242047" y="4463386"/>
            <a:ext cx="3547269" cy="0"/>
          </a:xfrm>
          <a:prstGeom prst="line">
            <a:avLst/>
          </a:prstGeom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F0CE8D0-60E1-BC0F-7148-5CFA23BE1DE2}"/>
              </a:ext>
            </a:extLst>
          </p:cNvPr>
          <p:cNvCxnSpPr>
            <a:cxnSpLocks/>
          </p:cNvCxnSpPr>
          <p:nvPr/>
        </p:nvCxnSpPr>
        <p:spPr>
          <a:xfrm flipH="1">
            <a:off x="233946" y="4050636"/>
            <a:ext cx="3547269" cy="0"/>
          </a:xfrm>
          <a:prstGeom prst="line">
            <a:avLst/>
          </a:prstGeom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785AC4A-7226-9ECC-BFD0-116C6CDE1E44}"/>
              </a:ext>
            </a:extLst>
          </p:cNvPr>
          <p:cNvCxnSpPr>
            <a:cxnSpLocks/>
          </p:cNvCxnSpPr>
          <p:nvPr/>
        </p:nvCxnSpPr>
        <p:spPr>
          <a:xfrm flipH="1">
            <a:off x="233945" y="3637886"/>
            <a:ext cx="3547269" cy="0"/>
          </a:xfrm>
          <a:prstGeom prst="line">
            <a:avLst/>
          </a:prstGeom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C96090E-7B15-E705-3044-67E576522909}"/>
              </a:ext>
            </a:extLst>
          </p:cNvPr>
          <p:cNvCxnSpPr>
            <a:cxnSpLocks/>
          </p:cNvCxnSpPr>
          <p:nvPr/>
        </p:nvCxnSpPr>
        <p:spPr>
          <a:xfrm flipH="1">
            <a:off x="233944" y="2815561"/>
            <a:ext cx="3547269" cy="0"/>
          </a:xfrm>
          <a:prstGeom prst="line">
            <a:avLst/>
          </a:prstGeom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CC7FF7A-EFE0-2CC3-F4D6-84086710B1B0}"/>
              </a:ext>
            </a:extLst>
          </p:cNvPr>
          <p:cNvCxnSpPr>
            <a:cxnSpLocks/>
          </p:cNvCxnSpPr>
          <p:nvPr/>
        </p:nvCxnSpPr>
        <p:spPr>
          <a:xfrm flipH="1">
            <a:off x="237571" y="2403431"/>
            <a:ext cx="3547269" cy="0"/>
          </a:xfrm>
          <a:prstGeom prst="line">
            <a:avLst/>
          </a:prstGeom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8365EAF-4737-A298-F1B9-AD1CE76A773D}"/>
              </a:ext>
            </a:extLst>
          </p:cNvPr>
          <p:cNvCxnSpPr>
            <a:cxnSpLocks/>
          </p:cNvCxnSpPr>
          <p:nvPr/>
        </p:nvCxnSpPr>
        <p:spPr>
          <a:xfrm flipH="1">
            <a:off x="237571" y="1991946"/>
            <a:ext cx="3547269" cy="0"/>
          </a:xfrm>
          <a:prstGeom prst="line">
            <a:avLst/>
          </a:prstGeom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90717C6-B90E-6B87-8EB7-80AA76FBE28C}"/>
              </a:ext>
            </a:extLst>
          </p:cNvPr>
          <p:cNvCxnSpPr>
            <a:cxnSpLocks/>
          </p:cNvCxnSpPr>
          <p:nvPr/>
        </p:nvCxnSpPr>
        <p:spPr>
          <a:xfrm>
            <a:off x="533400" y="1991946"/>
            <a:ext cx="209550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D5B50005-D4E8-AF4C-095B-9D8040833B7F}"/>
              </a:ext>
            </a:extLst>
          </p:cNvPr>
          <p:cNvCxnSpPr>
            <a:cxnSpLocks/>
          </p:cNvCxnSpPr>
          <p:nvPr/>
        </p:nvCxnSpPr>
        <p:spPr>
          <a:xfrm>
            <a:off x="1273175" y="1991946"/>
            <a:ext cx="209550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8391789-3480-A0CF-3666-E444860B6809}"/>
              </a:ext>
            </a:extLst>
          </p:cNvPr>
          <p:cNvCxnSpPr>
            <a:cxnSpLocks/>
          </p:cNvCxnSpPr>
          <p:nvPr/>
        </p:nvCxnSpPr>
        <p:spPr>
          <a:xfrm>
            <a:off x="2012950" y="1991946"/>
            <a:ext cx="209550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75E6BA2-72F1-154A-25A0-FCEB971A803D}"/>
              </a:ext>
            </a:extLst>
          </p:cNvPr>
          <p:cNvCxnSpPr>
            <a:cxnSpLocks/>
          </p:cNvCxnSpPr>
          <p:nvPr/>
        </p:nvCxnSpPr>
        <p:spPr>
          <a:xfrm>
            <a:off x="2752725" y="1991946"/>
            <a:ext cx="209550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F4D0A6F-AD47-F53B-8B69-40FE85B21F14}"/>
              </a:ext>
            </a:extLst>
          </p:cNvPr>
          <p:cNvCxnSpPr>
            <a:cxnSpLocks/>
          </p:cNvCxnSpPr>
          <p:nvPr/>
        </p:nvCxnSpPr>
        <p:spPr>
          <a:xfrm>
            <a:off x="3492500" y="1991946"/>
            <a:ext cx="209550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D66F3B6-F26F-9ED0-BC76-F7E97D59B5E8}"/>
              </a:ext>
            </a:extLst>
          </p:cNvPr>
          <p:cNvCxnSpPr>
            <a:cxnSpLocks/>
          </p:cNvCxnSpPr>
          <p:nvPr/>
        </p:nvCxnSpPr>
        <p:spPr>
          <a:xfrm>
            <a:off x="533400" y="2403431"/>
            <a:ext cx="209550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3DC46766-C590-EC87-35B2-C5DA3DAA5A0E}"/>
              </a:ext>
            </a:extLst>
          </p:cNvPr>
          <p:cNvCxnSpPr>
            <a:cxnSpLocks/>
          </p:cNvCxnSpPr>
          <p:nvPr/>
        </p:nvCxnSpPr>
        <p:spPr>
          <a:xfrm>
            <a:off x="1273175" y="2403431"/>
            <a:ext cx="209550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FE934F50-2EB6-7346-71D3-8727B6D68E05}"/>
              </a:ext>
            </a:extLst>
          </p:cNvPr>
          <p:cNvCxnSpPr>
            <a:cxnSpLocks/>
          </p:cNvCxnSpPr>
          <p:nvPr/>
        </p:nvCxnSpPr>
        <p:spPr>
          <a:xfrm>
            <a:off x="2012950" y="2403431"/>
            <a:ext cx="209550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B46D1A9-FA86-0932-1285-F0B8E54990E9}"/>
              </a:ext>
            </a:extLst>
          </p:cNvPr>
          <p:cNvCxnSpPr>
            <a:cxnSpLocks/>
          </p:cNvCxnSpPr>
          <p:nvPr/>
        </p:nvCxnSpPr>
        <p:spPr>
          <a:xfrm>
            <a:off x="2752725" y="2403431"/>
            <a:ext cx="209550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F064E8D-AA67-215E-E912-7F90A6D29D9C}"/>
              </a:ext>
            </a:extLst>
          </p:cNvPr>
          <p:cNvCxnSpPr>
            <a:cxnSpLocks/>
          </p:cNvCxnSpPr>
          <p:nvPr/>
        </p:nvCxnSpPr>
        <p:spPr>
          <a:xfrm>
            <a:off x="3492500" y="2403431"/>
            <a:ext cx="209550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1093BF33-0FAB-0812-B858-606354908424}"/>
              </a:ext>
            </a:extLst>
          </p:cNvPr>
          <p:cNvCxnSpPr>
            <a:cxnSpLocks/>
          </p:cNvCxnSpPr>
          <p:nvPr/>
        </p:nvCxnSpPr>
        <p:spPr>
          <a:xfrm>
            <a:off x="533400" y="2815561"/>
            <a:ext cx="209550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D5BD16CF-6C56-1E6F-559F-860E2EC7AEE8}"/>
              </a:ext>
            </a:extLst>
          </p:cNvPr>
          <p:cNvCxnSpPr>
            <a:cxnSpLocks/>
          </p:cNvCxnSpPr>
          <p:nvPr/>
        </p:nvCxnSpPr>
        <p:spPr>
          <a:xfrm>
            <a:off x="1273175" y="2815561"/>
            <a:ext cx="209550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A5D926A-095C-1C7B-D2DE-0C7F905E4A0E}"/>
              </a:ext>
            </a:extLst>
          </p:cNvPr>
          <p:cNvCxnSpPr>
            <a:cxnSpLocks/>
          </p:cNvCxnSpPr>
          <p:nvPr/>
        </p:nvCxnSpPr>
        <p:spPr>
          <a:xfrm>
            <a:off x="2012950" y="2815561"/>
            <a:ext cx="209550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E95C25A5-916B-2EDD-69C9-989F4578A8D1}"/>
              </a:ext>
            </a:extLst>
          </p:cNvPr>
          <p:cNvCxnSpPr>
            <a:cxnSpLocks/>
          </p:cNvCxnSpPr>
          <p:nvPr/>
        </p:nvCxnSpPr>
        <p:spPr>
          <a:xfrm>
            <a:off x="2752725" y="2815561"/>
            <a:ext cx="209550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5405F1C3-48B6-1559-CC65-03DF3B15B3AB}"/>
              </a:ext>
            </a:extLst>
          </p:cNvPr>
          <p:cNvCxnSpPr>
            <a:cxnSpLocks/>
          </p:cNvCxnSpPr>
          <p:nvPr/>
        </p:nvCxnSpPr>
        <p:spPr>
          <a:xfrm>
            <a:off x="3492500" y="2815561"/>
            <a:ext cx="209550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C34964B0-BCE7-E271-1C4D-C692B3E74ABC}"/>
              </a:ext>
            </a:extLst>
          </p:cNvPr>
          <p:cNvCxnSpPr>
            <a:cxnSpLocks/>
          </p:cNvCxnSpPr>
          <p:nvPr/>
        </p:nvCxnSpPr>
        <p:spPr>
          <a:xfrm flipH="1">
            <a:off x="3293395" y="3635346"/>
            <a:ext cx="199105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5798CF75-2E15-9698-FCE3-25778D878ECD}"/>
              </a:ext>
            </a:extLst>
          </p:cNvPr>
          <p:cNvCxnSpPr>
            <a:cxnSpLocks/>
          </p:cNvCxnSpPr>
          <p:nvPr/>
        </p:nvCxnSpPr>
        <p:spPr>
          <a:xfrm flipH="1">
            <a:off x="2553620" y="3635346"/>
            <a:ext cx="199105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BC9BF3F5-AF76-ED08-2588-87945E9FC3E0}"/>
              </a:ext>
            </a:extLst>
          </p:cNvPr>
          <p:cNvCxnSpPr>
            <a:cxnSpLocks/>
          </p:cNvCxnSpPr>
          <p:nvPr/>
        </p:nvCxnSpPr>
        <p:spPr>
          <a:xfrm flipH="1">
            <a:off x="1813845" y="3635346"/>
            <a:ext cx="199105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9B1104C9-8737-8280-3BD0-E9AF79961D02}"/>
              </a:ext>
            </a:extLst>
          </p:cNvPr>
          <p:cNvCxnSpPr>
            <a:cxnSpLocks/>
          </p:cNvCxnSpPr>
          <p:nvPr/>
        </p:nvCxnSpPr>
        <p:spPr>
          <a:xfrm flipH="1">
            <a:off x="1074070" y="3635346"/>
            <a:ext cx="199105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E1A50629-52A7-7BBE-2D85-F68E01587A0C}"/>
              </a:ext>
            </a:extLst>
          </p:cNvPr>
          <p:cNvCxnSpPr>
            <a:cxnSpLocks/>
          </p:cNvCxnSpPr>
          <p:nvPr/>
        </p:nvCxnSpPr>
        <p:spPr>
          <a:xfrm flipH="1">
            <a:off x="334295" y="3903209"/>
            <a:ext cx="199105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F214DCD7-9E18-C04E-B758-B6DFE685B262}"/>
              </a:ext>
            </a:extLst>
          </p:cNvPr>
          <p:cNvCxnSpPr>
            <a:cxnSpLocks/>
          </p:cNvCxnSpPr>
          <p:nvPr/>
        </p:nvCxnSpPr>
        <p:spPr>
          <a:xfrm flipH="1">
            <a:off x="3293395" y="4047461"/>
            <a:ext cx="199105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6B4D77D4-A8BC-29CD-509B-F52DD7CB1683}"/>
              </a:ext>
            </a:extLst>
          </p:cNvPr>
          <p:cNvCxnSpPr>
            <a:cxnSpLocks/>
          </p:cNvCxnSpPr>
          <p:nvPr/>
        </p:nvCxnSpPr>
        <p:spPr>
          <a:xfrm flipH="1">
            <a:off x="2553620" y="4047461"/>
            <a:ext cx="199105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221C719B-7104-0C9F-4EE6-A8B0538431C6}"/>
              </a:ext>
            </a:extLst>
          </p:cNvPr>
          <p:cNvCxnSpPr>
            <a:cxnSpLocks/>
          </p:cNvCxnSpPr>
          <p:nvPr/>
        </p:nvCxnSpPr>
        <p:spPr>
          <a:xfrm flipH="1">
            <a:off x="1813845" y="4047461"/>
            <a:ext cx="199105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A1CE8D65-7551-BD74-E928-4C23117EE4E4}"/>
              </a:ext>
            </a:extLst>
          </p:cNvPr>
          <p:cNvCxnSpPr>
            <a:cxnSpLocks/>
          </p:cNvCxnSpPr>
          <p:nvPr/>
        </p:nvCxnSpPr>
        <p:spPr>
          <a:xfrm flipH="1">
            <a:off x="1074070" y="4047461"/>
            <a:ext cx="199105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5ACCE251-0699-2FD8-3315-52890A864BA0}"/>
              </a:ext>
            </a:extLst>
          </p:cNvPr>
          <p:cNvCxnSpPr>
            <a:cxnSpLocks/>
          </p:cNvCxnSpPr>
          <p:nvPr/>
        </p:nvCxnSpPr>
        <p:spPr>
          <a:xfrm flipH="1">
            <a:off x="334295" y="4315324"/>
            <a:ext cx="199105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E535C8FF-8489-25E4-8811-F80CBFEBC7CE}"/>
              </a:ext>
            </a:extLst>
          </p:cNvPr>
          <p:cNvCxnSpPr>
            <a:cxnSpLocks/>
          </p:cNvCxnSpPr>
          <p:nvPr/>
        </p:nvCxnSpPr>
        <p:spPr>
          <a:xfrm flipH="1">
            <a:off x="3298617" y="4463386"/>
            <a:ext cx="199105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D586FB9E-BDC9-7E01-0DDF-8657B22EFFB7}"/>
              </a:ext>
            </a:extLst>
          </p:cNvPr>
          <p:cNvCxnSpPr>
            <a:cxnSpLocks/>
          </p:cNvCxnSpPr>
          <p:nvPr/>
        </p:nvCxnSpPr>
        <p:spPr>
          <a:xfrm flipH="1">
            <a:off x="2558842" y="4463386"/>
            <a:ext cx="199105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D580BC64-1DD1-5755-5861-768B26B1C386}"/>
              </a:ext>
            </a:extLst>
          </p:cNvPr>
          <p:cNvCxnSpPr>
            <a:cxnSpLocks/>
          </p:cNvCxnSpPr>
          <p:nvPr/>
        </p:nvCxnSpPr>
        <p:spPr>
          <a:xfrm flipH="1">
            <a:off x="1819067" y="4463386"/>
            <a:ext cx="199105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53735D00-C487-5347-F0BC-6ECCF9B37775}"/>
              </a:ext>
            </a:extLst>
          </p:cNvPr>
          <p:cNvCxnSpPr>
            <a:cxnSpLocks/>
          </p:cNvCxnSpPr>
          <p:nvPr/>
        </p:nvCxnSpPr>
        <p:spPr>
          <a:xfrm flipH="1">
            <a:off x="1079292" y="4463386"/>
            <a:ext cx="199105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B77F4BBB-6486-4123-CEAC-ECD58689398C}"/>
              </a:ext>
            </a:extLst>
          </p:cNvPr>
          <p:cNvCxnSpPr>
            <a:cxnSpLocks/>
          </p:cNvCxnSpPr>
          <p:nvPr/>
        </p:nvCxnSpPr>
        <p:spPr>
          <a:xfrm flipH="1">
            <a:off x="339517" y="4731249"/>
            <a:ext cx="199105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>
            <a:extLst>
              <a:ext uri="{FF2B5EF4-FFF2-40B4-BE49-F238E27FC236}">
                <a16:creationId xmlns:a16="http://schemas.microsoft.com/office/drawing/2014/main" id="{E008318D-BC87-CD82-445F-A3B5D355FF77}"/>
              </a:ext>
            </a:extLst>
          </p:cNvPr>
          <p:cNvSpPr txBox="1"/>
          <p:nvPr/>
        </p:nvSpPr>
        <p:spPr>
          <a:xfrm>
            <a:off x="10272087" y="244914"/>
            <a:ext cx="1053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Lagrangian</a:t>
            </a:r>
          </a:p>
          <a:p>
            <a:pPr algn="ctr"/>
            <a:r>
              <a:rPr lang="en-US" sz="1400" dirty="0"/>
              <a:t>Systems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26DA1FA2-4823-185D-2F9A-1F155AE55DE2}"/>
              </a:ext>
            </a:extLst>
          </p:cNvPr>
          <p:cNvSpPr txBox="1"/>
          <p:nvPr/>
        </p:nvSpPr>
        <p:spPr>
          <a:xfrm>
            <a:off x="6029808" y="2233117"/>
            <a:ext cx="6248021" cy="878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i="0" dirty="0">
                <a:latin typeface="+mj-lt"/>
                <a:ea typeface="Cambria Math" panose="02040503050406030204" pitchFamily="18" charset="0"/>
              </a:rPr>
              <a:t>For the photon as a particle, </a:t>
            </a:r>
            <a:r>
              <a:rPr lang="en-US" b="0" i="0" dirty="0">
                <a:latin typeface="+mj-lt"/>
                <a:ea typeface="Cambria Math" panose="02040503050406030204" pitchFamily="18" charset="0"/>
              </a:rPr>
              <a:t>acceleration is always an explicit function of position and momentum, not position and velocity</a:t>
            </a:r>
            <a:endParaRPr lang="en-US" b="0" dirty="0">
              <a:latin typeface="+mj-lt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828F822-05DD-A3F4-9C1E-EADF2ABF465B}"/>
                  </a:ext>
                </a:extLst>
              </p:cNvPr>
              <p:cNvSpPr txBox="1"/>
              <p:nvPr/>
            </p:nvSpPr>
            <p:spPr>
              <a:xfrm>
                <a:off x="752274" y="-36235"/>
                <a:ext cx="9108140" cy="1766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dirty="0"/>
                  <a:t>If we treat the photon as a classical particle we get:</a:t>
                </a:r>
                <a:endParaRPr lang="en-US" sz="2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=ℏ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ℏ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m:rPr>
                        <m:nor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 </m:t>
                    </m:r>
                  </m:oMath>
                </a14:m>
                <a:endParaRPr lang="en-US" sz="28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828F822-05DD-A3F4-9C1E-EADF2ABF4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274" y="-36235"/>
                <a:ext cx="9108140" cy="1766894"/>
              </a:xfrm>
              <a:prstGeom prst="rect">
                <a:avLst/>
              </a:prstGeom>
              <a:blipFill>
                <a:blip r:embed="rId9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A7A6D3E-FCA9-8DA0-94BE-32247B2FFB84}"/>
              </a:ext>
            </a:extLst>
          </p:cNvPr>
          <p:cNvSpPr txBox="1"/>
          <p:nvPr/>
        </p:nvSpPr>
        <p:spPr>
          <a:xfrm>
            <a:off x="1173622" y="5555685"/>
            <a:ext cx="8091040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Insight: Not all Hamiltonian systems are Newtonian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E96D8488-E730-3C62-2D6C-B116AF09CED6}"/>
              </a:ext>
            </a:extLst>
          </p:cNvPr>
          <p:cNvSpPr/>
          <p:nvPr/>
        </p:nvSpPr>
        <p:spPr>
          <a:xfrm>
            <a:off x="10798696" y="737896"/>
            <a:ext cx="1148292" cy="1164160"/>
          </a:xfrm>
          <a:custGeom>
            <a:avLst/>
            <a:gdLst>
              <a:gd name="connsiteX0" fmla="*/ 659232 w 1148292"/>
              <a:gd name="connsiteY0" fmla="*/ 0 h 1164160"/>
              <a:gd name="connsiteX1" fmla="*/ 744083 w 1148292"/>
              <a:gd name="connsiteY1" fmla="*/ 23623 h 1164160"/>
              <a:gd name="connsiteX2" fmla="*/ 1148292 w 1148292"/>
              <a:gd name="connsiteY2" fmla="*/ 570568 h 1164160"/>
              <a:gd name="connsiteX3" fmla="*/ 486473 w 1148292"/>
              <a:gd name="connsiteY3" fmla="*/ 1164160 h 1164160"/>
              <a:gd name="connsiteX4" fmla="*/ 18496 w 1148292"/>
              <a:gd name="connsiteY4" fmla="*/ 990301 h 1164160"/>
              <a:gd name="connsiteX5" fmla="*/ 0 w 1148292"/>
              <a:gd name="connsiteY5" fmla="*/ 970195 h 1164160"/>
              <a:gd name="connsiteX6" fmla="*/ 62319 w 1148292"/>
              <a:gd name="connsiteY6" fmla="*/ 902451 h 1164160"/>
              <a:gd name="connsiteX7" fmla="*/ 175347 w 1148292"/>
              <a:gd name="connsiteY7" fmla="*/ 570568 h 1164160"/>
              <a:gd name="connsiteX8" fmla="*/ 172759 w 1148292"/>
              <a:gd name="connsiteY8" fmla="*/ 547546 h 1164160"/>
              <a:gd name="connsiteX9" fmla="*/ 257611 w 1148292"/>
              <a:gd name="connsiteY9" fmla="*/ 523922 h 1164160"/>
              <a:gd name="connsiteX10" fmla="*/ 648374 w 1148292"/>
              <a:gd name="connsiteY10" fmla="*/ 96607 h 1164160"/>
              <a:gd name="connsiteX11" fmla="*/ 659232 w 1148292"/>
              <a:gd name="connsiteY11" fmla="*/ 0 h 1164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48292" h="1164160">
                <a:moveTo>
                  <a:pt x="659232" y="0"/>
                </a:moveTo>
                <a:lnTo>
                  <a:pt x="744083" y="23623"/>
                </a:lnTo>
                <a:cubicBezTo>
                  <a:pt x="981620" y="113735"/>
                  <a:pt x="1148292" y="324694"/>
                  <a:pt x="1148292" y="570568"/>
                </a:cubicBezTo>
                <a:cubicBezTo>
                  <a:pt x="1148292" y="898400"/>
                  <a:pt x="851986" y="1164160"/>
                  <a:pt x="486473" y="1164160"/>
                </a:cubicBezTo>
                <a:cubicBezTo>
                  <a:pt x="303716" y="1164160"/>
                  <a:pt x="138262" y="1097720"/>
                  <a:pt x="18496" y="990301"/>
                </a:cubicBezTo>
                <a:lnTo>
                  <a:pt x="0" y="970195"/>
                </a:lnTo>
                <a:lnTo>
                  <a:pt x="62319" y="902451"/>
                </a:lnTo>
                <a:cubicBezTo>
                  <a:pt x="133679" y="807713"/>
                  <a:pt x="175347" y="693505"/>
                  <a:pt x="175347" y="570568"/>
                </a:cubicBezTo>
                <a:lnTo>
                  <a:pt x="172759" y="547546"/>
                </a:lnTo>
                <a:lnTo>
                  <a:pt x="257611" y="523922"/>
                </a:lnTo>
                <a:cubicBezTo>
                  <a:pt x="455558" y="448828"/>
                  <a:pt x="604294" y="289814"/>
                  <a:pt x="648374" y="96607"/>
                </a:cubicBezTo>
                <a:lnTo>
                  <a:pt x="659232" y="0"/>
                </a:lnTo>
                <a:close/>
              </a:path>
            </a:pathLst>
          </a:cu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73413A-10E5-9711-3898-9C155DF0D657}"/>
              </a:ext>
            </a:extLst>
          </p:cNvPr>
          <p:cNvSpPr txBox="1"/>
          <p:nvPr/>
        </p:nvSpPr>
        <p:spPr>
          <a:xfrm>
            <a:off x="10850584" y="1203177"/>
            <a:ext cx="1212148" cy="586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Hamiltonian</a:t>
            </a:r>
          </a:p>
          <a:p>
            <a:pPr algn="ctr"/>
            <a:r>
              <a:rPr lang="en-US" sz="1400" dirty="0"/>
              <a:t>Systems</a:t>
            </a:r>
          </a:p>
        </p:txBody>
      </p:sp>
    </p:spTree>
    <p:extLst>
      <p:ext uri="{BB962C8B-B14F-4D97-AF65-F5344CB8AC3E}">
        <p14:creationId xmlns:p14="http://schemas.microsoft.com/office/powerpoint/2010/main" val="10597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 41">
            <a:extLst>
              <a:ext uri="{FF2B5EF4-FFF2-40B4-BE49-F238E27FC236}">
                <a16:creationId xmlns:a16="http://schemas.microsoft.com/office/drawing/2014/main" id="{69A1756F-0D48-0875-553F-E079C39EED32}"/>
              </a:ext>
            </a:extLst>
          </p:cNvPr>
          <p:cNvSpPr/>
          <p:nvPr/>
        </p:nvSpPr>
        <p:spPr>
          <a:xfrm rot="10545867">
            <a:off x="472053" y="3212605"/>
            <a:ext cx="1975769" cy="1343248"/>
          </a:xfrm>
          <a:custGeom>
            <a:avLst/>
            <a:gdLst>
              <a:gd name="connsiteX0" fmla="*/ 2035175 w 2035175"/>
              <a:gd name="connsiteY0" fmla="*/ 0 h 981075"/>
              <a:gd name="connsiteX1" fmla="*/ 0 w 2035175"/>
              <a:gd name="connsiteY1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288925 w 2035175"/>
              <a:gd name="connsiteY3" fmla="*/ 552450 h 981075"/>
              <a:gd name="connsiteX4" fmla="*/ 0 w 2035175"/>
              <a:gd name="connsiteY4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1038225 w 2035175"/>
              <a:gd name="connsiteY2" fmla="*/ 123825 h 981075"/>
              <a:gd name="connsiteX3" fmla="*/ 692150 w 2035175"/>
              <a:gd name="connsiteY3" fmla="*/ 247650 h 981075"/>
              <a:gd name="connsiteX4" fmla="*/ 288925 w 2035175"/>
              <a:gd name="connsiteY4" fmla="*/ 552450 h 981075"/>
              <a:gd name="connsiteX5" fmla="*/ 0 w 2035175"/>
              <a:gd name="connsiteY5" fmla="*/ 981075 h 981075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0 w 2047875"/>
              <a:gd name="connsiteY5" fmla="*/ 971550 h 971550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117475 w 2047875"/>
              <a:gd name="connsiteY5" fmla="*/ 777875 h 971550"/>
              <a:gd name="connsiteX6" fmla="*/ 0 w 2047875"/>
              <a:gd name="connsiteY6" fmla="*/ 971550 h 9715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14300 w 2044700"/>
              <a:gd name="connsiteY5" fmla="*/ 777875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536574 w 2044700"/>
              <a:gd name="connsiteY4" fmla="*/ 342900 h 996950"/>
              <a:gd name="connsiteX5" fmla="*/ 298450 w 2044700"/>
              <a:gd name="connsiteY5" fmla="*/ 552450 h 996950"/>
              <a:gd name="connsiteX6" fmla="*/ 127000 w 2044700"/>
              <a:gd name="connsiteY6" fmla="*/ 781050 h 996950"/>
              <a:gd name="connsiteX7" fmla="*/ 0 w 2044700"/>
              <a:gd name="connsiteY7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200024 w 2044700"/>
              <a:gd name="connsiteY7" fmla="*/ 673100 h 996950"/>
              <a:gd name="connsiteX8" fmla="*/ 127000 w 2044700"/>
              <a:gd name="connsiteY8" fmla="*/ 781050 h 996950"/>
              <a:gd name="connsiteX9" fmla="*/ 0 w 2044700"/>
              <a:gd name="connsiteY9" fmla="*/ 996950 h 9969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396874 w 2032000"/>
              <a:gd name="connsiteY6" fmla="*/ 434976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403224 w 2032000"/>
              <a:gd name="connsiteY6" fmla="*/ 438151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714499 w 2032000"/>
              <a:gd name="connsiteY1" fmla="*/ 25401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32000 w 2032000"/>
              <a:gd name="connsiteY0" fmla="*/ 0 h 987425"/>
              <a:gd name="connsiteX1" fmla="*/ 1717674 w 2032000"/>
              <a:gd name="connsiteY1" fmla="*/ 15876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28825 w 2028825"/>
              <a:gd name="connsiteY0" fmla="*/ 0 h 987425"/>
              <a:gd name="connsiteX1" fmla="*/ 1714499 w 2028825"/>
              <a:gd name="connsiteY1" fmla="*/ 15876 h 987425"/>
              <a:gd name="connsiteX2" fmla="*/ 1381125 w 2028825"/>
              <a:gd name="connsiteY2" fmla="*/ 50800 h 987425"/>
              <a:gd name="connsiteX3" fmla="*/ 1028700 w 2028825"/>
              <a:gd name="connsiteY3" fmla="*/ 117475 h 987425"/>
              <a:gd name="connsiteX4" fmla="*/ 844549 w 2028825"/>
              <a:gd name="connsiteY4" fmla="*/ 174625 h 987425"/>
              <a:gd name="connsiteX5" fmla="*/ 685800 w 2028825"/>
              <a:gd name="connsiteY5" fmla="*/ 247650 h 987425"/>
              <a:gd name="connsiteX6" fmla="*/ 520699 w 2028825"/>
              <a:gd name="connsiteY6" fmla="*/ 342900 h 987425"/>
              <a:gd name="connsiteX7" fmla="*/ 400049 w 2028825"/>
              <a:gd name="connsiteY7" fmla="*/ 438151 h 987425"/>
              <a:gd name="connsiteX8" fmla="*/ 282575 w 2028825"/>
              <a:gd name="connsiteY8" fmla="*/ 552450 h 987425"/>
              <a:gd name="connsiteX9" fmla="*/ 184149 w 2028825"/>
              <a:gd name="connsiteY9" fmla="*/ 673100 h 987425"/>
              <a:gd name="connsiteX10" fmla="*/ 111125 w 2028825"/>
              <a:gd name="connsiteY10" fmla="*/ 781050 h 987425"/>
              <a:gd name="connsiteX11" fmla="*/ 0 w 2028825"/>
              <a:gd name="connsiteY11" fmla="*/ 987425 h 987425"/>
              <a:gd name="connsiteX0" fmla="*/ 2035175 w 2035175"/>
              <a:gd name="connsiteY0" fmla="*/ 0 h 977900"/>
              <a:gd name="connsiteX1" fmla="*/ 1720849 w 2035175"/>
              <a:gd name="connsiteY1" fmla="*/ 15876 h 977900"/>
              <a:gd name="connsiteX2" fmla="*/ 1387475 w 2035175"/>
              <a:gd name="connsiteY2" fmla="*/ 50800 h 977900"/>
              <a:gd name="connsiteX3" fmla="*/ 1035050 w 2035175"/>
              <a:gd name="connsiteY3" fmla="*/ 117475 h 977900"/>
              <a:gd name="connsiteX4" fmla="*/ 850899 w 2035175"/>
              <a:gd name="connsiteY4" fmla="*/ 174625 h 977900"/>
              <a:gd name="connsiteX5" fmla="*/ 692150 w 2035175"/>
              <a:gd name="connsiteY5" fmla="*/ 247650 h 977900"/>
              <a:gd name="connsiteX6" fmla="*/ 527049 w 2035175"/>
              <a:gd name="connsiteY6" fmla="*/ 342900 h 977900"/>
              <a:gd name="connsiteX7" fmla="*/ 406399 w 2035175"/>
              <a:gd name="connsiteY7" fmla="*/ 438151 h 977900"/>
              <a:gd name="connsiteX8" fmla="*/ 288925 w 2035175"/>
              <a:gd name="connsiteY8" fmla="*/ 552450 h 977900"/>
              <a:gd name="connsiteX9" fmla="*/ 190499 w 2035175"/>
              <a:gd name="connsiteY9" fmla="*/ 673100 h 977900"/>
              <a:gd name="connsiteX10" fmla="*/ 117475 w 2035175"/>
              <a:gd name="connsiteY10" fmla="*/ 781050 h 977900"/>
              <a:gd name="connsiteX11" fmla="*/ 0 w 2035175"/>
              <a:gd name="connsiteY11" fmla="*/ 977900 h 977900"/>
              <a:gd name="connsiteX0" fmla="*/ 2025650 w 2025650"/>
              <a:gd name="connsiteY0" fmla="*/ 0 h 984250"/>
              <a:gd name="connsiteX1" fmla="*/ 1711324 w 2025650"/>
              <a:gd name="connsiteY1" fmla="*/ 15876 h 984250"/>
              <a:gd name="connsiteX2" fmla="*/ 1377950 w 2025650"/>
              <a:gd name="connsiteY2" fmla="*/ 50800 h 984250"/>
              <a:gd name="connsiteX3" fmla="*/ 1025525 w 2025650"/>
              <a:gd name="connsiteY3" fmla="*/ 117475 h 984250"/>
              <a:gd name="connsiteX4" fmla="*/ 841374 w 2025650"/>
              <a:gd name="connsiteY4" fmla="*/ 174625 h 984250"/>
              <a:gd name="connsiteX5" fmla="*/ 682625 w 2025650"/>
              <a:gd name="connsiteY5" fmla="*/ 247650 h 984250"/>
              <a:gd name="connsiteX6" fmla="*/ 517524 w 2025650"/>
              <a:gd name="connsiteY6" fmla="*/ 342900 h 984250"/>
              <a:gd name="connsiteX7" fmla="*/ 396874 w 2025650"/>
              <a:gd name="connsiteY7" fmla="*/ 438151 h 984250"/>
              <a:gd name="connsiteX8" fmla="*/ 279400 w 2025650"/>
              <a:gd name="connsiteY8" fmla="*/ 552450 h 984250"/>
              <a:gd name="connsiteX9" fmla="*/ 180974 w 2025650"/>
              <a:gd name="connsiteY9" fmla="*/ 673100 h 984250"/>
              <a:gd name="connsiteX10" fmla="*/ 107950 w 2025650"/>
              <a:gd name="connsiteY10" fmla="*/ 781050 h 984250"/>
              <a:gd name="connsiteX11" fmla="*/ 0 w 2025650"/>
              <a:gd name="connsiteY11" fmla="*/ 984250 h 984250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93674 w 2032000"/>
              <a:gd name="connsiteY9" fmla="*/ 67945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20650 w 2032000"/>
              <a:gd name="connsiteY10" fmla="*/ 79057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747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81075"/>
              <a:gd name="connsiteX1" fmla="*/ 1720849 w 2032000"/>
              <a:gd name="connsiteY1" fmla="*/ 25401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384300 w 2032000"/>
              <a:gd name="connsiteY2" fmla="*/ 41275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476375 w 2032000"/>
              <a:gd name="connsiteY2" fmla="*/ 38100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2058126 w 2058126"/>
              <a:gd name="connsiteY0" fmla="*/ 0 h 971550"/>
              <a:gd name="connsiteX1" fmla="*/ 1720849 w 2058126"/>
              <a:gd name="connsiteY1" fmla="*/ 15876 h 971550"/>
              <a:gd name="connsiteX2" fmla="*/ 1476375 w 2058126"/>
              <a:gd name="connsiteY2" fmla="*/ 38100 h 971550"/>
              <a:gd name="connsiteX3" fmla="*/ 1228724 w 2058126"/>
              <a:gd name="connsiteY3" fmla="*/ 69852 h 971550"/>
              <a:gd name="connsiteX4" fmla="*/ 1031875 w 2058126"/>
              <a:gd name="connsiteY4" fmla="*/ 107950 h 971550"/>
              <a:gd name="connsiteX5" fmla="*/ 847724 w 2058126"/>
              <a:gd name="connsiteY5" fmla="*/ 165100 h 971550"/>
              <a:gd name="connsiteX6" fmla="*/ 688975 w 2058126"/>
              <a:gd name="connsiteY6" fmla="*/ 238125 h 971550"/>
              <a:gd name="connsiteX7" fmla="*/ 523874 w 2058126"/>
              <a:gd name="connsiteY7" fmla="*/ 333375 h 971550"/>
              <a:gd name="connsiteX8" fmla="*/ 403224 w 2058126"/>
              <a:gd name="connsiteY8" fmla="*/ 428626 h 971550"/>
              <a:gd name="connsiteX9" fmla="*/ 285750 w 2058126"/>
              <a:gd name="connsiteY9" fmla="*/ 542925 h 971550"/>
              <a:gd name="connsiteX10" fmla="*/ 187324 w 2058126"/>
              <a:gd name="connsiteY10" fmla="*/ 663575 h 971550"/>
              <a:gd name="connsiteX11" fmla="*/ 111125 w 2058126"/>
              <a:gd name="connsiteY11" fmla="*/ 774700 h 971550"/>
              <a:gd name="connsiteX12" fmla="*/ 0 w 2058126"/>
              <a:gd name="connsiteY12" fmla="*/ 971550 h 971550"/>
              <a:gd name="connsiteX0" fmla="*/ 2051776 w 2051776"/>
              <a:gd name="connsiteY0" fmla="*/ 0 h 965200"/>
              <a:gd name="connsiteX1" fmla="*/ 1720849 w 2051776"/>
              <a:gd name="connsiteY1" fmla="*/ 9526 h 965200"/>
              <a:gd name="connsiteX2" fmla="*/ 1476375 w 2051776"/>
              <a:gd name="connsiteY2" fmla="*/ 31750 h 965200"/>
              <a:gd name="connsiteX3" fmla="*/ 1228724 w 2051776"/>
              <a:gd name="connsiteY3" fmla="*/ 63502 h 965200"/>
              <a:gd name="connsiteX4" fmla="*/ 1031875 w 2051776"/>
              <a:gd name="connsiteY4" fmla="*/ 101600 h 965200"/>
              <a:gd name="connsiteX5" fmla="*/ 847724 w 2051776"/>
              <a:gd name="connsiteY5" fmla="*/ 158750 h 965200"/>
              <a:gd name="connsiteX6" fmla="*/ 688975 w 2051776"/>
              <a:gd name="connsiteY6" fmla="*/ 231775 h 965200"/>
              <a:gd name="connsiteX7" fmla="*/ 523874 w 2051776"/>
              <a:gd name="connsiteY7" fmla="*/ 327025 h 965200"/>
              <a:gd name="connsiteX8" fmla="*/ 403224 w 2051776"/>
              <a:gd name="connsiteY8" fmla="*/ 422276 h 965200"/>
              <a:gd name="connsiteX9" fmla="*/ 285750 w 2051776"/>
              <a:gd name="connsiteY9" fmla="*/ 536575 h 965200"/>
              <a:gd name="connsiteX10" fmla="*/ 187324 w 2051776"/>
              <a:gd name="connsiteY10" fmla="*/ 657225 h 965200"/>
              <a:gd name="connsiteX11" fmla="*/ 111125 w 2051776"/>
              <a:gd name="connsiteY11" fmla="*/ 768350 h 965200"/>
              <a:gd name="connsiteX12" fmla="*/ 0 w 2051776"/>
              <a:gd name="connsiteY12" fmla="*/ 965200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51776" h="965200">
                <a:moveTo>
                  <a:pt x="2051776" y="0"/>
                </a:moveTo>
                <a:cubicBezTo>
                  <a:pt x="1997272" y="2646"/>
                  <a:pt x="1828799" y="1059"/>
                  <a:pt x="1720849" y="9526"/>
                </a:cubicBezTo>
                <a:lnTo>
                  <a:pt x="1476375" y="31750"/>
                </a:lnTo>
                <a:cubicBezTo>
                  <a:pt x="1394354" y="40217"/>
                  <a:pt x="1287461" y="52390"/>
                  <a:pt x="1228724" y="63502"/>
                </a:cubicBezTo>
                <a:cubicBezTo>
                  <a:pt x="1169987" y="74614"/>
                  <a:pt x="1094846" y="83609"/>
                  <a:pt x="1031875" y="101600"/>
                </a:cubicBezTo>
                <a:cubicBezTo>
                  <a:pt x="942446" y="124354"/>
                  <a:pt x="905403" y="138113"/>
                  <a:pt x="847724" y="158750"/>
                </a:cubicBezTo>
                <a:cubicBezTo>
                  <a:pt x="790045" y="179387"/>
                  <a:pt x="742950" y="205846"/>
                  <a:pt x="688975" y="231775"/>
                </a:cubicBezTo>
                <a:cubicBezTo>
                  <a:pt x="635000" y="257704"/>
                  <a:pt x="572028" y="293687"/>
                  <a:pt x="523874" y="327025"/>
                </a:cubicBezTo>
                <a:cubicBezTo>
                  <a:pt x="475720" y="360363"/>
                  <a:pt x="442911" y="387351"/>
                  <a:pt x="403224" y="422276"/>
                </a:cubicBezTo>
                <a:cubicBezTo>
                  <a:pt x="363537" y="457201"/>
                  <a:pt x="321204" y="499004"/>
                  <a:pt x="285750" y="536575"/>
                </a:cubicBezTo>
                <a:cubicBezTo>
                  <a:pt x="250296" y="574146"/>
                  <a:pt x="215899" y="619125"/>
                  <a:pt x="187324" y="657225"/>
                </a:cubicBezTo>
                <a:cubicBezTo>
                  <a:pt x="158749" y="695325"/>
                  <a:pt x="146050" y="713317"/>
                  <a:pt x="111125" y="768350"/>
                </a:cubicBezTo>
                <a:cubicBezTo>
                  <a:pt x="60854" y="838200"/>
                  <a:pt x="48154" y="868892"/>
                  <a:pt x="0" y="965200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B3EC9D-7C84-B492-A12B-5FD0CC695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617770-A87C-E82B-2068-8D66F8BD1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B5E2408-0219-A926-A112-AD4B764A3BDE}"/>
                  </a:ext>
                </a:extLst>
              </p:cNvPr>
              <p:cNvSpPr txBox="1"/>
              <p:nvPr/>
            </p:nvSpPr>
            <p:spPr>
              <a:xfrm>
                <a:off x="794104" y="222402"/>
                <a:ext cx="9290886" cy="19368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2000" dirty="0"/>
                  <a:t>If we are given the Lagrangian we can define the conjugate momentum: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and the Hamiltonian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sz="2000" dirty="0"/>
              </a:p>
              <a:p>
                <a:pPr algn="ctr">
                  <a:lnSpc>
                    <a:spcPct val="150000"/>
                  </a:lnSpc>
                </a:pPr>
                <a:r>
                  <a:rPr lang="en-US" sz="2000" dirty="0"/>
                  <a:t>If we are given the Hamiltonian we can define the Lagrangian: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sz="2000" dirty="0"/>
              </a:p>
              <a:p>
                <a:pPr>
                  <a:lnSpc>
                    <a:spcPct val="150000"/>
                  </a:lnSpc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B5E2408-0219-A926-A112-AD4B764A3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104" y="222402"/>
                <a:ext cx="9290886" cy="1936877"/>
              </a:xfrm>
              <a:prstGeom prst="rect">
                <a:avLst/>
              </a:prstGeom>
              <a:blipFill>
                <a:blip r:embed="rId3"/>
                <a:stretch>
                  <a:fillRect r="-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386DFBA-3076-7BC6-3CEF-11B394F26AD3}"/>
                  </a:ext>
                </a:extLst>
              </p:cNvPr>
              <p:cNvSpPr txBox="1"/>
              <p:nvPr/>
            </p:nvSpPr>
            <p:spPr>
              <a:xfrm>
                <a:off x="4823791" y="2068815"/>
                <a:ext cx="7427467" cy="2161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sub>
                          </m:sSub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algn="ctr">
                  <a:lnSpc>
                    <a:spcPct val="150000"/>
                  </a:lnSpc>
                </a:pPr>
                <a:r>
                  <a:rPr lang="en-US" sz="2000" dirty="0"/>
                  <a:t>Thus: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0≠|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|=|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000" dirty="0"/>
                  <a:t> which means that we must be able to express momentum in terms of position and velocity, the condition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2000" dirty="0"/>
                  <a:t>for kinematic equivalence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386DFBA-3076-7BC6-3CEF-11B394F26A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791" y="2068815"/>
                <a:ext cx="7427467" cy="2161297"/>
              </a:xfrm>
              <a:prstGeom prst="rect">
                <a:avLst/>
              </a:prstGeom>
              <a:blipFill>
                <a:blip r:embed="rId4"/>
                <a:stretch>
                  <a:fillRect r="-341" b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087E7CF-22B5-0420-BB37-8CD75D7E6FB5}"/>
                  </a:ext>
                </a:extLst>
              </p:cNvPr>
              <p:cNvSpPr txBox="1"/>
              <p:nvPr/>
            </p:nvSpPr>
            <p:spPr>
              <a:xfrm>
                <a:off x="1827786" y="4955945"/>
                <a:ext cx="794979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dirty="0"/>
                        <m:t>Thus</m:t>
                      </m:r>
                      <m:r>
                        <m:rPr>
                          <m:nor/>
                        </m:rPr>
                        <a:rPr lang="en-US" sz="2800" dirty="0"/>
                        <m:t>, </m:t>
                      </m:r>
                      <m:r>
                        <m:rPr>
                          <m:nor/>
                        </m:rPr>
                        <a:rPr lang="en-US" sz="2800"/>
                        <m:t>Lagrangian</m:t>
                      </m:r>
                      <m:r>
                        <m:rPr>
                          <m:nor/>
                        </m:rPr>
                        <a:rPr lang="en-US" sz="2800" dirty="0"/>
                        <m:t> </m:t>
                      </m:r>
                      <m:r>
                        <m:rPr>
                          <m:nor/>
                        </m:rPr>
                        <a:rPr lang="en-US" sz="2800" dirty="0"/>
                        <m:t>systems</m:t>
                      </m:r>
                      <m:r>
                        <m:rPr>
                          <m:nor/>
                        </m:rPr>
                        <a:rPr lang="en-US" sz="2800" dirty="0"/>
                        <m:t> </m:t>
                      </m:r>
                      <m:r>
                        <m:rPr>
                          <m:nor/>
                        </m:rPr>
                        <a:rPr lang="en-US" sz="2800" dirty="0"/>
                        <m:t>are</m:t>
                      </m:r>
                      <m:r>
                        <m:rPr>
                          <m:nor/>
                        </m:rPr>
                        <a:rPr lang="en-US" sz="2800" dirty="0"/>
                        <m:t> </m:t>
                      </m:r>
                      <m:r>
                        <m:rPr>
                          <m:nor/>
                        </m:rPr>
                        <a:rPr lang="en-US" sz="2800" dirty="0"/>
                        <m:t>the</m:t>
                      </m:r>
                      <m:r>
                        <m:rPr>
                          <m:nor/>
                        </m:rPr>
                        <a:rPr lang="en-US" sz="2800" dirty="0"/>
                        <m:t> </m:t>
                      </m:r>
                      <m:r>
                        <m:rPr>
                          <m:nor/>
                        </m:rPr>
                        <a:rPr lang="en-US" sz="2800" dirty="0"/>
                        <m:t>one</m:t>
                      </m:r>
                      <m:r>
                        <m:rPr>
                          <m:nor/>
                        </m:rPr>
                        <a:rPr lang="en-US" sz="2800" dirty="0"/>
                        <m:t> </m:t>
                      </m:r>
                      <m:r>
                        <m:rPr>
                          <m:nor/>
                        </m:rPr>
                        <a:rPr lang="en-US" sz="2800" dirty="0"/>
                        <m:t>for</m:t>
                      </m:r>
                      <m:r>
                        <m:rPr>
                          <m:nor/>
                        </m:rPr>
                        <a:rPr lang="en-US" sz="2800" dirty="0"/>
                        <m:t> </m:t>
                      </m:r>
                      <m:r>
                        <m:rPr>
                          <m:nor/>
                        </m:rPr>
                        <a:rPr lang="en-US" sz="2800" dirty="0"/>
                        <m:t>which</m:t>
                      </m:r>
                      <m:r>
                        <m:rPr>
                          <m:nor/>
                        </m:rPr>
                        <a:rPr lang="en-US" sz="2800" dirty="0"/>
                        <m:t> </m:t>
                      </m:r>
                    </m:oMath>
                  </m:oMathPara>
                </a14:m>
                <a:endParaRPr lang="en-US" sz="2800" dirty="0"/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dirty="0"/>
                        <m:t>there</m:t>
                      </m:r>
                      <m:r>
                        <m:rPr>
                          <m:nor/>
                        </m:rPr>
                        <a:rPr lang="en-US" sz="2800" dirty="0"/>
                        <m:t> </m:t>
                      </m:r>
                      <m:r>
                        <m:rPr>
                          <m:nor/>
                        </m:rPr>
                        <a:rPr lang="en-US" sz="2800" dirty="0"/>
                        <m:t>is</m:t>
                      </m:r>
                      <m:r>
                        <m:rPr>
                          <m:nor/>
                        </m:rPr>
                        <a:rPr lang="en-US" sz="2800" dirty="0"/>
                        <m:t> </m:t>
                      </m:r>
                      <m:r>
                        <m:rPr>
                          <m:nor/>
                        </m:rPr>
                        <a:rPr lang="en-US" sz="2800" dirty="0" smtClean="0"/>
                        <m:t>Kinematic</m:t>
                      </m:r>
                      <m:r>
                        <m:rPr>
                          <m:nor/>
                        </m:rPr>
                        <a:rPr lang="en-US" sz="2800" dirty="0" smtClean="0"/>
                        <m:t> </m:t>
                      </m:r>
                      <m:r>
                        <m:rPr>
                          <m:nor/>
                        </m:rPr>
                        <a:rPr lang="en-US" sz="2800" dirty="0" smtClean="0"/>
                        <m:t>Equivalence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087E7CF-22B5-0420-BB37-8CD75D7E6F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7786" y="4955945"/>
                <a:ext cx="7949795" cy="1384995"/>
              </a:xfrm>
              <a:prstGeom prst="rect">
                <a:avLst/>
              </a:prstGeom>
              <a:blipFill>
                <a:blip r:embed="rId5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16007F83-4A7C-1EEC-F94B-36BD7E055307}"/>
              </a:ext>
            </a:extLst>
          </p:cNvPr>
          <p:cNvGrpSpPr/>
          <p:nvPr/>
        </p:nvGrpSpPr>
        <p:grpSpPr>
          <a:xfrm>
            <a:off x="9650405" y="121281"/>
            <a:ext cx="2296582" cy="1780774"/>
            <a:chOff x="2152990" y="605117"/>
            <a:chExt cx="6346135" cy="54864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05C4074-23FC-6050-94B1-DA6ADBACEEE4}"/>
                </a:ext>
              </a:extLst>
            </p:cNvPr>
            <p:cNvSpPr/>
            <p:nvPr/>
          </p:nvSpPr>
          <p:spPr>
            <a:xfrm>
              <a:off x="4841525" y="24339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7CDE72D-2587-5B97-19B7-F0802AD8AA50}"/>
                </a:ext>
              </a:extLst>
            </p:cNvPr>
            <p:cNvSpPr/>
            <p:nvPr/>
          </p:nvSpPr>
          <p:spPr>
            <a:xfrm>
              <a:off x="2152990" y="24339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D7CE488-F94C-0E61-3FB6-0C1AF19F620F}"/>
                </a:ext>
              </a:extLst>
            </p:cNvPr>
            <p:cNvSpPr/>
            <p:nvPr/>
          </p:nvSpPr>
          <p:spPr>
            <a:xfrm>
              <a:off x="3497258" y="6051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Freeform 18">
            <a:extLst>
              <a:ext uri="{FF2B5EF4-FFF2-40B4-BE49-F238E27FC236}">
                <a16:creationId xmlns:a16="http://schemas.microsoft.com/office/drawing/2014/main" id="{107D8C5C-5CA2-DCCC-755F-C466EE07F53A}"/>
              </a:ext>
            </a:extLst>
          </p:cNvPr>
          <p:cNvSpPr/>
          <p:nvPr/>
        </p:nvSpPr>
        <p:spPr>
          <a:xfrm>
            <a:off x="10139466" y="714873"/>
            <a:ext cx="659230" cy="570569"/>
          </a:xfrm>
          <a:custGeom>
            <a:avLst/>
            <a:gdLst>
              <a:gd name="connsiteX0" fmla="*/ 172758 w 659230"/>
              <a:gd name="connsiteY0" fmla="*/ 0 h 570569"/>
              <a:gd name="connsiteX1" fmla="*/ 640735 w 659230"/>
              <a:gd name="connsiteY1" fmla="*/ 173859 h 570569"/>
              <a:gd name="connsiteX2" fmla="*/ 659230 w 659230"/>
              <a:gd name="connsiteY2" fmla="*/ 193965 h 570569"/>
              <a:gd name="connsiteX3" fmla="*/ 596912 w 659230"/>
              <a:gd name="connsiteY3" fmla="*/ 261709 h 570569"/>
              <a:gd name="connsiteX4" fmla="*/ 497330 w 659230"/>
              <a:gd name="connsiteY4" fmla="*/ 473962 h 570569"/>
              <a:gd name="connsiteX5" fmla="*/ 486472 w 659230"/>
              <a:gd name="connsiteY5" fmla="*/ 570569 h 570569"/>
              <a:gd name="connsiteX6" fmla="*/ 401621 w 659230"/>
              <a:gd name="connsiteY6" fmla="*/ 546946 h 570569"/>
              <a:gd name="connsiteX7" fmla="*/ 10858 w 659230"/>
              <a:gd name="connsiteY7" fmla="*/ 119631 h 570569"/>
              <a:gd name="connsiteX8" fmla="*/ 0 w 659230"/>
              <a:gd name="connsiteY8" fmla="*/ 23023 h 570569"/>
              <a:gd name="connsiteX9" fmla="*/ 39378 w 659230"/>
              <a:gd name="connsiteY9" fmla="*/ 12060 h 570569"/>
              <a:gd name="connsiteX10" fmla="*/ 172758 w 659230"/>
              <a:gd name="connsiteY10" fmla="*/ 0 h 570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59230" h="570569">
                <a:moveTo>
                  <a:pt x="172758" y="0"/>
                </a:moveTo>
                <a:cubicBezTo>
                  <a:pt x="355514" y="0"/>
                  <a:pt x="520969" y="66440"/>
                  <a:pt x="640735" y="173859"/>
                </a:cubicBezTo>
                <a:lnTo>
                  <a:pt x="659230" y="193965"/>
                </a:lnTo>
                <a:lnTo>
                  <a:pt x="596912" y="261709"/>
                </a:lnTo>
                <a:cubicBezTo>
                  <a:pt x="549339" y="324868"/>
                  <a:pt x="514962" y="396680"/>
                  <a:pt x="497330" y="473962"/>
                </a:cubicBezTo>
                <a:lnTo>
                  <a:pt x="486472" y="570569"/>
                </a:lnTo>
                <a:lnTo>
                  <a:pt x="401621" y="546946"/>
                </a:lnTo>
                <a:cubicBezTo>
                  <a:pt x="203674" y="471852"/>
                  <a:pt x="54938" y="312838"/>
                  <a:pt x="10858" y="119631"/>
                </a:cubicBezTo>
                <a:lnTo>
                  <a:pt x="0" y="23023"/>
                </a:lnTo>
                <a:lnTo>
                  <a:pt x="39378" y="12060"/>
                </a:lnTo>
                <a:cubicBezTo>
                  <a:pt x="82461" y="4152"/>
                  <a:pt x="127069" y="0"/>
                  <a:pt x="172758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B80AEEDE-0386-2776-A5FA-7815AA779430}"/>
              </a:ext>
            </a:extLst>
          </p:cNvPr>
          <p:cNvSpPr/>
          <p:nvPr/>
        </p:nvSpPr>
        <p:spPr>
          <a:xfrm>
            <a:off x="10798696" y="714872"/>
            <a:ext cx="659232" cy="570570"/>
          </a:xfrm>
          <a:custGeom>
            <a:avLst/>
            <a:gdLst>
              <a:gd name="connsiteX0" fmla="*/ 486473 w 659232"/>
              <a:gd name="connsiteY0" fmla="*/ 0 h 570570"/>
              <a:gd name="connsiteX1" fmla="*/ 619853 w 659232"/>
              <a:gd name="connsiteY1" fmla="*/ 12060 h 570570"/>
              <a:gd name="connsiteX2" fmla="*/ 659232 w 659232"/>
              <a:gd name="connsiteY2" fmla="*/ 23024 h 570570"/>
              <a:gd name="connsiteX3" fmla="*/ 648374 w 659232"/>
              <a:gd name="connsiteY3" fmla="*/ 119631 h 570570"/>
              <a:gd name="connsiteX4" fmla="*/ 257611 w 659232"/>
              <a:gd name="connsiteY4" fmla="*/ 546946 h 570570"/>
              <a:gd name="connsiteX5" fmla="*/ 172759 w 659232"/>
              <a:gd name="connsiteY5" fmla="*/ 570570 h 570570"/>
              <a:gd name="connsiteX6" fmla="*/ 161901 w 659232"/>
              <a:gd name="connsiteY6" fmla="*/ 473962 h 570570"/>
              <a:gd name="connsiteX7" fmla="*/ 62319 w 659232"/>
              <a:gd name="connsiteY7" fmla="*/ 261709 h 570570"/>
              <a:gd name="connsiteX8" fmla="*/ 0 w 659232"/>
              <a:gd name="connsiteY8" fmla="*/ 193965 h 570570"/>
              <a:gd name="connsiteX9" fmla="*/ 18496 w 659232"/>
              <a:gd name="connsiteY9" fmla="*/ 173859 h 570570"/>
              <a:gd name="connsiteX10" fmla="*/ 486473 w 659232"/>
              <a:gd name="connsiteY10" fmla="*/ 0 h 570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59232" h="570570">
                <a:moveTo>
                  <a:pt x="486473" y="0"/>
                </a:moveTo>
                <a:cubicBezTo>
                  <a:pt x="532162" y="0"/>
                  <a:pt x="576770" y="4152"/>
                  <a:pt x="619853" y="12060"/>
                </a:cubicBezTo>
                <a:lnTo>
                  <a:pt x="659232" y="23024"/>
                </a:lnTo>
                <a:lnTo>
                  <a:pt x="648374" y="119631"/>
                </a:lnTo>
                <a:cubicBezTo>
                  <a:pt x="604294" y="312838"/>
                  <a:pt x="455558" y="471852"/>
                  <a:pt x="257611" y="546946"/>
                </a:cubicBezTo>
                <a:lnTo>
                  <a:pt x="172759" y="570570"/>
                </a:lnTo>
                <a:lnTo>
                  <a:pt x="161901" y="473962"/>
                </a:lnTo>
                <a:cubicBezTo>
                  <a:pt x="144269" y="396680"/>
                  <a:pt x="109892" y="324868"/>
                  <a:pt x="62319" y="261709"/>
                </a:cubicBezTo>
                <a:lnTo>
                  <a:pt x="0" y="193965"/>
                </a:lnTo>
                <a:lnTo>
                  <a:pt x="18496" y="173859"/>
                </a:lnTo>
                <a:cubicBezTo>
                  <a:pt x="138262" y="66440"/>
                  <a:pt x="303716" y="0"/>
                  <a:pt x="486473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816A0A8-1E05-1C3E-9F8B-2CBAECA78123}"/>
              </a:ext>
            </a:extLst>
          </p:cNvPr>
          <p:cNvSpPr/>
          <p:nvPr/>
        </p:nvSpPr>
        <p:spPr>
          <a:xfrm>
            <a:off x="10623351" y="1285441"/>
            <a:ext cx="350693" cy="422650"/>
          </a:xfrm>
          <a:custGeom>
            <a:avLst/>
            <a:gdLst>
              <a:gd name="connsiteX0" fmla="*/ 2588 w 350693"/>
              <a:gd name="connsiteY0" fmla="*/ 0 h 422650"/>
              <a:gd name="connsiteX1" fmla="*/ 41967 w 350693"/>
              <a:gd name="connsiteY1" fmla="*/ 10964 h 422650"/>
              <a:gd name="connsiteX2" fmla="*/ 175347 w 350693"/>
              <a:gd name="connsiteY2" fmla="*/ 23024 h 422650"/>
              <a:gd name="connsiteX3" fmla="*/ 308727 w 350693"/>
              <a:gd name="connsiteY3" fmla="*/ 10964 h 422650"/>
              <a:gd name="connsiteX4" fmla="*/ 348105 w 350693"/>
              <a:gd name="connsiteY4" fmla="*/ 1 h 422650"/>
              <a:gd name="connsiteX5" fmla="*/ 350693 w 350693"/>
              <a:gd name="connsiteY5" fmla="*/ 23023 h 422650"/>
              <a:gd name="connsiteX6" fmla="*/ 237665 w 350693"/>
              <a:gd name="connsiteY6" fmla="*/ 354906 h 422650"/>
              <a:gd name="connsiteX7" fmla="*/ 175346 w 350693"/>
              <a:gd name="connsiteY7" fmla="*/ 422650 h 422650"/>
              <a:gd name="connsiteX8" fmla="*/ 113028 w 350693"/>
              <a:gd name="connsiteY8" fmla="*/ 354906 h 422650"/>
              <a:gd name="connsiteX9" fmla="*/ 0 w 350693"/>
              <a:gd name="connsiteY9" fmla="*/ 23023 h 422650"/>
              <a:gd name="connsiteX10" fmla="*/ 2588 w 350693"/>
              <a:gd name="connsiteY10" fmla="*/ 0 h 42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0693" h="422650">
                <a:moveTo>
                  <a:pt x="2588" y="0"/>
                </a:moveTo>
                <a:lnTo>
                  <a:pt x="41967" y="10964"/>
                </a:lnTo>
                <a:cubicBezTo>
                  <a:pt x="85050" y="18872"/>
                  <a:pt x="129658" y="23024"/>
                  <a:pt x="175347" y="23024"/>
                </a:cubicBezTo>
                <a:cubicBezTo>
                  <a:pt x="221036" y="23024"/>
                  <a:pt x="265644" y="18872"/>
                  <a:pt x="308727" y="10964"/>
                </a:cubicBezTo>
                <a:lnTo>
                  <a:pt x="348105" y="1"/>
                </a:lnTo>
                <a:lnTo>
                  <a:pt x="350693" y="23023"/>
                </a:lnTo>
                <a:cubicBezTo>
                  <a:pt x="350693" y="145960"/>
                  <a:pt x="309025" y="260168"/>
                  <a:pt x="237665" y="354906"/>
                </a:cubicBezTo>
                <a:lnTo>
                  <a:pt x="175346" y="422650"/>
                </a:lnTo>
                <a:lnTo>
                  <a:pt x="113028" y="354906"/>
                </a:lnTo>
                <a:cubicBezTo>
                  <a:pt x="41668" y="260168"/>
                  <a:pt x="0" y="145960"/>
                  <a:pt x="0" y="23023"/>
                </a:cubicBezTo>
                <a:lnTo>
                  <a:pt x="2588" y="0"/>
                </a:lnTo>
                <a:close/>
              </a:path>
            </a:pathLst>
          </a:cu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5811B163-B596-FB10-4C24-0DA7A9512B1B}"/>
              </a:ext>
            </a:extLst>
          </p:cNvPr>
          <p:cNvSpPr/>
          <p:nvPr/>
        </p:nvSpPr>
        <p:spPr>
          <a:xfrm>
            <a:off x="10136878" y="121281"/>
            <a:ext cx="1323638" cy="787556"/>
          </a:xfrm>
          <a:custGeom>
            <a:avLst/>
            <a:gdLst>
              <a:gd name="connsiteX0" fmla="*/ 661819 w 1323638"/>
              <a:gd name="connsiteY0" fmla="*/ 0 h 787556"/>
              <a:gd name="connsiteX1" fmla="*/ 1323638 w 1323638"/>
              <a:gd name="connsiteY1" fmla="*/ 593592 h 787556"/>
              <a:gd name="connsiteX2" fmla="*/ 1321050 w 1323638"/>
              <a:gd name="connsiteY2" fmla="*/ 616615 h 787556"/>
              <a:gd name="connsiteX3" fmla="*/ 1281671 w 1323638"/>
              <a:gd name="connsiteY3" fmla="*/ 605651 h 787556"/>
              <a:gd name="connsiteX4" fmla="*/ 1148291 w 1323638"/>
              <a:gd name="connsiteY4" fmla="*/ 593591 h 787556"/>
              <a:gd name="connsiteX5" fmla="*/ 680314 w 1323638"/>
              <a:gd name="connsiteY5" fmla="*/ 767450 h 787556"/>
              <a:gd name="connsiteX6" fmla="*/ 661818 w 1323638"/>
              <a:gd name="connsiteY6" fmla="*/ 787556 h 787556"/>
              <a:gd name="connsiteX7" fmla="*/ 643323 w 1323638"/>
              <a:gd name="connsiteY7" fmla="*/ 767450 h 787556"/>
              <a:gd name="connsiteX8" fmla="*/ 175346 w 1323638"/>
              <a:gd name="connsiteY8" fmla="*/ 593591 h 787556"/>
              <a:gd name="connsiteX9" fmla="*/ 41966 w 1323638"/>
              <a:gd name="connsiteY9" fmla="*/ 605651 h 787556"/>
              <a:gd name="connsiteX10" fmla="*/ 2588 w 1323638"/>
              <a:gd name="connsiteY10" fmla="*/ 616614 h 787556"/>
              <a:gd name="connsiteX11" fmla="*/ 0 w 1323638"/>
              <a:gd name="connsiteY11" fmla="*/ 593592 h 787556"/>
              <a:gd name="connsiteX12" fmla="*/ 661819 w 1323638"/>
              <a:gd name="connsiteY12" fmla="*/ 0 h 787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23638" h="787556">
                <a:moveTo>
                  <a:pt x="661819" y="0"/>
                </a:moveTo>
                <a:cubicBezTo>
                  <a:pt x="1027332" y="0"/>
                  <a:pt x="1323638" y="265760"/>
                  <a:pt x="1323638" y="593592"/>
                </a:cubicBezTo>
                <a:lnTo>
                  <a:pt x="1321050" y="616615"/>
                </a:lnTo>
                <a:lnTo>
                  <a:pt x="1281671" y="605651"/>
                </a:lnTo>
                <a:cubicBezTo>
                  <a:pt x="1238588" y="597743"/>
                  <a:pt x="1193980" y="593591"/>
                  <a:pt x="1148291" y="593591"/>
                </a:cubicBezTo>
                <a:cubicBezTo>
                  <a:pt x="965534" y="593591"/>
                  <a:pt x="800080" y="660031"/>
                  <a:pt x="680314" y="767450"/>
                </a:cubicBezTo>
                <a:lnTo>
                  <a:pt x="661818" y="787556"/>
                </a:lnTo>
                <a:lnTo>
                  <a:pt x="643323" y="767450"/>
                </a:lnTo>
                <a:cubicBezTo>
                  <a:pt x="523557" y="660031"/>
                  <a:pt x="358102" y="593591"/>
                  <a:pt x="175346" y="593591"/>
                </a:cubicBezTo>
                <a:cubicBezTo>
                  <a:pt x="129657" y="593591"/>
                  <a:pt x="85049" y="597743"/>
                  <a:pt x="41966" y="605651"/>
                </a:cubicBezTo>
                <a:lnTo>
                  <a:pt x="2588" y="616614"/>
                </a:lnTo>
                <a:lnTo>
                  <a:pt x="0" y="593592"/>
                </a:lnTo>
                <a:cubicBezTo>
                  <a:pt x="0" y="265760"/>
                  <a:pt x="296306" y="0"/>
                  <a:pt x="661819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28C1586F-06DE-6FBD-9CE8-EAAF2761BCE8}"/>
              </a:ext>
            </a:extLst>
          </p:cNvPr>
          <p:cNvSpPr/>
          <p:nvPr/>
        </p:nvSpPr>
        <p:spPr>
          <a:xfrm>
            <a:off x="9650405" y="737895"/>
            <a:ext cx="1148291" cy="1164161"/>
          </a:xfrm>
          <a:custGeom>
            <a:avLst/>
            <a:gdLst>
              <a:gd name="connsiteX0" fmla="*/ 489061 w 1148291"/>
              <a:gd name="connsiteY0" fmla="*/ 0 h 1164161"/>
              <a:gd name="connsiteX1" fmla="*/ 499919 w 1148291"/>
              <a:gd name="connsiteY1" fmla="*/ 96608 h 1164161"/>
              <a:gd name="connsiteX2" fmla="*/ 890682 w 1148291"/>
              <a:gd name="connsiteY2" fmla="*/ 523923 h 1164161"/>
              <a:gd name="connsiteX3" fmla="*/ 975533 w 1148291"/>
              <a:gd name="connsiteY3" fmla="*/ 547546 h 1164161"/>
              <a:gd name="connsiteX4" fmla="*/ 972945 w 1148291"/>
              <a:gd name="connsiteY4" fmla="*/ 570569 h 1164161"/>
              <a:gd name="connsiteX5" fmla="*/ 1085973 w 1148291"/>
              <a:gd name="connsiteY5" fmla="*/ 902452 h 1164161"/>
              <a:gd name="connsiteX6" fmla="*/ 1148291 w 1148291"/>
              <a:gd name="connsiteY6" fmla="*/ 970196 h 1164161"/>
              <a:gd name="connsiteX7" fmla="*/ 1129796 w 1148291"/>
              <a:gd name="connsiteY7" fmla="*/ 990302 h 1164161"/>
              <a:gd name="connsiteX8" fmla="*/ 661819 w 1148291"/>
              <a:gd name="connsiteY8" fmla="*/ 1164161 h 1164161"/>
              <a:gd name="connsiteX9" fmla="*/ 0 w 1148291"/>
              <a:gd name="connsiteY9" fmla="*/ 570569 h 1164161"/>
              <a:gd name="connsiteX10" fmla="*/ 404209 w 1148291"/>
              <a:gd name="connsiteY10" fmla="*/ 23624 h 1164161"/>
              <a:gd name="connsiteX11" fmla="*/ 489061 w 1148291"/>
              <a:gd name="connsiteY11" fmla="*/ 0 h 116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48291" h="1164161">
                <a:moveTo>
                  <a:pt x="489061" y="0"/>
                </a:moveTo>
                <a:lnTo>
                  <a:pt x="499919" y="96608"/>
                </a:lnTo>
                <a:cubicBezTo>
                  <a:pt x="543999" y="289815"/>
                  <a:pt x="692735" y="448829"/>
                  <a:pt x="890682" y="523923"/>
                </a:cubicBezTo>
                <a:lnTo>
                  <a:pt x="975533" y="547546"/>
                </a:lnTo>
                <a:lnTo>
                  <a:pt x="972945" y="570569"/>
                </a:lnTo>
                <a:cubicBezTo>
                  <a:pt x="972945" y="693506"/>
                  <a:pt x="1014613" y="807714"/>
                  <a:pt x="1085973" y="902452"/>
                </a:cubicBezTo>
                <a:lnTo>
                  <a:pt x="1148291" y="970196"/>
                </a:lnTo>
                <a:lnTo>
                  <a:pt x="1129796" y="990302"/>
                </a:lnTo>
                <a:cubicBezTo>
                  <a:pt x="1010030" y="1097721"/>
                  <a:pt x="844575" y="1164161"/>
                  <a:pt x="661819" y="1164161"/>
                </a:cubicBezTo>
                <a:cubicBezTo>
                  <a:pt x="296306" y="1164161"/>
                  <a:pt x="0" y="898401"/>
                  <a:pt x="0" y="570569"/>
                </a:cubicBezTo>
                <a:cubicBezTo>
                  <a:pt x="0" y="324695"/>
                  <a:pt x="166672" y="113736"/>
                  <a:pt x="404209" y="23624"/>
                </a:cubicBezTo>
                <a:lnTo>
                  <a:pt x="489061" y="0"/>
                </a:lnTo>
                <a:close/>
              </a:path>
            </a:pathLst>
          </a:cu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CF6215EB-DFFB-7620-B8DA-DE2341DAC8DB}"/>
              </a:ext>
            </a:extLst>
          </p:cNvPr>
          <p:cNvSpPr/>
          <p:nvPr/>
        </p:nvSpPr>
        <p:spPr>
          <a:xfrm>
            <a:off x="10798696" y="737896"/>
            <a:ext cx="1148292" cy="1164160"/>
          </a:xfrm>
          <a:custGeom>
            <a:avLst/>
            <a:gdLst>
              <a:gd name="connsiteX0" fmla="*/ 659232 w 1148292"/>
              <a:gd name="connsiteY0" fmla="*/ 0 h 1164160"/>
              <a:gd name="connsiteX1" fmla="*/ 744083 w 1148292"/>
              <a:gd name="connsiteY1" fmla="*/ 23623 h 1164160"/>
              <a:gd name="connsiteX2" fmla="*/ 1148292 w 1148292"/>
              <a:gd name="connsiteY2" fmla="*/ 570568 h 1164160"/>
              <a:gd name="connsiteX3" fmla="*/ 486473 w 1148292"/>
              <a:gd name="connsiteY3" fmla="*/ 1164160 h 1164160"/>
              <a:gd name="connsiteX4" fmla="*/ 18496 w 1148292"/>
              <a:gd name="connsiteY4" fmla="*/ 990301 h 1164160"/>
              <a:gd name="connsiteX5" fmla="*/ 0 w 1148292"/>
              <a:gd name="connsiteY5" fmla="*/ 970195 h 1164160"/>
              <a:gd name="connsiteX6" fmla="*/ 62319 w 1148292"/>
              <a:gd name="connsiteY6" fmla="*/ 902451 h 1164160"/>
              <a:gd name="connsiteX7" fmla="*/ 175347 w 1148292"/>
              <a:gd name="connsiteY7" fmla="*/ 570568 h 1164160"/>
              <a:gd name="connsiteX8" fmla="*/ 172759 w 1148292"/>
              <a:gd name="connsiteY8" fmla="*/ 547546 h 1164160"/>
              <a:gd name="connsiteX9" fmla="*/ 257611 w 1148292"/>
              <a:gd name="connsiteY9" fmla="*/ 523922 h 1164160"/>
              <a:gd name="connsiteX10" fmla="*/ 648374 w 1148292"/>
              <a:gd name="connsiteY10" fmla="*/ 96607 h 1164160"/>
              <a:gd name="connsiteX11" fmla="*/ 659232 w 1148292"/>
              <a:gd name="connsiteY11" fmla="*/ 0 h 1164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48292" h="1164160">
                <a:moveTo>
                  <a:pt x="659232" y="0"/>
                </a:moveTo>
                <a:lnTo>
                  <a:pt x="744083" y="23623"/>
                </a:lnTo>
                <a:cubicBezTo>
                  <a:pt x="981620" y="113735"/>
                  <a:pt x="1148292" y="324694"/>
                  <a:pt x="1148292" y="570568"/>
                </a:cubicBezTo>
                <a:cubicBezTo>
                  <a:pt x="1148292" y="898400"/>
                  <a:pt x="851986" y="1164160"/>
                  <a:pt x="486473" y="1164160"/>
                </a:cubicBezTo>
                <a:cubicBezTo>
                  <a:pt x="303716" y="1164160"/>
                  <a:pt x="138262" y="1097720"/>
                  <a:pt x="18496" y="990301"/>
                </a:cubicBezTo>
                <a:lnTo>
                  <a:pt x="0" y="970195"/>
                </a:lnTo>
                <a:lnTo>
                  <a:pt x="62319" y="902451"/>
                </a:lnTo>
                <a:cubicBezTo>
                  <a:pt x="133679" y="807713"/>
                  <a:pt x="175347" y="693505"/>
                  <a:pt x="175347" y="570568"/>
                </a:cubicBezTo>
                <a:lnTo>
                  <a:pt x="172759" y="547546"/>
                </a:lnTo>
                <a:lnTo>
                  <a:pt x="257611" y="523922"/>
                </a:lnTo>
                <a:cubicBezTo>
                  <a:pt x="455558" y="448828"/>
                  <a:pt x="604294" y="289814"/>
                  <a:pt x="648374" y="96607"/>
                </a:cubicBezTo>
                <a:lnTo>
                  <a:pt x="659232" y="0"/>
                </a:lnTo>
                <a:close/>
              </a:path>
            </a:pathLst>
          </a:cu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2DDEF9AF-3465-EEC2-9A99-74F5A391D393}"/>
              </a:ext>
            </a:extLst>
          </p:cNvPr>
          <p:cNvSpPr/>
          <p:nvPr/>
        </p:nvSpPr>
        <p:spPr>
          <a:xfrm>
            <a:off x="10625939" y="908837"/>
            <a:ext cx="345517" cy="399628"/>
          </a:xfrm>
          <a:custGeom>
            <a:avLst/>
            <a:gdLst>
              <a:gd name="connsiteX0" fmla="*/ 172758 w 345517"/>
              <a:gd name="connsiteY0" fmla="*/ 0 h 399628"/>
              <a:gd name="connsiteX1" fmla="*/ 235077 w 345517"/>
              <a:gd name="connsiteY1" fmla="*/ 67744 h 399628"/>
              <a:gd name="connsiteX2" fmla="*/ 334659 w 345517"/>
              <a:gd name="connsiteY2" fmla="*/ 279997 h 399628"/>
              <a:gd name="connsiteX3" fmla="*/ 345517 w 345517"/>
              <a:gd name="connsiteY3" fmla="*/ 376605 h 399628"/>
              <a:gd name="connsiteX4" fmla="*/ 306139 w 345517"/>
              <a:gd name="connsiteY4" fmla="*/ 387568 h 399628"/>
              <a:gd name="connsiteX5" fmla="*/ 172759 w 345517"/>
              <a:gd name="connsiteY5" fmla="*/ 399628 h 399628"/>
              <a:gd name="connsiteX6" fmla="*/ 39379 w 345517"/>
              <a:gd name="connsiteY6" fmla="*/ 387568 h 399628"/>
              <a:gd name="connsiteX7" fmla="*/ 0 w 345517"/>
              <a:gd name="connsiteY7" fmla="*/ 376604 h 399628"/>
              <a:gd name="connsiteX8" fmla="*/ 10858 w 345517"/>
              <a:gd name="connsiteY8" fmla="*/ 279997 h 399628"/>
              <a:gd name="connsiteX9" fmla="*/ 110440 w 345517"/>
              <a:gd name="connsiteY9" fmla="*/ 67744 h 399628"/>
              <a:gd name="connsiteX10" fmla="*/ 172758 w 345517"/>
              <a:gd name="connsiteY10" fmla="*/ 0 h 399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5517" h="399628">
                <a:moveTo>
                  <a:pt x="172758" y="0"/>
                </a:moveTo>
                <a:lnTo>
                  <a:pt x="235077" y="67744"/>
                </a:lnTo>
                <a:cubicBezTo>
                  <a:pt x="282650" y="130903"/>
                  <a:pt x="317027" y="202715"/>
                  <a:pt x="334659" y="279997"/>
                </a:cubicBezTo>
                <a:lnTo>
                  <a:pt x="345517" y="376605"/>
                </a:lnTo>
                <a:lnTo>
                  <a:pt x="306139" y="387568"/>
                </a:lnTo>
                <a:cubicBezTo>
                  <a:pt x="263056" y="395476"/>
                  <a:pt x="218448" y="399628"/>
                  <a:pt x="172759" y="399628"/>
                </a:cubicBezTo>
                <a:cubicBezTo>
                  <a:pt x="127070" y="399628"/>
                  <a:pt x="82462" y="395476"/>
                  <a:pt x="39379" y="387568"/>
                </a:cubicBezTo>
                <a:lnTo>
                  <a:pt x="0" y="376604"/>
                </a:lnTo>
                <a:lnTo>
                  <a:pt x="10858" y="279997"/>
                </a:lnTo>
                <a:cubicBezTo>
                  <a:pt x="28490" y="202715"/>
                  <a:pt x="62867" y="130903"/>
                  <a:pt x="110440" y="67744"/>
                </a:cubicBezTo>
                <a:lnTo>
                  <a:pt x="172758" y="0"/>
                </a:lnTo>
                <a:close/>
              </a:path>
            </a:pathLst>
          </a:cu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4C99904-682B-AD8E-AE52-F3C0BB4FA2F9}"/>
              </a:ext>
            </a:extLst>
          </p:cNvPr>
          <p:cNvSpPr txBox="1"/>
          <p:nvPr/>
        </p:nvSpPr>
        <p:spPr>
          <a:xfrm>
            <a:off x="9555609" y="1190841"/>
            <a:ext cx="1270854" cy="586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Newtonian</a:t>
            </a:r>
          </a:p>
          <a:p>
            <a:pPr algn="ctr"/>
            <a:r>
              <a:rPr lang="en-US" sz="1400" dirty="0"/>
              <a:t>Systems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736F15F-E37A-244B-641F-C47C40D853FB}"/>
              </a:ext>
            </a:extLst>
          </p:cNvPr>
          <p:cNvSpPr txBox="1"/>
          <p:nvPr/>
        </p:nvSpPr>
        <p:spPr>
          <a:xfrm>
            <a:off x="10850584" y="1203177"/>
            <a:ext cx="1212148" cy="586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Hamiltonian</a:t>
            </a:r>
          </a:p>
          <a:p>
            <a:pPr algn="ctr"/>
            <a:r>
              <a:rPr lang="en-US" sz="1400" dirty="0"/>
              <a:t>Systems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EA50549-26FB-B955-25A0-3B53C46F820F}"/>
              </a:ext>
            </a:extLst>
          </p:cNvPr>
          <p:cNvSpPr txBox="1"/>
          <p:nvPr/>
        </p:nvSpPr>
        <p:spPr>
          <a:xfrm>
            <a:off x="10272087" y="244914"/>
            <a:ext cx="1053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Lagrangian</a:t>
            </a:r>
          </a:p>
          <a:p>
            <a:pPr algn="ctr"/>
            <a:r>
              <a:rPr lang="en-US" sz="1400" dirty="0"/>
              <a:t>Systems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19768EB8-39C3-5EF5-E992-EA0FAD6CF748}"/>
              </a:ext>
            </a:extLst>
          </p:cNvPr>
          <p:cNvSpPr/>
          <p:nvPr/>
        </p:nvSpPr>
        <p:spPr>
          <a:xfrm flipH="1">
            <a:off x="484492" y="3028676"/>
            <a:ext cx="45719" cy="1598305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775B855E-FFA3-347C-CBCC-BE8FF0843E05}"/>
              </a:ext>
            </a:extLst>
          </p:cNvPr>
          <p:cNvSpPr/>
          <p:nvPr/>
        </p:nvSpPr>
        <p:spPr>
          <a:xfrm rot="5400000" flipH="1">
            <a:off x="1512488" y="3587106"/>
            <a:ext cx="45719" cy="2034030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6CB770-2FB0-CB2A-0DE7-DE0756B06F7F}"/>
                  </a:ext>
                </a:extLst>
              </p:cNvPr>
              <p:cNvSpPr txBox="1"/>
              <p:nvPr/>
            </p:nvSpPr>
            <p:spPr>
              <a:xfrm>
                <a:off x="240416" y="2776828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6CB770-2FB0-CB2A-0DE7-DE0756B06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16" y="2776828"/>
                <a:ext cx="184731" cy="369332"/>
              </a:xfrm>
              <a:prstGeom prst="rect">
                <a:avLst/>
              </a:prstGeom>
              <a:blipFill>
                <a:blip r:embed="rId6"/>
                <a:stretch>
                  <a:fillRect r="-4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48ECC21-07C9-8EC1-9C50-881452BAE32C}"/>
                  </a:ext>
                </a:extLst>
              </p:cNvPr>
              <p:cNvSpPr txBox="1"/>
              <p:nvPr/>
            </p:nvSpPr>
            <p:spPr>
              <a:xfrm>
                <a:off x="2429943" y="4685465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48ECC21-07C9-8EC1-9C50-881452BAE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943" y="4685465"/>
                <a:ext cx="184731" cy="369332"/>
              </a:xfrm>
              <a:prstGeom prst="rect">
                <a:avLst/>
              </a:prstGeom>
              <a:blipFill>
                <a:blip r:embed="rId7"/>
                <a:stretch>
                  <a:fillRect r="-5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Freeform 51">
            <a:extLst>
              <a:ext uri="{FF2B5EF4-FFF2-40B4-BE49-F238E27FC236}">
                <a16:creationId xmlns:a16="http://schemas.microsoft.com/office/drawing/2014/main" id="{1CA87753-EAFD-A063-CEFC-3408115343F8}"/>
              </a:ext>
            </a:extLst>
          </p:cNvPr>
          <p:cNvSpPr/>
          <p:nvPr/>
        </p:nvSpPr>
        <p:spPr>
          <a:xfrm rot="10545867">
            <a:off x="2817842" y="3235464"/>
            <a:ext cx="1975769" cy="1343248"/>
          </a:xfrm>
          <a:custGeom>
            <a:avLst/>
            <a:gdLst>
              <a:gd name="connsiteX0" fmla="*/ 2035175 w 2035175"/>
              <a:gd name="connsiteY0" fmla="*/ 0 h 981075"/>
              <a:gd name="connsiteX1" fmla="*/ 0 w 2035175"/>
              <a:gd name="connsiteY1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288925 w 2035175"/>
              <a:gd name="connsiteY3" fmla="*/ 552450 h 981075"/>
              <a:gd name="connsiteX4" fmla="*/ 0 w 2035175"/>
              <a:gd name="connsiteY4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1038225 w 2035175"/>
              <a:gd name="connsiteY2" fmla="*/ 123825 h 981075"/>
              <a:gd name="connsiteX3" fmla="*/ 692150 w 2035175"/>
              <a:gd name="connsiteY3" fmla="*/ 247650 h 981075"/>
              <a:gd name="connsiteX4" fmla="*/ 288925 w 2035175"/>
              <a:gd name="connsiteY4" fmla="*/ 552450 h 981075"/>
              <a:gd name="connsiteX5" fmla="*/ 0 w 2035175"/>
              <a:gd name="connsiteY5" fmla="*/ 981075 h 981075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0 w 2047875"/>
              <a:gd name="connsiteY5" fmla="*/ 971550 h 971550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117475 w 2047875"/>
              <a:gd name="connsiteY5" fmla="*/ 777875 h 971550"/>
              <a:gd name="connsiteX6" fmla="*/ 0 w 2047875"/>
              <a:gd name="connsiteY6" fmla="*/ 971550 h 9715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14300 w 2044700"/>
              <a:gd name="connsiteY5" fmla="*/ 777875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536574 w 2044700"/>
              <a:gd name="connsiteY4" fmla="*/ 342900 h 996950"/>
              <a:gd name="connsiteX5" fmla="*/ 298450 w 2044700"/>
              <a:gd name="connsiteY5" fmla="*/ 552450 h 996950"/>
              <a:gd name="connsiteX6" fmla="*/ 127000 w 2044700"/>
              <a:gd name="connsiteY6" fmla="*/ 781050 h 996950"/>
              <a:gd name="connsiteX7" fmla="*/ 0 w 2044700"/>
              <a:gd name="connsiteY7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200024 w 2044700"/>
              <a:gd name="connsiteY7" fmla="*/ 673100 h 996950"/>
              <a:gd name="connsiteX8" fmla="*/ 127000 w 2044700"/>
              <a:gd name="connsiteY8" fmla="*/ 781050 h 996950"/>
              <a:gd name="connsiteX9" fmla="*/ 0 w 2044700"/>
              <a:gd name="connsiteY9" fmla="*/ 996950 h 9969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396874 w 2032000"/>
              <a:gd name="connsiteY6" fmla="*/ 434976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403224 w 2032000"/>
              <a:gd name="connsiteY6" fmla="*/ 438151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714499 w 2032000"/>
              <a:gd name="connsiteY1" fmla="*/ 25401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32000 w 2032000"/>
              <a:gd name="connsiteY0" fmla="*/ 0 h 987425"/>
              <a:gd name="connsiteX1" fmla="*/ 1717674 w 2032000"/>
              <a:gd name="connsiteY1" fmla="*/ 15876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28825 w 2028825"/>
              <a:gd name="connsiteY0" fmla="*/ 0 h 987425"/>
              <a:gd name="connsiteX1" fmla="*/ 1714499 w 2028825"/>
              <a:gd name="connsiteY1" fmla="*/ 15876 h 987425"/>
              <a:gd name="connsiteX2" fmla="*/ 1381125 w 2028825"/>
              <a:gd name="connsiteY2" fmla="*/ 50800 h 987425"/>
              <a:gd name="connsiteX3" fmla="*/ 1028700 w 2028825"/>
              <a:gd name="connsiteY3" fmla="*/ 117475 h 987425"/>
              <a:gd name="connsiteX4" fmla="*/ 844549 w 2028825"/>
              <a:gd name="connsiteY4" fmla="*/ 174625 h 987425"/>
              <a:gd name="connsiteX5" fmla="*/ 685800 w 2028825"/>
              <a:gd name="connsiteY5" fmla="*/ 247650 h 987425"/>
              <a:gd name="connsiteX6" fmla="*/ 520699 w 2028825"/>
              <a:gd name="connsiteY6" fmla="*/ 342900 h 987425"/>
              <a:gd name="connsiteX7" fmla="*/ 400049 w 2028825"/>
              <a:gd name="connsiteY7" fmla="*/ 438151 h 987425"/>
              <a:gd name="connsiteX8" fmla="*/ 282575 w 2028825"/>
              <a:gd name="connsiteY8" fmla="*/ 552450 h 987425"/>
              <a:gd name="connsiteX9" fmla="*/ 184149 w 2028825"/>
              <a:gd name="connsiteY9" fmla="*/ 673100 h 987425"/>
              <a:gd name="connsiteX10" fmla="*/ 111125 w 2028825"/>
              <a:gd name="connsiteY10" fmla="*/ 781050 h 987425"/>
              <a:gd name="connsiteX11" fmla="*/ 0 w 2028825"/>
              <a:gd name="connsiteY11" fmla="*/ 987425 h 987425"/>
              <a:gd name="connsiteX0" fmla="*/ 2035175 w 2035175"/>
              <a:gd name="connsiteY0" fmla="*/ 0 h 977900"/>
              <a:gd name="connsiteX1" fmla="*/ 1720849 w 2035175"/>
              <a:gd name="connsiteY1" fmla="*/ 15876 h 977900"/>
              <a:gd name="connsiteX2" fmla="*/ 1387475 w 2035175"/>
              <a:gd name="connsiteY2" fmla="*/ 50800 h 977900"/>
              <a:gd name="connsiteX3" fmla="*/ 1035050 w 2035175"/>
              <a:gd name="connsiteY3" fmla="*/ 117475 h 977900"/>
              <a:gd name="connsiteX4" fmla="*/ 850899 w 2035175"/>
              <a:gd name="connsiteY4" fmla="*/ 174625 h 977900"/>
              <a:gd name="connsiteX5" fmla="*/ 692150 w 2035175"/>
              <a:gd name="connsiteY5" fmla="*/ 247650 h 977900"/>
              <a:gd name="connsiteX6" fmla="*/ 527049 w 2035175"/>
              <a:gd name="connsiteY6" fmla="*/ 342900 h 977900"/>
              <a:gd name="connsiteX7" fmla="*/ 406399 w 2035175"/>
              <a:gd name="connsiteY7" fmla="*/ 438151 h 977900"/>
              <a:gd name="connsiteX8" fmla="*/ 288925 w 2035175"/>
              <a:gd name="connsiteY8" fmla="*/ 552450 h 977900"/>
              <a:gd name="connsiteX9" fmla="*/ 190499 w 2035175"/>
              <a:gd name="connsiteY9" fmla="*/ 673100 h 977900"/>
              <a:gd name="connsiteX10" fmla="*/ 117475 w 2035175"/>
              <a:gd name="connsiteY10" fmla="*/ 781050 h 977900"/>
              <a:gd name="connsiteX11" fmla="*/ 0 w 2035175"/>
              <a:gd name="connsiteY11" fmla="*/ 977900 h 977900"/>
              <a:gd name="connsiteX0" fmla="*/ 2025650 w 2025650"/>
              <a:gd name="connsiteY0" fmla="*/ 0 h 984250"/>
              <a:gd name="connsiteX1" fmla="*/ 1711324 w 2025650"/>
              <a:gd name="connsiteY1" fmla="*/ 15876 h 984250"/>
              <a:gd name="connsiteX2" fmla="*/ 1377950 w 2025650"/>
              <a:gd name="connsiteY2" fmla="*/ 50800 h 984250"/>
              <a:gd name="connsiteX3" fmla="*/ 1025525 w 2025650"/>
              <a:gd name="connsiteY3" fmla="*/ 117475 h 984250"/>
              <a:gd name="connsiteX4" fmla="*/ 841374 w 2025650"/>
              <a:gd name="connsiteY4" fmla="*/ 174625 h 984250"/>
              <a:gd name="connsiteX5" fmla="*/ 682625 w 2025650"/>
              <a:gd name="connsiteY5" fmla="*/ 247650 h 984250"/>
              <a:gd name="connsiteX6" fmla="*/ 517524 w 2025650"/>
              <a:gd name="connsiteY6" fmla="*/ 342900 h 984250"/>
              <a:gd name="connsiteX7" fmla="*/ 396874 w 2025650"/>
              <a:gd name="connsiteY7" fmla="*/ 438151 h 984250"/>
              <a:gd name="connsiteX8" fmla="*/ 279400 w 2025650"/>
              <a:gd name="connsiteY8" fmla="*/ 552450 h 984250"/>
              <a:gd name="connsiteX9" fmla="*/ 180974 w 2025650"/>
              <a:gd name="connsiteY9" fmla="*/ 673100 h 984250"/>
              <a:gd name="connsiteX10" fmla="*/ 107950 w 2025650"/>
              <a:gd name="connsiteY10" fmla="*/ 781050 h 984250"/>
              <a:gd name="connsiteX11" fmla="*/ 0 w 2025650"/>
              <a:gd name="connsiteY11" fmla="*/ 984250 h 984250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93674 w 2032000"/>
              <a:gd name="connsiteY9" fmla="*/ 67945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20650 w 2032000"/>
              <a:gd name="connsiteY10" fmla="*/ 79057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747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81075"/>
              <a:gd name="connsiteX1" fmla="*/ 1720849 w 2032000"/>
              <a:gd name="connsiteY1" fmla="*/ 25401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384300 w 2032000"/>
              <a:gd name="connsiteY2" fmla="*/ 41275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476375 w 2032000"/>
              <a:gd name="connsiteY2" fmla="*/ 38100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2058126 w 2058126"/>
              <a:gd name="connsiteY0" fmla="*/ 0 h 971550"/>
              <a:gd name="connsiteX1" fmla="*/ 1720849 w 2058126"/>
              <a:gd name="connsiteY1" fmla="*/ 15876 h 971550"/>
              <a:gd name="connsiteX2" fmla="*/ 1476375 w 2058126"/>
              <a:gd name="connsiteY2" fmla="*/ 38100 h 971550"/>
              <a:gd name="connsiteX3" fmla="*/ 1228724 w 2058126"/>
              <a:gd name="connsiteY3" fmla="*/ 69852 h 971550"/>
              <a:gd name="connsiteX4" fmla="*/ 1031875 w 2058126"/>
              <a:gd name="connsiteY4" fmla="*/ 107950 h 971550"/>
              <a:gd name="connsiteX5" fmla="*/ 847724 w 2058126"/>
              <a:gd name="connsiteY5" fmla="*/ 165100 h 971550"/>
              <a:gd name="connsiteX6" fmla="*/ 688975 w 2058126"/>
              <a:gd name="connsiteY6" fmla="*/ 238125 h 971550"/>
              <a:gd name="connsiteX7" fmla="*/ 523874 w 2058126"/>
              <a:gd name="connsiteY7" fmla="*/ 333375 h 971550"/>
              <a:gd name="connsiteX8" fmla="*/ 403224 w 2058126"/>
              <a:gd name="connsiteY8" fmla="*/ 428626 h 971550"/>
              <a:gd name="connsiteX9" fmla="*/ 285750 w 2058126"/>
              <a:gd name="connsiteY9" fmla="*/ 542925 h 971550"/>
              <a:gd name="connsiteX10" fmla="*/ 187324 w 2058126"/>
              <a:gd name="connsiteY10" fmla="*/ 663575 h 971550"/>
              <a:gd name="connsiteX11" fmla="*/ 111125 w 2058126"/>
              <a:gd name="connsiteY11" fmla="*/ 774700 h 971550"/>
              <a:gd name="connsiteX12" fmla="*/ 0 w 2058126"/>
              <a:gd name="connsiteY12" fmla="*/ 971550 h 971550"/>
              <a:gd name="connsiteX0" fmla="*/ 2051776 w 2051776"/>
              <a:gd name="connsiteY0" fmla="*/ 0 h 965200"/>
              <a:gd name="connsiteX1" fmla="*/ 1720849 w 2051776"/>
              <a:gd name="connsiteY1" fmla="*/ 9526 h 965200"/>
              <a:gd name="connsiteX2" fmla="*/ 1476375 w 2051776"/>
              <a:gd name="connsiteY2" fmla="*/ 31750 h 965200"/>
              <a:gd name="connsiteX3" fmla="*/ 1228724 w 2051776"/>
              <a:gd name="connsiteY3" fmla="*/ 63502 h 965200"/>
              <a:gd name="connsiteX4" fmla="*/ 1031875 w 2051776"/>
              <a:gd name="connsiteY4" fmla="*/ 101600 h 965200"/>
              <a:gd name="connsiteX5" fmla="*/ 847724 w 2051776"/>
              <a:gd name="connsiteY5" fmla="*/ 158750 h 965200"/>
              <a:gd name="connsiteX6" fmla="*/ 688975 w 2051776"/>
              <a:gd name="connsiteY6" fmla="*/ 231775 h 965200"/>
              <a:gd name="connsiteX7" fmla="*/ 523874 w 2051776"/>
              <a:gd name="connsiteY7" fmla="*/ 327025 h 965200"/>
              <a:gd name="connsiteX8" fmla="*/ 403224 w 2051776"/>
              <a:gd name="connsiteY8" fmla="*/ 422276 h 965200"/>
              <a:gd name="connsiteX9" fmla="*/ 285750 w 2051776"/>
              <a:gd name="connsiteY9" fmla="*/ 536575 h 965200"/>
              <a:gd name="connsiteX10" fmla="*/ 187324 w 2051776"/>
              <a:gd name="connsiteY10" fmla="*/ 657225 h 965200"/>
              <a:gd name="connsiteX11" fmla="*/ 111125 w 2051776"/>
              <a:gd name="connsiteY11" fmla="*/ 768350 h 965200"/>
              <a:gd name="connsiteX12" fmla="*/ 0 w 2051776"/>
              <a:gd name="connsiteY12" fmla="*/ 965200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51776" h="965200">
                <a:moveTo>
                  <a:pt x="2051776" y="0"/>
                </a:moveTo>
                <a:cubicBezTo>
                  <a:pt x="1997272" y="2646"/>
                  <a:pt x="1828799" y="1059"/>
                  <a:pt x="1720849" y="9526"/>
                </a:cubicBezTo>
                <a:lnTo>
                  <a:pt x="1476375" y="31750"/>
                </a:lnTo>
                <a:cubicBezTo>
                  <a:pt x="1394354" y="40217"/>
                  <a:pt x="1287461" y="52390"/>
                  <a:pt x="1228724" y="63502"/>
                </a:cubicBezTo>
                <a:cubicBezTo>
                  <a:pt x="1169987" y="74614"/>
                  <a:pt x="1094846" y="83609"/>
                  <a:pt x="1031875" y="101600"/>
                </a:cubicBezTo>
                <a:cubicBezTo>
                  <a:pt x="942446" y="124354"/>
                  <a:pt x="905403" y="138113"/>
                  <a:pt x="847724" y="158750"/>
                </a:cubicBezTo>
                <a:cubicBezTo>
                  <a:pt x="790045" y="179387"/>
                  <a:pt x="742950" y="205846"/>
                  <a:pt x="688975" y="231775"/>
                </a:cubicBezTo>
                <a:cubicBezTo>
                  <a:pt x="635000" y="257704"/>
                  <a:pt x="572028" y="293687"/>
                  <a:pt x="523874" y="327025"/>
                </a:cubicBezTo>
                <a:cubicBezTo>
                  <a:pt x="475720" y="360363"/>
                  <a:pt x="442911" y="387351"/>
                  <a:pt x="403224" y="422276"/>
                </a:cubicBezTo>
                <a:cubicBezTo>
                  <a:pt x="363537" y="457201"/>
                  <a:pt x="321204" y="499004"/>
                  <a:pt x="285750" y="536575"/>
                </a:cubicBezTo>
                <a:cubicBezTo>
                  <a:pt x="250296" y="574146"/>
                  <a:pt x="215899" y="619125"/>
                  <a:pt x="187324" y="657225"/>
                </a:cubicBezTo>
                <a:cubicBezTo>
                  <a:pt x="158749" y="695325"/>
                  <a:pt x="146050" y="713317"/>
                  <a:pt x="111125" y="768350"/>
                </a:cubicBezTo>
                <a:cubicBezTo>
                  <a:pt x="60854" y="838200"/>
                  <a:pt x="48154" y="868892"/>
                  <a:pt x="0" y="965200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4D455DBA-EB54-604B-9692-418C35C8FEDC}"/>
              </a:ext>
            </a:extLst>
          </p:cNvPr>
          <p:cNvSpPr/>
          <p:nvPr/>
        </p:nvSpPr>
        <p:spPr>
          <a:xfrm flipH="1">
            <a:off x="2830281" y="3051535"/>
            <a:ext cx="45719" cy="1598305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A5E5C6F2-D847-527F-4808-C07B4177BA19}"/>
              </a:ext>
            </a:extLst>
          </p:cNvPr>
          <p:cNvSpPr/>
          <p:nvPr/>
        </p:nvSpPr>
        <p:spPr>
          <a:xfrm rot="5400000" flipH="1">
            <a:off x="3858277" y="3609965"/>
            <a:ext cx="45719" cy="2034030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5DF4A87-6D90-B3E4-9FF8-BE2D9A7A0661}"/>
                  </a:ext>
                </a:extLst>
              </p:cNvPr>
              <p:cNvSpPr txBox="1"/>
              <p:nvPr/>
            </p:nvSpPr>
            <p:spPr>
              <a:xfrm>
                <a:off x="2586205" y="2799687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5DF4A87-6D90-B3E4-9FF8-BE2D9A7A06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205" y="2799687"/>
                <a:ext cx="184731" cy="369332"/>
              </a:xfrm>
              <a:prstGeom prst="rect">
                <a:avLst/>
              </a:prstGeom>
              <a:blipFill>
                <a:blip r:embed="rId8"/>
                <a:stretch>
                  <a:fillRect r="-5625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EA7A563-BE23-69FE-8FC5-9B5A99342343}"/>
                  </a:ext>
                </a:extLst>
              </p:cNvPr>
              <p:cNvSpPr txBox="1"/>
              <p:nvPr/>
            </p:nvSpPr>
            <p:spPr>
              <a:xfrm>
                <a:off x="4775732" y="4708324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EA7A563-BE23-69FE-8FC5-9B5A99342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732" y="4708324"/>
                <a:ext cx="184731" cy="369332"/>
              </a:xfrm>
              <a:prstGeom prst="rect">
                <a:avLst/>
              </a:prstGeom>
              <a:blipFill>
                <a:blip r:embed="rId9"/>
                <a:stretch>
                  <a:fillRect r="-4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5521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C1D1200-9071-94E0-B702-75A7E8C19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845C04-C5A6-D26D-5BC6-757A54F0E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12</a:t>
            </a:fld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258BC1A-6FC5-61B1-5087-F6EA41D900BC}"/>
              </a:ext>
            </a:extLst>
          </p:cNvPr>
          <p:cNvSpPr/>
          <p:nvPr/>
        </p:nvSpPr>
        <p:spPr>
          <a:xfrm>
            <a:off x="4254650" y="2928817"/>
            <a:ext cx="4984533" cy="34325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327583E-E0FD-5C87-6065-5E23417826EA}"/>
              </a:ext>
            </a:extLst>
          </p:cNvPr>
          <p:cNvSpPr/>
          <p:nvPr/>
        </p:nvSpPr>
        <p:spPr>
          <a:xfrm>
            <a:off x="119730" y="2928817"/>
            <a:ext cx="6735619" cy="34325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D91E2B-C48C-A9E2-C707-96F47BDE99D5}"/>
              </a:ext>
            </a:extLst>
          </p:cNvPr>
          <p:cNvSpPr txBox="1"/>
          <p:nvPr/>
        </p:nvSpPr>
        <p:spPr>
          <a:xfrm>
            <a:off x="1647702" y="4106500"/>
            <a:ext cx="20197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Newtonian</a:t>
            </a:r>
          </a:p>
          <a:p>
            <a:pPr algn="ctr"/>
            <a:r>
              <a:rPr lang="en-US" sz="3200"/>
              <a:t>Systems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534915-2FFF-041E-3865-6B6C935AE4B0}"/>
              </a:ext>
            </a:extLst>
          </p:cNvPr>
          <p:cNvSpPr txBox="1"/>
          <p:nvPr/>
        </p:nvSpPr>
        <p:spPr>
          <a:xfrm>
            <a:off x="4555559" y="4106500"/>
            <a:ext cx="19988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Lagrangian</a:t>
            </a:r>
          </a:p>
          <a:p>
            <a:pPr algn="ctr"/>
            <a:r>
              <a:rPr lang="en-US" sz="3200" dirty="0"/>
              <a:t>Systems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6A8AE4-5ACA-2FB2-FCF4-F1E1FFBD364A}"/>
              </a:ext>
            </a:extLst>
          </p:cNvPr>
          <p:cNvSpPr txBox="1"/>
          <p:nvPr/>
        </p:nvSpPr>
        <p:spPr>
          <a:xfrm>
            <a:off x="6855349" y="4106500"/>
            <a:ext cx="22308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Hamiltonian</a:t>
            </a:r>
          </a:p>
          <a:p>
            <a:pPr algn="ctr"/>
            <a:r>
              <a:rPr lang="en-US" sz="3200"/>
              <a:t>Systems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AC4AB9-477F-5C96-5C2A-0FADA5C685B8}"/>
              </a:ext>
            </a:extLst>
          </p:cNvPr>
          <p:cNvSpPr txBox="1"/>
          <p:nvPr/>
        </p:nvSpPr>
        <p:spPr>
          <a:xfrm>
            <a:off x="4752951" y="381291"/>
            <a:ext cx="2669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/>
              <a:t>Our Findings: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C065AF-4234-6E2F-E014-BC1335960C7E}"/>
              </a:ext>
            </a:extLst>
          </p:cNvPr>
          <p:cNvSpPr txBox="1"/>
          <p:nvPr/>
        </p:nvSpPr>
        <p:spPr>
          <a:xfrm>
            <a:off x="854439" y="1027622"/>
            <a:ext cx="10448145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/>
              <a:t>We have found that Kinematic Equivalence is a foundational assumption of Lagrangian mechanics and that it demonstrates which Hamiltonian Systems are Newtonian/Lagrangian</a:t>
            </a:r>
          </a:p>
        </p:txBody>
      </p:sp>
    </p:spTree>
    <p:extLst>
      <p:ext uri="{BB962C8B-B14F-4D97-AF65-F5344CB8AC3E}">
        <p14:creationId xmlns:p14="http://schemas.microsoft.com/office/powerpoint/2010/main" val="2058594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D81CFD4-F417-1EB1-05A9-F9D2915EA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F53AF7-5E44-D1A8-D36C-DB0DA2658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72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7D6EC1-DFF8-97C7-A9DA-BCDB9C77D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BCE4D4-6651-AC02-8A0D-0694016B5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257EB-8EF7-4DEC-5277-147FD3FB0482}"/>
              </a:ext>
            </a:extLst>
          </p:cNvPr>
          <p:cNvSpPr txBox="1"/>
          <p:nvPr/>
        </p:nvSpPr>
        <p:spPr>
          <a:xfrm>
            <a:off x="1061699" y="347570"/>
            <a:ext cx="10437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What Does it Mean For Formulations to be Equivalent?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411310-8767-0AC7-5462-3186E70CA09D}"/>
              </a:ext>
            </a:extLst>
          </p:cNvPr>
          <p:cNvSpPr txBox="1"/>
          <p:nvPr/>
        </p:nvSpPr>
        <p:spPr>
          <a:xfrm>
            <a:off x="708572" y="1283519"/>
            <a:ext cx="5050887" cy="4992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We will consider two formulations equivalent if any system that can be described in one can be described in the other and vice-versa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DF76897-1698-A3B6-0E77-1E7B988E280C}"/>
              </a:ext>
            </a:extLst>
          </p:cNvPr>
          <p:cNvSpPr/>
          <p:nvPr/>
        </p:nvSpPr>
        <p:spPr>
          <a:xfrm>
            <a:off x="7156615" y="1914983"/>
            <a:ext cx="1405053" cy="21187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2C43FAD-824C-6B91-0F94-05FEE289BD01}"/>
              </a:ext>
            </a:extLst>
          </p:cNvPr>
          <p:cNvSpPr/>
          <p:nvPr/>
        </p:nvSpPr>
        <p:spPr>
          <a:xfrm>
            <a:off x="9185020" y="1914983"/>
            <a:ext cx="1405053" cy="21187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CF6D89-F291-2818-F4F7-AEB54ABB9E3F}"/>
              </a:ext>
            </a:extLst>
          </p:cNvPr>
          <p:cNvSpPr txBox="1"/>
          <p:nvPr/>
        </p:nvSpPr>
        <p:spPr>
          <a:xfrm>
            <a:off x="7238156" y="1300742"/>
            <a:ext cx="1217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Newtonian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07DE03-10C7-F45F-A8A4-0B0A82622FF0}"/>
              </a:ext>
            </a:extLst>
          </p:cNvPr>
          <p:cNvSpPr txBox="1"/>
          <p:nvPr/>
        </p:nvSpPr>
        <p:spPr>
          <a:xfrm>
            <a:off x="9220857" y="1269776"/>
            <a:ext cx="1333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Hamiltonian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99D3EC-0276-6126-E8E4-7B4082DF5160}"/>
              </a:ext>
            </a:extLst>
          </p:cNvPr>
          <p:cNvSpPr txBox="1"/>
          <p:nvPr/>
        </p:nvSpPr>
        <p:spPr>
          <a:xfrm>
            <a:off x="7687926" y="2092764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C9718B-9287-C3E0-6A62-72A914C71D7A}"/>
              </a:ext>
            </a:extLst>
          </p:cNvPr>
          <p:cNvSpPr txBox="1"/>
          <p:nvPr/>
        </p:nvSpPr>
        <p:spPr>
          <a:xfrm>
            <a:off x="7687926" y="2553305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86053A-E6A0-F775-293E-84A48B444884}"/>
              </a:ext>
            </a:extLst>
          </p:cNvPr>
          <p:cNvSpPr txBox="1"/>
          <p:nvPr/>
        </p:nvSpPr>
        <p:spPr>
          <a:xfrm>
            <a:off x="7700989" y="2989753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D579D1-E57A-32F4-1756-58A29ECFD803}"/>
              </a:ext>
            </a:extLst>
          </p:cNvPr>
          <p:cNvSpPr txBox="1"/>
          <p:nvPr/>
        </p:nvSpPr>
        <p:spPr>
          <a:xfrm>
            <a:off x="7700989" y="3409094"/>
            <a:ext cx="32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772604-C131-300F-4C3E-6AABF01AAFD0}"/>
              </a:ext>
            </a:extLst>
          </p:cNvPr>
          <p:cNvSpPr txBox="1"/>
          <p:nvPr/>
        </p:nvSpPr>
        <p:spPr>
          <a:xfrm>
            <a:off x="9728688" y="2099913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9E3376-ED6A-2564-43DA-C724013D0AAE}"/>
              </a:ext>
            </a:extLst>
          </p:cNvPr>
          <p:cNvSpPr txBox="1"/>
          <p:nvPr/>
        </p:nvSpPr>
        <p:spPr>
          <a:xfrm>
            <a:off x="9728688" y="2552381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10558A-E843-FC46-9F59-41FFCAE442ED}"/>
              </a:ext>
            </a:extLst>
          </p:cNvPr>
          <p:cNvSpPr txBox="1"/>
          <p:nvPr/>
        </p:nvSpPr>
        <p:spPr>
          <a:xfrm>
            <a:off x="9728688" y="2973248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3AEC82-D276-BA0B-C516-FD70BC4B81EF}"/>
              </a:ext>
            </a:extLst>
          </p:cNvPr>
          <p:cNvSpPr txBox="1"/>
          <p:nvPr/>
        </p:nvSpPr>
        <p:spPr>
          <a:xfrm>
            <a:off x="9719070" y="3409094"/>
            <a:ext cx="32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DCC20B4-5943-6277-F340-524885295230}"/>
              </a:ext>
            </a:extLst>
          </p:cNvPr>
          <p:cNvCxnSpPr>
            <a:stCxn id="11" idx="3"/>
            <a:endCxn id="15" idx="1"/>
          </p:cNvCxnSpPr>
          <p:nvPr/>
        </p:nvCxnSpPr>
        <p:spPr>
          <a:xfrm>
            <a:off x="8005642" y="2277430"/>
            <a:ext cx="1723046" cy="714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C4F3D31-E824-8A47-3109-6907426F66BF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 flipV="1">
            <a:off x="8005642" y="2737047"/>
            <a:ext cx="1723046" cy="9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E1314B2-0669-37F5-BC6F-A17AB4180234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 flipV="1">
            <a:off x="8018705" y="3157914"/>
            <a:ext cx="1709983" cy="165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A4B3FC9-5234-5EAF-92CE-B9305124992A}"/>
              </a:ext>
            </a:extLst>
          </p:cNvPr>
          <p:cNvCxnSpPr>
            <a:cxnSpLocks/>
            <a:stCxn id="14" idx="3"/>
            <a:endCxn id="18" idx="1"/>
          </p:cNvCxnSpPr>
          <p:nvPr/>
        </p:nvCxnSpPr>
        <p:spPr>
          <a:xfrm>
            <a:off x="8028323" y="3593760"/>
            <a:ext cx="169074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337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E317FA4-C0AC-32CF-6606-FFE9AA503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018ACC-C9A2-92B5-BDDC-3D39279A2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4B2A6B-15AC-4B61-7D92-8404D9AC16AB}"/>
              </a:ext>
            </a:extLst>
          </p:cNvPr>
          <p:cNvSpPr txBox="1"/>
          <p:nvPr/>
        </p:nvSpPr>
        <p:spPr>
          <a:xfrm>
            <a:off x="699858" y="452073"/>
            <a:ext cx="23492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Newtonian </a:t>
            </a:r>
          </a:p>
          <a:p>
            <a:r>
              <a:rPr lang="en-US" sz="3600"/>
              <a:t>Mechanics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0E47D5-035C-A5F8-E789-63B40D0D04DA}"/>
                  </a:ext>
                </a:extLst>
              </p:cNvPr>
              <p:cNvSpPr txBox="1"/>
              <p:nvPr/>
            </p:nvSpPr>
            <p:spPr>
              <a:xfrm>
                <a:off x="3558606" y="658667"/>
                <a:ext cx="5677861" cy="7871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4000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40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0E47D5-035C-A5F8-E789-63B40D0D0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8606" y="658667"/>
                <a:ext cx="5677861" cy="7871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866F74B-13EA-4147-59B6-7DA70CB9462F}"/>
                  </a:ext>
                </a:extLst>
              </p:cNvPr>
              <p:cNvSpPr txBox="1"/>
              <p:nvPr/>
            </p:nvSpPr>
            <p:spPr>
              <a:xfrm>
                <a:off x="4402937" y="3859931"/>
                <a:ext cx="2984215" cy="850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40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866F74B-13EA-4147-59B6-7DA70CB946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2937" y="3859931"/>
                <a:ext cx="2984215" cy="850746"/>
              </a:xfrm>
              <a:prstGeom prst="rect">
                <a:avLst/>
              </a:prstGeom>
              <a:blipFill>
                <a:blip r:embed="rId4"/>
                <a:stretch>
                  <a:fillRect l="-42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2808A8-A08C-1206-1BBC-E1752B95FC0F}"/>
                  </a:ext>
                </a:extLst>
              </p:cNvPr>
              <p:cNvSpPr txBox="1"/>
              <p:nvPr/>
            </p:nvSpPr>
            <p:spPr>
              <a:xfrm>
                <a:off x="4017832" y="2317320"/>
                <a:ext cx="3369320" cy="7489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400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2808A8-A08C-1206-1BBC-E1752B95FC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7832" y="2317320"/>
                <a:ext cx="3369320" cy="748988"/>
              </a:xfrm>
              <a:prstGeom prst="rect">
                <a:avLst/>
              </a:prstGeom>
              <a:blipFill>
                <a:blip r:embed="rId5"/>
                <a:stretch>
                  <a:fillRect l="-752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647B428-45B2-8A86-6E10-689826164558}"/>
              </a:ext>
            </a:extLst>
          </p:cNvPr>
          <p:cNvSpPr txBox="1"/>
          <p:nvPr/>
        </p:nvSpPr>
        <p:spPr>
          <a:xfrm>
            <a:off x="747611" y="2164610"/>
            <a:ext cx="23232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Lagrangian </a:t>
            </a:r>
          </a:p>
          <a:p>
            <a:r>
              <a:rPr lang="en-US" sz="3600" dirty="0"/>
              <a:t>Mechanics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E6CD63-D500-C8B4-7D39-E3AD55AD713A}"/>
              </a:ext>
            </a:extLst>
          </p:cNvPr>
          <p:cNvSpPr txBox="1"/>
          <p:nvPr/>
        </p:nvSpPr>
        <p:spPr>
          <a:xfrm>
            <a:off x="748572" y="4314285"/>
            <a:ext cx="24772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Hamiltonian</a:t>
            </a:r>
          </a:p>
          <a:p>
            <a:r>
              <a:rPr lang="en-US" sz="3600"/>
              <a:t>Mechanics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0ECD9F6-2B56-C8DF-121A-76F06A0E6077}"/>
                  </a:ext>
                </a:extLst>
              </p:cNvPr>
              <p:cNvSpPr txBox="1"/>
              <p:nvPr/>
            </p:nvSpPr>
            <p:spPr>
              <a:xfrm>
                <a:off x="4401976" y="5000901"/>
                <a:ext cx="2985176" cy="850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400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0ECD9F6-2B56-C8DF-121A-76F06A0E6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976" y="5000901"/>
                <a:ext cx="2985176" cy="850746"/>
              </a:xfrm>
              <a:prstGeom prst="rect">
                <a:avLst/>
              </a:prstGeom>
              <a:blipFill>
                <a:blip r:embed="rId6"/>
                <a:stretch>
                  <a:fillRect l="-424" b="-10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BEA4897-FD96-D160-C649-2B9CC5D4F3D1}"/>
              </a:ext>
            </a:extLst>
          </p:cNvPr>
          <p:cNvSpPr txBox="1"/>
          <p:nvPr/>
        </p:nvSpPr>
        <p:spPr>
          <a:xfrm>
            <a:off x="190406" y="452073"/>
            <a:ext cx="558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21FB5B-C93B-5B81-6B7B-1479F163B307}"/>
              </a:ext>
            </a:extLst>
          </p:cNvPr>
          <p:cNvSpPr txBox="1"/>
          <p:nvPr/>
        </p:nvSpPr>
        <p:spPr>
          <a:xfrm>
            <a:off x="189445" y="2168888"/>
            <a:ext cx="558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2)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21AED5-6D81-3432-0BF8-94D9D38C19C3}"/>
              </a:ext>
            </a:extLst>
          </p:cNvPr>
          <p:cNvSpPr txBox="1"/>
          <p:nvPr/>
        </p:nvSpPr>
        <p:spPr>
          <a:xfrm>
            <a:off x="190406" y="4285304"/>
            <a:ext cx="558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3)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87F4947-5883-6167-19B0-631CBC437461}"/>
              </a:ext>
            </a:extLst>
          </p:cNvPr>
          <p:cNvGrpSpPr/>
          <p:nvPr/>
        </p:nvGrpSpPr>
        <p:grpSpPr>
          <a:xfrm>
            <a:off x="9555609" y="121281"/>
            <a:ext cx="2505456" cy="1783080"/>
            <a:chOff x="1891042" y="605117"/>
            <a:chExt cx="6927923" cy="548640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FC18211-528A-60CA-2FD9-02508C440557}"/>
                </a:ext>
              </a:extLst>
            </p:cNvPr>
            <p:cNvSpPr/>
            <p:nvPr/>
          </p:nvSpPr>
          <p:spPr>
            <a:xfrm>
              <a:off x="4841525" y="24339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BE7BA3E-1FC1-C9CC-BBED-4FD6866E3803}"/>
                </a:ext>
              </a:extLst>
            </p:cNvPr>
            <p:cNvSpPr/>
            <p:nvPr/>
          </p:nvSpPr>
          <p:spPr>
            <a:xfrm>
              <a:off x="2152990" y="24339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6742F8C-6C03-9F06-BA11-734F4CA0905A}"/>
                </a:ext>
              </a:extLst>
            </p:cNvPr>
            <p:cNvSpPr/>
            <p:nvPr/>
          </p:nvSpPr>
          <p:spPr>
            <a:xfrm>
              <a:off x="3497258" y="6051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4AE98C8-940A-B5D0-0328-4BC42F917B64}"/>
                </a:ext>
              </a:extLst>
            </p:cNvPr>
            <p:cNvSpPr txBox="1"/>
            <p:nvPr/>
          </p:nvSpPr>
          <p:spPr>
            <a:xfrm>
              <a:off x="3870881" y="986019"/>
              <a:ext cx="2910351" cy="1609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Lagrangian</a:t>
              </a:r>
            </a:p>
            <a:p>
              <a:pPr algn="ctr"/>
              <a:r>
                <a:rPr lang="en-US" sz="1400" dirty="0"/>
                <a:t>Systems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C780930-BC0E-633D-C67A-3CA0F116FF78}"/>
                </a:ext>
              </a:extLst>
            </p:cNvPr>
            <p:cNvSpPr txBox="1"/>
            <p:nvPr/>
          </p:nvSpPr>
          <p:spPr>
            <a:xfrm>
              <a:off x="1891042" y="3900332"/>
              <a:ext cx="3511746" cy="1806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Newtonian</a:t>
              </a:r>
            </a:p>
            <a:p>
              <a:pPr algn="ctr"/>
              <a:r>
                <a:rPr lang="en-US" sz="1400" dirty="0"/>
                <a:t>Systems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5025D4-D48F-3BB0-1DD1-677959870C5E}"/>
                </a:ext>
              </a:extLst>
            </p:cNvPr>
            <p:cNvSpPr txBox="1"/>
            <p:nvPr/>
          </p:nvSpPr>
          <p:spPr>
            <a:xfrm>
              <a:off x="5469442" y="3938339"/>
              <a:ext cx="3349523" cy="1806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Hamiltonian</a:t>
              </a:r>
            </a:p>
            <a:p>
              <a:pPr algn="ctr"/>
              <a:r>
                <a:rPr lang="en-US" sz="1400" dirty="0"/>
                <a:t>Systems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9694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80B40F4-A1E9-3C73-B772-AF856A34A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6FB11F-C394-6DEA-12D0-238DA9913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F30937-B70C-B366-358B-861B482B9FA4}"/>
              </a:ext>
            </a:extLst>
          </p:cNvPr>
          <p:cNvSpPr txBox="1"/>
          <p:nvPr/>
        </p:nvSpPr>
        <p:spPr>
          <a:xfrm>
            <a:off x="157333" y="319773"/>
            <a:ext cx="593588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Newtonians: Three independently chosen functions of position and velocity, with forces being applied to each degree of freedom </a:t>
            </a:r>
          </a:p>
          <a:p>
            <a:endParaRPr lang="en-US" sz="2800" dirty="0"/>
          </a:p>
          <a:p>
            <a:r>
              <a:rPr lang="en-US" sz="2800" dirty="0"/>
              <a:t>Lagrangian: A single function of position and velocity</a:t>
            </a:r>
          </a:p>
          <a:p>
            <a:endParaRPr lang="en-US" sz="2800" dirty="0"/>
          </a:p>
          <a:p>
            <a:r>
              <a:rPr lang="en-US" sz="2800" dirty="0"/>
              <a:t>Hamiltonian: A single function of position and momentum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CF292C1-4168-689F-1B7A-182A67EB0E57}"/>
              </a:ext>
            </a:extLst>
          </p:cNvPr>
          <p:cNvGrpSpPr/>
          <p:nvPr/>
        </p:nvGrpSpPr>
        <p:grpSpPr>
          <a:xfrm>
            <a:off x="9555609" y="121281"/>
            <a:ext cx="2507123" cy="1780774"/>
            <a:chOff x="1891042" y="605117"/>
            <a:chExt cx="6927923" cy="54864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B0B81DE-96BE-5B3F-B5A0-A28B923B885E}"/>
                </a:ext>
              </a:extLst>
            </p:cNvPr>
            <p:cNvSpPr/>
            <p:nvPr/>
          </p:nvSpPr>
          <p:spPr>
            <a:xfrm>
              <a:off x="4841525" y="24339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A8C300B-6B15-F916-9749-303A84C9F1D4}"/>
                </a:ext>
              </a:extLst>
            </p:cNvPr>
            <p:cNvSpPr/>
            <p:nvPr/>
          </p:nvSpPr>
          <p:spPr>
            <a:xfrm>
              <a:off x="2152990" y="24339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B32AD77-0831-31BA-908B-DCE227344006}"/>
                </a:ext>
              </a:extLst>
            </p:cNvPr>
            <p:cNvSpPr/>
            <p:nvPr/>
          </p:nvSpPr>
          <p:spPr>
            <a:xfrm>
              <a:off x="3497258" y="6051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E9DB89-8135-7CB0-D5E3-C5706DEE4369}"/>
                </a:ext>
              </a:extLst>
            </p:cNvPr>
            <p:cNvSpPr txBox="1"/>
            <p:nvPr/>
          </p:nvSpPr>
          <p:spPr>
            <a:xfrm>
              <a:off x="3870883" y="986019"/>
              <a:ext cx="2910350" cy="1611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Lagrangian</a:t>
              </a:r>
            </a:p>
            <a:p>
              <a:pPr algn="ctr"/>
              <a:r>
                <a:rPr lang="en-US" sz="1400" dirty="0"/>
                <a:t>Systems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5520446-FB86-B0F2-0405-41F5D1AE1718}"/>
                </a:ext>
              </a:extLst>
            </p:cNvPr>
            <p:cNvSpPr txBox="1"/>
            <p:nvPr/>
          </p:nvSpPr>
          <p:spPr>
            <a:xfrm>
              <a:off x="1891042" y="3900332"/>
              <a:ext cx="3511746" cy="1806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Newtonian</a:t>
              </a:r>
            </a:p>
            <a:p>
              <a:pPr algn="ctr"/>
              <a:r>
                <a:rPr lang="en-US" sz="1400" dirty="0"/>
                <a:t>Systems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DFC03EF-B22B-2A85-F11B-97B8E704CAFA}"/>
                </a:ext>
              </a:extLst>
            </p:cNvPr>
            <p:cNvSpPr txBox="1"/>
            <p:nvPr/>
          </p:nvSpPr>
          <p:spPr>
            <a:xfrm>
              <a:off x="5469442" y="3938339"/>
              <a:ext cx="3349523" cy="1806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Hamiltonian</a:t>
              </a:r>
            </a:p>
            <a:p>
              <a:pPr algn="ctr"/>
              <a:r>
                <a:rPr lang="en-US" sz="1400" dirty="0"/>
                <a:t>Systems</a:t>
              </a:r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0F5B0D81-62A7-3F89-BB63-B03E92E0D5A4}"/>
              </a:ext>
            </a:extLst>
          </p:cNvPr>
          <p:cNvSpPr/>
          <p:nvPr/>
        </p:nvSpPr>
        <p:spPr>
          <a:xfrm>
            <a:off x="6104406" y="644827"/>
            <a:ext cx="1236576" cy="21187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7A7E95D-DAFB-6133-A8DE-FF1F3717D93A}"/>
              </a:ext>
            </a:extLst>
          </p:cNvPr>
          <p:cNvSpPr/>
          <p:nvPr/>
        </p:nvSpPr>
        <p:spPr>
          <a:xfrm>
            <a:off x="8132811" y="644827"/>
            <a:ext cx="1236576" cy="21187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C76207C-0C4E-521A-FF24-A84E460A380D}"/>
              </a:ext>
            </a:extLst>
          </p:cNvPr>
          <p:cNvSpPr txBox="1"/>
          <p:nvPr/>
        </p:nvSpPr>
        <p:spPr>
          <a:xfrm>
            <a:off x="6182392" y="258582"/>
            <a:ext cx="1071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Newtonian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3D9F8B1-7C94-CF83-A985-07CE635BF793}"/>
              </a:ext>
            </a:extLst>
          </p:cNvPr>
          <p:cNvSpPr txBox="1"/>
          <p:nvPr/>
        </p:nvSpPr>
        <p:spPr>
          <a:xfrm>
            <a:off x="8164351" y="121607"/>
            <a:ext cx="1173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Hamiltonian or Lagrangian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9AFB6E0-B1DC-53E8-8D9C-ECFE84904EA9}"/>
              </a:ext>
            </a:extLst>
          </p:cNvPr>
          <p:cNvSpPr txBox="1"/>
          <p:nvPr/>
        </p:nvSpPr>
        <p:spPr>
          <a:xfrm>
            <a:off x="6578230" y="910072"/>
            <a:ext cx="279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7F4BCE5-FB7F-D17F-E310-48D6C1275F89}"/>
              </a:ext>
            </a:extLst>
          </p:cNvPr>
          <p:cNvSpPr txBox="1"/>
          <p:nvPr/>
        </p:nvSpPr>
        <p:spPr>
          <a:xfrm>
            <a:off x="6581468" y="1531921"/>
            <a:ext cx="279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A4FEBF5-3EBD-F088-068C-D83FDF0791C5}"/>
              </a:ext>
            </a:extLst>
          </p:cNvPr>
          <p:cNvSpPr txBox="1"/>
          <p:nvPr/>
        </p:nvSpPr>
        <p:spPr>
          <a:xfrm>
            <a:off x="6574768" y="2072434"/>
            <a:ext cx="279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0F0750E-1345-4441-C446-770BAF77456F}"/>
              </a:ext>
            </a:extLst>
          </p:cNvPr>
          <p:cNvSpPr txBox="1"/>
          <p:nvPr/>
        </p:nvSpPr>
        <p:spPr>
          <a:xfrm>
            <a:off x="8677184" y="1498635"/>
            <a:ext cx="279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4590B1E-5781-47E2-E282-886C50C36FE0}"/>
              </a:ext>
            </a:extLst>
          </p:cNvPr>
          <p:cNvCxnSpPr>
            <a:cxnSpLocks/>
            <a:stCxn id="33" idx="3"/>
            <a:endCxn id="37" idx="1"/>
          </p:cNvCxnSpPr>
          <p:nvPr/>
        </p:nvCxnSpPr>
        <p:spPr>
          <a:xfrm>
            <a:off x="6857849" y="1094738"/>
            <a:ext cx="1819335" cy="5885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300A252-7642-17C4-BBD5-9DF5BDAEF457}"/>
              </a:ext>
            </a:extLst>
          </p:cNvPr>
          <p:cNvCxnSpPr>
            <a:cxnSpLocks/>
            <a:stCxn id="34" idx="3"/>
            <a:endCxn id="37" idx="1"/>
          </p:cNvCxnSpPr>
          <p:nvPr/>
        </p:nvCxnSpPr>
        <p:spPr>
          <a:xfrm flipV="1">
            <a:off x="6861087" y="1683301"/>
            <a:ext cx="1816097" cy="33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2D0E739-40EC-79B4-EED4-310BE8002411}"/>
              </a:ext>
            </a:extLst>
          </p:cNvPr>
          <p:cNvCxnSpPr>
            <a:cxnSpLocks/>
            <a:stCxn id="35" idx="3"/>
            <a:endCxn id="37" idx="1"/>
          </p:cNvCxnSpPr>
          <p:nvPr/>
        </p:nvCxnSpPr>
        <p:spPr>
          <a:xfrm flipV="1">
            <a:off x="6854387" y="1683301"/>
            <a:ext cx="1822797" cy="5737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D1C56687-F415-F5DC-B6ED-1C8A08A13BC3}"/>
              </a:ext>
            </a:extLst>
          </p:cNvPr>
          <p:cNvSpPr/>
          <p:nvPr/>
        </p:nvSpPr>
        <p:spPr>
          <a:xfrm>
            <a:off x="6030491" y="3508516"/>
            <a:ext cx="1236576" cy="21187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65E61C0-F75A-D103-0F03-C2729B3CD689}"/>
              </a:ext>
            </a:extLst>
          </p:cNvPr>
          <p:cNvSpPr/>
          <p:nvPr/>
        </p:nvSpPr>
        <p:spPr>
          <a:xfrm>
            <a:off x="8058896" y="3508516"/>
            <a:ext cx="1236576" cy="21187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6F1018C-0C73-9DEA-DA50-5988C8947AFE}"/>
              </a:ext>
            </a:extLst>
          </p:cNvPr>
          <p:cNvSpPr txBox="1"/>
          <p:nvPr/>
        </p:nvSpPr>
        <p:spPr>
          <a:xfrm>
            <a:off x="6064583" y="2951263"/>
            <a:ext cx="1173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Hamiltonian or Lagrangian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BCA58A7-B072-C693-E73D-DCE794D6970D}"/>
              </a:ext>
            </a:extLst>
          </p:cNvPr>
          <p:cNvSpPr txBox="1"/>
          <p:nvPr/>
        </p:nvSpPr>
        <p:spPr>
          <a:xfrm>
            <a:off x="8058896" y="3144194"/>
            <a:ext cx="1071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Newtonian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F6F6344-16EA-BC73-42A7-7CC7EEA06BCE}"/>
              </a:ext>
            </a:extLst>
          </p:cNvPr>
          <p:cNvSpPr txBox="1"/>
          <p:nvPr/>
        </p:nvSpPr>
        <p:spPr>
          <a:xfrm>
            <a:off x="8537374" y="3798710"/>
            <a:ext cx="279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5703157-2D90-90CE-00E2-0385CBBE8933}"/>
              </a:ext>
            </a:extLst>
          </p:cNvPr>
          <p:cNvSpPr txBox="1"/>
          <p:nvPr/>
        </p:nvSpPr>
        <p:spPr>
          <a:xfrm>
            <a:off x="8537374" y="4378139"/>
            <a:ext cx="279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353E8F0-8EDE-6F73-1DF4-636032019B2A}"/>
              </a:ext>
            </a:extLst>
          </p:cNvPr>
          <p:cNvSpPr txBox="1"/>
          <p:nvPr/>
        </p:nvSpPr>
        <p:spPr>
          <a:xfrm>
            <a:off x="8537374" y="5014478"/>
            <a:ext cx="279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05A3A4E-D8AD-486F-0A1B-7746EB814A2A}"/>
              </a:ext>
            </a:extLst>
          </p:cNvPr>
          <p:cNvSpPr txBox="1"/>
          <p:nvPr/>
        </p:nvSpPr>
        <p:spPr>
          <a:xfrm>
            <a:off x="6537522" y="4383216"/>
            <a:ext cx="279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CCF8CF9-19FC-9C94-EFF1-A31FC47B1F01}"/>
              </a:ext>
            </a:extLst>
          </p:cNvPr>
          <p:cNvCxnSpPr>
            <a:cxnSpLocks/>
            <a:stCxn id="90" idx="3"/>
            <a:endCxn id="88" idx="1"/>
          </p:cNvCxnSpPr>
          <p:nvPr/>
        </p:nvCxnSpPr>
        <p:spPr>
          <a:xfrm flipV="1">
            <a:off x="6817141" y="4562805"/>
            <a:ext cx="1720233" cy="5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886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82DC11-88AE-FF69-9EF6-1895DEBA0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D2906E-5DEE-68EC-81F1-E40D6FCFC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BCF7AB-0B83-4FEC-A7A3-CCB0A9F63484}"/>
              </a:ext>
            </a:extLst>
          </p:cNvPr>
          <p:cNvSpPr txBox="1"/>
          <p:nvPr/>
        </p:nvSpPr>
        <p:spPr>
          <a:xfrm>
            <a:off x="1981715" y="1300192"/>
            <a:ext cx="8290372" cy="1668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We can not map the space of a single </a:t>
            </a:r>
          </a:p>
          <a:p>
            <a:pPr algn="ctr">
              <a:lnSpc>
                <a:spcPct val="150000"/>
              </a:lnSpc>
            </a:pPr>
            <a:r>
              <a:rPr lang="en-US" sz="3600" dirty="0"/>
              <a:t>function to the space of multiple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29F2D8-0DD2-BBC4-E03B-29D1C1A777C6}"/>
                  </a:ext>
                </a:extLst>
              </p:cNvPr>
              <p:cNvSpPr txBox="1"/>
              <p:nvPr/>
            </p:nvSpPr>
            <p:spPr>
              <a:xfrm>
                <a:off x="635203" y="3824353"/>
                <a:ext cx="8595815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/>
                </a:lvl1pPr>
              </a:lstStyle>
              <a:p>
                <a14:m>
                  <m:oMath xmlns:m="http://schemas.openxmlformats.org/officeDocument/2006/math">
                    <m:r>
                      <a:rPr lang="en-US" sz="48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4800" dirty="0">
                    <a:solidFill>
                      <a:schemeClr val="accent6">
                        <a:lumMod val="75000"/>
                      </a:schemeClr>
                    </a:solidFill>
                  </a:rPr>
                  <a:t> Not all Newtonian systems are </a:t>
                </a:r>
              </a:p>
              <a:p>
                <a:r>
                  <a:rPr lang="en-US" sz="4800" dirty="0">
                    <a:solidFill>
                      <a:schemeClr val="accent6">
                        <a:lumMod val="75000"/>
                      </a:schemeClr>
                    </a:solidFill>
                  </a:rPr>
                  <a:t>Lagrangian and/or Hamiltonian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29F2D8-0DD2-BBC4-E03B-29D1C1A77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203" y="3824353"/>
                <a:ext cx="8595815" cy="1569660"/>
              </a:xfrm>
              <a:prstGeom prst="rect">
                <a:avLst/>
              </a:prstGeom>
              <a:blipFill>
                <a:blip r:embed="rId3"/>
                <a:stretch>
                  <a:fillRect l="-3191" t="-8527" r="-2270" b="-19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355ACB0B-C9E5-77AC-8872-086D0F4D75B3}"/>
              </a:ext>
            </a:extLst>
          </p:cNvPr>
          <p:cNvGrpSpPr/>
          <p:nvPr/>
        </p:nvGrpSpPr>
        <p:grpSpPr>
          <a:xfrm>
            <a:off x="9650405" y="121281"/>
            <a:ext cx="2296582" cy="1780774"/>
            <a:chOff x="2152990" y="605117"/>
            <a:chExt cx="6346135" cy="54864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BB4838B-4698-E77D-2EE8-5DA4D204AFAE}"/>
                </a:ext>
              </a:extLst>
            </p:cNvPr>
            <p:cNvSpPr/>
            <p:nvPr/>
          </p:nvSpPr>
          <p:spPr>
            <a:xfrm>
              <a:off x="4841525" y="24339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678F51C-BDF0-5D96-D627-A583A21CBC10}"/>
                </a:ext>
              </a:extLst>
            </p:cNvPr>
            <p:cNvSpPr/>
            <p:nvPr/>
          </p:nvSpPr>
          <p:spPr>
            <a:xfrm>
              <a:off x="2152990" y="24339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09D3F7C-2B27-1C17-92B4-5A68B822080E}"/>
                </a:ext>
              </a:extLst>
            </p:cNvPr>
            <p:cNvSpPr/>
            <p:nvPr/>
          </p:nvSpPr>
          <p:spPr>
            <a:xfrm>
              <a:off x="3497258" y="6051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Freeform 38">
            <a:extLst>
              <a:ext uri="{FF2B5EF4-FFF2-40B4-BE49-F238E27FC236}">
                <a16:creationId xmlns:a16="http://schemas.microsoft.com/office/drawing/2014/main" id="{12D8D6AA-820F-B65C-9ECF-DA9188453091}"/>
              </a:ext>
            </a:extLst>
          </p:cNvPr>
          <p:cNvSpPr/>
          <p:nvPr/>
        </p:nvSpPr>
        <p:spPr>
          <a:xfrm>
            <a:off x="9650405" y="737895"/>
            <a:ext cx="1148291" cy="1164161"/>
          </a:xfrm>
          <a:custGeom>
            <a:avLst/>
            <a:gdLst>
              <a:gd name="connsiteX0" fmla="*/ 489061 w 1148291"/>
              <a:gd name="connsiteY0" fmla="*/ 0 h 1164161"/>
              <a:gd name="connsiteX1" fmla="*/ 499919 w 1148291"/>
              <a:gd name="connsiteY1" fmla="*/ 96608 h 1164161"/>
              <a:gd name="connsiteX2" fmla="*/ 890682 w 1148291"/>
              <a:gd name="connsiteY2" fmla="*/ 523923 h 1164161"/>
              <a:gd name="connsiteX3" fmla="*/ 975533 w 1148291"/>
              <a:gd name="connsiteY3" fmla="*/ 547546 h 1164161"/>
              <a:gd name="connsiteX4" fmla="*/ 972945 w 1148291"/>
              <a:gd name="connsiteY4" fmla="*/ 570569 h 1164161"/>
              <a:gd name="connsiteX5" fmla="*/ 1085973 w 1148291"/>
              <a:gd name="connsiteY5" fmla="*/ 902452 h 1164161"/>
              <a:gd name="connsiteX6" fmla="*/ 1148291 w 1148291"/>
              <a:gd name="connsiteY6" fmla="*/ 970196 h 1164161"/>
              <a:gd name="connsiteX7" fmla="*/ 1129796 w 1148291"/>
              <a:gd name="connsiteY7" fmla="*/ 990302 h 1164161"/>
              <a:gd name="connsiteX8" fmla="*/ 661819 w 1148291"/>
              <a:gd name="connsiteY8" fmla="*/ 1164161 h 1164161"/>
              <a:gd name="connsiteX9" fmla="*/ 0 w 1148291"/>
              <a:gd name="connsiteY9" fmla="*/ 570569 h 1164161"/>
              <a:gd name="connsiteX10" fmla="*/ 404209 w 1148291"/>
              <a:gd name="connsiteY10" fmla="*/ 23624 h 1164161"/>
              <a:gd name="connsiteX11" fmla="*/ 489061 w 1148291"/>
              <a:gd name="connsiteY11" fmla="*/ 0 h 116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48291" h="1164161">
                <a:moveTo>
                  <a:pt x="489061" y="0"/>
                </a:moveTo>
                <a:lnTo>
                  <a:pt x="499919" y="96608"/>
                </a:lnTo>
                <a:cubicBezTo>
                  <a:pt x="543999" y="289815"/>
                  <a:pt x="692735" y="448829"/>
                  <a:pt x="890682" y="523923"/>
                </a:cubicBezTo>
                <a:lnTo>
                  <a:pt x="975533" y="547546"/>
                </a:lnTo>
                <a:lnTo>
                  <a:pt x="972945" y="570569"/>
                </a:lnTo>
                <a:cubicBezTo>
                  <a:pt x="972945" y="693506"/>
                  <a:pt x="1014613" y="807714"/>
                  <a:pt x="1085973" y="902452"/>
                </a:cubicBezTo>
                <a:lnTo>
                  <a:pt x="1148291" y="970196"/>
                </a:lnTo>
                <a:lnTo>
                  <a:pt x="1129796" y="990302"/>
                </a:lnTo>
                <a:cubicBezTo>
                  <a:pt x="1010030" y="1097721"/>
                  <a:pt x="844575" y="1164161"/>
                  <a:pt x="661819" y="1164161"/>
                </a:cubicBezTo>
                <a:cubicBezTo>
                  <a:pt x="296306" y="1164161"/>
                  <a:pt x="0" y="898401"/>
                  <a:pt x="0" y="570569"/>
                </a:cubicBezTo>
                <a:cubicBezTo>
                  <a:pt x="0" y="324695"/>
                  <a:pt x="166672" y="113736"/>
                  <a:pt x="404209" y="23624"/>
                </a:cubicBezTo>
                <a:lnTo>
                  <a:pt x="489061" y="0"/>
                </a:lnTo>
                <a:close/>
              </a:path>
            </a:pathLst>
          </a:cu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6FA5B54-A83E-8D8F-BA23-71E7F116FF86}"/>
              </a:ext>
            </a:extLst>
          </p:cNvPr>
          <p:cNvSpPr txBox="1"/>
          <p:nvPr/>
        </p:nvSpPr>
        <p:spPr>
          <a:xfrm>
            <a:off x="9555609" y="1190841"/>
            <a:ext cx="1270854" cy="586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Newtonian</a:t>
            </a:r>
          </a:p>
          <a:p>
            <a:pPr algn="ctr"/>
            <a:r>
              <a:rPr lang="en-US" sz="1400" dirty="0"/>
              <a:t>Systems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4ED34C4-9FA9-24FE-EF0C-CB60A98ABC73}"/>
              </a:ext>
            </a:extLst>
          </p:cNvPr>
          <p:cNvSpPr txBox="1"/>
          <p:nvPr/>
        </p:nvSpPr>
        <p:spPr>
          <a:xfrm>
            <a:off x="10850584" y="1203177"/>
            <a:ext cx="1212148" cy="586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Hamiltonian</a:t>
            </a:r>
          </a:p>
          <a:p>
            <a:pPr algn="ctr"/>
            <a:r>
              <a:rPr lang="en-US" sz="1400" dirty="0"/>
              <a:t>Systems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9A6A1F0-0E23-A24F-0D1B-6AC304DD6DEB}"/>
              </a:ext>
            </a:extLst>
          </p:cNvPr>
          <p:cNvSpPr txBox="1"/>
          <p:nvPr/>
        </p:nvSpPr>
        <p:spPr>
          <a:xfrm>
            <a:off x="10272087" y="244914"/>
            <a:ext cx="1053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Lagrangian</a:t>
            </a:r>
          </a:p>
          <a:p>
            <a:pPr algn="ctr"/>
            <a:r>
              <a:rPr lang="en-US" sz="1400" dirty="0"/>
              <a:t>Systems</a:t>
            </a:r>
          </a:p>
        </p:txBody>
      </p:sp>
    </p:spTree>
    <p:extLst>
      <p:ext uri="{BB962C8B-B14F-4D97-AF65-F5344CB8AC3E}">
        <p14:creationId xmlns:p14="http://schemas.microsoft.com/office/powerpoint/2010/main" val="3927324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78621A0-EF9F-2B44-0373-70CDEB1A2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F841A9-50FB-1423-C2AD-0DADF6894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BAB579-F931-E798-DAB1-7637E479A61D}"/>
              </a:ext>
            </a:extLst>
          </p:cNvPr>
          <p:cNvSpPr txBox="1"/>
          <p:nvPr/>
        </p:nvSpPr>
        <p:spPr>
          <a:xfrm>
            <a:off x="2677739" y="156176"/>
            <a:ext cx="5647956" cy="6718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/>
              <a:t>From the Euler-Lagrangian equations: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2FB6A2-E4BA-C45B-3C49-44B3171D2203}"/>
                  </a:ext>
                </a:extLst>
              </p:cNvPr>
              <p:cNvSpPr txBox="1"/>
              <p:nvPr/>
            </p:nvSpPr>
            <p:spPr>
              <a:xfrm>
                <a:off x="3047618" y="1702969"/>
                <a:ext cx="5786007" cy="6449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2FB6A2-E4BA-C45B-3C49-44B3171D2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618" y="1702969"/>
                <a:ext cx="5786007" cy="6449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DF811A7-E723-27E6-4F99-5DC4D78B8873}"/>
                  </a:ext>
                </a:extLst>
              </p:cNvPr>
              <p:cNvSpPr txBox="1"/>
              <p:nvPr/>
            </p:nvSpPr>
            <p:spPr>
              <a:xfrm>
                <a:off x="493648" y="2486431"/>
                <a:ext cx="11204703" cy="1989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200000"/>
                  </a:lnSpc>
                </a:pPr>
                <a:r>
                  <a:rPr lang="en-US" sz="3200" dirty="0"/>
                  <a:t>To find acceleration,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sub>
                    </m:sSub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3200" dirty="0"/>
                  <a:t>, must be invertible. This is true for all Lagrangian systems with unique solutions.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DF811A7-E723-27E6-4F99-5DC4D78B8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648" y="2486431"/>
                <a:ext cx="11204703" cy="1989455"/>
              </a:xfrm>
              <a:prstGeom prst="rect">
                <a:avLst/>
              </a:prstGeom>
              <a:blipFill>
                <a:blip r:embed="rId4"/>
                <a:stretch>
                  <a:fillRect l="-1197" r="-2067" b="-9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4B631D6-CB90-6F11-FFB8-D2419144C7D9}"/>
              </a:ext>
            </a:extLst>
          </p:cNvPr>
          <p:cNvSpPr txBox="1"/>
          <p:nvPr/>
        </p:nvSpPr>
        <p:spPr>
          <a:xfrm>
            <a:off x="1601450" y="5060261"/>
            <a:ext cx="7800533" cy="7546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Insight: All Lagrangian systems are Newtonian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235A63B-7E81-F0B0-7D82-6913F45C120B}"/>
              </a:ext>
            </a:extLst>
          </p:cNvPr>
          <p:cNvGrpSpPr/>
          <p:nvPr/>
        </p:nvGrpSpPr>
        <p:grpSpPr>
          <a:xfrm>
            <a:off x="9650405" y="121281"/>
            <a:ext cx="2296582" cy="1780774"/>
            <a:chOff x="2152990" y="605117"/>
            <a:chExt cx="6346135" cy="548640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F161B08-8F2B-27DF-3393-F9D3E95201EE}"/>
                </a:ext>
              </a:extLst>
            </p:cNvPr>
            <p:cNvSpPr/>
            <p:nvPr/>
          </p:nvSpPr>
          <p:spPr>
            <a:xfrm>
              <a:off x="4841525" y="24339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F553D0C-A4EC-2EF3-295C-F3CA476DAF15}"/>
                </a:ext>
              </a:extLst>
            </p:cNvPr>
            <p:cNvSpPr/>
            <p:nvPr/>
          </p:nvSpPr>
          <p:spPr>
            <a:xfrm>
              <a:off x="2152990" y="24339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812E0F6-4C00-9F0C-E133-D06DE34AE196}"/>
                </a:ext>
              </a:extLst>
            </p:cNvPr>
            <p:cNvSpPr/>
            <p:nvPr/>
          </p:nvSpPr>
          <p:spPr>
            <a:xfrm>
              <a:off x="3497258" y="6051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Freeform 35">
            <a:extLst>
              <a:ext uri="{FF2B5EF4-FFF2-40B4-BE49-F238E27FC236}">
                <a16:creationId xmlns:a16="http://schemas.microsoft.com/office/drawing/2014/main" id="{E44E9D07-4E42-5F70-B50B-327A39526273}"/>
              </a:ext>
            </a:extLst>
          </p:cNvPr>
          <p:cNvSpPr/>
          <p:nvPr/>
        </p:nvSpPr>
        <p:spPr>
          <a:xfrm>
            <a:off x="9650405" y="737895"/>
            <a:ext cx="1148291" cy="1164161"/>
          </a:xfrm>
          <a:custGeom>
            <a:avLst/>
            <a:gdLst>
              <a:gd name="connsiteX0" fmla="*/ 489061 w 1148291"/>
              <a:gd name="connsiteY0" fmla="*/ 0 h 1164161"/>
              <a:gd name="connsiteX1" fmla="*/ 499919 w 1148291"/>
              <a:gd name="connsiteY1" fmla="*/ 96608 h 1164161"/>
              <a:gd name="connsiteX2" fmla="*/ 890682 w 1148291"/>
              <a:gd name="connsiteY2" fmla="*/ 523923 h 1164161"/>
              <a:gd name="connsiteX3" fmla="*/ 975533 w 1148291"/>
              <a:gd name="connsiteY3" fmla="*/ 547546 h 1164161"/>
              <a:gd name="connsiteX4" fmla="*/ 972945 w 1148291"/>
              <a:gd name="connsiteY4" fmla="*/ 570569 h 1164161"/>
              <a:gd name="connsiteX5" fmla="*/ 1085973 w 1148291"/>
              <a:gd name="connsiteY5" fmla="*/ 902452 h 1164161"/>
              <a:gd name="connsiteX6" fmla="*/ 1148291 w 1148291"/>
              <a:gd name="connsiteY6" fmla="*/ 970196 h 1164161"/>
              <a:gd name="connsiteX7" fmla="*/ 1129796 w 1148291"/>
              <a:gd name="connsiteY7" fmla="*/ 990302 h 1164161"/>
              <a:gd name="connsiteX8" fmla="*/ 661819 w 1148291"/>
              <a:gd name="connsiteY8" fmla="*/ 1164161 h 1164161"/>
              <a:gd name="connsiteX9" fmla="*/ 0 w 1148291"/>
              <a:gd name="connsiteY9" fmla="*/ 570569 h 1164161"/>
              <a:gd name="connsiteX10" fmla="*/ 404209 w 1148291"/>
              <a:gd name="connsiteY10" fmla="*/ 23624 h 1164161"/>
              <a:gd name="connsiteX11" fmla="*/ 489061 w 1148291"/>
              <a:gd name="connsiteY11" fmla="*/ 0 h 116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48291" h="1164161">
                <a:moveTo>
                  <a:pt x="489061" y="0"/>
                </a:moveTo>
                <a:lnTo>
                  <a:pt x="499919" y="96608"/>
                </a:lnTo>
                <a:cubicBezTo>
                  <a:pt x="543999" y="289815"/>
                  <a:pt x="692735" y="448829"/>
                  <a:pt x="890682" y="523923"/>
                </a:cubicBezTo>
                <a:lnTo>
                  <a:pt x="975533" y="547546"/>
                </a:lnTo>
                <a:lnTo>
                  <a:pt x="972945" y="570569"/>
                </a:lnTo>
                <a:cubicBezTo>
                  <a:pt x="972945" y="693506"/>
                  <a:pt x="1014613" y="807714"/>
                  <a:pt x="1085973" y="902452"/>
                </a:cubicBezTo>
                <a:lnTo>
                  <a:pt x="1148291" y="970196"/>
                </a:lnTo>
                <a:lnTo>
                  <a:pt x="1129796" y="990302"/>
                </a:lnTo>
                <a:cubicBezTo>
                  <a:pt x="1010030" y="1097721"/>
                  <a:pt x="844575" y="1164161"/>
                  <a:pt x="661819" y="1164161"/>
                </a:cubicBezTo>
                <a:cubicBezTo>
                  <a:pt x="296306" y="1164161"/>
                  <a:pt x="0" y="898401"/>
                  <a:pt x="0" y="570569"/>
                </a:cubicBezTo>
                <a:cubicBezTo>
                  <a:pt x="0" y="324695"/>
                  <a:pt x="166672" y="113736"/>
                  <a:pt x="404209" y="23624"/>
                </a:cubicBezTo>
                <a:lnTo>
                  <a:pt x="489061" y="0"/>
                </a:lnTo>
                <a:close/>
              </a:path>
            </a:pathLst>
          </a:cu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51FDFBBA-FFC0-3470-C5BD-FCC4CEFBEB6C}"/>
              </a:ext>
            </a:extLst>
          </p:cNvPr>
          <p:cNvSpPr/>
          <p:nvPr/>
        </p:nvSpPr>
        <p:spPr>
          <a:xfrm>
            <a:off x="10798696" y="714872"/>
            <a:ext cx="659232" cy="570570"/>
          </a:xfrm>
          <a:custGeom>
            <a:avLst/>
            <a:gdLst>
              <a:gd name="connsiteX0" fmla="*/ 486473 w 659232"/>
              <a:gd name="connsiteY0" fmla="*/ 0 h 570570"/>
              <a:gd name="connsiteX1" fmla="*/ 619853 w 659232"/>
              <a:gd name="connsiteY1" fmla="*/ 12060 h 570570"/>
              <a:gd name="connsiteX2" fmla="*/ 659232 w 659232"/>
              <a:gd name="connsiteY2" fmla="*/ 23024 h 570570"/>
              <a:gd name="connsiteX3" fmla="*/ 648374 w 659232"/>
              <a:gd name="connsiteY3" fmla="*/ 119631 h 570570"/>
              <a:gd name="connsiteX4" fmla="*/ 257611 w 659232"/>
              <a:gd name="connsiteY4" fmla="*/ 546946 h 570570"/>
              <a:gd name="connsiteX5" fmla="*/ 172759 w 659232"/>
              <a:gd name="connsiteY5" fmla="*/ 570570 h 570570"/>
              <a:gd name="connsiteX6" fmla="*/ 161901 w 659232"/>
              <a:gd name="connsiteY6" fmla="*/ 473962 h 570570"/>
              <a:gd name="connsiteX7" fmla="*/ 62319 w 659232"/>
              <a:gd name="connsiteY7" fmla="*/ 261709 h 570570"/>
              <a:gd name="connsiteX8" fmla="*/ 0 w 659232"/>
              <a:gd name="connsiteY8" fmla="*/ 193965 h 570570"/>
              <a:gd name="connsiteX9" fmla="*/ 18496 w 659232"/>
              <a:gd name="connsiteY9" fmla="*/ 173859 h 570570"/>
              <a:gd name="connsiteX10" fmla="*/ 486473 w 659232"/>
              <a:gd name="connsiteY10" fmla="*/ 0 h 570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59232" h="570570">
                <a:moveTo>
                  <a:pt x="486473" y="0"/>
                </a:moveTo>
                <a:cubicBezTo>
                  <a:pt x="532162" y="0"/>
                  <a:pt x="576770" y="4152"/>
                  <a:pt x="619853" y="12060"/>
                </a:cubicBezTo>
                <a:lnTo>
                  <a:pt x="659232" y="23024"/>
                </a:lnTo>
                <a:lnTo>
                  <a:pt x="648374" y="119631"/>
                </a:lnTo>
                <a:cubicBezTo>
                  <a:pt x="604294" y="312838"/>
                  <a:pt x="455558" y="471852"/>
                  <a:pt x="257611" y="546946"/>
                </a:cubicBezTo>
                <a:lnTo>
                  <a:pt x="172759" y="570570"/>
                </a:lnTo>
                <a:lnTo>
                  <a:pt x="161901" y="473962"/>
                </a:lnTo>
                <a:cubicBezTo>
                  <a:pt x="144269" y="396680"/>
                  <a:pt x="109892" y="324868"/>
                  <a:pt x="62319" y="261709"/>
                </a:cubicBezTo>
                <a:lnTo>
                  <a:pt x="0" y="193965"/>
                </a:lnTo>
                <a:lnTo>
                  <a:pt x="18496" y="173859"/>
                </a:lnTo>
                <a:cubicBezTo>
                  <a:pt x="138262" y="66440"/>
                  <a:pt x="303716" y="0"/>
                  <a:pt x="486473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EFA93F18-2EAE-2DED-619D-7A3A90B45AF7}"/>
              </a:ext>
            </a:extLst>
          </p:cNvPr>
          <p:cNvSpPr/>
          <p:nvPr/>
        </p:nvSpPr>
        <p:spPr>
          <a:xfrm>
            <a:off x="10136878" y="121281"/>
            <a:ext cx="1323638" cy="787556"/>
          </a:xfrm>
          <a:custGeom>
            <a:avLst/>
            <a:gdLst>
              <a:gd name="connsiteX0" fmla="*/ 661819 w 1323638"/>
              <a:gd name="connsiteY0" fmla="*/ 0 h 787556"/>
              <a:gd name="connsiteX1" fmla="*/ 1323638 w 1323638"/>
              <a:gd name="connsiteY1" fmla="*/ 593592 h 787556"/>
              <a:gd name="connsiteX2" fmla="*/ 1321050 w 1323638"/>
              <a:gd name="connsiteY2" fmla="*/ 616615 h 787556"/>
              <a:gd name="connsiteX3" fmla="*/ 1281671 w 1323638"/>
              <a:gd name="connsiteY3" fmla="*/ 605651 h 787556"/>
              <a:gd name="connsiteX4" fmla="*/ 1148291 w 1323638"/>
              <a:gd name="connsiteY4" fmla="*/ 593591 h 787556"/>
              <a:gd name="connsiteX5" fmla="*/ 680314 w 1323638"/>
              <a:gd name="connsiteY5" fmla="*/ 767450 h 787556"/>
              <a:gd name="connsiteX6" fmla="*/ 661818 w 1323638"/>
              <a:gd name="connsiteY6" fmla="*/ 787556 h 787556"/>
              <a:gd name="connsiteX7" fmla="*/ 643323 w 1323638"/>
              <a:gd name="connsiteY7" fmla="*/ 767450 h 787556"/>
              <a:gd name="connsiteX8" fmla="*/ 175346 w 1323638"/>
              <a:gd name="connsiteY8" fmla="*/ 593591 h 787556"/>
              <a:gd name="connsiteX9" fmla="*/ 41966 w 1323638"/>
              <a:gd name="connsiteY9" fmla="*/ 605651 h 787556"/>
              <a:gd name="connsiteX10" fmla="*/ 2588 w 1323638"/>
              <a:gd name="connsiteY10" fmla="*/ 616614 h 787556"/>
              <a:gd name="connsiteX11" fmla="*/ 0 w 1323638"/>
              <a:gd name="connsiteY11" fmla="*/ 593592 h 787556"/>
              <a:gd name="connsiteX12" fmla="*/ 661819 w 1323638"/>
              <a:gd name="connsiteY12" fmla="*/ 0 h 787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23638" h="787556">
                <a:moveTo>
                  <a:pt x="661819" y="0"/>
                </a:moveTo>
                <a:cubicBezTo>
                  <a:pt x="1027332" y="0"/>
                  <a:pt x="1323638" y="265760"/>
                  <a:pt x="1323638" y="593592"/>
                </a:cubicBezTo>
                <a:lnTo>
                  <a:pt x="1321050" y="616615"/>
                </a:lnTo>
                <a:lnTo>
                  <a:pt x="1281671" y="605651"/>
                </a:lnTo>
                <a:cubicBezTo>
                  <a:pt x="1238588" y="597743"/>
                  <a:pt x="1193980" y="593591"/>
                  <a:pt x="1148291" y="593591"/>
                </a:cubicBezTo>
                <a:cubicBezTo>
                  <a:pt x="965534" y="593591"/>
                  <a:pt x="800080" y="660031"/>
                  <a:pt x="680314" y="767450"/>
                </a:cubicBezTo>
                <a:lnTo>
                  <a:pt x="661818" y="787556"/>
                </a:lnTo>
                <a:lnTo>
                  <a:pt x="643323" y="767450"/>
                </a:lnTo>
                <a:cubicBezTo>
                  <a:pt x="523557" y="660031"/>
                  <a:pt x="358102" y="593591"/>
                  <a:pt x="175346" y="593591"/>
                </a:cubicBezTo>
                <a:cubicBezTo>
                  <a:pt x="129657" y="593591"/>
                  <a:pt x="85049" y="597743"/>
                  <a:pt x="41966" y="605651"/>
                </a:cubicBezTo>
                <a:lnTo>
                  <a:pt x="2588" y="616614"/>
                </a:lnTo>
                <a:lnTo>
                  <a:pt x="0" y="593592"/>
                </a:lnTo>
                <a:cubicBezTo>
                  <a:pt x="0" y="265760"/>
                  <a:pt x="296306" y="0"/>
                  <a:pt x="661819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05C0D9-18A1-D132-B336-C86297A979AF}"/>
              </a:ext>
            </a:extLst>
          </p:cNvPr>
          <p:cNvSpPr txBox="1"/>
          <p:nvPr/>
        </p:nvSpPr>
        <p:spPr>
          <a:xfrm>
            <a:off x="9555609" y="1190841"/>
            <a:ext cx="1270854" cy="586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Newtonian</a:t>
            </a:r>
          </a:p>
          <a:p>
            <a:pPr algn="ctr"/>
            <a:r>
              <a:rPr lang="en-US" sz="1400" dirty="0"/>
              <a:t>Systems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C217077-A760-B534-09B0-3332DDA44623}"/>
              </a:ext>
            </a:extLst>
          </p:cNvPr>
          <p:cNvSpPr txBox="1"/>
          <p:nvPr/>
        </p:nvSpPr>
        <p:spPr>
          <a:xfrm>
            <a:off x="10850584" y="1203177"/>
            <a:ext cx="1212148" cy="586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Hamiltonian</a:t>
            </a:r>
          </a:p>
          <a:p>
            <a:pPr algn="ctr"/>
            <a:r>
              <a:rPr lang="en-US" sz="1400" dirty="0"/>
              <a:t>Systems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B69B3A2-450E-AA22-1452-D4C6FACF01B6}"/>
              </a:ext>
            </a:extLst>
          </p:cNvPr>
          <p:cNvSpPr txBox="1"/>
          <p:nvPr/>
        </p:nvSpPr>
        <p:spPr>
          <a:xfrm>
            <a:off x="10272087" y="244914"/>
            <a:ext cx="1053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Lagrangian</a:t>
            </a:r>
          </a:p>
          <a:p>
            <a:pPr algn="ctr"/>
            <a:r>
              <a:rPr lang="en-US" sz="1400" dirty="0"/>
              <a:t>Systems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BBA921B-3B71-8ACC-78C4-4553722A679C}"/>
                  </a:ext>
                </a:extLst>
              </p:cNvPr>
              <p:cNvSpPr txBox="1"/>
              <p:nvPr/>
            </p:nvSpPr>
            <p:spPr>
              <a:xfrm>
                <a:off x="-173608" y="937501"/>
                <a:ext cx="10162907" cy="5066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2400" b="0" i="1" dirty="0" smtClean="0">
                          <a:effectLst/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 dirty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2400" b="0" i="1" dirty="0" smtClean="0">
                          <a:effectLst/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 dirty="0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sub>
                      </m:sSub>
                      <m:sSub>
                        <m:sSubPr>
                          <m:ctrlP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2400" b="0" i="1" dirty="0" smtClean="0">
                          <a:effectLst/>
                          <a:latin typeface="Cambria Math" panose="02040503050406030204" pitchFamily="18" charset="0"/>
                        </a:rPr>
                        <m:t>𝐿</m:t>
                      </m:r>
                      <m:sSub>
                        <m:sSubPr>
                          <m:ctrlP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dirty="0" smtClean="0">
                          <a:effectLst/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 dirty="0"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sub>
                      </m:sSub>
                      <m:sSub>
                        <m:sSubPr>
                          <m:ctrlP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2400" b="0" i="1" dirty="0" smtClean="0">
                          <a:effectLst/>
                          <a:latin typeface="Cambria Math" panose="02040503050406030204" pitchFamily="18" charset="0"/>
                        </a:rPr>
                        <m:t>𝐿</m:t>
                      </m:r>
                      <m:sSub>
                        <m:sSubPr>
                          <m:ctrlP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400" i="1" dirty="0">
                          <a:effectLst/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sub>
                      </m:sSub>
                      <m:sSub>
                        <m:sSubPr>
                          <m:ctrlP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2400" b="0" i="1" dirty="0" smtClean="0">
                          <a:effectLst/>
                          <a:latin typeface="Cambria Math" panose="02040503050406030204" pitchFamily="18" charset="0"/>
                        </a:rPr>
                        <m:t>𝐿</m:t>
                      </m:r>
                      <m:sSup>
                        <m:sSupPr>
                          <m:ctrlP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sz="2400" i="1" dirty="0"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sub>
                      </m:sSub>
                      <m:sSub>
                        <m:sSubPr>
                          <m:ctrlP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2400" b="0" i="1" dirty="0" smtClean="0">
                          <a:effectLst/>
                          <a:latin typeface="Cambria Math" panose="02040503050406030204" pitchFamily="18" charset="0"/>
                        </a:rPr>
                        <m:t>𝐿</m:t>
                      </m:r>
                      <m:sSup>
                        <m:sSupPr>
                          <m:ctrlP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400" i="1" dirty="0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BBA921B-3B71-8ACC-78C4-4553722A67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3608" y="937501"/>
                <a:ext cx="10162907" cy="5066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5168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CEF7B5-0D63-6A9A-0C7B-65C2DB891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46466B-612E-16B2-E20B-557F1990B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4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34CE4AC-6551-B384-8F49-AF0E94402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3A1E82-6D7D-6407-EC9C-B976EF793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AC0750-542C-B026-AC64-E38192332B9E}"/>
                  </a:ext>
                </a:extLst>
              </p:cNvPr>
              <p:cNvSpPr txBox="1"/>
              <p:nvPr/>
            </p:nvSpPr>
            <p:spPr>
              <a:xfrm>
                <a:off x="-244947" y="1319698"/>
                <a:ext cx="10868296" cy="555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From the Hamiltonian equations: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AC0750-542C-B026-AC64-E38192332B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44947" y="1319698"/>
                <a:ext cx="10868296" cy="555280"/>
              </a:xfrm>
              <a:prstGeom prst="rect">
                <a:avLst/>
              </a:prstGeom>
              <a:blipFill>
                <a:blip r:embed="rId3"/>
                <a:stretch>
                  <a:fillRect t="-2222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F766592-6416-A071-EEDF-EF7C3EC59B0D}"/>
              </a:ext>
            </a:extLst>
          </p:cNvPr>
          <p:cNvSpPr txBox="1"/>
          <p:nvPr/>
        </p:nvSpPr>
        <p:spPr>
          <a:xfrm>
            <a:off x="214857" y="2230086"/>
            <a:ext cx="9435548" cy="3682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dirty="0"/>
              <a:t>Acceleration is always an explicit function of position and momentum.</a:t>
            </a:r>
          </a:p>
          <a:p>
            <a:pPr algn="ctr">
              <a:lnSpc>
                <a:spcPct val="200000"/>
              </a:lnSpc>
            </a:pPr>
            <a:r>
              <a:rPr lang="en-US" sz="2400" dirty="0"/>
              <a:t>However, as demonstrated we need Kinematic Equivalence (for the kinematics of a system to be sufficient to reconstruct its dynamics and vice-versa) to know its acceleration. This is not a requirement of Hamiltonian equations.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EC7FB72-E51D-EA31-257E-50AE9FBD35C4}"/>
              </a:ext>
            </a:extLst>
          </p:cNvPr>
          <p:cNvGrpSpPr/>
          <p:nvPr/>
        </p:nvGrpSpPr>
        <p:grpSpPr>
          <a:xfrm>
            <a:off x="9650405" y="121281"/>
            <a:ext cx="2296582" cy="1780774"/>
            <a:chOff x="2152990" y="605117"/>
            <a:chExt cx="6346135" cy="54864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F04A316-D0B8-3390-68C4-1287A9D89B41}"/>
                </a:ext>
              </a:extLst>
            </p:cNvPr>
            <p:cNvSpPr/>
            <p:nvPr/>
          </p:nvSpPr>
          <p:spPr>
            <a:xfrm>
              <a:off x="4841525" y="24339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0093812-DCA9-A49B-F63C-00B567C64603}"/>
                </a:ext>
              </a:extLst>
            </p:cNvPr>
            <p:cNvSpPr/>
            <p:nvPr/>
          </p:nvSpPr>
          <p:spPr>
            <a:xfrm>
              <a:off x="2152990" y="24339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B44A2F5-D3A0-75FD-3AE0-1CA40B3E21D1}"/>
                </a:ext>
              </a:extLst>
            </p:cNvPr>
            <p:cNvSpPr/>
            <p:nvPr/>
          </p:nvSpPr>
          <p:spPr>
            <a:xfrm>
              <a:off x="3497258" y="6051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Freeform 18">
            <a:extLst>
              <a:ext uri="{FF2B5EF4-FFF2-40B4-BE49-F238E27FC236}">
                <a16:creationId xmlns:a16="http://schemas.microsoft.com/office/drawing/2014/main" id="{41656B0B-9156-882F-AE12-6ECB1F9C49E0}"/>
              </a:ext>
            </a:extLst>
          </p:cNvPr>
          <p:cNvSpPr/>
          <p:nvPr/>
        </p:nvSpPr>
        <p:spPr>
          <a:xfrm>
            <a:off x="9650405" y="737895"/>
            <a:ext cx="1148291" cy="1164161"/>
          </a:xfrm>
          <a:custGeom>
            <a:avLst/>
            <a:gdLst>
              <a:gd name="connsiteX0" fmla="*/ 489061 w 1148291"/>
              <a:gd name="connsiteY0" fmla="*/ 0 h 1164161"/>
              <a:gd name="connsiteX1" fmla="*/ 499919 w 1148291"/>
              <a:gd name="connsiteY1" fmla="*/ 96608 h 1164161"/>
              <a:gd name="connsiteX2" fmla="*/ 890682 w 1148291"/>
              <a:gd name="connsiteY2" fmla="*/ 523923 h 1164161"/>
              <a:gd name="connsiteX3" fmla="*/ 975533 w 1148291"/>
              <a:gd name="connsiteY3" fmla="*/ 547546 h 1164161"/>
              <a:gd name="connsiteX4" fmla="*/ 972945 w 1148291"/>
              <a:gd name="connsiteY4" fmla="*/ 570569 h 1164161"/>
              <a:gd name="connsiteX5" fmla="*/ 1085973 w 1148291"/>
              <a:gd name="connsiteY5" fmla="*/ 902452 h 1164161"/>
              <a:gd name="connsiteX6" fmla="*/ 1148291 w 1148291"/>
              <a:gd name="connsiteY6" fmla="*/ 970196 h 1164161"/>
              <a:gd name="connsiteX7" fmla="*/ 1129796 w 1148291"/>
              <a:gd name="connsiteY7" fmla="*/ 990302 h 1164161"/>
              <a:gd name="connsiteX8" fmla="*/ 661819 w 1148291"/>
              <a:gd name="connsiteY8" fmla="*/ 1164161 h 1164161"/>
              <a:gd name="connsiteX9" fmla="*/ 0 w 1148291"/>
              <a:gd name="connsiteY9" fmla="*/ 570569 h 1164161"/>
              <a:gd name="connsiteX10" fmla="*/ 404209 w 1148291"/>
              <a:gd name="connsiteY10" fmla="*/ 23624 h 1164161"/>
              <a:gd name="connsiteX11" fmla="*/ 489061 w 1148291"/>
              <a:gd name="connsiteY11" fmla="*/ 0 h 116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48291" h="1164161">
                <a:moveTo>
                  <a:pt x="489061" y="0"/>
                </a:moveTo>
                <a:lnTo>
                  <a:pt x="499919" y="96608"/>
                </a:lnTo>
                <a:cubicBezTo>
                  <a:pt x="543999" y="289815"/>
                  <a:pt x="692735" y="448829"/>
                  <a:pt x="890682" y="523923"/>
                </a:cubicBezTo>
                <a:lnTo>
                  <a:pt x="975533" y="547546"/>
                </a:lnTo>
                <a:lnTo>
                  <a:pt x="972945" y="570569"/>
                </a:lnTo>
                <a:cubicBezTo>
                  <a:pt x="972945" y="693506"/>
                  <a:pt x="1014613" y="807714"/>
                  <a:pt x="1085973" y="902452"/>
                </a:cubicBezTo>
                <a:lnTo>
                  <a:pt x="1148291" y="970196"/>
                </a:lnTo>
                <a:lnTo>
                  <a:pt x="1129796" y="990302"/>
                </a:lnTo>
                <a:cubicBezTo>
                  <a:pt x="1010030" y="1097721"/>
                  <a:pt x="844575" y="1164161"/>
                  <a:pt x="661819" y="1164161"/>
                </a:cubicBezTo>
                <a:cubicBezTo>
                  <a:pt x="296306" y="1164161"/>
                  <a:pt x="0" y="898401"/>
                  <a:pt x="0" y="570569"/>
                </a:cubicBezTo>
                <a:cubicBezTo>
                  <a:pt x="0" y="324695"/>
                  <a:pt x="166672" y="113736"/>
                  <a:pt x="404209" y="23624"/>
                </a:cubicBezTo>
                <a:lnTo>
                  <a:pt x="489061" y="0"/>
                </a:lnTo>
                <a:close/>
              </a:path>
            </a:pathLst>
          </a:cu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2A63DC5A-231F-C88A-5D79-84E089F48BFA}"/>
              </a:ext>
            </a:extLst>
          </p:cNvPr>
          <p:cNvSpPr/>
          <p:nvPr/>
        </p:nvSpPr>
        <p:spPr>
          <a:xfrm>
            <a:off x="10798696" y="714872"/>
            <a:ext cx="659232" cy="570570"/>
          </a:xfrm>
          <a:custGeom>
            <a:avLst/>
            <a:gdLst>
              <a:gd name="connsiteX0" fmla="*/ 486473 w 659232"/>
              <a:gd name="connsiteY0" fmla="*/ 0 h 570570"/>
              <a:gd name="connsiteX1" fmla="*/ 619853 w 659232"/>
              <a:gd name="connsiteY1" fmla="*/ 12060 h 570570"/>
              <a:gd name="connsiteX2" fmla="*/ 659232 w 659232"/>
              <a:gd name="connsiteY2" fmla="*/ 23024 h 570570"/>
              <a:gd name="connsiteX3" fmla="*/ 648374 w 659232"/>
              <a:gd name="connsiteY3" fmla="*/ 119631 h 570570"/>
              <a:gd name="connsiteX4" fmla="*/ 257611 w 659232"/>
              <a:gd name="connsiteY4" fmla="*/ 546946 h 570570"/>
              <a:gd name="connsiteX5" fmla="*/ 172759 w 659232"/>
              <a:gd name="connsiteY5" fmla="*/ 570570 h 570570"/>
              <a:gd name="connsiteX6" fmla="*/ 161901 w 659232"/>
              <a:gd name="connsiteY6" fmla="*/ 473962 h 570570"/>
              <a:gd name="connsiteX7" fmla="*/ 62319 w 659232"/>
              <a:gd name="connsiteY7" fmla="*/ 261709 h 570570"/>
              <a:gd name="connsiteX8" fmla="*/ 0 w 659232"/>
              <a:gd name="connsiteY8" fmla="*/ 193965 h 570570"/>
              <a:gd name="connsiteX9" fmla="*/ 18496 w 659232"/>
              <a:gd name="connsiteY9" fmla="*/ 173859 h 570570"/>
              <a:gd name="connsiteX10" fmla="*/ 486473 w 659232"/>
              <a:gd name="connsiteY10" fmla="*/ 0 h 570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59232" h="570570">
                <a:moveTo>
                  <a:pt x="486473" y="0"/>
                </a:moveTo>
                <a:cubicBezTo>
                  <a:pt x="532162" y="0"/>
                  <a:pt x="576770" y="4152"/>
                  <a:pt x="619853" y="12060"/>
                </a:cubicBezTo>
                <a:lnTo>
                  <a:pt x="659232" y="23024"/>
                </a:lnTo>
                <a:lnTo>
                  <a:pt x="648374" y="119631"/>
                </a:lnTo>
                <a:cubicBezTo>
                  <a:pt x="604294" y="312838"/>
                  <a:pt x="455558" y="471852"/>
                  <a:pt x="257611" y="546946"/>
                </a:cubicBezTo>
                <a:lnTo>
                  <a:pt x="172759" y="570570"/>
                </a:lnTo>
                <a:lnTo>
                  <a:pt x="161901" y="473962"/>
                </a:lnTo>
                <a:cubicBezTo>
                  <a:pt x="144269" y="396680"/>
                  <a:pt x="109892" y="324868"/>
                  <a:pt x="62319" y="261709"/>
                </a:cubicBezTo>
                <a:lnTo>
                  <a:pt x="0" y="193965"/>
                </a:lnTo>
                <a:lnTo>
                  <a:pt x="18496" y="173859"/>
                </a:lnTo>
                <a:cubicBezTo>
                  <a:pt x="138262" y="66440"/>
                  <a:pt x="303716" y="0"/>
                  <a:pt x="486473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BADF9535-6C67-743A-A998-A9A219671C64}"/>
              </a:ext>
            </a:extLst>
          </p:cNvPr>
          <p:cNvSpPr/>
          <p:nvPr/>
        </p:nvSpPr>
        <p:spPr>
          <a:xfrm>
            <a:off x="10136878" y="121281"/>
            <a:ext cx="1323638" cy="787556"/>
          </a:xfrm>
          <a:custGeom>
            <a:avLst/>
            <a:gdLst>
              <a:gd name="connsiteX0" fmla="*/ 661819 w 1323638"/>
              <a:gd name="connsiteY0" fmla="*/ 0 h 787556"/>
              <a:gd name="connsiteX1" fmla="*/ 1323638 w 1323638"/>
              <a:gd name="connsiteY1" fmla="*/ 593592 h 787556"/>
              <a:gd name="connsiteX2" fmla="*/ 1321050 w 1323638"/>
              <a:gd name="connsiteY2" fmla="*/ 616615 h 787556"/>
              <a:gd name="connsiteX3" fmla="*/ 1281671 w 1323638"/>
              <a:gd name="connsiteY3" fmla="*/ 605651 h 787556"/>
              <a:gd name="connsiteX4" fmla="*/ 1148291 w 1323638"/>
              <a:gd name="connsiteY4" fmla="*/ 593591 h 787556"/>
              <a:gd name="connsiteX5" fmla="*/ 680314 w 1323638"/>
              <a:gd name="connsiteY5" fmla="*/ 767450 h 787556"/>
              <a:gd name="connsiteX6" fmla="*/ 661818 w 1323638"/>
              <a:gd name="connsiteY6" fmla="*/ 787556 h 787556"/>
              <a:gd name="connsiteX7" fmla="*/ 643323 w 1323638"/>
              <a:gd name="connsiteY7" fmla="*/ 767450 h 787556"/>
              <a:gd name="connsiteX8" fmla="*/ 175346 w 1323638"/>
              <a:gd name="connsiteY8" fmla="*/ 593591 h 787556"/>
              <a:gd name="connsiteX9" fmla="*/ 41966 w 1323638"/>
              <a:gd name="connsiteY9" fmla="*/ 605651 h 787556"/>
              <a:gd name="connsiteX10" fmla="*/ 2588 w 1323638"/>
              <a:gd name="connsiteY10" fmla="*/ 616614 h 787556"/>
              <a:gd name="connsiteX11" fmla="*/ 0 w 1323638"/>
              <a:gd name="connsiteY11" fmla="*/ 593592 h 787556"/>
              <a:gd name="connsiteX12" fmla="*/ 661819 w 1323638"/>
              <a:gd name="connsiteY12" fmla="*/ 0 h 787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23638" h="787556">
                <a:moveTo>
                  <a:pt x="661819" y="0"/>
                </a:moveTo>
                <a:cubicBezTo>
                  <a:pt x="1027332" y="0"/>
                  <a:pt x="1323638" y="265760"/>
                  <a:pt x="1323638" y="593592"/>
                </a:cubicBezTo>
                <a:lnTo>
                  <a:pt x="1321050" y="616615"/>
                </a:lnTo>
                <a:lnTo>
                  <a:pt x="1281671" y="605651"/>
                </a:lnTo>
                <a:cubicBezTo>
                  <a:pt x="1238588" y="597743"/>
                  <a:pt x="1193980" y="593591"/>
                  <a:pt x="1148291" y="593591"/>
                </a:cubicBezTo>
                <a:cubicBezTo>
                  <a:pt x="965534" y="593591"/>
                  <a:pt x="800080" y="660031"/>
                  <a:pt x="680314" y="767450"/>
                </a:cubicBezTo>
                <a:lnTo>
                  <a:pt x="661818" y="787556"/>
                </a:lnTo>
                <a:lnTo>
                  <a:pt x="643323" y="767450"/>
                </a:lnTo>
                <a:cubicBezTo>
                  <a:pt x="523557" y="660031"/>
                  <a:pt x="358102" y="593591"/>
                  <a:pt x="175346" y="593591"/>
                </a:cubicBezTo>
                <a:cubicBezTo>
                  <a:pt x="129657" y="593591"/>
                  <a:pt x="85049" y="597743"/>
                  <a:pt x="41966" y="605651"/>
                </a:cubicBezTo>
                <a:lnTo>
                  <a:pt x="2588" y="616614"/>
                </a:lnTo>
                <a:lnTo>
                  <a:pt x="0" y="593592"/>
                </a:lnTo>
                <a:cubicBezTo>
                  <a:pt x="0" y="265760"/>
                  <a:pt x="296306" y="0"/>
                  <a:pt x="661819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16BED6-1252-D2EC-721D-BC5A40DA067F}"/>
              </a:ext>
            </a:extLst>
          </p:cNvPr>
          <p:cNvSpPr txBox="1"/>
          <p:nvPr/>
        </p:nvSpPr>
        <p:spPr>
          <a:xfrm>
            <a:off x="9555609" y="1190841"/>
            <a:ext cx="1270854" cy="586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Newtonian</a:t>
            </a:r>
          </a:p>
          <a:p>
            <a:pPr algn="ctr"/>
            <a:r>
              <a:rPr lang="en-US" sz="1400" dirty="0"/>
              <a:t>Systems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4922D1-7EE6-93FB-9FE2-475B14EFD08B}"/>
              </a:ext>
            </a:extLst>
          </p:cNvPr>
          <p:cNvSpPr txBox="1"/>
          <p:nvPr/>
        </p:nvSpPr>
        <p:spPr>
          <a:xfrm>
            <a:off x="10850584" y="1203177"/>
            <a:ext cx="1212148" cy="586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Hamiltonian</a:t>
            </a:r>
          </a:p>
          <a:p>
            <a:pPr algn="ctr"/>
            <a:r>
              <a:rPr lang="en-US" sz="1400" dirty="0"/>
              <a:t>Systems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CFA65DC-77AF-8711-2F78-FE83E70CA570}"/>
              </a:ext>
            </a:extLst>
          </p:cNvPr>
          <p:cNvSpPr txBox="1"/>
          <p:nvPr/>
        </p:nvSpPr>
        <p:spPr>
          <a:xfrm>
            <a:off x="10272087" y="244914"/>
            <a:ext cx="1053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Lagrangian</a:t>
            </a:r>
          </a:p>
          <a:p>
            <a:pPr algn="ctr"/>
            <a:r>
              <a:rPr lang="en-US" sz="1400" dirty="0"/>
              <a:t>Systems</a:t>
            </a:r>
          </a:p>
        </p:txBody>
      </p:sp>
    </p:spTree>
    <p:extLst>
      <p:ext uri="{BB962C8B-B14F-4D97-AF65-F5344CB8AC3E}">
        <p14:creationId xmlns:p14="http://schemas.microsoft.com/office/powerpoint/2010/main" val="2794510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AoP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5393</TotalTime>
  <Words>858</Words>
  <Application>Microsoft Office PowerPoint</Application>
  <PresentationFormat>Widescreen</PresentationFormat>
  <Paragraphs>174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Inequivalence of Newtonian, Lagrangian, and Hamiltonian Mechanics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Gabriele Carcassi</dc:creator>
  <cp:lastModifiedBy>Gabriele Carcassi</cp:lastModifiedBy>
  <cp:revision>12</cp:revision>
  <dcterms:created xsi:type="dcterms:W3CDTF">2021-04-07T15:17:47Z</dcterms:created>
  <dcterms:modified xsi:type="dcterms:W3CDTF">2024-03-14T18:44:57Z</dcterms:modified>
</cp:coreProperties>
</file>