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926" r:id="rId3"/>
    <p:sldId id="901" r:id="rId4"/>
    <p:sldId id="902" r:id="rId5"/>
    <p:sldId id="919" r:id="rId6"/>
    <p:sldId id="903" r:id="rId7"/>
    <p:sldId id="905" r:id="rId8"/>
    <p:sldId id="921" r:id="rId9"/>
    <p:sldId id="924" r:id="rId10"/>
    <p:sldId id="925" r:id="rId11"/>
    <p:sldId id="906" r:id="rId12"/>
    <p:sldId id="907" r:id="rId13"/>
    <p:sldId id="908" r:id="rId14"/>
    <p:sldId id="914" r:id="rId15"/>
    <p:sldId id="910" r:id="rId16"/>
    <p:sldId id="913" r:id="rId17"/>
    <p:sldId id="915" r:id="rId18"/>
    <p:sldId id="917" r:id="rId19"/>
    <p:sldId id="918" r:id="rId20"/>
    <p:sldId id="91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3" autoAdjust="0"/>
    <p:restoredTop sz="90590" autoAdjust="0"/>
  </p:normalViewPr>
  <p:slideViewPr>
    <p:cSldViewPr snapToGrid="0">
      <p:cViewPr varScale="1">
        <p:scale>
          <a:sx n="113" d="100"/>
          <a:sy n="113" d="100"/>
        </p:scale>
        <p:origin x="1022" y="9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3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2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position, velocity, momentum separately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83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1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12" Type="http://schemas.openxmlformats.org/officeDocument/2006/relationships/image" Target="../media/image300.png"/><Relationship Id="rId17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290.png"/><Relationship Id="rId5" Type="http://schemas.openxmlformats.org/officeDocument/2006/relationships/image" Target="../media/image230.png"/><Relationship Id="rId15" Type="http://schemas.openxmlformats.org/officeDocument/2006/relationships/image" Target="../media/image330.png"/><Relationship Id="rId10" Type="http://schemas.openxmlformats.org/officeDocument/2006/relationships/image" Target="../media/image280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Relationship Id="rId14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microsoft.com/office/2017/06/relationships/model3d" Target="../media/model3d1.glb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470.png"/><Relationship Id="rId3" Type="http://schemas.openxmlformats.org/officeDocument/2006/relationships/image" Target="../media/image380.png"/><Relationship Id="rId7" Type="http://schemas.openxmlformats.org/officeDocument/2006/relationships/image" Target="../media/image420.png"/><Relationship Id="rId12" Type="http://schemas.openxmlformats.org/officeDocument/2006/relationships/image" Target="../media/image4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Relationship Id="rId11" Type="http://schemas.openxmlformats.org/officeDocument/2006/relationships/image" Target="../media/image450.png"/><Relationship Id="rId5" Type="http://schemas.openxmlformats.org/officeDocument/2006/relationships/image" Target="../media/image400.png"/><Relationship Id="rId10" Type="http://schemas.openxmlformats.org/officeDocument/2006/relationships/image" Target="../media/image440.png"/><Relationship Id="rId4" Type="http://schemas.openxmlformats.org/officeDocument/2006/relationships/image" Target="../media/image390.png"/><Relationship Id="rId9" Type="http://schemas.openxmlformats.org/officeDocument/2006/relationships/image" Target="../media/image1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6D7AE-D7CA-CDA9-97BF-2393BD4728D3}"/>
              </a:ext>
            </a:extLst>
          </p:cNvPr>
          <p:cNvSpPr txBox="1"/>
          <p:nvPr/>
        </p:nvSpPr>
        <p:spPr>
          <a:xfrm>
            <a:off x="2689460" y="149987"/>
            <a:ext cx="679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395025" y="1188328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Newtonian Mechanics: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1BFF-F801-D39D-49CA-5777BA1F38B3}"/>
              </a:ext>
            </a:extLst>
          </p:cNvPr>
          <p:cNvSpPr txBox="1"/>
          <p:nvPr/>
        </p:nvSpPr>
        <p:spPr>
          <a:xfrm>
            <a:off x="4378027" y="1249661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Lagrangian Mechanics: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C9D-9DB3-0FB7-ED43-C835A88DC8C3}"/>
              </a:ext>
            </a:extLst>
          </p:cNvPr>
          <p:cNvSpPr txBox="1"/>
          <p:nvPr/>
        </p:nvSpPr>
        <p:spPr>
          <a:xfrm>
            <a:off x="8542509" y="1209545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Hamiltonian Mechanics: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6DFD9-2941-7238-AF6B-42F38E381647}"/>
              </a:ext>
            </a:extLst>
          </p:cNvPr>
          <p:cNvSpPr txBox="1"/>
          <p:nvPr/>
        </p:nvSpPr>
        <p:spPr>
          <a:xfrm>
            <a:off x="210511" y="4035061"/>
            <a:ext cx="9065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can also see that the energy of the </a:t>
            </a:r>
          </a:p>
          <a:p>
            <a:pPr algn="ctr"/>
            <a:r>
              <a:rPr lang="en-US" sz="2400" dirty="0"/>
              <a:t>Hamiltonian is different than the Newtonian and Lagrangian systems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Insight, this system can not be currently be described b</a:t>
            </a:r>
            <a:r>
              <a:rPr lang="en-US" sz="2400" b="0" dirty="0"/>
              <a:t>y a Hamiltonian</a:t>
            </a:r>
            <a:endParaRPr lang="en-US" sz="2400" dirty="0"/>
          </a:p>
          <a:p>
            <a:pPr algn="ctr"/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4FDCAA-3C58-6CF6-BE94-48B8B9BAC031}"/>
                  </a:ext>
                </a:extLst>
              </p:cNvPr>
              <p:cNvSpPr txBox="1"/>
              <p:nvPr/>
            </p:nvSpPr>
            <p:spPr>
              <a:xfrm>
                <a:off x="9128016" y="190185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84FDCAA-3C58-6CF6-BE94-48B8B9BA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016" y="1901857"/>
                <a:ext cx="296732" cy="557397"/>
              </a:xfrm>
              <a:prstGeom prst="rect">
                <a:avLst/>
              </a:prstGeom>
              <a:blipFill>
                <a:blip r:embed="rId3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F4B978-33D0-78E1-3A55-0E5A269AAAB3}"/>
                  </a:ext>
                </a:extLst>
              </p:cNvPr>
              <p:cNvSpPr txBox="1"/>
              <p:nvPr/>
            </p:nvSpPr>
            <p:spPr>
              <a:xfrm>
                <a:off x="8929751" y="178488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6F4B978-33D0-78E1-3A55-0E5A269AA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751" y="1784888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7B436B3E-56FF-1452-84FC-5BC59C829F57}"/>
              </a:ext>
            </a:extLst>
          </p:cNvPr>
          <p:cNvSpPr/>
          <p:nvPr/>
        </p:nvSpPr>
        <p:spPr>
          <a:xfrm flipH="1">
            <a:off x="9546625" y="186060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DF35578-5800-4146-AF90-70BA3A427EF5}"/>
              </a:ext>
            </a:extLst>
          </p:cNvPr>
          <p:cNvSpPr/>
          <p:nvPr/>
        </p:nvSpPr>
        <p:spPr>
          <a:xfrm rot="5400000" flipH="1">
            <a:off x="10574621" y="241903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09C62-76EE-92EE-1F32-94DDB6ED1AD3}"/>
                  </a:ext>
                </a:extLst>
              </p:cNvPr>
              <p:cNvSpPr txBox="1"/>
              <p:nvPr/>
            </p:nvSpPr>
            <p:spPr>
              <a:xfrm>
                <a:off x="11429229" y="345281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6909C62-76EE-92EE-1F32-94DDB6ED1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229" y="3452810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56">
            <a:extLst>
              <a:ext uri="{FF2B5EF4-FFF2-40B4-BE49-F238E27FC236}">
                <a16:creationId xmlns:a16="http://schemas.microsoft.com/office/drawing/2014/main" id="{027B0F00-D3D2-9304-1D3F-6414014EA1AB}"/>
              </a:ext>
            </a:extLst>
          </p:cNvPr>
          <p:cNvSpPr/>
          <p:nvPr/>
        </p:nvSpPr>
        <p:spPr>
          <a:xfrm flipV="1">
            <a:off x="9595466" y="2285081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964048-7760-F15F-7A5F-8377685101AA}"/>
                  </a:ext>
                </a:extLst>
              </p:cNvPr>
              <p:cNvSpPr txBox="1"/>
              <p:nvPr/>
            </p:nvSpPr>
            <p:spPr>
              <a:xfrm>
                <a:off x="10182099" y="2812927"/>
                <a:ext cx="58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964048-7760-F15F-7A5F-83776851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099" y="2812927"/>
                <a:ext cx="583813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E198C1-F7B5-FC6B-D453-C7D1802E0D1E}"/>
                  </a:ext>
                </a:extLst>
              </p:cNvPr>
              <p:cNvSpPr txBox="1"/>
              <p:nvPr/>
            </p:nvSpPr>
            <p:spPr>
              <a:xfrm>
                <a:off x="9506973" y="316723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E198C1-F7B5-FC6B-D453-C7D1802E0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73" y="3167239"/>
                <a:ext cx="566309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CD48A7C4-83F9-7D19-D480-79F703440728}"/>
              </a:ext>
            </a:extLst>
          </p:cNvPr>
          <p:cNvSpPr/>
          <p:nvPr/>
        </p:nvSpPr>
        <p:spPr>
          <a:xfrm flipV="1">
            <a:off x="9591774" y="2283661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923319-4595-6DF6-1CDD-977B8E09D2FA}"/>
                  </a:ext>
                </a:extLst>
              </p:cNvPr>
              <p:cNvSpPr txBox="1"/>
              <p:nvPr/>
            </p:nvSpPr>
            <p:spPr>
              <a:xfrm>
                <a:off x="802734" y="1940245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7923319-4595-6DF6-1CDD-977B8E09D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34" y="1940245"/>
                <a:ext cx="296732" cy="557397"/>
              </a:xfrm>
              <a:prstGeom prst="rect">
                <a:avLst/>
              </a:prstGeom>
              <a:blipFill>
                <a:blip r:embed="rId8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208299-5C70-8759-85A8-4CB63BC3004C}"/>
                  </a:ext>
                </a:extLst>
              </p:cNvPr>
              <p:cNvSpPr txBox="1"/>
              <p:nvPr/>
            </p:nvSpPr>
            <p:spPr>
              <a:xfrm>
                <a:off x="604469" y="182327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208299-5C70-8759-85A8-4CB63BC30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69" y="1823276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F0D7EC18-7A2E-E39A-3106-99F3DDD25614}"/>
              </a:ext>
            </a:extLst>
          </p:cNvPr>
          <p:cNvSpPr/>
          <p:nvPr/>
        </p:nvSpPr>
        <p:spPr>
          <a:xfrm flipH="1">
            <a:off x="1221343" y="1898993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83A145B9-5F2A-9E25-1A1C-7BBD19BBD07F}"/>
              </a:ext>
            </a:extLst>
          </p:cNvPr>
          <p:cNvSpPr/>
          <p:nvPr/>
        </p:nvSpPr>
        <p:spPr>
          <a:xfrm rot="5400000" flipH="1">
            <a:off x="2249339" y="245742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977FDF-3AF6-62DA-48BB-969BF0447D79}"/>
                  </a:ext>
                </a:extLst>
              </p:cNvPr>
              <p:cNvSpPr txBox="1"/>
              <p:nvPr/>
            </p:nvSpPr>
            <p:spPr>
              <a:xfrm>
                <a:off x="3103947" y="34911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D977FDF-3AF6-62DA-48BB-969BF0447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947" y="3491198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65">
            <a:extLst>
              <a:ext uri="{FF2B5EF4-FFF2-40B4-BE49-F238E27FC236}">
                <a16:creationId xmlns:a16="http://schemas.microsoft.com/office/drawing/2014/main" id="{F9558506-5029-48CD-94C5-0C3AAC552352}"/>
              </a:ext>
            </a:extLst>
          </p:cNvPr>
          <p:cNvSpPr/>
          <p:nvPr/>
        </p:nvSpPr>
        <p:spPr>
          <a:xfrm flipV="1">
            <a:off x="1270184" y="2323469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334AAF-9C1A-37B9-37B5-52DFCB08E41E}"/>
                  </a:ext>
                </a:extLst>
              </p:cNvPr>
              <p:cNvSpPr txBox="1"/>
              <p:nvPr/>
            </p:nvSpPr>
            <p:spPr>
              <a:xfrm>
                <a:off x="1722093" y="294390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4334AAF-9C1A-37B9-37B5-52DFCB08E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093" y="2943909"/>
                <a:ext cx="566309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D9C974B-53FE-A50C-5A66-B78B19F94B63}"/>
                  </a:ext>
                </a:extLst>
              </p:cNvPr>
              <p:cNvSpPr txBox="1"/>
              <p:nvPr/>
            </p:nvSpPr>
            <p:spPr>
              <a:xfrm>
                <a:off x="4887757" y="195549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D9C974B-53FE-A50C-5A66-B78B19F94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757" y="1955497"/>
                <a:ext cx="296732" cy="557397"/>
              </a:xfrm>
              <a:prstGeom prst="rect">
                <a:avLst/>
              </a:prstGeom>
              <a:blipFill>
                <a:blip r:embed="rId12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60D688-3578-1AD8-209C-92452F8B01DB}"/>
                  </a:ext>
                </a:extLst>
              </p:cNvPr>
              <p:cNvSpPr txBox="1"/>
              <p:nvPr/>
            </p:nvSpPr>
            <p:spPr>
              <a:xfrm>
                <a:off x="4689492" y="18385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360D688-3578-1AD8-209C-92452F8B0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492" y="1838528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 71">
            <a:extLst>
              <a:ext uri="{FF2B5EF4-FFF2-40B4-BE49-F238E27FC236}">
                <a16:creationId xmlns:a16="http://schemas.microsoft.com/office/drawing/2014/main" id="{68DA1C2A-B978-2C5A-DB09-7A3225945D16}"/>
              </a:ext>
            </a:extLst>
          </p:cNvPr>
          <p:cNvSpPr/>
          <p:nvPr/>
        </p:nvSpPr>
        <p:spPr>
          <a:xfrm flipH="1">
            <a:off x="5306366" y="191424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01327475-0C4F-A513-53B0-26C2CFC88884}"/>
              </a:ext>
            </a:extLst>
          </p:cNvPr>
          <p:cNvSpPr/>
          <p:nvPr/>
        </p:nvSpPr>
        <p:spPr>
          <a:xfrm rot="5400000" flipH="1">
            <a:off x="6334362" y="247267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0B5A60-8B77-1351-27DC-F942435749A5}"/>
                  </a:ext>
                </a:extLst>
              </p:cNvPr>
              <p:cNvSpPr txBox="1"/>
              <p:nvPr/>
            </p:nvSpPr>
            <p:spPr>
              <a:xfrm>
                <a:off x="7188970" y="350645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D0B5A60-8B77-1351-27DC-F94243574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970" y="3506450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Freeform 74">
            <a:extLst>
              <a:ext uri="{FF2B5EF4-FFF2-40B4-BE49-F238E27FC236}">
                <a16:creationId xmlns:a16="http://schemas.microsoft.com/office/drawing/2014/main" id="{6EBE462D-3AEA-C1F2-8E36-AA6EEEFFACD4}"/>
              </a:ext>
            </a:extLst>
          </p:cNvPr>
          <p:cNvSpPr/>
          <p:nvPr/>
        </p:nvSpPr>
        <p:spPr>
          <a:xfrm flipV="1">
            <a:off x="5355207" y="2338721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7589DD-25D7-50DA-960B-750C7F1C9EB6}"/>
                  </a:ext>
                </a:extLst>
              </p:cNvPr>
              <p:cNvSpPr txBox="1"/>
              <p:nvPr/>
            </p:nvSpPr>
            <p:spPr>
              <a:xfrm>
                <a:off x="5739851" y="294390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7589DD-25D7-50DA-960B-750C7F1C9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51" y="2943909"/>
                <a:ext cx="566309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82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BDC741-E087-732C-0019-C4743FCE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380780-BE28-9A4D-3E2F-B8B5FCB9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DEFAA-9AB6-D033-30AF-E32F2305C18D}"/>
                  </a:ext>
                </a:extLst>
              </p:cNvPr>
              <p:cNvSpPr txBox="1"/>
              <p:nvPr/>
            </p:nvSpPr>
            <p:spPr>
              <a:xfrm>
                <a:off x="758085" y="1115432"/>
                <a:ext cx="10659024" cy="2982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This discrepancy call also be found when looking at the energy of the system, where we expect to find: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But for the Hamiltonian we get: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Thus, this system can not be currently be described b</a:t>
                </a:r>
                <a:r>
                  <a:rPr lang="en-US" sz="2400" b="0" dirty="0"/>
                  <a:t>y a Hamiltonian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DDEFAA-9AB6-D033-30AF-E32F2305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5" y="1115432"/>
                <a:ext cx="10659024" cy="2982355"/>
              </a:xfrm>
              <a:prstGeom prst="rect">
                <a:avLst/>
              </a:prstGeom>
              <a:blipFill>
                <a:blip r:embed="rId3"/>
                <a:stretch>
                  <a:fillRect l="-238" r="-951" b="-3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900358D-D6CC-0E91-D637-4E475A19C724}"/>
              </a:ext>
            </a:extLst>
          </p:cNvPr>
          <p:cNvSpPr txBox="1"/>
          <p:nvPr/>
        </p:nvSpPr>
        <p:spPr>
          <a:xfrm>
            <a:off x="3478649" y="381291"/>
            <a:ext cx="5217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5A2356D9-087C-5058-729B-5062659E23DD}"/>
              </a:ext>
            </a:extLst>
          </p:cNvPr>
          <p:cNvSpPr/>
          <p:nvPr/>
        </p:nvSpPr>
        <p:spPr>
          <a:xfrm flipH="1">
            <a:off x="1503646" y="434963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C48E91D5-6F61-B6E0-DD4C-C2DFABC8C3C3}"/>
              </a:ext>
            </a:extLst>
          </p:cNvPr>
          <p:cNvSpPr/>
          <p:nvPr/>
        </p:nvSpPr>
        <p:spPr>
          <a:xfrm rot="5400000" flipH="1">
            <a:off x="2531642" y="490806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44F181-E69D-5A61-138D-834AF1545A86}"/>
                  </a:ext>
                </a:extLst>
              </p:cNvPr>
              <p:cNvSpPr txBox="1"/>
              <p:nvPr/>
            </p:nvSpPr>
            <p:spPr>
              <a:xfrm>
                <a:off x="1259570" y="409778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44F181-E69D-5A61-138D-834AF154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570" y="4097787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6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B0BE4D-560B-DD66-938B-A7796B7E1554}"/>
                  </a:ext>
                </a:extLst>
              </p:cNvPr>
              <p:cNvSpPr txBox="1"/>
              <p:nvPr/>
            </p:nvSpPr>
            <p:spPr>
              <a:xfrm>
                <a:off x="478257" y="4416416"/>
                <a:ext cx="118843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BB0BE4D-560B-DD66-938B-A7796B7E1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7" y="4416416"/>
                <a:ext cx="1188432" cy="6365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F6145A-BC44-D33F-3198-EF4F06268ADD}"/>
                  </a:ext>
                </a:extLst>
              </p:cNvPr>
              <p:cNvSpPr txBox="1"/>
              <p:nvPr/>
            </p:nvSpPr>
            <p:spPr>
              <a:xfrm>
                <a:off x="1189586" y="554666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EF6145A-BC44-D33F-3198-EF4F06268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586" y="5546667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81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51020-7356-F7E2-CE7C-29B6D51A085C}"/>
                  </a:ext>
                </a:extLst>
              </p:cNvPr>
              <p:cNvSpPr txBox="1"/>
              <p:nvPr/>
            </p:nvSpPr>
            <p:spPr>
              <a:xfrm>
                <a:off x="3872471" y="4573472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651020-7356-F7E2-CE7C-29B6D51A0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471" y="4573472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E8652-2CCA-B8E0-99AF-062260E4FD9E}"/>
                  </a:ext>
                </a:extLst>
              </p:cNvPr>
              <p:cNvSpPr txBox="1"/>
              <p:nvPr/>
            </p:nvSpPr>
            <p:spPr>
              <a:xfrm>
                <a:off x="3982848" y="411394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E8E8652-2CCA-B8E0-99AF-062260E4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848" y="4113940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6250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49EC7FED-6E63-0B0B-B43D-F19F68EC0707}"/>
              </a:ext>
            </a:extLst>
          </p:cNvPr>
          <p:cNvSpPr/>
          <p:nvPr/>
        </p:nvSpPr>
        <p:spPr>
          <a:xfrm>
            <a:off x="1546226" y="4772711"/>
            <a:ext cx="2032000" cy="97155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2BDEEDC-DCE9-BD74-137C-314467BE17AC}"/>
              </a:ext>
            </a:extLst>
          </p:cNvPr>
          <p:cNvSpPr/>
          <p:nvPr/>
        </p:nvSpPr>
        <p:spPr>
          <a:xfrm rot="5400000" flipH="1">
            <a:off x="2557049" y="37100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7BAD2910-E4F4-1EE5-5C89-43AD65D103EA}"/>
              </a:ext>
            </a:extLst>
          </p:cNvPr>
          <p:cNvSpPr/>
          <p:nvPr/>
        </p:nvSpPr>
        <p:spPr>
          <a:xfrm flipH="1">
            <a:off x="4247234" y="436341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A4039545-6BB5-9ADC-6EC5-D35AFA6EE969}"/>
              </a:ext>
            </a:extLst>
          </p:cNvPr>
          <p:cNvSpPr/>
          <p:nvPr/>
        </p:nvSpPr>
        <p:spPr>
          <a:xfrm rot="5400000" flipH="1">
            <a:off x="5275230" y="492184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4B81F46F-E2F5-8AD0-7150-FA5E8179147A}"/>
              </a:ext>
            </a:extLst>
          </p:cNvPr>
          <p:cNvSpPr/>
          <p:nvPr/>
        </p:nvSpPr>
        <p:spPr>
          <a:xfrm flipV="1">
            <a:off x="4287638" y="4814222"/>
            <a:ext cx="2032000" cy="1124636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7596D-293C-9B37-2721-4F4A68D67F49}"/>
                  </a:ext>
                </a:extLst>
              </p:cNvPr>
              <p:cNvSpPr txBox="1"/>
              <p:nvPr/>
            </p:nvSpPr>
            <p:spPr>
              <a:xfrm>
                <a:off x="3449097" y="60064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627596D-293C-9B37-2721-4F4A68D67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97" y="6006424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6C6DEF-1A12-0A4A-E0DF-78088B1774AA}"/>
                  </a:ext>
                </a:extLst>
              </p:cNvPr>
              <p:cNvSpPr txBox="1"/>
              <p:nvPr/>
            </p:nvSpPr>
            <p:spPr>
              <a:xfrm>
                <a:off x="6222204" y="59813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16C6DEF-1A12-0A4A-E0DF-78088B177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204" y="5981384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Freeform 68">
            <a:extLst>
              <a:ext uri="{FF2B5EF4-FFF2-40B4-BE49-F238E27FC236}">
                <a16:creationId xmlns:a16="http://schemas.microsoft.com/office/drawing/2014/main" id="{7905317A-1BA2-968C-3C0E-305816716D7A}"/>
              </a:ext>
            </a:extLst>
          </p:cNvPr>
          <p:cNvSpPr/>
          <p:nvPr/>
        </p:nvSpPr>
        <p:spPr>
          <a:xfrm rot="5400000" flipH="1">
            <a:off x="5281794" y="374605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B2A392F-AFF0-ECC0-A53F-26D71072483F}"/>
                  </a:ext>
                </a:extLst>
              </p:cNvPr>
              <p:cNvSpPr txBox="1"/>
              <p:nvPr/>
            </p:nvSpPr>
            <p:spPr>
              <a:xfrm>
                <a:off x="5026932" y="440688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B2A392F-AFF0-ECC0-A53F-26D71072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932" y="4406888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226667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9D6340-4DB6-7A8C-03CF-52235BD90386}"/>
                  </a:ext>
                </a:extLst>
              </p:cNvPr>
              <p:cNvSpPr txBox="1"/>
              <p:nvPr/>
            </p:nvSpPr>
            <p:spPr>
              <a:xfrm>
                <a:off x="4771587" y="5323999"/>
                <a:ext cx="8801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09D6340-4DB6-7A8C-03CF-52235BD90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587" y="5323999"/>
                <a:ext cx="880152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2BFBF0-DDB5-C07F-14CD-388A1E53F510}"/>
                  </a:ext>
                </a:extLst>
              </p:cNvPr>
              <p:cNvSpPr txBox="1"/>
              <p:nvPr/>
            </p:nvSpPr>
            <p:spPr>
              <a:xfrm>
                <a:off x="6602265" y="4443706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02BFBF0-DDB5-C07F-14CD-388A1E53F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65" y="4443706"/>
                <a:ext cx="296732" cy="557397"/>
              </a:xfrm>
              <a:prstGeom prst="rect">
                <a:avLst/>
              </a:prstGeom>
              <a:blipFill>
                <a:blip r:embed="rId13"/>
                <a:stretch>
                  <a:fillRect r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C75FD8-6D41-F0C8-D16A-9E84B4056F8E}"/>
                  </a:ext>
                </a:extLst>
              </p:cNvPr>
              <p:cNvSpPr txBox="1"/>
              <p:nvPr/>
            </p:nvSpPr>
            <p:spPr>
              <a:xfrm>
                <a:off x="6756488" y="415298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6C75FD8-6D41-F0C8-D16A-9E84B405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88" y="4152980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reeform 110">
            <a:extLst>
              <a:ext uri="{FF2B5EF4-FFF2-40B4-BE49-F238E27FC236}">
                <a16:creationId xmlns:a16="http://schemas.microsoft.com/office/drawing/2014/main" id="{388D8D61-DD93-0B17-E46A-D8E85B15D110}"/>
              </a:ext>
            </a:extLst>
          </p:cNvPr>
          <p:cNvSpPr/>
          <p:nvPr/>
        </p:nvSpPr>
        <p:spPr>
          <a:xfrm flipH="1">
            <a:off x="7020874" y="440245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2" name="Freeform 111">
            <a:extLst>
              <a:ext uri="{FF2B5EF4-FFF2-40B4-BE49-F238E27FC236}">
                <a16:creationId xmlns:a16="http://schemas.microsoft.com/office/drawing/2014/main" id="{B6A6AFD9-7F21-2183-F83A-21BD108103E3}"/>
              </a:ext>
            </a:extLst>
          </p:cNvPr>
          <p:cNvSpPr/>
          <p:nvPr/>
        </p:nvSpPr>
        <p:spPr>
          <a:xfrm rot="5400000" flipH="1">
            <a:off x="8048870" y="49608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1BB461-5DC9-780A-DE95-80073526B439}"/>
                  </a:ext>
                </a:extLst>
              </p:cNvPr>
              <p:cNvSpPr txBox="1"/>
              <p:nvPr/>
            </p:nvSpPr>
            <p:spPr>
              <a:xfrm>
                <a:off x="8995844" y="60204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11BB461-5DC9-780A-DE95-80073526B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844" y="6020424"/>
                <a:ext cx="184731" cy="369332"/>
              </a:xfrm>
              <a:prstGeom prst="rect">
                <a:avLst/>
              </a:prstGeom>
              <a:blipFill>
                <a:blip r:embed="rId1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Freeform 114">
            <a:extLst>
              <a:ext uri="{FF2B5EF4-FFF2-40B4-BE49-F238E27FC236}">
                <a16:creationId xmlns:a16="http://schemas.microsoft.com/office/drawing/2014/main" id="{98633767-C250-C855-9922-4D0CE1407F23}"/>
              </a:ext>
            </a:extLst>
          </p:cNvPr>
          <p:cNvSpPr/>
          <p:nvPr/>
        </p:nvSpPr>
        <p:spPr>
          <a:xfrm flipV="1">
            <a:off x="7069715" y="4826930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9130FD-8C18-88EE-A9AD-0F19E891AB51}"/>
                  </a:ext>
                </a:extLst>
              </p:cNvPr>
              <p:cNvSpPr txBox="1"/>
              <p:nvPr/>
            </p:nvSpPr>
            <p:spPr>
              <a:xfrm>
                <a:off x="7656348" y="5354776"/>
                <a:ext cx="583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19130FD-8C18-88EE-A9AD-0F19E891A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6348" y="5354776"/>
                <a:ext cx="583813" cy="307777"/>
              </a:xfrm>
              <a:prstGeom prst="rect">
                <a:avLst/>
              </a:prstGeom>
              <a:blipFill>
                <a:blip r:embed="rId1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0F01A0-0D16-217A-ABC4-419E8B5B0D1B}"/>
                  </a:ext>
                </a:extLst>
              </p:cNvPr>
              <p:cNvSpPr txBox="1"/>
              <p:nvPr/>
            </p:nvSpPr>
            <p:spPr>
              <a:xfrm>
                <a:off x="6981222" y="5709088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D0F01A0-0D16-217A-ABC4-419E8B5B0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222" y="5709088"/>
                <a:ext cx="566309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Freeform 117">
            <a:extLst>
              <a:ext uri="{FF2B5EF4-FFF2-40B4-BE49-F238E27FC236}">
                <a16:creationId xmlns:a16="http://schemas.microsoft.com/office/drawing/2014/main" id="{70E94431-8B40-A39D-5AAE-BE7E84E6424D}"/>
              </a:ext>
            </a:extLst>
          </p:cNvPr>
          <p:cNvSpPr/>
          <p:nvPr/>
        </p:nvSpPr>
        <p:spPr>
          <a:xfrm flipV="1">
            <a:off x="7066023" y="4825510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24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B29607-87C6-9DBC-9FC7-7AD41014505E}"/>
                  </a:ext>
                </a:extLst>
              </p:cNvPr>
              <p:cNvSpPr txBox="1"/>
              <p:nvPr/>
            </p:nvSpPr>
            <p:spPr>
              <a:xfrm>
                <a:off x="-2961" y="3772360"/>
                <a:ext cx="9298444" cy="2907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Next, Suppose we have the same system, but let's assume that m is a constant and define the actual mass of the system as the ratio between conjugate momentum and velocity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B29607-87C6-9DBC-9FC7-7AD410145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1" y="3772360"/>
                <a:ext cx="9298444" cy="2907847"/>
              </a:xfrm>
              <a:prstGeom prst="rect">
                <a:avLst/>
              </a:prstGeom>
              <a:blipFill>
                <a:blip r:embed="rId3"/>
                <a:stretch>
                  <a:fillRect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85466158"/>
                  </p:ext>
                </p:extLst>
              </p:nvPr>
            </p:nvGraphicFramePr>
            <p:xfrm>
              <a:off x="1814820" y="2168206"/>
              <a:ext cx="768681" cy="768680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768681" cy="7686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310342" ay="-1741516" az="-126645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124753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1" name="3D Model 30" descr="Sphere">
                <a:extLst>
                  <a:ext uri="{FF2B5EF4-FFF2-40B4-BE49-F238E27FC236}">
                    <a16:creationId xmlns:a16="http://schemas.microsoft.com/office/drawing/2014/main" id="{BEA3CC98-01AB-EC2B-DFEB-342AF5FAF6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4820" y="2168206"/>
                <a:ext cx="768681" cy="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956581"/>
                  </p:ext>
                </p:extLst>
              </p:nvPr>
            </p:nvGraphicFramePr>
            <p:xfrm>
              <a:off x="5190653" y="1998724"/>
              <a:ext cx="1053561" cy="105356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053561" cy="1053561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18639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0" name="3D Model 39" descr="Sphere">
                <a:extLst>
                  <a:ext uri="{FF2B5EF4-FFF2-40B4-BE49-F238E27FC236}">
                    <a16:creationId xmlns:a16="http://schemas.microsoft.com/office/drawing/2014/main" id="{73ACDDA1-3BC5-943E-26E0-FE7114C69D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90653" y="1998724"/>
                <a:ext cx="1053561" cy="1053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31323719"/>
                  </p:ext>
                </p:extLst>
              </p:nvPr>
            </p:nvGraphicFramePr>
            <p:xfrm>
              <a:off x="9295483" y="1819702"/>
              <a:ext cx="1408176" cy="1411606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1408176" cy="1411606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24913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6" name="3D Model 45" descr="Sphere">
                <a:extLst>
                  <a:ext uri="{FF2B5EF4-FFF2-40B4-BE49-F238E27FC236}">
                    <a16:creationId xmlns:a16="http://schemas.microsoft.com/office/drawing/2014/main" id="{92EE2135-0AAC-2376-2205-A66E198842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95483" y="1819702"/>
                <a:ext cx="1408176" cy="1411606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08E92E-CD84-F1CA-F7A4-C53E67E8069C}"/>
              </a:ext>
            </a:extLst>
          </p:cNvPr>
          <p:cNvCxnSpPr>
            <a:cxnSpLocks/>
          </p:cNvCxnSpPr>
          <p:nvPr/>
        </p:nvCxnSpPr>
        <p:spPr>
          <a:xfrm flipV="1">
            <a:off x="5704043" y="319357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957F7F-3B75-4AEF-BD72-7A23D087142E}"/>
              </a:ext>
            </a:extLst>
          </p:cNvPr>
          <p:cNvCxnSpPr>
            <a:cxnSpLocks/>
          </p:cNvCxnSpPr>
          <p:nvPr/>
        </p:nvCxnSpPr>
        <p:spPr>
          <a:xfrm flipV="1">
            <a:off x="2223006" y="2993670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D0B868-B1DB-DB6D-DFF5-397EE0B0D977}"/>
              </a:ext>
            </a:extLst>
          </p:cNvPr>
          <p:cNvCxnSpPr>
            <a:cxnSpLocks/>
          </p:cNvCxnSpPr>
          <p:nvPr/>
        </p:nvCxnSpPr>
        <p:spPr>
          <a:xfrm flipV="1">
            <a:off x="9999571" y="332660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650835-4477-3CF2-8191-7206CD3AFC58}"/>
              </a:ext>
            </a:extLst>
          </p:cNvPr>
          <p:cNvCxnSpPr>
            <a:cxnSpLocks/>
          </p:cNvCxnSpPr>
          <p:nvPr/>
        </p:nvCxnSpPr>
        <p:spPr>
          <a:xfrm rot="2700000" flipV="1">
            <a:off x="4944655" y="300827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CC6D2-085D-C859-A786-616AF6EBF6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469567" y="22678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75A9F0-5758-B3CC-393B-41BBD1425C0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0982" y="223746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F55E55-95D5-B4CF-C1B1-C91F0FCCB642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3717" y="22778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9CCA73-33D0-B293-7C83-AA04CAB78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473" y="1562848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7FB219-D866-905D-AA7B-87D50037AD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433" y="12807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A0D790-198B-89CC-7546-FB6D25420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9571" y="12178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37F717-7185-601B-A7EF-7FF683C5B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8948" y="2264509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88530A-94CE-E0F1-FB79-C3D36553C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129" y="226759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F5316D-19EE-A944-194D-0DCEB189A4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56" y="2311715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14F6F9-A07A-3D35-C059-C4CC69305E89}"/>
              </a:ext>
            </a:extLst>
          </p:cNvPr>
          <p:cNvCxnSpPr>
            <a:cxnSpLocks/>
          </p:cNvCxnSpPr>
          <p:nvPr/>
        </p:nvCxnSpPr>
        <p:spPr>
          <a:xfrm rot="2700000" flipV="1">
            <a:off x="9213608" y="312428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0D002-423F-7254-AAB8-AC9246226C0B}"/>
              </a:ext>
            </a:extLst>
          </p:cNvPr>
          <p:cNvCxnSpPr>
            <a:cxnSpLocks/>
          </p:cNvCxnSpPr>
          <p:nvPr/>
        </p:nvCxnSpPr>
        <p:spPr>
          <a:xfrm rot="8100000" flipV="1">
            <a:off x="4977137" y="160970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FBFA4F-1517-FEC7-BC7E-6E937500ACB8}"/>
              </a:ext>
            </a:extLst>
          </p:cNvPr>
          <p:cNvCxnSpPr>
            <a:cxnSpLocks/>
          </p:cNvCxnSpPr>
          <p:nvPr/>
        </p:nvCxnSpPr>
        <p:spPr>
          <a:xfrm rot="8100000" flipV="1">
            <a:off x="9153709" y="1484436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2D6FF5-60EC-08FE-0A34-4238BAA9AF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845433" y="1492021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DCF761-AE22-A0CE-AE7D-45385B1919E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391410" y="1531664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C34021-C1B5-8FBA-9401-4845DD5BD3B4}"/>
              </a:ext>
            </a:extLst>
          </p:cNvPr>
          <p:cNvCxnSpPr>
            <a:cxnSpLocks/>
          </p:cNvCxnSpPr>
          <p:nvPr/>
        </p:nvCxnSpPr>
        <p:spPr>
          <a:xfrm rot="-2700000" flipV="1">
            <a:off x="10773230" y="3024373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FC43A3-5D9C-CD22-38A3-D2DE91FCB361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98773" y="2991257"/>
            <a:ext cx="0" cy="5760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EF8A-E5C4-F695-6679-EA4BF4E95867}"/>
              </a:ext>
            </a:extLst>
          </p:cNvPr>
          <p:cNvCxnSpPr>
            <a:cxnSpLocks/>
          </p:cNvCxnSpPr>
          <p:nvPr/>
        </p:nvCxnSpPr>
        <p:spPr>
          <a:xfrm rot="1320000" flipV="1">
            <a:off x="9584365" y="328034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BD7F06-C3FB-D889-4AC7-FFDEB71005FF}"/>
              </a:ext>
            </a:extLst>
          </p:cNvPr>
          <p:cNvCxnSpPr>
            <a:cxnSpLocks/>
          </p:cNvCxnSpPr>
          <p:nvPr/>
        </p:nvCxnSpPr>
        <p:spPr>
          <a:xfrm rot="-1320000" flipV="1">
            <a:off x="10400846" y="325822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3E1094-02D9-8045-8AFC-32284D1EED29}"/>
              </a:ext>
            </a:extLst>
          </p:cNvPr>
          <p:cNvCxnSpPr>
            <a:cxnSpLocks/>
          </p:cNvCxnSpPr>
          <p:nvPr/>
        </p:nvCxnSpPr>
        <p:spPr>
          <a:xfrm rot="4020000" flipV="1">
            <a:off x="8928388" y="2755426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FBA392-C883-C8A7-BF73-B63102FA2901}"/>
              </a:ext>
            </a:extLst>
          </p:cNvPr>
          <p:cNvCxnSpPr>
            <a:cxnSpLocks/>
          </p:cNvCxnSpPr>
          <p:nvPr/>
        </p:nvCxnSpPr>
        <p:spPr>
          <a:xfrm rot="-4020000" flipV="1">
            <a:off x="11017184" y="2762891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FB4D8-475D-5200-77B7-9D29E61044EC}"/>
              </a:ext>
            </a:extLst>
          </p:cNvPr>
          <p:cNvCxnSpPr>
            <a:cxnSpLocks/>
          </p:cNvCxnSpPr>
          <p:nvPr/>
        </p:nvCxnSpPr>
        <p:spPr>
          <a:xfrm rot="6720000" flipV="1">
            <a:off x="9027161" y="1858689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57B84C-2036-C1BF-5947-0ADE0B113305}"/>
              </a:ext>
            </a:extLst>
          </p:cNvPr>
          <p:cNvCxnSpPr>
            <a:cxnSpLocks/>
          </p:cNvCxnSpPr>
          <p:nvPr/>
        </p:nvCxnSpPr>
        <p:spPr>
          <a:xfrm rot="-6720000" flipV="1">
            <a:off x="11019116" y="1873044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C7573A-726C-FE6A-0FF0-9AE69302E6E2}"/>
              </a:ext>
            </a:extLst>
          </p:cNvPr>
          <p:cNvCxnSpPr>
            <a:cxnSpLocks/>
          </p:cNvCxnSpPr>
          <p:nvPr/>
        </p:nvCxnSpPr>
        <p:spPr>
          <a:xfrm rot="9420000" flipV="1">
            <a:off x="9592225" y="1238163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02D547-4FC9-2051-8793-5427F0C8136A}"/>
              </a:ext>
            </a:extLst>
          </p:cNvPr>
          <p:cNvCxnSpPr>
            <a:cxnSpLocks/>
          </p:cNvCxnSpPr>
          <p:nvPr/>
        </p:nvCxnSpPr>
        <p:spPr>
          <a:xfrm rot="-9420000" flipV="1">
            <a:off x="10456482" y="1273452"/>
            <a:ext cx="0" cy="57878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BA8F43-A93A-2FBC-1E75-72C4062B0D77}"/>
              </a:ext>
            </a:extLst>
          </p:cNvPr>
          <p:cNvCxnSpPr>
            <a:cxnSpLocks/>
          </p:cNvCxnSpPr>
          <p:nvPr/>
        </p:nvCxnSpPr>
        <p:spPr>
          <a:xfrm>
            <a:off x="1172885" y="210141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21D520-634F-2C95-33F7-02735B1EBF79}"/>
              </a:ext>
            </a:extLst>
          </p:cNvPr>
          <p:cNvCxnSpPr>
            <a:cxnSpLocks/>
          </p:cNvCxnSpPr>
          <p:nvPr/>
        </p:nvCxnSpPr>
        <p:spPr>
          <a:xfrm>
            <a:off x="1115668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ED966F-17CB-B4B7-9139-D147EAF5796E}"/>
              </a:ext>
            </a:extLst>
          </p:cNvPr>
          <p:cNvCxnSpPr>
            <a:cxnSpLocks/>
          </p:cNvCxnSpPr>
          <p:nvPr/>
        </p:nvCxnSpPr>
        <p:spPr>
          <a:xfrm>
            <a:off x="445537" y="25765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F7D76F-DCF3-9870-7D9B-30D49998F07F}"/>
              </a:ext>
            </a:extLst>
          </p:cNvPr>
          <p:cNvCxnSpPr>
            <a:cxnSpLocks/>
          </p:cNvCxnSpPr>
          <p:nvPr/>
        </p:nvCxnSpPr>
        <p:spPr>
          <a:xfrm>
            <a:off x="111566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89B6A9-F8F6-3288-6CFD-40EF09DAE92D}"/>
              </a:ext>
            </a:extLst>
          </p:cNvPr>
          <p:cNvCxnSpPr>
            <a:cxnSpLocks/>
          </p:cNvCxnSpPr>
          <p:nvPr/>
        </p:nvCxnSpPr>
        <p:spPr>
          <a:xfrm>
            <a:off x="1115668" y="30522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CE3E18-3A82-E62A-BE54-2FD0F0E2383F}"/>
              </a:ext>
            </a:extLst>
          </p:cNvPr>
          <p:cNvCxnSpPr>
            <a:cxnSpLocks/>
          </p:cNvCxnSpPr>
          <p:nvPr/>
        </p:nvCxnSpPr>
        <p:spPr>
          <a:xfrm>
            <a:off x="4296328" y="223947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3B2D5-12BF-2ADD-10BE-F06682FDB22F}"/>
              </a:ext>
            </a:extLst>
          </p:cNvPr>
          <p:cNvCxnSpPr>
            <a:cxnSpLocks/>
          </p:cNvCxnSpPr>
          <p:nvPr/>
        </p:nvCxnSpPr>
        <p:spPr>
          <a:xfrm>
            <a:off x="3654393" y="252550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7C24C27-E4BD-F351-BFA8-385A01B9ED40}"/>
              </a:ext>
            </a:extLst>
          </p:cNvPr>
          <p:cNvCxnSpPr>
            <a:cxnSpLocks/>
          </p:cNvCxnSpPr>
          <p:nvPr/>
        </p:nvCxnSpPr>
        <p:spPr>
          <a:xfrm>
            <a:off x="429632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7AA212A-2021-AC31-FE54-7C3A0F8DEC76}"/>
              </a:ext>
            </a:extLst>
          </p:cNvPr>
          <p:cNvCxnSpPr>
            <a:cxnSpLocks/>
          </p:cNvCxnSpPr>
          <p:nvPr/>
        </p:nvCxnSpPr>
        <p:spPr>
          <a:xfrm>
            <a:off x="8294713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D4D2676-BEDB-8FCC-B8E0-E91C161A42CD}"/>
              </a:ext>
            </a:extLst>
          </p:cNvPr>
          <p:cNvCxnSpPr>
            <a:cxnSpLocks/>
          </p:cNvCxnSpPr>
          <p:nvPr/>
        </p:nvCxnSpPr>
        <p:spPr>
          <a:xfrm>
            <a:off x="8354564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3913410" y="220055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For the Hamiltonian we now have: 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1" y="985018"/>
                <a:ext cx="10084967" cy="2643031"/>
              </a:xfrm>
              <a:prstGeom prst="rect">
                <a:avLst/>
              </a:prstGeom>
              <a:blipFill>
                <a:blip r:embed="rId2"/>
                <a:stretch>
                  <a:fillRect b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13" y="4491346"/>
                <a:ext cx="296732" cy="369332"/>
              </a:xfrm>
              <a:prstGeom prst="rect">
                <a:avLst/>
              </a:prstGeom>
              <a:blipFill>
                <a:blip r:embed="rId3"/>
                <a:stretch>
                  <a:fillRect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90" y="403181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5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4289276" y="428128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5317272" y="483971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246" y="5899258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5323836" y="36639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/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5B9455-5F5E-0255-BD2A-B64A98DD0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716" y="4316947"/>
                <a:ext cx="198649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307" y="4361580"/>
                <a:ext cx="296732" cy="557397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30" y="407085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6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7062916" y="432032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8090912" y="487875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886" y="593829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/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EA18AA-D171-599B-FF35-83C24DBC0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041" y="5139297"/>
                <a:ext cx="115980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7108065" y="4743384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3366CA3D-B50A-0404-D0E2-DCF312F4A38F}"/>
              </a:ext>
            </a:extLst>
          </p:cNvPr>
          <p:cNvSpPr/>
          <p:nvPr/>
        </p:nvSpPr>
        <p:spPr>
          <a:xfrm flipH="1">
            <a:off x="1545688" y="426750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746504-0C5C-66F3-4EF9-4A3B67B4A794}"/>
              </a:ext>
            </a:extLst>
          </p:cNvPr>
          <p:cNvSpPr/>
          <p:nvPr/>
        </p:nvSpPr>
        <p:spPr>
          <a:xfrm rot="5400000" flipH="1">
            <a:off x="2573684" y="48259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/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811" y="4031814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8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/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139" y="5924298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/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85" y="5451144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FE567A19-A749-10A2-785E-F44069E9F216}"/>
              </a:ext>
            </a:extLst>
          </p:cNvPr>
          <p:cNvSpPr/>
          <p:nvPr/>
        </p:nvSpPr>
        <p:spPr>
          <a:xfrm rot="10800000">
            <a:off x="1577658" y="4459374"/>
            <a:ext cx="1693756" cy="14035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  <a:gd name="connsiteX0" fmla="*/ 1945388 w 1945388"/>
              <a:gd name="connsiteY0" fmla="*/ 0 h 1327338"/>
              <a:gd name="connsiteX1" fmla="*/ 1614461 w 1945388"/>
              <a:gd name="connsiteY1" fmla="*/ 9526 h 1327338"/>
              <a:gd name="connsiteX2" fmla="*/ 1369987 w 1945388"/>
              <a:gd name="connsiteY2" fmla="*/ 31750 h 1327338"/>
              <a:gd name="connsiteX3" fmla="*/ 1122336 w 1945388"/>
              <a:gd name="connsiteY3" fmla="*/ 63502 h 1327338"/>
              <a:gd name="connsiteX4" fmla="*/ 925487 w 1945388"/>
              <a:gd name="connsiteY4" fmla="*/ 101600 h 1327338"/>
              <a:gd name="connsiteX5" fmla="*/ 741336 w 1945388"/>
              <a:gd name="connsiteY5" fmla="*/ 158750 h 1327338"/>
              <a:gd name="connsiteX6" fmla="*/ 582587 w 1945388"/>
              <a:gd name="connsiteY6" fmla="*/ 231775 h 1327338"/>
              <a:gd name="connsiteX7" fmla="*/ 417486 w 1945388"/>
              <a:gd name="connsiteY7" fmla="*/ 327025 h 1327338"/>
              <a:gd name="connsiteX8" fmla="*/ 296836 w 1945388"/>
              <a:gd name="connsiteY8" fmla="*/ 422276 h 1327338"/>
              <a:gd name="connsiteX9" fmla="*/ 179362 w 1945388"/>
              <a:gd name="connsiteY9" fmla="*/ 536575 h 1327338"/>
              <a:gd name="connsiteX10" fmla="*/ 80936 w 1945388"/>
              <a:gd name="connsiteY10" fmla="*/ 657225 h 1327338"/>
              <a:gd name="connsiteX11" fmla="*/ 4737 w 1945388"/>
              <a:gd name="connsiteY11" fmla="*/ 768350 h 1327338"/>
              <a:gd name="connsiteX12" fmla="*/ 273857 w 1945388"/>
              <a:gd name="connsiteY12" fmla="*/ 1327338 h 1327338"/>
              <a:gd name="connsiteX0" fmla="*/ 1866404 w 1866404"/>
              <a:gd name="connsiteY0" fmla="*/ 0 h 1327338"/>
              <a:gd name="connsiteX1" fmla="*/ 1535477 w 1866404"/>
              <a:gd name="connsiteY1" fmla="*/ 9526 h 1327338"/>
              <a:gd name="connsiteX2" fmla="*/ 1291003 w 1866404"/>
              <a:gd name="connsiteY2" fmla="*/ 31750 h 1327338"/>
              <a:gd name="connsiteX3" fmla="*/ 1043352 w 1866404"/>
              <a:gd name="connsiteY3" fmla="*/ 63502 h 1327338"/>
              <a:gd name="connsiteX4" fmla="*/ 846503 w 1866404"/>
              <a:gd name="connsiteY4" fmla="*/ 101600 h 1327338"/>
              <a:gd name="connsiteX5" fmla="*/ 662352 w 1866404"/>
              <a:gd name="connsiteY5" fmla="*/ 158750 h 1327338"/>
              <a:gd name="connsiteX6" fmla="*/ 503603 w 1866404"/>
              <a:gd name="connsiteY6" fmla="*/ 231775 h 1327338"/>
              <a:gd name="connsiteX7" fmla="*/ 338502 w 1866404"/>
              <a:gd name="connsiteY7" fmla="*/ 327025 h 1327338"/>
              <a:gd name="connsiteX8" fmla="*/ 217852 w 1866404"/>
              <a:gd name="connsiteY8" fmla="*/ 422276 h 1327338"/>
              <a:gd name="connsiteX9" fmla="*/ 100378 w 1866404"/>
              <a:gd name="connsiteY9" fmla="*/ 536575 h 1327338"/>
              <a:gd name="connsiteX10" fmla="*/ 1952 w 1866404"/>
              <a:gd name="connsiteY10" fmla="*/ 657225 h 1327338"/>
              <a:gd name="connsiteX11" fmla="*/ 233728 w 1866404"/>
              <a:gd name="connsiteY11" fmla="*/ 1139825 h 1327338"/>
              <a:gd name="connsiteX12" fmla="*/ 194873 w 1866404"/>
              <a:gd name="connsiteY12" fmla="*/ 1327338 h 1327338"/>
              <a:gd name="connsiteX0" fmla="*/ 1769309 w 1769309"/>
              <a:gd name="connsiteY0" fmla="*/ 0 h 1327338"/>
              <a:gd name="connsiteX1" fmla="*/ 1438382 w 1769309"/>
              <a:gd name="connsiteY1" fmla="*/ 9526 h 1327338"/>
              <a:gd name="connsiteX2" fmla="*/ 1193908 w 1769309"/>
              <a:gd name="connsiteY2" fmla="*/ 31750 h 1327338"/>
              <a:gd name="connsiteX3" fmla="*/ 946257 w 1769309"/>
              <a:gd name="connsiteY3" fmla="*/ 63502 h 1327338"/>
              <a:gd name="connsiteX4" fmla="*/ 749408 w 1769309"/>
              <a:gd name="connsiteY4" fmla="*/ 101600 h 1327338"/>
              <a:gd name="connsiteX5" fmla="*/ 565257 w 1769309"/>
              <a:gd name="connsiteY5" fmla="*/ 158750 h 1327338"/>
              <a:gd name="connsiteX6" fmla="*/ 406508 w 1769309"/>
              <a:gd name="connsiteY6" fmla="*/ 231775 h 1327338"/>
              <a:gd name="connsiteX7" fmla="*/ 241407 w 1769309"/>
              <a:gd name="connsiteY7" fmla="*/ 327025 h 1327338"/>
              <a:gd name="connsiteX8" fmla="*/ 120757 w 1769309"/>
              <a:gd name="connsiteY8" fmla="*/ 422276 h 1327338"/>
              <a:gd name="connsiteX9" fmla="*/ 3283 w 1769309"/>
              <a:gd name="connsiteY9" fmla="*/ 536575 h 1327338"/>
              <a:gd name="connsiteX10" fmla="*/ 203307 w 1769309"/>
              <a:gd name="connsiteY10" fmla="*/ 1000125 h 1327338"/>
              <a:gd name="connsiteX11" fmla="*/ 136633 w 1769309"/>
              <a:gd name="connsiteY11" fmla="*/ 1139825 h 1327338"/>
              <a:gd name="connsiteX12" fmla="*/ 97778 w 1769309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2979 w 1671531"/>
              <a:gd name="connsiteY8" fmla="*/ 4222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985005 w 1671531"/>
              <a:gd name="connsiteY2" fmla="*/ 1079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35676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64251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55656 w 1655656"/>
              <a:gd name="connsiteY0" fmla="*/ 0 h 1371788"/>
              <a:gd name="connsiteX1" fmla="*/ 1340604 w 1655656"/>
              <a:gd name="connsiteY1" fmla="*/ 53976 h 1371788"/>
              <a:gd name="connsiteX2" fmla="*/ 1124346 w 1655656"/>
              <a:gd name="connsiteY2" fmla="*/ 108701 h 1371788"/>
              <a:gd name="connsiteX3" fmla="*/ 985005 w 1655656"/>
              <a:gd name="connsiteY3" fmla="*/ 152400 h 1371788"/>
              <a:gd name="connsiteX4" fmla="*/ 784979 w 1655656"/>
              <a:gd name="connsiteY4" fmla="*/ 244477 h 1371788"/>
              <a:gd name="connsiteX5" fmla="*/ 648455 w 1655656"/>
              <a:gd name="connsiteY5" fmla="*/ 336550 h 1371788"/>
              <a:gd name="connsiteX6" fmla="*/ 518279 w 1655656"/>
              <a:gd name="connsiteY6" fmla="*/ 447675 h 1371788"/>
              <a:gd name="connsiteX7" fmla="*/ 416680 w 1655656"/>
              <a:gd name="connsiteY7" fmla="*/ 555625 h 1371788"/>
              <a:gd name="connsiteX8" fmla="*/ 330954 w 1655656"/>
              <a:gd name="connsiteY8" fmla="*/ 663575 h 1371788"/>
              <a:gd name="connsiteX9" fmla="*/ 245229 w 1655656"/>
              <a:gd name="connsiteY9" fmla="*/ 771526 h 1371788"/>
              <a:gd name="connsiteX10" fmla="*/ 169030 w 1655656"/>
              <a:gd name="connsiteY10" fmla="*/ 920750 h 1371788"/>
              <a:gd name="connsiteX11" fmla="*/ 105529 w 1655656"/>
              <a:gd name="connsiteY11" fmla="*/ 1044575 h 1371788"/>
              <a:gd name="connsiteX12" fmla="*/ 38855 w 1655656"/>
              <a:gd name="connsiteY12" fmla="*/ 1184275 h 1371788"/>
              <a:gd name="connsiteX13" fmla="*/ 0 w 1655656"/>
              <a:gd name="connsiteY13" fmla="*/ 1371788 h 13717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213480 w 1700106"/>
              <a:gd name="connsiteY11" fmla="*/ 920750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54730 w 1700106"/>
              <a:gd name="connsiteY13" fmla="*/ 1235075 h 1397188"/>
              <a:gd name="connsiteX14" fmla="*/ 0 w 1700106"/>
              <a:gd name="connsiteY14" fmla="*/ 1397188 h 139718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413210 w 1693756"/>
              <a:gd name="connsiteY1" fmla="*/ 48225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756" h="1403538">
                <a:moveTo>
                  <a:pt x="1693756" y="0"/>
                </a:moveTo>
                <a:cubicBezTo>
                  <a:pt x="1639252" y="2646"/>
                  <a:pt x="1521160" y="39758"/>
                  <a:pt x="1413210" y="48225"/>
                </a:cubicBezTo>
                <a:cubicBezTo>
                  <a:pt x="1345357" y="67525"/>
                  <a:pt x="1230299" y="89401"/>
                  <a:pt x="1162446" y="108701"/>
                </a:cubicBezTo>
                <a:lnTo>
                  <a:pt x="1023105" y="152400"/>
                </a:lnTo>
                <a:cubicBezTo>
                  <a:pt x="966544" y="175029"/>
                  <a:pt x="875466" y="211140"/>
                  <a:pt x="823079" y="244477"/>
                </a:cubicBezTo>
                <a:cubicBezTo>
                  <a:pt x="770692" y="277814"/>
                  <a:pt x="753759" y="291571"/>
                  <a:pt x="686555" y="336550"/>
                </a:cubicBezTo>
                <a:cubicBezTo>
                  <a:pt x="619351" y="381529"/>
                  <a:pt x="610883" y="401638"/>
                  <a:pt x="556379" y="447675"/>
                </a:cubicBezTo>
                <a:cubicBezTo>
                  <a:pt x="501875" y="493712"/>
                  <a:pt x="487588" y="519642"/>
                  <a:pt x="454780" y="555625"/>
                </a:cubicBezTo>
                <a:cubicBezTo>
                  <a:pt x="421972" y="591608"/>
                  <a:pt x="404508" y="611187"/>
                  <a:pt x="359529" y="663575"/>
                </a:cubicBezTo>
                <a:cubicBezTo>
                  <a:pt x="314550" y="715963"/>
                  <a:pt x="303497" y="740709"/>
                  <a:pt x="283329" y="771526"/>
                </a:cubicBezTo>
                <a:cubicBezTo>
                  <a:pt x="263161" y="802343"/>
                  <a:pt x="251222" y="823605"/>
                  <a:pt x="238522" y="848476"/>
                </a:cubicBezTo>
                <a:cubicBezTo>
                  <a:pt x="225822" y="873347"/>
                  <a:pt x="204954" y="904471"/>
                  <a:pt x="184905" y="942975"/>
                </a:cubicBezTo>
                <a:cubicBezTo>
                  <a:pt x="164856" y="981479"/>
                  <a:pt x="140983" y="1030817"/>
                  <a:pt x="118229" y="1079500"/>
                </a:cubicBezTo>
                <a:cubicBezTo>
                  <a:pt x="95475" y="1128183"/>
                  <a:pt x="68085" y="1181069"/>
                  <a:pt x="48380" y="1235075"/>
                </a:cubicBezTo>
                <a:cubicBezTo>
                  <a:pt x="28675" y="1289081"/>
                  <a:pt x="29104" y="1300880"/>
                  <a:pt x="0" y="1403538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868-F72E-794C-0DCC-006A798EFA7C}"/>
              </a:ext>
            </a:extLst>
          </p:cNvPr>
          <p:cNvSpPr txBox="1"/>
          <p:nvPr/>
        </p:nvSpPr>
        <p:spPr>
          <a:xfrm>
            <a:off x="3913419" y="381291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/>
              <p:nvPr/>
            </p:nvSpPr>
            <p:spPr>
              <a:xfrm>
                <a:off x="1045113" y="982575"/>
                <a:ext cx="10084967" cy="559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How and why does this work?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In the one dimensional case, if we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Hence, the same kinematics apply to a system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where instead of slowing down due to friction,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the body is slowing down due to the conservation 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of Momentum 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F40B92-3581-CDAA-C3DD-57ECADC2B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982575"/>
                <a:ext cx="10084967" cy="5590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817AB8-5E14-88D7-3650-58217C18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A2582B-479C-FE8A-CF35-4A19B408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21C44-1BA8-F254-5C26-BC4E31CF1052}"/>
              </a:ext>
            </a:extLst>
          </p:cNvPr>
          <p:cNvSpPr txBox="1"/>
          <p:nvPr/>
        </p:nvSpPr>
        <p:spPr>
          <a:xfrm>
            <a:off x="4946141" y="381291"/>
            <a:ext cx="2282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Takeaways: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6DC2-6E40-2FB8-E497-246CDC7A8B42}"/>
              </a:ext>
            </a:extLst>
          </p:cNvPr>
          <p:cNvSpPr txBox="1"/>
          <p:nvPr/>
        </p:nvSpPr>
        <p:spPr>
          <a:xfrm>
            <a:off x="918989" y="930575"/>
            <a:ext cx="10084967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dirty="0"/>
              <a:t>The same kinematics can apply to a a linear drag system as that of a system in which mass increases over time.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In Newtonian mechanics, we can readily distinguish between the two cases, but with Hamiltonian mechanics the dynamical quantities will be   </a:t>
            </a:r>
            <a:r>
              <a:rPr lang="en-US" sz="2000" dirty="0">
                <a:solidFill>
                  <a:schemeClr val="bg1"/>
                </a:solidFill>
              </a:rPr>
              <a:t>_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different in different cases.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With Lagrangian mechanics, these distinctions becomes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even more difficult as we know that the kinematics of a Lagrangian </a:t>
            </a:r>
          </a:p>
          <a:p>
            <a:pPr algn="ctr">
              <a:lnSpc>
                <a:spcPct val="200000"/>
              </a:lnSpc>
            </a:pPr>
            <a:r>
              <a:rPr lang="en-US" sz="2000" dirty="0"/>
              <a:t>system is sufficient to reconstruct its dynamics and vice-versa</a:t>
            </a:r>
          </a:p>
          <a:p>
            <a:pPr algn="ctr"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6342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/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Let’s compare the motion of a particle traveling in an inertial frame with time t, to the motion of a particle decelerating exponentially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as the time variable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24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438A2-718A-4BC9-0791-94ED6714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41" y="1039240"/>
                <a:ext cx="10084967" cy="3279039"/>
              </a:xfrm>
              <a:prstGeom prst="rect">
                <a:avLst/>
              </a:prstGeom>
              <a:blipFill>
                <a:blip r:embed="rId3"/>
                <a:stretch>
                  <a:fillRect l="-881" r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6028350" y="424331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056346" y="480174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494" y="4160252"/>
                <a:ext cx="477103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87597" y="4960620"/>
            <a:ext cx="2008624" cy="85814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90" y="5951720"/>
                <a:ext cx="184731" cy="461665"/>
              </a:xfrm>
              <a:prstGeom prst="rect">
                <a:avLst/>
              </a:prstGeom>
              <a:blipFill>
                <a:blip r:embed="rId5"/>
                <a:stretch>
                  <a:fillRect t="-8108"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2527499" y="422045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3555495" y="477888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43" y="4137392"/>
                <a:ext cx="477103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639" y="5928860"/>
                <a:ext cx="184731" cy="461665"/>
              </a:xfrm>
              <a:prstGeom prst="rect">
                <a:avLst/>
              </a:prstGeom>
              <a:blipFill>
                <a:blip r:embed="rId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561340" y="4318279"/>
            <a:ext cx="1835771" cy="15004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1053516" y="912009"/>
                <a:ext cx="10084967" cy="3168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2400" dirty="0"/>
                  <a:t>Next, 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express it as a Newtonian we get: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sz="2400" dirty="0"/>
                  <a:t>If we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2400" dirty="0"/>
                  <a:t> then we get</a:t>
                </a:r>
              </a:p>
              <a:p>
                <a:pPr algn="ctr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912009"/>
                <a:ext cx="10084967" cy="3168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1053516" y="4080953"/>
            <a:ext cx="8435692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If we look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/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We can verify that this gives us the correct effective mass and force: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So if we set force equal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sup>
                        </m:sSup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acc>
                          <m:accPr>
                            <m:chr m:val="̂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p>
                    </m:sSup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4D08B0-94C8-7004-B553-1DBF30411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279871"/>
                <a:ext cx="10084967" cy="46487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E23FF0-0322-E44E-24AA-23AA31EF1F07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1053516" y="1324205"/>
                <a:ext cx="10084967" cy="38939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This case demonstrates that we can have the same kinematics for different systems and that having the expression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200" dirty="0"/>
                  <a:t> is not enough for one to know</a:t>
                </a:r>
              </a:p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 what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represent physically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16" y="1324205"/>
                <a:ext cx="10084967" cy="3893951"/>
              </a:xfrm>
              <a:prstGeom prst="rect">
                <a:avLst/>
              </a:prstGeom>
              <a:blipFill>
                <a:blip r:embed="rId2"/>
                <a:stretch>
                  <a:fillRect b="-3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DBB838D-DAE1-28FA-F1D0-5F9C2B675312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8CB7-8AFC-7298-0D79-33C0CCF10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79222-8690-EB79-9AAE-AAED6E012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kinematics and dynamics, how they are different, …</a:t>
                </a:r>
              </a:p>
              <a:p>
                <a:r>
                  <a:rPr lang="en-US" dirty="0"/>
                  <a:t>Start with linear drag in Newtonian (solve the whole problem)</a:t>
                </a:r>
              </a:p>
              <a:p>
                <a:r>
                  <a:rPr lang="en-US" dirty="0"/>
                  <a:t>Can we do it in </a:t>
                </a:r>
                <a:r>
                  <a:rPr lang="en-US" dirty="0" err="1"/>
                  <a:t>Lagrangian</a:t>
                </a:r>
                <a:r>
                  <a:rPr lang="en-US" dirty="0"/>
                  <a:t>/Hamiltonian? Look at this cool </a:t>
                </a:r>
                <a:r>
                  <a:rPr lang="en-US" dirty="0" err="1"/>
                  <a:t>Lagrangian</a:t>
                </a:r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kinamtics</a:t>
                </a:r>
                <a:r>
                  <a:rPr lang="en-US" dirty="0"/>
                  <a:t> is right, but the </a:t>
                </a:r>
                <a:r>
                  <a:rPr lang="en-US" dirty="0" err="1"/>
                  <a:t>dynamcis</a:t>
                </a:r>
                <a:r>
                  <a:rPr lang="en-US" dirty="0"/>
                  <a:t> looks “fishy”</a:t>
                </a:r>
              </a:p>
              <a:p>
                <a:r>
                  <a:rPr lang="en-US" dirty="0"/>
                  <a:t>Suppose we keep that p=mv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variable mass system</a:t>
                </a:r>
              </a:p>
              <a:p>
                <a:r>
                  <a:rPr lang="en-US" dirty="0"/>
                  <a:t>Also assumed we are in an </a:t>
                </a:r>
                <a:r>
                  <a:rPr lang="en-US" dirty="0" err="1"/>
                  <a:t>intertial</a:t>
                </a:r>
                <a:r>
                  <a:rPr lang="en-US" dirty="0"/>
                  <a:t> frame.</a:t>
                </a:r>
              </a:p>
              <a:p>
                <a:pPr lvl="1"/>
                <a:r>
                  <a:rPr lang="en-US" dirty="0"/>
                  <a:t>Rework the problem in non-inertial frame</a:t>
                </a:r>
              </a:p>
              <a:p>
                <a:pPr lvl="1"/>
                <a:r>
                  <a:rPr lang="en-US" dirty="0"/>
                  <a:t>The increase in mass is an “apparent” feature of the redefinition</a:t>
                </a:r>
                <a:br>
                  <a:rPr lang="en-US" dirty="0"/>
                </a:br>
                <a:r>
                  <a:rPr lang="en-US" dirty="0"/>
                  <a:t>of time (like in relativity)</a:t>
                </a:r>
              </a:p>
              <a:p>
                <a:pPr lvl="1"/>
                <a:endParaRPr lang="en-US" dirty="0"/>
              </a:p>
              <a:p>
                <a:r>
                  <a:rPr lang="en-US"/>
                  <a:t>Conclusion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79222-8690-EB79-9AAE-AAED6E012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90D5C-ABBB-2BDA-AED3-257003D2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D9F45-AFA9-2592-1D98-B18AEDC265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72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0D3F80-D574-E2F5-37A3-24E3958D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5D1DFD-946A-28DE-6BF0-92009491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D8F5-CFB5-F26D-C2D9-0B9879700079}"/>
              </a:ext>
            </a:extLst>
          </p:cNvPr>
          <p:cNvSpPr txBox="1"/>
          <p:nvPr/>
        </p:nvSpPr>
        <p:spPr>
          <a:xfrm>
            <a:off x="4933930" y="381291"/>
            <a:ext cx="2307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Big Picture: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876A9-DB87-13A8-2CCF-EA7C5F11BF2B}"/>
              </a:ext>
            </a:extLst>
          </p:cNvPr>
          <p:cNvSpPr txBox="1"/>
          <p:nvPr/>
        </p:nvSpPr>
        <p:spPr>
          <a:xfrm>
            <a:off x="801123" y="1126156"/>
            <a:ext cx="10589753" cy="3893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dirty="0"/>
              <a:t>We have seen looking at the kinematics of a system is not enough for us to understand its causes of motion, with the different formulations having different ways of relating dynamics and kinematics</a:t>
            </a:r>
            <a:r>
              <a:rPr lang="en-US" sz="3200" dirty="0">
                <a:solidFill>
                  <a:schemeClr val="bg1"/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4882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04FF6-EA51-EA33-D141-4CFB3821D2A8}"/>
              </a:ext>
            </a:extLst>
          </p:cNvPr>
          <p:cNvSpPr txBox="1"/>
          <p:nvPr/>
        </p:nvSpPr>
        <p:spPr>
          <a:xfrm>
            <a:off x="2577248" y="378050"/>
            <a:ext cx="7037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Are Kinematics and Dynamics?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781050" y="1539186"/>
            <a:ext cx="10357433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Kinematics: Describe the motion of a system in space and time (position, velocity, acceleration)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Dynamics: Describe the cause of motion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(Force, mass, momentum, energy) </a:t>
            </a:r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AF2193-4E78-BBFC-D2FF-53C4D1E03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4689681" cy="787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/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9C955D-C9A7-BF6E-37B9-942A78F0B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338" y="4415519"/>
                <a:ext cx="2984215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/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E8B5B-B963-1C47-114C-55C309182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93" y="2708508"/>
                <a:ext cx="336932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9B997EC-FC0C-1831-5AD7-6D9631780234}"/>
              </a:ext>
            </a:extLst>
          </p:cNvPr>
          <p:cNvSpPr txBox="1"/>
          <p:nvPr/>
        </p:nvSpPr>
        <p:spPr>
          <a:xfrm>
            <a:off x="748572" y="2555798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err="1"/>
              <a:t>Lagrangian</a:t>
            </a:r>
            <a:r>
              <a:rPr lang="en-US" sz="3600"/>
              <a:t> </a:t>
            </a:r>
          </a:p>
          <a:p>
            <a:r>
              <a:rPr lang="en-US" sz="360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B3B7-EAA9-01E0-D200-D1FD8475BA20}"/>
              </a:ext>
            </a:extLst>
          </p:cNvPr>
          <p:cNvSpPr txBox="1"/>
          <p:nvPr/>
        </p:nvSpPr>
        <p:spPr>
          <a:xfrm>
            <a:off x="748572" y="4685477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/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ABC0D5-9E36-621F-C276-CA5DDF58D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5555666"/>
                <a:ext cx="2985176" cy="8507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9E52D6-5CE1-2D4F-22A1-35C781F1DF59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609D-D3CB-9F16-3355-FBF3BF05AD1A}"/>
              </a:ext>
            </a:extLst>
          </p:cNvPr>
          <p:cNvSpPr txBox="1"/>
          <p:nvPr/>
        </p:nvSpPr>
        <p:spPr>
          <a:xfrm>
            <a:off x="190406" y="256007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BBD125-7716-5208-BCCA-546D3F793E5D}"/>
              </a:ext>
            </a:extLst>
          </p:cNvPr>
          <p:cNvSpPr txBox="1"/>
          <p:nvPr/>
        </p:nvSpPr>
        <p:spPr>
          <a:xfrm>
            <a:off x="190406" y="4656496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3)</a:t>
            </a:r>
          </a:p>
        </p:txBody>
      </p:sp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571526" y="38129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Particle under linear drag: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9360618"/>
                  </p:ext>
                </p:extLst>
              </p:nvPr>
            </p:nvGraphicFramePr>
            <p:xfrm>
              <a:off x="1712394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phere">
                <a:extLst>
                  <a:ext uri="{FF2B5EF4-FFF2-40B4-BE49-F238E27FC236}">
                    <a16:creationId xmlns:a16="http://schemas.microsoft.com/office/drawing/2014/main" id="{DAFA8F5B-2B62-1E9D-BC6A-2056743164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2394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4843039"/>
                  </p:ext>
                </p:extLst>
              </p:nvPr>
            </p:nvGraphicFramePr>
            <p:xfrm>
              <a:off x="5068247" y="3535206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9" name="3D Model 78" descr="Sphere">
                <a:extLst>
                  <a:ext uri="{FF2B5EF4-FFF2-40B4-BE49-F238E27FC236}">
                    <a16:creationId xmlns:a16="http://schemas.microsoft.com/office/drawing/2014/main" id="{37E1DF36-A8D4-5BA4-6F29-F6CF9A4DDD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8247" y="3535206"/>
                <a:ext cx="1077820" cy="1103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9622225"/>
                  </p:ext>
                </p:extLst>
              </p:nvPr>
            </p:nvGraphicFramePr>
            <p:xfrm>
              <a:off x="8107677" y="3526114"/>
              <a:ext cx="1077820" cy="110318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077820" cy="1103180"/>
                    </a:xfrm>
                    <a:prstGeom prst="rect">
                      <a:avLst/>
                    </a:prstGeom>
                  </am3d:spPr>
                  <am3d:camera>
                    <am3d:pos x="0" y="0" z="81469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1533" d="1000000"/>
                    <am3d:preTrans dx="0" dy="0" dz="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86399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0" name="3D Model 79" descr="Sphere">
                <a:extLst>
                  <a:ext uri="{FF2B5EF4-FFF2-40B4-BE49-F238E27FC236}">
                    <a16:creationId xmlns:a16="http://schemas.microsoft.com/office/drawing/2014/main" id="{7E4D7786-AFAE-25A1-9E03-CA6769DBE9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07677" y="3526114"/>
                <a:ext cx="1077820" cy="110318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BEFE6-0735-DC7F-739B-ABF80180262C}"/>
                  </a:ext>
                </a:extLst>
              </p:cNvPr>
              <p:cNvSpPr txBox="1"/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Newtonian Mechanics: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0BEFE6-0735-DC7F-739B-ABF801802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" y="0"/>
                <a:ext cx="12096086" cy="1046056"/>
              </a:xfrm>
              <a:prstGeom prst="rect">
                <a:avLst/>
              </a:prstGeom>
              <a:blipFill>
                <a:blip r:embed="rId3"/>
                <a:stretch>
                  <a:fillRect t="-4819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213BF8-AEBA-5517-FAD2-E4EFDAE2E98A}"/>
                  </a:ext>
                </a:extLst>
              </p:cNvPr>
              <p:cNvSpPr txBox="1"/>
              <p:nvPr/>
            </p:nvSpPr>
            <p:spPr>
              <a:xfrm>
                <a:off x="698665" y="1633873"/>
                <a:ext cx="10866099" cy="14843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Lagrangian Mechanics</a:t>
                </a:r>
                <a:r>
                  <a:rPr lang="en-US" sz="2000" dirty="0"/>
                  <a:t>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We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m:rPr>
                          <m:nor/>
                        </m:rPr>
                        <a:rPr lang="en-US" sz="2000" dirty="0" smtClean="0"/>
                        <m:t>set</m:t>
                      </m:r>
                      <m:r>
                        <m:rPr>
                          <m:nor/>
                        </m:rPr>
                        <a:rPr lang="en-US" sz="2000" dirty="0" smtClean="0"/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r>
                  <a:rPr lang="en-US" sz="2000" b="0" dirty="0"/>
                  <a:t> 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𝑏𝑣</m:t>
                        </m:r>
                      </m:e>
                    </m:d>
                  </m:oMath>
                </a14:m>
                <a:r>
                  <a:rPr lang="en-US" sz="2000" b="0" dirty="0"/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213BF8-AEBA-5517-FAD2-E4EFDAE2E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665" y="1633873"/>
                <a:ext cx="10866099" cy="1484381"/>
              </a:xfrm>
              <a:prstGeom prst="rect">
                <a:avLst/>
              </a:prstGeom>
              <a:blipFill>
                <a:blip r:embed="rId4"/>
                <a:stretch>
                  <a:fillRect t="-3390" b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444C0EB-2F5B-8877-8135-3CC476129617}"/>
              </a:ext>
            </a:extLst>
          </p:cNvPr>
          <p:cNvSpPr txBox="1"/>
          <p:nvPr/>
        </p:nvSpPr>
        <p:spPr>
          <a:xfrm>
            <a:off x="1095686" y="3830800"/>
            <a:ext cx="9983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Hamiltonian Mechanics: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9CD6B1-DC53-8815-261F-AACBF9050C1E}"/>
                  </a:ext>
                </a:extLst>
              </p:cNvPr>
              <p:cNvSpPr txBox="1"/>
              <p:nvPr/>
            </p:nvSpPr>
            <p:spPr>
              <a:xfrm>
                <a:off x="0" y="4292465"/>
                <a:ext cx="9983821" cy="1554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We have: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=0 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000" dirty="0"/>
                  <a:t>We expect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but it stays constant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9CD6B1-DC53-8815-261F-AACBF905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92465"/>
                <a:ext cx="9983821" cy="1554593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8E3928-7280-381A-35B6-490F97B7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5D3380-A37E-11B2-1DC5-FBD07CDD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6C74E-08CE-A5CE-BBAD-6B6FD27A1E53}"/>
                  </a:ext>
                </a:extLst>
              </p:cNvPr>
              <p:cNvSpPr txBox="1"/>
              <p:nvPr/>
            </p:nvSpPr>
            <p:spPr>
              <a:xfrm>
                <a:off x="1045113" y="1024878"/>
                <a:ext cx="10084967" cy="308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0" dirty="0"/>
                  <a:t>Do we Have a Hamiltonian for this system?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𝑚𝑣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2400" b="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 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06C74E-08CE-A5CE-BBAD-6B6FD27A1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13" y="1024878"/>
                <a:ext cx="10084967" cy="3085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2B737A-79C5-9B49-9DE8-786E8EC8A32C}"/>
                  </a:ext>
                </a:extLst>
              </p:cNvPr>
              <p:cNvSpPr txBox="1"/>
              <p:nvPr/>
            </p:nvSpPr>
            <p:spPr>
              <a:xfrm>
                <a:off x="1248980" y="4630729"/>
                <a:ext cx="8877301" cy="1317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b="0" dirty="0"/>
                  <a:t>We expect the momentum to decrease </a:t>
                </a:r>
                <a:r>
                  <a:rPr lang="en-US" sz="2400" dirty="0"/>
                  <a:t>as</a:t>
                </a:r>
                <a:r>
                  <a:rPr lang="en-US" sz="2400" b="0" dirty="0"/>
                  <a:t> time passes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, but it stays constant 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2B737A-79C5-9B49-9DE8-786E8EC8A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80" y="4630729"/>
                <a:ext cx="8877301" cy="1317027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7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6D7AE-D7CA-CDA9-97BF-2393BD4728D3}"/>
              </a:ext>
            </a:extLst>
          </p:cNvPr>
          <p:cNvSpPr txBox="1"/>
          <p:nvPr/>
        </p:nvSpPr>
        <p:spPr>
          <a:xfrm>
            <a:off x="2765918" y="149987"/>
            <a:ext cx="664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 Position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309B0BE5-341E-181B-4E02-3DB468780979}"/>
              </a:ext>
            </a:extLst>
          </p:cNvPr>
          <p:cNvSpPr/>
          <p:nvPr/>
        </p:nvSpPr>
        <p:spPr>
          <a:xfrm flipH="1">
            <a:off x="1268156" y="203437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A366AA57-63B1-CFC6-79C9-DA82B7CD2ABF}"/>
              </a:ext>
            </a:extLst>
          </p:cNvPr>
          <p:cNvSpPr/>
          <p:nvPr/>
        </p:nvSpPr>
        <p:spPr>
          <a:xfrm rot="5400000" flipH="1">
            <a:off x="2296152" y="259280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C1C682B-623C-5005-7971-DCBCBBBF11F9}"/>
                  </a:ext>
                </a:extLst>
              </p:cNvPr>
              <p:cNvSpPr txBox="1"/>
              <p:nvPr/>
            </p:nvSpPr>
            <p:spPr>
              <a:xfrm>
                <a:off x="898580" y="178252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C1C682B-623C-5005-7971-DCBCBBBF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80" y="1782526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28735D6-222B-F095-FA7A-FDA402202203}"/>
                  </a:ext>
                </a:extLst>
              </p:cNvPr>
              <p:cNvSpPr txBox="1"/>
              <p:nvPr/>
            </p:nvSpPr>
            <p:spPr>
              <a:xfrm>
                <a:off x="125443" y="2133752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28735D6-222B-F095-FA7A-FDA40220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43" y="2133752"/>
                <a:ext cx="1188432" cy="56669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FBC9BE-1E79-16D1-2AD2-2C0EEE0CFEC1}"/>
                  </a:ext>
                </a:extLst>
              </p:cNvPr>
              <p:cNvSpPr txBox="1"/>
              <p:nvPr/>
            </p:nvSpPr>
            <p:spPr>
              <a:xfrm>
                <a:off x="901953" y="321800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1FBC9BE-1E79-16D1-2AD2-2C0EEE0CF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53" y="3218009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Freeform 89">
            <a:extLst>
              <a:ext uri="{FF2B5EF4-FFF2-40B4-BE49-F238E27FC236}">
                <a16:creationId xmlns:a16="http://schemas.microsoft.com/office/drawing/2014/main" id="{FAF6DAC0-B3D0-EFC5-9776-3053D38736C2}"/>
              </a:ext>
            </a:extLst>
          </p:cNvPr>
          <p:cNvSpPr/>
          <p:nvPr/>
        </p:nvSpPr>
        <p:spPr>
          <a:xfrm>
            <a:off x="1310736" y="2463800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0F422AB2-A8E0-4AAD-03E6-471D65ADDE41}"/>
              </a:ext>
            </a:extLst>
          </p:cNvPr>
          <p:cNvSpPr/>
          <p:nvPr/>
        </p:nvSpPr>
        <p:spPr>
          <a:xfrm rot="5400000" flipH="1">
            <a:off x="2321559" y="139482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D16C5B-C33C-07FB-E4AD-686978B57185}"/>
                  </a:ext>
                </a:extLst>
              </p:cNvPr>
              <p:cNvSpPr txBox="1"/>
              <p:nvPr/>
            </p:nvSpPr>
            <p:spPr>
              <a:xfrm>
                <a:off x="3213607" y="369116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6D16C5B-C33C-07FB-E4AD-686978B57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607" y="3691163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395025" y="1188328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Newtonian Mechanics: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1BFF-F801-D39D-49CA-5777BA1F38B3}"/>
              </a:ext>
            </a:extLst>
          </p:cNvPr>
          <p:cNvSpPr txBox="1"/>
          <p:nvPr/>
        </p:nvSpPr>
        <p:spPr>
          <a:xfrm>
            <a:off x="4378027" y="1249661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Lagrangian Mechanics: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C9D-9DB3-0FB7-ED43-C835A88DC8C3}"/>
              </a:ext>
            </a:extLst>
          </p:cNvPr>
          <p:cNvSpPr txBox="1"/>
          <p:nvPr/>
        </p:nvSpPr>
        <p:spPr>
          <a:xfrm>
            <a:off x="8542509" y="1209545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Hamiltonian Mechanics: 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7A0890-9E8D-9A66-830D-C3E66282DACE}"/>
              </a:ext>
            </a:extLst>
          </p:cNvPr>
          <p:cNvSpPr/>
          <p:nvPr/>
        </p:nvSpPr>
        <p:spPr>
          <a:xfrm flipH="1">
            <a:off x="9154527" y="204165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E1B3852-1A0D-4286-9A12-2C7CC26C848C}"/>
              </a:ext>
            </a:extLst>
          </p:cNvPr>
          <p:cNvSpPr/>
          <p:nvPr/>
        </p:nvSpPr>
        <p:spPr>
          <a:xfrm rot="5400000" flipH="1">
            <a:off x="10182523" y="260008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A9D19-1C27-E620-1CDA-68E813B75583}"/>
                  </a:ext>
                </a:extLst>
              </p:cNvPr>
              <p:cNvSpPr txBox="1"/>
              <p:nvPr/>
            </p:nvSpPr>
            <p:spPr>
              <a:xfrm>
                <a:off x="8910451" y="178981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CA9D19-1C27-E620-1CDA-68E813B75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451" y="1789811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56250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082531-692C-DBD3-1DE9-0AD48301B157}"/>
                  </a:ext>
                </a:extLst>
              </p:cNvPr>
              <p:cNvSpPr txBox="1"/>
              <p:nvPr/>
            </p:nvSpPr>
            <p:spPr>
              <a:xfrm>
                <a:off x="8840467" y="323869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9082531-692C-DBD3-1DE9-0AD48301B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467" y="3238691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93333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 11">
            <a:extLst>
              <a:ext uri="{FF2B5EF4-FFF2-40B4-BE49-F238E27FC236}">
                <a16:creationId xmlns:a16="http://schemas.microsoft.com/office/drawing/2014/main" id="{E5FE8B85-E4F0-06C6-7A05-7D4FC0897CFC}"/>
              </a:ext>
            </a:extLst>
          </p:cNvPr>
          <p:cNvSpPr/>
          <p:nvPr/>
        </p:nvSpPr>
        <p:spPr>
          <a:xfrm>
            <a:off x="9197107" y="2464735"/>
            <a:ext cx="2032000" cy="97155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FE3D975-66F0-41E3-C687-6685918A3361}"/>
              </a:ext>
            </a:extLst>
          </p:cNvPr>
          <p:cNvSpPr/>
          <p:nvPr/>
        </p:nvSpPr>
        <p:spPr>
          <a:xfrm rot="5400000" flipH="1">
            <a:off x="10207930" y="140210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/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>
            <a:extLst>
              <a:ext uri="{FF2B5EF4-FFF2-40B4-BE49-F238E27FC236}">
                <a16:creationId xmlns:a16="http://schemas.microsoft.com/office/drawing/2014/main" id="{A48FE09C-479C-99B3-44B1-F0F012B67681}"/>
              </a:ext>
            </a:extLst>
          </p:cNvPr>
          <p:cNvSpPr/>
          <p:nvPr/>
        </p:nvSpPr>
        <p:spPr>
          <a:xfrm flipH="1">
            <a:off x="5423509" y="207989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A7A4D6F-41F2-DA35-26C3-9A1E76E12D83}"/>
              </a:ext>
            </a:extLst>
          </p:cNvPr>
          <p:cNvSpPr/>
          <p:nvPr/>
        </p:nvSpPr>
        <p:spPr>
          <a:xfrm rot="5400000" flipH="1">
            <a:off x="6451505" y="263832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324D4-93EB-1443-F016-C43049CCCC1A}"/>
                  </a:ext>
                </a:extLst>
              </p:cNvPr>
              <p:cNvSpPr txBox="1"/>
              <p:nvPr/>
            </p:nvSpPr>
            <p:spPr>
              <a:xfrm>
                <a:off x="5053933" y="18280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C324D4-93EB-1443-F016-C43049CCC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933" y="1828048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8ECFDB-D170-E4FA-08BD-5F3DF70C12E1}"/>
                  </a:ext>
                </a:extLst>
              </p:cNvPr>
              <p:cNvSpPr txBox="1"/>
              <p:nvPr/>
            </p:nvSpPr>
            <p:spPr>
              <a:xfrm>
                <a:off x="4280796" y="2179274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8ECFDB-D170-E4FA-08BD-5F3DF70C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796" y="2179274"/>
                <a:ext cx="1188432" cy="566694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DDB3F9-4264-81E1-1668-90357C0EF4B3}"/>
                  </a:ext>
                </a:extLst>
              </p:cNvPr>
              <p:cNvSpPr txBox="1"/>
              <p:nvPr/>
            </p:nvSpPr>
            <p:spPr>
              <a:xfrm>
                <a:off x="5057306" y="326353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DDB3F9-4264-81E1-1668-90357C0E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306" y="3263531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3DF99C1B-F770-201F-DF12-85A4E505C2C1}"/>
              </a:ext>
            </a:extLst>
          </p:cNvPr>
          <p:cNvSpPr/>
          <p:nvPr/>
        </p:nvSpPr>
        <p:spPr>
          <a:xfrm>
            <a:off x="5466089" y="2509322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BA01DC2-6068-A331-9A4A-0149BFAB2C60}"/>
              </a:ext>
            </a:extLst>
          </p:cNvPr>
          <p:cNvSpPr/>
          <p:nvPr/>
        </p:nvSpPr>
        <p:spPr>
          <a:xfrm rot="5400000" flipH="1">
            <a:off x="6476912" y="144034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64BC8B-A9B0-E69F-20A8-1623F90419DD}"/>
                  </a:ext>
                </a:extLst>
              </p:cNvPr>
              <p:cNvSpPr txBox="1"/>
              <p:nvPr/>
            </p:nvSpPr>
            <p:spPr>
              <a:xfrm>
                <a:off x="7368960" y="373668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64BC8B-A9B0-E69F-20A8-1623F904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960" y="3736685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0F3CE2-8F59-DDFB-D9AE-512EB7592F1D}"/>
                  </a:ext>
                </a:extLst>
              </p:cNvPr>
              <p:cNvSpPr txBox="1"/>
              <p:nvPr/>
            </p:nvSpPr>
            <p:spPr>
              <a:xfrm>
                <a:off x="8008675" y="2135776"/>
                <a:ext cx="118843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0F3CE2-8F59-DDFB-D9AE-512EB7592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75" y="2135776"/>
                <a:ext cx="1188432" cy="6365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D46DFD9-2941-7238-AF6B-42F38E381647}"/>
              </a:ext>
            </a:extLst>
          </p:cNvPr>
          <p:cNvSpPr txBox="1"/>
          <p:nvPr/>
        </p:nvSpPr>
        <p:spPr>
          <a:xfrm>
            <a:off x="514307" y="5096274"/>
            <a:ext cx="8580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can see that everything works out for position </a:t>
            </a:r>
          </a:p>
        </p:txBody>
      </p:sp>
    </p:spTree>
    <p:extLst>
      <p:ext uri="{BB962C8B-B14F-4D97-AF65-F5344CB8AC3E}">
        <p14:creationId xmlns:p14="http://schemas.microsoft.com/office/powerpoint/2010/main" val="306807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6D7AE-D7CA-CDA9-97BF-2393BD4728D3}"/>
              </a:ext>
            </a:extLst>
          </p:cNvPr>
          <p:cNvSpPr txBox="1"/>
          <p:nvPr/>
        </p:nvSpPr>
        <p:spPr>
          <a:xfrm>
            <a:off x="2689460" y="149987"/>
            <a:ext cx="679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 Velocity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395025" y="1188328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Newtonian Mechanics: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21BFF-F801-D39D-49CA-5777BA1F38B3}"/>
              </a:ext>
            </a:extLst>
          </p:cNvPr>
          <p:cNvSpPr txBox="1"/>
          <p:nvPr/>
        </p:nvSpPr>
        <p:spPr>
          <a:xfrm>
            <a:off x="4378027" y="1249661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Lagrangian Mechanics: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4C9D-9DB3-0FB7-ED43-C835A88DC8C3}"/>
              </a:ext>
            </a:extLst>
          </p:cNvPr>
          <p:cNvSpPr txBox="1"/>
          <p:nvPr/>
        </p:nvSpPr>
        <p:spPr>
          <a:xfrm>
            <a:off x="8542509" y="1209545"/>
            <a:ext cx="3254466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Hamiltonian Mechanics: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/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363C1C-994F-546B-DB4D-07E134D09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9978" y="3698448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D46DFD9-2941-7238-AF6B-42F38E381647}"/>
              </a:ext>
            </a:extLst>
          </p:cNvPr>
          <p:cNvSpPr txBox="1"/>
          <p:nvPr/>
        </p:nvSpPr>
        <p:spPr>
          <a:xfrm>
            <a:off x="244683" y="4460276"/>
            <a:ext cx="9065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can visually see that the velocity of the </a:t>
            </a:r>
          </a:p>
          <a:p>
            <a:pPr algn="ctr"/>
            <a:r>
              <a:rPr lang="en-US" sz="3200" dirty="0"/>
              <a:t>Hamiltonian is different than the Newtonian and Lagrangian systems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162D64-8E73-9CCB-8EE4-7A50708AE62B}"/>
                  </a:ext>
                </a:extLst>
              </p:cNvPr>
              <p:cNvSpPr txBox="1"/>
              <p:nvPr/>
            </p:nvSpPr>
            <p:spPr>
              <a:xfrm>
                <a:off x="795650" y="2177729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D162D64-8E73-9CCB-8EE4-7A50708AE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50" y="2177729"/>
                <a:ext cx="296732" cy="369332"/>
              </a:xfrm>
              <a:prstGeom prst="rect">
                <a:avLst/>
              </a:prstGeom>
              <a:blipFill>
                <a:blip r:embed="rId4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7D7343-446C-8E78-CAFE-C94E77B4A0A7}"/>
                  </a:ext>
                </a:extLst>
              </p:cNvPr>
              <p:cNvSpPr txBox="1"/>
              <p:nvPr/>
            </p:nvSpPr>
            <p:spPr>
              <a:xfrm>
                <a:off x="851650" y="180839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7D7343-446C-8E78-CAFE-C94E77B4A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50" y="1808397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26">
            <a:extLst>
              <a:ext uri="{FF2B5EF4-FFF2-40B4-BE49-F238E27FC236}">
                <a16:creationId xmlns:a16="http://schemas.microsoft.com/office/drawing/2014/main" id="{26313882-DCEF-2300-D7B7-E4F3D58E7BDD}"/>
              </a:ext>
            </a:extLst>
          </p:cNvPr>
          <p:cNvSpPr/>
          <p:nvPr/>
        </p:nvSpPr>
        <p:spPr>
          <a:xfrm flipH="1">
            <a:off x="1116758" y="1967671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B2AA168-5ACD-318D-1689-D4F1355C60C0}"/>
              </a:ext>
            </a:extLst>
          </p:cNvPr>
          <p:cNvSpPr/>
          <p:nvPr/>
        </p:nvSpPr>
        <p:spPr>
          <a:xfrm rot="5400000" flipH="1">
            <a:off x="2144754" y="252610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E3B22292-FFD4-D878-67B9-51F675EC8F97}"/>
              </a:ext>
            </a:extLst>
          </p:cNvPr>
          <p:cNvSpPr/>
          <p:nvPr/>
        </p:nvSpPr>
        <p:spPr>
          <a:xfrm flipV="1">
            <a:off x="1165362" y="2389775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BF292-BC3A-4F69-0E64-8B8E8C607C81}"/>
                  </a:ext>
                </a:extLst>
              </p:cNvPr>
              <p:cNvSpPr txBox="1"/>
              <p:nvPr/>
            </p:nvSpPr>
            <p:spPr>
              <a:xfrm>
                <a:off x="3062504" y="361068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07BF292-BC3A-4F69-0E64-8B8E8C607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504" y="3610681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E702B-36B5-3E4F-00D9-47019A3D82F2}"/>
                  </a:ext>
                </a:extLst>
              </p:cNvPr>
              <p:cNvSpPr txBox="1"/>
              <p:nvPr/>
            </p:nvSpPr>
            <p:spPr>
              <a:xfrm>
                <a:off x="4840259" y="2229937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E702B-36B5-3E4F-00D9-47019A3D8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259" y="2229937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29F6CD-9398-A091-FFC5-D41019E0AEBF}"/>
                  </a:ext>
                </a:extLst>
              </p:cNvPr>
              <p:cNvSpPr txBox="1"/>
              <p:nvPr/>
            </p:nvSpPr>
            <p:spPr>
              <a:xfrm>
                <a:off x="4896259" y="186060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29F6CD-9398-A091-FFC5-D41019E0A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259" y="1860605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>
            <a:extLst>
              <a:ext uri="{FF2B5EF4-FFF2-40B4-BE49-F238E27FC236}">
                <a16:creationId xmlns:a16="http://schemas.microsoft.com/office/drawing/2014/main" id="{8B6C40F4-5903-D86D-D38A-4AE6C210123A}"/>
              </a:ext>
            </a:extLst>
          </p:cNvPr>
          <p:cNvSpPr/>
          <p:nvPr/>
        </p:nvSpPr>
        <p:spPr>
          <a:xfrm flipH="1">
            <a:off x="5161367" y="2019879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4ED9E69-A226-8892-4D35-A91027516445}"/>
              </a:ext>
            </a:extLst>
          </p:cNvPr>
          <p:cNvSpPr/>
          <p:nvPr/>
        </p:nvSpPr>
        <p:spPr>
          <a:xfrm rot="5400000" flipH="1">
            <a:off x="6189363" y="257830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FCB634C6-1916-623D-B198-C6D2338AC11B}"/>
              </a:ext>
            </a:extLst>
          </p:cNvPr>
          <p:cNvSpPr/>
          <p:nvPr/>
        </p:nvSpPr>
        <p:spPr>
          <a:xfrm flipV="1">
            <a:off x="5209971" y="2441983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73E2E-7DE7-0420-4BA1-3FEB8A4FD94E}"/>
                  </a:ext>
                </a:extLst>
              </p:cNvPr>
              <p:cNvSpPr txBox="1"/>
              <p:nvPr/>
            </p:nvSpPr>
            <p:spPr>
              <a:xfrm>
                <a:off x="7107113" y="366288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73E2E-7DE7-0420-4BA1-3FEB8A4FD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113" y="3662889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82DEE6-1B17-CE75-CCA5-38A9903D6B1E}"/>
                  </a:ext>
                </a:extLst>
              </p:cNvPr>
              <p:cNvSpPr txBox="1"/>
              <p:nvPr/>
            </p:nvSpPr>
            <p:spPr>
              <a:xfrm>
                <a:off x="8895387" y="2304274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82DEE6-1B17-CE75-CCA5-38A9903D6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387" y="2304274"/>
                <a:ext cx="296732" cy="369332"/>
              </a:xfrm>
              <a:prstGeom prst="rect">
                <a:avLst/>
              </a:prstGeom>
              <a:blipFill>
                <a:blip r:embed="rId10"/>
                <a:stretch>
                  <a:fillRect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12DED1-B5F6-6C32-478A-23B7606A3EA5}"/>
                  </a:ext>
                </a:extLst>
              </p:cNvPr>
              <p:cNvSpPr txBox="1"/>
              <p:nvPr/>
            </p:nvSpPr>
            <p:spPr>
              <a:xfrm>
                <a:off x="9005764" y="184474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12DED1-B5F6-6C32-478A-23B7606A3E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764" y="1844742"/>
                <a:ext cx="184731" cy="369332"/>
              </a:xfrm>
              <a:prstGeom prst="rect">
                <a:avLst/>
              </a:prstGeom>
              <a:blipFill>
                <a:blip r:embed="rId11"/>
                <a:stretch>
                  <a:fillRect r="-56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>
            <a:extLst>
              <a:ext uri="{FF2B5EF4-FFF2-40B4-BE49-F238E27FC236}">
                <a16:creationId xmlns:a16="http://schemas.microsoft.com/office/drawing/2014/main" id="{B495567D-ECE0-4C03-7CB2-256E1446482B}"/>
              </a:ext>
            </a:extLst>
          </p:cNvPr>
          <p:cNvSpPr/>
          <p:nvPr/>
        </p:nvSpPr>
        <p:spPr>
          <a:xfrm flipH="1">
            <a:off x="9270150" y="209421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A0C62150-9A30-DDEE-BA24-3E3E9155B749}"/>
              </a:ext>
            </a:extLst>
          </p:cNvPr>
          <p:cNvSpPr/>
          <p:nvPr/>
        </p:nvSpPr>
        <p:spPr>
          <a:xfrm rot="5400000" flipH="1">
            <a:off x="10298146" y="265264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A81D3FC-F131-2683-DB17-58A03B1F1650}"/>
              </a:ext>
            </a:extLst>
          </p:cNvPr>
          <p:cNvSpPr/>
          <p:nvPr/>
        </p:nvSpPr>
        <p:spPr>
          <a:xfrm rot="5400000" flipH="1">
            <a:off x="10304710" y="147685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EF8B51-4A2C-B24A-2000-2CC79549EEA9}"/>
                  </a:ext>
                </a:extLst>
              </p:cNvPr>
              <p:cNvSpPr txBox="1"/>
              <p:nvPr/>
            </p:nvSpPr>
            <p:spPr>
              <a:xfrm>
                <a:off x="9283590" y="2129875"/>
                <a:ext cx="1986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5EF8B51-4A2C-B24A-2000-2CC79549E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590" y="2129875"/>
                <a:ext cx="198649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9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42220</TotalTime>
  <Words>1579</Words>
  <Application>Microsoft Office PowerPoint</Application>
  <PresentationFormat>Widescreen</PresentationFormat>
  <Paragraphs>247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163</cp:revision>
  <dcterms:created xsi:type="dcterms:W3CDTF">2021-04-07T15:17:47Z</dcterms:created>
  <dcterms:modified xsi:type="dcterms:W3CDTF">2024-03-14T19:03:48Z</dcterms:modified>
</cp:coreProperties>
</file>