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82" r:id="rId3"/>
    <p:sldId id="277" r:id="rId4"/>
    <p:sldId id="283" r:id="rId5"/>
    <p:sldId id="285" r:id="rId6"/>
    <p:sldId id="286" r:id="rId7"/>
    <p:sldId id="284" r:id="rId8"/>
    <p:sldId id="287" r:id="rId9"/>
    <p:sldId id="28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D1A3A-4854-4DAE-B4F3-6DD50A1CC3AA}" v="93" dt="2022-09-03T20:45:03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78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D666B-4BCB-452C-B356-559522722848}" type="datetimeFigureOut">
              <a:rPr lang="fr-CA" smtClean="0"/>
              <a:t>2023-05-23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935BB-EE23-4984-9C6E-F86A4602FEF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502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exceptions/how-to-create-localized-exception-messages?source=recommendation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>
                <a:hlinkClick r:id="rId3"/>
              </a:rPr>
              <a:t>Création d’exceptions définies par l’utilisateur avec des messages d’exception localisés | Microsoft Docs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935BB-EE23-4984-9C6E-F86A4602FEF6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071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4CFEF-673C-C41F-E9B0-CF0FEFB14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DC68E8-5B5A-3D6E-49E6-591115DEC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F58CB8-0B70-85A9-5CC5-4A57020E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8C61-F87A-49CA-8A82-E025BAB65CE5}" type="datetime1">
              <a:rPr lang="fr-CA" smtClean="0"/>
              <a:t>2023-05-23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22DB8C-480E-53D7-8A33-CD6CB87C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9C198C-D66B-2CEB-EA3B-2B30335E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430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1DEBF8-75B9-3150-49CE-A99A673E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A331BE-C2E8-C2E6-74A9-D84D3E37D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27841B-0153-D8DD-96B2-5726D7D9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6F05-FC98-46DB-A014-4A96180E429C}" type="datetime1">
              <a:rPr lang="fr-CA" smtClean="0"/>
              <a:t>2023-05-23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AB2444-296A-EDAE-0EFB-DC7AB9F5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B988D8-97FF-74F4-26CC-D843EEC0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566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31C3C9-5B81-2FC2-BA15-A0608EEF2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8EF5A1-CB72-5C71-C65C-2FB9AE3F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F0D49E-BAF0-CA1D-C533-150EAB89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1AC7-07C7-4424-9C5D-E4F893DC1C0F}" type="datetime1">
              <a:rPr lang="fr-CA" smtClean="0"/>
              <a:t>2023-05-23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908B2F-632B-A429-6664-AEC9403B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8312F0-28D5-AAD2-CD06-4275B6EA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9194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149A4-3792-1BFD-D79F-86A5A1627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B3DBD9-B3E6-48AD-AB99-4EECF8C7E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92EC92-CCD2-CEAE-602F-3F45055F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936-4816-47A9-8C0F-DDF4B1E49060}" type="datetime1">
              <a:rPr lang="fr-CA" smtClean="0"/>
              <a:t>2023-05-23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05C0B0-0C24-E666-CDD8-FF447C12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6AF6F5-2653-1EDC-FB83-C9B2272F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03C-54D7-4D95-A746-9180F0197AE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894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E4E3B-4A63-CABA-5EA7-B0516489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FA8E6-E9DE-C64B-1205-25DE4E2D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C24EA9-08C5-0AEE-AB6E-7E2B6BC2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BB15-8BA7-43C4-B064-8CCDAEBF4F82}" type="datetime1">
              <a:rPr lang="fr-CA" smtClean="0"/>
              <a:t>2023-05-23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83FAAA-6F06-5A5F-87C0-EDA547EE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8B08B4-6073-CB45-F578-BF2ADB30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03C-54D7-4D95-A746-9180F0197AE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0717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2C9CF-2914-1869-0308-C60CBA60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C60457-A358-E213-1253-27B36C76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F65680-4851-6E13-793D-683FE1F6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6C9C-5A74-409F-87D9-63A6B7063B55}" type="datetime1">
              <a:rPr lang="fr-CA" smtClean="0"/>
              <a:t>2023-05-23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7B7047-7751-F5E7-DC69-C8413160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27AB0C-73DD-7975-5AC7-D2C1399E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03C-54D7-4D95-A746-9180F0197AE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8260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990EE2-E27C-9E86-657F-1A7904BC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D388D-3AB9-EEF1-21EC-2FAE56877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7A4843-45A5-4DC6-4237-D37ECF106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718C93-29B0-FDCF-FEB5-413DA4C6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B2ED-A5D4-453C-B24A-62D6A083FA2B}" type="datetime1">
              <a:rPr lang="fr-CA" smtClean="0"/>
              <a:t>2023-05-23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14C233-1A59-6829-1A98-E0332E02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7D493C-CFD7-905B-83D9-76F2C6F1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03C-54D7-4D95-A746-9180F0197AE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0502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A7901-216E-21E8-B02C-A284CA57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4F285C-FD59-3CDD-6CF6-7E7385B6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A78EBD-582B-34F8-208D-4E8E890EC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3A12C3-718C-1ABB-4B3A-68C63CD6E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04DB64-29E5-5E81-2BC5-74E08CE09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6B53636-B459-6249-C1A0-A9F663C2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4AC-0982-488D-8F50-747EC92EED94}" type="datetime1">
              <a:rPr lang="fr-CA" smtClean="0"/>
              <a:t>2023-05-23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9F52AC-AD6C-9CE2-8A57-0E0E83D7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49F910-F2D3-09AD-4D72-21F983D9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03C-54D7-4D95-A746-9180F0197AE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0323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FBD6A-45C0-5D22-6BC2-01B17CFC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B66C7D-FFAC-404B-5ACF-F78312FC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24E6-D21F-49DA-AF84-8DB2609BA088}" type="datetime1">
              <a:rPr lang="fr-CA" smtClean="0"/>
              <a:t>2023-05-23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697932-5538-8ECD-34B8-796E52CE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905409-0FE3-9648-CFF2-F1767F77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03C-54D7-4D95-A746-9180F0197AE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6389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F84080-44BD-2334-583B-1D0E78C4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A997-7CE2-458C-80A7-EA9B5163E68A}" type="datetime1">
              <a:rPr lang="fr-CA" smtClean="0"/>
              <a:t>2023-05-23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FC2FE0-FF2E-0F15-5D70-70CD7CA2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E5B867-0B4D-AD50-DCA9-86830D6A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03C-54D7-4D95-A746-9180F0197AE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303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105FF-F4FA-C937-D9B1-B8D9A9E8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D98BE4-09BB-BFB1-FB63-D63CAAB5E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5A3AC4-8EFA-BC08-F0F0-1103C52D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B6C405-6832-11E7-AB8B-3F0556D8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2D15-6749-4754-A49D-A965DA76E051}" type="datetime1">
              <a:rPr lang="fr-CA" smtClean="0"/>
              <a:t>2023-05-23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7C510C-9388-36E3-D6FF-AFFD9E87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720528-821C-4FD6-C794-9EAC1BDA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03C-54D7-4D95-A746-9180F0197AE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1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41099-A71C-CF8E-2692-FFBE9AC6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85EC3-E4AC-1853-8731-2F7A6D8E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5F2FC9-4C19-3342-A262-5CDDBD33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7FFE-819D-4E15-9388-222F2A188EB3}" type="datetime1">
              <a:rPr lang="fr-CA" smtClean="0"/>
              <a:t>2023-05-23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C5FF0-D0E0-8F2E-11E8-1063D974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C92826-BA88-0F81-EF51-CF2C74E0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1795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03AC6-B882-52BC-58D1-780AD9E7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513555-5BE4-E3C4-7484-C66A11B4D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11C473-3AD3-EDB1-AB6B-F67B3BFBF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51B42E-1F95-91DB-8CCB-325B8FAC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3043-7A1D-4CA1-B1C6-3BEA0D317B54}" type="datetime1">
              <a:rPr lang="fr-CA" smtClean="0"/>
              <a:t>2023-05-23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88F038-3614-EC6F-598B-7525A2C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B56F4-33B8-5D55-F0E8-4A4411C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03C-54D7-4D95-A746-9180F0197AE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3124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B3D30-54D9-DFAD-3C25-CE4DABCD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0079BB-F72A-0861-4D9F-A231388B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8380AD-1EB7-E4B1-2DB4-E286886C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41-C2DE-4022-9078-3CAA208814C5}" type="datetime1">
              <a:rPr lang="fr-CA" smtClean="0"/>
              <a:t>2023-05-23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91828A-C1F8-C77B-9302-89600F34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BDFEF0-DC01-BF53-E707-B325EFD3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03C-54D7-4D95-A746-9180F0197AE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6372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889A68-6D0B-44D1-8059-65682C19B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BA8AD5-64DE-8E66-3139-DD1C59DDB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117BA-FC63-0C8C-1D12-87C3D7B9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3BB7-2392-459C-9F80-51CB35B25014}" type="datetime1">
              <a:rPr lang="fr-CA" smtClean="0"/>
              <a:t>2023-05-23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B7DB26-FA88-451B-DF1E-4E667131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14455-D5F8-49D7-9586-20D3937D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03C-54D7-4D95-A746-9180F0197AE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962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84BD6-A77C-76E8-A5B5-8FB935B5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DE94AE-F0D4-8828-79E8-B4836E9DE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D3D509-8F9C-2173-7392-1AE0734A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CEFF-0072-4A1A-820E-FF43341A34BD}" type="datetime1">
              <a:rPr lang="fr-CA" smtClean="0"/>
              <a:t>2023-05-23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EB043-050B-9252-456D-BEBFCCF0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63D192-ACF2-D37B-E16C-0CB5859A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670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34474-0810-DF2E-EE24-B2FD4CF4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37F488-E9C2-7688-A6CC-DBC510AE7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478887-73E2-AED9-8863-3EDF13BBB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AC914B-93C8-14B3-1194-FF99EDA9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ADD9-FC8C-48EA-BFB5-8C1550754192}" type="datetime1">
              <a:rPr lang="fr-CA" smtClean="0"/>
              <a:t>2023-05-23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0D9FD1-A58F-3A44-23B1-5EF3CD4E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63C2E-6382-3AC7-C28F-1F6E0815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636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52A9A-E102-68E7-BE7A-93139197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59837F-82C4-6476-8E8E-AA781494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4A67AD-02EA-00A8-F513-9B3751C27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E2D6C9-5171-C019-C583-2EDDB1D3E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E7A5E7-4D52-37A1-A9C5-8D09F655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D0C213-C108-949A-40F3-D0B4AB2F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E157-A801-4FF4-A74E-88FEE0CEB396}" type="datetime1">
              <a:rPr lang="fr-CA" smtClean="0"/>
              <a:t>2023-05-23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983D07-E2BF-5A2E-78E2-0CB4887E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A7BB2B-B4D4-3564-C5D1-91D2A550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628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B492C-A547-008F-14E5-CB70779B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B0A25A-8B31-70C6-7FD5-F2274154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9EA9-34AE-44BE-82CE-7F72E6309C9A}" type="datetime1">
              <a:rPr lang="fr-CA" smtClean="0"/>
              <a:t>2023-05-23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0A67C2-3C3A-43EF-D1DF-45F534F6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B6AD7-2D72-2845-5734-1945A304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887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38E047-E3F3-D5CF-2E9F-7C76EE32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CDDE-4590-4508-B59D-D74E80E8CA64}" type="datetime1">
              <a:rPr lang="fr-CA" smtClean="0"/>
              <a:t>2023-05-23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15B60E-AB7B-4A45-D4CD-AC338336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94AB32-070B-F826-4CA5-7023229F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581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2E22D-0DCE-9259-A9F7-86B5CCD8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0301C5-4EF1-164B-21D2-D78F985E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DDEB21-73DD-64B8-4A4D-C8920C86B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C596BE-2547-AA23-101E-47D48D6D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7D69-6B31-4E60-B51C-C56F67632346}" type="datetime1">
              <a:rPr lang="fr-CA" smtClean="0"/>
              <a:t>2023-05-23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17BAB-530B-A914-136C-B24DB6D6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C53361-0DA5-4A1C-2C91-1BFD338D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3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0C9D8-D1CC-23A0-BDC7-2001DFF9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39D1DE-F420-227A-DC80-E89B539FB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6140E2-487D-C909-C657-89CA9F390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970D38-364F-8A9E-74A3-0AA72085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3048-AAD9-4E0D-8176-F681624370C8}" type="datetime1">
              <a:rPr lang="fr-CA" smtClean="0"/>
              <a:t>2023-05-23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75A8B3-C9FF-9ACC-45DA-D9D23B6F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5C63CA-9C46-6A14-E9CD-B4EB5148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243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006826-BF94-9CA9-8A78-ABAB4DA5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AD37A7-222D-F4A2-1F8F-F7B83AC8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276B85-0ACF-8103-F1F1-4DE8E3491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42C8-1C95-4D67-AA25-31B3733568CF}" type="datetime1">
              <a:rPr lang="fr-CA" smtClean="0"/>
              <a:t>2023-05-23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61158F-0928-6966-7C48-6ECF71A1C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/>
              <a:t>025914 -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252529-92D9-332C-E30F-6DC97FBAF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11A70-9082-4409-9C8C-BC08F65963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373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B0B830-7B63-CA89-CBEE-B8EE61FA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BB7E54-25BC-8F41-4F9C-B257F9D0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B68FF6-22F4-0D2A-73F0-030537157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4C34-61EB-4464-A39E-C3EC3DC78E40}" type="datetime1">
              <a:rPr lang="fr-CA" smtClean="0"/>
              <a:t>2023-05-23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FAA63-4831-F808-C351-D72FCAB92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/>
              <a:t>025914 -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038B3A-308F-1DAA-A981-8E2660CD3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2603C-54D7-4D95-A746-9180F0197AE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355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-dot.net/comment-utiliser-les-exceptions-en-c/#:~:text=Il%20faut%20mettre%20le%20code,ligne%20suivante%20int%20a%20%3D%20i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fr-fr/dotnet/csharp/fundamentals/exceptions/" TargetMode="External"/><Relationship Id="rId2" Type="http://schemas.openxmlformats.org/officeDocument/2006/relationships/hyperlink" Target="https://docs.microsoft.com/fr-fr/dotnet/csharp/fundamentals/excep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letecsharptutorial.com/basic/complete-system-exception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CF6C352-B187-4923-B714-A82E05F9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600"/>
            <a:ext cx="5440472" cy="1346200"/>
          </a:xfrm>
        </p:spPr>
        <p:txBody>
          <a:bodyPr/>
          <a:lstStyle/>
          <a:p>
            <a:pPr algn="l"/>
            <a:r>
              <a:rPr lang="fr-CA" i="1" dirty="0"/>
              <a:t>Manel </a:t>
            </a:r>
            <a:r>
              <a:rPr lang="fr-CA" i="1" dirty="0" err="1"/>
              <a:t>Sorba</a:t>
            </a:r>
            <a:endParaRPr lang="fr-CA" i="1" dirty="0"/>
          </a:p>
        </p:txBody>
      </p:sp>
      <p:pic>
        <p:nvPicPr>
          <p:cNvPr id="1026" name="Picture 2" descr="Résultat de recherche d'images pour &quot;college la cite logo&quot;">
            <a:extLst>
              <a:ext uri="{FF2B5EF4-FFF2-40B4-BE49-F238E27FC236}">
                <a16:creationId xmlns:a16="http://schemas.microsoft.com/office/drawing/2014/main" id="{B741725B-5D68-4FAF-94B8-91B2E41F5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2" b="21105"/>
          <a:stretch/>
        </p:blipFill>
        <p:spPr bwMode="auto">
          <a:xfrm>
            <a:off x="1564640" y="4340860"/>
            <a:ext cx="1891187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7C8994E-9BDD-4094-BF45-93DCEAAB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5653548" cy="1909762"/>
          </a:xfrm>
        </p:spPr>
        <p:txBody>
          <a:bodyPr>
            <a:normAutofit/>
          </a:bodyPr>
          <a:lstStyle/>
          <a:p>
            <a:pPr algn="l"/>
            <a:r>
              <a:rPr lang="fr-CA" sz="3600" dirty="0"/>
              <a:t>Gestion des exceptions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FBF32C4-7032-447F-8884-1D2B6909FAE0}"/>
              </a:ext>
            </a:extLst>
          </p:cNvPr>
          <p:cNvSpPr txBox="1">
            <a:spLocks/>
          </p:cNvSpPr>
          <p:nvPr/>
        </p:nvSpPr>
        <p:spPr>
          <a:xfrm>
            <a:off x="530943" y="6024809"/>
            <a:ext cx="11071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A" sz="2400" b="1" dirty="0"/>
              <a:t>025914</a:t>
            </a:r>
            <a:r>
              <a:rPr lang="fr-CA" sz="2400" dirty="0"/>
              <a:t> - Assurance de qualité logicielle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503ECD7-F1CB-4B4D-A009-FB21BDDFB265}"/>
              </a:ext>
            </a:extLst>
          </p:cNvPr>
          <p:cNvSpPr txBox="1">
            <a:spLocks/>
          </p:cNvSpPr>
          <p:nvPr/>
        </p:nvSpPr>
        <p:spPr>
          <a:xfrm>
            <a:off x="1524000" y="1005337"/>
            <a:ext cx="9547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 b="1" dirty="0"/>
              <a:t>025947</a:t>
            </a:r>
            <a:r>
              <a:rPr lang="fr-CA" sz="2400" dirty="0"/>
              <a:t> - Documentation logicielle, bonnes pratiques en programmation</a:t>
            </a:r>
          </a:p>
        </p:txBody>
      </p:sp>
    </p:spTree>
    <p:extLst>
      <p:ext uri="{BB962C8B-B14F-4D97-AF65-F5344CB8AC3E}">
        <p14:creationId xmlns:p14="http://schemas.microsoft.com/office/powerpoint/2010/main" val="219345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839CA-40E4-FBC6-2920-0B3A4CEE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Généralités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ACD8437F-0BD6-CB72-6C52-DC4F6EBA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b="0" i="0" dirty="0">
                <a:solidFill>
                  <a:srgbClr val="171717"/>
                </a:solidFill>
                <a:effectLst/>
              </a:rPr>
              <a:t>Les fonctionnalités de gestion des exceptions du langage C# permet de  gérer les situations inattendues ou exceptionnelles qui se produisent lorsqu’un programme est en cours d’exécution</a:t>
            </a:r>
          </a:p>
          <a:p>
            <a:r>
              <a:rPr lang="fr-CA" sz="2400" b="0" i="0" dirty="0">
                <a:solidFill>
                  <a:srgbClr val="000000"/>
                </a:solidFill>
                <a:effectLst/>
              </a:rPr>
              <a:t>Lorsqu’une erreur a lieu au sein d’une application, une exception est levée</a:t>
            </a:r>
          </a:p>
          <a:p>
            <a:r>
              <a:rPr lang="fr-CA" sz="2400" b="0" i="0" dirty="0">
                <a:solidFill>
                  <a:srgbClr val="000000"/>
                </a:solidFill>
                <a:effectLst/>
              </a:rPr>
              <a:t>Cet objet contient toutes les informations décrivant l’erreur</a:t>
            </a:r>
          </a:p>
          <a:p>
            <a:pPr marL="0" indent="0">
              <a:buNone/>
            </a:pPr>
            <a:endParaRPr lang="fr-CA" sz="2400" dirty="0">
              <a:solidFill>
                <a:srgbClr val="171717"/>
              </a:solidFill>
            </a:endParaRPr>
          </a:p>
          <a:p>
            <a:r>
              <a:rPr lang="fr-CA" sz="2400" dirty="0"/>
              <a:t>Comment utiliser les exceptions en C#:</a:t>
            </a:r>
          </a:p>
          <a:p>
            <a:pPr marL="0" indent="0">
              <a:buNone/>
            </a:pPr>
            <a:r>
              <a:rPr lang="fr-CA" sz="2400" dirty="0"/>
              <a:t>  </a:t>
            </a:r>
            <a:r>
              <a:rPr lang="fr-CA" sz="2400" dirty="0">
                <a:hlinkClick r:id="rId2"/>
              </a:rPr>
              <a:t>https://dev-dot.net/comment-utiliser-les-exceptions-en-c/#:~:text=Il%20faut%20mettre%20le%20code,ligne%20suivante%20int%20a%20%3D%20int</a:t>
            </a:r>
            <a:r>
              <a:rPr lang="fr-CA" sz="2400" dirty="0"/>
              <a:t>.</a:t>
            </a:r>
          </a:p>
          <a:p>
            <a:pPr marL="0" indent="0">
              <a:buNone/>
            </a:pPr>
            <a:endParaRPr lang="fr-CA" sz="2400" b="0" i="0" dirty="0">
              <a:solidFill>
                <a:srgbClr val="002339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344361-E60C-4814-CDB2-D5D860A0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0979C4-7C34-48A9-8F1E-97A9516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</p:spTree>
    <p:extLst>
      <p:ext uri="{BB962C8B-B14F-4D97-AF65-F5344CB8AC3E}">
        <p14:creationId xmlns:p14="http://schemas.microsoft.com/office/powerpoint/2010/main" val="343681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7DB57-659D-13E0-8658-A52D862F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Utilisation des exceptions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C13F7-6EAF-11C6-62B3-AC15F788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54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"toto"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3100" i="0" u="none" strike="noStrike" cap="none" normalizeH="0" baseline="0" dirty="0">
                <a:ln>
                  <a:noFill/>
                </a:ln>
                <a:effectLst/>
                <a:latin typeface="Calibri (Corps)"/>
              </a:rPr>
              <a:t>Le code ci-dessus </a:t>
            </a:r>
            <a:r>
              <a:rPr kumimoji="0" lang="fr-CA" altLang="fr-FR" sz="3100" i="0" u="none" strike="noStrike" cap="none" normalizeH="0" baseline="0" dirty="0">
                <a:ln>
                  <a:noFill/>
                </a:ln>
                <a:effectLst/>
                <a:latin typeface="Calibri (Corps)"/>
              </a:rPr>
              <a:t>lèvera une exception </a:t>
            </a:r>
            <a:r>
              <a:rPr kumimoji="0" lang="fr-CA" altLang="fr-FR" sz="3100" b="1" i="1" u="none" strike="noStrike" cap="none" normalizeH="0" baseline="0" dirty="0" err="1">
                <a:ln>
                  <a:noFill/>
                </a:ln>
                <a:effectLst/>
                <a:latin typeface="Calibri (Corps)"/>
              </a:rPr>
              <a:t>FormatException</a:t>
            </a:r>
            <a:r>
              <a:rPr kumimoji="0" lang="fr-CA" altLang="fr-FR" sz="3100" i="0" u="none" strike="noStrike" cap="none" normalizeH="0" baseline="0" dirty="0">
                <a:ln>
                  <a:noFill/>
                </a:ln>
                <a:effectLst/>
                <a:latin typeface="Calibri (Corps)"/>
              </a:rPr>
              <a:t>, car la chaîne de caractères "toto" ne peut pas être convertie en entier.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CA" altLang="fr-FR" sz="3100" i="0" u="none" strike="noStrike" cap="none" normalizeH="0" baseline="0" dirty="0">
                <a:ln>
                  <a:noFill/>
                </a:ln>
                <a:effectLst/>
                <a:latin typeface="Calibri (Corps)"/>
              </a:rPr>
              <a:t>Une telle ligne de code met fin à l’exécution du programme, car elle n’est pas gérée.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 altLang="fr-FR" sz="3100" dirty="0">
                <a:latin typeface="Calibri (Corps)"/>
              </a:rPr>
              <a:t>I</a:t>
            </a:r>
            <a:r>
              <a:rPr kumimoji="0" lang="fr-CA" altLang="fr-FR" sz="3100" i="0" u="none" strike="noStrike" cap="none" normalizeH="0" baseline="0" dirty="0">
                <a:ln>
                  <a:noFill/>
                </a:ln>
                <a:effectLst/>
                <a:latin typeface="Calibri (Corps)"/>
              </a:rPr>
              <a:t>l faut entourer le code de </a:t>
            </a:r>
            <a:r>
              <a:rPr kumimoji="0" lang="fr-CA" altLang="fr-FR" sz="3100" i="0" u="none" strike="noStrike" cap="none" normalizeH="0" baseline="0" dirty="0" err="1">
                <a:ln>
                  <a:noFill/>
                </a:ln>
                <a:effectLst/>
                <a:latin typeface="Calibri (Corps)"/>
              </a:rPr>
              <a:t>try</a:t>
            </a:r>
            <a:r>
              <a:rPr kumimoji="0" lang="fr-CA" altLang="fr-FR" sz="3100" i="0" u="none" strike="noStrike" cap="none" normalizeH="0" baseline="0" dirty="0">
                <a:ln>
                  <a:noFill/>
                </a:ln>
                <a:effectLst/>
                <a:latin typeface="Calibri (Corps)"/>
              </a:rPr>
              <a:t>/catch pour éviter l’arrêt du program</a:t>
            </a:r>
            <a:r>
              <a:rPr lang="fr-CA" altLang="fr-FR" sz="3100" dirty="0">
                <a:latin typeface="Calibri (Corps)"/>
              </a:rPr>
              <a:t>me</a:t>
            </a:r>
            <a:r>
              <a:rPr kumimoji="0" lang="fr-CA" altLang="fr-FR" sz="3100" i="0" u="none" strike="noStrike" cap="none" normalizeH="0" baseline="0" dirty="0">
                <a:ln>
                  <a:noFill/>
                </a:ln>
                <a:effectLst/>
                <a:latin typeface="Calibri (Corps)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CA" altLang="fr-FR" sz="2400" i="0" u="none" strike="noStrike" cap="none" normalizeH="0" baseline="0" dirty="0">
              <a:ln>
                <a:noFill/>
              </a:ln>
              <a:effectLst/>
              <a:latin typeface="Calibri (Corp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"toto"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//Cette ligne ne s’exécutera pas car l’exception sera lancée avant son exécution</a:t>
            </a:r>
            <a:endParaRPr kumimoji="0" lang="fr-FR" altLang="fr-F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"Erreur lors de l'appel à la méthode Parse."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A061B0-EC09-C284-73C3-64D96C83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C6D40-1E46-79C7-2D39-1C0ABC44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</p:spTree>
    <p:extLst>
      <p:ext uri="{BB962C8B-B14F-4D97-AF65-F5344CB8AC3E}">
        <p14:creationId xmlns:p14="http://schemas.microsoft.com/office/powerpoint/2010/main" val="249542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7DB57-659D-13E0-8658-A52D862F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Utilisation des exceptions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C13F7-6EAF-11C6-62B3-AC15F788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CA" altLang="fr-FR" sz="3100" i="0" u="none" strike="noStrike" cap="none" normalizeH="0" baseline="0" dirty="0">
                <a:ln>
                  <a:noFill/>
                </a:ln>
                <a:effectLst/>
                <a:latin typeface="Calibri (Corps)"/>
              </a:rPr>
              <a:t>En accédant à l’objet représentant l’exception, on peut ajouter une variable dans notre catch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CA" altLang="fr-FR" sz="3100" i="0" u="none" strike="noStrike" cap="none" normalizeH="0" baseline="0" dirty="0">
              <a:ln>
                <a:noFill/>
              </a:ln>
              <a:effectLst/>
              <a:latin typeface="Calibri (Corps)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.Parse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"toto"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.Parse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c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atch (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FormatException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ex)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altLang="fr-FR" sz="1800" dirty="0">
                <a:latin typeface="Consolas" panose="020B0609020204030204" pitchFamily="49" charset="0"/>
              </a:rPr>
              <a:t>$</a:t>
            </a:r>
            <a:r>
              <a:rPr kumimoji="0" lang="fr-CA" altLang="fr-F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"exception levée avec le message {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fr-CA" altLang="fr-F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.Message}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865335-B447-829F-3E4C-89890D2C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65A30A-8A81-AFD5-BCC8-A564FAB4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</p:spTree>
    <p:extLst>
      <p:ext uri="{BB962C8B-B14F-4D97-AF65-F5344CB8AC3E}">
        <p14:creationId xmlns:p14="http://schemas.microsoft.com/office/powerpoint/2010/main" val="50865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7DB57-659D-13E0-8658-A52D862F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Utilisation des exceptions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C13F7-6EAF-11C6-62B3-AC15F788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8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 sz="2400" b="0" i="0" dirty="0">
                <a:solidFill>
                  <a:srgbClr val="000000"/>
                </a:solidFill>
                <a:effectLst/>
              </a:rPr>
              <a:t>Le programme s’arrête après l’exécution du bloc catch.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 sz="2400" b="0" i="0" dirty="0">
                <a:solidFill>
                  <a:srgbClr val="000000"/>
                </a:solidFill>
                <a:effectLst/>
              </a:rPr>
              <a:t>Si on veut qu’un bout de code s’exécute après le bloc </a:t>
            </a:r>
            <a:r>
              <a:rPr lang="fr-CA" sz="2400" b="0" i="0" dirty="0" err="1">
                <a:solidFill>
                  <a:srgbClr val="000000"/>
                </a:solidFill>
                <a:effectLst/>
              </a:rPr>
              <a:t>try</a:t>
            </a:r>
            <a:r>
              <a:rPr lang="fr-CA" sz="2400" b="0" i="0" dirty="0">
                <a:solidFill>
                  <a:srgbClr val="000000"/>
                </a:solidFill>
                <a:effectLst/>
              </a:rPr>
              <a:t> qu’il y ait une erreur ou pas.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 sz="2400" b="0" i="0" dirty="0">
                <a:solidFill>
                  <a:srgbClr val="000000"/>
                </a:solidFill>
                <a:effectLst/>
              </a:rPr>
              <a:t>Il faudrait ajouter le bloc </a:t>
            </a:r>
            <a:r>
              <a:rPr lang="fr-CA" sz="2400" b="1" i="1" dirty="0" err="1">
                <a:solidFill>
                  <a:srgbClr val="000000"/>
                </a:solidFill>
                <a:effectLst/>
              </a:rPr>
              <a:t>finally</a:t>
            </a:r>
            <a:r>
              <a:rPr lang="fr-CA" sz="2400" b="0" i="0" dirty="0">
                <a:solidFill>
                  <a:srgbClr val="000000"/>
                </a:solidFill>
                <a:effectLst/>
              </a:rPr>
              <a:t> après le bloc catch et son code s’exécute toujours.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fr-FR" altLang="fr-F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fr-FR" altLang="fr-F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fr-FR" altLang="fr-FR" sz="1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.Parse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"toto"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fr-FR" altLang="fr-FR" sz="1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.Parse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Catch (</a:t>
            </a:r>
            <a:r>
              <a:rPr kumimoji="0" lang="fr-FR" altLang="fr-FR" sz="1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FormatException</a:t>
            </a:r>
            <a:r>
              <a:rPr kumimoji="0" lang="fr-FR" altLang="fr-FR" sz="1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ex)</a:t>
            </a:r>
            <a:endParaRPr kumimoji="0" lang="fr-FR" altLang="fr-F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fr-FR" altLang="fr-F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altLang="fr-FR" sz="1900" dirty="0">
                <a:latin typeface="Consolas" panose="020B0609020204030204" pitchFamily="49" charset="0"/>
              </a:rPr>
              <a:t>$</a:t>
            </a:r>
            <a:r>
              <a:rPr kumimoji="0" lang="fr-CA" altLang="fr-FR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"exception levée avec le message {</a:t>
            </a:r>
            <a:r>
              <a:rPr kumimoji="0" lang="fr-FR" altLang="fr-FR" sz="19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fr-CA" altLang="fr-FR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.Message}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finally</a:t>
            </a:r>
            <a:endParaRPr kumimoji="0" lang="fr-FR" altLang="fr-F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fr-FR" altLang="fr-F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fr-FR" altLang="fr-FR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"Fin"</a:t>
            </a: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76FA8B-C43E-C962-FC00-10ADD46C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96F6B7-D4CE-E5B3-CEC0-902387A7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</p:spTree>
    <p:extLst>
      <p:ext uri="{BB962C8B-B14F-4D97-AF65-F5344CB8AC3E}">
        <p14:creationId xmlns:p14="http://schemas.microsoft.com/office/powerpoint/2010/main" val="211625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07243-0AAE-AE65-C12F-E0E9B7B6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Lever explicitement une exception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17FF8-2DA1-6219-9A1A-A3360897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dirty="0">
                <a:solidFill>
                  <a:srgbClr val="000000"/>
                </a:solidFill>
              </a:rPr>
              <a:t>Pour</a:t>
            </a:r>
            <a:r>
              <a:rPr lang="fr-CA" b="0" i="0" dirty="0">
                <a:solidFill>
                  <a:srgbClr val="000000"/>
                </a:solidFill>
                <a:effectLst/>
              </a:rPr>
              <a:t> lever une </a:t>
            </a:r>
            <a:r>
              <a:rPr lang="fr-CA" dirty="0">
                <a:solidFill>
                  <a:srgbClr val="000000"/>
                </a:solidFill>
              </a:rPr>
              <a:t>exception volontairement , </a:t>
            </a:r>
            <a:r>
              <a:rPr lang="fr-CA" b="0" i="0" dirty="0">
                <a:solidFill>
                  <a:srgbClr val="000000"/>
                </a:solidFill>
                <a:effectLst/>
              </a:rPr>
              <a:t>il </a:t>
            </a:r>
            <a:r>
              <a:rPr lang="fr-CA" dirty="0">
                <a:solidFill>
                  <a:srgbClr val="000000"/>
                </a:solidFill>
              </a:rPr>
              <a:t>faut </a:t>
            </a:r>
            <a:r>
              <a:rPr lang="fr-CA" b="0" i="0" dirty="0">
                <a:solidFill>
                  <a:srgbClr val="000000"/>
                </a:solidFill>
                <a:effectLst/>
              </a:rPr>
              <a:t>instancier une nouvelle exception précédée du mot clé </a:t>
            </a:r>
            <a:r>
              <a:rPr lang="fr-CA" b="1" i="1" dirty="0" err="1">
                <a:solidFill>
                  <a:srgbClr val="000000"/>
                </a:solidFill>
                <a:effectLst/>
              </a:rPr>
              <a:t>throw</a:t>
            </a:r>
            <a:endParaRPr lang="fr-CA" b="1" i="1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fr-CA" b="1" i="1" dirty="0">
                <a:solidFill>
                  <a:srgbClr val="000000"/>
                </a:solidFill>
                <a:effectLst/>
              </a:rPr>
              <a:t>Cas 1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fr-CA" sz="2600" b="1" i="1" dirty="0" err="1">
                <a:solidFill>
                  <a:srgbClr val="000000"/>
                </a:solidFill>
                <a:effectLst/>
              </a:rPr>
              <a:t>throw</a:t>
            </a:r>
            <a:r>
              <a:rPr lang="fr-CA" sz="2600" b="0" i="0" dirty="0">
                <a:solidFill>
                  <a:srgbClr val="000000"/>
                </a:solidFill>
                <a:effectLst/>
              </a:rPr>
              <a:t> permet de conserver un maximum d’information pour le débogage</a:t>
            </a:r>
            <a:endParaRPr lang="fr-CA" sz="2600" b="1" i="1" dirty="0">
              <a:solidFill>
                <a:srgbClr val="000000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22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= 0;</a:t>
            </a:r>
            <a:endParaRPr kumimoji="0" lang="fr-FR" altLang="fr-F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(j&lt;=0)</a:t>
            </a:r>
            <a:r>
              <a:rPr kumimoji="0" lang="fr-FR" altLang="fr-FR" sz="22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Exception(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 doit être supérieur à 0"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CA" b="1" i="1" dirty="0">
                <a:solidFill>
                  <a:srgbClr val="000000"/>
                </a:solidFill>
              </a:rPr>
              <a:t>Cas 2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fr-FR" altLang="fr-FR" sz="2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(Exception ex)</a:t>
            </a:r>
            <a:endParaRPr kumimoji="0" lang="fr-FR" altLang="fr-FR" sz="2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fr-FR" altLang="fr-F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rgbClr val="2A2B2C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fr-FR" altLang="fr-FR" sz="22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altLang="fr-FR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2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ex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CA" b="1" i="1" dirty="0">
              <a:solidFill>
                <a:srgbClr val="000000"/>
              </a:solidFill>
              <a:latin typeface="Array"/>
            </a:endParaRP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5E0C9-96FF-91B0-9C65-5806AE63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5ED4B3-CAF4-6A9C-A7FF-6D72A4B3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</p:spTree>
    <p:extLst>
      <p:ext uri="{BB962C8B-B14F-4D97-AF65-F5344CB8AC3E}">
        <p14:creationId xmlns:p14="http://schemas.microsoft.com/office/powerpoint/2010/main" val="54449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64AF3-A8AE-522E-E2B6-3F173BF9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fr-CA" dirty="0"/>
              <a:t>Exception personnalisée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3C2B22-2BF4-B763-0889-BF8997F5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2" y="2438400"/>
            <a:ext cx="4123219" cy="3785419"/>
          </a:xfrm>
        </p:spPr>
        <p:txBody>
          <a:bodyPr>
            <a:normAutofit fontScale="92500" lnSpcReduction="20000"/>
          </a:bodyPr>
          <a:lstStyle/>
          <a:p>
            <a:r>
              <a:rPr lang="fr-CA" sz="2000" b="0" i="0" dirty="0">
                <a:effectLst/>
              </a:rPr>
              <a:t>Au lieu d’utiliser les exceptions existantes, il est possible de créer ses propres exceptions en créant une classe qui hérite de </a:t>
            </a:r>
            <a:r>
              <a:rPr lang="fr-CA" sz="2000" b="0" i="0" dirty="0" err="1">
                <a:effectLst/>
              </a:rPr>
              <a:t>System.Exception</a:t>
            </a:r>
            <a:r>
              <a:rPr lang="fr-CA" sz="2000" dirty="0"/>
              <a:t> </a:t>
            </a:r>
          </a:p>
          <a:p>
            <a:r>
              <a:rPr lang="fr-CA" sz="2000" dirty="0"/>
              <a:t>L</a:t>
            </a:r>
            <a:r>
              <a:rPr lang="fr-CA" sz="2000" b="0" i="0" dirty="0">
                <a:effectLst/>
              </a:rPr>
              <a:t>e nom de la classe doit avoir en suffixe le mot Exception par convention</a:t>
            </a:r>
          </a:p>
          <a:p>
            <a:r>
              <a:rPr lang="fr-CA" sz="2000" b="0" i="0" dirty="0">
                <a:effectLst/>
              </a:rPr>
              <a:t>Il existe plusieurs façon de définir une classe d’exception</a:t>
            </a:r>
          </a:p>
          <a:p>
            <a:pPr lvl="1"/>
            <a:r>
              <a:rPr lang="fr-CA" sz="1700" b="0" i="0" dirty="0">
                <a:effectLst/>
              </a:rPr>
              <a:t>Définition des propriétés </a:t>
            </a:r>
          </a:p>
          <a:p>
            <a:pPr lvl="1"/>
            <a:r>
              <a:rPr lang="fr-CA" sz="1700" dirty="0"/>
              <a:t>C</a:t>
            </a:r>
            <a:r>
              <a:rPr lang="fr-CA" sz="1700" b="0" i="0" dirty="0">
                <a:effectLst/>
              </a:rPr>
              <a:t>onstructeurs</a:t>
            </a:r>
          </a:p>
          <a:p>
            <a:pPr lvl="1"/>
            <a:endParaRPr lang="fr-CA" sz="1700" b="0" i="0" dirty="0">
              <a:effectLst/>
            </a:endParaRPr>
          </a:p>
          <a:p>
            <a:pPr marL="0" indent="0">
              <a:buNone/>
            </a:pPr>
            <a:endParaRPr lang="fr-CA" sz="2000" b="0" i="0" dirty="0"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A" sz="2000" b="0" i="0" dirty="0">
                <a:effectLst/>
                <a:latin typeface="Array"/>
              </a:rPr>
              <a:t> </a:t>
            </a:r>
          </a:p>
          <a:p>
            <a:endParaRPr lang="fr-CA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B32424B-F4CE-74E0-6CEA-4DB8E002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505" y="1406014"/>
            <a:ext cx="5963156" cy="371888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467F026-58B5-B4CD-59D4-9BDFE1F16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505" y="5177888"/>
            <a:ext cx="5963156" cy="30054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EB8C6A-BB7F-2620-5056-86445DB0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DA1C0-30CA-90CF-91DF-F2D29DB6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</p:spTree>
    <p:extLst>
      <p:ext uri="{BB962C8B-B14F-4D97-AF65-F5344CB8AC3E}">
        <p14:creationId xmlns:p14="http://schemas.microsoft.com/office/powerpoint/2010/main" val="339566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49FFE-5C0F-ED3E-78A4-61ED22AC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Quelques exceptions existantes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1F8EC0-6782-3FBA-270C-BE248C2B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A" dirty="0">
              <a:hlinkClick r:id="rId2"/>
            </a:endParaRPr>
          </a:p>
          <a:p>
            <a:endParaRPr lang="fr-CA" dirty="0">
              <a:hlinkClick r:id="rId2"/>
            </a:endParaRPr>
          </a:p>
          <a:p>
            <a:endParaRPr lang="fr-CA" dirty="0">
              <a:hlinkClick r:id="rId2"/>
            </a:endParaRPr>
          </a:p>
          <a:p>
            <a:endParaRPr lang="fr-CA" dirty="0">
              <a:hlinkClick r:id="rId2"/>
            </a:endParaRPr>
          </a:p>
          <a:p>
            <a:pPr marL="0" indent="0">
              <a:buNone/>
            </a:pPr>
            <a:endParaRPr lang="fr-CA" dirty="0">
              <a:hlinkClick r:id="rId2"/>
            </a:endParaRPr>
          </a:p>
          <a:p>
            <a:pPr marL="0" indent="0">
              <a:buNone/>
            </a:pPr>
            <a:endParaRPr lang="fr-CA" sz="1800" dirty="0">
              <a:hlinkClick r:id="rId2"/>
            </a:endParaRPr>
          </a:p>
          <a:p>
            <a:r>
              <a:rPr lang="fr-CA" sz="1800" dirty="0"/>
              <a:t>Plus d’information: Exceptions et gestion des exceptions: </a:t>
            </a:r>
            <a:r>
              <a:rPr lang="fr-CA" sz="1800" dirty="0">
                <a:hlinkClick r:id="rId3"/>
              </a:rPr>
              <a:t>https://learn.microsoft.com/fr-fr/dotnet/csharp/fundamentals/exceptions/</a:t>
            </a:r>
            <a:r>
              <a:rPr lang="fr-CA" sz="1800" dirty="0"/>
              <a:t> </a:t>
            </a:r>
          </a:p>
          <a:p>
            <a:r>
              <a:rPr lang="fr-CA" sz="1800" dirty="0"/>
              <a:t>Liste des exceptions: </a:t>
            </a:r>
            <a:r>
              <a:rPr lang="en-US" sz="1800" dirty="0"/>
              <a:t>Complete List of Exception Class in C#: </a:t>
            </a:r>
            <a:r>
              <a:rPr lang="en-US" sz="1800" dirty="0">
                <a:hlinkClick r:id="rId4"/>
              </a:rPr>
              <a:t>https://www.completecsharptutorial.com/basic/complete-system-exception.php</a:t>
            </a:r>
            <a:r>
              <a:rPr lang="en-US" sz="1800" dirty="0"/>
              <a:t> </a:t>
            </a:r>
            <a:endParaRPr lang="fr-CA" sz="18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8A67344-C848-D5F5-3AD0-CE1DC0FC7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51712"/>
              </p:ext>
            </p:extLst>
          </p:nvPr>
        </p:nvGraphicFramePr>
        <p:xfrm>
          <a:off x="1801091" y="2047731"/>
          <a:ext cx="6506168" cy="2415644"/>
        </p:xfrm>
        <a:graphic>
          <a:graphicData uri="http://schemas.openxmlformats.org/drawingml/2006/table">
            <a:tbl>
              <a:tblPr/>
              <a:tblGrid>
                <a:gridCol w="3253084">
                  <a:extLst>
                    <a:ext uri="{9D8B030D-6E8A-4147-A177-3AD203B41FA5}">
                      <a16:colId xmlns:a16="http://schemas.microsoft.com/office/drawing/2014/main" val="4061689580"/>
                    </a:ext>
                  </a:extLst>
                </a:gridCol>
                <a:gridCol w="3253084">
                  <a:extLst>
                    <a:ext uri="{9D8B030D-6E8A-4147-A177-3AD203B41FA5}">
                      <a16:colId xmlns:a16="http://schemas.microsoft.com/office/drawing/2014/main" val="2031963"/>
                    </a:ext>
                  </a:extLst>
                </a:gridCol>
              </a:tblGrid>
              <a:tr h="493909">
                <a:tc>
                  <a:txBody>
                    <a:bodyPr/>
                    <a:lstStyle/>
                    <a:p>
                      <a:pPr algn="l" fontAlgn="t"/>
                      <a:r>
                        <a:rPr lang="fr-CA" sz="1400" dirty="0" err="1">
                          <a:effectLst/>
                        </a:rPr>
                        <a:t>ArgumentException</a:t>
                      </a:r>
                      <a:endParaRPr lang="fr-CA" sz="1400" dirty="0">
                        <a:effectLst/>
                      </a:endParaRPr>
                    </a:p>
                  </a:txBody>
                  <a:tcPr marL="39343" marR="39343" marT="39343" marB="393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It is thrown when invalid argument provided to a method.</a:t>
                      </a:r>
                    </a:p>
                  </a:txBody>
                  <a:tcPr marL="39343" marR="39343" marT="39343" marB="393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605159"/>
                  </a:ext>
                </a:extLst>
              </a:tr>
              <a:tr h="702416">
                <a:tc>
                  <a:txBody>
                    <a:bodyPr/>
                    <a:lstStyle/>
                    <a:p>
                      <a:pPr algn="l" fontAlgn="t"/>
                      <a:r>
                        <a:rPr lang="fr-CA" sz="1400" dirty="0" err="1">
                          <a:effectLst/>
                        </a:rPr>
                        <a:t>ArgumentNullException</a:t>
                      </a:r>
                      <a:endParaRPr lang="fr-CA" sz="1400" dirty="0">
                        <a:effectLst/>
                      </a:endParaRPr>
                    </a:p>
                  </a:txBody>
                  <a:tcPr marL="39343" marR="39343" marT="39343" marB="393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It is thrown when a method requires argument, but no argument is provided.</a:t>
                      </a:r>
                    </a:p>
                  </a:txBody>
                  <a:tcPr marL="39343" marR="39343" marT="39343" marB="393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371889"/>
                  </a:ext>
                </a:extLst>
              </a:tr>
              <a:tr h="702416">
                <a:tc>
                  <a:txBody>
                    <a:bodyPr/>
                    <a:lstStyle/>
                    <a:p>
                      <a:pPr algn="l" fontAlgn="t"/>
                      <a:r>
                        <a:rPr lang="fr-CA" sz="1400" dirty="0" err="1">
                          <a:effectLst/>
                        </a:rPr>
                        <a:t>ArgumentOutOfRangeException</a:t>
                      </a:r>
                      <a:endParaRPr lang="fr-CA" sz="1400" dirty="0">
                        <a:effectLst/>
                      </a:endParaRPr>
                    </a:p>
                  </a:txBody>
                  <a:tcPr marL="39343" marR="39343" marT="39343" marB="393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It is thrown when value of an argument is outside the allowable range.</a:t>
                      </a:r>
                    </a:p>
                  </a:txBody>
                  <a:tcPr marL="39343" marR="39343" marT="39343" marB="393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2904"/>
                  </a:ext>
                </a:extLst>
              </a:tr>
              <a:tr h="493909">
                <a:tc>
                  <a:txBody>
                    <a:bodyPr/>
                    <a:lstStyle/>
                    <a:p>
                      <a:pPr algn="l" fontAlgn="t"/>
                      <a:r>
                        <a:rPr lang="fr-CA" sz="1400" dirty="0" err="1">
                          <a:effectLst/>
                        </a:rPr>
                        <a:t>ArithmeticException</a:t>
                      </a:r>
                      <a:endParaRPr lang="fr-CA" sz="1400" dirty="0">
                        <a:effectLst/>
                      </a:endParaRPr>
                    </a:p>
                  </a:txBody>
                  <a:tcPr marL="39343" marR="39343" marT="39343" marB="393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It is thrown when doing arithmetic, casting, or conversion operation.</a:t>
                      </a:r>
                    </a:p>
                  </a:txBody>
                  <a:tcPr marL="39343" marR="39343" marT="39343" marB="393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99798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FABCD9-6148-4B68-5963-14711D14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1A70-9082-4409-9C8C-BC08F6596361}" type="slidenum">
              <a:rPr lang="fr-CA" smtClean="0"/>
              <a:t>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9279AD-8492-6046-A947-C96A0421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025914 - Assurance de qualité logicielle</a:t>
            </a:r>
          </a:p>
        </p:txBody>
      </p:sp>
    </p:spTree>
    <p:extLst>
      <p:ext uri="{BB962C8B-B14F-4D97-AF65-F5344CB8AC3E}">
        <p14:creationId xmlns:p14="http://schemas.microsoft.com/office/powerpoint/2010/main" val="9469220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1.4. Documentation du code source</Template>
  <TotalTime>10607</TotalTime>
  <Words>708</Words>
  <Application>Microsoft Office PowerPoint</Application>
  <PresentationFormat>Grand écran</PresentationFormat>
  <Paragraphs>114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Array</vt:lpstr>
      <vt:lpstr>Calibri</vt:lpstr>
      <vt:lpstr>Calibri (Corps)</vt:lpstr>
      <vt:lpstr>Calibri Light</vt:lpstr>
      <vt:lpstr>Consolas</vt:lpstr>
      <vt:lpstr>Montserrat</vt:lpstr>
      <vt:lpstr>Thème Office</vt:lpstr>
      <vt:lpstr>1_Thème Office</vt:lpstr>
      <vt:lpstr>Gestion des exceptions</vt:lpstr>
      <vt:lpstr>Généralités</vt:lpstr>
      <vt:lpstr>Utilisation des exceptions</vt:lpstr>
      <vt:lpstr>Utilisation des exceptions</vt:lpstr>
      <vt:lpstr>Utilisation des exceptions</vt:lpstr>
      <vt:lpstr>Lever explicitement une exception</vt:lpstr>
      <vt:lpstr>Exception personnalisée</vt:lpstr>
      <vt:lpstr>Quelques exceptions existantes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Mariam Cisse</dc:creator>
  <cp:lastModifiedBy>Haxo Creative</cp:lastModifiedBy>
  <cp:revision>5</cp:revision>
  <dcterms:created xsi:type="dcterms:W3CDTF">2022-08-27T18:33:44Z</dcterms:created>
  <dcterms:modified xsi:type="dcterms:W3CDTF">2023-05-23T09:20:51Z</dcterms:modified>
</cp:coreProperties>
</file>