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97" r:id="rId5"/>
    <p:sldId id="314" r:id="rId6"/>
    <p:sldId id="307" r:id="rId7"/>
    <p:sldId id="315" r:id="rId8"/>
    <p:sldId id="312" r:id="rId9"/>
    <p:sldId id="313" r:id="rId10"/>
    <p:sldId id="299" r:id="rId11"/>
    <p:sldId id="308" r:id="rId12"/>
    <p:sldId id="309" r:id="rId13"/>
    <p:sldId id="310" r:id="rId14"/>
    <p:sldId id="316" r:id="rId15"/>
    <p:sldId id="317" r:id="rId16"/>
    <p:sldId id="300" r:id="rId17"/>
    <p:sldId id="259" r:id="rId18"/>
  </p:sldIdLst>
  <p:sldSz cx="12192000" cy="6858000"/>
  <p:notesSz cx="7162800" cy="9448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pos="4532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DF59F-EA6B-4D18-B1DA-DD00BA59E395}" v="7" dt="2020-04-01T14:34:47.647"/>
    <p1510:client id="{64199901-865A-4CB3-B5E2-45D030956A50}" v="101" dt="2020-03-31T16:07:58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82092" autoAdjust="0"/>
  </p:normalViewPr>
  <p:slideViewPr>
    <p:cSldViewPr snapToGrid="0">
      <p:cViewPr varScale="1">
        <p:scale>
          <a:sx n="98" d="100"/>
          <a:sy n="98" d="100"/>
        </p:scale>
        <p:origin x="12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1308" y="-864"/>
      </p:cViewPr>
      <p:guideLst>
        <p:guide pos="4532"/>
        <p:guide orient="horz" pos="29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custSel addSld delSld modSld">
      <pc:chgData name="Marco Lavoie" userId="df7b22a1104eb6ce" providerId="LiveId" clId="{64199901-865A-4CB3-B5E2-45D030956A50}" dt="2020-03-31T16:07:58.990" v="3804" actId="1076"/>
      <pc:docMkLst>
        <pc:docMk/>
      </pc:docMkLst>
      <pc:sldChg chg="addSp modSp">
        <pc:chgData name="Marco Lavoie" userId="df7b22a1104eb6ce" providerId="LiveId" clId="{64199901-865A-4CB3-B5E2-45D030956A50}" dt="2020-03-25T14:11:54.177" v="130" actId="14100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3-25T14:11:54.177" v="13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">
        <pc:chgData name="Marco Lavoie" userId="df7b22a1104eb6ce" providerId="LiveId" clId="{64199901-865A-4CB3-B5E2-45D030956A50}" dt="2020-03-31T15:39:40.978" v="3530" actId="2057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">
        <pc:chgData name="Marco Lavoie" userId="df7b22a1104eb6ce" providerId="LiveId" clId="{64199901-865A-4CB3-B5E2-45D030956A50}" dt="2020-03-30T13:54:47.886" v="879" actId="2057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">
        <pc:chgData name="Marco Lavoie" userId="df7b22a1104eb6ce" providerId="LiveId" clId="{64199901-865A-4CB3-B5E2-45D030956A50}" dt="2020-03-30T14:39:32.080" v="1339" actId="114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modSp add">
        <pc:chgData name="Marco Lavoie" userId="df7b22a1104eb6ce" providerId="LiveId" clId="{64199901-865A-4CB3-B5E2-45D030956A50}" dt="2020-03-30T16:06:39.192" v="2835" actId="20577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3-30T14:41:45.888" v="1432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3-30T16:06:39.192" v="2835" actId="20577"/>
          <ac:spMkLst>
            <pc:docMk/>
            <pc:sldMk cId="2095250115" sldId="261"/>
            <ac:spMk id="3" creationId="{FC39D6EC-E72E-40D0-B91C-C0018FAC5A3F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3-31T16:06:25.918" v="3792" actId="27636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">
        <pc:chgData name="Marco Lavoie" userId="df7b22a1104eb6ce" providerId="LiveId" clId="{64199901-865A-4CB3-B5E2-45D030956A50}" dt="2020-03-31T16:07:58.990" v="3804" actId="1076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">
        <pc:chgData name="Marco Lavoie" userId="df7b22a1104eb6ce" providerId="LiveId" clId="{64199901-865A-4CB3-B5E2-45D030956A50}" dt="2020-03-30T16:19:54.522" v="3504" actId="114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delSp modSp add">
        <pc:chgData name="Marco Lavoie" userId="df7b22a1104eb6ce" providerId="LiveId" clId="{64199901-865A-4CB3-B5E2-45D030956A50}" dt="2020-03-31T16:02:36.485" v="3676" actId="1076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</pc:docChg>
  </pc:docChgLst>
  <pc:docChgLst>
    <pc:chgData name="Marco Lavoie" userId="df7b22a1104eb6ce" providerId="LiveId" clId="{163DF59F-EA6B-4D18-B1DA-DD00BA59E395}"/>
    <pc:docChg chg="modSld">
      <pc:chgData name="Marco Lavoie" userId="df7b22a1104eb6ce" providerId="LiveId" clId="{163DF59F-EA6B-4D18-B1DA-DD00BA59E395}" dt="2020-04-01T14:34:47.647" v="6"/>
      <pc:docMkLst>
        <pc:docMk/>
      </pc:docMkLst>
      <pc:sldChg chg="addSp">
        <pc:chgData name="Marco Lavoie" userId="df7b22a1104eb6ce" providerId="LiveId" clId="{163DF59F-EA6B-4D18-B1DA-DD00BA59E395}" dt="2020-04-01T14:34:46.605" v="5"/>
        <pc:sldMkLst>
          <pc:docMk/>
          <pc:sldMk cId="2087406601" sldId="258"/>
        </pc:sldMkLst>
        <pc:spChg chg="add">
          <ac:chgData name="Marco Lavoie" userId="df7b22a1104eb6ce" providerId="LiveId" clId="{163DF59F-EA6B-4D18-B1DA-DD00BA59E395}" dt="2020-04-01T14:34:46.605" v="5"/>
          <ac:spMkLst>
            <pc:docMk/>
            <pc:sldMk cId="2087406601" sldId="258"/>
            <ac:spMk id="4" creationId="{F88ED22F-9A41-4DBC-94CD-BF8BDBB25C03}"/>
          </ac:spMkLst>
        </pc:spChg>
        <pc:spChg chg="add">
          <ac:chgData name="Marco Lavoie" userId="df7b22a1104eb6ce" providerId="LiveId" clId="{163DF59F-EA6B-4D18-B1DA-DD00BA59E395}" dt="2020-04-01T14:34:46.605" v="5"/>
          <ac:spMkLst>
            <pc:docMk/>
            <pc:sldMk cId="2087406601" sldId="258"/>
            <ac:spMk id="5" creationId="{B7E4E1B1-7849-4FF5-9795-007301202285}"/>
          </ac:spMkLst>
        </pc:spChg>
        <pc:spChg chg="add">
          <ac:chgData name="Marco Lavoie" userId="df7b22a1104eb6ce" providerId="LiveId" clId="{163DF59F-EA6B-4D18-B1DA-DD00BA59E395}" dt="2020-04-01T14:34:46.605" v="5"/>
          <ac:spMkLst>
            <pc:docMk/>
            <pc:sldMk cId="2087406601" sldId="258"/>
            <ac:spMk id="6" creationId="{BFF3094B-7948-4CDA-8F8D-695E14929A6A}"/>
          </ac:spMkLst>
        </pc:spChg>
      </pc:sldChg>
      <pc:sldChg chg="addSp">
        <pc:chgData name="Marco Lavoie" userId="df7b22a1104eb6ce" providerId="LiveId" clId="{163DF59F-EA6B-4D18-B1DA-DD00BA59E395}" dt="2020-04-01T14:34:47.647" v="6"/>
        <pc:sldMkLst>
          <pc:docMk/>
          <pc:sldMk cId="2766098271" sldId="259"/>
        </pc:sldMkLst>
        <pc:spChg chg="add">
          <ac:chgData name="Marco Lavoie" userId="df7b22a1104eb6ce" providerId="LiveId" clId="{163DF59F-EA6B-4D18-B1DA-DD00BA59E395}" dt="2020-04-01T14:34:47.647" v="6"/>
          <ac:spMkLst>
            <pc:docMk/>
            <pc:sldMk cId="2766098271" sldId="259"/>
            <ac:spMk id="5" creationId="{DCB7D05B-9D5B-4EA0-9797-26F11176B0FE}"/>
          </ac:spMkLst>
        </pc:spChg>
        <pc:spChg chg="add">
          <ac:chgData name="Marco Lavoie" userId="df7b22a1104eb6ce" providerId="LiveId" clId="{163DF59F-EA6B-4D18-B1DA-DD00BA59E395}" dt="2020-04-01T14:34:47.647" v="6"/>
          <ac:spMkLst>
            <pc:docMk/>
            <pc:sldMk cId="2766098271" sldId="259"/>
            <ac:spMk id="6" creationId="{D3C77D8D-9605-4EDE-8FCC-8EF4248622B9}"/>
          </ac:spMkLst>
        </pc:spChg>
        <pc:spChg chg="add">
          <ac:chgData name="Marco Lavoie" userId="df7b22a1104eb6ce" providerId="LiveId" clId="{163DF59F-EA6B-4D18-B1DA-DD00BA59E395}" dt="2020-04-01T14:34:47.647" v="6"/>
          <ac:spMkLst>
            <pc:docMk/>
            <pc:sldMk cId="2766098271" sldId="259"/>
            <ac:spMk id="7" creationId="{20D97935-5A4F-4887-A1C4-E3C4EBAE4AF9}"/>
          </ac:spMkLst>
        </pc:spChg>
      </pc:sldChg>
      <pc:sldChg chg="addSp">
        <pc:chgData name="Marco Lavoie" userId="df7b22a1104eb6ce" providerId="LiveId" clId="{163DF59F-EA6B-4D18-B1DA-DD00BA59E395}" dt="2020-04-01T14:34:44.609" v="3"/>
        <pc:sldMkLst>
          <pc:docMk/>
          <pc:sldMk cId="2095250115" sldId="261"/>
        </pc:sldMkLst>
        <pc:spChg chg="add">
          <ac:chgData name="Marco Lavoie" userId="df7b22a1104eb6ce" providerId="LiveId" clId="{163DF59F-EA6B-4D18-B1DA-DD00BA59E395}" dt="2020-04-01T14:34:44.609" v="3"/>
          <ac:spMkLst>
            <pc:docMk/>
            <pc:sldMk cId="2095250115" sldId="261"/>
            <ac:spMk id="4" creationId="{A962AFDE-B88F-4BB4-B8E7-683FD0826A0B}"/>
          </ac:spMkLst>
        </pc:spChg>
        <pc:spChg chg="add">
          <ac:chgData name="Marco Lavoie" userId="df7b22a1104eb6ce" providerId="LiveId" clId="{163DF59F-EA6B-4D18-B1DA-DD00BA59E395}" dt="2020-04-01T14:34:44.609" v="3"/>
          <ac:spMkLst>
            <pc:docMk/>
            <pc:sldMk cId="2095250115" sldId="261"/>
            <ac:spMk id="5" creationId="{1F053906-4AE9-42FB-8727-8D29BF34366A}"/>
          </ac:spMkLst>
        </pc:spChg>
        <pc:spChg chg="add">
          <ac:chgData name="Marco Lavoie" userId="df7b22a1104eb6ce" providerId="LiveId" clId="{163DF59F-EA6B-4D18-B1DA-DD00BA59E395}" dt="2020-04-01T14:34:44.609" v="3"/>
          <ac:spMkLst>
            <pc:docMk/>
            <pc:sldMk cId="2095250115" sldId="261"/>
            <ac:spMk id="6" creationId="{4FB21C7E-F9E7-4DAC-BF9E-0E572F8DF28D}"/>
          </ac:spMkLst>
        </pc:spChg>
      </pc:sldChg>
      <pc:sldChg chg="addSp">
        <pc:chgData name="Marco Lavoie" userId="df7b22a1104eb6ce" providerId="LiveId" clId="{163DF59F-EA6B-4D18-B1DA-DD00BA59E395}" dt="2020-04-01T14:34:42.365" v="1"/>
        <pc:sldMkLst>
          <pc:docMk/>
          <pc:sldMk cId="2345544369" sldId="262"/>
        </pc:sldMkLst>
        <pc:spChg chg="add">
          <ac:chgData name="Marco Lavoie" userId="df7b22a1104eb6ce" providerId="LiveId" clId="{163DF59F-EA6B-4D18-B1DA-DD00BA59E395}" dt="2020-04-01T14:34:42.365" v="1"/>
          <ac:spMkLst>
            <pc:docMk/>
            <pc:sldMk cId="2345544369" sldId="262"/>
            <ac:spMk id="5" creationId="{77AB8C99-F249-4B98-95A9-B471A2890FBF}"/>
          </ac:spMkLst>
        </pc:spChg>
        <pc:spChg chg="add">
          <ac:chgData name="Marco Lavoie" userId="df7b22a1104eb6ce" providerId="LiveId" clId="{163DF59F-EA6B-4D18-B1DA-DD00BA59E395}" dt="2020-04-01T14:34:42.365" v="1"/>
          <ac:spMkLst>
            <pc:docMk/>
            <pc:sldMk cId="2345544369" sldId="262"/>
            <ac:spMk id="6" creationId="{5E257F22-1AD3-413C-8DFA-4BB76933687C}"/>
          </ac:spMkLst>
        </pc:spChg>
        <pc:spChg chg="add">
          <ac:chgData name="Marco Lavoie" userId="df7b22a1104eb6ce" providerId="LiveId" clId="{163DF59F-EA6B-4D18-B1DA-DD00BA59E395}" dt="2020-04-01T14:34:42.365" v="1"/>
          <ac:spMkLst>
            <pc:docMk/>
            <pc:sldMk cId="2345544369" sldId="262"/>
            <ac:spMk id="7" creationId="{E5FCA139-0638-4ABF-B349-A14D4D0B6D1C}"/>
          </ac:spMkLst>
        </pc:spChg>
      </pc:sldChg>
      <pc:sldChg chg="addSp">
        <pc:chgData name="Marco Lavoie" userId="df7b22a1104eb6ce" providerId="LiveId" clId="{163DF59F-EA6B-4D18-B1DA-DD00BA59E395}" dt="2020-04-01T14:34:43.592" v="2"/>
        <pc:sldMkLst>
          <pc:docMk/>
          <pc:sldMk cId="3917168560" sldId="263"/>
        </pc:sldMkLst>
        <pc:spChg chg="add">
          <ac:chgData name="Marco Lavoie" userId="df7b22a1104eb6ce" providerId="LiveId" clId="{163DF59F-EA6B-4D18-B1DA-DD00BA59E395}" dt="2020-04-01T14:34:43.592" v="2"/>
          <ac:spMkLst>
            <pc:docMk/>
            <pc:sldMk cId="3917168560" sldId="263"/>
            <ac:spMk id="5" creationId="{0DC92B37-DF41-4F5E-85B0-C2ED44F0AC55}"/>
          </ac:spMkLst>
        </pc:spChg>
        <pc:spChg chg="add">
          <ac:chgData name="Marco Lavoie" userId="df7b22a1104eb6ce" providerId="LiveId" clId="{163DF59F-EA6B-4D18-B1DA-DD00BA59E395}" dt="2020-04-01T14:34:43.592" v="2"/>
          <ac:spMkLst>
            <pc:docMk/>
            <pc:sldMk cId="3917168560" sldId="263"/>
            <ac:spMk id="6" creationId="{655A0489-EE46-4B58-9628-3C2F38B79A68}"/>
          </ac:spMkLst>
        </pc:spChg>
        <pc:spChg chg="add">
          <ac:chgData name="Marco Lavoie" userId="df7b22a1104eb6ce" providerId="LiveId" clId="{163DF59F-EA6B-4D18-B1DA-DD00BA59E395}" dt="2020-04-01T14:34:43.592" v="2"/>
          <ac:spMkLst>
            <pc:docMk/>
            <pc:sldMk cId="3917168560" sldId="263"/>
            <ac:spMk id="7" creationId="{1C63ADA4-CFA8-4D51-BA2D-88C880DEA229}"/>
          </ac:spMkLst>
        </pc:spChg>
      </pc:sldChg>
      <pc:sldChg chg="addSp">
        <pc:chgData name="Marco Lavoie" userId="df7b22a1104eb6ce" providerId="LiveId" clId="{163DF59F-EA6B-4D18-B1DA-DD00BA59E395}" dt="2020-04-01T14:34:45.657" v="4"/>
        <pc:sldMkLst>
          <pc:docMk/>
          <pc:sldMk cId="2454267838" sldId="264"/>
        </pc:sldMkLst>
        <pc:spChg chg="add">
          <ac:chgData name="Marco Lavoie" userId="df7b22a1104eb6ce" providerId="LiveId" clId="{163DF59F-EA6B-4D18-B1DA-DD00BA59E395}" dt="2020-04-01T14:34:45.657" v="4"/>
          <ac:spMkLst>
            <pc:docMk/>
            <pc:sldMk cId="2454267838" sldId="264"/>
            <ac:spMk id="4" creationId="{115ACDE0-20A1-4E03-9B88-A1FF426DE8A0}"/>
          </ac:spMkLst>
        </pc:spChg>
        <pc:spChg chg="add">
          <ac:chgData name="Marco Lavoie" userId="df7b22a1104eb6ce" providerId="LiveId" clId="{163DF59F-EA6B-4D18-B1DA-DD00BA59E395}" dt="2020-04-01T14:34:45.657" v="4"/>
          <ac:spMkLst>
            <pc:docMk/>
            <pc:sldMk cId="2454267838" sldId="264"/>
            <ac:spMk id="5" creationId="{A98E6787-A13C-4520-8CEA-35C557FBC975}"/>
          </ac:spMkLst>
        </pc:spChg>
        <pc:spChg chg="add">
          <ac:chgData name="Marco Lavoie" userId="df7b22a1104eb6ce" providerId="LiveId" clId="{163DF59F-EA6B-4D18-B1DA-DD00BA59E395}" dt="2020-04-01T14:34:45.657" v="4"/>
          <ac:spMkLst>
            <pc:docMk/>
            <pc:sldMk cId="2454267838" sldId="264"/>
            <ac:spMk id="6" creationId="{DB807304-ADFA-4C25-B68C-F4BF7387604D}"/>
          </ac:spMkLst>
        </pc:spChg>
      </pc:sldChg>
      <pc:sldChg chg="addSp">
        <pc:chgData name="Marco Lavoie" userId="df7b22a1104eb6ce" providerId="LiveId" clId="{163DF59F-EA6B-4D18-B1DA-DD00BA59E395}" dt="2020-04-01T14:34:41.159" v="0"/>
        <pc:sldMkLst>
          <pc:docMk/>
          <pc:sldMk cId="1254797965" sldId="265"/>
        </pc:sldMkLst>
        <pc:spChg chg="add">
          <ac:chgData name="Marco Lavoie" userId="df7b22a1104eb6ce" providerId="LiveId" clId="{163DF59F-EA6B-4D18-B1DA-DD00BA59E395}" dt="2020-04-01T14:34:41.159" v="0"/>
          <ac:spMkLst>
            <pc:docMk/>
            <pc:sldMk cId="1254797965" sldId="265"/>
            <ac:spMk id="5" creationId="{6FCA647F-2EFA-4D1F-945C-BF500142BC08}"/>
          </ac:spMkLst>
        </pc:spChg>
        <pc:spChg chg="add">
          <ac:chgData name="Marco Lavoie" userId="df7b22a1104eb6ce" providerId="LiveId" clId="{163DF59F-EA6B-4D18-B1DA-DD00BA59E395}" dt="2020-04-01T14:34:41.159" v="0"/>
          <ac:spMkLst>
            <pc:docMk/>
            <pc:sldMk cId="1254797965" sldId="265"/>
            <ac:spMk id="6" creationId="{4D0C6EFD-D69E-472B-AAE6-6A08B34F887A}"/>
          </ac:spMkLst>
        </pc:spChg>
        <pc:spChg chg="add">
          <ac:chgData name="Marco Lavoie" userId="df7b22a1104eb6ce" providerId="LiveId" clId="{163DF59F-EA6B-4D18-B1DA-DD00BA59E395}" dt="2020-04-01T14:34:41.159" v="0"/>
          <ac:spMkLst>
            <pc:docMk/>
            <pc:sldMk cId="1254797965" sldId="265"/>
            <ac:spMk id="7" creationId="{064E58D9-176A-47D2-90F6-D7C717AA991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16:4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4081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57262" y="0"/>
            <a:ext cx="3103880" cy="474081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pPr/>
              <a:t>2024-06-19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81100"/>
            <a:ext cx="5670550" cy="3189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5" tIns="47457" rIns="94915" bIns="47457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6280" y="4547235"/>
            <a:ext cx="5730240" cy="3720465"/>
          </a:xfrm>
          <a:prstGeom prst="rect">
            <a:avLst/>
          </a:prstGeom>
        </p:spPr>
        <p:txBody>
          <a:bodyPr vert="horz" lIns="94915" tIns="47457" rIns="94915" bIns="47457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74721"/>
            <a:ext cx="3103880" cy="47408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57262" y="8974721"/>
            <a:ext cx="3103880" cy="47408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9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63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7721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201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6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832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6486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436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30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471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228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558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025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555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02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59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A86E49F-7DDD-409B-88F8-D1BBD91BF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3F5877E7-7C2B-400E-A830-6E5EBC4C9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078039A2-DD6D-4A1D-B762-E8A049A6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524A556-61E7-43EA-97CC-6B8781FC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75D3F905-F143-49CB-92DE-24B9C323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37C9674-B0C8-46A8-99E4-42AD311F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261B59-0863-4EAC-8202-125142F20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35072CF-113F-4398-A25A-51C1DEEA9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06FCB5F-4EAE-4071-A7CE-C371260B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framework/debug-trace-profile/tracing-and-instrumenting-applications" TargetMode="External"/><Relationship Id="rId2" Type="http://schemas.openxmlformats.org/officeDocument/2006/relationships/hyperlink" Target="https://learn.microsoft.com/en-us/dotnet/api/system.diagnostics.trace?view=net-7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-sharpcorner.com/UploadFile/puranindia/debugging-and-tracing-in-C-Shar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diagnostics.trace?view=net-7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framework/debug-trace-profile/tracing-and-instrumenting-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/>
              <a:t>Manel Sorba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5653548" cy="1909762"/>
          </a:xfrm>
        </p:spPr>
        <p:txBody>
          <a:bodyPr>
            <a:normAutofit/>
          </a:bodyPr>
          <a:lstStyle/>
          <a:p>
            <a:r>
              <a:rPr lang="fr-CA" sz="3600" b="1" dirty="0"/>
              <a:t>Le traçage d’exécution du code source </a:t>
            </a:r>
            <a:br>
              <a:rPr lang="fr-CA" sz="3600" b="1" dirty="0"/>
            </a:br>
            <a:endParaRPr lang="fr-CA" sz="3600" b="1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025948</a:t>
            </a:r>
            <a:r>
              <a:rPr lang="fr-CA" sz="2400" dirty="0"/>
              <a:t> – Diagnostiques de compilation, techniques de débogage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Traçage via l’appel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3" y="1690688"/>
            <a:ext cx="11274251" cy="4486275"/>
          </a:xfrm>
        </p:spPr>
        <p:txBody>
          <a:bodyPr>
            <a:normAutofit/>
          </a:bodyPr>
          <a:lstStyle/>
          <a:p>
            <a:pPr lvl="1"/>
            <a:endParaRPr lang="fr-CA" b="1" dirty="0"/>
          </a:p>
          <a:p>
            <a:pPr lvl="1"/>
            <a:r>
              <a:rPr lang="fr-CA" b="1" dirty="0"/>
              <a:t>Ajouter des instructions de trace dans le code d’une application </a:t>
            </a:r>
          </a:p>
          <a:p>
            <a:pPr marL="457200" lvl="1" indent="0">
              <a:buNone/>
            </a:pPr>
            <a:r>
              <a:rPr lang="fr-CA" dirty="0"/>
              <a:t>-</a:t>
            </a:r>
            <a:r>
              <a:rPr lang="fr-CA" sz="2200" dirty="0"/>
              <a:t>Utiliser les méthodes permettant d’écrire la sortie dans des « </a:t>
            </a:r>
            <a:r>
              <a:rPr lang="fr-CA" sz="2200" dirty="0" err="1"/>
              <a:t>Listeners</a:t>
            </a:r>
            <a:r>
              <a:rPr lang="fr-CA" sz="2200" dirty="0"/>
              <a:t> »: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200" dirty="0"/>
              <a:t> émettre toute la sortie de manière inconditionnelle: </a:t>
            </a:r>
            <a:r>
              <a:rPr lang="fr-CA" sz="2200" b="1" dirty="0"/>
              <a:t>Write, </a:t>
            </a:r>
            <a:r>
              <a:rPr lang="fr-CA" sz="2200" b="1" dirty="0" err="1"/>
              <a:t>WriteLine</a:t>
            </a:r>
            <a:r>
              <a:rPr lang="fr-CA" sz="2200" b="1" dirty="0"/>
              <a:t> et Fail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sz="2200" dirty="0"/>
              <a:t> testent une condition booléenne et écrivent ou pas en fonction de la valeur de la condition: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CA" sz="2200" dirty="0"/>
              <a:t>Si la condition est « </a:t>
            </a:r>
            <a:r>
              <a:rPr lang="fr-CA" sz="2200" dirty="0" err="1"/>
              <a:t>true</a:t>
            </a:r>
            <a:r>
              <a:rPr lang="fr-CA" sz="2200" dirty="0"/>
              <a:t> »: </a:t>
            </a:r>
            <a:r>
              <a:rPr lang="fr-CA" sz="2200" b="1" dirty="0" err="1"/>
              <a:t>WriteIf</a:t>
            </a:r>
            <a:r>
              <a:rPr lang="fr-CA" sz="2200" b="1" dirty="0"/>
              <a:t> et WriteLineIf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CA" sz="2200" dirty="0"/>
              <a:t>Si la condition est « false »: </a:t>
            </a:r>
            <a:r>
              <a:rPr lang="fr-CA" sz="2200" b="1" dirty="0" err="1"/>
              <a:t>Assert</a:t>
            </a:r>
            <a:endParaRPr lang="fr-CA" sz="2200" b="1" dirty="0"/>
          </a:p>
          <a:p>
            <a:pPr marL="457200" lvl="1" indent="0">
              <a:buNone/>
            </a:pPr>
            <a:endParaRPr lang="fr-CA" sz="2200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09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Traçage via l’appel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3" y="1690688"/>
            <a:ext cx="11274251" cy="44862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CA" dirty="0"/>
              <a:t>-</a:t>
            </a:r>
            <a:r>
              <a:rPr lang="fr-CA" sz="2400" dirty="0"/>
              <a:t>Utiliser les méthodes permettant d’écrire la sortie dans des « </a:t>
            </a:r>
            <a:r>
              <a:rPr lang="fr-CA" sz="2400" dirty="0" err="1"/>
              <a:t>Listeners</a:t>
            </a:r>
            <a:r>
              <a:rPr lang="fr-CA" sz="2400" dirty="0"/>
              <a:t> »: </a:t>
            </a:r>
            <a:endParaRPr lang="fr-CA" b="1" dirty="0"/>
          </a:p>
          <a:p>
            <a:pPr lvl="1"/>
            <a:r>
              <a:rPr lang="fr-CA" b="1" dirty="0"/>
              <a:t>Pour écrire une ligne complète:</a:t>
            </a:r>
          </a:p>
          <a:p>
            <a:pPr marL="457200" lvl="1" indent="0">
              <a:buNone/>
            </a:pPr>
            <a:r>
              <a:rPr lang="fr-CA" sz="2200" dirty="0"/>
              <a:t>Appeler la méthode </a:t>
            </a:r>
            <a:r>
              <a:rPr lang="fr-CA" sz="2200" b="1" dirty="0" err="1"/>
              <a:t>WriteLine</a:t>
            </a:r>
            <a:r>
              <a:rPr lang="fr-CA" sz="2200" b="1" dirty="0"/>
              <a:t> ou WriteLineIf: </a:t>
            </a:r>
          </a:p>
          <a:p>
            <a:pPr marL="457200" lvl="1" indent="0">
              <a:buNone/>
            </a:pPr>
            <a:r>
              <a:rPr lang="fr-CA" sz="2200" dirty="0"/>
              <a:t>Un retour chariot est ajouté à la fin du message que cette méthode retourne, afin que le prochain message retourné par Write, </a:t>
            </a:r>
            <a:r>
              <a:rPr lang="fr-CA" sz="2200" dirty="0" err="1"/>
              <a:t>WriteIf</a:t>
            </a:r>
            <a:r>
              <a:rPr lang="fr-CA" sz="2200" dirty="0"/>
              <a:t>, </a:t>
            </a:r>
            <a:r>
              <a:rPr lang="fr-CA" sz="2200" dirty="0" err="1"/>
              <a:t>WriteLine</a:t>
            </a:r>
            <a:r>
              <a:rPr lang="fr-CA" sz="2200" dirty="0"/>
              <a:t> ou WriteLineIf commence à la ligne suivante </a:t>
            </a:r>
          </a:p>
          <a:p>
            <a:pPr marL="457200" lvl="1" indent="0">
              <a:buNone/>
            </a:pPr>
            <a:r>
              <a:rPr lang="fr-CA" sz="2200" dirty="0">
                <a:highlight>
                  <a:srgbClr val="FFFF00"/>
                </a:highlight>
              </a:rPr>
              <a:t>Exemple:</a:t>
            </a:r>
          </a:p>
          <a:p>
            <a:pPr marL="914400" lvl="1" indent="-457200">
              <a:buFont typeface="+mj-lt"/>
              <a:buAutoNum type="arabicPeriod"/>
            </a:pPr>
            <a:endParaRPr lang="fr-CA" sz="2200" b="1" dirty="0"/>
          </a:p>
          <a:p>
            <a:pPr marL="457200" lvl="1" indent="0">
              <a:buNone/>
            </a:pPr>
            <a:endParaRPr lang="fr-CA" sz="2200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11</a:t>
            </a:fld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2D8ED5-961B-093C-A6AB-4260B8D0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52" y="4551215"/>
            <a:ext cx="5484973" cy="11436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55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Traçage via l’appel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3" y="1690688"/>
            <a:ext cx="11274251" cy="4486275"/>
          </a:xfrm>
        </p:spPr>
        <p:txBody>
          <a:bodyPr>
            <a:normAutofit/>
          </a:bodyPr>
          <a:lstStyle/>
          <a:p>
            <a:pPr lvl="1"/>
            <a:endParaRPr lang="fr-CA" b="1" dirty="0"/>
          </a:p>
          <a:p>
            <a:pPr algn="l"/>
            <a:r>
              <a:rPr lang="fr-CA" sz="2400" b="1" i="0" dirty="0">
                <a:solidFill>
                  <a:srgbClr val="161616"/>
                </a:solidFill>
                <a:effectLst/>
              </a:rPr>
              <a:t>Pour écrire une ligne partielle</a:t>
            </a:r>
          </a:p>
          <a:p>
            <a:pPr marL="0" indent="0" algn="l">
              <a:buNone/>
            </a:pPr>
            <a:r>
              <a:rPr lang="fr-CA" sz="2200" b="1" dirty="0">
                <a:solidFill>
                  <a:srgbClr val="161616"/>
                </a:solidFill>
              </a:rPr>
              <a:t>-</a:t>
            </a:r>
            <a:r>
              <a:rPr lang="fr-CA" sz="2200" dirty="0"/>
              <a:t>Appelez la méthode Write ou </a:t>
            </a:r>
            <a:r>
              <a:rPr lang="fr-CA" sz="2200" dirty="0" err="1"/>
              <a:t>WriteIf</a:t>
            </a:r>
            <a:r>
              <a:rPr lang="fr-CA" sz="2200" dirty="0"/>
              <a:t>: </a:t>
            </a:r>
          </a:p>
          <a:p>
            <a:pPr marL="0" indent="0" algn="l">
              <a:buNone/>
            </a:pPr>
            <a:r>
              <a:rPr lang="fr-CA" sz="2200" dirty="0"/>
              <a:t>le prochain message émis par une instruction Write, </a:t>
            </a:r>
            <a:r>
              <a:rPr lang="fr-CA" sz="2200" dirty="0" err="1"/>
              <a:t>WriteIf</a:t>
            </a:r>
            <a:r>
              <a:rPr lang="fr-CA" sz="2200" dirty="0"/>
              <a:t>, </a:t>
            </a:r>
            <a:r>
              <a:rPr lang="fr-CA" sz="2200" dirty="0" err="1"/>
              <a:t>WriteLine</a:t>
            </a:r>
            <a:r>
              <a:rPr lang="fr-CA" sz="2200" dirty="0"/>
              <a:t> ou WriteLineIf commence sur la même ligne que le message émis par l’instruction Write ou </a:t>
            </a:r>
            <a:r>
              <a:rPr lang="fr-CA" sz="2200" dirty="0" err="1"/>
              <a:t>WriteIf</a:t>
            </a:r>
            <a:r>
              <a:rPr lang="fr-CA" sz="2200" dirty="0"/>
              <a:t> :</a:t>
            </a:r>
          </a:p>
          <a:p>
            <a:pPr marL="0" indent="0">
              <a:buNone/>
            </a:pPr>
            <a:r>
              <a:rPr lang="fr-CA" sz="2200" dirty="0">
                <a:highlight>
                  <a:srgbClr val="FFFF00"/>
                </a:highlight>
              </a:rPr>
              <a:t>Exemple:</a:t>
            </a:r>
          </a:p>
          <a:p>
            <a:pPr marL="0" indent="0" algn="l">
              <a:buNone/>
            </a:pPr>
            <a:endParaRPr lang="fr-CA" sz="2200" b="1" dirty="0"/>
          </a:p>
          <a:p>
            <a:pPr marL="457200" lvl="1" indent="0">
              <a:buNone/>
            </a:pPr>
            <a:endParaRPr lang="fr-CA" sz="2200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12</a:t>
            </a:fld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9A1CDC-E7DB-2E76-A169-B37F52A2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89" y="4506468"/>
            <a:ext cx="5486436" cy="11734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3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Traçage via l’appel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3" y="1690688"/>
            <a:ext cx="11274251" cy="4486275"/>
          </a:xfrm>
        </p:spPr>
        <p:txBody>
          <a:bodyPr>
            <a:normAutofit/>
          </a:bodyPr>
          <a:lstStyle/>
          <a:p>
            <a:pPr lvl="1"/>
            <a:endParaRPr lang="fr-CA" b="1" dirty="0"/>
          </a:p>
          <a:p>
            <a:pPr algn="l"/>
            <a:r>
              <a:rPr lang="fr-CA" sz="2200" b="1" i="0" dirty="0">
                <a:solidFill>
                  <a:srgbClr val="161616"/>
                </a:solidFill>
                <a:effectLst/>
              </a:rPr>
              <a:t>Pour vérifier que certaines conditions sont réunies avant ou après l'exécution d'une méthode</a:t>
            </a:r>
          </a:p>
          <a:p>
            <a:pPr marL="0" indent="0" algn="l">
              <a:buNone/>
            </a:pPr>
            <a:r>
              <a:rPr lang="fr-CA" sz="2200" b="1" dirty="0">
                <a:solidFill>
                  <a:srgbClr val="161616"/>
                </a:solidFill>
              </a:rPr>
              <a:t>-</a:t>
            </a:r>
            <a:r>
              <a:rPr lang="fr-CA" sz="2200" dirty="0"/>
              <a:t>Appelez la méthode </a:t>
            </a:r>
            <a:r>
              <a:rPr lang="fr-CA" sz="2200" dirty="0" err="1"/>
              <a:t>Assert</a:t>
            </a:r>
            <a:r>
              <a:rPr lang="fr-CA" sz="2200" dirty="0"/>
              <a:t>.</a:t>
            </a:r>
          </a:p>
          <a:p>
            <a:pPr marL="0" indent="0">
              <a:buNone/>
            </a:pPr>
            <a:r>
              <a:rPr lang="fr-CA" sz="2200" dirty="0">
                <a:highlight>
                  <a:srgbClr val="FFFF00"/>
                </a:highlight>
              </a:rPr>
              <a:t>Exemple:</a:t>
            </a:r>
          </a:p>
          <a:p>
            <a:pPr marL="0" indent="0" algn="l">
              <a:buNone/>
            </a:pPr>
            <a:endParaRPr lang="fr-CA" sz="2200" dirty="0"/>
          </a:p>
          <a:p>
            <a:pPr marL="457200" lvl="1" indent="0">
              <a:buNone/>
            </a:pPr>
            <a:endParaRPr lang="fr-CA" sz="2200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13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BA5277-4F56-E767-3AF1-FCD40DD9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64" y="3687746"/>
            <a:ext cx="5738661" cy="9964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906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Traçage via l’appel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3" y="1690688"/>
            <a:ext cx="11274251" cy="4486275"/>
          </a:xfrm>
        </p:spPr>
        <p:txBody>
          <a:bodyPr>
            <a:normAutofit/>
          </a:bodyPr>
          <a:lstStyle/>
          <a:p>
            <a:pPr lvl="1"/>
            <a:endParaRPr lang="fr-CA" b="1" dirty="0"/>
          </a:p>
          <a:p>
            <a:pPr algn="l"/>
            <a:r>
              <a:rPr lang="fr-CA" sz="2200" b="1" i="0" dirty="0">
                <a:solidFill>
                  <a:srgbClr val="161616"/>
                </a:solidFill>
                <a:effectLst/>
              </a:rPr>
              <a:t>Pour vérifier que certaines conditions sont réunies avant ou après l'exécution d'une méthode</a:t>
            </a:r>
          </a:p>
          <a:p>
            <a:pPr marL="0" indent="0" algn="l">
              <a:buNone/>
            </a:pPr>
            <a:r>
              <a:rPr lang="fr-CA" sz="2200" b="1" dirty="0">
                <a:solidFill>
                  <a:srgbClr val="161616"/>
                </a:solidFill>
              </a:rPr>
              <a:t>-</a:t>
            </a:r>
            <a:r>
              <a:rPr lang="fr-CA" sz="2200" dirty="0"/>
              <a:t>Appelez la méthode </a:t>
            </a:r>
            <a:r>
              <a:rPr lang="fr-CA" sz="2200" dirty="0" err="1"/>
              <a:t>Assert</a:t>
            </a:r>
            <a:r>
              <a:rPr lang="fr-CA" sz="2200" dirty="0"/>
              <a:t>.</a:t>
            </a:r>
          </a:p>
          <a:p>
            <a:pPr marL="0" indent="0">
              <a:buNone/>
            </a:pPr>
            <a:r>
              <a:rPr lang="fr-CA" sz="2200" dirty="0">
                <a:highlight>
                  <a:srgbClr val="FFFF00"/>
                </a:highlight>
              </a:rPr>
              <a:t>Exemple:</a:t>
            </a:r>
          </a:p>
          <a:p>
            <a:pPr marL="0" indent="0" algn="l">
              <a:buNone/>
            </a:pPr>
            <a:endParaRPr lang="fr-CA" sz="2200" dirty="0"/>
          </a:p>
          <a:p>
            <a:pPr marL="457200" lvl="1" indent="0">
              <a:buNone/>
            </a:pPr>
            <a:endParaRPr lang="fr-CA" sz="2200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14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BA5277-4F56-E767-3AF1-FCD40DD9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58" y="3933825"/>
            <a:ext cx="5738661" cy="9964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19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Où insérer le traçage et quelles variables afficher?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8758" cy="4530725"/>
          </a:xfrm>
        </p:spPr>
        <p:txBody>
          <a:bodyPr>
            <a:normAutofit fontScale="32500" lnSpcReduction="20000"/>
          </a:bodyPr>
          <a:lstStyle/>
          <a:p>
            <a:pPr lvl="1"/>
            <a:endParaRPr lang="fr-CA" dirty="0"/>
          </a:p>
          <a:p>
            <a:pPr lvl="1"/>
            <a:r>
              <a:rPr lang="fr-CA" sz="5500" b="1" dirty="0"/>
              <a:t>Code séquentiel </a:t>
            </a:r>
            <a:r>
              <a:rPr lang="fr-CA" sz="5500" dirty="0"/>
              <a:t>(excepté les structures de contrôle): </a:t>
            </a:r>
          </a:p>
          <a:p>
            <a:pPr lvl="1">
              <a:buFontTx/>
              <a:buChar char="-"/>
            </a:pPr>
            <a:r>
              <a:rPr lang="fr-CA" sz="5500" dirty="0"/>
              <a:t>Afficher les variables « critiques »</a:t>
            </a:r>
          </a:p>
          <a:p>
            <a:pPr marL="457200" lvl="1" indent="0">
              <a:buNone/>
            </a:pPr>
            <a:endParaRPr lang="fr-CA" sz="5500" dirty="0"/>
          </a:p>
          <a:p>
            <a:pPr lvl="1"/>
            <a:r>
              <a:rPr lang="fr-CA" sz="5500" dirty="0"/>
              <a:t> </a:t>
            </a:r>
            <a:r>
              <a:rPr lang="fr-CA" sz="5500" b="1" dirty="0"/>
              <a:t>Structure conditionnelle </a:t>
            </a:r>
            <a:r>
              <a:rPr lang="fr-CA" sz="5500" dirty="0"/>
              <a:t>if-</a:t>
            </a:r>
            <a:r>
              <a:rPr lang="fr-CA" sz="5500" dirty="0" err="1"/>
              <a:t>else</a:t>
            </a:r>
            <a:r>
              <a:rPr lang="fr-CA" sz="5500" dirty="0"/>
              <a:t> :</a:t>
            </a:r>
          </a:p>
          <a:p>
            <a:pPr marL="457200" lvl="1" indent="0">
              <a:buNone/>
            </a:pPr>
            <a:r>
              <a:rPr lang="fr-CA" sz="5500" dirty="0"/>
              <a:t> - Afficher les variables juste avant et après les conditions if-</a:t>
            </a:r>
            <a:r>
              <a:rPr lang="fr-CA" sz="5500" dirty="0" err="1"/>
              <a:t>else</a:t>
            </a:r>
            <a:r>
              <a:rPr lang="fr-CA" sz="5500" dirty="0"/>
              <a:t> </a:t>
            </a:r>
          </a:p>
          <a:p>
            <a:pPr marL="457200" lvl="1" indent="0">
              <a:buNone/>
            </a:pPr>
            <a:endParaRPr lang="fr-CA" sz="5500" dirty="0"/>
          </a:p>
          <a:p>
            <a:pPr lvl="1"/>
            <a:r>
              <a:rPr lang="fr-CA" sz="5500" b="1" dirty="0"/>
              <a:t>Boucles for et </a:t>
            </a:r>
            <a:r>
              <a:rPr lang="fr-CA" sz="5500" b="1" dirty="0" err="1"/>
              <a:t>while</a:t>
            </a:r>
            <a:r>
              <a:rPr lang="fr-CA" sz="5500" dirty="0"/>
              <a:t>: </a:t>
            </a:r>
          </a:p>
          <a:p>
            <a:pPr marL="457200" lvl="1" indent="0">
              <a:buNone/>
            </a:pPr>
            <a:r>
              <a:rPr lang="fr-CA" sz="5500" dirty="0"/>
              <a:t>- Afficher les variables critiques avant et après les blocks de code for et </a:t>
            </a:r>
            <a:r>
              <a:rPr lang="fr-CA" sz="5500" dirty="0" err="1"/>
              <a:t>while</a:t>
            </a:r>
            <a:endParaRPr lang="fr-CA" sz="5500" dirty="0"/>
          </a:p>
          <a:p>
            <a:pPr marL="457200" lvl="1" indent="0">
              <a:buNone/>
            </a:pPr>
            <a:r>
              <a:rPr lang="fr-CA" sz="5500" dirty="0"/>
              <a:t>- Afficher les variables critiques avant et après les compteurs d’incrémentation ou de décrémentation</a:t>
            </a:r>
          </a:p>
          <a:p>
            <a:pPr lvl="1">
              <a:buFontTx/>
              <a:buChar char="-"/>
            </a:pPr>
            <a:r>
              <a:rPr lang="fr-CA" sz="5500" dirty="0"/>
              <a:t>Afficher le compteur de la boucle </a:t>
            </a:r>
          </a:p>
          <a:p>
            <a:pPr marL="457200" lvl="1" indent="0">
              <a:buNone/>
            </a:pPr>
            <a:endParaRPr lang="fr-CA" sz="5500" dirty="0"/>
          </a:p>
          <a:p>
            <a:pPr lvl="1"/>
            <a:r>
              <a:rPr lang="fr-CA" sz="5500" dirty="0"/>
              <a:t> </a:t>
            </a:r>
            <a:r>
              <a:rPr lang="fr-CA" sz="5500" b="1" dirty="0"/>
              <a:t>Fonctions</a:t>
            </a:r>
            <a:r>
              <a:rPr lang="fr-CA" sz="5500" dirty="0"/>
              <a:t>: </a:t>
            </a:r>
          </a:p>
          <a:p>
            <a:pPr lvl="1">
              <a:buFontTx/>
              <a:buChar char="-"/>
            </a:pPr>
            <a:r>
              <a:rPr lang="fr-CA" sz="5500" dirty="0"/>
              <a:t>Afficher tous les paramètres avant et après chaque début de la fonction (</a:t>
            </a:r>
            <a:r>
              <a:rPr lang="fr-CA" sz="5500" dirty="0" err="1"/>
              <a:t>function</a:t>
            </a:r>
            <a:r>
              <a:rPr lang="fr-CA" sz="5500" dirty="0"/>
              <a:t> entry)</a:t>
            </a:r>
          </a:p>
          <a:p>
            <a:pPr lvl="1">
              <a:buFontTx/>
              <a:buChar char="-"/>
            </a:pPr>
            <a:r>
              <a:rPr lang="fr-CA" sz="5500" dirty="0"/>
              <a:t>Afficher tous les paramètres avant et après chaque fin de fonction (</a:t>
            </a:r>
            <a:r>
              <a:rPr lang="fr-CA" sz="5500" dirty="0" err="1"/>
              <a:t>function</a:t>
            </a:r>
            <a:r>
              <a:rPr lang="fr-CA" sz="5500" dirty="0"/>
              <a:t> exit)</a:t>
            </a:r>
          </a:p>
          <a:p>
            <a:pPr lvl="1"/>
            <a:endParaRPr lang="fr-CA" sz="2200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843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Où insérer le traçage et quelles variables afficher?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fr-CA" dirty="0"/>
          </a:p>
          <a:p>
            <a:pPr lvl="1"/>
            <a:r>
              <a:rPr lang="fr-CA" b="1" dirty="0"/>
              <a:t>Tableaux</a:t>
            </a:r>
            <a:r>
              <a:rPr lang="fr-CA" dirty="0"/>
              <a:t>: </a:t>
            </a:r>
          </a:p>
          <a:p>
            <a:pPr lvl="1">
              <a:buFontTx/>
              <a:buChar char="-"/>
            </a:pPr>
            <a:r>
              <a:rPr lang="fr-CA" dirty="0"/>
              <a:t>Afficher les éléments du tableau </a:t>
            </a:r>
          </a:p>
          <a:p>
            <a:pPr lvl="1">
              <a:buFontTx/>
              <a:buChar char="-"/>
            </a:pPr>
            <a:r>
              <a:rPr lang="fr-CA" dirty="0"/>
              <a:t>Afficher  les valeurs des indices du tableau</a:t>
            </a:r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b="1" dirty="0"/>
              <a:t> Chaînes de caractères</a:t>
            </a:r>
            <a:r>
              <a:rPr lang="fr-CA" dirty="0"/>
              <a:t>: Afficher les variables critiques avant et après chaque utilisation de la fonction string</a:t>
            </a:r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/>
              <a:t>Structures et classes d’objets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Afficher Les variables critiques dans une structure ou une classe d’objets après chaque initialisation, mise à jour y compris celle des constructeurs</a:t>
            </a:r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/>
              <a:t>Pointeurs</a:t>
            </a:r>
          </a:p>
          <a:p>
            <a:pPr marL="457200" lvl="1" indent="0">
              <a:buNone/>
            </a:pPr>
            <a:r>
              <a:rPr lang="fr-CA" dirty="0"/>
              <a:t>Afficher les valeurs des pointeurs avant et après chaque mise à jour, porter attention aux adresses des pointeurs pour s’assurer que leurs valeurs ne soient pas affectées lors de l’exécution du programme</a:t>
            </a:r>
          </a:p>
          <a:p>
            <a:pPr marL="914400" lvl="1" indent="-457200">
              <a:buFont typeface="+mj-lt"/>
              <a:buAutoNum type="arabicPeriod"/>
            </a:pPr>
            <a:endParaRPr lang="fr-CA" sz="2200" dirty="0"/>
          </a:p>
          <a:p>
            <a:pPr marL="457200" lvl="1" indent="0">
              <a:buNone/>
            </a:pPr>
            <a:r>
              <a:rPr lang="fr-CA" sz="2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8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910EA-24DF-4541-A44C-515BFE48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D3C77D8D-9605-4EDE-8FCC-8EF42486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0D97935-5A4F-4887-A1C4-E3C4EBAE4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80F7EEB-D646-6995-B0F3-F78F3A3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fr-CA" dirty="0"/>
          </a:p>
          <a:p>
            <a:endParaRPr lang="fr-CA" dirty="0"/>
          </a:p>
          <a:p>
            <a:r>
              <a:rPr lang="fr-CA" dirty="0"/>
              <a:t>Trace Class:</a:t>
            </a:r>
          </a:p>
          <a:p>
            <a:pPr marL="0" indent="0">
              <a:buNone/>
            </a:pPr>
            <a:r>
              <a:rPr lang="fr-CA" dirty="0">
                <a:hlinkClick r:id="rId2"/>
              </a:rPr>
              <a:t>https://learn.microsoft.com/en-us/dotnet/api/system.diagnostics.trace?view=net-7.0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fr-CA" dirty="0"/>
          </a:p>
          <a:p>
            <a:pPr algn="l"/>
            <a:r>
              <a:rPr lang="fr-CA" dirty="0"/>
              <a:t>Tracing and </a:t>
            </a:r>
            <a:r>
              <a:rPr lang="fr-CA" dirty="0" err="1"/>
              <a:t>Instrumenting</a:t>
            </a:r>
            <a:r>
              <a:rPr lang="fr-CA" dirty="0"/>
              <a:t> Applications</a:t>
            </a:r>
            <a:r>
              <a:rPr lang="fr-CA" sz="2200" dirty="0"/>
              <a:t>:</a:t>
            </a:r>
          </a:p>
          <a:p>
            <a:pPr marL="0" indent="0" algn="l">
              <a:buNone/>
            </a:pPr>
            <a:r>
              <a:rPr lang="fr-CA" dirty="0">
                <a:hlinkClick r:id="rId3"/>
              </a:rPr>
              <a:t>https://learn.microsoft.com/en-us/dotnet/framework/debug-trace-profile/tracing-and-instrumenting-applications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fr-CA" sz="2400" dirty="0"/>
          </a:p>
          <a:p>
            <a:pPr algn="l"/>
            <a:r>
              <a:rPr lang="en-US" dirty="0"/>
              <a:t>Debugging and Tracing in C#: </a:t>
            </a:r>
          </a:p>
          <a:p>
            <a:pPr marL="0" indent="0" algn="l">
              <a:buNone/>
            </a:pPr>
            <a:r>
              <a:rPr lang="en-US" dirty="0">
                <a:hlinkClick r:id="rId4"/>
              </a:rPr>
              <a:t>https://www.c-sharpcorner.com/UploadFile/puranindia/debugging-and-tracing-in-C-Sharp/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sz="24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fr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7660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CA" dirty="0"/>
          </a:p>
          <a:p>
            <a:pPr lvl="1"/>
            <a:r>
              <a:rPr lang="fr-CA" dirty="0"/>
              <a:t>Objectifs du module</a:t>
            </a:r>
          </a:p>
          <a:p>
            <a:pPr lvl="1"/>
            <a:r>
              <a:rPr lang="fr-CA" dirty="0"/>
              <a:t> Fondements du traçage d’exécution</a:t>
            </a:r>
          </a:p>
          <a:p>
            <a:pPr lvl="1"/>
            <a:r>
              <a:rPr lang="fr-CA" dirty="0"/>
              <a:t>Traçage via l’appel de fonctions</a:t>
            </a:r>
          </a:p>
          <a:p>
            <a:pPr lvl="1"/>
            <a:r>
              <a:rPr lang="fr-CA" dirty="0"/>
              <a:t>Utilisation de la macro d’assertion</a:t>
            </a:r>
          </a:p>
          <a:p>
            <a:pPr lvl="1"/>
            <a:r>
              <a:rPr lang="fr-CA" dirty="0"/>
              <a:t> Traçage de chaînes de caractères</a:t>
            </a:r>
          </a:p>
          <a:p>
            <a:pPr lvl="1"/>
            <a:r>
              <a:rPr lang="fr-CA" dirty="0"/>
              <a:t>Traçage de structures de la classe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b="1" dirty="0">
              <a:solidFill>
                <a:srgbClr val="7030A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74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sz="2400" dirty="0"/>
              <a:t>Apprendre les techniques de traçage pour fins de débogage d’un code source via:</a:t>
            </a:r>
          </a:p>
          <a:p>
            <a:pPr marL="457200" indent="-457200">
              <a:buFont typeface="+mj-lt"/>
              <a:buAutoNum type="alphaLcParenR"/>
            </a:pPr>
            <a:r>
              <a:rPr lang="fr-CA" sz="2400" dirty="0"/>
              <a:t>Appel de fonctions </a:t>
            </a:r>
          </a:p>
          <a:p>
            <a:pPr marL="457200" indent="-457200">
              <a:buFont typeface="+mj-lt"/>
              <a:buAutoNum type="alphaLcParenR"/>
            </a:pPr>
            <a:r>
              <a:rPr lang="fr-CA" sz="2400" dirty="0"/>
              <a:t>Évolution des données</a:t>
            </a:r>
          </a:p>
          <a:p>
            <a:pPr marL="457200" indent="-457200">
              <a:buFont typeface="+mj-lt"/>
              <a:buAutoNum type="alphaLcParenR"/>
            </a:pPr>
            <a:r>
              <a:rPr lang="fr-CA" sz="2400" dirty="0"/>
              <a:t> Stratégies de débogage adaptée à la programmation orientée objet: telles que le traçage d’appel de méthodes via pointeurs polymorphiques et l’exploitation des références statiques versus dynamiques</a:t>
            </a:r>
          </a:p>
          <a:p>
            <a:r>
              <a:rPr lang="fr-CA" sz="2400" dirty="0">
                <a:highlight>
                  <a:srgbClr val="FFFF00"/>
                </a:highlight>
              </a:rPr>
              <a:t> Exemples de code avec le langage C# et l’IDE Visual Studio Community 2022.</a:t>
            </a:r>
          </a:p>
          <a:p>
            <a:pPr marL="0" indent="0">
              <a:buNone/>
            </a:pPr>
            <a:endParaRPr lang="fr-CA" sz="2400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136525"/>
            <a:ext cx="8442149" cy="1325563"/>
          </a:xfrm>
        </p:spPr>
        <p:txBody>
          <a:bodyPr/>
          <a:lstStyle/>
          <a:p>
            <a:r>
              <a:rPr lang="fr-CA" dirty="0"/>
              <a:t>Fondements du traçage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1640"/>
            <a:ext cx="11521440" cy="46647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sz="2400" dirty="0"/>
              <a:t>Vous pouvez ajouter une «  instrumentation» (capacité de surveiller ou de mesurer le niveau de performance d'un produit et de diagnostiquer les erreurs) de traçage et de débogage à votre application pendant que vous développez l'application et après l'avoir déployée via:</a:t>
            </a:r>
            <a:endParaRPr lang="fr-CA" sz="2400" dirty="0">
              <a:highlight>
                <a:srgbClr val="FFFF00"/>
              </a:highlight>
            </a:endParaRPr>
          </a:p>
          <a:p>
            <a:pPr marL="342900" indent="-342900" algn="l">
              <a:buFont typeface="+mj-lt"/>
              <a:buAutoNum type="alphaLcParenR"/>
            </a:pPr>
            <a:r>
              <a:rPr lang="fr-CA" sz="2400" b="1" i="0" dirty="0">
                <a:solidFill>
                  <a:srgbClr val="161616"/>
                </a:solidFill>
                <a:effectLst/>
              </a:rPr>
              <a:t>Traçage de code</a:t>
            </a:r>
            <a:r>
              <a:rPr lang="fr-CA" sz="2400" b="0" i="0" dirty="0">
                <a:solidFill>
                  <a:srgbClr val="161616"/>
                </a:solidFill>
                <a:effectLst/>
              </a:rPr>
              <a:t> - Réception de messages informatifs sur l'exécution d'une application au moment de l'exécution.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CA" sz="2400" b="1" i="0" dirty="0">
                <a:solidFill>
                  <a:srgbClr val="161616"/>
                </a:solidFill>
                <a:effectLst/>
              </a:rPr>
              <a:t>Débogage</a:t>
            </a:r>
            <a:r>
              <a:rPr lang="fr-CA" sz="2400" b="0" i="0" dirty="0">
                <a:solidFill>
                  <a:srgbClr val="161616"/>
                </a:solidFill>
                <a:effectLst/>
              </a:rPr>
              <a:t> - Recherche et correction des erreurs de programmation dans une application en cours de développement. 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CA" sz="2400" b="1" i="0" dirty="0">
                <a:solidFill>
                  <a:srgbClr val="161616"/>
                </a:solidFill>
                <a:effectLst/>
              </a:rPr>
              <a:t>Compteurs de performances</a:t>
            </a:r>
            <a:r>
              <a:rPr lang="fr-CA" sz="2400" b="0" i="0" dirty="0">
                <a:solidFill>
                  <a:srgbClr val="161616"/>
                </a:solidFill>
                <a:effectLst/>
              </a:rPr>
              <a:t> - Composants qui vous permettent de suivre les performances de votre application. 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CA" sz="2400" b="1" i="0" dirty="0">
                <a:solidFill>
                  <a:srgbClr val="161616"/>
                </a:solidFill>
                <a:effectLst/>
              </a:rPr>
              <a:t>Journaux d'événements</a:t>
            </a:r>
            <a:r>
              <a:rPr lang="fr-CA" sz="2400" b="0" i="0" dirty="0">
                <a:solidFill>
                  <a:srgbClr val="161616"/>
                </a:solidFill>
                <a:effectLst/>
              </a:rPr>
              <a:t> - Composants qui vous permettent de recevoir et de suivre les événements majeurs de l'exécution de votre application. </a:t>
            </a:r>
          </a:p>
          <a:p>
            <a:pPr marL="0" indent="0" algn="l">
              <a:buNone/>
            </a:pPr>
            <a:r>
              <a:rPr lang="fr-CA" sz="2400" dirty="0">
                <a:highlight>
                  <a:srgbClr val="FFFF00"/>
                </a:highlight>
              </a:rPr>
              <a:t>Possible en  C# avec .NET Framework de Visual Studio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4</a:t>
            </a:fld>
            <a:endParaRPr lang="fr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2397EB6-8E89-4683-087A-AF5F1200F6C8}"/>
                  </a:ext>
                </a:extLst>
              </p14:cNvPr>
              <p14:cNvContentPartPr/>
              <p14:nvPr/>
            </p14:nvContentPartPr>
            <p14:xfrm>
              <a:off x="2652164" y="3285740"/>
              <a:ext cx="2160" cy="21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2397EB6-8E89-4683-087A-AF5F1200F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3524" y="3276740"/>
                <a:ext cx="198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22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136525"/>
            <a:ext cx="8442149" cy="1325563"/>
          </a:xfrm>
        </p:spPr>
        <p:txBody>
          <a:bodyPr/>
          <a:lstStyle/>
          <a:p>
            <a:r>
              <a:rPr lang="fr-CA" dirty="0"/>
              <a:t>Fondements du traçage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1640"/>
            <a:ext cx="11140440" cy="4485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b="1" dirty="0"/>
              <a:t>Phases de traçage du code:</a:t>
            </a:r>
          </a:p>
          <a:p>
            <a:pPr marL="0" indent="0">
              <a:buNone/>
            </a:pPr>
            <a:endParaRPr lang="fr-CA" b="1" dirty="0">
              <a:highlight>
                <a:srgbClr val="FFFF00"/>
              </a:highlight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CA" sz="2200" b="1" i="0" dirty="0">
                <a:solidFill>
                  <a:srgbClr val="161616"/>
                </a:solidFill>
                <a:effectLst/>
              </a:rPr>
              <a:t>Instrumentation: </a:t>
            </a:r>
            <a:r>
              <a:rPr lang="fr-CA" sz="2200" i="0" dirty="0">
                <a:solidFill>
                  <a:srgbClr val="161616"/>
                </a:solidFill>
                <a:effectLst/>
              </a:rPr>
              <a:t>Vous</a:t>
            </a:r>
            <a:r>
              <a:rPr lang="fr-CA" sz="2200" dirty="0">
                <a:solidFill>
                  <a:srgbClr val="161616"/>
                </a:solidFill>
              </a:rPr>
              <a:t> a</a:t>
            </a:r>
            <a:r>
              <a:rPr lang="fr-CA" sz="2200" i="0" dirty="0">
                <a:solidFill>
                  <a:srgbClr val="161616"/>
                </a:solidFill>
                <a:effectLst/>
              </a:rPr>
              <a:t>jouter un code de trace à votre application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CA" sz="2200" b="1" i="0" dirty="0">
                <a:solidFill>
                  <a:srgbClr val="161616"/>
                </a:solidFill>
                <a:effectLst/>
              </a:rPr>
              <a:t>Traçage: </a:t>
            </a:r>
            <a:r>
              <a:rPr lang="fr-CA" sz="2200" i="0" dirty="0">
                <a:solidFill>
                  <a:srgbClr val="161616"/>
                </a:solidFill>
                <a:effectLst/>
              </a:rPr>
              <a:t>le code de traçage écrit des informations sur la cible spécifiée</a:t>
            </a:r>
            <a:endParaRPr lang="fr-CA" sz="2200" b="0" i="0" dirty="0">
              <a:solidFill>
                <a:srgbClr val="161616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CA" sz="2200" b="1" i="0" dirty="0">
                <a:solidFill>
                  <a:srgbClr val="161616"/>
                </a:solidFill>
                <a:effectLst/>
              </a:rPr>
              <a:t>Analyse: </a:t>
            </a:r>
            <a:r>
              <a:rPr lang="fr-CA" sz="2200" dirty="0">
                <a:solidFill>
                  <a:srgbClr val="161616"/>
                </a:solidFill>
              </a:rPr>
              <a:t>Vous évaluez les informations de traçage pour identifier et comprendre les problèmes de l'application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61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136525"/>
            <a:ext cx="8442149" cy="1325563"/>
          </a:xfrm>
        </p:spPr>
        <p:txBody>
          <a:bodyPr/>
          <a:lstStyle/>
          <a:p>
            <a:r>
              <a:rPr lang="fr-CA" dirty="0"/>
              <a:t>Fondements du traçage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1640"/>
            <a:ext cx="11140440" cy="4485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b="1" dirty="0"/>
              <a:t>Classe de trace</a:t>
            </a:r>
          </a:p>
          <a:p>
            <a:pPr marL="0" indent="0">
              <a:buNone/>
            </a:pPr>
            <a:r>
              <a:rPr lang="fr-CA" sz="2200" dirty="0"/>
              <a:t>C’est une classe C# qui fournit un ensemble de méthodes et de propriétés qui aident à suivre l’exécution du code source. Cette classe ne peut pas être héritée.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200" dirty="0"/>
              <a:t>-Espace de nom: Système. Diagnostique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200" dirty="0"/>
              <a:t>-Assemblée: System.Diagnostics.TraceSource.dll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200" dirty="0"/>
              <a:t>-Syntaxe: public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200" dirty="0"/>
              <a:t> Exemple: L'exemple suivant utilise la classe Trace pour indiquer le début et la fin de l'exécution d'un programme. L'exemple utilise également les méthodes </a:t>
            </a:r>
            <a:r>
              <a:rPr lang="fr-CA" sz="2200" dirty="0" err="1">
                <a:solidFill>
                  <a:srgbClr val="FF0000"/>
                </a:solidFill>
              </a:rPr>
              <a:t>Trace.Indent</a:t>
            </a:r>
            <a:r>
              <a:rPr lang="fr-CA" sz="2200" dirty="0">
                <a:solidFill>
                  <a:srgbClr val="FF0000"/>
                </a:solidFill>
              </a:rPr>
              <a:t> </a:t>
            </a:r>
            <a:r>
              <a:rPr lang="fr-CA" sz="2200" dirty="0"/>
              <a:t>et </a:t>
            </a:r>
            <a:r>
              <a:rPr lang="fr-CA" sz="2200" dirty="0" err="1">
                <a:solidFill>
                  <a:srgbClr val="FF0000"/>
                </a:solidFill>
              </a:rPr>
              <a:t>Trace.Unindent</a:t>
            </a:r>
            <a:r>
              <a:rPr lang="fr-CA" sz="2200" dirty="0">
                <a:solidFill>
                  <a:srgbClr val="FF0000"/>
                </a:solidFill>
              </a:rPr>
              <a:t> </a:t>
            </a:r>
            <a:r>
              <a:rPr lang="fr-CA" sz="2200" dirty="0"/>
              <a:t>pour distinguer la sortie de traçage.</a:t>
            </a:r>
          </a:p>
          <a:p>
            <a:pPr marL="0" indent="0">
              <a:buNone/>
            </a:pPr>
            <a:r>
              <a:rPr lang="fr-CA" sz="2200" dirty="0"/>
              <a:t> (source: </a:t>
            </a:r>
            <a:r>
              <a:rPr lang="fr-CA" sz="2200" dirty="0">
                <a:hlinkClick r:id="rId3"/>
              </a:rPr>
              <a:t>https://learn.microsoft.com/en-us/dotnet/api/system.diagnostics.trace?view=net-7.0</a:t>
            </a:r>
            <a:r>
              <a:rPr lang="fr-CA" sz="2200" dirty="0"/>
              <a:t> 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EDA706-2D32-0F15-CF54-ACDF8DEA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Système. Diagnostique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5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136525"/>
            <a:ext cx="8442149" cy="1325563"/>
          </a:xfrm>
        </p:spPr>
        <p:txBody>
          <a:bodyPr/>
          <a:lstStyle/>
          <a:p>
            <a:r>
              <a:rPr lang="fr-CA" dirty="0"/>
              <a:t>Fondements du traçage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1640"/>
            <a:ext cx="11140440" cy="4485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b="1" dirty="0"/>
              <a:t>Classe de trace</a:t>
            </a:r>
          </a:p>
          <a:p>
            <a:pPr marL="0" indent="0">
              <a:buNone/>
            </a:pPr>
            <a:endParaRPr lang="fr-CA" sz="22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EDA706-2D32-0F15-CF54-ACDF8DEA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Système. Diagnostique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D8CD3B-5EE7-A474-DD7E-307A6A86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798502"/>
            <a:ext cx="5095875" cy="2266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FBD16C-A6EA-BE12-F686-69ED11516E84}"/>
              </a:ext>
            </a:extLst>
          </p:cNvPr>
          <p:cNvSpPr txBox="1"/>
          <p:nvPr/>
        </p:nvSpPr>
        <p:spPr>
          <a:xfrm>
            <a:off x="890179" y="5526697"/>
            <a:ext cx="29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Résultat affiché à la console: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667850-8168-0B66-CF14-5033ACAC1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265925"/>
            <a:ext cx="4270444" cy="8749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9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136525"/>
            <a:ext cx="8442149" cy="1325563"/>
          </a:xfrm>
        </p:spPr>
        <p:txBody>
          <a:bodyPr/>
          <a:lstStyle/>
          <a:p>
            <a:r>
              <a:rPr lang="fr-CA" dirty="0"/>
              <a:t>Fondements du traçage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1640"/>
            <a:ext cx="11140440" cy="4485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b="1" dirty="0"/>
              <a:t>Sorties du traçage: </a:t>
            </a:r>
          </a:p>
          <a:p>
            <a:pPr marL="0" indent="0">
              <a:buNone/>
            </a:pPr>
            <a:r>
              <a:rPr lang="fr-CA" sz="2200" b="0" i="0" dirty="0">
                <a:solidFill>
                  <a:srgbClr val="161616"/>
                </a:solidFill>
                <a:effectLst/>
              </a:rPr>
              <a:t>La sortie de trace est collectée par des </a:t>
            </a:r>
            <a:r>
              <a:rPr lang="fr-CA" sz="2200" b="0" i="0" dirty="0">
                <a:solidFill>
                  <a:srgbClr val="161616"/>
                </a:solidFill>
                <a:effectLst/>
                <a:highlight>
                  <a:srgbClr val="FFFF00"/>
                </a:highlight>
              </a:rPr>
              <a:t>objets</a:t>
            </a:r>
            <a:r>
              <a:rPr lang="fr-CA" sz="2200" b="0" i="0" dirty="0">
                <a:solidFill>
                  <a:srgbClr val="161616"/>
                </a:solidFill>
                <a:effectLst/>
              </a:rPr>
              <a:t> appelés  </a:t>
            </a:r>
            <a:r>
              <a:rPr lang="fr-CA" sz="2200" b="0" i="0" dirty="0" err="1">
                <a:solidFill>
                  <a:srgbClr val="161616"/>
                </a:solidFill>
                <a:effectLst/>
                <a:highlight>
                  <a:srgbClr val="FFFF00"/>
                </a:highlight>
              </a:rPr>
              <a:t>Listeners</a:t>
            </a:r>
            <a:r>
              <a:rPr lang="fr-CA" sz="2200" b="0" i="0" dirty="0">
                <a:solidFill>
                  <a:srgbClr val="161616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fr-CA" sz="2200" b="0" i="0" dirty="0">
                <a:solidFill>
                  <a:srgbClr val="161616"/>
                </a:solidFill>
                <a:effectLst/>
              </a:rPr>
              <a:t> ou « </a:t>
            </a:r>
            <a:r>
              <a:rPr lang="fr-CA" sz="2200" b="0" i="1" dirty="0">
                <a:solidFill>
                  <a:srgbClr val="161616"/>
                </a:solidFill>
                <a:effectLst/>
              </a:rPr>
              <a:t>écouteurs »</a:t>
            </a:r>
            <a:r>
              <a:rPr lang="fr-CA" sz="2200" dirty="0">
                <a:solidFill>
                  <a:srgbClr val="161616"/>
                </a:solidFill>
              </a:rPr>
              <a:t>.</a:t>
            </a:r>
          </a:p>
          <a:p>
            <a:pPr marL="0" indent="0">
              <a:buNone/>
            </a:pPr>
            <a:r>
              <a:rPr lang="fr-CA" sz="2200" b="0" i="0" dirty="0">
                <a:solidFill>
                  <a:srgbClr val="161616"/>
                </a:solidFill>
                <a:effectLst/>
              </a:rPr>
              <a:t>Un écouteur est </a:t>
            </a:r>
            <a:r>
              <a:rPr lang="fr-CA" sz="2200" b="0" i="0" dirty="0">
                <a:solidFill>
                  <a:srgbClr val="161616"/>
                </a:solidFill>
                <a:effectLst/>
                <a:highlight>
                  <a:srgbClr val="FFFF00"/>
                </a:highlight>
              </a:rPr>
              <a:t>un objet qui reçoit une sortie de trace et l'écrit sur un périphérique de sortie </a:t>
            </a:r>
            <a:r>
              <a:rPr lang="fr-CA" sz="2200" b="0" i="0" dirty="0">
                <a:solidFill>
                  <a:srgbClr val="161616"/>
                </a:solidFill>
                <a:effectLst/>
              </a:rPr>
              <a:t>(généralement une fenêtre, un journal ou un fichier texte). </a:t>
            </a:r>
          </a:p>
          <a:p>
            <a:pPr marL="0" indent="0">
              <a:buNone/>
            </a:pPr>
            <a:r>
              <a:rPr lang="fr-CA" sz="2200" dirty="0">
                <a:solidFill>
                  <a:srgbClr val="161616"/>
                </a:solidFill>
              </a:rPr>
              <a:t>Lorsqu'un écouteur de trace est créé, il est généralement ajouté à la collection Trace.Listeners, ce qui permet à l’écouteur de recevoir toutes les sorties de classe.</a:t>
            </a:r>
          </a:p>
          <a:p>
            <a:pPr marL="0" indent="0">
              <a:buNone/>
            </a:pPr>
            <a:endParaRPr lang="fr-CA" sz="2200" u="sng" dirty="0">
              <a:solidFill>
                <a:srgbClr val="161616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68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0D8C6-49BD-41EB-BB10-7487E2A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136525"/>
            <a:ext cx="8442149" cy="1325563"/>
          </a:xfrm>
        </p:spPr>
        <p:txBody>
          <a:bodyPr/>
          <a:lstStyle/>
          <a:p>
            <a:r>
              <a:rPr lang="fr-CA" dirty="0"/>
              <a:t>Fondements du traçage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57C4F-1BD9-4A34-AE3F-F7A7B1AB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1640"/>
            <a:ext cx="11140440" cy="4485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endParaRPr lang="fr-CA" sz="2200" u="sng" dirty="0">
              <a:solidFill>
                <a:srgbClr val="161616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4E1B1-7849-4FF5-9795-00730120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094B-7948-4CDA-8F8D-695E1492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9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7A4FE0-87EC-AAD6-0E23-040F4362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68" y="1462088"/>
            <a:ext cx="8496300" cy="37814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98602E2-7367-D10C-CD0F-E4D966992929}"/>
              </a:ext>
            </a:extLst>
          </p:cNvPr>
          <p:cNvSpPr txBox="1"/>
          <p:nvPr/>
        </p:nvSpPr>
        <p:spPr>
          <a:xfrm>
            <a:off x="697599" y="5525572"/>
            <a:ext cx="10951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source:</a:t>
            </a:r>
            <a:endParaRPr lang="fr-CA" sz="22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CA" dirty="0">
                <a:hlinkClick r:id="rId4"/>
              </a:rPr>
              <a:t>https://learn.microsoft.com/en-us/dotnet/framework/debug-trace-profile/tracing-and-instrumenting-applications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313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2720</TotalTime>
  <Words>1224</Words>
  <Application>Microsoft Macintosh PowerPoint</Application>
  <PresentationFormat>Grand écran</PresentationFormat>
  <Paragraphs>181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Thème Office</vt:lpstr>
      <vt:lpstr>Le traçage d’exécution du code source  </vt:lpstr>
      <vt:lpstr>Plan</vt:lpstr>
      <vt:lpstr>Objectifs du module</vt:lpstr>
      <vt:lpstr>Fondements du traçage d’exécution</vt:lpstr>
      <vt:lpstr>Fondements du traçage d’exécution</vt:lpstr>
      <vt:lpstr>Fondements du traçage d’exécution</vt:lpstr>
      <vt:lpstr>Fondements du traçage d’exécution</vt:lpstr>
      <vt:lpstr>Fondements du traçage d’exécution</vt:lpstr>
      <vt:lpstr>Fondements du traçage d’exécution</vt:lpstr>
      <vt:lpstr>Traçage via l’appel de fonctions</vt:lpstr>
      <vt:lpstr>Traçage via l’appel de fonctions</vt:lpstr>
      <vt:lpstr>Traçage via l’appel de fonctions</vt:lpstr>
      <vt:lpstr>Traçage via l’appel de fonctions</vt:lpstr>
      <vt:lpstr>Traçage via l’appel de fonctions</vt:lpstr>
      <vt:lpstr>Où insérer le traçage et quelles variables afficher?</vt:lpstr>
      <vt:lpstr>Où insérer le traçage et quelles variables afficher?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Manel Sorba</cp:lastModifiedBy>
  <cp:revision>186</cp:revision>
  <cp:lastPrinted>2023-02-27T20:14:46Z</cp:lastPrinted>
  <dcterms:created xsi:type="dcterms:W3CDTF">2020-03-24T15:45:42Z</dcterms:created>
  <dcterms:modified xsi:type="dcterms:W3CDTF">2024-06-19T17:20:08Z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2023-02-27T01:24:59Z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3cb1d0e9-7cff-414a-95f7-810a8d252665</vt:lpwstr>
  </property>
  <property fmtid="{D5CDD505-2E9C-101B-9397-08002B2CF9AE}" pid="8" name="MSIP_Label_cdde0556-1f76-452e-9e94-03158f226e4e_ContentBits">
    <vt:lpwstr>0</vt:lpwstr>
  </property>
  <property fmtid="{D5CDD505-2E9C-101B-9397-08002B2CF9AE}" pid="9" name="MSIP_Label_3513b79f-ce8d-43d6-b7e5-c12d3e236916_Enabled">
    <vt:lpwstr>true</vt:lpwstr>
  </property>
  <property fmtid="{D5CDD505-2E9C-101B-9397-08002B2CF9AE}" pid="10" name="MSIP_Label_3513b79f-ce8d-43d6-b7e5-c12d3e236916_SetDate">
    <vt:lpwstr>2024-06-19T17:19:57Z</vt:lpwstr>
  </property>
  <property fmtid="{D5CDD505-2E9C-101B-9397-08002B2CF9AE}" pid="11" name="MSIP_Label_3513b79f-ce8d-43d6-b7e5-c12d3e236916_Method">
    <vt:lpwstr>Standard</vt:lpwstr>
  </property>
  <property fmtid="{D5CDD505-2E9C-101B-9397-08002B2CF9AE}" pid="12" name="MSIP_Label_3513b79f-ce8d-43d6-b7e5-c12d3e236916_Name">
    <vt:lpwstr>defa4170-0d19-0005-0004-bc88714345d2</vt:lpwstr>
  </property>
  <property fmtid="{D5CDD505-2E9C-101B-9397-08002B2CF9AE}" pid="13" name="MSIP_Label_3513b79f-ce8d-43d6-b7e5-c12d3e236916_SiteId">
    <vt:lpwstr>ad8a84ef-f1f3-4b14-ad08-b99ca66f7e30</vt:lpwstr>
  </property>
  <property fmtid="{D5CDD505-2E9C-101B-9397-08002B2CF9AE}" pid="14" name="MSIP_Label_3513b79f-ce8d-43d6-b7e5-c12d3e236916_ActionId">
    <vt:lpwstr>4d2a2b01-6ef7-4dde-b45f-7d38580647af</vt:lpwstr>
  </property>
  <property fmtid="{D5CDD505-2E9C-101B-9397-08002B2CF9AE}" pid="15" name="MSIP_Label_3513b79f-ce8d-43d6-b7e5-c12d3e236916_ContentBits">
    <vt:lpwstr>0</vt:lpwstr>
  </property>
</Properties>
</file>