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6FA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E4140-E935-4ACA-AF11-44751013B8DE}" v="64" dt="2023-10-17T16:45:03.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za El Maadani" userId="ef601d6e0cb7f7c8" providerId="LiveId" clId="{0EBE4140-E935-4ACA-AF11-44751013B8DE}"/>
    <pc:docChg chg="modSld">
      <pc:chgData name="Hamza El Maadani" userId="ef601d6e0cb7f7c8" providerId="LiveId" clId="{0EBE4140-E935-4ACA-AF11-44751013B8DE}" dt="2023-10-17T16:50:08.823" v="7" actId="20577"/>
      <pc:docMkLst>
        <pc:docMk/>
      </pc:docMkLst>
      <pc:sldChg chg="modSp">
        <pc:chgData name="Hamza El Maadani" userId="ef601d6e0cb7f7c8" providerId="LiveId" clId="{0EBE4140-E935-4ACA-AF11-44751013B8DE}" dt="2023-10-17T16:45:02.190" v="0" actId="20578"/>
        <pc:sldMkLst>
          <pc:docMk/>
          <pc:sldMk cId="550310304" sldId="294"/>
        </pc:sldMkLst>
        <pc:spChg chg="mod">
          <ac:chgData name="Hamza El Maadani" userId="ef601d6e0cb7f7c8" providerId="LiveId" clId="{0EBE4140-E935-4ACA-AF11-44751013B8DE}" dt="2023-10-17T16:45:02.190" v="0" actId="20578"/>
          <ac:spMkLst>
            <pc:docMk/>
            <pc:sldMk cId="550310304" sldId="294"/>
            <ac:spMk id="3" creationId="{165012E0-C850-699C-A5AE-AE0D8D0DF7DC}"/>
          </ac:spMkLst>
        </pc:spChg>
      </pc:sldChg>
      <pc:sldChg chg="modSp mod">
        <pc:chgData name="Hamza El Maadani" userId="ef601d6e0cb7f7c8" providerId="LiveId" clId="{0EBE4140-E935-4ACA-AF11-44751013B8DE}" dt="2023-10-17T16:50:08.823" v="7" actId="20577"/>
        <pc:sldMkLst>
          <pc:docMk/>
          <pc:sldMk cId="2603023903" sldId="295"/>
        </pc:sldMkLst>
        <pc:spChg chg="mod">
          <ac:chgData name="Hamza El Maadani" userId="ef601d6e0cb7f7c8" providerId="LiveId" clId="{0EBE4140-E935-4ACA-AF11-44751013B8DE}" dt="2023-10-17T16:50:08.823" v="7" actId="20577"/>
          <ac:spMkLst>
            <pc:docMk/>
            <pc:sldMk cId="2603023903" sldId="295"/>
            <ac:spMk id="3" creationId="{165012E0-C850-699C-A5AE-AE0D8D0DF7DC}"/>
          </ac:spMkLst>
        </pc:spChg>
      </pc:sldChg>
    </pc:docChg>
  </pc:docChgLst>
  <pc:docChgLst>
    <pc:chgData name="Hamza" userId="ef601d6e0cb7f7c8" providerId="LiveId" clId="{0EBE4140-E935-4ACA-AF11-44751013B8DE}"/>
    <pc:docChg chg="undo redo custSel addSld delSld modSld">
      <pc:chgData name="Hamza" userId="ef601d6e0cb7f7c8" providerId="LiveId" clId="{0EBE4140-E935-4ACA-AF11-44751013B8DE}" dt="2022-11-14T23:49:01.681" v="2769" actId="20577"/>
      <pc:docMkLst>
        <pc:docMk/>
      </pc:docMkLst>
      <pc:sldChg chg="modSp mod">
        <pc:chgData name="Hamza" userId="ef601d6e0cb7f7c8" providerId="LiveId" clId="{0EBE4140-E935-4ACA-AF11-44751013B8DE}" dt="2022-10-17T22:42:18.171" v="10" actId="20577"/>
        <pc:sldMkLst>
          <pc:docMk/>
          <pc:sldMk cId="2019386892" sldId="258"/>
        </pc:sldMkLst>
        <pc:spChg chg="mod">
          <ac:chgData name="Hamza" userId="ef601d6e0cb7f7c8" providerId="LiveId" clId="{0EBE4140-E935-4ACA-AF11-44751013B8DE}" dt="2022-10-17T22:42:18.171" v="10" actId="20577"/>
          <ac:spMkLst>
            <pc:docMk/>
            <pc:sldMk cId="2019386892" sldId="258"/>
            <ac:spMk id="3" creationId="{47857211-8377-D1CE-12BD-B2C0EEF4CD6D}"/>
          </ac:spMkLst>
        </pc:spChg>
      </pc:sldChg>
      <pc:sldChg chg="modSp mod">
        <pc:chgData name="Hamza" userId="ef601d6e0cb7f7c8" providerId="LiveId" clId="{0EBE4140-E935-4ACA-AF11-44751013B8DE}" dt="2022-10-17T22:44:22.687" v="11" actId="20577"/>
        <pc:sldMkLst>
          <pc:docMk/>
          <pc:sldMk cId="1068420217" sldId="260"/>
        </pc:sldMkLst>
        <pc:spChg chg="mod">
          <ac:chgData name="Hamza" userId="ef601d6e0cb7f7c8" providerId="LiveId" clId="{0EBE4140-E935-4ACA-AF11-44751013B8DE}" dt="2022-10-17T22:44:22.687" v="11" actId="20577"/>
          <ac:spMkLst>
            <pc:docMk/>
            <pc:sldMk cId="1068420217" sldId="260"/>
            <ac:spMk id="3" creationId="{47857211-8377-D1CE-12BD-B2C0EEF4CD6D}"/>
          </ac:spMkLst>
        </pc:spChg>
      </pc:sldChg>
      <pc:sldChg chg="modSp mod">
        <pc:chgData name="Hamza" userId="ef601d6e0cb7f7c8" providerId="LiveId" clId="{0EBE4140-E935-4ACA-AF11-44751013B8DE}" dt="2022-10-31T21:19:20.439" v="1048" actId="27636"/>
        <pc:sldMkLst>
          <pc:docMk/>
          <pc:sldMk cId="723376167" sldId="261"/>
        </pc:sldMkLst>
        <pc:spChg chg="mod">
          <ac:chgData name="Hamza" userId="ef601d6e0cb7f7c8" providerId="LiveId" clId="{0EBE4140-E935-4ACA-AF11-44751013B8DE}" dt="2022-10-31T21:19:20.439" v="1048" actId="27636"/>
          <ac:spMkLst>
            <pc:docMk/>
            <pc:sldMk cId="723376167" sldId="261"/>
            <ac:spMk id="3" creationId="{FF15A959-F210-3477-09A0-73168351BA5E}"/>
          </ac:spMkLst>
        </pc:spChg>
      </pc:sldChg>
      <pc:sldChg chg="modSp mod">
        <pc:chgData name="Hamza" userId="ef601d6e0cb7f7c8" providerId="LiveId" clId="{0EBE4140-E935-4ACA-AF11-44751013B8DE}" dt="2022-10-31T22:16:53.588" v="1050" actId="20577"/>
        <pc:sldMkLst>
          <pc:docMk/>
          <pc:sldMk cId="3815763665" sldId="263"/>
        </pc:sldMkLst>
        <pc:spChg chg="mod">
          <ac:chgData name="Hamza" userId="ef601d6e0cb7f7c8" providerId="LiveId" clId="{0EBE4140-E935-4ACA-AF11-44751013B8DE}" dt="2022-10-31T22:16:53.588" v="1050" actId="20577"/>
          <ac:spMkLst>
            <pc:docMk/>
            <pc:sldMk cId="3815763665" sldId="263"/>
            <ac:spMk id="3" creationId="{44CC5FC1-4DCD-CB7D-24FF-DCB5A6D12E28}"/>
          </ac:spMkLst>
        </pc:spChg>
      </pc:sldChg>
      <pc:sldChg chg="modSp mod">
        <pc:chgData name="Hamza" userId="ef601d6e0cb7f7c8" providerId="LiveId" clId="{0EBE4140-E935-4ACA-AF11-44751013B8DE}" dt="2022-10-31T22:38:33.950" v="1051" actId="20577"/>
        <pc:sldMkLst>
          <pc:docMk/>
          <pc:sldMk cId="1539480573" sldId="266"/>
        </pc:sldMkLst>
        <pc:spChg chg="mod">
          <ac:chgData name="Hamza" userId="ef601d6e0cb7f7c8" providerId="LiveId" clId="{0EBE4140-E935-4ACA-AF11-44751013B8DE}" dt="2022-10-31T22:38:33.950" v="1051" actId="20577"/>
          <ac:spMkLst>
            <pc:docMk/>
            <pc:sldMk cId="1539480573" sldId="266"/>
            <ac:spMk id="3" creationId="{56D2AE29-9C30-AF61-D510-9755D6BD41E9}"/>
          </ac:spMkLst>
        </pc:spChg>
      </pc:sldChg>
      <pc:sldChg chg="modSp mod">
        <pc:chgData name="Hamza" userId="ef601d6e0cb7f7c8" providerId="LiveId" clId="{0EBE4140-E935-4ACA-AF11-44751013B8DE}" dt="2022-10-31T23:01:28.831" v="1052" actId="20577"/>
        <pc:sldMkLst>
          <pc:docMk/>
          <pc:sldMk cId="394307086" sldId="269"/>
        </pc:sldMkLst>
        <pc:spChg chg="mod">
          <ac:chgData name="Hamza" userId="ef601d6e0cb7f7c8" providerId="LiveId" clId="{0EBE4140-E935-4ACA-AF11-44751013B8DE}" dt="2022-10-31T23:01:28.831" v="1052" actId="20577"/>
          <ac:spMkLst>
            <pc:docMk/>
            <pc:sldMk cId="394307086" sldId="269"/>
            <ac:spMk id="3" creationId="{BD140B00-340C-18F7-56AD-BCFF41221D04}"/>
          </ac:spMkLst>
        </pc:spChg>
      </pc:sldChg>
      <pc:sldChg chg="modSp mod">
        <pc:chgData name="Hamza" userId="ef601d6e0cb7f7c8" providerId="LiveId" clId="{0EBE4140-E935-4ACA-AF11-44751013B8DE}" dt="2022-10-18T21:08:44.217" v="1022" actId="313"/>
        <pc:sldMkLst>
          <pc:docMk/>
          <pc:sldMk cId="4171831007" sldId="270"/>
        </pc:sldMkLst>
        <pc:spChg chg="mod">
          <ac:chgData name="Hamza" userId="ef601d6e0cb7f7c8" providerId="LiveId" clId="{0EBE4140-E935-4ACA-AF11-44751013B8DE}" dt="2022-10-18T21:08:44.217" v="1022" actId="313"/>
          <ac:spMkLst>
            <pc:docMk/>
            <pc:sldMk cId="4171831007" sldId="270"/>
            <ac:spMk id="3" creationId="{EFC79F41-FACB-1CAC-9F97-21A4DB99551E}"/>
          </ac:spMkLst>
        </pc:spChg>
      </pc:sldChg>
      <pc:sldChg chg="modSp mod">
        <pc:chgData name="Hamza" userId="ef601d6e0cb7f7c8" providerId="LiveId" clId="{0EBE4140-E935-4ACA-AF11-44751013B8DE}" dt="2022-10-17T23:11:14.190" v="40" actId="20577"/>
        <pc:sldMkLst>
          <pc:docMk/>
          <pc:sldMk cId="831781723" sldId="271"/>
        </pc:sldMkLst>
        <pc:spChg chg="mod">
          <ac:chgData name="Hamza" userId="ef601d6e0cb7f7c8" providerId="LiveId" clId="{0EBE4140-E935-4ACA-AF11-44751013B8DE}" dt="2022-10-17T23:11:14.190" v="40" actId="20577"/>
          <ac:spMkLst>
            <pc:docMk/>
            <pc:sldMk cId="831781723" sldId="271"/>
            <ac:spMk id="3" creationId="{EFC79F41-FACB-1CAC-9F97-21A4DB99551E}"/>
          </ac:spMkLst>
        </pc:spChg>
      </pc:sldChg>
      <pc:sldChg chg="modSp mod">
        <pc:chgData name="Hamza" userId="ef601d6e0cb7f7c8" providerId="LiveId" clId="{0EBE4140-E935-4ACA-AF11-44751013B8DE}" dt="2022-10-17T23:12:06.753" v="47" actId="20577"/>
        <pc:sldMkLst>
          <pc:docMk/>
          <pc:sldMk cId="1213940846" sldId="272"/>
        </pc:sldMkLst>
        <pc:spChg chg="mod">
          <ac:chgData name="Hamza" userId="ef601d6e0cb7f7c8" providerId="LiveId" clId="{0EBE4140-E935-4ACA-AF11-44751013B8DE}" dt="2022-10-17T23:12:06.753" v="47" actId="20577"/>
          <ac:spMkLst>
            <pc:docMk/>
            <pc:sldMk cId="1213940846" sldId="272"/>
            <ac:spMk id="3" creationId="{54C811F9-7CDF-3946-93C8-EB2AF0A40B72}"/>
          </ac:spMkLst>
        </pc:spChg>
      </pc:sldChg>
      <pc:sldChg chg="modSp mod">
        <pc:chgData name="Hamza" userId="ef601d6e0cb7f7c8" providerId="LiveId" clId="{0EBE4140-E935-4ACA-AF11-44751013B8DE}" dt="2022-10-17T23:12:21.256" v="49" actId="5793"/>
        <pc:sldMkLst>
          <pc:docMk/>
          <pc:sldMk cId="1342429378" sldId="273"/>
        </pc:sldMkLst>
        <pc:spChg chg="mod">
          <ac:chgData name="Hamza" userId="ef601d6e0cb7f7c8" providerId="LiveId" clId="{0EBE4140-E935-4ACA-AF11-44751013B8DE}" dt="2022-10-17T23:12:21.256" v="49" actId="5793"/>
          <ac:spMkLst>
            <pc:docMk/>
            <pc:sldMk cId="1342429378" sldId="273"/>
            <ac:spMk id="3" creationId="{335F524E-59D0-8165-77A3-457E2D0A0D78}"/>
          </ac:spMkLst>
        </pc:spChg>
      </pc:sldChg>
      <pc:sldChg chg="modSp add mod">
        <pc:chgData name="Hamza" userId="ef601d6e0cb7f7c8" providerId="LiveId" clId="{0EBE4140-E935-4ACA-AF11-44751013B8DE}" dt="2022-10-17T22:29:11.733" v="5"/>
        <pc:sldMkLst>
          <pc:docMk/>
          <pc:sldMk cId="3873134981" sldId="276"/>
        </pc:sldMkLst>
        <pc:spChg chg="mod">
          <ac:chgData name="Hamza" userId="ef601d6e0cb7f7c8" providerId="LiveId" clId="{0EBE4140-E935-4ACA-AF11-44751013B8DE}" dt="2022-10-17T22:29:11.733" v="5"/>
          <ac:spMkLst>
            <pc:docMk/>
            <pc:sldMk cId="3873134981" sldId="276"/>
            <ac:spMk id="3" creationId="{7B47F936-9D57-B341-98D4-681831531490}"/>
          </ac:spMkLst>
        </pc:spChg>
      </pc:sldChg>
      <pc:sldChg chg="modSp new mod setBg">
        <pc:chgData name="Hamza" userId="ef601d6e0cb7f7c8" providerId="LiveId" clId="{0EBE4140-E935-4ACA-AF11-44751013B8DE}" dt="2022-10-18T15:18:46.824" v="103" actId="5793"/>
        <pc:sldMkLst>
          <pc:docMk/>
          <pc:sldMk cId="1326739946" sldId="277"/>
        </pc:sldMkLst>
        <pc:spChg chg="mod">
          <ac:chgData name="Hamza" userId="ef601d6e0cb7f7c8" providerId="LiveId" clId="{0EBE4140-E935-4ACA-AF11-44751013B8DE}" dt="2022-10-18T15:17:18.067" v="70"/>
          <ac:spMkLst>
            <pc:docMk/>
            <pc:sldMk cId="1326739946" sldId="277"/>
            <ac:spMk id="2" creationId="{28F6F5CC-C6E0-D499-C9C4-01D6252DE733}"/>
          </ac:spMkLst>
        </pc:spChg>
        <pc:spChg chg="mod">
          <ac:chgData name="Hamza" userId="ef601d6e0cb7f7c8" providerId="LiveId" clId="{0EBE4140-E935-4ACA-AF11-44751013B8DE}" dt="2022-10-18T15:18:46.824" v="103" actId="5793"/>
          <ac:spMkLst>
            <pc:docMk/>
            <pc:sldMk cId="1326739946" sldId="277"/>
            <ac:spMk id="3" creationId="{F48E4759-EBD1-C39C-1744-2430AD640C57}"/>
          </ac:spMkLst>
        </pc:spChg>
      </pc:sldChg>
      <pc:sldChg chg="addSp delSp modSp new mod">
        <pc:chgData name="Hamza" userId="ef601d6e0cb7f7c8" providerId="LiveId" clId="{0EBE4140-E935-4ACA-AF11-44751013B8DE}" dt="2022-10-18T21:14:39.789" v="1024" actId="5793"/>
        <pc:sldMkLst>
          <pc:docMk/>
          <pc:sldMk cId="131786215" sldId="278"/>
        </pc:sldMkLst>
        <pc:spChg chg="mod">
          <ac:chgData name="Hamza" userId="ef601d6e0cb7f7c8" providerId="LiveId" clId="{0EBE4140-E935-4ACA-AF11-44751013B8DE}" dt="2022-10-18T15:19:01.035" v="122" actId="20577"/>
          <ac:spMkLst>
            <pc:docMk/>
            <pc:sldMk cId="131786215" sldId="278"/>
            <ac:spMk id="2" creationId="{64E9F359-BF82-08A3-0B60-6B91A0349C23}"/>
          </ac:spMkLst>
        </pc:spChg>
        <pc:spChg chg="mod">
          <ac:chgData name="Hamza" userId="ef601d6e0cb7f7c8" providerId="LiveId" clId="{0EBE4140-E935-4ACA-AF11-44751013B8DE}" dt="2022-10-18T21:14:39.789" v="1024" actId="5793"/>
          <ac:spMkLst>
            <pc:docMk/>
            <pc:sldMk cId="131786215" sldId="278"/>
            <ac:spMk id="3" creationId="{D4166E43-DC8F-D3F0-5963-BBE0026FD056}"/>
          </ac:spMkLst>
        </pc:spChg>
        <pc:graphicFrameChg chg="add del mod">
          <ac:chgData name="Hamza" userId="ef601d6e0cb7f7c8" providerId="LiveId" clId="{0EBE4140-E935-4ACA-AF11-44751013B8DE}" dt="2022-10-18T15:21:15.406" v="177"/>
          <ac:graphicFrameMkLst>
            <pc:docMk/>
            <pc:sldMk cId="131786215" sldId="278"/>
            <ac:graphicFrameMk id="4" creationId="{3EB9D5A9-21CE-2507-B863-C299C0401264}"/>
          </ac:graphicFrameMkLst>
        </pc:graphicFrameChg>
      </pc:sldChg>
      <pc:sldChg chg="addSp delSp modSp add mod">
        <pc:chgData name="Hamza" userId="ef601d6e0cb7f7c8" providerId="LiveId" clId="{0EBE4140-E935-4ACA-AF11-44751013B8DE}" dt="2022-10-18T15:30:55.453" v="268" actId="20577"/>
        <pc:sldMkLst>
          <pc:docMk/>
          <pc:sldMk cId="303222083" sldId="279"/>
        </pc:sldMkLst>
        <pc:spChg chg="mod">
          <ac:chgData name="Hamza" userId="ef601d6e0cb7f7c8" providerId="LiveId" clId="{0EBE4140-E935-4ACA-AF11-44751013B8DE}" dt="2022-10-18T15:30:55.453" v="268" actId="20577"/>
          <ac:spMkLst>
            <pc:docMk/>
            <pc:sldMk cId="303222083" sldId="279"/>
            <ac:spMk id="3" creationId="{D4166E43-DC8F-D3F0-5963-BBE0026FD056}"/>
          </ac:spMkLst>
        </pc:spChg>
        <pc:graphicFrameChg chg="add del mod">
          <ac:chgData name="Hamza" userId="ef601d6e0cb7f7c8" providerId="LiveId" clId="{0EBE4140-E935-4ACA-AF11-44751013B8DE}" dt="2022-10-18T15:25:49.990" v="219"/>
          <ac:graphicFrameMkLst>
            <pc:docMk/>
            <pc:sldMk cId="303222083" sldId="279"/>
            <ac:graphicFrameMk id="4" creationId="{37ECBE3A-9961-5FEF-5D8A-5FB070F883A7}"/>
          </ac:graphicFrameMkLst>
        </pc:graphicFrameChg>
        <pc:graphicFrameChg chg="add mod modGraphic">
          <ac:chgData name="Hamza" userId="ef601d6e0cb7f7c8" providerId="LiveId" clId="{0EBE4140-E935-4ACA-AF11-44751013B8DE}" dt="2022-10-18T15:29:19.091" v="266" actId="1076"/>
          <ac:graphicFrameMkLst>
            <pc:docMk/>
            <pc:sldMk cId="303222083" sldId="279"/>
            <ac:graphicFrameMk id="5" creationId="{FB227B72-ED8F-BE16-9A98-AC9EE6A62243}"/>
          </ac:graphicFrameMkLst>
        </pc:graphicFrameChg>
      </pc:sldChg>
      <pc:sldChg chg="modSp new mod">
        <pc:chgData name="Hamza" userId="ef601d6e0cb7f7c8" providerId="LiveId" clId="{0EBE4140-E935-4ACA-AF11-44751013B8DE}" dt="2022-10-18T16:30:33.234" v="293" actId="20577"/>
        <pc:sldMkLst>
          <pc:docMk/>
          <pc:sldMk cId="1330681872" sldId="280"/>
        </pc:sldMkLst>
        <pc:spChg chg="mod">
          <ac:chgData name="Hamza" userId="ef601d6e0cb7f7c8" providerId="LiveId" clId="{0EBE4140-E935-4ACA-AF11-44751013B8DE}" dt="2022-10-18T16:28:46.404" v="282" actId="20577"/>
          <ac:spMkLst>
            <pc:docMk/>
            <pc:sldMk cId="1330681872" sldId="280"/>
            <ac:spMk id="2" creationId="{DA57069B-8AC6-E788-BD1F-9123478F7B44}"/>
          </ac:spMkLst>
        </pc:spChg>
        <pc:spChg chg="mod">
          <ac:chgData name="Hamza" userId="ef601d6e0cb7f7c8" providerId="LiveId" clId="{0EBE4140-E935-4ACA-AF11-44751013B8DE}" dt="2022-10-18T16:30:33.234" v="293" actId="20577"/>
          <ac:spMkLst>
            <pc:docMk/>
            <pc:sldMk cId="1330681872" sldId="280"/>
            <ac:spMk id="3" creationId="{938BF0B2-21B4-9C39-FA2C-CF15D3A50ABF}"/>
          </ac:spMkLst>
        </pc:spChg>
      </pc:sldChg>
      <pc:sldChg chg="addSp delSp modSp new mod">
        <pc:chgData name="Hamza" userId="ef601d6e0cb7f7c8" providerId="LiveId" clId="{0EBE4140-E935-4ACA-AF11-44751013B8DE}" dt="2022-11-07T22:06:59.451" v="2612" actId="20577"/>
        <pc:sldMkLst>
          <pc:docMk/>
          <pc:sldMk cId="4181401197" sldId="281"/>
        </pc:sldMkLst>
        <pc:spChg chg="mod">
          <ac:chgData name="Hamza" userId="ef601d6e0cb7f7c8" providerId="LiveId" clId="{0EBE4140-E935-4ACA-AF11-44751013B8DE}" dt="2022-10-18T16:49:55.807" v="381" actId="20577"/>
          <ac:spMkLst>
            <pc:docMk/>
            <pc:sldMk cId="4181401197" sldId="281"/>
            <ac:spMk id="2" creationId="{41773C09-2ACC-4479-A27E-46AD03CD12D4}"/>
          </ac:spMkLst>
        </pc:spChg>
        <pc:spChg chg="mod">
          <ac:chgData name="Hamza" userId="ef601d6e0cb7f7c8" providerId="LiveId" clId="{0EBE4140-E935-4ACA-AF11-44751013B8DE}" dt="2022-11-07T22:06:59.451" v="2612" actId="20577"/>
          <ac:spMkLst>
            <pc:docMk/>
            <pc:sldMk cId="4181401197" sldId="281"/>
            <ac:spMk id="3" creationId="{162625E5-3E66-DE97-C3DA-364DE7A3D316}"/>
          </ac:spMkLst>
        </pc:spChg>
        <pc:spChg chg="add del">
          <ac:chgData name="Hamza" userId="ef601d6e0cb7f7c8" providerId="LiveId" clId="{0EBE4140-E935-4ACA-AF11-44751013B8DE}" dt="2022-10-18T16:36:18.811" v="315"/>
          <ac:spMkLst>
            <pc:docMk/>
            <pc:sldMk cId="4181401197" sldId="281"/>
            <ac:spMk id="4" creationId="{18AF1D19-75A8-37D2-5CD8-1B91E8DDC423}"/>
          </ac:spMkLst>
        </pc:spChg>
        <pc:spChg chg="add del">
          <ac:chgData name="Hamza" userId="ef601d6e0cb7f7c8" providerId="LiveId" clId="{0EBE4140-E935-4ACA-AF11-44751013B8DE}" dt="2022-10-18T16:36:22.051" v="320"/>
          <ac:spMkLst>
            <pc:docMk/>
            <pc:sldMk cId="4181401197" sldId="281"/>
            <ac:spMk id="5" creationId="{1EA70E33-D4D0-F5D7-D217-35059A681743}"/>
          </ac:spMkLst>
        </pc:spChg>
        <pc:picChg chg="add mod">
          <ac:chgData name="Hamza" userId="ef601d6e0cb7f7c8" providerId="LiveId" clId="{0EBE4140-E935-4ACA-AF11-44751013B8DE}" dt="2022-10-18T16:38:47.643" v="337" actId="14100"/>
          <ac:picMkLst>
            <pc:docMk/>
            <pc:sldMk cId="4181401197" sldId="281"/>
            <ac:picMk id="7" creationId="{4430D039-0286-A6FF-2986-B47500A0BEE0}"/>
          </ac:picMkLst>
        </pc:picChg>
      </pc:sldChg>
      <pc:sldChg chg="addSp delSp modSp new mod">
        <pc:chgData name="Hamza" userId="ef601d6e0cb7f7c8" providerId="LiveId" clId="{0EBE4140-E935-4ACA-AF11-44751013B8DE}" dt="2022-10-18T16:49:53.828" v="380" actId="20577"/>
        <pc:sldMkLst>
          <pc:docMk/>
          <pc:sldMk cId="581142819" sldId="282"/>
        </pc:sldMkLst>
        <pc:spChg chg="mod">
          <ac:chgData name="Hamza" userId="ef601d6e0cb7f7c8" providerId="LiveId" clId="{0EBE4140-E935-4ACA-AF11-44751013B8DE}" dt="2022-10-18T16:49:53.828" v="380" actId="20577"/>
          <ac:spMkLst>
            <pc:docMk/>
            <pc:sldMk cId="581142819" sldId="282"/>
            <ac:spMk id="2" creationId="{386268FC-81C5-0878-F768-496ACD54795F}"/>
          </ac:spMkLst>
        </pc:spChg>
        <pc:spChg chg="add del mod">
          <ac:chgData name="Hamza" userId="ef601d6e0cb7f7c8" providerId="LiveId" clId="{0EBE4140-E935-4ACA-AF11-44751013B8DE}" dt="2022-10-18T16:43:24.958" v="378" actId="313"/>
          <ac:spMkLst>
            <pc:docMk/>
            <pc:sldMk cId="581142819" sldId="282"/>
            <ac:spMk id="3" creationId="{9C1E290D-75C5-2C5E-B985-6E68BDD63216}"/>
          </ac:spMkLst>
        </pc:spChg>
        <pc:spChg chg="add del mod">
          <ac:chgData name="Hamza" userId="ef601d6e0cb7f7c8" providerId="LiveId" clId="{0EBE4140-E935-4ACA-AF11-44751013B8DE}" dt="2022-10-18T16:39:23.294" v="341"/>
          <ac:spMkLst>
            <pc:docMk/>
            <pc:sldMk cId="581142819" sldId="282"/>
            <ac:spMk id="4" creationId="{4B442828-B96C-14FF-6E0B-7D2517668354}"/>
          </ac:spMkLst>
        </pc:spChg>
        <pc:spChg chg="add del">
          <ac:chgData name="Hamza" userId="ef601d6e0cb7f7c8" providerId="LiveId" clId="{0EBE4140-E935-4ACA-AF11-44751013B8DE}" dt="2022-10-18T16:40:08.929" v="350"/>
          <ac:spMkLst>
            <pc:docMk/>
            <pc:sldMk cId="581142819" sldId="282"/>
            <ac:spMk id="5" creationId="{C91C72AA-F4CB-A1C5-5769-842C331F2629}"/>
          </ac:spMkLst>
        </pc:spChg>
        <pc:spChg chg="add del">
          <ac:chgData name="Hamza" userId="ef601d6e0cb7f7c8" providerId="LiveId" clId="{0EBE4140-E935-4ACA-AF11-44751013B8DE}" dt="2022-10-18T16:42:54.939" v="371"/>
          <ac:spMkLst>
            <pc:docMk/>
            <pc:sldMk cId="581142819" sldId="282"/>
            <ac:spMk id="8" creationId="{5D992507-487E-2AB1-4C2D-B80A9ED6F210}"/>
          </ac:spMkLst>
        </pc:spChg>
        <pc:picChg chg="add del mod">
          <ac:chgData name="Hamza" userId="ef601d6e0cb7f7c8" providerId="LiveId" clId="{0EBE4140-E935-4ACA-AF11-44751013B8DE}" dt="2022-10-18T16:42:37.487" v="366" actId="478"/>
          <ac:picMkLst>
            <pc:docMk/>
            <pc:sldMk cId="581142819" sldId="282"/>
            <ac:picMk id="7" creationId="{019E87C4-3C1A-6F04-691E-DD8CCD49EE5A}"/>
          </ac:picMkLst>
        </pc:picChg>
      </pc:sldChg>
      <pc:sldChg chg="addSp delSp modSp new mod">
        <pc:chgData name="Hamza" userId="ef601d6e0cb7f7c8" providerId="LiveId" clId="{0EBE4140-E935-4ACA-AF11-44751013B8DE}" dt="2022-10-18T22:01:46.402" v="1036" actId="20577"/>
        <pc:sldMkLst>
          <pc:docMk/>
          <pc:sldMk cId="3827994880" sldId="283"/>
        </pc:sldMkLst>
        <pc:spChg chg="mod">
          <ac:chgData name="Hamza" userId="ef601d6e0cb7f7c8" providerId="LiveId" clId="{0EBE4140-E935-4ACA-AF11-44751013B8DE}" dt="2022-10-18T16:50:01.279" v="382"/>
          <ac:spMkLst>
            <pc:docMk/>
            <pc:sldMk cId="3827994880" sldId="283"/>
            <ac:spMk id="2" creationId="{39B2F348-C59C-68A2-8570-6599EDEA80B9}"/>
          </ac:spMkLst>
        </pc:spChg>
        <pc:spChg chg="mod">
          <ac:chgData name="Hamza" userId="ef601d6e0cb7f7c8" providerId="LiveId" clId="{0EBE4140-E935-4ACA-AF11-44751013B8DE}" dt="2022-10-18T22:01:46.402" v="1036" actId="20577"/>
          <ac:spMkLst>
            <pc:docMk/>
            <pc:sldMk cId="3827994880" sldId="283"/>
            <ac:spMk id="3" creationId="{88135593-900E-7BD1-5C46-4F97D48F3DAA}"/>
          </ac:spMkLst>
        </pc:spChg>
        <pc:spChg chg="add del">
          <ac:chgData name="Hamza" userId="ef601d6e0cb7f7c8" providerId="LiveId" clId="{0EBE4140-E935-4ACA-AF11-44751013B8DE}" dt="2022-10-18T16:51:34.042" v="392"/>
          <ac:spMkLst>
            <pc:docMk/>
            <pc:sldMk cId="3827994880" sldId="283"/>
            <ac:spMk id="4" creationId="{1B124BC6-8625-414F-279B-031B1045ECCC}"/>
          </ac:spMkLst>
        </pc:spChg>
        <pc:spChg chg="add del">
          <ac:chgData name="Hamza" userId="ef601d6e0cb7f7c8" providerId="LiveId" clId="{0EBE4140-E935-4ACA-AF11-44751013B8DE}" dt="2022-10-18T16:59:57.442" v="399"/>
          <ac:spMkLst>
            <pc:docMk/>
            <pc:sldMk cId="3827994880" sldId="283"/>
            <ac:spMk id="5" creationId="{BAEC62C9-249F-D097-8752-09AC1E89E2D0}"/>
          </ac:spMkLst>
        </pc:spChg>
        <pc:spChg chg="add del">
          <ac:chgData name="Hamza" userId="ef601d6e0cb7f7c8" providerId="LiveId" clId="{0EBE4140-E935-4ACA-AF11-44751013B8DE}" dt="2022-10-18T17:01:59.205" v="410"/>
          <ac:spMkLst>
            <pc:docMk/>
            <pc:sldMk cId="3827994880" sldId="283"/>
            <ac:spMk id="6" creationId="{825D2116-4272-2AE9-40DF-AB9FC7E4465F}"/>
          </ac:spMkLst>
        </pc:spChg>
      </pc:sldChg>
      <pc:sldChg chg="addSp delSp modSp new mod">
        <pc:chgData name="Hamza" userId="ef601d6e0cb7f7c8" providerId="LiveId" clId="{0EBE4140-E935-4ACA-AF11-44751013B8DE}" dt="2022-10-18T17:19:18.453" v="631" actId="255"/>
        <pc:sldMkLst>
          <pc:docMk/>
          <pc:sldMk cId="3581473467" sldId="284"/>
        </pc:sldMkLst>
        <pc:spChg chg="mod">
          <ac:chgData name="Hamza" userId="ef601d6e0cb7f7c8" providerId="LiveId" clId="{0EBE4140-E935-4ACA-AF11-44751013B8DE}" dt="2022-10-18T17:11:23.842" v="447" actId="20577"/>
          <ac:spMkLst>
            <pc:docMk/>
            <pc:sldMk cId="3581473467" sldId="284"/>
            <ac:spMk id="2" creationId="{A8D7C2B6-E4F9-6F21-E513-9B2184901F08}"/>
          </ac:spMkLst>
        </pc:spChg>
        <pc:spChg chg="mod">
          <ac:chgData name="Hamza" userId="ef601d6e0cb7f7c8" providerId="LiveId" clId="{0EBE4140-E935-4ACA-AF11-44751013B8DE}" dt="2022-10-18T17:19:18.453" v="631" actId="255"/>
          <ac:spMkLst>
            <pc:docMk/>
            <pc:sldMk cId="3581473467" sldId="284"/>
            <ac:spMk id="3" creationId="{81DB8A6D-E78E-C37C-75D2-3C58BC404369}"/>
          </ac:spMkLst>
        </pc:spChg>
        <pc:graphicFrameChg chg="add del mod modGraphic">
          <ac:chgData name="Hamza" userId="ef601d6e0cb7f7c8" providerId="LiveId" clId="{0EBE4140-E935-4ACA-AF11-44751013B8DE}" dt="2022-10-18T17:14:55.698" v="518" actId="478"/>
          <ac:graphicFrameMkLst>
            <pc:docMk/>
            <pc:sldMk cId="3581473467" sldId="284"/>
            <ac:graphicFrameMk id="4" creationId="{220244BD-3AAB-A19E-7604-5DDE95AE9B50}"/>
          </ac:graphicFrameMkLst>
        </pc:graphicFrameChg>
      </pc:sldChg>
      <pc:sldChg chg="modSp new mod">
        <pc:chgData name="Hamza" userId="ef601d6e0cb7f7c8" providerId="LiveId" clId="{0EBE4140-E935-4ACA-AF11-44751013B8DE}" dt="2022-10-18T17:30:01.489" v="700" actId="108"/>
        <pc:sldMkLst>
          <pc:docMk/>
          <pc:sldMk cId="3055682361" sldId="285"/>
        </pc:sldMkLst>
        <pc:spChg chg="mod">
          <ac:chgData name="Hamza" userId="ef601d6e0cb7f7c8" providerId="LiveId" clId="{0EBE4140-E935-4ACA-AF11-44751013B8DE}" dt="2022-10-18T17:22:25.783" v="633"/>
          <ac:spMkLst>
            <pc:docMk/>
            <pc:sldMk cId="3055682361" sldId="285"/>
            <ac:spMk id="2" creationId="{5187BDBD-693B-D069-23D9-A403EA3B1DFE}"/>
          </ac:spMkLst>
        </pc:spChg>
        <pc:spChg chg="mod">
          <ac:chgData name="Hamza" userId="ef601d6e0cb7f7c8" providerId="LiveId" clId="{0EBE4140-E935-4ACA-AF11-44751013B8DE}" dt="2022-10-18T17:30:01.489" v="700" actId="108"/>
          <ac:spMkLst>
            <pc:docMk/>
            <pc:sldMk cId="3055682361" sldId="285"/>
            <ac:spMk id="3" creationId="{30BCDF2E-1098-6292-F73C-D548AC234866}"/>
          </ac:spMkLst>
        </pc:spChg>
      </pc:sldChg>
      <pc:sldChg chg="addSp delSp modSp add mod">
        <pc:chgData name="Hamza" userId="ef601d6e0cb7f7c8" providerId="LiveId" clId="{0EBE4140-E935-4ACA-AF11-44751013B8DE}" dt="2022-10-18T17:38:02.748" v="751" actId="27636"/>
        <pc:sldMkLst>
          <pc:docMk/>
          <pc:sldMk cId="2825944949" sldId="286"/>
        </pc:sldMkLst>
        <pc:spChg chg="mod">
          <ac:chgData name="Hamza" userId="ef601d6e0cb7f7c8" providerId="LiveId" clId="{0EBE4140-E935-4ACA-AF11-44751013B8DE}" dt="2022-10-18T17:38:02.748" v="751" actId="27636"/>
          <ac:spMkLst>
            <pc:docMk/>
            <pc:sldMk cId="2825944949" sldId="286"/>
            <ac:spMk id="3" creationId="{30BCDF2E-1098-6292-F73C-D548AC234866}"/>
          </ac:spMkLst>
        </pc:spChg>
        <pc:graphicFrameChg chg="add del mod">
          <ac:chgData name="Hamza" userId="ef601d6e0cb7f7c8" providerId="LiveId" clId="{0EBE4140-E935-4ACA-AF11-44751013B8DE}" dt="2022-10-18T17:36:56.192" v="729"/>
          <ac:graphicFrameMkLst>
            <pc:docMk/>
            <pc:sldMk cId="2825944949" sldId="286"/>
            <ac:graphicFrameMk id="4" creationId="{463A7D83-7C9F-CB30-F35B-3BE0DEC579EC}"/>
          </ac:graphicFrameMkLst>
        </pc:graphicFrameChg>
      </pc:sldChg>
      <pc:sldChg chg="modSp new mod">
        <pc:chgData name="Hamza" userId="ef601d6e0cb7f7c8" providerId="LiveId" clId="{0EBE4140-E935-4ACA-AF11-44751013B8DE}" dt="2022-11-07T22:52:58.546" v="2613" actId="113"/>
        <pc:sldMkLst>
          <pc:docMk/>
          <pc:sldMk cId="4190423267" sldId="287"/>
        </pc:sldMkLst>
        <pc:spChg chg="mod">
          <ac:chgData name="Hamza" userId="ef601d6e0cb7f7c8" providerId="LiveId" clId="{0EBE4140-E935-4ACA-AF11-44751013B8DE}" dt="2022-10-18T17:47:56.765" v="759" actId="20577"/>
          <ac:spMkLst>
            <pc:docMk/>
            <pc:sldMk cId="4190423267" sldId="287"/>
            <ac:spMk id="2" creationId="{A45379F2-0785-A62C-FD4C-BDB949C1613C}"/>
          </ac:spMkLst>
        </pc:spChg>
        <pc:spChg chg="mod">
          <ac:chgData name="Hamza" userId="ef601d6e0cb7f7c8" providerId="LiveId" clId="{0EBE4140-E935-4ACA-AF11-44751013B8DE}" dt="2022-11-07T22:52:58.546" v="2613" actId="113"/>
          <ac:spMkLst>
            <pc:docMk/>
            <pc:sldMk cId="4190423267" sldId="287"/>
            <ac:spMk id="3" creationId="{05093BAA-D8CE-8B35-5337-667A93C1493D}"/>
          </ac:spMkLst>
        </pc:spChg>
      </pc:sldChg>
      <pc:sldChg chg="modSp new mod">
        <pc:chgData name="Hamza" userId="ef601d6e0cb7f7c8" providerId="LiveId" clId="{0EBE4140-E935-4ACA-AF11-44751013B8DE}" dt="2022-10-18T23:30:51.428" v="1038" actId="20577"/>
        <pc:sldMkLst>
          <pc:docMk/>
          <pc:sldMk cId="1313798766" sldId="288"/>
        </pc:sldMkLst>
        <pc:spChg chg="mod">
          <ac:chgData name="Hamza" userId="ef601d6e0cb7f7c8" providerId="LiveId" clId="{0EBE4140-E935-4ACA-AF11-44751013B8DE}" dt="2022-10-18T18:23:18.084" v="807" actId="20577"/>
          <ac:spMkLst>
            <pc:docMk/>
            <pc:sldMk cId="1313798766" sldId="288"/>
            <ac:spMk id="2" creationId="{4C6B4A4A-A773-D92A-B1E6-62EE6AA27BD9}"/>
          </ac:spMkLst>
        </pc:spChg>
        <pc:spChg chg="mod">
          <ac:chgData name="Hamza" userId="ef601d6e0cb7f7c8" providerId="LiveId" clId="{0EBE4140-E935-4ACA-AF11-44751013B8DE}" dt="2022-10-18T23:30:51.428" v="1038" actId="20577"/>
          <ac:spMkLst>
            <pc:docMk/>
            <pc:sldMk cId="1313798766" sldId="288"/>
            <ac:spMk id="3" creationId="{43F3A453-B515-B5CB-F21A-0DE58B21BAEA}"/>
          </ac:spMkLst>
        </pc:spChg>
      </pc:sldChg>
      <pc:sldChg chg="modSp new mod">
        <pc:chgData name="Hamza" userId="ef601d6e0cb7f7c8" providerId="LiveId" clId="{0EBE4140-E935-4ACA-AF11-44751013B8DE}" dt="2022-10-18T18:43:54.998" v="934" actId="12"/>
        <pc:sldMkLst>
          <pc:docMk/>
          <pc:sldMk cId="3769271589" sldId="289"/>
        </pc:sldMkLst>
        <pc:spChg chg="mod">
          <ac:chgData name="Hamza" userId="ef601d6e0cb7f7c8" providerId="LiveId" clId="{0EBE4140-E935-4ACA-AF11-44751013B8DE}" dt="2022-10-18T18:40:24.490" v="865"/>
          <ac:spMkLst>
            <pc:docMk/>
            <pc:sldMk cId="3769271589" sldId="289"/>
            <ac:spMk id="2" creationId="{DE0F9CDE-D792-8A97-B283-3FB52185E283}"/>
          </ac:spMkLst>
        </pc:spChg>
        <pc:spChg chg="mod">
          <ac:chgData name="Hamza" userId="ef601d6e0cb7f7c8" providerId="LiveId" clId="{0EBE4140-E935-4ACA-AF11-44751013B8DE}" dt="2022-10-18T18:43:54.998" v="934" actId="12"/>
          <ac:spMkLst>
            <pc:docMk/>
            <pc:sldMk cId="3769271589" sldId="289"/>
            <ac:spMk id="3" creationId="{E3610CB4-2A9C-EFB9-8F35-29379C78ED2F}"/>
          </ac:spMkLst>
        </pc:spChg>
      </pc:sldChg>
      <pc:sldChg chg="modSp new mod">
        <pc:chgData name="Hamza" userId="ef601d6e0cb7f7c8" providerId="LiveId" clId="{0EBE4140-E935-4ACA-AF11-44751013B8DE}" dt="2022-11-07T23:23:47.652" v="2614" actId="20577"/>
        <pc:sldMkLst>
          <pc:docMk/>
          <pc:sldMk cId="30903563" sldId="290"/>
        </pc:sldMkLst>
        <pc:spChg chg="mod">
          <ac:chgData name="Hamza" userId="ef601d6e0cb7f7c8" providerId="LiveId" clId="{0EBE4140-E935-4ACA-AF11-44751013B8DE}" dt="2022-10-18T19:04:26.549" v="952" actId="20577"/>
          <ac:spMkLst>
            <pc:docMk/>
            <pc:sldMk cId="30903563" sldId="290"/>
            <ac:spMk id="2" creationId="{E76C3429-A02C-88BB-D0BC-227723FC8668}"/>
          </ac:spMkLst>
        </pc:spChg>
        <pc:spChg chg="mod">
          <ac:chgData name="Hamza" userId="ef601d6e0cb7f7c8" providerId="LiveId" clId="{0EBE4140-E935-4ACA-AF11-44751013B8DE}" dt="2022-11-07T23:23:47.652" v="2614" actId="20577"/>
          <ac:spMkLst>
            <pc:docMk/>
            <pc:sldMk cId="30903563" sldId="290"/>
            <ac:spMk id="3" creationId="{43F102C6-29A6-B7C8-2942-06F20E3E191B}"/>
          </ac:spMkLst>
        </pc:spChg>
      </pc:sldChg>
      <pc:sldChg chg="modSp new mod">
        <pc:chgData name="Hamza" userId="ef601d6e0cb7f7c8" providerId="LiveId" clId="{0EBE4140-E935-4ACA-AF11-44751013B8DE}" dt="2022-11-07T23:27:23.016" v="2615" actId="20577"/>
        <pc:sldMkLst>
          <pc:docMk/>
          <pc:sldMk cId="1175191458" sldId="291"/>
        </pc:sldMkLst>
        <pc:spChg chg="mod">
          <ac:chgData name="Hamza" userId="ef601d6e0cb7f7c8" providerId="LiveId" clId="{0EBE4140-E935-4ACA-AF11-44751013B8DE}" dt="2022-10-18T19:24:53.370" v="1021" actId="313"/>
          <ac:spMkLst>
            <pc:docMk/>
            <pc:sldMk cId="1175191458" sldId="291"/>
            <ac:spMk id="2" creationId="{1281AEA9-7252-8CBD-99C5-025E0FDF4FA7}"/>
          </ac:spMkLst>
        </pc:spChg>
        <pc:spChg chg="mod">
          <ac:chgData name="Hamza" userId="ef601d6e0cb7f7c8" providerId="LiveId" clId="{0EBE4140-E935-4ACA-AF11-44751013B8DE}" dt="2022-11-07T23:27:23.016" v="2615" actId="20577"/>
          <ac:spMkLst>
            <pc:docMk/>
            <pc:sldMk cId="1175191458" sldId="291"/>
            <ac:spMk id="3" creationId="{6CE7FBEA-0D73-3D56-F06F-C70C92528480}"/>
          </ac:spMkLst>
        </pc:spChg>
      </pc:sldChg>
      <pc:sldChg chg="modSp add mod">
        <pc:chgData name="Hamza" userId="ef601d6e0cb7f7c8" providerId="LiveId" clId="{0EBE4140-E935-4ACA-AF11-44751013B8DE}" dt="2022-11-01T14:40:13.530" v="1068" actId="108"/>
        <pc:sldMkLst>
          <pc:docMk/>
          <pc:sldMk cId="2323154559" sldId="292"/>
        </pc:sldMkLst>
        <pc:spChg chg="mod">
          <ac:chgData name="Hamza" userId="ef601d6e0cb7f7c8" providerId="LiveId" clId="{0EBE4140-E935-4ACA-AF11-44751013B8DE}" dt="2022-11-01T14:40:13.530" v="1068" actId="108"/>
          <ac:spMkLst>
            <pc:docMk/>
            <pc:sldMk cId="2323154559" sldId="292"/>
            <ac:spMk id="3" creationId="{7B47F936-9D57-B341-98D4-681831531490}"/>
          </ac:spMkLst>
        </pc:spChg>
      </pc:sldChg>
      <pc:sldChg chg="add del">
        <pc:chgData name="Hamza" userId="ef601d6e0cb7f7c8" providerId="LiveId" clId="{0EBE4140-E935-4ACA-AF11-44751013B8DE}" dt="2022-11-01T14:32:37.098" v="1059" actId="2696"/>
        <pc:sldMkLst>
          <pc:docMk/>
          <pc:sldMk cId="1390252404" sldId="293"/>
        </pc:sldMkLst>
      </pc:sldChg>
      <pc:sldChg chg="modSp new mod">
        <pc:chgData name="Hamza" userId="ef601d6e0cb7f7c8" providerId="LiveId" clId="{0EBE4140-E935-4ACA-AF11-44751013B8DE}" dt="2022-11-01T21:10:08.431" v="1345" actId="20577"/>
        <pc:sldMkLst>
          <pc:docMk/>
          <pc:sldMk cId="3742762857" sldId="293"/>
        </pc:sldMkLst>
        <pc:spChg chg="mod">
          <ac:chgData name="Hamza" userId="ef601d6e0cb7f7c8" providerId="LiveId" clId="{0EBE4140-E935-4ACA-AF11-44751013B8DE}" dt="2022-11-01T14:40:36.772" v="1085" actId="20577"/>
          <ac:spMkLst>
            <pc:docMk/>
            <pc:sldMk cId="3742762857" sldId="293"/>
            <ac:spMk id="2" creationId="{FA1844E4-A1C2-8ABF-6767-2E1FA24DAAAC}"/>
          </ac:spMkLst>
        </pc:spChg>
        <pc:spChg chg="mod">
          <ac:chgData name="Hamza" userId="ef601d6e0cb7f7c8" providerId="LiveId" clId="{0EBE4140-E935-4ACA-AF11-44751013B8DE}" dt="2022-11-01T21:10:08.431" v="1345" actId="20577"/>
          <ac:spMkLst>
            <pc:docMk/>
            <pc:sldMk cId="3742762857" sldId="293"/>
            <ac:spMk id="3" creationId="{165012E0-C850-699C-A5AE-AE0D8D0DF7DC}"/>
          </ac:spMkLst>
        </pc:spChg>
      </pc:sldChg>
      <pc:sldChg chg="modSp add mod">
        <pc:chgData name="Hamza" userId="ef601d6e0cb7f7c8" providerId="LiveId" clId="{0EBE4140-E935-4ACA-AF11-44751013B8DE}" dt="2022-11-01T16:27:07.001" v="1275" actId="122"/>
        <pc:sldMkLst>
          <pc:docMk/>
          <pc:sldMk cId="550310304" sldId="294"/>
        </pc:sldMkLst>
        <pc:spChg chg="mod">
          <ac:chgData name="Hamza" userId="ef601d6e0cb7f7c8" providerId="LiveId" clId="{0EBE4140-E935-4ACA-AF11-44751013B8DE}" dt="2022-11-01T16:27:07.001" v="1275" actId="122"/>
          <ac:spMkLst>
            <pc:docMk/>
            <pc:sldMk cId="550310304" sldId="294"/>
            <ac:spMk id="3" creationId="{165012E0-C850-699C-A5AE-AE0D8D0DF7DC}"/>
          </ac:spMkLst>
        </pc:spChg>
      </pc:sldChg>
      <pc:sldChg chg="new del">
        <pc:chgData name="Hamza" userId="ef601d6e0cb7f7c8" providerId="LiveId" clId="{0EBE4140-E935-4ACA-AF11-44751013B8DE}" dt="2022-11-01T14:45:24.925" v="1121" actId="680"/>
        <pc:sldMkLst>
          <pc:docMk/>
          <pc:sldMk cId="637966277" sldId="294"/>
        </pc:sldMkLst>
      </pc:sldChg>
      <pc:sldChg chg="modSp add mod">
        <pc:chgData name="Hamza" userId="ef601d6e0cb7f7c8" providerId="LiveId" clId="{0EBE4140-E935-4ACA-AF11-44751013B8DE}" dt="2022-11-01T16:27:17.603" v="1279" actId="122"/>
        <pc:sldMkLst>
          <pc:docMk/>
          <pc:sldMk cId="2603023903" sldId="295"/>
        </pc:sldMkLst>
        <pc:spChg chg="mod">
          <ac:chgData name="Hamza" userId="ef601d6e0cb7f7c8" providerId="LiveId" clId="{0EBE4140-E935-4ACA-AF11-44751013B8DE}" dt="2022-11-01T16:27:17.603" v="1279" actId="122"/>
          <ac:spMkLst>
            <pc:docMk/>
            <pc:sldMk cId="2603023903" sldId="295"/>
            <ac:spMk id="3" creationId="{165012E0-C850-699C-A5AE-AE0D8D0DF7DC}"/>
          </ac:spMkLst>
        </pc:spChg>
      </pc:sldChg>
      <pc:sldChg chg="modSp add mod">
        <pc:chgData name="Hamza" userId="ef601d6e0cb7f7c8" providerId="LiveId" clId="{0EBE4140-E935-4ACA-AF11-44751013B8DE}" dt="2022-11-01T16:27:30.140" v="1283" actId="122"/>
        <pc:sldMkLst>
          <pc:docMk/>
          <pc:sldMk cId="2735342950" sldId="296"/>
        </pc:sldMkLst>
        <pc:spChg chg="mod">
          <ac:chgData name="Hamza" userId="ef601d6e0cb7f7c8" providerId="LiveId" clId="{0EBE4140-E935-4ACA-AF11-44751013B8DE}" dt="2022-11-01T16:27:30.140" v="1283" actId="122"/>
          <ac:spMkLst>
            <pc:docMk/>
            <pc:sldMk cId="2735342950" sldId="296"/>
            <ac:spMk id="3" creationId="{165012E0-C850-699C-A5AE-AE0D8D0DF7DC}"/>
          </ac:spMkLst>
        </pc:spChg>
      </pc:sldChg>
      <pc:sldChg chg="modSp new mod">
        <pc:chgData name="Hamza" userId="ef601d6e0cb7f7c8" providerId="LiveId" clId="{0EBE4140-E935-4ACA-AF11-44751013B8DE}" dt="2022-11-01T16:34:12.250" v="1296" actId="113"/>
        <pc:sldMkLst>
          <pc:docMk/>
          <pc:sldMk cId="1661244657" sldId="297"/>
        </pc:sldMkLst>
        <pc:spChg chg="mod">
          <ac:chgData name="Hamza" userId="ef601d6e0cb7f7c8" providerId="LiveId" clId="{0EBE4140-E935-4ACA-AF11-44751013B8DE}" dt="2022-11-01T16:16:59.254" v="1254" actId="20577"/>
          <ac:spMkLst>
            <pc:docMk/>
            <pc:sldMk cId="1661244657" sldId="297"/>
            <ac:spMk id="2" creationId="{BB49D787-0A38-F32E-D61A-32006E29929D}"/>
          </ac:spMkLst>
        </pc:spChg>
        <pc:spChg chg="mod">
          <ac:chgData name="Hamza" userId="ef601d6e0cb7f7c8" providerId="LiveId" clId="{0EBE4140-E935-4ACA-AF11-44751013B8DE}" dt="2022-11-01T16:34:12.250" v="1296" actId="113"/>
          <ac:spMkLst>
            <pc:docMk/>
            <pc:sldMk cId="1661244657" sldId="297"/>
            <ac:spMk id="3" creationId="{0F2B81C8-5BDA-C262-09FA-DAD5169A1E38}"/>
          </ac:spMkLst>
        </pc:spChg>
      </pc:sldChg>
      <pc:sldChg chg="modSp new mod">
        <pc:chgData name="Hamza" userId="ef601d6e0cb7f7c8" providerId="LiveId" clId="{0EBE4140-E935-4ACA-AF11-44751013B8DE}" dt="2022-11-01T23:48:02.405" v="1362" actId="27636"/>
        <pc:sldMkLst>
          <pc:docMk/>
          <pc:sldMk cId="3243228520" sldId="298"/>
        </pc:sldMkLst>
        <pc:spChg chg="mod">
          <ac:chgData name="Hamza" userId="ef601d6e0cb7f7c8" providerId="LiveId" clId="{0EBE4140-E935-4ACA-AF11-44751013B8DE}" dt="2022-11-01T17:02:48.948" v="1298"/>
          <ac:spMkLst>
            <pc:docMk/>
            <pc:sldMk cId="3243228520" sldId="298"/>
            <ac:spMk id="2" creationId="{EEF560E2-DD6F-91A8-CC30-0855DAA94043}"/>
          </ac:spMkLst>
        </pc:spChg>
        <pc:spChg chg="mod">
          <ac:chgData name="Hamza" userId="ef601d6e0cb7f7c8" providerId="LiveId" clId="{0EBE4140-E935-4ACA-AF11-44751013B8DE}" dt="2022-11-01T23:48:02.405" v="1362" actId="27636"/>
          <ac:spMkLst>
            <pc:docMk/>
            <pc:sldMk cId="3243228520" sldId="298"/>
            <ac:spMk id="3" creationId="{CA6B5898-09ED-AA12-9289-73300B0AD175}"/>
          </ac:spMkLst>
        </pc:spChg>
      </pc:sldChg>
      <pc:sldChg chg="modSp new mod">
        <pc:chgData name="Hamza" userId="ef601d6e0cb7f7c8" providerId="LiveId" clId="{0EBE4140-E935-4ACA-AF11-44751013B8DE}" dt="2022-11-07T19:35:59.418" v="2561" actId="20577"/>
        <pc:sldMkLst>
          <pc:docMk/>
          <pc:sldMk cId="4100942627" sldId="299"/>
        </pc:sldMkLst>
        <pc:spChg chg="mod">
          <ac:chgData name="Hamza" userId="ef601d6e0cb7f7c8" providerId="LiveId" clId="{0EBE4140-E935-4ACA-AF11-44751013B8DE}" dt="2022-11-04T22:46:22.831" v="1364"/>
          <ac:spMkLst>
            <pc:docMk/>
            <pc:sldMk cId="4100942627" sldId="299"/>
            <ac:spMk id="2" creationId="{1ADD0B94-297F-F15C-A35E-B6C3785F58A7}"/>
          </ac:spMkLst>
        </pc:spChg>
        <pc:spChg chg="mod">
          <ac:chgData name="Hamza" userId="ef601d6e0cb7f7c8" providerId="LiveId" clId="{0EBE4140-E935-4ACA-AF11-44751013B8DE}" dt="2022-11-07T19:35:59.418" v="2561" actId="20577"/>
          <ac:spMkLst>
            <pc:docMk/>
            <pc:sldMk cId="4100942627" sldId="299"/>
            <ac:spMk id="3" creationId="{BECF3D68-DE81-21E7-2918-E9DA8AAC5C99}"/>
          </ac:spMkLst>
        </pc:spChg>
      </pc:sldChg>
      <pc:sldChg chg="modSp new mod">
        <pc:chgData name="Hamza" userId="ef601d6e0cb7f7c8" providerId="LiveId" clId="{0EBE4140-E935-4ACA-AF11-44751013B8DE}" dt="2022-11-06T11:27:24.067" v="1575" actId="20577"/>
        <pc:sldMkLst>
          <pc:docMk/>
          <pc:sldMk cId="1041202918" sldId="300"/>
        </pc:sldMkLst>
        <pc:spChg chg="mod">
          <ac:chgData name="Hamza" userId="ef601d6e0cb7f7c8" providerId="LiveId" clId="{0EBE4140-E935-4ACA-AF11-44751013B8DE}" dt="2022-11-04T23:28:58.418" v="1385" actId="20577"/>
          <ac:spMkLst>
            <pc:docMk/>
            <pc:sldMk cId="1041202918" sldId="300"/>
            <ac:spMk id="2" creationId="{DB77DC9D-A817-7234-EEF5-20FCCCAE23A2}"/>
          </ac:spMkLst>
        </pc:spChg>
        <pc:spChg chg="mod">
          <ac:chgData name="Hamza" userId="ef601d6e0cb7f7c8" providerId="LiveId" clId="{0EBE4140-E935-4ACA-AF11-44751013B8DE}" dt="2022-11-06T11:27:24.067" v="1575" actId="20577"/>
          <ac:spMkLst>
            <pc:docMk/>
            <pc:sldMk cId="1041202918" sldId="300"/>
            <ac:spMk id="3" creationId="{2028C7D5-9D62-9AC6-118B-40522F7284E6}"/>
          </ac:spMkLst>
        </pc:spChg>
      </pc:sldChg>
      <pc:sldChg chg="addSp delSp modSp new mod">
        <pc:chgData name="Hamza" userId="ef601d6e0cb7f7c8" providerId="LiveId" clId="{0EBE4140-E935-4ACA-AF11-44751013B8DE}" dt="2022-11-14T23:05:47.241" v="2766" actId="20577"/>
        <pc:sldMkLst>
          <pc:docMk/>
          <pc:sldMk cId="2318311503" sldId="301"/>
        </pc:sldMkLst>
        <pc:spChg chg="mod">
          <ac:chgData name="Hamza" userId="ef601d6e0cb7f7c8" providerId="LiveId" clId="{0EBE4140-E935-4ACA-AF11-44751013B8DE}" dt="2022-11-06T19:26:08.267" v="1577"/>
          <ac:spMkLst>
            <pc:docMk/>
            <pc:sldMk cId="2318311503" sldId="301"/>
            <ac:spMk id="2" creationId="{6D4FD14C-B965-7D00-F020-7D2A80792DA7}"/>
          </ac:spMkLst>
        </pc:spChg>
        <pc:spChg chg="mod">
          <ac:chgData name="Hamza" userId="ef601d6e0cb7f7c8" providerId="LiveId" clId="{0EBE4140-E935-4ACA-AF11-44751013B8DE}" dt="2022-11-14T23:05:47.241" v="2766" actId="20577"/>
          <ac:spMkLst>
            <pc:docMk/>
            <pc:sldMk cId="2318311503" sldId="301"/>
            <ac:spMk id="3" creationId="{96AD6646-507F-EDA0-C954-3B5D516F31B8}"/>
          </ac:spMkLst>
        </pc:spChg>
        <pc:spChg chg="add del">
          <ac:chgData name="Hamza" userId="ef601d6e0cb7f7c8" providerId="LiveId" clId="{0EBE4140-E935-4ACA-AF11-44751013B8DE}" dt="2022-11-06T19:30:42.870" v="1830"/>
          <ac:spMkLst>
            <pc:docMk/>
            <pc:sldMk cId="2318311503" sldId="301"/>
            <ac:spMk id="4" creationId="{5AFE93F1-781C-1FF6-FA9A-7242FB98BB47}"/>
          </ac:spMkLst>
        </pc:spChg>
        <pc:picChg chg="add mod">
          <ac:chgData name="Hamza" userId="ef601d6e0cb7f7c8" providerId="LiveId" clId="{0EBE4140-E935-4ACA-AF11-44751013B8DE}" dt="2022-11-06T19:26:55.254" v="1614" actId="14100"/>
          <ac:picMkLst>
            <pc:docMk/>
            <pc:sldMk cId="2318311503" sldId="301"/>
            <ac:picMk id="1026" creationId="{BF919C73-4094-45EF-C80E-EF1496E372FC}"/>
          </ac:picMkLst>
        </pc:picChg>
      </pc:sldChg>
      <pc:sldChg chg="modSp new mod">
        <pc:chgData name="Hamza" userId="ef601d6e0cb7f7c8" providerId="LiveId" clId="{0EBE4140-E935-4ACA-AF11-44751013B8DE}" dt="2022-11-06T20:04:44.932" v="2090" actId="2711"/>
        <pc:sldMkLst>
          <pc:docMk/>
          <pc:sldMk cId="3310306383" sldId="302"/>
        </pc:sldMkLst>
        <pc:spChg chg="mod">
          <ac:chgData name="Hamza" userId="ef601d6e0cb7f7c8" providerId="LiveId" clId="{0EBE4140-E935-4ACA-AF11-44751013B8DE}" dt="2022-11-06T19:55:31.915" v="2084" actId="20577"/>
          <ac:spMkLst>
            <pc:docMk/>
            <pc:sldMk cId="3310306383" sldId="302"/>
            <ac:spMk id="2" creationId="{DD5E493E-A000-665C-FD37-18CF896C1AD0}"/>
          </ac:spMkLst>
        </pc:spChg>
        <pc:spChg chg="mod">
          <ac:chgData name="Hamza" userId="ef601d6e0cb7f7c8" providerId="LiveId" clId="{0EBE4140-E935-4ACA-AF11-44751013B8DE}" dt="2022-11-06T20:04:44.932" v="2090" actId="2711"/>
          <ac:spMkLst>
            <pc:docMk/>
            <pc:sldMk cId="3310306383" sldId="302"/>
            <ac:spMk id="3" creationId="{FE135609-A9E6-CD46-AFB3-AC52277FBE63}"/>
          </ac:spMkLst>
        </pc:spChg>
      </pc:sldChg>
      <pc:sldChg chg="modSp add mod">
        <pc:chgData name="Hamza" userId="ef601d6e0cb7f7c8" providerId="LiveId" clId="{0EBE4140-E935-4ACA-AF11-44751013B8DE}" dt="2022-11-14T23:28:31.220" v="2767" actId="20577"/>
        <pc:sldMkLst>
          <pc:docMk/>
          <pc:sldMk cId="3423569786" sldId="303"/>
        </pc:sldMkLst>
        <pc:spChg chg="mod">
          <ac:chgData name="Hamza" userId="ef601d6e0cb7f7c8" providerId="LiveId" clId="{0EBE4140-E935-4ACA-AF11-44751013B8DE}" dt="2022-11-14T23:28:31.220" v="2767" actId="20577"/>
          <ac:spMkLst>
            <pc:docMk/>
            <pc:sldMk cId="3423569786" sldId="303"/>
            <ac:spMk id="3" creationId="{FE135609-A9E6-CD46-AFB3-AC52277FBE63}"/>
          </ac:spMkLst>
        </pc:spChg>
      </pc:sldChg>
      <pc:sldChg chg="addSp modSp add mod">
        <pc:chgData name="Hamza" userId="ef601d6e0cb7f7c8" providerId="LiveId" clId="{0EBE4140-E935-4ACA-AF11-44751013B8DE}" dt="2022-11-06T21:28:30.800" v="2222" actId="207"/>
        <pc:sldMkLst>
          <pc:docMk/>
          <pc:sldMk cId="4293118781" sldId="304"/>
        </pc:sldMkLst>
        <pc:spChg chg="mod">
          <ac:chgData name="Hamza" userId="ef601d6e0cb7f7c8" providerId="LiveId" clId="{0EBE4140-E935-4ACA-AF11-44751013B8DE}" dt="2022-11-06T21:28:30.800" v="2222" actId="207"/>
          <ac:spMkLst>
            <pc:docMk/>
            <pc:sldMk cId="4293118781" sldId="304"/>
            <ac:spMk id="3" creationId="{FE135609-A9E6-CD46-AFB3-AC52277FBE63}"/>
          </ac:spMkLst>
        </pc:spChg>
        <pc:picChg chg="add mod">
          <ac:chgData name="Hamza" userId="ef601d6e0cb7f7c8" providerId="LiveId" clId="{0EBE4140-E935-4ACA-AF11-44751013B8DE}" dt="2022-11-06T21:28:15.393" v="2219" actId="1076"/>
          <ac:picMkLst>
            <pc:docMk/>
            <pc:sldMk cId="4293118781" sldId="304"/>
            <ac:picMk id="5" creationId="{DDD87260-ADEB-78E5-AD2C-95A125B607B4}"/>
          </ac:picMkLst>
        </pc:picChg>
      </pc:sldChg>
      <pc:sldChg chg="modSp new mod">
        <pc:chgData name="Hamza" userId="ef601d6e0cb7f7c8" providerId="LiveId" clId="{0EBE4140-E935-4ACA-AF11-44751013B8DE}" dt="2022-11-14T23:49:01.681" v="2769" actId="20577"/>
        <pc:sldMkLst>
          <pc:docMk/>
          <pc:sldMk cId="3843252694" sldId="305"/>
        </pc:sldMkLst>
        <pc:spChg chg="mod">
          <ac:chgData name="Hamza" userId="ef601d6e0cb7f7c8" providerId="LiveId" clId="{0EBE4140-E935-4ACA-AF11-44751013B8DE}" dt="2022-11-07T17:50:03.056" v="2370"/>
          <ac:spMkLst>
            <pc:docMk/>
            <pc:sldMk cId="3843252694" sldId="305"/>
            <ac:spMk id="2" creationId="{A6F1EBB3-1317-942B-1C9A-8B134DAC1B39}"/>
          </ac:spMkLst>
        </pc:spChg>
        <pc:spChg chg="mod">
          <ac:chgData name="Hamza" userId="ef601d6e0cb7f7c8" providerId="LiveId" clId="{0EBE4140-E935-4ACA-AF11-44751013B8DE}" dt="2022-11-14T23:49:01.681" v="2769" actId="20577"/>
          <ac:spMkLst>
            <pc:docMk/>
            <pc:sldMk cId="3843252694" sldId="305"/>
            <ac:spMk id="3" creationId="{C8C92C5F-E969-02B9-2713-42AA2C77CD39}"/>
          </ac:spMkLst>
        </pc:spChg>
      </pc:sldChg>
      <pc:sldChg chg="modSp add mod">
        <pc:chgData name="Hamza" userId="ef601d6e0cb7f7c8" providerId="LiveId" clId="{0EBE4140-E935-4ACA-AF11-44751013B8DE}" dt="2022-11-07T18:05:28.834" v="2511" actId="20577"/>
        <pc:sldMkLst>
          <pc:docMk/>
          <pc:sldMk cId="1496597957" sldId="306"/>
        </pc:sldMkLst>
        <pc:spChg chg="mod">
          <ac:chgData name="Hamza" userId="ef601d6e0cb7f7c8" providerId="LiveId" clId="{0EBE4140-E935-4ACA-AF11-44751013B8DE}" dt="2022-11-07T17:52:36.245" v="2437" actId="313"/>
          <ac:spMkLst>
            <pc:docMk/>
            <pc:sldMk cId="1496597957" sldId="306"/>
            <ac:spMk id="2" creationId="{A6F1EBB3-1317-942B-1C9A-8B134DAC1B39}"/>
          </ac:spMkLst>
        </pc:spChg>
        <pc:spChg chg="mod">
          <ac:chgData name="Hamza" userId="ef601d6e0cb7f7c8" providerId="LiveId" clId="{0EBE4140-E935-4ACA-AF11-44751013B8DE}" dt="2022-11-07T18:05:28.834" v="2511" actId="20577"/>
          <ac:spMkLst>
            <pc:docMk/>
            <pc:sldMk cId="1496597957" sldId="306"/>
            <ac:spMk id="3" creationId="{C8C92C5F-E969-02B9-2713-42AA2C77CD39}"/>
          </ac:spMkLst>
        </pc:spChg>
      </pc:sldChg>
      <pc:sldChg chg="addSp delSp modSp new mod">
        <pc:chgData name="Hamza" userId="ef601d6e0cb7f7c8" providerId="LiveId" clId="{0EBE4140-E935-4ACA-AF11-44751013B8DE}" dt="2022-11-08T16:43:54.016" v="2651" actId="122"/>
        <pc:sldMkLst>
          <pc:docMk/>
          <pc:sldMk cId="3793069071" sldId="307"/>
        </pc:sldMkLst>
        <pc:spChg chg="mod">
          <ac:chgData name="Hamza" userId="ef601d6e0cb7f7c8" providerId="LiveId" clId="{0EBE4140-E935-4ACA-AF11-44751013B8DE}" dt="2022-11-07T19:35:37.234" v="2553" actId="20577"/>
          <ac:spMkLst>
            <pc:docMk/>
            <pc:sldMk cId="3793069071" sldId="307"/>
            <ac:spMk id="2" creationId="{164DEC76-FA92-E0E7-D68E-727C7932C8DC}"/>
          </ac:spMkLst>
        </pc:spChg>
        <pc:spChg chg="mod">
          <ac:chgData name="Hamza" userId="ef601d6e0cb7f7c8" providerId="LiveId" clId="{0EBE4140-E935-4ACA-AF11-44751013B8DE}" dt="2022-11-08T16:43:54.016" v="2651" actId="122"/>
          <ac:spMkLst>
            <pc:docMk/>
            <pc:sldMk cId="3793069071" sldId="307"/>
            <ac:spMk id="3" creationId="{F6DE2F64-418A-49A2-6D76-60090F64D8B8}"/>
          </ac:spMkLst>
        </pc:spChg>
        <pc:spChg chg="add del">
          <ac:chgData name="Hamza" userId="ef601d6e0cb7f7c8" providerId="LiveId" clId="{0EBE4140-E935-4ACA-AF11-44751013B8DE}" dt="2022-11-07T19:56:03.119" v="2588"/>
          <ac:spMkLst>
            <pc:docMk/>
            <pc:sldMk cId="3793069071" sldId="307"/>
            <ac:spMk id="4" creationId="{55B95E5E-DF8F-356F-9739-34C194FC685C}"/>
          </ac:spMkLst>
        </pc:spChg>
      </pc:sldChg>
      <pc:sldChg chg="addSp delSp modSp new mod">
        <pc:chgData name="Hamza" userId="ef601d6e0cb7f7c8" providerId="LiveId" clId="{0EBE4140-E935-4ACA-AF11-44751013B8DE}" dt="2022-11-08T17:00:33.913" v="2707" actId="20577"/>
        <pc:sldMkLst>
          <pc:docMk/>
          <pc:sldMk cId="690600653" sldId="308"/>
        </pc:sldMkLst>
        <pc:spChg chg="mod">
          <ac:chgData name="Hamza" userId="ef601d6e0cb7f7c8" providerId="LiveId" clId="{0EBE4140-E935-4ACA-AF11-44751013B8DE}" dt="2022-11-08T16:49:16.847" v="2666" actId="20577"/>
          <ac:spMkLst>
            <pc:docMk/>
            <pc:sldMk cId="690600653" sldId="308"/>
            <ac:spMk id="2" creationId="{315DAC08-F023-3AD4-1F89-FCE83B4D5628}"/>
          </ac:spMkLst>
        </pc:spChg>
        <pc:spChg chg="mod">
          <ac:chgData name="Hamza" userId="ef601d6e0cb7f7c8" providerId="LiveId" clId="{0EBE4140-E935-4ACA-AF11-44751013B8DE}" dt="2022-11-08T17:00:33.913" v="2707" actId="20577"/>
          <ac:spMkLst>
            <pc:docMk/>
            <pc:sldMk cId="690600653" sldId="308"/>
            <ac:spMk id="3" creationId="{058EBB9B-A179-EF80-A7E6-EA780646A7AA}"/>
          </ac:spMkLst>
        </pc:spChg>
        <pc:spChg chg="add del">
          <ac:chgData name="Hamza" userId="ef601d6e0cb7f7c8" providerId="LiveId" clId="{0EBE4140-E935-4ACA-AF11-44751013B8DE}" dt="2022-11-08T16:57:10.383" v="2681"/>
          <ac:spMkLst>
            <pc:docMk/>
            <pc:sldMk cId="690600653" sldId="308"/>
            <ac:spMk id="4" creationId="{F6043928-6A9D-8F16-CDF7-85B22BBEA32D}"/>
          </ac:spMkLst>
        </pc:spChg>
      </pc:sldChg>
      <pc:sldChg chg="modSp new mod">
        <pc:chgData name="Hamza" userId="ef601d6e0cb7f7c8" providerId="LiveId" clId="{0EBE4140-E935-4ACA-AF11-44751013B8DE}" dt="2022-11-08T17:21:29.365" v="2757" actId="122"/>
        <pc:sldMkLst>
          <pc:docMk/>
          <pc:sldMk cId="3705703708" sldId="309"/>
        </pc:sldMkLst>
        <pc:spChg chg="mod">
          <ac:chgData name="Hamza" userId="ef601d6e0cb7f7c8" providerId="LiveId" clId="{0EBE4140-E935-4ACA-AF11-44751013B8DE}" dt="2022-11-08T17:15:11.378" v="2709"/>
          <ac:spMkLst>
            <pc:docMk/>
            <pc:sldMk cId="3705703708" sldId="309"/>
            <ac:spMk id="2" creationId="{324B2E2F-1057-8496-A1DB-470ADE46F668}"/>
          </ac:spMkLst>
        </pc:spChg>
        <pc:spChg chg="mod">
          <ac:chgData name="Hamza" userId="ef601d6e0cb7f7c8" providerId="LiveId" clId="{0EBE4140-E935-4ACA-AF11-44751013B8DE}" dt="2022-11-08T17:21:29.365" v="2757" actId="122"/>
          <ac:spMkLst>
            <pc:docMk/>
            <pc:sldMk cId="3705703708" sldId="309"/>
            <ac:spMk id="3" creationId="{E8D709F0-1040-A710-0A6F-F37701A5D6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E8185-A9CE-45A7-875D-F41456EEC750}" type="datetimeFigureOut">
              <a:rPr lang="fr-FR" smtClean="0"/>
              <a:t>17/10/2023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D132DC-40CB-4548-8A66-3422A1716EA5}" type="slidenum">
              <a:rPr lang="fr-FR" smtClean="0"/>
              <a:t>‹#›</a:t>
            </a:fld>
            <a:endParaRPr lang="fr-FR"/>
          </a:p>
        </p:txBody>
      </p:sp>
    </p:spTree>
    <p:extLst>
      <p:ext uri="{BB962C8B-B14F-4D97-AF65-F5344CB8AC3E}">
        <p14:creationId xmlns:p14="http://schemas.microsoft.com/office/powerpoint/2010/main" val="116701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82D132DC-40CB-4548-8A66-3422A1716EA5}" type="slidenum">
              <a:rPr lang="fr-FR" smtClean="0"/>
              <a:t>14</a:t>
            </a:fld>
            <a:endParaRPr lang="fr-FR"/>
          </a:p>
        </p:txBody>
      </p:sp>
    </p:spTree>
    <p:extLst>
      <p:ext uri="{BB962C8B-B14F-4D97-AF65-F5344CB8AC3E}">
        <p14:creationId xmlns:p14="http://schemas.microsoft.com/office/powerpoint/2010/main" val="191799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82D132DC-40CB-4548-8A66-3422A1716EA5}" type="slidenum">
              <a:rPr lang="fr-FR" smtClean="0"/>
              <a:t>46</a:t>
            </a:fld>
            <a:endParaRPr lang="fr-FR"/>
          </a:p>
        </p:txBody>
      </p:sp>
    </p:spTree>
    <p:extLst>
      <p:ext uri="{BB962C8B-B14F-4D97-AF65-F5344CB8AC3E}">
        <p14:creationId xmlns:p14="http://schemas.microsoft.com/office/powerpoint/2010/main" val="194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F674-403B-2522-9EFF-94C208845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1B497E75-F84A-E9DA-438E-96C11F1C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F18C4766-4178-BCB2-77C2-D6C0566169D7}"/>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D06FDF9F-F54B-34B2-B0A6-7D80FA8F1B7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B007C5A-F41E-FCEF-EA22-8861B3DB167E}"/>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37215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CD05-2130-6F65-A78C-29113190172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A29408F-4051-52C8-7519-84D8C5FEE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2E4B3BB-2305-E761-1014-50A72BFA693A}"/>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71EB3B7F-BC22-2D23-CE99-BB76F4B7998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BCDBC5A-D838-457C-5880-AE8F9EBAE854}"/>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21777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C469F-F681-8401-92F5-F15B2A3477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4155AF0-98E8-80F9-8504-54C90B691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2A6A294-9CE3-E2A0-204A-A86E68046FA2}"/>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28AF36ED-3FCB-53DC-7ECA-BD2CDDE2B0D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243DA9B-F073-9610-2BF6-47143CF9F488}"/>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37689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ECEE-DB53-0D7E-89C3-D13ED8F0671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2B0DA86-A0E2-EB7A-CBCA-5A9D2CFA8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9653D4B-AEDC-0E68-9F1E-F2082813CB56}"/>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6528C268-6C94-2FF8-0A8B-32A95B570A0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52C5B2D-CDF1-DB98-7DFE-7F18FF883208}"/>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00793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0690-48D2-F5BF-D77F-9048C0963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7236A84D-2AC1-FD95-D4D7-5C061DD84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A9753-FCC7-BE44-6D53-EFE7753F41AC}"/>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1EB18479-950F-AF1E-E880-9D1FEE6E248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097C47F-8D40-5FE0-0245-0FEAE2CDB355}"/>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648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14D7-96FD-F7FB-F545-EFB653BE92C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DFA1A98-4E18-E41E-7573-7F2A095B7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D38DBB96-793A-67FC-00D4-36D5060DBE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716D39DA-E747-84AC-06A1-252278D6C134}"/>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6" name="Footer Placeholder 5">
            <a:extLst>
              <a:ext uri="{FF2B5EF4-FFF2-40B4-BE49-F238E27FC236}">
                <a16:creationId xmlns:a16="http://schemas.microsoft.com/office/drawing/2014/main" id="{4C908159-982B-57A2-C5D0-1B6044822CE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0B9E4A9-80D4-5536-F3AC-65C5C6FC491A}"/>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334535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B2A0-5CF4-324B-995D-F5979766B989}"/>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3E0485D-9E8C-9DFE-8805-5A08A6318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D9AD1-45E7-2474-EBE7-2668FED933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640C3E3A-5B6A-F0C0-13A1-B5F58B0B2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8B810-B1DE-0B79-2864-7C5902F73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0AABE6A2-D6C2-09C6-9A46-EF3BEE55BAD4}"/>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8" name="Footer Placeholder 7">
            <a:extLst>
              <a:ext uri="{FF2B5EF4-FFF2-40B4-BE49-F238E27FC236}">
                <a16:creationId xmlns:a16="http://schemas.microsoft.com/office/drawing/2014/main" id="{BB83362A-5C89-BCA4-4698-F17B482FAA0B}"/>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F9E5A91-0D1B-1817-B65A-8D6A693F4C95}"/>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04160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B32F7-8FE9-1998-1E1E-B2A5F3BF479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D017DAEB-454C-77B8-D23E-08E2AD17A422}"/>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4" name="Footer Placeholder 3">
            <a:extLst>
              <a:ext uri="{FF2B5EF4-FFF2-40B4-BE49-F238E27FC236}">
                <a16:creationId xmlns:a16="http://schemas.microsoft.com/office/drawing/2014/main" id="{BE03EC53-1F78-CD02-7D98-1000A5D18CE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85013A1F-C40C-8CAA-B687-27474813A0CF}"/>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04465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989DC-29EA-303A-5A6D-F13CFD2AA50D}"/>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3" name="Footer Placeholder 2">
            <a:extLst>
              <a:ext uri="{FF2B5EF4-FFF2-40B4-BE49-F238E27FC236}">
                <a16:creationId xmlns:a16="http://schemas.microsoft.com/office/drawing/2014/main" id="{81A96C45-858E-192F-40CB-48F6448A239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A2348DBB-24EE-A091-6E03-F2F6FC5C4253}"/>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0408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7311-404E-9BE0-7E6D-13224B3A9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135A6-D1C6-B096-E03F-6A014DA00F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F9419AA4-7D32-F28B-3A9A-57D07B61E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7A904-54EB-8772-B9DF-E1E4461645BA}"/>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6" name="Footer Placeholder 5">
            <a:extLst>
              <a:ext uri="{FF2B5EF4-FFF2-40B4-BE49-F238E27FC236}">
                <a16:creationId xmlns:a16="http://schemas.microsoft.com/office/drawing/2014/main" id="{70366E43-89EB-9AB4-E638-BFB43EEA024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0AA3637-9232-B12A-6A66-5388F1F62BE8}"/>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15807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9DE4-FE0C-7C47-ECD9-35573041D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C7EFD614-52EC-2BB7-62CC-9D1E4C7B00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E62D733-9D79-0270-C7CB-FEED7B5BC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A1265-452F-711F-4710-E7C7BE466336}"/>
              </a:ext>
            </a:extLst>
          </p:cNvPr>
          <p:cNvSpPr>
            <a:spLocks noGrp="1"/>
          </p:cNvSpPr>
          <p:nvPr>
            <p:ph type="dt" sz="half" idx="10"/>
          </p:nvPr>
        </p:nvSpPr>
        <p:spPr/>
        <p:txBody>
          <a:bodyPr/>
          <a:lstStyle/>
          <a:p>
            <a:fld id="{50D75A68-E84D-418A-9126-A57C5B5F27BE}" type="datetimeFigureOut">
              <a:rPr lang="fr-FR" smtClean="0"/>
              <a:t>17/10/2023</a:t>
            </a:fld>
            <a:endParaRPr lang="fr-FR"/>
          </a:p>
        </p:txBody>
      </p:sp>
      <p:sp>
        <p:nvSpPr>
          <p:cNvPr id="6" name="Footer Placeholder 5">
            <a:extLst>
              <a:ext uri="{FF2B5EF4-FFF2-40B4-BE49-F238E27FC236}">
                <a16:creationId xmlns:a16="http://schemas.microsoft.com/office/drawing/2014/main" id="{EDF57958-E936-D084-9097-7887D1037E0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32F2325-0112-0ED8-AA31-BAEA405F35E1}"/>
              </a:ext>
            </a:extLst>
          </p:cNvPr>
          <p:cNvSpPr>
            <a:spLocks noGrp="1"/>
          </p:cNvSpPr>
          <p:nvPr>
            <p:ph type="sldNum" sz="quarter" idx="12"/>
          </p:nvPr>
        </p:nvSpPr>
        <p:spPr/>
        <p:txBody>
          <a:bodyPr/>
          <a:lstStyle/>
          <a:p>
            <a:fld id="{8713AD7A-131B-4461-AF25-EE4B6EB627F6}" type="slidenum">
              <a:rPr lang="fr-FR" smtClean="0"/>
              <a:t>‹#›</a:t>
            </a:fld>
            <a:endParaRPr lang="fr-FR"/>
          </a:p>
        </p:txBody>
      </p:sp>
    </p:spTree>
    <p:extLst>
      <p:ext uri="{BB962C8B-B14F-4D97-AF65-F5344CB8AC3E}">
        <p14:creationId xmlns:p14="http://schemas.microsoft.com/office/powerpoint/2010/main" val="388035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8C44B-7B0F-6FE2-7D9E-0C987285F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BB1836A-6905-05EC-03E7-035591D3A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0720106-5429-E55E-2F79-53F8AFD1F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75A68-E84D-418A-9126-A57C5B5F27BE}" type="datetimeFigureOut">
              <a:rPr lang="fr-FR" smtClean="0"/>
              <a:t>17/10/2023</a:t>
            </a:fld>
            <a:endParaRPr lang="fr-FR"/>
          </a:p>
        </p:txBody>
      </p:sp>
      <p:sp>
        <p:nvSpPr>
          <p:cNvPr id="5" name="Footer Placeholder 4">
            <a:extLst>
              <a:ext uri="{FF2B5EF4-FFF2-40B4-BE49-F238E27FC236}">
                <a16:creationId xmlns:a16="http://schemas.microsoft.com/office/drawing/2014/main" id="{5D71740A-43ED-3290-DFF3-9789BEC48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4CA20335-6FC2-43B2-3216-933E51B38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3AD7A-131B-4461-AF25-EE4B6EB627F6}" type="slidenum">
              <a:rPr lang="fr-FR" smtClean="0"/>
              <a:t>‹#›</a:t>
            </a:fld>
            <a:endParaRPr lang="fr-FR"/>
          </a:p>
        </p:txBody>
      </p:sp>
    </p:spTree>
    <p:extLst>
      <p:ext uri="{BB962C8B-B14F-4D97-AF65-F5344CB8AC3E}">
        <p14:creationId xmlns:p14="http://schemas.microsoft.com/office/powerpoint/2010/main" val="182788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cssref/css_units.asp"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st.github.com/DavidWells/18e73022e723037a50d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cssref/pr_list-style-type.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cssref/pr_list-style.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ss-tricks.com/best-way-implement-wrapper-cs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jigsaw.w3.org/css-validator/#validate_by_inpu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upport.apple.com/fr-ca/guide/safari-developer/welcome/mac" TargetMode="External"/><Relationship Id="rId2" Type="http://schemas.openxmlformats.org/officeDocument/2006/relationships/hyperlink" Target="https://developers.google.com/web/tools/chrome-devtools/css" TargetMode="External"/><Relationship Id="rId1" Type="http://schemas.openxmlformats.org/officeDocument/2006/relationships/slideLayout" Target="../slideLayouts/slideLayout2.xml"/><Relationship Id="rId5" Type="http://schemas.openxmlformats.org/officeDocument/2006/relationships/hyperlink" Target="https://docs.microsoft.com/en-us/microsoft-edge/devtools-guide/elements/styles" TargetMode="External"/><Relationship Id="rId4" Type="http://schemas.openxmlformats.org/officeDocument/2006/relationships/hyperlink" Target="https://developer.mozilla.org/en-US/docs/Tools/Page_Inspector/How_to/Examine_and_edit_CS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ss-tricks.com/a-complete-guide-to-css-media-quer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mozilla.org/fr/docs/Web/CSS/CSS_Flexible_Box_Layout/Basic_Concepts_of_Flexbox" TargetMode="External"/><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28A-1D64-404B-D282-136D6D8161CB}"/>
              </a:ext>
            </a:extLst>
          </p:cNvPr>
          <p:cNvSpPr>
            <a:spLocks noGrp="1"/>
          </p:cNvSpPr>
          <p:nvPr>
            <p:ph type="ctrTitle"/>
          </p:nvPr>
        </p:nvSpPr>
        <p:spPr/>
        <p:txBody>
          <a:bodyPr/>
          <a:lstStyle/>
          <a:p>
            <a:endParaRPr lang="fr-FR" dirty="0"/>
          </a:p>
        </p:txBody>
      </p:sp>
      <p:sp>
        <p:nvSpPr>
          <p:cNvPr id="3" name="Subtitle 2">
            <a:extLst>
              <a:ext uri="{FF2B5EF4-FFF2-40B4-BE49-F238E27FC236}">
                <a16:creationId xmlns:a16="http://schemas.microsoft.com/office/drawing/2014/main" id="{0F046EFA-8037-229C-CF1B-BEFFF035AF3E}"/>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60029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79D5-B068-64CD-CFDD-A90901161047}"/>
              </a:ext>
            </a:extLst>
          </p:cNvPr>
          <p:cNvSpPr>
            <a:spLocks noGrp="1"/>
          </p:cNvSpPr>
          <p:nvPr>
            <p:ph type="title"/>
          </p:nvPr>
        </p:nvSpPr>
        <p:spPr/>
        <p:txBody>
          <a:bodyPr/>
          <a:lstStyle/>
          <a:p>
            <a:r>
              <a:rPr lang="fr-FR" dirty="0"/>
              <a:t>Taille, marge et espacement</a:t>
            </a:r>
          </a:p>
        </p:txBody>
      </p:sp>
      <p:sp>
        <p:nvSpPr>
          <p:cNvPr id="3" name="Content Placeholder 2">
            <a:extLst>
              <a:ext uri="{FF2B5EF4-FFF2-40B4-BE49-F238E27FC236}">
                <a16:creationId xmlns:a16="http://schemas.microsoft.com/office/drawing/2014/main" id="{EC10CB7C-997D-38E8-B0E5-AF199CFBF2BA}"/>
              </a:ext>
            </a:extLst>
          </p:cNvPr>
          <p:cNvSpPr>
            <a:spLocks noGrp="1"/>
          </p:cNvSpPr>
          <p:nvPr>
            <p:ph idx="1"/>
          </p:nvPr>
        </p:nvSpPr>
        <p:spPr>
          <a:xfrm>
            <a:off x="838200" y="1825625"/>
            <a:ext cx="6430347" cy="4351338"/>
          </a:xfrm>
        </p:spPr>
        <p:txBody>
          <a:bodyPr>
            <a:normAutofit/>
          </a:bodyPr>
          <a:lstStyle/>
          <a:p>
            <a:pPr marL="0" indent="0" algn="l" fontAlgn="base">
              <a:buNone/>
            </a:pPr>
            <a:r>
              <a:rPr lang="fr-FR" sz="1700" b="1" dirty="0">
                <a:solidFill>
                  <a:srgbClr val="222222"/>
                </a:solidFill>
                <a:latin typeface="+mj-lt"/>
              </a:rPr>
              <a:t>Système de boîtes</a:t>
            </a:r>
          </a:p>
          <a:p>
            <a:pPr algn="l" fontAlgn="base"/>
            <a:r>
              <a:rPr lang="fr-FR" sz="1700" dirty="0">
                <a:solidFill>
                  <a:srgbClr val="222222"/>
                </a:solidFill>
                <a:latin typeface="+mj-lt"/>
              </a:rPr>
              <a:t>Tous les éléments d'une page HTML sont essentiellement une boîte. À son plus simple, cette boîte à seulement une largeur et une hauteur qui sont très souvent définie par ce que contient la balise et par son type d'affichage. Toutefois, il est possible d'ajouter des marges, des bordures et de l'espacement dans cette boîte </a:t>
            </a:r>
          </a:p>
          <a:p>
            <a:r>
              <a:rPr lang="fr-FR" sz="1700" b="1" dirty="0">
                <a:solidFill>
                  <a:srgbClr val="222222"/>
                </a:solidFill>
                <a:latin typeface="+mj-lt"/>
              </a:rPr>
              <a:t>Bordure:</a:t>
            </a:r>
            <a:r>
              <a:rPr lang="fr-FR" sz="1700" dirty="0">
                <a:solidFill>
                  <a:srgbClr val="222222"/>
                </a:solidFill>
                <a:latin typeface="+mj-lt"/>
              </a:rPr>
              <a:t> C'est la bordure de l'élément HTML. Par défaut, le navigateur n'en mets tout simplement pas, mais on peut l'activer avec du CSS.</a:t>
            </a:r>
          </a:p>
          <a:p>
            <a:r>
              <a:rPr lang="fr-FR" sz="1700" b="1" dirty="0" err="1">
                <a:solidFill>
                  <a:srgbClr val="222222"/>
                </a:solidFill>
                <a:latin typeface="+mj-lt"/>
              </a:rPr>
              <a:t>Padding</a:t>
            </a:r>
            <a:r>
              <a:rPr lang="fr-FR" sz="1700" b="1" dirty="0">
                <a:solidFill>
                  <a:srgbClr val="222222"/>
                </a:solidFill>
                <a:latin typeface="+mj-lt"/>
              </a:rPr>
              <a:t>:</a:t>
            </a:r>
            <a:r>
              <a:rPr lang="fr-FR" sz="1700" dirty="0">
                <a:solidFill>
                  <a:srgbClr val="222222"/>
                </a:solidFill>
                <a:latin typeface="+mj-lt"/>
              </a:rPr>
              <a:t> C'est l'espacement entre le contenu de la boîte et sa bordure. La majorité des éléments en HTML n'ont pas de </a:t>
            </a:r>
            <a:r>
              <a:rPr lang="fr-FR" sz="1700" dirty="0" err="1">
                <a:solidFill>
                  <a:srgbClr val="222222"/>
                </a:solidFill>
                <a:latin typeface="+mj-lt"/>
              </a:rPr>
              <a:t>padding</a:t>
            </a:r>
            <a:r>
              <a:rPr lang="fr-FR" sz="1700" dirty="0">
                <a:solidFill>
                  <a:srgbClr val="222222"/>
                </a:solidFill>
                <a:latin typeface="+mj-lt"/>
              </a:rPr>
              <a:t> par défaut. Il est toutefois possible d'en ajouter avec du CSS.</a:t>
            </a:r>
          </a:p>
          <a:p>
            <a:r>
              <a:rPr lang="fr-FR" sz="1700" b="1" dirty="0" err="1">
                <a:solidFill>
                  <a:srgbClr val="222222"/>
                </a:solidFill>
                <a:latin typeface="+mj-lt"/>
              </a:rPr>
              <a:t>Margin</a:t>
            </a:r>
            <a:r>
              <a:rPr lang="fr-FR" sz="1700" b="1" dirty="0">
                <a:solidFill>
                  <a:srgbClr val="222222"/>
                </a:solidFill>
                <a:latin typeface="+mj-lt"/>
              </a:rPr>
              <a:t>:</a:t>
            </a:r>
            <a:r>
              <a:rPr lang="fr-FR" sz="1700" dirty="0">
                <a:solidFill>
                  <a:srgbClr val="222222"/>
                </a:solidFill>
                <a:latin typeface="+mj-lt"/>
              </a:rPr>
              <a:t> C'est l'espacement entre la bordure de la boîte et les autres éléments de la page Web. Certains éléments HTML ont un </a:t>
            </a:r>
            <a:r>
              <a:rPr lang="fr-FR" sz="1700" dirty="0" err="1">
                <a:solidFill>
                  <a:srgbClr val="222222"/>
                </a:solidFill>
                <a:latin typeface="+mj-lt"/>
              </a:rPr>
              <a:t>margin</a:t>
            </a:r>
            <a:r>
              <a:rPr lang="fr-FR" sz="1700" dirty="0">
                <a:solidFill>
                  <a:srgbClr val="222222"/>
                </a:solidFill>
                <a:latin typeface="+mj-lt"/>
              </a:rPr>
              <a:t> par défaut, comme les &lt;h?&gt; ou la balise &lt;body&gt;. Il est toutefois possible d'en ajouter ou de le modifier avec du CSS.</a:t>
            </a:r>
          </a:p>
        </p:txBody>
      </p:sp>
      <p:pic>
        <p:nvPicPr>
          <p:cNvPr id="7" name="Picture 6">
            <a:extLst>
              <a:ext uri="{FF2B5EF4-FFF2-40B4-BE49-F238E27FC236}">
                <a16:creationId xmlns:a16="http://schemas.microsoft.com/office/drawing/2014/main" id="{37103555-7082-B7A8-FEB5-26D4D8D0BF04}"/>
              </a:ext>
            </a:extLst>
          </p:cNvPr>
          <p:cNvPicPr>
            <a:picLocks noChangeAspect="1"/>
          </p:cNvPicPr>
          <p:nvPr/>
        </p:nvPicPr>
        <p:blipFill>
          <a:blip r:embed="rId2"/>
          <a:stretch>
            <a:fillRect/>
          </a:stretch>
        </p:blipFill>
        <p:spPr>
          <a:xfrm>
            <a:off x="7268547" y="2964527"/>
            <a:ext cx="4474466" cy="2073533"/>
          </a:xfrm>
          <a:prstGeom prst="rect">
            <a:avLst/>
          </a:prstGeom>
        </p:spPr>
      </p:pic>
    </p:spTree>
    <p:extLst>
      <p:ext uri="{BB962C8B-B14F-4D97-AF65-F5344CB8AC3E}">
        <p14:creationId xmlns:p14="http://schemas.microsoft.com/office/powerpoint/2010/main" val="228061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DDBB-8105-2F16-375F-CE2AB0C522D8}"/>
              </a:ext>
            </a:extLst>
          </p:cNvPr>
          <p:cNvSpPr>
            <a:spLocks noGrp="1"/>
          </p:cNvSpPr>
          <p:nvPr>
            <p:ph type="title"/>
          </p:nvPr>
        </p:nvSpPr>
        <p:spPr/>
        <p:txBody>
          <a:bodyPr/>
          <a:lstStyle/>
          <a:p>
            <a:r>
              <a:rPr lang="fr-FR" dirty="0"/>
              <a:t>Taille, marge et espacement</a:t>
            </a:r>
          </a:p>
        </p:txBody>
      </p:sp>
      <p:sp>
        <p:nvSpPr>
          <p:cNvPr id="3" name="Content Placeholder 2">
            <a:extLst>
              <a:ext uri="{FF2B5EF4-FFF2-40B4-BE49-F238E27FC236}">
                <a16:creationId xmlns:a16="http://schemas.microsoft.com/office/drawing/2014/main" id="{56D2AE29-9C30-AF61-D510-9755D6BD41E9}"/>
              </a:ext>
            </a:extLst>
          </p:cNvPr>
          <p:cNvSpPr>
            <a:spLocks noGrp="1"/>
          </p:cNvSpPr>
          <p:nvPr>
            <p:ph idx="1"/>
          </p:nvPr>
        </p:nvSpPr>
        <p:spPr>
          <a:xfrm>
            <a:off x="838201" y="1825625"/>
            <a:ext cx="6103524" cy="4351338"/>
          </a:xfrm>
        </p:spPr>
        <p:txBody>
          <a:bodyPr>
            <a:normAutofit lnSpcReduction="10000"/>
          </a:bodyPr>
          <a:lstStyle/>
          <a:p>
            <a:pPr marL="0" indent="0" fontAlgn="base">
              <a:buNone/>
            </a:pPr>
            <a:r>
              <a:rPr lang="fr-FR" sz="1700" b="1" dirty="0">
                <a:solidFill>
                  <a:srgbClr val="222222"/>
                </a:solidFill>
                <a:latin typeface="+mj-lt"/>
              </a:rPr>
              <a:t>Taille</a:t>
            </a:r>
          </a:p>
          <a:p>
            <a:pPr algn="l" fontAlgn="base"/>
            <a:r>
              <a:rPr lang="fr-FR" sz="1700" dirty="0">
                <a:solidFill>
                  <a:srgbClr val="222222"/>
                </a:solidFill>
                <a:latin typeface="+mj-lt"/>
              </a:rPr>
              <a:t>Pour modifier la taille d'un élément, vous pouvez utiliser les propriétés CSS </a:t>
            </a:r>
            <a:r>
              <a:rPr lang="fr-FR" sz="1700" b="1" dirty="0" err="1">
                <a:solidFill>
                  <a:srgbClr val="FF0000"/>
                </a:solidFill>
                <a:latin typeface="+mj-lt"/>
              </a:rPr>
              <a:t>width</a:t>
            </a:r>
            <a:r>
              <a:rPr lang="fr-FR" sz="1700" dirty="0">
                <a:solidFill>
                  <a:srgbClr val="222222"/>
                </a:solidFill>
                <a:latin typeface="+mj-lt"/>
              </a:rPr>
              <a:t> et </a:t>
            </a:r>
            <a:r>
              <a:rPr lang="fr-FR" sz="1700" b="1" dirty="0" err="1">
                <a:solidFill>
                  <a:srgbClr val="FF0000"/>
                </a:solidFill>
                <a:latin typeface="+mj-lt"/>
              </a:rPr>
              <a:t>height</a:t>
            </a:r>
            <a:r>
              <a:rPr lang="fr-FR" sz="1700" dirty="0">
                <a:solidFill>
                  <a:srgbClr val="222222"/>
                </a:solidFill>
                <a:latin typeface="+mj-lt"/>
              </a:rPr>
              <a:t> qui modifient respectivement la largeur et la hauteur du contenu de la boîte.</a:t>
            </a:r>
          </a:p>
          <a:p>
            <a:pPr algn="l" fontAlgn="base"/>
            <a:r>
              <a:rPr lang="fr-FR" sz="1700" dirty="0">
                <a:solidFill>
                  <a:srgbClr val="222222"/>
                </a:solidFill>
                <a:latin typeface="+mj-lt"/>
              </a:rPr>
              <a:t>Il est important de spécifier une unité de mesure quand nous donnons une largeur ou une hauteur. Dans l'exemple, nous utilisons le </a:t>
            </a:r>
            <a:r>
              <a:rPr lang="fr-FR" sz="1700" b="1" dirty="0">
                <a:solidFill>
                  <a:srgbClr val="FF0000"/>
                </a:solidFill>
                <a:latin typeface="+mj-lt"/>
              </a:rPr>
              <a:t>%</a:t>
            </a:r>
            <a:r>
              <a:rPr lang="fr-FR" sz="1700" dirty="0">
                <a:solidFill>
                  <a:srgbClr val="222222"/>
                </a:solidFill>
                <a:latin typeface="+mj-lt"/>
              </a:rPr>
              <a:t> pour représenter un pourcentage de la largeur du parent et le </a:t>
            </a:r>
            <a:r>
              <a:rPr lang="fr-FR" sz="1700" b="1" dirty="0">
                <a:solidFill>
                  <a:srgbClr val="FF0000"/>
                </a:solidFill>
                <a:latin typeface="+mj-lt"/>
              </a:rPr>
              <a:t>px</a:t>
            </a:r>
            <a:r>
              <a:rPr lang="fr-FR" sz="1700" dirty="0">
                <a:solidFill>
                  <a:srgbClr val="222222"/>
                </a:solidFill>
                <a:latin typeface="+mj-lt"/>
              </a:rPr>
              <a:t> pour représenter un nombre de pixel.</a:t>
            </a:r>
          </a:p>
          <a:p>
            <a:pPr marL="0" indent="0" algn="l" fontAlgn="base">
              <a:buNone/>
            </a:pPr>
            <a:endParaRPr lang="fr-FR" sz="1700" dirty="0">
              <a:solidFill>
                <a:srgbClr val="222222"/>
              </a:solidFill>
              <a:latin typeface="+mj-lt"/>
            </a:endParaRPr>
          </a:p>
          <a:p>
            <a:pPr marL="0" indent="0">
              <a:buNone/>
            </a:pPr>
            <a:r>
              <a:rPr lang="fr-FR" sz="1700" b="1" dirty="0">
                <a:solidFill>
                  <a:srgbClr val="222222"/>
                </a:solidFill>
                <a:latin typeface="+mj-lt"/>
              </a:rPr>
              <a:t>Taille maximum et minimum</a:t>
            </a:r>
          </a:p>
          <a:p>
            <a:r>
              <a:rPr lang="fr-FR" sz="1700" dirty="0">
                <a:solidFill>
                  <a:srgbClr val="222222"/>
                </a:solidFill>
                <a:latin typeface="+mj-lt"/>
              </a:rPr>
              <a:t>Si vous voulez avoir un meilleur contrôle sur la taille de vos éléments, spécialement lors du redimensionnement de votre navigateur, les propriétés </a:t>
            </a:r>
            <a:r>
              <a:rPr lang="fr-FR" sz="1700" b="1" dirty="0">
                <a:solidFill>
                  <a:srgbClr val="FF0000"/>
                </a:solidFill>
                <a:latin typeface="+mj-lt"/>
              </a:rPr>
              <a:t>min‑</a:t>
            </a:r>
            <a:r>
              <a:rPr lang="fr-FR" sz="1700" b="1" dirty="0" err="1">
                <a:solidFill>
                  <a:srgbClr val="FF0000"/>
                </a:solidFill>
                <a:latin typeface="+mj-lt"/>
              </a:rPr>
              <a:t>width</a:t>
            </a:r>
            <a:r>
              <a:rPr lang="fr-FR" sz="1700" dirty="0">
                <a:solidFill>
                  <a:srgbClr val="222222"/>
                </a:solidFill>
                <a:latin typeface="+mj-lt"/>
              </a:rPr>
              <a:t>, </a:t>
            </a:r>
            <a:r>
              <a:rPr lang="fr-FR" sz="1700" b="1" dirty="0">
                <a:solidFill>
                  <a:srgbClr val="FF0000"/>
                </a:solidFill>
                <a:latin typeface="+mj-lt"/>
              </a:rPr>
              <a:t>max‑</a:t>
            </a:r>
            <a:r>
              <a:rPr lang="fr-FR" sz="1700" b="1" dirty="0" err="1">
                <a:solidFill>
                  <a:srgbClr val="FF0000"/>
                </a:solidFill>
                <a:latin typeface="+mj-lt"/>
              </a:rPr>
              <a:t>width</a:t>
            </a:r>
            <a:r>
              <a:rPr lang="fr-FR" sz="1700" dirty="0">
                <a:solidFill>
                  <a:srgbClr val="222222"/>
                </a:solidFill>
                <a:latin typeface="+mj-lt"/>
              </a:rPr>
              <a:t>, </a:t>
            </a:r>
            <a:r>
              <a:rPr lang="fr-FR" sz="1700" b="1" dirty="0">
                <a:solidFill>
                  <a:srgbClr val="FF0000"/>
                </a:solidFill>
                <a:latin typeface="+mj-lt"/>
              </a:rPr>
              <a:t>min‑</a:t>
            </a:r>
            <a:r>
              <a:rPr lang="fr-FR" sz="1700" b="1" dirty="0" err="1">
                <a:solidFill>
                  <a:srgbClr val="FF0000"/>
                </a:solidFill>
                <a:latin typeface="+mj-lt"/>
              </a:rPr>
              <a:t>height</a:t>
            </a:r>
            <a:r>
              <a:rPr lang="fr-FR" sz="1700" b="1" dirty="0">
                <a:solidFill>
                  <a:srgbClr val="FF0000"/>
                </a:solidFill>
                <a:latin typeface="+mj-lt"/>
              </a:rPr>
              <a:t> </a:t>
            </a:r>
            <a:r>
              <a:rPr lang="fr-FR" sz="1700" dirty="0">
                <a:solidFill>
                  <a:srgbClr val="222222"/>
                </a:solidFill>
                <a:latin typeface="+mj-lt"/>
              </a:rPr>
              <a:t>et </a:t>
            </a:r>
            <a:r>
              <a:rPr lang="fr-FR" sz="1700" b="1" dirty="0">
                <a:solidFill>
                  <a:srgbClr val="FF0000"/>
                </a:solidFill>
                <a:latin typeface="+mj-lt"/>
              </a:rPr>
              <a:t>max‑</a:t>
            </a:r>
            <a:r>
              <a:rPr lang="fr-FR" sz="1700" b="1" dirty="0" err="1">
                <a:solidFill>
                  <a:srgbClr val="FF0000"/>
                </a:solidFill>
                <a:latin typeface="+mj-lt"/>
              </a:rPr>
              <a:t>height</a:t>
            </a:r>
            <a:r>
              <a:rPr lang="fr-FR" sz="1700" b="1" dirty="0">
                <a:solidFill>
                  <a:srgbClr val="FF0000"/>
                </a:solidFill>
                <a:latin typeface="+mj-lt"/>
              </a:rPr>
              <a:t> </a:t>
            </a:r>
            <a:r>
              <a:rPr lang="fr-FR" sz="1700" dirty="0">
                <a:solidFill>
                  <a:srgbClr val="222222"/>
                </a:solidFill>
                <a:latin typeface="+mj-lt"/>
              </a:rPr>
              <a:t>seront utiles. Ces propriétés permettent d'indiquer une valeur maximum ou minimum de taille pour des éléments de votre page Web.</a:t>
            </a:r>
          </a:p>
        </p:txBody>
      </p:sp>
      <p:pic>
        <p:nvPicPr>
          <p:cNvPr id="5" name="Picture 4">
            <a:extLst>
              <a:ext uri="{FF2B5EF4-FFF2-40B4-BE49-F238E27FC236}">
                <a16:creationId xmlns:a16="http://schemas.microsoft.com/office/drawing/2014/main" id="{98FCE0DA-ADCA-338A-CBBB-33B08951C50E}"/>
              </a:ext>
            </a:extLst>
          </p:cNvPr>
          <p:cNvPicPr>
            <a:picLocks noChangeAspect="1"/>
          </p:cNvPicPr>
          <p:nvPr/>
        </p:nvPicPr>
        <p:blipFill>
          <a:blip r:embed="rId2"/>
          <a:stretch>
            <a:fillRect/>
          </a:stretch>
        </p:blipFill>
        <p:spPr>
          <a:xfrm>
            <a:off x="6941725" y="1572095"/>
            <a:ext cx="4292334" cy="2546363"/>
          </a:xfrm>
          <a:prstGeom prst="rect">
            <a:avLst/>
          </a:prstGeom>
        </p:spPr>
      </p:pic>
      <p:pic>
        <p:nvPicPr>
          <p:cNvPr id="7" name="Picture 6">
            <a:extLst>
              <a:ext uri="{FF2B5EF4-FFF2-40B4-BE49-F238E27FC236}">
                <a16:creationId xmlns:a16="http://schemas.microsoft.com/office/drawing/2014/main" id="{F40B02AC-E8A6-07D6-D9A9-2F434F60FB25}"/>
              </a:ext>
            </a:extLst>
          </p:cNvPr>
          <p:cNvPicPr>
            <a:picLocks noChangeAspect="1"/>
          </p:cNvPicPr>
          <p:nvPr/>
        </p:nvPicPr>
        <p:blipFill>
          <a:blip r:embed="rId3"/>
          <a:stretch>
            <a:fillRect/>
          </a:stretch>
        </p:blipFill>
        <p:spPr>
          <a:xfrm>
            <a:off x="6941725" y="4346703"/>
            <a:ext cx="4292334" cy="2244144"/>
          </a:xfrm>
          <a:prstGeom prst="rect">
            <a:avLst/>
          </a:prstGeom>
        </p:spPr>
      </p:pic>
    </p:spTree>
    <p:extLst>
      <p:ext uri="{BB962C8B-B14F-4D97-AF65-F5344CB8AC3E}">
        <p14:creationId xmlns:p14="http://schemas.microsoft.com/office/powerpoint/2010/main" val="153948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1E02-E1CD-7961-A985-A14C05090B55}"/>
              </a:ext>
            </a:extLst>
          </p:cNvPr>
          <p:cNvSpPr>
            <a:spLocks noGrp="1"/>
          </p:cNvSpPr>
          <p:nvPr>
            <p:ph type="title"/>
          </p:nvPr>
        </p:nvSpPr>
        <p:spPr/>
        <p:txBody>
          <a:bodyPr/>
          <a:lstStyle/>
          <a:p>
            <a:r>
              <a:rPr lang="fr-FR" dirty="0"/>
              <a:t>Taille, marge et espacement</a:t>
            </a:r>
          </a:p>
        </p:txBody>
      </p:sp>
      <p:sp>
        <p:nvSpPr>
          <p:cNvPr id="3" name="Content Placeholder 2">
            <a:extLst>
              <a:ext uri="{FF2B5EF4-FFF2-40B4-BE49-F238E27FC236}">
                <a16:creationId xmlns:a16="http://schemas.microsoft.com/office/drawing/2014/main" id="{BD140B00-340C-18F7-56AD-BCFF41221D04}"/>
              </a:ext>
            </a:extLst>
          </p:cNvPr>
          <p:cNvSpPr>
            <a:spLocks noGrp="1"/>
          </p:cNvSpPr>
          <p:nvPr>
            <p:ph idx="1"/>
          </p:nvPr>
        </p:nvSpPr>
        <p:spPr>
          <a:xfrm>
            <a:off x="838200" y="1825625"/>
            <a:ext cx="3516704" cy="4351338"/>
          </a:xfrm>
        </p:spPr>
        <p:txBody>
          <a:bodyPr>
            <a:normAutofit fontScale="92500" lnSpcReduction="10000"/>
          </a:bodyPr>
          <a:lstStyle/>
          <a:p>
            <a:pPr marL="0" indent="0">
              <a:buNone/>
            </a:pPr>
            <a:r>
              <a:rPr lang="fr-FR" sz="2400" b="1" dirty="0" err="1">
                <a:solidFill>
                  <a:srgbClr val="222222"/>
                </a:solidFill>
                <a:latin typeface="+mj-lt"/>
              </a:rPr>
              <a:t>Padding</a:t>
            </a:r>
            <a:endParaRPr lang="fr-FR" sz="2400" b="1" dirty="0">
              <a:solidFill>
                <a:srgbClr val="222222"/>
              </a:solidFill>
              <a:latin typeface="+mj-lt"/>
            </a:endParaRPr>
          </a:p>
          <a:p>
            <a:r>
              <a:rPr lang="fr-FR" sz="2400" dirty="0">
                <a:solidFill>
                  <a:srgbClr val="222222"/>
                </a:solidFill>
                <a:latin typeface="+mj-lt"/>
              </a:rPr>
              <a:t>Pour modifier le </a:t>
            </a:r>
            <a:r>
              <a:rPr lang="fr-FR" sz="2400" dirty="0" err="1">
                <a:solidFill>
                  <a:srgbClr val="222222"/>
                </a:solidFill>
                <a:latin typeface="+mj-lt"/>
              </a:rPr>
              <a:t>padding</a:t>
            </a:r>
            <a:r>
              <a:rPr lang="fr-FR" sz="2400" dirty="0">
                <a:solidFill>
                  <a:srgbClr val="222222"/>
                </a:solidFill>
                <a:latin typeface="+mj-lt"/>
              </a:rPr>
              <a:t> d'un élément HTML, nous utiliserons les propriétés CSS </a:t>
            </a:r>
            <a:r>
              <a:rPr lang="fr-FR" sz="2400" dirty="0" err="1">
                <a:solidFill>
                  <a:srgbClr val="222222"/>
                </a:solidFill>
                <a:latin typeface="+mj-lt"/>
              </a:rPr>
              <a:t>padding</a:t>
            </a:r>
            <a:r>
              <a:rPr lang="fr-FR" sz="2400" dirty="0">
                <a:solidFill>
                  <a:srgbClr val="222222"/>
                </a:solidFill>
                <a:latin typeface="+mj-lt"/>
              </a:rPr>
              <a:t>, </a:t>
            </a:r>
            <a:r>
              <a:rPr lang="fr-FR" sz="2400" dirty="0" err="1">
                <a:solidFill>
                  <a:srgbClr val="222222"/>
                </a:solidFill>
                <a:latin typeface="+mj-lt"/>
              </a:rPr>
              <a:t>padding</a:t>
            </a:r>
            <a:r>
              <a:rPr lang="fr-FR" sz="2400" dirty="0">
                <a:solidFill>
                  <a:srgbClr val="222222"/>
                </a:solidFill>
                <a:latin typeface="+mj-lt"/>
              </a:rPr>
              <a:t>‑top, </a:t>
            </a:r>
            <a:r>
              <a:rPr lang="fr-FR" sz="2400" dirty="0" err="1">
                <a:solidFill>
                  <a:srgbClr val="222222"/>
                </a:solidFill>
                <a:latin typeface="+mj-lt"/>
              </a:rPr>
              <a:t>padding</a:t>
            </a:r>
            <a:r>
              <a:rPr lang="fr-FR" sz="2400" dirty="0">
                <a:solidFill>
                  <a:srgbClr val="222222"/>
                </a:solidFill>
                <a:latin typeface="+mj-lt"/>
              </a:rPr>
              <a:t>‑right, </a:t>
            </a:r>
            <a:r>
              <a:rPr lang="fr-FR" sz="2400" dirty="0" err="1">
                <a:solidFill>
                  <a:srgbClr val="222222"/>
                </a:solidFill>
                <a:latin typeface="+mj-lt"/>
              </a:rPr>
              <a:t>padding‑bottom</a:t>
            </a:r>
            <a:r>
              <a:rPr lang="fr-FR" sz="2400" dirty="0">
                <a:solidFill>
                  <a:srgbClr val="222222"/>
                </a:solidFill>
                <a:latin typeface="+mj-lt"/>
              </a:rPr>
              <a:t> et </a:t>
            </a:r>
            <a:r>
              <a:rPr lang="fr-FR" sz="2400" dirty="0" err="1">
                <a:solidFill>
                  <a:srgbClr val="222222"/>
                </a:solidFill>
                <a:latin typeface="+mj-lt"/>
              </a:rPr>
              <a:t>padding‑left</a:t>
            </a:r>
            <a:r>
              <a:rPr lang="fr-FR" sz="2400" dirty="0">
                <a:solidFill>
                  <a:srgbClr val="222222"/>
                </a:solidFill>
                <a:latin typeface="+mj-lt"/>
              </a:rPr>
              <a:t>. La première propriété permet de modifier le </a:t>
            </a:r>
            <a:r>
              <a:rPr lang="fr-FR" sz="2400" dirty="0" err="1">
                <a:solidFill>
                  <a:srgbClr val="222222"/>
                </a:solidFill>
                <a:latin typeface="+mj-lt"/>
              </a:rPr>
              <a:t>padding</a:t>
            </a:r>
            <a:r>
              <a:rPr lang="fr-FR" sz="2400" dirty="0">
                <a:solidFill>
                  <a:srgbClr val="222222"/>
                </a:solidFill>
                <a:latin typeface="+mj-lt"/>
              </a:rPr>
              <a:t> de tous les côtés ou d'un seul côté spécifique alors que les 4 autres propriétés vont uniquement modifier le </a:t>
            </a:r>
            <a:r>
              <a:rPr lang="fr-FR" sz="2400" dirty="0" err="1">
                <a:solidFill>
                  <a:srgbClr val="222222"/>
                </a:solidFill>
                <a:latin typeface="+mj-lt"/>
              </a:rPr>
              <a:t>padding</a:t>
            </a:r>
            <a:r>
              <a:rPr lang="fr-FR" sz="2400" dirty="0">
                <a:solidFill>
                  <a:srgbClr val="222222"/>
                </a:solidFill>
                <a:latin typeface="+mj-lt"/>
              </a:rPr>
              <a:t> d'un seul côté</a:t>
            </a:r>
          </a:p>
        </p:txBody>
      </p:sp>
      <p:pic>
        <p:nvPicPr>
          <p:cNvPr id="6" name="Picture 5">
            <a:extLst>
              <a:ext uri="{FF2B5EF4-FFF2-40B4-BE49-F238E27FC236}">
                <a16:creationId xmlns:a16="http://schemas.microsoft.com/office/drawing/2014/main" id="{4F73EF3F-7AB8-D7C1-BAE9-F5B5CBDB39CF}"/>
              </a:ext>
            </a:extLst>
          </p:cNvPr>
          <p:cNvPicPr>
            <a:picLocks noChangeAspect="1"/>
          </p:cNvPicPr>
          <p:nvPr/>
        </p:nvPicPr>
        <p:blipFill>
          <a:blip r:embed="rId2"/>
          <a:stretch>
            <a:fillRect/>
          </a:stretch>
        </p:blipFill>
        <p:spPr>
          <a:xfrm>
            <a:off x="4594390" y="1906760"/>
            <a:ext cx="1501610" cy="3094717"/>
          </a:xfrm>
          <a:prstGeom prst="rect">
            <a:avLst/>
          </a:prstGeom>
        </p:spPr>
      </p:pic>
      <p:pic>
        <p:nvPicPr>
          <p:cNvPr id="8" name="Picture 7">
            <a:extLst>
              <a:ext uri="{FF2B5EF4-FFF2-40B4-BE49-F238E27FC236}">
                <a16:creationId xmlns:a16="http://schemas.microsoft.com/office/drawing/2014/main" id="{2DF45224-7416-E224-B37B-CA943E14AC86}"/>
              </a:ext>
            </a:extLst>
          </p:cNvPr>
          <p:cNvPicPr>
            <a:picLocks noChangeAspect="1"/>
          </p:cNvPicPr>
          <p:nvPr/>
        </p:nvPicPr>
        <p:blipFill>
          <a:blip r:embed="rId3"/>
          <a:stretch>
            <a:fillRect/>
          </a:stretch>
        </p:blipFill>
        <p:spPr>
          <a:xfrm>
            <a:off x="6335486" y="1906760"/>
            <a:ext cx="5834550" cy="1358954"/>
          </a:xfrm>
          <a:prstGeom prst="rect">
            <a:avLst/>
          </a:prstGeom>
        </p:spPr>
      </p:pic>
      <p:pic>
        <p:nvPicPr>
          <p:cNvPr id="10" name="Picture 9">
            <a:extLst>
              <a:ext uri="{FF2B5EF4-FFF2-40B4-BE49-F238E27FC236}">
                <a16:creationId xmlns:a16="http://schemas.microsoft.com/office/drawing/2014/main" id="{CD6838B9-1209-777C-83CE-3AF5DFBBBA45}"/>
              </a:ext>
            </a:extLst>
          </p:cNvPr>
          <p:cNvPicPr>
            <a:picLocks noChangeAspect="1"/>
          </p:cNvPicPr>
          <p:nvPr/>
        </p:nvPicPr>
        <p:blipFill>
          <a:blip r:embed="rId4"/>
          <a:stretch>
            <a:fillRect/>
          </a:stretch>
        </p:blipFill>
        <p:spPr>
          <a:xfrm>
            <a:off x="4594391" y="5144123"/>
            <a:ext cx="7710926" cy="1032840"/>
          </a:xfrm>
          <a:prstGeom prst="rect">
            <a:avLst/>
          </a:prstGeom>
        </p:spPr>
      </p:pic>
    </p:spTree>
    <p:extLst>
      <p:ext uri="{BB962C8B-B14F-4D97-AF65-F5344CB8AC3E}">
        <p14:creationId xmlns:p14="http://schemas.microsoft.com/office/powerpoint/2010/main" val="226961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1E02-E1CD-7961-A985-A14C05090B55}"/>
              </a:ext>
            </a:extLst>
          </p:cNvPr>
          <p:cNvSpPr>
            <a:spLocks noGrp="1"/>
          </p:cNvSpPr>
          <p:nvPr>
            <p:ph type="title"/>
          </p:nvPr>
        </p:nvSpPr>
        <p:spPr/>
        <p:txBody>
          <a:bodyPr/>
          <a:lstStyle/>
          <a:p>
            <a:r>
              <a:rPr lang="fr-FR" dirty="0"/>
              <a:t>Taille, marge et espacement</a:t>
            </a:r>
          </a:p>
        </p:txBody>
      </p:sp>
      <p:sp>
        <p:nvSpPr>
          <p:cNvPr id="3" name="Content Placeholder 2">
            <a:extLst>
              <a:ext uri="{FF2B5EF4-FFF2-40B4-BE49-F238E27FC236}">
                <a16:creationId xmlns:a16="http://schemas.microsoft.com/office/drawing/2014/main" id="{BD140B00-340C-18F7-56AD-BCFF41221D04}"/>
              </a:ext>
            </a:extLst>
          </p:cNvPr>
          <p:cNvSpPr>
            <a:spLocks noGrp="1"/>
          </p:cNvSpPr>
          <p:nvPr>
            <p:ph idx="1"/>
          </p:nvPr>
        </p:nvSpPr>
        <p:spPr>
          <a:xfrm>
            <a:off x="838200" y="1825625"/>
            <a:ext cx="3026228" cy="4351338"/>
          </a:xfrm>
        </p:spPr>
        <p:txBody>
          <a:bodyPr>
            <a:normAutofit lnSpcReduction="10000"/>
          </a:bodyPr>
          <a:lstStyle/>
          <a:p>
            <a:pPr marL="0" indent="0">
              <a:buNone/>
            </a:pPr>
            <a:r>
              <a:rPr lang="fr-FR" sz="2400" b="1" dirty="0" err="1">
                <a:solidFill>
                  <a:srgbClr val="222222"/>
                </a:solidFill>
                <a:latin typeface="+mj-lt"/>
              </a:rPr>
              <a:t>Margin</a:t>
            </a:r>
            <a:endParaRPr lang="fr-FR" sz="2400" b="1" dirty="0">
              <a:solidFill>
                <a:srgbClr val="222222"/>
              </a:solidFill>
              <a:latin typeface="+mj-lt"/>
            </a:endParaRPr>
          </a:p>
          <a:p>
            <a:r>
              <a:rPr lang="fr-FR" sz="2400" dirty="0">
                <a:solidFill>
                  <a:srgbClr val="222222"/>
                </a:solidFill>
                <a:latin typeface="+mj-lt"/>
              </a:rPr>
              <a:t>Pour modifier le </a:t>
            </a:r>
            <a:r>
              <a:rPr lang="fr-FR" sz="2400" dirty="0" err="1">
                <a:solidFill>
                  <a:srgbClr val="222222"/>
                </a:solidFill>
                <a:latin typeface="+mj-lt"/>
              </a:rPr>
              <a:t>margin</a:t>
            </a:r>
            <a:r>
              <a:rPr lang="fr-FR" sz="2400" dirty="0">
                <a:solidFill>
                  <a:srgbClr val="222222"/>
                </a:solidFill>
                <a:latin typeface="+mj-lt"/>
              </a:rPr>
              <a:t> d'un élément HTML, nous utiliserons les propriétés CSS </a:t>
            </a:r>
            <a:r>
              <a:rPr lang="fr-FR" sz="2400" dirty="0" err="1">
                <a:solidFill>
                  <a:srgbClr val="222222"/>
                </a:solidFill>
                <a:latin typeface="+mj-lt"/>
              </a:rPr>
              <a:t>margin</a:t>
            </a:r>
            <a:r>
              <a:rPr lang="fr-FR" sz="2400" dirty="0">
                <a:solidFill>
                  <a:srgbClr val="222222"/>
                </a:solidFill>
                <a:latin typeface="+mj-lt"/>
              </a:rPr>
              <a:t>, </a:t>
            </a:r>
            <a:r>
              <a:rPr lang="fr-FR" sz="2400" dirty="0" err="1">
                <a:solidFill>
                  <a:srgbClr val="222222"/>
                </a:solidFill>
                <a:latin typeface="+mj-lt"/>
              </a:rPr>
              <a:t>margin</a:t>
            </a:r>
            <a:r>
              <a:rPr lang="fr-FR" sz="2400" dirty="0">
                <a:solidFill>
                  <a:srgbClr val="222222"/>
                </a:solidFill>
                <a:latin typeface="+mj-lt"/>
              </a:rPr>
              <a:t>‑top, </a:t>
            </a:r>
            <a:r>
              <a:rPr lang="fr-FR" sz="2400" dirty="0" err="1">
                <a:solidFill>
                  <a:srgbClr val="222222"/>
                </a:solidFill>
                <a:latin typeface="+mj-lt"/>
              </a:rPr>
              <a:t>margin</a:t>
            </a:r>
            <a:r>
              <a:rPr lang="fr-FR" sz="2400" dirty="0">
                <a:solidFill>
                  <a:srgbClr val="222222"/>
                </a:solidFill>
                <a:latin typeface="+mj-lt"/>
              </a:rPr>
              <a:t>‑right, </a:t>
            </a:r>
            <a:r>
              <a:rPr lang="fr-FR" sz="2400" dirty="0" err="1">
                <a:solidFill>
                  <a:srgbClr val="222222"/>
                </a:solidFill>
                <a:latin typeface="+mj-lt"/>
              </a:rPr>
              <a:t>margin‑bottom</a:t>
            </a:r>
            <a:r>
              <a:rPr lang="fr-FR" sz="2400" dirty="0">
                <a:solidFill>
                  <a:srgbClr val="222222"/>
                </a:solidFill>
                <a:latin typeface="+mj-lt"/>
              </a:rPr>
              <a:t> et </a:t>
            </a:r>
            <a:r>
              <a:rPr lang="fr-FR" sz="2400" dirty="0" err="1">
                <a:solidFill>
                  <a:srgbClr val="222222"/>
                </a:solidFill>
                <a:latin typeface="+mj-lt"/>
              </a:rPr>
              <a:t>margin‑left</a:t>
            </a:r>
            <a:r>
              <a:rPr lang="fr-FR" sz="2400" dirty="0">
                <a:solidFill>
                  <a:srgbClr val="222222"/>
                </a:solidFill>
                <a:latin typeface="+mj-lt"/>
              </a:rPr>
              <a:t>. Les propriétés fonctionnent de la même façon que pour le </a:t>
            </a:r>
            <a:r>
              <a:rPr lang="fr-FR" sz="2400" dirty="0" err="1">
                <a:solidFill>
                  <a:srgbClr val="222222"/>
                </a:solidFill>
                <a:latin typeface="+mj-lt"/>
              </a:rPr>
              <a:t>padding</a:t>
            </a:r>
            <a:r>
              <a:rPr lang="fr-FR" sz="2400" dirty="0">
                <a:solidFill>
                  <a:srgbClr val="222222"/>
                </a:solidFill>
                <a:latin typeface="+mj-lt"/>
              </a:rPr>
              <a:t>.</a:t>
            </a:r>
          </a:p>
        </p:txBody>
      </p:sp>
      <p:pic>
        <p:nvPicPr>
          <p:cNvPr id="7" name="Picture 6">
            <a:extLst>
              <a:ext uri="{FF2B5EF4-FFF2-40B4-BE49-F238E27FC236}">
                <a16:creationId xmlns:a16="http://schemas.microsoft.com/office/drawing/2014/main" id="{F5079FBC-3B28-4ECF-1C68-8E9ABFA00984}"/>
              </a:ext>
            </a:extLst>
          </p:cNvPr>
          <p:cNvPicPr>
            <a:picLocks noChangeAspect="1"/>
          </p:cNvPicPr>
          <p:nvPr/>
        </p:nvPicPr>
        <p:blipFill>
          <a:blip r:embed="rId2"/>
          <a:stretch>
            <a:fillRect/>
          </a:stretch>
        </p:blipFill>
        <p:spPr>
          <a:xfrm>
            <a:off x="4158300" y="1825625"/>
            <a:ext cx="1676486" cy="2889398"/>
          </a:xfrm>
          <a:prstGeom prst="rect">
            <a:avLst/>
          </a:prstGeom>
        </p:spPr>
      </p:pic>
      <p:pic>
        <p:nvPicPr>
          <p:cNvPr id="9" name="Picture 8">
            <a:extLst>
              <a:ext uri="{FF2B5EF4-FFF2-40B4-BE49-F238E27FC236}">
                <a16:creationId xmlns:a16="http://schemas.microsoft.com/office/drawing/2014/main" id="{8AD92432-1285-2F97-74E9-523EB8803017}"/>
              </a:ext>
            </a:extLst>
          </p:cNvPr>
          <p:cNvPicPr>
            <a:picLocks noChangeAspect="1"/>
          </p:cNvPicPr>
          <p:nvPr/>
        </p:nvPicPr>
        <p:blipFill>
          <a:blip r:embed="rId3"/>
          <a:stretch>
            <a:fillRect/>
          </a:stretch>
        </p:blipFill>
        <p:spPr>
          <a:xfrm>
            <a:off x="6041614" y="1825625"/>
            <a:ext cx="5855153" cy="1951718"/>
          </a:xfrm>
          <a:prstGeom prst="rect">
            <a:avLst/>
          </a:prstGeom>
        </p:spPr>
      </p:pic>
      <p:pic>
        <p:nvPicPr>
          <p:cNvPr id="11" name="Picture 10">
            <a:extLst>
              <a:ext uri="{FF2B5EF4-FFF2-40B4-BE49-F238E27FC236}">
                <a16:creationId xmlns:a16="http://schemas.microsoft.com/office/drawing/2014/main" id="{5EF2D35E-9062-93F0-78CE-0D22206E3852}"/>
              </a:ext>
            </a:extLst>
          </p:cNvPr>
          <p:cNvPicPr>
            <a:picLocks noChangeAspect="1"/>
          </p:cNvPicPr>
          <p:nvPr/>
        </p:nvPicPr>
        <p:blipFill>
          <a:blip r:embed="rId4"/>
          <a:stretch>
            <a:fillRect/>
          </a:stretch>
        </p:blipFill>
        <p:spPr>
          <a:xfrm>
            <a:off x="6041614" y="3912280"/>
            <a:ext cx="4561072" cy="2518179"/>
          </a:xfrm>
          <a:prstGeom prst="rect">
            <a:avLst/>
          </a:prstGeom>
        </p:spPr>
      </p:pic>
    </p:spTree>
    <p:extLst>
      <p:ext uri="{BB962C8B-B14F-4D97-AF65-F5344CB8AC3E}">
        <p14:creationId xmlns:p14="http://schemas.microsoft.com/office/powerpoint/2010/main" val="89802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1E02-E1CD-7961-A985-A14C05090B55}"/>
              </a:ext>
            </a:extLst>
          </p:cNvPr>
          <p:cNvSpPr>
            <a:spLocks noGrp="1"/>
          </p:cNvSpPr>
          <p:nvPr>
            <p:ph type="title"/>
          </p:nvPr>
        </p:nvSpPr>
        <p:spPr/>
        <p:txBody>
          <a:bodyPr/>
          <a:lstStyle/>
          <a:p>
            <a:r>
              <a:rPr lang="fr-FR" dirty="0"/>
              <a:t>Taille, marge et espacement</a:t>
            </a:r>
          </a:p>
        </p:txBody>
      </p:sp>
      <p:sp>
        <p:nvSpPr>
          <p:cNvPr id="3" name="Content Placeholder 2">
            <a:extLst>
              <a:ext uri="{FF2B5EF4-FFF2-40B4-BE49-F238E27FC236}">
                <a16:creationId xmlns:a16="http://schemas.microsoft.com/office/drawing/2014/main" id="{BD140B00-340C-18F7-56AD-BCFF41221D04}"/>
              </a:ext>
            </a:extLst>
          </p:cNvPr>
          <p:cNvSpPr>
            <a:spLocks noGrp="1"/>
          </p:cNvSpPr>
          <p:nvPr>
            <p:ph idx="1"/>
          </p:nvPr>
        </p:nvSpPr>
        <p:spPr>
          <a:xfrm>
            <a:off x="838200" y="1825625"/>
            <a:ext cx="4400777" cy="4351338"/>
          </a:xfrm>
        </p:spPr>
        <p:txBody>
          <a:bodyPr>
            <a:normAutofit/>
          </a:bodyPr>
          <a:lstStyle/>
          <a:p>
            <a:pPr marL="0" indent="0">
              <a:buNone/>
            </a:pPr>
            <a:r>
              <a:rPr lang="fr-FR" sz="2400" b="1" dirty="0">
                <a:solidFill>
                  <a:srgbClr val="222222"/>
                </a:solidFill>
                <a:latin typeface="+mj-lt"/>
              </a:rPr>
              <a:t>Centrer un élément horizontalement</a:t>
            </a:r>
          </a:p>
          <a:p>
            <a:r>
              <a:rPr lang="fr-FR" sz="2400" dirty="0">
                <a:solidFill>
                  <a:srgbClr val="222222"/>
                </a:solidFill>
                <a:latin typeface="+mj-lt"/>
              </a:rPr>
              <a:t>La technique expliquée ci-dessous fonctionne lorsqu'un élément utilisant un affichage en </a:t>
            </a:r>
            <a:r>
              <a:rPr lang="fr-FR" sz="2400" b="1" dirty="0">
                <a:solidFill>
                  <a:srgbClr val="FF0000"/>
                </a:solidFill>
                <a:latin typeface="+mj-lt"/>
              </a:rPr>
              <a:t>block</a:t>
            </a:r>
            <a:r>
              <a:rPr lang="fr-FR" sz="2400" dirty="0">
                <a:solidFill>
                  <a:srgbClr val="FF0000"/>
                </a:solidFill>
                <a:latin typeface="+mj-lt"/>
              </a:rPr>
              <a:t> </a:t>
            </a:r>
            <a:r>
              <a:rPr lang="fr-FR" sz="2400" dirty="0">
                <a:solidFill>
                  <a:srgbClr val="222222"/>
                </a:solidFill>
                <a:latin typeface="+mj-lt"/>
              </a:rPr>
              <a:t>n'ayant pas un </a:t>
            </a:r>
            <a:r>
              <a:rPr lang="fr-FR" sz="2400" b="1" dirty="0" err="1">
                <a:solidFill>
                  <a:srgbClr val="FF0000"/>
                </a:solidFill>
                <a:latin typeface="+mj-lt"/>
              </a:rPr>
              <a:t>width</a:t>
            </a:r>
            <a:r>
              <a:rPr lang="fr-FR" sz="2400" b="1" dirty="0">
                <a:solidFill>
                  <a:srgbClr val="FF0000"/>
                </a:solidFill>
                <a:latin typeface="+mj-lt"/>
              </a:rPr>
              <a:t>: 100%;</a:t>
            </a:r>
            <a:r>
              <a:rPr lang="fr-FR" sz="2400" b="1" dirty="0">
                <a:solidFill>
                  <a:srgbClr val="222222"/>
                </a:solidFill>
                <a:latin typeface="+mj-lt"/>
              </a:rPr>
              <a:t> </a:t>
            </a:r>
            <a:r>
              <a:rPr lang="fr-FR" sz="2400" dirty="0">
                <a:solidFill>
                  <a:srgbClr val="222222"/>
                </a:solidFill>
                <a:latin typeface="+mj-lt"/>
              </a:rPr>
              <a:t>est à l'intérieur d'un autre élément affiché en block.</a:t>
            </a:r>
          </a:p>
          <a:p>
            <a:r>
              <a:rPr lang="fr-FR" sz="2400" dirty="0">
                <a:solidFill>
                  <a:srgbClr val="222222"/>
                </a:solidFill>
                <a:latin typeface="+mj-lt"/>
              </a:rPr>
              <a:t>La technique ci-dessus utilise la propriété de </a:t>
            </a:r>
            <a:r>
              <a:rPr lang="fr-FR" sz="2400" b="1" dirty="0" err="1">
                <a:solidFill>
                  <a:srgbClr val="FF0000"/>
                </a:solidFill>
                <a:latin typeface="+mj-lt"/>
              </a:rPr>
              <a:t>margin</a:t>
            </a:r>
            <a:r>
              <a:rPr lang="fr-FR" sz="2400" b="1" dirty="0">
                <a:solidFill>
                  <a:srgbClr val="FF0000"/>
                </a:solidFill>
                <a:latin typeface="+mj-lt"/>
              </a:rPr>
              <a:t>: auto</a:t>
            </a:r>
            <a:r>
              <a:rPr lang="fr-FR" sz="2400" dirty="0">
                <a:solidFill>
                  <a:srgbClr val="222222"/>
                </a:solidFill>
                <a:latin typeface="+mj-lt"/>
              </a:rPr>
              <a:t>; qui indique à une marge de prendre le plus d'espace possible</a:t>
            </a:r>
          </a:p>
        </p:txBody>
      </p:sp>
      <p:pic>
        <p:nvPicPr>
          <p:cNvPr id="8" name="Picture 7">
            <a:extLst>
              <a:ext uri="{FF2B5EF4-FFF2-40B4-BE49-F238E27FC236}">
                <a16:creationId xmlns:a16="http://schemas.microsoft.com/office/drawing/2014/main" id="{0BBBBD5D-EB0F-D81F-8DF2-0702A7EDE2ED}"/>
              </a:ext>
            </a:extLst>
          </p:cNvPr>
          <p:cNvPicPr>
            <a:picLocks noChangeAspect="1"/>
          </p:cNvPicPr>
          <p:nvPr/>
        </p:nvPicPr>
        <p:blipFill>
          <a:blip r:embed="rId3"/>
          <a:stretch>
            <a:fillRect/>
          </a:stretch>
        </p:blipFill>
        <p:spPr>
          <a:xfrm>
            <a:off x="6953024" y="1597867"/>
            <a:ext cx="4400776" cy="2508379"/>
          </a:xfrm>
          <a:prstGeom prst="rect">
            <a:avLst/>
          </a:prstGeom>
        </p:spPr>
      </p:pic>
      <p:pic>
        <p:nvPicPr>
          <p:cNvPr id="14" name="Picture 13">
            <a:extLst>
              <a:ext uri="{FF2B5EF4-FFF2-40B4-BE49-F238E27FC236}">
                <a16:creationId xmlns:a16="http://schemas.microsoft.com/office/drawing/2014/main" id="{6D995DB1-4034-8D07-5A37-02E4C7387FBF}"/>
              </a:ext>
            </a:extLst>
          </p:cNvPr>
          <p:cNvPicPr>
            <a:picLocks noChangeAspect="1"/>
          </p:cNvPicPr>
          <p:nvPr/>
        </p:nvPicPr>
        <p:blipFill>
          <a:blip r:embed="rId4"/>
          <a:stretch>
            <a:fillRect/>
          </a:stretch>
        </p:blipFill>
        <p:spPr>
          <a:xfrm>
            <a:off x="5410198" y="4106246"/>
            <a:ext cx="6656997" cy="1789906"/>
          </a:xfrm>
          <a:prstGeom prst="rect">
            <a:avLst/>
          </a:prstGeom>
          <a:ln>
            <a:solidFill>
              <a:schemeClr val="accent1"/>
            </a:solidFill>
          </a:ln>
        </p:spPr>
      </p:pic>
    </p:spTree>
    <p:extLst>
      <p:ext uri="{BB962C8B-B14F-4D97-AF65-F5344CB8AC3E}">
        <p14:creationId xmlns:p14="http://schemas.microsoft.com/office/powerpoint/2010/main" val="39430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6CA-F127-64EA-A841-95D013A4BCFC}"/>
              </a:ext>
            </a:extLst>
          </p:cNvPr>
          <p:cNvSpPr>
            <a:spLocks noGrp="1"/>
          </p:cNvSpPr>
          <p:nvPr>
            <p:ph type="title"/>
          </p:nvPr>
        </p:nvSpPr>
        <p:spPr/>
        <p:txBody>
          <a:bodyPr/>
          <a:lstStyle/>
          <a:p>
            <a:r>
              <a:rPr lang="en-US" dirty="0"/>
              <a:t>Les bordures</a:t>
            </a:r>
            <a:endParaRPr lang="fr-FR" dirty="0"/>
          </a:p>
        </p:txBody>
      </p:sp>
      <p:sp>
        <p:nvSpPr>
          <p:cNvPr id="3" name="Content Placeholder 2">
            <a:extLst>
              <a:ext uri="{FF2B5EF4-FFF2-40B4-BE49-F238E27FC236}">
                <a16:creationId xmlns:a16="http://schemas.microsoft.com/office/drawing/2014/main" id="{EFC79F41-FACB-1CAC-9F97-21A4DB99551E}"/>
              </a:ext>
            </a:extLst>
          </p:cNvPr>
          <p:cNvSpPr>
            <a:spLocks noGrp="1"/>
          </p:cNvSpPr>
          <p:nvPr>
            <p:ph idx="1"/>
          </p:nvPr>
        </p:nvSpPr>
        <p:spPr/>
        <p:txBody>
          <a:bodyPr>
            <a:normAutofit fontScale="77500" lnSpcReduction="20000"/>
          </a:bodyPr>
          <a:lstStyle/>
          <a:p>
            <a:pPr algn="l" fontAlgn="base"/>
            <a:r>
              <a:rPr lang="fr-FR" sz="2600" dirty="0">
                <a:solidFill>
                  <a:srgbClr val="222222"/>
                </a:solidFill>
                <a:latin typeface="+mj-lt"/>
              </a:rPr>
              <a:t>La bordure d'un élément HTML possède toujours 3 propriétés distinctes, soit son épaisseur, son style et sa couleur.</a:t>
            </a:r>
          </a:p>
          <a:p>
            <a:r>
              <a:rPr lang="fr-FR" sz="2600" b="1" dirty="0">
                <a:solidFill>
                  <a:srgbClr val="222222"/>
                </a:solidFill>
                <a:latin typeface="+mj-lt"/>
              </a:rPr>
              <a:t>Épaisseur</a:t>
            </a:r>
            <a:r>
              <a:rPr lang="fr-FR" sz="2600" dirty="0">
                <a:solidFill>
                  <a:srgbClr val="222222"/>
                </a:solidFill>
                <a:latin typeface="+mj-lt"/>
              </a:rPr>
              <a:t> C'est essentiellement la taille de la bordure. On lui donnera une taille en pixel (px) pour le moment. </a:t>
            </a:r>
          </a:p>
          <a:p>
            <a:r>
              <a:rPr lang="fr-FR" sz="2600" b="1" dirty="0">
                <a:solidFill>
                  <a:srgbClr val="222222"/>
                </a:solidFill>
                <a:latin typeface="+mj-lt"/>
              </a:rPr>
              <a:t>Style</a:t>
            </a:r>
            <a:r>
              <a:rPr lang="fr-FR" sz="2600" dirty="0">
                <a:solidFill>
                  <a:srgbClr val="222222"/>
                </a:solidFill>
                <a:latin typeface="+mj-lt"/>
              </a:rPr>
              <a:t> : C'est le format de la bordure.</a:t>
            </a:r>
          </a:p>
          <a:p>
            <a:pPr lvl="1"/>
            <a:r>
              <a:rPr lang="fr-FR" sz="2200" dirty="0">
                <a:solidFill>
                  <a:srgbClr val="222222"/>
                </a:solidFill>
                <a:latin typeface="+mj-lt"/>
              </a:rPr>
              <a:t>none / </a:t>
            </a:r>
            <a:r>
              <a:rPr lang="fr-FR" sz="2200" dirty="0" err="1">
                <a:solidFill>
                  <a:srgbClr val="222222"/>
                </a:solidFill>
                <a:latin typeface="+mj-lt"/>
              </a:rPr>
              <a:t>hidden</a:t>
            </a:r>
            <a:r>
              <a:rPr lang="fr-FR" sz="2200" dirty="0">
                <a:solidFill>
                  <a:srgbClr val="222222"/>
                </a:solidFill>
                <a:latin typeface="+mj-lt"/>
              </a:rPr>
              <a:t> : Aucune bordure visible</a:t>
            </a:r>
          </a:p>
          <a:p>
            <a:pPr lvl="1"/>
            <a:r>
              <a:rPr lang="fr-FR" sz="2200" dirty="0" err="1">
                <a:solidFill>
                  <a:srgbClr val="222222"/>
                </a:solidFill>
                <a:latin typeface="+mj-lt"/>
              </a:rPr>
              <a:t>dotted</a:t>
            </a:r>
            <a:r>
              <a:rPr lang="fr-FR" sz="2200" dirty="0">
                <a:solidFill>
                  <a:srgbClr val="222222"/>
                </a:solidFill>
                <a:latin typeface="+mj-lt"/>
              </a:rPr>
              <a:t> : Bordure pointillée</a:t>
            </a:r>
          </a:p>
          <a:p>
            <a:pPr lvl="1"/>
            <a:r>
              <a:rPr lang="fr-FR" sz="2200" dirty="0" err="1">
                <a:solidFill>
                  <a:srgbClr val="222222"/>
                </a:solidFill>
                <a:latin typeface="+mj-lt"/>
              </a:rPr>
              <a:t>dashed</a:t>
            </a:r>
            <a:r>
              <a:rPr lang="fr-FR" sz="2200" dirty="0">
                <a:solidFill>
                  <a:srgbClr val="222222"/>
                </a:solidFill>
                <a:latin typeface="+mj-lt"/>
              </a:rPr>
              <a:t> : Bordure en tirets</a:t>
            </a:r>
          </a:p>
          <a:p>
            <a:pPr lvl="1"/>
            <a:r>
              <a:rPr lang="fr-FR" sz="2200" dirty="0" err="1">
                <a:solidFill>
                  <a:srgbClr val="222222"/>
                </a:solidFill>
                <a:latin typeface="+mj-lt"/>
              </a:rPr>
              <a:t>solid</a:t>
            </a:r>
            <a:r>
              <a:rPr lang="fr-FR" sz="2200" dirty="0">
                <a:solidFill>
                  <a:srgbClr val="222222"/>
                </a:solidFill>
                <a:latin typeface="+mj-lt"/>
              </a:rPr>
              <a:t> : Bordure normale</a:t>
            </a:r>
          </a:p>
          <a:p>
            <a:pPr lvl="1"/>
            <a:r>
              <a:rPr lang="fr-FR" sz="2200" dirty="0">
                <a:solidFill>
                  <a:srgbClr val="222222"/>
                </a:solidFill>
                <a:latin typeface="+mj-lt"/>
              </a:rPr>
              <a:t>double : Bordure double </a:t>
            </a:r>
          </a:p>
          <a:p>
            <a:pPr lvl="1"/>
            <a:r>
              <a:rPr lang="fr-FR" sz="2200" dirty="0">
                <a:solidFill>
                  <a:srgbClr val="222222"/>
                </a:solidFill>
                <a:latin typeface="+mj-lt"/>
              </a:rPr>
              <a:t>groove / </a:t>
            </a:r>
            <a:r>
              <a:rPr lang="fr-FR" sz="2200" dirty="0" err="1">
                <a:solidFill>
                  <a:srgbClr val="222222"/>
                </a:solidFill>
                <a:latin typeface="+mj-lt"/>
              </a:rPr>
              <a:t>ridge</a:t>
            </a:r>
            <a:r>
              <a:rPr lang="fr-FR" sz="2200" dirty="0">
                <a:solidFill>
                  <a:srgbClr val="222222"/>
                </a:solidFill>
                <a:latin typeface="+mj-lt"/>
              </a:rPr>
              <a:t> : Bordure 3D </a:t>
            </a:r>
            <a:r>
              <a:rPr lang="fr-FR" sz="2200" dirty="0" err="1">
                <a:solidFill>
                  <a:srgbClr val="222222"/>
                </a:solidFill>
                <a:latin typeface="+mj-lt"/>
              </a:rPr>
              <a:t>inset</a:t>
            </a:r>
            <a:r>
              <a:rPr lang="fr-FR" sz="2200" dirty="0">
                <a:solidFill>
                  <a:srgbClr val="222222"/>
                </a:solidFill>
                <a:latin typeface="+mj-lt"/>
              </a:rPr>
              <a:t> / </a:t>
            </a:r>
            <a:r>
              <a:rPr lang="fr-FR" sz="2200" dirty="0" err="1">
                <a:solidFill>
                  <a:srgbClr val="222222"/>
                </a:solidFill>
                <a:latin typeface="+mj-lt"/>
              </a:rPr>
              <a:t>outset</a:t>
            </a:r>
            <a:r>
              <a:rPr lang="fr-FR" sz="2200" dirty="0">
                <a:solidFill>
                  <a:srgbClr val="222222"/>
                </a:solidFill>
                <a:latin typeface="+mj-lt"/>
              </a:rPr>
              <a:t> : Autre bordure 3D </a:t>
            </a:r>
          </a:p>
          <a:p>
            <a:r>
              <a:rPr lang="fr-FR" sz="2600" b="1" dirty="0">
                <a:solidFill>
                  <a:srgbClr val="222222"/>
                </a:solidFill>
                <a:latin typeface="+mj-lt"/>
              </a:rPr>
              <a:t>Couleur </a:t>
            </a:r>
            <a:r>
              <a:rPr lang="fr-FR" sz="2600" dirty="0">
                <a:solidFill>
                  <a:srgbClr val="222222"/>
                </a:solidFill>
                <a:latin typeface="+mj-lt"/>
              </a:rPr>
              <a:t>La couleur de la bordure.</a:t>
            </a:r>
          </a:p>
          <a:p>
            <a:r>
              <a:rPr lang="fr-FR" sz="2600" dirty="0">
                <a:solidFill>
                  <a:srgbClr val="222222"/>
                </a:solidFill>
                <a:latin typeface="+mj-lt"/>
              </a:rPr>
              <a:t>Pour spécifier une bordure à un élément, vous utiliserez généralement la propriété border. Avec cette propriété, nous pouvons spécifier l'épaisseur, le style et la couleur de la bordure dans la même propriété.</a:t>
            </a:r>
          </a:p>
          <a:p>
            <a:pPr marL="0" indent="0" algn="ctr">
              <a:buNone/>
            </a:pPr>
            <a:r>
              <a:rPr lang="fr-FR" sz="2600" b="1" dirty="0">
                <a:solidFill>
                  <a:srgbClr val="FF0000"/>
                </a:solidFill>
                <a:latin typeface="+mj-lt"/>
              </a:rPr>
              <a:t>(DEMO)</a:t>
            </a:r>
          </a:p>
        </p:txBody>
      </p:sp>
    </p:spTree>
    <p:extLst>
      <p:ext uri="{BB962C8B-B14F-4D97-AF65-F5344CB8AC3E}">
        <p14:creationId xmlns:p14="http://schemas.microsoft.com/office/powerpoint/2010/main" val="417183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6CA-F127-64EA-A841-95D013A4BCFC}"/>
              </a:ext>
            </a:extLst>
          </p:cNvPr>
          <p:cNvSpPr>
            <a:spLocks noGrp="1"/>
          </p:cNvSpPr>
          <p:nvPr>
            <p:ph type="title"/>
          </p:nvPr>
        </p:nvSpPr>
        <p:spPr/>
        <p:txBody>
          <a:bodyPr/>
          <a:lstStyle/>
          <a:p>
            <a:r>
              <a:rPr lang="en-US" dirty="0"/>
              <a:t>Les bordures</a:t>
            </a:r>
            <a:endParaRPr lang="fr-FR" dirty="0"/>
          </a:p>
        </p:txBody>
      </p:sp>
      <p:sp>
        <p:nvSpPr>
          <p:cNvPr id="3" name="Content Placeholder 2">
            <a:extLst>
              <a:ext uri="{FF2B5EF4-FFF2-40B4-BE49-F238E27FC236}">
                <a16:creationId xmlns:a16="http://schemas.microsoft.com/office/drawing/2014/main" id="{EFC79F41-FACB-1CAC-9F97-21A4DB99551E}"/>
              </a:ext>
            </a:extLst>
          </p:cNvPr>
          <p:cNvSpPr>
            <a:spLocks noGrp="1"/>
          </p:cNvSpPr>
          <p:nvPr>
            <p:ph idx="1"/>
          </p:nvPr>
        </p:nvSpPr>
        <p:spPr/>
        <p:txBody>
          <a:bodyPr>
            <a:normAutofit/>
          </a:bodyPr>
          <a:lstStyle/>
          <a:p>
            <a:pPr marL="0" indent="0" algn="l" fontAlgn="base">
              <a:buNone/>
            </a:pPr>
            <a:r>
              <a:rPr lang="fr-FR" sz="2600" b="1" dirty="0">
                <a:solidFill>
                  <a:srgbClr val="222222"/>
                </a:solidFill>
                <a:latin typeface="+mj-lt"/>
              </a:rPr>
              <a:t>Bordures séparées</a:t>
            </a:r>
          </a:p>
          <a:p>
            <a:pPr algn="l" fontAlgn="base"/>
            <a:r>
              <a:rPr lang="fr-FR" sz="2600" dirty="0">
                <a:solidFill>
                  <a:srgbClr val="222222"/>
                </a:solidFill>
                <a:latin typeface="+mj-lt"/>
              </a:rPr>
              <a:t>Il est possible d'utiliser les propriétés border‑top, border‑right, border‑</a:t>
            </a:r>
            <a:r>
              <a:rPr lang="fr-FR" sz="2600" dirty="0" err="1">
                <a:solidFill>
                  <a:srgbClr val="222222"/>
                </a:solidFill>
                <a:latin typeface="+mj-lt"/>
              </a:rPr>
              <a:t>bottom</a:t>
            </a:r>
            <a:r>
              <a:rPr lang="fr-FR" sz="2600" dirty="0">
                <a:solidFill>
                  <a:srgbClr val="222222"/>
                </a:solidFill>
                <a:latin typeface="+mj-lt"/>
              </a:rPr>
              <a:t> et border‑</a:t>
            </a:r>
            <a:r>
              <a:rPr lang="fr-FR" sz="2600" dirty="0" err="1">
                <a:solidFill>
                  <a:srgbClr val="222222"/>
                </a:solidFill>
                <a:latin typeface="+mj-lt"/>
              </a:rPr>
              <a:t>left</a:t>
            </a:r>
            <a:r>
              <a:rPr lang="fr-FR" sz="2600" dirty="0">
                <a:solidFill>
                  <a:srgbClr val="222222"/>
                </a:solidFill>
                <a:latin typeface="+mj-lt"/>
              </a:rPr>
              <a:t> pour modifier la bordure d'un côté spécifique d'un élément.</a:t>
            </a:r>
          </a:p>
          <a:p>
            <a:pPr algn="l" fontAlgn="base"/>
            <a:r>
              <a:rPr lang="fr-FR" sz="2600" dirty="0">
                <a:solidFill>
                  <a:srgbClr val="222222"/>
                </a:solidFill>
                <a:latin typeface="+mj-lt"/>
              </a:rPr>
              <a:t>Il est aussi possible de mettre une seule bordure avec ces propriétés, ce qui est souvent désiré par les designers.</a:t>
            </a:r>
          </a:p>
          <a:p>
            <a:pPr marL="0" indent="0" algn="ctr">
              <a:buNone/>
            </a:pPr>
            <a:r>
              <a:rPr lang="fr-FR" sz="2600" b="1" dirty="0">
                <a:solidFill>
                  <a:srgbClr val="FF0000"/>
                </a:solidFill>
                <a:latin typeface="+mj-lt"/>
              </a:rPr>
              <a:t>(DEMO)</a:t>
            </a:r>
          </a:p>
        </p:txBody>
      </p:sp>
    </p:spTree>
    <p:extLst>
      <p:ext uri="{BB962C8B-B14F-4D97-AF65-F5344CB8AC3E}">
        <p14:creationId xmlns:p14="http://schemas.microsoft.com/office/powerpoint/2010/main" val="83178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DA76-8514-8CCD-B302-3CEF85F44EE7}"/>
              </a:ext>
            </a:extLst>
          </p:cNvPr>
          <p:cNvSpPr>
            <a:spLocks noGrp="1"/>
          </p:cNvSpPr>
          <p:nvPr>
            <p:ph type="title"/>
          </p:nvPr>
        </p:nvSpPr>
        <p:spPr/>
        <p:txBody>
          <a:bodyPr/>
          <a:lstStyle/>
          <a:p>
            <a:r>
              <a:rPr lang="fr-FR" dirty="0"/>
              <a:t>Changement d'affichage</a:t>
            </a:r>
          </a:p>
        </p:txBody>
      </p:sp>
      <p:sp>
        <p:nvSpPr>
          <p:cNvPr id="3" name="Content Placeholder 2">
            <a:extLst>
              <a:ext uri="{FF2B5EF4-FFF2-40B4-BE49-F238E27FC236}">
                <a16:creationId xmlns:a16="http://schemas.microsoft.com/office/drawing/2014/main" id="{54C811F9-7CDF-3946-93C8-EB2AF0A40B72}"/>
              </a:ext>
            </a:extLst>
          </p:cNvPr>
          <p:cNvSpPr>
            <a:spLocks noGrp="1"/>
          </p:cNvSpPr>
          <p:nvPr>
            <p:ph idx="1"/>
          </p:nvPr>
        </p:nvSpPr>
        <p:spPr/>
        <p:txBody>
          <a:bodyPr>
            <a:normAutofit lnSpcReduction="10000"/>
          </a:bodyPr>
          <a:lstStyle/>
          <a:p>
            <a:r>
              <a:rPr lang="fr-FR" sz="2000" dirty="0">
                <a:solidFill>
                  <a:srgbClr val="222222"/>
                </a:solidFill>
                <a:latin typeface="+mj-lt"/>
              </a:rPr>
              <a:t>Il existe différents types d'affichage. Nous en avons déjà couvert 2, soit l'affichage en ligne et l'affichage en bloc. Il existe toutefois de nombreux autres types d'affichage et CSS nous permettra de les manipuler facilement</a:t>
            </a:r>
          </a:p>
          <a:p>
            <a:pPr lvl="1"/>
            <a:r>
              <a:rPr lang="fr-FR" sz="1600" b="1" dirty="0" err="1">
                <a:solidFill>
                  <a:srgbClr val="222222"/>
                </a:solidFill>
                <a:latin typeface="+mj-lt"/>
              </a:rPr>
              <a:t>inline</a:t>
            </a:r>
            <a:r>
              <a:rPr lang="fr-FR" sz="1600" dirty="0">
                <a:solidFill>
                  <a:srgbClr val="222222"/>
                </a:solidFill>
                <a:latin typeface="+mj-lt"/>
              </a:rPr>
              <a:t> : L'affichage en ligne. Les éléments utilisant cet affichage suivent le flux du texte dans la page Web.</a:t>
            </a:r>
          </a:p>
          <a:p>
            <a:pPr lvl="1"/>
            <a:r>
              <a:rPr lang="fr-FR" sz="1600" b="1" dirty="0">
                <a:solidFill>
                  <a:srgbClr val="222222"/>
                </a:solidFill>
                <a:latin typeface="+mj-lt"/>
              </a:rPr>
              <a:t>block</a:t>
            </a:r>
            <a:r>
              <a:rPr lang="fr-FR" sz="1600" dirty="0">
                <a:solidFill>
                  <a:srgbClr val="222222"/>
                </a:solidFill>
                <a:latin typeface="+mj-lt"/>
              </a:rPr>
              <a:t> : L'affichage en bloc. Les éléments utilisant cet affichage prennent par défaut tout l'espace en largeur et leur hauteur est facilement manipulable.</a:t>
            </a:r>
          </a:p>
          <a:p>
            <a:pPr lvl="1"/>
            <a:r>
              <a:rPr lang="fr-FR" sz="1600" b="1" dirty="0" err="1">
                <a:solidFill>
                  <a:srgbClr val="222222"/>
                </a:solidFill>
                <a:latin typeface="+mj-lt"/>
              </a:rPr>
              <a:t>inline</a:t>
            </a:r>
            <a:r>
              <a:rPr lang="fr-FR" sz="1600" b="1" dirty="0">
                <a:solidFill>
                  <a:srgbClr val="222222"/>
                </a:solidFill>
                <a:latin typeface="+mj-lt"/>
              </a:rPr>
              <a:t>‑block</a:t>
            </a:r>
            <a:r>
              <a:rPr lang="fr-FR" sz="1600" dirty="0">
                <a:solidFill>
                  <a:srgbClr val="222222"/>
                </a:solidFill>
                <a:latin typeface="+mj-lt"/>
              </a:rPr>
              <a:t> : Combinaison de l'affichage en ligne et en bloc. C'est essentiellement un affichage en ligne, mais dont nous pouvons y modifier facilement la hauteur, contrairement à l'affichage en ligne traditionnel.</a:t>
            </a:r>
          </a:p>
          <a:p>
            <a:pPr lvl="1"/>
            <a:r>
              <a:rPr lang="fr-FR" sz="1600" b="1" dirty="0">
                <a:solidFill>
                  <a:srgbClr val="222222"/>
                </a:solidFill>
                <a:latin typeface="+mj-lt"/>
              </a:rPr>
              <a:t>None</a:t>
            </a:r>
            <a:r>
              <a:rPr lang="fr-FR" sz="1600" dirty="0">
                <a:solidFill>
                  <a:srgbClr val="222222"/>
                </a:solidFill>
                <a:latin typeface="+mj-lt"/>
              </a:rPr>
              <a:t> : L'affichage vide. Ce type d'affichage indique que l'élément ne doit pas être visible. On l'utilise beaucoup avec de l'</a:t>
            </a:r>
            <a:r>
              <a:rPr lang="fr-FR" sz="1600" dirty="0" err="1">
                <a:solidFill>
                  <a:srgbClr val="222222"/>
                </a:solidFill>
                <a:latin typeface="+mj-lt"/>
              </a:rPr>
              <a:t>intéraction</a:t>
            </a:r>
            <a:r>
              <a:rPr lang="fr-FR" sz="1600" dirty="0">
                <a:solidFill>
                  <a:srgbClr val="222222"/>
                </a:solidFill>
                <a:latin typeface="+mj-lt"/>
              </a:rPr>
              <a:t>, comme pour cacher des menus si nous cliquons sur un bouton.</a:t>
            </a:r>
          </a:p>
          <a:p>
            <a:pPr lvl="1"/>
            <a:r>
              <a:rPr lang="fr-FR" sz="1600" b="1" dirty="0">
                <a:solidFill>
                  <a:srgbClr val="222222"/>
                </a:solidFill>
                <a:latin typeface="+mj-lt"/>
              </a:rPr>
              <a:t>Flex</a:t>
            </a:r>
            <a:r>
              <a:rPr lang="fr-FR" sz="1600" dirty="0">
                <a:solidFill>
                  <a:srgbClr val="222222"/>
                </a:solidFill>
                <a:latin typeface="+mj-lt"/>
              </a:rPr>
              <a:t> :  L'affichage flexible en boîte. C'est un nouveau type d'affichage très pratique pour les sites Web qui s'affichent bien sur ordinateur ou sur mobile. Nous verrons comment utiliser ce type d'affichage plus tard.</a:t>
            </a:r>
          </a:p>
          <a:p>
            <a:pPr lvl="1"/>
            <a:r>
              <a:rPr lang="fr-FR" sz="1600" b="1" dirty="0" err="1">
                <a:solidFill>
                  <a:srgbClr val="222222"/>
                </a:solidFill>
                <a:latin typeface="+mj-lt"/>
              </a:rPr>
              <a:t>Grid</a:t>
            </a:r>
            <a:r>
              <a:rPr lang="fr-FR" sz="1600" dirty="0">
                <a:solidFill>
                  <a:srgbClr val="222222"/>
                </a:solidFill>
                <a:latin typeface="+mj-lt"/>
              </a:rPr>
              <a:t>: L'affichage en grille. C'est un nouveau type d'affichage très pratique pour organiser un site Web sous la forme d'une grille. Nous verrons comment utiliser ce type d'affichage plus tard.</a:t>
            </a:r>
          </a:p>
          <a:p>
            <a:r>
              <a:rPr lang="fr-FR" sz="2100" dirty="0">
                <a:solidFill>
                  <a:srgbClr val="222222"/>
                </a:solidFill>
                <a:latin typeface="+mj-lt"/>
              </a:rPr>
              <a:t>Pour changer le type d'affichage d'un élément, vous utiliserez la propriété CSS display. Vous pouvez ensuite mettre l'un des type d'affichage ci-dessus comme valeur.</a:t>
            </a:r>
          </a:p>
        </p:txBody>
      </p:sp>
    </p:spTree>
    <p:extLst>
      <p:ext uri="{BB962C8B-B14F-4D97-AF65-F5344CB8AC3E}">
        <p14:creationId xmlns:p14="http://schemas.microsoft.com/office/powerpoint/2010/main" val="121394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9E88-495C-8C15-8C32-ACC416E1FE6F}"/>
              </a:ext>
            </a:extLst>
          </p:cNvPr>
          <p:cNvSpPr>
            <a:spLocks noGrp="1"/>
          </p:cNvSpPr>
          <p:nvPr>
            <p:ph type="title"/>
          </p:nvPr>
        </p:nvSpPr>
        <p:spPr/>
        <p:txBody>
          <a:bodyPr/>
          <a:lstStyle/>
          <a:p>
            <a:r>
              <a:rPr lang="fr-FR" dirty="0"/>
              <a:t>Balise non sémantique</a:t>
            </a:r>
          </a:p>
        </p:txBody>
      </p:sp>
      <p:sp>
        <p:nvSpPr>
          <p:cNvPr id="3" name="Content Placeholder 2">
            <a:extLst>
              <a:ext uri="{FF2B5EF4-FFF2-40B4-BE49-F238E27FC236}">
                <a16:creationId xmlns:a16="http://schemas.microsoft.com/office/drawing/2014/main" id="{335F524E-59D0-8165-77A3-457E2D0A0D78}"/>
              </a:ext>
            </a:extLst>
          </p:cNvPr>
          <p:cNvSpPr>
            <a:spLocks noGrp="1"/>
          </p:cNvSpPr>
          <p:nvPr>
            <p:ph idx="1"/>
          </p:nvPr>
        </p:nvSpPr>
        <p:spPr>
          <a:xfrm>
            <a:off x="831273" y="1825625"/>
            <a:ext cx="10515600" cy="4351338"/>
          </a:xfrm>
        </p:spPr>
        <p:txBody>
          <a:bodyPr>
            <a:normAutofit/>
          </a:bodyPr>
          <a:lstStyle/>
          <a:p>
            <a:r>
              <a:rPr lang="fr-FR" sz="2600" dirty="0">
                <a:solidFill>
                  <a:srgbClr val="222222"/>
                </a:solidFill>
                <a:latin typeface="+mj-lt"/>
              </a:rPr>
              <a:t>Il arrive souvent que l'on veuille regrouper des éléments ensemble dans le HTML pour pouvoir mettre du CSS sur ce groupe.</a:t>
            </a:r>
          </a:p>
          <a:p>
            <a:r>
              <a:rPr lang="fr-FR" sz="2600" dirty="0">
                <a:solidFill>
                  <a:srgbClr val="222222"/>
                </a:solidFill>
                <a:latin typeface="+mj-lt"/>
              </a:rPr>
              <a:t>Par exemple, nous pourrions utiliser une balise &lt;section&gt; pour regrouper des éléments et y appliquer du CSS. Toutefois, il arrive que les balises sémantiques n'ont pas leur place dans votre groupage d'éléments. Lorsque c'est le cas, nous utilisons plutôt les balises non sémantiques, soit le &lt;div&gt; et le &lt;</a:t>
            </a:r>
            <a:r>
              <a:rPr lang="fr-FR" sz="2600" dirty="0" err="1">
                <a:solidFill>
                  <a:srgbClr val="222222"/>
                </a:solidFill>
                <a:latin typeface="+mj-lt"/>
              </a:rPr>
              <a:t>span</a:t>
            </a:r>
            <a:r>
              <a:rPr lang="fr-FR" sz="2600" dirty="0">
                <a:solidFill>
                  <a:srgbClr val="222222"/>
                </a:solidFill>
                <a:latin typeface="+mj-lt"/>
              </a:rPr>
              <a:t>&gt;.</a:t>
            </a:r>
          </a:p>
          <a:p>
            <a:pPr marL="0" indent="0">
              <a:buNone/>
            </a:pPr>
            <a:endParaRPr lang="fr-FR" sz="2600" dirty="0">
              <a:solidFill>
                <a:srgbClr val="222222"/>
              </a:solidFill>
              <a:latin typeface="+mj-lt"/>
            </a:endParaRPr>
          </a:p>
        </p:txBody>
      </p:sp>
    </p:spTree>
    <p:extLst>
      <p:ext uri="{BB962C8B-B14F-4D97-AF65-F5344CB8AC3E}">
        <p14:creationId xmlns:p14="http://schemas.microsoft.com/office/powerpoint/2010/main" val="134242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15D08-7658-999E-9281-F26246B56B53}"/>
              </a:ext>
            </a:extLst>
          </p:cNvPr>
          <p:cNvSpPr>
            <a:spLocks noGrp="1"/>
          </p:cNvSpPr>
          <p:nvPr>
            <p:ph type="title"/>
          </p:nvPr>
        </p:nvSpPr>
        <p:spPr/>
        <p:txBody>
          <a:bodyPr/>
          <a:lstStyle/>
          <a:p>
            <a:r>
              <a:rPr lang="fr-FR" dirty="0"/>
              <a:t>Balise non sémantique</a:t>
            </a:r>
          </a:p>
        </p:txBody>
      </p:sp>
      <p:sp>
        <p:nvSpPr>
          <p:cNvPr id="3" name="Content Placeholder 2">
            <a:extLst>
              <a:ext uri="{FF2B5EF4-FFF2-40B4-BE49-F238E27FC236}">
                <a16:creationId xmlns:a16="http://schemas.microsoft.com/office/drawing/2014/main" id="{3E246A5A-E352-4FD6-120F-1E32AE23075B}"/>
              </a:ext>
            </a:extLst>
          </p:cNvPr>
          <p:cNvSpPr>
            <a:spLocks noGrp="1"/>
          </p:cNvSpPr>
          <p:nvPr>
            <p:ph idx="1"/>
          </p:nvPr>
        </p:nvSpPr>
        <p:spPr>
          <a:xfrm>
            <a:off x="838200" y="1825625"/>
            <a:ext cx="2570018" cy="4351338"/>
          </a:xfrm>
        </p:spPr>
        <p:txBody>
          <a:bodyPr>
            <a:normAutofit/>
          </a:bodyPr>
          <a:lstStyle/>
          <a:p>
            <a:r>
              <a:rPr lang="fr-FR" sz="2000" b="1" dirty="0" err="1">
                <a:solidFill>
                  <a:srgbClr val="222222"/>
                </a:solidFill>
                <a:latin typeface="+mj-lt"/>
              </a:rPr>
              <a:t>Span</a:t>
            </a:r>
            <a:r>
              <a:rPr lang="fr-FR" sz="2000" dirty="0" err="1">
                <a:solidFill>
                  <a:srgbClr val="222222"/>
                </a:solidFill>
                <a:latin typeface="+mj-lt"/>
              </a:rPr>
              <a:t>:Le</a:t>
            </a:r>
            <a:r>
              <a:rPr lang="fr-FR" sz="2000" dirty="0">
                <a:solidFill>
                  <a:srgbClr val="222222"/>
                </a:solidFill>
                <a:latin typeface="+mj-lt"/>
              </a:rPr>
              <a:t> &lt;</a:t>
            </a:r>
            <a:r>
              <a:rPr lang="fr-FR" sz="2000" dirty="0" err="1">
                <a:solidFill>
                  <a:srgbClr val="222222"/>
                </a:solidFill>
                <a:latin typeface="+mj-lt"/>
              </a:rPr>
              <a:t>span</a:t>
            </a:r>
            <a:r>
              <a:rPr lang="fr-FR" sz="2000" dirty="0">
                <a:solidFill>
                  <a:srgbClr val="222222"/>
                </a:solidFill>
                <a:latin typeface="+mj-lt"/>
              </a:rPr>
              <a:t>&gt; est une balise qui s'affiche avec le mode </a:t>
            </a:r>
            <a:r>
              <a:rPr lang="fr-FR" sz="2000" dirty="0" err="1">
                <a:solidFill>
                  <a:srgbClr val="222222"/>
                </a:solidFill>
                <a:latin typeface="+mj-lt"/>
              </a:rPr>
              <a:t>inline</a:t>
            </a:r>
            <a:r>
              <a:rPr lang="fr-FR" sz="2000" dirty="0">
                <a:solidFill>
                  <a:srgbClr val="222222"/>
                </a:solidFill>
                <a:latin typeface="+mj-lt"/>
              </a:rPr>
              <a:t> par défaut. Nous l'utilisons donc souvent pour regrouper des éléments </a:t>
            </a:r>
            <a:r>
              <a:rPr lang="fr-FR" sz="2000" dirty="0" err="1">
                <a:solidFill>
                  <a:srgbClr val="222222"/>
                </a:solidFill>
                <a:latin typeface="+mj-lt"/>
              </a:rPr>
              <a:t>inline</a:t>
            </a:r>
            <a:r>
              <a:rPr lang="fr-FR" sz="2000" dirty="0">
                <a:solidFill>
                  <a:srgbClr val="222222"/>
                </a:solidFill>
                <a:latin typeface="+mj-lt"/>
              </a:rPr>
              <a:t> ou textuel</a:t>
            </a:r>
          </a:p>
          <a:p>
            <a:endParaRPr lang="fr-FR" dirty="0"/>
          </a:p>
        </p:txBody>
      </p:sp>
      <p:pic>
        <p:nvPicPr>
          <p:cNvPr id="4" name="Picture 3">
            <a:extLst>
              <a:ext uri="{FF2B5EF4-FFF2-40B4-BE49-F238E27FC236}">
                <a16:creationId xmlns:a16="http://schemas.microsoft.com/office/drawing/2014/main" id="{D4B491E4-DB27-211C-177E-E317329276A8}"/>
              </a:ext>
            </a:extLst>
          </p:cNvPr>
          <p:cNvPicPr>
            <a:picLocks noChangeAspect="1"/>
          </p:cNvPicPr>
          <p:nvPr/>
        </p:nvPicPr>
        <p:blipFill>
          <a:blip r:embed="rId2"/>
          <a:stretch>
            <a:fillRect/>
          </a:stretch>
        </p:blipFill>
        <p:spPr>
          <a:xfrm>
            <a:off x="3408218" y="1907513"/>
            <a:ext cx="8210972" cy="3283119"/>
          </a:xfrm>
          <a:prstGeom prst="rect">
            <a:avLst/>
          </a:prstGeom>
        </p:spPr>
      </p:pic>
    </p:spTree>
    <p:extLst>
      <p:ext uri="{BB962C8B-B14F-4D97-AF65-F5344CB8AC3E}">
        <p14:creationId xmlns:p14="http://schemas.microsoft.com/office/powerpoint/2010/main" val="188881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17D-3C0E-C2BF-9B8B-D6AC5D77F27F}"/>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7B47F936-9D57-B341-98D4-681831531490}"/>
              </a:ext>
            </a:extLst>
          </p:cNvPr>
          <p:cNvSpPr>
            <a:spLocks noGrp="1"/>
          </p:cNvSpPr>
          <p:nvPr>
            <p:ph idx="1"/>
          </p:nvPr>
        </p:nvSpPr>
        <p:spPr/>
        <p:txBody>
          <a:bodyPr>
            <a:normAutofit/>
          </a:bodyPr>
          <a:lstStyle/>
          <a:p>
            <a:pPr marL="0" indent="0">
              <a:buNone/>
            </a:pPr>
            <a:r>
              <a:rPr lang="en-US" dirty="0"/>
              <a:t>Séance 1</a:t>
            </a:r>
          </a:p>
          <a:p>
            <a:pPr marL="457200" lvl="1" indent="0">
              <a:buNone/>
            </a:pPr>
            <a:r>
              <a:rPr lang="fr-FR" dirty="0"/>
              <a:t>Introduction au CSS</a:t>
            </a:r>
          </a:p>
          <a:p>
            <a:pPr marL="457200" lvl="1" indent="0">
              <a:buNone/>
            </a:pPr>
            <a:r>
              <a:rPr lang="fr-FR" dirty="0"/>
              <a:t>Sélecteurs CSS de base</a:t>
            </a:r>
          </a:p>
          <a:p>
            <a:pPr marL="457200" lvl="1" indent="0">
              <a:buNone/>
            </a:pPr>
            <a:r>
              <a:rPr lang="fr-FR" dirty="0"/>
              <a:t>Couleurs</a:t>
            </a:r>
          </a:p>
          <a:p>
            <a:pPr marL="457200" lvl="1" indent="0">
              <a:buNone/>
            </a:pPr>
            <a:r>
              <a:rPr lang="fr-FR" dirty="0"/>
              <a:t>Taille, marge et espacement</a:t>
            </a:r>
          </a:p>
          <a:p>
            <a:pPr marL="457200" lvl="1" indent="0">
              <a:buNone/>
            </a:pPr>
            <a:r>
              <a:rPr lang="fr-FR" dirty="0"/>
              <a:t>Bordures</a:t>
            </a:r>
          </a:p>
          <a:p>
            <a:pPr marL="457200" lvl="1" indent="0">
              <a:buNone/>
            </a:pPr>
            <a:r>
              <a:rPr lang="fr-FR" dirty="0"/>
              <a:t>Changement d'affichage</a:t>
            </a:r>
          </a:p>
          <a:p>
            <a:pPr marL="457200" lvl="1" indent="0">
              <a:buNone/>
            </a:pPr>
            <a:r>
              <a:rPr lang="fr-FR" dirty="0"/>
              <a:t>Balise non sémantique</a:t>
            </a:r>
          </a:p>
        </p:txBody>
      </p:sp>
    </p:spTree>
    <p:extLst>
      <p:ext uri="{BB962C8B-B14F-4D97-AF65-F5344CB8AC3E}">
        <p14:creationId xmlns:p14="http://schemas.microsoft.com/office/powerpoint/2010/main" val="271358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0F61-ECBB-FFAD-8070-A6DA42523B89}"/>
              </a:ext>
            </a:extLst>
          </p:cNvPr>
          <p:cNvSpPr>
            <a:spLocks noGrp="1"/>
          </p:cNvSpPr>
          <p:nvPr>
            <p:ph type="title"/>
          </p:nvPr>
        </p:nvSpPr>
        <p:spPr/>
        <p:txBody>
          <a:bodyPr/>
          <a:lstStyle/>
          <a:p>
            <a:r>
              <a:rPr lang="fr-FR" dirty="0"/>
              <a:t>Balise non sémantique</a:t>
            </a:r>
          </a:p>
        </p:txBody>
      </p:sp>
      <p:sp>
        <p:nvSpPr>
          <p:cNvPr id="3" name="Content Placeholder 2">
            <a:extLst>
              <a:ext uri="{FF2B5EF4-FFF2-40B4-BE49-F238E27FC236}">
                <a16:creationId xmlns:a16="http://schemas.microsoft.com/office/drawing/2014/main" id="{B593FFB2-D68F-20C8-7D84-8950D9A018FD}"/>
              </a:ext>
            </a:extLst>
          </p:cNvPr>
          <p:cNvSpPr>
            <a:spLocks noGrp="1"/>
          </p:cNvSpPr>
          <p:nvPr>
            <p:ph idx="1"/>
          </p:nvPr>
        </p:nvSpPr>
        <p:spPr>
          <a:xfrm>
            <a:off x="838200" y="1825625"/>
            <a:ext cx="2098964" cy="4351338"/>
          </a:xfrm>
        </p:spPr>
        <p:txBody>
          <a:bodyPr>
            <a:normAutofit/>
          </a:bodyPr>
          <a:lstStyle/>
          <a:p>
            <a:r>
              <a:rPr lang="fr-FR" sz="2000" b="1" dirty="0">
                <a:solidFill>
                  <a:srgbClr val="222222"/>
                </a:solidFill>
                <a:latin typeface="+mj-lt"/>
              </a:rPr>
              <a:t>Div</a:t>
            </a:r>
            <a:r>
              <a:rPr lang="fr-FR" sz="2000" dirty="0">
                <a:solidFill>
                  <a:srgbClr val="222222"/>
                </a:solidFill>
                <a:latin typeface="+mj-lt"/>
              </a:rPr>
              <a:t>: Le &lt;div&gt; est une balise qui s'affiche avec le mode block par défaut. On l'utilise donc généralement pour regrouper des éléments sous forme de boîtes</a:t>
            </a:r>
            <a:endParaRPr lang="fr-FR" sz="2000" dirty="0"/>
          </a:p>
        </p:txBody>
      </p:sp>
      <p:pic>
        <p:nvPicPr>
          <p:cNvPr id="7" name="Picture 6">
            <a:extLst>
              <a:ext uri="{FF2B5EF4-FFF2-40B4-BE49-F238E27FC236}">
                <a16:creationId xmlns:a16="http://schemas.microsoft.com/office/drawing/2014/main" id="{54069433-C310-A7FC-B30E-6E723D8B4F3B}"/>
              </a:ext>
            </a:extLst>
          </p:cNvPr>
          <p:cNvPicPr>
            <a:picLocks noChangeAspect="1"/>
          </p:cNvPicPr>
          <p:nvPr/>
        </p:nvPicPr>
        <p:blipFill>
          <a:blip r:embed="rId2"/>
          <a:stretch>
            <a:fillRect/>
          </a:stretch>
        </p:blipFill>
        <p:spPr>
          <a:xfrm>
            <a:off x="5560750" y="1576243"/>
            <a:ext cx="3416011" cy="3182038"/>
          </a:xfrm>
          <a:prstGeom prst="rect">
            <a:avLst/>
          </a:prstGeom>
        </p:spPr>
      </p:pic>
      <p:pic>
        <p:nvPicPr>
          <p:cNvPr id="9" name="Picture 8">
            <a:extLst>
              <a:ext uri="{FF2B5EF4-FFF2-40B4-BE49-F238E27FC236}">
                <a16:creationId xmlns:a16="http://schemas.microsoft.com/office/drawing/2014/main" id="{65A59629-8590-44D5-75CA-6FFDF1609D99}"/>
              </a:ext>
            </a:extLst>
          </p:cNvPr>
          <p:cNvPicPr>
            <a:picLocks noChangeAspect="1"/>
          </p:cNvPicPr>
          <p:nvPr/>
        </p:nvPicPr>
        <p:blipFill>
          <a:blip r:embed="rId3"/>
          <a:stretch>
            <a:fillRect/>
          </a:stretch>
        </p:blipFill>
        <p:spPr>
          <a:xfrm>
            <a:off x="4917841" y="5016681"/>
            <a:ext cx="4701828" cy="1476194"/>
          </a:xfrm>
          <a:prstGeom prst="rect">
            <a:avLst/>
          </a:prstGeom>
        </p:spPr>
      </p:pic>
    </p:spTree>
    <p:extLst>
      <p:ext uri="{BB962C8B-B14F-4D97-AF65-F5344CB8AC3E}">
        <p14:creationId xmlns:p14="http://schemas.microsoft.com/office/powerpoint/2010/main" val="376992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17D-3C0E-C2BF-9B8B-D6AC5D77F27F}"/>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7B47F936-9D57-B341-98D4-681831531490}"/>
              </a:ext>
            </a:extLst>
          </p:cNvPr>
          <p:cNvSpPr>
            <a:spLocks noGrp="1"/>
          </p:cNvSpPr>
          <p:nvPr>
            <p:ph idx="1"/>
          </p:nvPr>
        </p:nvSpPr>
        <p:spPr/>
        <p:txBody>
          <a:bodyPr>
            <a:normAutofit/>
          </a:bodyPr>
          <a:lstStyle/>
          <a:p>
            <a:pPr marL="0" indent="0">
              <a:buNone/>
            </a:pPr>
            <a:r>
              <a:rPr lang="en-US" dirty="0"/>
              <a:t>Séance 2</a:t>
            </a:r>
          </a:p>
          <a:p>
            <a:pPr marL="457200" lvl="1" indent="0">
              <a:buNone/>
            </a:pPr>
            <a:r>
              <a:rPr lang="fr-FR" dirty="0"/>
              <a:t>Unité de mesures</a:t>
            </a:r>
          </a:p>
          <a:p>
            <a:pPr marL="457200" lvl="1" indent="0">
              <a:buNone/>
            </a:pPr>
            <a:r>
              <a:rPr lang="fr-FR" dirty="0"/>
              <a:t>Style de base</a:t>
            </a:r>
          </a:p>
          <a:p>
            <a:pPr marL="457200" lvl="1" indent="0">
              <a:buNone/>
            </a:pPr>
            <a:r>
              <a:rPr lang="fr-FR" dirty="0"/>
              <a:t>Listes et tableaux</a:t>
            </a:r>
          </a:p>
          <a:p>
            <a:pPr marL="457200" lvl="1" indent="0">
              <a:buNone/>
            </a:pPr>
            <a:r>
              <a:rPr lang="fr-FR" dirty="0"/>
              <a:t>Typographie et polices</a:t>
            </a:r>
          </a:p>
          <a:p>
            <a:pPr marL="457200" lvl="1" indent="0">
              <a:buNone/>
            </a:pPr>
            <a:r>
              <a:rPr lang="fr-FR" dirty="0" err="1"/>
              <a:t>Wrapper</a:t>
            </a:r>
            <a:endParaRPr lang="fr-FR" dirty="0"/>
          </a:p>
          <a:p>
            <a:pPr marL="457200" lvl="1" indent="0">
              <a:buNone/>
            </a:pPr>
            <a:r>
              <a:rPr lang="fr-FR" dirty="0"/>
              <a:t>Sélecteurs CSS de pseudo-classe</a:t>
            </a:r>
          </a:p>
          <a:p>
            <a:pPr marL="457200" lvl="1" indent="0">
              <a:buNone/>
            </a:pPr>
            <a:r>
              <a:rPr lang="fr-FR" dirty="0"/>
              <a:t>Validation du CSS</a:t>
            </a:r>
          </a:p>
          <a:p>
            <a:pPr marL="457200" lvl="1" indent="0">
              <a:buNone/>
            </a:pPr>
            <a:r>
              <a:rPr lang="fr-FR" dirty="0"/>
              <a:t>Outils de développement CSS</a:t>
            </a:r>
          </a:p>
        </p:txBody>
      </p:sp>
    </p:spTree>
    <p:extLst>
      <p:ext uri="{BB962C8B-B14F-4D97-AF65-F5344CB8AC3E}">
        <p14:creationId xmlns:p14="http://schemas.microsoft.com/office/powerpoint/2010/main" val="387313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F5CC-C6E0-D499-C9C4-01D6252DE733}"/>
              </a:ext>
            </a:extLst>
          </p:cNvPr>
          <p:cNvSpPr>
            <a:spLocks noGrp="1"/>
          </p:cNvSpPr>
          <p:nvPr>
            <p:ph type="title"/>
          </p:nvPr>
        </p:nvSpPr>
        <p:spPr/>
        <p:txBody>
          <a:bodyPr/>
          <a:lstStyle/>
          <a:p>
            <a:r>
              <a:rPr lang="fr-FR" dirty="0"/>
              <a:t>Unités de mesure</a:t>
            </a:r>
          </a:p>
        </p:txBody>
      </p:sp>
      <p:sp>
        <p:nvSpPr>
          <p:cNvPr id="3" name="Content Placeholder 2">
            <a:extLst>
              <a:ext uri="{FF2B5EF4-FFF2-40B4-BE49-F238E27FC236}">
                <a16:creationId xmlns:a16="http://schemas.microsoft.com/office/drawing/2014/main" id="{F48E4759-EBD1-C39C-1744-2430AD640C57}"/>
              </a:ext>
            </a:extLst>
          </p:cNvPr>
          <p:cNvSpPr>
            <a:spLocks noGrp="1"/>
          </p:cNvSpPr>
          <p:nvPr>
            <p:ph idx="1"/>
          </p:nvPr>
        </p:nvSpPr>
        <p:spPr/>
        <p:txBody>
          <a:bodyPr/>
          <a:lstStyle/>
          <a:p>
            <a:pPr marL="0" indent="0" algn="l" fontAlgn="base">
              <a:buNone/>
            </a:pPr>
            <a:r>
              <a:rPr lang="fr-FR" sz="2000" b="1" dirty="0">
                <a:solidFill>
                  <a:srgbClr val="222222"/>
                </a:solidFill>
                <a:latin typeface="+mj-lt"/>
              </a:rPr>
              <a:t>Type d'unités</a:t>
            </a:r>
          </a:p>
          <a:p>
            <a:pPr algn="l" fontAlgn="base"/>
            <a:r>
              <a:rPr lang="fr-FR" dirty="0">
                <a:solidFill>
                  <a:srgbClr val="222222"/>
                </a:solidFill>
                <a:latin typeface="+mj-lt"/>
              </a:rPr>
              <a:t>Il existe 2 sortent d'unités de mesures en CSS, soit les unités de mesures </a:t>
            </a:r>
            <a:r>
              <a:rPr lang="fr-FR" b="1" dirty="0">
                <a:solidFill>
                  <a:srgbClr val="222222"/>
                </a:solidFill>
                <a:latin typeface="+mj-lt"/>
              </a:rPr>
              <a:t>absolues</a:t>
            </a:r>
            <a:r>
              <a:rPr lang="fr-FR" dirty="0">
                <a:solidFill>
                  <a:srgbClr val="222222"/>
                </a:solidFill>
                <a:latin typeface="+mj-lt"/>
              </a:rPr>
              <a:t> et les unités de mesures </a:t>
            </a:r>
            <a:r>
              <a:rPr lang="fr-FR" b="1" dirty="0">
                <a:solidFill>
                  <a:srgbClr val="222222"/>
                </a:solidFill>
                <a:latin typeface="+mj-lt"/>
              </a:rPr>
              <a:t>relatives</a:t>
            </a:r>
            <a:r>
              <a:rPr lang="fr-FR" dirty="0">
                <a:solidFill>
                  <a:srgbClr val="222222"/>
                </a:solidFill>
                <a:latin typeface="+mj-lt"/>
              </a:rPr>
              <a:t>. Nous utiliserons ces unités de mesures majoritairement dans les propriétés CSS permettant de modifier la taille ou l'espacement des éléments HTML. Vous pouvez trouver plus d'information sur les unités de mesure sur </a:t>
            </a:r>
            <a:r>
              <a:rPr lang="fr-FR" dirty="0">
                <a:solidFill>
                  <a:srgbClr val="222222"/>
                </a:solidFill>
                <a:latin typeface="+mj-lt"/>
                <a:hlinkClick r:id="rId3">
                  <a:extLst>
                    <a:ext uri="{A12FA001-AC4F-418D-AE19-62706E023703}">
                      <ahyp:hlinkClr xmlns:ahyp="http://schemas.microsoft.com/office/drawing/2018/hyperlinkcolor" val="tx"/>
                    </a:ext>
                  </a:extLst>
                </a:hlinkClick>
              </a:rPr>
              <a:t>w3school</a:t>
            </a:r>
            <a:r>
              <a:rPr lang="fr-FR" dirty="0">
                <a:solidFill>
                  <a:srgbClr val="222222"/>
                </a:solidFill>
                <a:latin typeface="+mj-lt"/>
              </a:rPr>
              <a:t>.</a:t>
            </a:r>
          </a:p>
          <a:p>
            <a:pPr marL="0" indent="0" fontAlgn="base">
              <a:buNone/>
            </a:pPr>
            <a:endParaRPr lang="fr-FR" sz="1400" b="1" i="0" dirty="0">
              <a:solidFill>
                <a:srgbClr val="222222"/>
              </a:solidFill>
              <a:effectLst/>
              <a:latin typeface="Montserrat" panose="00000500000000000000" pitchFamily="2" charset="0"/>
            </a:endParaRPr>
          </a:p>
          <a:p>
            <a:pPr marL="0" indent="0" algn="l" fontAlgn="base">
              <a:buNone/>
            </a:pPr>
            <a:endParaRPr lang="fr-FR" sz="2000" dirty="0">
              <a:solidFill>
                <a:srgbClr val="222222"/>
              </a:solidFill>
              <a:latin typeface="+mj-lt"/>
            </a:endParaRPr>
          </a:p>
          <a:p>
            <a:pPr marL="0" indent="0">
              <a:buNone/>
            </a:pPr>
            <a:endParaRPr lang="fr-FR" sz="2000" dirty="0">
              <a:solidFill>
                <a:srgbClr val="222222"/>
              </a:solidFill>
              <a:latin typeface="+mj-lt"/>
            </a:endParaRPr>
          </a:p>
        </p:txBody>
      </p:sp>
    </p:spTree>
    <p:extLst>
      <p:ext uri="{BB962C8B-B14F-4D97-AF65-F5344CB8AC3E}">
        <p14:creationId xmlns:p14="http://schemas.microsoft.com/office/powerpoint/2010/main" val="132673994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F359-BF82-08A3-0B60-6B91A0349C23}"/>
              </a:ext>
            </a:extLst>
          </p:cNvPr>
          <p:cNvSpPr>
            <a:spLocks noGrp="1"/>
          </p:cNvSpPr>
          <p:nvPr>
            <p:ph type="title"/>
          </p:nvPr>
        </p:nvSpPr>
        <p:spPr/>
        <p:txBody>
          <a:bodyPr/>
          <a:lstStyle/>
          <a:p>
            <a:r>
              <a:rPr lang="fr-FR" dirty="0"/>
              <a:t>Unités de mesure</a:t>
            </a:r>
          </a:p>
        </p:txBody>
      </p:sp>
      <p:sp>
        <p:nvSpPr>
          <p:cNvPr id="3" name="Content Placeholder 2">
            <a:extLst>
              <a:ext uri="{FF2B5EF4-FFF2-40B4-BE49-F238E27FC236}">
                <a16:creationId xmlns:a16="http://schemas.microsoft.com/office/drawing/2014/main" id="{D4166E43-DC8F-D3F0-5963-BBE0026FD056}"/>
              </a:ext>
            </a:extLst>
          </p:cNvPr>
          <p:cNvSpPr>
            <a:spLocks noGrp="1"/>
          </p:cNvSpPr>
          <p:nvPr>
            <p:ph idx="1"/>
          </p:nvPr>
        </p:nvSpPr>
        <p:spPr/>
        <p:txBody>
          <a:bodyPr>
            <a:normAutofit fontScale="92500" lnSpcReduction="20000"/>
          </a:bodyPr>
          <a:lstStyle/>
          <a:p>
            <a:pPr marL="0" indent="0">
              <a:buNone/>
            </a:pPr>
            <a:r>
              <a:rPr lang="fr-FR" dirty="0"/>
              <a:t>Unités absolues</a:t>
            </a:r>
          </a:p>
          <a:p>
            <a:r>
              <a:rPr lang="fr-FR" dirty="0">
                <a:solidFill>
                  <a:srgbClr val="222222"/>
                </a:solidFill>
                <a:latin typeface="+mj-lt"/>
              </a:rPr>
              <a:t>Une unité de mesure absolue ne dépend de rien. Elle spécifie une taille très spécifique à l'écran. Bien que nous l’utilisons  de temps en temps, il n'est pas vraiment recommandé de l’utiliser puisque aujourd'hui, les tailles des écrans varient beaucoup. En effet, si vous utilisez une taille absolue sur un écran d'ordinateur ou sur un téléphone cellulaire, une marge de 30 pixels peut être très différente. Voici tout de même quelques unités de mesures absolues:</a:t>
            </a:r>
          </a:p>
          <a:p>
            <a:pPr lvl="1"/>
            <a:r>
              <a:rPr lang="fr-FR" dirty="0">
                <a:solidFill>
                  <a:srgbClr val="222222"/>
                </a:solidFill>
                <a:latin typeface="+mj-lt"/>
              </a:rPr>
              <a:t>cm	Mesure en centimètres</a:t>
            </a:r>
          </a:p>
          <a:p>
            <a:pPr lvl="1"/>
            <a:r>
              <a:rPr lang="fr-FR" dirty="0">
                <a:solidFill>
                  <a:srgbClr val="222222"/>
                </a:solidFill>
                <a:latin typeface="+mj-lt"/>
              </a:rPr>
              <a:t>mm	Mesure en millimètre</a:t>
            </a:r>
          </a:p>
          <a:p>
            <a:pPr lvl="1"/>
            <a:r>
              <a:rPr lang="fr-FR" dirty="0">
                <a:solidFill>
                  <a:srgbClr val="222222"/>
                </a:solidFill>
                <a:latin typeface="+mj-lt"/>
              </a:rPr>
              <a:t>px	Mesure en pixels</a:t>
            </a:r>
          </a:p>
          <a:p>
            <a:pPr lvl="1"/>
            <a:r>
              <a:rPr lang="fr-FR" dirty="0">
                <a:solidFill>
                  <a:srgbClr val="222222"/>
                </a:solidFill>
                <a:latin typeface="+mj-lt"/>
              </a:rPr>
              <a:t>In 	Mesure en pouces (1in = 2.54cm = 96px)</a:t>
            </a:r>
          </a:p>
          <a:p>
            <a:pPr lvl="1"/>
            <a:r>
              <a:rPr lang="fr-FR" dirty="0">
                <a:solidFill>
                  <a:srgbClr val="222222"/>
                </a:solidFill>
                <a:latin typeface="+mj-lt"/>
              </a:rPr>
              <a:t>pt	Mesure en points (1pt = 0.035cm = 1.33px)</a:t>
            </a:r>
          </a:p>
        </p:txBody>
      </p:sp>
    </p:spTree>
    <p:extLst>
      <p:ext uri="{BB962C8B-B14F-4D97-AF65-F5344CB8AC3E}">
        <p14:creationId xmlns:p14="http://schemas.microsoft.com/office/powerpoint/2010/main" val="131786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F359-BF82-08A3-0B60-6B91A0349C23}"/>
              </a:ext>
            </a:extLst>
          </p:cNvPr>
          <p:cNvSpPr>
            <a:spLocks noGrp="1"/>
          </p:cNvSpPr>
          <p:nvPr>
            <p:ph type="title"/>
          </p:nvPr>
        </p:nvSpPr>
        <p:spPr/>
        <p:txBody>
          <a:bodyPr/>
          <a:lstStyle/>
          <a:p>
            <a:r>
              <a:rPr lang="fr-FR" dirty="0"/>
              <a:t>Unités de mesure</a:t>
            </a:r>
          </a:p>
        </p:txBody>
      </p:sp>
      <p:sp>
        <p:nvSpPr>
          <p:cNvPr id="3" name="Content Placeholder 2">
            <a:extLst>
              <a:ext uri="{FF2B5EF4-FFF2-40B4-BE49-F238E27FC236}">
                <a16:creationId xmlns:a16="http://schemas.microsoft.com/office/drawing/2014/main" id="{D4166E43-DC8F-D3F0-5963-BBE0026FD056}"/>
              </a:ext>
            </a:extLst>
          </p:cNvPr>
          <p:cNvSpPr>
            <a:spLocks noGrp="1"/>
          </p:cNvSpPr>
          <p:nvPr>
            <p:ph idx="1"/>
          </p:nvPr>
        </p:nvSpPr>
        <p:spPr/>
        <p:txBody>
          <a:bodyPr>
            <a:normAutofit/>
          </a:bodyPr>
          <a:lstStyle/>
          <a:p>
            <a:pPr marL="0" indent="0">
              <a:buNone/>
            </a:pPr>
            <a:r>
              <a:rPr lang="fr-FR" dirty="0"/>
              <a:t>Unités relatives</a:t>
            </a:r>
          </a:p>
          <a:p>
            <a:r>
              <a:rPr lang="fr-FR" sz="2000" dirty="0">
                <a:solidFill>
                  <a:srgbClr val="222222"/>
                </a:solidFill>
                <a:latin typeface="+mj-lt"/>
              </a:rPr>
              <a:t>Une unité de mesure relative est toujours dépendante d'une autre mesure. C'est généralement le type d'unités de mesures que nous utiliserons dans nos pages Web. Il existe de nombreuses unités de mesures relatives et elles ne sont pas toutes relatives aux mêmes choses. Voici donc une liste de ces unités de mesure ainsi que de ce qu'elle dépende.</a:t>
            </a:r>
          </a:p>
        </p:txBody>
      </p:sp>
      <p:graphicFrame>
        <p:nvGraphicFramePr>
          <p:cNvPr id="5" name="Table 4">
            <a:extLst>
              <a:ext uri="{FF2B5EF4-FFF2-40B4-BE49-F238E27FC236}">
                <a16:creationId xmlns:a16="http://schemas.microsoft.com/office/drawing/2014/main" id="{FB227B72-ED8F-BE16-9A98-AC9EE6A62243}"/>
              </a:ext>
            </a:extLst>
          </p:cNvPr>
          <p:cNvGraphicFramePr>
            <a:graphicFrameLocks noGrp="1"/>
          </p:cNvGraphicFramePr>
          <p:nvPr>
            <p:extLst>
              <p:ext uri="{D42A27DB-BD31-4B8C-83A1-F6EECF244321}">
                <p14:modId xmlns:p14="http://schemas.microsoft.com/office/powerpoint/2010/main" val="849580571"/>
              </p:ext>
            </p:extLst>
          </p:nvPr>
        </p:nvGraphicFramePr>
        <p:xfrm>
          <a:off x="1663566" y="3828051"/>
          <a:ext cx="9520988" cy="2946530"/>
        </p:xfrm>
        <a:graphic>
          <a:graphicData uri="http://schemas.openxmlformats.org/drawingml/2006/table">
            <a:tbl>
              <a:tblPr/>
              <a:tblGrid>
                <a:gridCol w="883354">
                  <a:extLst>
                    <a:ext uri="{9D8B030D-6E8A-4147-A177-3AD203B41FA5}">
                      <a16:colId xmlns:a16="http://schemas.microsoft.com/office/drawing/2014/main" val="2117661983"/>
                    </a:ext>
                  </a:extLst>
                </a:gridCol>
                <a:gridCol w="6346823">
                  <a:extLst>
                    <a:ext uri="{9D8B030D-6E8A-4147-A177-3AD203B41FA5}">
                      <a16:colId xmlns:a16="http://schemas.microsoft.com/office/drawing/2014/main" val="986213740"/>
                    </a:ext>
                  </a:extLst>
                </a:gridCol>
                <a:gridCol w="2290811">
                  <a:extLst>
                    <a:ext uri="{9D8B030D-6E8A-4147-A177-3AD203B41FA5}">
                      <a16:colId xmlns:a16="http://schemas.microsoft.com/office/drawing/2014/main" val="1512784040"/>
                    </a:ext>
                  </a:extLst>
                </a:gridCol>
              </a:tblGrid>
              <a:tr h="500930">
                <a:tc>
                  <a:txBody>
                    <a:bodyPr/>
                    <a:lstStyle/>
                    <a:p>
                      <a:pPr algn="l" fontAlgn="base"/>
                      <a:r>
                        <a:rPr lang="fr-FR" sz="1800" kern="1200" dirty="0" err="1">
                          <a:solidFill>
                            <a:srgbClr val="222222"/>
                          </a:solidFill>
                          <a:latin typeface="+mj-lt"/>
                          <a:ea typeface="+mn-ea"/>
                          <a:cs typeface="+mn-cs"/>
                        </a:rPr>
                        <a:t>em</a:t>
                      </a:r>
                      <a:endParaRPr lang="fr-FR" sz="1800" kern="1200" dirty="0">
                        <a:solidFill>
                          <a:srgbClr val="222222"/>
                        </a:solidFill>
                        <a:latin typeface="+mj-lt"/>
                        <a:ea typeface="+mn-ea"/>
                        <a:cs typeface="+mn-cs"/>
                      </a:endParaRPr>
                    </a:p>
                  </a:txBody>
                  <a:tcPr marL="40667" marR="40667" marT="20333" marB="20333" anchor="ctr">
                    <a:lnL>
                      <a:noFill/>
                    </a:lnL>
                    <a:lnR>
                      <a:noFill/>
                    </a:lnR>
                    <a:lnT>
                      <a:noFill/>
                    </a:lnT>
                    <a:lnB>
                      <a:noFill/>
                    </a:lnB>
                  </a:tcPr>
                </a:tc>
                <a:tc>
                  <a:txBody>
                    <a:bodyPr/>
                    <a:lstStyle/>
                    <a:p>
                      <a:pPr algn="l" fontAlgn="base"/>
                      <a:r>
                        <a:rPr lang="fr-FR" sz="1800" kern="1200" dirty="0">
                          <a:solidFill>
                            <a:srgbClr val="222222"/>
                          </a:solidFill>
                          <a:latin typeface="+mj-lt"/>
                          <a:ea typeface="+mn-ea"/>
                          <a:cs typeface="+mn-cs"/>
                        </a:rPr>
                        <a:t>Mesure relative en fonction de la taille courante de la police de caractères (2em = 2 fois la taille courante des caractères)</a:t>
                      </a:r>
                    </a:p>
                  </a:txBody>
                  <a:tcPr marL="40667" marR="40667" marT="20333" marB="20333" anchor="ctr">
                    <a:lnL>
                      <a:noFill/>
                    </a:lnL>
                    <a:lnR>
                      <a:noFill/>
                    </a:lnR>
                    <a:lnT>
                      <a:noFill/>
                    </a:lnT>
                    <a:lnB>
                      <a:noFill/>
                    </a:lnB>
                  </a:tcPr>
                </a:tc>
                <a:tc>
                  <a:txBody>
                    <a:bodyPr/>
                    <a:lstStyle/>
                    <a:p>
                      <a:pPr algn="l" fontAlgn="base"/>
                      <a:r>
                        <a:rPr lang="fr-FR" sz="1800" kern="1200" dirty="0" err="1">
                          <a:solidFill>
                            <a:srgbClr val="222222"/>
                          </a:solidFill>
                          <a:latin typeface="+mj-lt"/>
                          <a:ea typeface="+mn-ea"/>
                          <a:cs typeface="+mn-cs"/>
                        </a:rPr>
                        <a:t>margin</a:t>
                      </a:r>
                      <a:r>
                        <a:rPr lang="fr-FR" sz="1800" kern="1200" dirty="0">
                          <a:solidFill>
                            <a:srgbClr val="222222"/>
                          </a:solidFill>
                          <a:latin typeface="+mj-lt"/>
                          <a:ea typeface="+mn-ea"/>
                          <a:cs typeface="+mn-cs"/>
                        </a:rPr>
                        <a:t>, </a:t>
                      </a:r>
                      <a:r>
                        <a:rPr lang="fr-FR" sz="1800" kern="1200" dirty="0" err="1">
                          <a:solidFill>
                            <a:srgbClr val="222222"/>
                          </a:solidFill>
                          <a:latin typeface="+mj-lt"/>
                          <a:ea typeface="+mn-ea"/>
                          <a:cs typeface="+mn-cs"/>
                        </a:rPr>
                        <a:t>padding</a:t>
                      </a:r>
                      <a:r>
                        <a:rPr lang="fr-FR" sz="1800" kern="1200" dirty="0">
                          <a:solidFill>
                            <a:srgbClr val="222222"/>
                          </a:solidFill>
                          <a:latin typeface="+mj-lt"/>
                          <a:ea typeface="+mn-ea"/>
                          <a:cs typeface="+mn-cs"/>
                        </a:rPr>
                        <a:t>, border, font-size</a:t>
                      </a:r>
                    </a:p>
                  </a:txBody>
                  <a:tcPr marL="40667" marR="40667" marT="20333" marB="20333" anchor="ctr">
                    <a:lnL>
                      <a:noFill/>
                    </a:lnL>
                    <a:lnR>
                      <a:noFill/>
                    </a:lnR>
                    <a:lnT>
                      <a:noFill/>
                    </a:lnT>
                    <a:lnB>
                      <a:noFill/>
                    </a:lnB>
                  </a:tcPr>
                </a:tc>
                <a:extLst>
                  <a:ext uri="{0D108BD9-81ED-4DB2-BD59-A6C34878D82A}">
                    <a16:rowId xmlns:a16="http://schemas.microsoft.com/office/drawing/2014/main" val="2308551983"/>
                  </a:ext>
                </a:extLst>
              </a:tr>
              <a:tr h="440818">
                <a:tc>
                  <a:txBody>
                    <a:bodyPr/>
                    <a:lstStyle/>
                    <a:p>
                      <a:pPr algn="l" fontAlgn="base"/>
                      <a:r>
                        <a:rPr lang="fr-FR" sz="1800" kern="1200">
                          <a:solidFill>
                            <a:srgbClr val="222222"/>
                          </a:solidFill>
                          <a:latin typeface="+mj-lt"/>
                          <a:ea typeface="+mn-ea"/>
                          <a:cs typeface="+mn-cs"/>
                        </a:rPr>
                        <a:t>rem</a:t>
                      </a:r>
                    </a:p>
                  </a:txBody>
                  <a:tcPr marL="40667" marR="40667" marT="20333" marB="20333" anchor="ctr">
                    <a:lnL>
                      <a:noFill/>
                    </a:lnL>
                    <a:lnR>
                      <a:noFill/>
                    </a:lnR>
                    <a:lnT>
                      <a:noFill/>
                    </a:lnT>
                    <a:lnB>
                      <a:noFill/>
                    </a:lnB>
                  </a:tcPr>
                </a:tc>
                <a:tc>
                  <a:txBody>
                    <a:bodyPr/>
                    <a:lstStyle/>
                    <a:p>
                      <a:pPr algn="l" fontAlgn="base"/>
                      <a:r>
                        <a:rPr lang="fr-FR" sz="1800" kern="1200" dirty="0">
                          <a:solidFill>
                            <a:srgbClr val="222222"/>
                          </a:solidFill>
                          <a:latin typeface="+mj-lt"/>
                          <a:ea typeface="+mn-ea"/>
                          <a:cs typeface="+mn-cs"/>
                        </a:rPr>
                        <a:t>Mesure relative en fonction de la taille de base de la police de caractères (en général, la taille de base est 16px)</a:t>
                      </a:r>
                    </a:p>
                  </a:txBody>
                  <a:tcPr marL="40667" marR="40667" marT="20333" marB="20333" anchor="ctr">
                    <a:lnL>
                      <a:noFill/>
                    </a:lnL>
                    <a:lnR>
                      <a:noFill/>
                    </a:lnR>
                    <a:lnT>
                      <a:noFill/>
                    </a:lnT>
                    <a:lnB>
                      <a:noFill/>
                    </a:lnB>
                  </a:tcPr>
                </a:tc>
                <a:tc>
                  <a:txBody>
                    <a:bodyPr/>
                    <a:lstStyle/>
                    <a:p>
                      <a:pPr algn="l" fontAlgn="base"/>
                      <a:r>
                        <a:rPr lang="fr-FR" sz="1800" kern="1200" dirty="0" err="1">
                          <a:solidFill>
                            <a:srgbClr val="222222"/>
                          </a:solidFill>
                          <a:latin typeface="+mj-lt"/>
                          <a:ea typeface="+mn-ea"/>
                          <a:cs typeface="+mn-cs"/>
                        </a:rPr>
                        <a:t>margin</a:t>
                      </a:r>
                      <a:r>
                        <a:rPr lang="fr-FR" sz="1800" kern="1200" dirty="0">
                          <a:solidFill>
                            <a:srgbClr val="222222"/>
                          </a:solidFill>
                          <a:latin typeface="+mj-lt"/>
                          <a:ea typeface="+mn-ea"/>
                          <a:cs typeface="+mn-cs"/>
                        </a:rPr>
                        <a:t>, </a:t>
                      </a:r>
                      <a:r>
                        <a:rPr lang="fr-FR" sz="1800" kern="1200" dirty="0" err="1">
                          <a:solidFill>
                            <a:srgbClr val="222222"/>
                          </a:solidFill>
                          <a:latin typeface="+mj-lt"/>
                          <a:ea typeface="+mn-ea"/>
                          <a:cs typeface="+mn-cs"/>
                        </a:rPr>
                        <a:t>padding</a:t>
                      </a:r>
                      <a:r>
                        <a:rPr lang="fr-FR" sz="1800" kern="1200" dirty="0">
                          <a:solidFill>
                            <a:srgbClr val="222222"/>
                          </a:solidFill>
                          <a:latin typeface="+mj-lt"/>
                          <a:ea typeface="+mn-ea"/>
                          <a:cs typeface="+mn-cs"/>
                        </a:rPr>
                        <a:t>, border, font-size</a:t>
                      </a:r>
                    </a:p>
                  </a:txBody>
                  <a:tcPr marL="40667" marR="40667" marT="20333" marB="20333" anchor="ctr">
                    <a:lnL>
                      <a:noFill/>
                    </a:lnL>
                    <a:lnR>
                      <a:noFill/>
                    </a:lnR>
                    <a:lnT>
                      <a:noFill/>
                    </a:lnT>
                    <a:lnB>
                      <a:noFill/>
                    </a:lnB>
                  </a:tcPr>
                </a:tc>
                <a:extLst>
                  <a:ext uri="{0D108BD9-81ED-4DB2-BD59-A6C34878D82A}">
                    <a16:rowId xmlns:a16="http://schemas.microsoft.com/office/drawing/2014/main" val="3239501396"/>
                  </a:ext>
                </a:extLst>
              </a:tr>
              <a:tr h="538136">
                <a:tc>
                  <a:txBody>
                    <a:bodyPr/>
                    <a:lstStyle/>
                    <a:p>
                      <a:pPr algn="l" fontAlgn="base"/>
                      <a:r>
                        <a:rPr lang="fr-FR" sz="1800" kern="1200">
                          <a:solidFill>
                            <a:srgbClr val="222222"/>
                          </a:solidFill>
                          <a:latin typeface="+mj-lt"/>
                          <a:ea typeface="+mn-ea"/>
                          <a:cs typeface="+mn-cs"/>
                        </a:rPr>
                        <a:t>%</a:t>
                      </a:r>
                    </a:p>
                  </a:txBody>
                  <a:tcPr marL="40667" marR="40667" marT="20333" marB="20333" anchor="ctr">
                    <a:lnL>
                      <a:noFill/>
                    </a:lnL>
                    <a:lnR>
                      <a:noFill/>
                    </a:lnR>
                    <a:lnT>
                      <a:noFill/>
                    </a:lnT>
                    <a:lnB>
                      <a:noFill/>
                    </a:lnB>
                  </a:tcPr>
                </a:tc>
                <a:tc>
                  <a:txBody>
                    <a:bodyPr/>
                    <a:lstStyle/>
                    <a:p>
                      <a:pPr algn="l" fontAlgn="base"/>
                      <a:r>
                        <a:rPr lang="fr-FR" sz="1800" kern="1200" dirty="0">
                          <a:solidFill>
                            <a:srgbClr val="222222"/>
                          </a:solidFill>
                          <a:latin typeface="+mj-lt"/>
                          <a:ea typeface="+mn-ea"/>
                          <a:cs typeface="+mn-cs"/>
                        </a:rPr>
                        <a:t>Mesure relative en fonction de la valeur du parent (50% = la moitié de la valeur de cette propriété du parent)</a:t>
                      </a:r>
                    </a:p>
                  </a:txBody>
                  <a:tcPr marL="40667" marR="40667" marT="20333" marB="20333" anchor="ctr">
                    <a:lnL>
                      <a:noFill/>
                    </a:lnL>
                    <a:lnR>
                      <a:noFill/>
                    </a:lnR>
                    <a:lnT>
                      <a:noFill/>
                    </a:lnT>
                    <a:lnB>
                      <a:noFill/>
                    </a:lnB>
                  </a:tcPr>
                </a:tc>
                <a:tc>
                  <a:txBody>
                    <a:bodyPr/>
                    <a:lstStyle/>
                    <a:p>
                      <a:pPr algn="l" fontAlgn="base"/>
                      <a:r>
                        <a:rPr lang="fr-FR" sz="1800" kern="1200" dirty="0" err="1">
                          <a:solidFill>
                            <a:srgbClr val="222222"/>
                          </a:solidFill>
                          <a:latin typeface="+mj-lt"/>
                          <a:ea typeface="+mn-ea"/>
                          <a:cs typeface="+mn-cs"/>
                        </a:rPr>
                        <a:t>width</a:t>
                      </a:r>
                      <a:r>
                        <a:rPr lang="fr-FR" sz="1800" kern="1200" dirty="0">
                          <a:solidFill>
                            <a:srgbClr val="222222"/>
                          </a:solidFill>
                          <a:latin typeface="+mj-lt"/>
                          <a:ea typeface="+mn-ea"/>
                          <a:cs typeface="+mn-cs"/>
                        </a:rPr>
                        <a:t>, </a:t>
                      </a:r>
                      <a:r>
                        <a:rPr lang="fr-FR" sz="1800" kern="1200" dirty="0" err="1">
                          <a:solidFill>
                            <a:srgbClr val="222222"/>
                          </a:solidFill>
                          <a:latin typeface="+mj-lt"/>
                          <a:ea typeface="+mn-ea"/>
                          <a:cs typeface="+mn-cs"/>
                        </a:rPr>
                        <a:t>height</a:t>
                      </a:r>
                      <a:endParaRPr lang="fr-FR" sz="1800" kern="1200" dirty="0">
                        <a:solidFill>
                          <a:srgbClr val="222222"/>
                        </a:solidFill>
                        <a:latin typeface="+mj-lt"/>
                        <a:ea typeface="+mn-ea"/>
                        <a:cs typeface="+mn-cs"/>
                      </a:endParaRPr>
                    </a:p>
                  </a:txBody>
                  <a:tcPr marL="40667" marR="40667" marT="20333" marB="20333" anchor="ctr">
                    <a:lnL>
                      <a:noFill/>
                    </a:lnL>
                    <a:lnR>
                      <a:noFill/>
                    </a:lnR>
                    <a:lnT>
                      <a:noFill/>
                    </a:lnT>
                    <a:lnB>
                      <a:noFill/>
                    </a:lnB>
                  </a:tcPr>
                </a:tc>
                <a:extLst>
                  <a:ext uri="{0D108BD9-81ED-4DB2-BD59-A6C34878D82A}">
                    <a16:rowId xmlns:a16="http://schemas.microsoft.com/office/drawing/2014/main" val="3060810831"/>
                  </a:ext>
                </a:extLst>
              </a:tr>
              <a:tr h="380706">
                <a:tc>
                  <a:txBody>
                    <a:bodyPr/>
                    <a:lstStyle/>
                    <a:p>
                      <a:pPr algn="l" fontAlgn="base"/>
                      <a:r>
                        <a:rPr lang="fr-FR" sz="1800" kern="1200" dirty="0" err="1">
                          <a:solidFill>
                            <a:srgbClr val="222222"/>
                          </a:solidFill>
                          <a:latin typeface="+mj-lt"/>
                          <a:ea typeface="+mn-ea"/>
                          <a:cs typeface="+mn-cs"/>
                        </a:rPr>
                        <a:t>vw</a:t>
                      </a:r>
                      <a:endParaRPr lang="fr-FR" sz="1800" kern="1200" dirty="0">
                        <a:solidFill>
                          <a:srgbClr val="222222"/>
                        </a:solidFill>
                        <a:latin typeface="+mj-lt"/>
                        <a:ea typeface="+mn-ea"/>
                        <a:cs typeface="+mn-cs"/>
                      </a:endParaRPr>
                    </a:p>
                  </a:txBody>
                  <a:tcPr marL="40667" marR="40667" marT="20333" marB="20333" anchor="ctr">
                    <a:lnL>
                      <a:noFill/>
                    </a:lnL>
                    <a:lnR>
                      <a:noFill/>
                    </a:lnR>
                    <a:lnT>
                      <a:noFill/>
                    </a:lnT>
                    <a:lnB>
                      <a:noFill/>
                    </a:lnB>
                  </a:tcPr>
                </a:tc>
                <a:tc>
                  <a:txBody>
                    <a:bodyPr/>
                    <a:lstStyle/>
                    <a:p>
                      <a:pPr algn="l" fontAlgn="base"/>
                      <a:r>
                        <a:rPr lang="fr-FR" sz="1800" kern="1200" dirty="0">
                          <a:solidFill>
                            <a:srgbClr val="222222"/>
                          </a:solidFill>
                          <a:latin typeface="+mj-lt"/>
                          <a:ea typeface="+mn-ea"/>
                          <a:cs typeface="+mn-cs"/>
                        </a:rPr>
                        <a:t>Mesure relative en fonction de la largeur du navigateur (1vw = 1% de la largeur du navigateur)</a:t>
                      </a:r>
                    </a:p>
                  </a:txBody>
                  <a:tcPr marL="40667" marR="40667" marT="20333" marB="20333" anchor="ctr">
                    <a:lnL>
                      <a:noFill/>
                    </a:lnL>
                    <a:lnR>
                      <a:noFill/>
                    </a:lnR>
                    <a:lnT>
                      <a:noFill/>
                    </a:lnT>
                    <a:lnB>
                      <a:noFill/>
                    </a:lnB>
                  </a:tcPr>
                </a:tc>
                <a:tc>
                  <a:txBody>
                    <a:bodyPr/>
                    <a:lstStyle/>
                    <a:p>
                      <a:pPr algn="l" fontAlgn="base"/>
                      <a:r>
                        <a:rPr lang="fr-FR" sz="1800" kern="1200">
                          <a:solidFill>
                            <a:srgbClr val="222222"/>
                          </a:solidFill>
                          <a:latin typeface="+mj-lt"/>
                          <a:ea typeface="+mn-ea"/>
                          <a:cs typeface="+mn-cs"/>
                        </a:rPr>
                        <a:t>width, height</a:t>
                      </a:r>
                    </a:p>
                  </a:txBody>
                  <a:tcPr marL="40667" marR="40667" marT="20333" marB="20333" anchor="ctr">
                    <a:lnL>
                      <a:noFill/>
                    </a:lnL>
                    <a:lnR>
                      <a:noFill/>
                    </a:lnR>
                    <a:lnT>
                      <a:noFill/>
                    </a:lnT>
                    <a:lnB>
                      <a:noFill/>
                    </a:lnB>
                  </a:tcPr>
                </a:tc>
                <a:extLst>
                  <a:ext uri="{0D108BD9-81ED-4DB2-BD59-A6C34878D82A}">
                    <a16:rowId xmlns:a16="http://schemas.microsoft.com/office/drawing/2014/main" val="447521248"/>
                  </a:ext>
                </a:extLst>
              </a:tr>
              <a:tr h="380706">
                <a:tc>
                  <a:txBody>
                    <a:bodyPr/>
                    <a:lstStyle/>
                    <a:p>
                      <a:pPr algn="l" fontAlgn="base"/>
                      <a:r>
                        <a:rPr lang="fr-FR" sz="1800" kern="1200">
                          <a:solidFill>
                            <a:srgbClr val="222222"/>
                          </a:solidFill>
                          <a:latin typeface="+mj-lt"/>
                          <a:ea typeface="+mn-ea"/>
                          <a:cs typeface="+mn-cs"/>
                        </a:rPr>
                        <a:t>vh</a:t>
                      </a:r>
                    </a:p>
                  </a:txBody>
                  <a:tcPr marL="40667" marR="40667" marT="20333" marB="20333" anchor="ctr">
                    <a:lnL>
                      <a:noFill/>
                    </a:lnL>
                    <a:lnR>
                      <a:noFill/>
                    </a:lnR>
                    <a:lnT>
                      <a:noFill/>
                    </a:lnT>
                    <a:lnB>
                      <a:noFill/>
                    </a:lnB>
                  </a:tcPr>
                </a:tc>
                <a:tc>
                  <a:txBody>
                    <a:bodyPr/>
                    <a:lstStyle/>
                    <a:p>
                      <a:pPr algn="l" fontAlgn="base"/>
                      <a:r>
                        <a:rPr lang="fr-FR" sz="1800" kern="1200" dirty="0">
                          <a:solidFill>
                            <a:srgbClr val="222222"/>
                          </a:solidFill>
                          <a:latin typeface="+mj-lt"/>
                          <a:ea typeface="+mn-ea"/>
                          <a:cs typeface="+mn-cs"/>
                        </a:rPr>
                        <a:t>Mesure relative en fonction de la hauteur du navigateur (1vh = 1% de la hauteur du navigateur)</a:t>
                      </a:r>
                    </a:p>
                  </a:txBody>
                  <a:tcPr marL="40667" marR="40667" marT="20333" marB="20333" anchor="ctr">
                    <a:lnL>
                      <a:noFill/>
                    </a:lnL>
                    <a:lnR>
                      <a:noFill/>
                    </a:lnR>
                    <a:lnT>
                      <a:noFill/>
                    </a:lnT>
                    <a:lnB>
                      <a:noFill/>
                    </a:lnB>
                  </a:tcPr>
                </a:tc>
                <a:tc>
                  <a:txBody>
                    <a:bodyPr/>
                    <a:lstStyle/>
                    <a:p>
                      <a:pPr algn="l" fontAlgn="base"/>
                      <a:r>
                        <a:rPr lang="fr-FR" sz="1800" kern="1200" dirty="0" err="1">
                          <a:solidFill>
                            <a:srgbClr val="222222"/>
                          </a:solidFill>
                          <a:latin typeface="+mj-lt"/>
                          <a:ea typeface="+mn-ea"/>
                          <a:cs typeface="+mn-cs"/>
                        </a:rPr>
                        <a:t>width</a:t>
                      </a:r>
                      <a:r>
                        <a:rPr lang="fr-FR" sz="1800" kern="1200" dirty="0">
                          <a:solidFill>
                            <a:srgbClr val="222222"/>
                          </a:solidFill>
                          <a:latin typeface="+mj-lt"/>
                          <a:ea typeface="+mn-ea"/>
                          <a:cs typeface="+mn-cs"/>
                        </a:rPr>
                        <a:t>, </a:t>
                      </a:r>
                      <a:r>
                        <a:rPr lang="fr-FR" sz="1800" kern="1200" dirty="0" err="1">
                          <a:solidFill>
                            <a:srgbClr val="222222"/>
                          </a:solidFill>
                          <a:latin typeface="+mj-lt"/>
                          <a:ea typeface="+mn-ea"/>
                          <a:cs typeface="+mn-cs"/>
                        </a:rPr>
                        <a:t>height</a:t>
                      </a:r>
                      <a:endParaRPr lang="fr-FR" sz="1800" kern="1200" dirty="0">
                        <a:solidFill>
                          <a:srgbClr val="222222"/>
                        </a:solidFill>
                        <a:latin typeface="+mj-lt"/>
                        <a:ea typeface="+mn-ea"/>
                        <a:cs typeface="+mn-cs"/>
                      </a:endParaRPr>
                    </a:p>
                  </a:txBody>
                  <a:tcPr marL="40667" marR="40667" marT="20333" marB="20333" anchor="ctr">
                    <a:lnL>
                      <a:noFill/>
                    </a:lnL>
                    <a:lnR>
                      <a:noFill/>
                    </a:lnR>
                    <a:lnT>
                      <a:noFill/>
                    </a:lnT>
                    <a:lnB>
                      <a:noFill/>
                    </a:lnB>
                  </a:tcPr>
                </a:tc>
                <a:extLst>
                  <a:ext uri="{0D108BD9-81ED-4DB2-BD59-A6C34878D82A}">
                    <a16:rowId xmlns:a16="http://schemas.microsoft.com/office/drawing/2014/main" val="1455297871"/>
                  </a:ext>
                </a:extLst>
              </a:tr>
            </a:tbl>
          </a:graphicData>
        </a:graphic>
      </p:graphicFrame>
    </p:spTree>
    <p:extLst>
      <p:ext uri="{BB962C8B-B14F-4D97-AF65-F5344CB8AC3E}">
        <p14:creationId xmlns:p14="http://schemas.microsoft.com/office/powerpoint/2010/main" val="30322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069B-8AC6-E788-BD1F-9123478F7B44}"/>
              </a:ext>
            </a:extLst>
          </p:cNvPr>
          <p:cNvSpPr>
            <a:spLocks noGrp="1"/>
          </p:cNvSpPr>
          <p:nvPr>
            <p:ph type="title"/>
          </p:nvPr>
        </p:nvSpPr>
        <p:spPr/>
        <p:txBody>
          <a:bodyPr/>
          <a:lstStyle/>
          <a:p>
            <a:r>
              <a:rPr lang="fr-FR" dirty="0"/>
              <a:t>Style de base</a:t>
            </a:r>
          </a:p>
        </p:txBody>
      </p:sp>
      <p:sp>
        <p:nvSpPr>
          <p:cNvPr id="3" name="Content Placeholder 2">
            <a:extLst>
              <a:ext uri="{FF2B5EF4-FFF2-40B4-BE49-F238E27FC236}">
                <a16:creationId xmlns:a16="http://schemas.microsoft.com/office/drawing/2014/main" id="{938BF0B2-21B4-9C39-FA2C-CF15D3A50ABF}"/>
              </a:ext>
            </a:extLst>
          </p:cNvPr>
          <p:cNvSpPr>
            <a:spLocks noGrp="1"/>
          </p:cNvSpPr>
          <p:nvPr>
            <p:ph idx="1"/>
          </p:nvPr>
        </p:nvSpPr>
        <p:spPr/>
        <p:txBody>
          <a:bodyPr/>
          <a:lstStyle/>
          <a:p>
            <a:pPr marL="0" indent="0">
              <a:buNone/>
            </a:pPr>
            <a:r>
              <a:rPr lang="fr-FR" dirty="0"/>
              <a:t>Disparité entre les navigateurs</a:t>
            </a:r>
          </a:p>
          <a:p>
            <a:r>
              <a:rPr lang="fr-FR" dirty="0">
                <a:solidFill>
                  <a:srgbClr val="222222"/>
                </a:solidFill>
                <a:latin typeface="+mj-lt"/>
              </a:rPr>
              <a:t>Même si un effort considérable a été fait durant les dernières années pour standardiser le Web, il existe encore quelques différences entre les différents navigateurs Web d'aujourd'hui. Effectivement, les valeurs de base des différentes propriétés CSS pour les différents navigateur ne sont pas toutes les mêmes. Heureusement, des programmeurs Web ont trouvé une solution à ce problème en créant un fichier CSS permettant de réinitialiser toutes les propriétés CSS de bases. Vous pouvez trouvez le fichier reset.css sur </a:t>
            </a:r>
            <a:r>
              <a:rPr lang="fr-FR" dirty="0">
                <a:solidFill>
                  <a:srgbClr val="222222"/>
                </a:solidFill>
                <a:latin typeface="+mj-lt"/>
                <a:hlinkClick r:id="rId2"/>
              </a:rPr>
              <a:t>GitHub</a:t>
            </a:r>
            <a:endParaRPr lang="fr-FR" dirty="0">
              <a:solidFill>
                <a:srgbClr val="222222"/>
              </a:solidFill>
              <a:latin typeface="+mj-lt"/>
            </a:endParaRPr>
          </a:p>
        </p:txBody>
      </p:sp>
    </p:spTree>
    <p:extLst>
      <p:ext uri="{BB962C8B-B14F-4D97-AF65-F5344CB8AC3E}">
        <p14:creationId xmlns:p14="http://schemas.microsoft.com/office/powerpoint/2010/main" val="133068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3C09-2ACC-4479-A27E-46AD03CD12D4}"/>
              </a:ext>
            </a:extLst>
          </p:cNvPr>
          <p:cNvSpPr>
            <a:spLocks noGrp="1"/>
          </p:cNvSpPr>
          <p:nvPr>
            <p:ph type="title"/>
          </p:nvPr>
        </p:nvSpPr>
        <p:spPr/>
        <p:txBody>
          <a:bodyPr/>
          <a:lstStyle/>
          <a:p>
            <a:r>
              <a:rPr lang="fr-FR" dirty="0"/>
              <a:t>Listes et tableaux</a:t>
            </a:r>
          </a:p>
        </p:txBody>
      </p:sp>
      <p:sp>
        <p:nvSpPr>
          <p:cNvPr id="3" name="Content Placeholder 2">
            <a:extLst>
              <a:ext uri="{FF2B5EF4-FFF2-40B4-BE49-F238E27FC236}">
                <a16:creationId xmlns:a16="http://schemas.microsoft.com/office/drawing/2014/main" id="{162625E5-3E66-DE97-C3DA-364DE7A3D316}"/>
              </a:ext>
            </a:extLst>
          </p:cNvPr>
          <p:cNvSpPr>
            <a:spLocks noGrp="1"/>
          </p:cNvSpPr>
          <p:nvPr>
            <p:ph idx="1"/>
          </p:nvPr>
        </p:nvSpPr>
        <p:spPr>
          <a:xfrm>
            <a:off x="838200" y="1825625"/>
            <a:ext cx="6188242" cy="4351338"/>
          </a:xfrm>
        </p:spPr>
        <p:txBody>
          <a:bodyPr>
            <a:normAutofit fontScale="92500" lnSpcReduction="20000"/>
          </a:bodyPr>
          <a:lstStyle/>
          <a:p>
            <a:pPr marL="0" indent="0">
              <a:buNone/>
            </a:pPr>
            <a:r>
              <a:rPr lang="fr-FR" dirty="0"/>
              <a:t>Listes</a:t>
            </a:r>
          </a:p>
          <a:p>
            <a:r>
              <a:rPr lang="fr-FR" dirty="0">
                <a:solidFill>
                  <a:srgbClr val="222222"/>
                </a:solidFill>
                <a:latin typeface="+mj-lt"/>
              </a:rPr>
              <a:t>Les listes sont des éléments importants du HTML. Ces éléments ont aussi plusieurs propriétés CSS propres à eux-mêmes. Voici donc une liste des propriétés CSS que vous pouvez utiliser avec les listes:</a:t>
            </a:r>
          </a:p>
          <a:p>
            <a:pPr lvl="1"/>
            <a:r>
              <a:rPr lang="fr-FR" b="1" dirty="0" err="1">
                <a:solidFill>
                  <a:srgbClr val="222222"/>
                </a:solidFill>
                <a:latin typeface="+mj-lt"/>
              </a:rPr>
              <a:t>list</a:t>
            </a:r>
            <a:r>
              <a:rPr lang="fr-FR" b="1" dirty="0">
                <a:solidFill>
                  <a:srgbClr val="222222"/>
                </a:solidFill>
                <a:latin typeface="+mj-lt"/>
              </a:rPr>
              <a:t>‑style‑type </a:t>
            </a:r>
            <a:r>
              <a:rPr lang="fr-FR" dirty="0">
                <a:solidFill>
                  <a:srgbClr val="222222"/>
                </a:solidFill>
                <a:latin typeface="+mj-lt"/>
              </a:rPr>
              <a:t>Permet de définir le type de marqueur utilisé dans la liste. Les listes &lt;</a:t>
            </a:r>
            <a:r>
              <a:rPr lang="fr-FR" dirty="0" err="1">
                <a:solidFill>
                  <a:srgbClr val="222222"/>
                </a:solidFill>
                <a:latin typeface="+mj-lt"/>
              </a:rPr>
              <a:t>ul</a:t>
            </a:r>
            <a:r>
              <a:rPr lang="fr-FR" dirty="0">
                <a:solidFill>
                  <a:srgbClr val="222222"/>
                </a:solidFill>
                <a:latin typeface="+mj-lt"/>
              </a:rPr>
              <a:t>&gt; peuvent utiliser des valeurs comme </a:t>
            </a:r>
            <a:r>
              <a:rPr lang="fr-FR" b="1" dirty="0">
                <a:solidFill>
                  <a:srgbClr val="222222"/>
                </a:solidFill>
                <a:latin typeface="+mj-lt"/>
              </a:rPr>
              <a:t>disc</a:t>
            </a:r>
            <a:r>
              <a:rPr lang="fr-FR" dirty="0">
                <a:solidFill>
                  <a:srgbClr val="222222"/>
                </a:solidFill>
                <a:latin typeface="+mj-lt"/>
              </a:rPr>
              <a:t>, </a:t>
            </a:r>
            <a:r>
              <a:rPr lang="fr-FR" b="1" dirty="0" err="1">
                <a:solidFill>
                  <a:srgbClr val="222222"/>
                </a:solidFill>
                <a:latin typeface="+mj-lt"/>
              </a:rPr>
              <a:t>circle</a:t>
            </a:r>
            <a:r>
              <a:rPr lang="fr-FR" dirty="0">
                <a:solidFill>
                  <a:srgbClr val="222222"/>
                </a:solidFill>
                <a:latin typeface="+mj-lt"/>
              </a:rPr>
              <a:t> ou encore </a:t>
            </a:r>
            <a:r>
              <a:rPr lang="fr-FR" b="1" dirty="0">
                <a:solidFill>
                  <a:srgbClr val="222222"/>
                </a:solidFill>
                <a:latin typeface="+mj-lt"/>
              </a:rPr>
              <a:t>square</a:t>
            </a:r>
            <a:r>
              <a:rPr lang="fr-FR" dirty="0">
                <a:solidFill>
                  <a:srgbClr val="222222"/>
                </a:solidFill>
                <a:latin typeface="+mj-lt"/>
              </a:rPr>
              <a:t>. Les listes &lt;</a:t>
            </a:r>
            <a:r>
              <a:rPr lang="fr-FR" dirty="0" err="1">
                <a:solidFill>
                  <a:srgbClr val="222222"/>
                </a:solidFill>
                <a:latin typeface="+mj-lt"/>
              </a:rPr>
              <a:t>ol</a:t>
            </a:r>
            <a:r>
              <a:rPr lang="fr-FR" dirty="0">
                <a:solidFill>
                  <a:srgbClr val="222222"/>
                </a:solidFill>
                <a:latin typeface="+mj-lt"/>
              </a:rPr>
              <a:t>&gt; quant à elle peuvent utiliser des valeurs comme </a:t>
            </a:r>
            <a:r>
              <a:rPr lang="fr-FR" b="1" dirty="0" err="1">
                <a:solidFill>
                  <a:srgbClr val="222222"/>
                </a:solidFill>
                <a:latin typeface="+mj-lt"/>
              </a:rPr>
              <a:t>decimal</a:t>
            </a:r>
            <a:r>
              <a:rPr lang="fr-FR" dirty="0">
                <a:solidFill>
                  <a:srgbClr val="222222"/>
                </a:solidFill>
                <a:latin typeface="+mj-lt"/>
              </a:rPr>
              <a:t>, </a:t>
            </a:r>
            <a:r>
              <a:rPr lang="fr-FR" b="1" dirty="0" err="1">
                <a:solidFill>
                  <a:srgbClr val="222222"/>
                </a:solidFill>
                <a:latin typeface="+mj-lt"/>
              </a:rPr>
              <a:t>lower</a:t>
            </a:r>
            <a:r>
              <a:rPr lang="fr-FR" b="1" dirty="0">
                <a:solidFill>
                  <a:srgbClr val="222222"/>
                </a:solidFill>
                <a:latin typeface="+mj-lt"/>
              </a:rPr>
              <a:t>‑alpha </a:t>
            </a:r>
            <a:r>
              <a:rPr lang="fr-FR" dirty="0">
                <a:solidFill>
                  <a:srgbClr val="222222"/>
                </a:solidFill>
                <a:latin typeface="+mj-lt"/>
              </a:rPr>
              <a:t>ou </a:t>
            </a:r>
            <a:r>
              <a:rPr lang="fr-FR" b="1" dirty="0" err="1">
                <a:solidFill>
                  <a:srgbClr val="222222"/>
                </a:solidFill>
                <a:latin typeface="+mj-lt"/>
              </a:rPr>
              <a:t>upper</a:t>
            </a:r>
            <a:r>
              <a:rPr lang="fr-FR" b="1" dirty="0">
                <a:solidFill>
                  <a:srgbClr val="222222"/>
                </a:solidFill>
                <a:latin typeface="+mj-lt"/>
              </a:rPr>
              <a:t>‑roman</a:t>
            </a:r>
            <a:r>
              <a:rPr lang="fr-FR" dirty="0">
                <a:solidFill>
                  <a:srgbClr val="222222"/>
                </a:solidFill>
                <a:latin typeface="+mj-lt"/>
              </a:rPr>
              <a:t>. Si vous voulez tout simplement cacher le marqueur, vous pouvez utiliser la valeur </a:t>
            </a:r>
            <a:r>
              <a:rPr lang="fr-FR" b="1" dirty="0">
                <a:solidFill>
                  <a:srgbClr val="222222"/>
                </a:solidFill>
                <a:latin typeface="+mj-lt"/>
              </a:rPr>
              <a:t>none</a:t>
            </a:r>
            <a:r>
              <a:rPr lang="fr-FR" dirty="0">
                <a:solidFill>
                  <a:srgbClr val="222222"/>
                </a:solidFill>
                <a:latin typeface="+mj-lt"/>
              </a:rPr>
              <a:t>. Vous pouvez trouver l'ensemble des valeurs disponible sur </a:t>
            </a:r>
            <a:r>
              <a:rPr lang="fr-FR" dirty="0">
                <a:solidFill>
                  <a:srgbClr val="222222"/>
                </a:solidFill>
                <a:latin typeface="+mj-lt"/>
                <a:hlinkClick r:id="rId2"/>
              </a:rPr>
              <a:t>w3school</a:t>
            </a:r>
            <a:r>
              <a:rPr lang="fr-FR" dirty="0">
                <a:solidFill>
                  <a:srgbClr val="222222"/>
                </a:solidFill>
                <a:latin typeface="+mj-lt"/>
              </a:rPr>
              <a:t>.</a:t>
            </a:r>
          </a:p>
        </p:txBody>
      </p:sp>
      <p:pic>
        <p:nvPicPr>
          <p:cNvPr id="7" name="Picture 6">
            <a:extLst>
              <a:ext uri="{FF2B5EF4-FFF2-40B4-BE49-F238E27FC236}">
                <a16:creationId xmlns:a16="http://schemas.microsoft.com/office/drawing/2014/main" id="{4430D039-0286-A6FF-2986-B47500A0BEE0}"/>
              </a:ext>
            </a:extLst>
          </p:cNvPr>
          <p:cNvPicPr>
            <a:picLocks noChangeAspect="1"/>
          </p:cNvPicPr>
          <p:nvPr/>
        </p:nvPicPr>
        <p:blipFill>
          <a:blip r:embed="rId3"/>
          <a:stretch>
            <a:fillRect/>
          </a:stretch>
        </p:blipFill>
        <p:spPr>
          <a:xfrm>
            <a:off x="7598573" y="2369574"/>
            <a:ext cx="3018092" cy="3637879"/>
          </a:xfrm>
          <a:prstGeom prst="rect">
            <a:avLst/>
          </a:prstGeom>
        </p:spPr>
      </p:pic>
    </p:spTree>
    <p:extLst>
      <p:ext uri="{BB962C8B-B14F-4D97-AF65-F5344CB8AC3E}">
        <p14:creationId xmlns:p14="http://schemas.microsoft.com/office/powerpoint/2010/main" val="418140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68FC-81C5-0878-F768-496ACD54795F}"/>
              </a:ext>
            </a:extLst>
          </p:cNvPr>
          <p:cNvSpPr>
            <a:spLocks noGrp="1"/>
          </p:cNvSpPr>
          <p:nvPr>
            <p:ph type="title"/>
          </p:nvPr>
        </p:nvSpPr>
        <p:spPr/>
        <p:txBody>
          <a:bodyPr/>
          <a:lstStyle/>
          <a:p>
            <a:r>
              <a:rPr lang="fr-FR" dirty="0"/>
              <a:t>Listes et tableaux</a:t>
            </a:r>
          </a:p>
        </p:txBody>
      </p:sp>
      <p:sp>
        <p:nvSpPr>
          <p:cNvPr id="3" name="Content Placeholder 2">
            <a:extLst>
              <a:ext uri="{FF2B5EF4-FFF2-40B4-BE49-F238E27FC236}">
                <a16:creationId xmlns:a16="http://schemas.microsoft.com/office/drawing/2014/main" id="{9C1E290D-75C5-2C5E-B985-6E68BDD63216}"/>
              </a:ext>
            </a:extLst>
          </p:cNvPr>
          <p:cNvSpPr>
            <a:spLocks noGrp="1"/>
          </p:cNvSpPr>
          <p:nvPr>
            <p:ph idx="1"/>
          </p:nvPr>
        </p:nvSpPr>
        <p:spPr>
          <a:xfrm>
            <a:off x="838200" y="1825625"/>
            <a:ext cx="10515600" cy="4351338"/>
          </a:xfrm>
        </p:spPr>
        <p:txBody>
          <a:bodyPr>
            <a:normAutofit fontScale="92500" lnSpcReduction="10000"/>
          </a:bodyPr>
          <a:lstStyle/>
          <a:p>
            <a:r>
              <a:rPr lang="fr-FR" dirty="0" err="1"/>
              <a:t>list</a:t>
            </a:r>
            <a:r>
              <a:rPr lang="fr-FR" dirty="0"/>
              <a:t>‑style‑image </a:t>
            </a:r>
            <a:r>
              <a:rPr lang="fr-FR" dirty="0">
                <a:latin typeface="+mj-lt"/>
              </a:rPr>
              <a:t>Permet de définir une image qui sera utilisée à la place du marqueur dans la liste. Vous devriez toujours spécifier un marqueur de base au cas où la navigateur n'est pas en mesure de charger l'image. Pour spécifier l'image, vous pouvez utiliser la fonction CSS url('chemin') en lui passant le chemin de l'image.</a:t>
            </a:r>
          </a:p>
          <a:p>
            <a:r>
              <a:rPr lang="fr-FR" dirty="0" err="1"/>
              <a:t>list</a:t>
            </a:r>
            <a:r>
              <a:rPr lang="fr-FR" dirty="0"/>
              <a:t>‑style‑position </a:t>
            </a:r>
            <a:r>
              <a:rPr lang="fr-FR" dirty="0">
                <a:latin typeface="+mj-lt"/>
              </a:rPr>
              <a:t>Permet de spécifier où les marqueurs seront placé lors de l'affichage. Les 2 valeurs acceptées sont </a:t>
            </a:r>
            <a:r>
              <a:rPr lang="fr-FR" dirty="0" err="1">
                <a:latin typeface="+mj-lt"/>
              </a:rPr>
              <a:t>outside</a:t>
            </a:r>
            <a:r>
              <a:rPr lang="fr-FR" dirty="0">
                <a:latin typeface="+mj-lt"/>
              </a:rPr>
              <a:t> (valeur par défaut) ou </a:t>
            </a:r>
            <a:r>
              <a:rPr lang="fr-FR" dirty="0" err="1">
                <a:latin typeface="+mj-lt"/>
              </a:rPr>
              <a:t>inside</a:t>
            </a:r>
            <a:r>
              <a:rPr lang="fr-FR" dirty="0">
                <a:latin typeface="+mj-lt"/>
              </a:rPr>
              <a:t>. La valeur </a:t>
            </a:r>
            <a:r>
              <a:rPr lang="fr-FR" dirty="0" err="1">
                <a:latin typeface="+mj-lt"/>
              </a:rPr>
              <a:t>inside</a:t>
            </a:r>
            <a:r>
              <a:rPr lang="fr-FR" dirty="0">
                <a:latin typeface="+mj-lt"/>
              </a:rPr>
              <a:t> rend le marqueur plus facile à déplacer, mais complique l'alignement du texte si celui-ci s'étire sur plusieurs lignes.</a:t>
            </a:r>
          </a:p>
          <a:p>
            <a:r>
              <a:rPr lang="fr-FR" dirty="0" err="1"/>
              <a:t>list</a:t>
            </a:r>
            <a:r>
              <a:rPr lang="fr-FR" dirty="0"/>
              <a:t>‑style </a:t>
            </a:r>
            <a:r>
              <a:rPr lang="fr-FR" dirty="0">
                <a:latin typeface="+mj-lt"/>
              </a:rPr>
              <a:t>Une propriété raccourci des 3 propriétés précédentes en une seule. Vous pouvez trouver plus d'information sur comment utiliser cette propriété sur </a:t>
            </a:r>
            <a:r>
              <a:rPr lang="fr-FR" dirty="0">
                <a:latin typeface="+mj-lt"/>
                <a:hlinkClick r:id="rId2"/>
              </a:rPr>
              <a:t>w3school</a:t>
            </a:r>
            <a:r>
              <a:rPr lang="fr-FR" dirty="0">
                <a:latin typeface="+mj-lt"/>
              </a:rPr>
              <a:t>.</a:t>
            </a:r>
          </a:p>
          <a:p>
            <a:endParaRPr lang="fr-FR" dirty="0">
              <a:latin typeface="+mj-lt"/>
            </a:endParaRPr>
          </a:p>
          <a:p>
            <a:endParaRPr lang="fr-FR" dirty="0">
              <a:latin typeface="+mj-lt"/>
            </a:endParaRPr>
          </a:p>
        </p:txBody>
      </p:sp>
    </p:spTree>
    <p:extLst>
      <p:ext uri="{BB962C8B-B14F-4D97-AF65-F5344CB8AC3E}">
        <p14:creationId xmlns:p14="http://schemas.microsoft.com/office/powerpoint/2010/main" val="581142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F348-C59C-68A2-8570-6599EDEA80B9}"/>
              </a:ext>
            </a:extLst>
          </p:cNvPr>
          <p:cNvSpPr>
            <a:spLocks noGrp="1"/>
          </p:cNvSpPr>
          <p:nvPr>
            <p:ph type="title"/>
          </p:nvPr>
        </p:nvSpPr>
        <p:spPr/>
        <p:txBody>
          <a:bodyPr/>
          <a:lstStyle/>
          <a:p>
            <a:r>
              <a:rPr lang="fr-FR" dirty="0"/>
              <a:t>Liste et tableaux</a:t>
            </a:r>
          </a:p>
        </p:txBody>
      </p:sp>
      <p:sp>
        <p:nvSpPr>
          <p:cNvPr id="3" name="Content Placeholder 2">
            <a:extLst>
              <a:ext uri="{FF2B5EF4-FFF2-40B4-BE49-F238E27FC236}">
                <a16:creationId xmlns:a16="http://schemas.microsoft.com/office/drawing/2014/main" id="{88135593-900E-7BD1-5C46-4F97D48F3DAA}"/>
              </a:ext>
            </a:extLst>
          </p:cNvPr>
          <p:cNvSpPr>
            <a:spLocks noGrp="1"/>
          </p:cNvSpPr>
          <p:nvPr>
            <p:ph idx="1"/>
          </p:nvPr>
        </p:nvSpPr>
        <p:spPr/>
        <p:txBody>
          <a:bodyPr>
            <a:normAutofit lnSpcReduction="10000"/>
          </a:bodyPr>
          <a:lstStyle/>
          <a:p>
            <a:r>
              <a:rPr lang="fr-FR" dirty="0">
                <a:latin typeface="+mj-lt"/>
              </a:rPr>
              <a:t>Les tableaux possèdent eux-aussi quelques propriétés CSS qui sont unique à eux-mêmes. Voici une liste des propriétés CSS que vous pouvez utiliser avec les tableaux:</a:t>
            </a:r>
          </a:p>
          <a:p>
            <a:pPr lvl="1"/>
            <a:r>
              <a:rPr lang="fr-FR" b="1" dirty="0"/>
              <a:t>border‑collapse </a:t>
            </a:r>
            <a:r>
              <a:rPr lang="fr-FR" dirty="0">
                <a:latin typeface="+mj-lt"/>
              </a:rPr>
              <a:t>Permet d'indiquer si l'on veut fusionner les bordures des cellules voisines du tableau. Les 2 valeurs possibles sont </a:t>
            </a:r>
            <a:r>
              <a:rPr lang="fr-FR" b="1" dirty="0">
                <a:latin typeface="+mj-lt"/>
              </a:rPr>
              <a:t>collapse</a:t>
            </a:r>
            <a:r>
              <a:rPr lang="fr-FR" dirty="0">
                <a:latin typeface="+mj-lt"/>
              </a:rPr>
              <a:t> ou </a:t>
            </a:r>
            <a:r>
              <a:rPr lang="fr-FR" b="1" dirty="0" err="1">
                <a:latin typeface="+mj-lt"/>
              </a:rPr>
              <a:t>separate</a:t>
            </a:r>
            <a:r>
              <a:rPr lang="fr-FR" dirty="0">
                <a:latin typeface="+mj-lt"/>
              </a:rPr>
              <a:t>.</a:t>
            </a:r>
          </a:p>
          <a:p>
            <a:pPr lvl="1"/>
            <a:r>
              <a:rPr lang="fr-FR" b="1" dirty="0"/>
              <a:t>border‑</a:t>
            </a:r>
            <a:r>
              <a:rPr lang="fr-FR" b="1" dirty="0" err="1"/>
              <a:t>spacing</a:t>
            </a:r>
            <a:r>
              <a:rPr lang="fr-FR" b="1" dirty="0"/>
              <a:t> </a:t>
            </a:r>
            <a:r>
              <a:rPr lang="fr-FR" dirty="0">
                <a:latin typeface="+mj-lt"/>
              </a:rPr>
              <a:t>Permet de spécifier l'espace entre les cellules. Cette propriété fonctionne uniquement si la propriété border‑collapse a la valeur </a:t>
            </a:r>
            <a:r>
              <a:rPr lang="fr-FR" b="1" dirty="0" err="1">
                <a:latin typeface="+mj-lt"/>
              </a:rPr>
              <a:t>separate</a:t>
            </a:r>
            <a:r>
              <a:rPr lang="fr-FR" dirty="0">
                <a:latin typeface="+mj-lt"/>
              </a:rPr>
              <a:t>. Si vous spécifiez 1 valeur, celle-ci sera utilisée pour tous les côtés des cellules. Si vous spécifiez 2 valeurs, la première indiquera l'espacement horizontal et la deuxième donnera l'espacement vertical.</a:t>
            </a:r>
          </a:p>
          <a:p>
            <a:pPr lvl="1"/>
            <a:r>
              <a:rPr lang="fr-FR" b="1" dirty="0" err="1"/>
              <a:t>caption‑side</a:t>
            </a:r>
            <a:r>
              <a:rPr lang="fr-FR" dirty="0">
                <a:latin typeface="+mj-lt"/>
              </a:rPr>
              <a:t> Permet d'indiquer où mettre le &lt;</a:t>
            </a:r>
            <a:r>
              <a:rPr lang="fr-FR" dirty="0" err="1">
                <a:latin typeface="+mj-lt"/>
              </a:rPr>
              <a:t>caption</a:t>
            </a:r>
            <a:r>
              <a:rPr lang="fr-FR" dirty="0">
                <a:latin typeface="+mj-lt"/>
              </a:rPr>
              <a:t>&gt; s'il y en a un. Par défaut, sa valeur est top, mais on peut aussi lui mettre la valeur </a:t>
            </a:r>
            <a:r>
              <a:rPr lang="fr-FR" dirty="0" err="1">
                <a:latin typeface="+mj-lt"/>
              </a:rPr>
              <a:t>bottom</a:t>
            </a:r>
            <a:endParaRPr lang="fr-FR" dirty="0">
              <a:latin typeface="+mj-lt"/>
            </a:endParaRPr>
          </a:p>
          <a:p>
            <a:pPr marL="457200" lvl="1"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3827994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C2B6-E4F9-6F21-E513-9B2184901F08}"/>
              </a:ext>
            </a:extLst>
          </p:cNvPr>
          <p:cNvSpPr>
            <a:spLocks noGrp="1"/>
          </p:cNvSpPr>
          <p:nvPr>
            <p:ph type="title"/>
          </p:nvPr>
        </p:nvSpPr>
        <p:spPr/>
        <p:txBody>
          <a:bodyPr/>
          <a:lstStyle/>
          <a:p>
            <a:r>
              <a:rPr lang="fr-FR" dirty="0"/>
              <a:t>Typographie et polices</a:t>
            </a:r>
          </a:p>
        </p:txBody>
      </p:sp>
      <p:sp>
        <p:nvSpPr>
          <p:cNvPr id="3" name="Content Placeholder 2">
            <a:extLst>
              <a:ext uri="{FF2B5EF4-FFF2-40B4-BE49-F238E27FC236}">
                <a16:creationId xmlns:a16="http://schemas.microsoft.com/office/drawing/2014/main" id="{81DB8A6D-E78E-C37C-75D2-3C58BC404369}"/>
              </a:ext>
            </a:extLst>
          </p:cNvPr>
          <p:cNvSpPr>
            <a:spLocks noGrp="1"/>
          </p:cNvSpPr>
          <p:nvPr>
            <p:ph idx="1"/>
          </p:nvPr>
        </p:nvSpPr>
        <p:spPr>
          <a:xfrm>
            <a:off x="838200" y="1825625"/>
            <a:ext cx="10515600" cy="4517423"/>
          </a:xfrm>
        </p:spPr>
        <p:txBody>
          <a:bodyPr>
            <a:normAutofit lnSpcReduction="10000"/>
          </a:bodyPr>
          <a:lstStyle/>
          <a:p>
            <a:pPr marL="0" indent="0">
              <a:buNone/>
            </a:pPr>
            <a:r>
              <a:rPr lang="fr-FR" b="1" dirty="0"/>
              <a:t>Aligner le texte</a:t>
            </a:r>
          </a:p>
          <a:p>
            <a:r>
              <a:rPr lang="fr-FR" b="1" i="0" dirty="0" err="1">
                <a:solidFill>
                  <a:srgbClr val="222222"/>
                </a:solidFill>
                <a:effectLst/>
              </a:rPr>
              <a:t>text‑align</a:t>
            </a:r>
            <a:r>
              <a:rPr lang="fr-FR" b="1" i="0" dirty="0">
                <a:solidFill>
                  <a:srgbClr val="222222"/>
                </a:solidFill>
                <a:effectLst/>
              </a:rPr>
              <a:t> </a:t>
            </a:r>
            <a:r>
              <a:rPr lang="fr-FR" b="0" i="0" dirty="0">
                <a:solidFill>
                  <a:srgbClr val="222222"/>
                </a:solidFill>
                <a:effectLst/>
                <a:latin typeface="+mj-lt"/>
              </a:rPr>
              <a:t>Permet d'aligner le texte à gauche, à droite, au centre ou de le justifier. Vous devez mettre la propriété sur le conteneur (parent) du texte. Ce conteneur doit utiliser l'affichage de type block pour que tout fonctionne</a:t>
            </a:r>
          </a:p>
          <a:p>
            <a:pPr marL="0" indent="0">
              <a:buNone/>
            </a:pPr>
            <a:r>
              <a:rPr lang="fr-FR" b="1" dirty="0"/>
              <a:t>Décoration du texte</a:t>
            </a:r>
          </a:p>
          <a:p>
            <a:r>
              <a:rPr lang="fr-FR" b="1" dirty="0" err="1"/>
              <a:t>Text-decoration</a:t>
            </a:r>
            <a:r>
              <a:rPr lang="fr-FR" b="1" dirty="0"/>
              <a:t> </a:t>
            </a:r>
            <a:r>
              <a:rPr lang="fr-FR" dirty="0">
                <a:solidFill>
                  <a:srgbClr val="222222"/>
                </a:solidFill>
                <a:latin typeface="+mj-lt"/>
              </a:rPr>
              <a:t>Permet de spécifier une ligne de soulignement, de surlignement ou de travers sur votre texte. Cette propriété vous permet de spécifier le type de ligne, son style ainsi que sa couleur.</a:t>
            </a:r>
          </a:p>
          <a:p>
            <a:pPr lvl="1"/>
            <a:r>
              <a:rPr lang="fr-FR" sz="2000" b="1" i="0" u="none" strike="noStrike" kern="1200" dirty="0">
                <a:solidFill>
                  <a:srgbClr val="000000"/>
                </a:solidFill>
                <a:effectLst/>
                <a:latin typeface="+mj-lt"/>
              </a:rPr>
              <a:t>Type de ligne : </a:t>
            </a:r>
            <a:r>
              <a:rPr lang="fr-FR" sz="2000" b="0" i="0" u="none" strike="noStrike" kern="1200" dirty="0" err="1">
                <a:solidFill>
                  <a:srgbClr val="000000"/>
                </a:solidFill>
                <a:effectLst/>
                <a:latin typeface="+mj-lt"/>
              </a:rPr>
              <a:t>Underline</a:t>
            </a:r>
            <a:r>
              <a:rPr lang="fr-FR" sz="2000" b="0" i="0" u="none" strike="noStrike" kern="1200" dirty="0">
                <a:solidFill>
                  <a:srgbClr val="000000"/>
                </a:solidFill>
                <a:effectLst/>
                <a:latin typeface="+mj-lt"/>
              </a:rPr>
              <a:t>, line-</a:t>
            </a:r>
            <a:r>
              <a:rPr lang="fr-FR" sz="2000" b="0" i="0" u="none" strike="noStrike" kern="1200" dirty="0" err="1">
                <a:solidFill>
                  <a:srgbClr val="000000"/>
                </a:solidFill>
                <a:effectLst/>
                <a:latin typeface="+mj-lt"/>
              </a:rPr>
              <a:t>through</a:t>
            </a:r>
            <a:r>
              <a:rPr lang="fr-FR" sz="2000" dirty="0">
                <a:latin typeface="+mj-lt"/>
              </a:rPr>
              <a:t>, </a:t>
            </a:r>
            <a:r>
              <a:rPr lang="fr-FR" sz="2000" b="0" i="0" u="none" strike="noStrike" kern="1200" dirty="0" err="1">
                <a:solidFill>
                  <a:srgbClr val="000000"/>
                </a:solidFill>
                <a:effectLst/>
                <a:latin typeface="+mj-lt"/>
              </a:rPr>
              <a:t>overline</a:t>
            </a:r>
            <a:endParaRPr lang="fr-FR" sz="2000" dirty="0">
              <a:solidFill>
                <a:srgbClr val="000000"/>
              </a:solidFill>
              <a:latin typeface="+mj-lt"/>
            </a:endParaRPr>
          </a:p>
          <a:p>
            <a:pPr lvl="1"/>
            <a:r>
              <a:rPr lang="fr-FR" sz="2000" b="1" i="0" u="none" strike="noStrike" dirty="0">
                <a:effectLst/>
                <a:latin typeface="+mj-lt"/>
              </a:rPr>
              <a:t>Style de ligne : </a:t>
            </a:r>
            <a:r>
              <a:rPr lang="fr-FR" sz="2000" b="0" i="0" u="none" strike="noStrike" kern="1200" dirty="0" err="1">
                <a:solidFill>
                  <a:srgbClr val="000000"/>
                </a:solidFill>
                <a:effectLst/>
                <a:latin typeface="+mj-lt"/>
              </a:rPr>
              <a:t>solid</a:t>
            </a:r>
            <a:r>
              <a:rPr lang="fr-FR" sz="2000" dirty="0">
                <a:solidFill>
                  <a:srgbClr val="000000"/>
                </a:solidFill>
                <a:latin typeface="+mj-lt"/>
              </a:rPr>
              <a:t> , </a:t>
            </a:r>
            <a:r>
              <a:rPr lang="fr-FR" sz="2000" b="0" i="0" u="none" strike="noStrike" kern="1200" dirty="0">
                <a:solidFill>
                  <a:srgbClr val="000000"/>
                </a:solidFill>
                <a:effectLst/>
                <a:latin typeface="+mj-lt"/>
              </a:rPr>
              <a:t>double</a:t>
            </a:r>
            <a:r>
              <a:rPr lang="fr-FR" sz="2000" dirty="0">
                <a:solidFill>
                  <a:srgbClr val="000000"/>
                </a:solidFill>
                <a:latin typeface="+mj-lt"/>
              </a:rPr>
              <a:t> , </a:t>
            </a:r>
            <a:r>
              <a:rPr lang="fr-FR" sz="2000" b="0" i="0" u="none" strike="noStrike" kern="1200" dirty="0" err="1">
                <a:solidFill>
                  <a:srgbClr val="000000"/>
                </a:solidFill>
                <a:effectLst/>
                <a:latin typeface="+mj-lt"/>
              </a:rPr>
              <a:t>dotted</a:t>
            </a:r>
            <a:r>
              <a:rPr lang="fr-FR" sz="2000" dirty="0">
                <a:solidFill>
                  <a:srgbClr val="000000"/>
                </a:solidFill>
                <a:latin typeface="+mj-lt"/>
              </a:rPr>
              <a:t> , </a:t>
            </a:r>
            <a:r>
              <a:rPr lang="fr-FR" sz="2000" b="0" i="0" u="none" strike="noStrike" kern="1200" dirty="0" err="1">
                <a:solidFill>
                  <a:srgbClr val="000000"/>
                </a:solidFill>
                <a:effectLst/>
                <a:latin typeface="+mj-lt"/>
              </a:rPr>
              <a:t>dashed</a:t>
            </a:r>
            <a:r>
              <a:rPr lang="fr-FR" sz="2000" dirty="0">
                <a:solidFill>
                  <a:srgbClr val="000000"/>
                </a:solidFill>
                <a:latin typeface="+mj-lt"/>
              </a:rPr>
              <a:t>, </a:t>
            </a:r>
            <a:r>
              <a:rPr lang="fr-FR" sz="2000" b="0" i="0" u="none" strike="noStrike" kern="1200" dirty="0" err="1">
                <a:solidFill>
                  <a:srgbClr val="000000"/>
                </a:solidFill>
                <a:effectLst/>
                <a:latin typeface="+mj-lt"/>
              </a:rPr>
              <a:t>wavy</a:t>
            </a:r>
            <a:endParaRPr lang="fr-FR" sz="2000" b="0" i="0" u="none" strike="noStrike" dirty="0">
              <a:effectLst/>
              <a:latin typeface="+mj-lt"/>
            </a:endParaRPr>
          </a:p>
          <a:p>
            <a:endParaRPr lang="fr-FR" dirty="0">
              <a:solidFill>
                <a:srgbClr val="222222"/>
              </a:solidFill>
              <a:latin typeface="+mj-lt"/>
            </a:endParaRPr>
          </a:p>
          <a:p>
            <a:endParaRPr lang="fr-FR" dirty="0">
              <a:solidFill>
                <a:srgbClr val="222222"/>
              </a:solidFill>
              <a:latin typeface="+mj-lt"/>
            </a:endParaRPr>
          </a:p>
        </p:txBody>
      </p:sp>
    </p:spTree>
    <p:extLst>
      <p:ext uri="{BB962C8B-B14F-4D97-AF65-F5344CB8AC3E}">
        <p14:creationId xmlns:p14="http://schemas.microsoft.com/office/powerpoint/2010/main" val="358147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20E2-4FD3-3B57-2E20-E03D7FE2751D}"/>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47857211-8377-D1CE-12BD-B2C0EEF4CD6D}"/>
              </a:ext>
            </a:extLst>
          </p:cNvPr>
          <p:cNvSpPr>
            <a:spLocks noGrp="1"/>
          </p:cNvSpPr>
          <p:nvPr>
            <p:ph idx="1"/>
          </p:nvPr>
        </p:nvSpPr>
        <p:spPr/>
        <p:txBody>
          <a:bodyPr/>
          <a:lstStyle/>
          <a:p>
            <a:pPr fontAlgn="base"/>
            <a:r>
              <a:rPr lang="fr-FR" sz="2000" dirty="0">
                <a:solidFill>
                  <a:srgbClr val="222222"/>
                </a:solidFill>
                <a:latin typeface="+mj-lt"/>
              </a:rPr>
              <a:t>Le CSS (</a:t>
            </a:r>
            <a:r>
              <a:rPr lang="fr-FR" sz="2000" dirty="0" err="1">
                <a:solidFill>
                  <a:srgbClr val="222222"/>
                </a:solidFill>
                <a:latin typeface="+mj-lt"/>
              </a:rPr>
              <a:t>Cascading</a:t>
            </a:r>
            <a:r>
              <a:rPr lang="fr-FR" sz="2000" dirty="0">
                <a:solidFill>
                  <a:srgbClr val="222222"/>
                </a:solidFill>
                <a:latin typeface="+mj-lt"/>
              </a:rPr>
              <a:t> Style Sheets) est un langage de style servant à décrire comment les éléments d'une page HTML devraient être affichés. C'est l'un des 3 langages principaux du Web, avec le HTML et le Javascript. Ce langage nous permettra de créer des "feuilles de styles" que nous pourrons appliquer à notre HTML pour le rendre plus beau. </a:t>
            </a:r>
          </a:p>
          <a:p>
            <a:pPr algn="l" fontAlgn="base"/>
            <a:r>
              <a:rPr lang="fr-FR" sz="2000" dirty="0">
                <a:solidFill>
                  <a:srgbClr val="222222"/>
                </a:solidFill>
                <a:latin typeface="+mj-lt"/>
              </a:rPr>
              <a:t>Pour créer un fichier CSS, vous pouvez le faire comme pour un fichier HTML.</a:t>
            </a:r>
          </a:p>
          <a:p>
            <a:pPr lvl="1" fontAlgn="base"/>
            <a:r>
              <a:rPr lang="fr-FR" sz="1600" dirty="0">
                <a:solidFill>
                  <a:srgbClr val="222222"/>
                </a:solidFill>
                <a:latin typeface="+mj-lt"/>
              </a:rPr>
              <a:t>En créant un fichier texte dont vous renommez l'extension à .</a:t>
            </a:r>
            <a:r>
              <a:rPr lang="fr-FR" sz="1600" dirty="0" err="1">
                <a:solidFill>
                  <a:srgbClr val="222222"/>
                </a:solidFill>
                <a:latin typeface="+mj-lt"/>
              </a:rPr>
              <a:t>css</a:t>
            </a:r>
            <a:r>
              <a:rPr lang="fr-FR" sz="1600" dirty="0">
                <a:solidFill>
                  <a:srgbClr val="222222"/>
                </a:solidFill>
                <a:latin typeface="+mj-lt"/>
              </a:rPr>
              <a:t> dans votre explorateur de fichier</a:t>
            </a:r>
          </a:p>
          <a:p>
            <a:pPr lvl="1" fontAlgn="base"/>
            <a:r>
              <a:rPr lang="fr-FR" sz="1600" dirty="0">
                <a:solidFill>
                  <a:srgbClr val="222222"/>
                </a:solidFill>
                <a:latin typeface="+mj-lt"/>
              </a:rPr>
              <a:t>En créant un fichier CSS directement à partir de votre éditeur de code</a:t>
            </a:r>
          </a:p>
          <a:p>
            <a:r>
              <a:rPr lang="fr-FR" sz="2000" dirty="0">
                <a:solidFill>
                  <a:srgbClr val="222222"/>
                </a:solidFill>
                <a:latin typeface="+mj-lt"/>
              </a:rPr>
              <a:t>Il est recommandé de grouper tous les fichiers CSS dans un seul dossier pour garder le projet organisé</a:t>
            </a:r>
          </a:p>
          <a:p>
            <a:endParaRPr lang="fr-FR" dirty="0"/>
          </a:p>
        </p:txBody>
      </p:sp>
      <p:pic>
        <p:nvPicPr>
          <p:cNvPr id="5" name="Picture 4">
            <a:extLst>
              <a:ext uri="{FF2B5EF4-FFF2-40B4-BE49-F238E27FC236}">
                <a16:creationId xmlns:a16="http://schemas.microsoft.com/office/drawing/2014/main" id="{77DD31E7-FE9C-EF96-78EC-403BDB38CA09}"/>
              </a:ext>
            </a:extLst>
          </p:cNvPr>
          <p:cNvPicPr>
            <a:picLocks noChangeAspect="1"/>
          </p:cNvPicPr>
          <p:nvPr/>
        </p:nvPicPr>
        <p:blipFill>
          <a:blip r:embed="rId2"/>
          <a:stretch>
            <a:fillRect/>
          </a:stretch>
        </p:blipFill>
        <p:spPr>
          <a:xfrm>
            <a:off x="4708453" y="4608432"/>
            <a:ext cx="2775093" cy="1568531"/>
          </a:xfrm>
          <a:prstGeom prst="rect">
            <a:avLst/>
          </a:prstGeom>
        </p:spPr>
      </p:pic>
    </p:spTree>
    <p:extLst>
      <p:ext uri="{BB962C8B-B14F-4D97-AF65-F5344CB8AC3E}">
        <p14:creationId xmlns:p14="http://schemas.microsoft.com/office/powerpoint/2010/main" val="2019386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BDBD-693B-D069-23D9-A403EA3B1DFE}"/>
              </a:ext>
            </a:extLst>
          </p:cNvPr>
          <p:cNvSpPr>
            <a:spLocks noGrp="1"/>
          </p:cNvSpPr>
          <p:nvPr>
            <p:ph type="title"/>
          </p:nvPr>
        </p:nvSpPr>
        <p:spPr/>
        <p:txBody>
          <a:bodyPr/>
          <a:lstStyle/>
          <a:p>
            <a:r>
              <a:rPr lang="fr-FR" dirty="0"/>
              <a:t>Typographie et polices</a:t>
            </a:r>
          </a:p>
        </p:txBody>
      </p:sp>
      <p:sp>
        <p:nvSpPr>
          <p:cNvPr id="3" name="Content Placeholder 2">
            <a:extLst>
              <a:ext uri="{FF2B5EF4-FFF2-40B4-BE49-F238E27FC236}">
                <a16:creationId xmlns:a16="http://schemas.microsoft.com/office/drawing/2014/main" id="{30BCDF2E-1098-6292-F73C-D548AC234866}"/>
              </a:ext>
            </a:extLst>
          </p:cNvPr>
          <p:cNvSpPr>
            <a:spLocks noGrp="1"/>
          </p:cNvSpPr>
          <p:nvPr>
            <p:ph idx="1"/>
          </p:nvPr>
        </p:nvSpPr>
        <p:spPr/>
        <p:txBody>
          <a:bodyPr>
            <a:normAutofit fontScale="92500" lnSpcReduction="10000"/>
          </a:bodyPr>
          <a:lstStyle/>
          <a:p>
            <a:r>
              <a:rPr lang="fr-FR" dirty="0" err="1"/>
              <a:t>text‑transform</a:t>
            </a:r>
            <a:r>
              <a:rPr lang="fr-FR" dirty="0"/>
              <a:t> </a:t>
            </a:r>
            <a:r>
              <a:rPr lang="fr-FR" dirty="0">
                <a:latin typeface="+mj-lt"/>
              </a:rPr>
              <a:t>Permet de forcer le texte en majuscule, en minuscule, en petite majuscule ou de mettre uniquement la première lettre de chaque mot majuscule. On utilisera les propriétés pour les majuscules, minuscules et premières lettres en majuscules ainsi que font‑variant pour mettre en petite majuscule.</a:t>
            </a:r>
          </a:p>
          <a:p>
            <a:r>
              <a:rPr lang="fr-FR" b="0" i="0" dirty="0">
                <a:solidFill>
                  <a:srgbClr val="222222"/>
                </a:solidFill>
                <a:effectLst/>
                <a:latin typeface="Open Sans" panose="020B0606030504020204" pitchFamily="34" charset="0"/>
              </a:rPr>
              <a:t> </a:t>
            </a:r>
            <a:r>
              <a:rPr lang="fr-FR" dirty="0" err="1"/>
              <a:t>text‑shadow</a:t>
            </a:r>
            <a:r>
              <a:rPr lang="fr-FR" dirty="0"/>
              <a:t> </a:t>
            </a:r>
            <a:r>
              <a:rPr lang="fr-FR" dirty="0">
                <a:latin typeface="+mj-lt"/>
              </a:rPr>
              <a:t>permet de spécifier de décalage de l'ombre, son rayon dans lequel nous mettrons un flou ainsi que la couleur de l'ombre.</a:t>
            </a:r>
          </a:p>
          <a:p>
            <a:r>
              <a:rPr lang="fr-FR" dirty="0">
                <a:latin typeface="+mj-lt"/>
              </a:rPr>
              <a:t>Il est possible de changer l'espacement entre les lettres à l'aide de la propriété </a:t>
            </a:r>
            <a:r>
              <a:rPr lang="fr-FR" dirty="0" err="1"/>
              <a:t>letter‑spacing</a:t>
            </a:r>
            <a:r>
              <a:rPr lang="fr-FR" dirty="0">
                <a:latin typeface="+mj-lt"/>
              </a:rPr>
              <a:t>, de changer l'espacement entre les mots à l'aide de la propriété </a:t>
            </a:r>
            <a:r>
              <a:rPr lang="fr-FR" dirty="0" err="1"/>
              <a:t>word‑spacing</a:t>
            </a:r>
            <a:r>
              <a:rPr lang="fr-FR" dirty="0"/>
              <a:t> </a:t>
            </a:r>
            <a:r>
              <a:rPr lang="fr-FR" dirty="0">
                <a:latin typeface="+mj-lt"/>
              </a:rPr>
              <a:t>et de changer l'espacement entre les lignes avec la propriété </a:t>
            </a:r>
            <a:r>
              <a:rPr lang="fr-FR" dirty="0"/>
              <a:t>line‑</a:t>
            </a:r>
            <a:r>
              <a:rPr lang="fr-FR" dirty="0" err="1"/>
              <a:t>height</a:t>
            </a:r>
            <a:endParaRPr lang="fr-FR" dirty="0"/>
          </a:p>
          <a:p>
            <a:pPr marL="0" indent="0" algn="ctr">
              <a:buNone/>
            </a:pPr>
            <a:r>
              <a:rPr lang="fr-FR" b="1" dirty="0">
                <a:solidFill>
                  <a:srgbClr val="FF0000"/>
                </a:solidFill>
                <a:latin typeface="+mj-lt"/>
              </a:rPr>
              <a:t>(DEMO)</a:t>
            </a:r>
          </a:p>
          <a:p>
            <a:endParaRPr lang="fr-FR" dirty="0">
              <a:latin typeface="+mj-lt"/>
            </a:endParaRPr>
          </a:p>
        </p:txBody>
      </p:sp>
    </p:spTree>
    <p:extLst>
      <p:ext uri="{BB962C8B-B14F-4D97-AF65-F5344CB8AC3E}">
        <p14:creationId xmlns:p14="http://schemas.microsoft.com/office/powerpoint/2010/main" val="3055682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BDBD-693B-D069-23D9-A403EA3B1DFE}"/>
              </a:ext>
            </a:extLst>
          </p:cNvPr>
          <p:cNvSpPr>
            <a:spLocks noGrp="1"/>
          </p:cNvSpPr>
          <p:nvPr>
            <p:ph type="title"/>
          </p:nvPr>
        </p:nvSpPr>
        <p:spPr/>
        <p:txBody>
          <a:bodyPr/>
          <a:lstStyle/>
          <a:p>
            <a:r>
              <a:rPr lang="fr-FR" dirty="0"/>
              <a:t>Typographie et polices</a:t>
            </a:r>
          </a:p>
        </p:txBody>
      </p:sp>
      <p:sp>
        <p:nvSpPr>
          <p:cNvPr id="3" name="Content Placeholder 2">
            <a:extLst>
              <a:ext uri="{FF2B5EF4-FFF2-40B4-BE49-F238E27FC236}">
                <a16:creationId xmlns:a16="http://schemas.microsoft.com/office/drawing/2014/main" id="{30BCDF2E-1098-6292-F73C-D548AC234866}"/>
              </a:ext>
            </a:extLst>
          </p:cNvPr>
          <p:cNvSpPr>
            <a:spLocks noGrp="1"/>
          </p:cNvSpPr>
          <p:nvPr>
            <p:ph idx="1"/>
          </p:nvPr>
        </p:nvSpPr>
        <p:spPr/>
        <p:txBody>
          <a:bodyPr>
            <a:normAutofit fontScale="85000" lnSpcReduction="20000"/>
          </a:bodyPr>
          <a:lstStyle/>
          <a:p>
            <a:r>
              <a:rPr lang="fr-FR" sz="2400" b="1" i="0" dirty="0">
                <a:solidFill>
                  <a:srgbClr val="222222"/>
                </a:solidFill>
                <a:effectLst/>
              </a:rPr>
              <a:t>font‑size </a:t>
            </a:r>
            <a:r>
              <a:rPr lang="fr-FR" sz="2400" b="0" i="0" dirty="0">
                <a:solidFill>
                  <a:srgbClr val="222222"/>
                </a:solidFill>
                <a:effectLst/>
                <a:latin typeface="+mj-lt"/>
              </a:rPr>
              <a:t>permet de spécifier la taille du texte. Nous utiliserons généralement l'unité de mesure </a:t>
            </a:r>
            <a:r>
              <a:rPr lang="fr-FR" sz="2400" b="0" i="0" dirty="0" err="1">
                <a:solidFill>
                  <a:srgbClr val="222222"/>
                </a:solidFill>
                <a:effectLst/>
                <a:latin typeface="+mj-lt"/>
              </a:rPr>
              <a:t>em</a:t>
            </a:r>
            <a:r>
              <a:rPr lang="fr-FR" sz="2400" b="0" i="0" dirty="0">
                <a:solidFill>
                  <a:srgbClr val="222222"/>
                </a:solidFill>
                <a:effectLst/>
                <a:latin typeface="+mj-lt"/>
              </a:rPr>
              <a:t> ou rem pour définir la taille.</a:t>
            </a:r>
          </a:p>
          <a:p>
            <a:r>
              <a:rPr lang="fr-FR" sz="2400" dirty="0">
                <a:solidFill>
                  <a:srgbClr val="222222"/>
                </a:solidFill>
                <a:latin typeface="+mj-lt"/>
              </a:rPr>
              <a:t>Vous pouvez utiliser la propriété </a:t>
            </a:r>
            <a:r>
              <a:rPr lang="fr-FR" sz="2400" b="1" dirty="0">
                <a:solidFill>
                  <a:srgbClr val="222222"/>
                </a:solidFill>
              </a:rPr>
              <a:t>font‑style </a:t>
            </a:r>
            <a:r>
              <a:rPr lang="fr-FR" sz="2400" dirty="0">
                <a:solidFill>
                  <a:srgbClr val="222222"/>
                </a:solidFill>
                <a:latin typeface="+mj-lt"/>
              </a:rPr>
              <a:t>pour mettre le texte en italique et la propriété </a:t>
            </a:r>
            <a:r>
              <a:rPr lang="fr-FR" sz="2400" b="1" dirty="0">
                <a:solidFill>
                  <a:srgbClr val="222222"/>
                </a:solidFill>
              </a:rPr>
              <a:t>font‑</a:t>
            </a:r>
            <a:r>
              <a:rPr lang="fr-FR" sz="2400" b="1" dirty="0" err="1">
                <a:solidFill>
                  <a:srgbClr val="222222"/>
                </a:solidFill>
              </a:rPr>
              <a:t>weight</a:t>
            </a:r>
            <a:r>
              <a:rPr lang="fr-FR" sz="2400" b="1" dirty="0">
                <a:solidFill>
                  <a:srgbClr val="222222"/>
                </a:solidFill>
              </a:rPr>
              <a:t> </a:t>
            </a:r>
            <a:r>
              <a:rPr lang="fr-FR" sz="2400" dirty="0">
                <a:solidFill>
                  <a:srgbClr val="222222"/>
                </a:solidFill>
                <a:latin typeface="+mj-lt"/>
              </a:rPr>
              <a:t>pour mettre le texte en gras.</a:t>
            </a:r>
          </a:p>
          <a:p>
            <a:r>
              <a:rPr lang="fr-FR" sz="2400" dirty="0">
                <a:solidFill>
                  <a:srgbClr val="222222"/>
                </a:solidFill>
                <a:latin typeface="+mj-lt"/>
              </a:rPr>
              <a:t>On utilise la propriété </a:t>
            </a:r>
            <a:r>
              <a:rPr lang="fr-FR" sz="2400" b="1" dirty="0">
                <a:solidFill>
                  <a:srgbClr val="222222"/>
                </a:solidFill>
              </a:rPr>
              <a:t>font‑</a:t>
            </a:r>
            <a:r>
              <a:rPr lang="fr-FR" sz="2400" b="1" dirty="0" err="1">
                <a:solidFill>
                  <a:srgbClr val="222222"/>
                </a:solidFill>
              </a:rPr>
              <a:t>family</a:t>
            </a:r>
            <a:r>
              <a:rPr lang="fr-FR" sz="2400" b="1" dirty="0">
                <a:solidFill>
                  <a:srgbClr val="222222"/>
                </a:solidFill>
              </a:rPr>
              <a:t> </a:t>
            </a:r>
            <a:r>
              <a:rPr lang="fr-FR" sz="2400" dirty="0">
                <a:solidFill>
                  <a:srgbClr val="222222"/>
                </a:solidFill>
                <a:latin typeface="+mj-lt"/>
              </a:rPr>
              <a:t>pour définir une liste prioritaire de polices de caractères. Il est important de définir des familles de polices plus générique dans votre liste de priorités pour ainsi avoir une autre police pour l'affichage si votre police la plus prioritaire ne fonctionne pas. Voici une liste des polices génériques disponible dans les navigateurs Web. Vous devez toujours en mettre une comme "</a:t>
            </a:r>
            <a:r>
              <a:rPr lang="fr-FR" sz="2400" dirty="0" err="1">
                <a:solidFill>
                  <a:srgbClr val="222222"/>
                </a:solidFill>
                <a:latin typeface="+mj-lt"/>
              </a:rPr>
              <a:t>fallback</a:t>
            </a:r>
            <a:r>
              <a:rPr lang="fr-FR" sz="2400" dirty="0">
                <a:solidFill>
                  <a:srgbClr val="222222"/>
                </a:solidFill>
                <a:latin typeface="+mj-lt"/>
              </a:rPr>
              <a:t>" dans votre liste de police de caractères lorsque vous utilisez la propriété font‑</a:t>
            </a:r>
            <a:r>
              <a:rPr lang="fr-FR" sz="2400" dirty="0" err="1">
                <a:solidFill>
                  <a:srgbClr val="222222"/>
                </a:solidFill>
                <a:latin typeface="+mj-lt"/>
              </a:rPr>
              <a:t>family</a:t>
            </a:r>
            <a:r>
              <a:rPr lang="fr-FR" sz="2400" dirty="0">
                <a:solidFill>
                  <a:srgbClr val="222222"/>
                </a:solidFill>
                <a:latin typeface="+mj-lt"/>
              </a:rPr>
              <a:t>.</a:t>
            </a:r>
          </a:p>
          <a:p>
            <a:pPr lvl="1"/>
            <a:r>
              <a:rPr lang="fr-FR" sz="2000" dirty="0" err="1">
                <a:solidFill>
                  <a:srgbClr val="222222"/>
                </a:solidFill>
                <a:latin typeface="+mj-lt"/>
              </a:rPr>
              <a:t>serif</a:t>
            </a:r>
            <a:r>
              <a:rPr lang="fr-FR" sz="2000" dirty="0">
                <a:solidFill>
                  <a:srgbClr val="222222"/>
                </a:solidFill>
                <a:latin typeface="+mj-lt"/>
              </a:rPr>
              <a:t>	Police de caractères avec empattement</a:t>
            </a:r>
          </a:p>
          <a:p>
            <a:pPr lvl="1"/>
            <a:r>
              <a:rPr lang="fr-FR" sz="2000" dirty="0">
                <a:solidFill>
                  <a:srgbClr val="222222"/>
                </a:solidFill>
                <a:latin typeface="+mj-lt"/>
              </a:rPr>
              <a:t>sans-</a:t>
            </a:r>
            <a:r>
              <a:rPr lang="fr-FR" sz="2000" dirty="0" err="1">
                <a:solidFill>
                  <a:srgbClr val="222222"/>
                </a:solidFill>
                <a:latin typeface="+mj-lt"/>
              </a:rPr>
              <a:t>serif</a:t>
            </a:r>
            <a:r>
              <a:rPr lang="fr-FR" sz="2000" dirty="0">
                <a:solidFill>
                  <a:srgbClr val="222222"/>
                </a:solidFill>
                <a:latin typeface="+mj-lt"/>
              </a:rPr>
              <a:t>	Police de caractères sans empattement</a:t>
            </a:r>
          </a:p>
          <a:p>
            <a:pPr lvl="1"/>
            <a:r>
              <a:rPr lang="fr-FR" sz="2000" dirty="0">
                <a:solidFill>
                  <a:srgbClr val="222222"/>
                </a:solidFill>
                <a:latin typeface="+mj-lt"/>
              </a:rPr>
              <a:t>monospace	Police dont tous les caractères ont la même largeur</a:t>
            </a:r>
          </a:p>
          <a:p>
            <a:pPr lvl="1"/>
            <a:r>
              <a:rPr lang="fr-FR" sz="2000" dirty="0">
                <a:solidFill>
                  <a:srgbClr val="222222"/>
                </a:solidFill>
                <a:latin typeface="+mj-lt"/>
              </a:rPr>
              <a:t>cursive	Police simulant une écriture à la main</a:t>
            </a:r>
          </a:p>
          <a:p>
            <a:pPr lvl="1"/>
            <a:r>
              <a:rPr lang="fr-FR" sz="2000" dirty="0">
                <a:solidFill>
                  <a:srgbClr val="222222"/>
                </a:solidFill>
                <a:latin typeface="+mj-lt"/>
              </a:rPr>
              <a:t>fantasy	Police de caractères décorative</a:t>
            </a:r>
            <a:endParaRPr lang="fr-FR" sz="2400" b="1" dirty="0">
              <a:solidFill>
                <a:srgbClr val="FF0000"/>
              </a:solidFill>
              <a:latin typeface="+mj-lt"/>
            </a:endParaRPr>
          </a:p>
          <a:p>
            <a:pPr marL="0" indent="0" algn="ctr">
              <a:buNone/>
            </a:pPr>
            <a:r>
              <a:rPr lang="fr-FR" b="1" dirty="0">
                <a:solidFill>
                  <a:srgbClr val="FF0000"/>
                </a:solidFill>
                <a:latin typeface="+mj-lt"/>
              </a:rPr>
              <a:t>(DEMO)</a:t>
            </a:r>
          </a:p>
          <a:p>
            <a:endParaRPr lang="fr-FR" dirty="0">
              <a:latin typeface="+mj-lt"/>
            </a:endParaRPr>
          </a:p>
        </p:txBody>
      </p:sp>
    </p:spTree>
    <p:extLst>
      <p:ext uri="{BB962C8B-B14F-4D97-AF65-F5344CB8AC3E}">
        <p14:creationId xmlns:p14="http://schemas.microsoft.com/office/powerpoint/2010/main" val="2825944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79F2-0785-A62C-FD4C-BDB949C1613C}"/>
              </a:ext>
            </a:extLst>
          </p:cNvPr>
          <p:cNvSpPr>
            <a:spLocks noGrp="1"/>
          </p:cNvSpPr>
          <p:nvPr>
            <p:ph type="title"/>
          </p:nvPr>
        </p:nvSpPr>
        <p:spPr/>
        <p:txBody>
          <a:bodyPr/>
          <a:lstStyle/>
          <a:p>
            <a:r>
              <a:rPr lang="fr-FR" dirty="0" err="1"/>
              <a:t>Wrapper</a:t>
            </a:r>
            <a:endParaRPr lang="fr-FR" dirty="0"/>
          </a:p>
        </p:txBody>
      </p:sp>
      <p:sp>
        <p:nvSpPr>
          <p:cNvPr id="3" name="Content Placeholder 2">
            <a:extLst>
              <a:ext uri="{FF2B5EF4-FFF2-40B4-BE49-F238E27FC236}">
                <a16:creationId xmlns:a16="http://schemas.microsoft.com/office/drawing/2014/main" id="{05093BAA-D8CE-8B35-5337-667A93C1493D}"/>
              </a:ext>
            </a:extLst>
          </p:cNvPr>
          <p:cNvSpPr>
            <a:spLocks noGrp="1"/>
          </p:cNvSpPr>
          <p:nvPr>
            <p:ph idx="1"/>
          </p:nvPr>
        </p:nvSpPr>
        <p:spPr/>
        <p:txBody>
          <a:bodyPr>
            <a:normAutofit fontScale="92500" lnSpcReduction="20000"/>
          </a:bodyPr>
          <a:lstStyle/>
          <a:p>
            <a:r>
              <a:rPr lang="fr-FR" b="0" i="0" dirty="0">
                <a:solidFill>
                  <a:srgbClr val="222222"/>
                </a:solidFill>
                <a:effectLst/>
                <a:latin typeface="+mj-lt"/>
              </a:rPr>
              <a:t>Le </a:t>
            </a:r>
            <a:r>
              <a:rPr lang="fr-FR" b="1" i="0" dirty="0" err="1">
                <a:solidFill>
                  <a:srgbClr val="222222"/>
                </a:solidFill>
                <a:effectLst/>
                <a:latin typeface="+mj-lt"/>
              </a:rPr>
              <a:t>wrapper</a:t>
            </a:r>
            <a:r>
              <a:rPr lang="fr-FR" b="0" i="0" dirty="0">
                <a:solidFill>
                  <a:srgbClr val="222222"/>
                </a:solidFill>
                <a:effectLst/>
                <a:latin typeface="+mj-lt"/>
              </a:rPr>
              <a:t> est une technique CSS permettant de s'assurer que le contenu de votre page Web ne s'étire pas trop. Cette technique est surtout utile lorsque votre site Web peut être vu sur des grands écrans. Elle permet de densifier le contenu de votre page Web, ce qui est souvent plus facile à lire et à regarder que si le site Web s'étire sur le long de l'écran au complet.</a:t>
            </a:r>
          </a:p>
          <a:p>
            <a:r>
              <a:rPr lang="fr-FR" dirty="0">
                <a:solidFill>
                  <a:srgbClr val="222222"/>
                </a:solidFill>
                <a:latin typeface="+mj-lt"/>
              </a:rPr>
              <a:t>Pour créer un </a:t>
            </a:r>
            <a:r>
              <a:rPr lang="fr-FR" dirty="0" err="1">
                <a:solidFill>
                  <a:srgbClr val="222222"/>
                </a:solidFill>
                <a:latin typeface="+mj-lt"/>
              </a:rPr>
              <a:t>wrapper</a:t>
            </a:r>
            <a:r>
              <a:rPr lang="fr-FR" dirty="0">
                <a:solidFill>
                  <a:srgbClr val="222222"/>
                </a:solidFill>
                <a:latin typeface="+mj-lt"/>
              </a:rPr>
              <a:t>, nous utiliserons généralement un &lt;div&gt; qui englobera les élément que nous voulons mettre dans le </a:t>
            </a:r>
            <a:r>
              <a:rPr lang="fr-FR" dirty="0" err="1">
                <a:solidFill>
                  <a:srgbClr val="222222"/>
                </a:solidFill>
                <a:latin typeface="+mj-lt"/>
              </a:rPr>
              <a:t>wrapper</a:t>
            </a:r>
            <a:r>
              <a:rPr lang="fr-FR" dirty="0">
                <a:solidFill>
                  <a:srgbClr val="222222"/>
                </a:solidFill>
                <a:latin typeface="+mj-lt"/>
              </a:rPr>
              <a:t>. Sur ce &lt;div&gt;, nous utiliserons une combinaison de la propriété CSS max‑</a:t>
            </a:r>
            <a:r>
              <a:rPr lang="fr-FR" dirty="0" err="1">
                <a:solidFill>
                  <a:srgbClr val="222222"/>
                </a:solidFill>
                <a:latin typeface="+mj-lt"/>
              </a:rPr>
              <a:t>width</a:t>
            </a:r>
            <a:r>
              <a:rPr lang="fr-FR" dirty="0">
                <a:solidFill>
                  <a:srgbClr val="222222"/>
                </a:solidFill>
                <a:latin typeface="+mj-lt"/>
              </a:rPr>
              <a:t> et de la technique pour centrer les éléments de </a:t>
            </a:r>
            <a:r>
              <a:rPr lang="fr-FR" b="1" dirty="0">
                <a:solidFill>
                  <a:srgbClr val="222222"/>
                </a:solidFill>
                <a:latin typeface="+mj-lt"/>
              </a:rPr>
              <a:t>type block </a:t>
            </a:r>
            <a:r>
              <a:rPr lang="fr-FR" dirty="0">
                <a:solidFill>
                  <a:srgbClr val="222222"/>
                </a:solidFill>
                <a:latin typeface="+mj-lt"/>
              </a:rPr>
              <a:t>avec la propriété </a:t>
            </a:r>
            <a:r>
              <a:rPr lang="fr-FR" dirty="0" err="1">
                <a:solidFill>
                  <a:srgbClr val="222222"/>
                </a:solidFill>
                <a:latin typeface="+mj-lt"/>
              </a:rPr>
              <a:t>margin</a:t>
            </a:r>
            <a:endParaRPr lang="fr-FR" dirty="0">
              <a:solidFill>
                <a:srgbClr val="222222"/>
              </a:solidFill>
              <a:latin typeface="+mj-lt"/>
            </a:endParaRPr>
          </a:p>
          <a:p>
            <a:r>
              <a:rPr lang="fr-FR" dirty="0">
                <a:solidFill>
                  <a:srgbClr val="222222"/>
                </a:solidFill>
                <a:latin typeface="+mj-lt"/>
              </a:rPr>
              <a:t>Vous pouvez trouver un peu plus d'informations sur le </a:t>
            </a:r>
            <a:r>
              <a:rPr lang="fr-FR" dirty="0" err="1">
                <a:solidFill>
                  <a:srgbClr val="222222"/>
                </a:solidFill>
                <a:latin typeface="+mj-lt"/>
              </a:rPr>
              <a:t>wrapper</a:t>
            </a:r>
            <a:r>
              <a:rPr lang="fr-FR" dirty="0">
                <a:solidFill>
                  <a:srgbClr val="222222"/>
                </a:solidFill>
                <a:latin typeface="+mj-lt"/>
              </a:rPr>
              <a:t> sur </a:t>
            </a:r>
            <a:r>
              <a:rPr lang="fr-FR" b="0" i="0" u="none" strike="noStrike" dirty="0">
                <a:effectLst/>
                <a:latin typeface="Open Sans" panose="020B0606030504020204" pitchFamily="34" charset="0"/>
              </a:rPr>
              <a:t>: </a:t>
            </a:r>
            <a:r>
              <a:rPr lang="fr-FR" dirty="0">
                <a:hlinkClick r:id="rId2"/>
              </a:rPr>
              <a:t>https://css-tricks.com/best-way-implement-wrapper-css/</a:t>
            </a:r>
            <a:endParaRPr lang="fr-FR" dirty="0">
              <a:solidFill>
                <a:srgbClr val="222222"/>
              </a:solidFill>
              <a:latin typeface="+mj-lt"/>
            </a:endParaRPr>
          </a:p>
          <a:p>
            <a:pPr marL="0"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419042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4A4A-A773-D92A-B1E6-62EE6AA27BD9}"/>
              </a:ext>
            </a:extLst>
          </p:cNvPr>
          <p:cNvSpPr>
            <a:spLocks noGrp="1"/>
          </p:cNvSpPr>
          <p:nvPr>
            <p:ph type="title"/>
          </p:nvPr>
        </p:nvSpPr>
        <p:spPr/>
        <p:txBody>
          <a:bodyPr>
            <a:normAutofit/>
          </a:bodyPr>
          <a:lstStyle/>
          <a:p>
            <a:pPr fontAlgn="base"/>
            <a:r>
              <a:rPr lang="fr-FR" dirty="0"/>
              <a:t>Sélecteurs CSS de pseudo-classe</a:t>
            </a:r>
          </a:p>
        </p:txBody>
      </p:sp>
      <p:sp>
        <p:nvSpPr>
          <p:cNvPr id="3" name="Content Placeholder 2">
            <a:extLst>
              <a:ext uri="{FF2B5EF4-FFF2-40B4-BE49-F238E27FC236}">
                <a16:creationId xmlns:a16="http://schemas.microsoft.com/office/drawing/2014/main" id="{43F3A453-B515-B5CB-F21A-0DE58B21BAEA}"/>
              </a:ext>
            </a:extLst>
          </p:cNvPr>
          <p:cNvSpPr>
            <a:spLocks noGrp="1"/>
          </p:cNvSpPr>
          <p:nvPr>
            <p:ph idx="1"/>
          </p:nvPr>
        </p:nvSpPr>
        <p:spPr>
          <a:xfrm>
            <a:off x="838200" y="1825625"/>
            <a:ext cx="10760242" cy="4351338"/>
          </a:xfrm>
        </p:spPr>
        <p:txBody>
          <a:bodyPr>
            <a:normAutofit/>
          </a:bodyPr>
          <a:lstStyle/>
          <a:p>
            <a:pPr algn="l" fontAlgn="base"/>
            <a:r>
              <a:rPr lang="fr-FR" b="0" i="0" dirty="0">
                <a:solidFill>
                  <a:srgbClr val="222222"/>
                </a:solidFill>
                <a:effectLst/>
                <a:latin typeface="+mj-lt"/>
              </a:rPr>
              <a:t>Les pseudo-classes sont des sélecteurs CSS permettant de spécifier </a:t>
            </a:r>
            <a:r>
              <a:rPr lang="fr-FR" b="1" i="0" dirty="0">
                <a:solidFill>
                  <a:srgbClr val="222222"/>
                </a:solidFill>
                <a:effectLst/>
                <a:latin typeface="+mj-lt"/>
              </a:rPr>
              <a:t>l'état spécifique</a:t>
            </a:r>
            <a:r>
              <a:rPr lang="fr-FR" b="0" i="0" dirty="0">
                <a:solidFill>
                  <a:srgbClr val="222222"/>
                </a:solidFill>
                <a:effectLst/>
                <a:latin typeface="+mj-lt"/>
              </a:rPr>
              <a:t> dans lequel doit être un élément HTML pour pouvoir être sélectionné par ce sélecteur. Dans ce document, nous verrons principalement les pseudo-classes :</a:t>
            </a:r>
            <a:r>
              <a:rPr lang="fr-FR" b="1" i="0" dirty="0" err="1">
                <a:solidFill>
                  <a:srgbClr val="222222"/>
                </a:solidFill>
                <a:effectLst/>
                <a:latin typeface="+mj-lt"/>
              </a:rPr>
              <a:t>link</a:t>
            </a:r>
            <a:r>
              <a:rPr lang="fr-FR" b="1" i="0" dirty="0">
                <a:solidFill>
                  <a:srgbClr val="222222"/>
                </a:solidFill>
                <a:effectLst/>
                <a:latin typeface="+mj-lt"/>
              </a:rPr>
              <a:t>, :</a:t>
            </a:r>
            <a:r>
              <a:rPr lang="fr-FR" b="1" i="0" dirty="0" err="1">
                <a:solidFill>
                  <a:srgbClr val="222222"/>
                </a:solidFill>
                <a:effectLst/>
                <a:latin typeface="+mj-lt"/>
              </a:rPr>
              <a:t>visited</a:t>
            </a:r>
            <a:r>
              <a:rPr lang="fr-FR" b="1" i="0" dirty="0">
                <a:solidFill>
                  <a:srgbClr val="222222"/>
                </a:solidFill>
                <a:effectLst/>
                <a:latin typeface="+mj-lt"/>
              </a:rPr>
              <a:t>, :</a:t>
            </a:r>
            <a:r>
              <a:rPr lang="fr-FR" b="1" i="0" dirty="0" err="1">
                <a:solidFill>
                  <a:srgbClr val="222222"/>
                </a:solidFill>
                <a:effectLst/>
                <a:latin typeface="+mj-lt"/>
              </a:rPr>
              <a:t>hover</a:t>
            </a:r>
            <a:r>
              <a:rPr lang="fr-FR" b="1" i="0" dirty="0">
                <a:solidFill>
                  <a:srgbClr val="222222"/>
                </a:solidFill>
                <a:effectLst/>
                <a:latin typeface="+mj-lt"/>
              </a:rPr>
              <a:t>, :active </a:t>
            </a:r>
            <a:r>
              <a:rPr lang="fr-FR" i="0" dirty="0">
                <a:solidFill>
                  <a:srgbClr val="222222"/>
                </a:solidFill>
                <a:effectLst/>
                <a:latin typeface="+mj-lt"/>
              </a:rPr>
              <a:t>et</a:t>
            </a:r>
            <a:r>
              <a:rPr lang="fr-FR" b="1" i="0" dirty="0">
                <a:solidFill>
                  <a:srgbClr val="222222"/>
                </a:solidFill>
                <a:effectLst/>
                <a:latin typeface="+mj-lt"/>
              </a:rPr>
              <a:t> :focus</a:t>
            </a:r>
            <a:r>
              <a:rPr lang="fr-FR" b="0" i="0" dirty="0">
                <a:solidFill>
                  <a:srgbClr val="222222"/>
                </a:solidFill>
                <a:effectLst/>
                <a:latin typeface="+mj-lt"/>
              </a:rPr>
              <a:t>.</a:t>
            </a:r>
          </a:p>
          <a:p>
            <a:r>
              <a:rPr lang="fr-FR" dirty="0">
                <a:solidFill>
                  <a:srgbClr val="222222"/>
                </a:solidFill>
                <a:latin typeface="+mj-lt"/>
              </a:rPr>
              <a:t>Faites attention à l'ordre dans lequel vous mettez les pseudo-classes ci-dessus dans votre fichier CSS. Les pseudo-classes :</a:t>
            </a:r>
            <a:r>
              <a:rPr lang="fr-FR" dirty="0" err="1">
                <a:solidFill>
                  <a:srgbClr val="222222"/>
                </a:solidFill>
                <a:latin typeface="+mj-lt"/>
              </a:rPr>
              <a:t>link</a:t>
            </a:r>
            <a:r>
              <a:rPr lang="fr-FR" dirty="0">
                <a:solidFill>
                  <a:srgbClr val="222222"/>
                </a:solidFill>
                <a:latin typeface="+mj-lt"/>
              </a:rPr>
              <a:t>, :</a:t>
            </a:r>
            <a:r>
              <a:rPr lang="fr-FR" dirty="0" err="1">
                <a:solidFill>
                  <a:srgbClr val="222222"/>
                </a:solidFill>
                <a:latin typeface="+mj-lt"/>
              </a:rPr>
              <a:t>visited</a:t>
            </a:r>
            <a:r>
              <a:rPr lang="fr-FR" dirty="0">
                <a:solidFill>
                  <a:srgbClr val="222222"/>
                </a:solidFill>
                <a:latin typeface="+mj-lt"/>
              </a:rPr>
              <a:t>, :</a:t>
            </a:r>
            <a:r>
              <a:rPr lang="fr-FR" dirty="0" err="1">
                <a:solidFill>
                  <a:srgbClr val="222222"/>
                </a:solidFill>
                <a:latin typeface="+mj-lt"/>
              </a:rPr>
              <a:t>hover</a:t>
            </a:r>
            <a:r>
              <a:rPr lang="fr-FR" dirty="0">
                <a:solidFill>
                  <a:srgbClr val="222222"/>
                </a:solidFill>
                <a:latin typeface="+mj-lt"/>
              </a:rPr>
              <a:t> et :active devraient toujours se retrouver dans cet ordre si vous les utilisez tous. Cela vous évitera d'avoir des conflits de règles.</a:t>
            </a:r>
          </a:p>
        </p:txBody>
      </p:sp>
    </p:spTree>
    <p:extLst>
      <p:ext uri="{BB962C8B-B14F-4D97-AF65-F5344CB8AC3E}">
        <p14:creationId xmlns:p14="http://schemas.microsoft.com/office/powerpoint/2010/main" val="1313798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9CDE-D792-8A97-B283-3FB52185E283}"/>
              </a:ext>
            </a:extLst>
          </p:cNvPr>
          <p:cNvSpPr>
            <a:spLocks noGrp="1"/>
          </p:cNvSpPr>
          <p:nvPr>
            <p:ph type="title"/>
          </p:nvPr>
        </p:nvSpPr>
        <p:spPr/>
        <p:txBody>
          <a:bodyPr/>
          <a:lstStyle/>
          <a:p>
            <a:r>
              <a:rPr lang="fr-FR" dirty="0"/>
              <a:t>Sélecteurs CSS de pseudo-classe</a:t>
            </a:r>
          </a:p>
        </p:txBody>
      </p:sp>
      <p:sp>
        <p:nvSpPr>
          <p:cNvPr id="3" name="Content Placeholder 2">
            <a:extLst>
              <a:ext uri="{FF2B5EF4-FFF2-40B4-BE49-F238E27FC236}">
                <a16:creationId xmlns:a16="http://schemas.microsoft.com/office/drawing/2014/main" id="{E3610CB4-2A9C-EFB9-8F35-29379C78ED2F}"/>
              </a:ext>
            </a:extLst>
          </p:cNvPr>
          <p:cNvSpPr>
            <a:spLocks noGrp="1"/>
          </p:cNvSpPr>
          <p:nvPr>
            <p:ph idx="1"/>
          </p:nvPr>
        </p:nvSpPr>
        <p:spPr/>
        <p:txBody>
          <a:bodyPr>
            <a:normAutofit fontScale="77500" lnSpcReduction="20000"/>
          </a:bodyPr>
          <a:lstStyle/>
          <a:p>
            <a:r>
              <a:rPr lang="fr-FR" dirty="0">
                <a:latin typeface="+mj-lt"/>
              </a:rPr>
              <a:t>On utilise la pseudo-classe </a:t>
            </a:r>
            <a:r>
              <a:rPr lang="fr-FR" b="1" dirty="0">
                <a:solidFill>
                  <a:srgbClr val="FF0000"/>
                </a:solidFill>
                <a:latin typeface="+mj-lt"/>
              </a:rPr>
              <a:t>:</a:t>
            </a:r>
            <a:r>
              <a:rPr lang="fr-FR" b="1" dirty="0" err="1">
                <a:solidFill>
                  <a:srgbClr val="FF0000"/>
                </a:solidFill>
                <a:latin typeface="+mj-lt"/>
              </a:rPr>
              <a:t>link</a:t>
            </a:r>
            <a:r>
              <a:rPr lang="fr-FR" b="1" dirty="0">
                <a:solidFill>
                  <a:srgbClr val="FF0000"/>
                </a:solidFill>
                <a:latin typeface="+mj-lt"/>
              </a:rPr>
              <a:t> </a:t>
            </a:r>
            <a:r>
              <a:rPr lang="fr-FR" dirty="0">
                <a:latin typeface="+mj-lt"/>
              </a:rPr>
              <a:t>pour styler les liens non visités. Cette pseudo-classe s'applique donc uniquement aux balises &lt;a&gt;.</a:t>
            </a:r>
          </a:p>
          <a:p>
            <a:r>
              <a:rPr lang="fr-FR" dirty="0">
                <a:latin typeface="+mj-lt"/>
              </a:rPr>
              <a:t>Si vous désirez modifier le style des liens qui ont été visités, vous utiliserez le sélecteur de pseudo-classes </a:t>
            </a:r>
            <a:r>
              <a:rPr lang="fr-FR" b="1" dirty="0">
                <a:solidFill>
                  <a:srgbClr val="FF0000"/>
                </a:solidFill>
                <a:latin typeface="+mj-lt"/>
              </a:rPr>
              <a:t>:</a:t>
            </a:r>
            <a:r>
              <a:rPr lang="fr-FR" b="1" dirty="0" err="1">
                <a:solidFill>
                  <a:srgbClr val="FF0000"/>
                </a:solidFill>
                <a:latin typeface="+mj-lt"/>
              </a:rPr>
              <a:t>visited</a:t>
            </a:r>
            <a:r>
              <a:rPr lang="fr-FR" dirty="0">
                <a:latin typeface="+mj-lt"/>
              </a:rPr>
              <a:t>. Comme pour :</a:t>
            </a:r>
            <a:r>
              <a:rPr lang="fr-FR" dirty="0" err="1">
                <a:latin typeface="+mj-lt"/>
              </a:rPr>
              <a:t>link</a:t>
            </a:r>
            <a:r>
              <a:rPr lang="fr-FR" dirty="0">
                <a:latin typeface="+mj-lt"/>
              </a:rPr>
              <a:t>, cette pseudo-classe s'applique uniquement aux balises &lt;a&gt;.</a:t>
            </a:r>
          </a:p>
          <a:p>
            <a:r>
              <a:rPr lang="fr-FR" dirty="0">
                <a:latin typeface="+mj-lt"/>
              </a:rPr>
              <a:t>La pseudo-classe </a:t>
            </a:r>
            <a:r>
              <a:rPr lang="fr-FR" b="1" dirty="0">
                <a:solidFill>
                  <a:srgbClr val="FF0000"/>
                </a:solidFill>
                <a:latin typeface="+mj-lt"/>
              </a:rPr>
              <a:t>:</a:t>
            </a:r>
            <a:r>
              <a:rPr lang="fr-FR" b="1" dirty="0" err="1">
                <a:solidFill>
                  <a:srgbClr val="FF0000"/>
                </a:solidFill>
                <a:latin typeface="+mj-lt"/>
              </a:rPr>
              <a:t>hover</a:t>
            </a:r>
            <a:r>
              <a:rPr lang="fr-FR" b="1" dirty="0">
                <a:solidFill>
                  <a:srgbClr val="FF0000"/>
                </a:solidFill>
                <a:latin typeface="+mj-lt"/>
              </a:rPr>
              <a:t> </a:t>
            </a:r>
            <a:r>
              <a:rPr lang="fr-FR" dirty="0">
                <a:latin typeface="+mj-lt"/>
              </a:rPr>
              <a:t>nous permet de mettre un style sur des éléments quand nous les survolons avec la souris. Nous utiliserons souvent ce sélecteur sur les boutons ou pour indiquer que l'on peut cliquer sur un élément.</a:t>
            </a:r>
          </a:p>
          <a:p>
            <a:r>
              <a:rPr lang="fr-FR" dirty="0">
                <a:latin typeface="+mj-lt"/>
              </a:rPr>
              <a:t>Si vous voulez mettre un style lorsque vous êtes en train de cliquer sur un élément, c'est la pseudo-classe </a:t>
            </a:r>
            <a:r>
              <a:rPr lang="fr-FR" b="1" dirty="0">
                <a:solidFill>
                  <a:srgbClr val="FF0000"/>
                </a:solidFill>
                <a:latin typeface="+mj-lt"/>
              </a:rPr>
              <a:t>:active </a:t>
            </a:r>
            <a:r>
              <a:rPr lang="fr-FR" dirty="0">
                <a:latin typeface="+mj-lt"/>
              </a:rPr>
              <a:t>que nous utiliserons. Cette pseudo-classe est très utile pour des éléments cliquables comme les boutons ou les liens</a:t>
            </a:r>
          </a:p>
          <a:p>
            <a:r>
              <a:rPr lang="fr-FR" b="0" i="0" dirty="0">
                <a:solidFill>
                  <a:srgbClr val="222222"/>
                </a:solidFill>
                <a:effectLst/>
                <a:latin typeface="+mj-lt"/>
              </a:rPr>
              <a:t>Le sélecteur </a:t>
            </a:r>
            <a:r>
              <a:rPr lang="fr-FR" b="1" i="0" dirty="0">
                <a:solidFill>
                  <a:srgbClr val="FF0000"/>
                </a:solidFill>
                <a:effectLst/>
                <a:latin typeface="+mj-lt"/>
              </a:rPr>
              <a:t>:focus </a:t>
            </a:r>
            <a:r>
              <a:rPr lang="fr-FR" b="0" i="0" dirty="0">
                <a:solidFill>
                  <a:srgbClr val="222222"/>
                </a:solidFill>
                <a:effectLst/>
                <a:latin typeface="+mj-lt"/>
              </a:rPr>
              <a:t>nous permet de mettre des règles CSS sur des éléments lorsqu'ils ont le focus. Nous pouvons par conséquent uniquement utiliser cette pseudo-classe avec les éléments qui peuvent recevoir le focus (</a:t>
            </a:r>
            <a:r>
              <a:rPr lang="fr-FR" b="0" i="0" dirty="0" err="1">
                <a:solidFill>
                  <a:srgbClr val="222222"/>
                </a:solidFill>
                <a:effectLst/>
                <a:latin typeface="+mj-lt"/>
              </a:rPr>
              <a:t>focusable</a:t>
            </a:r>
            <a:r>
              <a:rPr lang="fr-FR" b="0" i="0" dirty="0">
                <a:solidFill>
                  <a:srgbClr val="222222"/>
                </a:solidFill>
                <a:effectLst/>
                <a:latin typeface="+mj-lt"/>
              </a:rPr>
              <a:t>).</a:t>
            </a:r>
          </a:p>
          <a:p>
            <a:pPr marL="0"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376927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3429-A02C-88BB-D0BC-227723FC8668}"/>
              </a:ext>
            </a:extLst>
          </p:cNvPr>
          <p:cNvSpPr>
            <a:spLocks noGrp="1"/>
          </p:cNvSpPr>
          <p:nvPr>
            <p:ph type="title"/>
          </p:nvPr>
        </p:nvSpPr>
        <p:spPr/>
        <p:txBody>
          <a:bodyPr/>
          <a:lstStyle/>
          <a:p>
            <a:r>
              <a:rPr lang="fr-FR" dirty="0"/>
              <a:t>Validation du CSS</a:t>
            </a:r>
          </a:p>
        </p:txBody>
      </p:sp>
      <p:sp>
        <p:nvSpPr>
          <p:cNvPr id="3" name="Content Placeholder 2">
            <a:extLst>
              <a:ext uri="{FF2B5EF4-FFF2-40B4-BE49-F238E27FC236}">
                <a16:creationId xmlns:a16="http://schemas.microsoft.com/office/drawing/2014/main" id="{43F102C6-29A6-B7C8-2942-06F20E3E191B}"/>
              </a:ext>
            </a:extLst>
          </p:cNvPr>
          <p:cNvSpPr>
            <a:spLocks noGrp="1"/>
          </p:cNvSpPr>
          <p:nvPr>
            <p:ph idx="1"/>
          </p:nvPr>
        </p:nvSpPr>
        <p:spPr/>
        <p:txBody>
          <a:bodyPr>
            <a:normAutofit lnSpcReduction="10000"/>
          </a:bodyPr>
          <a:lstStyle/>
          <a:p>
            <a:r>
              <a:rPr lang="fr-FR" dirty="0">
                <a:latin typeface="+mj-lt"/>
              </a:rPr>
              <a:t>Comme pour le HTML, il est important de valider son CSS. En effet, ceci peut prévenir des bogues d'affichage sur différents navigateurs et aussi favoriser de meilleurs classements sur les moteurs de recherche comme Google.</a:t>
            </a:r>
          </a:p>
          <a:p>
            <a:r>
              <a:rPr lang="fr-FR" dirty="0">
                <a:latin typeface="+mj-lt"/>
              </a:rPr>
              <a:t>Bien que la plupart des éditeurs de codes permettent de valider le CSS directement, ils sont souvent très permissifs. Comme pour le HTML, le consortium du Web nous offre un validateur de CSS. Je vous recommande donc de toujours passer votre code CSS final dans ce validateur en ligne.</a:t>
            </a:r>
          </a:p>
          <a:p>
            <a:r>
              <a:rPr lang="fr-FR" dirty="0">
                <a:latin typeface="+mj-lt"/>
              </a:rPr>
              <a:t>Service de validation du W3C : </a:t>
            </a:r>
            <a:r>
              <a:rPr lang="fr-FR" dirty="0">
                <a:hlinkClick r:id="rId2"/>
              </a:rPr>
              <a:t>https://jigsaw.w3.org/css-validator/#validate_by_input</a:t>
            </a:r>
            <a:endParaRPr lang="fr-FR" dirty="0">
              <a:latin typeface="+mj-lt"/>
            </a:endParaRPr>
          </a:p>
        </p:txBody>
      </p:sp>
    </p:spTree>
    <p:extLst>
      <p:ext uri="{BB962C8B-B14F-4D97-AF65-F5344CB8AC3E}">
        <p14:creationId xmlns:p14="http://schemas.microsoft.com/office/powerpoint/2010/main" val="30903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AEA9-7252-8CBD-99C5-025E0FDF4FA7}"/>
              </a:ext>
            </a:extLst>
          </p:cNvPr>
          <p:cNvSpPr>
            <a:spLocks noGrp="1"/>
          </p:cNvSpPr>
          <p:nvPr>
            <p:ph type="title"/>
          </p:nvPr>
        </p:nvSpPr>
        <p:spPr/>
        <p:txBody>
          <a:bodyPr/>
          <a:lstStyle/>
          <a:p>
            <a:r>
              <a:rPr lang="fr-FR" dirty="0"/>
              <a:t>Outils de développement</a:t>
            </a:r>
          </a:p>
        </p:txBody>
      </p:sp>
      <p:sp>
        <p:nvSpPr>
          <p:cNvPr id="3" name="Content Placeholder 2">
            <a:extLst>
              <a:ext uri="{FF2B5EF4-FFF2-40B4-BE49-F238E27FC236}">
                <a16:creationId xmlns:a16="http://schemas.microsoft.com/office/drawing/2014/main" id="{6CE7FBEA-0D73-3D56-F06F-C70C92528480}"/>
              </a:ext>
            </a:extLst>
          </p:cNvPr>
          <p:cNvSpPr>
            <a:spLocks noGrp="1"/>
          </p:cNvSpPr>
          <p:nvPr>
            <p:ph idx="1"/>
          </p:nvPr>
        </p:nvSpPr>
        <p:spPr/>
        <p:txBody>
          <a:bodyPr/>
          <a:lstStyle/>
          <a:p>
            <a:r>
              <a:rPr lang="fr-FR" b="0" i="0" dirty="0">
                <a:solidFill>
                  <a:srgbClr val="222222"/>
                </a:solidFill>
                <a:effectLst/>
                <a:latin typeface="+mj-lt"/>
              </a:rPr>
              <a:t>Tous les grands navigateurs Web offrent des outils de développement internes qui se spécialisent au niveau du HTML, CSS, Javascript, du réseau et même de la mémoire utilisée par vos pages Web. Ces outils sont complexes, mais peuvent nous aider grandement si on sait comment les utiliser. </a:t>
            </a:r>
          </a:p>
          <a:p>
            <a:pPr lvl="1" fontAlgn="base"/>
            <a:r>
              <a:rPr lang="en-US" b="0" i="0" u="none" strike="noStrike" dirty="0">
                <a:solidFill>
                  <a:srgbClr val="222222"/>
                </a:solidFill>
                <a:effectLst/>
                <a:latin typeface="Open Sans" panose="020B0606030504020204" pitchFamily="34" charset="0"/>
                <a:hlinkClick r:id="rId2"/>
              </a:rPr>
              <a:t>Chrome </a:t>
            </a:r>
            <a:r>
              <a:rPr lang="en-US" b="0" i="0" u="none" strike="noStrike" dirty="0" err="1">
                <a:solidFill>
                  <a:srgbClr val="222222"/>
                </a:solidFill>
                <a:effectLst/>
                <a:latin typeface="Open Sans" panose="020B0606030504020204" pitchFamily="34" charset="0"/>
                <a:hlinkClick r:id="rId2"/>
              </a:rPr>
              <a:t>DevTools</a:t>
            </a:r>
            <a:r>
              <a:rPr lang="en-US" b="0" i="0" u="none" strike="noStrike" dirty="0">
                <a:solidFill>
                  <a:srgbClr val="222222"/>
                </a:solidFill>
                <a:effectLst/>
                <a:latin typeface="Open Sans" panose="020B0606030504020204" pitchFamily="34" charset="0"/>
              </a:rPr>
              <a:t> </a:t>
            </a:r>
            <a:endParaRPr lang="en-US" b="0" i="0" dirty="0">
              <a:solidFill>
                <a:srgbClr val="222222"/>
              </a:solidFill>
              <a:effectLst/>
              <a:latin typeface="Open Sans" panose="020B0606030504020204" pitchFamily="34" charset="0"/>
            </a:endParaRPr>
          </a:p>
          <a:p>
            <a:pPr lvl="1" fontAlgn="base"/>
            <a:r>
              <a:rPr lang="en-US" b="0" i="0" u="none" strike="noStrike" dirty="0">
                <a:solidFill>
                  <a:srgbClr val="222222"/>
                </a:solidFill>
                <a:effectLst/>
                <a:latin typeface="Open Sans" panose="020B0606030504020204" pitchFamily="34" charset="0"/>
                <a:hlinkClick r:id="rId3"/>
              </a:rPr>
              <a:t>Safari Developer Tools</a:t>
            </a:r>
            <a:endParaRPr lang="en-US" b="0" i="0" dirty="0">
              <a:solidFill>
                <a:srgbClr val="222222"/>
              </a:solidFill>
              <a:effectLst/>
              <a:latin typeface="Open Sans" panose="020B0606030504020204" pitchFamily="34" charset="0"/>
            </a:endParaRPr>
          </a:p>
          <a:p>
            <a:pPr lvl="1" fontAlgn="base"/>
            <a:r>
              <a:rPr lang="en-US" b="0" i="0" u="none" strike="noStrike" dirty="0">
                <a:solidFill>
                  <a:srgbClr val="222222"/>
                </a:solidFill>
                <a:effectLst/>
                <a:latin typeface="Open Sans" panose="020B0606030504020204" pitchFamily="34" charset="0"/>
                <a:hlinkClick r:id="rId4"/>
              </a:rPr>
              <a:t>Firefox Developer Tools</a:t>
            </a:r>
            <a:endParaRPr lang="en-US" b="0" i="0" dirty="0">
              <a:solidFill>
                <a:srgbClr val="222222"/>
              </a:solidFill>
              <a:effectLst/>
              <a:latin typeface="Open Sans" panose="020B0606030504020204" pitchFamily="34" charset="0"/>
            </a:endParaRPr>
          </a:p>
          <a:p>
            <a:pPr lvl="1" fontAlgn="base"/>
            <a:r>
              <a:rPr lang="en-US" b="0" i="0" u="none" strike="noStrike" dirty="0" err="1">
                <a:solidFill>
                  <a:srgbClr val="222222"/>
                </a:solidFill>
                <a:effectLst/>
                <a:latin typeface="Open Sans" panose="020B0606030504020204" pitchFamily="34" charset="0"/>
                <a:hlinkClick r:id="rId5"/>
              </a:rPr>
              <a:t>EdgeHTML</a:t>
            </a:r>
            <a:endParaRPr lang="en-US" b="0" i="0" dirty="0">
              <a:solidFill>
                <a:srgbClr val="222222"/>
              </a:solidFill>
              <a:effectLst/>
              <a:latin typeface="Open Sans" panose="020B0606030504020204" pitchFamily="34" charset="0"/>
            </a:endParaRPr>
          </a:p>
          <a:p>
            <a:endParaRPr lang="fr-FR" dirty="0">
              <a:latin typeface="+mj-lt"/>
            </a:endParaRPr>
          </a:p>
        </p:txBody>
      </p:sp>
    </p:spTree>
    <p:extLst>
      <p:ext uri="{BB962C8B-B14F-4D97-AF65-F5344CB8AC3E}">
        <p14:creationId xmlns:p14="http://schemas.microsoft.com/office/powerpoint/2010/main" val="1175191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F17D-3C0E-C2BF-9B8B-D6AC5D77F27F}"/>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7B47F936-9D57-B341-98D4-681831531490}"/>
              </a:ext>
            </a:extLst>
          </p:cNvPr>
          <p:cNvSpPr>
            <a:spLocks noGrp="1"/>
          </p:cNvSpPr>
          <p:nvPr>
            <p:ph idx="1"/>
          </p:nvPr>
        </p:nvSpPr>
        <p:spPr/>
        <p:txBody>
          <a:bodyPr>
            <a:normAutofit/>
          </a:bodyPr>
          <a:lstStyle/>
          <a:p>
            <a:pPr marL="0" indent="0">
              <a:buNone/>
            </a:pPr>
            <a:r>
              <a:rPr lang="en-US" dirty="0"/>
              <a:t>Séance 3</a:t>
            </a:r>
          </a:p>
          <a:p>
            <a:pPr marL="0" indent="0">
              <a:buNone/>
            </a:pPr>
            <a:r>
              <a:rPr lang="en-US" dirty="0"/>
              <a:t>	</a:t>
            </a:r>
            <a:r>
              <a:rPr lang="fr-FR" sz="2400" dirty="0"/>
              <a:t>Positionnement</a:t>
            </a:r>
          </a:p>
          <a:p>
            <a:pPr marL="0" indent="0">
              <a:buNone/>
            </a:pPr>
            <a:r>
              <a:rPr lang="fr-FR" sz="2400" dirty="0"/>
              <a:t>	Sélecteur CSS d'attributs et de voisins</a:t>
            </a:r>
            <a:endParaRPr lang="en-US" sz="2400" dirty="0"/>
          </a:p>
          <a:p>
            <a:pPr marL="0" indent="0">
              <a:buNone/>
            </a:pPr>
            <a:endParaRPr lang="en-US" sz="2400" dirty="0"/>
          </a:p>
        </p:txBody>
      </p:sp>
    </p:spTree>
    <p:extLst>
      <p:ext uri="{BB962C8B-B14F-4D97-AF65-F5344CB8AC3E}">
        <p14:creationId xmlns:p14="http://schemas.microsoft.com/office/powerpoint/2010/main" val="2323154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4E4-A1C2-8ABF-6767-2E1FA24DAAAC}"/>
              </a:ext>
            </a:extLst>
          </p:cNvPr>
          <p:cNvSpPr>
            <a:spLocks noGrp="1"/>
          </p:cNvSpPr>
          <p:nvPr>
            <p:ph type="title"/>
          </p:nvPr>
        </p:nvSpPr>
        <p:spPr/>
        <p:txBody>
          <a:bodyPr/>
          <a:lstStyle/>
          <a:p>
            <a:r>
              <a:rPr lang="fr-FR" dirty="0"/>
              <a:t>Positionnement</a:t>
            </a:r>
          </a:p>
        </p:txBody>
      </p:sp>
      <p:sp>
        <p:nvSpPr>
          <p:cNvPr id="3" name="Content Placeholder 2">
            <a:extLst>
              <a:ext uri="{FF2B5EF4-FFF2-40B4-BE49-F238E27FC236}">
                <a16:creationId xmlns:a16="http://schemas.microsoft.com/office/drawing/2014/main" id="{165012E0-C850-699C-A5AE-AE0D8D0DF7DC}"/>
              </a:ext>
            </a:extLst>
          </p:cNvPr>
          <p:cNvSpPr>
            <a:spLocks noGrp="1"/>
          </p:cNvSpPr>
          <p:nvPr>
            <p:ph idx="1"/>
          </p:nvPr>
        </p:nvSpPr>
        <p:spPr/>
        <p:txBody>
          <a:bodyPr>
            <a:normAutofit lnSpcReduction="10000"/>
          </a:bodyPr>
          <a:lstStyle/>
          <a:p>
            <a:r>
              <a:rPr lang="fr-FR" sz="2400" dirty="0">
                <a:latin typeface="+mj-lt"/>
              </a:rPr>
              <a:t>La propriété CSS position permet de définir une méthode de positionnement d'un élément dans une page Web. Il ne faut pas confondre cette propriété avec la propriété display, qui change la méthode d'affichage d'un élément. Il existe 5 méthodes de positionnement.</a:t>
            </a:r>
          </a:p>
          <a:p>
            <a:pPr lvl="1"/>
            <a:r>
              <a:rPr lang="en-US" dirty="0">
                <a:latin typeface="+mj-lt"/>
              </a:rPr>
              <a:t>static</a:t>
            </a:r>
          </a:p>
          <a:p>
            <a:pPr lvl="1"/>
            <a:r>
              <a:rPr lang="en-US" dirty="0">
                <a:latin typeface="+mj-lt"/>
              </a:rPr>
              <a:t>relative</a:t>
            </a:r>
          </a:p>
          <a:p>
            <a:pPr lvl="1"/>
            <a:r>
              <a:rPr lang="en-US" dirty="0">
                <a:latin typeface="+mj-lt"/>
              </a:rPr>
              <a:t>fixed</a:t>
            </a:r>
          </a:p>
          <a:p>
            <a:pPr lvl="1"/>
            <a:r>
              <a:rPr lang="en-US" dirty="0">
                <a:latin typeface="+mj-lt"/>
              </a:rPr>
              <a:t>sticky</a:t>
            </a:r>
          </a:p>
          <a:p>
            <a:pPr lvl="1"/>
            <a:r>
              <a:rPr lang="en-US" dirty="0">
                <a:latin typeface="+mj-lt"/>
              </a:rPr>
              <a:t>Absolute</a:t>
            </a:r>
          </a:p>
          <a:p>
            <a:r>
              <a:rPr lang="fr-FR" sz="2400" dirty="0">
                <a:latin typeface="+mj-lt"/>
              </a:rPr>
              <a:t>La plupart des méthodes de positionnement utilise les propriétés top, right, </a:t>
            </a:r>
            <a:r>
              <a:rPr lang="fr-FR" sz="2400" dirty="0" err="1">
                <a:latin typeface="+mj-lt"/>
              </a:rPr>
              <a:t>bottom</a:t>
            </a:r>
            <a:r>
              <a:rPr lang="fr-FR" sz="2400" dirty="0">
                <a:latin typeface="+mj-lt"/>
              </a:rPr>
              <a:t> et </a:t>
            </a:r>
            <a:r>
              <a:rPr lang="fr-FR" sz="2400" dirty="0" err="1">
                <a:latin typeface="+mj-lt"/>
              </a:rPr>
              <a:t>left</a:t>
            </a:r>
            <a:r>
              <a:rPr lang="fr-FR" sz="2400" dirty="0">
                <a:latin typeface="+mj-lt"/>
              </a:rPr>
              <a:t> pour déplacer l'élément dans la page Web en fonction du côté spécifié. Ces propriétés acceptent une valeur ayant n'importe quel unité de mesure de distance. On favorisera toutefois les </a:t>
            </a:r>
            <a:r>
              <a:rPr lang="fr-FR" sz="2400" dirty="0" err="1">
                <a:latin typeface="+mj-lt"/>
              </a:rPr>
              <a:t>em</a:t>
            </a:r>
            <a:r>
              <a:rPr lang="fr-FR" sz="2400" dirty="0">
                <a:latin typeface="+mj-lt"/>
              </a:rPr>
              <a:t>, rem et même parfois px.</a:t>
            </a:r>
          </a:p>
        </p:txBody>
      </p:sp>
    </p:spTree>
    <p:extLst>
      <p:ext uri="{BB962C8B-B14F-4D97-AF65-F5344CB8AC3E}">
        <p14:creationId xmlns:p14="http://schemas.microsoft.com/office/powerpoint/2010/main" val="3742762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4E4-A1C2-8ABF-6767-2E1FA24DAAAC}"/>
              </a:ext>
            </a:extLst>
          </p:cNvPr>
          <p:cNvSpPr>
            <a:spLocks noGrp="1"/>
          </p:cNvSpPr>
          <p:nvPr>
            <p:ph type="title"/>
          </p:nvPr>
        </p:nvSpPr>
        <p:spPr/>
        <p:txBody>
          <a:bodyPr/>
          <a:lstStyle/>
          <a:p>
            <a:r>
              <a:rPr lang="fr-FR" dirty="0"/>
              <a:t>Positionnement</a:t>
            </a:r>
          </a:p>
        </p:txBody>
      </p:sp>
      <p:sp>
        <p:nvSpPr>
          <p:cNvPr id="3" name="Content Placeholder 2">
            <a:extLst>
              <a:ext uri="{FF2B5EF4-FFF2-40B4-BE49-F238E27FC236}">
                <a16:creationId xmlns:a16="http://schemas.microsoft.com/office/drawing/2014/main" id="{165012E0-C850-699C-A5AE-AE0D8D0DF7DC}"/>
              </a:ext>
            </a:extLst>
          </p:cNvPr>
          <p:cNvSpPr>
            <a:spLocks noGrp="1"/>
          </p:cNvSpPr>
          <p:nvPr>
            <p:ph idx="1"/>
          </p:nvPr>
        </p:nvSpPr>
        <p:spPr/>
        <p:txBody>
          <a:bodyPr>
            <a:normAutofit/>
          </a:bodyPr>
          <a:lstStyle/>
          <a:p>
            <a:pPr marL="0" indent="0">
              <a:buNone/>
            </a:pPr>
            <a:r>
              <a:rPr lang="en-US" sz="2400" b="1" dirty="0">
                <a:latin typeface="+mj-lt"/>
              </a:rPr>
              <a:t>Position : Static</a:t>
            </a:r>
          </a:p>
          <a:p>
            <a:r>
              <a:rPr lang="fr-FR" sz="2400" dirty="0">
                <a:latin typeface="+mj-lt"/>
              </a:rPr>
              <a:t>C'est le mode de positionnement par défaut. Ce positionnement ne fait rien de spécial. Il assure simplement que les éléments suivent le flux normal de la page. Puisque c'est la valeur par défaut, vous aurez très rarement besoin de spécifier cette valeur. Dans ce mode de positionnement, les propriétés top, right, </a:t>
            </a:r>
            <a:r>
              <a:rPr lang="fr-FR" sz="2400" dirty="0" err="1">
                <a:latin typeface="+mj-lt"/>
              </a:rPr>
              <a:t>bottom</a:t>
            </a:r>
            <a:r>
              <a:rPr lang="fr-FR" sz="2400" dirty="0">
                <a:latin typeface="+mj-lt"/>
              </a:rPr>
              <a:t> et </a:t>
            </a:r>
            <a:r>
              <a:rPr lang="fr-FR" sz="2400" dirty="0" err="1">
                <a:latin typeface="+mj-lt"/>
              </a:rPr>
              <a:t>left</a:t>
            </a:r>
            <a:r>
              <a:rPr lang="fr-FR" sz="2400" dirty="0">
                <a:latin typeface="+mj-lt"/>
              </a:rPr>
              <a:t> ne font rien.</a:t>
            </a:r>
          </a:p>
          <a:p>
            <a:pPr marL="0" indent="0">
              <a:buNone/>
            </a:pPr>
            <a:r>
              <a:rPr lang="en-US" sz="2400" b="1" dirty="0">
                <a:latin typeface="+mj-lt"/>
              </a:rPr>
              <a:t>Position : Relative</a:t>
            </a:r>
            <a:endParaRPr lang="fr-FR" sz="2400" dirty="0">
              <a:latin typeface="+mj-lt"/>
            </a:endParaRPr>
          </a:p>
          <a:p>
            <a:r>
              <a:rPr lang="fr-FR" sz="2400" dirty="0">
                <a:latin typeface="+mj-lt"/>
              </a:rPr>
              <a:t>Le mode de positionnement relative permet de déplacer un élément par rapport à sa position originale dans le flux de la page Web à l'aide des propriétés top, right, </a:t>
            </a:r>
            <a:r>
              <a:rPr lang="fr-FR" sz="2400" dirty="0" err="1">
                <a:latin typeface="+mj-lt"/>
              </a:rPr>
              <a:t>bottom</a:t>
            </a:r>
            <a:r>
              <a:rPr lang="fr-FR" sz="2400" dirty="0">
                <a:latin typeface="+mj-lt"/>
              </a:rPr>
              <a:t> et </a:t>
            </a:r>
            <a:r>
              <a:rPr lang="fr-FR" sz="2400" dirty="0" err="1">
                <a:latin typeface="+mj-lt"/>
              </a:rPr>
              <a:t>left</a:t>
            </a:r>
            <a:r>
              <a:rPr lang="fr-FR" sz="2400" dirty="0">
                <a:latin typeface="+mj-lt"/>
              </a:rPr>
              <a:t>.</a:t>
            </a:r>
          </a:p>
          <a:p>
            <a:pPr marL="0" indent="0" algn="ctr">
              <a:buNone/>
            </a:pPr>
            <a:r>
              <a:rPr lang="fr-FR" sz="2400" b="1" dirty="0">
                <a:solidFill>
                  <a:srgbClr val="FF0000"/>
                </a:solidFill>
                <a:latin typeface="+mj-lt"/>
              </a:rPr>
              <a:t>(DEMO)</a:t>
            </a:r>
          </a:p>
        </p:txBody>
      </p:sp>
    </p:spTree>
    <p:extLst>
      <p:ext uri="{BB962C8B-B14F-4D97-AF65-F5344CB8AC3E}">
        <p14:creationId xmlns:p14="http://schemas.microsoft.com/office/powerpoint/2010/main" val="55031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20E2-4FD3-3B57-2E20-E03D7FE2751D}"/>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47857211-8377-D1CE-12BD-B2C0EEF4CD6D}"/>
              </a:ext>
            </a:extLst>
          </p:cNvPr>
          <p:cNvSpPr>
            <a:spLocks noGrp="1"/>
          </p:cNvSpPr>
          <p:nvPr>
            <p:ph idx="1"/>
          </p:nvPr>
        </p:nvSpPr>
        <p:spPr/>
        <p:txBody>
          <a:bodyPr>
            <a:normAutofit/>
          </a:bodyPr>
          <a:lstStyle/>
          <a:p>
            <a:pPr fontAlgn="base"/>
            <a:r>
              <a:rPr lang="fr-FR" sz="2000" dirty="0">
                <a:solidFill>
                  <a:srgbClr val="222222"/>
                </a:solidFill>
                <a:latin typeface="+mj-lt"/>
              </a:rPr>
              <a:t>Une fois votre fichier CSS créé, nous ne pourrons pas immédiatement écrire du code dedans. En effet, il va falloir d'abord indiquer à notre page HTML d'utiliser ce nouveau fichier CSS. Pour ce faire, il faut se rendre sur la page HTML qu’on veut styliser, et ajouter la balise ajouter la balise </a:t>
            </a:r>
            <a:r>
              <a:rPr lang="fr-FR" sz="2000" b="1" dirty="0">
                <a:solidFill>
                  <a:srgbClr val="FF0000"/>
                </a:solidFill>
                <a:latin typeface="+mj-lt"/>
              </a:rPr>
              <a:t>&lt;</a:t>
            </a:r>
            <a:r>
              <a:rPr lang="fr-FR" sz="2000" b="1" dirty="0" err="1">
                <a:solidFill>
                  <a:srgbClr val="FF0000"/>
                </a:solidFill>
                <a:latin typeface="+mj-lt"/>
              </a:rPr>
              <a:t>link</a:t>
            </a:r>
            <a:r>
              <a:rPr lang="fr-FR" sz="2000" b="1" dirty="0">
                <a:solidFill>
                  <a:srgbClr val="FF0000"/>
                </a:solidFill>
                <a:latin typeface="+mj-lt"/>
              </a:rPr>
              <a:t>&gt; </a:t>
            </a:r>
            <a:r>
              <a:rPr lang="fr-FR" sz="2000" dirty="0">
                <a:solidFill>
                  <a:srgbClr val="222222"/>
                </a:solidFill>
                <a:latin typeface="+mj-lt"/>
              </a:rPr>
              <a:t>dans la balise </a:t>
            </a:r>
            <a:r>
              <a:rPr lang="fr-FR" sz="2000" b="1" dirty="0">
                <a:solidFill>
                  <a:srgbClr val="FF0000"/>
                </a:solidFill>
                <a:latin typeface="+mj-lt"/>
              </a:rPr>
              <a:t>&lt;</a:t>
            </a:r>
            <a:r>
              <a:rPr lang="fr-FR" sz="2000" b="1" dirty="0" err="1">
                <a:solidFill>
                  <a:srgbClr val="FF0000"/>
                </a:solidFill>
                <a:latin typeface="+mj-lt"/>
              </a:rPr>
              <a:t>head</a:t>
            </a:r>
            <a:r>
              <a:rPr lang="fr-FR" sz="2000" b="1" dirty="0">
                <a:solidFill>
                  <a:srgbClr val="FF0000"/>
                </a:solidFill>
                <a:latin typeface="+mj-lt"/>
              </a:rPr>
              <a:t>&gt; </a:t>
            </a:r>
            <a:r>
              <a:rPr lang="fr-FR" sz="2000" dirty="0">
                <a:solidFill>
                  <a:srgbClr val="222222"/>
                </a:solidFill>
                <a:latin typeface="+mj-lt"/>
              </a:rPr>
              <a:t>de la page.</a:t>
            </a:r>
          </a:p>
          <a:p>
            <a:pPr fontAlgn="base"/>
            <a:r>
              <a:rPr lang="fr-FR" sz="2000" b="1" dirty="0">
                <a:solidFill>
                  <a:srgbClr val="222222"/>
                </a:solidFill>
                <a:latin typeface="+mj-lt"/>
              </a:rPr>
              <a:t>rel : </a:t>
            </a:r>
            <a:r>
              <a:rPr lang="fr-FR" sz="2000" dirty="0">
                <a:solidFill>
                  <a:srgbClr val="222222"/>
                </a:solidFill>
                <a:latin typeface="+mj-lt"/>
              </a:rPr>
              <a:t>Indique la relation entre le document lié et ce fichier HTML. Dans le cas du CSS, nous le mettrons toujours à </a:t>
            </a:r>
            <a:r>
              <a:rPr lang="fr-FR" sz="2000" dirty="0" err="1">
                <a:solidFill>
                  <a:srgbClr val="222222"/>
                </a:solidFill>
                <a:latin typeface="+mj-lt"/>
              </a:rPr>
              <a:t>stylesheet</a:t>
            </a:r>
            <a:r>
              <a:rPr lang="fr-FR" sz="2000" dirty="0">
                <a:solidFill>
                  <a:srgbClr val="222222"/>
                </a:solidFill>
                <a:latin typeface="+mj-lt"/>
              </a:rPr>
              <a:t>.</a:t>
            </a:r>
          </a:p>
          <a:p>
            <a:pPr fontAlgn="base"/>
            <a:r>
              <a:rPr lang="fr-FR" sz="2000" b="1" dirty="0">
                <a:solidFill>
                  <a:srgbClr val="222222"/>
                </a:solidFill>
                <a:latin typeface="+mj-lt"/>
              </a:rPr>
              <a:t>href</a:t>
            </a:r>
            <a:r>
              <a:rPr lang="fr-FR" sz="2000" dirty="0">
                <a:solidFill>
                  <a:srgbClr val="222222"/>
                </a:solidFill>
                <a:latin typeface="+mj-lt"/>
              </a:rPr>
              <a:t> : Indique le chemin vers le fichier CSS que nous désirons lier. Nous utiliserons généralement un chemin relatif qui pointe dans notre dossier </a:t>
            </a:r>
            <a:r>
              <a:rPr lang="fr-FR" sz="2000" dirty="0" err="1">
                <a:solidFill>
                  <a:srgbClr val="222222"/>
                </a:solidFill>
                <a:latin typeface="+mj-lt"/>
              </a:rPr>
              <a:t>css</a:t>
            </a:r>
            <a:endParaRPr lang="fr-FR" sz="2000" dirty="0">
              <a:solidFill>
                <a:srgbClr val="222222"/>
              </a:solidFill>
              <a:latin typeface="+mj-lt"/>
            </a:endParaRPr>
          </a:p>
          <a:p>
            <a:pPr fontAlgn="base"/>
            <a:endParaRPr lang="fr-FR" sz="2000" dirty="0">
              <a:solidFill>
                <a:srgbClr val="222222"/>
              </a:solidFill>
              <a:latin typeface="+mj-lt"/>
            </a:endParaRPr>
          </a:p>
          <a:p>
            <a:pPr fontAlgn="base"/>
            <a:endParaRPr lang="fr-FR" sz="2000" dirty="0">
              <a:solidFill>
                <a:srgbClr val="222222"/>
              </a:solidFill>
              <a:latin typeface="+mj-lt"/>
            </a:endParaRPr>
          </a:p>
          <a:p>
            <a:pPr fontAlgn="base"/>
            <a:endParaRPr lang="fr-FR" sz="2000" dirty="0">
              <a:solidFill>
                <a:srgbClr val="222222"/>
              </a:solidFill>
              <a:latin typeface="+mj-lt"/>
            </a:endParaRPr>
          </a:p>
        </p:txBody>
      </p:sp>
      <p:pic>
        <p:nvPicPr>
          <p:cNvPr id="6" name="Picture 5">
            <a:extLst>
              <a:ext uri="{FF2B5EF4-FFF2-40B4-BE49-F238E27FC236}">
                <a16:creationId xmlns:a16="http://schemas.microsoft.com/office/drawing/2014/main" id="{BDCC7BFE-80C4-1E74-9414-A2E6E0489930}"/>
              </a:ext>
            </a:extLst>
          </p:cNvPr>
          <p:cNvPicPr>
            <a:picLocks noChangeAspect="1"/>
          </p:cNvPicPr>
          <p:nvPr/>
        </p:nvPicPr>
        <p:blipFill>
          <a:blip r:embed="rId2"/>
          <a:stretch>
            <a:fillRect/>
          </a:stretch>
        </p:blipFill>
        <p:spPr>
          <a:xfrm>
            <a:off x="3505067" y="4346200"/>
            <a:ext cx="5181866" cy="1600282"/>
          </a:xfrm>
          <a:prstGeom prst="rect">
            <a:avLst/>
          </a:prstGeom>
        </p:spPr>
      </p:pic>
    </p:spTree>
    <p:extLst>
      <p:ext uri="{BB962C8B-B14F-4D97-AF65-F5344CB8AC3E}">
        <p14:creationId xmlns:p14="http://schemas.microsoft.com/office/powerpoint/2010/main" val="1068420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4E4-A1C2-8ABF-6767-2E1FA24DAAAC}"/>
              </a:ext>
            </a:extLst>
          </p:cNvPr>
          <p:cNvSpPr>
            <a:spLocks noGrp="1"/>
          </p:cNvSpPr>
          <p:nvPr>
            <p:ph type="title"/>
          </p:nvPr>
        </p:nvSpPr>
        <p:spPr/>
        <p:txBody>
          <a:bodyPr/>
          <a:lstStyle/>
          <a:p>
            <a:r>
              <a:rPr lang="fr-FR" dirty="0"/>
              <a:t>Positionnement</a:t>
            </a:r>
          </a:p>
        </p:txBody>
      </p:sp>
      <p:sp>
        <p:nvSpPr>
          <p:cNvPr id="3" name="Content Placeholder 2">
            <a:extLst>
              <a:ext uri="{FF2B5EF4-FFF2-40B4-BE49-F238E27FC236}">
                <a16:creationId xmlns:a16="http://schemas.microsoft.com/office/drawing/2014/main" id="{165012E0-C850-699C-A5AE-AE0D8D0DF7DC}"/>
              </a:ext>
            </a:extLst>
          </p:cNvPr>
          <p:cNvSpPr>
            <a:spLocks noGrp="1"/>
          </p:cNvSpPr>
          <p:nvPr>
            <p:ph idx="1"/>
          </p:nvPr>
        </p:nvSpPr>
        <p:spPr/>
        <p:txBody>
          <a:bodyPr>
            <a:normAutofit fontScale="85000" lnSpcReduction="20000"/>
          </a:bodyPr>
          <a:lstStyle/>
          <a:p>
            <a:pPr marL="0" indent="0">
              <a:buNone/>
            </a:pPr>
            <a:r>
              <a:rPr lang="en-US" sz="2400" b="1" dirty="0">
                <a:latin typeface="+mj-lt"/>
              </a:rPr>
              <a:t>Position : Absolute</a:t>
            </a:r>
          </a:p>
          <a:p>
            <a:r>
              <a:rPr lang="fr-FR" sz="2400" dirty="0">
                <a:latin typeface="+mj-lt"/>
              </a:rPr>
              <a:t>Ce mode de positionnement permet de déplacer un élément dans la page Web par rapport à son premier parent le plus proche qui a un positionnement </a:t>
            </a:r>
            <a:r>
              <a:rPr lang="fr-FR" sz="2400" b="1" dirty="0">
                <a:solidFill>
                  <a:srgbClr val="FF0000"/>
                </a:solidFill>
                <a:latin typeface="+mj-lt"/>
              </a:rPr>
              <a:t>autre que </a:t>
            </a:r>
            <a:r>
              <a:rPr lang="fr-FR" sz="2400" b="1" dirty="0" err="1">
                <a:solidFill>
                  <a:srgbClr val="FF0000"/>
                </a:solidFill>
                <a:latin typeface="+mj-lt"/>
              </a:rPr>
              <a:t>static</a:t>
            </a:r>
            <a:r>
              <a:rPr lang="fr-FR" sz="2400" dirty="0">
                <a:latin typeface="+mj-lt"/>
              </a:rPr>
              <a:t>. On l'utilisera donc beaucoup conjointement avec le positionnement relative. Si aucun des parents d'un élément ayant un positionnement </a:t>
            </a:r>
            <a:r>
              <a:rPr lang="fr-FR" sz="2400" dirty="0" err="1">
                <a:latin typeface="+mj-lt"/>
              </a:rPr>
              <a:t>absolute</a:t>
            </a:r>
            <a:r>
              <a:rPr lang="fr-FR" sz="2400" dirty="0">
                <a:latin typeface="+mj-lt"/>
              </a:rPr>
              <a:t> n'a de position autre que </a:t>
            </a:r>
            <a:r>
              <a:rPr lang="fr-FR" sz="2400" dirty="0" err="1">
                <a:latin typeface="+mj-lt"/>
              </a:rPr>
              <a:t>static</a:t>
            </a:r>
            <a:r>
              <a:rPr lang="fr-FR" sz="2400" dirty="0">
                <a:latin typeface="+mj-lt"/>
              </a:rPr>
              <a:t>, cet élément sera positionné par rapport au &lt;body&gt; de la page.</a:t>
            </a:r>
          </a:p>
          <a:p>
            <a:pPr marL="0" indent="0">
              <a:buNone/>
            </a:pPr>
            <a:r>
              <a:rPr lang="en-US" sz="2400" b="1" dirty="0">
                <a:latin typeface="+mj-lt"/>
              </a:rPr>
              <a:t>Position : Fixed</a:t>
            </a:r>
            <a:endParaRPr lang="fr-FR" sz="2400" dirty="0">
              <a:latin typeface="+mj-lt"/>
            </a:endParaRPr>
          </a:p>
          <a:p>
            <a:r>
              <a:rPr lang="fr-FR" sz="2400" dirty="0">
                <a:latin typeface="+mj-lt"/>
              </a:rPr>
              <a:t>Si vous désirez positionner un élément par rapport à la fenêtre de votre navigateur, vous utiliserez le mode de positionnement </a:t>
            </a:r>
            <a:r>
              <a:rPr lang="fr-FR" sz="2400" dirty="0" err="1">
                <a:latin typeface="+mj-lt"/>
              </a:rPr>
              <a:t>fixed</a:t>
            </a:r>
            <a:r>
              <a:rPr lang="fr-FR" sz="2400" dirty="0">
                <a:latin typeface="+mj-lt"/>
              </a:rPr>
              <a:t>. La particularité de ce mode de positionnement est que l'élément affecté reste à la même place dans l'écran même quand on fait défiler la page.</a:t>
            </a:r>
          </a:p>
          <a:p>
            <a:pPr marL="0" indent="0">
              <a:buNone/>
            </a:pPr>
            <a:r>
              <a:rPr lang="fr-FR" sz="2400" b="1" dirty="0">
                <a:latin typeface="+mj-lt"/>
              </a:rPr>
              <a:t>Position : </a:t>
            </a:r>
            <a:r>
              <a:rPr lang="fr-FR" sz="2400" b="1" dirty="0" err="1">
                <a:latin typeface="+mj-lt"/>
              </a:rPr>
              <a:t>sticky</a:t>
            </a:r>
            <a:endParaRPr lang="fr-FR" sz="2400" b="1" dirty="0">
              <a:latin typeface="+mj-lt"/>
            </a:endParaRPr>
          </a:p>
          <a:p>
            <a:r>
              <a:rPr lang="fr-FR" sz="2400" dirty="0">
                <a:latin typeface="+mj-lt"/>
              </a:rPr>
              <a:t>Le mode de positionnement </a:t>
            </a:r>
            <a:r>
              <a:rPr lang="fr-FR" sz="2400" dirty="0" err="1">
                <a:latin typeface="+mj-lt"/>
              </a:rPr>
              <a:t>sticky</a:t>
            </a:r>
            <a:r>
              <a:rPr lang="fr-FR" sz="2400" dirty="0">
                <a:latin typeface="+mj-lt"/>
              </a:rPr>
              <a:t> est un mixe entre le positionnement relative et </a:t>
            </a:r>
            <a:r>
              <a:rPr lang="fr-FR" sz="2400" dirty="0" err="1">
                <a:latin typeface="+mj-lt"/>
              </a:rPr>
              <a:t>fixed</a:t>
            </a:r>
            <a:r>
              <a:rPr lang="fr-FR" sz="2400" dirty="0">
                <a:latin typeface="+mj-lt"/>
              </a:rPr>
              <a:t>. Il permet à l'élément de rester à sa place dans la page jusqu'à ce que le défilement de la page atteigne une certaine valeur. Après ça, il utilise le positionnement </a:t>
            </a:r>
            <a:r>
              <a:rPr lang="fr-FR" sz="2400" dirty="0" err="1">
                <a:latin typeface="+mj-lt"/>
              </a:rPr>
              <a:t>fixed</a:t>
            </a:r>
            <a:r>
              <a:rPr lang="fr-FR" sz="2400" dirty="0">
                <a:latin typeface="+mj-lt"/>
              </a:rPr>
              <a:t>. Si vous désirez utiliser ce genre de propriété, notez que pour que ca fonctionne aussi sur Safari, vous devrez ajouter un préfix</a:t>
            </a:r>
          </a:p>
          <a:p>
            <a:pPr marL="0" indent="0" algn="ctr">
              <a:buNone/>
            </a:pPr>
            <a:r>
              <a:rPr lang="fr-FR" sz="2400" b="1" dirty="0">
                <a:solidFill>
                  <a:srgbClr val="FF0000"/>
                </a:solidFill>
                <a:latin typeface="+mj-lt"/>
              </a:rPr>
              <a:t>(DEMO)</a:t>
            </a:r>
          </a:p>
          <a:p>
            <a:endParaRPr lang="fr-FR" sz="2400" dirty="0">
              <a:latin typeface="+mj-lt"/>
            </a:endParaRPr>
          </a:p>
        </p:txBody>
      </p:sp>
    </p:spTree>
    <p:extLst>
      <p:ext uri="{BB962C8B-B14F-4D97-AF65-F5344CB8AC3E}">
        <p14:creationId xmlns:p14="http://schemas.microsoft.com/office/powerpoint/2010/main" val="2603023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4E4-A1C2-8ABF-6767-2E1FA24DAAAC}"/>
              </a:ext>
            </a:extLst>
          </p:cNvPr>
          <p:cNvSpPr>
            <a:spLocks noGrp="1"/>
          </p:cNvSpPr>
          <p:nvPr>
            <p:ph type="title"/>
          </p:nvPr>
        </p:nvSpPr>
        <p:spPr/>
        <p:txBody>
          <a:bodyPr/>
          <a:lstStyle/>
          <a:p>
            <a:r>
              <a:rPr lang="fr-FR" dirty="0"/>
              <a:t>Positionnement</a:t>
            </a:r>
          </a:p>
        </p:txBody>
      </p:sp>
      <p:sp>
        <p:nvSpPr>
          <p:cNvPr id="3" name="Content Placeholder 2">
            <a:extLst>
              <a:ext uri="{FF2B5EF4-FFF2-40B4-BE49-F238E27FC236}">
                <a16:creationId xmlns:a16="http://schemas.microsoft.com/office/drawing/2014/main" id="{165012E0-C850-699C-A5AE-AE0D8D0DF7DC}"/>
              </a:ext>
            </a:extLst>
          </p:cNvPr>
          <p:cNvSpPr>
            <a:spLocks noGrp="1"/>
          </p:cNvSpPr>
          <p:nvPr>
            <p:ph idx="1"/>
          </p:nvPr>
        </p:nvSpPr>
        <p:spPr/>
        <p:txBody>
          <a:bodyPr>
            <a:normAutofit/>
          </a:bodyPr>
          <a:lstStyle/>
          <a:p>
            <a:pPr marL="0" indent="0">
              <a:buNone/>
            </a:pPr>
            <a:r>
              <a:rPr lang="en-US" sz="2400" b="1" dirty="0" err="1">
                <a:latin typeface="+mj-lt"/>
              </a:rPr>
              <a:t>Chevauchement</a:t>
            </a:r>
            <a:endParaRPr lang="en-US" sz="2400" b="1" dirty="0">
              <a:latin typeface="+mj-lt"/>
            </a:endParaRPr>
          </a:p>
          <a:p>
            <a:pPr marL="0" indent="0">
              <a:buNone/>
            </a:pPr>
            <a:r>
              <a:rPr lang="fr-FR" sz="2400" dirty="0">
                <a:latin typeface="+mj-lt"/>
              </a:rPr>
              <a:t>Si vous jouez un peu avec les positionnements autre que </a:t>
            </a:r>
            <a:r>
              <a:rPr lang="fr-FR" sz="2400" dirty="0" err="1">
                <a:latin typeface="+mj-lt"/>
              </a:rPr>
              <a:t>static</a:t>
            </a:r>
            <a:r>
              <a:rPr lang="fr-FR" sz="2400" dirty="0">
                <a:latin typeface="+mj-lt"/>
              </a:rPr>
              <a:t>, vous rencontrerez probablement des chevauchements entre les éléments HTML. Il arrive parfois que le chevauchement ne se fasse pas de la façon que vous voulez. Par exemple, un élément pourrait apparaître en dessous d'un autre alors que vous voulez qu'il </a:t>
            </a:r>
            <a:r>
              <a:rPr lang="fr-FR" sz="2400" dirty="0" err="1">
                <a:latin typeface="+mj-lt"/>
              </a:rPr>
              <a:t>apparaîsse</a:t>
            </a:r>
            <a:r>
              <a:rPr lang="fr-FR" sz="2400" dirty="0">
                <a:latin typeface="+mj-lt"/>
              </a:rPr>
              <a:t> au-dessus. Dans ce cas, la propriété z‑index vous permet de définir un ordre de priorité pour l'affichage. Plus le z‑index est grand, plus il va apparaître au-dessus des autres éléments. Le contraire est aussi valide. Un z‑index petit affichera les éléments en dessous des autres.</a:t>
            </a:r>
          </a:p>
          <a:p>
            <a:pPr marL="0" indent="0" algn="ctr">
              <a:buNone/>
            </a:pPr>
            <a:r>
              <a:rPr lang="fr-FR" sz="2400" b="1" dirty="0">
                <a:solidFill>
                  <a:srgbClr val="FF0000"/>
                </a:solidFill>
                <a:latin typeface="+mj-lt"/>
              </a:rPr>
              <a:t>(DEMO)</a:t>
            </a:r>
          </a:p>
          <a:p>
            <a:pPr marL="0" indent="0" algn="ctr">
              <a:buNone/>
            </a:pPr>
            <a:endParaRPr lang="en-US" sz="2400" dirty="0">
              <a:latin typeface="+mj-lt"/>
            </a:endParaRPr>
          </a:p>
        </p:txBody>
      </p:sp>
    </p:spTree>
    <p:extLst>
      <p:ext uri="{BB962C8B-B14F-4D97-AF65-F5344CB8AC3E}">
        <p14:creationId xmlns:p14="http://schemas.microsoft.com/office/powerpoint/2010/main" val="273534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D787-0A38-F32E-D61A-32006E29929D}"/>
              </a:ext>
            </a:extLst>
          </p:cNvPr>
          <p:cNvSpPr>
            <a:spLocks noGrp="1"/>
          </p:cNvSpPr>
          <p:nvPr>
            <p:ph type="title"/>
          </p:nvPr>
        </p:nvSpPr>
        <p:spPr/>
        <p:txBody>
          <a:bodyPr/>
          <a:lstStyle/>
          <a:p>
            <a:r>
              <a:rPr lang="fr-FR" dirty="0"/>
              <a:t>Sélecteur CSS d'attributs et de voisins</a:t>
            </a:r>
          </a:p>
        </p:txBody>
      </p:sp>
      <p:sp>
        <p:nvSpPr>
          <p:cNvPr id="3" name="Content Placeholder 2">
            <a:extLst>
              <a:ext uri="{FF2B5EF4-FFF2-40B4-BE49-F238E27FC236}">
                <a16:creationId xmlns:a16="http://schemas.microsoft.com/office/drawing/2014/main" id="{0F2B81C8-5BDA-C262-09FA-DAD5169A1E38}"/>
              </a:ext>
            </a:extLst>
          </p:cNvPr>
          <p:cNvSpPr>
            <a:spLocks noGrp="1"/>
          </p:cNvSpPr>
          <p:nvPr>
            <p:ph idx="1"/>
          </p:nvPr>
        </p:nvSpPr>
        <p:spPr/>
        <p:txBody>
          <a:bodyPr>
            <a:normAutofit fontScale="92500" lnSpcReduction="10000"/>
          </a:bodyPr>
          <a:lstStyle/>
          <a:p>
            <a:pPr marL="0" indent="0">
              <a:buNone/>
            </a:pPr>
            <a:r>
              <a:rPr lang="fr-FR" b="1" dirty="0">
                <a:latin typeface="+mj-lt"/>
              </a:rPr>
              <a:t>Attribut HTML</a:t>
            </a:r>
          </a:p>
          <a:p>
            <a:r>
              <a:rPr lang="fr-FR" dirty="0">
                <a:latin typeface="+mj-lt"/>
              </a:rPr>
              <a:t>Il est possible de sélectionner des éléments HTML à partir de leur attribut et potentiellement de la valeur de ces attributs. Par exemple, ceci peut être pratique pour sélectionner les liens qui n'ont pas de href ou encore pour sélectionner les inputs de type </a:t>
            </a:r>
            <a:r>
              <a:rPr lang="fr-FR" dirty="0" err="1">
                <a:latin typeface="+mj-lt"/>
              </a:rPr>
              <a:t>text</a:t>
            </a:r>
            <a:r>
              <a:rPr lang="fr-FR" dirty="0">
                <a:latin typeface="+mj-lt"/>
              </a:rPr>
              <a:t>. Pour sélectionner à partir des attributs, nous utiliserons les accolades carrées [ ]</a:t>
            </a:r>
          </a:p>
          <a:p>
            <a:pPr marL="0" indent="0">
              <a:buNone/>
            </a:pPr>
            <a:r>
              <a:rPr lang="fr-FR" b="1" dirty="0">
                <a:latin typeface="+mj-lt"/>
              </a:rPr>
              <a:t>Inversion d'un sélecteur</a:t>
            </a:r>
          </a:p>
          <a:p>
            <a:r>
              <a:rPr lang="fr-FR" dirty="0">
                <a:latin typeface="+mj-lt"/>
              </a:rPr>
              <a:t>Il est possible d'inverser un sélecteur, ce qui nous permet de sélectionner tout ce que notre sélecteur ne sélectionne pas. Pour ce faire, nous utiliserons la pseudo-classe :not.</a:t>
            </a:r>
          </a:p>
          <a:p>
            <a:pPr marL="0" indent="0" algn="ctr">
              <a:buNone/>
            </a:pPr>
            <a:r>
              <a:rPr lang="fr-FR" sz="2800" b="1" dirty="0">
                <a:solidFill>
                  <a:srgbClr val="FF0000"/>
                </a:solidFill>
                <a:latin typeface="+mj-lt"/>
              </a:rPr>
              <a:t>(DEMO)</a:t>
            </a:r>
          </a:p>
          <a:p>
            <a:pPr marL="0" indent="0">
              <a:buNone/>
            </a:pPr>
            <a:endParaRPr lang="fr-FR" dirty="0">
              <a:latin typeface="+mj-lt"/>
            </a:endParaRPr>
          </a:p>
        </p:txBody>
      </p:sp>
    </p:spTree>
    <p:extLst>
      <p:ext uri="{BB962C8B-B14F-4D97-AF65-F5344CB8AC3E}">
        <p14:creationId xmlns:p14="http://schemas.microsoft.com/office/powerpoint/2010/main" val="1661244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60E2-DD6F-91A8-CC30-0855DAA94043}"/>
              </a:ext>
            </a:extLst>
          </p:cNvPr>
          <p:cNvSpPr>
            <a:spLocks noGrp="1"/>
          </p:cNvSpPr>
          <p:nvPr>
            <p:ph type="title"/>
          </p:nvPr>
        </p:nvSpPr>
        <p:spPr/>
        <p:txBody>
          <a:bodyPr/>
          <a:lstStyle/>
          <a:p>
            <a:r>
              <a:rPr lang="fr-FR" dirty="0"/>
              <a:t>Sélecteur CSS d'attributs et de voisins</a:t>
            </a:r>
          </a:p>
        </p:txBody>
      </p:sp>
      <p:sp>
        <p:nvSpPr>
          <p:cNvPr id="3" name="Content Placeholder 2">
            <a:extLst>
              <a:ext uri="{FF2B5EF4-FFF2-40B4-BE49-F238E27FC236}">
                <a16:creationId xmlns:a16="http://schemas.microsoft.com/office/drawing/2014/main" id="{CA6B5898-09ED-AA12-9289-73300B0AD175}"/>
              </a:ext>
            </a:extLst>
          </p:cNvPr>
          <p:cNvSpPr>
            <a:spLocks noGrp="1"/>
          </p:cNvSpPr>
          <p:nvPr>
            <p:ph idx="1"/>
          </p:nvPr>
        </p:nvSpPr>
        <p:spPr/>
        <p:txBody>
          <a:bodyPr>
            <a:normAutofit fontScale="77500" lnSpcReduction="20000"/>
          </a:bodyPr>
          <a:lstStyle/>
          <a:p>
            <a:r>
              <a:rPr lang="fr-FR" sz="2600" dirty="0">
                <a:latin typeface="+mj-lt"/>
              </a:rPr>
              <a:t>Si vous désirez sélectionner un élément à l'intérieur d'un autre élément, nous utilisions jusqu'à présent l'imbrication de sélecteurs comme ceci  </a:t>
            </a:r>
            <a:r>
              <a:rPr lang="fr-FR" sz="2600" b="0" i="0" dirty="0">
                <a:solidFill>
                  <a:srgbClr val="009999"/>
                </a:solidFill>
                <a:effectLst/>
                <a:latin typeface="Courier New" panose="02070309020205020404" pitchFamily="49" charset="0"/>
              </a:rPr>
              <a:t>main</a:t>
            </a:r>
            <a:r>
              <a:rPr lang="fr-FR" sz="2600" b="0" i="0" dirty="0">
                <a:solidFill>
                  <a:srgbClr val="000000"/>
                </a:solidFill>
                <a:effectLst/>
                <a:latin typeface="Courier New" panose="02070309020205020404" pitchFamily="49" charset="0"/>
              </a:rPr>
              <a:t> </a:t>
            </a:r>
            <a:r>
              <a:rPr lang="fr-FR" sz="2600" b="0" i="0" dirty="0" err="1">
                <a:solidFill>
                  <a:srgbClr val="007700"/>
                </a:solidFill>
                <a:effectLst/>
                <a:latin typeface="Courier New" panose="02070309020205020404" pitchFamily="49" charset="0"/>
              </a:rPr>
              <a:t>wrapper</a:t>
            </a:r>
            <a:r>
              <a:rPr lang="fr-FR" sz="2600" b="0" i="0" dirty="0">
                <a:solidFill>
                  <a:srgbClr val="000000"/>
                </a:solidFill>
                <a:effectLst/>
                <a:latin typeface="Courier New" panose="02070309020205020404" pitchFamily="49" charset="0"/>
              </a:rPr>
              <a:t> </a:t>
            </a:r>
            <a:r>
              <a:rPr lang="fr-FR" sz="2600" b="0" i="0" dirty="0" err="1">
                <a:solidFill>
                  <a:srgbClr val="009999"/>
                </a:solidFill>
                <a:effectLst/>
                <a:latin typeface="Courier New" panose="02070309020205020404" pitchFamily="49" charset="0"/>
              </a:rPr>
              <a:t>ul</a:t>
            </a:r>
            <a:r>
              <a:rPr lang="fr-FR" sz="2600" b="0" i="0" dirty="0">
                <a:solidFill>
                  <a:srgbClr val="000000"/>
                </a:solidFill>
                <a:effectLst/>
                <a:latin typeface="Courier New" panose="02070309020205020404" pitchFamily="49" charset="0"/>
              </a:rPr>
              <a:t> </a:t>
            </a:r>
            <a:r>
              <a:rPr lang="fr-FR" sz="2600" b="0" i="0" dirty="0">
                <a:solidFill>
                  <a:srgbClr val="009999"/>
                </a:solidFill>
                <a:effectLst/>
                <a:latin typeface="Courier New" panose="02070309020205020404" pitchFamily="49" charset="0"/>
              </a:rPr>
              <a:t>li.</a:t>
            </a:r>
            <a:r>
              <a:rPr lang="fr-FR" sz="1600" b="0" i="0" dirty="0">
                <a:solidFill>
                  <a:srgbClr val="222222"/>
                </a:solidFill>
                <a:effectLst/>
                <a:latin typeface="Open Sans" panose="020B0606030504020204" pitchFamily="34" charset="0"/>
              </a:rPr>
              <a:t> </a:t>
            </a:r>
            <a:r>
              <a:rPr lang="fr-FR" sz="2600" dirty="0">
                <a:latin typeface="+mj-lt"/>
              </a:rPr>
              <a:t>Ce genre de sélecteur fonctionne bien, mais si l'on veut sélectionner un enfant direct d'un autre élément, vous ne pourrez pas le faire. En effet, le sélecteur d'imbrication permet de sélectionner un élément à l'intérieur d'un autre peu importe à quelle profondeur il se trouve. Si vous voulez un enfant direct, vous utiliserez plutôt le sélecteur &gt;. </a:t>
            </a:r>
          </a:p>
          <a:p>
            <a:r>
              <a:rPr lang="fr-FR" sz="2600" dirty="0">
                <a:latin typeface="+mj-lt"/>
              </a:rPr>
              <a:t>Les sélecteurs de voisin sont un peu plus complexe. Ils permettent de sélectionner un élément à partir d'un de ses voisins, donc d'un élément au même niveau. Il existe 2 sélecteurs de ce type, soit le + et le ~.</a:t>
            </a:r>
          </a:p>
          <a:p>
            <a:r>
              <a:rPr lang="fr-FR" sz="2600" dirty="0">
                <a:latin typeface="+mj-lt"/>
              </a:rPr>
              <a:t>Le premier, le +, permet de sélectionner un élément qui suit directement un autre élément.</a:t>
            </a:r>
          </a:p>
          <a:p>
            <a:pPr algn="l" fontAlgn="base"/>
            <a:r>
              <a:rPr lang="fr-FR" sz="2600" dirty="0">
                <a:latin typeface="+mj-lt"/>
              </a:rPr>
              <a:t>Le deuxième sélecteur, le ~, permet de sélectionner un élément qui est précédé, directement ou non d'un autre élément.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600" b="1" i="0" u="none" strike="noStrike" kern="1200" cap="none" spc="0" normalizeH="0" baseline="0" noProof="0" dirty="0">
                <a:ln>
                  <a:noFill/>
                </a:ln>
                <a:solidFill>
                  <a:srgbClr val="FF0000"/>
                </a:solidFill>
                <a:effectLst/>
                <a:uLnTx/>
                <a:uFillTx/>
                <a:latin typeface="Calibri Light" panose="020F0302020204030204"/>
                <a:ea typeface="+mn-ea"/>
                <a:cs typeface="+mn-cs"/>
              </a:rPr>
              <a:t>(DEMO)</a:t>
            </a:r>
          </a:p>
          <a:p>
            <a:pPr marL="0" indent="0" algn="l" fontAlgn="base">
              <a:buNone/>
            </a:pPr>
            <a:br>
              <a:rPr lang="fr-FR" sz="1600" b="0" i="0" dirty="0">
                <a:solidFill>
                  <a:srgbClr val="222222"/>
                </a:solidFill>
                <a:effectLst/>
                <a:latin typeface="Open Sans" panose="020B0606030504020204" pitchFamily="34" charset="0"/>
              </a:rPr>
            </a:br>
            <a:endParaRPr lang="fr-FR" sz="2600" dirty="0">
              <a:latin typeface="+mj-lt"/>
            </a:endParaRPr>
          </a:p>
        </p:txBody>
      </p:sp>
    </p:spTree>
    <p:extLst>
      <p:ext uri="{BB962C8B-B14F-4D97-AF65-F5344CB8AC3E}">
        <p14:creationId xmlns:p14="http://schemas.microsoft.com/office/powerpoint/2010/main" val="3243228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0B94-297F-F15C-A35E-B6C3785F58A7}"/>
              </a:ext>
            </a:extLst>
          </p:cNvPr>
          <p:cNvSpPr>
            <a:spLocks noGrp="1"/>
          </p:cNvSpPr>
          <p:nvPr>
            <p:ph type="title"/>
          </p:nvPr>
        </p:nvSpPr>
        <p:spPr/>
        <p:txBody>
          <a:bodyPr/>
          <a:lstStyle/>
          <a:p>
            <a:r>
              <a:rPr lang="en-US" dirty="0"/>
              <a:t>Introduction au CSS</a:t>
            </a:r>
            <a:endParaRPr lang="fr-FR" dirty="0"/>
          </a:p>
        </p:txBody>
      </p:sp>
      <p:sp>
        <p:nvSpPr>
          <p:cNvPr id="3" name="Content Placeholder 2">
            <a:extLst>
              <a:ext uri="{FF2B5EF4-FFF2-40B4-BE49-F238E27FC236}">
                <a16:creationId xmlns:a16="http://schemas.microsoft.com/office/drawing/2014/main" id="{BECF3D68-DE81-21E7-2918-E9DA8AAC5C99}"/>
              </a:ext>
            </a:extLst>
          </p:cNvPr>
          <p:cNvSpPr>
            <a:spLocks noGrp="1"/>
          </p:cNvSpPr>
          <p:nvPr>
            <p:ph idx="1"/>
          </p:nvPr>
        </p:nvSpPr>
        <p:spPr/>
        <p:txBody>
          <a:bodyPr/>
          <a:lstStyle/>
          <a:p>
            <a:pPr marL="0" indent="0">
              <a:buNone/>
            </a:pPr>
            <a:r>
              <a:rPr lang="en-US" dirty="0"/>
              <a:t>Séance 4</a:t>
            </a:r>
          </a:p>
          <a:p>
            <a:pPr marL="457200" lvl="1" indent="0">
              <a:buNone/>
            </a:pPr>
            <a:r>
              <a:rPr lang="fr-FR" dirty="0"/>
              <a:t>Approche "mobile-first" et media </a:t>
            </a:r>
            <a:r>
              <a:rPr lang="fr-FR" dirty="0" err="1"/>
              <a:t>queries</a:t>
            </a:r>
            <a:endParaRPr lang="fr-FR" dirty="0"/>
          </a:p>
          <a:p>
            <a:pPr marL="457200" lvl="1" indent="0">
              <a:buNone/>
            </a:pPr>
            <a:r>
              <a:rPr lang="fr-FR" dirty="0" err="1"/>
              <a:t>Flexbox</a:t>
            </a:r>
            <a:endParaRPr lang="fr-FR" dirty="0"/>
          </a:p>
          <a:p>
            <a:pPr marL="457200" lvl="1" indent="0">
              <a:buNone/>
            </a:pPr>
            <a:r>
              <a:rPr lang="fr-FR" dirty="0"/>
              <a:t>Exemples avec </a:t>
            </a:r>
            <a:r>
              <a:rPr lang="fr-FR" dirty="0" err="1"/>
              <a:t>Flexbox</a:t>
            </a:r>
            <a:endParaRPr lang="fr-FR" dirty="0"/>
          </a:p>
          <a:p>
            <a:pPr marL="457200" lvl="1" indent="0">
              <a:buNone/>
            </a:pPr>
            <a:r>
              <a:rPr lang="fr-FR" dirty="0"/>
              <a:t>Transition</a:t>
            </a:r>
          </a:p>
          <a:p>
            <a:pPr marL="457200" lvl="1" indent="0">
              <a:buNone/>
            </a:pPr>
            <a:r>
              <a:rPr lang="fr-FR" dirty="0"/>
              <a:t>Transformation</a:t>
            </a:r>
            <a:endParaRPr lang="en-US" dirty="0"/>
          </a:p>
        </p:txBody>
      </p:sp>
    </p:spTree>
    <p:extLst>
      <p:ext uri="{BB962C8B-B14F-4D97-AF65-F5344CB8AC3E}">
        <p14:creationId xmlns:p14="http://schemas.microsoft.com/office/powerpoint/2010/main" val="4100942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DC9D-A817-7234-EEF5-20FCCCAE23A2}"/>
              </a:ext>
            </a:extLst>
          </p:cNvPr>
          <p:cNvSpPr>
            <a:spLocks noGrp="1"/>
          </p:cNvSpPr>
          <p:nvPr>
            <p:ph type="title"/>
          </p:nvPr>
        </p:nvSpPr>
        <p:spPr/>
        <p:txBody>
          <a:bodyPr/>
          <a:lstStyle/>
          <a:p>
            <a:r>
              <a:rPr lang="fr-FR" dirty="0"/>
              <a:t>Approche "mobile-first" et media </a:t>
            </a:r>
            <a:r>
              <a:rPr lang="fr-FR" dirty="0" err="1"/>
              <a:t>queries</a:t>
            </a:r>
            <a:endParaRPr lang="fr-FR" dirty="0"/>
          </a:p>
        </p:txBody>
      </p:sp>
      <p:sp>
        <p:nvSpPr>
          <p:cNvPr id="3" name="Content Placeholder 2">
            <a:extLst>
              <a:ext uri="{FF2B5EF4-FFF2-40B4-BE49-F238E27FC236}">
                <a16:creationId xmlns:a16="http://schemas.microsoft.com/office/drawing/2014/main" id="{2028C7D5-9D62-9AC6-118B-40522F7284E6}"/>
              </a:ext>
            </a:extLst>
          </p:cNvPr>
          <p:cNvSpPr>
            <a:spLocks noGrp="1"/>
          </p:cNvSpPr>
          <p:nvPr>
            <p:ph idx="1"/>
          </p:nvPr>
        </p:nvSpPr>
        <p:spPr/>
        <p:txBody>
          <a:bodyPr>
            <a:normAutofit fontScale="85000" lnSpcReduction="20000"/>
          </a:bodyPr>
          <a:lstStyle/>
          <a:p>
            <a:r>
              <a:rPr lang="fr-FR" dirty="0">
                <a:solidFill>
                  <a:srgbClr val="222222"/>
                </a:solidFill>
                <a:latin typeface="+mj-lt"/>
              </a:rPr>
              <a:t>N</a:t>
            </a:r>
            <a:r>
              <a:rPr lang="fr-FR" b="0" i="0" dirty="0">
                <a:solidFill>
                  <a:srgbClr val="222222"/>
                </a:solidFill>
                <a:effectLst/>
                <a:latin typeface="+mj-lt"/>
              </a:rPr>
              <a:t>os sites Web sont vu autant sur appareil mobile que sur ordinateur de bureau. Ce changement nous oblige à nous adapter à nos consommateurs ainsi qu'à nos clients: Développer nos sites Web pour un appareil mobile en premier lieu, puis graduellement le convertir pour tablettes électroniques, puis ordinateurs. Cette approche est nommée </a:t>
            </a:r>
            <a:r>
              <a:rPr lang="fr-FR" dirty="0">
                <a:solidFill>
                  <a:srgbClr val="FF0000"/>
                </a:solidFill>
                <a:latin typeface="+mj-lt"/>
              </a:rPr>
              <a:t>« </a:t>
            </a:r>
            <a:r>
              <a:rPr lang="fr-FR" b="0" i="0" dirty="0">
                <a:solidFill>
                  <a:srgbClr val="FF0000"/>
                </a:solidFill>
                <a:effectLst/>
                <a:latin typeface="+mj-lt"/>
              </a:rPr>
              <a:t>mobile-first »</a:t>
            </a:r>
          </a:p>
          <a:p>
            <a:r>
              <a:rPr lang="fr-FR" b="0" i="0" dirty="0">
                <a:solidFill>
                  <a:srgbClr val="222222"/>
                </a:solidFill>
                <a:effectLst/>
                <a:latin typeface="+mj-lt"/>
              </a:rPr>
              <a:t>Développer en "mobile-first" ne veut toutefois pas dire oublier les tablettes électroniques ou les ordinateurs. Nous utiliserons donc ce qu'on appelle le </a:t>
            </a:r>
            <a:r>
              <a:rPr lang="fr-FR" b="0" i="0" dirty="0">
                <a:solidFill>
                  <a:srgbClr val="FF0000"/>
                </a:solidFill>
                <a:effectLst/>
                <a:latin typeface="+mj-lt"/>
              </a:rPr>
              <a:t>design réactif</a:t>
            </a:r>
            <a:r>
              <a:rPr lang="fr-FR" b="0" i="0" dirty="0">
                <a:solidFill>
                  <a:srgbClr val="222222"/>
                </a:solidFill>
                <a:effectLst/>
                <a:latin typeface="+mj-lt"/>
              </a:rPr>
              <a:t>. Ce type de design signifie que dépendant de la taille du navigateur Web, nous déplacerons et changerons les éléments de notre page HTML pour que ceux-ci soient affichés correctement.</a:t>
            </a:r>
          </a:p>
          <a:p>
            <a:r>
              <a:rPr lang="fr-FR" dirty="0">
                <a:latin typeface="+mj-lt"/>
              </a:rPr>
              <a:t>Dans notre CSS, il est possible d'ajouter des règles CSS seulement sous certaines conditions avec la règle </a:t>
            </a:r>
            <a:r>
              <a:rPr lang="fr-FR" dirty="0">
                <a:solidFill>
                  <a:srgbClr val="FF0000"/>
                </a:solidFill>
                <a:latin typeface="+mj-lt"/>
              </a:rPr>
              <a:t>@media.</a:t>
            </a:r>
          </a:p>
          <a:p>
            <a:r>
              <a:rPr lang="fr-FR" dirty="0">
                <a:latin typeface="+mj-lt"/>
              </a:rPr>
              <a:t>On appelle les règles CSS les </a:t>
            </a:r>
            <a:r>
              <a:rPr lang="fr-FR" dirty="0">
                <a:solidFill>
                  <a:srgbClr val="FF0000"/>
                </a:solidFill>
                <a:latin typeface="+mj-lt"/>
              </a:rPr>
              <a:t>media </a:t>
            </a:r>
            <a:r>
              <a:rPr lang="fr-FR" dirty="0" err="1">
                <a:solidFill>
                  <a:srgbClr val="FF0000"/>
                </a:solidFill>
                <a:latin typeface="+mj-lt"/>
              </a:rPr>
              <a:t>queries</a:t>
            </a:r>
            <a:endParaRPr lang="fr-FR" dirty="0">
              <a:solidFill>
                <a:srgbClr val="FF0000"/>
              </a:solidFill>
              <a:latin typeface="+mj-lt"/>
            </a:endParaRPr>
          </a:p>
          <a:p>
            <a:r>
              <a:rPr lang="fr-FR" dirty="0">
                <a:latin typeface="+mj-lt"/>
              </a:rPr>
              <a:t>On appelle ces conditions les </a:t>
            </a:r>
            <a:r>
              <a:rPr lang="fr-FR" dirty="0" err="1">
                <a:solidFill>
                  <a:srgbClr val="FF0000"/>
                </a:solidFill>
                <a:latin typeface="+mj-lt"/>
              </a:rPr>
              <a:t>breakpoints</a:t>
            </a:r>
            <a:endParaRPr lang="fr-FR" dirty="0">
              <a:solidFill>
                <a:srgbClr val="FF0000"/>
              </a:solidFill>
              <a:latin typeface="+mj-lt"/>
            </a:endParaRPr>
          </a:p>
        </p:txBody>
      </p:sp>
    </p:spTree>
    <p:extLst>
      <p:ext uri="{BB962C8B-B14F-4D97-AF65-F5344CB8AC3E}">
        <p14:creationId xmlns:p14="http://schemas.microsoft.com/office/powerpoint/2010/main" val="1041202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14C-B965-7D00-F020-7D2A80792DA7}"/>
              </a:ext>
            </a:extLst>
          </p:cNvPr>
          <p:cNvSpPr>
            <a:spLocks noGrp="1"/>
          </p:cNvSpPr>
          <p:nvPr>
            <p:ph type="title"/>
          </p:nvPr>
        </p:nvSpPr>
        <p:spPr/>
        <p:txBody>
          <a:bodyPr/>
          <a:lstStyle/>
          <a:p>
            <a:r>
              <a:rPr lang="fr-FR" dirty="0"/>
              <a:t>Approche "mobile-first" et media </a:t>
            </a:r>
            <a:r>
              <a:rPr lang="fr-FR" dirty="0" err="1"/>
              <a:t>queries</a:t>
            </a:r>
            <a:endParaRPr lang="fr-FR" dirty="0"/>
          </a:p>
        </p:txBody>
      </p:sp>
      <p:sp>
        <p:nvSpPr>
          <p:cNvPr id="3" name="Content Placeholder 2">
            <a:extLst>
              <a:ext uri="{FF2B5EF4-FFF2-40B4-BE49-F238E27FC236}">
                <a16:creationId xmlns:a16="http://schemas.microsoft.com/office/drawing/2014/main" id="{96AD6646-507F-EDA0-C954-3B5D516F31B8}"/>
              </a:ext>
            </a:extLst>
          </p:cNvPr>
          <p:cNvSpPr>
            <a:spLocks noGrp="1"/>
          </p:cNvSpPr>
          <p:nvPr>
            <p:ph idx="1"/>
          </p:nvPr>
        </p:nvSpPr>
        <p:spPr/>
        <p:txBody>
          <a:bodyPr>
            <a:normAutofit fontScale="92500" lnSpcReduction="10000"/>
          </a:bodyPr>
          <a:lstStyle/>
          <a:p>
            <a:pPr marL="0" indent="0">
              <a:buNone/>
            </a:pPr>
            <a:r>
              <a:rPr lang="fr-FR" dirty="0">
                <a:latin typeface="+mj-lt"/>
              </a:rPr>
              <a:t>Structure d’une media </a:t>
            </a:r>
            <a:r>
              <a:rPr lang="fr-FR" dirty="0" err="1">
                <a:latin typeface="+mj-lt"/>
              </a:rPr>
              <a:t>query</a:t>
            </a:r>
            <a:endParaRPr lang="fr-FR" dirty="0">
              <a:latin typeface="+mj-lt"/>
            </a:endParaRPr>
          </a:p>
          <a:p>
            <a:pPr marL="0" indent="0">
              <a:buNone/>
            </a:pPr>
            <a:endParaRPr lang="fr-FR" dirty="0">
              <a:latin typeface="+mj-lt"/>
            </a:endParaRPr>
          </a:p>
          <a:p>
            <a:pPr marL="0" indent="0">
              <a:buNone/>
            </a:pPr>
            <a:endParaRPr lang="fr-FR" dirty="0">
              <a:latin typeface="+mj-lt"/>
            </a:endParaRPr>
          </a:p>
          <a:p>
            <a:r>
              <a:rPr lang="fr-FR" dirty="0">
                <a:latin typeface="+mj-lt"/>
              </a:rPr>
              <a:t>AT-RULE : Pour indiquer qu’il s’agit d’une media </a:t>
            </a:r>
            <a:r>
              <a:rPr lang="fr-FR" dirty="0" err="1">
                <a:latin typeface="+mj-lt"/>
              </a:rPr>
              <a:t>query</a:t>
            </a:r>
            <a:endParaRPr lang="fr-FR" dirty="0">
              <a:latin typeface="+mj-lt"/>
            </a:endParaRPr>
          </a:p>
          <a:p>
            <a:r>
              <a:rPr lang="fr-FR" dirty="0">
                <a:latin typeface="+mj-lt"/>
              </a:rPr>
              <a:t>MEDIA TYPE: Le type du media pour lequel les règles s’appliquent</a:t>
            </a:r>
          </a:p>
          <a:p>
            <a:pPr lvl="1"/>
            <a:r>
              <a:rPr lang="en-US" dirty="0">
                <a:latin typeface="+mj-lt"/>
              </a:rPr>
              <a:t>All, print, screen, speech</a:t>
            </a:r>
          </a:p>
          <a:p>
            <a:r>
              <a:rPr lang="fr-FR" dirty="0">
                <a:latin typeface="+mj-lt"/>
              </a:rPr>
              <a:t>MEDIA FEATURE : Après le choix du type de média, on précise les fonctionnalités (paramètres) qui vont déclencher les règles. Voir le </a:t>
            </a:r>
            <a:r>
              <a:rPr lang="fr-FR" dirty="0">
                <a:latin typeface="+mj-lt"/>
                <a:hlinkClick r:id="rId3"/>
              </a:rPr>
              <a:t>lien</a:t>
            </a:r>
            <a:endParaRPr lang="fr-FR" dirty="0">
              <a:latin typeface="+mj-lt"/>
            </a:endParaRPr>
          </a:p>
          <a:p>
            <a:r>
              <a:rPr lang="fr-FR" dirty="0">
                <a:latin typeface="+mj-lt"/>
              </a:rPr>
              <a:t>OPERATOR : and, or (séparation avec la virgule), not. Voir le </a:t>
            </a:r>
            <a:r>
              <a:rPr lang="fr-FR" dirty="0">
                <a:latin typeface="+mj-lt"/>
                <a:hlinkClick r:id="rId3"/>
              </a:rPr>
              <a:t>lien</a:t>
            </a:r>
            <a:endParaRPr lang="fr-FR" dirty="0">
              <a:latin typeface="+mj-lt"/>
            </a:endParaRPr>
          </a:p>
          <a:p>
            <a:pPr marL="0" indent="0" algn="ctr">
              <a:buNone/>
            </a:pPr>
            <a:r>
              <a:rPr lang="fr-FR" b="1" dirty="0">
                <a:solidFill>
                  <a:srgbClr val="FF0000"/>
                </a:solidFill>
                <a:latin typeface="+mj-lt"/>
              </a:rPr>
              <a:t>(DEMO)</a:t>
            </a:r>
          </a:p>
          <a:p>
            <a:endParaRPr lang="fr-FR" dirty="0"/>
          </a:p>
          <a:p>
            <a:pPr marL="0" indent="0">
              <a:buNone/>
            </a:pPr>
            <a:endParaRPr lang="fr-FR" dirty="0"/>
          </a:p>
        </p:txBody>
      </p:sp>
      <p:pic>
        <p:nvPicPr>
          <p:cNvPr id="1026" name="Picture 2" descr="Syntax for CSS media queries.">
            <a:extLst>
              <a:ext uri="{FF2B5EF4-FFF2-40B4-BE49-F238E27FC236}">
                <a16:creationId xmlns:a16="http://schemas.microsoft.com/office/drawing/2014/main" id="{BF919C73-4094-45EF-C80E-EF1496E37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415941"/>
            <a:ext cx="10528257" cy="69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311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493E-A000-665C-FD37-18CF896C1AD0}"/>
              </a:ext>
            </a:extLst>
          </p:cNvPr>
          <p:cNvSpPr>
            <a:spLocks noGrp="1"/>
          </p:cNvSpPr>
          <p:nvPr>
            <p:ph type="title"/>
          </p:nvPr>
        </p:nvSpPr>
        <p:spPr/>
        <p:txBody>
          <a:bodyPr/>
          <a:lstStyle/>
          <a:p>
            <a:r>
              <a:rPr lang="fr-FR" dirty="0" err="1"/>
              <a:t>Flexbox</a:t>
            </a:r>
            <a:endParaRPr lang="fr-FR" dirty="0"/>
          </a:p>
        </p:txBody>
      </p:sp>
      <p:sp>
        <p:nvSpPr>
          <p:cNvPr id="3" name="Content Placeholder 2">
            <a:extLst>
              <a:ext uri="{FF2B5EF4-FFF2-40B4-BE49-F238E27FC236}">
                <a16:creationId xmlns:a16="http://schemas.microsoft.com/office/drawing/2014/main" id="{FE135609-A9E6-CD46-AFB3-AC52277FBE63}"/>
              </a:ext>
            </a:extLst>
          </p:cNvPr>
          <p:cNvSpPr>
            <a:spLocks noGrp="1"/>
          </p:cNvSpPr>
          <p:nvPr>
            <p:ph idx="1"/>
          </p:nvPr>
        </p:nvSpPr>
        <p:spPr/>
        <p:txBody>
          <a:bodyPr/>
          <a:lstStyle/>
          <a:p>
            <a:r>
              <a:rPr lang="fr-FR" b="0" i="0" dirty="0">
                <a:solidFill>
                  <a:srgbClr val="222222"/>
                </a:solidFill>
                <a:effectLst/>
                <a:latin typeface="+mj-lt"/>
              </a:rPr>
              <a:t>Les </a:t>
            </a:r>
            <a:r>
              <a:rPr lang="fr-FR" b="0" i="0" dirty="0" err="1">
                <a:solidFill>
                  <a:srgbClr val="222222"/>
                </a:solidFill>
                <a:effectLst/>
                <a:latin typeface="+mj-lt"/>
              </a:rPr>
              <a:t>Flexbox</a:t>
            </a:r>
            <a:r>
              <a:rPr lang="fr-FR" b="0" i="0" dirty="0">
                <a:solidFill>
                  <a:srgbClr val="222222"/>
                </a:solidFill>
                <a:effectLst/>
                <a:latin typeface="+mj-lt"/>
              </a:rPr>
              <a:t> sont un moyen moderne d'afficher des éléments un à côté de l'autre dans votre page Web.</a:t>
            </a:r>
          </a:p>
          <a:p>
            <a:r>
              <a:rPr lang="fr-FR" b="0" i="0" dirty="0">
                <a:solidFill>
                  <a:srgbClr val="222222"/>
                </a:solidFill>
                <a:effectLst/>
                <a:latin typeface="+mj-lt"/>
              </a:rPr>
              <a:t>Nous utiliserons les </a:t>
            </a:r>
            <a:r>
              <a:rPr lang="fr-FR" b="0" i="0" dirty="0" err="1">
                <a:solidFill>
                  <a:srgbClr val="222222"/>
                </a:solidFill>
                <a:effectLst/>
                <a:latin typeface="+mj-lt"/>
              </a:rPr>
              <a:t>Flexbox</a:t>
            </a:r>
            <a:r>
              <a:rPr lang="fr-FR" b="0" i="0" dirty="0">
                <a:solidFill>
                  <a:srgbClr val="222222"/>
                </a:solidFill>
                <a:effectLst/>
                <a:latin typeface="+mj-lt"/>
              </a:rPr>
              <a:t> pour toutes sortes de choses. Entre autres, pour afficher un menu horizontal dans le haut de notre page, pour afficher des cartes de façon réactive (responsive) sur plusieurs lignes, pour centrer un élément autant verticalement que horizontalement ou encore pour pousser un &lt;</a:t>
            </a:r>
            <a:r>
              <a:rPr lang="fr-FR" b="0" i="0" dirty="0" err="1">
                <a:solidFill>
                  <a:srgbClr val="222222"/>
                </a:solidFill>
                <a:effectLst/>
                <a:latin typeface="+mj-lt"/>
              </a:rPr>
              <a:t>footer</a:t>
            </a:r>
            <a:r>
              <a:rPr lang="fr-FR" b="0" i="0" dirty="0">
                <a:solidFill>
                  <a:srgbClr val="222222"/>
                </a:solidFill>
                <a:effectLst/>
                <a:latin typeface="+mj-lt"/>
              </a:rPr>
              <a:t>&gt; au bas de notre page Web.</a:t>
            </a:r>
            <a:endParaRPr lang="fr-FR" dirty="0">
              <a:latin typeface="+mj-lt"/>
            </a:endParaRPr>
          </a:p>
        </p:txBody>
      </p:sp>
    </p:spTree>
    <p:extLst>
      <p:ext uri="{BB962C8B-B14F-4D97-AF65-F5344CB8AC3E}">
        <p14:creationId xmlns:p14="http://schemas.microsoft.com/office/powerpoint/2010/main" val="3310306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493E-A000-665C-FD37-18CF896C1AD0}"/>
              </a:ext>
            </a:extLst>
          </p:cNvPr>
          <p:cNvSpPr>
            <a:spLocks noGrp="1"/>
          </p:cNvSpPr>
          <p:nvPr>
            <p:ph type="title"/>
          </p:nvPr>
        </p:nvSpPr>
        <p:spPr/>
        <p:txBody>
          <a:bodyPr/>
          <a:lstStyle/>
          <a:p>
            <a:r>
              <a:rPr lang="fr-FR" dirty="0" err="1"/>
              <a:t>Flexbox</a:t>
            </a:r>
            <a:endParaRPr lang="fr-FR" dirty="0"/>
          </a:p>
        </p:txBody>
      </p:sp>
      <p:sp>
        <p:nvSpPr>
          <p:cNvPr id="3" name="Content Placeholder 2">
            <a:extLst>
              <a:ext uri="{FF2B5EF4-FFF2-40B4-BE49-F238E27FC236}">
                <a16:creationId xmlns:a16="http://schemas.microsoft.com/office/drawing/2014/main" id="{FE135609-A9E6-CD46-AFB3-AC52277FBE63}"/>
              </a:ext>
            </a:extLst>
          </p:cNvPr>
          <p:cNvSpPr>
            <a:spLocks noGrp="1"/>
          </p:cNvSpPr>
          <p:nvPr>
            <p:ph idx="1"/>
          </p:nvPr>
        </p:nvSpPr>
        <p:spPr/>
        <p:txBody>
          <a:bodyPr/>
          <a:lstStyle/>
          <a:p>
            <a:pPr marL="0" indent="0" fontAlgn="base">
              <a:buNone/>
            </a:pPr>
            <a:r>
              <a:rPr lang="fr-FR" b="1" i="0" dirty="0">
                <a:solidFill>
                  <a:srgbClr val="222222"/>
                </a:solidFill>
                <a:effectLst/>
                <a:latin typeface="+mj-lt"/>
              </a:rPr>
              <a:t>Changement d'affichage</a:t>
            </a:r>
          </a:p>
          <a:p>
            <a:pPr fontAlgn="base"/>
            <a:r>
              <a:rPr lang="fr-FR" b="0" i="0" dirty="0">
                <a:solidFill>
                  <a:srgbClr val="222222"/>
                </a:solidFill>
                <a:effectLst/>
                <a:latin typeface="+mj-lt"/>
              </a:rPr>
              <a:t>Pour afficher des éléments à la manière </a:t>
            </a:r>
            <a:r>
              <a:rPr lang="fr-FR" b="0" i="0" dirty="0" err="1">
                <a:solidFill>
                  <a:srgbClr val="222222"/>
                </a:solidFill>
                <a:effectLst/>
                <a:latin typeface="+mj-lt"/>
              </a:rPr>
              <a:t>Flexbox</a:t>
            </a:r>
            <a:r>
              <a:rPr lang="fr-FR" b="0" i="0" dirty="0">
                <a:solidFill>
                  <a:srgbClr val="222222"/>
                </a:solidFill>
                <a:effectLst/>
                <a:latin typeface="+mj-lt"/>
              </a:rPr>
              <a:t>, nous utiliserons la propriété display: </a:t>
            </a:r>
            <a:r>
              <a:rPr lang="fr-FR" b="0" i="0" dirty="0" err="1">
                <a:solidFill>
                  <a:srgbClr val="222222"/>
                </a:solidFill>
                <a:effectLst/>
                <a:latin typeface="+mj-lt"/>
              </a:rPr>
              <a:t>flex</a:t>
            </a:r>
            <a:r>
              <a:rPr lang="fr-FR" b="0" i="0" dirty="0">
                <a:solidFill>
                  <a:srgbClr val="222222"/>
                </a:solidFill>
                <a:effectLst/>
                <a:latin typeface="+mj-lt"/>
              </a:rPr>
              <a:t>. Il faut comprendre que c'est le </a:t>
            </a:r>
            <a:r>
              <a:rPr lang="fr-FR" b="1" i="0" dirty="0">
                <a:solidFill>
                  <a:srgbClr val="FF0000"/>
                </a:solidFill>
                <a:effectLst/>
                <a:latin typeface="+mj-lt"/>
              </a:rPr>
              <a:t>conteneur</a:t>
            </a:r>
            <a:r>
              <a:rPr lang="fr-FR" b="0" i="0" dirty="0">
                <a:solidFill>
                  <a:srgbClr val="222222"/>
                </a:solidFill>
                <a:effectLst/>
                <a:latin typeface="+mj-lt"/>
              </a:rPr>
              <a:t> qui doit être spécifié en </a:t>
            </a:r>
            <a:r>
              <a:rPr lang="fr-FR" b="0" i="0" dirty="0" err="1">
                <a:solidFill>
                  <a:srgbClr val="222222"/>
                </a:solidFill>
                <a:effectLst/>
                <a:latin typeface="+mj-lt"/>
              </a:rPr>
              <a:t>Flexbox</a:t>
            </a:r>
            <a:r>
              <a:rPr lang="fr-FR" b="0" i="0" dirty="0">
                <a:solidFill>
                  <a:srgbClr val="222222"/>
                </a:solidFill>
                <a:effectLst/>
                <a:latin typeface="+mj-lt"/>
              </a:rPr>
              <a:t>. Essentiellement, si un conteneur est spécifié comme </a:t>
            </a:r>
            <a:r>
              <a:rPr lang="fr-FR" b="0" i="0" dirty="0" err="1">
                <a:solidFill>
                  <a:srgbClr val="222222"/>
                </a:solidFill>
                <a:effectLst/>
                <a:latin typeface="+mj-lt"/>
              </a:rPr>
              <a:t>Flexbox</a:t>
            </a:r>
            <a:r>
              <a:rPr lang="fr-FR" b="0" i="0" dirty="0">
                <a:solidFill>
                  <a:srgbClr val="222222"/>
                </a:solidFill>
                <a:effectLst/>
                <a:latin typeface="+mj-lt"/>
              </a:rPr>
              <a:t>, tous les éléments enfants directs qu'il contient seront affichés en </a:t>
            </a:r>
            <a:r>
              <a:rPr lang="fr-FR" b="0" i="0" dirty="0" err="1">
                <a:solidFill>
                  <a:srgbClr val="222222"/>
                </a:solidFill>
                <a:effectLst/>
                <a:latin typeface="+mj-lt"/>
              </a:rPr>
              <a:t>Flexbox</a:t>
            </a:r>
            <a:r>
              <a:rPr lang="fr-FR" b="0" i="0" dirty="0">
                <a:solidFill>
                  <a:srgbClr val="222222"/>
                </a:solidFill>
                <a:effectLst/>
                <a:latin typeface="+mj-lt"/>
              </a:rPr>
              <a:t>.</a:t>
            </a:r>
          </a:p>
          <a:p>
            <a:pPr marL="0" indent="0" algn="ctr" fontAlgn="base">
              <a:buNone/>
            </a:pPr>
            <a:r>
              <a:rPr lang="fr-FR" b="1" dirty="0">
                <a:solidFill>
                  <a:srgbClr val="FF0000"/>
                </a:solidFill>
                <a:latin typeface="+mj-lt"/>
              </a:rPr>
              <a:t>(DEMO)</a:t>
            </a:r>
          </a:p>
        </p:txBody>
      </p:sp>
    </p:spTree>
    <p:extLst>
      <p:ext uri="{BB962C8B-B14F-4D97-AF65-F5344CB8AC3E}">
        <p14:creationId xmlns:p14="http://schemas.microsoft.com/office/powerpoint/2010/main" val="3423569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493E-A000-665C-FD37-18CF896C1AD0}"/>
              </a:ext>
            </a:extLst>
          </p:cNvPr>
          <p:cNvSpPr>
            <a:spLocks noGrp="1"/>
          </p:cNvSpPr>
          <p:nvPr>
            <p:ph type="title"/>
          </p:nvPr>
        </p:nvSpPr>
        <p:spPr/>
        <p:txBody>
          <a:bodyPr/>
          <a:lstStyle/>
          <a:p>
            <a:r>
              <a:rPr lang="fr-FR" dirty="0" err="1"/>
              <a:t>Flexbox</a:t>
            </a:r>
            <a:endParaRPr lang="fr-FR" dirty="0"/>
          </a:p>
        </p:txBody>
      </p:sp>
      <p:sp>
        <p:nvSpPr>
          <p:cNvPr id="3" name="Content Placeholder 2">
            <a:extLst>
              <a:ext uri="{FF2B5EF4-FFF2-40B4-BE49-F238E27FC236}">
                <a16:creationId xmlns:a16="http://schemas.microsoft.com/office/drawing/2014/main" id="{FE135609-A9E6-CD46-AFB3-AC52277FBE63}"/>
              </a:ext>
            </a:extLst>
          </p:cNvPr>
          <p:cNvSpPr>
            <a:spLocks noGrp="1"/>
          </p:cNvSpPr>
          <p:nvPr>
            <p:ph idx="1"/>
          </p:nvPr>
        </p:nvSpPr>
        <p:spPr/>
        <p:txBody>
          <a:bodyPr>
            <a:normAutofit fontScale="92500" lnSpcReduction="10000"/>
          </a:bodyPr>
          <a:lstStyle/>
          <a:p>
            <a:pPr marL="0" indent="0" fontAlgn="base">
              <a:buNone/>
            </a:pPr>
            <a:r>
              <a:rPr lang="fr-FR" b="1" i="0" dirty="0">
                <a:solidFill>
                  <a:srgbClr val="222222"/>
                </a:solidFill>
                <a:effectLst/>
                <a:latin typeface="+mj-lt"/>
              </a:rPr>
              <a:t>Axe d'affichage</a:t>
            </a:r>
          </a:p>
          <a:p>
            <a:pPr fontAlgn="base"/>
            <a:r>
              <a:rPr lang="fr-FR" b="0" i="0" dirty="0">
                <a:solidFill>
                  <a:srgbClr val="222222"/>
                </a:solidFill>
                <a:effectLst/>
                <a:latin typeface="+mj-lt"/>
              </a:rPr>
              <a:t>les éléments à l'intérieur d'un conteneur </a:t>
            </a:r>
            <a:r>
              <a:rPr lang="fr-FR" b="0" i="0" dirty="0" err="1">
                <a:solidFill>
                  <a:srgbClr val="222222"/>
                </a:solidFill>
                <a:effectLst/>
                <a:latin typeface="+mj-lt"/>
              </a:rPr>
              <a:t>Flexbox</a:t>
            </a:r>
            <a:r>
              <a:rPr lang="fr-FR" b="0" i="0" dirty="0">
                <a:solidFill>
                  <a:srgbClr val="222222"/>
                </a:solidFill>
                <a:effectLst/>
                <a:latin typeface="+mj-lt"/>
              </a:rPr>
              <a:t> suivent un axe d'affichage. Par défaut, cet axe d'affichage est horizontal de gauche à droite.</a:t>
            </a:r>
          </a:p>
          <a:p>
            <a:pPr fontAlgn="base"/>
            <a:endParaRPr lang="fr-FR" b="0" i="0" dirty="0">
              <a:solidFill>
                <a:srgbClr val="222222"/>
              </a:solidFill>
              <a:effectLst/>
              <a:latin typeface="+mj-lt"/>
            </a:endParaRPr>
          </a:p>
          <a:p>
            <a:pPr fontAlgn="base"/>
            <a:endParaRPr lang="fr-FR" b="0" i="0" dirty="0">
              <a:solidFill>
                <a:srgbClr val="222222"/>
              </a:solidFill>
              <a:effectLst/>
              <a:latin typeface="+mj-lt"/>
            </a:endParaRPr>
          </a:p>
          <a:p>
            <a:pPr fontAlgn="base"/>
            <a:endParaRPr lang="fr-FR" b="0" i="0" dirty="0">
              <a:solidFill>
                <a:srgbClr val="222222"/>
              </a:solidFill>
              <a:effectLst/>
              <a:latin typeface="+mj-lt"/>
            </a:endParaRPr>
          </a:p>
          <a:p>
            <a:pPr fontAlgn="base"/>
            <a:r>
              <a:rPr lang="fr-FR" b="0" i="0" dirty="0">
                <a:solidFill>
                  <a:srgbClr val="222222"/>
                </a:solidFill>
                <a:effectLst/>
                <a:latin typeface="+mj-lt"/>
              </a:rPr>
              <a:t>Il existe différentes propriétés CSS pour contrôler cet axe. Par exemple, il est possible de mettre l'axe de façon verticale où encore de le mettre de droite à gauche au lieu de gauche à droite. Pour ce genre de modification, nous utiliserons la propriété </a:t>
            </a:r>
            <a:r>
              <a:rPr lang="fr-FR" b="1" i="0" dirty="0" err="1">
                <a:solidFill>
                  <a:srgbClr val="FF0000"/>
                </a:solidFill>
                <a:effectLst/>
                <a:latin typeface="+mj-lt"/>
              </a:rPr>
              <a:t>flex</a:t>
            </a:r>
            <a:r>
              <a:rPr lang="fr-FR" b="1" i="0" dirty="0">
                <a:solidFill>
                  <a:srgbClr val="FF0000"/>
                </a:solidFill>
                <a:effectLst/>
                <a:latin typeface="+mj-lt"/>
              </a:rPr>
              <a:t>‑direction </a:t>
            </a:r>
            <a:r>
              <a:rPr lang="fr-FR" b="0" i="0" dirty="0">
                <a:solidFill>
                  <a:srgbClr val="222222"/>
                </a:solidFill>
                <a:effectLst/>
                <a:latin typeface="+mj-lt"/>
              </a:rPr>
              <a:t>sur le conteneur </a:t>
            </a:r>
            <a:r>
              <a:rPr lang="fr-FR" b="0" i="0" dirty="0" err="1">
                <a:solidFill>
                  <a:srgbClr val="222222"/>
                </a:solidFill>
                <a:effectLst/>
                <a:latin typeface="+mj-lt"/>
              </a:rPr>
              <a:t>Flexbox</a:t>
            </a:r>
            <a:r>
              <a:rPr lang="fr-FR" b="0" i="0" dirty="0">
                <a:solidFill>
                  <a:srgbClr val="222222"/>
                </a:solidFill>
                <a:effectLst/>
                <a:latin typeface="+mj-lt"/>
              </a:rPr>
              <a:t>.</a:t>
            </a:r>
            <a:endParaRPr lang="fr-FR" b="1" dirty="0">
              <a:solidFill>
                <a:srgbClr val="FF0000"/>
              </a:solidFill>
              <a:latin typeface="+mj-lt"/>
            </a:endParaRPr>
          </a:p>
          <a:p>
            <a:pPr marL="0" indent="0" algn="ctr" fontAlgn="base">
              <a:buNone/>
            </a:pPr>
            <a:r>
              <a:rPr lang="fr-FR" b="1" dirty="0">
                <a:solidFill>
                  <a:srgbClr val="FF0000"/>
                </a:solidFill>
                <a:latin typeface="+mj-lt"/>
              </a:rPr>
              <a:t>(DEMO)</a:t>
            </a:r>
          </a:p>
        </p:txBody>
      </p:sp>
      <p:pic>
        <p:nvPicPr>
          <p:cNvPr id="5" name="Picture 4">
            <a:extLst>
              <a:ext uri="{FF2B5EF4-FFF2-40B4-BE49-F238E27FC236}">
                <a16:creationId xmlns:a16="http://schemas.microsoft.com/office/drawing/2014/main" id="{DDD87260-ADEB-78E5-AD2C-95A125B607B4}"/>
              </a:ext>
            </a:extLst>
          </p:cNvPr>
          <p:cNvPicPr>
            <a:picLocks noChangeAspect="1"/>
          </p:cNvPicPr>
          <p:nvPr/>
        </p:nvPicPr>
        <p:blipFill>
          <a:blip r:embed="rId2"/>
          <a:stretch>
            <a:fillRect/>
          </a:stretch>
        </p:blipFill>
        <p:spPr>
          <a:xfrm>
            <a:off x="1571329" y="3134316"/>
            <a:ext cx="9395851" cy="873788"/>
          </a:xfrm>
          <a:prstGeom prst="rect">
            <a:avLst/>
          </a:prstGeom>
        </p:spPr>
      </p:pic>
    </p:spTree>
    <p:extLst>
      <p:ext uri="{BB962C8B-B14F-4D97-AF65-F5344CB8AC3E}">
        <p14:creationId xmlns:p14="http://schemas.microsoft.com/office/powerpoint/2010/main" val="429311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C7CB-E9CE-98E8-029B-088D2C6DEC2D}"/>
              </a:ext>
            </a:extLst>
          </p:cNvPr>
          <p:cNvSpPr>
            <a:spLocks noGrp="1"/>
          </p:cNvSpPr>
          <p:nvPr>
            <p:ph type="title"/>
          </p:nvPr>
        </p:nvSpPr>
        <p:spPr/>
        <p:txBody>
          <a:bodyPr/>
          <a:lstStyle/>
          <a:p>
            <a:r>
              <a:rPr lang="fr-FR"/>
              <a:t>Selecteur de base CSS</a:t>
            </a:r>
          </a:p>
        </p:txBody>
      </p:sp>
      <p:sp>
        <p:nvSpPr>
          <p:cNvPr id="3" name="Content Placeholder 2">
            <a:extLst>
              <a:ext uri="{FF2B5EF4-FFF2-40B4-BE49-F238E27FC236}">
                <a16:creationId xmlns:a16="http://schemas.microsoft.com/office/drawing/2014/main" id="{AD44BC3D-B702-E112-6967-91B0F44ED4AC}"/>
              </a:ext>
            </a:extLst>
          </p:cNvPr>
          <p:cNvSpPr>
            <a:spLocks noGrp="1"/>
          </p:cNvSpPr>
          <p:nvPr>
            <p:ph idx="1"/>
          </p:nvPr>
        </p:nvSpPr>
        <p:spPr/>
        <p:txBody>
          <a:bodyPr/>
          <a:lstStyle/>
          <a:p>
            <a:pPr marL="0" indent="0" algn="l" fontAlgn="base">
              <a:buNone/>
            </a:pPr>
            <a:r>
              <a:rPr lang="fr-FR" sz="2000" b="1" dirty="0">
                <a:solidFill>
                  <a:srgbClr val="222222"/>
                </a:solidFill>
                <a:latin typeface="+mj-lt"/>
              </a:rPr>
              <a:t>Format d'une feuille de style</a:t>
            </a:r>
          </a:p>
          <a:p>
            <a:pPr algn="l" fontAlgn="base"/>
            <a:r>
              <a:rPr lang="fr-FR" sz="2000" dirty="0">
                <a:solidFill>
                  <a:srgbClr val="222222"/>
                </a:solidFill>
                <a:latin typeface="+mj-lt"/>
              </a:rPr>
              <a:t>Le code CSS est basé sur la programmation de feuille de style. Une feuille de style a le format suivant </a:t>
            </a:r>
          </a:p>
          <a:p>
            <a:pPr algn="l" fontAlgn="base"/>
            <a:endParaRPr lang="fr-FR" sz="2000" dirty="0">
              <a:solidFill>
                <a:srgbClr val="222222"/>
              </a:solidFill>
              <a:latin typeface="+mj-lt"/>
            </a:endParaRPr>
          </a:p>
          <a:p>
            <a:pPr algn="l" fontAlgn="base"/>
            <a:endParaRPr lang="fr-FR" sz="2000" dirty="0">
              <a:solidFill>
                <a:srgbClr val="222222"/>
              </a:solidFill>
              <a:latin typeface="+mj-lt"/>
            </a:endParaRPr>
          </a:p>
          <a:p>
            <a:pPr algn="l" fontAlgn="base"/>
            <a:endParaRPr lang="fr-FR" sz="2000" dirty="0">
              <a:solidFill>
                <a:srgbClr val="222222"/>
              </a:solidFill>
              <a:latin typeface="+mj-lt"/>
            </a:endParaRPr>
          </a:p>
          <a:p>
            <a:pPr algn="l" fontAlgn="base"/>
            <a:r>
              <a:rPr lang="fr-FR" sz="2000" dirty="0">
                <a:solidFill>
                  <a:srgbClr val="222222"/>
                </a:solidFill>
                <a:latin typeface="+mj-lt"/>
              </a:rPr>
              <a:t>Les propriétés et leurs valeurs  sont les règles qui définissent le style d'un élément. Par exemple, vous pouvez spécifier la couleur du texte d'un élément avec la propriété </a:t>
            </a:r>
            <a:r>
              <a:rPr lang="fr-FR" sz="2000" b="1" dirty="0" err="1">
                <a:solidFill>
                  <a:srgbClr val="222222"/>
                </a:solidFill>
                <a:latin typeface="+mj-lt"/>
              </a:rPr>
              <a:t>color</a:t>
            </a:r>
            <a:r>
              <a:rPr lang="fr-FR" sz="2000" dirty="0">
                <a:solidFill>
                  <a:srgbClr val="222222"/>
                </a:solidFill>
                <a:latin typeface="+mj-lt"/>
              </a:rPr>
              <a:t> et lui donner une valeur comme </a:t>
            </a:r>
            <a:r>
              <a:rPr lang="fr-FR" sz="2000" b="1" dirty="0" err="1">
                <a:solidFill>
                  <a:srgbClr val="222222"/>
                </a:solidFill>
                <a:latin typeface="+mj-lt"/>
              </a:rPr>
              <a:t>red</a:t>
            </a:r>
            <a:r>
              <a:rPr lang="fr-FR" sz="2000" dirty="0">
                <a:solidFill>
                  <a:srgbClr val="222222"/>
                </a:solidFill>
                <a:latin typeface="+mj-lt"/>
              </a:rPr>
              <a:t>. Cela donne la règle </a:t>
            </a:r>
            <a:r>
              <a:rPr lang="fr-FR" sz="2000" b="1" dirty="0" err="1">
                <a:solidFill>
                  <a:srgbClr val="222222"/>
                </a:solidFill>
                <a:latin typeface="+mj-lt"/>
              </a:rPr>
              <a:t>color</a:t>
            </a:r>
            <a:r>
              <a:rPr lang="fr-FR" sz="2000" b="1" dirty="0">
                <a:solidFill>
                  <a:srgbClr val="222222"/>
                </a:solidFill>
                <a:latin typeface="+mj-lt"/>
              </a:rPr>
              <a:t>: </a:t>
            </a:r>
            <a:r>
              <a:rPr lang="fr-FR" sz="2000" b="1" dirty="0" err="1">
                <a:solidFill>
                  <a:srgbClr val="222222"/>
                </a:solidFill>
                <a:latin typeface="+mj-lt"/>
              </a:rPr>
              <a:t>red</a:t>
            </a:r>
            <a:r>
              <a:rPr lang="fr-FR" sz="2000" dirty="0">
                <a:solidFill>
                  <a:srgbClr val="222222"/>
                </a:solidFill>
                <a:latin typeface="+mj-lt"/>
              </a:rPr>
              <a:t>.</a:t>
            </a:r>
          </a:p>
          <a:p>
            <a:r>
              <a:rPr lang="fr-FR" sz="2000" dirty="0">
                <a:solidFill>
                  <a:srgbClr val="222222"/>
                </a:solidFill>
                <a:latin typeface="+mj-lt"/>
              </a:rPr>
              <a:t>En CSS, pour sélectionner un certain élément et lui appliquer un style, nous utilisons les sélecteurs CSS.</a:t>
            </a:r>
          </a:p>
        </p:txBody>
      </p:sp>
      <p:pic>
        <p:nvPicPr>
          <p:cNvPr id="5" name="Picture 4">
            <a:extLst>
              <a:ext uri="{FF2B5EF4-FFF2-40B4-BE49-F238E27FC236}">
                <a16:creationId xmlns:a16="http://schemas.microsoft.com/office/drawing/2014/main" id="{A2D25397-9089-C282-CB59-2EE589E695D8}"/>
              </a:ext>
            </a:extLst>
          </p:cNvPr>
          <p:cNvPicPr>
            <a:picLocks noChangeAspect="1"/>
          </p:cNvPicPr>
          <p:nvPr/>
        </p:nvPicPr>
        <p:blipFill>
          <a:blip r:embed="rId3"/>
          <a:stretch>
            <a:fillRect/>
          </a:stretch>
        </p:blipFill>
        <p:spPr>
          <a:xfrm>
            <a:off x="4821341" y="2644768"/>
            <a:ext cx="2549318" cy="1334597"/>
          </a:xfrm>
          <a:prstGeom prst="rect">
            <a:avLst/>
          </a:prstGeom>
        </p:spPr>
      </p:pic>
    </p:spTree>
    <p:extLst>
      <p:ext uri="{BB962C8B-B14F-4D97-AF65-F5344CB8AC3E}">
        <p14:creationId xmlns:p14="http://schemas.microsoft.com/office/powerpoint/2010/main" val="2378955995"/>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EBB3-1317-942B-1C9A-8B134DAC1B39}"/>
              </a:ext>
            </a:extLst>
          </p:cNvPr>
          <p:cNvSpPr>
            <a:spLocks noGrp="1"/>
          </p:cNvSpPr>
          <p:nvPr>
            <p:ph type="title"/>
          </p:nvPr>
        </p:nvSpPr>
        <p:spPr/>
        <p:txBody>
          <a:bodyPr/>
          <a:lstStyle/>
          <a:p>
            <a:r>
              <a:rPr lang="fr-FR" dirty="0" err="1"/>
              <a:t>Flexbox</a:t>
            </a:r>
            <a:endParaRPr lang="fr-FR" dirty="0"/>
          </a:p>
        </p:txBody>
      </p:sp>
      <p:sp>
        <p:nvSpPr>
          <p:cNvPr id="3" name="Content Placeholder 2">
            <a:extLst>
              <a:ext uri="{FF2B5EF4-FFF2-40B4-BE49-F238E27FC236}">
                <a16:creationId xmlns:a16="http://schemas.microsoft.com/office/drawing/2014/main" id="{C8C92C5F-E969-02B9-2713-42AA2C77CD39}"/>
              </a:ext>
            </a:extLst>
          </p:cNvPr>
          <p:cNvSpPr>
            <a:spLocks noGrp="1"/>
          </p:cNvSpPr>
          <p:nvPr>
            <p:ph idx="1"/>
          </p:nvPr>
        </p:nvSpPr>
        <p:spPr/>
        <p:txBody>
          <a:bodyPr>
            <a:normAutofit fontScale="70000" lnSpcReduction="20000"/>
          </a:bodyPr>
          <a:lstStyle/>
          <a:p>
            <a:pPr marL="0" indent="0">
              <a:buNone/>
            </a:pPr>
            <a:r>
              <a:rPr lang="fr-FR" b="1" dirty="0">
                <a:latin typeface="+mj-lt"/>
              </a:rPr>
              <a:t>Espacements</a:t>
            </a:r>
          </a:p>
          <a:p>
            <a:r>
              <a:rPr lang="fr-FR" dirty="0">
                <a:latin typeface="+mj-lt"/>
              </a:rPr>
              <a:t>Si vous désirez placer des espacement entre les éléments dans le conteneur </a:t>
            </a:r>
            <a:r>
              <a:rPr lang="fr-FR" dirty="0" err="1">
                <a:latin typeface="+mj-lt"/>
              </a:rPr>
              <a:t>Flexbox</a:t>
            </a:r>
            <a:r>
              <a:rPr lang="fr-FR" dirty="0">
                <a:latin typeface="+mj-lt"/>
              </a:rPr>
              <a:t>, il est possible de faire </a:t>
            </a:r>
            <a:r>
              <a:rPr lang="fr-FR">
                <a:latin typeface="+mj-lt"/>
              </a:rPr>
              <a:t>plusieurs affichages intéressants </a:t>
            </a:r>
            <a:r>
              <a:rPr lang="fr-FR" dirty="0">
                <a:latin typeface="+mj-lt"/>
              </a:rPr>
              <a:t>avec la propriété </a:t>
            </a:r>
            <a:r>
              <a:rPr lang="fr-FR" b="1" dirty="0" err="1">
                <a:solidFill>
                  <a:srgbClr val="FF0000"/>
                </a:solidFill>
                <a:latin typeface="+mj-lt"/>
              </a:rPr>
              <a:t>justify</a:t>
            </a:r>
            <a:r>
              <a:rPr lang="fr-FR" b="1" dirty="0">
                <a:solidFill>
                  <a:srgbClr val="FF0000"/>
                </a:solidFill>
                <a:latin typeface="+mj-lt"/>
              </a:rPr>
              <a:t>‑content</a:t>
            </a:r>
            <a:r>
              <a:rPr lang="fr-FR" dirty="0">
                <a:latin typeface="+mj-lt"/>
              </a:rPr>
              <a:t>. Cette propriété CSS s'utilise sur le conteneur et contient de nombreuses valeurs très utiles dépendant de ce que l'on veut faire.</a:t>
            </a:r>
          </a:p>
          <a:p>
            <a:pPr marL="0" indent="0" algn="ctr">
              <a:buNone/>
            </a:pPr>
            <a:r>
              <a:rPr lang="fr-FR" b="1" dirty="0">
                <a:solidFill>
                  <a:srgbClr val="FF0000"/>
                </a:solidFill>
                <a:latin typeface="+mj-lt"/>
              </a:rPr>
              <a:t>(DEMO)</a:t>
            </a:r>
          </a:p>
          <a:p>
            <a:pPr marL="0" indent="0" fontAlgn="base">
              <a:buNone/>
            </a:pPr>
            <a:r>
              <a:rPr lang="fr-FR" b="1" i="0" dirty="0">
                <a:solidFill>
                  <a:srgbClr val="222222"/>
                </a:solidFill>
                <a:effectLst/>
                <a:latin typeface="+mj-lt"/>
              </a:rPr>
              <a:t>Alignement sur l'axe</a:t>
            </a:r>
          </a:p>
          <a:p>
            <a:pPr algn="l" fontAlgn="base"/>
            <a:r>
              <a:rPr lang="fr-FR" b="0" i="0" dirty="0">
                <a:solidFill>
                  <a:srgbClr val="222222"/>
                </a:solidFill>
                <a:effectLst/>
                <a:latin typeface="+mj-lt"/>
              </a:rPr>
              <a:t>Si les éléments dans le conteneur </a:t>
            </a:r>
            <a:r>
              <a:rPr lang="fr-FR" b="0" i="0" dirty="0" err="1">
                <a:solidFill>
                  <a:srgbClr val="222222"/>
                </a:solidFill>
                <a:effectLst/>
                <a:latin typeface="+mj-lt"/>
              </a:rPr>
              <a:t>Flexbox</a:t>
            </a:r>
            <a:r>
              <a:rPr lang="fr-FR" b="0" i="0" dirty="0">
                <a:solidFill>
                  <a:srgbClr val="222222"/>
                </a:solidFill>
                <a:effectLst/>
                <a:latin typeface="+mj-lt"/>
              </a:rPr>
              <a:t> n'ont pas tous la même taille verticalement (dans le cas d'en </a:t>
            </a:r>
            <a:r>
              <a:rPr lang="fr-FR" b="0" i="0" dirty="0" err="1">
                <a:solidFill>
                  <a:srgbClr val="222222"/>
                </a:solidFill>
                <a:effectLst/>
                <a:latin typeface="+mj-lt"/>
              </a:rPr>
              <a:t>Flexbox</a:t>
            </a:r>
            <a:r>
              <a:rPr lang="fr-FR" b="0" i="0" dirty="0">
                <a:solidFill>
                  <a:srgbClr val="222222"/>
                </a:solidFill>
                <a:effectLst/>
                <a:latin typeface="+mj-lt"/>
              </a:rPr>
              <a:t> en rangée), par défaut, ceux-ci seront forcés à prendre toute la hauteur du conteneur. Nous pouvons toutefois changer ce comportement de base avec la propriété </a:t>
            </a:r>
            <a:r>
              <a:rPr lang="fr-FR" b="1" i="0" dirty="0" err="1">
                <a:solidFill>
                  <a:srgbClr val="FF0000"/>
                </a:solidFill>
                <a:effectLst/>
                <a:latin typeface="+mj-lt"/>
              </a:rPr>
              <a:t>align</a:t>
            </a:r>
            <a:r>
              <a:rPr lang="fr-FR" b="1" i="0" dirty="0">
                <a:solidFill>
                  <a:srgbClr val="FF0000"/>
                </a:solidFill>
                <a:effectLst/>
                <a:latin typeface="+mj-lt"/>
              </a:rPr>
              <a:t>‑items</a:t>
            </a:r>
            <a:r>
              <a:rPr lang="fr-FR" b="0" i="0" dirty="0">
                <a:solidFill>
                  <a:srgbClr val="222222"/>
                </a:solidFill>
                <a:effectLst/>
                <a:latin typeface="+mj-lt"/>
              </a:rPr>
              <a:t>.</a:t>
            </a:r>
          </a:p>
          <a:p>
            <a:pPr marL="0" indent="0" algn="ctr">
              <a:buNone/>
            </a:pPr>
            <a:r>
              <a:rPr lang="fr-FR" b="1" dirty="0">
                <a:solidFill>
                  <a:srgbClr val="FF0000"/>
                </a:solidFill>
                <a:latin typeface="+mj-lt"/>
              </a:rPr>
              <a:t>(DEMO)</a:t>
            </a:r>
          </a:p>
          <a:p>
            <a:r>
              <a:rPr lang="fr-FR" dirty="0">
                <a:latin typeface="+mj-lt"/>
              </a:rPr>
              <a:t>Pour plus de détails sur l’utilisation des </a:t>
            </a:r>
            <a:r>
              <a:rPr lang="fr-FR" dirty="0" err="1">
                <a:latin typeface="+mj-lt"/>
              </a:rPr>
              <a:t>flexbox</a:t>
            </a:r>
            <a:r>
              <a:rPr lang="fr-FR" dirty="0">
                <a:latin typeface="+mj-lt"/>
              </a:rPr>
              <a:t>, consultez les liens suivants </a:t>
            </a:r>
          </a:p>
          <a:p>
            <a:pPr lvl="1"/>
            <a:r>
              <a:rPr lang="fr-FR" dirty="0">
                <a:latin typeface="+mj-lt"/>
                <a:hlinkClick r:id="rId2"/>
              </a:rPr>
              <a:t>CSS TRICKS</a:t>
            </a:r>
            <a:endParaRPr lang="fr-FR" dirty="0">
              <a:latin typeface="+mj-lt"/>
            </a:endParaRPr>
          </a:p>
          <a:p>
            <a:pPr lvl="1"/>
            <a:r>
              <a:rPr lang="fr-FR" dirty="0">
                <a:latin typeface="+mj-lt"/>
                <a:hlinkClick r:id="rId3"/>
              </a:rPr>
              <a:t>MDN</a:t>
            </a:r>
            <a:endParaRPr lang="fr-FR" dirty="0">
              <a:latin typeface="+mj-lt"/>
            </a:endParaRPr>
          </a:p>
        </p:txBody>
      </p:sp>
    </p:spTree>
    <p:extLst>
      <p:ext uri="{BB962C8B-B14F-4D97-AF65-F5344CB8AC3E}">
        <p14:creationId xmlns:p14="http://schemas.microsoft.com/office/powerpoint/2010/main" val="3843252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EBB3-1317-942B-1C9A-8B134DAC1B39}"/>
              </a:ext>
            </a:extLst>
          </p:cNvPr>
          <p:cNvSpPr>
            <a:spLocks noGrp="1"/>
          </p:cNvSpPr>
          <p:nvPr>
            <p:ph type="title"/>
          </p:nvPr>
        </p:nvSpPr>
        <p:spPr/>
        <p:txBody>
          <a:bodyPr/>
          <a:lstStyle/>
          <a:p>
            <a:r>
              <a:rPr lang="fr-FR" dirty="0"/>
              <a:t>Exemples avec </a:t>
            </a:r>
            <a:r>
              <a:rPr lang="fr-FR" dirty="0" err="1"/>
              <a:t>flexbox</a:t>
            </a:r>
            <a:endParaRPr lang="fr-FR" dirty="0"/>
          </a:p>
        </p:txBody>
      </p:sp>
      <p:sp>
        <p:nvSpPr>
          <p:cNvPr id="3" name="Content Placeholder 2">
            <a:extLst>
              <a:ext uri="{FF2B5EF4-FFF2-40B4-BE49-F238E27FC236}">
                <a16:creationId xmlns:a16="http://schemas.microsoft.com/office/drawing/2014/main" id="{C8C92C5F-E969-02B9-2713-42AA2C77CD39}"/>
              </a:ext>
            </a:extLst>
          </p:cNvPr>
          <p:cNvSpPr>
            <a:spLocks noGrp="1"/>
          </p:cNvSpPr>
          <p:nvPr>
            <p:ph idx="1"/>
          </p:nvPr>
        </p:nvSpPr>
        <p:spPr/>
        <p:txBody>
          <a:bodyPr>
            <a:normAutofit/>
          </a:bodyPr>
          <a:lstStyle/>
          <a:p>
            <a:r>
              <a:rPr lang="fr-FR" dirty="0">
                <a:latin typeface="+mj-lt"/>
              </a:rPr>
              <a:t>Centrer un élément horizontalement et verticalement</a:t>
            </a:r>
          </a:p>
          <a:p>
            <a:pPr marL="0" indent="0" algn="ctr">
              <a:buNone/>
            </a:pPr>
            <a:r>
              <a:rPr lang="fr-FR" b="1" dirty="0">
                <a:solidFill>
                  <a:srgbClr val="FF0000"/>
                </a:solidFill>
                <a:latin typeface="+mj-lt"/>
              </a:rPr>
              <a:t>(DEMO)</a:t>
            </a:r>
            <a:endParaRPr lang="fr-FR" b="1" dirty="0">
              <a:latin typeface="+mj-lt"/>
            </a:endParaRPr>
          </a:p>
          <a:p>
            <a:r>
              <a:rPr lang="fr-FR" dirty="0">
                <a:latin typeface="+mj-lt"/>
              </a:rPr>
              <a:t>Forcer un &lt;</a:t>
            </a:r>
            <a:r>
              <a:rPr lang="fr-FR" dirty="0" err="1">
                <a:latin typeface="+mj-lt"/>
              </a:rPr>
              <a:t>footer</a:t>
            </a:r>
            <a:r>
              <a:rPr lang="fr-FR" dirty="0">
                <a:latin typeface="+mj-lt"/>
              </a:rPr>
              <a:t>&gt; en bas de la page</a:t>
            </a:r>
          </a:p>
          <a:p>
            <a:pPr marL="0" indent="0" algn="ctr">
              <a:buNone/>
            </a:pPr>
            <a:r>
              <a:rPr lang="fr-FR" b="1" dirty="0">
                <a:solidFill>
                  <a:srgbClr val="FF0000"/>
                </a:solidFill>
                <a:latin typeface="+mj-lt"/>
              </a:rPr>
              <a:t>(DEMO)</a:t>
            </a:r>
          </a:p>
          <a:p>
            <a:r>
              <a:rPr lang="fr-FR" dirty="0">
                <a:latin typeface="+mj-lt"/>
              </a:rPr>
              <a:t>Répartir les éléments par poids</a:t>
            </a:r>
          </a:p>
          <a:p>
            <a:pPr marL="0" indent="0">
              <a:buNone/>
            </a:pPr>
            <a:endParaRPr lang="fr-FR" b="1" dirty="0">
              <a:latin typeface="+mj-lt"/>
            </a:endParaRPr>
          </a:p>
          <a:p>
            <a:pPr marL="0" indent="0">
              <a:buNone/>
            </a:pPr>
            <a:endParaRPr lang="fr-FR" dirty="0">
              <a:latin typeface="+mj-lt"/>
            </a:endParaRPr>
          </a:p>
        </p:txBody>
      </p:sp>
    </p:spTree>
    <p:extLst>
      <p:ext uri="{BB962C8B-B14F-4D97-AF65-F5344CB8AC3E}">
        <p14:creationId xmlns:p14="http://schemas.microsoft.com/office/powerpoint/2010/main" val="1496597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EC76-FA92-E0E7-D68E-727C7932C8DC}"/>
              </a:ext>
            </a:extLst>
          </p:cNvPr>
          <p:cNvSpPr>
            <a:spLocks noGrp="1"/>
          </p:cNvSpPr>
          <p:nvPr>
            <p:ph type="title"/>
          </p:nvPr>
        </p:nvSpPr>
        <p:spPr/>
        <p:txBody>
          <a:bodyPr/>
          <a:lstStyle/>
          <a:p>
            <a:r>
              <a:rPr lang="fr-FR" dirty="0"/>
              <a:t>Transition</a:t>
            </a:r>
          </a:p>
        </p:txBody>
      </p:sp>
      <p:sp>
        <p:nvSpPr>
          <p:cNvPr id="3" name="Content Placeholder 2">
            <a:extLst>
              <a:ext uri="{FF2B5EF4-FFF2-40B4-BE49-F238E27FC236}">
                <a16:creationId xmlns:a16="http://schemas.microsoft.com/office/drawing/2014/main" id="{F6DE2F64-418A-49A2-6D76-60090F64D8B8}"/>
              </a:ext>
            </a:extLst>
          </p:cNvPr>
          <p:cNvSpPr>
            <a:spLocks noGrp="1"/>
          </p:cNvSpPr>
          <p:nvPr>
            <p:ph idx="1"/>
          </p:nvPr>
        </p:nvSpPr>
        <p:spPr/>
        <p:txBody>
          <a:bodyPr>
            <a:normAutofit fontScale="70000" lnSpcReduction="20000"/>
          </a:bodyPr>
          <a:lstStyle/>
          <a:p>
            <a:r>
              <a:rPr lang="fr-FR" dirty="0">
                <a:latin typeface="+mj-lt"/>
              </a:rPr>
              <a:t>Les transitions sont un moyen simple d'animer les éléments de nos pages Web lorsque nous activons des règles CSS. Les transitions nous permettent essentiellement d'animer n'importe quelle propriété CSS lorsque sa valeur change</a:t>
            </a:r>
          </a:p>
          <a:p>
            <a:r>
              <a:rPr lang="fr-FR" dirty="0">
                <a:latin typeface="+mj-lt"/>
              </a:rPr>
              <a:t>La syntaxe de base d'une transition est la suivante:</a:t>
            </a:r>
          </a:p>
          <a:p>
            <a:pPr marL="0" indent="0" algn="ctr">
              <a:buNone/>
            </a:pPr>
            <a:r>
              <a:rPr lang="fr-FR" sz="2300" b="1" i="0" dirty="0" err="1">
                <a:solidFill>
                  <a:srgbClr val="007700"/>
                </a:solidFill>
                <a:effectLst/>
                <a:latin typeface="Courier New" panose="02070309020205020404" pitchFamily="49" charset="0"/>
              </a:rPr>
              <a:t>selecteur</a:t>
            </a:r>
            <a:r>
              <a:rPr lang="fr-FR" sz="2300" b="1" i="0" dirty="0">
                <a:solidFill>
                  <a:srgbClr val="000000"/>
                </a:solidFill>
                <a:effectLst/>
                <a:latin typeface="Courier New" panose="02070309020205020404" pitchFamily="49" charset="0"/>
              </a:rPr>
              <a:t> { </a:t>
            </a:r>
            <a:r>
              <a:rPr lang="fr-FR" sz="2300" b="1" i="0" dirty="0">
                <a:solidFill>
                  <a:srgbClr val="007700"/>
                </a:solidFill>
                <a:effectLst/>
                <a:latin typeface="Courier New" panose="02070309020205020404" pitchFamily="49" charset="0"/>
              </a:rPr>
              <a:t>transition</a:t>
            </a:r>
            <a:r>
              <a:rPr lang="fr-FR" sz="2300" b="1" i="0" dirty="0">
                <a:solidFill>
                  <a:srgbClr val="000000"/>
                </a:solidFill>
                <a:effectLst/>
                <a:latin typeface="Courier New" panose="02070309020205020404" pitchFamily="49" charset="0"/>
              </a:rPr>
              <a:t>: [propriété] [durée] [fonction-de-timing] [délais] }</a:t>
            </a:r>
            <a:endParaRPr lang="fr-FR" sz="2300" b="1" dirty="0">
              <a:latin typeface="+mj-lt"/>
            </a:endParaRPr>
          </a:p>
          <a:p>
            <a:r>
              <a:rPr lang="fr-FR" b="1" dirty="0">
                <a:latin typeface="+mj-lt"/>
              </a:rPr>
              <a:t>[propriété] </a:t>
            </a:r>
            <a:r>
              <a:rPr lang="fr-FR" dirty="0">
                <a:latin typeface="+mj-lt"/>
              </a:rPr>
              <a:t>Indique sur quelle propriété vous voulez appliquer la transition. </a:t>
            </a:r>
          </a:p>
          <a:p>
            <a:r>
              <a:rPr lang="fr-FR" b="1" dirty="0">
                <a:latin typeface="+mj-lt"/>
              </a:rPr>
              <a:t>[durée] </a:t>
            </a:r>
            <a:r>
              <a:rPr lang="fr-FR" dirty="0">
                <a:latin typeface="+mj-lt"/>
              </a:rPr>
              <a:t>Indique la durée totale de la transition en secondes (s) ou en millisecondes (ms). </a:t>
            </a:r>
          </a:p>
          <a:p>
            <a:r>
              <a:rPr lang="fr-FR" b="1" dirty="0">
                <a:latin typeface="+mj-lt"/>
              </a:rPr>
              <a:t>[fonction‑de‑timing] </a:t>
            </a:r>
            <a:r>
              <a:rPr lang="fr-FR" dirty="0">
                <a:latin typeface="+mj-lt"/>
              </a:rPr>
              <a:t>Fonction indiquant à quelle vitesse exécuter notre animation en fonction du temps.</a:t>
            </a:r>
          </a:p>
          <a:p>
            <a:r>
              <a:rPr lang="fr-FR" b="1" dirty="0">
                <a:latin typeface="+mj-lt"/>
              </a:rPr>
              <a:t>[délais] </a:t>
            </a:r>
            <a:r>
              <a:rPr lang="fr-FR" dirty="0">
                <a:latin typeface="+mj-lt"/>
              </a:rPr>
              <a:t>C'est le délais avant que la transition démarre. en secondes (s) ou en millisecondes (ms).</a:t>
            </a:r>
          </a:p>
          <a:p>
            <a:r>
              <a:rPr lang="fr-FR" dirty="0">
                <a:latin typeface="+mj-lt"/>
              </a:rPr>
              <a:t>Bien que les transitions sont très pratiques, elles ont tout de même quelques limites. Une des plus connue est que les transitions ne fonctionnent pas avec la propriété display.</a:t>
            </a:r>
          </a:p>
          <a:p>
            <a:pPr marL="0" indent="0" algn="ctr">
              <a:buNone/>
            </a:pPr>
            <a:r>
              <a:rPr lang="fr-FR" b="1" dirty="0">
                <a:solidFill>
                  <a:srgbClr val="FF0000"/>
                </a:solidFill>
                <a:latin typeface="+mj-lt"/>
              </a:rPr>
              <a:t>(DEMO)</a:t>
            </a:r>
          </a:p>
        </p:txBody>
      </p:sp>
    </p:spTree>
    <p:extLst>
      <p:ext uri="{BB962C8B-B14F-4D97-AF65-F5344CB8AC3E}">
        <p14:creationId xmlns:p14="http://schemas.microsoft.com/office/powerpoint/2010/main" val="3793069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C08-F023-3AD4-1F89-FCE83B4D5628}"/>
              </a:ext>
            </a:extLst>
          </p:cNvPr>
          <p:cNvSpPr>
            <a:spLocks noGrp="1"/>
          </p:cNvSpPr>
          <p:nvPr>
            <p:ph type="title"/>
          </p:nvPr>
        </p:nvSpPr>
        <p:spPr/>
        <p:txBody>
          <a:bodyPr/>
          <a:lstStyle/>
          <a:p>
            <a:r>
              <a:rPr lang="fr-FR" dirty="0"/>
              <a:t>Transformation</a:t>
            </a:r>
          </a:p>
        </p:txBody>
      </p:sp>
      <p:sp>
        <p:nvSpPr>
          <p:cNvPr id="3" name="Content Placeholder 2">
            <a:extLst>
              <a:ext uri="{FF2B5EF4-FFF2-40B4-BE49-F238E27FC236}">
                <a16:creationId xmlns:a16="http://schemas.microsoft.com/office/drawing/2014/main" id="{058EBB9B-A179-EF80-A7E6-EA780646A7AA}"/>
              </a:ext>
            </a:extLst>
          </p:cNvPr>
          <p:cNvSpPr>
            <a:spLocks noGrp="1"/>
          </p:cNvSpPr>
          <p:nvPr>
            <p:ph idx="1"/>
          </p:nvPr>
        </p:nvSpPr>
        <p:spPr/>
        <p:txBody>
          <a:bodyPr>
            <a:normAutofit fontScale="70000" lnSpcReduction="20000"/>
          </a:bodyPr>
          <a:lstStyle/>
          <a:p>
            <a:r>
              <a:rPr lang="fr-FR" dirty="0">
                <a:latin typeface="+mj-lt"/>
              </a:rPr>
              <a:t>Les transformations sont un moyen de changer la forme et la position des éléments HTML sans modifier le flux normal de la page Web. Elles sont utiles, surtout si utilisé conjointement avec les transitions ou les animations pour déplacer ou modifier des éléments de façon agréable à l'écran.</a:t>
            </a:r>
          </a:p>
          <a:p>
            <a:r>
              <a:rPr lang="fr-FR" dirty="0">
                <a:latin typeface="+mj-lt"/>
              </a:rPr>
              <a:t>La syntaxe de base d'une transformation est la suivante:</a:t>
            </a:r>
          </a:p>
          <a:p>
            <a:pPr marL="0" indent="0" algn="ctr">
              <a:buNone/>
            </a:pPr>
            <a:r>
              <a:rPr lang="fr-FR" sz="2400" b="0" i="0" dirty="0" err="1">
                <a:solidFill>
                  <a:srgbClr val="007700"/>
                </a:solidFill>
                <a:effectLst/>
                <a:latin typeface="Courier New" panose="02070309020205020404" pitchFamily="49" charset="0"/>
              </a:rPr>
              <a:t>selecteur</a:t>
            </a:r>
            <a:r>
              <a:rPr lang="fr-FR" sz="2400" b="0" i="0" dirty="0">
                <a:solidFill>
                  <a:srgbClr val="000000"/>
                </a:solidFill>
                <a:effectLst/>
                <a:latin typeface="Courier New" panose="02070309020205020404" pitchFamily="49" charset="0"/>
              </a:rPr>
              <a:t> { </a:t>
            </a:r>
            <a:r>
              <a:rPr lang="fr-FR" sz="2400" b="0" i="0" dirty="0" err="1">
                <a:solidFill>
                  <a:srgbClr val="007700"/>
                </a:solidFill>
                <a:effectLst/>
                <a:latin typeface="Courier New" panose="02070309020205020404" pitchFamily="49" charset="0"/>
              </a:rPr>
              <a:t>transform</a:t>
            </a:r>
            <a:r>
              <a:rPr lang="fr-FR" sz="2400" b="0" i="0" dirty="0">
                <a:solidFill>
                  <a:srgbClr val="000000"/>
                </a:solidFill>
                <a:effectLst/>
                <a:latin typeface="Courier New" panose="02070309020205020404" pitchFamily="49" charset="0"/>
              </a:rPr>
              <a:t>: [fonction-transformation] }</a:t>
            </a:r>
            <a:endParaRPr lang="fr-FR" sz="2400" dirty="0"/>
          </a:p>
          <a:p>
            <a:pPr lvl="1"/>
            <a:r>
              <a:rPr lang="fr-FR" sz="2500" b="1" dirty="0">
                <a:latin typeface="+mj-lt"/>
              </a:rPr>
              <a:t>none</a:t>
            </a:r>
            <a:r>
              <a:rPr lang="fr-FR" sz="2500" dirty="0">
                <a:latin typeface="+mj-lt"/>
              </a:rPr>
              <a:t> Spécifie aucune transformation. Pratique lorsque vous voulez retirer des transformations déjà mise sur des éléments.</a:t>
            </a:r>
          </a:p>
          <a:p>
            <a:pPr lvl="1"/>
            <a:r>
              <a:rPr lang="fr-FR" sz="2500" b="1" dirty="0">
                <a:latin typeface="+mj-lt"/>
              </a:rPr>
              <a:t>translate(x, y) </a:t>
            </a:r>
            <a:r>
              <a:rPr lang="fr-FR" sz="2500" dirty="0">
                <a:latin typeface="+mj-lt"/>
              </a:rPr>
              <a:t>Indique une translation en X et Y. Les unités de mesure accepté pour cette transformation sont les même que les unités de distance habituelle, comme le px, </a:t>
            </a:r>
            <a:r>
              <a:rPr lang="fr-FR" sz="2500" dirty="0" err="1">
                <a:latin typeface="+mj-lt"/>
              </a:rPr>
              <a:t>em</a:t>
            </a:r>
            <a:r>
              <a:rPr lang="fr-FR" sz="2500" dirty="0">
                <a:latin typeface="+mj-lt"/>
              </a:rPr>
              <a:t> ou autre.</a:t>
            </a:r>
          </a:p>
          <a:p>
            <a:pPr lvl="1"/>
            <a:r>
              <a:rPr lang="fr-FR" sz="2500" b="1" dirty="0" err="1">
                <a:latin typeface="+mj-lt"/>
              </a:rPr>
              <a:t>scale</a:t>
            </a:r>
            <a:r>
              <a:rPr lang="fr-FR" sz="2500" b="1" dirty="0">
                <a:latin typeface="+mj-lt"/>
              </a:rPr>
              <a:t>(x, y) </a:t>
            </a:r>
            <a:r>
              <a:rPr lang="fr-FR" sz="2500" dirty="0">
                <a:latin typeface="+mj-lt"/>
              </a:rPr>
              <a:t>Indique une homothétie (agrandissement ou rapetissement) en X et/ou Y. Il n'y a pas d'unité de mesure pour cette fonction</a:t>
            </a:r>
          </a:p>
          <a:p>
            <a:pPr lvl="1"/>
            <a:r>
              <a:rPr lang="fr-FR" sz="2500" b="1" dirty="0" err="1">
                <a:latin typeface="+mj-lt"/>
              </a:rPr>
              <a:t>rotate</a:t>
            </a:r>
            <a:r>
              <a:rPr lang="fr-FR" sz="2500" b="1" dirty="0">
                <a:latin typeface="+mj-lt"/>
              </a:rPr>
              <a:t>(angle) </a:t>
            </a:r>
            <a:r>
              <a:rPr lang="fr-FR" sz="2500" dirty="0">
                <a:latin typeface="+mj-lt"/>
              </a:rPr>
              <a:t>Indique une rotation de l'élément d'un certain angle. L'angle peut être défini en degrés (</a:t>
            </a:r>
            <a:r>
              <a:rPr lang="fr-FR" sz="2500" dirty="0" err="1">
                <a:latin typeface="+mj-lt"/>
              </a:rPr>
              <a:t>deg</a:t>
            </a:r>
            <a:r>
              <a:rPr lang="fr-FR" sz="2500" dirty="0">
                <a:latin typeface="+mj-lt"/>
              </a:rPr>
              <a:t>), en radians (rad) ou encore en tour (</a:t>
            </a:r>
            <a:r>
              <a:rPr lang="fr-FR" sz="2500" dirty="0" err="1">
                <a:latin typeface="+mj-lt"/>
              </a:rPr>
              <a:t>turn</a:t>
            </a:r>
            <a:r>
              <a:rPr lang="fr-FR" sz="2500" dirty="0">
                <a:latin typeface="+mj-lt"/>
              </a:rPr>
              <a:t>).</a:t>
            </a:r>
          </a:p>
          <a:p>
            <a:pPr lvl="1"/>
            <a:r>
              <a:rPr lang="fr-FR" sz="2500" b="1" dirty="0" err="1">
                <a:latin typeface="+mj-lt"/>
              </a:rPr>
              <a:t>skew</a:t>
            </a:r>
            <a:r>
              <a:rPr lang="fr-FR" sz="2500" b="1" dirty="0">
                <a:latin typeface="+mj-lt"/>
              </a:rPr>
              <a:t>(angle) </a:t>
            </a:r>
            <a:r>
              <a:rPr lang="fr-FR" sz="2500" dirty="0">
                <a:latin typeface="+mj-lt"/>
              </a:rPr>
              <a:t>Indique une distorsion oblique de l'élément d'un certain angle. L'angle spécifié doit utiliser les mêmes unités de mesure que dans la fonction de rotation.</a:t>
            </a:r>
          </a:p>
          <a:p>
            <a:pPr marL="457200" lvl="1" indent="0" algn="ctr">
              <a:buNone/>
            </a:pPr>
            <a:r>
              <a:rPr lang="fr-FR" sz="3200" b="1" dirty="0">
                <a:solidFill>
                  <a:srgbClr val="FF0000"/>
                </a:solidFill>
                <a:latin typeface="+mj-lt"/>
              </a:rPr>
              <a:t>(DEMO)</a:t>
            </a:r>
          </a:p>
        </p:txBody>
      </p:sp>
    </p:spTree>
    <p:extLst>
      <p:ext uri="{BB962C8B-B14F-4D97-AF65-F5344CB8AC3E}">
        <p14:creationId xmlns:p14="http://schemas.microsoft.com/office/powerpoint/2010/main" val="690600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2E2F-1057-8496-A1DB-470ADE46F668}"/>
              </a:ext>
            </a:extLst>
          </p:cNvPr>
          <p:cNvSpPr>
            <a:spLocks noGrp="1"/>
          </p:cNvSpPr>
          <p:nvPr>
            <p:ph type="title"/>
          </p:nvPr>
        </p:nvSpPr>
        <p:spPr/>
        <p:txBody>
          <a:bodyPr/>
          <a:lstStyle/>
          <a:p>
            <a:r>
              <a:rPr lang="fr-FR" dirty="0"/>
              <a:t>Transformation</a:t>
            </a:r>
          </a:p>
        </p:txBody>
      </p:sp>
      <p:sp>
        <p:nvSpPr>
          <p:cNvPr id="3" name="Content Placeholder 2">
            <a:extLst>
              <a:ext uri="{FF2B5EF4-FFF2-40B4-BE49-F238E27FC236}">
                <a16:creationId xmlns:a16="http://schemas.microsoft.com/office/drawing/2014/main" id="{E8D709F0-1040-A710-0A6F-F37701A5D657}"/>
              </a:ext>
            </a:extLst>
          </p:cNvPr>
          <p:cNvSpPr>
            <a:spLocks noGrp="1"/>
          </p:cNvSpPr>
          <p:nvPr>
            <p:ph idx="1"/>
          </p:nvPr>
        </p:nvSpPr>
        <p:spPr/>
        <p:txBody>
          <a:bodyPr/>
          <a:lstStyle/>
          <a:p>
            <a:pPr marL="0" indent="0">
              <a:buNone/>
            </a:pPr>
            <a:r>
              <a:rPr lang="fr-FR" b="1" dirty="0">
                <a:latin typeface="+mj-lt"/>
              </a:rPr>
              <a:t>Origine de la transformation</a:t>
            </a:r>
          </a:p>
          <a:p>
            <a:pPr marL="0" indent="0">
              <a:buNone/>
            </a:pPr>
            <a:r>
              <a:rPr lang="fr-FR" dirty="0">
                <a:latin typeface="+mj-lt"/>
              </a:rPr>
              <a:t>Par défaut, les transformations se font à partir du centre de l'élément sur lequel nous appliquons la transformation. Il est toutefois possible d'appliquer la transformation à partir d'un autre point dans l'élément à l'aide de de la propriété </a:t>
            </a:r>
            <a:r>
              <a:rPr lang="fr-FR" dirty="0" err="1">
                <a:latin typeface="+mj-lt"/>
              </a:rPr>
              <a:t>transform‑origin</a:t>
            </a:r>
            <a:r>
              <a:rPr lang="fr-FR" dirty="0">
                <a:latin typeface="+mj-lt"/>
              </a:rPr>
              <a:t>.</a:t>
            </a:r>
          </a:p>
          <a:p>
            <a:pPr marL="0" indent="0">
              <a:buNone/>
            </a:pPr>
            <a:r>
              <a:rPr lang="fr-FR" b="1" dirty="0">
                <a:latin typeface="+mj-lt"/>
              </a:rPr>
              <a:t>Centrer un élément absolue</a:t>
            </a:r>
          </a:p>
          <a:p>
            <a:pPr marL="0" indent="0">
              <a:buNone/>
            </a:pPr>
            <a:r>
              <a:rPr lang="fr-FR" dirty="0">
                <a:latin typeface="+mj-lt"/>
              </a:rPr>
              <a:t>Un truc utile avec les transformations est de centrer les éléments en position absolue à l'intérieur de leur parent.</a:t>
            </a:r>
          </a:p>
          <a:p>
            <a:pPr marL="0" indent="0" algn="ctr">
              <a:buNone/>
            </a:pPr>
            <a:r>
              <a:rPr lang="fr-FR" sz="2800" b="1" dirty="0">
                <a:solidFill>
                  <a:srgbClr val="FF0000"/>
                </a:solidFill>
                <a:latin typeface="+mj-lt"/>
              </a:rPr>
              <a:t>(DEMO)</a:t>
            </a:r>
          </a:p>
          <a:p>
            <a:pPr marL="0" indent="0">
              <a:buNone/>
            </a:pPr>
            <a:endParaRPr lang="fr-FR" dirty="0">
              <a:latin typeface="+mj-lt"/>
            </a:endParaRPr>
          </a:p>
        </p:txBody>
      </p:sp>
    </p:spTree>
    <p:extLst>
      <p:ext uri="{BB962C8B-B14F-4D97-AF65-F5344CB8AC3E}">
        <p14:creationId xmlns:p14="http://schemas.microsoft.com/office/powerpoint/2010/main" val="3705703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732E-A252-92FD-2592-576F057E7664}"/>
              </a:ext>
            </a:extLst>
          </p:cNvPr>
          <p:cNvSpPr>
            <a:spLocks noGrp="1"/>
          </p:cNvSpPr>
          <p:nvPr>
            <p:ph type="title"/>
          </p:nvPr>
        </p:nvSpPr>
        <p:spPr/>
        <p:txBody>
          <a:bodyPr/>
          <a:lstStyle/>
          <a:p>
            <a:r>
              <a:rPr lang="en-US" dirty="0" err="1"/>
              <a:t>Selecteur</a:t>
            </a:r>
            <a:r>
              <a:rPr lang="en-US" dirty="0"/>
              <a:t> de base CSS</a:t>
            </a:r>
            <a:endParaRPr lang="fr-FR" dirty="0"/>
          </a:p>
        </p:txBody>
      </p:sp>
      <p:sp>
        <p:nvSpPr>
          <p:cNvPr id="3" name="Content Placeholder 2">
            <a:extLst>
              <a:ext uri="{FF2B5EF4-FFF2-40B4-BE49-F238E27FC236}">
                <a16:creationId xmlns:a16="http://schemas.microsoft.com/office/drawing/2014/main" id="{FF15A959-F210-3477-09A0-73168351BA5E}"/>
              </a:ext>
            </a:extLst>
          </p:cNvPr>
          <p:cNvSpPr>
            <a:spLocks noGrp="1"/>
          </p:cNvSpPr>
          <p:nvPr>
            <p:ph idx="1"/>
          </p:nvPr>
        </p:nvSpPr>
        <p:spPr>
          <a:xfrm>
            <a:off x="838200" y="1825625"/>
            <a:ext cx="6464091" cy="4351338"/>
          </a:xfrm>
        </p:spPr>
        <p:txBody>
          <a:bodyPr>
            <a:normAutofit fontScale="85000" lnSpcReduction="20000"/>
          </a:bodyPr>
          <a:lstStyle/>
          <a:p>
            <a:pPr algn="l" fontAlgn="base"/>
            <a:endParaRPr lang="fr-FR" sz="2000" b="1" dirty="0">
              <a:solidFill>
                <a:srgbClr val="222222"/>
              </a:solidFill>
              <a:latin typeface="+mj-lt"/>
            </a:endParaRPr>
          </a:p>
          <a:p>
            <a:pPr fontAlgn="base"/>
            <a:r>
              <a:rPr lang="fr-FR" sz="2000" b="1" dirty="0">
                <a:solidFill>
                  <a:srgbClr val="222222"/>
                </a:solidFill>
                <a:latin typeface="+mj-lt"/>
              </a:rPr>
              <a:t>Sélecteur par nom de balise : </a:t>
            </a:r>
            <a:r>
              <a:rPr lang="fr-FR" sz="2000" dirty="0">
                <a:solidFill>
                  <a:srgbClr val="222222"/>
                </a:solidFill>
                <a:latin typeface="+mj-lt"/>
              </a:rPr>
              <a:t>Utilisé pour appliquer le même style sur tous les éléments de même nature </a:t>
            </a:r>
          </a:p>
          <a:p>
            <a:pPr marL="0" indent="0" fontAlgn="base">
              <a:buNone/>
            </a:pPr>
            <a:endParaRPr lang="fr-FR" sz="2000" dirty="0">
              <a:solidFill>
                <a:srgbClr val="222222"/>
              </a:solidFill>
              <a:latin typeface="+mj-lt"/>
            </a:endParaRPr>
          </a:p>
          <a:p>
            <a:pPr marL="0" indent="0" fontAlgn="base">
              <a:buNone/>
            </a:pPr>
            <a:endParaRPr lang="fr-FR" sz="2000" dirty="0">
              <a:solidFill>
                <a:srgbClr val="222222"/>
              </a:solidFill>
              <a:latin typeface="+mj-lt"/>
            </a:endParaRPr>
          </a:p>
          <a:p>
            <a:pPr marL="0" indent="0" fontAlgn="base">
              <a:buNone/>
            </a:pPr>
            <a:endParaRPr lang="fr-FR" sz="2000" dirty="0">
              <a:solidFill>
                <a:srgbClr val="222222"/>
              </a:solidFill>
              <a:latin typeface="+mj-lt"/>
            </a:endParaRPr>
          </a:p>
          <a:p>
            <a:pPr algn="l" fontAlgn="base"/>
            <a:r>
              <a:rPr lang="fr-FR" sz="2000" b="1" dirty="0">
                <a:solidFill>
                  <a:srgbClr val="222222"/>
                </a:solidFill>
                <a:latin typeface="+mj-lt"/>
              </a:rPr>
              <a:t>Sélecteurs par ID : </a:t>
            </a:r>
            <a:r>
              <a:rPr lang="fr-FR" sz="2000" dirty="0">
                <a:solidFill>
                  <a:srgbClr val="222222"/>
                </a:solidFill>
                <a:latin typeface="+mj-lt"/>
              </a:rPr>
              <a:t>Utilisé pour appliquer un style sur un élément spécifique de la page, </a:t>
            </a:r>
            <a:r>
              <a:rPr lang="fr-FR" sz="2000" dirty="0">
                <a:latin typeface="+mj-lt"/>
              </a:rPr>
              <a:t>et</a:t>
            </a:r>
            <a:r>
              <a:rPr lang="fr-FR" sz="2000" dirty="0">
                <a:solidFill>
                  <a:srgbClr val="FF0000"/>
                </a:solidFill>
                <a:latin typeface="+mj-lt"/>
              </a:rPr>
              <a:t> </a:t>
            </a:r>
            <a:r>
              <a:rPr lang="fr-FR" sz="2000" b="1" dirty="0">
                <a:solidFill>
                  <a:srgbClr val="FF0000"/>
                </a:solidFill>
                <a:latin typeface="+mj-lt"/>
              </a:rPr>
              <a:t>vous ne voulez pas </a:t>
            </a:r>
            <a:r>
              <a:rPr lang="fr-FR" sz="2000" dirty="0">
                <a:latin typeface="+mj-lt"/>
              </a:rPr>
              <a:t>appliquer ce même style sur d’autres éléments. Pour faire référence à un id, on utilise le symbole </a:t>
            </a:r>
            <a:r>
              <a:rPr lang="fr-FR" b="1" dirty="0">
                <a:solidFill>
                  <a:srgbClr val="FF0000"/>
                </a:solidFill>
                <a:latin typeface="+mj-lt"/>
              </a:rPr>
              <a:t>#</a:t>
            </a:r>
            <a:endParaRPr lang="fr-FR" sz="1500" b="1" dirty="0">
              <a:solidFill>
                <a:srgbClr val="222222"/>
              </a:solidFill>
              <a:latin typeface="+mj-lt"/>
            </a:endParaRPr>
          </a:p>
          <a:p>
            <a:pPr marL="0" indent="0" algn="l" fontAlgn="base">
              <a:buNone/>
            </a:pPr>
            <a:endParaRPr lang="fr-FR" sz="2000" b="1">
              <a:solidFill>
                <a:srgbClr val="222222"/>
              </a:solidFill>
              <a:latin typeface="+mj-lt"/>
            </a:endParaRPr>
          </a:p>
          <a:p>
            <a:pPr marL="0" indent="0" algn="l" fontAlgn="base">
              <a:buNone/>
            </a:pPr>
            <a:endParaRPr lang="fr-FR" sz="2000" b="1" dirty="0">
              <a:solidFill>
                <a:srgbClr val="222222"/>
              </a:solidFill>
              <a:latin typeface="+mj-lt"/>
            </a:endParaRPr>
          </a:p>
          <a:p>
            <a:pPr algn="l" fontAlgn="base"/>
            <a:r>
              <a:rPr lang="fr-FR" sz="2000" b="1" dirty="0">
                <a:solidFill>
                  <a:srgbClr val="222222"/>
                </a:solidFill>
                <a:latin typeface="+mj-lt"/>
              </a:rPr>
              <a:t>Sélecteurs par classe : </a:t>
            </a:r>
            <a:r>
              <a:rPr lang="fr-FR" sz="2000" dirty="0">
                <a:solidFill>
                  <a:srgbClr val="222222"/>
                </a:solidFill>
                <a:latin typeface="+mj-lt"/>
              </a:rPr>
              <a:t>Utilisé pour créer un style réutilisable sur plusieurs éléments. Il suffit d’ajouter un attribut </a:t>
            </a:r>
            <a:r>
              <a:rPr lang="fr-FR" sz="2000" b="1" dirty="0">
                <a:solidFill>
                  <a:srgbClr val="FF0000"/>
                </a:solidFill>
                <a:latin typeface="+mj-lt"/>
              </a:rPr>
              <a:t>class</a:t>
            </a:r>
            <a:r>
              <a:rPr lang="fr-FR" sz="2000" dirty="0">
                <a:solidFill>
                  <a:srgbClr val="222222"/>
                </a:solidFill>
                <a:latin typeface="+mj-lt"/>
              </a:rPr>
              <a:t> à tous les éléments pour lesquels on appliquer le style. Il sert à définir des groupes d’éléments à qui on va appliquer un style chacun  </a:t>
            </a:r>
          </a:p>
          <a:p>
            <a:pPr marL="0" indent="0">
              <a:buNone/>
            </a:pPr>
            <a:endParaRPr lang="fr-FR" dirty="0"/>
          </a:p>
        </p:txBody>
      </p:sp>
      <p:pic>
        <p:nvPicPr>
          <p:cNvPr id="5" name="Picture 4">
            <a:extLst>
              <a:ext uri="{FF2B5EF4-FFF2-40B4-BE49-F238E27FC236}">
                <a16:creationId xmlns:a16="http://schemas.microsoft.com/office/drawing/2014/main" id="{999D3CED-8198-10E1-E91D-4AD8893812D3}"/>
              </a:ext>
            </a:extLst>
          </p:cNvPr>
          <p:cNvPicPr>
            <a:picLocks noChangeAspect="1"/>
          </p:cNvPicPr>
          <p:nvPr/>
        </p:nvPicPr>
        <p:blipFill>
          <a:blip r:embed="rId3"/>
          <a:stretch>
            <a:fillRect/>
          </a:stretch>
        </p:blipFill>
        <p:spPr>
          <a:xfrm>
            <a:off x="9956734" y="1825625"/>
            <a:ext cx="1397066" cy="1325563"/>
          </a:xfrm>
          <a:prstGeom prst="rect">
            <a:avLst/>
          </a:prstGeom>
        </p:spPr>
      </p:pic>
      <p:pic>
        <p:nvPicPr>
          <p:cNvPr id="7" name="Picture 6">
            <a:extLst>
              <a:ext uri="{FF2B5EF4-FFF2-40B4-BE49-F238E27FC236}">
                <a16:creationId xmlns:a16="http://schemas.microsoft.com/office/drawing/2014/main" id="{4F66A085-90A7-AF0B-2D79-AF9DA1AD7C4D}"/>
              </a:ext>
            </a:extLst>
          </p:cNvPr>
          <p:cNvPicPr>
            <a:picLocks noChangeAspect="1"/>
          </p:cNvPicPr>
          <p:nvPr/>
        </p:nvPicPr>
        <p:blipFill>
          <a:blip r:embed="rId4"/>
          <a:stretch>
            <a:fillRect/>
          </a:stretch>
        </p:blipFill>
        <p:spPr>
          <a:xfrm>
            <a:off x="8432650" y="3429000"/>
            <a:ext cx="2921150" cy="336567"/>
          </a:xfrm>
          <a:prstGeom prst="rect">
            <a:avLst/>
          </a:prstGeom>
        </p:spPr>
      </p:pic>
      <p:pic>
        <p:nvPicPr>
          <p:cNvPr id="9" name="Picture 8">
            <a:extLst>
              <a:ext uri="{FF2B5EF4-FFF2-40B4-BE49-F238E27FC236}">
                <a16:creationId xmlns:a16="http://schemas.microsoft.com/office/drawing/2014/main" id="{F50F9991-3F9E-7B80-D1FF-F2358B592B61}"/>
              </a:ext>
            </a:extLst>
          </p:cNvPr>
          <p:cNvPicPr>
            <a:picLocks noChangeAspect="1"/>
          </p:cNvPicPr>
          <p:nvPr/>
        </p:nvPicPr>
        <p:blipFill>
          <a:blip r:embed="rId5"/>
          <a:stretch>
            <a:fillRect/>
          </a:stretch>
        </p:blipFill>
        <p:spPr>
          <a:xfrm>
            <a:off x="8432649" y="3900504"/>
            <a:ext cx="2921150" cy="641383"/>
          </a:xfrm>
          <a:prstGeom prst="rect">
            <a:avLst/>
          </a:prstGeom>
        </p:spPr>
      </p:pic>
      <p:pic>
        <p:nvPicPr>
          <p:cNvPr id="11" name="Picture 10">
            <a:extLst>
              <a:ext uri="{FF2B5EF4-FFF2-40B4-BE49-F238E27FC236}">
                <a16:creationId xmlns:a16="http://schemas.microsoft.com/office/drawing/2014/main" id="{50EF7E44-4E3C-0B74-A941-E44070FC1A94}"/>
              </a:ext>
            </a:extLst>
          </p:cNvPr>
          <p:cNvPicPr>
            <a:picLocks noChangeAspect="1"/>
          </p:cNvPicPr>
          <p:nvPr/>
        </p:nvPicPr>
        <p:blipFill>
          <a:blip r:embed="rId6"/>
          <a:stretch>
            <a:fillRect/>
          </a:stretch>
        </p:blipFill>
        <p:spPr>
          <a:xfrm>
            <a:off x="7302291" y="5027605"/>
            <a:ext cx="4051508" cy="476274"/>
          </a:xfrm>
          <a:prstGeom prst="rect">
            <a:avLst/>
          </a:prstGeom>
        </p:spPr>
      </p:pic>
      <p:pic>
        <p:nvPicPr>
          <p:cNvPr id="13" name="Picture 12">
            <a:extLst>
              <a:ext uri="{FF2B5EF4-FFF2-40B4-BE49-F238E27FC236}">
                <a16:creationId xmlns:a16="http://schemas.microsoft.com/office/drawing/2014/main" id="{FD6A3315-525A-A4CA-2C05-D57014664CD0}"/>
              </a:ext>
            </a:extLst>
          </p:cNvPr>
          <p:cNvPicPr>
            <a:picLocks noChangeAspect="1"/>
          </p:cNvPicPr>
          <p:nvPr/>
        </p:nvPicPr>
        <p:blipFill>
          <a:blip r:embed="rId7"/>
          <a:stretch>
            <a:fillRect/>
          </a:stretch>
        </p:blipFill>
        <p:spPr>
          <a:xfrm>
            <a:off x="7238788" y="5564946"/>
            <a:ext cx="4115011" cy="679485"/>
          </a:xfrm>
          <a:prstGeom prst="rect">
            <a:avLst/>
          </a:prstGeom>
        </p:spPr>
      </p:pic>
    </p:spTree>
    <p:extLst>
      <p:ext uri="{BB962C8B-B14F-4D97-AF65-F5344CB8AC3E}">
        <p14:creationId xmlns:p14="http://schemas.microsoft.com/office/powerpoint/2010/main" val="7233761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732E-A252-92FD-2592-576F057E7664}"/>
              </a:ext>
            </a:extLst>
          </p:cNvPr>
          <p:cNvSpPr>
            <a:spLocks noGrp="1"/>
          </p:cNvSpPr>
          <p:nvPr>
            <p:ph type="title"/>
          </p:nvPr>
        </p:nvSpPr>
        <p:spPr/>
        <p:txBody>
          <a:bodyPr/>
          <a:lstStyle/>
          <a:p>
            <a:r>
              <a:rPr lang="fr-FR"/>
              <a:t>Selecteur de base CSS</a:t>
            </a:r>
          </a:p>
        </p:txBody>
      </p:sp>
      <p:sp>
        <p:nvSpPr>
          <p:cNvPr id="3" name="Content Placeholder 2">
            <a:extLst>
              <a:ext uri="{FF2B5EF4-FFF2-40B4-BE49-F238E27FC236}">
                <a16:creationId xmlns:a16="http://schemas.microsoft.com/office/drawing/2014/main" id="{FF15A959-F210-3477-09A0-73168351BA5E}"/>
              </a:ext>
            </a:extLst>
          </p:cNvPr>
          <p:cNvSpPr>
            <a:spLocks noGrp="1"/>
          </p:cNvSpPr>
          <p:nvPr>
            <p:ph idx="1"/>
          </p:nvPr>
        </p:nvSpPr>
        <p:spPr>
          <a:xfrm>
            <a:off x="838200" y="1825625"/>
            <a:ext cx="5807697" cy="4351338"/>
          </a:xfrm>
        </p:spPr>
        <p:txBody>
          <a:bodyPr>
            <a:normAutofit fontScale="70000" lnSpcReduction="20000"/>
          </a:bodyPr>
          <a:lstStyle/>
          <a:p>
            <a:pPr algn="l" fontAlgn="base"/>
            <a:r>
              <a:rPr lang="fr-FR" sz="2000" b="1" dirty="0">
                <a:solidFill>
                  <a:srgbClr val="222222"/>
                </a:solidFill>
                <a:latin typeface="+mj-lt"/>
              </a:rPr>
              <a:t>Combinaison de sélecteurs : </a:t>
            </a:r>
            <a:r>
              <a:rPr lang="fr-FR" sz="2000" dirty="0">
                <a:solidFill>
                  <a:srgbClr val="222222"/>
                </a:solidFill>
                <a:latin typeface="+mj-lt"/>
              </a:rPr>
              <a:t>Utilisé pour être plus précis dans nos sélecteurs. Pour sélectionner tous les paragraphes ayant la classe "en-retrait", nous pouvons utiliser la combinaison de sélecteurs suivante. il n'y a </a:t>
            </a:r>
            <a:r>
              <a:rPr lang="fr-FR" sz="2000" b="1" dirty="0">
                <a:solidFill>
                  <a:srgbClr val="FF0000"/>
                </a:solidFill>
                <a:latin typeface="+mj-lt"/>
              </a:rPr>
              <a:t>aucun espace </a:t>
            </a:r>
            <a:r>
              <a:rPr lang="fr-FR" sz="2000" dirty="0">
                <a:solidFill>
                  <a:srgbClr val="222222"/>
                </a:solidFill>
                <a:latin typeface="+mj-lt"/>
              </a:rPr>
              <a:t>entre le nom de la balise et le nom de la classe.</a:t>
            </a:r>
          </a:p>
          <a:p>
            <a:pPr algn="l" fontAlgn="base"/>
            <a:endParaRPr lang="fr-FR" sz="2000" dirty="0">
              <a:solidFill>
                <a:srgbClr val="222222"/>
              </a:solidFill>
              <a:latin typeface="+mj-lt"/>
            </a:endParaRPr>
          </a:p>
          <a:p>
            <a:pPr algn="l" fontAlgn="base"/>
            <a:endParaRPr lang="fr-FR" sz="2000" dirty="0">
              <a:solidFill>
                <a:srgbClr val="222222"/>
              </a:solidFill>
              <a:latin typeface="+mj-lt"/>
            </a:endParaRPr>
          </a:p>
          <a:p>
            <a:pPr algn="l" fontAlgn="base"/>
            <a:r>
              <a:rPr lang="fr-FR" sz="2000" b="1" dirty="0">
                <a:solidFill>
                  <a:srgbClr val="222222"/>
                </a:solidFill>
                <a:latin typeface="+mj-lt"/>
              </a:rPr>
              <a:t>Imbrication de sélecteurs </a:t>
            </a:r>
            <a:r>
              <a:rPr lang="fr-FR" sz="2000" dirty="0">
                <a:solidFill>
                  <a:srgbClr val="222222"/>
                </a:solidFill>
                <a:latin typeface="+mj-lt"/>
              </a:rPr>
              <a:t>Il est possible de spécifier des sélecteurs à l'intérieur d'un autre sélecteur simplement en mettant un espace entre les sélecteurs. Dans cet exemple, nous sélectionnons tous les &lt;li&gt; ayant la classe important (</a:t>
            </a:r>
            <a:r>
              <a:rPr lang="fr-FR" sz="2000" dirty="0" err="1">
                <a:solidFill>
                  <a:srgbClr val="222222"/>
                </a:solidFill>
                <a:latin typeface="+mj-lt"/>
              </a:rPr>
              <a:t>li.important</a:t>
            </a:r>
            <a:r>
              <a:rPr lang="fr-FR" sz="2000" dirty="0">
                <a:solidFill>
                  <a:srgbClr val="222222"/>
                </a:solidFill>
                <a:latin typeface="+mj-lt"/>
              </a:rPr>
              <a:t>)et se retrouvant dans un &lt;</a:t>
            </a:r>
            <a:r>
              <a:rPr lang="fr-FR" sz="2000" dirty="0" err="1">
                <a:solidFill>
                  <a:srgbClr val="222222"/>
                </a:solidFill>
                <a:latin typeface="+mj-lt"/>
              </a:rPr>
              <a:t>ul</a:t>
            </a:r>
            <a:r>
              <a:rPr lang="fr-FR" sz="2000" dirty="0">
                <a:solidFill>
                  <a:srgbClr val="222222"/>
                </a:solidFill>
                <a:latin typeface="+mj-lt"/>
              </a:rPr>
              <a:t>&gt;(</a:t>
            </a:r>
            <a:r>
              <a:rPr lang="fr-FR" sz="2000" dirty="0" err="1">
                <a:solidFill>
                  <a:srgbClr val="222222"/>
                </a:solidFill>
                <a:latin typeface="+mj-lt"/>
              </a:rPr>
              <a:t>ul</a:t>
            </a:r>
            <a:r>
              <a:rPr lang="fr-FR" sz="2000" dirty="0">
                <a:solidFill>
                  <a:srgbClr val="222222"/>
                </a:solidFill>
                <a:latin typeface="+mj-lt"/>
              </a:rPr>
              <a:t>) qui se retrouve dans un élément ayant le id principal(#principal). </a:t>
            </a:r>
            <a:r>
              <a:rPr lang="fr-FR" sz="2000" b="1" dirty="0">
                <a:solidFill>
                  <a:srgbClr val="FF0000"/>
                </a:solidFill>
                <a:latin typeface="+mj-lt"/>
              </a:rPr>
              <a:t>L’espace indique l’imbrication des éléments. </a:t>
            </a:r>
            <a:r>
              <a:rPr lang="fr-FR" sz="2000" dirty="0">
                <a:latin typeface="+mj-lt"/>
              </a:rPr>
              <a:t>Il faut noter que ce type de sélecteur capte les éléments même s'il ne sont pas des </a:t>
            </a:r>
            <a:r>
              <a:rPr lang="fr-FR" sz="2000" b="1" dirty="0">
                <a:solidFill>
                  <a:srgbClr val="FF0000"/>
                </a:solidFill>
                <a:latin typeface="+mj-lt"/>
              </a:rPr>
              <a:t>enfants directs </a:t>
            </a:r>
            <a:r>
              <a:rPr lang="fr-FR" sz="2000" dirty="0">
                <a:latin typeface="+mj-lt"/>
              </a:rPr>
              <a:t>du sélecteur précédent</a:t>
            </a:r>
            <a:endParaRPr lang="fr-FR" sz="2000" b="1" dirty="0">
              <a:solidFill>
                <a:srgbClr val="FF0000"/>
              </a:solidFill>
              <a:latin typeface="+mj-lt"/>
            </a:endParaRPr>
          </a:p>
          <a:p>
            <a:pPr marL="0" indent="0" algn="l" fontAlgn="base">
              <a:buNone/>
            </a:pPr>
            <a:endParaRPr lang="fr-FR" sz="2000" dirty="0">
              <a:solidFill>
                <a:srgbClr val="222222"/>
              </a:solidFill>
              <a:latin typeface="+mj-lt"/>
            </a:endParaRPr>
          </a:p>
          <a:p>
            <a:pPr algn="l" fontAlgn="base"/>
            <a:endParaRPr lang="fr-FR" sz="2000" dirty="0">
              <a:solidFill>
                <a:srgbClr val="222222"/>
              </a:solidFill>
              <a:latin typeface="+mj-lt"/>
            </a:endParaRPr>
          </a:p>
          <a:p>
            <a:pPr algn="l" fontAlgn="base"/>
            <a:r>
              <a:rPr lang="fr-FR" sz="2000" b="1" dirty="0">
                <a:solidFill>
                  <a:srgbClr val="222222"/>
                </a:solidFill>
                <a:latin typeface="+mj-lt"/>
              </a:rPr>
              <a:t>Multiples sélecteurs : </a:t>
            </a:r>
            <a:r>
              <a:rPr lang="fr-FR" sz="2000" dirty="0">
                <a:solidFill>
                  <a:srgbClr val="222222"/>
                </a:solidFill>
                <a:latin typeface="+mj-lt"/>
              </a:rPr>
              <a:t>Si vous désirez appliquer les mêmes règles CSS à plusieurs éléments, il est possible de le faire en utilisant la </a:t>
            </a:r>
            <a:r>
              <a:rPr lang="fr-FR" sz="2000" b="1" dirty="0">
                <a:solidFill>
                  <a:srgbClr val="FF0000"/>
                </a:solidFill>
                <a:latin typeface="+mj-lt"/>
              </a:rPr>
              <a:t>virgule </a:t>
            </a:r>
            <a:r>
              <a:rPr lang="fr-FR" sz="2000" dirty="0">
                <a:solidFill>
                  <a:srgbClr val="222222"/>
                </a:solidFill>
                <a:latin typeface="+mj-lt"/>
              </a:rPr>
              <a:t>.Les règles contenu entre les accolades sont donc appliqué aux balises &lt;</a:t>
            </a:r>
            <a:r>
              <a:rPr lang="fr-FR" sz="2000" dirty="0" err="1">
                <a:solidFill>
                  <a:srgbClr val="222222"/>
                </a:solidFill>
                <a:latin typeface="+mj-lt"/>
              </a:rPr>
              <a:t>footer</a:t>
            </a:r>
            <a:r>
              <a:rPr lang="fr-FR" sz="2000" dirty="0">
                <a:solidFill>
                  <a:srgbClr val="222222"/>
                </a:solidFill>
                <a:latin typeface="+mj-lt"/>
              </a:rPr>
              <a:t>&gt;, aux balises &lt;p&gt; ayant la classe important et aux &lt;a&gt; ayant la classe en‑gras qui se retrouve dans des &lt;li&gt; à l'intérieur d'un &lt;</a:t>
            </a:r>
            <a:r>
              <a:rPr lang="fr-FR" sz="2000" dirty="0" err="1">
                <a:solidFill>
                  <a:srgbClr val="222222"/>
                </a:solidFill>
                <a:latin typeface="+mj-lt"/>
              </a:rPr>
              <a:t>ul</a:t>
            </a:r>
            <a:r>
              <a:rPr lang="fr-FR" sz="2000" dirty="0">
                <a:solidFill>
                  <a:srgbClr val="222222"/>
                </a:solidFill>
                <a:latin typeface="+mj-lt"/>
              </a:rPr>
              <a:t>&gt;.</a:t>
            </a:r>
          </a:p>
        </p:txBody>
      </p:sp>
      <p:pic>
        <p:nvPicPr>
          <p:cNvPr id="9" name="Picture 8">
            <a:extLst>
              <a:ext uri="{FF2B5EF4-FFF2-40B4-BE49-F238E27FC236}">
                <a16:creationId xmlns:a16="http://schemas.microsoft.com/office/drawing/2014/main" id="{80AE566C-F0E4-6F7D-4EE7-30E7427BDB49}"/>
              </a:ext>
            </a:extLst>
          </p:cNvPr>
          <p:cNvPicPr>
            <a:picLocks noChangeAspect="1"/>
          </p:cNvPicPr>
          <p:nvPr/>
        </p:nvPicPr>
        <p:blipFill>
          <a:blip r:embed="rId2"/>
          <a:stretch>
            <a:fillRect/>
          </a:stretch>
        </p:blipFill>
        <p:spPr>
          <a:xfrm>
            <a:off x="6950540" y="1977727"/>
            <a:ext cx="1136708" cy="654084"/>
          </a:xfrm>
          <a:prstGeom prst="rect">
            <a:avLst/>
          </a:prstGeom>
        </p:spPr>
      </p:pic>
      <p:pic>
        <p:nvPicPr>
          <p:cNvPr id="13" name="Picture 12">
            <a:extLst>
              <a:ext uri="{FF2B5EF4-FFF2-40B4-BE49-F238E27FC236}">
                <a16:creationId xmlns:a16="http://schemas.microsoft.com/office/drawing/2014/main" id="{FF9B06EB-0B31-C5B5-41CE-FCA50C189D5F}"/>
              </a:ext>
            </a:extLst>
          </p:cNvPr>
          <p:cNvPicPr>
            <a:picLocks noChangeAspect="1"/>
          </p:cNvPicPr>
          <p:nvPr/>
        </p:nvPicPr>
        <p:blipFill>
          <a:blip r:embed="rId3"/>
          <a:stretch>
            <a:fillRect/>
          </a:stretch>
        </p:blipFill>
        <p:spPr>
          <a:xfrm>
            <a:off x="6950540" y="3333968"/>
            <a:ext cx="2171812" cy="660434"/>
          </a:xfrm>
          <a:prstGeom prst="rect">
            <a:avLst/>
          </a:prstGeom>
        </p:spPr>
      </p:pic>
      <p:pic>
        <p:nvPicPr>
          <p:cNvPr id="15" name="Picture 14">
            <a:extLst>
              <a:ext uri="{FF2B5EF4-FFF2-40B4-BE49-F238E27FC236}">
                <a16:creationId xmlns:a16="http://schemas.microsoft.com/office/drawing/2014/main" id="{D905A294-076E-3DE7-5092-7A2B92B99E70}"/>
              </a:ext>
            </a:extLst>
          </p:cNvPr>
          <p:cNvPicPr>
            <a:picLocks noChangeAspect="1"/>
          </p:cNvPicPr>
          <p:nvPr/>
        </p:nvPicPr>
        <p:blipFill>
          <a:blip r:embed="rId4"/>
          <a:stretch>
            <a:fillRect/>
          </a:stretch>
        </p:blipFill>
        <p:spPr>
          <a:xfrm>
            <a:off x="9207539" y="3001404"/>
            <a:ext cx="2771211" cy="1325563"/>
          </a:xfrm>
          <a:prstGeom prst="rect">
            <a:avLst/>
          </a:prstGeom>
        </p:spPr>
      </p:pic>
      <p:pic>
        <p:nvPicPr>
          <p:cNvPr id="18" name="Picture 17">
            <a:extLst>
              <a:ext uri="{FF2B5EF4-FFF2-40B4-BE49-F238E27FC236}">
                <a16:creationId xmlns:a16="http://schemas.microsoft.com/office/drawing/2014/main" id="{257CCC01-5B71-D8C8-4387-FCA7F20B6992}"/>
              </a:ext>
            </a:extLst>
          </p:cNvPr>
          <p:cNvPicPr>
            <a:picLocks noChangeAspect="1"/>
          </p:cNvPicPr>
          <p:nvPr/>
        </p:nvPicPr>
        <p:blipFill>
          <a:blip r:embed="rId5"/>
          <a:stretch>
            <a:fillRect/>
          </a:stretch>
        </p:blipFill>
        <p:spPr>
          <a:xfrm>
            <a:off x="10217092" y="4331398"/>
            <a:ext cx="781090" cy="590580"/>
          </a:xfrm>
          <a:prstGeom prst="rect">
            <a:avLst/>
          </a:prstGeom>
        </p:spPr>
      </p:pic>
      <p:pic>
        <p:nvPicPr>
          <p:cNvPr id="20" name="Picture 19">
            <a:extLst>
              <a:ext uri="{FF2B5EF4-FFF2-40B4-BE49-F238E27FC236}">
                <a16:creationId xmlns:a16="http://schemas.microsoft.com/office/drawing/2014/main" id="{D9A95359-8610-161D-0D54-2CEB7C1DAAAB}"/>
              </a:ext>
            </a:extLst>
          </p:cNvPr>
          <p:cNvPicPr>
            <a:picLocks noChangeAspect="1"/>
          </p:cNvPicPr>
          <p:nvPr/>
        </p:nvPicPr>
        <p:blipFill>
          <a:blip r:embed="rId6"/>
          <a:stretch>
            <a:fillRect/>
          </a:stretch>
        </p:blipFill>
        <p:spPr>
          <a:xfrm>
            <a:off x="6950540" y="5307465"/>
            <a:ext cx="2673487" cy="660434"/>
          </a:xfrm>
          <a:prstGeom prst="rect">
            <a:avLst/>
          </a:prstGeom>
        </p:spPr>
      </p:pic>
    </p:spTree>
    <p:extLst>
      <p:ext uri="{BB962C8B-B14F-4D97-AF65-F5344CB8AC3E}">
        <p14:creationId xmlns:p14="http://schemas.microsoft.com/office/powerpoint/2010/main" val="189752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EB07-F135-6FFF-8E06-534A9FCCB027}"/>
              </a:ext>
            </a:extLst>
          </p:cNvPr>
          <p:cNvSpPr>
            <a:spLocks noGrp="1"/>
          </p:cNvSpPr>
          <p:nvPr>
            <p:ph type="title"/>
          </p:nvPr>
        </p:nvSpPr>
        <p:spPr/>
        <p:txBody>
          <a:bodyPr/>
          <a:lstStyle/>
          <a:p>
            <a:r>
              <a:rPr lang="en-US" dirty="0"/>
              <a:t>Les couleurs</a:t>
            </a:r>
            <a:endParaRPr lang="fr-FR" dirty="0"/>
          </a:p>
        </p:txBody>
      </p:sp>
      <p:sp>
        <p:nvSpPr>
          <p:cNvPr id="3" name="Content Placeholder 2">
            <a:extLst>
              <a:ext uri="{FF2B5EF4-FFF2-40B4-BE49-F238E27FC236}">
                <a16:creationId xmlns:a16="http://schemas.microsoft.com/office/drawing/2014/main" id="{44CC5FC1-4DCD-CB7D-24FF-DCB5A6D12E28}"/>
              </a:ext>
            </a:extLst>
          </p:cNvPr>
          <p:cNvSpPr>
            <a:spLocks noGrp="1"/>
          </p:cNvSpPr>
          <p:nvPr>
            <p:ph idx="1"/>
          </p:nvPr>
        </p:nvSpPr>
        <p:spPr>
          <a:xfrm>
            <a:off x="838200" y="1825625"/>
            <a:ext cx="10515600" cy="4351338"/>
          </a:xfrm>
        </p:spPr>
        <p:txBody>
          <a:bodyPr>
            <a:normAutofit/>
          </a:bodyPr>
          <a:lstStyle/>
          <a:p>
            <a:r>
              <a:rPr lang="fr-FR" sz="1700" dirty="0">
                <a:solidFill>
                  <a:srgbClr val="222222"/>
                </a:solidFill>
                <a:latin typeface="+mj-lt"/>
              </a:rPr>
              <a:t>En informatique, les couleurs fonctionnent en mélangeant une valeur de rouge, de vert et de bleu. Ces valeurs, que nous appellerons "canaux", peuvent être uniquement entre 0 et 255. En donnant des valeurs à nos 3 canaux, nous sommes en mesure d'utiliser plus de 16 millions de couleurs. </a:t>
            </a:r>
          </a:p>
          <a:p>
            <a:r>
              <a:rPr lang="fr-FR" sz="1700" b="1" dirty="0">
                <a:solidFill>
                  <a:srgbClr val="222222"/>
                </a:solidFill>
                <a:latin typeface="+mj-lt"/>
              </a:rPr>
              <a:t>Hexadécimal : </a:t>
            </a:r>
            <a:r>
              <a:rPr lang="fr-FR" sz="1700" dirty="0">
                <a:solidFill>
                  <a:srgbClr val="222222"/>
                </a:solidFill>
                <a:latin typeface="+mj-lt"/>
              </a:rPr>
              <a:t>Chaque canal de couleur est représenté un nombre hexadécimal à 2 chiffres. Puisqu'il y a 3 canaux, nous avons donc 6 chiffres hexadécimaux. Ex: #000000 (Noir), #FFFFFF (Blanc), #</a:t>
            </a:r>
            <a:r>
              <a:rPr lang="fr-FR" sz="1700" dirty="0">
                <a:solidFill>
                  <a:srgbClr val="000000"/>
                </a:solidFill>
                <a:latin typeface="+mj-lt"/>
              </a:rPr>
              <a:t>06FA1B</a:t>
            </a:r>
          </a:p>
          <a:p>
            <a:r>
              <a:rPr lang="fr-FR" sz="1700" b="1" dirty="0">
                <a:solidFill>
                  <a:srgbClr val="222222"/>
                </a:solidFill>
                <a:latin typeface="+mj-lt"/>
              </a:rPr>
              <a:t>Hexadécimal court : </a:t>
            </a:r>
            <a:r>
              <a:rPr lang="fr-FR" sz="1700" dirty="0">
                <a:solidFill>
                  <a:srgbClr val="222222"/>
                </a:solidFill>
                <a:latin typeface="+mj-lt"/>
              </a:rPr>
              <a:t>C'est une façon plus courte de définir une couleur hexadécimal. Essentiellement, nous utilisons uniquement des valeurs de 0 à 15 (en hexadécimal) pour chaque canal. Ex: #010, F1A</a:t>
            </a:r>
          </a:p>
          <a:p>
            <a:r>
              <a:rPr lang="fr-FR" sz="1700" b="1" dirty="0">
                <a:solidFill>
                  <a:srgbClr val="222222"/>
                </a:solidFill>
                <a:latin typeface="+mj-lt"/>
              </a:rPr>
              <a:t>RGB : </a:t>
            </a:r>
            <a:r>
              <a:rPr lang="fr-FR" sz="1700" dirty="0">
                <a:solidFill>
                  <a:srgbClr val="222222"/>
                </a:solidFill>
                <a:latin typeface="+mj-lt"/>
              </a:rPr>
              <a:t>C'est une façon facile de définir la valeur des canaux rouge, vert et bleu respectivement avec une valeur entre 0 et 255. Ex : </a:t>
            </a:r>
            <a:r>
              <a:rPr lang="fr-FR" sz="1700" dirty="0" err="1">
                <a:solidFill>
                  <a:srgbClr val="222222"/>
                </a:solidFill>
                <a:latin typeface="+mj-lt"/>
              </a:rPr>
              <a:t>rgb</a:t>
            </a:r>
            <a:r>
              <a:rPr lang="fr-FR" sz="1700" dirty="0">
                <a:solidFill>
                  <a:srgbClr val="222222"/>
                </a:solidFill>
                <a:latin typeface="+mj-lt"/>
              </a:rPr>
              <a:t>(255, 90, 130)</a:t>
            </a:r>
            <a:endParaRPr lang="fr-FR" sz="1700" b="1" dirty="0">
              <a:solidFill>
                <a:srgbClr val="222222"/>
              </a:solidFill>
              <a:latin typeface="+mj-lt"/>
            </a:endParaRPr>
          </a:p>
          <a:p>
            <a:r>
              <a:rPr lang="fr-FR" sz="1700" b="1" dirty="0">
                <a:solidFill>
                  <a:srgbClr val="222222"/>
                </a:solidFill>
                <a:latin typeface="+mj-lt"/>
              </a:rPr>
              <a:t>RGBA : </a:t>
            </a:r>
            <a:r>
              <a:rPr lang="fr-FR" sz="1700" dirty="0">
                <a:solidFill>
                  <a:srgbClr val="222222"/>
                </a:solidFill>
                <a:latin typeface="+mj-lt"/>
              </a:rPr>
              <a:t>C'est le même principe que le RGB, mais en ajoutant un quatrième canal que nous appellerons le canal "alpha". Ce canal représente la transparence de la couleur. La valeur est un nombre à virgule entre 0 et 1. À 0, la couleur est complètement transparente et à 1 la couleur est complètement opaque.</a:t>
            </a:r>
          </a:p>
          <a:p>
            <a:r>
              <a:rPr lang="fr-FR" sz="1700" b="1" dirty="0">
                <a:solidFill>
                  <a:srgbClr val="222222"/>
                </a:solidFill>
                <a:latin typeface="+mj-lt"/>
              </a:rPr>
              <a:t>Nom : </a:t>
            </a:r>
            <a:r>
              <a:rPr lang="fr-FR" sz="1700" dirty="0">
                <a:solidFill>
                  <a:srgbClr val="222222"/>
                </a:solidFill>
                <a:latin typeface="+mj-lt"/>
              </a:rPr>
              <a:t>Certaines couleurs ont un nom. Pour ces couleurs, il est possible de spécifier le nom de la couleur directement. Vous pouvez trouver la liste des couleurs ayant un nom sur w3school. Ex : Azure, beige, Coral</a:t>
            </a:r>
          </a:p>
        </p:txBody>
      </p:sp>
    </p:spTree>
    <p:extLst>
      <p:ext uri="{BB962C8B-B14F-4D97-AF65-F5344CB8AC3E}">
        <p14:creationId xmlns:p14="http://schemas.microsoft.com/office/powerpoint/2010/main" val="381576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BD4D-8556-BC46-6AAC-00FE81199BE3}"/>
              </a:ext>
            </a:extLst>
          </p:cNvPr>
          <p:cNvSpPr>
            <a:spLocks noGrp="1"/>
          </p:cNvSpPr>
          <p:nvPr>
            <p:ph type="title"/>
          </p:nvPr>
        </p:nvSpPr>
        <p:spPr/>
        <p:txBody>
          <a:bodyPr/>
          <a:lstStyle/>
          <a:p>
            <a:r>
              <a:rPr lang="en-US" dirty="0"/>
              <a:t>Les couleurs</a:t>
            </a:r>
            <a:endParaRPr lang="fr-FR" dirty="0"/>
          </a:p>
        </p:txBody>
      </p:sp>
      <p:sp>
        <p:nvSpPr>
          <p:cNvPr id="3" name="Content Placeholder 2">
            <a:extLst>
              <a:ext uri="{FF2B5EF4-FFF2-40B4-BE49-F238E27FC236}">
                <a16:creationId xmlns:a16="http://schemas.microsoft.com/office/drawing/2014/main" id="{D29942B9-B2ED-E400-D813-56C02625A019}"/>
              </a:ext>
            </a:extLst>
          </p:cNvPr>
          <p:cNvSpPr>
            <a:spLocks noGrp="1"/>
          </p:cNvSpPr>
          <p:nvPr>
            <p:ph idx="1"/>
          </p:nvPr>
        </p:nvSpPr>
        <p:spPr>
          <a:xfrm>
            <a:off x="838199" y="1825625"/>
            <a:ext cx="6437375" cy="4351338"/>
          </a:xfrm>
        </p:spPr>
        <p:txBody>
          <a:bodyPr>
            <a:normAutofit lnSpcReduction="10000"/>
          </a:bodyPr>
          <a:lstStyle/>
          <a:p>
            <a:r>
              <a:rPr lang="fr-FR" dirty="0"/>
              <a:t>Pour modifier la </a:t>
            </a:r>
            <a:r>
              <a:rPr lang="fr-FR" b="1" dirty="0">
                <a:solidFill>
                  <a:srgbClr val="FF0000"/>
                </a:solidFill>
              </a:rPr>
              <a:t>couleur du texte</a:t>
            </a:r>
            <a:r>
              <a:rPr lang="fr-FR" dirty="0"/>
              <a:t>, nous devons changer la valeur de la propriété </a:t>
            </a:r>
            <a:r>
              <a:rPr lang="fr-FR" b="1" dirty="0" err="1">
                <a:solidFill>
                  <a:srgbClr val="FF0000"/>
                </a:solidFill>
              </a:rPr>
              <a:t>color</a:t>
            </a:r>
            <a:r>
              <a:rPr lang="fr-FR" dirty="0"/>
              <a:t> d'un élément pour y mettre la couleur de notre choix.</a:t>
            </a:r>
          </a:p>
          <a:p>
            <a:endParaRPr lang="fr-FR" dirty="0"/>
          </a:p>
          <a:p>
            <a:endParaRPr lang="fr-FR" dirty="0"/>
          </a:p>
          <a:p>
            <a:r>
              <a:rPr lang="fr-FR" dirty="0"/>
              <a:t>Pour modifier la </a:t>
            </a:r>
            <a:r>
              <a:rPr lang="fr-FR" b="1" dirty="0">
                <a:solidFill>
                  <a:srgbClr val="FF0000"/>
                </a:solidFill>
              </a:rPr>
              <a:t>couleur du fond </a:t>
            </a:r>
            <a:r>
              <a:rPr lang="fr-FR" dirty="0"/>
              <a:t>d'un élément HTML, nous utiliserons la propriété </a:t>
            </a:r>
            <a:r>
              <a:rPr lang="fr-FR" b="1" dirty="0">
                <a:solidFill>
                  <a:srgbClr val="FF0000"/>
                </a:solidFill>
              </a:rPr>
              <a:t>background‑</a:t>
            </a:r>
            <a:r>
              <a:rPr lang="fr-FR" b="1" dirty="0" err="1">
                <a:solidFill>
                  <a:srgbClr val="FF0000"/>
                </a:solidFill>
              </a:rPr>
              <a:t>color</a:t>
            </a:r>
            <a:r>
              <a:rPr lang="fr-FR" dirty="0"/>
              <a:t>. Cette propriété s'utilise de la même façon que pour la couleur du texte.</a:t>
            </a:r>
          </a:p>
        </p:txBody>
      </p:sp>
      <p:pic>
        <p:nvPicPr>
          <p:cNvPr id="5" name="Picture 4">
            <a:extLst>
              <a:ext uri="{FF2B5EF4-FFF2-40B4-BE49-F238E27FC236}">
                <a16:creationId xmlns:a16="http://schemas.microsoft.com/office/drawing/2014/main" id="{3C3134A2-4C62-4A58-AB35-02AEA5FD3DA4}"/>
              </a:ext>
            </a:extLst>
          </p:cNvPr>
          <p:cNvPicPr>
            <a:picLocks noChangeAspect="1"/>
          </p:cNvPicPr>
          <p:nvPr/>
        </p:nvPicPr>
        <p:blipFill>
          <a:blip r:embed="rId2"/>
          <a:stretch>
            <a:fillRect/>
          </a:stretch>
        </p:blipFill>
        <p:spPr>
          <a:xfrm>
            <a:off x="7609625" y="1257199"/>
            <a:ext cx="3410125" cy="1714588"/>
          </a:xfrm>
          <a:prstGeom prst="rect">
            <a:avLst/>
          </a:prstGeom>
        </p:spPr>
      </p:pic>
      <p:pic>
        <p:nvPicPr>
          <p:cNvPr id="7" name="Picture 6">
            <a:extLst>
              <a:ext uri="{FF2B5EF4-FFF2-40B4-BE49-F238E27FC236}">
                <a16:creationId xmlns:a16="http://schemas.microsoft.com/office/drawing/2014/main" id="{CB9FC07B-1BC2-C5DC-C303-FB09C1CAB52F}"/>
              </a:ext>
            </a:extLst>
          </p:cNvPr>
          <p:cNvPicPr>
            <a:picLocks noChangeAspect="1"/>
          </p:cNvPicPr>
          <p:nvPr/>
        </p:nvPicPr>
        <p:blipFill>
          <a:blip r:embed="rId3"/>
          <a:stretch>
            <a:fillRect/>
          </a:stretch>
        </p:blipFill>
        <p:spPr>
          <a:xfrm>
            <a:off x="7609625" y="2952736"/>
            <a:ext cx="3143412" cy="749339"/>
          </a:xfrm>
          <a:prstGeom prst="rect">
            <a:avLst/>
          </a:prstGeom>
        </p:spPr>
      </p:pic>
      <p:pic>
        <p:nvPicPr>
          <p:cNvPr id="9" name="Picture 8">
            <a:extLst>
              <a:ext uri="{FF2B5EF4-FFF2-40B4-BE49-F238E27FC236}">
                <a16:creationId xmlns:a16="http://schemas.microsoft.com/office/drawing/2014/main" id="{02969B82-51FC-D94F-DE99-32A09B57850A}"/>
              </a:ext>
            </a:extLst>
          </p:cNvPr>
          <p:cNvPicPr>
            <a:picLocks noChangeAspect="1"/>
          </p:cNvPicPr>
          <p:nvPr/>
        </p:nvPicPr>
        <p:blipFill>
          <a:blip r:embed="rId4"/>
          <a:stretch>
            <a:fillRect/>
          </a:stretch>
        </p:blipFill>
        <p:spPr>
          <a:xfrm>
            <a:off x="7609625" y="4001294"/>
            <a:ext cx="2959252" cy="1905098"/>
          </a:xfrm>
          <a:prstGeom prst="rect">
            <a:avLst/>
          </a:prstGeom>
        </p:spPr>
      </p:pic>
      <p:pic>
        <p:nvPicPr>
          <p:cNvPr id="12" name="Picture 11">
            <a:extLst>
              <a:ext uri="{FF2B5EF4-FFF2-40B4-BE49-F238E27FC236}">
                <a16:creationId xmlns:a16="http://schemas.microsoft.com/office/drawing/2014/main" id="{C429FBC5-7F87-CEE8-8C63-770109C05563}"/>
              </a:ext>
            </a:extLst>
          </p:cNvPr>
          <p:cNvPicPr>
            <a:picLocks noChangeAspect="1"/>
          </p:cNvPicPr>
          <p:nvPr/>
        </p:nvPicPr>
        <p:blipFill>
          <a:blip r:embed="rId5"/>
          <a:stretch>
            <a:fillRect/>
          </a:stretch>
        </p:blipFill>
        <p:spPr>
          <a:xfrm>
            <a:off x="7609625" y="5906392"/>
            <a:ext cx="2622685" cy="711237"/>
          </a:xfrm>
          <a:prstGeom prst="rect">
            <a:avLst/>
          </a:prstGeom>
        </p:spPr>
      </p:pic>
    </p:spTree>
    <p:extLst>
      <p:ext uri="{BB962C8B-B14F-4D97-AF65-F5344CB8AC3E}">
        <p14:creationId xmlns:p14="http://schemas.microsoft.com/office/powerpoint/2010/main" val="353475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31452</TotalTime>
  <Words>6153</Words>
  <Application>Microsoft Office PowerPoint</Application>
  <PresentationFormat>Widescreen</PresentationFormat>
  <Paragraphs>344</Paragraphs>
  <Slides>54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Courier New</vt:lpstr>
      <vt:lpstr>Montserrat</vt:lpstr>
      <vt:lpstr>Open Sans</vt:lpstr>
      <vt:lpstr>Office Theme</vt:lpstr>
      <vt:lpstr>PowerPoint Presentation</vt:lpstr>
      <vt:lpstr>Introduction au CSS</vt:lpstr>
      <vt:lpstr>Introduction au CSS</vt:lpstr>
      <vt:lpstr>Introduction au CSS</vt:lpstr>
      <vt:lpstr>Selecteur de base CSS</vt:lpstr>
      <vt:lpstr>Selecteur de base CSS</vt:lpstr>
      <vt:lpstr>Selecteur de base CSS</vt:lpstr>
      <vt:lpstr>Les couleurs</vt:lpstr>
      <vt:lpstr>Les couleurs</vt:lpstr>
      <vt:lpstr>Taille, marge et espacement</vt:lpstr>
      <vt:lpstr>Taille, marge et espacement</vt:lpstr>
      <vt:lpstr>Taille, marge et espacement</vt:lpstr>
      <vt:lpstr>Taille, marge et espacement</vt:lpstr>
      <vt:lpstr>Taille, marge et espacement</vt:lpstr>
      <vt:lpstr>Les bordures</vt:lpstr>
      <vt:lpstr>Les bordures</vt:lpstr>
      <vt:lpstr>Changement d'affichage</vt:lpstr>
      <vt:lpstr>Balise non sémantique</vt:lpstr>
      <vt:lpstr>Balise non sémantique</vt:lpstr>
      <vt:lpstr>Balise non sémantique</vt:lpstr>
      <vt:lpstr>Introduction au CSS</vt:lpstr>
      <vt:lpstr>Unités de mesure</vt:lpstr>
      <vt:lpstr>Unités de mesure</vt:lpstr>
      <vt:lpstr>Unités de mesure</vt:lpstr>
      <vt:lpstr>Style de base</vt:lpstr>
      <vt:lpstr>Listes et tableaux</vt:lpstr>
      <vt:lpstr>Listes et tableaux</vt:lpstr>
      <vt:lpstr>Liste et tableaux</vt:lpstr>
      <vt:lpstr>Typographie et polices</vt:lpstr>
      <vt:lpstr>Typographie et polices</vt:lpstr>
      <vt:lpstr>Typographie et polices</vt:lpstr>
      <vt:lpstr>Wrapper</vt:lpstr>
      <vt:lpstr>Sélecteurs CSS de pseudo-classe</vt:lpstr>
      <vt:lpstr>Sélecteurs CSS de pseudo-classe</vt:lpstr>
      <vt:lpstr>Validation du CSS</vt:lpstr>
      <vt:lpstr>Outils de développement</vt:lpstr>
      <vt:lpstr>Introduction au CSS</vt:lpstr>
      <vt:lpstr>Positionnement</vt:lpstr>
      <vt:lpstr>Positionnement</vt:lpstr>
      <vt:lpstr>Positionnement</vt:lpstr>
      <vt:lpstr>Positionnement</vt:lpstr>
      <vt:lpstr>Sélecteur CSS d'attributs et de voisins</vt:lpstr>
      <vt:lpstr>Sélecteur CSS d'attributs et de voisins</vt:lpstr>
      <vt:lpstr>Introduction au CSS</vt:lpstr>
      <vt:lpstr>Approche "mobile-first" et media queries</vt:lpstr>
      <vt:lpstr>Approche "mobile-first" et media queries</vt:lpstr>
      <vt:lpstr>Flexbox</vt:lpstr>
      <vt:lpstr>Flexbox</vt:lpstr>
      <vt:lpstr>Flexbox</vt:lpstr>
      <vt:lpstr>Flexbox</vt:lpstr>
      <vt:lpstr>Exemples avec flexbox</vt:lpstr>
      <vt:lpstr>Transition</vt:lpstr>
      <vt:lpstr>Transformation</vt:lpstr>
      <vt:lpstr>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dc:creator>
  <cp:lastModifiedBy>Hamza El Maadani</cp:lastModifiedBy>
  <cp:revision>2</cp:revision>
  <dcterms:created xsi:type="dcterms:W3CDTF">2022-10-04T14:05:12Z</dcterms:created>
  <dcterms:modified xsi:type="dcterms:W3CDTF">2023-10-17T16:50:17Z</dcterms:modified>
</cp:coreProperties>
</file>