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72"/>
  </p:notesMasterIdLst>
  <p:sldIdLst>
    <p:sldId id="256" r:id="rId2"/>
    <p:sldId id="257" r:id="rId3"/>
    <p:sldId id="264" r:id="rId4"/>
    <p:sldId id="258" r:id="rId5"/>
    <p:sldId id="265" r:id="rId6"/>
    <p:sldId id="287" r:id="rId7"/>
    <p:sldId id="288" r:id="rId8"/>
    <p:sldId id="290" r:id="rId9"/>
    <p:sldId id="289" r:id="rId10"/>
    <p:sldId id="259" r:id="rId11"/>
    <p:sldId id="275" r:id="rId12"/>
    <p:sldId id="266" r:id="rId13"/>
    <p:sldId id="277" r:id="rId14"/>
    <p:sldId id="276" r:id="rId15"/>
    <p:sldId id="278" r:id="rId16"/>
    <p:sldId id="279" r:id="rId17"/>
    <p:sldId id="268" r:id="rId18"/>
    <p:sldId id="267" r:id="rId19"/>
    <p:sldId id="280" r:id="rId20"/>
    <p:sldId id="281" r:id="rId21"/>
    <p:sldId id="269" r:id="rId22"/>
    <p:sldId id="282" r:id="rId23"/>
    <p:sldId id="291" r:id="rId24"/>
    <p:sldId id="270" r:id="rId25"/>
    <p:sldId id="285" r:id="rId26"/>
    <p:sldId id="271" r:id="rId27"/>
    <p:sldId id="292" r:id="rId28"/>
    <p:sldId id="286" r:id="rId29"/>
    <p:sldId id="284" r:id="rId30"/>
    <p:sldId id="293" r:id="rId31"/>
    <p:sldId id="294" r:id="rId32"/>
    <p:sldId id="295" r:id="rId33"/>
    <p:sldId id="296" r:id="rId34"/>
    <p:sldId id="298" r:id="rId35"/>
    <p:sldId id="299" r:id="rId36"/>
    <p:sldId id="300" r:id="rId37"/>
    <p:sldId id="297" r:id="rId38"/>
    <p:sldId id="301" r:id="rId39"/>
    <p:sldId id="302" r:id="rId40"/>
    <p:sldId id="303" r:id="rId41"/>
    <p:sldId id="317" r:id="rId42"/>
    <p:sldId id="318" r:id="rId43"/>
    <p:sldId id="319" r:id="rId44"/>
    <p:sldId id="272" r:id="rId45"/>
    <p:sldId id="273" r:id="rId46"/>
    <p:sldId id="304" r:id="rId47"/>
    <p:sldId id="305" r:id="rId48"/>
    <p:sldId id="306" r:id="rId49"/>
    <p:sldId id="307" r:id="rId50"/>
    <p:sldId id="308" r:id="rId51"/>
    <p:sldId id="310" r:id="rId52"/>
    <p:sldId id="311" r:id="rId53"/>
    <p:sldId id="312" r:id="rId54"/>
    <p:sldId id="313" r:id="rId55"/>
    <p:sldId id="314" r:id="rId56"/>
    <p:sldId id="327" r:id="rId57"/>
    <p:sldId id="274" r:id="rId58"/>
    <p:sldId id="326" r:id="rId59"/>
    <p:sldId id="315" r:id="rId60"/>
    <p:sldId id="263" r:id="rId61"/>
    <p:sldId id="316" r:id="rId62"/>
    <p:sldId id="260" r:id="rId63"/>
    <p:sldId id="321" r:id="rId64"/>
    <p:sldId id="320" r:id="rId65"/>
    <p:sldId id="261" r:id="rId66"/>
    <p:sldId id="322" r:id="rId67"/>
    <p:sldId id="323" r:id="rId68"/>
    <p:sldId id="324" r:id="rId69"/>
    <p:sldId id="325" r:id="rId70"/>
    <p:sldId id="262" r:id="rId7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5319" autoAdjust="0"/>
    <p:restoredTop sz="93447" autoAdjust="0"/>
  </p:normalViewPr>
  <p:slideViewPr>
    <p:cSldViewPr snapToGrid="0">
      <p:cViewPr varScale="1">
        <p:scale>
          <a:sx n="60" d="100"/>
          <a:sy n="60" d="100"/>
        </p:scale>
        <p:origin x="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mza" userId="ef601d6e0cb7f7c8" providerId="LiveId" clId="{987CA570-054B-4FCB-89E3-D64286AF5BB0}"/>
    <pc:docChg chg="undo custSel modSld sldOrd">
      <pc:chgData name="Hamza" userId="ef601d6e0cb7f7c8" providerId="LiveId" clId="{987CA570-054B-4FCB-89E3-D64286AF5BB0}" dt="2023-09-01T03:25:22.080" v="37" actId="20577"/>
      <pc:docMkLst>
        <pc:docMk/>
      </pc:docMkLst>
      <pc:sldChg chg="modSp mod">
        <pc:chgData name="Hamza" userId="ef601d6e0cb7f7c8" providerId="LiveId" clId="{987CA570-054B-4FCB-89E3-D64286AF5BB0}" dt="2023-09-01T03:25:22.080" v="37" actId="20577"/>
        <pc:sldMkLst>
          <pc:docMk/>
          <pc:sldMk cId="2572560631" sldId="262"/>
        </pc:sldMkLst>
        <pc:spChg chg="mod">
          <ac:chgData name="Hamza" userId="ef601d6e0cb7f7c8" providerId="LiveId" clId="{987CA570-054B-4FCB-89E3-D64286AF5BB0}" dt="2023-09-01T03:25:22.080" v="37" actId="20577"/>
          <ac:spMkLst>
            <pc:docMk/>
            <pc:sldMk cId="2572560631" sldId="262"/>
            <ac:spMk id="3" creationId="{E9C818B4-B961-347D-325D-098121749A78}"/>
          </ac:spMkLst>
        </pc:spChg>
      </pc:sldChg>
      <pc:sldChg chg="ord">
        <pc:chgData name="Hamza" userId="ef601d6e0cb7f7c8" providerId="LiveId" clId="{987CA570-054B-4FCB-89E3-D64286AF5BB0}" dt="2023-09-01T03:25:16.578" v="31" actId="20578"/>
        <pc:sldMkLst>
          <pc:docMk/>
          <pc:sldMk cId="749850134" sldId="266"/>
        </pc:sldMkLst>
      </pc:sldChg>
      <pc:sldChg chg="ord">
        <pc:chgData name="Hamza" userId="ef601d6e0cb7f7c8" providerId="LiveId" clId="{987CA570-054B-4FCB-89E3-D64286AF5BB0}" dt="2023-09-01T03:25:16.198" v="30" actId="20578"/>
        <pc:sldMkLst>
          <pc:docMk/>
          <pc:sldMk cId="3440387432" sldId="275"/>
        </pc:sldMkLst>
      </pc:sldChg>
      <pc:sldChg chg="ord">
        <pc:chgData name="Hamza" userId="ef601d6e0cb7f7c8" providerId="LiveId" clId="{987CA570-054B-4FCB-89E3-D64286AF5BB0}" dt="2023-09-01T03:25:14.690" v="28" actId="20578"/>
        <pc:sldMkLst>
          <pc:docMk/>
          <pc:sldMk cId="1028079886" sldId="276"/>
        </pc:sldMkLst>
      </pc:sldChg>
      <pc:sldChg chg="ord">
        <pc:chgData name="Hamza" userId="ef601d6e0cb7f7c8" providerId="LiveId" clId="{987CA570-054B-4FCB-89E3-D64286AF5BB0}" dt="2023-09-01T03:25:16.957" v="32" actId="20578"/>
        <pc:sldMkLst>
          <pc:docMk/>
          <pc:sldMk cId="49210352" sldId="277"/>
        </pc:sldMkLst>
      </pc:sldChg>
      <pc:sldChg chg="ord">
        <pc:chgData name="Hamza" userId="ef601d6e0cb7f7c8" providerId="LiveId" clId="{987CA570-054B-4FCB-89E3-D64286AF5BB0}" dt="2023-09-01T03:25:14.690" v="28" actId="20578"/>
        <pc:sldMkLst>
          <pc:docMk/>
          <pc:sldMk cId="3653872523" sldId="278"/>
        </pc:sldMkLst>
      </pc:sldChg>
      <pc:sldChg chg="ord">
        <pc:chgData name="Hamza" userId="ef601d6e0cb7f7c8" providerId="LiveId" clId="{987CA570-054B-4FCB-89E3-D64286AF5BB0}" dt="2023-09-01T03:25:12.804" v="24" actId="20578"/>
        <pc:sldMkLst>
          <pc:docMk/>
          <pc:sldMk cId="564616060" sldId="279"/>
        </pc:sldMkLst>
      </pc:sldChg>
      <pc:sldChg chg="modSp mod">
        <pc:chgData name="Hamza" userId="ef601d6e0cb7f7c8" providerId="LiveId" clId="{987CA570-054B-4FCB-89E3-D64286AF5BB0}" dt="2023-09-01T02:41:19.197" v="0" actId="20577"/>
        <pc:sldMkLst>
          <pc:docMk/>
          <pc:sldMk cId="1011125118" sldId="284"/>
        </pc:sldMkLst>
        <pc:spChg chg="mod">
          <ac:chgData name="Hamza" userId="ef601d6e0cb7f7c8" providerId="LiveId" clId="{987CA570-054B-4FCB-89E3-D64286AF5BB0}" dt="2023-09-01T02:41:19.197" v="0" actId="20577"/>
          <ac:spMkLst>
            <pc:docMk/>
            <pc:sldMk cId="1011125118" sldId="284"/>
            <ac:spMk id="3" creationId="{F1985497-B96B-0061-CB28-F0FEB1C71373}"/>
          </ac:spMkLst>
        </pc:spChg>
      </pc:sldChg>
      <pc:sldChg chg="ord">
        <pc:chgData name="Hamza" userId="ef601d6e0cb7f7c8" providerId="LiveId" clId="{987CA570-054B-4FCB-89E3-D64286AF5BB0}" dt="2023-09-01T03:25:15.165" v="29" actId="20578"/>
        <pc:sldMkLst>
          <pc:docMk/>
          <pc:sldMk cId="2664691968" sldId="2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E6C7C-5C3A-4F54-B057-71060C019232}" type="datetimeFigureOut">
              <a:rPr lang="fr-FR" smtClean="0"/>
              <a:t>31/08/2023</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1B5771-AB02-4340-9FC3-4009361B7DA0}" type="slidenum">
              <a:rPr lang="fr-FR" smtClean="0"/>
              <a:t>‹#›</a:t>
            </a:fld>
            <a:endParaRPr lang="fr-FR"/>
          </a:p>
        </p:txBody>
      </p:sp>
    </p:spTree>
    <p:extLst>
      <p:ext uri="{BB962C8B-B14F-4D97-AF65-F5344CB8AC3E}">
        <p14:creationId xmlns:p14="http://schemas.microsoft.com/office/powerpoint/2010/main" val="219514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333333"/>
                </a:solidFill>
                <a:effectLst/>
                <a:latin typeface="-apple-system"/>
              </a:rPr>
              <a:t>Le HTML est un langage de balisage, c’est-à-dire un langage qui va servir à définir chaque contenu dans une page. Mais comment fait-on en pratique pour indiquer que tel contenu est un titre, tel autre est un lien, etc. ? C’est ce que nous allons voir dans cette leçon.</a:t>
            </a:r>
            <a:endParaRPr lang="fr-FR" dirty="0"/>
          </a:p>
        </p:txBody>
      </p:sp>
      <p:sp>
        <p:nvSpPr>
          <p:cNvPr id="4" name="Slide Number Placeholder 3"/>
          <p:cNvSpPr>
            <a:spLocks noGrp="1"/>
          </p:cNvSpPr>
          <p:nvPr>
            <p:ph type="sldNum" sz="quarter" idx="5"/>
          </p:nvPr>
        </p:nvSpPr>
        <p:spPr/>
        <p:txBody>
          <a:bodyPr/>
          <a:lstStyle/>
          <a:p>
            <a:fld id="{621B5771-AB02-4340-9FC3-4009361B7DA0}" type="slidenum">
              <a:rPr lang="fr-FR" smtClean="0"/>
              <a:t>10</a:t>
            </a:fld>
            <a:endParaRPr lang="fr-FR"/>
          </a:p>
        </p:txBody>
      </p:sp>
    </p:spTree>
    <p:extLst>
      <p:ext uri="{BB962C8B-B14F-4D97-AF65-F5344CB8AC3E}">
        <p14:creationId xmlns:p14="http://schemas.microsoft.com/office/powerpoint/2010/main" val="3577781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fr-FR" b="0" i="0" dirty="0">
                <a:solidFill>
                  <a:srgbClr val="333333"/>
                </a:solidFill>
                <a:effectLst/>
                <a:latin typeface="-apple-system"/>
              </a:rPr>
              <a:t>la balise ouvrante de l’élément est constituée d’un chevron ouvrant &lt;, du nom de l’élément en question et d’un chevron fermant &gt;.</a:t>
            </a:r>
          </a:p>
          <a:p>
            <a:pPr algn="just"/>
            <a:endParaRPr lang="fr-FR" b="0" i="0" dirty="0">
              <a:solidFill>
                <a:srgbClr val="333333"/>
              </a:solidFill>
              <a:effectLst/>
              <a:latin typeface="-apple-system"/>
            </a:endParaRPr>
          </a:p>
          <a:p>
            <a:pPr algn="just"/>
            <a:r>
              <a:rPr lang="fr-FR" b="0" i="0" dirty="0">
                <a:solidFill>
                  <a:srgbClr val="333333"/>
                </a:solidFill>
                <a:effectLst/>
                <a:latin typeface="-apple-system"/>
              </a:rPr>
              <a:t>Notez bien ici la différence entre la balise ouvrante et la balise fermante de notre élément p : la balise fermante contient un slash avant le nom de l’élément.</a:t>
            </a:r>
          </a:p>
          <a:p>
            <a:endParaRPr lang="fr-FR" dirty="0"/>
          </a:p>
        </p:txBody>
      </p:sp>
      <p:sp>
        <p:nvSpPr>
          <p:cNvPr id="4" name="Slide Number Placeholder 3"/>
          <p:cNvSpPr>
            <a:spLocks noGrp="1"/>
          </p:cNvSpPr>
          <p:nvPr>
            <p:ph type="sldNum" sz="quarter" idx="5"/>
          </p:nvPr>
        </p:nvSpPr>
        <p:spPr/>
        <p:txBody>
          <a:bodyPr/>
          <a:lstStyle/>
          <a:p>
            <a:fld id="{621B5771-AB02-4340-9FC3-4009361B7DA0}" type="slidenum">
              <a:rPr lang="fr-FR" smtClean="0"/>
              <a:t>11</a:t>
            </a:fld>
            <a:endParaRPr lang="fr-FR"/>
          </a:p>
        </p:txBody>
      </p:sp>
    </p:spTree>
    <p:extLst>
      <p:ext uri="{BB962C8B-B14F-4D97-AF65-F5344CB8AC3E}">
        <p14:creationId xmlns:p14="http://schemas.microsoft.com/office/powerpoint/2010/main" val="230680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621B5771-AB02-4340-9FC3-4009361B7DA0}" type="slidenum">
              <a:rPr lang="fr-FR" smtClean="0"/>
              <a:t>12</a:t>
            </a:fld>
            <a:endParaRPr lang="fr-FR"/>
          </a:p>
        </p:txBody>
      </p:sp>
    </p:spTree>
    <p:extLst>
      <p:ext uri="{BB962C8B-B14F-4D97-AF65-F5344CB8AC3E}">
        <p14:creationId xmlns:p14="http://schemas.microsoft.com/office/powerpoint/2010/main" val="1699125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621B5771-AB02-4340-9FC3-4009361B7DA0}" type="slidenum">
              <a:rPr lang="fr-FR" smtClean="0"/>
              <a:t>13</a:t>
            </a:fld>
            <a:endParaRPr lang="fr-FR"/>
          </a:p>
        </p:txBody>
      </p:sp>
    </p:spTree>
    <p:extLst>
      <p:ext uri="{BB962C8B-B14F-4D97-AF65-F5344CB8AC3E}">
        <p14:creationId xmlns:p14="http://schemas.microsoft.com/office/powerpoint/2010/main" val="3286799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621B5771-AB02-4340-9FC3-4009361B7DA0}" type="slidenum">
              <a:rPr lang="fr-FR" smtClean="0"/>
              <a:t>14</a:t>
            </a:fld>
            <a:endParaRPr lang="fr-FR"/>
          </a:p>
        </p:txBody>
      </p:sp>
    </p:spTree>
    <p:extLst>
      <p:ext uri="{BB962C8B-B14F-4D97-AF65-F5344CB8AC3E}">
        <p14:creationId xmlns:p14="http://schemas.microsoft.com/office/powerpoint/2010/main" val="3511505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621B5771-AB02-4340-9FC3-4009361B7DA0}" type="slidenum">
              <a:rPr lang="fr-FR" smtClean="0"/>
              <a:t>15</a:t>
            </a:fld>
            <a:endParaRPr lang="fr-FR"/>
          </a:p>
        </p:txBody>
      </p:sp>
    </p:spTree>
    <p:extLst>
      <p:ext uri="{BB962C8B-B14F-4D97-AF65-F5344CB8AC3E}">
        <p14:creationId xmlns:p14="http://schemas.microsoft.com/office/powerpoint/2010/main" val="1092456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621B5771-AB02-4340-9FC3-4009361B7DA0}" type="slidenum">
              <a:rPr lang="fr-FR" smtClean="0"/>
              <a:t>16</a:t>
            </a:fld>
            <a:endParaRPr lang="fr-FR"/>
          </a:p>
        </p:txBody>
      </p:sp>
    </p:spTree>
    <p:extLst>
      <p:ext uri="{BB962C8B-B14F-4D97-AF65-F5344CB8AC3E}">
        <p14:creationId xmlns:p14="http://schemas.microsoft.com/office/powerpoint/2010/main" val="1509962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7F976-E641-D761-4D5B-FA879A0E8D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A6C1979B-C724-ADBF-14AC-036AE4995D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FEA873D4-525B-4F79-D953-0E50BCEAE116}"/>
              </a:ext>
            </a:extLst>
          </p:cNvPr>
          <p:cNvSpPr>
            <a:spLocks noGrp="1"/>
          </p:cNvSpPr>
          <p:nvPr>
            <p:ph type="dt" sz="half" idx="10"/>
          </p:nvPr>
        </p:nvSpPr>
        <p:spPr/>
        <p:txBody>
          <a:bodyPr/>
          <a:lstStyle/>
          <a:p>
            <a:fld id="{BC0F3178-FD19-4228-BDD8-CFE88BBC8C95}" type="datetimeFigureOut">
              <a:rPr lang="en-CA" smtClean="0"/>
              <a:t>2023-08-31</a:t>
            </a:fld>
            <a:endParaRPr lang="en-CA" dirty="0"/>
          </a:p>
        </p:txBody>
      </p:sp>
      <p:sp>
        <p:nvSpPr>
          <p:cNvPr id="5" name="Footer Placeholder 4">
            <a:extLst>
              <a:ext uri="{FF2B5EF4-FFF2-40B4-BE49-F238E27FC236}">
                <a16:creationId xmlns:a16="http://schemas.microsoft.com/office/drawing/2014/main" id="{A5564D5F-46EA-6FDC-70F4-18EDA0CF8A83}"/>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B82ED8F8-8EE0-CECB-8473-1BEF3C92BC1D}"/>
              </a:ext>
            </a:extLst>
          </p:cNvPr>
          <p:cNvSpPr>
            <a:spLocks noGrp="1"/>
          </p:cNvSpPr>
          <p:nvPr>
            <p:ph type="sldNum" sz="quarter" idx="12"/>
          </p:nvPr>
        </p:nvSpPr>
        <p:spPr/>
        <p:txBody>
          <a:bodyPr/>
          <a:lstStyle/>
          <a:p>
            <a:fld id="{F9D94BD3-855E-41B4-A74B-C0878F24CE7E}" type="slidenum">
              <a:rPr lang="en-CA" smtClean="0"/>
              <a:t>‹#›</a:t>
            </a:fld>
            <a:endParaRPr lang="en-CA" dirty="0"/>
          </a:p>
        </p:txBody>
      </p:sp>
    </p:spTree>
    <p:extLst>
      <p:ext uri="{BB962C8B-B14F-4D97-AF65-F5344CB8AC3E}">
        <p14:creationId xmlns:p14="http://schemas.microsoft.com/office/powerpoint/2010/main" val="922958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73B2A-4324-83A9-2E43-F6E1D7965AD9}"/>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1608E7AE-0C95-DE20-F4FF-98476F1955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9C6E432D-E4A4-4319-CE87-2369796C1152}"/>
              </a:ext>
            </a:extLst>
          </p:cNvPr>
          <p:cNvSpPr>
            <a:spLocks noGrp="1"/>
          </p:cNvSpPr>
          <p:nvPr>
            <p:ph type="dt" sz="half" idx="10"/>
          </p:nvPr>
        </p:nvSpPr>
        <p:spPr/>
        <p:txBody>
          <a:bodyPr/>
          <a:lstStyle/>
          <a:p>
            <a:fld id="{BC0F3178-FD19-4228-BDD8-CFE88BBC8C95}" type="datetimeFigureOut">
              <a:rPr lang="en-CA" smtClean="0"/>
              <a:t>2023-08-31</a:t>
            </a:fld>
            <a:endParaRPr lang="en-CA" dirty="0"/>
          </a:p>
        </p:txBody>
      </p:sp>
      <p:sp>
        <p:nvSpPr>
          <p:cNvPr id="5" name="Footer Placeholder 4">
            <a:extLst>
              <a:ext uri="{FF2B5EF4-FFF2-40B4-BE49-F238E27FC236}">
                <a16:creationId xmlns:a16="http://schemas.microsoft.com/office/drawing/2014/main" id="{AC8DBB0D-8669-106A-4F81-C3ABA66D7637}"/>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7EBCF26D-FE66-EE3A-EBE5-61445E25B40B}"/>
              </a:ext>
            </a:extLst>
          </p:cNvPr>
          <p:cNvSpPr>
            <a:spLocks noGrp="1"/>
          </p:cNvSpPr>
          <p:nvPr>
            <p:ph type="sldNum" sz="quarter" idx="12"/>
          </p:nvPr>
        </p:nvSpPr>
        <p:spPr/>
        <p:txBody>
          <a:bodyPr/>
          <a:lstStyle/>
          <a:p>
            <a:fld id="{F9D94BD3-855E-41B4-A74B-C0878F24CE7E}" type="slidenum">
              <a:rPr lang="en-CA" smtClean="0"/>
              <a:t>‹#›</a:t>
            </a:fld>
            <a:endParaRPr lang="en-CA" dirty="0"/>
          </a:p>
        </p:txBody>
      </p:sp>
    </p:spTree>
    <p:extLst>
      <p:ext uri="{BB962C8B-B14F-4D97-AF65-F5344CB8AC3E}">
        <p14:creationId xmlns:p14="http://schemas.microsoft.com/office/powerpoint/2010/main" val="3783938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0A27F-A0B7-C64D-3E1D-2BB2DEE22C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B1F51A3C-1DE0-0588-F837-C255D84293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24D52141-5047-C5EE-05C9-480790C08087}"/>
              </a:ext>
            </a:extLst>
          </p:cNvPr>
          <p:cNvSpPr>
            <a:spLocks noGrp="1"/>
          </p:cNvSpPr>
          <p:nvPr>
            <p:ph type="dt" sz="half" idx="10"/>
          </p:nvPr>
        </p:nvSpPr>
        <p:spPr/>
        <p:txBody>
          <a:bodyPr/>
          <a:lstStyle/>
          <a:p>
            <a:fld id="{BC0F3178-FD19-4228-BDD8-CFE88BBC8C95}" type="datetimeFigureOut">
              <a:rPr lang="en-CA" smtClean="0"/>
              <a:t>2023-08-31</a:t>
            </a:fld>
            <a:endParaRPr lang="en-CA" dirty="0"/>
          </a:p>
        </p:txBody>
      </p:sp>
      <p:sp>
        <p:nvSpPr>
          <p:cNvPr id="5" name="Footer Placeholder 4">
            <a:extLst>
              <a:ext uri="{FF2B5EF4-FFF2-40B4-BE49-F238E27FC236}">
                <a16:creationId xmlns:a16="http://schemas.microsoft.com/office/drawing/2014/main" id="{43E41E8A-F07F-2374-BED9-D718261C6255}"/>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822B83D4-4575-456E-4397-DFAE4933C648}"/>
              </a:ext>
            </a:extLst>
          </p:cNvPr>
          <p:cNvSpPr>
            <a:spLocks noGrp="1"/>
          </p:cNvSpPr>
          <p:nvPr>
            <p:ph type="sldNum" sz="quarter" idx="12"/>
          </p:nvPr>
        </p:nvSpPr>
        <p:spPr/>
        <p:txBody>
          <a:bodyPr/>
          <a:lstStyle/>
          <a:p>
            <a:fld id="{F9D94BD3-855E-41B4-A74B-C0878F24CE7E}" type="slidenum">
              <a:rPr lang="en-CA" smtClean="0"/>
              <a:t>‹#›</a:t>
            </a:fld>
            <a:endParaRPr lang="en-CA" dirty="0"/>
          </a:p>
        </p:txBody>
      </p:sp>
    </p:spTree>
    <p:extLst>
      <p:ext uri="{BB962C8B-B14F-4D97-AF65-F5344CB8AC3E}">
        <p14:creationId xmlns:p14="http://schemas.microsoft.com/office/powerpoint/2010/main" val="2682718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0758-2461-5665-4D38-E52F96349BA6}"/>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A025A006-ACEB-28B4-23F0-8C16AEC609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937E53A9-AAEA-09BF-74C0-9EE29FEF3E5C}"/>
              </a:ext>
            </a:extLst>
          </p:cNvPr>
          <p:cNvSpPr>
            <a:spLocks noGrp="1"/>
          </p:cNvSpPr>
          <p:nvPr>
            <p:ph type="dt" sz="half" idx="10"/>
          </p:nvPr>
        </p:nvSpPr>
        <p:spPr/>
        <p:txBody>
          <a:bodyPr/>
          <a:lstStyle/>
          <a:p>
            <a:fld id="{BC0F3178-FD19-4228-BDD8-CFE88BBC8C95}" type="datetimeFigureOut">
              <a:rPr lang="en-CA" smtClean="0"/>
              <a:t>2023-08-31</a:t>
            </a:fld>
            <a:endParaRPr lang="en-CA" dirty="0"/>
          </a:p>
        </p:txBody>
      </p:sp>
      <p:sp>
        <p:nvSpPr>
          <p:cNvPr id="5" name="Footer Placeholder 4">
            <a:extLst>
              <a:ext uri="{FF2B5EF4-FFF2-40B4-BE49-F238E27FC236}">
                <a16:creationId xmlns:a16="http://schemas.microsoft.com/office/drawing/2014/main" id="{CEEC97F3-6B72-A620-48C5-33B9DF0B0E2A}"/>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1BC08390-981E-8DA0-957D-68791823A744}"/>
              </a:ext>
            </a:extLst>
          </p:cNvPr>
          <p:cNvSpPr>
            <a:spLocks noGrp="1"/>
          </p:cNvSpPr>
          <p:nvPr>
            <p:ph type="sldNum" sz="quarter" idx="12"/>
          </p:nvPr>
        </p:nvSpPr>
        <p:spPr/>
        <p:txBody>
          <a:bodyPr/>
          <a:lstStyle/>
          <a:p>
            <a:fld id="{F9D94BD3-855E-41B4-A74B-C0878F24CE7E}" type="slidenum">
              <a:rPr lang="en-CA" smtClean="0"/>
              <a:t>‹#›</a:t>
            </a:fld>
            <a:endParaRPr lang="en-CA" dirty="0"/>
          </a:p>
        </p:txBody>
      </p:sp>
    </p:spTree>
    <p:extLst>
      <p:ext uri="{BB962C8B-B14F-4D97-AF65-F5344CB8AC3E}">
        <p14:creationId xmlns:p14="http://schemas.microsoft.com/office/powerpoint/2010/main" val="4206606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3E71-50E3-13D7-D6EF-60C646173E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3675CB6D-121F-CCE1-998E-0093330F2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AA62D3-2A55-E786-CE49-3FCF266E2D4D}"/>
              </a:ext>
            </a:extLst>
          </p:cNvPr>
          <p:cNvSpPr>
            <a:spLocks noGrp="1"/>
          </p:cNvSpPr>
          <p:nvPr>
            <p:ph type="dt" sz="half" idx="10"/>
          </p:nvPr>
        </p:nvSpPr>
        <p:spPr/>
        <p:txBody>
          <a:bodyPr/>
          <a:lstStyle/>
          <a:p>
            <a:fld id="{BC0F3178-FD19-4228-BDD8-CFE88BBC8C95}" type="datetimeFigureOut">
              <a:rPr lang="en-CA" smtClean="0"/>
              <a:t>2023-08-31</a:t>
            </a:fld>
            <a:endParaRPr lang="en-CA" dirty="0"/>
          </a:p>
        </p:txBody>
      </p:sp>
      <p:sp>
        <p:nvSpPr>
          <p:cNvPr id="5" name="Footer Placeholder 4">
            <a:extLst>
              <a:ext uri="{FF2B5EF4-FFF2-40B4-BE49-F238E27FC236}">
                <a16:creationId xmlns:a16="http://schemas.microsoft.com/office/drawing/2014/main" id="{6A1A450E-5E16-29D2-F4C3-87916C38D80E}"/>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D71D4EFD-5231-1092-00EE-4B75CAF7A936}"/>
              </a:ext>
            </a:extLst>
          </p:cNvPr>
          <p:cNvSpPr>
            <a:spLocks noGrp="1"/>
          </p:cNvSpPr>
          <p:nvPr>
            <p:ph type="sldNum" sz="quarter" idx="12"/>
          </p:nvPr>
        </p:nvSpPr>
        <p:spPr/>
        <p:txBody>
          <a:bodyPr/>
          <a:lstStyle/>
          <a:p>
            <a:fld id="{F9D94BD3-855E-41B4-A74B-C0878F24CE7E}" type="slidenum">
              <a:rPr lang="en-CA" smtClean="0"/>
              <a:t>‹#›</a:t>
            </a:fld>
            <a:endParaRPr lang="en-CA" dirty="0"/>
          </a:p>
        </p:txBody>
      </p:sp>
    </p:spTree>
    <p:extLst>
      <p:ext uri="{BB962C8B-B14F-4D97-AF65-F5344CB8AC3E}">
        <p14:creationId xmlns:p14="http://schemas.microsoft.com/office/powerpoint/2010/main" val="728796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BF97E-43C2-C71D-5AD5-C456F06E0E82}"/>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90763C52-2359-52EC-27B7-C54CD5E12C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4E4A63A0-43B2-649A-7579-B1080C8B4F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4314ABF0-0EDF-72BB-0807-E19AD9437517}"/>
              </a:ext>
            </a:extLst>
          </p:cNvPr>
          <p:cNvSpPr>
            <a:spLocks noGrp="1"/>
          </p:cNvSpPr>
          <p:nvPr>
            <p:ph type="dt" sz="half" idx="10"/>
          </p:nvPr>
        </p:nvSpPr>
        <p:spPr/>
        <p:txBody>
          <a:bodyPr/>
          <a:lstStyle/>
          <a:p>
            <a:fld id="{BC0F3178-FD19-4228-BDD8-CFE88BBC8C95}" type="datetimeFigureOut">
              <a:rPr lang="en-CA" smtClean="0"/>
              <a:t>2023-08-31</a:t>
            </a:fld>
            <a:endParaRPr lang="en-CA" dirty="0"/>
          </a:p>
        </p:txBody>
      </p:sp>
      <p:sp>
        <p:nvSpPr>
          <p:cNvPr id="6" name="Footer Placeholder 5">
            <a:extLst>
              <a:ext uri="{FF2B5EF4-FFF2-40B4-BE49-F238E27FC236}">
                <a16:creationId xmlns:a16="http://schemas.microsoft.com/office/drawing/2014/main" id="{DC213B75-597F-C7A6-D299-DAA28D998FDB}"/>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2DF119B9-7A04-FD69-2000-E5DE9DE3C212}"/>
              </a:ext>
            </a:extLst>
          </p:cNvPr>
          <p:cNvSpPr>
            <a:spLocks noGrp="1"/>
          </p:cNvSpPr>
          <p:nvPr>
            <p:ph type="sldNum" sz="quarter" idx="12"/>
          </p:nvPr>
        </p:nvSpPr>
        <p:spPr/>
        <p:txBody>
          <a:bodyPr/>
          <a:lstStyle/>
          <a:p>
            <a:fld id="{F9D94BD3-855E-41B4-A74B-C0878F24CE7E}" type="slidenum">
              <a:rPr lang="en-CA" smtClean="0"/>
              <a:t>‹#›</a:t>
            </a:fld>
            <a:endParaRPr lang="en-CA" dirty="0"/>
          </a:p>
        </p:txBody>
      </p:sp>
    </p:spTree>
    <p:extLst>
      <p:ext uri="{BB962C8B-B14F-4D97-AF65-F5344CB8AC3E}">
        <p14:creationId xmlns:p14="http://schemas.microsoft.com/office/powerpoint/2010/main" val="3769190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21365-8F09-BE17-BCA3-EF466CFCC048}"/>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4172D127-B74E-3020-5A99-153CE17D42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0F0229-CF56-BCAA-8FB4-0F6B486DD6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0E2B826A-8915-4A81-1DA2-26B1EC3915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3A9454-0B3A-5894-1EC9-A618B8D8D3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F1166468-9256-C51E-CDE3-3152CA083D38}"/>
              </a:ext>
            </a:extLst>
          </p:cNvPr>
          <p:cNvSpPr>
            <a:spLocks noGrp="1"/>
          </p:cNvSpPr>
          <p:nvPr>
            <p:ph type="dt" sz="half" idx="10"/>
          </p:nvPr>
        </p:nvSpPr>
        <p:spPr/>
        <p:txBody>
          <a:bodyPr/>
          <a:lstStyle/>
          <a:p>
            <a:fld id="{BC0F3178-FD19-4228-BDD8-CFE88BBC8C95}" type="datetimeFigureOut">
              <a:rPr lang="en-CA" smtClean="0"/>
              <a:t>2023-08-31</a:t>
            </a:fld>
            <a:endParaRPr lang="en-CA" dirty="0"/>
          </a:p>
        </p:txBody>
      </p:sp>
      <p:sp>
        <p:nvSpPr>
          <p:cNvPr id="8" name="Footer Placeholder 7">
            <a:extLst>
              <a:ext uri="{FF2B5EF4-FFF2-40B4-BE49-F238E27FC236}">
                <a16:creationId xmlns:a16="http://schemas.microsoft.com/office/drawing/2014/main" id="{6973EDCE-CAD6-8849-578C-3B39B61F40C8}"/>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856D2E24-3F46-BFAE-F7E2-84F766784AEC}"/>
              </a:ext>
            </a:extLst>
          </p:cNvPr>
          <p:cNvSpPr>
            <a:spLocks noGrp="1"/>
          </p:cNvSpPr>
          <p:nvPr>
            <p:ph type="sldNum" sz="quarter" idx="12"/>
          </p:nvPr>
        </p:nvSpPr>
        <p:spPr/>
        <p:txBody>
          <a:bodyPr/>
          <a:lstStyle/>
          <a:p>
            <a:fld id="{F9D94BD3-855E-41B4-A74B-C0878F24CE7E}" type="slidenum">
              <a:rPr lang="en-CA" smtClean="0"/>
              <a:t>‹#›</a:t>
            </a:fld>
            <a:endParaRPr lang="en-CA" dirty="0"/>
          </a:p>
        </p:txBody>
      </p:sp>
    </p:spTree>
    <p:extLst>
      <p:ext uri="{BB962C8B-B14F-4D97-AF65-F5344CB8AC3E}">
        <p14:creationId xmlns:p14="http://schemas.microsoft.com/office/powerpoint/2010/main" val="65894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D07D-493E-BE11-BA9F-2111B786D9E9}"/>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8F96E7BD-C8C2-9314-633E-247A558F3322}"/>
              </a:ext>
            </a:extLst>
          </p:cNvPr>
          <p:cNvSpPr>
            <a:spLocks noGrp="1"/>
          </p:cNvSpPr>
          <p:nvPr>
            <p:ph type="dt" sz="half" idx="10"/>
          </p:nvPr>
        </p:nvSpPr>
        <p:spPr/>
        <p:txBody>
          <a:bodyPr/>
          <a:lstStyle/>
          <a:p>
            <a:fld id="{BC0F3178-FD19-4228-BDD8-CFE88BBC8C95}" type="datetimeFigureOut">
              <a:rPr lang="en-CA" smtClean="0"/>
              <a:t>2023-08-31</a:t>
            </a:fld>
            <a:endParaRPr lang="en-CA" dirty="0"/>
          </a:p>
        </p:txBody>
      </p:sp>
      <p:sp>
        <p:nvSpPr>
          <p:cNvPr id="4" name="Footer Placeholder 3">
            <a:extLst>
              <a:ext uri="{FF2B5EF4-FFF2-40B4-BE49-F238E27FC236}">
                <a16:creationId xmlns:a16="http://schemas.microsoft.com/office/drawing/2014/main" id="{55F4DA08-1E45-431F-46AC-FCB34247970B}"/>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DD338DF2-E671-6788-F595-76884E8A40EA}"/>
              </a:ext>
            </a:extLst>
          </p:cNvPr>
          <p:cNvSpPr>
            <a:spLocks noGrp="1"/>
          </p:cNvSpPr>
          <p:nvPr>
            <p:ph type="sldNum" sz="quarter" idx="12"/>
          </p:nvPr>
        </p:nvSpPr>
        <p:spPr/>
        <p:txBody>
          <a:bodyPr/>
          <a:lstStyle/>
          <a:p>
            <a:fld id="{F9D94BD3-855E-41B4-A74B-C0878F24CE7E}" type="slidenum">
              <a:rPr lang="en-CA" smtClean="0"/>
              <a:t>‹#›</a:t>
            </a:fld>
            <a:endParaRPr lang="en-CA" dirty="0"/>
          </a:p>
        </p:txBody>
      </p:sp>
    </p:spTree>
    <p:extLst>
      <p:ext uri="{BB962C8B-B14F-4D97-AF65-F5344CB8AC3E}">
        <p14:creationId xmlns:p14="http://schemas.microsoft.com/office/powerpoint/2010/main" val="3406137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E38DF9-778C-03A0-C514-AB14807AD169}"/>
              </a:ext>
            </a:extLst>
          </p:cNvPr>
          <p:cNvSpPr>
            <a:spLocks noGrp="1"/>
          </p:cNvSpPr>
          <p:nvPr>
            <p:ph type="dt" sz="half" idx="10"/>
          </p:nvPr>
        </p:nvSpPr>
        <p:spPr/>
        <p:txBody>
          <a:bodyPr/>
          <a:lstStyle/>
          <a:p>
            <a:fld id="{BC0F3178-FD19-4228-BDD8-CFE88BBC8C95}" type="datetimeFigureOut">
              <a:rPr lang="en-CA" smtClean="0"/>
              <a:t>2023-08-31</a:t>
            </a:fld>
            <a:endParaRPr lang="en-CA" dirty="0"/>
          </a:p>
        </p:txBody>
      </p:sp>
      <p:sp>
        <p:nvSpPr>
          <p:cNvPr id="3" name="Footer Placeholder 2">
            <a:extLst>
              <a:ext uri="{FF2B5EF4-FFF2-40B4-BE49-F238E27FC236}">
                <a16:creationId xmlns:a16="http://schemas.microsoft.com/office/drawing/2014/main" id="{6F3365B8-F59B-ACE7-9FFD-ADF411376D7E}"/>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CD7E368B-3B73-A0BA-6FAE-BCB02935C769}"/>
              </a:ext>
            </a:extLst>
          </p:cNvPr>
          <p:cNvSpPr>
            <a:spLocks noGrp="1"/>
          </p:cNvSpPr>
          <p:nvPr>
            <p:ph type="sldNum" sz="quarter" idx="12"/>
          </p:nvPr>
        </p:nvSpPr>
        <p:spPr/>
        <p:txBody>
          <a:bodyPr/>
          <a:lstStyle/>
          <a:p>
            <a:fld id="{F9D94BD3-855E-41B4-A74B-C0878F24CE7E}" type="slidenum">
              <a:rPr lang="en-CA" smtClean="0"/>
              <a:t>‹#›</a:t>
            </a:fld>
            <a:endParaRPr lang="en-CA" dirty="0"/>
          </a:p>
        </p:txBody>
      </p:sp>
    </p:spTree>
    <p:extLst>
      <p:ext uri="{BB962C8B-B14F-4D97-AF65-F5344CB8AC3E}">
        <p14:creationId xmlns:p14="http://schemas.microsoft.com/office/powerpoint/2010/main" val="213257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4515-8062-F63A-12A1-A837D00430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0EC9D124-B5B4-C03F-04C5-C41C666702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176D4FC4-D6CA-64F2-988D-AF2947F0D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A3738-9B8A-596F-0B33-7838E4433C12}"/>
              </a:ext>
            </a:extLst>
          </p:cNvPr>
          <p:cNvSpPr>
            <a:spLocks noGrp="1"/>
          </p:cNvSpPr>
          <p:nvPr>
            <p:ph type="dt" sz="half" idx="10"/>
          </p:nvPr>
        </p:nvSpPr>
        <p:spPr/>
        <p:txBody>
          <a:bodyPr/>
          <a:lstStyle/>
          <a:p>
            <a:fld id="{BC0F3178-FD19-4228-BDD8-CFE88BBC8C95}" type="datetimeFigureOut">
              <a:rPr lang="en-CA" smtClean="0"/>
              <a:t>2023-08-31</a:t>
            </a:fld>
            <a:endParaRPr lang="en-CA" dirty="0"/>
          </a:p>
        </p:txBody>
      </p:sp>
      <p:sp>
        <p:nvSpPr>
          <p:cNvPr id="6" name="Footer Placeholder 5">
            <a:extLst>
              <a:ext uri="{FF2B5EF4-FFF2-40B4-BE49-F238E27FC236}">
                <a16:creationId xmlns:a16="http://schemas.microsoft.com/office/drawing/2014/main" id="{70E37C06-3C46-EA27-F937-47D111D1A884}"/>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827BF73F-B0DB-704D-9910-81B4BEC71B38}"/>
              </a:ext>
            </a:extLst>
          </p:cNvPr>
          <p:cNvSpPr>
            <a:spLocks noGrp="1"/>
          </p:cNvSpPr>
          <p:nvPr>
            <p:ph type="sldNum" sz="quarter" idx="12"/>
          </p:nvPr>
        </p:nvSpPr>
        <p:spPr/>
        <p:txBody>
          <a:bodyPr/>
          <a:lstStyle/>
          <a:p>
            <a:fld id="{F9D94BD3-855E-41B4-A74B-C0878F24CE7E}" type="slidenum">
              <a:rPr lang="en-CA" smtClean="0"/>
              <a:t>‹#›</a:t>
            </a:fld>
            <a:endParaRPr lang="en-CA" dirty="0"/>
          </a:p>
        </p:txBody>
      </p:sp>
    </p:spTree>
    <p:extLst>
      <p:ext uri="{BB962C8B-B14F-4D97-AF65-F5344CB8AC3E}">
        <p14:creationId xmlns:p14="http://schemas.microsoft.com/office/powerpoint/2010/main" val="206082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76CE1-D673-68A9-1392-4517F08444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80821E48-0EC1-F563-ED0F-3B0D51A326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9979ED18-4338-D70B-0734-7A5230B0D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A7A036-452F-9A6D-C9AF-930AE4307D15}"/>
              </a:ext>
            </a:extLst>
          </p:cNvPr>
          <p:cNvSpPr>
            <a:spLocks noGrp="1"/>
          </p:cNvSpPr>
          <p:nvPr>
            <p:ph type="dt" sz="half" idx="10"/>
          </p:nvPr>
        </p:nvSpPr>
        <p:spPr/>
        <p:txBody>
          <a:bodyPr/>
          <a:lstStyle/>
          <a:p>
            <a:fld id="{BC0F3178-FD19-4228-BDD8-CFE88BBC8C95}" type="datetimeFigureOut">
              <a:rPr lang="en-CA" smtClean="0"/>
              <a:t>2023-08-31</a:t>
            </a:fld>
            <a:endParaRPr lang="en-CA" dirty="0"/>
          </a:p>
        </p:txBody>
      </p:sp>
      <p:sp>
        <p:nvSpPr>
          <p:cNvPr id="6" name="Footer Placeholder 5">
            <a:extLst>
              <a:ext uri="{FF2B5EF4-FFF2-40B4-BE49-F238E27FC236}">
                <a16:creationId xmlns:a16="http://schemas.microsoft.com/office/drawing/2014/main" id="{B76058A4-C128-8327-F6E1-CD711F437787}"/>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ACB9697B-21F9-10BF-A699-048F48B0CB0A}"/>
              </a:ext>
            </a:extLst>
          </p:cNvPr>
          <p:cNvSpPr>
            <a:spLocks noGrp="1"/>
          </p:cNvSpPr>
          <p:nvPr>
            <p:ph type="sldNum" sz="quarter" idx="12"/>
          </p:nvPr>
        </p:nvSpPr>
        <p:spPr/>
        <p:txBody>
          <a:bodyPr/>
          <a:lstStyle/>
          <a:p>
            <a:fld id="{F9D94BD3-855E-41B4-A74B-C0878F24CE7E}" type="slidenum">
              <a:rPr lang="en-CA" smtClean="0"/>
              <a:t>‹#›</a:t>
            </a:fld>
            <a:endParaRPr lang="en-CA" dirty="0"/>
          </a:p>
        </p:txBody>
      </p:sp>
    </p:spTree>
    <p:extLst>
      <p:ext uri="{BB962C8B-B14F-4D97-AF65-F5344CB8AC3E}">
        <p14:creationId xmlns:p14="http://schemas.microsoft.com/office/powerpoint/2010/main" val="2595330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800734-9C3B-D296-056A-524CC1A20E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DB04D5D8-52CC-7E08-B9B5-A4076D5D0B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C14C62B3-1935-B75A-9F56-9119185936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0F3178-FD19-4228-BDD8-CFE88BBC8C95}" type="datetimeFigureOut">
              <a:rPr lang="en-CA" smtClean="0"/>
              <a:t>2023-08-31</a:t>
            </a:fld>
            <a:endParaRPr lang="en-CA" dirty="0"/>
          </a:p>
        </p:txBody>
      </p:sp>
      <p:sp>
        <p:nvSpPr>
          <p:cNvPr id="5" name="Footer Placeholder 4">
            <a:extLst>
              <a:ext uri="{FF2B5EF4-FFF2-40B4-BE49-F238E27FC236}">
                <a16:creationId xmlns:a16="http://schemas.microsoft.com/office/drawing/2014/main" id="{29D98667-3CE2-B717-025F-5D05BAAC68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8A543116-B624-6B1E-F6AE-D20D5E5A41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D94BD3-855E-41B4-A74B-C0878F24CE7E}" type="slidenum">
              <a:rPr lang="en-CA" smtClean="0"/>
              <a:t>‹#›</a:t>
            </a:fld>
            <a:endParaRPr lang="en-CA" dirty="0"/>
          </a:p>
        </p:txBody>
      </p:sp>
    </p:spTree>
    <p:extLst>
      <p:ext uri="{BB962C8B-B14F-4D97-AF65-F5344CB8AC3E}">
        <p14:creationId xmlns:p14="http://schemas.microsoft.com/office/powerpoint/2010/main" val="163739642"/>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validator.w3.org/#validate_by_input"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developer.mozilla.org/fr/docs/Web/HTML" TargetMode="External"/><Relationship Id="rId2" Type="http://schemas.openxmlformats.org/officeDocument/2006/relationships/hyperlink" Target="https://html.spec.whatwg.org/multipage/"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6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2189-EC5D-0829-4001-A55A3A4FDD11}"/>
              </a:ext>
            </a:extLst>
          </p:cNvPr>
          <p:cNvSpPr>
            <a:spLocks noGrp="1"/>
          </p:cNvSpPr>
          <p:nvPr>
            <p:ph type="ctrTitle"/>
          </p:nvPr>
        </p:nvSpPr>
        <p:spPr/>
        <p:txBody>
          <a:bodyPr>
            <a:normAutofit/>
          </a:bodyPr>
          <a:lstStyle/>
          <a:p>
            <a:r>
              <a:rPr lang="fr-FR" dirty="0"/>
              <a:t>Introduction à la programmation Web client</a:t>
            </a:r>
            <a:endParaRPr lang="en-CA" dirty="0"/>
          </a:p>
        </p:txBody>
      </p:sp>
    </p:spTree>
    <p:extLst>
      <p:ext uri="{BB962C8B-B14F-4D97-AF65-F5344CB8AC3E}">
        <p14:creationId xmlns:p14="http://schemas.microsoft.com/office/powerpoint/2010/main" val="3381514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DF5C-46C1-3DA3-9CA5-54DF41C8DE3A}"/>
              </a:ext>
            </a:extLst>
          </p:cNvPr>
          <p:cNvSpPr>
            <a:spLocks noGrp="1"/>
          </p:cNvSpPr>
          <p:nvPr>
            <p:ph type="title"/>
          </p:nvPr>
        </p:nvSpPr>
        <p:spPr/>
        <p:txBody>
          <a:bodyPr/>
          <a:lstStyle/>
          <a:p>
            <a:r>
              <a:rPr lang="fr-FR" dirty="0"/>
              <a:t>Eléments, balises et attributs HTML</a:t>
            </a:r>
          </a:p>
        </p:txBody>
      </p:sp>
      <p:sp>
        <p:nvSpPr>
          <p:cNvPr id="3" name="Content Placeholder 2">
            <a:extLst>
              <a:ext uri="{FF2B5EF4-FFF2-40B4-BE49-F238E27FC236}">
                <a16:creationId xmlns:a16="http://schemas.microsoft.com/office/drawing/2014/main" id="{3A8315E9-198A-2E7A-7A8B-CD74D53A9818}"/>
              </a:ext>
            </a:extLst>
          </p:cNvPr>
          <p:cNvSpPr>
            <a:spLocks noGrp="1"/>
          </p:cNvSpPr>
          <p:nvPr>
            <p:ph idx="1"/>
          </p:nvPr>
        </p:nvSpPr>
        <p:spPr/>
        <p:txBody>
          <a:bodyPr>
            <a:normAutofit/>
          </a:bodyPr>
          <a:lstStyle/>
          <a:p>
            <a:pPr marL="0" indent="0">
              <a:buNone/>
            </a:pPr>
            <a:r>
              <a:rPr lang="fr-FR" b="1" i="0" dirty="0">
                <a:solidFill>
                  <a:schemeClr val="accent6">
                    <a:lumMod val="75000"/>
                  </a:schemeClr>
                </a:solidFill>
                <a:effectLst/>
              </a:rPr>
              <a:t>Les éléments</a:t>
            </a:r>
          </a:p>
          <a:p>
            <a:r>
              <a:rPr lang="fr-FR" b="0" i="0" dirty="0">
                <a:solidFill>
                  <a:srgbClr val="333333"/>
                </a:solidFill>
                <a:effectLst/>
              </a:rPr>
              <a:t>Le langage HTML tout entier repose sur </a:t>
            </a:r>
            <a:r>
              <a:rPr lang="fr-FR" i="0" dirty="0">
                <a:effectLst/>
              </a:rPr>
              <a:t>l’utilisation</a:t>
            </a:r>
            <a:r>
              <a:rPr lang="fr-FR" b="1" i="0" dirty="0">
                <a:solidFill>
                  <a:srgbClr val="FF0000"/>
                </a:solidFill>
                <a:effectLst/>
              </a:rPr>
              <a:t> d’éléments</a:t>
            </a:r>
            <a:r>
              <a:rPr lang="fr-FR" b="0" i="0" dirty="0">
                <a:solidFill>
                  <a:srgbClr val="333333"/>
                </a:solidFill>
                <a:effectLst/>
              </a:rPr>
              <a:t>.</a:t>
            </a:r>
          </a:p>
          <a:p>
            <a:r>
              <a:rPr lang="fr-FR" dirty="0">
                <a:solidFill>
                  <a:srgbClr val="333333"/>
                </a:solidFill>
              </a:rPr>
              <a:t>Les éléments permettent de</a:t>
            </a:r>
          </a:p>
          <a:p>
            <a:pPr lvl="1"/>
            <a:r>
              <a:rPr lang="fr-FR" dirty="0">
                <a:solidFill>
                  <a:srgbClr val="333333"/>
                </a:solidFill>
              </a:rPr>
              <a:t>créer la structure d’une page HTML</a:t>
            </a:r>
          </a:p>
          <a:p>
            <a:pPr lvl="1"/>
            <a:r>
              <a:rPr lang="fr-FR" dirty="0">
                <a:solidFill>
                  <a:srgbClr val="333333"/>
                </a:solidFill>
              </a:rPr>
              <a:t>Définir le contenu de la page HTML</a:t>
            </a:r>
          </a:p>
          <a:p>
            <a:pPr lvl="1"/>
            <a:r>
              <a:rPr lang="fr-FR" dirty="0">
                <a:solidFill>
                  <a:srgbClr val="333333"/>
                </a:solidFill>
              </a:rPr>
              <a:t>Passer certaines informations utiles au navigateur pour afficher la page</a:t>
            </a:r>
          </a:p>
          <a:p>
            <a:r>
              <a:rPr lang="fr-FR" b="0" i="0" dirty="0">
                <a:solidFill>
                  <a:srgbClr val="333333"/>
                </a:solidFill>
                <a:effectLst/>
              </a:rPr>
              <a:t>Dans une page, nous allons utiliser les éléments en HTML pour marquer du contenu, c’est-à-dire pour lui donner du sens et indiquer de quelle nature il est : Paragraphe </a:t>
            </a:r>
            <a:r>
              <a:rPr lang="fr-FR" b="1" dirty="0">
                <a:solidFill>
                  <a:srgbClr val="FF0000"/>
                </a:solidFill>
              </a:rPr>
              <a:t>p</a:t>
            </a:r>
            <a:r>
              <a:rPr lang="fr-FR" b="0" i="0" dirty="0">
                <a:solidFill>
                  <a:srgbClr val="333333"/>
                </a:solidFill>
                <a:effectLst/>
              </a:rPr>
              <a:t>, lien </a:t>
            </a:r>
            <a:r>
              <a:rPr lang="fr-FR" b="1" i="0" dirty="0">
                <a:solidFill>
                  <a:srgbClr val="FF0000"/>
                </a:solidFill>
                <a:effectLst/>
              </a:rPr>
              <a:t>a</a:t>
            </a:r>
            <a:r>
              <a:rPr lang="fr-FR" b="0" i="0" dirty="0">
                <a:solidFill>
                  <a:srgbClr val="333333"/>
                </a:solidFill>
                <a:effectLst/>
              </a:rPr>
              <a:t>, Image </a:t>
            </a:r>
            <a:r>
              <a:rPr lang="fr-FR" b="1" dirty="0" err="1">
                <a:solidFill>
                  <a:srgbClr val="FF0000"/>
                </a:solidFill>
              </a:rPr>
              <a:t>img</a:t>
            </a:r>
            <a:r>
              <a:rPr lang="fr-FR" b="0" i="0" dirty="0">
                <a:solidFill>
                  <a:srgbClr val="333333"/>
                </a:solidFill>
                <a:effectLst/>
              </a:rPr>
              <a:t>…etc.</a:t>
            </a:r>
            <a:endParaRPr lang="fr-FR" dirty="0">
              <a:solidFill>
                <a:srgbClr val="333333"/>
              </a:solidFill>
            </a:endParaRPr>
          </a:p>
        </p:txBody>
      </p:sp>
    </p:spTree>
    <p:extLst>
      <p:ext uri="{BB962C8B-B14F-4D97-AF65-F5344CB8AC3E}">
        <p14:creationId xmlns:p14="http://schemas.microsoft.com/office/powerpoint/2010/main" val="60911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DF5C-46C1-3DA3-9CA5-54DF41C8DE3A}"/>
              </a:ext>
            </a:extLst>
          </p:cNvPr>
          <p:cNvSpPr>
            <a:spLocks noGrp="1"/>
          </p:cNvSpPr>
          <p:nvPr>
            <p:ph type="title"/>
          </p:nvPr>
        </p:nvSpPr>
        <p:spPr/>
        <p:txBody>
          <a:bodyPr/>
          <a:lstStyle/>
          <a:p>
            <a:r>
              <a:rPr lang="fr-FR" dirty="0"/>
              <a:t>Eléments, balises et attributs HTML</a:t>
            </a:r>
          </a:p>
        </p:txBody>
      </p:sp>
      <p:sp>
        <p:nvSpPr>
          <p:cNvPr id="3" name="Content Placeholder 2">
            <a:extLst>
              <a:ext uri="{FF2B5EF4-FFF2-40B4-BE49-F238E27FC236}">
                <a16:creationId xmlns:a16="http://schemas.microsoft.com/office/drawing/2014/main" id="{3A8315E9-198A-2E7A-7A8B-CD74D53A9818}"/>
              </a:ext>
            </a:extLst>
          </p:cNvPr>
          <p:cNvSpPr>
            <a:spLocks noGrp="1"/>
          </p:cNvSpPr>
          <p:nvPr>
            <p:ph idx="1"/>
          </p:nvPr>
        </p:nvSpPr>
        <p:spPr/>
        <p:txBody>
          <a:bodyPr/>
          <a:lstStyle/>
          <a:p>
            <a:pPr marL="0" indent="0">
              <a:buNone/>
            </a:pPr>
            <a:r>
              <a:rPr lang="fr-FR" b="1" i="0" dirty="0">
                <a:solidFill>
                  <a:schemeClr val="accent6">
                    <a:lumMod val="75000"/>
                  </a:schemeClr>
                </a:solidFill>
                <a:effectLst/>
              </a:rPr>
              <a:t>Les balises</a:t>
            </a:r>
            <a:endParaRPr lang="fr-FR" b="0" i="0" dirty="0">
              <a:solidFill>
                <a:srgbClr val="333333"/>
              </a:solidFill>
              <a:effectLst/>
              <a:latin typeface="-apple-system"/>
            </a:endParaRPr>
          </a:p>
          <a:p>
            <a:r>
              <a:rPr lang="fr-FR" b="0" i="0" dirty="0">
                <a:solidFill>
                  <a:srgbClr val="333333"/>
                </a:solidFill>
                <a:effectLst/>
                <a:latin typeface="-apple-system"/>
              </a:rPr>
              <a:t>Un élément HTML peut être soit constitué d’une paire de balises (ouvrante </a:t>
            </a:r>
            <a:r>
              <a:rPr lang="en-CA" b="0" i="0" dirty="0">
                <a:solidFill>
                  <a:srgbClr val="333333"/>
                </a:solidFill>
                <a:effectLst/>
                <a:latin typeface="-apple-system"/>
              </a:rPr>
              <a:t>&lt;</a:t>
            </a:r>
            <a:r>
              <a:rPr lang="en-CA" b="0" i="0" dirty="0" err="1">
                <a:solidFill>
                  <a:srgbClr val="333333"/>
                </a:solidFill>
                <a:effectLst/>
                <a:latin typeface="-apple-system"/>
              </a:rPr>
              <a:t>ele</a:t>
            </a:r>
            <a:r>
              <a:rPr lang="en-US" dirty="0" err="1">
                <a:solidFill>
                  <a:srgbClr val="333333"/>
                </a:solidFill>
                <a:latin typeface="-apple-system"/>
              </a:rPr>
              <a:t>ment</a:t>
            </a:r>
            <a:r>
              <a:rPr lang="en-CA" b="0" i="0" dirty="0">
                <a:solidFill>
                  <a:srgbClr val="333333"/>
                </a:solidFill>
                <a:effectLst/>
                <a:latin typeface="-apple-system"/>
              </a:rPr>
              <a:t>&gt; </a:t>
            </a:r>
            <a:r>
              <a:rPr lang="fr-FR" b="0" i="0" dirty="0">
                <a:solidFill>
                  <a:srgbClr val="333333"/>
                </a:solidFill>
                <a:effectLst/>
                <a:latin typeface="-apple-system"/>
              </a:rPr>
              <a:t>et fermante </a:t>
            </a:r>
            <a:r>
              <a:rPr lang="en-CA" b="0" i="0" dirty="0">
                <a:solidFill>
                  <a:srgbClr val="333333"/>
                </a:solidFill>
                <a:effectLst/>
                <a:latin typeface="-apple-system"/>
              </a:rPr>
              <a:t>&lt;/</a:t>
            </a:r>
            <a:r>
              <a:rPr lang="en-CA" b="0" i="0" dirty="0" err="1">
                <a:solidFill>
                  <a:srgbClr val="333333"/>
                </a:solidFill>
                <a:effectLst/>
                <a:latin typeface="-apple-system"/>
              </a:rPr>
              <a:t>ele</a:t>
            </a:r>
            <a:r>
              <a:rPr lang="en-US" dirty="0">
                <a:solidFill>
                  <a:srgbClr val="333333"/>
                </a:solidFill>
                <a:latin typeface="-apple-system"/>
              </a:rPr>
              <a:t>m</a:t>
            </a:r>
            <a:r>
              <a:rPr lang="en-CA" b="0" i="0" dirty="0" err="1">
                <a:solidFill>
                  <a:srgbClr val="333333"/>
                </a:solidFill>
                <a:effectLst/>
                <a:latin typeface="-apple-system"/>
              </a:rPr>
              <a:t>ent</a:t>
            </a:r>
            <a:r>
              <a:rPr lang="en-CA" b="0" i="0" dirty="0">
                <a:solidFill>
                  <a:srgbClr val="333333"/>
                </a:solidFill>
                <a:effectLst/>
                <a:latin typeface="-apple-system"/>
              </a:rPr>
              <a:t>&gt;</a:t>
            </a:r>
            <a:r>
              <a:rPr lang="fr-FR" b="0" i="0" dirty="0">
                <a:solidFill>
                  <a:srgbClr val="333333"/>
                </a:solidFill>
                <a:effectLst/>
                <a:latin typeface="-apple-system"/>
              </a:rPr>
              <a:t>) et d’un contenu</a:t>
            </a:r>
          </a:p>
          <a:p>
            <a:endParaRPr lang="fr-FR" dirty="0">
              <a:solidFill>
                <a:srgbClr val="333333"/>
              </a:solidFill>
              <a:latin typeface="-apple-system"/>
            </a:endParaRPr>
          </a:p>
          <a:p>
            <a:endParaRPr lang="fr-FR" b="0" i="0" dirty="0">
              <a:solidFill>
                <a:srgbClr val="333333"/>
              </a:solidFill>
              <a:effectLst/>
              <a:latin typeface="-apple-system"/>
            </a:endParaRPr>
          </a:p>
          <a:p>
            <a:pPr marL="0" indent="0">
              <a:buNone/>
            </a:pPr>
            <a:endParaRPr lang="fr-FR" b="0" i="0" dirty="0">
              <a:solidFill>
                <a:srgbClr val="333333"/>
              </a:solidFill>
              <a:effectLst/>
              <a:latin typeface="-apple-system"/>
            </a:endParaRPr>
          </a:p>
          <a:p>
            <a:r>
              <a:rPr lang="fr-FR" b="0" i="0" dirty="0">
                <a:solidFill>
                  <a:srgbClr val="333333"/>
                </a:solidFill>
                <a:effectLst/>
                <a:latin typeface="-apple-system"/>
              </a:rPr>
              <a:t>soit d’une balise unique (</a:t>
            </a:r>
            <a:r>
              <a:rPr lang="en-CA" b="0" i="0" dirty="0">
                <a:solidFill>
                  <a:srgbClr val="333333"/>
                </a:solidFill>
                <a:effectLst/>
                <a:latin typeface="-apple-system"/>
              </a:rPr>
              <a:t>&lt;</a:t>
            </a:r>
            <a:r>
              <a:rPr lang="en-CA" b="0" i="0" dirty="0" err="1">
                <a:solidFill>
                  <a:srgbClr val="333333"/>
                </a:solidFill>
                <a:effectLst/>
                <a:latin typeface="-apple-system"/>
              </a:rPr>
              <a:t>ele</a:t>
            </a:r>
            <a:r>
              <a:rPr lang="en-US" dirty="0" err="1">
                <a:solidFill>
                  <a:srgbClr val="333333"/>
                </a:solidFill>
                <a:latin typeface="-apple-system"/>
              </a:rPr>
              <a:t>ment</a:t>
            </a:r>
            <a:r>
              <a:rPr lang="en-CA" b="0" i="0" dirty="0">
                <a:solidFill>
                  <a:srgbClr val="333333"/>
                </a:solidFill>
                <a:effectLst/>
                <a:latin typeface="-apple-system"/>
              </a:rPr>
              <a:t>&gt;</a:t>
            </a:r>
            <a:r>
              <a:rPr lang="fr-FR" b="0" i="0" dirty="0">
                <a:solidFill>
                  <a:srgbClr val="333333"/>
                </a:solidFill>
                <a:effectLst/>
                <a:latin typeface="-apple-system"/>
              </a:rPr>
              <a:t>) qu’on dit alors « </a:t>
            </a:r>
            <a:r>
              <a:rPr lang="fr-FR" b="1" i="0" dirty="0">
                <a:solidFill>
                  <a:srgbClr val="FF0000"/>
                </a:solidFill>
                <a:effectLst/>
                <a:latin typeface="-apple-system"/>
              </a:rPr>
              <a:t>orpheline</a:t>
            </a:r>
            <a:r>
              <a:rPr lang="fr-FR" b="0" i="0" dirty="0">
                <a:solidFill>
                  <a:srgbClr val="333333"/>
                </a:solidFill>
                <a:effectLst/>
                <a:latin typeface="-apple-system"/>
              </a:rPr>
              <a:t> ».</a:t>
            </a:r>
          </a:p>
          <a:p>
            <a:pPr marL="0" indent="0">
              <a:buNone/>
            </a:pPr>
            <a:endParaRPr lang="fr-FR" dirty="0">
              <a:latin typeface="-apple-system"/>
            </a:endParaRPr>
          </a:p>
        </p:txBody>
      </p:sp>
      <p:pic>
        <p:nvPicPr>
          <p:cNvPr id="1028" name="Picture 4" descr="Composition d'un élément HTML p">
            <a:extLst>
              <a:ext uri="{FF2B5EF4-FFF2-40B4-BE49-F238E27FC236}">
                <a16:creationId xmlns:a16="http://schemas.microsoft.com/office/drawing/2014/main" id="{31BBBFF3-9ACE-7CEC-29D2-AE19A7A16A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633" y="3250951"/>
            <a:ext cx="4629151" cy="13356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mposition d'un élément HTML br">
            <a:extLst>
              <a:ext uri="{FF2B5EF4-FFF2-40B4-BE49-F238E27FC236}">
                <a16:creationId xmlns:a16="http://schemas.microsoft.com/office/drawing/2014/main" id="{579100D5-2C9A-C604-1FF9-4B5A45ED63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631" y="5328988"/>
            <a:ext cx="4629151" cy="1335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387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D924A-560A-2C7B-487C-3DE5BDB1509E}"/>
              </a:ext>
            </a:extLst>
          </p:cNvPr>
          <p:cNvSpPr>
            <a:spLocks noGrp="1"/>
          </p:cNvSpPr>
          <p:nvPr>
            <p:ph type="title"/>
          </p:nvPr>
        </p:nvSpPr>
        <p:spPr/>
        <p:txBody>
          <a:bodyPr/>
          <a:lstStyle/>
          <a:p>
            <a:r>
              <a:rPr lang="fr-FR" dirty="0"/>
              <a:t>Eléments, balises et attributs HTML</a:t>
            </a:r>
          </a:p>
        </p:txBody>
      </p:sp>
      <p:sp>
        <p:nvSpPr>
          <p:cNvPr id="3" name="Content Placeholder 2">
            <a:extLst>
              <a:ext uri="{FF2B5EF4-FFF2-40B4-BE49-F238E27FC236}">
                <a16:creationId xmlns:a16="http://schemas.microsoft.com/office/drawing/2014/main" id="{9657660B-4B69-434D-86CF-C5A8504BCA96}"/>
              </a:ext>
            </a:extLst>
          </p:cNvPr>
          <p:cNvSpPr>
            <a:spLocks noGrp="1"/>
          </p:cNvSpPr>
          <p:nvPr>
            <p:ph idx="1"/>
          </p:nvPr>
        </p:nvSpPr>
        <p:spPr/>
        <p:txBody>
          <a:bodyPr/>
          <a:lstStyle/>
          <a:p>
            <a:pPr marL="0" indent="0">
              <a:buNone/>
            </a:pPr>
            <a:r>
              <a:rPr lang="fr-FR" b="1" i="0" dirty="0">
                <a:solidFill>
                  <a:schemeClr val="accent6">
                    <a:lumMod val="75000"/>
                  </a:schemeClr>
                </a:solidFill>
                <a:effectLst/>
              </a:rPr>
              <a:t>Les attributs</a:t>
            </a:r>
            <a:endParaRPr lang="fr-FR" dirty="0"/>
          </a:p>
          <a:p>
            <a:r>
              <a:rPr lang="fr-FR" dirty="0"/>
              <a:t>Les éléments peuvent contenir des attributs qu’on va placer au sein de la </a:t>
            </a:r>
            <a:r>
              <a:rPr lang="fr-FR" b="1" dirty="0">
                <a:solidFill>
                  <a:srgbClr val="FF0000"/>
                </a:solidFill>
              </a:rPr>
              <a:t>balise ouvrante</a:t>
            </a:r>
            <a:r>
              <a:rPr lang="fr-FR" dirty="0"/>
              <a:t> de ceux-ci</a:t>
            </a:r>
          </a:p>
          <a:p>
            <a:r>
              <a:rPr lang="fr-FR" dirty="0"/>
              <a:t>Les attributs complètent les éléments en les définissant plus précisément. Ils contiennent toujours une valeur. </a:t>
            </a:r>
          </a:p>
          <a:p>
            <a:r>
              <a:rPr lang="fr-FR" dirty="0"/>
              <a:t>L’élément </a:t>
            </a:r>
            <a:r>
              <a:rPr lang="fr-FR" dirty="0" err="1"/>
              <a:t>anchor</a:t>
            </a:r>
            <a:r>
              <a:rPr lang="fr-FR" dirty="0"/>
              <a:t> </a:t>
            </a:r>
            <a:r>
              <a:rPr lang="fr-FR" b="1" dirty="0">
                <a:solidFill>
                  <a:srgbClr val="FF0000"/>
                </a:solidFill>
              </a:rPr>
              <a:t>a </a:t>
            </a:r>
            <a:r>
              <a:rPr lang="fr-FR" dirty="0"/>
              <a:t>(Anchor ou ancre) sert à créer des liens vers d’autres pages. On utilise l’attribut </a:t>
            </a:r>
            <a:r>
              <a:rPr lang="fr-FR" b="1" dirty="0">
                <a:solidFill>
                  <a:srgbClr val="FF0000"/>
                </a:solidFill>
              </a:rPr>
              <a:t>href </a:t>
            </a:r>
            <a:r>
              <a:rPr lang="fr-FR" dirty="0"/>
              <a:t>(</a:t>
            </a:r>
            <a:r>
              <a:rPr lang="fr-FR" dirty="0" err="1"/>
              <a:t>hypertext</a:t>
            </a:r>
            <a:r>
              <a:rPr lang="fr-FR" dirty="0"/>
              <a:t> </a:t>
            </a:r>
            <a:r>
              <a:rPr lang="fr-FR" dirty="0" err="1"/>
              <a:t>reference</a:t>
            </a:r>
            <a:r>
              <a:rPr lang="fr-FR" dirty="0"/>
              <a:t>) pour spécifier cette adresse</a:t>
            </a:r>
          </a:p>
          <a:p>
            <a:endParaRPr lang="fr-FR" dirty="0"/>
          </a:p>
        </p:txBody>
      </p:sp>
      <p:graphicFrame>
        <p:nvGraphicFramePr>
          <p:cNvPr id="5" name="Object 4">
            <a:extLst>
              <a:ext uri="{FF2B5EF4-FFF2-40B4-BE49-F238E27FC236}">
                <a16:creationId xmlns:a16="http://schemas.microsoft.com/office/drawing/2014/main" id="{4B54678D-EF81-A828-233F-9CBF3EA5CA94}"/>
              </a:ext>
            </a:extLst>
          </p:cNvPr>
          <p:cNvGraphicFramePr>
            <a:graphicFrameLocks noChangeAspect="1"/>
          </p:cNvGraphicFramePr>
          <p:nvPr>
            <p:extLst>
              <p:ext uri="{D42A27DB-BD31-4B8C-83A1-F6EECF244321}">
                <p14:modId xmlns:p14="http://schemas.microsoft.com/office/powerpoint/2010/main" val="2803141578"/>
              </p:ext>
            </p:extLst>
          </p:nvPr>
        </p:nvGraphicFramePr>
        <p:xfrm>
          <a:off x="3587750" y="5447983"/>
          <a:ext cx="4406900" cy="1257300"/>
        </p:xfrm>
        <a:graphic>
          <a:graphicData uri="http://schemas.openxmlformats.org/presentationml/2006/ole">
            <mc:AlternateContent xmlns:mc="http://schemas.openxmlformats.org/markup-compatibility/2006">
              <mc:Choice xmlns:v="urn:schemas-microsoft-com:vml" Requires="v">
                <p:oleObj name="Bitmap Image" r:id="rId3" imgW="4406760" imgH="1257480" progId="PBrush">
                  <p:embed/>
                </p:oleObj>
              </mc:Choice>
              <mc:Fallback>
                <p:oleObj name="Bitmap Image" r:id="rId3" imgW="4406760" imgH="1257480" progId="PBrush">
                  <p:embed/>
                  <p:pic>
                    <p:nvPicPr>
                      <p:cNvPr id="5" name="Object 4">
                        <a:extLst>
                          <a:ext uri="{FF2B5EF4-FFF2-40B4-BE49-F238E27FC236}">
                            <a16:creationId xmlns:a16="http://schemas.microsoft.com/office/drawing/2014/main" id="{4B54678D-EF81-A828-233F-9CBF3EA5CA94}"/>
                          </a:ext>
                        </a:extLst>
                      </p:cNvPr>
                      <p:cNvPicPr/>
                      <p:nvPr/>
                    </p:nvPicPr>
                    <p:blipFill>
                      <a:blip r:embed="rId4"/>
                      <a:stretch>
                        <a:fillRect/>
                      </a:stretch>
                    </p:blipFill>
                    <p:spPr>
                      <a:xfrm>
                        <a:off x="3587750" y="5447983"/>
                        <a:ext cx="4406900" cy="1257300"/>
                      </a:xfrm>
                      <a:prstGeom prst="rect">
                        <a:avLst/>
                      </a:prstGeom>
                    </p:spPr>
                  </p:pic>
                </p:oleObj>
              </mc:Fallback>
            </mc:AlternateContent>
          </a:graphicData>
        </a:graphic>
      </p:graphicFrame>
    </p:spTree>
    <p:extLst>
      <p:ext uri="{BB962C8B-B14F-4D97-AF65-F5344CB8AC3E}">
        <p14:creationId xmlns:p14="http://schemas.microsoft.com/office/powerpoint/2010/main" val="749850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D924A-560A-2C7B-487C-3DE5BDB1509E}"/>
              </a:ext>
            </a:extLst>
          </p:cNvPr>
          <p:cNvSpPr>
            <a:spLocks noGrp="1"/>
          </p:cNvSpPr>
          <p:nvPr>
            <p:ph type="title"/>
          </p:nvPr>
        </p:nvSpPr>
        <p:spPr/>
        <p:txBody>
          <a:bodyPr/>
          <a:lstStyle/>
          <a:p>
            <a:r>
              <a:rPr lang="fr-FR" dirty="0"/>
              <a:t>Eléments, balises et attributs HTML</a:t>
            </a:r>
          </a:p>
        </p:txBody>
      </p:sp>
      <p:sp>
        <p:nvSpPr>
          <p:cNvPr id="3" name="Content Placeholder 2">
            <a:extLst>
              <a:ext uri="{FF2B5EF4-FFF2-40B4-BE49-F238E27FC236}">
                <a16:creationId xmlns:a16="http://schemas.microsoft.com/office/drawing/2014/main" id="{9657660B-4B69-434D-86CF-C5A8504BCA96}"/>
              </a:ext>
            </a:extLst>
          </p:cNvPr>
          <p:cNvSpPr>
            <a:spLocks noGrp="1"/>
          </p:cNvSpPr>
          <p:nvPr>
            <p:ph idx="1"/>
          </p:nvPr>
        </p:nvSpPr>
        <p:spPr/>
        <p:txBody>
          <a:bodyPr/>
          <a:lstStyle/>
          <a:p>
            <a:r>
              <a:rPr lang="fr-FR" dirty="0"/>
              <a:t>L’élément </a:t>
            </a:r>
            <a:r>
              <a:rPr lang="fr-FR" dirty="0" err="1"/>
              <a:t>anchor</a:t>
            </a:r>
            <a:r>
              <a:rPr lang="fr-FR" dirty="0"/>
              <a:t> </a:t>
            </a:r>
            <a:r>
              <a:rPr lang="fr-FR" b="1" dirty="0">
                <a:solidFill>
                  <a:srgbClr val="FF0000"/>
                </a:solidFill>
              </a:rPr>
              <a:t>a </a:t>
            </a:r>
            <a:r>
              <a:rPr lang="fr-FR" dirty="0"/>
              <a:t>(Anchor ou ancre) sert à créer des liens vers d’autres pages. On utilise l’attribut </a:t>
            </a:r>
            <a:r>
              <a:rPr lang="fr-FR" b="1" dirty="0">
                <a:solidFill>
                  <a:srgbClr val="FF0000"/>
                </a:solidFill>
              </a:rPr>
              <a:t>href </a:t>
            </a:r>
            <a:r>
              <a:rPr lang="fr-FR" dirty="0"/>
              <a:t>(</a:t>
            </a:r>
            <a:r>
              <a:rPr lang="fr-FR" dirty="0" err="1"/>
              <a:t>hypertext</a:t>
            </a:r>
            <a:r>
              <a:rPr lang="fr-FR" dirty="0"/>
              <a:t> </a:t>
            </a:r>
            <a:r>
              <a:rPr lang="fr-FR" dirty="0" err="1"/>
              <a:t>reference</a:t>
            </a:r>
            <a:r>
              <a:rPr lang="fr-FR" dirty="0"/>
              <a:t>) pour spécifier cette adresse</a:t>
            </a:r>
          </a:p>
          <a:p>
            <a:endParaRPr lang="fr-FR" dirty="0"/>
          </a:p>
          <a:p>
            <a:pPr marL="0" indent="0">
              <a:buNone/>
            </a:pPr>
            <a:endParaRPr lang="fr-FR" dirty="0"/>
          </a:p>
          <a:p>
            <a:r>
              <a:rPr lang="fr-FR" dirty="0"/>
              <a:t>l’élément </a:t>
            </a:r>
            <a:r>
              <a:rPr lang="fr-FR" b="1" dirty="0" err="1">
                <a:solidFill>
                  <a:srgbClr val="FF0000"/>
                </a:solidFill>
              </a:rPr>
              <a:t>img</a:t>
            </a:r>
            <a:r>
              <a:rPr lang="fr-FR" dirty="0"/>
              <a:t>, servant à insérer une image dans une page HTML, va lui nécessiter deux attributs qui sont les attributs src et alt. (</a:t>
            </a:r>
            <a:r>
              <a:rPr lang="fr-FR" b="1" dirty="0">
                <a:solidFill>
                  <a:srgbClr val="FF0000"/>
                </a:solidFill>
              </a:rPr>
              <a:t>Orpheline</a:t>
            </a:r>
            <a:r>
              <a:rPr lang="fr-FR" dirty="0"/>
              <a:t>)</a:t>
            </a:r>
          </a:p>
          <a:p>
            <a:endParaRPr lang="fr-FR" dirty="0"/>
          </a:p>
          <a:p>
            <a:endParaRPr lang="fr-FR" dirty="0"/>
          </a:p>
        </p:txBody>
      </p:sp>
      <p:graphicFrame>
        <p:nvGraphicFramePr>
          <p:cNvPr id="5" name="Object 4">
            <a:extLst>
              <a:ext uri="{FF2B5EF4-FFF2-40B4-BE49-F238E27FC236}">
                <a16:creationId xmlns:a16="http://schemas.microsoft.com/office/drawing/2014/main" id="{4B54678D-EF81-A828-233F-9CBF3EA5CA94}"/>
              </a:ext>
            </a:extLst>
          </p:cNvPr>
          <p:cNvGraphicFramePr>
            <a:graphicFrameLocks noChangeAspect="1"/>
          </p:cNvGraphicFramePr>
          <p:nvPr>
            <p:extLst>
              <p:ext uri="{D42A27DB-BD31-4B8C-83A1-F6EECF244321}">
                <p14:modId xmlns:p14="http://schemas.microsoft.com/office/powerpoint/2010/main" val="1576907731"/>
              </p:ext>
            </p:extLst>
          </p:nvPr>
        </p:nvGraphicFramePr>
        <p:xfrm>
          <a:off x="3892550" y="3009901"/>
          <a:ext cx="4406900" cy="1092200"/>
        </p:xfrm>
        <a:graphic>
          <a:graphicData uri="http://schemas.openxmlformats.org/presentationml/2006/ole">
            <mc:AlternateContent xmlns:mc="http://schemas.openxmlformats.org/markup-compatibility/2006">
              <mc:Choice xmlns:v="urn:schemas-microsoft-com:vml" Requires="v">
                <p:oleObj name="Bitmap Image" r:id="rId3" imgW="4406760" imgH="1257480" progId="PBrush">
                  <p:embed/>
                </p:oleObj>
              </mc:Choice>
              <mc:Fallback>
                <p:oleObj name="Bitmap Image" r:id="rId3" imgW="4406760" imgH="1257480" progId="PBrush">
                  <p:embed/>
                  <p:pic>
                    <p:nvPicPr>
                      <p:cNvPr id="5" name="Object 4">
                        <a:extLst>
                          <a:ext uri="{FF2B5EF4-FFF2-40B4-BE49-F238E27FC236}">
                            <a16:creationId xmlns:a16="http://schemas.microsoft.com/office/drawing/2014/main" id="{4B54678D-EF81-A828-233F-9CBF3EA5CA94}"/>
                          </a:ext>
                        </a:extLst>
                      </p:cNvPr>
                      <p:cNvPicPr/>
                      <p:nvPr/>
                    </p:nvPicPr>
                    <p:blipFill>
                      <a:blip r:embed="rId4"/>
                      <a:stretch>
                        <a:fillRect/>
                      </a:stretch>
                    </p:blipFill>
                    <p:spPr>
                      <a:xfrm>
                        <a:off x="3892550" y="3009901"/>
                        <a:ext cx="4406900" cy="1092200"/>
                      </a:xfrm>
                      <a:prstGeom prst="rect">
                        <a:avLst/>
                      </a:prstGeom>
                    </p:spPr>
                  </p:pic>
                </p:oleObj>
              </mc:Fallback>
            </mc:AlternateContent>
          </a:graphicData>
        </a:graphic>
      </p:graphicFrame>
      <p:pic>
        <p:nvPicPr>
          <p:cNvPr id="3079" name="Picture 7" descr="Composition d'un élément HTML img avec attributs">
            <a:extLst>
              <a:ext uri="{FF2B5EF4-FFF2-40B4-BE49-F238E27FC236}">
                <a16:creationId xmlns:a16="http://schemas.microsoft.com/office/drawing/2014/main" id="{6C66FC9E-11B1-E5D2-5D7C-90015C2787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2550" y="4972050"/>
            <a:ext cx="4406900" cy="1204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10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D924A-560A-2C7B-487C-3DE5BDB1509E}"/>
              </a:ext>
            </a:extLst>
          </p:cNvPr>
          <p:cNvSpPr>
            <a:spLocks noGrp="1"/>
          </p:cNvSpPr>
          <p:nvPr>
            <p:ph type="title"/>
          </p:nvPr>
        </p:nvSpPr>
        <p:spPr/>
        <p:txBody>
          <a:bodyPr>
            <a:normAutofit/>
          </a:bodyPr>
          <a:lstStyle/>
          <a:p>
            <a:r>
              <a:rPr lang="fr-FR" dirty="0"/>
              <a:t>Structure minimale d’une page HTML valide</a:t>
            </a:r>
          </a:p>
        </p:txBody>
      </p:sp>
      <p:sp>
        <p:nvSpPr>
          <p:cNvPr id="3" name="Content Placeholder 2">
            <a:extLst>
              <a:ext uri="{FF2B5EF4-FFF2-40B4-BE49-F238E27FC236}">
                <a16:creationId xmlns:a16="http://schemas.microsoft.com/office/drawing/2014/main" id="{9657660B-4B69-434D-86CF-C5A8504BCA96}"/>
              </a:ext>
            </a:extLst>
          </p:cNvPr>
          <p:cNvSpPr>
            <a:spLocks noGrp="1"/>
          </p:cNvSpPr>
          <p:nvPr>
            <p:ph idx="1"/>
          </p:nvPr>
        </p:nvSpPr>
        <p:spPr/>
        <p:txBody>
          <a:bodyPr/>
          <a:lstStyle/>
          <a:p>
            <a:r>
              <a:rPr lang="fr-FR" dirty="0"/>
              <a:t>Le W3C est l’organisme qui définit le standard des technologies du World Wide Web (www). </a:t>
            </a:r>
            <a:r>
              <a:rPr lang="fr-FR" b="0" i="0" dirty="0">
                <a:solidFill>
                  <a:srgbClr val="333333"/>
                </a:solidFill>
                <a:effectLst/>
                <a:latin typeface="-apple-system"/>
              </a:rPr>
              <a:t>En effet aujourd’hui, tous les navigateurs sérieux suivent les standards proposés par le W3C. Donc, Le schéma de base d’une page HTML </a:t>
            </a:r>
            <a:r>
              <a:rPr lang="fr-FR" b="1" i="0" dirty="0">
                <a:solidFill>
                  <a:srgbClr val="FF0000"/>
                </a:solidFill>
                <a:effectLst/>
                <a:latin typeface="-apple-system"/>
              </a:rPr>
              <a:t>valide</a:t>
            </a:r>
            <a:r>
              <a:rPr lang="fr-FR" b="0" i="0" dirty="0">
                <a:solidFill>
                  <a:srgbClr val="333333"/>
                </a:solidFill>
                <a:effectLst/>
                <a:latin typeface="-apple-system"/>
              </a:rPr>
              <a:t> va toujours être le même.</a:t>
            </a:r>
          </a:p>
          <a:p>
            <a:r>
              <a:rPr lang="fr-FR" b="0" i="0" dirty="0">
                <a:solidFill>
                  <a:srgbClr val="333333"/>
                </a:solidFill>
                <a:effectLst/>
                <a:latin typeface="-apple-system"/>
              </a:rPr>
              <a:t>Pour qu’une page HTML soit déclarée </a:t>
            </a:r>
            <a:r>
              <a:rPr lang="fr-FR" b="1" i="0" dirty="0">
                <a:solidFill>
                  <a:srgbClr val="FF0000"/>
                </a:solidFill>
                <a:effectLst/>
                <a:latin typeface="-apple-system"/>
              </a:rPr>
              <a:t>valide</a:t>
            </a:r>
            <a:r>
              <a:rPr lang="fr-FR" b="0" i="0" dirty="0">
                <a:solidFill>
                  <a:srgbClr val="333333"/>
                </a:solidFill>
                <a:effectLst/>
                <a:latin typeface="-apple-system"/>
              </a:rPr>
              <a:t>, elle doit obligatoirement comporter certains éléments et </a:t>
            </a:r>
            <a:r>
              <a:rPr lang="fr-FR" b="1" i="0" dirty="0">
                <a:solidFill>
                  <a:srgbClr val="FF0000"/>
                </a:solidFill>
                <a:effectLst/>
                <a:latin typeface="-apple-system"/>
              </a:rPr>
              <a:t>suivre un schéma précis</a:t>
            </a:r>
            <a:r>
              <a:rPr lang="fr-FR" b="0" i="0" dirty="0">
                <a:solidFill>
                  <a:srgbClr val="333333"/>
                </a:solidFill>
                <a:effectLst/>
                <a:latin typeface="-apple-system"/>
              </a:rPr>
              <a:t>.</a:t>
            </a:r>
            <a:endParaRPr lang="fr-FR" dirty="0">
              <a:solidFill>
                <a:srgbClr val="333333"/>
              </a:solidFill>
              <a:latin typeface="-apple-system"/>
            </a:endParaRPr>
          </a:p>
          <a:p>
            <a:r>
              <a:rPr lang="fr-FR" b="0" i="0" dirty="0">
                <a:solidFill>
                  <a:srgbClr val="333333"/>
                </a:solidFill>
                <a:effectLst/>
                <a:latin typeface="-apple-system"/>
              </a:rPr>
              <a:t> </a:t>
            </a:r>
            <a:r>
              <a:rPr lang="fr-FR" b="1" i="0" dirty="0">
                <a:solidFill>
                  <a:srgbClr val="FF0000"/>
                </a:solidFill>
                <a:effectLst/>
                <a:latin typeface="-apple-system"/>
              </a:rPr>
              <a:t>Une page non valide ne sera pas comprise </a:t>
            </a:r>
            <a:r>
              <a:rPr lang="fr-FR" b="0" i="0" dirty="0">
                <a:solidFill>
                  <a:srgbClr val="333333"/>
                </a:solidFill>
                <a:effectLst/>
                <a:latin typeface="-apple-system"/>
              </a:rPr>
              <a:t>par le navigateur qui va alors potentiellement mal l’afficher voire ne pas l’afficher du tout.</a:t>
            </a:r>
            <a:endParaRPr lang="fr-FR" dirty="0"/>
          </a:p>
        </p:txBody>
      </p:sp>
    </p:spTree>
    <p:extLst>
      <p:ext uri="{BB962C8B-B14F-4D97-AF65-F5344CB8AC3E}">
        <p14:creationId xmlns:p14="http://schemas.microsoft.com/office/powerpoint/2010/main" val="1028079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D924A-560A-2C7B-487C-3DE5BDB1509E}"/>
              </a:ext>
            </a:extLst>
          </p:cNvPr>
          <p:cNvSpPr>
            <a:spLocks noGrp="1"/>
          </p:cNvSpPr>
          <p:nvPr>
            <p:ph type="title"/>
          </p:nvPr>
        </p:nvSpPr>
        <p:spPr/>
        <p:txBody>
          <a:bodyPr>
            <a:normAutofit/>
          </a:bodyPr>
          <a:lstStyle/>
          <a:p>
            <a:r>
              <a:rPr lang="fr-FR" dirty="0"/>
              <a:t>Structure minimale d’une page HTML valide</a:t>
            </a:r>
          </a:p>
        </p:txBody>
      </p:sp>
      <p:pic>
        <p:nvPicPr>
          <p:cNvPr id="4" name="Picture 2" descr="Structure minimale d'une page HTML valide">
            <a:extLst>
              <a:ext uri="{FF2B5EF4-FFF2-40B4-BE49-F238E27FC236}">
                <a16:creationId xmlns:a16="http://schemas.microsoft.com/office/drawing/2014/main" id="{AC182745-ECF2-C9B0-A767-82195C3293C2}"/>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 r="45143"/>
          <a:stretch/>
        </p:blipFill>
        <p:spPr bwMode="auto">
          <a:xfrm>
            <a:off x="8534400" y="1978025"/>
            <a:ext cx="36576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FA19347D-1B96-9D3C-0D0F-589756450FB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p>
        </p:txBody>
      </p:sp>
      <p:sp>
        <p:nvSpPr>
          <p:cNvPr id="6" name="Content Placeholder 2">
            <a:extLst>
              <a:ext uri="{FF2B5EF4-FFF2-40B4-BE49-F238E27FC236}">
                <a16:creationId xmlns:a16="http://schemas.microsoft.com/office/drawing/2014/main" id="{88FBF7C1-A8DD-8222-5A59-D867792648B3}"/>
              </a:ext>
            </a:extLst>
          </p:cNvPr>
          <p:cNvSpPr txBox="1">
            <a:spLocks/>
          </p:cNvSpPr>
          <p:nvPr/>
        </p:nvSpPr>
        <p:spPr>
          <a:xfrm>
            <a:off x="990600" y="1978024"/>
            <a:ext cx="7353300" cy="470217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fr-FR" b="1" dirty="0"/>
              <a:t>DOCTYPE</a:t>
            </a:r>
            <a:r>
              <a:rPr lang="fr-FR" dirty="0"/>
              <a:t> : Première balise à insérer dans un document html. Elle indique le type du document &lt;</a:t>
            </a:r>
            <a:r>
              <a:rPr lang="fr-FR" b="1" dirty="0">
                <a:solidFill>
                  <a:srgbClr val="FF0000"/>
                </a:solidFill>
              </a:rPr>
              <a:t>!</a:t>
            </a:r>
            <a:r>
              <a:rPr lang="fr-FR" dirty="0"/>
              <a:t>DOCTYPE </a:t>
            </a:r>
            <a:r>
              <a:rPr lang="fr-FR" b="1" dirty="0">
                <a:solidFill>
                  <a:srgbClr val="FF0000"/>
                </a:solidFill>
              </a:rPr>
              <a:t>html</a:t>
            </a:r>
            <a:r>
              <a:rPr lang="fr-FR" dirty="0"/>
              <a:t>&gt;</a:t>
            </a:r>
          </a:p>
          <a:p>
            <a:pPr marL="514350" indent="-514350">
              <a:buFont typeface="+mj-lt"/>
              <a:buAutoNum type="arabicPeriod"/>
            </a:pPr>
            <a:r>
              <a:rPr lang="fr-FR" b="1" dirty="0"/>
              <a:t>HTML</a:t>
            </a:r>
            <a:r>
              <a:rPr lang="fr-FR" dirty="0"/>
              <a:t>: l’élément html est la racine du document et identifie tout le document html.</a:t>
            </a:r>
          </a:p>
          <a:p>
            <a:pPr marL="514350" indent="-514350">
              <a:buFont typeface="+mj-lt"/>
              <a:buAutoNum type="arabicPeriod"/>
            </a:pPr>
            <a:r>
              <a:rPr lang="fr-FR" b="1" dirty="0"/>
              <a:t>HEAD:</a:t>
            </a:r>
            <a:r>
              <a:rPr lang="fr-FR" dirty="0"/>
              <a:t> contient les éléments qui servent à fournir des informations sur la page au navigateur</a:t>
            </a:r>
          </a:p>
          <a:p>
            <a:pPr marL="514350" indent="-514350">
              <a:buFont typeface="+mj-lt"/>
              <a:buAutoNum type="arabicPeriod"/>
            </a:pPr>
            <a:r>
              <a:rPr lang="fr-FR" b="1" dirty="0"/>
              <a:t>BODY: </a:t>
            </a:r>
            <a:r>
              <a:rPr lang="fr-FR" dirty="0"/>
              <a:t>Contient le contenu visible de la page destiné aux utilisateurs. (texte, image, </a:t>
            </a:r>
            <a:r>
              <a:rPr lang="fr-FR" dirty="0" err="1"/>
              <a:t>etc</a:t>
            </a:r>
            <a:r>
              <a:rPr lang="fr-FR" dirty="0"/>
              <a:t>)</a:t>
            </a:r>
            <a:endParaRPr lang="fr-FR" b="1" dirty="0"/>
          </a:p>
          <a:p>
            <a:pPr marL="514350" indent="-514350">
              <a:buFont typeface="+mj-lt"/>
              <a:buAutoNum type="arabicPeriod"/>
            </a:pPr>
            <a:r>
              <a:rPr lang="fr-FR" b="1" dirty="0"/>
              <a:t>TITLE: </a:t>
            </a:r>
            <a:r>
              <a:rPr lang="fr-FR" dirty="0"/>
              <a:t>Contient le titre de la page. Il est visible sur le haut de l’onglet du navigateur. À ne pas confondre avec les titres utilisés dans le contenu de la page</a:t>
            </a:r>
            <a:endParaRPr lang="fr-FR" b="1" dirty="0"/>
          </a:p>
          <a:p>
            <a:pPr marL="514350" indent="-514350">
              <a:buFont typeface="+mj-lt"/>
              <a:buAutoNum type="arabicPeriod"/>
            </a:pPr>
            <a:r>
              <a:rPr lang="fr-FR" b="1" dirty="0"/>
              <a:t>META</a:t>
            </a:r>
            <a:r>
              <a:rPr lang="fr-FR" dirty="0"/>
              <a:t>:</a:t>
            </a:r>
            <a:r>
              <a:rPr lang="fr-FR" b="1" dirty="0"/>
              <a:t> </a:t>
            </a:r>
            <a:r>
              <a:rPr lang="fr-FR" dirty="0"/>
              <a:t>Transmet des </a:t>
            </a:r>
            <a:r>
              <a:rPr lang="fr-FR" dirty="0" err="1"/>
              <a:t>meta</a:t>
            </a:r>
            <a:r>
              <a:rPr lang="fr-FR" dirty="0"/>
              <a:t> information sur la page au navigateur. Les plus intéressant est « </a:t>
            </a:r>
            <a:r>
              <a:rPr lang="fr-FR" dirty="0" err="1"/>
              <a:t>charset</a:t>
            </a:r>
            <a:r>
              <a:rPr lang="fr-FR" dirty="0"/>
              <a:t>». Il indique le type d’encodage utilisé dans nos pages. La valeur « </a:t>
            </a:r>
            <a:r>
              <a:rPr lang="fr-FR" b="1" dirty="0">
                <a:solidFill>
                  <a:srgbClr val="FF0000"/>
                </a:solidFill>
              </a:rPr>
              <a:t>utf-8</a:t>
            </a:r>
            <a:r>
              <a:rPr lang="fr-FR" dirty="0"/>
              <a:t>» est et la plus utilisée et est la valeur de référence pour les alphabets latins</a:t>
            </a:r>
            <a:endParaRPr lang="fr-FR" b="1" dirty="0"/>
          </a:p>
        </p:txBody>
      </p:sp>
    </p:spTree>
    <p:extLst>
      <p:ext uri="{BB962C8B-B14F-4D97-AF65-F5344CB8AC3E}">
        <p14:creationId xmlns:p14="http://schemas.microsoft.com/office/powerpoint/2010/main" val="3653872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D924A-560A-2C7B-487C-3DE5BDB1509E}"/>
              </a:ext>
            </a:extLst>
          </p:cNvPr>
          <p:cNvSpPr>
            <a:spLocks noGrp="1"/>
          </p:cNvSpPr>
          <p:nvPr>
            <p:ph type="title"/>
          </p:nvPr>
        </p:nvSpPr>
        <p:spPr/>
        <p:txBody>
          <a:bodyPr>
            <a:normAutofit/>
          </a:bodyPr>
          <a:lstStyle/>
          <a:p>
            <a:r>
              <a:rPr lang="fr-FR" dirty="0"/>
              <a:t>Structure minimale d’une page HTML valide</a:t>
            </a:r>
          </a:p>
        </p:txBody>
      </p:sp>
      <p:sp>
        <p:nvSpPr>
          <p:cNvPr id="3" name="Content Placeholder 2">
            <a:extLst>
              <a:ext uri="{FF2B5EF4-FFF2-40B4-BE49-F238E27FC236}">
                <a16:creationId xmlns:a16="http://schemas.microsoft.com/office/drawing/2014/main" id="{5B6D8B48-A522-C81A-B1B8-930D9092E7BF}"/>
              </a:ext>
            </a:extLst>
          </p:cNvPr>
          <p:cNvSpPr>
            <a:spLocks noGrp="1"/>
          </p:cNvSpPr>
          <p:nvPr>
            <p:ph idx="1"/>
          </p:nvPr>
        </p:nvSpPr>
        <p:spPr>
          <a:xfrm>
            <a:off x="838200" y="1825625"/>
            <a:ext cx="7696200" cy="4351338"/>
          </a:xfrm>
        </p:spPr>
        <p:txBody>
          <a:bodyPr/>
          <a:lstStyle/>
          <a:p>
            <a:pPr marL="0" indent="0">
              <a:buNone/>
            </a:pPr>
            <a:r>
              <a:rPr lang="en-US" b="1" dirty="0">
                <a:solidFill>
                  <a:schemeClr val="accent1">
                    <a:lumMod val="75000"/>
                  </a:schemeClr>
                </a:solidFill>
              </a:rPr>
              <a:t>Imbrication des </a:t>
            </a:r>
            <a:r>
              <a:rPr lang="en-US" b="1" dirty="0" err="1">
                <a:solidFill>
                  <a:schemeClr val="accent1">
                    <a:lumMod val="75000"/>
                  </a:schemeClr>
                </a:solidFill>
              </a:rPr>
              <a:t>balises</a:t>
            </a:r>
            <a:r>
              <a:rPr lang="en-US" b="1" dirty="0">
                <a:solidFill>
                  <a:schemeClr val="accent1">
                    <a:lumMod val="75000"/>
                  </a:schemeClr>
                </a:solidFill>
              </a:rPr>
              <a:t> et des </a:t>
            </a:r>
            <a:r>
              <a:rPr lang="fr-FR" b="1" dirty="0">
                <a:solidFill>
                  <a:schemeClr val="accent1">
                    <a:lumMod val="75000"/>
                  </a:schemeClr>
                </a:solidFill>
              </a:rPr>
              <a:t>éléments</a:t>
            </a:r>
          </a:p>
          <a:p>
            <a:r>
              <a:rPr lang="fr-FR" dirty="0"/>
              <a:t>Dans une page HTML, certains éléments sont contenus dans d’autres éléments, c-à-d, les balises ouvrantes et fermantes de l’élément B sont écrites entre les balises ouvrantes et fermantes de la balise A. </a:t>
            </a:r>
            <a:r>
              <a:rPr lang="en-CA" dirty="0">
                <a:solidFill>
                  <a:schemeClr val="accent6">
                    <a:lumMod val="75000"/>
                  </a:schemeClr>
                </a:solidFill>
              </a:rPr>
              <a:t>&lt;</a:t>
            </a:r>
            <a:r>
              <a:rPr lang="en-US" dirty="0">
                <a:solidFill>
                  <a:schemeClr val="accent6">
                    <a:lumMod val="75000"/>
                  </a:schemeClr>
                </a:solidFill>
              </a:rPr>
              <a:t>A</a:t>
            </a:r>
            <a:r>
              <a:rPr lang="en-CA" dirty="0">
                <a:solidFill>
                  <a:schemeClr val="accent5">
                    <a:lumMod val="75000"/>
                  </a:schemeClr>
                </a:solidFill>
              </a:rPr>
              <a:t>&gt;&lt;B&gt;&lt;/B&gt;</a:t>
            </a:r>
            <a:r>
              <a:rPr lang="en-CA" dirty="0">
                <a:solidFill>
                  <a:schemeClr val="accent6">
                    <a:lumMod val="75000"/>
                  </a:schemeClr>
                </a:solidFill>
              </a:rPr>
              <a:t>&lt;/A&gt;. </a:t>
            </a:r>
            <a:r>
              <a:rPr lang="en-CA" dirty="0"/>
              <a:t>On parle bien de </a:t>
            </a:r>
            <a:r>
              <a:rPr lang="fr-FR" dirty="0"/>
              <a:t>l’</a:t>
            </a:r>
            <a:r>
              <a:rPr lang="fr-FR" dirty="0">
                <a:solidFill>
                  <a:srgbClr val="FF0000"/>
                </a:solidFill>
              </a:rPr>
              <a:t>imbrication</a:t>
            </a:r>
          </a:p>
          <a:p>
            <a:r>
              <a:rPr lang="fr-FR" dirty="0"/>
              <a:t>L’écriture</a:t>
            </a:r>
            <a:r>
              <a:rPr lang="en-CA" dirty="0"/>
              <a:t> </a:t>
            </a:r>
            <a:r>
              <a:rPr lang="en-CA" dirty="0">
                <a:solidFill>
                  <a:schemeClr val="accent6">
                    <a:lumMod val="75000"/>
                  </a:schemeClr>
                </a:solidFill>
              </a:rPr>
              <a:t>&lt;</a:t>
            </a:r>
            <a:r>
              <a:rPr lang="en-US" dirty="0">
                <a:solidFill>
                  <a:schemeClr val="accent6">
                    <a:lumMod val="75000"/>
                  </a:schemeClr>
                </a:solidFill>
              </a:rPr>
              <a:t>A</a:t>
            </a:r>
            <a:r>
              <a:rPr lang="en-CA" dirty="0">
                <a:solidFill>
                  <a:schemeClr val="accent5">
                    <a:lumMod val="75000"/>
                  </a:schemeClr>
                </a:solidFill>
              </a:rPr>
              <a:t>&gt;&lt;B&gt;</a:t>
            </a:r>
            <a:r>
              <a:rPr lang="en-CA" dirty="0">
                <a:solidFill>
                  <a:schemeClr val="accent6">
                    <a:lumMod val="75000"/>
                  </a:schemeClr>
                </a:solidFill>
              </a:rPr>
              <a:t>&lt;/A&gt;</a:t>
            </a:r>
            <a:r>
              <a:rPr lang="en-CA" dirty="0">
                <a:solidFill>
                  <a:schemeClr val="accent5">
                    <a:lumMod val="75000"/>
                  </a:schemeClr>
                </a:solidFill>
              </a:rPr>
              <a:t>&lt;/B&gt; </a:t>
            </a:r>
            <a:r>
              <a:rPr lang="fr-FR" dirty="0">
                <a:solidFill>
                  <a:srgbClr val="FF0000"/>
                </a:solidFill>
              </a:rPr>
              <a:t>n’est pas valide</a:t>
            </a:r>
          </a:p>
          <a:p>
            <a:endParaRPr lang="fr-FR" dirty="0"/>
          </a:p>
        </p:txBody>
      </p:sp>
      <p:sp>
        <p:nvSpPr>
          <p:cNvPr id="5" name="Content Placeholder 2">
            <a:extLst>
              <a:ext uri="{FF2B5EF4-FFF2-40B4-BE49-F238E27FC236}">
                <a16:creationId xmlns:a16="http://schemas.microsoft.com/office/drawing/2014/main" id="{FA19347D-1B96-9D3C-0D0F-589756450FBE}"/>
              </a:ext>
            </a:extLst>
          </p:cNvPr>
          <p:cNvSpPr txBox="1">
            <a:spLocks/>
          </p:cNvSpPr>
          <p:nvPr/>
        </p:nvSpPr>
        <p:spPr>
          <a:xfrm>
            <a:off x="838200" y="187610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p>
        </p:txBody>
      </p:sp>
      <p:sp>
        <p:nvSpPr>
          <p:cNvPr id="6" name="Content Placeholder 2">
            <a:extLst>
              <a:ext uri="{FF2B5EF4-FFF2-40B4-BE49-F238E27FC236}">
                <a16:creationId xmlns:a16="http://schemas.microsoft.com/office/drawing/2014/main" id="{88FBF7C1-A8DD-8222-5A59-D867792648B3}"/>
              </a:ext>
            </a:extLst>
          </p:cNvPr>
          <p:cNvSpPr txBox="1">
            <a:spLocks/>
          </p:cNvSpPr>
          <p:nvPr/>
        </p:nvSpPr>
        <p:spPr>
          <a:xfrm>
            <a:off x="990600" y="1978024"/>
            <a:ext cx="7353300" cy="4702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endParaRPr lang="fr-FR" b="1" dirty="0"/>
          </a:p>
        </p:txBody>
      </p:sp>
      <p:pic>
        <p:nvPicPr>
          <p:cNvPr id="7" name="Picture 2" descr="Structure minimale d'une page HTML valide">
            <a:extLst>
              <a:ext uri="{FF2B5EF4-FFF2-40B4-BE49-F238E27FC236}">
                <a16:creationId xmlns:a16="http://schemas.microsoft.com/office/drawing/2014/main" id="{1724EB58-2BA4-6636-1954-9941ABA278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 r="45143"/>
          <a:stretch/>
        </p:blipFill>
        <p:spPr bwMode="auto">
          <a:xfrm>
            <a:off x="8534400" y="2265362"/>
            <a:ext cx="36576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L'ordre d'imbrication des éléments en HTML">
            <a:extLst>
              <a:ext uri="{FF2B5EF4-FFF2-40B4-BE49-F238E27FC236}">
                <a16:creationId xmlns:a16="http://schemas.microsoft.com/office/drawing/2014/main" id="{1E49D729-2B20-5B8F-30F1-6D6C919137E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 r="44663"/>
          <a:stretch/>
        </p:blipFill>
        <p:spPr bwMode="auto">
          <a:xfrm>
            <a:off x="8534400" y="4170362"/>
            <a:ext cx="36576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616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599E-7F4D-F018-35A9-1B7B387FDE2F}"/>
              </a:ext>
            </a:extLst>
          </p:cNvPr>
          <p:cNvSpPr>
            <a:spLocks noGrp="1"/>
          </p:cNvSpPr>
          <p:nvPr>
            <p:ph type="title"/>
          </p:nvPr>
        </p:nvSpPr>
        <p:spPr/>
        <p:txBody>
          <a:bodyPr/>
          <a:lstStyle/>
          <a:p>
            <a:r>
              <a:rPr lang="fr-FR" dirty="0"/>
              <a:t>Bonnes pratiques en HTML</a:t>
            </a:r>
          </a:p>
        </p:txBody>
      </p:sp>
      <p:sp>
        <p:nvSpPr>
          <p:cNvPr id="3" name="Content Placeholder 2">
            <a:extLst>
              <a:ext uri="{FF2B5EF4-FFF2-40B4-BE49-F238E27FC236}">
                <a16:creationId xmlns:a16="http://schemas.microsoft.com/office/drawing/2014/main" id="{A570CD18-B3B3-48A2-7239-80210FD1569F}"/>
              </a:ext>
            </a:extLst>
          </p:cNvPr>
          <p:cNvSpPr>
            <a:spLocks noGrp="1"/>
          </p:cNvSpPr>
          <p:nvPr>
            <p:ph idx="1"/>
          </p:nvPr>
        </p:nvSpPr>
        <p:spPr>
          <a:xfrm>
            <a:off x="838200" y="1825625"/>
            <a:ext cx="6464520" cy="4351338"/>
          </a:xfrm>
        </p:spPr>
        <p:txBody>
          <a:bodyPr/>
          <a:lstStyle/>
          <a:p>
            <a:pPr marL="0" indent="0">
              <a:buNone/>
            </a:pPr>
            <a:r>
              <a:rPr lang="fr-FR" dirty="0">
                <a:solidFill>
                  <a:schemeClr val="accent1">
                    <a:lumMod val="75000"/>
                  </a:schemeClr>
                </a:solidFill>
              </a:rPr>
              <a:t>L’indentation</a:t>
            </a:r>
            <a:endParaRPr lang="en-US" dirty="0">
              <a:solidFill>
                <a:schemeClr val="accent1">
                  <a:lumMod val="75000"/>
                </a:schemeClr>
              </a:solidFill>
            </a:endParaRPr>
          </a:p>
          <a:p>
            <a:r>
              <a:rPr lang="fr-FR" dirty="0"/>
              <a:t>Création</a:t>
            </a:r>
            <a:r>
              <a:rPr lang="en-US" dirty="0"/>
              <a:t> des </a:t>
            </a:r>
            <a:r>
              <a:rPr lang="fr-FR" b="0" i="0" dirty="0">
                <a:solidFill>
                  <a:srgbClr val="333333"/>
                </a:solidFill>
                <a:effectLst/>
                <a:latin typeface="-apple-system"/>
              </a:rPr>
              <a:t>des retraits en début de ligne dans l’éditeur de façon cohérente et logique.</a:t>
            </a:r>
          </a:p>
          <a:p>
            <a:r>
              <a:rPr lang="fr-FR" b="0" i="0" dirty="0">
                <a:solidFill>
                  <a:srgbClr val="333333"/>
                </a:solidFill>
                <a:effectLst/>
                <a:latin typeface="-apple-system"/>
              </a:rPr>
              <a:t>Elle permet d’avoir un code plus propre et plus lisible.</a:t>
            </a:r>
          </a:p>
          <a:p>
            <a:r>
              <a:rPr lang="fr-FR" dirty="0">
                <a:solidFill>
                  <a:srgbClr val="333333"/>
                </a:solidFill>
                <a:latin typeface="-apple-system"/>
              </a:rPr>
              <a:t>Elle permet de visualiser plus clairement la structure et la hiérarchie de la page</a:t>
            </a:r>
            <a:endParaRPr lang="fr-FR" b="0" i="0" dirty="0">
              <a:solidFill>
                <a:srgbClr val="333333"/>
              </a:solidFill>
              <a:effectLst/>
              <a:latin typeface="-apple-system"/>
            </a:endParaRPr>
          </a:p>
          <a:p>
            <a:endParaRPr lang="en-US" dirty="0"/>
          </a:p>
          <a:p>
            <a:pPr marL="0" indent="0">
              <a:buNone/>
            </a:pPr>
            <a:endParaRPr lang="fr-FR" dirty="0"/>
          </a:p>
        </p:txBody>
      </p:sp>
      <p:pic>
        <p:nvPicPr>
          <p:cNvPr id="1026" name="Picture 2" descr="Un code HTML non indenté">
            <a:extLst>
              <a:ext uri="{FF2B5EF4-FFF2-40B4-BE49-F238E27FC236}">
                <a16:creationId xmlns:a16="http://schemas.microsoft.com/office/drawing/2014/main" id="{27672FB9-400B-4704-EB11-888B8A20A5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41029"/>
          <a:stretch/>
        </p:blipFill>
        <p:spPr bwMode="auto">
          <a:xfrm>
            <a:off x="7759920" y="1825625"/>
            <a:ext cx="3931920" cy="2095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 code HTML correctement indenté">
            <a:extLst>
              <a:ext uri="{FF2B5EF4-FFF2-40B4-BE49-F238E27FC236}">
                <a16:creationId xmlns:a16="http://schemas.microsoft.com/office/drawing/2014/main" id="{D61FF6A5-C88A-18E2-6952-E5F918A4BE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34172"/>
          <a:stretch/>
        </p:blipFill>
        <p:spPr bwMode="auto">
          <a:xfrm>
            <a:off x="7531320" y="4300483"/>
            <a:ext cx="438912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310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3E53-C0F4-9156-BDBB-E8724CB99DFB}"/>
              </a:ext>
            </a:extLst>
          </p:cNvPr>
          <p:cNvSpPr>
            <a:spLocks noGrp="1"/>
          </p:cNvSpPr>
          <p:nvPr>
            <p:ph type="title"/>
          </p:nvPr>
        </p:nvSpPr>
        <p:spPr/>
        <p:txBody>
          <a:bodyPr/>
          <a:lstStyle/>
          <a:p>
            <a:r>
              <a:rPr lang="fr-FR" dirty="0"/>
              <a:t>Créer notre première page HTML</a:t>
            </a:r>
          </a:p>
        </p:txBody>
      </p:sp>
      <p:sp>
        <p:nvSpPr>
          <p:cNvPr id="4" name="Content Placeholder 3">
            <a:extLst>
              <a:ext uri="{FF2B5EF4-FFF2-40B4-BE49-F238E27FC236}">
                <a16:creationId xmlns:a16="http://schemas.microsoft.com/office/drawing/2014/main" id="{0B16264E-489F-E589-246C-5A9CC0D5FE1E}"/>
              </a:ext>
            </a:extLst>
          </p:cNvPr>
          <p:cNvSpPr>
            <a:spLocks noGrp="1"/>
          </p:cNvSpPr>
          <p:nvPr>
            <p:ph idx="1"/>
          </p:nvPr>
        </p:nvSpPr>
        <p:spPr/>
        <p:txBody>
          <a:bodyPr>
            <a:normAutofit/>
          </a:bodyPr>
          <a:lstStyle/>
          <a:p>
            <a:pPr marL="0" indent="0">
              <a:buNone/>
            </a:pPr>
            <a:r>
              <a:rPr lang="fr-FR" b="1" dirty="0">
                <a:solidFill>
                  <a:schemeClr val="accent5">
                    <a:lumMod val="75000"/>
                  </a:schemeClr>
                </a:solidFill>
              </a:rPr>
              <a:t>Exercice</a:t>
            </a:r>
          </a:p>
          <a:p>
            <a:pPr marL="514350" indent="-514350">
              <a:buFont typeface="+mj-lt"/>
              <a:buAutoNum type="arabicPeriod"/>
            </a:pPr>
            <a:r>
              <a:rPr lang="fr-FR" dirty="0"/>
              <a:t>Ouvrir l’éditeur de texte.</a:t>
            </a:r>
          </a:p>
          <a:p>
            <a:pPr marL="514350" indent="-514350">
              <a:buFont typeface="+mj-lt"/>
              <a:buAutoNum type="arabicPeriod"/>
            </a:pPr>
            <a:r>
              <a:rPr lang="fr-FR" dirty="0"/>
              <a:t>Donner un nom au fichier et l’enregistrer au format </a:t>
            </a:r>
            <a:r>
              <a:rPr lang="fr-FR" dirty="0">
                <a:solidFill>
                  <a:srgbClr val="FF0000"/>
                </a:solidFill>
              </a:rPr>
              <a:t>html</a:t>
            </a:r>
            <a:r>
              <a:rPr lang="fr-FR" dirty="0"/>
              <a:t>.</a:t>
            </a:r>
            <a:r>
              <a:rPr lang="fr-FR" dirty="0">
                <a:solidFill>
                  <a:srgbClr val="FF0000"/>
                </a:solidFill>
              </a:rPr>
              <a:t> </a:t>
            </a:r>
            <a:r>
              <a:rPr lang="fr-FR" dirty="0"/>
              <a:t>Ex: code_minimal.html</a:t>
            </a:r>
          </a:p>
          <a:p>
            <a:pPr marL="514350" indent="-514350">
              <a:buFont typeface="+mj-lt"/>
              <a:buAutoNum type="arabicPeriod"/>
            </a:pPr>
            <a:r>
              <a:rPr lang="fr-FR" dirty="0"/>
              <a:t>Ecrire le code minimal pour une page web.</a:t>
            </a:r>
          </a:p>
          <a:p>
            <a:pPr marL="514350" indent="-514350">
              <a:buFont typeface="+mj-lt"/>
              <a:buAutoNum type="arabicPeriod"/>
            </a:pPr>
            <a:r>
              <a:rPr lang="fr-FR" dirty="0"/>
              <a:t>Sauvegarder votre fichier</a:t>
            </a:r>
          </a:p>
          <a:p>
            <a:pPr marL="514350" indent="-514350">
              <a:buFont typeface="+mj-lt"/>
              <a:buAutoNum type="arabicPeriod"/>
            </a:pPr>
            <a:r>
              <a:rPr lang="fr-FR" dirty="0"/>
              <a:t>Naviguer à votre fichier dans l’explorateur de fichiers.</a:t>
            </a:r>
          </a:p>
          <a:p>
            <a:pPr marL="514350" indent="-514350">
              <a:buFont typeface="+mj-lt"/>
              <a:buAutoNum type="arabicPeriod"/>
            </a:pPr>
            <a:r>
              <a:rPr lang="fr-FR" dirty="0"/>
              <a:t>Ouvrir le fichier dans le navigateur</a:t>
            </a:r>
          </a:p>
        </p:txBody>
      </p:sp>
    </p:spTree>
    <p:extLst>
      <p:ext uri="{BB962C8B-B14F-4D97-AF65-F5344CB8AC3E}">
        <p14:creationId xmlns:p14="http://schemas.microsoft.com/office/powerpoint/2010/main" val="1579777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3E53-C0F4-9156-BDBB-E8724CB99DFB}"/>
              </a:ext>
            </a:extLst>
          </p:cNvPr>
          <p:cNvSpPr>
            <a:spLocks noGrp="1"/>
          </p:cNvSpPr>
          <p:nvPr>
            <p:ph type="title"/>
          </p:nvPr>
        </p:nvSpPr>
        <p:spPr/>
        <p:txBody>
          <a:bodyPr/>
          <a:lstStyle/>
          <a:p>
            <a:r>
              <a:rPr lang="fr-FR" dirty="0"/>
              <a:t>Créer notre première page HTML</a:t>
            </a:r>
          </a:p>
        </p:txBody>
      </p:sp>
      <p:pic>
        <p:nvPicPr>
          <p:cNvPr id="5" name="Content Placeholder 4">
            <a:extLst>
              <a:ext uri="{FF2B5EF4-FFF2-40B4-BE49-F238E27FC236}">
                <a16:creationId xmlns:a16="http://schemas.microsoft.com/office/drawing/2014/main" id="{278EEF80-51BC-848B-31C7-4A462D7DBAAE}"/>
              </a:ext>
            </a:extLst>
          </p:cNvPr>
          <p:cNvPicPr>
            <a:picLocks noGrp="1" noChangeAspect="1"/>
          </p:cNvPicPr>
          <p:nvPr>
            <p:ph idx="1"/>
          </p:nvPr>
        </p:nvPicPr>
        <p:blipFill rotWithShape="1">
          <a:blip r:embed="rId2"/>
          <a:srcRect t="2" b="35541"/>
          <a:stretch/>
        </p:blipFill>
        <p:spPr>
          <a:xfrm>
            <a:off x="2142935" y="1690688"/>
            <a:ext cx="7906129" cy="4507258"/>
          </a:xfrm>
          <a:ln>
            <a:solidFill>
              <a:schemeClr val="tx1"/>
            </a:solidFill>
          </a:ln>
        </p:spPr>
      </p:pic>
    </p:spTree>
    <p:extLst>
      <p:ext uri="{BB962C8B-B14F-4D97-AF65-F5344CB8AC3E}">
        <p14:creationId xmlns:p14="http://schemas.microsoft.com/office/powerpoint/2010/main" val="3813602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A9366-8E53-4FA3-469D-ED839FF7F5A9}"/>
              </a:ext>
            </a:extLst>
          </p:cNvPr>
          <p:cNvSpPr>
            <a:spLocks noGrp="1"/>
          </p:cNvSpPr>
          <p:nvPr>
            <p:ph type="title"/>
          </p:nvPr>
        </p:nvSpPr>
        <p:spPr/>
        <p:txBody>
          <a:bodyPr/>
          <a:lstStyle/>
          <a:p>
            <a:r>
              <a:rPr lang="en-US" dirty="0"/>
              <a:t>Introduction du </a:t>
            </a:r>
            <a:r>
              <a:rPr lang="fr-FR" dirty="0"/>
              <a:t>cours</a:t>
            </a:r>
          </a:p>
        </p:txBody>
      </p:sp>
      <p:sp>
        <p:nvSpPr>
          <p:cNvPr id="3" name="Content Placeholder 2">
            <a:extLst>
              <a:ext uri="{FF2B5EF4-FFF2-40B4-BE49-F238E27FC236}">
                <a16:creationId xmlns:a16="http://schemas.microsoft.com/office/drawing/2014/main" id="{22C5C63C-5FCE-FB51-5007-308C8FAEBCAD}"/>
              </a:ext>
            </a:extLst>
          </p:cNvPr>
          <p:cNvSpPr>
            <a:spLocks noGrp="1"/>
          </p:cNvSpPr>
          <p:nvPr>
            <p:ph idx="1"/>
          </p:nvPr>
        </p:nvSpPr>
        <p:spPr/>
        <p:txBody>
          <a:bodyPr/>
          <a:lstStyle/>
          <a:p>
            <a:r>
              <a:rPr lang="fr-FR" dirty="0"/>
              <a:t>Présentation des unités d’apprentissage</a:t>
            </a:r>
          </a:p>
          <a:p>
            <a:pPr lvl="1"/>
            <a:r>
              <a:rPr lang="fr-FR" dirty="0"/>
              <a:t>Unité d’apprentissage 1 : Langage de structure HTML - 14H</a:t>
            </a:r>
          </a:p>
          <a:p>
            <a:pPr lvl="1"/>
            <a:r>
              <a:rPr lang="fr-FR" dirty="0"/>
              <a:t>Unité d’apprentissage 2 : Langage de style CSS - 14H</a:t>
            </a:r>
          </a:p>
          <a:p>
            <a:pPr lvl="1"/>
            <a:r>
              <a:rPr lang="fr-FR" dirty="0"/>
              <a:t>Unité d’apprentissage 3 : Langage de script JavaScript - 14H</a:t>
            </a:r>
          </a:p>
          <a:p>
            <a:pPr marL="0" indent="0">
              <a:buNone/>
            </a:pPr>
            <a:r>
              <a:rPr lang="en-US" dirty="0"/>
              <a:t> </a:t>
            </a:r>
          </a:p>
          <a:p>
            <a:endParaRPr lang="en-CA" dirty="0"/>
          </a:p>
        </p:txBody>
      </p:sp>
    </p:spTree>
    <p:extLst>
      <p:ext uri="{BB962C8B-B14F-4D97-AF65-F5344CB8AC3E}">
        <p14:creationId xmlns:p14="http://schemas.microsoft.com/office/powerpoint/2010/main" val="214303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599E-7F4D-F018-35A9-1B7B387FDE2F}"/>
              </a:ext>
            </a:extLst>
          </p:cNvPr>
          <p:cNvSpPr>
            <a:spLocks noGrp="1"/>
          </p:cNvSpPr>
          <p:nvPr>
            <p:ph type="title"/>
          </p:nvPr>
        </p:nvSpPr>
        <p:spPr/>
        <p:txBody>
          <a:bodyPr/>
          <a:lstStyle/>
          <a:p>
            <a:r>
              <a:rPr lang="fr-FR" dirty="0"/>
              <a:t>Bonnes pratiques en HTML</a:t>
            </a:r>
          </a:p>
        </p:txBody>
      </p:sp>
      <p:sp>
        <p:nvSpPr>
          <p:cNvPr id="3" name="Content Placeholder 2">
            <a:extLst>
              <a:ext uri="{FF2B5EF4-FFF2-40B4-BE49-F238E27FC236}">
                <a16:creationId xmlns:a16="http://schemas.microsoft.com/office/drawing/2014/main" id="{A570CD18-B3B3-48A2-7239-80210FD1569F}"/>
              </a:ext>
            </a:extLst>
          </p:cNvPr>
          <p:cNvSpPr>
            <a:spLocks noGrp="1"/>
          </p:cNvSpPr>
          <p:nvPr>
            <p:ph idx="1"/>
          </p:nvPr>
        </p:nvSpPr>
        <p:spPr>
          <a:xfrm>
            <a:off x="838200" y="1825624"/>
            <a:ext cx="6464520" cy="4764361"/>
          </a:xfrm>
        </p:spPr>
        <p:txBody>
          <a:bodyPr>
            <a:normAutofit fontScale="70000" lnSpcReduction="20000"/>
          </a:bodyPr>
          <a:lstStyle/>
          <a:p>
            <a:pPr marL="0" indent="0">
              <a:buNone/>
            </a:pPr>
            <a:r>
              <a:rPr lang="fr-FR" dirty="0">
                <a:solidFill>
                  <a:schemeClr val="accent1">
                    <a:lumMod val="75000"/>
                  </a:schemeClr>
                </a:solidFill>
              </a:rPr>
              <a:t>Le </a:t>
            </a:r>
            <a:r>
              <a:rPr lang="fr-FR" b="1" dirty="0">
                <a:solidFill>
                  <a:schemeClr val="accent1">
                    <a:lumMod val="75000"/>
                  </a:schemeClr>
                </a:solidFill>
              </a:rPr>
              <a:t>commentaire</a:t>
            </a:r>
            <a:endParaRPr lang="en-US" b="1" dirty="0">
              <a:solidFill>
                <a:schemeClr val="accent1">
                  <a:lumMod val="75000"/>
                </a:schemeClr>
              </a:solidFill>
            </a:endParaRPr>
          </a:p>
          <a:p>
            <a:r>
              <a:rPr lang="fr-FR" dirty="0">
                <a:solidFill>
                  <a:srgbClr val="333333"/>
                </a:solidFill>
                <a:latin typeface="-apple-system"/>
              </a:rPr>
              <a:t>L</a:t>
            </a:r>
            <a:r>
              <a:rPr lang="fr-FR" b="0" i="0" dirty="0">
                <a:solidFill>
                  <a:srgbClr val="333333"/>
                </a:solidFill>
                <a:effectLst/>
                <a:latin typeface="-apple-system"/>
              </a:rPr>
              <a:t>ignes de texte que l’on va écrire au milieu de notre code, afin de donner des indications sur ce que fait le code en question.</a:t>
            </a:r>
          </a:p>
          <a:p>
            <a:r>
              <a:rPr lang="fr-FR" dirty="0">
                <a:solidFill>
                  <a:srgbClr val="333333"/>
                </a:solidFill>
                <a:latin typeface="-apple-system"/>
              </a:rPr>
              <a:t>Les commentaires ne sont pas affichés par le navigateur</a:t>
            </a:r>
          </a:p>
          <a:p>
            <a:r>
              <a:rPr lang="fr-FR" dirty="0">
                <a:solidFill>
                  <a:srgbClr val="333333"/>
                </a:solidFill>
                <a:latin typeface="-apple-system"/>
              </a:rPr>
              <a:t>Les commentaires sont utiles dans les situations suivantes:</a:t>
            </a:r>
          </a:p>
          <a:p>
            <a:pPr lvl="1"/>
            <a:r>
              <a:rPr lang="fr-FR" b="1" dirty="0">
                <a:solidFill>
                  <a:srgbClr val="333333"/>
                </a:solidFill>
                <a:latin typeface="-apple-system"/>
              </a:rPr>
              <a:t>Dans un long projet</a:t>
            </a:r>
            <a:r>
              <a:rPr lang="fr-FR" dirty="0">
                <a:solidFill>
                  <a:srgbClr val="333333"/>
                </a:solidFill>
                <a:latin typeface="-apple-system"/>
              </a:rPr>
              <a:t>: Pour se rappeler de l’utilité d’un certain code</a:t>
            </a:r>
          </a:p>
          <a:p>
            <a:pPr lvl="1"/>
            <a:r>
              <a:rPr lang="fr-FR" b="1" dirty="0">
                <a:solidFill>
                  <a:srgbClr val="333333"/>
                </a:solidFill>
                <a:latin typeface="-apple-system"/>
              </a:rPr>
              <a:t>Distribution de code</a:t>
            </a:r>
            <a:r>
              <a:rPr lang="fr-FR" dirty="0">
                <a:solidFill>
                  <a:srgbClr val="333333"/>
                </a:solidFill>
                <a:latin typeface="-apple-system"/>
              </a:rPr>
              <a:t>: Donner des indications à d’autres développeurs pour mieux comprendre le code</a:t>
            </a:r>
          </a:p>
          <a:p>
            <a:pPr lvl="1"/>
            <a:r>
              <a:rPr lang="fr-FR" b="1" dirty="0">
                <a:solidFill>
                  <a:srgbClr val="333333"/>
                </a:solidFill>
                <a:latin typeface="-apple-system"/>
              </a:rPr>
              <a:t>«Neutraliser» une partie du code</a:t>
            </a:r>
            <a:r>
              <a:rPr lang="fr-FR" dirty="0">
                <a:solidFill>
                  <a:srgbClr val="333333"/>
                </a:solidFill>
                <a:latin typeface="-apple-system"/>
              </a:rPr>
              <a:t>: le code mis en commentaire ne sera pas interprété par le navigateur.</a:t>
            </a:r>
          </a:p>
          <a:p>
            <a:r>
              <a:rPr lang="fr-FR" dirty="0">
                <a:solidFill>
                  <a:srgbClr val="333333"/>
                </a:solidFill>
                <a:latin typeface="-apple-system"/>
              </a:rPr>
              <a:t>Syntaxe: Un commentaire s’écrit de la façon suivante</a:t>
            </a:r>
          </a:p>
          <a:p>
            <a:pPr marL="0" indent="0" algn="ctr">
              <a:buNone/>
            </a:pPr>
            <a:r>
              <a:rPr lang="en-CA" dirty="0">
                <a:solidFill>
                  <a:srgbClr val="00B050"/>
                </a:solidFill>
                <a:latin typeface="-apple-system"/>
              </a:rPr>
              <a:t>&lt;!--</a:t>
            </a:r>
            <a:r>
              <a:rPr lang="en-CA" dirty="0">
                <a:solidFill>
                  <a:srgbClr val="333333"/>
                </a:solidFill>
                <a:latin typeface="-apple-system"/>
              </a:rPr>
              <a:t> </a:t>
            </a:r>
            <a:r>
              <a:rPr lang="fr-FR" i="1" dirty="0">
                <a:latin typeface="-apple-system"/>
              </a:rPr>
              <a:t>Texte à mettre en commentaire</a:t>
            </a:r>
            <a:r>
              <a:rPr lang="fr-FR" i="1" dirty="0">
                <a:solidFill>
                  <a:srgbClr val="333333"/>
                </a:solidFill>
                <a:latin typeface="-apple-system"/>
              </a:rPr>
              <a:t> </a:t>
            </a:r>
            <a:r>
              <a:rPr lang="fr-FR" dirty="0">
                <a:solidFill>
                  <a:srgbClr val="FF0000"/>
                </a:solidFill>
                <a:latin typeface="-apple-system"/>
              </a:rPr>
              <a:t>--&gt;</a:t>
            </a:r>
          </a:p>
          <a:p>
            <a:r>
              <a:rPr lang="fr-FR" sz="2900" dirty="0">
                <a:solidFill>
                  <a:srgbClr val="333333"/>
                </a:solidFill>
                <a:latin typeface="-apple-system"/>
              </a:rPr>
              <a:t>Le commentaire peut être mono-ligne ou </a:t>
            </a:r>
            <a:r>
              <a:rPr lang="fr-FR" sz="2900" dirty="0" err="1">
                <a:solidFill>
                  <a:srgbClr val="333333"/>
                </a:solidFill>
                <a:latin typeface="-apple-system"/>
              </a:rPr>
              <a:t>multi-lignes</a:t>
            </a:r>
            <a:endParaRPr lang="fr-FR" sz="2900" dirty="0">
              <a:solidFill>
                <a:srgbClr val="333333"/>
              </a:solidFill>
              <a:latin typeface="-apple-system"/>
            </a:endParaRPr>
          </a:p>
          <a:p>
            <a:pPr marL="0" indent="0">
              <a:buNone/>
            </a:pPr>
            <a:endParaRPr lang="fr-FR" dirty="0"/>
          </a:p>
        </p:txBody>
      </p:sp>
      <p:sp>
        <p:nvSpPr>
          <p:cNvPr id="8" name="TextBox 7">
            <a:extLst>
              <a:ext uri="{FF2B5EF4-FFF2-40B4-BE49-F238E27FC236}">
                <a16:creationId xmlns:a16="http://schemas.microsoft.com/office/drawing/2014/main" id="{79AC8A0C-7EBA-D369-89E3-6540F02A629F}"/>
              </a:ext>
            </a:extLst>
          </p:cNvPr>
          <p:cNvSpPr txBox="1"/>
          <p:nvPr/>
        </p:nvSpPr>
        <p:spPr>
          <a:xfrm>
            <a:off x="3048000" y="3244334"/>
            <a:ext cx="6096000" cy="369332"/>
          </a:xfrm>
          <a:prstGeom prst="rect">
            <a:avLst/>
          </a:prstGeom>
          <a:noFill/>
        </p:spPr>
        <p:txBody>
          <a:bodyPr wrap="square">
            <a:spAutoFit/>
          </a:bodyPr>
          <a:lstStyle/>
          <a:p>
            <a:endParaRPr lang="fr-FR" dirty="0"/>
          </a:p>
        </p:txBody>
      </p:sp>
      <p:pic>
        <p:nvPicPr>
          <p:cNvPr id="10" name="Picture 9">
            <a:extLst>
              <a:ext uri="{FF2B5EF4-FFF2-40B4-BE49-F238E27FC236}">
                <a16:creationId xmlns:a16="http://schemas.microsoft.com/office/drawing/2014/main" id="{B58CE93B-16EA-1A32-4C48-C5D1792EC553}"/>
              </a:ext>
            </a:extLst>
          </p:cNvPr>
          <p:cNvPicPr>
            <a:picLocks noChangeAspect="1"/>
          </p:cNvPicPr>
          <p:nvPr/>
        </p:nvPicPr>
        <p:blipFill>
          <a:blip r:embed="rId2"/>
          <a:stretch>
            <a:fillRect/>
          </a:stretch>
        </p:blipFill>
        <p:spPr>
          <a:xfrm>
            <a:off x="7528043" y="2485316"/>
            <a:ext cx="3968954" cy="2883048"/>
          </a:xfrm>
          <a:prstGeom prst="rect">
            <a:avLst/>
          </a:prstGeom>
        </p:spPr>
      </p:pic>
    </p:spTree>
    <p:extLst>
      <p:ext uri="{BB962C8B-B14F-4D97-AF65-F5344CB8AC3E}">
        <p14:creationId xmlns:p14="http://schemas.microsoft.com/office/powerpoint/2010/main" val="2052740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F9878-9828-9272-ED57-234B299C9B62}"/>
              </a:ext>
            </a:extLst>
          </p:cNvPr>
          <p:cNvSpPr>
            <a:spLocks noGrp="1"/>
          </p:cNvSpPr>
          <p:nvPr>
            <p:ph type="title"/>
          </p:nvPr>
        </p:nvSpPr>
        <p:spPr/>
        <p:txBody>
          <a:bodyPr>
            <a:normAutofit/>
          </a:bodyPr>
          <a:lstStyle/>
          <a:p>
            <a:r>
              <a:rPr lang="fr-FR" dirty="0"/>
              <a:t>Les titres et les paragraphes en HTML</a:t>
            </a:r>
          </a:p>
        </p:txBody>
      </p:sp>
      <p:sp>
        <p:nvSpPr>
          <p:cNvPr id="3" name="Content Placeholder 2">
            <a:extLst>
              <a:ext uri="{FF2B5EF4-FFF2-40B4-BE49-F238E27FC236}">
                <a16:creationId xmlns:a16="http://schemas.microsoft.com/office/drawing/2014/main" id="{E4CC311D-1B61-AC13-F6AB-7DD099B5BF8F}"/>
              </a:ext>
            </a:extLst>
          </p:cNvPr>
          <p:cNvSpPr>
            <a:spLocks noGrp="1"/>
          </p:cNvSpPr>
          <p:nvPr>
            <p:ph idx="1"/>
          </p:nvPr>
        </p:nvSpPr>
        <p:spPr>
          <a:xfrm>
            <a:off x="838199" y="1825625"/>
            <a:ext cx="6316223" cy="4351338"/>
          </a:xfrm>
        </p:spPr>
        <p:txBody>
          <a:bodyPr>
            <a:normAutofit fontScale="92500" lnSpcReduction="20000"/>
          </a:bodyPr>
          <a:lstStyle/>
          <a:p>
            <a:pPr marL="0" indent="0">
              <a:buNone/>
            </a:pPr>
            <a:r>
              <a:rPr lang="fr-FR" b="1" dirty="0">
                <a:solidFill>
                  <a:schemeClr val="accent1">
                    <a:lumMod val="75000"/>
                  </a:schemeClr>
                </a:solidFill>
              </a:rPr>
              <a:t>Les titres</a:t>
            </a:r>
          </a:p>
          <a:p>
            <a:r>
              <a:rPr lang="fr-FR" dirty="0"/>
              <a:t>Les titres permettent aux moteurs de recherche de comprendre le sujet de notre page.</a:t>
            </a:r>
          </a:p>
          <a:p>
            <a:r>
              <a:rPr lang="fr-FR" dirty="0"/>
              <a:t>Il existe 6 niveaux hiérarchiques de titres (</a:t>
            </a:r>
            <a:r>
              <a:rPr lang="fr-FR" dirty="0" err="1">
                <a:solidFill>
                  <a:srgbClr val="FF0000"/>
                </a:solidFill>
              </a:rPr>
              <a:t>h</a:t>
            </a:r>
            <a:r>
              <a:rPr lang="fr-FR" dirty="0" err="1"/>
              <a:t>eading</a:t>
            </a:r>
            <a:r>
              <a:rPr lang="fr-FR" dirty="0"/>
              <a:t>)définis par les éléments </a:t>
            </a:r>
            <a:r>
              <a:rPr lang="fr-FR" dirty="0">
                <a:solidFill>
                  <a:srgbClr val="FF0000"/>
                </a:solidFill>
              </a:rPr>
              <a:t>h1</a:t>
            </a:r>
            <a:r>
              <a:rPr lang="fr-FR" dirty="0"/>
              <a:t>, </a:t>
            </a:r>
            <a:r>
              <a:rPr lang="fr-FR" dirty="0">
                <a:solidFill>
                  <a:srgbClr val="FF0000"/>
                </a:solidFill>
              </a:rPr>
              <a:t>h2</a:t>
            </a:r>
            <a:r>
              <a:rPr lang="fr-FR" dirty="0"/>
              <a:t>, </a:t>
            </a:r>
            <a:r>
              <a:rPr lang="fr-FR" dirty="0">
                <a:solidFill>
                  <a:srgbClr val="FF0000"/>
                </a:solidFill>
              </a:rPr>
              <a:t>h3</a:t>
            </a:r>
            <a:r>
              <a:rPr lang="fr-FR" dirty="0"/>
              <a:t>, </a:t>
            </a:r>
            <a:r>
              <a:rPr lang="fr-FR" dirty="0">
                <a:solidFill>
                  <a:srgbClr val="FF0000"/>
                </a:solidFill>
              </a:rPr>
              <a:t>h4</a:t>
            </a:r>
            <a:r>
              <a:rPr lang="fr-FR" dirty="0"/>
              <a:t>, </a:t>
            </a:r>
            <a:r>
              <a:rPr lang="fr-FR" dirty="0">
                <a:solidFill>
                  <a:srgbClr val="FF0000"/>
                </a:solidFill>
              </a:rPr>
              <a:t>h5</a:t>
            </a:r>
            <a:r>
              <a:rPr lang="fr-FR" dirty="0"/>
              <a:t> et </a:t>
            </a:r>
            <a:r>
              <a:rPr lang="fr-FR" dirty="0">
                <a:solidFill>
                  <a:srgbClr val="FF0000"/>
                </a:solidFill>
              </a:rPr>
              <a:t>h6</a:t>
            </a:r>
            <a:r>
              <a:rPr lang="fr-FR" dirty="0"/>
              <a:t> qui vont nous permettre d’organiser le contenu dans nos pages. (Du plus grand au plus petit)</a:t>
            </a:r>
          </a:p>
          <a:p>
            <a:r>
              <a:rPr lang="fr-FR" dirty="0"/>
              <a:t>L’élément </a:t>
            </a:r>
            <a:r>
              <a:rPr lang="fr-FR" dirty="0">
                <a:solidFill>
                  <a:srgbClr val="FF0000"/>
                </a:solidFill>
              </a:rPr>
              <a:t>h1</a:t>
            </a:r>
            <a:r>
              <a:rPr lang="fr-FR" dirty="0"/>
              <a:t> représente un titre principal. Il ne peut être utilisé qu’une seule fois dans notre page ou dans une section de page.</a:t>
            </a:r>
          </a:p>
          <a:p>
            <a:r>
              <a:rPr lang="fr-FR" dirty="0"/>
              <a:t>A ne pas confondre avec l’élément </a:t>
            </a:r>
            <a:r>
              <a:rPr lang="fr-FR" b="1" dirty="0" err="1">
                <a:solidFill>
                  <a:srgbClr val="FF0000"/>
                </a:solidFill>
              </a:rPr>
              <a:t>title</a:t>
            </a:r>
            <a:r>
              <a:rPr lang="fr-FR" dirty="0"/>
              <a:t> </a:t>
            </a:r>
          </a:p>
          <a:p>
            <a:endParaRPr lang="fr-FR" dirty="0"/>
          </a:p>
        </p:txBody>
      </p:sp>
      <p:pic>
        <p:nvPicPr>
          <p:cNvPr id="13" name="Picture 12">
            <a:extLst>
              <a:ext uri="{FF2B5EF4-FFF2-40B4-BE49-F238E27FC236}">
                <a16:creationId xmlns:a16="http://schemas.microsoft.com/office/drawing/2014/main" id="{67498745-DA64-B7F7-2633-1360A5854B5B}"/>
              </a:ext>
            </a:extLst>
          </p:cNvPr>
          <p:cNvPicPr>
            <a:picLocks noChangeAspect="1"/>
          </p:cNvPicPr>
          <p:nvPr/>
        </p:nvPicPr>
        <p:blipFill>
          <a:blip r:embed="rId2"/>
          <a:stretch>
            <a:fillRect/>
          </a:stretch>
        </p:blipFill>
        <p:spPr>
          <a:xfrm>
            <a:off x="7154423" y="1386132"/>
            <a:ext cx="4730993" cy="2825895"/>
          </a:xfrm>
          <a:prstGeom prst="rect">
            <a:avLst/>
          </a:prstGeom>
        </p:spPr>
      </p:pic>
      <p:pic>
        <p:nvPicPr>
          <p:cNvPr id="15" name="Picture 14">
            <a:extLst>
              <a:ext uri="{FF2B5EF4-FFF2-40B4-BE49-F238E27FC236}">
                <a16:creationId xmlns:a16="http://schemas.microsoft.com/office/drawing/2014/main" id="{066C6455-6C91-26B4-6F19-F7B547F41462}"/>
              </a:ext>
            </a:extLst>
          </p:cNvPr>
          <p:cNvPicPr>
            <a:picLocks noChangeAspect="1"/>
          </p:cNvPicPr>
          <p:nvPr/>
        </p:nvPicPr>
        <p:blipFill>
          <a:blip r:embed="rId3"/>
          <a:stretch>
            <a:fillRect/>
          </a:stretch>
        </p:blipFill>
        <p:spPr>
          <a:xfrm>
            <a:off x="7868234" y="4342963"/>
            <a:ext cx="3303370" cy="2515037"/>
          </a:xfrm>
          <a:prstGeom prst="rect">
            <a:avLst/>
          </a:prstGeom>
          <a:ln>
            <a:solidFill>
              <a:schemeClr val="tx1"/>
            </a:solidFill>
          </a:ln>
        </p:spPr>
      </p:pic>
    </p:spTree>
    <p:extLst>
      <p:ext uri="{BB962C8B-B14F-4D97-AF65-F5344CB8AC3E}">
        <p14:creationId xmlns:p14="http://schemas.microsoft.com/office/powerpoint/2010/main" val="1116455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F9878-9828-9272-ED57-234B299C9B62}"/>
              </a:ext>
            </a:extLst>
          </p:cNvPr>
          <p:cNvSpPr>
            <a:spLocks noGrp="1"/>
          </p:cNvSpPr>
          <p:nvPr>
            <p:ph type="title"/>
          </p:nvPr>
        </p:nvSpPr>
        <p:spPr/>
        <p:txBody>
          <a:bodyPr>
            <a:normAutofit/>
          </a:bodyPr>
          <a:lstStyle/>
          <a:p>
            <a:r>
              <a:rPr lang="fr-FR" dirty="0"/>
              <a:t>Les titres et les paragraphes en HTML</a:t>
            </a:r>
          </a:p>
        </p:txBody>
      </p:sp>
      <p:sp>
        <p:nvSpPr>
          <p:cNvPr id="3" name="Content Placeholder 2">
            <a:extLst>
              <a:ext uri="{FF2B5EF4-FFF2-40B4-BE49-F238E27FC236}">
                <a16:creationId xmlns:a16="http://schemas.microsoft.com/office/drawing/2014/main" id="{E4CC311D-1B61-AC13-F6AB-7DD099B5BF8F}"/>
              </a:ext>
            </a:extLst>
          </p:cNvPr>
          <p:cNvSpPr>
            <a:spLocks noGrp="1"/>
          </p:cNvSpPr>
          <p:nvPr>
            <p:ph idx="1"/>
          </p:nvPr>
        </p:nvSpPr>
        <p:spPr>
          <a:xfrm>
            <a:off x="838199" y="1825625"/>
            <a:ext cx="6316223" cy="4351338"/>
          </a:xfrm>
        </p:spPr>
        <p:txBody>
          <a:bodyPr>
            <a:normAutofit/>
          </a:bodyPr>
          <a:lstStyle/>
          <a:p>
            <a:pPr marL="0" indent="0">
              <a:buNone/>
            </a:pPr>
            <a:r>
              <a:rPr lang="fr-FR" b="1" dirty="0">
                <a:solidFill>
                  <a:schemeClr val="accent1">
                    <a:lumMod val="75000"/>
                  </a:schemeClr>
                </a:solidFill>
              </a:rPr>
              <a:t>Les paragraphes</a:t>
            </a:r>
          </a:p>
          <a:p>
            <a:r>
              <a:rPr lang="fr-FR" dirty="0"/>
              <a:t>Il est représenté par l’élément </a:t>
            </a:r>
            <a:r>
              <a:rPr lang="fr-FR" dirty="0">
                <a:solidFill>
                  <a:srgbClr val="FF0000"/>
                </a:solidFill>
              </a:rPr>
              <a:t>p.</a:t>
            </a:r>
          </a:p>
          <a:p>
            <a:r>
              <a:rPr lang="fr-FR" dirty="0"/>
              <a:t>Il sert à représenter du texte dans une page web</a:t>
            </a:r>
          </a:p>
          <a:p>
            <a:r>
              <a:rPr lang="fr-FR" dirty="0"/>
              <a:t>Un paragraphe commence par une balise ouvrante &lt;p&gt; et se termine par une balise fermante &lt;/p&gt;</a:t>
            </a:r>
          </a:p>
          <a:p>
            <a:r>
              <a:rPr lang="fr-FR" dirty="0"/>
              <a:t>Pour chaque nouveau paragraphe, le navigateur va créer une nouvelle ligne</a:t>
            </a:r>
          </a:p>
        </p:txBody>
      </p:sp>
      <p:pic>
        <p:nvPicPr>
          <p:cNvPr id="5" name="Picture 4">
            <a:extLst>
              <a:ext uri="{FF2B5EF4-FFF2-40B4-BE49-F238E27FC236}">
                <a16:creationId xmlns:a16="http://schemas.microsoft.com/office/drawing/2014/main" id="{DEEBB01A-940A-DBC0-7E5C-FBCAB1192D12}"/>
              </a:ext>
            </a:extLst>
          </p:cNvPr>
          <p:cNvPicPr>
            <a:picLocks noChangeAspect="1"/>
          </p:cNvPicPr>
          <p:nvPr/>
        </p:nvPicPr>
        <p:blipFill>
          <a:blip r:embed="rId2"/>
          <a:stretch>
            <a:fillRect/>
          </a:stretch>
        </p:blipFill>
        <p:spPr>
          <a:xfrm>
            <a:off x="6742297" y="1690688"/>
            <a:ext cx="5169166" cy="2006703"/>
          </a:xfrm>
          <a:prstGeom prst="rect">
            <a:avLst/>
          </a:prstGeom>
        </p:spPr>
      </p:pic>
      <p:pic>
        <p:nvPicPr>
          <p:cNvPr id="7" name="Picture 6">
            <a:extLst>
              <a:ext uri="{FF2B5EF4-FFF2-40B4-BE49-F238E27FC236}">
                <a16:creationId xmlns:a16="http://schemas.microsoft.com/office/drawing/2014/main" id="{92A818EC-A4B7-906A-59AA-D65FE8FE9FD6}"/>
              </a:ext>
            </a:extLst>
          </p:cNvPr>
          <p:cNvPicPr>
            <a:picLocks noChangeAspect="1"/>
          </p:cNvPicPr>
          <p:nvPr/>
        </p:nvPicPr>
        <p:blipFill>
          <a:blip r:embed="rId3"/>
          <a:stretch>
            <a:fillRect/>
          </a:stretch>
        </p:blipFill>
        <p:spPr>
          <a:xfrm>
            <a:off x="6742297" y="4111079"/>
            <a:ext cx="5374608" cy="1133583"/>
          </a:xfrm>
          <a:prstGeom prst="rect">
            <a:avLst/>
          </a:prstGeom>
          <a:ln>
            <a:solidFill>
              <a:schemeClr val="tx1"/>
            </a:solidFill>
          </a:ln>
        </p:spPr>
      </p:pic>
    </p:spTree>
    <p:extLst>
      <p:ext uri="{BB962C8B-B14F-4D97-AF65-F5344CB8AC3E}">
        <p14:creationId xmlns:p14="http://schemas.microsoft.com/office/powerpoint/2010/main" val="4145162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3E53-C0F4-9156-BDBB-E8724CB99DFB}"/>
              </a:ext>
            </a:extLst>
          </p:cNvPr>
          <p:cNvSpPr>
            <a:spLocks noGrp="1"/>
          </p:cNvSpPr>
          <p:nvPr>
            <p:ph type="title"/>
          </p:nvPr>
        </p:nvSpPr>
        <p:spPr/>
        <p:txBody>
          <a:bodyPr/>
          <a:lstStyle/>
          <a:p>
            <a:r>
              <a:rPr lang="fr-FR" dirty="0"/>
              <a:t>Les titres et les paragraphes en HTML</a:t>
            </a:r>
          </a:p>
        </p:txBody>
      </p:sp>
      <p:sp>
        <p:nvSpPr>
          <p:cNvPr id="4" name="Content Placeholder 3">
            <a:extLst>
              <a:ext uri="{FF2B5EF4-FFF2-40B4-BE49-F238E27FC236}">
                <a16:creationId xmlns:a16="http://schemas.microsoft.com/office/drawing/2014/main" id="{0B16264E-489F-E589-246C-5A9CC0D5FE1E}"/>
              </a:ext>
            </a:extLst>
          </p:cNvPr>
          <p:cNvSpPr>
            <a:spLocks noGrp="1"/>
          </p:cNvSpPr>
          <p:nvPr>
            <p:ph idx="1"/>
          </p:nvPr>
        </p:nvSpPr>
        <p:spPr/>
        <p:txBody>
          <a:bodyPr>
            <a:normAutofit fontScale="85000" lnSpcReduction="20000"/>
          </a:bodyPr>
          <a:lstStyle/>
          <a:p>
            <a:pPr marL="0" indent="0">
              <a:buNone/>
            </a:pPr>
            <a:r>
              <a:rPr lang="fr-FR" b="1" dirty="0">
                <a:solidFill>
                  <a:schemeClr val="accent5">
                    <a:lumMod val="75000"/>
                  </a:schemeClr>
                </a:solidFill>
              </a:rPr>
              <a:t>Exercice</a:t>
            </a:r>
          </a:p>
          <a:p>
            <a:pPr marL="514350" indent="-514350">
              <a:buFont typeface="+mj-lt"/>
              <a:buAutoNum type="arabicPeriod"/>
            </a:pPr>
            <a:r>
              <a:rPr lang="fr-FR" dirty="0"/>
              <a:t>Ouvrir l’éditeur de texte.</a:t>
            </a:r>
          </a:p>
          <a:p>
            <a:pPr marL="514350" indent="-514350">
              <a:buFont typeface="+mj-lt"/>
              <a:buAutoNum type="arabicPeriod"/>
            </a:pPr>
            <a:r>
              <a:rPr lang="fr-FR" dirty="0"/>
              <a:t>Ouvrir le fichier contenant le code minimal d’une page</a:t>
            </a:r>
          </a:p>
          <a:p>
            <a:pPr marL="514350" indent="-514350">
              <a:buFont typeface="+mj-lt"/>
              <a:buAutoNum type="arabicPeriod"/>
            </a:pPr>
            <a:r>
              <a:rPr lang="fr-FR" dirty="0"/>
              <a:t>Cliquer Fichier -&gt; Enregistrer le fichier sous. Le nommer “titre_paragraphe.html” </a:t>
            </a:r>
          </a:p>
          <a:p>
            <a:pPr marL="514350" indent="-514350">
              <a:buFont typeface="+mj-lt"/>
              <a:buAutoNum type="arabicPeriod"/>
            </a:pPr>
            <a:r>
              <a:rPr lang="fr-FR" dirty="0"/>
              <a:t>Sauvegarder votre fichier</a:t>
            </a:r>
          </a:p>
          <a:p>
            <a:pPr marL="514350" indent="-514350">
              <a:buFont typeface="+mj-lt"/>
              <a:buAutoNum type="arabicPeriod"/>
            </a:pPr>
            <a:r>
              <a:rPr lang="fr-FR" dirty="0"/>
              <a:t>Dans l’élément &lt;</a:t>
            </a:r>
            <a:r>
              <a:rPr lang="fr-FR" dirty="0" err="1"/>
              <a:t>head</a:t>
            </a:r>
            <a:r>
              <a:rPr lang="fr-FR" dirty="0"/>
              <a:t>&gt;, changer le titre de la page à « Titres et Paragraphes ».</a:t>
            </a:r>
          </a:p>
          <a:p>
            <a:pPr marL="514350" indent="-514350">
              <a:buFont typeface="+mj-lt"/>
              <a:buAutoNum type="arabicPeriod"/>
            </a:pPr>
            <a:r>
              <a:rPr lang="fr-FR" dirty="0"/>
              <a:t>Ajouter des titres de tailles différentes</a:t>
            </a:r>
          </a:p>
          <a:p>
            <a:pPr marL="514350" indent="-514350">
              <a:buFont typeface="+mj-lt"/>
              <a:buAutoNum type="arabicPeriod"/>
            </a:pPr>
            <a:r>
              <a:rPr lang="fr-FR" dirty="0"/>
              <a:t>Ajouter deux paragraphes </a:t>
            </a:r>
          </a:p>
          <a:p>
            <a:pPr marL="514350" indent="-514350">
              <a:buFont typeface="+mj-lt"/>
              <a:buAutoNum type="arabicPeriod"/>
            </a:pPr>
            <a:r>
              <a:rPr lang="fr-FR" dirty="0"/>
              <a:t>Sauvegarder votre code</a:t>
            </a:r>
          </a:p>
          <a:p>
            <a:pPr marL="514350" indent="-514350">
              <a:buFont typeface="+mj-lt"/>
              <a:buAutoNum type="arabicPeriod"/>
            </a:pPr>
            <a:r>
              <a:rPr lang="fr-FR" dirty="0"/>
              <a:t>Ouvrir le fichier dans le navigateur</a:t>
            </a:r>
          </a:p>
        </p:txBody>
      </p:sp>
    </p:spTree>
    <p:extLst>
      <p:ext uri="{BB962C8B-B14F-4D97-AF65-F5344CB8AC3E}">
        <p14:creationId xmlns:p14="http://schemas.microsoft.com/office/powerpoint/2010/main" val="2160630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8521E-F4F6-5C48-888B-556B7F03E493}"/>
              </a:ext>
            </a:extLst>
          </p:cNvPr>
          <p:cNvSpPr>
            <a:spLocks noGrp="1"/>
          </p:cNvSpPr>
          <p:nvPr>
            <p:ph type="title"/>
          </p:nvPr>
        </p:nvSpPr>
        <p:spPr/>
        <p:txBody>
          <a:bodyPr>
            <a:normAutofit/>
          </a:bodyPr>
          <a:lstStyle/>
          <a:p>
            <a:r>
              <a:rPr lang="fr-FR" dirty="0"/>
              <a:t>Les espaces et retours à la ligne en HTML</a:t>
            </a:r>
          </a:p>
        </p:txBody>
      </p:sp>
      <p:sp>
        <p:nvSpPr>
          <p:cNvPr id="3" name="Content Placeholder 2">
            <a:extLst>
              <a:ext uri="{FF2B5EF4-FFF2-40B4-BE49-F238E27FC236}">
                <a16:creationId xmlns:a16="http://schemas.microsoft.com/office/drawing/2014/main" id="{8CCCAE46-E3BB-B6BB-F6D6-1CAB9870BA6B}"/>
              </a:ext>
            </a:extLst>
          </p:cNvPr>
          <p:cNvSpPr>
            <a:spLocks noGrp="1"/>
          </p:cNvSpPr>
          <p:nvPr>
            <p:ph idx="1"/>
          </p:nvPr>
        </p:nvSpPr>
        <p:spPr/>
        <p:txBody>
          <a:bodyPr/>
          <a:lstStyle/>
          <a:p>
            <a:endParaRPr lang="fr-FR" dirty="0">
              <a:solidFill>
                <a:schemeClr val="accent1">
                  <a:lumMod val="75000"/>
                </a:schemeClr>
              </a:solidFill>
            </a:endParaRPr>
          </a:p>
          <a:p>
            <a:endParaRPr lang="fr-FR" dirty="0">
              <a:solidFill>
                <a:schemeClr val="accent1">
                  <a:lumMod val="75000"/>
                </a:schemeClr>
              </a:solidFill>
            </a:endParaRPr>
          </a:p>
        </p:txBody>
      </p:sp>
      <p:pic>
        <p:nvPicPr>
          <p:cNvPr id="5" name="Picture 4">
            <a:extLst>
              <a:ext uri="{FF2B5EF4-FFF2-40B4-BE49-F238E27FC236}">
                <a16:creationId xmlns:a16="http://schemas.microsoft.com/office/drawing/2014/main" id="{22CDC68B-5F6A-15FF-4E77-9D8CBD2A0881}"/>
              </a:ext>
            </a:extLst>
          </p:cNvPr>
          <p:cNvPicPr>
            <a:picLocks noChangeAspect="1"/>
          </p:cNvPicPr>
          <p:nvPr/>
        </p:nvPicPr>
        <p:blipFill>
          <a:blip r:embed="rId2"/>
          <a:stretch>
            <a:fillRect/>
          </a:stretch>
        </p:blipFill>
        <p:spPr>
          <a:xfrm>
            <a:off x="838200" y="1454049"/>
            <a:ext cx="5257800" cy="3558598"/>
          </a:xfrm>
          <a:prstGeom prst="rect">
            <a:avLst/>
          </a:prstGeom>
        </p:spPr>
      </p:pic>
      <p:pic>
        <p:nvPicPr>
          <p:cNvPr id="7" name="Picture 6">
            <a:extLst>
              <a:ext uri="{FF2B5EF4-FFF2-40B4-BE49-F238E27FC236}">
                <a16:creationId xmlns:a16="http://schemas.microsoft.com/office/drawing/2014/main" id="{7AE399AE-DAFA-C1BF-8A6D-E955592B4A1B}"/>
              </a:ext>
            </a:extLst>
          </p:cNvPr>
          <p:cNvPicPr>
            <a:picLocks noChangeAspect="1"/>
          </p:cNvPicPr>
          <p:nvPr/>
        </p:nvPicPr>
        <p:blipFill>
          <a:blip r:embed="rId3"/>
          <a:stretch>
            <a:fillRect/>
          </a:stretch>
        </p:blipFill>
        <p:spPr>
          <a:xfrm>
            <a:off x="6356017" y="1454049"/>
            <a:ext cx="5805413" cy="2277123"/>
          </a:xfrm>
          <a:prstGeom prst="rect">
            <a:avLst/>
          </a:prstGeom>
          <a:ln>
            <a:solidFill>
              <a:schemeClr val="tx1"/>
            </a:solidFill>
          </a:ln>
        </p:spPr>
      </p:pic>
      <p:sp>
        <p:nvSpPr>
          <p:cNvPr id="8" name="Content Placeholder 2">
            <a:extLst>
              <a:ext uri="{FF2B5EF4-FFF2-40B4-BE49-F238E27FC236}">
                <a16:creationId xmlns:a16="http://schemas.microsoft.com/office/drawing/2014/main" id="{634DA216-8FF3-72B4-60BA-E380B8F96E8E}"/>
              </a:ext>
            </a:extLst>
          </p:cNvPr>
          <p:cNvSpPr txBox="1">
            <a:spLocks/>
          </p:cNvSpPr>
          <p:nvPr/>
        </p:nvSpPr>
        <p:spPr>
          <a:xfrm>
            <a:off x="838200" y="5147584"/>
            <a:ext cx="10988040" cy="1435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dirty="0"/>
          </a:p>
        </p:txBody>
      </p:sp>
    </p:spTree>
    <p:extLst>
      <p:ext uri="{BB962C8B-B14F-4D97-AF65-F5344CB8AC3E}">
        <p14:creationId xmlns:p14="http://schemas.microsoft.com/office/powerpoint/2010/main" val="1006753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01589-5D3B-E072-B459-1B5BE55C4FC4}"/>
              </a:ext>
            </a:extLst>
          </p:cNvPr>
          <p:cNvSpPr>
            <a:spLocks noGrp="1"/>
          </p:cNvSpPr>
          <p:nvPr>
            <p:ph type="title"/>
          </p:nvPr>
        </p:nvSpPr>
        <p:spPr/>
        <p:txBody>
          <a:bodyPr>
            <a:normAutofit/>
          </a:bodyPr>
          <a:lstStyle/>
          <a:p>
            <a:r>
              <a:rPr lang="fr-FR" dirty="0"/>
              <a:t>Les espaces et retours à la ligne en HTML</a:t>
            </a:r>
          </a:p>
        </p:txBody>
      </p:sp>
      <p:sp>
        <p:nvSpPr>
          <p:cNvPr id="3" name="Content Placeholder 2">
            <a:extLst>
              <a:ext uri="{FF2B5EF4-FFF2-40B4-BE49-F238E27FC236}">
                <a16:creationId xmlns:a16="http://schemas.microsoft.com/office/drawing/2014/main" id="{F1985497-B96B-0061-CB28-F0FEB1C71373}"/>
              </a:ext>
            </a:extLst>
          </p:cNvPr>
          <p:cNvSpPr>
            <a:spLocks noGrp="1"/>
          </p:cNvSpPr>
          <p:nvPr>
            <p:ph idx="1"/>
          </p:nvPr>
        </p:nvSpPr>
        <p:spPr>
          <a:xfrm>
            <a:off x="838200" y="1825625"/>
            <a:ext cx="10220089" cy="2055495"/>
          </a:xfrm>
        </p:spPr>
        <p:txBody>
          <a:bodyPr>
            <a:normAutofit fontScale="85000" lnSpcReduction="20000"/>
          </a:bodyPr>
          <a:lstStyle/>
          <a:p>
            <a:pPr marL="0" indent="0">
              <a:buNone/>
            </a:pPr>
            <a:r>
              <a:rPr lang="en-US" b="0" i="0" dirty="0">
                <a:solidFill>
                  <a:srgbClr val="0070C0"/>
                </a:solidFill>
                <a:effectLst/>
                <a:latin typeface="-apple-system"/>
              </a:rPr>
              <a:t>Les </a:t>
            </a:r>
            <a:r>
              <a:rPr lang="fr-FR" dirty="0">
                <a:solidFill>
                  <a:srgbClr val="0070C0"/>
                </a:solidFill>
                <a:latin typeface="-apple-system"/>
              </a:rPr>
              <a:t>e</a:t>
            </a:r>
            <a:r>
              <a:rPr lang="fr-FR" b="0" i="0" dirty="0">
                <a:solidFill>
                  <a:srgbClr val="0070C0"/>
                </a:solidFill>
                <a:effectLst/>
                <a:latin typeface="-apple-system"/>
              </a:rPr>
              <a:t>spaces</a:t>
            </a:r>
            <a:endParaRPr lang="fr-FR" dirty="0">
              <a:solidFill>
                <a:srgbClr val="0070C0"/>
              </a:solidFill>
              <a:latin typeface="-apple-system"/>
            </a:endParaRPr>
          </a:p>
          <a:p>
            <a:r>
              <a:rPr lang="fr-FR" b="0" i="0" dirty="0">
                <a:solidFill>
                  <a:srgbClr val="333333"/>
                </a:solidFill>
                <a:effectLst/>
                <a:latin typeface="-apple-system"/>
              </a:rPr>
              <a:t>Il n’existe pas à proprement parler d’élément permettant de définir les espaces en HTML.</a:t>
            </a:r>
          </a:p>
          <a:p>
            <a:r>
              <a:rPr lang="fr-FR" dirty="0"/>
              <a:t>Pour effectuer un espace, on utilise l’élément de </a:t>
            </a:r>
            <a:r>
              <a:rPr lang="fr-FR" dirty="0" err="1"/>
              <a:t>préformatage</a:t>
            </a:r>
            <a:r>
              <a:rPr lang="fr-FR" dirty="0"/>
              <a:t> </a:t>
            </a:r>
            <a:r>
              <a:rPr lang="fr-FR" b="1" dirty="0" err="1">
                <a:solidFill>
                  <a:srgbClr val="FF0000"/>
                </a:solidFill>
              </a:rPr>
              <a:t>pre</a:t>
            </a:r>
            <a:endParaRPr lang="fr-FR" b="1" dirty="0">
              <a:solidFill>
                <a:srgbClr val="FF0000"/>
              </a:solidFill>
            </a:endParaRPr>
          </a:p>
          <a:p>
            <a:r>
              <a:rPr lang="fr-FR" dirty="0"/>
              <a:t>Le texte se trouvant dans entre les balises de l’élément </a:t>
            </a:r>
            <a:r>
              <a:rPr lang="fr-FR" dirty="0" err="1"/>
              <a:t>pre</a:t>
            </a:r>
            <a:r>
              <a:rPr lang="fr-FR" dirty="0"/>
              <a:t> conservent leurs mise en forme</a:t>
            </a:r>
          </a:p>
          <a:p>
            <a:endParaRPr lang="fr-FR" dirty="0"/>
          </a:p>
        </p:txBody>
      </p:sp>
      <p:pic>
        <p:nvPicPr>
          <p:cNvPr id="5" name="Picture 4">
            <a:extLst>
              <a:ext uri="{FF2B5EF4-FFF2-40B4-BE49-F238E27FC236}">
                <a16:creationId xmlns:a16="http://schemas.microsoft.com/office/drawing/2014/main" id="{74F4F7A4-1E87-55EA-BDF3-24CB68399DEC}"/>
              </a:ext>
            </a:extLst>
          </p:cNvPr>
          <p:cNvPicPr>
            <a:picLocks noChangeAspect="1"/>
          </p:cNvPicPr>
          <p:nvPr/>
        </p:nvPicPr>
        <p:blipFill>
          <a:blip r:embed="rId2"/>
          <a:stretch>
            <a:fillRect/>
          </a:stretch>
        </p:blipFill>
        <p:spPr>
          <a:xfrm>
            <a:off x="838200" y="3881120"/>
            <a:ext cx="6185218" cy="2832246"/>
          </a:xfrm>
          <a:prstGeom prst="rect">
            <a:avLst/>
          </a:prstGeom>
        </p:spPr>
      </p:pic>
      <p:pic>
        <p:nvPicPr>
          <p:cNvPr id="7" name="Picture 6">
            <a:extLst>
              <a:ext uri="{FF2B5EF4-FFF2-40B4-BE49-F238E27FC236}">
                <a16:creationId xmlns:a16="http://schemas.microsoft.com/office/drawing/2014/main" id="{C24F5FFF-2EF9-EFF2-4770-2B51C00881FF}"/>
              </a:ext>
            </a:extLst>
          </p:cNvPr>
          <p:cNvPicPr>
            <a:picLocks noChangeAspect="1"/>
          </p:cNvPicPr>
          <p:nvPr/>
        </p:nvPicPr>
        <p:blipFill>
          <a:blip r:embed="rId3"/>
          <a:stretch>
            <a:fillRect/>
          </a:stretch>
        </p:blipFill>
        <p:spPr>
          <a:xfrm>
            <a:off x="7196010" y="3881120"/>
            <a:ext cx="5039458" cy="1878549"/>
          </a:xfrm>
          <a:prstGeom prst="rect">
            <a:avLst/>
          </a:prstGeom>
          <a:ln>
            <a:solidFill>
              <a:schemeClr val="tx1"/>
            </a:solidFill>
          </a:ln>
        </p:spPr>
      </p:pic>
    </p:spTree>
    <p:extLst>
      <p:ext uri="{BB962C8B-B14F-4D97-AF65-F5344CB8AC3E}">
        <p14:creationId xmlns:p14="http://schemas.microsoft.com/office/powerpoint/2010/main" val="1737802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01589-5D3B-E072-B459-1B5BE55C4FC4}"/>
              </a:ext>
            </a:extLst>
          </p:cNvPr>
          <p:cNvSpPr>
            <a:spLocks noGrp="1"/>
          </p:cNvSpPr>
          <p:nvPr>
            <p:ph type="title"/>
          </p:nvPr>
        </p:nvSpPr>
        <p:spPr/>
        <p:txBody>
          <a:bodyPr>
            <a:normAutofit/>
          </a:bodyPr>
          <a:lstStyle/>
          <a:p>
            <a:r>
              <a:rPr lang="fr-FR" dirty="0"/>
              <a:t>Les espaces et retours à la ligne en HTML</a:t>
            </a:r>
          </a:p>
        </p:txBody>
      </p:sp>
      <p:sp>
        <p:nvSpPr>
          <p:cNvPr id="3" name="Content Placeholder 2">
            <a:extLst>
              <a:ext uri="{FF2B5EF4-FFF2-40B4-BE49-F238E27FC236}">
                <a16:creationId xmlns:a16="http://schemas.microsoft.com/office/drawing/2014/main" id="{F1985497-B96B-0061-CB28-F0FEB1C71373}"/>
              </a:ext>
            </a:extLst>
          </p:cNvPr>
          <p:cNvSpPr>
            <a:spLocks noGrp="1"/>
          </p:cNvSpPr>
          <p:nvPr>
            <p:ph idx="1"/>
          </p:nvPr>
        </p:nvSpPr>
        <p:spPr>
          <a:xfrm>
            <a:off x="838200" y="1825625"/>
            <a:ext cx="10220089" cy="1964055"/>
          </a:xfrm>
        </p:spPr>
        <p:txBody>
          <a:bodyPr>
            <a:normAutofit fontScale="85000" lnSpcReduction="20000"/>
          </a:bodyPr>
          <a:lstStyle/>
          <a:p>
            <a:pPr marL="0" indent="0">
              <a:buNone/>
            </a:pPr>
            <a:r>
              <a:rPr lang="fr-FR" b="0" i="0" dirty="0">
                <a:solidFill>
                  <a:srgbClr val="0070C0"/>
                </a:solidFill>
                <a:effectLst/>
                <a:latin typeface="-apple-system"/>
              </a:rPr>
              <a:t>Le retour </a:t>
            </a:r>
            <a:r>
              <a:rPr lang="en-US" dirty="0">
                <a:solidFill>
                  <a:srgbClr val="0070C0"/>
                </a:solidFill>
                <a:latin typeface="-apple-system"/>
              </a:rPr>
              <a:t>à la </a:t>
            </a:r>
            <a:r>
              <a:rPr lang="fr-FR" dirty="0">
                <a:solidFill>
                  <a:srgbClr val="0070C0"/>
                </a:solidFill>
                <a:latin typeface="-apple-system"/>
              </a:rPr>
              <a:t>ligne</a:t>
            </a:r>
          </a:p>
          <a:p>
            <a:r>
              <a:rPr lang="fr-FR" b="0" i="0" dirty="0">
                <a:solidFill>
                  <a:srgbClr val="333333"/>
                </a:solidFill>
                <a:effectLst/>
                <a:latin typeface="-apple-system"/>
              </a:rPr>
              <a:t>pour effectuer des retours à la ligne ou marquer des espaces en HTML, nous allons à nouveau devoir utiliser des éléments.</a:t>
            </a:r>
            <a:endParaRPr lang="fr-FR" dirty="0"/>
          </a:p>
          <a:p>
            <a:r>
              <a:rPr lang="fr-FR" dirty="0"/>
              <a:t>Pour effectuer un retour à la ligne, on utilise l’élément </a:t>
            </a:r>
            <a:r>
              <a:rPr lang="fr-FR" b="1" dirty="0" err="1">
                <a:solidFill>
                  <a:srgbClr val="FF0000"/>
                </a:solidFill>
              </a:rPr>
              <a:t>br</a:t>
            </a:r>
            <a:r>
              <a:rPr lang="fr-FR" dirty="0"/>
              <a:t> qui est représenté par une unique balise </a:t>
            </a:r>
            <a:r>
              <a:rPr lang="fr-FR" b="1" dirty="0">
                <a:solidFill>
                  <a:srgbClr val="FF0000"/>
                </a:solidFill>
              </a:rPr>
              <a:t>orpheline &lt;</a:t>
            </a:r>
            <a:r>
              <a:rPr lang="fr-FR" b="1" dirty="0" err="1">
                <a:solidFill>
                  <a:srgbClr val="FF0000"/>
                </a:solidFill>
              </a:rPr>
              <a:t>br</a:t>
            </a:r>
            <a:r>
              <a:rPr lang="fr-FR" b="1" dirty="0">
                <a:solidFill>
                  <a:srgbClr val="FF0000"/>
                </a:solidFill>
              </a:rPr>
              <a:t>/&gt;</a:t>
            </a:r>
            <a:r>
              <a:rPr lang="fr-FR" dirty="0"/>
              <a:t>. </a:t>
            </a:r>
            <a:r>
              <a:rPr lang="fr-FR" dirty="0" err="1"/>
              <a:t>br</a:t>
            </a:r>
            <a:r>
              <a:rPr lang="fr-FR" dirty="0"/>
              <a:t> est l’abréviation de « break » qui signifie « casser »</a:t>
            </a:r>
          </a:p>
          <a:p>
            <a:endParaRPr lang="fr-FR" dirty="0"/>
          </a:p>
        </p:txBody>
      </p:sp>
      <p:pic>
        <p:nvPicPr>
          <p:cNvPr id="12" name="Picture 11">
            <a:extLst>
              <a:ext uri="{FF2B5EF4-FFF2-40B4-BE49-F238E27FC236}">
                <a16:creationId xmlns:a16="http://schemas.microsoft.com/office/drawing/2014/main" id="{F611B3D4-B6BF-A378-71A6-0FFFD5FE7887}"/>
              </a:ext>
            </a:extLst>
          </p:cNvPr>
          <p:cNvPicPr>
            <a:picLocks noChangeAspect="1"/>
          </p:cNvPicPr>
          <p:nvPr/>
        </p:nvPicPr>
        <p:blipFill>
          <a:blip r:embed="rId2"/>
          <a:stretch>
            <a:fillRect/>
          </a:stretch>
        </p:blipFill>
        <p:spPr>
          <a:xfrm>
            <a:off x="995774" y="3907212"/>
            <a:ext cx="5327854" cy="2887129"/>
          </a:xfrm>
          <a:prstGeom prst="rect">
            <a:avLst/>
          </a:prstGeom>
        </p:spPr>
      </p:pic>
      <p:pic>
        <p:nvPicPr>
          <p:cNvPr id="14" name="Picture 13">
            <a:extLst>
              <a:ext uri="{FF2B5EF4-FFF2-40B4-BE49-F238E27FC236}">
                <a16:creationId xmlns:a16="http://schemas.microsoft.com/office/drawing/2014/main" id="{41FDC290-A49E-0318-AD37-D0EE8695A31D}"/>
              </a:ext>
            </a:extLst>
          </p:cNvPr>
          <p:cNvPicPr>
            <a:picLocks noChangeAspect="1"/>
          </p:cNvPicPr>
          <p:nvPr/>
        </p:nvPicPr>
        <p:blipFill>
          <a:blip r:embed="rId3"/>
          <a:stretch>
            <a:fillRect/>
          </a:stretch>
        </p:blipFill>
        <p:spPr>
          <a:xfrm>
            <a:off x="7229711" y="3879769"/>
            <a:ext cx="3828578" cy="2978232"/>
          </a:xfrm>
          <a:prstGeom prst="rect">
            <a:avLst/>
          </a:prstGeom>
        </p:spPr>
      </p:pic>
    </p:spTree>
    <p:extLst>
      <p:ext uri="{BB962C8B-B14F-4D97-AF65-F5344CB8AC3E}">
        <p14:creationId xmlns:p14="http://schemas.microsoft.com/office/powerpoint/2010/main" val="1612174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3E53-C0F4-9156-BDBB-E8724CB99DFB}"/>
              </a:ext>
            </a:extLst>
          </p:cNvPr>
          <p:cNvSpPr>
            <a:spLocks noGrp="1"/>
          </p:cNvSpPr>
          <p:nvPr>
            <p:ph type="title"/>
          </p:nvPr>
        </p:nvSpPr>
        <p:spPr/>
        <p:txBody>
          <a:bodyPr/>
          <a:lstStyle/>
          <a:p>
            <a:r>
              <a:rPr lang="fr-FR" dirty="0"/>
              <a:t>Les espaces et retours à la ligne en HTML</a:t>
            </a:r>
          </a:p>
        </p:txBody>
      </p:sp>
      <p:sp>
        <p:nvSpPr>
          <p:cNvPr id="4" name="Content Placeholder 3">
            <a:extLst>
              <a:ext uri="{FF2B5EF4-FFF2-40B4-BE49-F238E27FC236}">
                <a16:creationId xmlns:a16="http://schemas.microsoft.com/office/drawing/2014/main" id="{0B16264E-489F-E589-246C-5A9CC0D5FE1E}"/>
              </a:ext>
            </a:extLst>
          </p:cNvPr>
          <p:cNvSpPr>
            <a:spLocks noGrp="1"/>
          </p:cNvSpPr>
          <p:nvPr>
            <p:ph idx="1"/>
          </p:nvPr>
        </p:nvSpPr>
        <p:spPr/>
        <p:txBody>
          <a:bodyPr>
            <a:normAutofit fontScale="77500" lnSpcReduction="20000"/>
          </a:bodyPr>
          <a:lstStyle/>
          <a:p>
            <a:pPr marL="0" indent="0">
              <a:buNone/>
            </a:pPr>
            <a:r>
              <a:rPr lang="fr-FR" b="1" dirty="0">
                <a:solidFill>
                  <a:schemeClr val="accent5">
                    <a:lumMod val="75000"/>
                  </a:schemeClr>
                </a:solidFill>
              </a:rPr>
              <a:t>Exercice</a:t>
            </a:r>
          </a:p>
          <a:p>
            <a:pPr marL="514350" indent="-514350">
              <a:buFont typeface="+mj-lt"/>
              <a:buAutoNum type="arabicPeriod"/>
            </a:pPr>
            <a:r>
              <a:rPr lang="fr-FR" dirty="0"/>
              <a:t>Ouvrir l’éditeur de texte.</a:t>
            </a:r>
          </a:p>
          <a:p>
            <a:pPr marL="514350" indent="-514350">
              <a:buFont typeface="+mj-lt"/>
              <a:buAutoNum type="arabicPeriod"/>
            </a:pPr>
            <a:r>
              <a:rPr lang="fr-FR" dirty="0"/>
              <a:t>Ouvrir le fichier «  titreParagraphe.html»</a:t>
            </a:r>
          </a:p>
          <a:p>
            <a:pPr marL="514350" indent="-514350">
              <a:buFont typeface="+mj-lt"/>
              <a:buAutoNum type="arabicPeriod"/>
            </a:pPr>
            <a:r>
              <a:rPr lang="fr-FR" dirty="0"/>
              <a:t>Cliquer Fichier -&gt; Enregistrer le fichier sous. Le nommer “espaceRetourLigne.html” </a:t>
            </a:r>
          </a:p>
          <a:p>
            <a:pPr marL="514350" indent="-514350">
              <a:buFont typeface="+mj-lt"/>
              <a:buAutoNum type="arabicPeriod"/>
            </a:pPr>
            <a:r>
              <a:rPr lang="fr-FR" dirty="0"/>
              <a:t>Sauvegarder votre fichier</a:t>
            </a:r>
          </a:p>
          <a:p>
            <a:pPr marL="514350" indent="-514350">
              <a:buFont typeface="+mj-lt"/>
              <a:buAutoNum type="arabicPeriod"/>
            </a:pPr>
            <a:r>
              <a:rPr lang="fr-FR" dirty="0"/>
              <a:t>Ajouter des espaces dans les titres</a:t>
            </a:r>
          </a:p>
          <a:p>
            <a:pPr marL="514350" indent="-514350">
              <a:buFont typeface="+mj-lt"/>
              <a:buAutoNum type="arabicPeriod"/>
            </a:pPr>
            <a:r>
              <a:rPr lang="fr-FR" dirty="0"/>
              <a:t>Ajouter des espaces et de sauts de ligne dans les paragraphes</a:t>
            </a:r>
          </a:p>
          <a:p>
            <a:pPr marL="514350" indent="-514350">
              <a:buFont typeface="+mj-lt"/>
              <a:buAutoNum type="arabicPeriod"/>
            </a:pPr>
            <a:r>
              <a:rPr lang="fr-FR" dirty="0"/>
              <a:t>Sauvegarder votre code</a:t>
            </a:r>
          </a:p>
          <a:p>
            <a:pPr marL="514350" indent="-514350">
              <a:buFont typeface="+mj-lt"/>
              <a:buAutoNum type="arabicPeriod"/>
            </a:pPr>
            <a:r>
              <a:rPr lang="fr-FR" dirty="0"/>
              <a:t>Ouvrir le fichier dans le navigateur</a:t>
            </a:r>
          </a:p>
          <a:p>
            <a:pPr marL="514350" indent="-514350">
              <a:buFont typeface="+mj-lt"/>
              <a:buAutoNum type="arabicPeriod"/>
            </a:pPr>
            <a:r>
              <a:rPr lang="fr-FR" dirty="0"/>
              <a:t>Changer l’élément p en </a:t>
            </a:r>
            <a:r>
              <a:rPr lang="fr-FR" dirty="0" err="1"/>
              <a:t>pre</a:t>
            </a:r>
            <a:endParaRPr lang="fr-FR" dirty="0"/>
          </a:p>
          <a:p>
            <a:pPr marL="514350" indent="-514350">
              <a:buFont typeface="+mj-lt"/>
              <a:buAutoNum type="arabicPeriod"/>
            </a:pPr>
            <a:r>
              <a:rPr lang="fr-FR" dirty="0"/>
              <a:t>Ajouter l’élément &lt;</a:t>
            </a:r>
            <a:r>
              <a:rPr lang="fr-FR" dirty="0" err="1"/>
              <a:t>br</a:t>
            </a:r>
            <a:r>
              <a:rPr lang="fr-FR" dirty="0"/>
              <a:t>/&gt; dans un autre paragraphe</a:t>
            </a:r>
          </a:p>
          <a:p>
            <a:pPr marL="514350" indent="-514350">
              <a:buFont typeface="+mj-lt"/>
              <a:buAutoNum type="arabicPeriod"/>
            </a:pPr>
            <a:endParaRPr lang="fr-FR" dirty="0"/>
          </a:p>
          <a:p>
            <a:pPr marL="514350" indent="-514350">
              <a:buFont typeface="+mj-lt"/>
              <a:buAutoNum type="arabicPeriod"/>
            </a:pPr>
            <a:endParaRPr lang="fr-FR" dirty="0"/>
          </a:p>
          <a:p>
            <a:pPr marL="514350" indent="-514350">
              <a:buFont typeface="+mj-lt"/>
              <a:buAutoNum type="arabicPeriod"/>
            </a:pPr>
            <a:endParaRPr lang="fr-FR" dirty="0"/>
          </a:p>
        </p:txBody>
      </p:sp>
    </p:spTree>
    <p:extLst>
      <p:ext uri="{BB962C8B-B14F-4D97-AF65-F5344CB8AC3E}">
        <p14:creationId xmlns:p14="http://schemas.microsoft.com/office/powerpoint/2010/main" val="673697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01589-5D3B-E072-B459-1B5BE55C4FC4}"/>
              </a:ext>
            </a:extLst>
          </p:cNvPr>
          <p:cNvSpPr>
            <a:spLocks noGrp="1"/>
          </p:cNvSpPr>
          <p:nvPr>
            <p:ph type="title"/>
          </p:nvPr>
        </p:nvSpPr>
        <p:spPr/>
        <p:txBody>
          <a:bodyPr>
            <a:normAutofit/>
          </a:bodyPr>
          <a:lstStyle/>
          <a:p>
            <a:r>
              <a:rPr lang="fr-FR" dirty="0"/>
              <a:t>Les espaces et retours à la ligne en HTML</a:t>
            </a:r>
          </a:p>
        </p:txBody>
      </p:sp>
      <p:sp>
        <p:nvSpPr>
          <p:cNvPr id="3" name="Content Placeholder 2">
            <a:extLst>
              <a:ext uri="{FF2B5EF4-FFF2-40B4-BE49-F238E27FC236}">
                <a16:creationId xmlns:a16="http://schemas.microsoft.com/office/drawing/2014/main" id="{F1985497-B96B-0061-CB28-F0FEB1C71373}"/>
              </a:ext>
            </a:extLst>
          </p:cNvPr>
          <p:cNvSpPr>
            <a:spLocks noGrp="1"/>
          </p:cNvSpPr>
          <p:nvPr>
            <p:ph idx="1"/>
          </p:nvPr>
        </p:nvSpPr>
        <p:spPr>
          <a:xfrm>
            <a:off x="838201" y="1825625"/>
            <a:ext cx="5928360" cy="4848444"/>
          </a:xfrm>
        </p:spPr>
        <p:txBody>
          <a:bodyPr>
            <a:normAutofit fontScale="77500" lnSpcReduction="20000"/>
          </a:bodyPr>
          <a:lstStyle/>
          <a:p>
            <a:pPr marL="0" indent="0">
              <a:buNone/>
            </a:pPr>
            <a:r>
              <a:rPr lang="en-US" b="0" i="0" dirty="0">
                <a:solidFill>
                  <a:srgbClr val="0070C0"/>
                </a:solidFill>
                <a:effectLst/>
                <a:latin typeface="-apple-system"/>
              </a:rPr>
              <a:t>Les </a:t>
            </a:r>
            <a:r>
              <a:rPr lang="en-CA" dirty="0" err="1">
                <a:solidFill>
                  <a:srgbClr val="0070C0"/>
                </a:solidFill>
                <a:latin typeface="-apple-system"/>
              </a:rPr>
              <a:t>entit</a:t>
            </a:r>
            <a:r>
              <a:rPr lang="en-US" dirty="0" err="1">
                <a:solidFill>
                  <a:srgbClr val="0070C0"/>
                </a:solidFill>
                <a:latin typeface="-apple-system"/>
              </a:rPr>
              <a:t>és</a:t>
            </a:r>
            <a:r>
              <a:rPr lang="en-US" dirty="0">
                <a:solidFill>
                  <a:srgbClr val="0070C0"/>
                </a:solidFill>
                <a:latin typeface="-apple-system"/>
              </a:rPr>
              <a:t> HTML</a:t>
            </a:r>
            <a:endParaRPr lang="fr-FR" dirty="0">
              <a:solidFill>
                <a:srgbClr val="0070C0"/>
              </a:solidFill>
              <a:latin typeface="-apple-system"/>
            </a:endParaRPr>
          </a:p>
          <a:p>
            <a:r>
              <a:rPr lang="fr-FR" b="0" i="0" dirty="0">
                <a:solidFill>
                  <a:srgbClr val="333333"/>
                </a:solidFill>
                <a:effectLst/>
                <a:latin typeface="-apple-system"/>
              </a:rPr>
              <a:t>Une entité est une suite de caractère qui est utilisée pour afficher un caractère réservé ou un caractère invisible (comme un espace) en HTML.</a:t>
            </a:r>
          </a:p>
          <a:p>
            <a:r>
              <a:rPr lang="fr-FR" b="0" i="0" dirty="0">
                <a:solidFill>
                  <a:srgbClr val="333333"/>
                </a:solidFill>
                <a:effectLst/>
                <a:latin typeface="-apple-system"/>
              </a:rPr>
              <a:t>un caractère réservé c’est un caractère qui possède déjà une signification particulière en HTML co</a:t>
            </a:r>
            <a:r>
              <a:rPr lang="fr-FR" dirty="0">
                <a:solidFill>
                  <a:srgbClr val="333333"/>
                </a:solidFill>
                <a:latin typeface="-apple-system"/>
              </a:rPr>
              <a:t>mme </a:t>
            </a:r>
            <a:r>
              <a:rPr lang="en-CA" b="1" i="0" dirty="0">
                <a:solidFill>
                  <a:srgbClr val="FF0000"/>
                </a:solidFill>
                <a:effectLst/>
                <a:latin typeface="-apple-system"/>
              </a:rPr>
              <a:t>&lt;</a:t>
            </a:r>
          </a:p>
          <a:p>
            <a:r>
              <a:rPr lang="fr-FR" b="1" i="0" dirty="0">
                <a:effectLst/>
                <a:latin typeface="-apple-system"/>
              </a:rPr>
              <a:t>&amp;</a:t>
            </a:r>
            <a:r>
              <a:rPr lang="fr-FR" b="1" i="0" dirty="0" err="1">
                <a:effectLst/>
                <a:latin typeface="-apple-system"/>
              </a:rPr>
              <a:t>nbsp</a:t>
            </a:r>
            <a:r>
              <a:rPr lang="fr-FR" dirty="0">
                <a:latin typeface="-apple-system"/>
              </a:rPr>
              <a:t>:</a:t>
            </a:r>
            <a:r>
              <a:rPr lang="fr-FR" i="0" dirty="0">
                <a:effectLst/>
                <a:latin typeface="-apple-system"/>
              </a:rPr>
              <a:t>(« non </a:t>
            </a:r>
            <a:r>
              <a:rPr lang="fr-FR" i="0" dirty="0" err="1">
                <a:effectLst/>
                <a:latin typeface="-apple-system"/>
              </a:rPr>
              <a:t>breaking</a:t>
            </a:r>
            <a:r>
              <a:rPr lang="fr-FR" i="0" dirty="0">
                <a:effectLst/>
                <a:latin typeface="-apple-system"/>
              </a:rPr>
              <a:t> </a:t>
            </a:r>
            <a:r>
              <a:rPr lang="fr-FR" i="0" dirty="0" err="1">
                <a:effectLst/>
                <a:latin typeface="-apple-system"/>
              </a:rPr>
              <a:t>space</a:t>
            </a:r>
            <a:r>
              <a:rPr lang="fr-FR" i="0" dirty="0">
                <a:effectLst/>
                <a:latin typeface="-apple-system"/>
              </a:rPr>
              <a:t> ») permet d’ajouter une espace « insécable » ;</a:t>
            </a:r>
          </a:p>
          <a:p>
            <a:r>
              <a:rPr lang="fr-FR" b="1" i="0" dirty="0">
                <a:effectLst/>
                <a:latin typeface="-apple-system"/>
              </a:rPr>
              <a:t>&amp;</a:t>
            </a:r>
            <a:r>
              <a:rPr lang="fr-FR" b="1" i="0" dirty="0" err="1">
                <a:effectLst/>
                <a:latin typeface="-apple-system"/>
              </a:rPr>
              <a:t>ensp</a:t>
            </a:r>
            <a:r>
              <a:rPr lang="fr-FR" b="1" dirty="0">
                <a:latin typeface="-apple-system"/>
              </a:rPr>
              <a:t>:</a:t>
            </a:r>
            <a:r>
              <a:rPr lang="fr-FR" i="0" dirty="0">
                <a:effectLst/>
                <a:latin typeface="-apple-system"/>
              </a:rPr>
              <a:t> (« en </a:t>
            </a:r>
            <a:r>
              <a:rPr lang="fr-FR" i="0" dirty="0" err="1">
                <a:effectLst/>
                <a:latin typeface="-apple-system"/>
              </a:rPr>
              <a:t>space</a:t>
            </a:r>
            <a:r>
              <a:rPr lang="fr-FR" i="0" dirty="0">
                <a:effectLst/>
                <a:latin typeface="-apple-system"/>
              </a:rPr>
              <a:t> ») permet de créer une espace double ;</a:t>
            </a:r>
          </a:p>
          <a:p>
            <a:r>
              <a:rPr lang="fr-FR" b="1" i="0" dirty="0">
                <a:effectLst/>
                <a:latin typeface="-apple-system"/>
              </a:rPr>
              <a:t>&amp;</a:t>
            </a:r>
            <a:r>
              <a:rPr lang="fr-FR" b="1" i="0" dirty="0" err="1">
                <a:effectLst/>
                <a:latin typeface="-apple-system"/>
              </a:rPr>
              <a:t>emsp</a:t>
            </a:r>
            <a:r>
              <a:rPr lang="fr-FR" b="1" dirty="0">
                <a:latin typeface="-apple-system"/>
              </a:rPr>
              <a:t>:</a:t>
            </a:r>
            <a:r>
              <a:rPr lang="fr-FR" i="0" dirty="0">
                <a:effectLst/>
                <a:latin typeface="-apple-system"/>
              </a:rPr>
              <a:t> (« </a:t>
            </a:r>
            <a:r>
              <a:rPr lang="fr-FR" i="0" dirty="0" err="1">
                <a:effectLst/>
                <a:latin typeface="-apple-system"/>
              </a:rPr>
              <a:t>em</a:t>
            </a:r>
            <a:r>
              <a:rPr lang="fr-FR" i="0" dirty="0">
                <a:effectLst/>
                <a:latin typeface="-apple-system"/>
              </a:rPr>
              <a:t> </a:t>
            </a:r>
            <a:r>
              <a:rPr lang="fr-FR" i="0" dirty="0" err="1">
                <a:effectLst/>
                <a:latin typeface="-apple-system"/>
              </a:rPr>
              <a:t>space</a:t>
            </a:r>
            <a:r>
              <a:rPr lang="fr-FR" i="0" dirty="0">
                <a:effectLst/>
                <a:latin typeface="-apple-system"/>
              </a:rPr>
              <a:t> ») permet de créer une espace quadruple ;</a:t>
            </a:r>
          </a:p>
          <a:p>
            <a:r>
              <a:rPr lang="fr-FR" b="1" i="0" dirty="0">
                <a:effectLst/>
                <a:latin typeface="-apple-system"/>
              </a:rPr>
              <a:t>&amp;</a:t>
            </a:r>
            <a:r>
              <a:rPr lang="fr-FR" b="1" i="0" dirty="0" err="1">
                <a:effectLst/>
                <a:latin typeface="-apple-system"/>
              </a:rPr>
              <a:t>thinsp</a:t>
            </a:r>
            <a:r>
              <a:rPr lang="fr-FR" i="0" dirty="0">
                <a:effectLst/>
                <a:latin typeface="-apple-system"/>
              </a:rPr>
              <a:t>: (« </a:t>
            </a:r>
            <a:r>
              <a:rPr lang="fr-FR" i="0" dirty="0" err="1">
                <a:effectLst/>
                <a:latin typeface="-apple-system"/>
              </a:rPr>
              <a:t>thin</a:t>
            </a:r>
            <a:r>
              <a:rPr lang="fr-FR" i="0" dirty="0">
                <a:effectLst/>
                <a:latin typeface="-apple-system"/>
              </a:rPr>
              <a:t> </a:t>
            </a:r>
            <a:r>
              <a:rPr lang="fr-FR" i="0" dirty="0" err="1">
                <a:effectLst/>
                <a:latin typeface="-apple-system"/>
              </a:rPr>
              <a:t>space</a:t>
            </a:r>
            <a:r>
              <a:rPr lang="fr-FR" i="0" dirty="0">
                <a:effectLst/>
                <a:latin typeface="-apple-system"/>
              </a:rPr>
              <a:t> ») permet de créer un espace très fin (demi-espace).</a:t>
            </a:r>
            <a:endParaRPr lang="en-CA" i="0" dirty="0">
              <a:effectLst/>
              <a:latin typeface="-apple-system"/>
            </a:endParaRPr>
          </a:p>
          <a:p>
            <a:endParaRPr lang="fr-FR" b="1" i="0" dirty="0">
              <a:solidFill>
                <a:srgbClr val="FF0000"/>
              </a:solidFill>
              <a:effectLst/>
              <a:latin typeface="-apple-system"/>
            </a:endParaRPr>
          </a:p>
          <a:p>
            <a:endParaRPr lang="fr-FR" dirty="0"/>
          </a:p>
          <a:p>
            <a:endParaRPr lang="fr-FR" dirty="0"/>
          </a:p>
        </p:txBody>
      </p:sp>
      <p:pic>
        <p:nvPicPr>
          <p:cNvPr id="6" name="Picture 5">
            <a:extLst>
              <a:ext uri="{FF2B5EF4-FFF2-40B4-BE49-F238E27FC236}">
                <a16:creationId xmlns:a16="http://schemas.microsoft.com/office/drawing/2014/main" id="{CDE82381-7A8C-EE15-7A16-3D4AC3DE4E56}"/>
              </a:ext>
            </a:extLst>
          </p:cNvPr>
          <p:cNvPicPr>
            <a:picLocks noChangeAspect="1"/>
          </p:cNvPicPr>
          <p:nvPr/>
        </p:nvPicPr>
        <p:blipFill>
          <a:blip r:embed="rId2"/>
          <a:stretch>
            <a:fillRect/>
          </a:stretch>
        </p:blipFill>
        <p:spPr>
          <a:xfrm>
            <a:off x="7238745" y="1690688"/>
            <a:ext cx="4953255" cy="2622685"/>
          </a:xfrm>
          <a:prstGeom prst="rect">
            <a:avLst/>
          </a:prstGeom>
        </p:spPr>
      </p:pic>
      <p:pic>
        <p:nvPicPr>
          <p:cNvPr id="9" name="Picture 8">
            <a:extLst>
              <a:ext uri="{FF2B5EF4-FFF2-40B4-BE49-F238E27FC236}">
                <a16:creationId xmlns:a16="http://schemas.microsoft.com/office/drawing/2014/main" id="{4A71EBB3-B039-9FC5-C8B1-3067CCCAC1B9}"/>
              </a:ext>
            </a:extLst>
          </p:cNvPr>
          <p:cNvPicPr>
            <a:picLocks noChangeAspect="1"/>
          </p:cNvPicPr>
          <p:nvPr/>
        </p:nvPicPr>
        <p:blipFill>
          <a:blip r:embed="rId3"/>
          <a:stretch>
            <a:fillRect/>
          </a:stretch>
        </p:blipFill>
        <p:spPr>
          <a:xfrm>
            <a:off x="8962441" y="4438876"/>
            <a:ext cx="1926276" cy="2400119"/>
          </a:xfrm>
          <a:prstGeom prst="rect">
            <a:avLst/>
          </a:prstGeom>
        </p:spPr>
      </p:pic>
      <p:sp>
        <p:nvSpPr>
          <p:cNvPr id="10" name="Rectangle 1">
            <a:extLst>
              <a:ext uri="{FF2B5EF4-FFF2-40B4-BE49-F238E27FC236}">
                <a16:creationId xmlns:a16="http://schemas.microsoft.com/office/drawing/2014/main" id="{BF9AB5B2-A89E-391E-39B4-9E91C2C61800}"/>
              </a:ext>
            </a:extLst>
          </p:cNvPr>
          <p:cNvSpPr>
            <a:spLocks noChangeArrowheads="1"/>
          </p:cNvSpPr>
          <p:nvPr/>
        </p:nvSpPr>
        <p:spPr bwMode="auto">
          <a:xfrm>
            <a:off x="0" y="0"/>
            <a:ext cx="12192000" cy="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76100" tIns="0" rIns="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a:ln>
                  <a:noFill/>
                </a:ln>
                <a:solidFill>
                  <a:srgbClr val="333333"/>
                </a:solidFill>
                <a:effectLst/>
                <a:latin typeface="-apple-system"/>
              </a:rPr>
              <a:t>L’entité HTML </a:t>
            </a:r>
            <a:r>
              <a:rPr kumimoji="0" lang="fr-FR" altLang="fr-FR" sz="1100" b="0" i="0" u="none" strike="noStrike" cap="none" normalizeH="0" baseline="0">
                <a:ln>
                  <a:noFill/>
                </a:ln>
                <a:solidFill>
                  <a:srgbClr val="DC1A1A"/>
                </a:solidFill>
                <a:effectLst/>
                <a:latin typeface="inherit"/>
              </a:rPr>
              <a:t>&amp;nbsp;</a:t>
            </a:r>
            <a:r>
              <a:rPr kumimoji="0" lang="fr-FR" altLang="fr-FR" sz="1200" b="0" i="0" u="none" strike="noStrike" cap="none" normalizeH="0" baseline="0">
                <a:ln>
                  <a:noFill/>
                </a:ln>
                <a:solidFill>
                  <a:srgbClr val="333333"/>
                </a:solidFill>
                <a:effectLst/>
                <a:latin typeface="-apple-system"/>
              </a:rPr>
              <a:t> (« non breaking space ») va nous permettre d’ajouter une espace simple dit espace « insécable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a:ln>
                  <a:noFill/>
                </a:ln>
                <a:solidFill>
                  <a:srgbClr val="333333"/>
                </a:solidFill>
                <a:effectLst/>
                <a:latin typeface="-apple-system"/>
              </a:rPr>
              <a:t>L’entité HTML </a:t>
            </a:r>
            <a:r>
              <a:rPr kumimoji="0" lang="fr-FR" altLang="fr-FR" sz="1100" b="0" i="0" u="none" strike="noStrike" cap="none" normalizeH="0" baseline="0">
                <a:ln>
                  <a:noFill/>
                </a:ln>
                <a:solidFill>
                  <a:srgbClr val="DC1A1A"/>
                </a:solidFill>
                <a:effectLst/>
                <a:latin typeface="inherit"/>
              </a:rPr>
              <a:t>&amp;ensp;</a:t>
            </a:r>
            <a:r>
              <a:rPr kumimoji="0" lang="fr-FR" altLang="fr-FR" sz="1200" b="0" i="0" u="none" strike="noStrike" cap="none" normalizeH="0" baseline="0">
                <a:ln>
                  <a:noFill/>
                </a:ln>
                <a:solidFill>
                  <a:srgbClr val="333333"/>
                </a:solidFill>
                <a:effectLst/>
                <a:latin typeface="-apple-system"/>
              </a:rPr>
              <a:t> (« en space ») va nous permettre de créer une espace double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a:ln>
                  <a:noFill/>
                </a:ln>
                <a:solidFill>
                  <a:srgbClr val="333333"/>
                </a:solidFill>
                <a:effectLst/>
                <a:latin typeface="-apple-system"/>
              </a:rPr>
              <a:t>L’entité HTML </a:t>
            </a:r>
            <a:r>
              <a:rPr kumimoji="0" lang="fr-FR" altLang="fr-FR" sz="1100" b="0" i="0" u="none" strike="noStrike" cap="none" normalizeH="0" baseline="0">
                <a:ln>
                  <a:noFill/>
                </a:ln>
                <a:solidFill>
                  <a:srgbClr val="DC1A1A"/>
                </a:solidFill>
                <a:effectLst/>
                <a:latin typeface="inherit"/>
              </a:rPr>
              <a:t>&amp;emsp;</a:t>
            </a:r>
            <a:r>
              <a:rPr kumimoji="0" lang="fr-FR" altLang="fr-FR" sz="1200" b="0" i="0" u="none" strike="noStrike" cap="none" normalizeH="0" baseline="0">
                <a:ln>
                  <a:noFill/>
                </a:ln>
                <a:solidFill>
                  <a:srgbClr val="333333"/>
                </a:solidFill>
                <a:effectLst/>
                <a:latin typeface="-apple-system"/>
              </a:rPr>
              <a:t> (« em space ») va nous permettre de créer une espace quadruple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a:ln>
                  <a:noFill/>
                </a:ln>
                <a:solidFill>
                  <a:srgbClr val="333333"/>
                </a:solidFill>
                <a:effectLst/>
                <a:latin typeface="-apple-system"/>
              </a:rPr>
              <a:t>L’entité HTML </a:t>
            </a:r>
            <a:r>
              <a:rPr kumimoji="0" lang="fr-FR" altLang="fr-FR" sz="1100" b="0" i="0" u="none" strike="noStrike" cap="none" normalizeH="0" baseline="0">
                <a:ln>
                  <a:noFill/>
                </a:ln>
                <a:solidFill>
                  <a:srgbClr val="DC1A1A"/>
                </a:solidFill>
                <a:effectLst/>
                <a:latin typeface="inherit"/>
              </a:rPr>
              <a:t>&amp;thinsp;</a:t>
            </a:r>
            <a:r>
              <a:rPr kumimoji="0" lang="fr-FR" altLang="fr-FR" sz="1200" b="0" i="0" u="none" strike="noStrike" cap="none" normalizeH="0" baseline="0">
                <a:ln>
                  <a:noFill/>
                </a:ln>
                <a:solidFill>
                  <a:srgbClr val="333333"/>
                </a:solidFill>
                <a:effectLst/>
                <a:latin typeface="-apple-system"/>
              </a:rPr>
              <a:t> (« thin space ») va nous permettre de créer un espace très fin (demi-espace).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5691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01589-5D3B-E072-B459-1B5BE55C4FC4}"/>
              </a:ext>
            </a:extLst>
          </p:cNvPr>
          <p:cNvSpPr>
            <a:spLocks noGrp="1"/>
          </p:cNvSpPr>
          <p:nvPr>
            <p:ph type="title"/>
          </p:nvPr>
        </p:nvSpPr>
        <p:spPr/>
        <p:txBody>
          <a:bodyPr>
            <a:normAutofit/>
          </a:bodyPr>
          <a:lstStyle/>
          <a:p>
            <a:r>
              <a:rPr lang="fr-FR" dirty="0"/>
              <a:t>Définir le niveau d’importance des contenus en HTML</a:t>
            </a:r>
          </a:p>
        </p:txBody>
      </p:sp>
      <p:sp>
        <p:nvSpPr>
          <p:cNvPr id="3" name="Content Placeholder 2">
            <a:extLst>
              <a:ext uri="{FF2B5EF4-FFF2-40B4-BE49-F238E27FC236}">
                <a16:creationId xmlns:a16="http://schemas.microsoft.com/office/drawing/2014/main" id="{F1985497-B96B-0061-CB28-F0FEB1C71373}"/>
              </a:ext>
            </a:extLst>
          </p:cNvPr>
          <p:cNvSpPr>
            <a:spLocks noGrp="1"/>
          </p:cNvSpPr>
          <p:nvPr>
            <p:ph idx="1"/>
          </p:nvPr>
        </p:nvSpPr>
        <p:spPr>
          <a:xfrm>
            <a:off x="838200" y="1825625"/>
            <a:ext cx="10515600" cy="2502535"/>
          </a:xfrm>
        </p:spPr>
        <p:txBody>
          <a:bodyPr>
            <a:normAutofit fontScale="77500" lnSpcReduction="20000"/>
          </a:bodyPr>
          <a:lstStyle/>
          <a:p>
            <a:r>
              <a:rPr lang="fr-FR" dirty="0"/>
              <a:t>L’Objectif est d’indiquer aux navigateurs et aux moteurs de recherche quelles parties du texte sont plus importantes que les autres</a:t>
            </a:r>
          </a:p>
          <a:p>
            <a:r>
              <a:rPr lang="fr-FR" b="1" dirty="0"/>
              <a:t>Strong : </a:t>
            </a:r>
            <a:r>
              <a:rPr lang="fr-FR" dirty="0"/>
              <a:t>Permet de mettre un texte en gras. Il ne doit pas être utilisé pour la mise en forme, mais pour marquer un texte important dans la page</a:t>
            </a:r>
          </a:p>
          <a:p>
            <a:r>
              <a:rPr lang="fr-FR" b="1" dirty="0" err="1"/>
              <a:t>Em</a:t>
            </a:r>
            <a:r>
              <a:rPr lang="fr-FR" b="1" dirty="0"/>
              <a:t>: </a:t>
            </a:r>
            <a:r>
              <a:rPr lang="fr-FR" dirty="0"/>
              <a:t>Emphase sert à accentuer un texte par rapport au reste. Le moteur de recherche lui accorde moins d’importance que l’élément </a:t>
            </a:r>
            <a:r>
              <a:rPr lang="fr-FR" dirty="0" err="1"/>
              <a:t>strong</a:t>
            </a:r>
            <a:r>
              <a:rPr lang="fr-FR" dirty="0"/>
              <a:t>, mais plus d’importance que le texte normal</a:t>
            </a:r>
          </a:p>
          <a:p>
            <a:r>
              <a:rPr lang="fr-FR" b="1" dirty="0"/>
              <a:t>Mark: </a:t>
            </a:r>
            <a:r>
              <a:rPr lang="fr-FR" dirty="0"/>
              <a:t>Met en relief certains textes qui sont pertinents dans certains contextes</a:t>
            </a:r>
            <a:endParaRPr lang="fr-FR" b="1" dirty="0"/>
          </a:p>
          <a:p>
            <a:endParaRPr lang="fr-FR" dirty="0"/>
          </a:p>
          <a:p>
            <a:endParaRPr lang="fr-FR" dirty="0"/>
          </a:p>
        </p:txBody>
      </p:sp>
      <p:pic>
        <p:nvPicPr>
          <p:cNvPr id="11" name="Picture 10">
            <a:extLst>
              <a:ext uri="{FF2B5EF4-FFF2-40B4-BE49-F238E27FC236}">
                <a16:creationId xmlns:a16="http://schemas.microsoft.com/office/drawing/2014/main" id="{86F79F4F-C330-5BFC-75B0-A36C57B0049E}"/>
              </a:ext>
            </a:extLst>
          </p:cNvPr>
          <p:cNvPicPr>
            <a:picLocks noChangeAspect="1"/>
          </p:cNvPicPr>
          <p:nvPr/>
        </p:nvPicPr>
        <p:blipFill>
          <a:blip r:embed="rId2"/>
          <a:stretch>
            <a:fillRect/>
          </a:stretch>
        </p:blipFill>
        <p:spPr>
          <a:xfrm>
            <a:off x="838201" y="4328160"/>
            <a:ext cx="5979160" cy="1784442"/>
          </a:xfrm>
          <a:prstGeom prst="rect">
            <a:avLst/>
          </a:prstGeom>
        </p:spPr>
      </p:pic>
      <p:pic>
        <p:nvPicPr>
          <p:cNvPr id="13" name="Picture 12">
            <a:extLst>
              <a:ext uri="{FF2B5EF4-FFF2-40B4-BE49-F238E27FC236}">
                <a16:creationId xmlns:a16="http://schemas.microsoft.com/office/drawing/2014/main" id="{53F04BD8-58DE-DC99-082C-F84BEF066961}"/>
              </a:ext>
            </a:extLst>
          </p:cNvPr>
          <p:cNvPicPr>
            <a:picLocks noChangeAspect="1"/>
          </p:cNvPicPr>
          <p:nvPr/>
        </p:nvPicPr>
        <p:blipFill>
          <a:blip r:embed="rId3"/>
          <a:stretch>
            <a:fillRect/>
          </a:stretch>
        </p:blipFill>
        <p:spPr>
          <a:xfrm>
            <a:off x="7097947" y="4328160"/>
            <a:ext cx="4967929" cy="1325562"/>
          </a:xfrm>
          <a:prstGeom prst="rect">
            <a:avLst/>
          </a:prstGeom>
        </p:spPr>
      </p:pic>
    </p:spTree>
    <p:extLst>
      <p:ext uri="{BB962C8B-B14F-4D97-AF65-F5344CB8AC3E}">
        <p14:creationId xmlns:p14="http://schemas.microsoft.com/office/powerpoint/2010/main" val="1011125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F942-88FC-782D-62A7-40908201C97F}"/>
              </a:ext>
            </a:extLst>
          </p:cNvPr>
          <p:cNvSpPr>
            <a:spLocks noGrp="1"/>
          </p:cNvSpPr>
          <p:nvPr>
            <p:ph type="title"/>
          </p:nvPr>
        </p:nvSpPr>
        <p:spPr/>
        <p:txBody>
          <a:bodyPr>
            <a:normAutofit/>
          </a:bodyPr>
          <a:lstStyle/>
          <a:p>
            <a:r>
              <a:rPr lang="en-US" dirty="0"/>
              <a:t>Le trio HTML5/CSS3/JavaScript</a:t>
            </a:r>
            <a:endParaRPr lang="fr-FR" dirty="0"/>
          </a:p>
        </p:txBody>
      </p:sp>
      <p:graphicFrame>
        <p:nvGraphicFramePr>
          <p:cNvPr id="4" name="Table 4">
            <a:extLst>
              <a:ext uri="{FF2B5EF4-FFF2-40B4-BE49-F238E27FC236}">
                <a16:creationId xmlns:a16="http://schemas.microsoft.com/office/drawing/2014/main" id="{BD794EA1-11E7-BF5E-C1D4-9BD728B003D4}"/>
              </a:ext>
            </a:extLst>
          </p:cNvPr>
          <p:cNvGraphicFramePr>
            <a:graphicFrameLocks noGrp="1"/>
          </p:cNvGraphicFramePr>
          <p:nvPr>
            <p:extLst>
              <p:ext uri="{D42A27DB-BD31-4B8C-83A1-F6EECF244321}">
                <p14:modId xmlns:p14="http://schemas.microsoft.com/office/powerpoint/2010/main" val="1472321979"/>
              </p:ext>
            </p:extLst>
          </p:nvPr>
        </p:nvGraphicFramePr>
        <p:xfrm>
          <a:off x="731520" y="2375746"/>
          <a:ext cx="10439400" cy="3673325"/>
        </p:xfrm>
        <a:graphic>
          <a:graphicData uri="http://schemas.openxmlformats.org/drawingml/2006/table">
            <a:tbl>
              <a:tblPr firstRow="1" bandRow="1">
                <a:tableStyleId>{5C22544A-7EE6-4342-B048-85BDC9FD1C3A}</a:tableStyleId>
              </a:tblPr>
              <a:tblGrid>
                <a:gridCol w="2609850">
                  <a:extLst>
                    <a:ext uri="{9D8B030D-6E8A-4147-A177-3AD203B41FA5}">
                      <a16:colId xmlns:a16="http://schemas.microsoft.com/office/drawing/2014/main" val="3468973588"/>
                    </a:ext>
                  </a:extLst>
                </a:gridCol>
                <a:gridCol w="2609850">
                  <a:extLst>
                    <a:ext uri="{9D8B030D-6E8A-4147-A177-3AD203B41FA5}">
                      <a16:colId xmlns:a16="http://schemas.microsoft.com/office/drawing/2014/main" val="2489381318"/>
                    </a:ext>
                  </a:extLst>
                </a:gridCol>
                <a:gridCol w="2609850">
                  <a:extLst>
                    <a:ext uri="{9D8B030D-6E8A-4147-A177-3AD203B41FA5}">
                      <a16:colId xmlns:a16="http://schemas.microsoft.com/office/drawing/2014/main" val="1625133991"/>
                    </a:ext>
                  </a:extLst>
                </a:gridCol>
                <a:gridCol w="2609850">
                  <a:extLst>
                    <a:ext uri="{9D8B030D-6E8A-4147-A177-3AD203B41FA5}">
                      <a16:colId xmlns:a16="http://schemas.microsoft.com/office/drawing/2014/main" val="3198120249"/>
                    </a:ext>
                  </a:extLst>
                </a:gridCol>
              </a:tblGrid>
              <a:tr h="734665">
                <a:tc>
                  <a:txBody>
                    <a:bodyPr/>
                    <a:lstStyle/>
                    <a:p>
                      <a:pPr algn="ctr"/>
                      <a:r>
                        <a:rPr lang="fr-FR" b="1" u="none" noProof="0" dirty="0"/>
                        <a:t>Langage</a:t>
                      </a:r>
                    </a:p>
                  </a:txBody>
                  <a:tcPr anchor="ctr"/>
                </a:tc>
                <a:tc>
                  <a:txBody>
                    <a:bodyPr/>
                    <a:lstStyle/>
                    <a:p>
                      <a:pPr algn="ctr"/>
                      <a:r>
                        <a:rPr lang="fr-FR" sz="2400" b="1" u="none" dirty="0"/>
                        <a:t>HTML</a:t>
                      </a:r>
                    </a:p>
                  </a:txBody>
                  <a:tcPr anchor="ctr"/>
                </a:tc>
                <a:tc>
                  <a:txBody>
                    <a:bodyPr/>
                    <a:lstStyle/>
                    <a:p>
                      <a:pPr algn="ctr"/>
                      <a:r>
                        <a:rPr lang="fr-FR" sz="2400" b="1" u="none" dirty="0"/>
                        <a:t>CSS</a:t>
                      </a:r>
                    </a:p>
                  </a:txBody>
                  <a:tcPr anchor="ctr"/>
                </a:tc>
                <a:tc>
                  <a:txBody>
                    <a:bodyPr/>
                    <a:lstStyle/>
                    <a:p>
                      <a:pPr algn="ctr"/>
                      <a:r>
                        <a:rPr lang="fr-FR" sz="2400" b="1" u="none" dirty="0"/>
                        <a:t>JAVASCRIPT</a:t>
                      </a:r>
                    </a:p>
                  </a:txBody>
                  <a:tcPr anchor="ctr"/>
                </a:tc>
                <a:extLst>
                  <a:ext uri="{0D108BD9-81ED-4DB2-BD59-A6C34878D82A}">
                    <a16:rowId xmlns:a16="http://schemas.microsoft.com/office/drawing/2014/main" val="2816631758"/>
                  </a:ext>
                </a:extLst>
              </a:tr>
              <a:tr h="734665">
                <a:tc>
                  <a:txBody>
                    <a:bodyPr/>
                    <a:lstStyle/>
                    <a:p>
                      <a:pPr algn="ctr"/>
                      <a:r>
                        <a:rPr lang="fr-FR" b="1" u="none" noProof="0"/>
                        <a:t>Objectif</a:t>
                      </a:r>
                    </a:p>
                  </a:txBody>
                  <a:tcPr anchor="ctr"/>
                </a:tc>
                <a:tc>
                  <a:txBody>
                    <a:bodyPr/>
                    <a:lstStyle/>
                    <a:p>
                      <a:pPr algn="ctr"/>
                      <a:r>
                        <a:rPr lang="fr-FR" b="0" u="none" noProof="0" dirty="0"/>
                        <a:t>Structure, Objets</a:t>
                      </a:r>
                    </a:p>
                  </a:txBody>
                  <a:tcPr anchor="ctr"/>
                </a:tc>
                <a:tc>
                  <a:txBody>
                    <a:bodyPr/>
                    <a:lstStyle/>
                    <a:p>
                      <a:pPr algn="ctr"/>
                      <a:r>
                        <a:rPr lang="fr-FR" b="0" u="none" noProof="0" dirty="0"/>
                        <a:t>Apparence, Style</a:t>
                      </a:r>
                    </a:p>
                  </a:txBody>
                  <a:tcPr anchor="ctr"/>
                </a:tc>
                <a:tc>
                  <a:txBody>
                    <a:bodyPr/>
                    <a:lstStyle/>
                    <a:p>
                      <a:pPr algn="ctr"/>
                      <a:r>
                        <a:rPr lang="fr-FR" b="0" u="none" noProof="0" dirty="0"/>
                        <a:t>Actions</a:t>
                      </a:r>
                    </a:p>
                  </a:txBody>
                  <a:tcPr anchor="ctr"/>
                </a:tc>
                <a:extLst>
                  <a:ext uri="{0D108BD9-81ED-4DB2-BD59-A6C34878D82A}">
                    <a16:rowId xmlns:a16="http://schemas.microsoft.com/office/drawing/2014/main" val="3382400906"/>
                  </a:ext>
                </a:extLst>
              </a:tr>
              <a:tr h="734665">
                <a:tc>
                  <a:txBody>
                    <a:bodyPr/>
                    <a:lstStyle/>
                    <a:p>
                      <a:pPr algn="ctr"/>
                      <a:r>
                        <a:rPr lang="fr-FR" b="1" u="none" noProof="0"/>
                        <a:t>Syntaxe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0" u="none" noProof="0" dirty="0"/>
                        <a:t>&lt;p&gt;&lt;h1&gt;&lt;html&gt;</a:t>
                      </a:r>
                    </a:p>
                  </a:txBody>
                  <a:tcPr anchor="ctr"/>
                </a:tc>
                <a:tc>
                  <a:txBody>
                    <a:bodyPr/>
                    <a:lstStyle/>
                    <a:p>
                      <a:pPr algn="ctr"/>
                      <a:r>
                        <a:rPr lang="fr-FR" b="0" u="none" noProof="0" dirty="0"/>
                        <a:t>P {</a:t>
                      </a:r>
                      <a:r>
                        <a:rPr lang="fr-FR" b="0" u="none" noProof="0" dirty="0" err="1"/>
                        <a:t>color:red</a:t>
                      </a:r>
                      <a:r>
                        <a:rPr lang="fr-FR" b="0" u="none" noProof="0" dirty="0"/>
                        <a:t>}</a:t>
                      </a:r>
                    </a:p>
                  </a:txBody>
                  <a:tcPr anchor="ctr"/>
                </a:tc>
                <a:tc>
                  <a:txBody>
                    <a:bodyPr/>
                    <a:lstStyle/>
                    <a:p>
                      <a:pPr algn="ctr"/>
                      <a:r>
                        <a:rPr lang="fr-FR" b="0" u="none" noProof="0" dirty="0"/>
                        <a:t>Var x = 6</a:t>
                      </a:r>
                    </a:p>
                  </a:txBody>
                  <a:tcPr anchor="ctr"/>
                </a:tc>
                <a:extLst>
                  <a:ext uri="{0D108BD9-81ED-4DB2-BD59-A6C34878D82A}">
                    <a16:rowId xmlns:a16="http://schemas.microsoft.com/office/drawing/2014/main" val="265251108"/>
                  </a:ext>
                </a:extLst>
              </a:tr>
              <a:tr h="734665">
                <a:tc>
                  <a:txBody>
                    <a:bodyPr/>
                    <a:lstStyle/>
                    <a:p>
                      <a:pPr algn="ctr"/>
                      <a:r>
                        <a:rPr lang="fr-FR" b="1" u="none" noProof="0"/>
                        <a:t>Grammaire</a:t>
                      </a:r>
                    </a:p>
                  </a:txBody>
                  <a:tcPr anchor="ctr"/>
                </a:tc>
                <a:tc>
                  <a:txBody>
                    <a:bodyPr/>
                    <a:lstStyle/>
                    <a:p>
                      <a:pPr algn="ctr"/>
                      <a:r>
                        <a:rPr lang="fr-FR" b="0" u="none" noProof="0"/>
                        <a:t>Noms</a:t>
                      </a:r>
                    </a:p>
                  </a:txBody>
                  <a:tcPr anchor="ctr"/>
                </a:tc>
                <a:tc>
                  <a:txBody>
                    <a:bodyPr/>
                    <a:lstStyle/>
                    <a:p>
                      <a:pPr algn="ctr"/>
                      <a:r>
                        <a:rPr lang="fr-FR" b="0" u="none" noProof="0" dirty="0"/>
                        <a:t>adjectifs</a:t>
                      </a:r>
                    </a:p>
                  </a:txBody>
                  <a:tcPr anchor="ctr"/>
                </a:tc>
                <a:tc>
                  <a:txBody>
                    <a:bodyPr/>
                    <a:lstStyle/>
                    <a:p>
                      <a:pPr algn="ctr"/>
                      <a:r>
                        <a:rPr lang="fr-FR" b="0" u="none" noProof="0" dirty="0"/>
                        <a:t>verbes</a:t>
                      </a:r>
                    </a:p>
                  </a:txBody>
                  <a:tcPr anchor="ctr"/>
                </a:tc>
                <a:extLst>
                  <a:ext uri="{0D108BD9-81ED-4DB2-BD59-A6C34878D82A}">
                    <a16:rowId xmlns:a16="http://schemas.microsoft.com/office/drawing/2014/main" val="1836520893"/>
                  </a:ext>
                </a:extLst>
              </a:tr>
              <a:tr h="734665">
                <a:tc>
                  <a:txBody>
                    <a:bodyPr/>
                    <a:lstStyle/>
                    <a:p>
                      <a:pPr algn="ctr"/>
                      <a:r>
                        <a:rPr lang="fr-FR" b="1" u="none" noProof="0" dirty="0"/>
                        <a:t>Bâtiment</a:t>
                      </a:r>
                    </a:p>
                  </a:txBody>
                  <a:tcPr anchor="ctr"/>
                </a:tc>
                <a:tc>
                  <a:txBody>
                    <a:bodyPr/>
                    <a:lstStyle/>
                    <a:p>
                      <a:pPr algn="ctr"/>
                      <a:r>
                        <a:rPr lang="fr-FR" b="0" u="none" noProof="0"/>
                        <a:t>Murs, structures</a:t>
                      </a:r>
                    </a:p>
                  </a:txBody>
                  <a:tcPr anchor="ctr"/>
                </a:tc>
                <a:tc>
                  <a:txBody>
                    <a:bodyPr/>
                    <a:lstStyle/>
                    <a:p>
                      <a:pPr algn="ctr"/>
                      <a:r>
                        <a:rPr lang="fr-FR" b="0" u="none" noProof="0"/>
                        <a:t>Peinture, rideaux</a:t>
                      </a:r>
                    </a:p>
                  </a:txBody>
                  <a:tcPr anchor="ctr"/>
                </a:tc>
                <a:tc>
                  <a:txBody>
                    <a:bodyPr/>
                    <a:lstStyle/>
                    <a:p>
                      <a:pPr algn="ctr"/>
                      <a:r>
                        <a:rPr lang="fr-FR" b="0" u="none" noProof="0" dirty="0"/>
                        <a:t>Circuits </a:t>
                      </a:r>
                      <a:r>
                        <a:rPr lang="fr-FR" b="0" u="none" noProof="0" dirty="0" err="1"/>
                        <a:t>electriques</a:t>
                      </a:r>
                      <a:r>
                        <a:rPr lang="fr-FR" b="0" u="none" noProof="0" dirty="0"/>
                        <a:t>, tuyauterie</a:t>
                      </a:r>
                    </a:p>
                  </a:txBody>
                  <a:tcPr anchor="ctr"/>
                </a:tc>
                <a:extLst>
                  <a:ext uri="{0D108BD9-81ED-4DB2-BD59-A6C34878D82A}">
                    <a16:rowId xmlns:a16="http://schemas.microsoft.com/office/drawing/2014/main" val="2006699064"/>
                  </a:ext>
                </a:extLst>
              </a:tr>
            </a:tbl>
          </a:graphicData>
        </a:graphic>
      </p:graphicFrame>
    </p:spTree>
    <p:extLst>
      <p:ext uri="{BB962C8B-B14F-4D97-AF65-F5344CB8AC3E}">
        <p14:creationId xmlns:p14="http://schemas.microsoft.com/office/powerpoint/2010/main" val="3499421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63FF8-6B3B-5597-EAC8-683FF45C072F}"/>
              </a:ext>
            </a:extLst>
          </p:cNvPr>
          <p:cNvSpPr>
            <a:spLocks noGrp="1"/>
          </p:cNvSpPr>
          <p:nvPr>
            <p:ph type="title"/>
          </p:nvPr>
        </p:nvSpPr>
        <p:spPr/>
        <p:txBody>
          <a:bodyPr/>
          <a:lstStyle/>
          <a:p>
            <a:r>
              <a:rPr lang="fr-FR"/>
              <a:t>Les balises multimedias</a:t>
            </a:r>
          </a:p>
        </p:txBody>
      </p:sp>
      <p:sp>
        <p:nvSpPr>
          <p:cNvPr id="3" name="Content Placeholder 2">
            <a:extLst>
              <a:ext uri="{FF2B5EF4-FFF2-40B4-BE49-F238E27FC236}">
                <a16:creationId xmlns:a16="http://schemas.microsoft.com/office/drawing/2014/main" id="{9DF3E169-C4B4-9B39-7217-EE35B429E101}"/>
              </a:ext>
            </a:extLst>
          </p:cNvPr>
          <p:cNvSpPr>
            <a:spLocks noGrp="1"/>
          </p:cNvSpPr>
          <p:nvPr>
            <p:ph idx="1"/>
          </p:nvPr>
        </p:nvSpPr>
        <p:spPr/>
        <p:txBody>
          <a:bodyPr>
            <a:normAutofit fontScale="92500"/>
          </a:bodyPr>
          <a:lstStyle/>
          <a:p>
            <a:pPr marL="0" indent="0">
              <a:buNone/>
            </a:pPr>
            <a:r>
              <a:rPr lang="fr-FR" b="1" dirty="0">
                <a:solidFill>
                  <a:schemeClr val="accent1">
                    <a:lumMod val="75000"/>
                  </a:schemeClr>
                </a:solidFill>
              </a:rPr>
              <a:t>Les images</a:t>
            </a:r>
          </a:p>
          <a:p>
            <a:r>
              <a:rPr lang="fr-FR" dirty="0"/>
              <a:t>Une page html peut contenir des éléments multimédias comme les images</a:t>
            </a:r>
          </a:p>
          <a:p>
            <a:r>
              <a:rPr lang="fr-FR" dirty="0"/>
              <a:t>La balise &lt;</a:t>
            </a:r>
            <a:r>
              <a:rPr lang="fr-FR" dirty="0" err="1"/>
              <a:t>img</a:t>
            </a:r>
            <a:r>
              <a:rPr lang="fr-FR" dirty="0"/>
              <a:t>&gt; est orpheline, elle n’a pas de balise fermante.</a:t>
            </a:r>
          </a:p>
          <a:p>
            <a:r>
              <a:rPr lang="fr-FR" dirty="0"/>
              <a:t>Syntaxe: </a:t>
            </a:r>
            <a:r>
              <a:rPr lang="fr-FR" sz="1900" b="0" i="0" dirty="0">
                <a:solidFill>
                  <a:srgbClr val="0000CD"/>
                </a:solidFill>
                <a:effectLst/>
              </a:rPr>
              <a:t>&lt;</a:t>
            </a:r>
            <a:r>
              <a:rPr lang="fr-FR" sz="1900" b="0" i="0" dirty="0" err="1">
                <a:solidFill>
                  <a:srgbClr val="A52A2A"/>
                </a:solidFill>
                <a:effectLst/>
              </a:rPr>
              <a:t>img</a:t>
            </a:r>
            <a:r>
              <a:rPr lang="fr-FR" sz="1900" b="0" i="0" dirty="0">
                <a:solidFill>
                  <a:srgbClr val="FF0000"/>
                </a:solidFill>
                <a:effectLst/>
              </a:rPr>
              <a:t> src</a:t>
            </a:r>
            <a:r>
              <a:rPr lang="fr-FR" sz="1900" b="0" i="0" dirty="0">
                <a:solidFill>
                  <a:srgbClr val="0000CD"/>
                </a:solidFill>
                <a:effectLst/>
              </a:rPr>
              <a:t>=“https://www.monsite.com/campus.jpg“ </a:t>
            </a:r>
            <a:r>
              <a:rPr lang="fr-FR" sz="1900" b="0" i="0" dirty="0">
                <a:solidFill>
                  <a:srgbClr val="FF0000"/>
                </a:solidFill>
                <a:effectLst/>
              </a:rPr>
              <a:t>alt</a:t>
            </a:r>
            <a:r>
              <a:rPr lang="fr-FR" sz="1900" b="0" i="0" dirty="0">
                <a:solidFill>
                  <a:srgbClr val="0000CD"/>
                </a:solidFill>
                <a:effectLst/>
              </a:rPr>
              <a:t>=“Ceci est une image du campus“&gt;</a:t>
            </a:r>
          </a:p>
          <a:p>
            <a:r>
              <a:rPr lang="fr-FR" dirty="0"/>
              <a:t>La balise &lt;</a:t>
            </a:r>
            <a:r>
              <a:rPr lang="fr-FR" dirty="0" err="1"/>
              <a:t>img</a:t>
            </a:r>
            <a:r>
              <a:rPr lang="fr-FR" dirty="0"/>
              <a:t>&gt; a deux attributs obligatoires:</a:t>
            </a:r>
          </a:p>
          <a:p>
            <a:pPr lvl="1"/>
            <a:r>
              <a:rPr lang="fr-FR" dirty="0"/>
              <a:t>Src: Indique le chemin d’ou le navigateur doit chercher l’image</a:t>
            </a:r>
          </a:p>
          <a:p>
            <a:pPr lvl="1"/>
            <a:r>
              <a:rPr lang="fr-FR" dirty="0"/>
              <a:t>Alt: Indique le texte à afficher lorsque l’image n’est pas disponible. Utilisé souvent pour des raisons d’accessibilité</a:t>
            </a:r>
          </a:p>
          <a:p>
            <a:r>
              <a:rPr lang="fr-FR" dirty="0"/>
              <a:t>HTML5 ne supporte pas tous les types d’image. Les principaux types  supportés sont : jpeg, png, gif.</a:t>
            </a:r>
          </a:p>
          <a:p>
            <a:pPr lvl="1"/>
            <a:endParaRPr lang="fr-FR" dirty="0"/>
          </a:p>
          <a:p>
            <a:endParaRPr lang="fr-FR" dirty="0"/>
          </a:p>
        </p:txBody>
      </p:sp>
    </p:spTree>
    <p:extLst>
      <p:ext uri="{BB962C8B-B14F-4D97-AF65-F5344CB8AC3E}">
        <p14:creationId xmlns:p14="http://schemas.microsoft.com/office/powerpoint/2010/main" val="3282827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63FF8-6B3B-5597-EAC8-683FF45C072F}"/>
              </a:ext>
            </a:extLst>
          </p:cNvPr>
          <p:cNvSpPr>
            <a:spLocks noGrp="1"/>
          </p:cNvSpPr>
          <p:nvPr>
            <p:ph type="title"/>
          </p:nvPr>
        </p:nvSpPr>
        <p:spPr/>
        <p:txBody>
          <a:bodyPr/>
          <a:lstStyle/>
          <a:p>
            <a:r>
              <a:rPr lang="fr-FR" dirty="0"/>
              <a:t>Les balises </a:t>
            </a:r>
            <a:r>
              <a:rPr lang="fr-FR" dirty="0" err="1"/>
              <a:t>multimedias</a:t>
            </a:r>
            <a:endParaRPr lang="fr-FR" dirty="0"/>
          </a:p>
        </p:txBody>
      </p:sp>
      <p:sp>
        <p:nvSpPr>
          <p:cNvPr id="3" name="Content Placeholder 2">
            <a:extLst>
              <a:ext uri="{FF2B5EF4-FFF2-40B4-BE49-F238E27FC236}">
                <a16:creationId xmlns:a16="http://schemas.microsoft.com/office/drawing/2014/main" id="{9DF3E169-C4B4-9B39-7217-EE35B429E101}"/>
              </a:ext>
            </a:extLst>
          </p:cNvPr>
          <p:cNvSpPr>
            <a:spLocks noGrp="1"/>
          </p:cNvSpPr>
          <p:nvPr>
            <p:ph idx="1"/>
          </p:nvPr>
        </p:nvSpPr>
        <p:spPr/>
        <p:txBody>
          <a:bodyPr>
            <a:normAutofit/>
          </a:bodyPr>
          <a:lstStyle/>
          <a:p>
            <a:pPr marL="0" indent="0">
              <a:buNone/>
            </a:pPr>
            <a:r>
              <a:rPr lang="fr-FR" b="1" dirty="0">
                <a:solidFill>
                  <a:schemeClr val="accent1">
                    <a:lumMod val="75000"/>
                  </a:schemeClr>
                </a:solidFill>
              </a:rPr>
              <a:t>Les images</a:t>
            </a:r>
          </a:p>
          <a:p>
            <a:r>
              <a:rPr lang="fr-FR" dirty="0"/>
              <a:t>Deux autres attributs souvent utilisés dans l’élément </a:t>
            </a:r>
            <a:r>
              <a:rPr lang="fr-FR" dirty="0" err="1"/>
              <a:t>img</a:t>
            </a:r>
            <a:r>
              <a:rPr lang="fr-FR" dirty="0"/>
              <a:t>:</a:t>
            </a:r>
          </a:p>
          <a:p>
            <a:pPr lvl="1"/>
            <a:r>
              <a:rPr lang="fr-FR" dirty="0" err="1"/>
              <a:t>Height</a:t>
            </a:r>
            <a:r>
              <a:rPr lang="fr-FR" dirty="0"/>
              <a:t>: hauteur de l’image fournie en pixel</a:t>
            </a:r>
          </a:p>
          <a:p>
            <a:pPr lvl="1"/>
            <a:r>
              <a:rPr lang="fr-FR" dirty="0" err="1"/>
              <a:t>Width</a:t>
            </a:r>
            <a:r>
              <a:rPr lang="fr-FR" dirty="0"/>
              <a:t>: Largeur de l’image fournie en pixel</a:t>
            </a:r>
          </a:p>
          <a:p>
            <a:r>
              <a:rPr lang="fr-FR" sz="2800" b="0" i="0" dirty="0">
                <a:solidFill>
                  <a:srgbClr val="0000CD"/>
                </a:solidFill>
                <a:effectLst/>
              </a:rPr>
              <a:t>&lt;</a:t>
            </a:r>
            <a:r>
              <a:rPr lang="fr-FR" sz="2800" b="0" i="0" dirty="0" err="1">
                <a:solidFill>
                  <a:srgbClr val="A52A2A"/>
                </a:solidFill>
                <a:effectLst/>
              </a:rPr>
              <a:t>img</a:t>
            </a:r>
            <a:r>
              <a:rPr lang="fr-FR" sz="2800" b="0" i="0" dirty="0">
                <a:solidFill>
                  <a:srgbClr val="FF0000"/>
                </a:solidFill>
                <a:effectLst/>
              </a:rPr>
              <a:t> src</a:t>
            </a:r>
            <a:r>
              <a:rPr lang="fr-FR" sz="2800" b="0" i="0" dirty="0">
                <a:solidFill>
                  <a:srgbClr val="0000CD"/>
                </a:solidFill>
                <a:effectLst/>
              </a:rPr>
              <a:t>=“https://www.monsite.com/campus.jpg“ </a:t>
            </a:r>
            <a:r>
              <a:rPr lang="fr-FR" sz="2800" b="0" i="0" dirty="0">
                <a:solidFill>
                  <a:srgbClr val="FF0000"/>
                </a:solidFill>
                <a:effectLst/>
              </a:rPr>
              <a:t>alt</a:t>
            </a:r>
            <a:r>
              <a:rPr lang="fr-FR" sz="2800" b="0" i="0" dirty="0">
                <a:solidFill>
                  <a:srgbClr val="0000CD"/>
                </a:solidFill>
                <a:effectLst/>
              </a:rPr>
              <a:t>=“Ceci est une image du campus“ </a:t>
            </a:r>
            <a:r>
              <a:rPr lang="fr-FR" sz="2800" b="0" i="0" dirty="0" err="1">
                <a:solidFill>
                  <a:srgbClr val="FF0000"/>
                </a:solidFill>
                <a:effectLst/>
              </a:rPr>
              <a:t>width</a:t>
            </a:r>
            <a:r>
              <a:rPr lang="fr-FR" sz="2800" b="0" i="0" dirty="0">
                <a:solidFill>
                  <a:srgbClr val="0000CD"/>
                </a:solidFill>
                <a:effectLst/>
              </a:rPr>
              <a:t>=“150“ </a:t>
            </a:r>
            <a:r>
              <a:rPr lang="fr-FR" dirty="0" err="1">
                <a:solidFill>
                  <a:srgbClr val="FF0000"/>
                </a:solidFill>
              </a:rPr>
              <a:t>height</a:t>
            </a:r>
            <a:r>
              <a:rPr lang="fr-FR" sz="2800" b="0" i="0" dirty="0">
                <a:solidFill>
                  <a:srgbClr val="0000CD"/>
                </a:solidFill>
                <a:effectLst/>
              </a:rPr>
              <a:t>=“200“ &gt;</a:t>
            </a:r>
            <a:endParaRPr lang="fr-FR" dirty="0"/>
          </a:p>
          <a:p>
            <a:endParaRPr lang="fr-FR" dirty="0"/>
          </a:p>
        </p:txBody>
      </p:sp>
    </p:spTree>
    <p:extLst>
      <p:ext uri="{BB962C8B-B14F-4D97-AF65-F5344CB8AC3E}">
        <p14:creationId xmlns:p14="http://schemas.microsoft.com/office/powerpoint/2010/main" val="3409113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3E53-C0F4-9156-BDBB-E8724CB99DFB}"/>
              </a:ext>
            </a:extLst>
          </p:cNvPr>
          <p:cNvSpPr>
            <a:spLocks noGrp="1"/>
          </p:cNvSpPr>
          <p:nvPr>
            <p:ph type="title"/>
          </p:nvPr>
        </p:nvSpPr>
        <p:spPr/>
        <p:txBody>
          <a:bodyPr/>
          <a:lstStyle/>
          <a:p>
            <a:r>
              <a:rPr lang="fr-FR" dirty="0"/>
              <a:t>Les balises </a:t>
            </a:r>
            <a:r>
              <a:rPr lang="fr-FR" dirty="0" err="1"/>
              <a:t>multimedias</a:t>
            </a:r>
            <a:endParaRPr lang="fr-FR" dirty="0"/>
          </a:p>
        </p:txBody>
      </p:sp>
      <p:sp>
        <p:nvSpPr>
          <p:cNvPr id="4" name="Content Placeholder 3">
            <a:extLst>
              <a:ext uri="{FF2B5EF4-FFF2-40B4-BE49-F238E27FC236}">
                <a16:creationId xmlns:a16="http://schemas.microsoft.com/office/drawing/2014/main" id="{0B16264E-489F-E589-246C-5A9CC0D5FE1E}"/>
              </a:ext>
            </a:extLst>
          </p:cNvPr>
          <p:cNvSpPr>
            <a:spLocks noGrp="1"/>
          </p:cNvSpPr>
          <p:nvPr>
            <p:ph idx="1"/>
          </p:nvPr>
        </p:nvSpPr>
        <p:spPr/>
        <p:txBody>
          <a:bodyPr>
            <a:normAutofit/>
          </a:bodyPr>
          <a:lstStyle/>
          <a:p>
            <a:pPr marL="0" indent="0">
              <a:buNone/>
            </a:pPr>
            <a:r>
              <a:rPr lang="fr-FR" b="1" dirty="0">
                <a:solidFill>
                  <a:schemeClr val="accent5">
                    <a:lumMod val="75000"/>
                  </a:schemeClr>
                </a:solidFill>
              </a:rPr>
              <a:t>Exercice</a:t>
            </a:r>
          </a:p>
          <a:p>
            <a:pPr marL="514350" indent="-514350">
              <a:buFont typeface="+mj-lt"/>
              <a:buAutoNum type="arabicPeriod"/>
            </a:pPr>
            <a:r>
              <a:rPr lang="fr-FR" dirty="0"/>
              <a:t>Aller sur google et télécharger une image (jpeg, png, </a:t>
            </a:r>
            <a:r>
              <a:rPr lang="fr-FR" dirty="0" err="1"/>
              <a:t>bmp</a:t>
            </a:r>
            <a:r>
              <a:rPr lang="fr-FR" dirty="0"/>
              <a:t>)</a:t>
            </a:r>
          </a:p>
          <a:p>
            <a:pPr marL="514350" indent="-514350">
              <a:buFont typeface="+mj-lt"/>
              <a:buAutoNum type="arabicPeriod"/>
            </a:pPr>
            <a:r>
              <a:rPr lang="fr-FR" dirty="0"/>
              <a:t>Copier l’image et la mettre dans le dossier de travail</a:t>
            </a:r>
          </a:p>
          <a:p>
            <a:pPr marL="514350" indent="-514350">
              <a:buFont typeface="+mj-lt"/>
              <a:buAutoNum type="arabicPeriod"/>
            </a:pPr>
            <a:r>
              <a:rPr lang="fr-FR" dirty="0"/>
              <a:t>Ouvrir un nouveau fichier dans l’éditeur de texte et le nommer multimedia.html</a:t>
            </a:r>
          </a:p>
          <a:p>
            <a:pPr marL="514350" indent="-514350">
              <a:buFont typeface="+mj-lt"/>
              <a:buAutoNum type="arabicPeriod"/>
            </a:pPr>
            <a:r>
              <a:rPr lang="fr-FR" dirty="0"/>
              <a:t>Ecrire le code minimal d’une page</a:t>
            </a:r>
          </a:p>
          <a:p>
            <a:pPr marL="514350" indent="-514350">
              <a:buFont typeface="+mj-lt"/>
              <a:buAutoNum type="arabicPeriod"/>
            </a:pPr>
            <a:r>
              <a:rPr lang="fr-FR" dirty="0"/>
              <a:t>Ajouter un élément &lt;</a:t>
            </a:r>
            <a:r>
              <a:rPr lang="fr-FR" dirty="0" err="1"/>
              <a:t>img</a:t>
            </a:r>
            <a:r>
              <a:rPr lang="fr-FR" dirty="0"/>
              <a:t>&gt; dans le &lt;body&gt; de la page. Uniquement les attributs src et alt. </a:t>
            </a:r>
          </a:p>
          <a:p>
            <a:pPr marL="514350" indent="-514350">
              <a:buFont typeface="+mj-lt"/>
              <a:buAutoNum type="arabicPeriod"/>
            </a:pPr>
            <a:r>
              <a:rPr lang="fr-FR" dirty="0"/>
              <a:t>Ajouter les attributs </a:t>
            </a:r>
            <a:r>
              <a:rPr lang="fr-FR" dirty="0" err="1"/>
              <a:t>Width</a:t>
            </a:r>
            <a:r>
              <a:rPr lang="fr-FR" dirty="0"/>
              <a:t> and </a:t>
            </a:r>
            <a:r>
              <a:rPr lang="fr-FR" dirty="0" err="1"/>
              <a:t>height</a:t>
            </a:r>
            <a:r>
              <a:rPr lang="fr-FR" dirty="0"/>
              <a:t> : </a:t>
            </a:r>
            <a:r>
              <a:rPr lang="fr-FR" sz="2800" b="0" i="0" dirty="0" err="1">
                <a:solidFill>
                  <a:srgbClr val="FF0000"/>
                </a:solidFill>
                <a:effectLst/>
              </a:rPr>
              <a:t>width</a:t>
            </a:r>
            <a:r>
              <a:rPr lang="fr-FR" sz="2800" b="0" i="0" dirty="0">
                <a:solidFill>
                  <a:srgbClr val="0000CD"/>
                </a:solidFill>
                <a:effectLst/>
              </a:rPr>
              <a:t>=“150“ </a:t>
            </a:r>
            <a:r>
              <a:rPr lang="fr-FR" dirty="0" err="1">
                <a:solidFill>
                  <a:srgbClr val="FF0000"/>
                </a:solidFill>
              </a:rPr>
              <a:t>height</a:t>
            </a:r>
            <a:r>
              <a:rPr lang="fr-FR" sz="2800" b="0" i="0" dirty="0">
                <a:solidFill>
                  <a:srgbClr val="0000CD"/>
                </a:solidFill>
                <a:effectLst/>
              </a:rPr>
              <a:t>=“200“</a:t>
            </a:r>
          </a:p>
        </p:txBody>
      </p:sp>
    </p:spTree>
    <p:extLst>
      <p:ext uri="{BB962C8B-B14F-4D97-AF65-F5344CB8AC3E}">
        <p14:creationId xmlns:p14="http://schemas.microsoft.com/office/powerpoint/2010/main" val="3154413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A913-C3C0-1912-D162-A4186A233CF4}"/>
              </a:ext>
            </a:extLst>
          </p:cNvPr>
          <p:cNvSpPr>
            <a:spLocks noGrp="1"/>
          </p:cNvSpPr>
          <p:nvPr>
            <p:ph type="title"/>
          </p:nvPr>
        </p:nvSpPr>
        <p:spPr/>
        <p:txBody>
          <a:bodyPr/>
          <a:lstStyle/>
          <a:p>
            <a:r>
              <a:rPr lang="en-US" dirty="0"/>
              <a:t>Installation des extensions</a:t>
            </a:r>
            <a:endParaRPr lang="fr-FR" dirty="0"/>
          </a:p>
        </p:txBody>
      </p:sp>
      <p:sp>
        <p:nvSpPr>
          <p:cNvPr id="3" name="Content Placeholder 2">
            <a:extLst>
              <a:ext uri="{FF2B5EF4-FFF2-40B4-BE49-F238E27FC236}">
                <a16:creationId xmlns:a16="http://schemas.microsoft.com/office/drawing/2014/main" id="{40233A44-93FB-F871-DCB6-F0237CCA2A4D}"/>
              </a:ext>
            </a:extLst>
          </p:cNvPr>
          <p:cNvSpPr>
            <a:spLocks noGrp="1"/>
          </p:cNvSpPr>
          <p:nvPr>
            <p:ph idx="1"/>
          </p:nvPr>
        </p:nvSpPr>
        <p:spPr/>
        <p:txBody>
          <a:bodyPr/>
          <a:lstStyle/>
          <a:p>
            <a:r>
              <a:rPr lang="en-US" dirty="0"/>
              <a:t>Open in browser</a:t>
            </a:r>
          </a:p>
          <a:p>
            <a:endParaRPr lang="en-US" dirty="0"/>
          </a:p>
          <a:p>
            <a:pPr lvl="1"/>
            <a:endParaRPr lang="en-US" dirty="0"/>
          </a:p>
          <a:p>
            <a:endParaRPr lang="en-US" dirty="0"/>
          </a:p>
          <a:p>
            <a:endParaRPr lang="en-US" dirty="0"/>
          </a:p>
          <a:p>
            <a:r>
              <a:rPr lang="en-US" dirty="0"/>
              <a:t>Live preview</a:t>
            </a:r>
            <a:endParaRPr lang="fr-FR" dirty="0"/>
          </a:p>
        </p:txBody>
      </p:sp>
      <p:pic>
        <p:nvPicPr>
          <p:cNvPr id="7" name="Picture 6">
            <a:extLst>
              <a:ext uri="{FF2B5EF4-FFF2-40B4-BE49-F238E27FC236}">
                <a16:creationId xmlns:a16="http://schemas.microsoft.com/office/drawing/2014/main" id="{C039E309-7DC8-FFF6-7655-C4212A577B29}"/>
              </a:ext>
            </a:extLst>
          </p:cNvPr>
          <p:cNvPicPr>
            <a:picLocks noChangeAspect="1"/>
          </p:cNvPicPr>
          <p:nvPr/>
        </p:nvPicPr>
        <p:blipFill rotWithShape="1">
          <a:blip r:embed="rId2"/>
          <a:srcRect r="15014"/>
          <a:stretch/>
        </p:blipFill>
        <p:spPr>
          <a:xfrm>
            <a:off x="3652843" y="1502362"/>
            <a:ext cx="6949440" cy="2510838"/>
          </a:xfrm>
          <a:prstGeom prst="rect">
            <a:avLst/>
          </a:prstGeom>
        </p:spPr>
      </p:pic>
      <p:pic>
        <p:nvPicPr>
          <p:cNvPr id="9" name="Picture 8">
            <a:extLst>
              <a:ext uri="{FF2B5EF4-FFF2-40B4-BE49-F238E27FC236}">
                <a16:creationId xmlns:a16="http://schemas.microsoft.com/office/drawing/2014/main" id="{C4DF172B-1F06-C136-A43A-8F778AD7BA16}"/>
              </a:ext>
            </a:extLst>
          </p:cNvPr>
          <p:cNvPicPr>
            <a:picLocks noChangeAspect="1"/>
          </p:cNvPicPr>
          <p:nvPr/>
        </p:nvPicPr>
        <p:blipFill>
          <a:blip r:embed="rId3"/>
          <a:stretch>
            <a:fillRect/>
          </a:stretch>
        </p:blipFill>
        <p:spPr>
          <a:xfrm>
            <a:off x="3652843" y="4261396"/>
            <a:ext cx="6952095" cy="2541273"/>
          </a:xfrm>
          <a:prstGeom prst="rect">
            <a:avLst/>
          </a:prstGeom>
        </p:spPr>
      </p:pic>
    </p:spTree>
    <p:extLst>
      <p:ext uri="{BB962C8B-B14F-4D97-AF65-F5344CB8AC3E}">
        <p14:creationId xmlns:p14="http://schemas.microsoft.com/office/powerpoint/2010/main" val="154244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63FF8-6B3B-5597-EAC8-683FF45C072F}"/>
              </a:ext>
            </a:extLst>
          </p:cNvPr>
          <p:cNvSpPr>
            <a:spLocks noGrp="1"/>
          </p:cNvSpPr>
          <p:nvPr>
            <p:ph type="title"/>
          </p:nvPr>
        </p:nvSpPr>
        <p:spPr/>
        <p:txBody>
          <a:bodyPr/>
          <a:lstStyle/>
          <a:p>
            <a:r>
              <a:rPr lang="fr-FR"/>
              <a:t>Les balises multimedias</a:t>
            </a:r>
          </a:p>
        </p:txBody>
      </p:sp>
      <p:sp>
        <p:nvSpPr>
          <p:cNvPr id="3" name="Content Placeholder 2">
            <a:extLst>
              <a:ext uri="{FF2B5EF4-FFF2-40B4-BE49-F238E27FC236}">
                <a16:creationId xmlns:a16="http://schemas.microsoft.com/office/drawing/2014/main" id="{9DF3E169-C4B4-9B39-7217-EE35B429E101}"/>
              </a:ext>
            </a:extLst>
          </p:cNvPr>
          <p:cNvSpPr>
            <a:spLocks noGrp="1"/>
          </p:cNvSpPr>
          <p:nvPr>
            <p:ph idx="1"/>
          </p:nvPr>
        </p:nvSpPr>
        <p:spPr>
          <a:xfrm>
            <a:off x="838200" y="1825625"/>
            <a:ext cx="11191240" cy="4351338"/>
          </a:xfrm>
        </p:spPr>
        <p:txBody>
          <a:bodyPr>
            <a:normAutofit fontScale="92500" lnSpcReduction="10000"/>
          </a:bodyPr>
          <a:lstStyle/>
          <a:p>
            <a:pPr marL="0" indent="0">
              <a:buNone/>
            </a:pPr>
            <a:r>
              <a:rPr lang="fr-FR" b="1" dirty="0">
                <a:solidFill>
                  <a:schemeClr val="accent1">
                    <a:lumMod val="75000"/>
                  </a:schemeClr>
                </a:solidFill>
              </a:rPr>
              <a:t>Les vidéos</a:t>
            </a:r>
          </a:p>
          <a:p>
            <a:r>
              <a:rPr lang="fr-FR" dirty="0"/>
              <a:t>Une page html peut aussi contenir des vidéos</a:t>
            </a:r>
          </a:p>
          <a:p>
            <a:r>
              <a:rPr lang="fr-FR" dirty="0"/>
              <a:t>La balise &lt;</a:t>
            </a:r>
            <a:r>
              <a:rPr lang="fr-FR" dirty="0" err="1"/>
              <a:t>video</a:t>
            </a:r>
            <a:r>
              <a:rPr lang="fr-FR" dirty="0"/>
              <a:t>&gt; n’est pas </a:t>
            </a:r>
            <a:r>
              <a:rPr lang="fr-FR" b="1" dirty="0">
                <a:solidFill>
                  <a:srgbClr val="FF0000"/>
                </a:solidFill>
              </a:rPr>
              <a:t>orpheline</a:t>
            </a:r>
            <a:r>
              <a:rPr lang="fr-FR" dirty="0"/>
              <a:t>.</a:t>
            </a:r>
          </a:p>
          <a:p>
            <a:r>
              <a:rPr lang="fr-FR" dirty="0"/>
              <a:t>Les attributs </a:t>
            </a:r>
            <a:r>
              <a:rPr lang="fr-FR" b="1" dirty="0">
                <a:solidFill>
                  <a:srgbClr val="FF0000"/>
                </a:solidFill>
              </a:rPr>
              <a:t>«</a:t>
            </a:r>
            <a:r>
              <a:rPr lang="fr-FR" b="1" dirty="0" err="1">
                <a:solidFill>
                  <a:srgbClr val="FF0000"/>
                </a:solidFill>
              </a:rPr>
              <a:t>height</a:t>
            </a:r>
            <a:r>
              <a:rPr lang="fr-FR" b="1" dirty="0">
                <a:solidFill>
                  <a:srgbClr val="FF0000"/>
                </a:solidFill>
              </a:rPr>
              <a:t>» </a:t>
            </a:r>
            <a:r>
              <a:rPr lang="fr-FR" dirty="0"/>
              <a:t>et </a:t>
            </a:r>
            <a:r>
              <a:rPr lang="fr-FR" b="1" dirty="0">
                <a:solidFill>
                  <a:srgbClr val="FF0000"/>
                </a:solidFill>
              </a:rPr>
              <a:t>«</a:t>
            </a:r>
            <a:r>
              <a:rPr lang="fr-FR" b="1" dirty="0" err="1">
                <a:solidFill>
                  <a:srgbClr val="FF0000"/>
                </a:solidFill>
              </a:rPr>
              <a:t>width</a:t>
            </a:r>
            <a:r>
              <a:rPr lang="fr-FR" b="1" dirty="0">
                <a:solidFill>
                  <a:srgbClr val="FF0000"/>
                </a:solidFill>
              </a:rPr>
              <a:t>» </a:t>
            </a:r>
            <a:r>
              <a:rPr lang="fr-FR" dirty="0"/>
              <a:t>sont utilisés pour définir la taille de la </a:t>
            </a:r>
            <a:r>
              <a:rPr lang="fr-FR" dirty="0" err="1"/>
              <a:t>video</a:t>
            </a:r>
            <a:r>
              <a:rPr lang="fr-FR" dirty="0"/>
              <a:t>.</a:t>
            </a:r>
          </a:p>
          <a:p>
            <a:r>
              <a:rPr lang="fr-FR" dirty="0"/>
              <a:t>Pas toutes les extensions des vidéos sont supportées par tous les navigateurs. Il est possible donc de fournir plusieurs sources de la même vidéo au navigateur à travers l’élément </a:t>
            </a:r>
            <a:r>
              <a:rPr lang="fr-FR" b="1" dirty="0">
                <a:solidFill>
                  <a:srgbClr val="FF0000"/>
                </a:solidFill>
              </a:rPr>
              <a:t>&lt;source&gt;</a:t>
            </a:r>
            <a:endParaRPr lang="fr-FR" dirty="0"/>
          </a:p>
          <a:p>
            <a:r>
              <a:rPr lang="fr-FR" dirty="0"/>
              <a:t>L’élément </a:t>
            </a:r>
            <a:r>
              <a:rPr lang="fr-FR" b="1" dirty="0">
                <a:solidFill>
                  <a:srgbClr val="FF0000"/>
                </a:solidFill>
              </a:rPr>
              <a:t>&lt;source&gt; </a:t>
            </a:r>
            <a:r>
              <a:rPr lang="fr-FR" dirty="0"/>
              <a:t>est placé à l’intérieur de l ’élément &lt;</a:t>
            </a:r>
            <a:r>
              <a:rPr lang="fr-FR" dirty="0" err="1"/>
              <a:t>video</a:t>
            </a:r>
            <a:r>
              <a:rPr lang="fr-FR" dirty="0"/>
              <a:t>&gt; . Il prend deux attributs : (il existe d’autres)</a:t>
            </a:r>
          </a:p>
          <a:p>
            <a:pPr lvl="1"/>
            <a:r>
              <a:rPr lang="fr-FR" dirty="0"/>
              <a:t>Src : Indique le chemin de la </a:t>
            </a:r>
            <a:r>
              <a:rPr lang="fr-FR" dirty="0" err="1"/>
              <a:t>video</a:t>
            </a:r>
            <a:endParaRPr lang="fr-FR" dirty="0"/>
          </a:p>
          <a:p>
            <a:pPr lvl="1"/>
            <a:r>
              <a:rPr lang="fr-FR" dirty="0"/>
              <a:t>Type: Indique le type de la </a:t>
            </a:r>
            <a:r>
              <a:rPr lang="fr-FR" dirty="0" err="1"/>
              <a:t>video</a:t>
            </a:r>
            <a:r>
              <a:rPr lang="fr-FR" dirty="0"/>
              <a:t>. Ex:  </a:t>
            </a:r>
            <a:r>
              <a:rPr lang="fr-FR" dirty="0" err="1"/>
              <a:t>video</a:t>
            </a:r>
            <a:r>
              <a:rPr lang="fr-FR" dirty="0"/>
              <a:t>/mp4, </a:t>
            </a:r>
            <a:r>
              <a:rPr lang="fr-FR" dirty="0" err="1"/>
              <a:t>video</a:t>
            </a:r>
            <a:r>
              <a:rPr lang="fr-FR" dirty="0"/>
              <a:t>/</a:t>
            </a:r>
            <a:r>
              <a:rPr lang="fr-FR" dirty="0" err="1"/>
              <a:t>ogg</a:t>
            </a:r>
            <a:endParaRPr lang="fr-FR" dirty="0"/>
          </a:p>
          <a:p>
            <a:endParaRPr lang="fr-FR" dirty="0"/>
          </a:p>
          <a:p>
            <a:endParaRPr lang="fr-FR" dirty="0"/>
          </a:p>
        </p:txBody>
      </p:sp>
    </p:spTree>
    <p:extLst>
      <p:ext uri="{BB962C8B-B14F-4D97-AF65-F5344CB8AC3E}">
        <p14:creationId xmlns:p14="http://schemas.microsoft.com/office/powerpoint/2010/main" val="3401780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63FF8-6B3B-5597-EAC8-683FF45C072F}"/>
              </a:ext>
            </a:extLst>
          </p:cNvPr>
          <p:cNvSpPr>
            <a:spLocks noGrp="1"/>
          </p:cNvSpPr>
          <p:nvPr>
            <p:ph type="title"/>
          </p:nvPr>
        </p:nvSpPr>
        <p:spPr/>
        <p:txBody>
          <a:bodyPr/>
          <a:lstStyle/>
          <a:p>
            <a:r>
              <a:rPr lang="fr-FR"/>
              <a:t>Les balises multimedias</a:t>
            </a:r>
          </a:p>
        </p:txBody>
      </p:sp>
      <p:sp>
        <p:nvSpPr>
          <p:cNvPr id="3" name="Content Placeholder 2">
            <a:extLst>
              <a:ext uri="{FF2B5EF4-FFF2-40B4-BE49-F238E27FC236}">
                <a16:creationId xmlns:a16="http://schemas.microsoft.com/office/drawing/2014/main" id="{9DF3E169-C4B4-9B39-7217-EE35B429E101}"/>
              </a:ext>
            </a:extLst>
          </p:cNvPr>
          <p:cNvSpPr>
            <a:spLocks noGrp="1"/>
          </p:cNvSpPr>
          <p:nvPr>
            <p:ph idx="1"/>
          </p:nvPr>
        </p:nvSpPr>
        <p:spPr>
          <a:xfrm>
            <a:off x="838200" y="1825625"/>
            <a:ext cx="11191240" cy="4351338"/>
          </a:xfrm>
        </p:spPr>
        <p:txBody>
          <a:bodyPr>
            <a:normAutofit/>
          </a:bodyPr>
          <a:lstStyle/>
          <a:p>
            <a:pPr marL="0" indent="0">
              <a:buNone/>
            </a:pPr>
            <a:r>
              <a:rPr lang="fr-FR" b="1" dirty="0">
                <a:solidFill>
                  <a:schemeClr val="accent1">
                    <a:lumMod val="75000"/>
                  </a:schemeClr>
                </a:solidFill>
              </a:rPr>
              <a:t>Les vidéos</a:t>
            </a:r>
          </a:p>
          <a:p>
            <a:r>
              <a:rPr lang="fr-FR" b="1" dirty="0">
                <a:solidFill>
                  <a:srgbClr val="FF0000"/>
                </a:solidFill>
              </a:rPr>
              <a:t>Les attributs booléens :</a:t>
            </a:r>
            <a:r>
              <a:rPr lang="fr-FR" dirty="0"/>
              <a:t> c’est un attribut qui peut être uniquement vrai ou faux.</a:t>
            </a:r>
          </a:p>
          <a:p>
            <a:r>
              <a:rPr lang="fr-FR" dirty="0"/>
              <a:t>La </a:t>
            </a:r>
            <a:r>
              <a:rPr lang="fr-FR" b="1" dirty="0">
                <a:solidFill>
                  <a:srgbClr val="FF0000"/>
                </a:solidFill>
              </a:rPr>
              <a:t>présence</a:t>
            </a:r>
            <a:r>
              <a:rPr lang="fr-FR" dirty="0"/>
              <a:t> de l’attribut dans la balise indique qu’il a une valeur </a:t>
            </a:r>
            <a:r>
              <a:rPr lang="fr-FR" b="1" dirty="0">
                <a:solidFill>
                  <a:srgbClr val="FF0000"/>
                </a:solidFill>
              </a:rPr>
              <a:t>Vrai</a:t>
            </a:r>
          </a:p>
          <a:p>
            <a:r>
              <a:rPr lang="fr-FR" dirty="0"/>
              <a:t>L’</a:t>
            </a:r>
            <a:r>
              <a:rPr lang="fr-FR" b="1" dirty="0">
                <a:solidFill>
                  <a:srgbClr val="FF0000"/>
                </a:solidFill>
              </a:rPr>
              <a:t>absence</a:t>
            </a:r>
            <a:r>
              <a:rPr lang="fr-FR" dirty="0"/>
              <a:t> de l’attribut dans la balise indique qu’il a une valeur </a:t>
            </a:r>
            <a:r>
              <a:rPr lang="fr-FR" b="1" dirty="0">
                <a:solidFill>
                  <a:srgbClr val="FF0000"/>
                </a:solidFill>
              </a:rPr>
              <a:t>Faux</a:t>
            </a:r>
          </a:p>
          <a:p>
            <a:r>
              <a:rPr lang="en-CA" dirty="0"/>
              <a:t>&lt;E X&gt;, &lt;P X=</a:t>
            </a:r>
            <a:r>
              <a:rPr lang="en-US" dirty="0"/>
              <a:t>“FAUX”</a:t>
            </a:r>
            <a:r>
              <a:rPr lang="en-CA" dirty="0"/>
              <a:t>&gt; </a:t>
            </a:r>
            <a:r>
              <a:rPr lang="en-CA" dirty="0" err="1"/>
              <a:t>indiquent</a:t>
            </a:r>
            <a:r>
              <a:rPr lang="en-CA" dirty="0"/>
              <a:t> la </a:t>
            </a:r>
            <a:r>
              <a:rPr lang="en-CA" dirty="0" err="1"/>
              <a:t>valeur</a:t>
            </a:r>
            <a:r>
              <a:rPr lang="en-CA" dirty="0"/>
              <a:t> </a:t>
            </a:r>
            <a:r>
              <a:rPr lang="en-CA" b="1" dirty="0" err="1">
                <a:solidFill>
                  <a:srgbClr val="FF0000"/>
                </a:solidFill>
              </a:rPr>
              <a:t>Vrai</a:t>
            </a:r>
            <a:r>
              <a:rPr lang="en-CA" dirty="0"/>
              <a:t> </a:t>
            </a:r>
          </a:p>
          <a:p>
            <a:r>
              <a:rPr lang="en-CA" dirty="0" err="1"/>
              <a:t>Exemple</a:t>
            </a:r>
            <a:r>
              <a:rPr lang="en-CA" dirty="0"/>
              <a:t> : checked, </a:t>
            </a:r>
            <a:r>
              <a:rPr lang="en-CA" dirty="0" err="1"/>
              <a:t>autoplay</a:t>
            </a:r>
            <a:r>
              <a:rPr lang="en-CA" dirty="0"/>
              <a:t>, selected</a:t>
            </a:r>
            <a:endParaRPr lang="fr-FR" dirty="0"/>
          </a:p>
        </p:txBody>
      </p:sp>
    </p:spTree>
    <p:extLst>
      <p:ext uri="{BB962C8B-B14F-4D97-AF65-F5344CB8AC3E}">
        <p14:creationId xmlns:p14="http://schemas.microsoft.com/office/powerpoint/2010/main" val="13635074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63FF8-6B3B-5597-EAC8-683FF45C072F}"/>
              </a:ext>
            </a:extLst>
          </p:cNvPr>
          <p:cNvSpPr>
            <a:spLocks noGrp="1"/>
          </p:cNvSpPr>
          <p:nvPr>
            <p:ph type="title"/>
          </p:nvPr>
        </p:nvSpPr>
        <p:spPr/>
        <p:txBody>
          <a:bodyPr/>
          <a:lstStyle/>
          <a:p>
            <a:r>
              <a:rPr lang="fr-FR"/>
              <a:t>Les balises multimedias</a:t>
            </a:r>
          </a:p>
        </p:txBody>
      </p:sp>
      <p:sp>
        <p:nvSpPr>
          <p:cNvPr id="3" name="Content Placeholder 2">
            <a:extLst>
              <a:ext uri="{FF2B5EF4-FFF2-40B4-BE49-F238E27FC236}">
                <a16:creationId xmlns:a16="http://schemas.microsoft.com/office/drawing/2014/main" id="{9DF3E169-C4B4-9B39-7217-EE35B429E101}"/>
              </a:ext>
            </a:extLst>
          </p:cNvPr>
          <p:cNvSpPr>
            <a:spLocks noGrp="1"/>
          </p:cNvSpPr>
          <p:nvPr>
            <p:ph idx="1"/>
          </p:nvPr>
        </p:nvSpPr>
        <p:spPr>
          <a:xfrm>
            <a:off x="838200" y="1825625"/>
            <a:ext cx="11191240" cy="4351338"/>
          </a:xfrm>
        </p:spPr>
        <p:txBody>
          <a:bodyPr>
            <a:normAutofit/>
          </a:bodyPr>
          <a:lstStyle/>
          <a:p>
            <a:pPr marL="0" indent="0">
              <a:buNone/>
            </a:pPr>
            <a:r>
              <a:rPr lang="fr-FR" b="1" dirty="0">
                <a:solidFill>
                  <a:schemeClr val="accent1">
                    <a:lumMod val="75000"/>
                  </a:schemeClr>
                </a:solidFill>
              </a:rPr>
              <a:t>Les vidéos</a:t>
            </a:r>
          </a:p>
          <a:p>
            <a:pPr marL="0" indent="0">
              <a:buNone/>
            </a:pPr>
            <a:r>
              <a:rPr lang="fr-FR" dirty="0"/>
              <a:t>Les attributs booléens de l’élément </a:t>
            </a:r>
            <a:r>
              <a:rPr lang="fr-FR" dirty="0" err="1"/>
              <a:t>video</a:t>
            </a:r>
            <a:endParaRPr lang="fr-FR" dirty="0"/>
          </a:p>
          <a:p>
            <a:r>
              <a:rPr lang="fr-FR" dirty="0" err="1"/>
              <a:t>controls</a:t>
            </a:r>
            <a:r>
              <a:rPr lang="fr-FR" dirty="0"/>
              <a:t>: indique si les boutons de contrôle de </a:t>
            </a:r>
            <a:r>
              <a:rPr lang="fr-FR" dirty="0" err="1"/>
              <a:t>video</a:t>
            </a:r>
            <a:r>
              <a:rPr lang="fr-FR" dirty="0"/>
              <a:t> doivent être affichés (</a:t>
            </a:r>
            <a:r>
              <a:rPr lang="fr-FR" dirty="0" err="1"/>
              <a:t>play</a:t>
            </a:r>
            <a:r>
              <a:rPr lang="fr-FR" dirty="0"/>
              <a:t>, pause..)</a:t>
            </a:r>
          </a:p>
          <a:p>
            <a:r>
              <a:rPr lang="fr-FR" dirty="0" err="1"/>
              <a:t>autoplay</a:t>
            </a:r>
            <a:r>
              <a:rPr lang="fr-FR" dirty="0"/>
              <a:t>: Indique si la vidéo doit démarrer aussitôt qu’elle est prête</a:t>
            </a:r>
          </a:p>
          <a:p>
            <a:r>
              <a:rPr lang="fr-FR" dirty="0"/>
              <a:t>Loop: Indique si la vidéo doit tourner en boucle</a:t>
            </a:r>
          </a:p>
          <a:p>
            <a:r>
              <a:rPr lang="fr-FR" dirty="0" err="1"/>
              <a:t>muted</a:t>
            </a:r>
            <a:r>
              <a:rPr lang="fr-FR" dirty="0"/>
              <a:t>: Indique si le son de la vidéo doit être coupé</a:t>
            </a:r>
          </a:p>
          <a:p>
            <a:endParaRPr lang="fr-FR" dirty="0"/>
          </a:p>
          <a:p>
            <a:endParaRPr lang="fr-FR" dirty="0"/>
          </a:p>
        </p:txBody>
      </p:sp>
    </p:spTree>
    <p:extLst>
      <p:ext uri="{BB962C8B-B14F-4D97-AF65-F5344CB8AC3E}">
        <p14:creationId xmlns:p14="http://schemas.microsoft.com/office/powerpoint/2010/main" val="24008515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63FF8-6B3B-5597-EAC8-683FF45C072F}"/>
              </a:ext>
            </a:extLst>
          </p:cNvPr>
          <p:cNvSpPr>
            <a:spLocks noGrp="1"/>
          </p:cNvSpPr>
          <p:nvPr>
            <p:ph type="title"/>
          </p:nvPr>
        </p:nvSpPr>
        <p:spPr/>
        <p:txBody>
          <a:bodyPr/>
          <a:lstStyle/>
          <a:p>
            <a:r>
              <a:rPr lang="fr-FR"/>
              <a:t>Les balises multimedias</a:t>
            </a:r>
          </a:p>
        </p:txBody>
      </p:sp>
      <p:sp>
        <p:nvSpPr>
          <p:cNvPr id="3" name="Content Placeholder 2">
            <a:extLst>
              <a:ext uri="{FF2B5EF4-FFF2-40B4-BE49-F238E27FC236}">
                <a16:creationId xmlns:a16="http://schemas.microsoft.com/office/drawing/2014/main" id="{9DF3E169-C4B4-9B39-7217-EE35B429E101}"/>
              </a:ext>
            </a:extLst>
          </p:cNvPr>
          <p:cNvSpPr>
            <a:spLocks noGrp="1"/>
          </p:cNvSpPr>
          <p:nvPr>
            <p:ph idx="1"/>
          </p:nvPr>
        </p:nvSpPr>
        <p:spPr>
          <a:xfrm>
            <a:off x="838200" y="1825625"/>
            <a:ext cx="11170920" cy="4351338"/>
          </a:xfrm>
        </p:spPr>
        <p:txBody>
          <a:bodyPr>
            <a:normAutofit/>
          </a:bodyPr>
          <a:lstStyle/>
          <a:p>
            <a:pPr marL="0" indent="0">
              <a:buNone/>
            </a:pPr>
            <a:r>
              <a:rPr lang="fr-FR" b="1" dirty="0">
                <a:solidFill>
                  <a:schemeClr val="accent1">
                    <a:lumMod val="75000"/>
                  </a:schemeClr>
                </a:solidFill>
              </a:rPr>
              <a:t>Les vidéos</a:t>
            </a:r>
          </a:p>
          <a:p>
            <a:r>
              <a:rPr lang="fr-FR" dirty="0"/>
              <a:t>Le texte écrit entre les balises est affiché lorsque l’élément </a:t>
            </a:r>
            <a:r>
              <a:rPr lang="fr-FR" dirty="0" err="1"/>
              <a:t>video</a:t>
            </a:r>
            <a:r>
              <a:rPr lang="fr-FR" dirty="0"/>
              <a:t> n’est pas supporté par le navigateur </a:t>
            </a:r>
          </a:p>
        </p:txBody>
      </p:sp>
      <p:pic>
        <p:nvPicPr>
          <p:cNvPr id="5" name="Picture 4">
            <a:extLst>
              <a:ext uri="{FF2B5EF4-FFF2-40B4-BE49-F238E27FC236}">
                <a16:creationId xmlns:a16="http://schemas.microsoft.com/office/drawing/2014/main" id="{89D6F59D-6A0F-B733-5454-E3BF56A63986}"/>
              </a:ext>
            </a:extLst>
          </p:cNvPr>
          <p:cNvPicPr>
            <a:picLocks noChangeAspect="1"/>
          </p:cNvPicPr>
          <p:nvPr/>
        </p:nvPicPr>
        <p:blipFill>
          <a:blip r:embed="rId2"/>
          <a:stretch>
            <a:fillRect/>
          </a:stretch>
        </p:blipFill>
        <p:spPr>
          <a:xfrm>
            <a:off x="2821681" y="3429000"/>
            <a:ext cx="7203958" cy="2241232"/>
          </a:xfrm>
          <a:prstGeom prst="rect">
            <a:avLst/>
          </a:prstGeom>
        </p:spPr>
      </p:pic>
    </p:spTree>
    <p:extLst>
      <p:ext uri="{BB962C8B-B14F-4D97-AF65-F5344CB8AC3E}">
        <p14:creationId xmlns:p14="http://schemas.microsoft.com/office/powerpoint/2010/main" val="29479907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63FF8-6B3B-5597-EAC8-683FF45C072F}"/>
              </a:ext>
            </a:extLst>
          </p:cNvPr>
          <p:cNvSpPr>
            <a:spLocks noGrp="1"/>
          </p:cNvSpPr>
          <p:nvPr>
            <p:ph type="title"/>
          </p:nvPr>
        </p:nvSpPr>
        <p:spPr/>
        <p:txBody>
          <a:bodyPr/>
          <a:lstStyle/>
          <a:p>
            <a:r>
              <a:rPr lang="fr-FR" dirty="0"/>
              <a:t>Les balises </a:t>
            </a:r>
            <a:r>
              <a:rPr lang="fr-FR" dirty="0" err="1"/>
              <a:t>multimedias</a:t>
            </a:r>
            <a:endParaRPr lang="fr-FR" dirty="0"/>
          </a:p>
        </p:txBody>
      </p:sp>
      <p:sp>
        <p:nvSpPr>
          <p:cNvPr id="3" name="Content Placeholder 2">
            <a:extLst>
              <a:ext uri="{FF2B5EF4-FFF2-40B4-BE49-F238E27FC236}">
                <a16:creationId xmlns:a16="http://schemas.microsoft.com/office/drawing/2014/main" id="{9DF3E169-C4B4-9B39-7217-EE35B429E101}"/>
              </a:ext>
            </a:extLst>
          </p:cNvPr>
          <p:cNvSpPr>
            <a:spLocks noGrp="1"/>
          </p:cNvSpPr>
          <p:nvPr>
            <p:ph idx="1"/>
          </p:nvPr>
        </p:nvSpPr>
        <p:spPr/>
        <p:txBody>
          <a:bodyPr>
            <a:normAutofit/>
          </a:bodyPr>
          <a:lstStyle/>
          <a:p>
            <a:pPr marL="0" indent="0">
              <a:buNone/>
            </a:pPr>
            <a:r>
              <a:rPr lang="fr-FR" b="1" dirty="0">
                <a:solidFill>
                  <a:schemeClr val="accent1">
                    <a:lumMod val="75000"/>
                  </a:schemeClr>
                </a:solidFill>
              </a:rPr>
              <a:t>Les sons</a:t>
            </a:r>
          </a:p>
          <a:p>
            <a:r>
              <a:rPr lang="fr-FR" dirty="0"/>
              <a:t>Une page html peut contenir également des sons grâce à l’élément &lt;audio&gt;</a:t>
            </a:r>
          </a:p>
          <a:p>
            <a:r>
              <a:rPr lang="fr-FR" dirty="0"/>
              <a:t>Syntaxe</a:t>
            </a:r>
          </a:p>
          <a:p>
            <a:endParaRPr lang="fr-FR" dirty="0"/>
          </a:p>
        </p:txBody>
      </p:sp>
      <p:pic>
        <p:nvPicPr>
          <p:cNvPr id="5" name="Picture 4">
            <a:extLst>
              <a:ext uri="{FF2B5EF4-FFF2-40B4-BE49-F238E27FC236}">
                <a16:creationId xmlns:a16="http://schemas.microsoft.com/office/drawing/2014/main" id="{995AAE3F-F9A9-C7BD-182C-179BD111A884}"/>
              </a:ext>
            </a:extLst>
          </p:cNvPr>
          <p:cNvPicPr>
            <a:picLocks noChangeAspect="1"/>
          </p:cNvPicPr>
          <p:nvPr/>
        </p:nvPicPr>
        <p:blipFill>
          <a:blip r:embed="rId2"/>
          <a:stretch>
            <a:fillRect/>
          </a:stretch>
        </p:blipFill>
        <p:spPr>
          <a:xfrm>
            <a:off x="2934265" y="3208636"/>
            <a:ext cx="6899105" cy="1810403"/>
          </a:xfrm>
          <a:prstGeom prst="rect">
            <a:avLst/>
          </a:prstGeom>
        </p:spPr>
      </p:pic>
    </p:spTree>
    <p:extLst>
      <p:ext uri="{BB962C8B-B14F-4D97-AF65-F5344CB8AC3E}">
        <p14:creationId xmlns:p14="http://schemas.microsoft.com/office/powerpoint/2010/main" val="4270616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3E53-C0F4-9156-BDBB-E8724CB99DFB}"/>
              </a:ext>
            </a:extLst>
          </p:cNvPr>
          <p:cNvSpPr>
            <a:spLocks noGrp="1"/>
          </p:cNvSpPr>
          <p:nvPr>
            <p:ph type="title"/>
          </p:nvPr>
        </p:nvSpPr>
        <p:spPr/>
        <p:txBody>
          <a:bodyPr/>
          <a:lstStyle/>
          <a:p>
            <a:r>
              <a:rPr lang="fr-FR" dirty="0"/>
              <a:t>Les balises </a:t>
            </a:r>
            <a:r>
              <a:rPr lang="fr-FR" dirty="0" err="1"/>
              <a:t>multimedias</a:t>
            </a:r>
            <a:endParaRPr lang="fr-FR" dirty="0"/>
          </a:p>
        </p:txBody>
      </p:sp>
      <p:sp>
        <p:nvSpPr>
          <p:cNvPr id="4" name="Content Placeholder 3">
            <a:extLst>
              <a:ext uri="{FF2B5EF4-FFF2-40B4-BE49-F238E27FC236}">
                <a16:creationId xmlns:a16="http://schemas.microsoft.com/office/drawing/2014/main" id="{0B16264E-489F-E589-246C-5A9CC0D5FE1E}"/>
              </a:ext>
            </a:extLst>
          </p:cNvPr>
          <p:cNvSpPr>
            <a:spLocks noGrp="1"/>
          </p:cNvSpPr>
          <p:nvPr>
            <p:ph idx="1"/>
          </p:nvPr>
        </p:nvSpPr>
        <p:spPr/>
        <p:txBody>
          <a:bodyPr>
            <a:normAutofit lnSpcReduction="10000"/>
          </a:bodyPr>
          <a:lstStyle/>
          <a:p>
            <a:pPr marL="0" indent="0">
              <a:buNone/>
            </a:pPr>
            <a:r>
              <a:rPr lang="fr-FR" b="1" dirty="0">
                <a:solidFill>
                  <a:schemeClr val="accent5">
                    <a:lumMod val="75000"/>
                  </a:schemeClr>
                </a:solidFill>
              </a:rPr>
              <a:t>Exercice</a:t>
            </a:r>
          </a:p>
          <a:p>
            <a:pPr marL="514350" indent="-514350">
              <a:buFont typeface="+mj-lt"/>
              <a:buAutoNum type="arabicPeriod"/>
            </a:pPr>
            <a:r>
              <a:rPr lang="fr-FR" dirty="0"/>
              <a:t>Aller sur google et télécharger une </a:t>
            </a:r>
            <a:r>
              <a:rPr lang="fr-FR" dirty="0" err="1"/>
              <a:t>video</a:t>
            </a:r>
            <a:r>
              <a:rPr lang="fr-FR" dirty="0"/>
              <a:t> courte (10-30sec)</a:t>
            </a:r>
          </a:p>
          <a:p>
            <a:pPr marL="514350" indent="-514350">
              <a:buFont typeface="+mj-lt"/>
              <a:buAutoNum type="arabicPeriod"/>
            </a:pPr>
            <a:r>
              <a:rPr lang="fr-FR" dirty="0"/>
              <a:t>Copier la </a:t>
            </a:r>
            <a:r>
              <a:rPr lang="fr-FR" dirty="0" err="1"/>
              <a:t>video</a:t>
            </a:r>
            <a:r>
              <a:rPr lang="fr-FR" dirty="0"/>
              <a:t> et la mettre dans le dossier de travail</a:t>
            </a:r>
          </a:p>
          <a:p>
            <a:pPr marL="514350" indent="-514350">
              <a:buFont typeface="+mj-lt"/>
              <a:buAutoNum type="arabicPeriod"/>
            </a:pPr>
            <a:r>
              <a:rPr lang="fr-FR" dirty="0"/>
              <a:t>Ouvrir le fichier créé multimedia.html</a:t>
            </a:r>
          </a:p>
          <a:p>
            <a:pPr marL="514350" indent="-514350">
              <a:buFont typeface="+mj-lt"/>
              <a:buAutoNum type="arabicPeriod"/>
            </a:pPr>
            <a:r>
              <a:rPr lang="fr-FR" dirty="0"/>
              <a:t>Mettre les éléments </a:t>
            </a:r>
            <a:r>
              <a:rPr lang="fr-FR" dirty="0" err="1"/>
              <a:t>img</a:t>
            </a:r>
            <a:r>
              <a:rPr lang="fr-FR" dirty="0"/>
              <a:t> en commentaire</a:t>
            </a:r>
          </a:p>
          <a:p>
            <a:pPr marL="514350" indent="-514350">
              <a:buFont typeface="+mj-lt"/>
              <a:buAutoNum type="arabicPeriod"/>
            </a:pPr>
            <a:r>
              <a:rPr lang="fr-FR" dirty="0"/>
              <a:t>Insérer un élément </a:t>
            </a:r>
            <a:r>
              <a:rPr lang="fr-FR" dirty="0" err="1"/>
              <a:t>video</a:t>
            </a:r>
            <a:endParaRPr lang="fr-FR" dirty="0"/>
          </a:p>
          <a:p>
            <a:pPr marL="514350" indent="-514350">
              <a:buFont typeface="+mj-lt"/>
              <a:buAutoNum type="arabicPeriod"/>
            </a:pPr>
            <a:r>
              <a:rPr lang="fr-FR" dirty="0"/>
              <a:t>Essayer plusieurs combinaisons d’attribut (</a:t>
            </a:r>
            <a:r>
              <a:rPr lang="fr-FR" dirty="0" err="1"/>
              <a:t>loop</a:t>
            </a:r>
            <a:r>
              <a:rPr lang="fr-FR" dirty="0"/>
              <a:t>, </a:t>
            </a:r>
            <a:r>
              <a:rPr lang="fr-FR" dirty="0" err="1"/>
              <a:t>muted</a:t>
            </a:r>
            <a:r>
              <a:rPr lang="fr-FR" dirty="0"/>
              <a:t>, </a:t>
            </a:r>
            <a:r>
              <a:rPr lang="fr-FR" dirty="0" err="1"/>
              <a:t>controls</a:t>
            </a:r>
            <a:r>
              <a:rPr lang="fr-FR" dirty="0"/>
              <a:t>, </a:t>
            </a:r>
            <a:r>
              <a:rPr lang="fr-FR" dirty="0" err="1"/>
              <a:t>autoplay</a:t>
            </a:r>
            <a:r>
              <a:rPr lang="fr-FR" dirty="0"/>
              <a:t> )</a:t>
            </a:r>
          </a:p>
          <a:p>
            <a:pPr marL="514350" indent="-514350">
              <a:buFont typeface="+mj-lt"/>
              <a:buAutoNum type="arabicPeriod"/>
            </a:pPr>
            <a:r>
              <a:rPr lang="fr-FR" dirty="0"/>
              <a:t>Ajouter les attributs </a:t>
            </a:r>
            <a:r>
              <a:rPr lang="fr-FR" dirty="0" err="1"/>
              <a:t>Width</a:t>
            </a:r>
            <a:r>
              <a:rPr lang="fr-FR" dirty="0"/>
              <a:t> and </a:t>
            </a:r>
            <a:r>
              <a:rPr lang="fr-FR" dirty="0" err="1"/>
              <a:t>height</a:t>
            </a:r>
            <a:r>
              <a:rPr lang="fr-FR" dirty="0"/>
              <a:t> : </a:t>
            </a:r>
            <a:r>
              <a:rPr lang="fr-FR" sz="2800" b="0" i="0" dirty="0" err="1">
                <a:solidFill>
                  <a:srgbClr val="FF0000"/>
                </a:solidFill>
                <a:effectLst/>
              </a:rPr>
              <a:t>width</a:t>
            </a:r>
            <a:r>
              <a:rPr lang="fr-FR" sz="2800" b="0" i="0" dirty="0">
                <a:solidFill>
                  <a:srgbClr val="0000CD"/>
                </a:solidFill>
                <a:effectLst/>
              </a:rPr>
              <a:t>=“150“ </a:t>
            </a:r>
            <a:r>
              <a:rPr lang="fr-FR" dirty="0" err="1">
                <a:solidFill>
                  <a:srgbClr val="FF0000"/>
                </a:solidFill>
              </a:rPr>
              <a:t>height</a:t>
            </a:r>
            <a:r>
              <a:rPr lang="fr-FR" sz="2800" b="0" i="0" dirty="0">
                <a:solidFill>
                  <a:srgbClr val="0000CD"/>
                </a:solidFill>
                <a:effectLst/>
              </a:rPr>
              <a:t>=“200“</a:t>
            </a:r>
          </a:p>
        </p:txBody>
      </p:sp>
    </p:spTree>
    <p:extLst>
      <p:ext uri="{BB962C8B-B14F-4D97-AF65-F5344CB8AC3E}">
        <p14:creationId xmlns:p14="http://schemas.microsoft.com/office/powerpoint/2010/main" val="3220962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80624-CB18-A82B-2173-C923AD743BFE}"/>
              </a:ext>
            </a:extLst>
          </p:cNvPr>
          <p:cNvSpPr>
            <a:spLocks noGrp="1"/>
          </p:cNvSpPr>
          <p:nvPr>
            <p:ph type="title"/>
          </p:nvPr>
        </p:nvSpPr>
        <p:spPr/>
        <p:txBody>
          <a:bodyPr>
            <a:normAutofit/>
          </a:bodyPr>
          <a:lstStyle/>
          <a:p>
            <a:r>
              <a:rPr lang="en-US" dirty="0"/>
              <a:t>Le trio HTML5/CSS3/JavaScript</a:t>
            </a:r>
            <a:endParaRPr lang="fr-FR" dirty="0"/>
          </a:p>
        </p:txBody>
      </p:sp>
      <p:sp>
        <p:nvSpPr>
          <p:cNvPr id="3" name="Content Placeholder 2">
            <a:extLst>
              <a:ext uri="{FF2B5EF4-FFF2-40B4-BE49-F238E27FC236}">
                <a16:creationId xmlns:a16="http://schemas.microsoft.com/office/drawing/2014/main" id="{3CDB4B0D-17A4-BDB8-E2A3-FD0B1D091D83}"/>
              </a:ext>
            </a:extLst>
          </p:cNvPr>
          <p:cNvSpPr>
            <a:spLocks noGrp="1"/>
          </p:cNvSpPr>
          <p:nvPr>
            <p:ph idx="1"/>
          </p:nvPr>
        </p:nvSpPr>
        <p:spPr/>
        <p:txBody>
          <a:bodyPr>
            <a:normAutofit fontScale="92500" lnSpcReduction="10000"/>
          </a:bodyPr>
          <a:lstStyle/>
          <a:p>
            <a:pPr marL="0" indent="0">
              <a:buNone/>
            </a:pPr>
            <a:r>
              <a:rPr lang="fr-FR" dirty="0">
                <a:solidFill>
                  <a:schemeClr val="accent6">
                    <a:lumMod val="75000"/>
                  </a:schemeClr>
                </a:solidFill>
              </a:rPr>
              <a:t>Avantages</a:t>
            </a:r>
            <a:r>
              <a:rPr lang="fr-FR" dirty="0"/>
              <a:t>: </a:t>
            </a:r>
          </a:p>
          <a:p>
            <a:r>
              <a:rPr lang="fr-FR" dirty="0"/>
              <a:t>le langage HTML5 est le </a:t>
            </a:r>
            <a:r>
              <a:rPr lang="fr-FR" b="1" dirty="0">
                <a:solidFill>
                  <a:srgbClr val="FF0000"/>
                </a:solidFill>
              </a:rPr>
              <a:t>standard pour la création des sites web</a:t>
            </a:r>
            <a:r>
              <a:rPr lang="fr-FR" dirty="0"/>
              <a:t>. Il est donc essentiel pour publier du contenu et des applications web.</a:t>
            </a:r>
          </a:p>
          <a:p>
            <a:r>
              <a:rPr lang="fr-FR" dirty="0"/>
              <a:t>Les pages web ne sont pas </a:t>
            </a:r>
            <a:r>
              <a:rPr lang="fr-FR" b="1" dirty="0">
                <a:solidFill>
                  <a:srgbClr val="FF0000"/>
                </a:solidFill>
              </a:rPr>
              <a:t>dépendantes d’une technologie particulière</a:t>
            </a:r>
            <a:r>
              <a:rPr lang="fr-FR" dirty="0"/>
              <a:t>. Elles peuvent être affichées sur plusieurs machines (pc, tablette, téléphone) tournant sous plusieurs systèmes d’exploitation (Linux, Windows, Android, iOS) à travers différents navigateurs (Chrome, Edge, </a:t>
            </a:r>
            <a:r>
              <a:rPr lang="fr-FR" dirty="0" err="1"/>
              <a:t>firefox</a:t>
            </a:r>
            <a:r>
              <a:rPr lang="fr-FR" dirty="0"/>
              <a:t>) </a:t>
            </a:r>
          </a:p>
          <a:p>
            <a:r>
              <a:rPr lang="fr-FR" dirty="0"/>
              <a:t>Permet de </a:t>
            </a:r>
            <a:r>
              <a:rPr lang="fr-FR" b="1" dirty="0">
                <a:solidFill>
                  <a:srgbClr val="FF0000"/>
                </a:solidFill>
              </a:rPr>
              <a:t>créer des applications web </a:t>
            </a:r>
            <a:r>
              <a:rPr lang="fr-FR" dirty="0"/>
              <a:t>qui sont hébergées sur un serveur  et accessible depuis n’importe quelle plateforme à travers un navigateur. seul code fonctionne sur toutes les plateformes = Economie de cout et de temps, maintenance facile. </a:t>
            </a:r>
          </a:p>
          <a:p>
            <a:endParaRPr lang="en-US" dirty="0"/>
          </a:p>
          <a:p>
            <a:endParaRPr lang="fr-FR" dirty="0"/>
          </a:p>
        </p:txBody>
      </p:sp>
    </p:spTree>
    <p:extLst>
      <p:ext uri="{BB962C8B-B14F-4D97-AF65-F5344CB8AC3E}">
        <p14:creationId xmlns:p14="http://schemas.microsoft.com/office/powerpoint/2010/main" val="12631430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3E53-C0F4-9156-BDBB-E8724CB99DFB}"/>
              </a:ext>
            </a:extLst>
          </p:cNvPr>
          <p:cNvSpPr>
            <a:spLocks noGrp="1"/>
          </p:cNvSpPr>
          <p:nvPr>
            <p:ph type="title"/>
          </p:nvPr>
        </p:nvSpPr>
        <p:spPr/>
        <p:txBody>
          <a:bodyPr/>
          <a:lstStyle/>
          <a:p>
            <a:r>
              <a:rPr lang="fr-FR" dirty="0"/>
              <a:t>Les balises </a:t>
            </a:r>
            <a:r>
              <a:rPr lang="fr-FR" dirty="0" err="1"/>
              <a:t>multimedias</a:t>
            </a:r>
            <a:endParaRPr lang="fr-FR" dirty="0"/>
          </a:p>
        </p:txBody>
      </p:sp>
      <p:sp>
        <p:nvSpPr>
          <p:cNvPr id="4" name="Content Placeholder 3">
            <a:extLst>
              <a:ext uri="{FF2B5EF4-FFF2-40B4-BE49-F238E27FC236}">
                <a16:creationId xmlns:a16="http://schemas.microsoft.com/office/drawing/2014/main" id="{0B16264E-489F-E589-246C-5A9CC0D5FE1E}"/>
              </a:ext>
            </a:extLst>
          </p:cNvPr>
          <p:cNvSpPr>
            <a:spLocks noGrp="1"/>
          </p:cNvSpPr>
          <p:nvPr>
            <p:ph idx="1"/>
          </p:nvPr>
        </p:nvSpPr>
        <p:spPr/>
        <p:txBody>
          <a:bodyPr>
            <a:normAutofit/>
          </a:bodyPr>
          <a:lstStyle/>
          <a:p>
            <a:pPr marL="0" indent="0">
              <a:buNone/>
            </a:pPr>
            <a:r>
              <a:rPr lang="fr-FR" b="1" dirty="0">
                <a:solidFill>
                  <a:schemeClr val="accent5">
                    <a:lumMod val="75000"/>
                  </a:schemeClr>
                </a:solidFill>
              </a:rPr>
              <a:t>Exercice</a:t>
            </a:r>
          </a:p>
          <a:p>
            <a:pPr marL="514350" indent="-514350">
              <a:buFont typeface="+mj-lt"/>
              <a:buAutoNum type="arabicPeriod"/>
            </a:pPr>
            <a:r>
              <a:rPr lang="fr-FR" dirty="0"/>
              <a:t>Aller sur google et télécharger un audio court (10-30sec)</a:t>
            </a:r>
          </a:p>
          <a:p>
            <a:pPr marL="514350" indent="-514350">
              <a:buFont typeface="+mj-lt"/>
              <a:buAutoNum type="arabicPeriod"/>
            </a:pPr>
            <a:r>
              <a:rPr lang="fr-FR" dirty="0"/>
              <a:t>Copier le fichier son et le mettre dans le dossier de travail</a:t>
            </a:r>
          </a:p>
          <a:p>
            <a:pPr marL="514350" indent="-514350">
              <a:buFont typeface="+mj-lt"/>
              <a:buAutoNum type="arabicPeriod"/>
            </a:pPr>
            <a:r>
              <a:rPr lang="fr-FR" dirty="0"/>
              <a:t>Ouvrir le fichier créé multimedia.html</a:t>
            </a:r>
          </a:p>
          <a:p>
            <a:pPr marL="514350" indent="-514350">
              <a:buFont typeface="+mj-lt"/>
              <a:buAutoNum type="arabicPeriod"/>
            </a:pPr>
            <a:r>
              <a:rPr lang="fr-FR" dirty="0"/>
              <a:t>Mettre les éléments </a:t>
            </a:r>
            <a:r>
              <a:rPr lang="fr-FR" dirty="0" err="1"/>
              <a:t>img</a:t>
            </a:r>
            <a:r>
              <a:rPr lang="fr-FR" dirty="0"/>
              <a:t> et </a:t>
            </a:r>
            <a:r>
              <a:rPr lang="fr-FR" dirty="0" err="1"/>
              <a:t>video</a:t>
            </a:r>
            <a:r>
              <a:rPr lang="fr-FR" dirty="0"/>
              <a:t> en commentaire</a:t>
            </a:r>
          </a:p>
          <a:p>
            <a:pPr marL="514350" indent="-514350">
              <a:buFont typeface="+mj-lt"/>
              <a:buAutoNum type="arabicPeriod"/>
            </a:pPr>
            <a:r>
              <a:rPr lang="fr-FR" dirty="0"/>
              <a:t>Insérer un élément audio en spécifiant la source</a:t>
            </a:r>
          </a:p>
          <a:p>
            <a:pPr marL="514350" indent="-514350">
              <a:buFont typeface="+mj-lt"/>
              <a:buAutoNum type="arabicPeriod"/>
            </a:pPr>
            <a:r>
              <a:rPr lang="fr-FR" dirty="0"/>
              <a:t>Essayer plusieurs combinaisons d’attribut (</a:t>
            </a:r>
            <a:r>
              <a:rPr lang="fr-FR" dirty="0" err="1"/>
              <a:t>loop</a:t>
            </a:r>
            <a:r>
              <a:rPr lang="fr-FR" dirty="0"/>
              <a:t>, </a:t>
            </a:r>
            <a:r>
              <a:rPr lang="fr-FR" dirty="0" err="1"/>
              <a:t>muted</a:t>
            </a:r>
            <a:r>
              <a:rPr lang="fr-FR" dirty="0"/>
              <a:t>, </a:t>
            </a:r>
            <a:r>
              <a:rPr lang="fr-FR" dirty="0" err="1"/>
              <a:t>controls</a:t>
            </a:r>
            <a:r>
              <a:rPr lang="fr-FR" dirty="0"/>
              <a:t>, </a:t>
            </a:r>
            <a:r>
              <a:rPr lang="fr-FR" dirty="0" err="1"/>
              <a:t>autoplay</a:t>
            </a:r>
            <a:r>
              <a:rPr lang="fr-FR" dirty="0"/>
              <a:t> </a:t>
            </a:r>
          </a:p>
        </p:txBody>
      </p:sp>
    </p:spTree>
    <p:extLst>
      <p:ext uri="{BB962C8B-B14F-4D97-AF65-F5344CB8AC3E}">
        <p14:creationId xmlns:p14="http://schemas.microsoft.com/office/powerpoint/2010/main" val="498392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D74E-8C51-148B-D0C9-84403242623A}"/>
              </a:ext>
            </a:extLst>
          </p:cNvPr>
          <p:cNvSpPr>
            <a:spLocks noGrp="1"/>
          </p:cNvSpPr>
          <p:nvPr>
            <p:ph type="title"/>
          </p:nvPr>
        </p:nvSpPr>
        <p:spPr/>
        <p:txBody>
          <a:bodyPr/>
          <a:lstStyle/>
          <a:p>
            <a:r>
              <a:rPr lang="en-US" dirty="0"/>
              <a:t>Validation du code HTML</a:t>
            </a:r>
            <a:endParaRPr lang="fr-FR" dirty="0"/>
          </a:p>
        </p:txBody>
      </p:sp>
      <p:sp>
        <p:nvSpPr>
          <p:cNvPr id="3" name="Content Placeholder 2">
            <a:extLst>
              <a:ext uri="{FF2B5EF4-FFF2-40B4-BE49-F238E27FC236}">
                <a16:creationId xmlns:a16="http://schemas.microsoft.com/office/drawing/2014/main" id="{2EF05625-1DD1-658F-6CCB-9624AAED120A}"/>
              </a:ext>
            </a:extLst>
          </p:cNvPr>
          <p:cNvSpPr>
            <a:spLocks noGrp="1"/>
          </p:cNvSpPr>
          <p:nvPr>
            <p:ph idx="1"/>
          </p:nvPr>
        </p:nvSpPr>
        <p:spPr/>
        <p:txBody>
          <a:bodyPr/>
          <a:lstStyle/>
          <a:p>
            <a:r>
              <a:rPr lang="fr-FR" dirty="0"/>
              <a:t>On valide un code HTML pour s’assurer que notre page respecte les recommandations et normes du W3C.</a:t>
            </a:r>
          </a:p>
          <a:p>
            <a:r>
              <a:rPr lang="fr-FR" dirty="0"/>
              <a:t>La validation permet de détecter et corriger les erreurs survenues lors du codage de la page. </a:t>
            </a:r>
          </a:p>
          <a:p>
            <a:r>
              <a:rPr lang="fr-FR" dirty="0"/>
              <a:t>Certains navigateurs sont permissifs, d’autres moins permissifs. La validation nous permet donc de garantir une maximum de compatibilité</a:t>
            </a:r>
          </a:p>
          <a:p>
            <a:r>
              <a:rPr lang="fr-FR" dirty="0"/>
              <a:t>Les SEO (</a:t>
            </a:r>
            <a:r>
              <a:rPr lang="fr-FR" dirty="0" err="1"/>
              <a:t>Search</a:t>
            </a:r>
            <a:r>
              <a:rPr lang="fr-FR" dirty="0"/>
              <a:t> Engine </a:t>
            </a:r>
            <a:r>
              <a:rPr lang="fr-FR" dirty="0" err="1"/>
              <a:t>Optimization</a:t>
            </a:r>
            <a:r>
              <a:rPr lang="fr-FR" dirty="0"/>
              <a:t>) (Optimisation pour moteurs de recherche) va classer les pages valides parmi les premiers résultats lors d’une recherche</a:t>
            </a:r>
          </a:p>
        </p:txBody>
      </p:sp>
    </p:spTree>
    <p:extLst>
      <p:ext uri="{BB962C8B-B14F-4D97-AF65-F5344CB8AC3E}">
        <p14:creationId xmlns:p14="http://schemas.microsoft.com/office/powerpoint/2010/main" val="25359276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D74E-8C51-148B-D0C9-84403242623A}"/>
              </a:ext>
            </a:extLst>
          </p:cNvPr>
          <p:cNvSpPr>
            <a:spLocks noGrp="1"/>
          </p:cNvSpPr>
          <p:nvPr>
            <p:ph type="title"/>
          </p:nvPr>
        </p:nvSpPr>
        <p:spPr/>
        <p:txBody>
          <a:bodyPr/>
          <a:lstStyle/>
          <a:p>
            <a:r>
              <a:rPr lang="en-US" dirty="0"/>
              <a:t>Validation du code HTML</a:t>
            </a:r>
            <a:endParaRPr lang="fr-FR" dirty="0"/>
          </a:p>
        </p:txBody>
      </p:sp>
      <p:sp>
        <p:nvSpPr>
          <p:cNvPr id="3" name="Content Placeholder 2">
            <a:extLst>
              <a:ext uri="{FF2B5EF4-FFF2-40B4-BE49-F238E27FC236}">
                <a16:creationId xmlns:a16="http://schemas.microsoft.com/office/drawing/2014/main" id="{2EF05625-1DD1-658F-6CCB-9624AAED120A}"/>
              </a:ext>
            </a:extLst>
          </p:cNvPr>
          <p:cNvSpPr>
            <a:spLocks noGrp="1"/>
          </p:cNvSpPr>
          <p:nvPr>
            <p:ph idx="1"/>
          </p:nvPr>
        </p:nvSpPr>
        <p:spPr/>
        <p:txBody>
          <a:bodyPr/>
          <a:lstStyle/>
          <a:p>
            <a:pPr marL="0" indent="0">
              <a:buNone/>
            </a:pPr>
            <a:r>
              <a:rPr lang="fr-FR" b="1" noProof="1">
                <a:solidFill>
                  <a:srgbClr val="00B050"/>
                </a:solidFill>
              </a:rPr>
              <a:t>Outils de validation</a:t>
            </a:r>
          </a:p>
          <a:p>
            <a:r>
              <a:rPr lang="fr-FR" b="1" noProof="1"/>
              <a:t>Service de validation du W3C </a:t>
            </a:r>
            <a:r>
              <a:rPr lang="fr-FR" noProof="1"/>
              <a:t>:Outil fourni par le W3C  </a:t>
            </a:r>
            <a:r>
              <a:rPr lang="fr-FR" noProof="1">
                <a:hlinkClick r:id="rId2"/>
              </a:rPr>
              <a:t>https://validator.w3.org/#validate_by_input</a:t>
            </a:r>
            <a:endParaRPr lang="fr-FR" noProof="1"/>
          </a:p>
          <a:p>
            <a:r>
              <a:rPr lang="fr-FR" noProof="1"/>
              <a:t>Extension Visual Studio Code : Nécessite une configuration de la JDK</a:t>
            </a:r>
          </a:p>
          <a:p>
            <a:endParaRPr lang="fr-FR" noProof="1"/>
          </a:p>
          <a:p>
            <a:pPr marL="0" indent="0">
              <a:buNone/>
            </a:pPr>
            <a:endParaRPr lang="fr-FR" noProof="1"/>
          </a:p>
        </p:txBody>
      </p:sp>
      <p:pic>
        <p:nvPicPr>
          <p:cNvPr id="5" name="Picture 4">
            <a:extLst>
              <a:ext uri="{FF2B5EF4-FFF2-40B4-BE49-F238E27FC236}">
                <a16:creationId xmlns:a16="http://schemas.microsoft.com/office/drawing/2014/main" id="{DD2D58DD-1A8A-A71F-3AA8-6BE6797FD395}"/>
              </a:ext>
            </a:extLst>
          </p:cNvPr>
          <p:cNvPicPr>
            <a:picLocks noChangeAspect="1"/>
          </p:cNvPicPr>
          <p:nvPr/>
        </p:nvPicPr>
        <p:blipFill>
          <a:blip r:embed="rId3"/>
          <a:stretch>
            <a:fillRect/>
          </a:stretch>
        </p:blipFill>
        <p:spPr>
          <a:xfrm>
            <a:off x="3673251" y="3713994"/>
            <a:ext cx="4845497" cy="2521706"/>
          </a:xfrm>
          <a:prstGeom prst="rect">
            <a:avLst/>
          </a:prstGeom>
        </p:spPr>
      </p:pic>
    </p:spTree>
    <p:extLst>
      <p:ext uri="{BB962C8B-B14F-4D97-AF65-F5344CB8AC3E}">
        <p14:creationId xmlns:p14="http://schemas.microsoft.com/office/powerpoint/2010/main" val="36183545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D74E-8C51-148B-D0C9-84403242623A}"/>
              </a:ext>
            </a:extLst>
          </p:cNvPr>
          <p:cNvSpPr>
            <a:spLocks noGrp="1"/>
          </p:cNvSpPr>
          <p:nvPr>
            <p:ph type="title"/>
          </p:nvPr>
        </p:nvSpPr>
        <p:spPr/>
        <p:txBody>
          <a:bodyPr/>
          <a:lstStyle/>
          <a:p>
            <a:r>
              <a:rPr lang="en-US" dirty="0"/>
              <a:t>Validation du code HTML</a:t>
            </a:r>
            <a:endParaRPr lang="fr-FR" dirty="0"/>
          </a:p>
        </p:txBody>
      </p:sp>
      <p:sp>
        <p:nvSpPr>
          <p:cNvPr id="3" name="Content Placeholder 2">
            <a:extLst>
              <a:ext uri="{FF2B5EF4-FFF2-40B4-BE49-F238E27FC236}">
                <a16:creationId xmlns:a16="http://schemas.microsoft.com/office/drawing/2014/main" id="{2EF05625-1DD1-658F-6CCB-9624AAED120A}"/>
              </a:ext>
            </a:extLst>
          </p:cNvPr>
          <p:cNvSpPr>
            <a:spLocks noGrp="1"/>
          </p:cNvSpPr>
          <p:nvPr>
            <p:ph idx="1"/>
          </p:nvPr>
        </p:nvSpPr>
        <p:spPr/>
        <p:txBody>
          <a:bodyPr/>
          <a:lstStyle/>
          <a:p>
            <a:pPr marL="0" indent="0">
              <a:buNone/>
            </a:pPr>
            <a:r>
              <a:rPr lang="fr-FR" b="1" noProof="1">
                <a:solidFill>
                  <a:srgbClr val="0070C0"/>
                </a:solidFill>
              </a:rPr>
              <a:t>EXERCICE</a:t>
            </a:r>
          </a:p>
          <a:p>
            <a:r>
              <a:rPr lang="fr-FR" noProof="1"/>
              <a:t>Naviguer vers https://validator.w3.org/#validate_by_input</a:t>
            </a:r>
          </a:p>
          <a:p>
            <a:r>
              <a:rPr lang="fr-FR" noProof="1"/>
              <a:t>Choisir l’onglet  « Validate by direct input »</a:t>
            </a:r>
          </a:p>
          <a:p>
            <a:r>
              <a:rPr lang="fr-FR" noProof="1"/>
              <a:t>Copier l’un des codes précédents et le coller dans la zone texte</a:t>
            </a:r>
          </a:p>
          <a:p>
            <a:r>
              <a:rPr lang="fr-FR" noProof="1"/>
              <a:t>Consulter le résultat de l’analyse et corriger le code.</a:t>
            </a:r>
          </a:p>
          <a:p>
            <a:r>
              <a:rPr lang="fr-FR" noProof="1"/>
              <a:t>Valider le code après chaque correction jusqu’à ce que le code ne contienne plus d’erreur</a:t>
            </a:r>
          </a:p>
          <a:p>
            <a:endParaRPr lang="fr-FR" noProof="1"/>
          </a:p>
          <a:p>
            <a:pPr marL="0" indent="0">
              <a:buNone/>
            </a:pPr>
            <a:endParaRPr lang="fr-FR" noProof="1"/>
          </a:p>
        </p:txBody>
      </p:sp>
    </p:spTree>
    <p:extLst>
      <p:ext uri="{BB962C8B-B14F-4D97-AF65-F5344CB8AC3E}">
        <p14:creationId xmlns:p14="http://schemas.microsoft.com/office/powerpoint/2010/main" val="35793062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EFB4-245D-97A5-1256-DC02599F4C68}"/>
              </a:ext>
            </a:extLst>
          </p:cNvPr>
          <p:cNvSpPr>
            <a:spLocks noGrp="1"/>
          </p:cNvSpPr>
          <p:nvPr>
            <p:ph type="title"/>
          </p:nvPr>
        </p:nvSpPr>
        <p:spPr/>
        <p:txBody>
          <a:bodyPr/>
          <a:lstStyle/>
          <a:p>
            <a:r>
              <a:rPr lang="fr-FR" dirty="0"/>
              <a:t>Créer des liens en HTML</a:t>
            </a:r>
          </a:p>
        </p:txBody>
      </p:sp>
      <p:sp>
        <p:nvSpPr>
          <p:cNvPr id="3" name="Content Placeholder 2">
            <a:extLst>
              <a:ext uri="{FF2B5EF4-FFF2-40B4-BE49-F238E27FC236}">
                <a16:creationId xmlns:a16="http://schemas.microsoft.com/office/drawing/2014/main" id="{6D57F021-BFAF-8076-6857-13B42183617B}"/>
              </a:ext>
            </a:extLst>
          </p:cNvPr>
          <p:cNvSpPr>
            <a:spLocks noGrp="1"/>
          </p:cNvSpPr>
          <p:nvPr>
            <p:ph idx="1"/>
          </p:nvPr>
        </p:nvSpPr>
        <p:spPr/>
        <p:txBody>
          <a:bodyPr>
            <a:normAutofit fontScale="92500" lnSpcReduction="20000"/>
          </a:bodyPr>
          <a:lstStyle/>
          <a:p>
            <a:pPr marL="0" indent="0">
              <a:buNone/>
            </a:pPr>
            <a:r>
              <a:rPr lang="fr-FR" dirty="0">
                <a:solidFill>
                  <a:schemeClr val="accent1"/>
                </a:solidFill>
              </a:rPr>
              <a:t>Lien vers une page</a:t>
            </a:r>
          </a:p>
          <a:p>
            <a:r>
              <a:rPr lang="fr-FR" dirty="0"/>
              <a:t>Un site web est composé de plusieurs pages. On navigue d’une page à l’autre à l’aide d’un lien. </a:t>
            </a:r>
            <a:endParaRPr lang="fr-FR" b="1" dirty="0">
              <a:solidFill>
                <a:srgbClr val="FF0000"/>
              </a:solidFill>
            </a:endParaRPr>
          </a:p>
          <a:p>
            <a:r>
              <a:rPr lang="fr-FR" dirty="0"/>
              <a:t>Un lien peu être </a:t>
            </a:r>
          </a:p>
          <a:p>
            <a:pPr lvl="1"/>
            <a:r>
              <a:rPr lang="fr-FR" b="1" dirty="0">
                <a:solidFill>
                  <a:srgbClr val="FF0000"/>
                </a:solidFill>
              </a:rPr>
              <a:t>Interne</a:t>
            </a:r>
            <a:r>
              <a:rPr lang="fr-FR" dirty="0"/>
              <a:t> : Il mène vers une page appartenant à notre site. De a.html vers b.html</a:t>
            </a:r>
          </a:p>
          <a:p>
            <a:pPr lvl="1"/>
            <a:r>
              <a:rPr lang="fr-FR" b="1" dirty="0">
                <a:solidFill>
                  <a:srgbClr val="FF0000"/>
                </a:solidFill>
              </a:rPr>
              <a:t>Externe</a:t>
            </a:r>
            <a:r>
              <a:rPr lang="fr-FR" dirty="0"/>
              <a:t>: Il mène vers une page d’un autre site. De a.html vers https://www.wikipedia.org</a:t>
            </a:r>
          </a:p>
          <a:p>
            <a:r>
              <a:rPr lang="fr-FR" dirty="0"/>
              <a:t>Pour écrire un lien, il faut utiliser l’élément </a:t>
            </a:r>
            <a:r>
              <a:rPr lang="fr-FR" b="1" dirty="0">
                <a:solidFill>
                  <a:srgbClr val="FF0000"/>
                </a:solidFill>
              </a:rPr>
              <a:t>&lt;a&gt; </a:t>
            </a:r>
            <a:r>
              <a:rPr lang="fr-FR" dirty="0"/>
              <a:t>et lui ajouter l’attribut </a:t>
            </a:r>
            <a:r>
              <a:rPr lang="fr-FR" b="1" dirty="0">
                <a:solidFill>
                  <a:srgbClr val="FF0000"/>
                </a:solidFill>
              </a:rPr>
              <a:t>&lt;href&gt; </a:t>
            </a:r>
            <a:r>
              <a:rPr lang="fr-FR" dirty="0"/>
              <a:t>pour indiquer vers quelle page le lien doit conduire.</a:t>
            </a:r>
          </a:p>
          <a:p>
            <a:r>
              <a:rPr lang="fr-FR" dirty="0"/>
              <a:t>On écrit : </a:t>
            </a:r>
          </a:p>
          <a:p>
            <a:pPr marL="0" indent="0">
              <a:buNone/>
            </a:pPr>
            <a:r>
              <a:rPr lang="fr-FR" dirty="0">
                <a:highlight>
                  <a:srgbClr val="FFFF00"/>
                </a:highlight>
              </a:rPr>
              <a:t>&lt;</a:t>
            </a:r>
            <a:r>
              <a:rPr lang="fr-FR" b="1" dirty="0">
                <a:solidFill>
                  <a:srgbClr val="FF0000"/>
                </a:solidFill>
                <a:highlight>
                  <a:srgbClr val="FFFF00"/>
                </a:highlight>
              </a:rPr>
              <a:t>a</a:t>
            </a:r>
            <a:r>
              <a:rPr lang="fr-FR" dirty="0">
                <a:highlight>
                  <a:srgbClr val="FFFF00"/>
                </a:highlight>
              </a:rPr>
              <a:t> </a:t>
            </a:r>
            <a:r>
              <a:rPr lang="fr-FR" b="1" dirty="0">
                <a:solidFill>
                  <a:schemeClr val="accent1">
                    <a:lumMod val="75000"/>
                  </a:schemeClr>
                </a:solidFill>
                <a:highlight>
                  <a:srgbClr val="FFFF00"/>
                </a:highlight>
              </a:rPr>
              <a:t>href=</a:t>
            </a:r>
            <a:r>
              <a:rPr lang="fr-FR" dirty="0">
                <a:highlight>
                  <a:srgbClr val="FFFF00"/>
                </a:highlight>
              </a:rPr>
              <a:t> "https://www.wikipedia.com"&gt;Aller vers </a:t>
            </a:r>
            <a:r>
              <a:rPr lang="fr-FR" dirty="0" err="1">
                <a:highlight>
                  <a:srgbClr val="FFFF00"/>
                </a:highlight>
              </a:rPr>
              <a:t>Wikipedia</a:t>
            </a:r>
            <a:r>
              <a:rPr lang="fr-FR" dirty="0">
                <a:highlight>
                  <a:srgbClr val="FFFF00"/>
                </a:highlight>
              </a:rPr>
              <a:t>&lt;/a&gt;. </a:t>
            </a:r>
            <a:r>
              <a:rPr lang="fr-FR" dirty="0"/>
              <a:t>On dit que c’est un lien </a:t>
            </a:r>
            <a:r>
              <a:rPr lang="fr-FR" b="1" dirty="0">
                <a:solidFill>
                  <a:srgbClr val="FF0000"/>
                </a:solidFill>
              </a:rPr>
              <a:t>absolu.</a:t>
            </a:r>
          </a:p>
          <a:p>
            <a:endParaRPr lang="fr-FR" dirty="0"/>
          </a:p>
        </p:txBody>
      </p:sp>
    </p:spTree>
    <p:extLst>
      <p:ext uri="{BB962C8B-B14F-4D97-AF65-F5344CB8AC3E}">
        <p14:creationId xmlns:p14="http://schemas.microsoft.com/office/powerpoint/2010/main" val="30635337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489B3-7605-815D-1356-E70BB159F175}"/>
              </a:ext>
            </a:extLst>
          </p:cNvPr>
          <p:cNvSpPr>
            <a:spLocks noGrp="1"/>
          </p:cNvSpPr>
          <p:nvPr>
            <p:ph type="title"/>
          </p:nvPr>
        </p:nvSpPr>
        <p:spPr/>
        <p:txBody>
          <a:bodyPr/>
          <a:lstStyle/>
          <a:p>
            <a:r>
              <a:rPr lang="fr-FR" dirty="0"/>
              <a:t>Créer des liens en HTML</a:t>
            </a:r>
          </a:p>
        </p:txBody>
      </p:sp>
      <p:sp>
        <p:nvSpPr>
          <p:cNvPr id="3" name="Content Placeholder 2">
            <a:extLst>
              <a:ext uri="{FF2B5EF4-FFF2-40B4-BE49-F238E27FC236}">
                <a16:creationId xmlns:a16="http://schemas.microsoft.com/office/drawing/2014/main" id="{808A42CA-F989-A895-3E1F-264D7F2EEDE0}"/>
              </a:ext>
            </a:extLst>
          </p:cNvPr>
          <p:cNvSpPr>
            <a:spLocks noGrp="1"/>
          </p:cNvSpPr>
          <p:nvPr>
            <p:ph idx="1"/>
          </p:nvPr>
        </p:nvSpPr>
        <p:spPr>
          <a:xfrm>
            <a:off x="838200" y="1825625"/>
            <a:ext cx="6426200" cy="4351338"/>
          </a:xfrm>
        </p:spPr>
        <p:txBody>
          <a:bodyPr>
            <a:normAutofit fontScale="62500" lnSpcReduction="20000"/>
          </a:bodyPr>
          <a:lstStyle/>
          <a:p>
            <a:pPr marL="0" indent="0">
              <a:buNone/>
            </a:pPr>
            <a:r>
              <a:rPr lang="fr-FR" dirty="0">
                <a:solidFill>
                  <a:schemeClr val="accent1">
                    <a:lumMod val="75000"/>
                  </a:schemeClr>
                </a:solidFill>
              </a:rPr>
              <a:t>Liens vers une page</a:t>
            </a:r>
          </a:p>
          <a:p>
            <a:r>
              <a:rPr lang="fr-FR" dirty="0"/>
              <a:t>Les pages web peuvent être contenues dans le même dossier, ou dans des dossiers différents</a:t>
            </a:r>
          </a:p>
          <a:p>
            <a:r>
              <a:rPr lang="fr-FR" dirty="0"/>
              <a:t>Pour aller à une page se situant dans le même dossier, il suffit simplement d’écrire son nom comme valeur à l’attribut href. </a:t>
            </a:r>
          </a:p>
          <a:p>
            <a:r>
              <a:rPr lang="fr-FR" dirty="0"/>
              <a:t>&lt;</a:t>
            </a:r>
            <a:r>
              <a:rPr lang="fr-FR" b="1" dirty="0">
                <a:solidFill>
                  <a:srgbClr val="FF0000"/>
                </a:solidFill>
              </a:rPr>
              <a:t>a</a:t>
            </a:r>
            <a:r>
              <a:rPr lang="fr-FR" dirty="0"/>
              <a:t> </a:t>
            </a:r>
            <a:r>
              <a:rPr lang="fr-FR" b="1" dirty="0">
                <a:solidFill>
                  <a:schemeClr val="accent1">
                    <a:lumMod val="75000"/>
                  </a:schemeClr>
                </a:solidFill>
              </a:rPr>
              <a:t>href=</a:t>
            </a:r>
            <a:r>
              <a:rPr lang="fr-FR" dirty="0"/>
              <a:t> ‘’codeMinimal.html"&gt;Aller vers la page du code minimal&lt;/a&gt;. On dit que c’est un lien (chemin) </a:t>
            </a:r>
            <a:r>
              <a:rPr lang="fr-FR" b="1" dirty="0">
                <a:solidFill>
                  <a:srgbClr val="FF0000"/>
                </a:solidFill>
              </a:rPr>
              <a:t>relatif </a:t>
            </a:r>
          </a:p>
          <a:p>
            <a:r>
              <a:rPr lang="fr-FR" dirty="0"/>
              <a:t>Pour aller à une page se situant dans un autre dossier, il faut écrire le nom du dossier et le nom de la page. </a:t>
            </a:r>
          </a:p>
          <a:p>
            <a:pPr marL="0" indent="0">
              <a:buNone/>
            </a:pPr>
            <a:r>
              <a:rPr lang="fr-FR" dirty="0"/>
              <a:t>&lt;</a:t>
            </a:r>
            <a:r>
              <a:rPr lang="fr-FR" b="1" dirty="0">
                <a:solidFill>
                  <a:srgbClr val="FF0000"/>
                </a:solidFill>
              </a:rPr>
              <a:t>a</a:t>
            </a:r>
            <a:r>
              <a:rPr lang="fr-FR" dirty="0"/>
              <a:t> </a:t>
            </a:r>
            <a:r>
              <a:rPr lang="fr-FR" b="1" dirty="0">
                <a:solidFill>
                  <a:schemeClr val="accent1">
                    <a:lumMod val="75000"/>
                  </a:schemeClr>
                </a:solidFill>
              </a:rPr>
              <a:t>href</a:t>
            </a:r>
            <a:r>
              <a:rPr lang="fr-FR" dirty="0"/>
              <a:t> =‘’</a:t>
            </a:r>
            <a:r>
              <a:rPr lang="fr-FR" b="1" dirty="0"/>
              <a:t>contenu</a:t>
            </a:r>
            <a:r>
              <a:rPr lang="fr-FR" dirty="0"/>
              <a:t>/b.html"&gt;Aller vers la page b&lt;/a&gt;.</a:t>
            </a:r>
          </a:p>
          <a:p>
            <a:r>
              <a:rPr lang="fr-FR" dirty="0"/>
              <a:t>En cas de plusieurs sous dossiers, on écrit</a:t>
            </a:r>
          </a:p>
          <a:p>
            <a:pPr marL="0" indent="0">
              <a:buNone/>
            </a:pPr>
            <a:r>
              <a:rPr lang="fr-FR" dirty="0"/>
              <a:t>&lt;</a:t>
            </a:r>
            <a:r>
              <a:rPr lang="fr-FR" b="1" dirty="0">
                <a:solidFill>
                  <a:srgbClr val="FF0000"/>
                </a:solidFill>
              </a:rPr>
              <a:t>a</a:t>
            </a:r>
            <a:r>
              <a:rPr lang="fr-FR" dirty="0"/>
              <a:t> </a:t>
            </a:r>
            <a:r>
              <a:rPr lang="fr-FR" b="1" dirty="0">
                <a:solidFill>
                  <a:schemeClr val="accent1">
                    <a:lumMod val="75000"/>
                  </a:schemeClr>
                </a:solidFill>
              </a:rPr>
              <a:t>href</a:t>
            </a:r>
            <a:r>
              <a:rPr lang="fr-FR" dirty="0"/>
              <a:t> "</a:t>
            </a:r>
            <a:r>
              <a:rPr lang="fr-FR" b="1" dirty="0"/>
              <a:t>dossier1</a:t>
            </a:r>
            <a:r>
              <a:rPr lang="fr-FR" dirty="0"/>
              <a:t>/</a:t>
            </a:r>
            <a:r>
              <a:rPr lang="fr-FR" b="1" dirty="0"/>
              <a:t>dossier2</a:t>
            </a:r>
            <a:r>
              <a:rPr lang="fr-FR" dirty="0"/>
              <a:t>/b.html"&gt;Aller vers la page b&lt;/a&gt;.</a:t>
            </a:r>
          </a:p>
          <a:p>
            <a:r>
              <a:rPr lang="fr-FR" dirty="0"/>
              <a:t>Si le fichier se trouve dans un dossier parent, on écrit</a:t>
            </a:r>
          </a:p>
          <a:p>
            <a:pPr marL="0" indent="0">
              <a:buNone/>
            </a:pPr>
            <a:r>
              <a:rPr lang="fr-FR" dirty="0"/>
              <a:t>&lt;</a:t>
            </a:r>
            <a:r>
              <a:rPr lang="fr-FR" b="1" dirty="0">
                <a:solidFill>
                  <a:srgbClr val="FF0000"/>
                </a:solidFill>
              </a:rPr>
              <a:t>a</a:t>
            </a:r>
            <a:r>
              <a:rPr lang="fr-FR" dirty="0"/>
              <a:t> </a:t>
            </a:r>
            <a:r>
              <a:rPr lang="fr-FR" b="1" dirty="0">
                <a:solidFill>
                  <a:schemeClr val="accent1">
                    <a:lumMod val="75000"/>
                  </a:schemeClr>
                </a:solidFill>
              </a:rPr>
              <a:t>href</a:t>
            </a:r>
            <a:r>
              <a:rPr lang="fr-FR" dirty="0"/>
              <a:t> "</a:t>
            </a:r>
            <a:r>
              <a:rPr lang="fr-FR" b="1" dirty="0">
                <a:solidFill>
                  <a:srgbClr val="FF0000"/>
                </a:solidFill>
              </a:rPr>
              <a:t>..</a:t>
            </a:r>
            <a:r>
              <a:rPr lang="fr-FR" dirty="0"/>
              <a:t>/a.html"&gt;Aller vers la page a&lt;/a&gt;.( </a:t>
            </a:r>
            <a:r>
              <a:rPr lang="fr-FR" b="1" dirty="0">
                <a:solidFill>
                  <a:schemeClr val="accent1">
                    <a:lumMod val="75000"/>
                  </a:schemeClr>
                </a:solidFill>
              </a:rPr>
              <a:t>href</a:t>
            </a:r>
            <a:r>
              <a:rPr lang="fr-FR" dirty="0"/>
              <a:t> "../../a.html" )</a:t>
            </a:r>
          </a:p>
          <a:p>
            <a:pPr marL="0" indent="0">
              <a:buNone/>
            </a:pPr>
            <a:endParaRPr lang="fr-FR" dirty="0"/>
          </a:p>
          <a:p>
            <a:endParaRPr lang="fr-FR" dirty="0"/>
          </a:p>
        </p:txBody>
      </p:sp>
      <p:pic>
        <p:nvPicPr>
          <p:cNvPr id="7" name="Picture 6">
            <a:extLst>
              <a:ext uri="{FF2B5EF4-FFF2-40B4-BE49-F238E27FC236}">
                <a16:creationId xmlns:a16="http://schemas.microsoft.com/office/drawing/2014/main" id="{CF34BD70-BC78-C0E3-C584-6540F5BBED8E}"/>
              </a:ext>
            </a:extLst>
          </p:cNvPr>
          <p:cNvPicPr>
            <a:picLocks noChangeAspect="1"/>
          </p:cNvPicPr>
          <p:nvPr/>
        </p:nvPicPr>
        <p:blipFill>
          <a:blip r:embed="rId2"/>
          <a:stretch>
            <a:fillRect/>
          </a:stretch>
        </p:blipFill>
        <p:spPr>
          <a:xfrm>
            <a:off x="7528494" y="266001"/>
            <a:ext cx="3982786" cy="3833431"/>
          </a:xfrm>
          <a:prstGeom prst="rect">
            <a:avLst/>
          </a:prstGeom>
        </p:spPr>
      </p:pic>
      <p:pic>
        <p:nvPicPr>
          <p:cNvPr id="9" name="Picture 8">
            <a:extLst>
              <a:ext uri="{FF2B5EF4-FFF2-40B4-BE49-F238E27FC236}">
                <a16:creationId xmlns:a16="http://schemas.microsoft.com/office/drawing/2014/main" id="{7F9B7447-B151-971A-1F70-5D0903CA2A77}"/>
              </a:ext>
            </a:extLst>
          </p:cNvPr>
          <p:cNvPicPr>
            <a:picLocks noChangeAspect="1"/>
          </p:cNvPicPr>
          <p:nvPr/>
        </p:nvPicPr>
        <p:blipFill>
          <a:blip r:embed="rId3"/>
          <a:stretch>
            <a:fillRect/>
          </a:stretch>
        </p:blipFill>
        <p:spPr>
          <a:xfrm>
            <a:off x="7528494" y="4099432"/>
            <a:ext cx="4389186" cy="2809480"/>
          </a:xfrm>
          <a:prstGeom prst="rect">
            <a:avLst/>
          </a:prstGeom>
        </p:spPr>
      </p:pic>
    </p:spTree>
    <p:extLst>
      <p:ext uri="{BB962C8B-B14F-4D97-AF65-F5344CB8AC3E}">
        <p14:creationId xmlns:p14="http://schemas.microsoft.com/office/powerpoint/2010/main" val="888378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EFB4-245D-97A5-1256-DC02599F4C68}"/>
              </a:ext>
            </a:extLst>
          </p:cNvPr>
          <p:cNvSpPr>
            <a:spLocks noGrp="1"/>
          </p:cNvSpPr>
          <p:nvPr>
            <p:ph type="title"/>
          </p:nvPr>
        </p:nvSpPr>
        <p:spPr/>
        <p:txBody>
          <a:bodyPr/>
          <a:lstStyle/>
          <a:p>
            <a:r>
              <a:rPr lang="fr-FR" dirty="0"/>
              <a:t>Créer des liens en HTML</a:t>
            </a:r>
          </a:p>
        </p:txBody>
      </p:sp>
      <p:sp>
        <p:nvSpPr>
          <p:cNvPr id="3" name="Content Placeholder 2">
            <a:extLst>
              <a:ext uri="{FF2B5EF4-FFF2-40B4-BE49-F238E27FC236}">
                <a16:creationId xmlns:a16="http://schemas.microsoft.com/office/drawing/2014/main" id="{6D57F021-BFAF-8076-6857-13B42183617B}"/>
              </a:ext>
            </a:extLst>
          </p:cNvPr>
          <p:cNvSpPr>
            <a:spLocks noGrp="1"/>
          </p:cNvSpPr>
          <p:nvPr>
            <p:ph idx="1"/>
          </p:nvPr>
        </p:nvSpPr>
        <p:spPr/>
        <p:txBody>
          <a:bodyPr>
            <a:normAutofit/>
          </a:bodyPr>
          <a:lstStyle/>
          <a:p>
            <a:pPr marL="0" indent="0">
              <a:buNone/>
            </a:pPr>
            <a:r>
              <a:rPr lang="fr-FR" dirty="0">
                <a:solidFill>
                  <a:schemeClr val="accent1"/>
                </a:solidFill>
              </a:rPr>
              <a:t>Lien vers une ancre</a:t>
            </a:r>
          </a:p>
          <a:p>
            <a:r>
              <a:rPr lang="fr-FR" b="0" i="0" dirty="0">
                <a:effectLst/>
              </a:rPr>
              <a:t>Une </a:t>
            </a:r>
            <a:r>
              <a:rPr lang="fr-FR" b="1" i="0" dirty="0">
                <a:effectLst/>
              </a:rPr>
              <a:t>ancre</a:t>
            </a:r>
            <a:r>
              <a:rPr lang="fr-FR" b="0" i="0" dirty="0">
                <a:effectLst/>
              </a:rPr>
              <a:t> est une sorte de point de repère qu’on met dans une page HTML lorsqu'elle est longue. Elle est utile pour faire un lien amenant directement au contenu en question.</a:t>
            </a:r>
          </a:p>
          <a:p>
            <a:r>
              <a:rPr lang="fr-FR" dirty="0"/>
              <a:t>Pour créer une ancre, on ajoute l’attribut </a:t>
            </a:r>
            <a:r>
              <a:rPr lang="fr-FR" b="1" dirty="0">
                <a:solidFill>
                  <a:srgbClr val="FF0000"/>
                </a:solidFill>
              </a:rPr>
              <a:t>id </a:t>
            </a:r>
            <a:r>
              <a:rPr lang="fr-FR" dirty="0"/>
              <a:t>à une balise qui va servir de repère. Cette balise peut être n’importe quelle balise : un titre, une image, un  paragraphe</a:t>
            </a:r>
          </a:p>
          <a:p>
            <a:r>
              <a:rPr lang="fr-FR" dirty="0"/>
              <a:t>Pour référer à une ancre dans un lien, on rajoute </a:t>
            </a:r>
            <a:r>
              <a:rPr lang="fr-FR" sz="4000" b="1" dirty="0">
                <a:solidFill>
                  <a:srgbClr val="FF0000"/>
                </a:solidFill>
              </a:rPr>
              <a:t># + </a:t>
            </a:r>
            <a:r>
              <a:rPr lang="fr-FR" sz="4000" b="1" dirty="0" err="1">
                <a:solidFill>
                  <a:srgbClr val="FF0000"/>
                </a:solidFill>
              </a:rPr>
              <a:t>l’id</a:t>
            </a:r>
            <a:r>
              <a:rPr lang="fr-FR" sz="4000" b="1" dirty="0">
                <a:solidFill>
                  <a:srgbClr val="FF0000"/>
                </a:solidFill>
              </a:rPr>
              <a:t> </a:t>
            </a:r>
            <a:r>
              <a:rPr lang="fr-FR" dirty="0"/>
              <a:t>dans l’attribut href </a:t>
            </a:r>
            <a:endParaRPr lang="fr-FR" b="1" dirty="0">
              <a:solidFill>
                <a:srgbClr val="FF0000"/>
              </a:solidFill>
            </a:endParaRPr>
          </a:p>
        </p:txBody>
      </p:sp>
      <p:pic>
        <p:nvPicPr>
          <p:cNvPr id="5" name="Picture 4">
            <a:extLst>
              <a:ext uri="{FF2B5EF4-FFF2-40B4-BE49-F238E27FC236}">
                <a16:creationId xmlns:a16="http://schemas.microsoft.com/office/drawing/2014/main" id="{7761E825-34D9-9C53-F08C-7100AE61FC91}"/>
              </a:ext>
            </a:extLst>
          </p:cNvPr>
          <p:cNvPicPr>
            <a:picLocks noChangeAspect="1"/>
          </p:cNvPicPr>
          <p:nvPr/>
        </p:nvPicPr>
        <p:blipFill>
          <a:blip r:embed="rId2"/>
          <a:stretch>
            <a:fillRect/>
          </a:stretch>
        </p:blipFill>
        <p:spPr>
          <a:xfrm>
            <a:off x="5210960" y="4397078"/>
            <a:ext cx="4189140" cy="567759"/>
          </a:xfrm>
          <a:prstGeom prst="rect">
            <a:avLst/>
          </a:prstGeom>
        </p:spPr>
      </p:pic>
      <p:pic>
        <p:nvPicPr>
          <p:cNvPr id="7" name="Picture 6">
            <a:extLst>
              <a:ext uri="{FF2B5EF4-FFF2-40B4-BE49-F238E27FC236}">
                <a16:creationId xmlns:a16="http://schemas.microsoft.com/office/drawing/2014/main" id="{91FD73F4-47FF-512F-99BD-CA8A7285F1D9}"/>
              </a:ext>
            </a:extLst>
          </p:cNvPr>
          <p:cNvPicPr>
            <a:picLocks noChangeAspect="1"/>
          </p:cNvPicPr>
          <p:nvPr/>
        </p:nvPicPr>
        <p:blipFill>
          <a:blip r:embed="rId3"/>
          <a:stretch>
            <a:fillRect/>
          </a:stretch>
        </p:blipFill>
        <p:spPr>
          <a:xfrm>
            <a:off x="3309500" y="5474964"/>
            <a:ext cx="4109959" cy="458159"/>
          </a:xfrm>
          <a:prstGeom prst="rect">
            <a:avLst/>
          </a:prstGeom>
        </p:spPr>
      </p:pic>
    </p:spTree>
    <p:extLst>
      <p:ext uri="{BB962C8B-B14F-4D97-AF65-F5344CB8AC3E}">
        <p14:creationId xmlns:p14="http://schemas.microsoft.com/office/powerpoint/2010/main" val="11490098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EFB4-245D-97A5-1256-DC02599F4C68}"/>
              </a:ext>
            </a:extLst>
          </p:cNvPr>
          <p:cNvSpPr>
            <a:spLocks noGrp="1"/>
          </p:cNvSpPr>
          <p:nvPr>
            <p:ph type="title"/>
          </p:nvPr>
        </p:nvSpPr>
        <p:spPr/>
        <p:txBody>
          <a:bodyPr/>
          <a:lstStyle/>
          <a:p>
            <a:r>
              <a:rPr lang="fr-FR" dirty="0"/>
              <a:t>Créer des liens en HTML</a:t>
            </a:r>
          </a:p>
        </p:txBody>
      </p:sp>
      <p:sp>
        <p:nvSpPr>
          <p:cNvPr id="3" name="Content Placeholder 2">
            <a:extLst>
              <a:ext uri="{FF2B5EF4-FFF2-40B4-BE49-F238E27FC236}">
                <a16:creationId xmlns:a16="http://schemas.microsoft.com/office/drawing/2014/main" id="{6D57F021-BFAF-8076-6857-13B42183617B}"/>
              </a:ext>
            </a:extLst>
          </p:cNvPr>
          <p:cNvSpPr>
            <a:spLocks noGrp="1"/>
          </p:cNvSpPr>
          <p:nvPr>
            <p:ph idx="1"/>
          </p:nvPr>
        </p:nvSpPr>
        <p:spPr/>
        <p:txBody>
          <a:bodyPr>
            <a:normAutofit fontScale="92500" lnSpcReduction="10000"/>
          </a:bodyPr>
          <a:lstStyle/>
          <a:p>
            <a:pPr marL="0" indent="0">
              <a:buNone/>
            </a:pPr>
            <a:r>
              <a:rPr lang="fr-FR" dirty="0">
                <a:solidFill>
                  <a:schemeClr val="accent1"/>
                </a:solidFill>
              </a:rPr>
              <a:t>Lien vers une ancre</a:t>
            </a:r>
          </a:p>
          <a:p>
            <a:r>
              <a:rPr lang="fr-FR" b="0" i="0" dirty="0">
                <a:effectLst/>
              </a:rPr>
              <a:t>Une </a:t>
            </a:r>
            <a:r>
              <a:rPr lang="fr-FR" b="1" i="0" dirty="0">
                <a:effectLst/>
              </a:rPr>
              <a:t>ancre</a:t>
            </a:r>
            <a:r>
              <a:rPr lang="fr-FR" b="0" i="0" dirty="0">
                <a:effectLst/>
              </a:rPr>
              <a:t> est une sorte de point de repère qu’on met dans une page HTML lorsqu'elle est longue. Elle est utile pour faire un lien amenant directement au contenu en question.</a:t>
            </a:r>
          </a:p>
          <a:p>
            <a:r>
              <a:rPr lang="fr-FR" dirty="0"/>
              <a:t>Pour créer une ancre, on ajoute l’attribut </a:t>
            </a:r>
            <a:r>
              <a:rPr lang="fr-FR" b="1" dirty="0">
                <a:solidFill>
                  <a:srgbClr val="FF0000"/>
                </a:solidFill>
              </a:rPr>
              <a:t>id </a:t>
            </a:r>
            <a:r>
              <a:rPr lang="fr-FR" dirty="0"/>
              <a:t>à une balise qui va servir de repère. Cette balise peut être n’importe quelle balise : un titre, une image, un  paragraphe</a:t>
            </a:r>
          </a:p>
          <a:p>
            <a:r>
              <a:rPr lang="fr-FR" dirty="0"/>
              <a:t>Pour référer à une ancre dans un lien, on rajoute </a:t>
            </a:r>
            <a:r>
              <a:rPr lang="fr-FR" sz="4000" b="1" dirty="0">
                <a:solidFill>
                  <a:srgbClr val="FF0000"/>
                </a:solidFill>
              </a:rPr>
              <a:t># + </a:t>
            </a:r>
            <a:r>
              <a:rPr lang="fr-FR" sz="4000" b="1" dirty="0" err="1">
                <a:solidFill>
                  <a:srgbClr val="FF0000"/>
                </a:solidFill>
              </a:rPr>
              <a:t>l’id</a:t>
            </a:r>
            <a:r>
              <a:rPr lang="fr-FR" sz="4000" b="1" dirty="0">
                <a:solidFill>
                  <a:srgbClr val="FF0000"/>
                </a:solidFill>
              </a:rPr>
              <a:t> </a:t>
            </a:r>
            <a:r>
              <a:rPr lang="fr-FR" dirty="0"/>
              <a:t>dans l’attribut href </a:t>
            </a:r>
          </a:p>
          <a:p>
            <a:r>
              <a:rPr lang="fr-FR" dirty="0"/>
              <a:t>Lorsque l’ancre se situe dans une page b, on écrit l’adresse de la page suivi de</a:t>
            </a:r>
            <a:r>
              <a:rPr lang="fr-FR" b="1" dirty="0">
                <a:solidFill>
                  <a:srgbClr val="FF0000"/>
                </a:solidFill>
              </a:rPr>
              <a:t> # + </a:t>
            </a:r>
            <a:r>
              <a:rPr lang="fr-FR" b="1" dirty="0" err="1">
                <a:solidFill>
                  <a:srgbClr val="FF0000"/>
                </a:solidFill>
              </a:rPr>
              <a:t>l’id</a:t>
            </a:r>
            <a:r>
              <a:rPr lang="fr-FR" b="1" dirty="0">
                <a:solidFill>
                  <a:srgbClr val="FF0000"/>
                </a:solidFill>
              </a:rPr>
              <a:t> </a:t>
            </a:r>
            <a:r>
              <a:rPr lang="fr-FR" dirty="0"/>
              <a:t>de l’ancre </a:t>
            </a:r>
          </a:p>
        </p:txBody>
      </p:sp>
      <p:pic>
        <p:nvPicPr>
          <p:cNvPr id="5" name="Picture 4">
            <a:extLst>
              <a:ext uri="{FF2B5EF4-FFF2-40B4-BE49-F238E27FC236}">
                <a16:creationId xmlns:a16="http://schemas.microsoft.com/office/drawing/2014/main" id="{7761E825-34D9-9C53-F08C-7100AE61FC91}"/>
              </a:ext>
            </a:extLst>
          </p:cNvPr>
          <p:cNvPicPr>
            <a:picLocks noChangeAspect="1"/>
          </p:cNvPicPr>
          <p:nvPr/>
        </p:nvPicPr>
        <p:blipFill>
          <a:blip r:embed="rId2"/>
          <a:stretch>
            <a:fillRect/>
          </a:stretch>
        </p:blipFill>
        <p:spPr>
          <a:xfrm>
            <a:off x="3309500" y="3956490"/>
            <a:ext cx="3711060" cy="502964"/>
          </a:xfrm>
          <a:prstGeom prst="rect">
            <a:avLst/>
          </a:prstGeom>
        </p:spPr>
      </p:pic>
      <p:pic>
        <p:nvPicPr>
          <p:cNvPr id="7" name="Picture 6">
            <a:extLst>
              <a:ext uri="{FF2B5EF4-FFF2-40B4-BE49-F238E27FC236}">
                <a16:creationId xmlns:a16="http://schemas.microsoft.com/office/drawing/2014/main" id="{91FD73F4-47FF-512F-99BD-CA8A7285F1D9}"/>
              </a:ext>
            </a:extLst>
          </p:cNvPr>
          <p:cNvPicPr>
            <a:picLocks noChangeAspect="1"/>
          </p:cNvPicPr>
          <p:nvPr/>
        </p:nvPicPr>
        <p:blipFill>
          <a:blip r:embed="rId3"/>
          <a:stretch>
            <a:fillRect/>
          </a:stretch>
        </p:blipFill>
        <p:spPr>
          <a:xfrm>
            <a:off x="1866780" y="4860049"/>
            <a:ext cx="4109959" cy="458159"/>
          </a:xfrm>
          <a:prstGeom prst="rect">
            <a:avLst/>
          </a:prstGeom>
        </p:spPr>
      </p:pic>
      <p:pic>
        <p:nvPicPr>
          <p:cNvPr id="9" name="Picture 8">
            <a:extLst>
              <a:ext uri="{FF2B5EF4-FFF2-40B4-BE49-F238E27FC236}">
                <a16:creationId xmlns:a16="http://schemas.microsoft.com/office/drawing/2014/main" id="{2192719B-3991-A2F2-0F03-BA2824E6E320}"/>
              </a:ext>
            </a:extLst>
          </p:cNvPr>
          <p:cNvPicPr>
            <a:picLocks noChangeAspect="1"/>
          </p:cNvPicPr>
          <p:nvPr/>
        </p:nvPicPr>
        <p:blipFill>
          <a:blip r:embed="rId4"/>
          <a:stretch>
            <a:fillRect/>
          </a:stretch>
        </p:blipFill>
        <p:spPr>
          <a:xfrm>
            <a:off x="3921758" y="5683242"/>
            <a:ext cx="6418037" cy="300997"/>
          </a:xfrm>
          <a:prstGeom prst="rect">
            <a:avLst/>
          </a:prstGeom>
        </p:spPr>
      </p:pic>
    </p:spTree>
    <p:extLst>
      <p:ext uri="{BB962C8B-B14F-4D97-AF65-F5344CB8AC3E}">
        <p14:creationId xmlns:p14="http://schemas.microsoft.com/office/powerpoint/2010/main" val="39225538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3E53-C0F4-9156-BDBB-E8724CB99DFB}"/>
              </a:ext>
            </a:extLst>
          </p:cNvPr>
          <p:cNvSpPr>
            <a:spLocks noGrp="1"/>
          </p:cNvSpPr>
          <p:nvPr>
            <p:ph type="title"/>
          </p:nvPr>
        </p:nvSpPr>
        <p:spPr/>
        <p:txBody>
          <a:bodyPr/>
          <a:lstStyle/>
          <a:p>
            <a:r>
              <a:rPr lang="fr-FR" dirty="0"/>
              <a:t>Créer des liens en HTML</a:t>
            </a:r>
          </a:p>
        </p:txBody>
      </p:sp>
      <p:sp>
        <p:nvSpPr>
          <p:cNvPr id="4" name="Content Placeholder 3">
            <a:extLst>
              <a:ext uri="{FF2B5EF4-FFF2-40B4-BE49-F238E27FC236}">
                <a16:creationId xmlns:a16="http://schemas.microsoft.com/office/drawing/2014/main" id="{0B16264E-489F-E589-246C-5A9CC0D5FE1E}"/>
              </a:ext>
            </a:extLst>
          </p:cNvPr>
          <p:cNvSpPr>
            <a:spLocks noGrp="1"/>
          </p:cNvSpPr>
          <p:nvPr>
            <p:ph idx="1"/>
          </p:nvPr>
        </p:nvSpPr>
        <p:spPr/>
        <p:txBody>
          <a:bodyPr>
            <a:normAutofit fontScale="70000" lnSpcReduction="20000"/>
          </a:bodyPr>
          <a:lstStyle/>
          <a:p>
            <a:pPr marL="0" indent="0">
              <a:buNone/>
            </a:pPr>
            <a:r>
              <a:rPr lang="fr-FR" b="1" dirty="0">
                <a:solidFill>
                  <a:schemeClr val="accent5">
                    <a:lumMod val="75000"/>
                  </a:schemeClr>
                </a:solidFill>
              </a:rPr>
              <a:t>Exercice</a:t>
            </a:r>
          </a:p>
          <a:p>
            <a:pPr marL="514350" indent="-514350">
              <a:buFont typeface="+mj-lt"/>
              <a:buAutoNum type="arabicPeriod"/>
            </a:pPr>
            <a:r>
              <a:rPr lang="fr-FR" dirty="0"/>
              <a:t>Créer la structure suivante :</a:t>
            </a:r>
          </a:p>
          <a:p>
            <a:pPr lvl="1"/>
            <a:r>
              <a:rPr lang="fr-FR" dirty="0"/>
              <a:t>Dossier </a:t>
            </a:r>
            <a:r>
              <a:rPr lang="fr-FR" b="1" dirty="0"/>
              <a:t>racine</a:t>
            </a:r>
            <a:r>
              <a:rPr lang="fr-FR" dirty="0"/>
              <a:t> contient page_a.html, Dossier nommé parent</a:t>
            </a:r>
          </a:p>
          <a:p>
            <a:pPr lvl="1"/>
            <a:r>
              <a:rPr lang="fr-FR" dirty="0"/>
              <a:t>Dossier </a:t>
            </a:r>
            <a:r>
              <a:rPr lang="fr-FR" b="1" dirty="0"/>
              <a:t>parent</a:t>
            </a:r>
            <a:r>
              <a:rPr lang="fr-FR" dirty="0"/>
              <a:t> contient page_b.html, page_c.html, Dossier nommé fils</a:t>
            </a:r>
          </a:p>
          <a:p>
            <a:pPr lvl="1"/>
            <a:r>
              <a:rPr lang="fr-FR" dirty="0"/>
              <a:t>Dossier </a:t>
            </a:r>
            <a:r>
              <a:rPr lang="fr-FR" b="1" dirty="0"/>
              <a:t>fils</a:t>
            </a:r>
            <a:r>
              <a:rPr lang="fr-FR" dirty="0"/>
              <a:t> contient page_d.html</a:t>
            </a:r>
          </a:p>
          <a:p>
            <a:pPr marL="514350" indent="-514350">
              <a:buFont typeface="+mj-lt"/>
              <a:buAutoNum type="arabicPeriod"/>
            </a:pPr>
            <a:r>
              <a:rPr lang="fr-FR" dirty="0"/>
              <a:t>Ajouter la structure minimale d’une page dans chaque page html</a:t>
            </a:r>
          </a:p>
          <a:p>
            <a:pPr marL="514350" indent="-514350">
              <a:buFont typeface="+mj-lt"/>
              <a:buAutoNum type="arabicPeriod"/>
            </a:pPr>
            <a:r>
              <a:rPr lang="fr-FR" dirty="0"/>
              <a:t>Faire les liens suivants :</a:t>
            </a:r>
          </a:p>
          <a:p>
            <a:pPr lvl="1"/>
            <a:r>
              <a:rPr lang="fr-FR" dirty="0"/>
              <a:t>page_a.html : ajouter un lien vers page_b.html et page_d.html</a:t>
            </a:r>
          </a:p>
          <a:p>
            <a:pPr lvl="1"/>
            <a:r>
              <a:rPr lang="fr-FR" dirty="0"/>
              <a:t>page_b.html : ajouter un lien vers page_a.html, page_c.html, page_d.html</a:t>
            </a:r>
          </a:p>
          <a:p>
            <a:pPr lvl="1"/>
            <a:r>
              <a:rPr lang="fr-FR" dirty="0"/>
              <a:t>page_c.html : ajouter un lien vers page_b.html</a:t>
            </a:r>
          </a:p>
          <a:p>
            <a:pPr lvl="1"/>
            <a:r>
              <a:rPr lang="fr-FR" dirty="0"/>
              <a:t>page_d.html : ajouter un lien vers page_a.html et page_b.html</a:t>
            </a:r>
          </a:p>
          <a:p>
            <a:pPr marL="514350" indent="-514350">
              <a:buFont typeface="+mj-lt"/>
              <a:buAutoNum type="arabicPeriod"/>
            </a:pPr>
            <a:r>
              <a:rPr lang="fr-FR" dirty="0"/>
              <a:t>Ajouter des éléments à page_c.html (photos, </a:t>
            </a:r>
            <a:r>
              <a:rPr lang="fr-FR" dirty="0" err="1"/>
              <a:t>videos</a:t>
            </a:r>
            <a:r>
              <a:rPr lang="fr-FR" dirty="0"/>
              <a:t>, paragraphes)</a:t>
            </a:r>
          </a:p>
          <a:p>
            <a:pPr marL="514350" indent="-514350">
              <a:buFont typeface="+mj-lt"/>
              <a:buAutoNum type="arabicPeriod"/>
            </a:pPr>
            <a:r>
              <a:rPr lang="fr-FR" dirty="0"/>
              <a:t>Choisir un élément de bas de page et le transformer en ancre (Ajouter id=‘’</a:t>
            </a:r>
            <a:r>
              <a:rPr lang="fr-FR" dirty="0" err="1"/>
              <a:t>mon_ancre</a:t>
            </a:r>
            <a:r>
              <a:rPr lang="fr-FR" dirty="0"/>
              <a:t>’’)</a:t>
            </a:r>
          </a:p>
          <a:p>
            <a:pPr marL="514350" indent="-514350">
              <a:buFont typeface="+mj-lt"/>
              <a:buAutoNum type="arabicPeriod"/>
            </a:pPr>
            <a:r>
              <a:rPr lang="fr-FR" dirty="0"/>
              <a:t>Dans la page_b.html, ajouter un lien vers l’ancre qu’on vient de créer</a:t>
            </a:r>
          </a:p>
          <a:p>
            <a:pPr marL="514350" indent="-514350">
              <a:buFont typeface="+mj-lt"/>
              <a:buAutoNum type="arabicPeriod"/>
            </a:pPr>
            <a:endParaRPr lang="fr-FR" dirty="0"/>
          </a:p>
          <a:p>
            <a:pPr marL="514350" indent="-514350">
              <a:buFont typeface="+mj-lt"/>
              <a:buAutoNum type="arabicPeriod"/>
            </a:pPr>
            <a:endParaRPr lang="fr-FR" dirty="0"/>
          </a:p>
        </p:txBody>
      </p:sp>
    </p:spTree>
    <p:extLst>
      <p:ext uri="{BB962C8B-B14F-4D97-AF65-F5344CB8AC3E}">
        <p14:creationId xmlns:p14="http://schemas.microsoft.com/office/powerpoint/2010/main" val="29256861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3E53-C0F4-9156-BDBB-E8724CB99DFB}"/>
              </a:ext>
            </a:extLst>
          </p:cNvPr>
          <p:cNvSpPr>
            <a:spLocks noGrp="1"/>
          </p:cNvSpPr>
          <p:nvPr>
            <p:ph type="title"/>
          </p:nvPr>
        </p:nvSpPr>
        <p:spPr/>
        <p:txBody>
          <a:bodyPr/>
          <a:lstStyle/>
          <a:p>
            <a:r>
              <a:rPr lang="fr-FR" dirty="0"/>
              <a:t>Balises de structure et d’organisation</a:t>
            </a:r>
          </a:p>
        </p:txBody>
      </p:sp>
      <p:sp>
        <p:nvSpPr>
          <p:cNvPr id="4" name="Content Placeholder 3">
            <a:extLst>
              <a:ext uri="{FF2B5EF4-FFF2-40B4-BE49-F238E27FC236}">
                <a16:creationId xmlns:a16="http://schemas.microsoft.com/office/drawing/2014/main" id="{0B16264E-489F-E589-246C-5A9CC0D5FE1E}"/>
              </a:ext>
            </a:extLst>
          </p:cNvPr>
          <p:cNvSpPr>
            <a:spLocks noGrp="1"/>
          </p:cNvSpPr>
          <p:nvPr>
            <p:ph idx="1"/>
          </p:nvPr>
        </p:nvSpPr>
        <p:spPr/>
        <p:txBody>
          <a:bodyPr>
            <a:normAutofit lnSpcReduction="10000"/>
          </a:bodyPr>
          <a:lstStyle/>
          <a:p>
            <a:r>
              <a:rPr lang="fr-FR" dirty="0"/>
              <a:t>Les balises de structure servent à définir des zones d’un site ou d’une page web</a:t>
            </a:r>
          </a:p>
          <a:p>
            <a:r>
              <a:rPr lang="fr-FR" dirty="0"/>
              <a:t>Les principales parties d’un document:</a:t>
            </a:r>
          </a:p>
          <a:p>
            <a:pPr lvl="1"/>
            <a:r>
              <a:rPr lang="fr-FR" dirty="0"/>
              <a:t>Header (en-tête) </a:t>
            </a:r>
            <a:r>
              <a:rPr lang="fr-FR" b="1" dirty="0"/>
              <a:t>&lt;header&gt;</a:t>
            </a:r>
            <a:r>
              <a:rPr lang="fr-FR" dirty="0"/>
              <a:t>: Zone se situant en haut de la page, contient les infos communes entre toutes les pages comme le titre ou le logo </a:t>
            </a:r>
            <a:endParaRPr lang="fr-FR" b="1" dirty="0"/>
          </a:p>
          <a:p>
            <a:pPr lvl="1"/>
            <a:r>
              <a:rPr lang="fr-FR" dirty="0"/>
              <a:t>Nav (barre de navigation) </a:t>
            </a:r>
            <a:r>
              <a:rPr lang="fr-FR" b="1" dirty="0"/>
              <a:t>&lt;</a:t>
            </a:r>
            <a:r>
              <a:rPr lang="fr-FR" b="1" dirty="0" err="1"/>
              <a:t>nav</a:t>
            </a:r>
            <a:r>
              <a:rPr lang="fr-FR" b="1" dirty="0"/>
              <a:t>&gt;</a:t>
            </a:r>
            <a:r>
              <a:rPr lang="fr-FR" dirty="0"/>
              <a:t>: permet à l’utilisateur de naviguer vers toutes les pages du site à l’aide de lien, de bouton ou d’autres éléments. Il est recommandé de garder la zone de navigation consistante entre les pages pour une meilleurs expérience utilisateur</a:t>
            </a:r>
            <a:endParaRPr lang="fr-FR" b="1" dirty="0"/>
          </a:p>
          <a:p>
            <a:pPr lvl="1"/>
            <a:r>
              <a:rPr lang="fr-FR" dirty="0"/>
              <a:t>Main (contenu principal) </a:t>
            </a:r>
            <a:r>
              <a:rPr lang="fr-FR" b="1" dirty="0"/>
              <a:t>&lt;main&gt;</a:t>
            </a:r>
            <a:r>
              <a:rPr lang="fr-FR" dirty="0"/>
              <a:t>:</a:t>
            </a:r>
            <a:endParaRPr lang="fr-FR" b="1" dirty="0"/>
          </a:p>
          <a:p>
            <a:pPr lvl="1"/>
            <a:r>
              <a:rPr lang="fr-FR" dirty="0" err="1"/>
              <a:t>Aside</a:t>
            </a:r>
            <a:r>
              <a:rPr lang="fr-FR" dirty="0"/>
              <a:t> (barre </a:t>
            </a:r>
            <a:r>
              <a:rPr lang="fr-FR" dirty="0" err="1"/>
              <a:t>laterale</a:t>
            </a:r>
            <a:r>
              <a:rPr lang="fr-FR" dirty="0"/>
              <a:t>) </a:t>
            </a:r>
            <a:r>
              <a:rPr lang="fr-FR" b="1" dirty="0"/>
              <a:t>&lt;</a:t>
            </a:r>
            <a:r>
              <a:rPr lang="fr-FR" b="1" dirty="0" err="1"/>
              <a:t>aside</a:t>
            </a:r>
            <a:r>
              <a:rPr lang="fr-FR" b="1" dirty="0"/>
              <a:t>&gt;</a:t>
            </a:r>
            <a:r>
              <a:rPr lang="fr-FR" dirty="0"/>
              <a:t>:</a:t>
            </a:r>
            <a:endParaRPr lang="fr-FR" b="1" dirty="0"/>
          </a:p>
          <a:p>
            <a:pPr lvl="1"/>
            <a:r>
              <a:rPr lang="fr-FR" dirty="0" err="1"/>
              <a:t>Footer</a:t>
            </a:r>
            <a:r>
              <a:rPr lang="fr-FR" dirty="0"/>
              <a:t> (pied de page) </a:t>
            </a:r>
            <a:r>
              <a:rPr lang="fr-FR" b="1" dirty="0"/>
              <a:t>&lt;</a:t>
            </a:r>
            <a:r>
              <a:rPr lang="fr-FR" b="1" dirty="0" err="1"/>
              <a:t>footer</a:t>
            </a:r>
            <a:r>
              <a:rPr lang="fr-FR" b="1" dirty="0"/>
              <a:t>&gt;</a:t>
            </a:r>
            <a:r>
              <a:rPr lang="fr-FR" dirty="0"/>
              <a:t>:</a:t>
            </a:r>
            <a:endParaRPr lang="fr-FR" b="1" dirty="0"/>
          </a:p>
          <a:p>
            <a:endParaRPr lang="fr-FR" dirty="0"/>
          </a:p>
          <a:p>
            <a:pPr marL="514350" indent="-514350">
              <a:buFont typeface="+mj-lt"/>
              <a:buAutoNum type="arabicPeriod"/>
            </a:pPr>
            <a:endParaRPr lang="fr-FR" dirty="0"/>
          </a:p>
        </p:txBody>
      </p:sp>
    </p:spTree>
    <p:extLst>
      <p:ext uri="{BB962C8B-B14F-4D97-AF65-F5344CB8AC3E}">
        <p14:creationId xmlns:p14="http://schemas.microsoft.com/office/powerpoint/2010/main" val="2666158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2189-EC5D-0829-4001-A55A3A4FDD11}"/>
              </a:ext>
            </a:extLst>
          </p:cNvPr>
          <p:cNvSpPr>
            <a:spLocks noGrp="1"/>
          </p:cNvSpPr>
          <p:nvPr>
            <p:ph type="ctrTitle"/>
          </p:nvPr>
        </p:nvSpPr>
        <p:spPr/>
        <p:txBody>
          <a:bodyPr/>
          <a:lstStyle/>
          <a:p>
            <a:r>
              <a:rPr lang="fr-FR" dirty="0"/>
              <a:t>Environnement de développement intégré</a:t>
            </a:r>
            <a:endParaRPr lang="en-CA" dirty="0"/>
          </a:p>
        </p:txBody>
      </p:sp>
    </p:spTree>
    <p:extLst>
      <p:ext uri="{BB962C8B-B14F-4D97-AF65-F5344CB8AC3E}">
        <p14:creationId xmlns:p14="http://schemas.microsoft.com/office/powerpoint/2010/main" val="748359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3E53-C0F4-9156-BDBB-E8724CB99DFB}"/>
              </a:ext>
            </a:extLst>
          </p:cNvPr>
          <p:cNvSpPr>
            <a:spLocks noGrp="1"/>
          </p:cNvSpPr>
          <p:nvPr>
            <p:ph type="title"/>
          </p:nvPr>
        </p:nvSpPr>
        <p:spPr/>
        <p:txBody>
          <a:bodyPr/>
          <a:lstStyle/>
          <a:p>
            <a:r>
              <a:rPr lang="fr-FR" dirty="0"/>
              <a:t>Balises de structure et d’organisation</a:t>
            </a:r>
          </a:p>
        </p:txBody>
      </p:sp>
      <p:sp>
        <p:nvSpPr>
          <p:cNvPr id="4" name="Content Placeholder 3">
            <a:extLst>
              <a:ext uri="{FF2B5EF4-FFF2-40B4-BE49-F238E27FC236}">
                <a16:creationId xmlns:a16="http://schemas.microsoft.com/office/drawing/2014/main" id="{0B16264E-489F-E589-246C-5A9CC0D5FE1E}"/>
              </a:ext>
            </a:extLst>
          </p:cNvPr>
          <p:cNvSpPr>
            <a:spLocks noGrp="1"/>
          </p:cNvSpPr>
          <p:nvPr>
            <p:ph idx="1"/>
          </p:nvPr>
        </p:nvSpPr>
        <p:spPr/>
        <p:txBody>
          <a:bodyPr>
            <a:normAutofit fontScale="85000" lnSpcReduction="20000"/>
          </a:bodyPr>
          <a:lstStyle/>
          <a:p>
            <a:r>
              <a:rPr lang="fr-FR" dirty="0"/>
              <a:t>Les balises de structure servent à définir des zones d’un site ou d’une page web</a:t>
            </a:r>
          </a:p>
          <a:p>
            <a:r>
              <a:rPr lang="fr-FR" dirty="0"/>
              <a:t>Les principales parties d’un document:</a:t>
            </a:r>
          </a:p>
          <a:p>
            <a:pPr lvl="1"/>
            <a:r>
              <a:rPr lang="fr-FR" b="1" u="sng" dirty="0">
                <a:solidFill>
                  <a:schemeClr val="accent1">
                    <a:lumMod val="75000"/>
                  </a:schemeClr>
                </a:solidFill>
              </a:rPr>
              <a:t>Header</a:t>
            </a:r>
            <a:r>
              <a:rPr lang="fr-FR" dirty="0"/>
              <a:t> (en-tête) </a:t>
            </a:r>
            <a:r>
              <a:rPr lang="fr-FR" b="1" dirty="0"/>
              <a:t>&lt;header&gt;</a:t>
            </a:r>
            <a:r>
              <a:rPr lang="fr-FR" dirty="0"/>
              <a:t>: Zone se situant en haut de la page, contient les infos communes entre toutes les pages comme le titre ou le logo </a:t>
            </a:r>
            <a:endParaRPr lang="fr-FR" b="1" dirty="0"/>
          </a:p>
          <a:p>
            <a:pPr lvl="1"/>
            <a:r>
              <a:rPr lang="fr-FR" b="1" u="sng" dirty="0">
                <a:solidFill>
                  <a:schemeClr val="accent1">
                    <a:lumMod val="75000"/>
                  </a:schemeClr>
                </a:solidFill>
              </a:rPr>
              <a:t>Nav</a:t>
            </a:r>
            <a:r>
              <a:rPr lang="fr-FR" dirty="0"/>
              <a:t> (barre de navigation) </a:t>
            </a:r>
            <a:r>
              <a:rPr lang="fr-FR" b="1" dirty="0"/>
              <a:t>&lt;</a:t>
            </a:r>
            <a:r>
              <a:rPr lang="fr-FR" b="1" dirty="0" err="1"/>
              <a:t>nav</a:t>
            </a:r>
            <a:r>
              <a:rPr lang="fr-FR" b="1" dirty="0"/>
              <a:t>&gt;</a:t>
            </a:r>
            <a:r>
              <a:rPr lang="fr-FR" dirty="0"/>
              <a:t>: permet à l’utilisateur de naviguer vers toutes les pages du site à l’aide de lien, de bouton ou d’autres éléments. Il est recommandé de garder la zone de navigation consistante entre les pages pour une meilleurs expérience utilisateur</a:t>
            </a:r>
            <a:endParaRPr lang="fr-FR" b="1" dirty="0"/>
          </a:p>
          <a:p>
            <a:pPr lvl="1"/>
            <a:r>
              <a:rPr lang="fr-FR" b="1" u="sng" dirty="0">
                <a:solidFill>
                  <a:schemeClr val="accent1">
                    <a:lumMod val="75000"/>
                  </a:schemeClr>
                </a:solidFill>
              </a:rPr>
              <a:t>Main</a:t>
            </a:r>
            <a:r>
              <a:rPr lang="fr-FR" dirty="0"/>
              <a:t> (contenu principal) </a:t>
            </a:r>
            <a:r>
              <a:rPr lang="fr-FR" b="1" dirty="0"/>
              <a:t>&lt;main&gt;</a:t>
            </a:r>
            <a:r>
              <a:rPr lang="fr-FR" dirty="0"/>
              <a:t>: </a:t>
            </a:r>
            <a:r>
              <a:rPr lang="fr-FR" b="0" i="0" dirty="0">
                <a:solidFill>
                  <a:srgbClr val="1B1B1B"/>
                </a:solidFill>
                <a:effectLst/>
                <a:latin typeface="Inter"/>
              </a:rPr>
              <a:t>Une grande zone au centre contenant la majeure partie du contenu unique de page web. C'est la partie du site variable de page en page.</a:t>
            </a:r>
            <a:endParaRPr lang="fr-FR" b="1" dirty="0"/>
          </a:p>
          <a:p>
            <a:pPr lvl="1"/>
            <a:r>
              <a:rPr lang="fr-FR" b="1" u="sng" dirty="0" err="1">
                <a:solidFill>
                  <a:schemeClr val="accent1">
                    <a:lumMod val="75000"/>
                  </a:schemeClr>
                </a:solidFill>
              </a:rPr>
              <a:t>Aside</a:t>
            </a:r>
            <a:r>
              <a:rPr lang="fr-FR" dirty="0"/>
              <a:t> (barre </a:t>
            </a:r>
            <a:r>
              <a:rPr lang="fr-FR" dirty="0" err="1"/>
              <a:t>laterale</a:t>
            </a:r>
            <a:r>
              <a:rPr lang="fr-FR" dirty="0"/>
              <a:t>) </a:t>
            </a:r>
            <a:r>
              <a:rPr lang="fr-FR" b="1" dirty="0"/>
              <a:t>&lt;</a:t>
            </a:r>
            <a:r>
              <a:rPr lang="fr-FR" b="1" dirty="0" err="1"/>
              <a:t>aside</a:t>
            </a:r>
            <a:r>
              <a:rPr lang="fr-FR" b="1" dirty="0"/>
              <a:t>&gt;</a:t>
            </a:r>
            <a:r>
              <a:rPr lang="fr-FR" dirty="0"/>
              <a:t>: </a:t>
            </a:r>
            <a:r>
              <a:rPr lang="fr-FR" dirty="0">
                <a:solidFill>
                  <a:srgbClr val="1B1B1B"/>
                </a:solidFill>
                <a:latin typeface="Inter"/>
              </a:rPr>
              <a:t>Cette balise contient les contenus contextuels, c’est-à-dire en relation thématique avec ce qui l’entoure</a:t>
            </a:r>
          </a:p>
          <a:p>
            <a:pPr lvl="1"/>
            <a:r>
              <a:rPr lang="fr-FR" b="1" u="sng" dirty="0" err="1">
                <a:solidFill>
                  <a:schemeClr val="accent1">
                    <a:lumMod val="75000"/>
                  </a:schemeClr>
                </a:solidFill>
              </a:rPr>
              <a:t>Footer</a:t>
            </a:r>
            <a:r>
              <a:rPr lang="fr-FR" dirty="0"/>
              <a:t> (pied de page) </a:t>
            </a:r>
            <a:r>
              <a:rPr lang="fr-FR" b="1" dirty="0"/>
              <a:t>&lt;</a:t>
            </a:r>
            <a:r>
              <a:rPr lang="fr-FR" b="1" dirty="0" err="1"/>
              <a:t>footer</a:t>
            </a:r>
            <a:r>
              <a:rPr lang="fr-FR" b="1" dirty="0"/>
              <a:t>&gt;</a:t>
            </a:r>
            <a:r>
              <a:rPr lang="fr-FR" dirty="0"/>
              <a:t>: </a:t>
            </a:r>
            <a:r>
              <a:rPr lang="fr-FR" dirty="0">
                <a:solidFill>
                  <a:srgbClr val="1B1B1B"/>
                </a:solidFill>
                <a:latin typeface="Inter"/>
              </a:rPr>
              <a:t>contient les informations de « pied de page » : auteur, droits de reproduction, etc. de la section à laquelle il est appliqué.</a:t>
            </a:r>
          </a:p>
          <a:p>
            <a:pPr lvl="1"/>
            <a:r>
              <a:rPr lang="fr-FR" b="1" u="sng" dirty="0">
                <a:solidFill>
                  <a:schemeClr val="accent1">
                    <a:lumMod val="75000"/>
                  </a:schemeClr>
                </a:solidFill>
              </a:rPr>
              <a:t>Article</a:t>
            </a:r>
            <a:r>
              <a:rPr lang="fr-FR" dirty="0">
                <a:solidFill>
                  <a:srgbClr val="1B1B1B"/>
                </a:solidFill>
                <a:latin typeface="Inter"/>
              </a:rPr>
              <a:t> (article) </a:t>
            </a:r>
            <a:r>
              <a:rPr lang="fr-FR" b="1" dirty="0"/>
              <a:t>&lt;article&gt;</a:t>
            </a:r>
            <a:r>
              <a:rPr lang="fr-FR" dirty="0"/>
              <a:t>: Utilisé pour  insérer un contenu indépendant dans une page. il doit être possible de le diffuser indépendamment du reste du site.</a:t>
            </a:r>
          </a:p>
          <a:p>
            <a:pPr lvl="1"/>
            <a:r>
              <a:rPr lang="fr-FR" b="1" u="sng" dirty="0">
                <a:solidFill>
                  <a:schemeClr val="accent1">
                    <a:lumMod val="75000"/>
                  </a:schemeClr>
                </a:solidFill>
              </a:rPr>
              <a:t>Section</a:t>
            </a:r>
            <a:r>
              <a:rPr lang="fr-FR" dirty="0"/>
              <a:t> (section) </a:t>
            </a:r>
            <a:r>
              <a:rPr lang="fr-FR" b="1" dirty="0"/>
              <a:t>&lt;section&gt;</a:t>
            </a:r>
            <a:r>
              <a:rPr lang="fr-FR" dirty="0"/>
              <a:t>: Sert à segmenter le contenu principal en plusieurs sections</a:t>
            </a:r>
          </a:p>
        </p:txBody>
      </p:sp>
    </p:spTree>
    <p:extLst>
      <p:ext uri="{BB962C8B-B14F-4D97-AF65-F5344CB8AC3E}">
        <p14:creationId xmlns:p14="http://schemas.microsoft.com/office/powerpoint/2010/main" val="29011301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3E53-C0F4-9156-BDBB-E8724CB99DFB}"/>
              </a:ext>
            </a:extLst>
          </p:cNvPr>
          <p:cNvSpPr>
            <a:spLocks noGrp="1"/>
          </p:cNvSpPr>
          <p:nvPr>
            <p:ph type="title"/>
          </p:nvPr>
        </p:nvSpPr>
        <p:spPr/>
        <p:txBody>
          <a:bodyPr/>
          <a:lstStyle/>
          <a:p>
            <a:r>
              <a:rPr lang="fr-FR" dirty="0"/>
              <a:t>Balises de structure et d’organisation</a:t>
            </a:r>
          </a:p>
        </p:txBody>
      </p:sp>
      <p:sp>
        <p:nvSpPr>
          <p:cNvPr id="4" name="Content Placeholder 3">
            <a:extLst>
              <a:ext uri="{FF2B5EF4-FFF2-40B4-BE49-F238E27FC236}">
                <a16:creationId xmlns:a16="http://schemas.microsoft.com/office/drawing/2014/main" id="{0B16264E-489F-E589-246C-5A9CC0D5FE1E}"/>
              </a:ext>
            </a:extLst>
          </p:cNvPr>
          <p:cNvSpPr>
            <a:spLocks noGrp="1"/>
          </p:cNvSpPr>
          <p:nvPr>
            <p:ph idx="1"/>
          </p:nvPr>
        </p:nvSpPr>
        <p:spPr>
          <a:xfrm>
            <a:off x="838201" y="1825625"/>
            <a:ext cx="3388360" cy="4351338"/>
          </a:xfrm>
        </p:spPr>
        <p:txBody>
          <a:bodyPr>
            <a:normAutofit fontScale="92500"/>
          </a:bodyPr>
          <a:lstStyle/>
          <a:p>
            <a:r>
              <a:rPr lang="fr-FR" dirty="0"/>
              <a:t>Les balises doivent être toujours fermées</a:t>
            </a:r>
          </a:p>
          <a:p>
            <a:r>
              <a:rPr lang="fr-FR" dirty="0"/>
              <a:t>La balise Nav peut être horizontale ou verticale</a:t>
            </a:r>
          </a:p>
          <a:p>
            <a:r>
              <a:rPr lang="fr-FR" dirty="0"/>
              <a:t>Dans une page, il peut y avoir une seule balise de même type, plusieurs ou aucune.</a:t>
            </a:r>
          </a:p>
          <a:p>
            <a:endParaRPr lang="fr-FR" dirty="0"/>
          </a:p>
          <a:p>
            <a:pPr marL="0" indent="0">
              <a:buNone/>
            </a:pPr>
            <a:endParaRPr lang="fr-FR" dirty="0"/>
          </a:p>
        </p:txBody>
      </p:sp>
      <p:sp>
        <p:nvSpPr>
          <p:cNvPr id="5" name="AutoShape 4" descr="Structure type d'une page web et son organisation spatiale | Download  Scientific Diagram">
            <a:extLst>
              <a:ext uri="{FF2B5EF4-FFF2-40B4-BE49-F238E27FC236}">
                <a16:creationId xmlns:a16="http://schemas.microsoft.com/office/drawing/2014/main" id="{B5506FA0-DF07-A267-DFA7-DE142B94656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8" name="Picture 7">
            <a:extLst>
              <a:ext uri="{FF2B5EF4-FFF2-40B4-BE49-F238E27FC236}">
                <a16:creationId xmlns:a16="http://schemas.microsoft.com/office/drawing/2014/main" id="{98885ABD-F454-A3DD-FC89-F82D8684934E}"/>
              </a:ext>
            </a:extLst>
          </p:cNvPr>
          <p:cNvPicPr>
            <a:picLocks noChangeAspect="1"/>
          </p:cNvPicPr>
          <p:nvPr/>
        </p:nvPicPr>
        <p:blipFill>
          <a:blip r:embed="rId2"/>
          <a:stretch>
            <a:fillRect/>
          </a:stretch>
        </p:blipFill>
        <p:spPr>
          <a:xfrm>
            <a:off x="8240946" y="1933606"/>
            <a:ext cx="3492767" cy="3187034"/>
          </a:xfrm>
          <a:prstGeom prst="rect">
            <a:avLst/>
          </a:prstGeom>
        </p:spPr>
      </p:pic>
      <p:pic>
        <p:nvPicPr>
          <p:cNvPr id="14" name="Picture 13">
            <a:extLst>
              <a:ext uri="{FF2B5EF4-FFF2-40B4-BE49-F238E27FC236}">
                <a16:creationId xmlns:a16="http://schemas.microsoft.com/office/drawing/2014/main" id="{0C991456-1BAC-FD4D-15C4-E6198B847F79}"/>
              </a:ext>
            </a:extLst>
          </p:cNvPr>
          <p:cNvPicPr>
            <a:picLocks noChangeAspect="1"/>
          </p:cNvPicPr>
          <p:nvPr/>
        </p:nvPicPr>
        <p:blipFill>
          <a:blip r:embed="rId3"/>
          <a:stretch>
            <a:fillRect/>
          </a:stretch>
        </p:blipFill>
        <p:spPr>
          <a:xfrm>
            <a:off x="4646877" y="1933606"/>
            <a:ext cx="3388360" cy="4366985"/>
          </a:xfrm>
          <a:prstGeom prst="rect">
            <a:avLst/>
          </a:prstGeom>
        </p:spPr>
      </p:pic>
    </p:spTree>
    <p:extLst>
      <p:ext uri="{BB962C8B-B14F-4D97-AF65-F5344CB8AC3E}">
        <p14:creationId xmlns:p14="http://schemas.microsoft.com/office/powerpoint/2010/main" val="33566864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3E53-C0F4-9156-BDBB-E8724CB99DFB}"/>
              </a:ext>
            </a:extLst>
          </p:cNvPr>
          <p:cNvSpPr>
            <a:spLocks noGrp="1"/>
          </p:cNvSpPr>
          <p:nvPr>
            <p:ph type="title"/>
          </p:nvPr>
        </p:nvSpPr>
        <p:spPr/>
        <p:txBody>
          <a:bodyPr/>
          <a:lstStyle/>
          <a:p>
            <a:r>
              <a:rPr lang="fr-FR" dirty="0"/>
              <a:t>Balises de structure et d’organisation</a:t>
            </a:r>
          </a:p>
        </p:txBody>
      </p:sp>
      <p:sp>
        <p:nvSpPr>
          <p:cNvPr id="4" name="Content Placeholder 3">
            <a:extLst>
              <a:ext uri="{FF2B5EF4-FFF2-40B4-BE49-F238E27FC236}">
                <a16:creationId xmlns:a16="http://schemas.microsoft.com/office/drawing/2014/main" id="{0B16264E-489F-E589-246C-5A9CC0D5FE1E}"/>
              </a:ext>
            </a:extLst>
          </p:cNvPr>
          <p:cNvSpPr>
            <a:spLocks noGrp="1"/>
          </p:cNvSpPr>
          <p:nvPr>
            <p:ph idx="1"/>
          </p:nvPr>
        </p:nvSpPr>
        <p:spPr>
          <a:xfrm>
            <a:off x="838200" y="1825625"/>
            <a:ext cx="6122669" cy="4351338"/>
          </a:xfrm>
        </p:spPr>
        <p:txBody>
          <a:bodyPr>
            <a:normAutofit/>
          </a:bodyPr>
          <a:lstStyle/>
          <a:p>
            <a:pPr marL="0" indent="0">
              <a:buNone/>
            </a:pPr>
            <a:r>
              <a:rPr lang="fr-FR" b="1" dirty="0">
                <a:solidFill>
                  <a:schemeClr val="accent5">
                    <a:lumMod val="75000"/>
                  </a:schemeClr>
                </a:solidFill>
              </a:rPr>
              <a:t>Exercice : </a:t>
            </a:r>
            <a:r>
              <a:rPr lang="fr-FR" sz="3200" b="1" dirty="0"/>
              <a:t>Réalisez votre CV</a:t>
            </a:r>
          </a:p>
          <a:p>
            <a:pPr marL="0" indent="0">
              <a:buNone/>
            </a:pPr>
            <a:r>
              <a:rPr lang="fr-FR" sz="2400" b="1" dirty="0"/>
              <a:t>Etape 1</a:t>
            </a:r>
          </a:p>
          <a:p>
            <a:pPr marL="514350" indent="-514350">
              <a:buFont typeface="+mj-lt"/>
              <a:buAutoNum type="arabicPeriod"/>
            </a:pPr>
            <a:r>
              <a:rPr lang="fr-FR" dirty="0"/>
              <a:t>Créer la structure minimale</a:t>
            </a:r>
          </a:p>
          <a:p>
            <a:pPr marL="514350" indent="-514350">
              <a:buFont typeface="+mj-lt"/>
              <a:buAutoNum type="arabicPeriod"/>
            </a:pPr>
            <a:r>
              <a:rPr lang="fr-FR" dirty="0"/>
              <a:t>Ajouter l’élément header</a:t>
            </a:r>
          </a:p>
          <a:p>
            <a:pPr marL="514350" indent="-514350">
              <a:buFont typeface="+mj-lt"/>
              <a:buAutoNum type="arabicPeriod"/>
            </a:pPr>
            <a:r>
              <a:rPr lang="fr-FR" dirty="0"/>
              <a:t>Ajouter l’élément </a:t>
            </a:r>
            <a:r>
              <a:rPr lang="fr-FR" dirty="0" err="1"/>
              <a:t>nav</a:t>
            </a:r>
            <a:endParaRPr lang="fr-FR" dirty="0"/>
          </a:p>
          <a:p>
            <a:pPr marL="514350" indent="-514350">
              <a:buFont typeface="+mj-lt"/>
              <a:buAutoNum type="arabicPeriod"/>
            </a:pPr>
            <a:r>
              <a:rPr lang="fr-FR" dirty="0"/>
              <a:t>Ajouter l’élément main</a:t>
            </a:r>
          </a:p>
          <a:p>
            <a:pPr marL="514350" indent="-514350">
              <a:buFont typeface="+mj-lt"/>
              <a:buAutoNum type="arabicPeriod"/>
            </a:pPr>
            <a:r>
              <a:rPr lang="fr-FR" dirty="0"/>
              <a:t>Ajouter l’élément </a:t>
            </a:r>
            <a:r>
              <a:rPr lang="fr-FR" dirty="0" err="1"/>
              <a:t>footer</a:t>
            </a:r>
            <a:endParaRPr lang="fr-FR" dirty="0"/>
          </a:p>
          <a:p>
            <a:pPr marL="0" indent="0">
              <a:buNone/>
            </a:pPr>
            <a:endParaRPr lang="fr-FR" dirty="0"/>
          </a:p>
          <a:p>
            <a:pPr marL="0" indent="0">
              <a:buNone/>
            </a:pPr>
            <a:endParaRPr lang="fr-FR" dirty="0"/>
          </a:p>
          <a:p>
            <a:pPr marL="0" indent="0">
              <a:buNone/>
            </a:pPr>
            <a:endParaRPr lang="fr-FR" dirty="0"/>
          </a:p>
        </p:txBody>
      </p:sp>
      <p:sp>
        <p:nvSpPr>
          <p:cNvPr id="5" name="AutoShape 4" descr="Structure type d'une page web et son organisation spatiale | Download  Scientific Diagram">
            <a:extLst>
              <a:ext uri="{FF2B5EF4-FFF2-40B4-BE49-F238E27FC236}">
                <a16:creationId xmlns:a16="http://schemas.microsoft.com/office/drawing/2014/main" id="{B5506FA0-DF07-A267-DFA7-DE142B94656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13" name="Object 12">
            <a:extLst>
              <a:ext uri="{FF2B5EF4-FFF2-40B4-BE49-F238E27FC236}">
                <a16:creationId xmlns:a16="http://schemas.microsoft.com/office/drawing/2014/main" id="{3F03CC7D-7B67-61BA-6794-6F890BEFCD23}"/>
              </a:ext>
            </a:extLst>
          </p:cNvPr>
          <p:cNvGraphicFramePr>
            <a:graphicFrameLocks noChangeAspect="1"/>
          </p:cNvGraphicFramePr>
          <p:nvPr>
            <p:extLst>
              <p:ext uri="{D42A27DB-BD31-4B8C-83A1-F6EECF244321}">
                <p14:modId xmlns:p14="http://schemas.microsoft.com/office/powerpoint/2010/main" val="2347144614"/>
              </p:ext>
            </p:extLst>
          </p:nvPr>
        </p:nvGraphicFramePr>
        <p:xfrm>
          <a:off x="7070090" y="1384300"/>
          <a:ext cx="4441190" cy="5070784"/>
        </p:xfrm>
        <a:graphic>
          <a:graphicData uri="http://schemas.openxmlformats.org/presentationml/2006/ole">
            <mc:AlternateContent xmlns:mc="http://schemas.openxmlformats.org/markup-compatibility/2006">
              <mc:Choice xmlns:v="urn:schemas-microsoft-com:vml" Requires="v">
                <p:oleObj name="Bitmap Image" r:id="rId2" imgW="3314880" imgH="3784680" progId="PBrush">
                  <p:embed/>
                </p:oleObj>
              </mc:Choice>
              <mc:Fallback>
                <p:oleObj name="Bitmap Image" r:id="rId2" imgW="3314880" imgH="3784680" progId="PBrush">
                  <p:embed/>
                  <p:pic>
                    <p:nvPicPr>
                      <p:cNvPr id="13" name="Object 12">
                        <a:extLst>
                          <a:ext uri="{FF2B5EF4-FFF2-40B4-BE49-F238E27FC236}">
                            <a16:creationId xmlns:a16="http://schemas.microsoft.com/office/drawing/2014/main" id="{3F03CC7D-7B67-61BA-6794-6F890BEFCD23}"/>
                          </a:ext>
                        </a:extLst>
                      </p:cNvPr>
                      <p:cNvPicPr/>
                      <p:nvPr/>
                    </p:nvPicPr>
                    <p:blipFill>
                      <a:blip r:embed="rId3"/>
                      <a:stretch>
                        <a:fillRect/>
                      </a:stretch>
                    </p:blipFill>
                    <p:spPr>
                      <a:xfrm>
                        <a:off x="7070090" y="1384300"/>
                        <a:ext cx="4441190" cy="5070784"/>
                      </a:xfrm>
                      <a:prstGeom prst="rect">
                        <a:avLst/>
                      </a:prstGeom>
                    </p:spPr>
                  </p:pic>
                </p:oleObj>
              </mc:Fallback>
            </mc:AlternateContent>
          </a:graphicData>
        </a:graphic>
      </p:graphicFrame>
    </p:spTree>
    <p:extLst>
      <p:ext uri="{BB962C8B-B14F-4D97-AF65-F5344CB8AC3E}">
        <p14:creationId xmlns:p14="http://schemas.microsoft.com/office/powerpoint/2010/main" val="33279190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3E53-C0F4-9156-BDBB-E8724CB99DFB}"/>
              </a:ext>
            </a:extLst>
          </p:cNvPr>
          <p:cNvSpPr>
            <a:spLocks noGrp="1"/>
          </p:cNvSpPr>
          <p:nvPr>
            <p:ph type="title"/>
          </p:nvPr>
        </p:nvSpPr>
        <p:spPr/>
        <p:txBody>
          <a:bodyPr/>
          <a:lstStyle/>
          <a:p>
            <a:r>
              <a:rPr lang="fr-FR" dirty="0"/>
              <a:t>Balises de structure et d’organisation</a:t>
            </a:r>
          </a:p>
        </p:txBody>
      </p:sp>
      <p:sp>
        <p:nvSpPr>
          <p:cNvPr id="4" name="Content Placeholder 3">
            <a:extLst>
              <a:ext uri="{FF2B5EF4-FFF2-40B4-BE49-F238E27FC236}">
                <a16:creationId xmlns:a16="http://schemas.microsoft.com/office/drawing/2014/main" id="{0B16264E-489F-E589-246C-5A9CC0D5FE1E}"/>
              </a:ext>
            </a:extLst>
          </p:cNvPr>
          <p:cNvSpPr>
            <a:spLocks noGrp="1"/>
          </p:cNvSpPr>
          <p:nvPr>
            <p:ph idx="1"/>
          </p:nvPr>
        </p:nvSpPr>
        <p:spPr>
          <a:xfrm>
            <a:off x="838200" y="1825625"/>
            <a:ext cx="6122669" cy="4351338"/>
          </a:xfrm>
        </p:spPr>
        <p:txBody>
          <a:bodyPr>
            <a:normAutofit fontScale="92500" lnSpcReduction="20000"/>
          </a:bodyPr>
          <a:lstStyle/>
          <a:p>
            <a:pPr marL="0" indent="0">
              <a:buNone/>
            </a:pPr>
            <a:r>
              <a:rPr lang="fr-FR" b="1" dirty="0">
                <a:solidFill>
                  <a:schemeClr val="accent5">
                    <a:lumMod val="75000"/>
                  </a:schemeClr>
                </a:solidFill>
              </a:rPr>
              <a:t>Exercice : </a:t>
            </a:r>
            <a:r>
              <a:rPr lang="fr-FR" sz="3200" b="1" dirty="0"/>
              <a:t>Réaliser votre CV</a:t>
            </a:r>
          </a:p>
          <a:p>
            <a:pPr marL="0" indent="0">
              <a:buNone/>
            </a:pPr>
            <a:r>
              <a:rPr lang="fr-FR" sz="2400" b="1" dirty="0"/>
              <a:t>Etape 2</a:t>
            </a:r>
          </a:p>
          <a:p>
            <a:pPr marL="514350" indent="-514350">
              <a:buFont typeface="+mj-lt"/>
              <a:buAutoNum type="arabicPeriod"/>
            </a:pPr>
            <a:r>
              <a:rPr lang="fr-FR" dirty="0"/>
              <a:t>Dans le header, ajouter un titre (h1) avec votre nom.</a:t>
            </a:r>
          </a:p>
          <a:p>
            <a:pPr marL="514350" indent="-514350">
              <a:buFont typeface="+mj-lt"/>
              <a:buAutoNum type="arabicPeriod"/>
            </a:pPr>
            <a:r>
              <a:rPr lang="fr-FR" dirty="0"/>
              <a:t>Dans le </a:t>
            </a:r>
            <a:r>
              <a:rPr lang="fr-FR" dirty="0" err="1"/>
              <a:t>nav</a:t>
            </a:r>
            <a:r>
              <a:rPr lang="fr-FR" dirty="0"/>
              <a:t>, ajouter un titre (portfolio) et deux liens (a)</a:t>
            </a:r>
          </a:p>
          <a:p>
            <a:pPr marL="514350" indent="-514350">
              <a:buFont typeface="+mj-lt"/>
              <a:buAutoNum type="arabicPeriod"/>
            </a:pPr>
            <a:r>
              <a:rPr lang="fr-FR" dirty="0"/>
              <a:t>Dans l’élément main, ajouter un article pour la présentation et une section pour les centres d’</a:t>
            </a:r>
            <a:r>
              <a:rPr lang="fr-FR" dirty="0" err="1"/>
              <a:t>interêt</a:t>
            </a:r>
            <a:endParaRPr lang="fr-FR" dirty="0"/>
          </a:p>
          <a:p>
            <a:pPr marL="514350" indent="-514350">
              <a:buFont typeface="+mj-lt"/>
              <a:buAutoNum type="arabicPeriod"/>
            </a:pPr>
            <a:r>
              <a:rPr lang="fr-FR" dirty="0"/>
              <a:t>Dans le </a:t>
            </a:r>
            <a:r>
              <a:rPr lang="fr-FR" dirty="0" err="1"/>
              <a:t>footer</a:t>
            </a:r>
            <a:r>
              <a:rPr lang="fr-FR" dirty="0"/>
              <a:t>, ajouter une section contact et y mettre le numéro de téléphone </a:t>
            </a:r>
          </a:p>
          <a:p>
            <a:pPr marL="0" indent="0">
              <a:buNone/>
            </a:pPr>
            <a:endParaRPr lang="fr-FR" dirty="0"/>
          </a:p>
          <a:p>
            <a:pPr marL="0" indent="0">
              <a:buNone/>
            </a:pPr>
            <a:endParaRPr lang="fr-FR" dirty="0"/>
          </a:p>
          <a:p>
            <a:pPr marL="0" indent="0">
              <a:buNone/>
            </a:pPr>
            <a:endParaRPr lang="fr-FR" dirty="0"/>
          </a:p>
        </p:txBody>
      </p:sp>
      <p:sp>
        <p:nvSpPr>
          <p:cNvPr id="5" name="AutoShape 4" descr="Structure type d'une page web et son organisation spatiale | Download  Scientific Diagram">
            <a:extLst>
              <a:ext uri="{FF2B5EF4-FFF2-40B4-BE49-F238E27FC236}">
                <a16:creationId xmlns:a16="http://schemas.microsoft.com/office/drawing/2014/main" id="{B5506FA0-DF07-A267-DFA7-DE142B94656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3" name="Object 2">
            <a:extLst>
              <a:ext uri="{FF2B5EF4-FFF2-40B4-BE49-F238E27FC236}">
                <a16:creationId xmlns:a16="http://schemas.microsoft.com/office/drawing/2014/main" id="{D6AD39F4-1BB6-96F6-41F7-51D88E0905EA}"/>
              </a:ext>
            </a:extLst>
          </p:cNvPr>
          <p:cNvGraphicFramePr>
            <a:graphicFrameLocks noChangeAspect="1"/>
          </p:cNvGraphicFramePr>
          <p:nvPr>
            <p:extLst>
              <p:ext uri="{D42A27DB-BD31-4B8C-83A1-F6EECF244321}">
                <p14:modId xmlns:p14="http://schemas.microsoft.com/office/powerpoint/2010/main" val="129335879"/>
              </p:ext>
            </p:extLst>
          </p:nvPr>
        </p:nvGraphicFramePr>
        <p:xfrm>
          <a:off x="7070090" y="1384300"/>
          <a:ext cx="4441190" cy="5070784"/>
        </p:xfrm>
        <a:graphic>
          <a:graphicData uri="http://schemas.openxmlformats.org/presentationml/2006/ole">
            <mc:AlternateContent xmlns:mc="http://schemas.openxmlformats.org/markup-compatibility/2006">
              <mc:Choice xmlns:v="urn:schemas-microsoft-com:vml" Requires="v">
                <p:oleObj name="Bitmap Image" r:id="rId2" imgW="3314880" imgH="3784680" progId="PBrush">
                  <p:embed/>
                </p:oleObj>
              </mc:Choice>
              <mc:Fallback>
                <p:oleObj name="Bitmap Image" r:id="rId2" imgW="3314880" imgH="3784680" progId="PBrush">
                  <p:embed/>
                  <p:pic>
                    <p:nvPicPr>
                      <p:cNvPr id="3" name="Object 2">
                        <a:extLst>
                          <a:ext uri="{FF2B5EF4-FFF2-40B4-BE49-F238E27FC236}">
                            <a16:creationId xmlns:a16="http://schemas.microsoft.com/office/drawing/2014/main" id="{D6AD39F4-1BB6-96F6-41F7-51D88E0905EA}"/>
                          </a:ext>
                        </a:extLst>
                      </p:cNvPr>
                      <p:cNvPicPr/>
                      <p:nvPr/>
                    </p:nvPicPr>
                    <p:blipFill>
                      <a:blip r:embed="rId3"/>
                      <a:stretch>
                        <a:fillRect/>
                      </a:stretch>
                    </p:blipFill>
                    <p:spPr>
                      <a:xfrm>
                        <a:off x="7070090" y="1384300"/>
                        <a:ext cx="4441190" cy="5070784"/>
                      </a:xfrm>
                      <a:prstGeom prst="rect">
                        <a:avLst/>
                      </a:prstGeom>
                    </p:spPr>
                  </p:pic>
                </p:oleObj>
              </mc:Fallback>
            </mc:AlternateContent>
          </a:graphicData>
        </a:graphic>
      </p:graphicFrame>
    </p:spTree>
    <p:extLst>
      <p:ext uri="{BB962C8B-B14F-4D97-AF65-F5344CB8AC3E}">
        <p14:creationId xmlns:p14="http://schemas.microsoft.com/office/powerpoint/2010/main" val="32367710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3E53-C0F4-9156-BDBB-E8724CB99DFB}"/>
              </a:ext>
            </a:extLst>
          </p:cNvPr>
          <p:cNvSpPr>
            <a:spLocks noGrp="1"/>
          </p:cNvSpPr>
          <p:nvPr>
            <p:ph type="title"/>
          </p:nvPr>
        </p:nvSpPr>
        <p:spPr/>
        <p:txBody>
          <a:bodyPr/>
          <a:lstStyle/>
          <a:p>
            <a:r>
              <a:rPr lang="fr-FR" dirty="0"/>
              <a:t>Balises de structure et d’organisation</a:t>
            </a:r>
          </a:p>
        </p:txBody>
      </p:sp>
      <p:sp>
        <p:nvSpPr>
          <p:cNvPr id="4" name="Content Placeholder 3">
            <a:extLst>
              <a:ext uri="{FF2B5EF4-FFF2-40B4-BE49-F238E27FC236}">
                <a16:creationId xmlns:a16="http://schemas.microsoft.com/office/drawing/2014/main" id="{0B16264E-489F-E589-246C-5A9CC0D5FE1E}"/>
              </a:ext>
            </a:extLst>
          </p:cNvPr>
          <p:cNvSpPr>
            <a:spLocks noGrp="1"/>
          </p:cNvSpPr>
          <p:nvPr>
            <p:ph idx="1"/>
          </p:nvPr>
        </p:nvSpPr>
        <p:spPr>
          <a:xfrm>
            <a:off x="838200" y="1825625"/>
            <a:ext cx="6122669" cy="4351338"/>
          </a:xfrm>
        </p:spPr>
        <p:txBody>
          <a:bodyPr>
            <a:normAutofit fontScale="92500"/>
          </a:bodyPr>
          <a:lstStyle/>
          <a:p>
            <a:pPr marL="0" indent="0">
              <a:buNone/>
            </a:pPr>
            <a:r>
              <a:rPr lang="fr-FR" b="1" dirty="0">
                <a:solidFill>
                  <a:schemeClr val="accent5">
                    <a:lumMod val="75000"/>
                  </a:schemeClr>
                </a:solidFill>
              </a:rPr>
              <a:t>Exercice : </a:t>
            </a:r>
            <a:r>
              <a:rPr lang="fr-FR" sz="3200" b="1" dirty="0"/>
              <a:t>Réaliser votre CV</a:t>
            </a:r>
            <a:endParaRPr lang="fr-FR" sz="2400" b="1" dirty="0"/>
          </a:p>
          <a:p>
            <a:r>
              <a:rPr lang="fr-FR" dirty="0"/>
              <a:t>L’élément </a:t>
            </a:r>
            <a:r>
              <a:rPr lang="fr-FR" dirty="0" err="1"/>
              <a:t>nav</a:t>
            </a:r>
            <a:r>
              <a:rPr lang="fr-FR" dirty="0"/>
              <a:t> contient généralement une liste de lien</a:t>
            </a:r>
          </a:p>
          <a:p>
            <a:r>
              <a:rPr lang="fr-FR" dirty="0"/>
              <a:t>Pour créer une liste, on utilise l’élément</a:t>
            </a:r>
          </a:p>
          <a:p>
            <a:pPr lvl="1"/>
            <a:r>
              <a:rPr lang="fr-FR" dirty="0"/>
              <a:t>OL : pour une liste ordonnée, où l’ordre des éléments est importants Ex: Une recette</a:t>
            </a:r>
          </a:p>
          <a:p>
            <a:pPr lvl="1"/>
            <a:r>
              <a:rPr lang="fr-FR" dirty="0"/>
              <a:t>UL : pour une liste non ordonnée, où l’ordre des éléments n’est pas important. Ex: Liste de course</a:t>
            </a:r>
          </a:p>
          <a:p>
            <a:r>
              <a:rPr lang="fr-FR" dirty="0"/>
              <a:t>Chaque entrée d’une liste est contenu dans un élément </a:t>
            </a:r>
            <a:r>
              <a:rPr lang="en-CA" dirty="0"/>
              <a:t>&lt;</a:t>
            </a:r>
            <a:r>
              <a:rPr lang="fr-FR" dirty="0"/>
              <a:t>li&gt;choix 1&lt;/li&gt;</a:t>
            </a:r>
          </a:p>
          <a:p>
            <a:pPr marL="0" indent="0">
              <a:buNone/>
            </a:pPr>
            <a:endParaRPr lang="fr-FR" dirty="0"/>
          </a:p>
          <a:p>
            <a:pPr marL="0" indent="0">
              <a:buNone/>
            </a:pPr>
            <a:endParaRPr lang="fr-FR" dirty="0"/>
          </a:p>
        </p:txBody>
      </p:sp>
      <p:sp>
        <p:nvSpPr>
          <p:cNvPr id="5" name="AutoShape 4" descr="Structure type d'une page web et son organisation spatiale | Download  Scientific Diagram">
            <a:extLst>
              <a:ext uri="{FF2B5EF4-FFF2-40B4-BE49-F238E27FC236}">
                <a16:creationId xmlns:a16="http://schemas.microsoft.com/office/drawing/2014/main" id="{B5506FA0-DF07-A267-DFA7-DE142B94656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6" name="Picture 5">
            <a:extLst>
              <a:ext uri="{FF2B5EF4-FFF2-40B4-BE49-F238E27FC236}">
                <a16:creationId xmlns:a16="http://schemas.microsoft.com/office/drawing/2014/main" id="{03EAE20A-94EA-5301-CDAA-7C3F5F5E8B43}"/>
              </a:ext>
            </a:extLst>
          </p:cNvPr>
          <p:cNvPicPr>
            <a:picLocks noChangeAspect="1"/>
          </p:cNvPicPr>
          <p:nvPr/>
        </p:nvPicPr>
        <p:blipFill>
          <a:blip r:embed="rId2"/>
          <a:stretch>
            <a:fillRect/>
          </a:stretch>
        </p:blipFill>
        <p:spPr>
          <a:xfrm>
            <a:off x="7106224" y="1690689"/>
            <a:ext cx="4357121" cy="2464752"/>
          </a:xfrm>
          <a:prstGeom prst="rect">
            <a:avLst/>
          </a:prstGeom>
        </p:spPr>
      </p:pic>
      <p:pic>
        <p:nvPicPr>
          <p:cNvPr id="9" name="Picture 8">
            <a:extLst>
              <a:ext uri="{FF2B5EF4-FFF2-40B4-BE49-F238E27FC236}">
                <a16:creationId xmlns:a16="http://schemas.microsoft.com/office/drawing/2014/main" id="{C3D9A116-77A3-B645-4D43-AA2FA4B0E12E}"/>
              </a:ext>
            </a:extLst>
          </p:cNvPr>
          <p:cNvPicPr>
            <a:picLocks noChangeAspect="1"/>
          </p:cNvPicPr>
          <p:nvPr/>
        </p:nvPicPr>
        <p:blipFill>
          <a:blip r:embed="rId3"/>
          <a:stretch>
            <a:fillRect/>
          </a:stretch>
        </p:blipFill>
        <p:spPr>
          <a:xfrm>
            <a:off x="7106224" y="4419892"/>
            <a:ext cx="4247576" cy="2293076"/>
          </a:xfrm>
          <a:prstGeom prst="rect">
            <a:avLst/>
          </a:prstGeom>
        </p:spPr>
      </p:pic>
    </p:spTree>
    <p:extLst>
      <p:ext uri="{BB962C8B-B14F-4D97-AF65-F5344CB8AC3E}">
        <p14:creationId xmlns:p14="http://schemas.microsoft.com/office/powerpoint/2010/main" val="39044784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3E53-C0F4-9156-BDBB-E8724CB99DFB}"/>
              </a:ext>
            </a:extLst>
          </p:cNvPr>
          <p:cNvSpPr>
            <a:spLocks noGrp="1"/>
          </p:cNvSpPr>
          <p:nvPr>
            <p:ph type="title"/>
          </p:nvPr>
        </p:nvSpPr>
        <p:spPr/>
        <p:txBody>
          <a:bodyPr/>
          <a:lstStyle/>
          <a:p>
            <a:r>
              <a:rPr lang="fr-FR" dirty="0"/>
              <a:t>Balises de structure et d’organisation</a:t>
            </a:r>
          </a:p>
        </p:txBody>
      </p:sp>
      <p:sp>
        <p:nvSpPr>
          <p:cNvPr id="4" name="Content Placeholder 3">
            <a:extLst>
              <a:ext uri="{FF2B5EF4-FFF2-40B4-BE49-F238E27FC236}">
                <a16:creationId xmlns:a16="http://schemas.microsoft.com/office/drawing/2014/main" id="{0B16264E-489F-E589-246C-5A9CC0D5FE1E}"/>
              </a:ext>
            </a:extLst>
          </p:cNvPr>
          <p:cNvSpPr>
            <a:spLocks noGrp="1"/>
          </p:cNvSpPr>
          <p:nvPr>
            <p:ph idx="1"/>
          </p:nvPr>
        </p:nvSpPr>
        <p:spPr>
          <a:xfrm>
            <a:off x="838200" y="1825625"/>
            <a:ext cx="6122669" cy="4351338"/>
          </a:xfrm>
        </p:spPr>
        <p:txBody>
          <a:bodyPr>
            <a:normAutofit/>
          </a:bodyPr>
          <a:lstStyle/>
          <a:p>
            <a:pPr marL="0" indent="0">
              <a:buNone/>
            </a:pPr>
            <a:r>
              <a:rPr lang="fr-FR" b="1" dirty="0">
                <a:solidFill>
                  <a:schemeClr val="accent5">
                    <a:lumMod val="75000"/>
                  </a:schemeClr>
                </a:solidFill>
              </a:rPr>
              <a:t>Exercice : </a:t>
            </a:r>
            <a:r>
              <a:rPr lang="fr-FR" sz="3200" b="1" dirty="0"/>
              <a:t>Réaliser votre CV</a:t>
            </a:r>
          </a:p>
          <a:p>
            <a:pPr marL="0" indent="0">
              <a:buNone/>
            </a:pPr>
            <a:r>
              <a:rPr lang="fr-FR" sz="2400" b="1" dirty="0"/>
              <a:t>Etape 3</a:t>
            </a:r>
          </a:p>
          <a:p>
            <a:pPr marL="514350" indent="-514350">
              <a:buFont typeface="+mj-lt"/>
              <a:buAutoNum type="arabicPeriod"/>
            </a:pPr>
            <a:r>
              <a:rPr lang="fr-FR" dirty="0"/>
              <a:t>Remplacer les liens de navigation par une liste non ordonnée.</a:t>
            </a:r>
          </a:p>
          <a:p>
            <a:pPr marL="0" indent="0">
              <a:buNone/>
            </a:pPr>
            <a:endParaRPr lang="fr-FR" dirty="0"/>
          </a:p>
          <a:p>
            <a:pPr marL="0" indent="0">
              <a:buNone/>
            </a:pPr>
            <a:endParaRPr lang="fr-FR" dirty="0"/>
          </a:p>
          <a:p>
            <a:pPr marL="0" indent="0">
              <a:buNone/>
            </a:pPr>
            <a:endParaRPr lang="fr-FR" dirty="0"/>
          </a:p>
        </p:txBody>
      </p:sp>
      <p:sp>
        <p:nvSpPr>
          <p:cNvPr id="5" name="AutoShape 4" descr="Structure type d'une page web et son organisation spatiale | Download  Scientific Diagram">
            <a:extLst>
              <a:ext uri="{FF2B5EF4-FFF2-40B4-BE49-F238E27FC236}">
                <a16:creationId xmlns:a16="http://schemas.microsoft.com/office/drawing/2014/main" id="{B5506FA0-DF07-A267-DFA7-DE142B94656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3" name="Object 2">
            <a:extLst>
              <a:ext uri="{FF2B5EF4-FFF2-40B4-BE49-F238E27FC236}">
                <a16:creationId xmlns:a16="http://schemas.microsoft.com/office/drawing/2014/main" id="{D6AD39F4-1BB6-96F6-41F7-51D88E0905EA}"/>
              </a:ext>
            </a:extLst>
          </p:cNvPr>
          <p:cNvGraphicFramePr>
            <a:graphicFrameLocks noChangeAspect="1"/>
          </p:cNvGraphicFramePr>
          <p:nvPr/>
        </p:nvGraphicFramePr>
        <p:xfrm>
          <a:off x="7070090" y="1384300"/>
          <a:ext cx="4441190" cy="5070784"/>
        </p:xfrm>
        <a:graphic>
          <a:graphicData uri="http://schemas.openxmlformats.org/presentationml/2006/ole">
            <mc:AlternateContent xmlns:mc="http://schemas.openxmlformats.org/markup-compatibility/2006">
              <mc:Choice xmlns:v="urn:schemas-microsoft-com:vml" Requires="v">
                <p:oleObj name="Bitmap Image" r:id="rId2" imgW="3314880" imgH="3784680" progId="PBrush">
                  <p:embed/>
                </p:oleObj>
              </mc:Choice>
              <mc:Fallback>
                <p:oleObj name="Bitmap Image" r:id="rId2" imgW="3314880" imgH="3784680" progId="PBrush">
                  <p:embed/>
                  <p:pic>
                    <p:nvPicPr>
                      <p:cNvPr id="3" name="Object 2">
                        <a:extLst>
                          <a:ext uri="{FF2B5EF4-FFF2-40B4-BE49-F238E27FC236}">
                            <a16:creationId xmlns:a16="http://schemas.microsoft.com/office/drawing/2014/main" id="{D6AD39F4-1BB6-96F6-41F7-51D88E0905EA}"/>
                          </a:ext>
                        </a:extLst>
                      </p:cNvPr>
                      <p:cNvPicPr/>
                      <p:nvPr/>
                    </p:nvPicPr>
                    <p:blipFill>
                      <a:blip r:embed="rId3"/>
                      <a:stretch>
                        <a:fillRect/>
                      </a:stretch>
                    </p:blipFill>
                    <p:spPr>
                      <a:xfrm>
                        <a:off x="7070090" y="1384300"/>
                        <a:ext cx="4441190" cy="5070784"/>
                      </a:xfrm>
                      <a:prstGeom prst="rect">
                        <a:avLst/>
                      </a:prstGeom>
                    </p:spPr>
                  </p:pic>
                </p:oleObj>
              </mc:Fallback>
            </mc:AlternateContent>
          </a:graphicData>
        </a:graphic>
      </p:graphicFrame>
    </p:spTree>
    <p:extLst>
      <p:ext uri="{BB962C8B-B14F-4D97-AF65-F5344CB8AC3E}">
        <p14:creationId xmlns:p14="http://schemas.microsoft.com/office/powerpoint/2010/main" val="26407767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AE38F-29B3-EE7A-F980-0F3CAA7F162C}"/>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BA31C012-D553-851B-8461-B960F35F7BDF}"/>
              </a:ext>
            </a:extLst>
          </p:cNvPr>
          <p:cNvSpPr>
            <a:spLocks noGrp="1"/>
          </p:cNvSpPr>
          <p:nvPr>
            <p:ph idx="1"/>
          </p:nvPr>
        </p:nvSpPr>
        <p:spPr/>
        <p:txBody>
          <a:bodyPr/>
          <a:lstStyle/>
          <a:p>
            <a:r>
              <a:rPr lang="en-US" dirty="0" err="1"/>
              <a:t>Categorie</a:t>
            </a:r>
            <a:r>
              <a:rPr lang="en-US" dirty="0"/>
              <a:t> 1</a:t>
            </a:r>
          </a:p>
          <a:p>
            <a:pPr lvl="1"/>
            <a:r>
              <a:rPr lang="en-US" dirty="0"/>
              <a:t>SC 1</a:t>
            </a:r>
          </a:p>
          <a:p>
            <a:pPr marL="1371600" lvl="2" indent="-457200">
              <a:buFont typeface="+mj-lt"/>
              <a:buAutoNum type="arabicPeriod"/>
            </a:pPr>
            <a:r>
              <a:rPr lang="en-US" dirty="0"/>
              <a:t>SSC1</a:t>
            </a:r>
          </a:p>
          <a:p>
            <a:pPr marL="1371600" lvl="2" indent="-457200">
              <a:buFont typeface="+mj-lt"/>
              <a:buAutoNum type="arabicPeriod"/>
            </a:pPr>
            <a:r>
              <a:rPr lang="en-US" dirty="0"/>
              <a:t>SSC2</a:t>
            </a:r>
          </a:p>
          <a:p>
            <a:pPr lvl="1"/>
            <a:r>
              <a:rPr lang="en-US" dirty="0"/>
              <a:t>SC 2</a:t>
            </a:r>
          </a:p>
          <a:p>
            <a:pPr lvl="1"/>
            <a:r>
              <a:rPr lang="en-US" dirty="0"/>
              <a:t>SC3</a:t>
            </a:r>
          </a:p>
          <a:p>
            <a:r>
              <a:rPr lang="en-US" dirty="0" err="1"/>
              <a:t>Categorie</a:t>
            </a:r>
            <a:r>
              <a:rPr lang="en-US" dirty="0"/>
              <a:t> 2</a:t>
            </a:r>
          </a:p>
          <a:p>
            <a:pPr marL="914400" lvl="1" indent="-457200">
              <a:buFont typeface="+mj-lt"/>
              <a:buAutoNum type="arabicPeriod"/>
            </a:pPr>
            <a:r>
              <a:rPr lang="en-US" dirty="0"/>
              <a:t>SC4</a:t>
            </a:r>
          </a:p>
          <a:p>
            <a:pPr marL="914400" lvl="1" indent="-457200">
              <a:buFont typeface="+mj-lt"/>
              <a:buAutoNum type="arabicPeriod"/>
            </a:pPr>
            <a:r>
              <a:rPr lang="en-US" dirty="0"/>
              <a:t>SC5</a:t>
            </a:r>
            <a:endParaRPr lang="fr-FR" dirty="0"/>
          </a:p>
          <a:p>
            <a:pPr lvl="2"/>
            <a:r>
              <a:rPr lang="fr-FR" dirty="0"/>
              <a:t>SSC3</a:t>
            </a:r>
          </a:p>
          <a:p>
            <a:pPr lvl="2"/>
            <a:r>
              <a:rPr lang="fr-FR" dirty="0"/>
              <a:t>SSC4</a:t>
            </a:r>
            <a:endParaRPr lang="en-US" dirty="0"/>
          </a:p>
        </p:txBody>
      </p:sp>
    </p:spTree>
    <p:extLst>
      <p:ext uri="{BB962C8B-B14F-4D97-AF65-F5344CB8AC3E}">
        <p14:creationId xmlns:p14="http://schemas.microsoft.com/office/powerpoint/2010/main" val="32077661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D755F-5F86-49CF-B153-FF9E5E2863C8}"/>
              </a:ext>
            </a:extLst>
          </p:cNvPr>
          <p:cNvSpPr>
            <a:spLocks noGrp="1"/>
          </p:cNvSpPr>
          <p:nvPr>
            <p:ph type="title"/>
          </p:nvPr>
        </p:nvSpPr>
        <p:spPr/>
        <p:txBody>
          <a:bodyPr/>
          <a:lstStyle/>
          <a:p>
            <a:r>
              <a:rPr lang="fr-FR" dirty="0"/>
              <a:t>Balises de structure et d’organisation</a:t>
            </a:r>
          </a:p>
        </p:txBody>
      </p:sp>
      <p:sp>
        <p:nvSpPr>
          <p:cNvPr id="3" name="Content Placeholder 2">
            <a:extLst>
              <a:ext uri="{FF2B5EF4-FFF2-40B4-BE49-F238E27FC236}">
                <a16:creationId xmlns:a16="http://schemas.microsoft.com/office/drawing/2014/main" id="{56DCB50F-243B-6DA4-F6CA-4A1DA39E1DBC}"/>
              </a:ext>
            </a:extLst>
          </p:cNvPr>
          <p:cNvSpPr>
            <a:spLocks noGrp="1"/>
          </p:cNvSpPr>
          <p:nvPr>
            <p:ph idx="1"/>
          </p:nvPr>
        </p:nvSpPr>
        <p:spPr/>
        <p:txBody>
          <a:bodyPr/>
          <a:lstStyle/>
          <a:p>
            <a:endParaRPr lang="fr-FR"/>
          </a:p>
        </p:txBody>
      </p:sp>
      <p:pic>
        <p:nvPicPr>
          <p:cNvPr id="1026" name="Picture 2">
            <a:extLst>
              <a:ext uri="{FF2B5EF4-FFF2-40B4-BE49-F238E27FC236}">
                <a16:creationId xmlns:a16="http://schemas.microsoft.com/office/drawing/2014/main" id="{9D5D0B18-26F9-6585-4FC1-40EB5541B7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880" y="1367390"/>
            <a:ext cx="10099040" cy="5267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803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DC65-F7BD-E647-B42E-1511DFB210E5}"/>
              </a:ext>
            </a:extLst>
          </p:cNvPr>
          <p:cNvSpPr>
            <a:spLocks noGrp="1"/>
          </p:cNvSpPr>
          <p:nvPr>
            <p:ph type="title"/>
          </p:nvPr>
        </p:nvSpPr>
        <p:spPr/>
        <p:txBody>
          <a:bodyPr/>
          <a:lstStyle/>
          <a:p>
            <a:r>
              <a:rPr lang="fr-FR"/>
              <a:t>Les références HTML </a:t>
            </a:r>
          </a:p>
        </p:txBody>
      </p:sp>
      <p:sp>
        <p:nvSpPr>
          <p:cNvPr id="3" name="Content Placeholder 2">
            <a:extLst>
              <a:ext uri="{FF2B5EF4-FFF2-40B4-BE49-F238E27FC236}">
                <a16:creationId xmlns:a16="http://schemas.microsoft.com/office/drawing/2014/main" id="{896881A1-E820-1DE3-E133-741ED1481446}"/>
              </a:ext>
            </a:extLst>
          </p:cNvPr>
          <p:cNvSpPr>
            <a:spLocks noGrp="1"/>
          </p:cNvSpPr>
          <p:nvPr>
            <p:ph idx="1"/>
          </p:nvPr>
        </p:nvSpPr>
        <p:spPr/>
        <p:txBody>
          <a:bodyPr/>
          <a:lstStyle/>
          <a:p>
            <a:r>
              <a:rPr lang="fr-FR" dirty="0">
                <a:hlinkClick r:id="rId2"/>
              </a:rPr>
              <a:t>https://html.spec.whatwg.org/multipage/</a:t>
            </a:r>
            <a:r>
              <a:rPr lang="fr-FR" dirty="0"/>
              <a:t> : Ressource officielle comme défini par le W3C</a:t>
            </a:r>
          </a:p>
          <a:p>
            <a:r>
              <a:rPr lang="fr-FR" dirty="0">
                <a:hlinkClick r:id="rId3"/>
              </a:rPr>
              <a:t>https://developer.mozilla.org/fr/docs/Web/HTML</a:t>
            </a:r>
            <a:r>
              <a:rPr lang="fr-FR" dirty="0"/>
              <a:t> : Ressource maintenue par une large communauté de développeurs. Contient des informations détaillées</a:t>
            </a:r>
          </a:p>
          <a:p>
            <a:r>
              <a:rPr lang="fr-FR" dirty="0"/>
              <a:t>https://www.w3schools.com/tags/default.asp : Ressource maintenue par une large communauté de développeurs. Facile pour une recherche rapide.</a:t>
            </a:r>
          </a:p>
          <a:p>
            <a:endParaRPr lang="fr-FR" dirty="0"/>
          </a:p>
          <a:p>
            <a:endParaRPr lang="fr-FR" dirty="0"/>
          </a:p>
        </p:txBody>
      </p:sp>
    </p:spTree>
    <p:extLst>
      <p:ext uri="{BB962C8B-B14F-4D97-AF65-F5344CB8AC3E}">
        <p14:creationId xmlns:p14="http://schemas.microsoft.com/office/powerpoint/2010/main" val="27895650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3E53-C0F4-9156-BDBB-E8724CB99DFB}"/>
              </a:ext>
            </a:extLst>
          </p:cNvPr>
          <p:cNvSpPr>
            <a:spLocks noGrp="1"/>
          </p:cNvSpPr>
          <p:nvPr>
            <p:ph type="title"/>
          </p:nvPr>
        </p:nvSpPr>
        <p:spPr/>
        <p:txBody>
          <a:bodyPr/>
          <a:lstStyle/>
          <a:p>
            <a:r>
              <a:rPr lang="fr-FR" dirty="0"/>
              <a:t>Types d’affichage d’une balise</a:t>
            </a:r>
          </a:p>
        </p:txBody>
      </p:sp>
      <p:sp>
        <p:nvSpPr>
          <p:cNvPr id="4" name="Content Placeholder 3">
            <a:extLst>
              <a:ext uri="{FF2B5EF4-FFF2-40B4-BE49-F238E27FC236}">
                <a16:creationId xmlns:a16="http://schemas.microsoft.com/office/drawing/2014/main" id="{0B16264E-489F-E589-246C-5A9CC0D5FE1E}"/>
              </a:ext>
            </a:extLst>
          </p:cNvPr>
          <p:cNvSpPr>
            <a:spLocks noGrp="1"/>
          </p:cNvSpPr>
          <p:nvPr>
            <p:ph idx="1"/>
          </p:nvPr>
        </p:nvSpPr>
        <p:spPr/>
        <p:txBody>
          <a:bodyPr>
            <a:normAutofit fontScale="92500" lnSpcReduction="10000"/>
          </a:bodyPr>
          <a:lstStyle/>
          <a:p>
            <a:r>
              <a:rPr lang="fr-FR" dirty="0"/>
              <a:t>Il existe 2 types principaux d’affichage d’une balise</a:t>
            </a:r>
          </a:p>
          <a:p>
            <a:r>
              <a:rPr lang="fr-FR" dirty="0"/>
              <a:t>Block (bloc): L’élément occupe toute la largeur disponible. Lorsque deux éléments block se suivent, ils sont positionnés par défaut l’un sous l’autre. Ex: &lt;</a:t>
            </a:r>
            <a:r>
              <a:rPr lang="fr-FR" dirty="0" err="1"/>
              <a:t>pre</a:t>
            </a:r>
            <a:r>
              <a:rPr lang="fr-FR" dirty="0"/>
              <a:t>&gt;, &lt;p&gt;, &lt;h1…h6&gt;</a:t>
            </a:r>
          </a:p>
          <a:p>
            <a:r>
              <a:rPr lang="fr-FR" dirty="0" err="1"/>
              <a:t>Inline</a:t>
            </a:r>
            <a:r>
              <a:rPr lang="fr-FR" dirty="0"/>
              <a:t> (</a:t>
            </a:r>
            <a:r>
              <a:rPr lang="fr-FR" dirty="0" err="1"/>
              <a:t>en-ligne</a:t>
            </a:r>
            <a:r>
              <a:rPr lang="fr-FR" dirty="0"/>
              <a:t>):N'occupe que la largeur indispensable à l'affichage du contenu et ne provoque pas de retour à la ligne. Lorsque 2 éléments </a:t>
            </a:r>
            <a:r>
              <a:rPr lang="fr-FR" dirty="0" err="1"/>
              <a:t>inline</a:t>
            </a:r>
            <a:r>
              <a:rPr lang="fr-FR" dirty="0"/>
              <a:t> se suivent, ils sont positionnés l'un à côté l'autre (si la largeur de page le permet). Ex: &lt;a&gt;, &lt;</a:t>
            </a:r>
            <a:r>
              <a:rPr lang="fr-FR" dirty="0" err="1"/>
              <a:t>img</a:t>
            </a:r>
            <a:r>
              <a:rPr lang="fr-FR" dirty="0"/>
              <a:t>&gt;</a:t>
            </a:r>
          </a:p>
          <a:p>
            <a:r>
              <a:rPr lang="fr-FR" dirty="0"/>
              <a:t>Règles d’imbrication des éléments </a:t>
            </a:r>
            <a:r>
              <a:rPr lang="fr-FR" dirty="0" err="1"/>
              <a:t>inline</a:t>
            </a:r>
            <a:r>
              <a:rPr lang="fr-FR" dirty="0"/>
              <a:t> et block</a:t>
            </a:r>
          </a:p>
          <a:p>
            <a:pPr lvl="1"/>
            <a:r>
              <a:rPr lang="fr-FR" dirty="0"/>
              <a:t>Les balises Block peuvent s’imbriquer les unes dans les autres</a:t>
            </a:r>
          </a:p>
          <a:p>
            <a:pPr lvl="1"/>
            <a:r>
              <a:rPr lang="fr-FR" dirty="0"/>
              <a:t>Une balise </a:t>
            </a:r>
            <a:r>
              <a:rPr lang="fr-FR" dirty="0" err="1"/>
              <a:t>inline</a:t>
            </a:r>
            <a:r>
              <a:rPr lang="fr-FR" dirty="0"/>
              <a:t> peut s’imbriquer dans un élément Block</a:t>
            </a:r>
          </a:p>
          <a:p>
            <a:pPr lvl="1"/>
            <a:r>
              <a:rPr lang="fr-FR" dirty="0"/>
              <a:t>Il n’est pas possible d’imbriquer une balise block dans une balise </a:t>
            </a:r>
            <a:r>
              <a:rPr lang="fr-FR" dirty="0" err="1"/>
              <a:t>inline</a:t>
            </a:r>
            <a:endParaRPr lang="fr-FR" dirty="0"/>
          </a:p>
        </p:txBody>
      </p:sp>
    </p:spTree>
    <p:extLst>
      <p:ext uri="{BB962C8B-B14F-4D97-AF65-F5344CB8AC3E}">
        <p14:creationId xmlns:p14="http://schemas.microsoft.com/office/powerpoint/2010/main" val="1672497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80624-CB18-A82B-2173-C923AD743BFE}"/>
              </a:ext>
            </a:extLst>
          </p:cNvPr>
          <p:cNvSpPr>
            <a:spLocks noGrp="1"/>
          </p:cNvSpPr>
          <p:nvPr>
            <p:ph type="title"/>
          </p:nvPr>
        </p:nvSpPr>
        <p:spPr/>
        <p:txBody>
          <a:bodyPr>
            <a:normAutofit/>
          </a:bodyPr>
          <a:lstStyle/>
          <a:p>
            <a:r>
              <a:rPr lang="fr-FR" dirty="0"/>
              <a:t>Environnement de développement intégré</a:t>
            </a:r>
          </a:p>
        </p:txBody>
      </p:sp>
      <p:sp>
        <p:nvSpPr>
          <p:cNvPr id="3" name="Content Placeholder 2">
            <a:extLst>
              <a:ext uri="{FF2B5EF4-FFF2-40B4-BE49-F238E27FC236}">
                <a16:creationId xmlns:a16="http://schemas.microsoft.com/office/drawing/2014/main" id="{3CDB4B0D-17A4-BDB8-E2A3-FD0B1D091D83}"/>
              </a:ext>
            </a:extLst>
          </p:cNvPr>
          <p:cNvSpPr>
            <a:spLocks noGrp="1"/>
          </p:cNvSpPr>
          <p:nvPr>
            <p:ph idx="1"/>
          </p:nvPr>
        </p:nvSpPr>
        <p:spPr/>
        <p:txBody>
          <a:bodyPr/>
          <a:lstStyle/>
          <a:p>
            <a:r>
              <a:rPr lang="fr-FR" dirty="0"/>
              <a:t>Editeur de texte : </a:t>
            </a:r>
            <a:r>
              <a:rPr lang="fr-FR" b="0" i="0" dirty="0">
                <a:solidFill>
                  <a:srgbClr val="333333"/>
                </a:solidFill>
                <a:effectLst/>
                <a:latin typeface="-apple-system"/>
              </a:rPr>
              <a:t>Un éditeur de texte est un programme qui va nous permettre d’écrire des lignes de code. Il ne doit pas être confondu avec un outil de traitement de texte comme Word. Sa vocation est de créer des pages de code dans n’importe quel langage comme le HTML, le CSS, le JavaScript, etc… tandis qu’un outil de traitement de texte comme Word permet de créer du texte « enrichi » c’est-à-dire du texte mis en forme.</a:t>
            </a:r>
          </a:p>
          <a:p>
            <a:r>
              <a:rPr lang="fr-FR" dirty="0">
                <a:solidFill>
                  <a:srgbClr val="333333"/>
                </a:solidFill>
                <a:latin typeface="-apple-system"/>
              </a:rPr>
              <a:t>Visual Studio Code : Gratuit, multiplateforme, très bonne ergonomie, </a:t>
            </a:r>
            <a:r>
              <a:rPr lang="fr-FR" dirty="0" err="1">
                <a:solidFill>
                  <a:srgbClr val="333333"/>
                </a:solidFill>
                <a:latin typeface="-apple-system"/>
              </a:rPr>
              <a:t>auto-complétion</a:t>
            </a:r>
            <a:r>
              <a:rPr lang="fr-FR" dirty="0">
                <a:solidFill>
                  <a:srgbClr val="333333"/>
                </a:solidFill>
                <a:latin typeface="-apple-system"/>
              </a:rPr>
              <a:t>, installation des extensions</a:t>
            </a:r>
          </a:p>
          <a:p>
            <a:r>
              <a:rPr lang="fr-FR" dirty="0">
                <a:solidFill>
                  <a:srgbClr val="333333"/>
                </a:solidFill>
                <a:latin typeface="-apple-system"/>
              </a:rPr>
              <a:t>Lien de téléchargement : https://code.visualstudio.com/download</a:t>
            </a:r>
            <a:endParaRPr lang="fr-FR" dirty="0"/>
          </a:p>
        </p:txBody>
      </p:sp>
    </p:spTree>
    <p:extLst>
      <p:ext uri="{BB962C8B-B14F-4D97-AF65-F5344CB8AC3E}">
        <p14:creationId xmlns:p14="http://schemas.microsoft.com/office/powerpoint/2010/main" val="34896945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8CB3-66B5-D1F5-6AB4-E00BE0B57DC9}"/>
              </a:ext>
            </a:extLst>
          </p:cNvPr>
          <p:cNvSpPr>
            <a:spLocks noGrp="1"/>
          </p:cNvSpPr>
          <p:nvPr>
            <p:ph type="title"/>
          </p:nvPr>
        </p:nvSpPr>
        <p:spPr/>
        <p:txBody>
          <a:bodyPr>
            <a:normAutofit/>
          </a:bodyPr>
          <a:lstStyle/>
          <a:p>
            <a:r>
              <a:rPr lang="en-CA" dirty="0"/>
              <a:t>Les </a:t>
            </a:r>
            <a:r>
              <a:rPr lang="fr-FR" dirty="0"/>
              <a:t>formulaires</a:t>
            </a:r>
          </a:p>
        </p:txBody>
      </p:sp>
      <p:sp>
        <p:nvSpPr>
          <p:cNvPr id="3" name="Content Placeholder 2">
            <a:extLst>
              <a:ext uri="{FF2B5EF4-FFF2-40B4-BE49-F238E27FC236}">
                <a16:creationId xmlns:a16="http://schemas.microsoft.com/office/drawing/2014/main" id="{3AAD4A3A-2A2B-1D6E-8855-794EECD14662}"/>
              </a:ext>
            </a:extLst>
          </p:cNvPr>
          <p:cNvSpPr>
            <a:spLocks noGrp="1"/>
          </p:cNvSpPr>
          <p:nvPr>
            <p:ph idx="1"/>
          </p:nvPr>
        </p:nvSpPr>
        <p:spPr>
          <a:xfrm>
            <a:off x="838200" y="1825625"/>
            <a:ext cx="6812280" cy="4667250"/>
          </a:xfrm>
        </p:spPr>
        <p:txBody>
          <a:bodyPr>
            <a:normAutofit fontScale="85000" lnSpcReduction="20000"/>
          </a:bodyPr>
          <a:lstStyle/>
          <a:p>
            <a:r>
              <a:rPr lang="fr-FR" dirty="0"/>
              <a:t>Les formulaires permettent une interaction avec l’utilisateur. Ils permettent de recueillir des données qu’on peut stocker et traiter par la suite.</a:t>
            </a:r>
          </a:p>
          <a:p>
            <a:r>
              <a:rPr lang="fr-FR" dirty="0"/>
              <a:t>Ex: Formulaire d’inscription, Formulaire d’achat, Formulaire de réclamation, Formulaire de recherche</a:t>
            </a:r>
          </a:p>
          <a:p>
            <a:r>
              <a:rPr lang="fr-FR" dirty="0"/>
              <a:t>Les formulaires sont constitués d’un ou plusieurs champs de saisie de différents types et d’un bouton pour soumettre les données. Les plus utilisés sont </a:t>
            </a:r>
          </a:p>
          <a:p>
            <a:pPr lvl="1"/>
            <a:r>
              <a:rPr lang="fr-FR" dirty="0"/>
              <a:t>&lt;</a:t>
            </a:r>
            <a:r>
              <a:rPr lang="fr-FR" dirty="0" err="1"/>
              <a:t>form</a:t>
            </a:r>
            <a:r>
              <a:rPr lang="fr-FR" dirty="0"/>
              <a:t>&gt; : Regroupe tous les champs et informations qu’on veut envoyer</a:t>
            </a:r>
          </a:p>
          <a:p>
            <a:pPr lvl="1"/>
            <a:r>
              <a:rPr lang="fr-FR" dirty="0"/>
              <a:t>&lt;input&gt; : élément utilisé pour recueillir une donnée. Il doit être complété par l’attribut type pour l’adapter à la nature de la donnée recueillie </a:t>
            </a:r>
          </a:p>
          <a:p>
            <a:r>
              <a:rPr lang="fr-FR" dirty="0"/>
              <a:t>Pour créer un formulaire de plusieurs champs, il suffit d’ajouter autant de input qu’il faut</a:t>
            </a:r>
          </a:p>
          <a:p>
            <a:endParaRPr lang="fr-FR" dirty="0"/>
          </a:p>
        </p:txBody>
      </p:sp>
      <p:pic>
        <p:nvPicPr>
          <p:cNvPr id="5" name="Picture 4">
            <a:extLst>
              <a:ext uri="{FF2B5EF4-FFF2-40B4-BE49-F238E27FC236}">
                <a16:creationId xmlns:a16="http://schemas.microsoft.com/office/drawing/2014/main" id="{C018A215-D0A6-8E3C-FCA8-C11F80AC1036}"/>
              </a:ext>
            </a:extLst>
          </p:cNvPr>
          <p:cNvPicPr>
            <a:picLocks noChangeAspect="1"/>
          </p:cNvPicPr>
          <p:nvPr/>
        </p:nvPicPr>
        <p:blipFill>
          <a:blip r:embed="rId2"/>
          <a:stretch>
            <a:fillRect/>
          </a:stretch>
        </p:blipFill>
        <p:spPr>
          <a:xfrm>
            <a:off x="7727859" y="1574800"/>
            <a:ext cx="3879354" cy="875983"/>
          </a:xfrm>
          <a:prstGeom prst="rect">
            <a:avLst/>
          </a:prstGeom>
        </p:spPr>
      </p:pic>
      <p:pic>
        <p:nvPicPr>
          <p:cNvPr id="7" name="Picture 6">
            <a:extLst>
              <a:ext uri="{FF2B5EF4-FFF2-40B4-BE49-F238E27FC236}">
                <a16:creationId xmlns:a16="http://schemas.microsoft.com/office/drawing/2014/main" id="{BD9BD13B-E7B7-8810-69D4-CCBB89ABB665}"/>
              </a:ext>
            </a:extLst>
          </p:cNvPr>
          <p:cNvPicPr>
            <a:picLocks noChangeAspect="1"/>
          </p:cNvPicPr>
          <p:nvPr/>
        </p:nvPicPr>
        <p:blipFill>
          <a:blip r:embed="rId3"/>
          <a:stretch>
            <a:fillRect/>
          </a:stretch>
        </p:blipFill>
        <p:spPr>
          <a:xfrm>
            <a:off x="7727858" y="2450783"/>
            <a:ext cx="4244839" cy="716123"/>
          </a:xfrm>
          <a:prstGeom prst="rect">
            <a:avLst/>
          </a:prstGeom>
        </p:spPr>
      </p:pic>
      <p:pic>
        <p:nvPicPr>
          <p:cNvPr id="4" name="Picture 3">
            <a:extLst>
              <a:ext uri="{FF2B5EF4-FFF2-40B4-BE49-F238E27FC236}">
                <a16:creationId xmlns:a16="http://schemas.microsoft.com/office/drawing/2014/main" id="{835411DE-1782-CE94-EDA4-70D84FBFE56D}"/>
              </a:ext>
            </a:extLst>
          </p:cNvPr>
          <p:cNvPicPr>
            <a:picLocks noChangeAspect="1"/>
          </p:cNvPicPr>
          <p:nvPr/>
        </p:nvPicPr>
        <p:blipFill>
          <a:blip r:embed="rId4"/>
          <a:stretch>
            <a:fillRect/>
          </a:stretch>
        </p:blipFill>
        <p:spPr>
          <a:xfrm>
            <a:off x="8902398" y="5043687"/>
            <a:ext cx="1895757" cy="1524848"/>
          </a:xfrm>
          <a:prstGeom prst="rect">
            <a:avLst/>
          </a:prstGeom>
        </p:spPr>
      </p:pic>
      <p:pic>
        <p:nvPicPr>
          <p:cNvPr id="6" name="Picture 5">
            <a:extLst>
              <a:ext uri="{FF2B5EF4-FFF2-40B4-BE49-F238E27FC236}">
                <a16:creationId xmlns:a16="http://schemas.microsoft.com/office/drawing/2014/main" id="{9FA86BF8-81BE-3163-EEB9-A9B7657E45AB}"/>
              </a:ext>
            </a:extLst>
          </p:cNvPr>
          <p:cNvPicPr>
            <a:picLocks noChangeAspect="1"/>
          </p:cNvPicPr>
          <p:nvPr/>
        </p:nvPicPr>
        <p:blipFill>
          <a:blip r:embed="rId5"/>
          <a:stretch>
            <a:fillRect/>
          </a:stretch>
        </p:blipFill>
        <p:spPr>
          <a:xfrm>
            <a:off x="7831244" y="3797279"/>
            <a:ext cx="3879353" cy="1246408"/>
          </a:xfrm>
          <a:prstGeom prst="rect">
            <a:avLst/>
          </a:prstGeom>
        </p:spPr>
      </p:pic>
    </p:spTree>
    <p:extLst>
      <p:ext uri="{BB962C8B-B14F-4D97-AF65-F5344CB8AC3E}">
        <p14:creationId xmlns:p14="http://schemas.microsoft.com/office/powerpoint/2010/main" val="6308541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8CB3-66B5-D1F5-6AB4-E00BE0B57DC9}"/>
              </a:ext>
            </a:extLst>
          </p:cNvPr>
          <p:cNvSpPr>
            <a:spLocks noGrp="1"/>
          </p:cNvSpPr>
          <p:nvPr>
            <p:ph type="title"/>
          </p:nvPr>
        </p:nvSpPr>
        <p:spPr/>
        <p:txBody>
          <a:bodyPr>
            <a:normAutofit/>
          </a:bodyPr>
          <a:lstStyle/>
          <a:p>
            <a:r>
              <a:rPr lang="en-CA" dirty="0"/>
              <a:t>Les </a:t>
            </a:r>
            <a:r>
              <a:rPr lang="fr-FR" dirty="0"/>
              <a:t>formulaires</a:t>
            </a:r>
          </a:p>
        </p:txBody>
      </p:sp>
      <p:sp>
        <p:nvSpPr>
          <p:cNvPr id="3" name="Content Placeholder 2">
            <a:extLst>
              <a:ext uri="{FF2B5EF4-FFF2-40B4-BE49-F238E27FC236}">
                <a16:creationId xmlns:a16="http://schemas.microsoft.com/office/drawing/2014/main" id="{3AAD4A3A-2A2B-1D6E-8855-794EECD14662}"/>
              </a:ext>
            </a:extLst>
          </p:cNvPr>
          <p:cNvSpPr>
            <a:spLocks noGrp="1"/>
          </p:cNvSpPr>
          <p:nvPr>
            <p:ph idx="1"/>
          </p:nvPr>
        </p:nvSpPr>
        <p:spPr>
          <a:xfrm>
            <a:off x="838200" y="1825625"/>
            <a:ext cx="6781800" cy="4351338"/>
          </a:xfrm>
        </p:spPr>
        <p:txBody>
          <a:bodyPr>
            <a:normAutofit fontScale="92500" lnSpcReduction="20000"/>
          </a:bodyPr>
          <a:lstStyle/>
          <a:p>
            <a:pPr marL="0" indent="0">
              <a:buNone/>
            </a:pPr>
            <a:r>
              <a:rPr lang="fr-FR" b="1" dirty="0">
                <a:solidFill>
                  <a:schemeClr val="accent6">
                    <a:lumMod val="75000"/>
                  </a:schemeClr>
                </a:solidFill>
              </a:rPr>
              <a:t>Labels, </a:t>
            </a:r>
            <a:r>
              <a:rPr lang="fr-FR" b="1" dirty="0" err="1">
                <a:solidFill>
                  <a:schemeClr val="accent6">
                    <a:lumMod val="75000"/>
                  </a:schemeClr>
                </a:solidFill>
              </a:rPr>
              <a:t>Placeholders</a:t>
            </a:r>
            <a:r>
              <a:rPr lang="fr-FR" b="1" dirty="0">
                <a:solidFill>
                  <a:schemeClr val="accent6">
                    <a:lumMod val="75000"/>
                  </a:schemeClr>
                </a:solidFill>
              </a:rPr>
              <a:t>, </a:t>
            </a:r>
            <a:r>
              <a:rPr lang="fr-FR" b="1" dirty="0" err="1">
                <a:solidFill>
                  <a:schemeClr val="accent6">
                    <a:lumMod val="75000"/>
                  </a:schemeClr>
                </a:solidFill>
              </a:rPr>
              <a:t>Maxlenght</a:t>
            </a:r>
            <a:r>
              <a:rPr lang="fr-FR" b="1" dirty="0">
                <a:solidFill>
                  <a:schemeClr val="accent6">
                    <a:lumMod val="75000"/>
                  </a:schemeClr>
                </a:solidFill>
              </a:rPr>
              <a:t>, </a:t>
            </a:r>
            <a:r>
              <a:rPr lang="fr-FR" b="1" dirty="0" err="1">
                <a:solidFill>
                  <a:schemeClr val="accent6">
                    <a:lumMod val="75000"/>
                  </a:schemeClr>
                </a:solidFill>
              </a:rPr>
              <a:t>Required</a:t>
            </a:r>
            <a:endParaRPr lang="fr-FR" b="1" dirty="0">
              <a:solidFill>
                <a:schemeClr val="accent6">
                  <a:lumMod val="75000"/>
                </a:schemeClr>
              </a:solidFill>
            </a:endParaRPr>
          </a:p>
          <a:p>
            <a:r>
              <a:rPr lang="fr-FR" dirty="0"/>
              <a:t>Le label est un </a:t>
            </a:r>
            <a:r>
              <a:rPr lang="fr-FR" dirty="0">
                <a:solidFill>
                  <a:srgbClr val="FF0000"/>
                </a:solidFill>
              </a:rPr>
              <a:t>élément</a:t>
            </a:r>
            <a:r>
              <a:rPr lang="fr-FR" dirty="0"/>
              <a:t> qui indique à l’utilisateur quelle information doit être saisie dans le champs</a:t>
            </a:r>
          </a:p>
          <a:p>
            <a:r>
              <a:rPr lang="fr-FR" dirty="0" err="1"/>
              <a:t>Placeholder</a:t>
            </a:r>
            <a:r>
              <a:rPr lang="fr-FR" dirty="0"/>
              <a:t> : Attribut de l’élément input, sert à donner des indications pour la saisie des champs</a:t>
            </a:r>
          </a:p>
          <a:p>
            <a:r>
              <a:rPr lang="fr-FR" dirty="0" err="1"/>
              <a:t>Maxlenght</a:t>
            </a:r>
            <a:r>
              <a:rPr lang="fr-FR" dirty="0"/>
              <a:t> : Attribut de l’élément input, permet de limiter le nombre de caractères saisis</a:t>
            </a:r>
          </a:p>
          <a:p>
            <a:r>
              <a:rPr lang="fr-FR" dirty="0" err="1"/>
              <a:t>Required</a:t>
            </a:r>
            <a:r>
              <a:rPr lang="fr-FR" dirty="0"/>
              <a:t>: Attribut de l’élément input, indique que le champs est requis</a:t>
            </a:r>
          </a:p>
        </p:txBody>
      </p:sp>
      <p:pic>
        <p:nvPicPr>
          <p:cNvPr id="13" name="Picture 12">
            <a:extLst>
              <a:ext uri="{FF2B5EF4-FFF2-40B4-BE49-F238E27FC236}">
                <a16:creationId xmlns:a16="http://schemas.microsoft.com/office/drawing/2014/main" id="{F1584E15-D7FD-4581-8B57-7758463E6EA5}"/>
              </a:ext>
            </a:extLst>
          </p:cNvPr>
          <p:cNvPicPr>
            <a:picLocks noChangeAspect="1"/>
          </p:cNvPicPr>
          <p:nvPr/>
        </p:nvPicPr>
        <p:blipFill>
          <a:blip r:embed="rId2"/>
          <a:stretch>
            <a:fillRect/>
          </a:stretch>
        </p:blipFill>
        <p:spPr>
          <a:xfrm>
            <a:off x="7620000" y="1027906"/>
            <a:ext cx="4438878" cy="2762392"/>
          </a:xfrm>
          <a:prstGeom prst="rect">
            <a:avLst/>
          </a:prstGeom>
        </p:spPr>
      </p:pic>
      <p:pic>
        <p:nvPicPr>
          <p:cNvPr id="15" name="Picture 14">
            <a:extLst>
              <a:ext uri="{FF2B5EF4-FFF2-40B4-BE49-F238E27FC236}">
                <a16:creationId xmlns:a16="http://schemas.microsoft.com/office/drawing/2014/main" id="{FB03E2A0-FEED-A81A-A4EB-E1D956A82536}"/>
              </a:ext>
            </a:extLst>
          </p:cNvPr>
          <p:cNvPicPr>
            <a:picLocks noChangeAspect="1"/>
          </p:cNvPicPr>
          <p:nvPr/>
        </p:nvPicPr>
        <p:blipFill>
          <a:blip r:embed="rId3"/>
          <a:stretch>
            <a:fillRect/>
          </a:stretch>
        </p:blipFill>
        <p:spPr>
          <a:xfrm>
            <a:off x="8345919" y="3872689"/>
            <a:ext cx="2987040" cy="2881116"/>
          </a:xfrm>
          <a:prstGeom prst="rect">
            <a:avLst/>
          </a:prstGeom>
        </p:spPr>
      </p:pic>
    </p:spTree>
    <p:extLst>
      <p:ext uri="{BB962C8B-B14F-4D97-AF65-F5344CB8AC3E}">
        <p14:creationId xmlns:p14="http://schemas.microsoft.com/office/powerpoint/2010/main" val="13675065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F5531-4124-9EF9-E021-31522212AD8A}"/>
              </a:ext>
            </a:extLst>
          </p:cNvPr>
          <p:cNvSpPr>
            <a:spLocks noGrp="1"/>
          </p:cNvSpPr>
          <p:nvPr>
            <p:ph type="title"/>
          </p:nvPr>
        </p:nvSpPr>
        <p:spPr/>
        <p:txBody>
          <a:bodyPr/>
          <a:lstStyle/>
          <a:p>
            <a:r>
              <a:rPr lang="en-US" dirty="0"/>
              <a:t>Les </a:t>
            </a:r>
            <a:r>
              <a:rPr lang="en-US" dirty="0" err="1"/>
              <a:t>formulaires</a:t>
            </a:r>
            <a:endParaRPr lang="fr-FR" dirty="0"/>
          </a:p>
        </p:txBody>
      </p:sp>
      <p:sp>
        <p:nvSpPr>
          <p:cNvPr id="3" name="Content Placeholder 2">
            <a:extLst>
              <a:ext uri="{FF2B5EF4-FFF2-40B4-BE49-F238E27FC236}">
                <a16:creationId xmlns:a16="http://schemas.microsoft.com/office/drawing/2014/main" id="{B38E8449-83D7-9F97-00D1-F0F741E4A1E5}"/>
              </a:ext>
            </a:extLst>
          </p:cNvPr>
          <p:cNvSpPr>
            <a:spLocks noGrp="1"/>
          </p:cNvSpPr>
          <p:nvPr>
            <p:ph idx="1"/>
          </p:nvPr>
        </p:nvSpPr>
        <p:spPr/>
        <p:txBody>
          <a:bodyPr>
            <a:normAutofit fontScale="70000" lnSpcReduction="20000"/>
          </a:bodyPr>
          <a:lstStyle/>
          <a:p>
            <a:pPr marL="0" indent="0">
              <a:buNone/>
            </a:pPr>
            <a:r>
              <a:rPr lang="fr-FR" b="1" dirty="0">
                <a:solidFill>
                  <a:srgbClr val="0070C0"/>
                </a:solidFill>
              </a:rPr>
              <a:t>Les principaux types de input</a:t>
            </a:r>
          </a:p>
          <a:p>
            <a:pPr algn="l">
              <a:buFont typeface="Arial" panose="020B0604020202020204" pitchFamily="34" charset="0"/>
              <a:buChar char="•"/>
            </a:pPr>
            <a:r>
              <a:rPr lang="fr-FR" b="0" i="0" dirty="0" err="1">
                <a:solidFill>
                  <a:srgbClr val="444444"/>
                </a:solidFill>
                <a:effectLst/>
                <a:latin typeface="Arial" panose="020B0604020202020204" pitchFamily="34" charset="0"/>
              </a:rPr>
              <a:t>number</a:t>
            </a:r>
            <a:r>
              <a:rPr lang="fr-FR" b="0" i="0" dirty="0">
                <a:solidFill>
                  <a:srgbClr val="444444"/>
                </a:solidFill>
                <a:effectLst/>
                <a:latin typeface="Arial" panose="020B0604020202020204" pitchFamily="34" charset="0"/>
              </a:rPr>
              <a:t> : pour renseigner une valeur numérique.</a:t>
            </a:r>
          </a:p>
          <a:p>
            <a:r>
              <a:rPr lang="fr-FR" dirty="0" err="1">
                <a:solidFill>
                  <a:srgbClr val="444444"/>
                </a:solidFill>
                <a:latin typeface="Arial" panose="020B0604020202020204" pitchFamily="34" charset="0"/>
              </a:rPr>
              <a:t>password</a:t>
            </a:r>
            <a:r>
              <a:rPr lang="fr-FR" b="0" i="0" dirty="0">
                <a:solidFill>
                  <a:srgbClr val="444444"/>
                </a:solidFill>
                <a:effectLst/>
                <a:latin typeface="Arial" panose="020B0604020202020204" pitchFamily="34" charset="0"/>
              </a:rPr>
              <a:t> : pour renseigner mot de passe. La valeur saisie n’apparait pas</a:t>
            </a:r>
          </a:p>
          <a:p>
            <a:pPr algn="l">
              <a:buFont typeface="Arial" panose="020B0604020202020204" pitchFamily="34" charset="0"/>
              <a:buChar char="•"/>
            </a:pPr>
            <a:r>
              <a:rPr lang="fr-FR" b="0" i="0" dirty="0">
                <a:solidFill>
                  <a:srgbClr val="444444"/>
                </a:solidFill>
                <a:effectLst/>
                <a:latin typeface="Arial" panose="020B0604020202020204" pitchFamily="34" charset="0"/>
              </a:rPr>
              <a:t>email : pour accueillir des adresses mails valides.</a:t>
            </a:r>
          </a:p>
          <a:p>
            <a:pPr algn="l">
              <a:buFont typeface="Arial" panose="020B0604020202020204" pitchFamily="34" charset="0"/>
              <a:buChar char="•"/>
            </a:pPr>
            <a:r>
              <a:rPr lang="fr-FR" b="0" i="0" dirty="0">
                <a:solidFill>
                  <a:srgbClr val="444444"/>
                </a:solidFill>
                <a:effectLst/>
                <a:latin typeface="Arial" panose="020B0604020202020204" pitchFamily="34" charset="0"/>
              </a:rPr>
              <a:t>url : pour accueillir des liens hypertextes.</a:t>
            </a:r>
          </a:p>
          <a:p>
            <a:pPr algn="l">
              <a:buFont typeface="Arial" panose="020B0604020202020204" pitchFamily="34" charset="0"/>
              <a:buChar char="•"/>
            </a:pPr>
            <a:r>
              <a:rPr lang="fr-FR" b="0" i="0" dirty="0" err="1">
                <a:solidFill>
                  <a:srgbClr val="444444"/>
                </a:solidFill>
                <a:effectLst/>
                <a:latin typeface="Arial" panose="020B0604020202020204" pitchFamily="34" charset="0"/>
              </a:rPr>
              <a:t>color</a:t>
            </a:r>
            <a:r>
              <a:rPr lang="fr-FR" b="0" i="0" dirty="0">
                <a:solidFill>
                  <a:srgbClr val="444444"/>
                </a:solidFill>
                <a:effectLst/>
                <a:latin typeface="Arial" panose="020B0604020202020204" pitchFamily="34" charset="0"/>
              </a:rPr>
              <a:t> : pour accueillir une couleur au format </a:t>
            </a:r>
            <a:r>
              <a:rPr lang="fr-FR" b="0" i="0" dirty="0" err="1">
                <a:solidFill>
                  <a:srgbClr val="444444"/>
                </a:solidFill>
                <a:effectLst/>
                <a:latin typeface="Arial" panose="020B0604020202020204" pitchFamily="34" charset="0"/>
              </a:rPr>
              <a:t>héxadécimal</a:t>
            </a:r>
            <a:r>
              <a:rPr lang="fr-FR" b="0" i="0" dirty="0">
                <a:solidFill>
                  <a:srgbClr val="444444"/>
                </a:solidFill>
                <a:effectLst/>
                <a:latin typeface="Arial" panose="020B0604020202020204" pitchFamily="34" charset="0"/>
              </a:rPr>
              <a:t> (exemple :  #eeaaff). Certains navigateurs affichent une palette pour inviter l'internaute à sélectionner une couleur.</a:t>
            </a:r>
          </a:p>
          <a:p>
            <a:pPr algn="l">
              <a:buFont typeface="Arial" panose="020B0604020202020204" pitchFamily="34" charset="0"/>
              <a:buChar char="•"/>
            </a:pPr>
            <a:r>
              <a:rPr lang="fr-FR" b="0" i="0" dirty="0">
                <a:solidFill>
                  <a:srgbClr val="444444"/>
                </a:solidFill>
                <a:effectLst/>
                <a:latin typeface="Arial" panose="020B0604020202020204" pitchFamily="34" charset="0"/>
              </a:rPr>
              <a:t>date : pour accueillir une date, certains navigateurs affichent un calendrier.</a:t>
            </a:r>
          </a:p>
          <a:p>
            <a:pPr algn="l">
              <a:buFont typeface="Arial" panose="020B0604020202020204" pitchFamily="34" charset="0"/>
              <a:buChar char="•"/>
            </a:pPr>
            <a:r>
              <a:rPr lang="fr-FR" b="0" i="0" dirty="0">
                <a:solidFill>
                  <a:srgbClr val="444444"/>
                </a:solidFill>
                <a:effectLst/>
                <a:latin typeface="Arial" panose="020B0604020202020204" pitchFamily="34" charset="0"/>
              </a:rPr>
              <a:t>time : pour accueillir un horaire, certains navigateurs affichent un sélecteur.</a:t>
            </a:r>
          </a:p>
          <a:p>
            <a:pPr algn="l">
              <a:buFont typeface="Arial" panose="020B0604020202020204" pitchFamily="34" charset="0"/>
              <a:buChar char="•"/>
            </a:pPr>
            <a:r>
              <a:rPr lang="fr-FR" b="0" i="0" dirty="0">
                <a:solidFill>
                  <a:srgbClr val="444444"/>
                </a:solidFill>
                <a:effectLst/>
                <a:latin typeface="Arial" panose="020B0604020202020204" pitchFamily="34" charset="0"/>
              </a:rPr>
              <a:t>file :  pour accueillir un champ afin d'uploader un fichier.</a:t>
            </a:r>
          </a:p>
          <a:p>
            <a:pPr algn="l">
              <a:buFont typeface="Arial" panose="020B0604020202020204" pitchFamily="34" charset="0"/>
              <a:buChar char="•"/>
            </a:pPr>
            <a:r>
              <a:rPr lang="fr-FR" b="0" i="0" dirty="0" err="1">
                <a:solidFill>
                  <a:srgbClr val="444444"/>
                </a:solidFill>
                <a:effectLst/>
                <a:latin typeface="Arial" panose="020B0604020202020204" pitchFamily="34" charset="0"/>
              </a:rPr>
              <a:t>search</a:t>
            </a:r>
            <a:r>
              <a:rPr lang="fr-FR" b="0" i="0" dirty="0">
                <a:solidFill>
                  <a:srgbClr val="444444"/>
                </a:solidFill>
                <a:effectLst/>
                <a:latin typeface="Arial" panose="020B0604020202020204" pitchFamily="34" charset="0"/>
              </a:rPr>
              <a:t> : pour permettre aux internautes de réaliser une recherche par mot-clé.</a:t>
            </a:r>
          </a:p>
          <a:p>
            <a:pPr marL="0" indent="0">
              <a:buNone/>
            </a:pPr>
            <a:endParaRPr lang="fr-FR" b="1" dirty="0">
              <a:solidFill>
                <a:srgbClr val="0070C0"/>
              </a:solidFill>
            </a:endParaRPr>
          </a:p>
          <a:p>
            <a:pPr marL="0" indent="0">
              <a:buNone/>
            </a:pPr>
            <a:r>
              <a:rPr lang="fr-FR" b="1" dirty="0">
                <a:solidFill>
                  <a:srgbClr val="0070C0"/>
                </a:solidFill>
              </a:rPr>
              <a:t>(</a:t>
            </a:r>
            <a:r>
              <a:rPr lang="fr-FR" b="1" dirty="0" err="1">
                <a:solidFill>
                  <a:srgbClr val="0070C0"/>
                </a:solidFill>
              </a:rPr>
              <a:t>Demo</a:t>
            </a:r>
            <a:r>
              <a:rPr lang="fr-FR" b="1" dirty="0">
                <a:solidFill>
                  <a:srgbClr val="0070C0"/>
                </a:solidFill>
              </a:rPr>
              <a:t>)</a:t>
            </a:r>
          </a:p>
        </p:txBody>
      </p:sp>
    </p:spTree>
    <p:extLst>
      <p:ext uri="{BB962C8B-B14F-4D97-AF65-F5344CB8AC3E}">
        <p14:creationId xmlns:p14="http://schemas.microsoft.com/office/powerpoint/2010/main" val="26394958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F5531-4124-9EF9-E021-31522212AD8A}"/>
              </a:ext>
            </a:extLst>
          </p:cNvPr>
          <p:cNvSpPr>
            <a:spLocks noGrp="1"/>
          </p:cNvSpPr>
          <p:nvPr>
            <p:ph type="title"/>
          </p:nvPr>
        </p:nvSpPr>
        <p:spPr/>
        <p:txBody>
          <a:bodyPr/>
          <a:lstStyle/>
          <a:p>
            <a:r>
              <a:rPr lang="en-US" dirty="0"/>
              <a:t>Les </a:t>
            </a:r>
            <a:r>
              <a:rPr lang="en-US" dirty="0" err="1"/>
              <a:t>formulaires</a:t>
            </a:r>
            <a:endParaRPr lang="fr-FR" dirty="0"/>
          </a:p>
        </p:txBody>
      </p:sp>
      <p:sp>
        <p:nvSpPr>
          <p:cNvPr id="3" name="Content Placeholder 2">
            <a:extLst>
              <a:ext uri="{FF2B5EF4-FFF2-40B4-BE49-F238E27FC236}">
                <a16:creationId xmlns:a16="http://schemas.microsoft.com/office/drawing/2014/main" id="{B38E8449-83D7-9F97-00D1-F0F741E4A1E5}"/>
              </a:ext>
            </a:extLst>
          </p:cNvPr>
          <p:cNvSpPr>
            <a:spLocks noGrp="1"/>
          </p:cNvSpPr>
          <p:nvPr>
            <p:ph idx="1"/>
          </p:nvPr>
        </p:nvSpPr>
        <p:spPr/>
        <p:txBody>
          <a:bodyPr>
            <a:normAutofit fontScale="70000" lnSpcReduction="20000"/>
          </a:bodyPr>
          <a:lstStyle/>
          <a:p>
            <a:pPr marL="0" indent="0">
              <a:buNone/>
            </a:pPr>
            <a:r>
              <a:rPr lang="fr-FR" b="1" dirty="0">
                <a:solidFill>
                  <a:srgbClr val="0070C0"/>
                </a:solidFill>
              </a:rPr>
              <a:t>Les principaux types de input</a:t>
            </a:r>
          </a:p>
          <a:p>
            <a:pPr algn="l">
              <a:buFont typeface="Arial" panose="020B0604020202020204" pitchFamily="34" charset="0"/>
              <a:buChar char="•"/>
            </a:pPr>
            <a:r>
              <a:rPr lang="fr-FR" b="0" i="0" dirty="0" err="1">
                <a:solidFill>
                  <a:srgbClr val="444444"/>
                </a:solidFill>
                <a:effectLst/>
                <a:latin typeface="Arial" panose="020B0604020202020204" pitchFamily="34" charset="0"/>
              </a:rPr>
              <a:t>number</a:t>
            </a:r>
            <a:r>
              <a:rPr lang="fr-FR" b="0" i="0" dirty="0">
                <a:solidFill>
                  <a:srgbClr val="444444"/>
                </a:solidFill>
                <a:effectLst/>
                <a:latin typeface="Arial" panose="020B0604020202020204" pitchFamily="34" charset="0"/>
              </a:rPr>
              <a:t> : pour renseigner une valeur numérique.</a:t>
            </a:r>
          </a:p>
          <a:p>
            <a:pPr algn="l">
              <a:buFont typeface="Arial" panose="020B0604020202020204" pitchFamily="34" charset="0"/>
              <a:buChar char="•"/>
            </a:pPr>
            <a:r>
              <a:rPr lang="fr-FR" b="0" i="0" dirty="0">
                <a:solidFill>
                  <a:srgbClr val="444444"/>
                </a:solidFill>
                <a:effectLst/>
                <a:latin typeface="Arial" panose="020B0604020202020204" pitchFamily="34" charset="0"/>
              </a:rPr>
              <a:t>email : pour accueillir des adresses mails valident.</a:t>
            </a:r>
          </a:p>
          <a:p>
            <a:pPr algn="l">
              <a:buFont typeface="Arial" panose="020B0604020202020204" pitchFamily="34" charset="0"/>
              <a:buChar char="•"/>
            </a:pPr>
            <a:r>
              <a:rPr lang="fr-FR" b="0" i="0" dirty="0">
                <a:solidFill>
                  <a:srgbClr val="444444"/>
                </a:solidFill>
                <a:effectLst/>
                <a:latin typeface="Arial" panose="020B0604020202020204" pitchFamily="34" charset="0"/>
              </a:rPr>
              <a:t>url : pour accueillir des liens hypertextes.</a:t>
            </a:r>
          </a:p>
          <a:p>
            <a:pPr algn="l">
              <a:buFont typeface="Arial" panose="020B0604020202020204" pitchFamily="34" charset="0"/>
              <a:buChar char="•"/>
            </a:pPr>
            <a:r>
              <a:rPr lang="fr-FR" b="0" i="0" dirty="0" err="1">
                <a:solidFill>
                  <a:srgbClr val="444444"/>
                </a:solidFill>
                <a:effectLst/>
                <a:latin typeface="Arial" panose="020B0604020202020204" pitchFamily="34" charset="0"/>
              </a:rPr>
              <a:t>color</a:t>
            </a:r>
            <a:r>
              <a:rPr lang="fr-FR" b="0" i="0" dirty="0">
                <a:solidFill>
                  <a:srgbClr val="444444"/>
                </a:solidFill>
                <a:effectLst/>
                <a:latin typeface="Arial" panose="020B0604020202020204" pitchFamily="34" charset="0"/>
              </a:rPr>
              <a:t> : pour accueillir une couleur au format </a:t>
            </a:r>
            <a:r>
              <a:rPr lang="fr-FR" b="0" i="0" dirty="0" err="1">
                <a:solidFill>
                  <a:srgbClr val="444444"/>
                </a:solidFill>
                <a:effectLst/>
                <a:latin typeface="Arial" panose="020B0604020202020204" pitchFamily="34" charset="0"/>
              </a:rPr>
              <a:t>héxadécimal</a:t>
            </a:r>
            <a:r>
              <a:rPr lang="fr-FR" b="0" i="0" dirty="0">
                <a:solidFill>
                  <a:srgbClr val="444444"/>
                </a:solidFill>
                <a:effectLst/>
                <a:latin typeface="Arial" panose="020B0604020202020204" pitchFamily="34" charset="0"/>
              </a:rPr>
              <a:t> (exemple :  #eeaaff). Certains navigateurs affichent une palette pour inviter l'internaute à sélectionner une couleur.</a:t>
            </a:r>
          </a:p>
          <a:p>
            <a:pPr algn="l">
              <a:buFont typeface="Arial" panose="020B0604020202020204" pitchFamily="34" charset="0"/>
              <a:buChar char="•"/>
            </a:pPr>
            <a:r>
              <a:rPr lang="fr-FR" b="0" i="0" dirty="0">
                <a:solidFill>
                  <a:srgbClr val="444444"/>
                </a:solidFill>
                <a:effectLst/>
                <a:latin typeface="Arial" panose="020B0604020202020204" pitchFamily="34" charset="0"/>
              </a:rPr>
              <a:t>date : pour accueillir une date, certains navigateurs affichent un calendrier.</a:t>
            </a:r>
          </a:p>
          <a:p>
            <a:pPr algn="l">
              <a:buFont typeface="Arial" panose="020B0604020202020204" pitchFamily="34" charset="0"/>
              <a:buChar char="•"/>
            </a:pPr>
            <a:r>
              <a:rPr lang="fr-FR" b="0" i="0" dirty="0">
                <a:solidFill>
                  <a:srgbClr val="444444"/>
                </a:solidFill>
                <a:effectLst/>
                <a:latin typeface="Arial" panose="020B0604020202020204" pitchFamily="34" charset="0"/>
              </a:rPr>
              <a:t>time : pour accueillir un horaire, certains navigateurs affichent un sélecteur.</a:t>
            </a:r>
          </a:p>
          <a:p>
            <a:pPr algn="l">
              <a:buFont typeface="Arial" panose="020B0604020202020204" pitchFamily="34" charset="0"/>
              <a:buChar char="•"/>
            </a:pPr>
            <a:r>
              <a:rPr lang="fr-FR" b="0" i="0" dirty="0">
                <a:solidFill>
                  <a:srgbClr val="444444"/>
                </a:solidFill>
                <a:effectLst/>
                <a:latin typeface="Arial" panose="020B0604020202020204" pitchFamily="34" charset="0"/>
              </a:rPr>
              <a:t>file :  pour accueillir un champ afin d'uploader un fichier.</a:t>
            </a:r>
          </a:p>
          <a:p>
            <a:pPr algn="l">
              <a:buFont typeface="Arial" panose="020B0604020202020204" pitchFamily="34" charset="0"/>
              <a:buChar char="•"/>
            </a:pPr>
            <a:r>
              <a:rPr lang="fr-FR" b="0" i="0" dirty="0" err="1">
                <a:solidFill>
                  <a:srgbClr val="444444"/>
                </a:solidFill>
                <a:effectLst/>
                <a:latin typeface="Arial" panose="020B0604020202020204" pitchFamily="34" charset="0"/>
              </a:rPr>
              <a:t>search</a:t>
            </a:r>
            <a:r>
              <a:rPr lang="fr-FR" b="0" i="0" dirty="0">
                <a:solidFill>
                  <a:srgbClr val="444444"/>
                </a:solidFill>
                <a:effectLst/>
                <a:latin typeface="Arial" panose="020B0604020202020204" pitchFamily="34" charset="0"/>
              </a:rPr>
              <a:t> : pour permettre aux internautes de réaliser une recherche par mot-clé.</a:t>
            </a:r>
          </a:p>
          <a:p>
            <a:pPr marL="0" indent="0">
              <a:buNone/>
            </a:pPr>
            <a:endParaRPr lang="fr-FR" b="1" dirty="0">
              <a:solidFill>
                <a:srgbClr val="0070C0"/>
              </a:solidFill>
            </a:endParaRPr>
          </a:p>
          <a:p>
            <a:pPr marL="0" indent="0">
              <a:buNone/>
            </a:pPr>
            <a:r>
              <a:rPr lang="fr-FR" b="1" dirty="0">
                <a:solidFill>
                  <a:srgbClr val="0070C0"/>
                </a:solidFill>
              </a:rPr>
              <a:t>(</a:t>
            </a:r>
            <a:r>
              <a:rPr lang="fr-FR" b="1" dirty="0" err="1">
                <a:solidFill>
                  <a:srgbClr val="0070C0"/>
                </a:solidFill>
              </a:rPr>
              <a:t>Demo</a:t>
            </a:r>
            <a:r>
              <a:rPr lang="fr-FR" b="1" dirty="0">
                <a:solidFill>
                  <a:srgbClr val="0070C0"/>
                </a:solidFill>
              </a:rPr>
              <a:t>)</a:t>
            </a:r>
          </a:p>
        </p:txBody>
      </p:sp>
    </p:spTree>
    <p:extLst>
      <p:ext uri="{BB962C8B-B14F-4D97-AF65-F5344CB8AC3E}">
        <p14:creationId xmlns:p14="http://schemas.microsoft.com/office/powerpoint/2010/main" val="2073855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3E53-C0F4-9156-BDBB-E8724CB99DFB}"/>
              </a:ext>
            </a:extLst>
          </p:cNvPr>
          <p:cNvSpPr>
            <a:spLocks noGrp="1"/>
          </p:cNvSpPr>
          <p:nvPr>
            <p:ph type="title"/>
          </p:nvPr>
        </p:nvSpPr>
        <p:spPr/>
        <p:txBody>
          <a:bodyPr/>
          <a:lstStyle/>
          <a:p>
            <a:r>
              <a:rPr lang="en-US" dirty="0"/>
              <a:t>Les </a:t>
            </a:r>
            <a:r>
              <a:rPr lang="en-US" dirty="0" err="1"/>
              <a:t>formulaires</a:t>
            </a:r>
            <a:endParaRPr lang="fr-FR" dirty="0"/>
          </a:p>
        </p:txBody>
      </p:sp>
      <p:sp>
        <p:nvSpPr>
          <p:cNvPr id="4" name="Content Placeholder 3">
            <a:extLst>
              <a:ext uri="{FF2B5EF4-FFF2-40B4-BE49-F238E27FC236}">
                <a16:creationId xmlns:a16="http://schemas.microsoft.com/office/drawing/2014/main" id="{0B16264E-489F-E589-246C-5A9CC0D5FE1E}"/>
              </a:ext>
            </a:extLst>
          </p:cNvPr>
          <p:cNvSpPr>
            <a:spLocks noGrp="1"/>
          </p:cNvSpPr>
          <p:nvPr>
            <p:ph idx="1"/>
          </p:nvPr>
        </p:nvSpPr>
        <p:spPr/>
        <p:txBody>
          <a:bodyPr>
            <a:normAutofit/>
          </a:bodyPr>
          <a:lstStyle/>
          <a:p>
            <a:pPr marL="0" indent="0">
              <a:buNone/>
            </a:pPr>
            <a:r>
              <a:rPr lang="fr-FR" b="1" dirty="0">
                <a:solidFill>
                  <a:schemeClr val="accent5">
                    <a:lumMod val="75000"/>
                  </a:schemeClr>
                </a:solidFill>
              </a:rPr>
              <a:t>Exercice</a:t>
            </a:r>
          </a:p>
          <a:p>
            <a:pPr marL="0" indent="0">
              <a:buNone/>
            </a:pPr>
            <a:r>
              <a:rPr lang="fr-FR" dirty="0"/>
              <a:t>Réaliser le formulaire suivant</a:t>
            </a:r>
          </a:p>
          <a:p>
            <a:pPr marL="0" indent="0">
              <a:buNone/>
            </a:pPr>
            <a:endParaRPr lang="fr-FR" dirty="0"/>
          </a:p>
          <a:p>
            <a:pPr marL="514350" indent="-514350">
              <a:buFont typeface="+mj-lt"/>
              <a:buAutoNum type="arabicPeriod"/>
            </a:pPr>
            <a:endParaRPr lang="fr-FR" dirty="0"/>
          </a:p>
          <a:p>
            <a:pPr marL="514350" indent="-514350">
              <a:buFont typeface="+mj-lt"/>
              <a:buAutoNum type="arabicPeriod"/>
            </a:pPr>
            <a:endParaRPr lang="fr-FR" dirty="0"/>
          </a:p>
        </p:txBody>
      </p:sp>
      <p:pic>
        <p:nvPicPr>
          <p:cNvPr id="5" name="Picture 4">
            <a:extLst>
              <a:ext uri="{FF2B5EF4-FFF2-40B4-BE49-F238E27FC236}">
                <a16:creationId xmlns:a16="http://schemas.microsoft.com/office/drawing/2014/main" id="{0C34D3EE-1C79-A648-ACD8-F88D3DB8EA96}"/>
              </a:ext>
            </a:extLst>
          </p:cNvPr>
          <p:cNvPicPr>
            <a:picLocks noChangeAspect="1"/>
          </p:cNvPicPr>
          <p:nvPr/>
        </p:nvPicPr>
        <p:blipFill>
          <a:blip r:embed="rId2"/>
          <a:stretch>
            <a:fillRect/>
          </a:stretch>
        </p:blipFill>
        <p:spPr>
          <a:xfrm>
            <a:off x="6208333" y="681037"/>
            <a:ext cx="4261069" cy="4788146"/>
          </a:xfrm>
          <a:prstGeom prst="rect">
            <a:avLst/>
          </a:prstGeom>
        </p:spPr>
      </p:pic>
    </p:spTree>
    <p:extLst>
      <p:ext uri="{BB962C8B-B14F-4D97-AF65-F5344CB8AC3E}">
        <p14:creationId xmlns:p14="http://schemas.microsoft.com/office/powerpoint/2010/main" val="11294200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09EF3-5690-3AD6-34EE-8CA514CE07B2}"/>
              </a:ext>
            </a:extLst>
          </p:cNvPr>
          <p:cNvSpPr>
            <a:spLocks noGrp="1"/>
          </p:cNvSpPr>
          <p:nvPr>
            <p:ph type="title"/>
          </p:nvPr>
        </p:nvSpPr>
        <p:spPr/>
        <p:txBody>
          <a:bodyPr/>
          <a:lstStyle/>
          <a:p>
            <a:r>
              <a:rPr lang="en-US" b="1" dirty="0"/>
              <a:t>Les tableaux</a:t>
            </a:r>
            <a:endParaRPr lang="fr-FR" b="1" dirty="0"/>
          </a:p>
        </p:txBody>
      </p:sp>
      <p:sp>
        <p:nvSpPr>
          <p:cNvPr id="3" name="Content Placeholder 2">
            <a:extLst>
              <a:ext uri="{FF2B5EF4-FFF2-40B4-BE49-F238E27FC236}">
                <a16:creationId xmlns:a16="http://schemas.microsoft.com/office/drawing/2014/main" id="{A1DFD98D-8EAB-6D68-EBD1-4DB7C5D3401A}"/>
              </a:ext>
            </a:extLst>
          </p:cNvPr>
          <p:cNvSpPr>
            <a:spLocks noGrp="1"/>
          </p:cNvSpPr>
          <p:nvPr>
            <p:ph idx="1"/>
          </p:nvPr>
        </p:nvSpPr>
        <p:spPr>
          <a:xfrm>
            <a:off x="838200" y="1825625"/>
            <a:ext cx="5257800" cy="4351338"/>
          </a:xfrm>
        </p:spPr>
        <p:txBody>
          <a:bodyPr/>
          <a:lstStyle/>
          <a:p>
            <a:r>
              <a:rPr lang="fr-FR" b="0" i="0" dirty="0">
                <a:solidFill>
                  <a:srgbClr val="1B1B1B"/>
                </a:solidFill>
                <a:effectLst/>
                <a:latin typeface="Inter"/>
              </a:rPr>
              <a:t>Un tableau est un ensemble structuré de données (</a:t>
            </a:r>
            <a:r>
              <a:rPr lang="fr-FR" b="1" i="0" dirty="0">
                <a:solidFill>
                  <a:srgbClr val="1B1B1B"/>
                </a:solidFill>
                <a:effectLst/>
                <a:latin typeface="Inter"/>
              </a:rPr>
              <a:t>table de données</a:t>
            </a:r>
            <a:r>
              <a:rPr lang="fr-FR" b="0" i="0" dirty="0">
                <a:solidFill>
                  <a:srgbClr val="1B1B1B"/>
                </a:solidFill>
                <a:effectLst/>
                <a:latin typeface="Inter"/>
              </a:rPr>
              <a:t>) présentées en lignes et colonnes. Un tableau vous permet de retrouver rapidement et facilement des valeurs au croisement entre différents types de données</a:t>
            </a:r>
            <a:endParaRPr lang="fr-FR" dirty="0"/>
          </a:p>
        </p:txBody>
      </p:sp>
      <p:pic>
        <p:nvPicPr>
          <p:cNvPr id="1026" name="Picture 2" descr="tableau hebdommadaire | Suivi d'activités - Office Templates | Modele de  planning, Plans de maison simples, Plan de maison">
            <a:extLst>
              <a:ext uri="{FF2B5EF4-FFF2-40B4-BE49-F238E27FC236}">
                <a16:creationId xmlns:a16="http://schemas.microsoft.com/office/drawing/2014/main" id="{36BF8A13-1AED-3EBC-052E-0BA7962B4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634" y="1690688"/>
            <a:ext cx="5714365" cy="438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5201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09EF3-5690-3AD6-34EE-8CA514CE07B2}"/>
              </a:ext>
            </a:extLst>
          </p:cNvPr>
          <p:cNvSpPr>
            <a:spLocks noGrp="1"/>
          </p:cNvSpPr>
          <p:nvPr>
            <p:ph type="title"/>
          </p:nvPr>
        </p:nvSpPr>
        <p:spPr/>
        <p:txBody>
          <a:bodyPr/>
          <a:lstStyle/>
          <a:p>
            <a:r>
              <a:rPr lang="en-US" b="1" dirty="0"/>
              <a:t>Les tableaux</a:t>
            </a:r>
            <a:endParaRPr lang="fr-FR" b="1" dirty="0"/>
          </a:p>
        </p:txBody>
      </p:sp>
      <p:sp>
        <p:nvSpPr>
          <p:cNvPr id="3" name="Content Placeholder 2">
            <a:extLst>
              <a:ext uri="{FF2B5EF4-FFF2-40B4-BE49-F238E27FC236}">
                <a16:creationId xmlns:a16="http://schemas.microsoft.com/office/drawing/2014/main" id="{A1DFD98D-8EAB-6D68-EBD1-4DB7C5D3401A}"/>
              </a:ext>
            </a:extLst>
          </p:cNvPr>
          <p:cNvSpPr>
            <a:spLocks noGrp="1"/>
          </p:cNvSpPr>
          <p:nvPr>
            <p:ph idx="1"/>
          </p:nvPr>
        </p:nvSpPr>
        <p:spPr>
          <a:xfrm>
            <a:off x="838200" y="1825625"/>
            <a:ext cx="7899400" cy="4351338"/>
          </a:xfrm>
        </p:spPr>
        <p:txBody>
          <a:bodyPr>
            <a:normAutofit/>
          </a:bodyPr>
          <a:lstStyle/>
          <a:p>
            <a:r>
              <a:rPr lang="fr-FR" dirty="0">
                <a:solidFill>
                  <a:srgbClr val="1B1B1B"/>
                </a:solidFill>
                <a:latin typeface="Inter"/>
              </a:rPr>
              <a:t>Pour créer un tableau, on utilise les éléments:</a:t>
            </a:r>
          </a:p>
          <a:p>
            <a:pPr lvl="1"/>
            <a:r>
              <a:rPr lang="en-CA" dirty="0">
                <a:solidFill>
                  <a:srgbClr val="1B1B1B"/>
                </a:solidFill>
                <a:latin typeface="Inter"/>
              </a:rPr>
              <a:t>&lt;table&gt; : </a:t>
            </a:r>
            <a:r>
              <a:rPr lang="en-CA" dirty="0" err="1">
                <a:solidFill>
                  <a:srgbClr val="1B1B1B"/>
                </a:solidFill>
                <a:latin typeface="Inter"/>
              </a:rPr>
              <a:t>Permet</a:t>
            </a:r>
            <a:r>
              <a:rPr lang="en-CA" dirty="0">
                <a:solidFill>
                  <a:srgbClr val="1B1B1B"/>
                </a:solidFill>
                <a:latin typeface="Inter"/>
              </a:rPr>
              <a:t> </a:t>
            </a:r>
            <a:r>
              <a:rPr lang="en-CA" dirty="0" err="1">
                <a:solidFill>
                  <a:srgbClr val="1B1B1B"/>
                </a:solidFill>
                <a:latin typeface="Inter"/>
              </a:rPr>
              <a:t>d’indiquer</a:t>
            </a:r>
            <a:r>
              <a:rPr lang="en-CA" dirty="0">
                <a:solidFill>
                  <a:srgbClr val="1B1B1B"/>
                </a:solidFill>
                <a:latin typeface="Inter"/>
              </a:rPr>
              <a:t> la </a:t>
            </a:r>
            <a:r>
              <a:rPr lang="en-CA" dirty="0" err="1">
                <a:solidFill>
                  <a:srgbClr val="1B1B1B"/>
                </a:solidFill>
                <a:latin typeface="Inter"/>
              </a:rPr>
              <a:t>racine</a:t>
            </a:r>
            <a:r>
              <a:rPr lang="en-CA" dirty="0">
                <a:solidFill>
                  <a:srgbClr val="1B1B1B"/>
                </a:solidFill>
                <a:latin typeface="Inter"/>
              </a:rPr>
              <a:t> du tableau. Il </a:t>
            </a:r>
            <a:r>
              <a:rPr lang="en-CA" dirty="0" err="1">
                <a:solidFill>
                  <a:srgbClr val="1B1B1B"/>
                </a:solidFill>
                <a:latin typeface="Inter"/>
              </a:rPr>
              <a:t>contient</a:t>
            </a:r>
            <a:r>
              <a:rPr lang="en-CA" dirty="0">
                <a:solidFill>
                  <a:srgbClr val="1B1B1B"/>
                </a:solidFill>
                <a:latin typeface="Inter"/>
              </a:rPr>
              <a:t> </a:t>
            </a:r>
            <a:r>
              <a:rPr lang="en-CA" dirty="0" err="1">
                <a:solidFill>
                  <a:srgbClr val="1B1B1B"/>
                </a:solidFill>
                <a:latin typeface="Inter"/>
              </a:rPr>
              <a:t>tous</a:t>
            </a:r>
            <a:r>
              <a:rPr lang="en-CA" dirty="0">
                <a:solidFill>
                  <a:srgbClr val="1B1B1B"/>
                </a:solidFill>
                <a:latin typeface="Inter"/>
              </a:rPr>
              <a:t> les </a:t>
            </a:r>
            <a:r>
              <a:rPr lang="en-CA" dirty="0" err="1">
                <a:solidFill>
                  <a:srgbClr val="1B1B1B"/>
                </a:solidFill>
                <a:latin typeface="Inter"/>
              </a:rPr>
              <a:t>éléments</a:t>
            </a:r>
            <a:r>
              <a:rPr lang="en-CA" dirty="0">
                <a:solidFill>
                  <a:srgbClr val="1B1B1B"/>
                </a:solidFill>
                <a:latin typeface="Inter"/>
              </a:rPr>
              <a:t> qui </a:t>
            </a:r>
            <a:r>
              <a:rPr lang="en-CA" dirty="0" err="1">
                <a:solidFill>
                  <a:srgbClr val="1B1B1B"/>
                </a:solidFill>
                <a:latin typeface="Inter"/>
              </a:rPr>
              <a:t>vont</a:t>
            </a:r>
            <a:r>
              <a:rPr lang="en-CA" dirty="0">
                <a:solidFill>
                  <a:srgbClr val="1B1B1B"/>
                </a:solidFill>
                <a:latin typeface="Inter"/>
              </a:rPr>
              <a:t> </a:t>
            </a:r>
            <a:r>
              <a:rPr lang="en-CA" dirty="0" err="1">
                <a:solidFill>
                  <a:srgbClr val="1B1B1B"/>
                </a:solidFill>
                <a:latin typeface="Inter"/>
              </a:rPr>
              <a:t>contenir</a:t>
            </a:r>
            <a:r>
              <a:rPr lang="en-CA" dirty="0">
                <a:solidFill>
                  <a:srgbClr val="1B1B1B"/>
                </a:solidFill>
                <a:latin typeface="Inter"/>
              </a:rPr>
              <a:t> les </a:t>
            </a:r>
            <a:r>
              <a:rPr lang="en-CA" dirty="0" err="1">
                <a:solidFill>
                  <a:srgbClr val="1B1B1B"/>
                </a:solidFill>
                <a:latin typeface="Inter"/>
              </a:rPr>
              <a:t>informations</a:t>
            </a:r>
            <a:r>
              <a:rPr lang="en-CA" dirty="0">
                <a:solidFill>
                  <a:srgbClr val="1B1B1B"/>
                </a:solidFill>
                <a:latin typeface="Inter"/>
              </a:rPr>
              <a:t> du tableau.</a:t>
            </a:r>
          </a:p>
          <a:p>
            <a:pPr lvl="1"/>
            <a:r>
              <a:rPr lang="en-CA" dirty="0">
                <a:solidFill>
                  <a:srgbClr val="1B1B1B"/>
                </a:solidFill>
                <a:latin typeface="Inter"/>
              </a:rPr>
              <a:t>&lt;tr&gt;: Table row (</a:t>
            </a:r>
            <a:r>
              <a:rPr lang="en-CA" dirty="0" err="1">
                <a:solidFill>
                  <a:srgbClr val="1B1B1B"/>
                </a:solidFill>
                <a:latin typeface="Inter"/>
              </a:rPr>
              <a:t>Ligne</a:t>
            </a:r>
            <a:r>
              <a:rPr lang="en-CA" dirty="0">
                <a:solidFill>
                  <a:srgbClr val="1B1B1B"/>
                </a:solidFill>
                <a:latin typeface="Inter"/>
              </a:rPr>
              <a:t> de tableau). </a:t>
            </a:r>
            <a:r>
              <a:rPr lang="en-CA" dirty="0" err="1">
                <a:solidFill>
                  <a:srgbClr val="1B1B1B"/>
                </a:solidFill>
                <a:latin typeface="Inter"/>
              </a:rPr>
              <a:t>Permet</a:t>
            </a:r>
            <a:r>
              <a:rPr lang="en-CA" dirty="0">
                <a:solidFill>
                  <a:srgbClr val="1B1B1B"/>
                </a:solidFill>
                <a:latin typeface="Inter"/>
              </a:rPr>
              <a:t> de grouper un ensemble de cellule </a:t>
            </a:r>
            <a:r>
              <a:rPr lang="en-CA" dirty="0" err="1">
                <a:solidFill>
                  <a:srgbClr val="1B1B1B"/>
                </a:solidFill>
                <a:latin typeface="Inter"/>
              </a:rPr>
              <a:t>en</a:t>
            </a:r>
            <a:r>
              <a:rPr lang="en-CA" dirty="0">
                <a:solidFill>
                  <a:srgbClr val="1B1B1B"/>
                </a:solidFill>
                <a:latin typeface="Inter"/>
              </a:rPr>
              <a:t> </a:t>
            </a:r>
            <a:r>
              <a:rPr lang="en-CA" dirty="0" err="1">
                <a:solidFill>
                  <a:srgbClr val="1B1B1B"/>
                </a:solidFill>
                <a:latin typeface="Inter"/>
              </a:rPr>
              <a:t>une</a:t>
            </a:r>
            <a:r>
              <a:rPr lang="en-CA" dirty="0">
                <a:solidFill>
                  <a:srgbClr val="1B1B1B"/>
                </a:solidFill>
                <a:latin typeface="Inter"/>
              </a:rPr>
              <a:t> </a:t>
            </a:r>
            <a:r>
              <a:rPr lang="en-CA" dirty="0" err="1">
                <a:solidFill>
                  <a:srgbClr val="1B1B1B"/>
                </a:solidFill>
                <a:latin typeface="Inter"/>
              </a:rPr>
              <a:t>seule</a:t>
            </a:r>
            <a:r>
              <a:rPr lang="en-CA" dirty="0">
                <a:solidFill>
                  <a:srgbClr val="1B1B1B"/>
                </a:solidFill>
                <a:latin typeface="Inter"/>
              </a:rPr>
              <a:t> </a:t>
            </a:r>
            <a:r>
              <a:rPr lang="en-CA" dirty="0" err="1">
                <a:solidFill>
                  <a:srgbClr val="1B1B1B"/>
                </a:solidFill>
                <a:latin typeface="Inter"/>
              </a:rPr>
              <a:t>ligne</a:t>
            </a:r>
            <a:endParaRPr lang="en-CA" dirty="0">
              <a:solidFill>
                <a:srgbClr val="1B1B1B"/>
              </a:solidFill>
              <a:latin typeface="Inter"/>
            </a:endParaRPr>
          </a:p>
          <a:p>
            <a:pPr lvl="1"/>
            <a:r>
              <a:rPr lang="en-CA" dirty="0">
                <a:solidFill>
                  <a:srgbClr val="1B1B1B"/>
                </a:solidFill>
                <a:latin typeface="Inter"/>
              </a:rPr>
              <a:t>&lt;td&gt;: Table data (</a:t>
            </a:r>
            <a:r>
              <a:rPr lang="en-CA" dirty="0" err="1">
                <a:solidFill>
                  <a:srgbClr val="1B1B1B"/>
                </a:solidFill>
                <a:latin typeface="Inter"/>
              </a:rPr>
              <a:t>donnée</a:t>
            </a:r>
            <a:r>
              <a:rPr lang="en-CA" dirty="0">
                <a:solidFill>
                  <a:srgbClr val="1B1B1B"/>
                </a:solidFill>
                <a:latin typeface="Inter"/>
              </a:rPr>
              <a:t> de table). </a:t>
            </a:r>
            <a:r>
              <a:rPr lang="en-CA" dirty="0" err="1">
                <a:solidFill>
                  <a:srgbClr val="1B1B1B"/>
                </a:solidFill>
                <a:latin typeface="Inter"/>
              </a:rPr>
              <a:t>Contient</a:t>
            </a:r>
            <a:r>
              <a:rPr lang="en-CA" dirty="0">
                <a:solidFill>
                  <a:srgbClr val="1B1B1B"/>
                </a:solidFill>
                <a:latin typeface="Inter"/>
              </a:rPr>
              <a:t> </a:t>
            </a:r>
            <a:r>
              <a:rPr lang="en-CA" dirty="0" err="1">
                <a:solidFill>
                  <a:srgbClr val="1B1B1B"/>
                </a:solidFill>
                <a:latin typeface="Inter"/>
              </a:rPr>
              <a:t>l’information</a:t>
            </a:r>
            <a:r>
              <a:rPr lang="en-CA" dirty="0">
                <a:solidFill>
                  <a:srgbClr val="1B1B1B"/>
                </a:solidFill>
                <a:latin typeface="Inter"/>
              </a:rPr>
              <a:t> à </a:t>
            </a:r>
            <a:r>
              <a:rPr lang="en-CA" dirty="0" err="1">
                <a:solidFill>
                  <a:srgbClr val="1B1B1B"/>
                </a:solidFill>
                <a:latin typeface="Inter"/>
              </a:rPr>
              <a:t>inclure</a:t>
            </a:r>
            <a:r>
              <a:rPr lang="en-CA" dirty="0">
                <a:solidFill>
                  <a:srgbClr val="1B1B1B"/>
                </a:solidFill>
                <a:latin typeface="Inter"/>
              </a:rPr>
              <a:t> dans le tableau</a:t>
            </a:r>
            <a:endParaRPr lang="fr-FR" b="0" i="0" dirty="0">
              <a:solidFill>
                <a:srgbClr val="1B1B1B"/>
              </a:solidFill>
              <a:effectLst/>
              <a:latin typeface="Inter"/>
            </a:endParaRPr>
          </a:p>
        </p:txBody>
      </p:sp>
      <p:pic>
        <p:nvPicPr>
          <p:cNvPr id="9" name="Picture 8">
            <a:extLst>
              <a:ext uri="{FF2B5EF4-FFF2-40B4-BE49-F238E27FC236}">
                <a16:creationId xmlns:a16="http://schemas.microsoft.com/office/drawing/2014/main" id="{64BD1D1D-8B4D-0851-B795-46BDD9864371}"/>
              </a:ext>
            </a:extLst>
          </p:cNvPr>
          <p:cNvPicPr>
            <a:picLocks noChangeAspect="1"/>
          </p:cNvPicPr>
          <p:nvPr/>
        </p:nvPicPr>
        <p:blipFill>
          <a:blip r:embed="rId2"/>
          <a:stretch>
            <a:fillRect/>
          </a:stretch>
        </p:blipFill>
        <p:spPr>
          <a:xfrm>
            <a:off x="8937193" y="0"/>
            <a:ext cx="3149762" cy="5321573"/>
          </a:xfrm>
          <a:prstGeom prst="rect">
            <a:avLst/>
          </a:prstGeom>
        </p:spPr>
      </p:pic>
      <p:pic>
        <p:nvPicPr>
          <p:cNvPr id="13" name="Picture 12">
            <a:extLst>
              <a:ext uri="{FF2B5EF4-FFF2-40B4-BE49-F238E27FC236}">
                <a16:creationId xmlns:a16="http://schemas.microsoft.com/office/drawing/2014/main" id="{B9FE934C-1963-812B-B27D-EE9ECDBD1AFF}"/>
              </a:ext>
            </a:extLst>
          </p:cNvPr>
          <p:cNvPicPr>
            <a:picLocks noChangeAspect="1"/>
          </p:cNvPicPr>
          <p:nvPr/>
        </p:nvPicPr>
        <p:blipFill>
          <a:blip r:embed="rId3"/>
          <a:stretch>
            <a:fillRect/>
          </a:stretch>
        </p:blipFill>
        <p:spPr>
          <a:xfrm>
            <a:off x="7969189" y="5345857"/>
            <a:ext cx="4222811" cy="1506516"/>
          </a:xfrm>
          <a:prstGeom prst="rect">
            <a:avLst/>
          </a:prstGeom>
        </p:spPr>
      </p:pic>
    </p:spTree>
    <p:extLst>
      <p:ext uri="{BB962C8B-B14F-4D97-AF65-F5344CB8AC3E}">
        <p14:creationId xmlns:p14="http://schemas.microsoft.com/office/powerpoint/2010/main" val="20229522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09EF3-5690-3AD6-34EE-8CA514CE07B2}"/>
              </a:ext>
            </a:extLst>
          </p:cNvPr>
          <p:cNvSpPr>
            <a:spLocks noGrp="1"/>
          </p:cNvSpPr>
          <p:nvPr>
            <p:ph type="title"/>
          </p:nvPr>
        </p:nvSpPr>
        <p:spPr/>
        <p:txBody>
          <a:bodyPr/>
          <a:lstStyle/>
          <a:p>
            <a:r>
              <a:rPr lang="en-US" b="1" dirty="0"/>
              <a:t>Les tableaux</a:t>
            </a:r>
            <a:endParaRPr lang="fr-FR" b="1" dirty="0"/>
          </a:p>
        </p:txBody>
      </p:sp>
      <p:sp>
        <p:nvSpPr>
          <p:cNvPr id="3" name="Content Placeholder 2">
            <a:extLst>
              <a:ext uri="{FF2B5EF4-FFF2-40B4-BE49-F238E27FC236}">
                <a16:creationId xmlns:a16="http://schemas.microsoft.com/office/drawing/2014/main" id="{A1DFD98D-8EAB-6D68-EBD1-4DB7C5D3401A}"/>
              </a:ext>
            </a:extLst>
          </p:cNvPr>
          <p:cNvSpPr>
            <a:spLocks noGrp="1"/>
          </p:cNvSpPr>
          <p:nvPr>
            <p:ph idx="1"/>
          </p:nvPr>
        </p:nvSpPr>
        <p:spPr>
          <a:xfrm>
            <a:off x="838200" y="1825625"/>
            <a:ext cx="7899400" cy="3315335"/>
          </a:xfrm>
        </p:spPr>
        <p:txBody>
          <a:bodyPr>
            <a:normAutofit/>
          </a:bodyPr>
          <a:lstStyle/>
          <a:p>
            <a:r>
              <a:rPr lang="fr-FR" dirty="0">
                <a:solidFill>
                  <a:srgbClr val="1B1B1B"/>
                </a:solidFill>
                <a:latin typeface="Inter"/>
              </a:rPr>
              <a:t>Pour donner plus de lisibilité à notre tableau, on peut différentier les cellules en-têtes des autres cellules grâce à l’élément </a:t>
            </a:r>
            <a:r>
              <a:rPr lang="en-CA" dirty="0">
                <a:solidFill>
                  <a:srgbClr val="1B1B1B"/>
                </a:solidFill>
                <a:latin typeface="Inter"/>
              </a:rPr>
              <a:t>&lt;</a:t>
            </a:r>
            <a:r>
              <a:rPr lang="en-CA" dirty="0" err="1">
                <a:solidFill>
                  <a:srgbClr val="1B1B1B"/>
                </a:solidFill>
                <a:latin typeface="Inter"/>
              </a:rPr>
              <a:t>th</a:t>
            </a:r>
            <a:r>
              <a:rPr lang="en-CA" dirty="0">
                <a:solidFill>
                  <a:srgbClr val="1B1B1B"/>
                </a:solidFill>
                <a:latin typeface="Inter"/>
              </a:rPr>
              <a:t>&gt;</a:t>
            </a:r>
          </a:p>
          <a:p>
            <a:r>
              <a:rPr lang="en-CA" b="0" i="0" dirty="0">
                <a:solidFill>
                  <a:srgbClr val="1B1B1B"/>
                </a:solidFill>
                <a:effectLst/>
                <a:latin typeface="Inter"/>
              </a:rPr>
              <a:t>Pour donner plus de </a:t>
            </a:r>
            <a:r>
              <a:rPr lang="en-CA" b="0" i="0" dirty="0" err="1">
                <a:solidFill>
                  <a:srgbClr val="1B1B1B"/>
                </a:solidFill>
                <a:effectLst/>
                <a:latin typeface="Inter"/>
              </a:rPr>
              <a:t>sens</a:t>
            </a:r>
            <a:r>
              <a:rPr lang="en-CA" b="0" i="0" dirty="0">
                <a:solidFill>
                  <a:srgbClr val="1B1B1B"/>
                </a:solidFill>
                <a:effectLst/>
                <a:latin typeface="Inter"/>
              </a:rPr>
              <a:t> à </a:t>
            </a:r>
            <a:r>
              <a:rPr lang="en-CA" b="0" i="0" dirty="0" err="1">
                <a:solidFill>
                  <a:srgbClr val="1B1B1B"/>
                </a:solidFill>
                <a:effectLst/>
                <a:latin typeface="Inter"/>
              </a:rPr>
              <a:t>notre</a:t>
            </a:r>
            <a:r>
              <a:rPr lang="en-CA" b="0" i="0" dirty="0">
                <a:solidFill>
                  <a:srgbClr val="1B1B1B"/>
                </a:solidFill>
                <a:effectLst/>
                <a:latin typeface="Inter"/>
              </a:rPr>
              <a:t> tableau, on utilise les </a:t>
            </a:r>
            <a:r>
              <a:rPr lang="en-CA" b="0" i="0" dirty="0" err="1">
                <a:solidFill>
                  <a:srgbClr val="1B1B1B"/>
                </a:solidFill>
                <a:effectLst/>
                <a:latin typeface="Inter"/>
              </a:rPr>
              <a:t>éléments</a:t>
            </a:r>
            <a:r>
              <a:rPr lang="en-CA" b="0" i="0" dirty="0">
                <a:solidFill>
                  <a:srgbClr val="1B1B1B"/>
                </a:solidFill>
                <a:effectLst/>
                <a:latin typeface="Inter"/>
              </a:rPr>
              <a:t> </a:t>
            </a:r>
            <a:r>
              <a:rPr lang="en-CA" dirty="0">
                <a:solidFill>
                  <a:srgbClr val="1B1B1B"/>
                </a:solidFill>
                <a:latin typeface="Inter"/>
              </a:rPr>
              <a:t>&lt;</a:t>
            </a:r>
            <a:r>
              <a:rPr lang="en-CA" dirty="0" err="1">
                <a:solidFill>
                  <a:srgbClr val="1B1B1B"/>
                </a:solidFill>
                <a:latin typeface="Inter"/>
              </a:rPr>
              <a:t>thead</a:t>
            </a:r>
            <a:r>
              <a:rPr lang="en-CA" dirty="0">
                <a:solidFill>
                  <a:srgbClr val="1B1B1B"/>
                </a:solidFill>
                <a:latin typeface="Inter"/>
              </a:rPr>
              <a:t>&gt;&lt;</a:t>
            </a:r>
            <a:r>
              <a:rPr lang="en-CA" dirty="0" err="1">
                <a:solidFill>
                  <a:srgbClr val="1B1B1B"/>
                </a:solidFill>
                <a:latin typeface="Inter"/>
              </a:rPr>
              <a:t>tbody</a:t>
            </a:r>
            <a:r>
              <a:rPr lang="en-CA" dirty="0">
                <a:solidFill>
                  <a:srgbClr val="1B1B1B"/>
                </a:solidFill>
                <a:latin typeface="Inter"/>
              </a:rPr>
              <a:t>&gt;&lt;</a:t>
            </a:r>
            <a:r>
              <a:rPr lang="en-CA" dirty="0" err="1">
                <a:solidFill>
                  <a:srgbClr val="1B1B1B"/>
                </a:solidFill>
                <a:latin typeface="Inter"/>
              </a:rPr>
              <a:t>tfoot</a:t>
            </a:r>
            <a:r>
              <a:rPr lang="en-CA" dirty="0">
                <a:solidFill>
                  <a:srgbClr val="1B1B1B"/>
                </a:solidFill>
                <a:latin typeface="Inter"/>
              </a:rPr>
              <a:t>&gt;</a:t>
            </a:r>
          </a:p>
          <a:p>
            <a:endParaRPr lang="en-CA" dirty="0">
              <a:solidFill>
                <a:srgbClr val="1B1B1B"/>
              </a:solidFill>
              <a:latin typeface="Inter"/>
            </a:endParaRPr>
          </a:p>
          <a:p>
            <a:endParaRPr lang="en-CA" dirty="0">
              <a:solidFill>
                <a:srgbClr val="1B1B1B"/>
              </a:solidFill>
              <a:latin typeface="Inter"/>
            </a:endParaRPr>
          </a:p>
          <a:p>
            <a:endParaRPr lang="fr-FR" b="0" i="0" dirty="0">
              <a:solidFill>
                <a:srgbClr val="1B1B1B"/>
              </a:solidFill>
              <a:effectLst/>
              <a:latin typeface="Inter"/>
            </a:endParaRPr>
          </a:p>
        </p:txBody>
      </p:sp>
      <p:pic>
        <p:nvPicPr>
          <p:cNvPr id="5" name="Picture 4">
            <a:extLst>
              <a:ext uri="{FF2B5EF4-FFF2-40B4-BE49-F238E27FC236}">
                <a16:creationId xmlns:a16="http://schemas.microsoft.com/office/drawing/2014/main" id="{0D84E11A-1106-E839-221C-E0CBA1199451}"/>
              </a:ext>
            </a:extLst>
          </p:cNvPr>
          <p:cNvPicPr>
            <a:picLocks noChangeAspect="1"/>
          </p:cNvPicPr>
          <p:nvPr/>
        </p:nvPicPr>
        <p:blipFill>
          <a:blip r:embed="rId2"/>
          <a:stretch>
            <a:fillRect/>
          </a:stretch>
        </p:blipFill>
        <p:spPr>
          <a:xfrm>
            <a:off x="8663876" y="3545"/>
            <a:ext cx="3192844" cy="6657243"/>
          </a:xfrm>
          <a:prstGeom prst="rect">
            <a:avLst/>
          </a:prstGeom>
        </p:spPr>
      </p:pic>
      <p:pic>
        <p:nvPicPr>
          <p:cNvPr id="10" name="Picture 9">
            <a:extLst>
              <a:ext uri="{FF2B5EF4-FFF2-40B4-BE49-F238E27FC236}">
                <a16:creationId xmlns:a16="http://schemas.microsoft.com/office/drawing/2014/main" id="{C5EB7846-2E3F-EB1B-0766-3BC87331ABE6}"/>
              </a:ext>
            </a:extLst>
          </p:cNvPr>
          <p:cNvPicPr>
            <a:picLocks noChangeAspect="1"/>
          </p:cNvPicPr>
          <p:nvPr/>
        </p:nvPicPr>
        <p:blipFill>
          <a:blip r:embed="rId3"/>
          <a:stretch>
            <a:fillRect/>
          </a:stretch>
        </p:blipFill>
        <p:spPr>
          <a:xfrm>
            <a:off x="3528125" y="4559905"/>
            <a:ext cx="5135751" cy="2297904"/>
          </a:xfrm>
          <a:prstGeom prst="rect">
            <a:avLst/>
          </a:prstGeom>
        </p:spPr>
      </p:pic>
    </p:spTree>
    <p:extLst>
      <p:ext uri="{BB962C8B-B14F-4D97-AF65-F5344CB8AC3E}">
        <p14:creationId xmlns:p14="http://schemas.microsoft.com/office/powerpoint/2010/main" val="41393132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09EF3-5690-3AD6-34EE-8CA514CE07B2}"/>
              </a:ext>
            </a:extLst>
          </p:cNvPr>
          <p:cNvSpPr>
            <a:spLocks noGrp="1"/>
          </p:cNvSpPr>
          <p:nvPr>
            <p:ph type="title"/>
          </p:nvPr>
        </p:nvSpPr>
        <p:spPr/>
        <p:txBody>
          <a:bodyPr/>
          <a:lstStyle/>
          <a:p>
            <a:r>
              <a:rPr lang="en-US" b="1" dirty="0"/>
              <a:t>Les tableaux</a:t>
            </a:r>
            <a:endParaRPr lang="fr-FR" b="1" dirty="0"/>
          </a:p>
        </p:txBody>
      </p:sp>
      <p:sp>
        <p:nvSpPr>
          <p:cNvPr id="3" name="Content Placeholder 2">
            <a:extLst>
              <a:ext uri="{FF2B5EF4-FFF2-40B4-BE49-F238E27FC236}">
                <a16:creationId xmlns:a16="http://schemas.microsoft.com/office/drawing/2014/main" id="{A1DFD98D-8EAB-6D68-EBD1-4DB7C5D3401A}"/>
              </a:ext>
            </a:extLst>
          </p:cNvPr>
          <p:cNvSpPr>
            <a:spLocks noGrp="1"/>
          </p:cNvSpPr>
          <p:nvPr>
            <p:ph idx="1"/>
          </p:nvPr>
        </p:nvSpPr>
        <p:spPr>
          <a:xfrm>
            <a:off x="838200" y="1825625"/>
            <a:ext cx="10845800" cy="4351338"/>
          </a:xfrm>
        </p:spPr>
        <p:txBody>
          <a:bodyPr>
            <a:normAutofit fontScale="92500" lnSpcReduction="10000"/>
          </a:bodyPr>
          <a:lstStyle/>
          <a:p>
            <a:pPr marL="0" indent="0">
              <a:buNone/>
            </a:pPr>
            <a:r>
              <a:rPr lang="fr-FR" b="1" i="0" dirty="0" err="1">
                <a:solidFill>
                  <a:schemeClr val="accent5">
                    <a:lumMod val="75000"/>
                  </a:schemeClr>
                </a:solidFill>
                <a:effectLst/>
                <a:latin typeface="Inter"/>
              </a:rPr>
              <a:t>Caption</a:t>
            </a:r>
            <a:r>
              <a:rPr lang="fr-FR" b="1" i="0" dirty="0">
                <a:solidFill>
                  <a:schemeClr val="accent5">
                    <a:lumMod val="75000"/>
                  </a:schemeClr>
                </a:solidFill>
                <a:effectLst/>
                <a:latin typeface="Inter"/>
              </a:rPr>
              <a:t>, </a:t>
            </a:r>
            <a:r>
              <a:rPr lang="fr-FR" b="1" i="0" dirty="0" err="1">
                <a:solidFill>
                  <a:schemeClr val="accent5">
                    <a:lumMod val="75000"/>
                  </a:schemeClr>
                </a:solidFill>
                <a:effectLst/>
                <a:latin typeface="Inter"/>
              </a:rPr>
              <a:t>Rowspan</a:t>
            </a:r>
            <a:r>
              <a:rPr lang="fr-FR" b="1" i="0" dirty="0">
                <a:solidFill>
                  <a:schemeClr val="accent5">
                    <a:lumMod val="75000"/>
                  </a:schemeClr>
                </a:solidFill>
                <a:effectLst/>
                <a:latin typeface="Inter"/>
              </a:rPr>
              <a:t>, </a:t>
            </a:r>
            <a:r>
              <a:rPr lang="fr-FR" b="1" i="0" dirty="0" err="1">
                <a:solidFill>
                  <a:schemeClr val="accent5">
                    <a:lumMod val="75000"/>
                  </a:schemeClr>
                </a:solidFill>
                <a:effectLst/>
                <a:latin typeface="Inter"/>
              </a:rPr>
              <a:t>Colspan</a:t>
            </a:r>
            <a:endParaRPr lang="fr-FR" b="1" i="0" dirty="0">
              <a:solidFill>
                <a:schemeClr val="accent5">
                  <a:lumMod val="75000"/>
                </a:schemeClr>
              </a:solidFill>
              <a:effectLst/>
              <a:latin typeface="Inter"/>
            </a:endParaRPr>
          </a:p>
          <a:p>
            <a:r>
              <a:rPr lang="fr-FR" dirty="0">
                <a:latin typeface="Inter"/>
              </a:rPr>
              <a:t>La balise </a:t>
            </a:r>
            <a:r>
              <a:rPr lang="fr-FR" dirty="0" err="1">
                <a:latin typeface="Inter"/>
              </a:rPr>
              <a:t>Caption</a:t>
            </a:r>
            <a:r>
              <a:rPr lang="fr-FR" dirty="0">
                <a:latin typeface="Inter"/>
              </a:rPr>
              <a:t> permet d’ajouter un titre ou une légende au tableau. Elle doit être obligatoirement utilisée après l’élément table</a:t>
            </a:r>
            <a:endParaRPr lang="fr-FR" b="1" dirty="0">
              <a:solidFill>
                <a:schemeClr val="accent5">
                  <a:lumMod val="75000"/>
                </a:schemeClr>
              </a:solidFill>
              <a:latin typeface="Inter"/>
            </a:endParaRPr>
          </a:p>
          <a:p>
            <a:r>
              <a:rPr lang="fr-FR" dirty="0">
                <a:latin typeface="Inter"/>
              </a:rPr>
              <a:t>Pour fusionner des cellules, on utilise les attributs</a:t>
            </a:r>
          </a:p>
          <a:p>
            <a:pPr lvl="1"/>
            <a:r>
              <a:rPr lang="fr-FR" dirty="0" err="1">
                <a:latin typeface="Inter"/>
              </a:rPr>
              <a:t>Colspan</a:t>
            </a:r>
            <a:r>
              <a:rPr lang="fr-FR" dirty="0">
                <a:latin typeface="Inter"/>
              </a:rPr>
              <a:t> : pour fusionner des cellules dans le sens des colonnes (toujours ver la droite). </a:t>
            </a:r>
            <a:r>
              <a:rPr lang="fr-FR" dirty="0" err="1">
                <a:latin typeface="Inter"/>
              </a:rPr>
              <a:t>Colspan</a:t>
            </a:r>
            <a:r>
              <a:rPr lang="fr-FR" dirty="0">
                <a:latin typeface="Inter"/>
              </a:rPr>
              <a:t>=‘’3’’ indique le nombre de cellule qui vont être fusionnées vers la droite</a:t>
            </a:r>
          </a:p>
          <a:p>
            <a:pPr lvl="1"/>
            <a:r>
              <a:rPr lang="fr-FR" dirty="0" err="1">
                <a:latin typeface="Inter"/>
              </a:rPr>
              <a:t>Rowspan</a:t>
            </a:r>
            <a:r>
              <a:rPr lang="fr-FR" dirty="0">
                <a:latin typeface="Inter"/>
              </a:rPr>
              <a:t> : pour fusionner des cellules dans le sens des lignes (toujours vers le bas). </a:t>
            </a:r>
            <a:r>
              <a:rPr lang="fr-FR" dirty="0" err="1">
                <a:latin typeface="Inter"/>
              </a:rPr>
              <a:t>rowspan</a:t>
            </a:r>
            <a:r>
              <a:rPr lang="fr-FR" dirty="0">
                <a:latin typeface="Inter"/>
              </a:rPr>
              <a:t> =‘’2’’ indique le nombre de cellule qui vont être fusionnées vers le bas</a:t>
            </a:r>
          </a:p>
          <a:p>
            <a:r>
              <a:rPr lang="fr-FR" dirty="0">
                <a:latin typeface="Inter"/>
              </a:rPr>
              <a:t>Il est possible de fusionner des cellules dans les deux sens en même temps</a:t>
            </a:r>
          </a:p>
          <a:p>
            <a:r>
              <a:rPr lang="fr-FR" dirty="0">
                <a:latin typeface="Inter"/>
              </a:rPr>
              <a:t>Pour garantir un affichage correct, il faut supprimer les cellules fusionnées du code </a:t>
            </a:r>
          </a:p>
          <a:p>
            <a:endParaRPr lang="fr-FR" dirty="0">
              <a:latin typeface="Inter"/>
            </a:endParaRPr>
          </a:p>
        </p:txBody>
      </p:sp>
    </p:spTree>
    <p:extLst>
      <p:ext uri="{BB962C8B-B14F-4D97-AF65-F5344CB8AC3E}">
        <p14:creationId xmlns:p14="http://schemas.microsoft.com/office/powerpoint/2010/main" val="22203580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D74E-8C51-148B-D0C9-84403242623A}"/>
              </a:ext>
            </a:extLst>
          </p:cNvPr>
          <p:cNvSpPr>
            <a:spLocks noGrp="1"/>
          </p:cNvSpPr>
          <p:nvPr>
            <p:ph type="title"/>
          </p:nvPr>
        </p:nvSpPr>
        <p:spPr/>
        <p:txBody>
          <a:bodyPr/>
          <a:lstStyle/>
          <a:p>
            <a:r>
              <a:rPr lang="en-US" dirty="0"/>
              <a:t>Les tableaux</a:t>
            </a:r>
            <a:endParaRPr lang="fr-FR" dirty="0"/>
          </a:p>
        </p:txBody>
      </p:sp>
      <p:sp>
        <p:nvSpPr>
          <p:cNvPr id="3" name="Content Placeholder 2">
            <a:extLst>
              <a:ext uri="{FF2B5EF4-FFF2-40B4-BE49-F238E27FC236}">
                <a16:creationId xmlns:a16="http://schemas.microsoft.com/office/drawing/2014/main" id="{2EF05625-1DD1-658F-6CCB-9624AAED120A}"/>
              </a:ext>
            </a:extLst>
          </p:cNvPr>
          <p:cNvSpPr>
            <a:spLocks noGrp="1"/>
          </p:cNvSpPr>
          <p:nvPr>
            <p:ph idx="1"/>
          </p:nvPr>
        </p:nvSpPr>
        <p:spPr/>
        <p:txBody>
          <a:bodyPr/>
          <a:lstStyle/>
          <a:p>
            <a:pPr marL="0" indent="0">
              <a:buNone/>
            </a:pPr>
            <a:r>
              <a:rPr lang="fr-FR" b="1" noProof="1">
                <a:solidFill>
                  <a:srgbClr val="0070C0"/>
                </a:solidFill>
              </a:rPr>
              <a:t>EXERCICE</a:t>
            </a:r>
          </a:p>
          <a:p>
            <a:r>
              <a:rPr lang="fr-FR" noProof="1"/>
              <a:t>Transformer la table </a:t>
            </a:r>
          </a:p>
          <a:p>
            <a:endParaRPr lang="fr-FR" noProof="1"/>
          </a:p>
          <a:p>
            <a:endParaRPr lang="fr-FR" noProof="1"/>
          </a:p>
          <a:p>
            <a:pPr marL="0" indent="0">
              <a:buNone/>
            </a:pPr>
            <a:endParaRPr lang="fr-FR" noProof="1"/>
          </a:p>
        </p:txBody>
      </p:sp>
      <p:pic>
        <p:nvPicPr>
          <p:cNvPr id="5" name="Picture 4">
            <a:extLst>
              <a:ext uri="{FF2B5EF4-FFF2-40B4-BE49-F238E27FC236}">
                <a16:creationId xmlns:a16="http://schemas.microsoft.com/office/drawing/2014/main" id="{46F9A5D3-1CF9-6943-DA29-8CB401E2ACA5}"/>
              </a:ext>
            </a:extLst>
          </p:cNvPr>
          <p:cNvPicPr>
            <a:picLocks noChangeAspect="1"/>
          </p:cNvPicPr>
          <p:nvPr/>
        </p:nvPicPr>
        <p:blipFill>
          <a:blip r:embed="rId2"/>
          <a:stretch>
            <a:fillRect/>
          </a:stretch>
        </p:blipFill>
        <p:spPr>
          <a:xfrm>
            <a:off x="838200" y="2845117"/>
            <a:ext cx="3785906" cy="2987045"/>
          </a:xfrm>
          <a:prstGeom prst="rect">
            <a:avLst/>
          </a:prstGeom>
        </p:spPr>
      </p:pic>
      <p:pic>
        <p:nvPicPr>
          <p:cNvPr id="7" name="Picture 6">
            <a:extLst>
              <a:ext uri="{FF2B5EF4-FFF2-40B4-BE49-F238E27FC236}">
                <a16:creationId xmlns:a16="http://schemas.microsoft.com/office/drawing/2014/main" id="{E16E055C-5973-5043-F6D1-0BE335FAC866}"/>
              </a:ext>
            </a:extLst>
          </p:cNvPr>
          <p:cNvPicPr>
            <a:picLocks noChangeAspect="1"/>
          </p:cNvPicPr>
          <p:nvPr/>
        </p:nvPicPr>
        <p:blipFill>
          <a:blip r:embed="rId3"/>
          <a:stretch>
            <a:fillRect/>
          </a:stretch>
        </p:blipFill>
        <p:spPr>
          <a:xfrm>
            <a:off x="6096000" y="2358991"/>
            <a:ext cx="3492536" cy="3317908"/>
          </a:xfrm>
          <a:prstGeom prst="rect">
            <a:avLst/>
          </a:prstGeom>
        </p:spPr>
      </p:pic>
      <p:sp>
        <p:nvSpPr>
          <p:cNvPr id="8" name="TextBox 7">
            <a:extLst>
              <a:ext uri="{FF2B5EF4-FFF2-40B4-BE49-F238E27FC236}">
                <a16:creationId xmlns:a16="http://schemas.microsoft.com/office/drawing/2014/main" id="{3FC29BB9-03FB-7DEE-7FA8-DD109B94FC6E}"/>
              </a:ext>
            </a:extLst>
          </p:cNvPr>
          <p:cNvSpPr txBox="1"/>
          <p:nvPr/>
        </p:nvSpPr>
        <p:spPr>
          <a:xfrm>
            <a:off x="10268603" y="1581845"/>
            <a:ext cx="1583654" cy="4524315"/>
          </a:xfrm>
          <a:prstGeom prst="rect">
            <a:avLst/>
          </a:prstGeom>
          <a:noFill/>
        </p:spPr>
        <p:txBody>
          <a:bodyPr wrap="square" rtlCol="0">
            <a:spAutoFit/>
          </a:bodyPr>
          <a:lstStyle/>
          <a:p>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table</a:t>
            </a:r>
            <a:r>
              <a:rPr lang="fr-FR" sz="900" b="0" dirty="0">
                <a:solidFill>
                  <a:srgbClr val="D4D4D4"/>
                </a:solidFill>
                <a:effectLst/>
                <a:latin typeface="Consolas" panose="020B0609020204030204" pitchFamily="49" charset="0"/>
              </a:rPr>
              <a:t> </a:t>
            </a:r>
            <a:r>
              <a:rPr lang="fr-FR" sz="900" b="0" dirty="0">
                <a:solidFill>
                  <a:srgbClr val="F44747"/>
                </a:solidFill>
                <a:effectLst/>
                <a:latin typeface="Consolas" panose="020B0609020204030204" pitchFamily="49" charset="0"/>
              </a:rPr>
              <a:t>border</a:t>
            </a:r>
            <a:r>
              <a:rPr lang="fr-FR" sz="900" b="0" dirty="0">
                <a:solidFill>
                  <a:srgbClr val="D4D4D4"/>
                </a:solidFill>
                <a:effectLst/>
                <a:latin typeface="Consolas" panose="020B0609020204030204" pitchFamily="49" charset="0"/>
              </a:rPr>
              <a:t>=</a:t>
            </a:r>
            <a:r>
              <a:rPr lang="fr-FR" sz="900" b="0" dirty="0">
                <a:solidFill>
                  <a:srgbClr val="CE9178"/>
                </a:solidFill>
                <a:effectLst/>
                <a:latin typeface="Consolas" panose="020B0609020204030204" pitchFamily="49" charset="0"/>
              </a:rPr>
              <a:t>"1"</a:t>
            </a:r>
            <a:r>
              <a:rPr lang="fr-FR" sz="900" b="0" dirty="0">
                <a:solidFill>
                  <a:srgbClr val="808080"/>
                </a:solidFill>
                <a:effectLst/>
                <a:latin typeface="Consolas" panose="020B0609020204030204" pitchFamily="49" charset="0"/>
              </a:rPr>
              <a:t>&gt;</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p>
          <a:p>
            <a:r>
              <a:rPr lang="fr-FR" sz="900" b="0" dirty="0">
                <a:solidFill>
                  <a:srgbClr val="D4D4D4"/>
                </a:solidFill>
                <a:effectLst/>
                <a:latin typeface="Consolas" panose="020B0609020204030204" pitchFamily="49" charset="0"/>
              </a:rPr>
              <a:t>    </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tr</a:t>
            </a:r>
            <a:r>
              <a:rPr lang="fr-FR" sz="900" b="0" dirty="0">
                <a:solidFill>
                  <a:srgbClr val="808080"/>
                </a:solidFill>
                <a:effectLst/>
                <a:latin typeface="Consolas" panose="020B0609020204030204" pitchFamily="49" charset="0"/>
              </a:rPr>
              <a:t>&gt;</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r>
              <a:rPr lang="fr-FR" sz="900" b="0" dirty="0">
                <a:solidFill>
                  <a:srgbClr val="D4D4D4"/>
                </a:solidFill>
                <a:effectLst/>
                <a:latin typeface="Consolas" panose="020B0609020204030204" pitchFamily="49" charset="0"/>
              </a:rPr>
              <a:t>A1</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r>
              <a:rPr lang="fr-FR" sz="900" b="0" dirty="0">
                <a:solidFill>
                  <a:srgbClr val="D4D4D4"/>
                </a:solidFill>
                <a:effectLst/>
                <a:latin typeface="Consolas" panose="020B0609020204030204" pitchFamily="49" charset="0"/>
              </a:rPr>
              <a:t>A2</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r>
              <a:rPr lang="fr-FR" sz="900" b="0" dirty="0">
                <a:solidFill>
                  <a:srgbClr val="D4D4D4"/>
                </a:solidFill>
                <a:effectLst/>
                <a:latin typeface="Consolas" panose="020B0609020204030204" pitchFamily="49" charset="0"/>
              </a:rPr>
              <a:t>A3</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r>
              <a:rPr lang="fr-FR" sz="900" b="0" dirty="0">
                <a:solidFill>
                  <a:srgbClr val="D4D4D4"/>
                </a:solidFill>
                <a:effectLst/>
                <a:latin typeface="Consolas" panose="020B0609020204030204" pitchFamily="49" charset="0"/>
              </a:rPr>
              <a:t>A4</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r>
              <a:rPr lang="fr-FR" sz="900" b="0" dirty="0">
                <a:solidFill>
                  <a:srgbClr val="D4D4D4"/>
                </a:solidFill>
                <a:effectLst/>
                <a:latin typeface="Consolas" panose="020B0609020204030204" pitchFamily="49" charset="0"/>
              </a:rPr>
              <a:t>A5</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tr</a:t>
            </a:r>
            <a:r>
              <a:rPr lang="fr-FR" sz="900" b="0" dirty="0">
                <a:solidFill>
                  <a:srgbClr val="808080"/>
                </a:solidFill>
                <a:effectLst/>
                <a:latin typeface="Consolas" panose="020B0609020204030204" pitchFamily="49" charset="0"/>
              </a:rPr>
              <a:t>&gt;</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tr</a:t>
            </a:r>
            <a:r>
              <a:rPr lang="fr-FR" sz="900" b="0" dirty="0">
                <a:solidFill>
                  <a:srgbClr val="808080"/>
                </a:solidFill>
                <a:effectLst/>
                <a:latin typeface="Consolas" panose="020B0609020204030204" pitchFamily="49" charset="0"/>
              </a:rPr>
              <a:t>&gt;</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r>
              <a:rPr lang="fr-FR" sz="900" b="0" dirty="0">
                <a:solidFill>
                  <a:srgbClr val="D4D4D4"/>
                </a:solidFill>
                <a:effectLst/>
                <a:latin typeface="Consolas" panose="020B0609020204030204" pitchFamily="49" charset="0"/>
              </a:rPr>
              <a:t>B1</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r>
              <a:rPr lang="fr-FR" sz="900" b="0" dirty="0">
                <a:solidFill>
                  <a:srgbClr val="D4D4D4"/>
                </a:solidFill>
                <a:effectLst/>
                <a:latin typeface="Consolas" panose="020B0609020204030204" pitchFamily="49" charset="0"/>
              </a:rPr>
              <a:t>B2</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r>
              <a:rPr lang="fr-FR" sz="900" b="0" dirty="0">
                <a:solidFill>
                  <a:srgbClr val="D4D4D4"/>
                </a:solidFill>
                <a:effectLst/>
                <a:latin typeface="Consolas" panose="020B0609020204030204" pitchFamily="49" charset="0"/>
              </a:rPr>
              <a:t>B3</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r>
              <a:rPr lang="fr-FR" sz="900" b="0" dirty="0">
                <a:solidFill>
                  <a:srgbClr val="D4D4D4"/>
                </a:solidFill>
                <a:effectLst/>
                <a:latin typeface="Consolas" panose="020B0609020204030204" pitchFamily="49" charset="0"/>
              </a:rPr>
              <a:t>B4</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r>
              <a:rPr lang="fr-FR" sz="900" b="0" dirty="0">
                <a:solidFill>
                  <a:srgbClr val="D4D4D4"/>
                </a:solidFill>
                <a:effectLst/>
                <a:latin typeface="Consolas" panose="020B0609020204030204" pitchFamily="49" charset="0"/>
              </a:rPr>
              <a:t>B5</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tr</a:t>
            </a:r>
            <a:r>
              <a:rPr lang="fr-FR" sz="900" b="0" dirty="0">
                <a:solidFill>
                  <a:srgbClr val="808080"/>
                </a:solidFill>
                <a:effectLst/>
                <a:latin typeface="Consolas" panose="020B0609020204030204" pitchFamily="49" charset="0"/>
              </a:rPr>
              <a:t>&gt;</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tr</a:t>
            </a:r>
            <a:r>
              <a:rPr lang="fr-FR" sz="900" b="0" dirty="0">
                <a:solidFill>
                  <a:srgbClr val="808080"/>
                </a:solidFill>
                <a:effectLst/>
                <a:latin typeface="Consolas" panose="020B0609020204030204" pitchFamily="49" charset="0"/>
              </a:rPr>
              <a:t>&gt;</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r>
              <a:rPr lang="fr-FR" sz="900" b="0" dirty="0">
                <a:solidFill>
                  <a:srgbClr val="D4D4D4"/>
                </a:solidFill>
                <a:effectLst/>
                <a:latin typeface="Consolas" panose="020B0609020204030204" pitchFamily="49" charset="0"/>
              </a:rPr>
              <a:t>C1</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r>
              <a:rPr lang="fr-FR" sz="900" b="0" dirty="0">
                <a:solidFill>
                  <a:srgbClr val="D4D4D4"/>
                </a:solidFill>
                <a:effectLst/>
                <a:latin typeface="Consolas" panose="020B0609020204030204" pitchFamily="49" charset="0"/>
              </a:rPr>
              <a:t>C2</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r>
              <a:rPr lang="fr-FR" sz="900" b="0" dirty="0">
                <a:solidFill>
                  <a:srgbClr val="D4D4D4"/>
                </a:solidFill>
                <a:effectLst/>
                <a:latin typeface="Consolas" panose="020B0609020204030204" pitchFamily="49" charset="0"/>
              </a:rPr>
              <a:t>C3</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r>
              <a:rPr lang="fr-FR" sz="900" b="0" dirty="0">
                <a:solidFill>
                  <a:srgbClr val="D4D4D4"/>
                </a:solidFill>
                <a:effectLst/>
                <a:latin typeface="Consolas" panose="020B0609020204030204" pitchFamily="49" charset="0"/>
              </a:rPr>
              <a:t>C4</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r>
              <a:rPr lang="fr-FR" sz="900" b="0" dirty="0">
                <a:solidFill>
                  <a:srgbClr val="D4D4D4"/>
                </a:solidFill>
                <a:effectLst/>
                <a:latin typeface="Consolas" panose="020B0609020204030204" pitchFamily="49" charset="0"/>
              </a:rPr>
              <a:t>C5</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endParaRPr lang="fr-FR" sz="900" b="0" dirty="0">
              <a:solidFill>
                <a:srgbClr val="D4D4D4"/>
              </a:solidFill>
              <a:effectLst/>
              <a:latin typeface="Consolas" panose="020B0609020204030204" pitchFamily="49" charset="0"/>
            </a:endParaRPr>
          </a:p>
          <a:p>
            <a:br>
              <a:rPr lang="fr-FR" sz="900" b="0" dirty="0">
                <a:solidFill>
                  <a:srgbClr val="D4D4D4"/>
                </a:solidFill>
                <a:effectLst/>
                <a:latin typeface="Consolas" panose="020B0609020204030204" pitchFamily="49" charset="0"/>
              </a:rPr>
            </a:br>
            <a:r>
              <a:rPr lang="fr-FR" sz="900" b="0" dirty="0">
                <a:solidFill>
                  <a:srgbClr val="D4D4D4"/>
                </a:solidFill>
                <a:effectLst/>
                <a:latin typeface="Consolas" panose="020B0609020204030204" pitchFamily="49" charset="0"/>
              </a:rPr>
              <a:t>    </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tr</a:t>
            </a:r>
            <a:r>
              <a:rPr lang="fr-FR" sz="900" b="0" dirty="0">
                <a:solidFill>
                  <a:srgbClr val="808080"/>
                </a:solidFill>
                <a:effectLst/>
                <a:latin typeface="Consolas" panose="020B0609020204030204" pitchFamily="49" charset="0"/>
              </a:rPr>
              <a:t>&gt;</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tr</a:t>
            </a:r>
            <a:r>
              <a:rPr lang="fr-FR" sz="900" b="0" dirty="0">
                <a:solidFill>
                  <a:srgbClr val="808080"/>
                </a:solidFill>
                <a:effectLst/>
                <a:latin typeface="Consolas" panose="020B0609020204030204" pitchFamily="49" charset="0"/>
              </a:rPr>
              <a:t>&gt;</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r>
              <a:rPr lang="fr-FR" sz="900" b="0" dirty="0">
                <a:solidFill>
                  <a:srgbClr val="D4D4D4"/>
                </a:solidFill>
                <a:effectLst/>
                <a:latin typeface="Consolas" panose="020B0609020204030204" pitchFamily="49" charset="0"/>
              </a:rPr>
              <a:t>D1</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r>
              <a:rPr lang="fr-FR" sz="900" b="0" dirty="0">
                <a:solidFill>
                  <a:srgbClr val="D4D4D4"/>
                </a:solidFill>
                <a:effectLst/>
                <a:latin typeface="Consolas" panose="020B0609020204030204" pitchFamily="49" charset="0"/>
              </a:rPr>
              <a:t>D2</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r>
              <a:rPr lang="fr-FR" sz="900" b="0" dirty="0">
                <a:solidFill>
                  <a:srgbClr val="D4D4D4"/>
                </a:solidFill>
                <a:effectLst/>
                <a:latin typeface="Consolas" panose="020B0609020204030204" pitchFamily="49" charset="0"/>
              </a:rPr>
              <a:t>D3</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r>
              <a:rPr lang="fr-FR" sz="900" b="0" dirty="0">
                <a:solidFill>
                  <a:srgbClr val="D4D4D4"/>
                </a:solidFill>
                <a:effectLst/>
                <a:latin typeface="Consolas" panose="020B0609020204030204" pitchFamily="49" charset="0"/>
              </a:rPr>
              <a:t>D4</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r>
              <a:rPr lang="fr-FR" sz="900" b="0" dirty="0">
                <a:solidFill>
                  <a:srgbClr val="D4D4D4"/>
                </a:solidFill>
                <a:effectLst/>
                <a:latin typeface="Consolas" panose="020B0609020204030204" pitchFamily="49" charset="0"/>
              </a:rPr>
              <a:t>D5</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td</a:t>
            </a:r>
            <a:r>
              <a:rPr lang="fr-FR" sz="900" b="0" dirty="0">
                <a:solidFill>
                  <a:srgbClr val="808080"/>
                </a:solidFill>
                <a:effectLst/>
                <a:latin typeface="Consolas" panose="020B0609020204030204" pitchFamily="49" charset="0"/>
              </a:rPr>
              <a:t>&gt;</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tr</a:t>
            </a:r>
            <a:r>
              <a:rPr lang="fr-FR" sz="900" b="0" dirty="0">
                <a:solidFill>
                  <a:srgbClr val="808080"/>
                </a:solidFill>
                <a:effectLst/>
                <a:latin typeface="Consolas" panose="020B0609020204030204" pitchFamily="49" charset="0"/>
              </a:rPr>
              <a:t>&gt;</a:t>
            </a:r>
            <a:endParaRPr lang="fr-FR" sz="900" b="0" dirty="0">
              <a:solidFill>
                <a:srgbClr val="D4D4D4"/>
              </a:solidFill>
              <a:effectLst/>
              <a:latin typeface="Consolas" panose="020B0609020204030204" pitchFamily="49" charset="0"/>
            </a:endParaRPr>
          </a:p>
          <a:p>
            <a:r>
              <a:rPr lang="fr-FR" sz="900" b="0" dirty="0">
                <a:solidFill>
                  <a:srgbClr val="808080"/>
                </a:solidFill>
                <a:effectLst/>
                <a:latin typeface="Consolas" panose="020B0609020204030204" pitchFamily="49" charset="0"/>
              </a:rPr>
              <a:t>&lt;/</a:t>
            </a:r>
            <a:r>
              <a:rPr lang="fr-FR" sz="900" b="0" dirty="0">
                <a:solidFill>
                  <a:srgbClr val="569CD6"/>
                </a:solidFill>
                <a:effectLst/>
                <a:latin typeface="Consolas" panose="020B0609020204030204" pitchFamily="49" charset="0"/>
              </a:rPr>
              <a:t>table</a:t>
            </a:r>
            <a:r>
              <a:rPr lang="fr-FR" sz="900" b="0" dirty="0">
                <a:solidFill>
                  <a:srgbClr val="808080"/>
                </a:solidFill>
                <a:effectLst/>
                <a:latin typeface="Consolas" panose="020B0609020204030204" pitchFamily="49" charset="0"/>
              </a:rPr>
              <a:t>&gt;</a:t>
            </a:r>
            <a:endParaRPr lang="fr-FR" sz="9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45843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5F84-338E-3068-5507-AE9EF4F63C53}"/>
              </a:ext>
            </a:extLst>
          </p:cNvPr>
          <p:cNvSpPr>
            <a:spLocks noGrp="1"/>
          </p:cNvSpPr>
          <p:nvPr>
            <p:ph type="title"/>
          </p:nvPr>
        </p:nvSpPr>
        <p:spPr/>
        <p:txBody>
          <a:bodyPr/>
          <a:lstStyle/>
          <a:p>
            <a:r>
              <a:rPr lang="fr-FR" dirty="0"/>
              <a:t>Création de projet</a:t>
            </a:r>
          </a:p>
        </p:txBody>
      </p:sp>
      <p:sp>
        <p:nvSpPr>
          <p:cNvPr id="3" name="Content Placeholder 2">
            <a:extLst>
              <a:ext uri="{FF2B5EF4-FFF2-40B4-BE49-F238E27FC236}">
                <a16:creationId xmlns:a16="http://schemas.microsoft.com/office/drawing/2014/main" id="{256C5EB2-79DA-7197-4534-7551CE08CDE2}"/>
              </a:ext>
            </a:extLst>
          </p:cNvPr>
          <p:cNvSpPr>
            <a:spLocks noGrp="1"/>
          </p:cNvSpPr>
          <p:nvPr>
            <p:ph idx="1"/>
          </p:nvPr>
        </p:nvSpPr>
        <p:spPr/>
        <p:txBody>
          <a:bodyPr>
            <a:normAutofit fontScale="70000" lnSpcReduction="20000"/>
          </a:bodyPr>
          <a:lstStyle/>
          <a:p>
            <a:r>
              <a:rPr lang="fr-FR" dirty="0"/>
              <a:t>Étape 1: Ouvrir l’explorateur de fichiers et créer un nouveau dossier</a:t>
            </a:r>
          </a:p>
          <a:p>
            <a:r>
              <a:rPr lang="fr-FR" dirty="0"/>
              <a:t>Étape 2: Ouvrir l’éditeur Visual Studio Code</a:t>
            </a:r>
          </a:p>
          <a:p>
            <a:r>
              <a:rPr lang="fr-FR" dirty="0"/>
              <a:t>étape 3: Créer un nouveau fichier</a:t>
            </a:r>
          </a:p>
          <a:p>
            <a:r>
              <a:rPr lang="fr-FR" dirty="0"/>
              <a:t>Étape 4: Cliquer Fichier -&gt; </a:t>
            </a:r>
            <a:r>
              <a:rPr lang="fr-FR" b="1" dirty="0">
                <a:solidFill>
                  <a:srgbClr val="FF0000"/>
                </a:solidFill>
              </a:rPr>
              <a:t>Enregistrer sous</a:t>
            </a:r>
          </a:p>
          <a:p>
            <a:r>
              <a:rPr lang="fr-FR" dirty="0"/>
              <a:t>Étape 5: Naviguer vers le dossier créé</a:t>
            </a:r>
          </a:p>
          <a:p>
            <a:endParaRPr lang="fr-FR" dirty="0"/>
          </a:p>
          <a:p>
            <a:pPr marL="0" indent="0" algn="ctr">
              <a:buNone/>
            </a:pPr>
            <a:r>
              <a:rPr lang="fr-FR" dirty="0"/>
              <a:t>NB: Bonne pratique : Nomenclature</a:t>
            </a:r>
          </a:p>
          <a:p>
            <a:pPr marL="0" indent="0" algn="ctr">
              <a:buNone/>
            </a:pPr>
            <a:endParaRPr lang="fr-FR" dirty="0"/>
          </a:p>
          <a:p>
            <a:r>
              <a:rPr lang="fr-FR" dirty="0"/>
              <a:t>Étape 6: Nommer le fichier Ex: premierePageHtml.html et </a:t>
            </a:r>
            <a:r>
              <a:rPr lang="fr-FR" b="1" dirty="0">
                <a:solidFill>
                  <a:srgbClr val="FF0000"/>
                </a:solidFill>
              </a:rPr>
              <a:t>changer l’extension à HTML </a:t>
            </a:r>
            <a:r>
              <a:rPr lang="fr-FR" dirty="0"/>
              <a:t>(menu déroulant). </a:t>
            </a:r>
          </a:p>
          <a:p>
            <a:pPr marL="0" indent="0" algn="ctr">
              <a:buNone/>
            </a:pPr>
            <a:r>
              <a:rPr lang="fr-FR" b="1" dirty="0">
                <a:solidFill>
                  <a:srgbClr val="FF0000"/>
                </a:solidFill>
              </a:rPr>
              <a:t>Ne pas supprimer l’extension du fichier .html</a:t>
            </a:r>
          </a:p>
          <a:p>
            <a:pPr marL="0" indent="0" algn="ctr">
              <a:buNone/>
            </a:pPr>
            <a:endParaRPr lang="fr-FR" b="1" dirty="0">
              <a:solidFill>
                <a:srgbClr val="FF0000"/>
              </a:solidFill>
            </a:endParaRPr>
          </a:p>
          <a:p>
            <a:r>
              <a:rPr lang="fr-FR" dirty="0"/>
              <a:t>Étape 7: Cliquer sur Entrer</a:t>
            </a:r>
          </a:p>
        </p:txBody>
      </p:sp>
    </p:spTree>
    <p:extLst>
      <p:ext uri="{BB962C8B-B14F-4D97-AF65-F5344CB8AC3E}">
        <p14:creationId xmlns:p14="http://schemas.microsoft.com/office/powerpoint/2010/main" val="3711328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3D53-F495-88E0-B5FF-E573D70F1952}"/>
              </a:ext>
            </a:extLst>
          </p:cNvPr>
          <p:cNvSpPr>
            <a:spLocks noGrp="1"/>
          </p:cNvSpPr>
          <p:nvPr>
            <p:ph type="title"/>
          </p:nvPr>
        </p:nvSpPr>
        <p:spPr/>
        <p:txBody>
          <a:bodyPr/>
          <a:lstStyle/>
          <a:p>
            <a:r>
              <a:rPr lang="en-CA" dirty="0"/>
              <a:t>Bonne pratique</a:t>
            </a:r>
            <a:endParaRPr lang="fr-FR" dirty="0"/>
          </a:p>
        </p:txBody>
      </p:sp>
      <p:sp>
        <p:nvSpPr>
          <p:cNvPr id="3" name="Content Placeholder 2">
            <a:extLst>
              <a:ext uri="{FF2B5EF4-FFF2-40B4-BE49-F238E27FC236}">
                <a16:creationId xmlns:a16="http://schemas.microsoft.com/office/drawing/2014/main" id="{E9C818B4-B961-347D-325D-098121749A78}"/>
              </a:ext>
            </a:extLst>
          </p:cNvPr>
          <p:cNvSpPr>
            <a:spLocks noGrp="1"/>
          </p:cNvSpPr>
          <p:nvPr>
            <p:ph idx="1"/>
          </p:nvPr>
        </p:nvSpPr>
        <p:spPr/>
        <p:txBody>
          <a:bodyPr/>
          <a:lstStyle/>
          <a:p>
            <a:r>
              <a:rPr lang="en-CA" dirty="0" err="1"/>
              <a:t>Regles</a:t>
            </a:r>
            <a:r>
              <a:rPr lang="en-CA" dirty="0"/>
              <a:t> </a:t>
            </a:r>
            <a:r>
              <a:rPr lang="en-CA" dirty="0" err="1"/>
              <a:t>d'imbrication</a:t>
            </a:r>
            <a:r>
              <a:rPr lang="en-CA" dirty="0"/>
              <a:t> des </a:t>
            </a:r>
            <a:r>
              <a:rPr lang="fr-FR" dirty="0"/>
              <a:t>balises</a:t>
            </a:r>
          </a:p>
          <a:p>
            <a:r>
              <a:rPr lang="en-CA" dirty="0"/>
              <a:t>Indentation</a:t>
            </a:r>
          </a:p>
          <a:p>
            <a:r>
              <a:rPr lang="en-CA" dirty="0"/>
              <a:t>Comment </a:t>
            </a:r>
            <a:r>
              <a:rPr lang="en-CA" dirty="0" err="1"/>
              <a:t>nommer</a:t>
            </a:r>
            <a:r>
              <a:rPr lang="en-CA" dirty="0"/>
              <a:t> les </a:t>
            </a:r>
            <a:r>
              <a:rPr lang="en-CA" dirty="0" err="1"/>
              <a:t>fichiers</a:t>
            </a:r>
            <a:r>
              <a:rPr lang="en-CA" dirty="0"/>
              <a:t> et les dossiers</a:t>
            </a:r>
            <a:endParaRPr lang="fr-FR" dirty="0"/>
          </a:p>
        </p:txBody>
      </p:sp>
    </p:spTree>
    <p:extLst>
      <p:ext uri="{BB962C8B-B14F-4D97-AF65-F5344CB8AC3E}">
        <p14:creationId xmlns:p14="http://schemas.microsoft.com/office/powerpoint/2010/main" val="2572560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599E-7F4D-F018-35A9-1B7B387FDE2F}"/>
              </a:ext>
            </a:extLst>
          </p:cNvPr>
          <p:cNvSpPr>
            <a:spLocks noGrp="1"/>
          </p:cNvSpPr>
          <p:nvPr>
            <p:ph type="title"/>
          </p:nvPr>
        </p:nvSpPr>
        <p:spPr/>
        <p:txBody>
          <a:bodyPr/>
          <a:lstStyle/>
          <a:p>
            <a:r>
              <a:rPr lang="fr-FR" dirty="0"/>
              <a:t>Bonnes pratiques en HTML</a:t>
            </a:r>
          </a:p>
        </p:txBody>
      </p:sp>
      <p:sp>
        <p:nvSpPr>
          <p:cNvPr id="3" name="Content Placeholder 2">
            <a:extLst>
              <a:ext uri="{FF2B5EF4-FFF2-40B4-BE49-F238E27FC236}">
                <a16:creationId xmlns:a16="http://schemas.microsoft.com/office/drawing/2014/main" id="{A570CD18-B3B3-48A2-7239-80210FD1569F}"/>
              </a:ext>
            </a:extLst>
          </p:cNvPr>
          <p:cNvSpPr>
            <a:spLocks noGrp="1"/>
          </p:cNvSpPr>
          <p:nvPr>
            <p:ph idx="1"/>
          </p:nvPr>
        </p:nvSpPr>
        <p:spPr>
          <a:xfrm>
            <a:off x="838200" y="1825625"/>
            <a:ext cx="10591800" cy="4351338"/>
          </a:xfrm>
        </p:spPr>
        <p:txBody>
          <a:bodyPr/>
          <a:lstStyle/>
          <a:p>
            <a:pPr marL="0" indent="0">
              <a:buNone/>
            </a:pPr>
            <a:r>
              <a:rPr lang="fr-FR" dirty="0">
                <a:solidFill>
                  <a:schemeClr val="accent1">
                    <a:lumMod val="75000"/>
                  </a:schemeClr>
                </a:solidFill>
              </a:rPr>
              <a:t>La nomenclature</a:t>
            </a:r>
            <a:endParaRPr lang="en-US" dirty="0">
              <a:solidFill>
                <a:schemeClr val="accent1">
                  <a:lumMod val="75000"/>
                </a:schemeClr>
              </a:solidFill>
            </a:endParaRPr>
          </a:p>
          <a:p>
            <a:r>
              <a:rPr lang="fr-FR" sz="2600" dirty="0"/>
              <a:t>Pour le référencement et pour une bonne organisation de nos fichiers, il vaut toujours mieux avoir une bonne méthode de nomenclature.</a:t>
            </a:r>
          </a:p>
          <a:p>
            <a:r>
              <a:rPr lang="fr-FR" sz="2600" dirty="0"/>
              <a:t>Règles pour nommer les fichiers (texte, </a:t>
            </a:r>
            <a:r>
              <a:rPr lang="fr-FR" sz="2600" dirty="0" err="1"/>
              <a:t>pdf</a:t>
            </a:r>
            <a:r>
              <a:rPr lang="fr-FR" sz="2600" dirty="0"/>
              <a:t>, image, </a:t>
            </a:r>
            <a:r>
              <a:rPr lang="fr-FR" sz="2600" dirty="0" err="1"/>
              <a:t>video</a:t>
            </a:r>
            <a:r>
              <a:rPr lang="fr-FR" sz="2600" dirty="0"/>
              <a:t>)</a:t>
            </a:r>
          </a:p>
          <a:p>
            <a:pPr lvl="1"/>
            <a:r>
              <a:rPr lang="fr-FR" sz="2600" b="1" dirty="0"/>
              <a:t>Ne jamais </a:t>
            </a:r>
            <a:r>
              <a:rPr lang="fr-FR" sz="2600" dirty="0"/>
              <a:t>utiliser de caractères spéciaux! &amp;, %, $, etc.</a:t>
            </a:r>
          </a:p>
          <a:p>
            <a:pPr lvl="1"/>
            <a:r>
              <a:rPr lang="fr-FR" sz="2600" b="1" dirty="0"/>
              <a:t>Ne jamais </a:t>
            </a:r>
            <a:r>
              <a:rPr lang="fr-FR" sz="2600" dirty="0"/>
              <a:t>utiliser de caractères accentués! à, é, etc.</a:t>
            </a:r>
          </a:p>
          <a:p>
            <a:pPr lvl="1"/>
            <a:r>
              <a:rPr lang="fr-FR" sz="2600" b="1" dirty="0"/>
              <a:t>Ne jamais </a:t>
            </a:r>
            <a:r>
              <a:rPr lang="fr-FR" sz="2600" dirty="0"/>
              <a:t>utiliser d’espace dans votre nom de fichier. Préférer plutôt un tiret « – » ou un </a:t>
            </a:r>
            <a:r>
              <a:rPr lang="fr-FR" sz="2600" dirty="0" err="1"/>
              <a:t>underscore</a:t>
            </a:r>
            <a:r>
              <a:rPr lang="fr-FR" sz="2600" dirty="0"/>
              <a:t> « _ ».</a:t>
            </a:r>
          </a:p>
        </p:txBody>
      </p:sp>
    </p:spTree>
    <p:extLst>
      <p:ext uri="{BB962C8B-B14F-4D97-AF65-F5344CB8AC3E}">
        <p14:creationId xmlns:p14="http://schemas.microsoft.com/office/powerpoint/2010/main" val="1328868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2189-EC5D-0829-4001-A55A3A4FDD11}"/>
              </a:ext>
            </a:extLst>
          </p:cNvPr>
          <p:cNvSpPr>
            <a:spLocks noGrp="1"/>
          </p:cNvSpPr>
          <p:nvPr>
            <p:ph type="ctrTitle"/>
          </p:nvPr>
        </p:nvSpPr>
        <p:spPr>
          <a:xfrm>
            <a:off x="0" y="1122363"/>
            <a:ext cx="12192000" cy="2387600"/>
          </a:xfrm>
        </p:spPr>
        <p:txBody>
          <a:bodyPr/>
          <a:lstStyle/>
          <a:p>
            <a:r>
              <a:rPr lang="fr-FR" dirty="0"/>
              <a:t>Balises de base du langage HTML</a:t>
            </a:r>
            <a:endParaRPr lang="en-CA" dirty="0"/>
          </a:p>
        </p:txBody>
      </p:sp>
    </p:spTree>
    <p:extLst>
      <p:ext uri="{BB962C8B-B14F-4D97-AF65-F5344CB8AC3E}">
        <p14:creationId xmlns:p14="http://schemas.microsoft.com/office/powerpoint/2010/main" val="2664691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69545</TotalTime>
  <Words>5677</Words>
  <Application>Microsoft Office PowerPoint</Application>
  <PresentationFormat>Widescreen</PresentationFormat>
  <Paragraphs>514</Paragraphs>
  <Slides>70</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9" baseType="lpstr">
      <vt:lpstr>-apple-system</vt:lpstr>
      <vt:lpstr>Arial</vt:lpstr>
      <vt:lpstr>Calibri</vt:lpstr>
      <vt:lpstr>Calibri Light</vt:lpstr>
      <vt:lpstr>Consolas</vt:lpstr>
      <vt:lpstr>inherit</vt:lpstr>
      <vt:lpstr>Inter</vt:lpstr>
      <vt:lpstr>Office Theme</vt:lpstr>
      <vt:lpstr>Bitmap Image</vt:lpstr>
      <vt:lpstr>Introduction à la programmation Web client</vt:lpstr>
      <vt:lpstr>Introduction du cours</vt:lpstr>
      <vt:lpstr>Le trio HTML5/CSS3/JavaScript</vt:lpstr>
      <vt:lpstr>Le trio HTML5/CSS3/JavaScript</vt:lpstr>
      <vt:lpstr>Environnement de développement intégré</vt:lpstr>
      <vt:lpstr>Environnement de développement intégré</vt:lpstr>
      <vt:lpstr>Création de projet</vt:lpstr>
      <vt:lpstr>Bonnes pratiques en HTML</vt:lpstr>
      <vt:lpstr>Balises de base du langage HTML</vt:lpstr>
      <vt:lpstr>Eléments, balises et attributs HTML</vt:lpstr>
      <vt:lpstr>Eléments, balises et attributs HTML</vt:lpstr>
      <vt:lpstr>Eléments, balises et attributs HTML</vt:lpstr>
      <vt:lpstr>Eléments, balises et attributs HTML</vt:lpstr>
      <vt:lpstr>Structure minimale d’une page HTML valide</vt:lpstr>
      <vt:lpstr>Structure minimale d’une page HTML valide</vt:lpstr>
      <vt:lpstr>Structure minimale d’une page HTML valide</vt:lpstr>
      <vt:lpstr>Bonnes pratiques en HTML</vt:lpstr>
      <vt:lpstr>Créer notre première page HTML</vt:lpstr>
      <vt:lpstr>Créer notre première page HTML</vt:lpstr>
      <vt:lpstr>Bonnes pratiques en HTML</vt:lpstr>
      <vt:lpstr>Les titres et les paragraphes en HTML</vt:lpstr>
      <vt:lpstr>Les titres et les paragraphes en HTML</vt:lpstr>
      <vt:lpstr>Les titres et les paragraphes en HTML</vt:lpstr>
      <vt:lpstr>Les espaces et retours à la ligne en HTML</vt:lpstr>
      <vt:lpstr>Les espaces et retours à la ligne en HTML</vt:lpstr>
      <vt:lpstr>Les espaces et retours à la ligne en HTML</vt:lpstr>
      <vt:lpstr>Les espaces et retours à la ligne en HTML</vt:lpstr>
      <vt:lpstr>Les espaces et retours à la ligne en HTML</vt:lpstr>
      <vt:lpstr>Définir le niveau d’importance des contenus en HTML</vt:lpstr>
      <vt:lpstr>Les balises multimedias</vt:lpstr>
      <vt:lpstr>Les balises multimedias</vt:lpstr>
      <vt:lpstr>Les balises multimedias</vt:lpstr>
      <vt:lpstr>Installation des extensions</vt:lpstr>
      <vt:lpstr>Les balises multimedias</vt:lpstr>
      <vt:lpstr>Les balises multimedias</vt:lpstr>
      <vt:lpstr>Les balises multimedias</vt:lpstr>
      <vt:lpstr>Les balises multimedias</vt:lpstr>
      <vt:lpstr>Les balises multimedias</vt:lpstr>
      <vt:lpstr>Les balises multimedias</vt:lpstr>
      <vt:lpstr>Les balises multimedias</vt:lpstr>
      <vt:lpstr>Validation du code HTML</vt:lpstr>
      <vt:lpstr>Validation du code HTML</vt:lpstr>
      <vt:lpstr>Validation du code HTML</vt:lpstr>
      <vt:lpstr>Créer des liens en HTML</vt:lpstr>
      <vt:lpstr>Créer des liens en HTML</vt:lpstr>
      <vt:lpstr>Créer des liens en HTML</vt:lpstr>
      <vt:lpstr>Créer des liens en HTML</vt:lpstr>
      <vt:lpstr>Créer des liens en HTML</vt:lpstr>
      <vt:lpstr>Balises de structure et d’organisation</vt:lpstr>
      <vt:lpstr>Balises de structure et d’organisation</vt:lpstr>
      <vt:lpstr>Balises de structure et d’organisation</vt:lpstr>
      <vt:lpstr>Balises de structure et d’organisation</vt:lpstr>
      <vt:lpstr>Balises de structure et d’organisation</vt:lpstr>
      <vt:lpstr>Balises de structure et d’organisation</vt:lpstr>
      <vt:lpstr>Balises de structure et d’organisation</vt:lpstr>
      <vt:lpstr>PowerPoint Presentation</vt:lpstr>
      <vt:lpstr>Balises de structure et d’organisation</vt:lpstr>
      <vt:lpstr>Les références HTML </vt:lpstr>
      <vt:lpstr>Types d’affichage d’une balise</vt:lpstr>
      <vt:lpstr>Les formulaires</vt:lpstr>
      <vt:lpstr>Les formulaires</vt:lpstr>
      <vt:lpstr>Les formulaires</vt:lpstr>
      <vt:lpstr>Les formulaires</vt:lpstr>
      <vt:lpstr>Les formulaires</vt:lpstr>
      <vt:lpstr>Les tableaux</vt:lpstr>
      <vt:lpstr>Les tableaux</vt:lpstr>
      <vt:lpstr>Les tableaux</vt:lpstr>
      <vt:lpstr>Les tableaux</vt:lpstr>
      <vt:lpstr>Les tableaux</vt:lpstr>
      <vt:lpstr>Bonne pratique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Hamza El Maadani</dc:creator>
  <cp:lastModifiedBy>Hamza</cp:lastModifiedBy>
  <cp:revision>36</cp:revision>
  <dcterms:created xsi:type="dcterms:W3CDTF">2022-07-29T00:50:25Z</dcterms:created>
  <dcterms:modified xsi:type="dcterms:W3CDTF">2023-09-01T03:25:31Z</dcterms:modified>
</cp:coreProperties>
</file>