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notesMasterIdLst>
    <p:notesMasterId r:id="rId22"/>
  </p:notesMasterIdLst>
  <p:sldIdLst>
    <p:sldId id="256" r:id="rId2"/>
    <p:sldId id="273" r:id="rId3"/>
    <p:sldId id="259" r:id="rId4"/>
    <p:sldId id="267" r:id="rId5"/>
    <p:sldId id="258" r:id="rId6"/>
    <p:sldId id="260" r:id="rId7"/>
    <p:sldId id="261" r:id="rId8"/>
    <p:sldId id="263" r:id="rId9"/>
    <p:sldId id="262" r:id="rId10"/>
    <p:sldId id="264" r:id="rId11"/>
    <p:sldId id="274" r:id="rId12"/>
    <p:sldId id="265" r:id="rId13"/>
    <p:sldId id="276" r:id="rId14"/>
    <p:sldId id="277" r:id="rId15"/>
    <p:sldId id="268" r:id="rId16"/>
    <p:sldId id="269" r:id="rId17"/>
    <p:sldId id="270" r:id="rId18"/>
    <p:sldId id="271" r:id="rId19"/>
    <p:sldId id="275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039" autoAdjust="0"/>
  </p:normalViewPr>
  <p:slideViewPr>
    <p:cSldViewPr snapToGrid="0">
      <p:cViewPr varScale="1">
        <p:scale>
          <a:sx n="78" d="100"/>
          <a:sy n="78" d="100"/>
        </p:scale>
        <p:origin x="8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F97FD-1CE7-404B-BAFF-34AEC46AC4F6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AF497-B01B-471C-817F-26544366A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169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B5AC-D00C-47EE-8E10-52F3D2171A3D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C6ED-86DF-45C1-AEED-20AB399E1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9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B5AC-D00C-47EE-8E10-52F3D2171A3D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C6ED-86DF-45C1-AEED-20AB399E1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51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B5AC-D00C-47EE-8E10-52F3D2171A3D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C6ED-86DF-45C1-AEED-20AB399E1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09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B5AC-D00C-47EE-8E10-52F3D2171A3D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C6ED-86DF-45C1-AEED-20AB399E173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43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B5AC-D00C-47EE-8E10-52F3D2171A3D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C6ED-86DF-45C1-AEED-20AB399E1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047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B5AC-D00C-47EE-8E10-52F3D2171A3D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C6ED-86DF-45C1-AEED-20AB399E1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41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B5AC-D00C-47EE-8E10-52F3D2171A3D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C6ED-86DF-45C1-AEED-20AB399E1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47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B5AC-D00C-47EE-8E10-52F3D2171A3D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C6ED-86DF-45C1-AEED-20AB399E1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714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B5AC-D00C-47EE-8E10-52F3D2171A3D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C6ED-86DF-45C1-AEED-20AB399E1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671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B5AC-D00C-47EE-8E10-52F3D2171A3D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C6ED-86DF-45C1-AEED-20AB399E1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18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B5AC-D00C-47EE-8E10-52F3D2171A3D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C6ED-86DF-45C1-AEED-20AB399E1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21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B5AC-D00C-47EE-8E10-52F3D2171A3D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C6ED-86DF-45C1-AEED-20AB399E1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64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B5AC-D00C-47EE-8E10-52F3D2171A3D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C6ED-86DF-45C1-AEED-20AB399E1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32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B5AC-D00C-47EE-8E10-52F3D2171A3D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C6ED-86DF-45C1-AEED-20AB399E1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700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B5AC-D00C-47EE-8E10-52F3D2171A3D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C6ED-86DF-45C1-AEED-20AB399E1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02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B5AC-D00C-47EE-8E10-52F3D2171A3D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C6ED-86DF-45C1-AEED-20AB399E1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47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2B5AC-D00C-47EE-8E10-52F3D2171A3D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C6ED-86DF-45C1-AEED-20AB399E1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308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F32B5AC-D00C-47EE-8E10-52F3D2171A3D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628C6ED-86DF-45C1-AEED-20AB399E17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6702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  <p:sldLayoutId id="2147483841" r:id="rId17"/>
  </p:sldLayoutIdLst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6CF5B-39B7-DD44-161B-6C86C62988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968" y="1455174"/>
            <a:ext cx="9340645" cy="1897626"/>
          </a:xfrm>
        </p:spPr>
        <p:txBody>
          <a:bodyPr>
            <a:normAutofit/>
          </a:bodyPr>
          <a:lstStyle/>
          <a:p>
            <a:r>
              <a:rPr lang="en-IN" sz="4800" dirty="0"/>
              <a:t>State bank of India &amp; Punjab national Bank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0BB67D-F09D-1DAC-FBE3-6FAA94B1C8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2000" dirty="0"/>
              <a:t>                                                        Presented by-Aditya Indulkar 256203</a:t>
            </a:r>
          </a:p>
          <a:p>
            <a:r>
              <a:rPr lang="en-IN" sz="2000" dirty="0"/>
              <a:t>                                                                               Athrav Kadam 256208</a:t>
            </a:r>
          </a:p>
          <a:p>
            <a:r>
              <a:rPr lang="en-IN" sz="2000" dirty="0"/>
              <a:t>                                                                                Kartik Naik 256225</a:t>
            </a:r>
          </a:p>
        </p:txBody>
      </p:sp>
    </p:spTree>
    <p:extLst>
      <p:ext uri="{BB962C8B-B14F-4D97-AF65-F5344CB8AC3E}">
        <p14:creationId xmlns:p14="http://schemas.microsoft.com/office/powerpoint/2010/main" val="42371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24E5117-5FA9-E96F-07AB-B81A28DF7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953" y="95222"/>
            <a:ext cx="7313899" cy="6667555"/>
          </a:xfrm>
          <a:prstGeom prst="rect">
            <a:avLst/>
          </a:prstGeom>
        </p:spPr>
      </p:pic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D02B5A9F-AAE1-3AA5-9DCC-39B145376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3766" y="2185297"/>
            <a:ext cx="5182901" cy="167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65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lor palette&#10;&#10;AI-generated content may be incorrect.">
            <a:extLst>
              <a:ext uri="{FF2B5EF4-FFF2-40B4-BE49-F238E27FC236}">
                <a16:creationId xmlns:a16="http://schemas.microsoft.com/office/drawing/2014/main" id="{BC18D4DD-89A5-B992-63B6-34F6B1E01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83" y="1123336"/>
            <a:ext cx="8436077" cy="54274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99F2C2-AE7E-CB60-06F7-31FB61A2B635}"/>
              </a:ext>
            </a:extLst>
          </p:cNvPr>
          <p:cNvSpPr txBox="1"/>
          <p:nvPr/>
        </p:nvSpPr>
        <p:spPr>
          <a:xfrm>
            <a:off x="1278193" y="373627"/>
            <a:ext cx="52750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err="1"/>
              <a:t>Color</a:t>
            </a:r>
            <a:r>
              <a:rPr lang="en-IN" sz="3600" dirty="0"/>
              <a:t> Grading for SBI</a:t>
            </a:r>
          </a:p>
        </p:txBody>
      </p:sp>
    </p:spTree>
    <p:extLst>
      <p:ext uri="{BB962C8B-B14F-4D97-AF65-F5344CB8AC3E}">
        <p14:creationId xmlns:p14="http://schemas.microsoft.com/office/powerpoint/2010/main" val="2447270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2E1FC-B7DC-124D-7346-1223F502BE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                               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8ACFE283-3CB2-9BF4-C6F7-127287EBD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51987"/>
            <a:ext cx="9144000" cy="754025"/>
          </a:xfrm>
        </p:spPr>
        <p:txBody>
          <a:bodyPr>
            <a:noAutofit/>
          </a:bodyPr>
          <a:lstStyle/>
          <a:p>
            <a:pPr algn="ctr"/>
            <a:r>
              <a:rPr lang="en-IN" sz="5400" dirty="0"/>
              <a:t>Punjab National Bank   </a:t>
            </a:r>
          </a:p>
        </p:txBody>
      </p:sp>
    </p:spTree>
    <p:extLst>
      <p:ext uri="{BB962C8B-B14F-4D97-AF65-F5344CB8AC3E}">
        <p14:creationId xmlns:p14="http://schemas.microsoft.com/office/powerpoint/2010/main" val="94997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39D417-B728-C137-F0FA-2898AD0C6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43" y="0"/>
            <a:ext cx="5839640" cy="24292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CBAA06-A050-48F5-BA57-061630672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071" y="2484615"/>
            <a:ext cx="9507277" cy="1581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728396-18E8-8CA6-728C-AFC6C4DE8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7107" y="4214793"/>
            <a:ext cx="3087538" cy="264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51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882F59-3A81-17F9-2488-398E28EF2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817" y="778225"/>
            <a:ext cx="9554908" cy="8573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F1214E-4671-1F21-7080-E544880C8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207" y="2634775"/>
            <a:ext cx="5941076" cy="198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3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C18BD42-1E89-8127-9EDE-D099DFBB9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355" y="88490"/>
            <a:ext cx="6270664" cy="6513871"/>
          </a:xfrm>
          <a:prstGeom prst="rect">
            <a:avLst/>
          </a:prstGeom>
        </p:spPr>
      </p:pic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2AC8636F-EAF6-E4F4-3C6F-77159F6F9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732749" cy="5835444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EA902B67-E82F-E6F5-E529-F860FFCB3C65}"/>
              </a:ext>
            </a:extLst>
          </p:cNvPr>
          <p:cNvSpPr/>
          <p:nvPr/>
        </p:nvSpPr>
        <p:spPr>
          <a:xfrm>
            <a:off x="550606" y="4247535"/>
            <a:ext cx="5447071" cy="66859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86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9EAA5DA6-11FC-E1D4-68F4-3B06D9913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939" y="402714"/>
            <a:ext cx="5914260" cy="1993424"/>
          </a:xfrm>
          <a:prstGeom prst="rect">
            <a:avLst/>
          </a:prstGeom>
        </p:spPr>
      </p:pic>
      <p:pic>
        <p:nvPicPr>
          <p:cNvPr id="5" name="Picture 4" descr="A cartoon of a child&#10;&#10;AI-generated content may be incorrect.">
            <a:extLst>
              <a:ext uri="{FF2B5EF4-FFF2-40B4-BE49-F238E27FC236}">
                <a16:creationId xmlns:a16="http://schemas.microsoft.com/office/drawing/2014/main" id="{88B9A454-2893-4F20-E5C6-486443977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304" y="2041257"/>
            <a:ext cx="2620141" cy="3026285"/>
          </a:xfrm>
          <a:prstGeom prst="rect">
            <a:avLst/>
          </a:prstGeom>
        </p:spPr>
      </p:pic>
      <p:pic>
        <p:nvPicPr>
          <p:cNvPr id="7" name="Picture 6" descr="A screenshot of a computer program">
            <a:extLst>
              <a:ext uri="{FF2B5EF4-FFF2-40B4-BE49-F238E27FC236}">
                <a16:creationId xmlns:a16="http://schemas.microsoft.com/office/drawing/2014/main" id="{FE7322AA-71FD-138F-CBD4-A64743647F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751" y="3554399"/>
            <a:ext cx="2777239" cy="302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9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07727D60-80AB-E4FD-F6DF-CC87A3F1C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558" y="384981"/>
            <a:ext cx="6159137" cy="1433986"/>
          </a:xfrm>
          <a:prstGeom prst="rect">
            <a:avLst/>
          </a:prstGeom>
        </p:spPr>
      </p:pic>
      <p:pic>
        <p:nvPicPr>
          <p:cNvPr id="7" name="Picture 6" descr="A logo of a person with a computer&#10;&#10;AI-generated content may be incorrect.">
            <a:extLst>
              <a:ext uri="{FF2B5EF4-FFF2-40B4-BE49-F238E27FC236}">
                <a16:creationId xmlns:a16="http://schemas.microsoft.com/office/drawing/2014/main" id="{6B511ADA-D847-9D09-9843-5F4B15D6C6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81" y="2246215"/>
            <a:ext cx="2684205" cy="2726927"/>
          </a:xfrm>
          <a:prstGeom prst="rect">
            <a:avLst/>
          </a:prstGeom>
        </p:spPr>
      </p:pic>
      <p:pic>
        <p:nvPicPr>
          <p:cNvPr id="9" name="Picture 8" descr="A screen shot of a computer">
            <a:extLst>
              <a:ext uri="{FF2B5EF4-FFF2-40B4-BE49-F238E27FC236}">
                <a16:creationId xmlns:a16="http://schemas.microsoft.com/office/drawing/2014/main" id="{2CB60FE7-E472-ACDF-F8CA-90A540154C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194" y="3087330"/>
            <a:ext cx="4454013" cy="272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60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website&#10;&#10;AI-generated content may be incorrect.">
            <a:extLst>
              <a:ext uri="{FF2B5EF4-FFF2-40B4-BE49-F238E27FC236}">
                <a16:creationId xmlns:a16="http://schemas.microsoft.com/office/drawing/2014/main" id="{2FB4BA50-5131-E570-30D9-601BF1FA2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38" y="1133168"/>
            <a:ext cx="5673213" cy="4591664"/>
          </a:xfrm>
          <a:prstGeom prst="rect">
            <a:avLst/>
          </a:prstGeom>
        </p:spPr>
      </p:pic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FF9E399-1710-488A-5FA3-02BF041E5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657" y="196645"/>
            <a:ext cx="2644041" cy="2074606"/>
          </a:xfrm>
          <a:prstGeom prst="rect">
            <a:avLst/>
          </a:prstGeom>
        </p:spPr>
      </p:pic>
      <p:pic>
        <p:nvPicPr>
          <p:cNvPr id="7" name="Picture 6" descr="A screenshot of a computer program">
            <a:extLst>
              <a:ext uri="{FF2B5EF4-FFF2-40B4-BE49-F238E27FC236}">
                <a16:creationId xmlns:a16="http://schemas.microsoft.com/office/drawing/2014/main" id="{0463EBD4-0A57-39EB-D5E5-585DAEF1E6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119" y="117987"/>
            <a:ext cx="2252426" cy="246789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9672CA-CDD1-53F9-891A-8626E6E0C7A6}"/>
              </a:ext>
            </a:extLst>
          </p:cNvPr>
          <p:cNvCxnSpPr>
            <a:cxnSpLocks/>
          </p:cNvCxnSpPr>
          <p:nvPr/>
        </p:nvCxnSpPr>
        <p:spPr>
          <a:xfrm flipH="1">
            <a:off x="8818698" y="1133168"/>
            <a:ext cx="63742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AAAB4F-7161-A8EE-60FD-E1CE7CA122B0}"/>
              </a:ext>
            </a:extLst>
          </p:cNvPr>
          <p:cNvCxnSpPr/>
          <p:nvPr/>
        </p:nvCxnSpPr>
        <p:spPr>
          <a:xfrm flipH="1">
            <a:off x="4699818" y="589936"/>
            <a:ext cx="1474839" cy="65876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screen shot of a computer program">
            <a:extLst>
              <a:ext uri="{FF2B5EF4-FFF2-40B4-BE49-F238E27FC236}">
                <a16:creationId xmlns:a16="http://schemas.microsoft.com/office/drawing/2014/main" id="{A4C87D9F-A982-DA83-BEFC-F4FEB754EB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7881" y="2512143"/>
            <a:ext cx="2369575" cy="2074607"/>
          </a:xfrm>
          <a:prstGeom prst="rect">
            <a:avLst/>
          </a:prstGeom>
        </p:spPr>
      </p:pic>
      <p:pic>
        <p:nvPicPr>
          <p:cNvPr id="17" name="Picture 1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F2621D8C-B9F7-BBC7-B692-20A8561664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069" y="2792361"/>
            <a:ext cx="1437885" cy="279236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1B25A0-7F37-0B84-FF0C-35B05E9D7A32}"/>
              </a:ext>
            </a:extLst>
          </p:cNvPr>
          <p:cNvCxnSpPr>
            <a:cxnSpLocks/>
          </p:cNvCxnSpPr>
          <p:nvPr/>
        </p:nvCxnSpPr>
        <p:spPr>
          <a:xfrm flipH="1">
            <a:off x="5032858" y="3352800"/>
            <a:ext cx="147483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541CD8-E01F-9821-8CE9-04D689EC7854}"/>
              </a:ext>
            </a:extLst>
          </p:cNvPr>
          <p:cNvCxnSpPr>
            <a:cxnSpLocks/>
          </p:cNvCxnSpPr>
          <p:nvPr/>
        </p:nvCxnSpPr>
        <p:spPr>
          <a:xfrm flipH="1">
            <a:off x="8818698" y="4144298"/>
            <a:ext cx="97465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C5DF31CB-AC96-9957-BC14-DB0ACFBE1D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27642"/>
            <a:ext cx="2369575" cy="2214498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3BFB43-95C3-C5FF-CEA6-EBD54F51A1E1}"/>
              </a:ext>
            </a:extLst>
          </p:cNvPr>
          <p:cNvCxnSpPr>
            <a:cxnSpLocks/>
          </p:cNvCxnSpPr>
          <p:nvPr/>
        </p:nvCxnSpPr>
        <p:spPr>
          <a:xfrm flipH="1" flipV="1">
            <a:off x="3362632" y="5584723"/>
            <a:ext cx="2649793" cy="5935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7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490FF8DA-9945-1BB8-F66C-C4AB2C19C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552" y="1366684"/>
            <a:ext cx="8708922" cy="51668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4AB205-C0D0-68FA-8D3B-32BA5B17FE76}"/>
              </a:ext>
            </a:extLst>
          </p:cNvPr>
          <p:cNvSpPr txBox="1"/>
          <p:nvPr/>
        </p:nvSpPr>
        <p:spPr>
          <a:xfrm>
            <a:off x="1426908" y="166355"/>
            <a:ext cx="5219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 err="1"/>
              <a:t>Color</a:t>
            </a:r>
            <a:r>
              <a:rPr lang="en-IN" sz="3600" dirty="0"/>
              <a:t> grading for Punjab National Bank</a:t>
            </a:r>
          </a:p>
        </p:txBody>
      </p:sp>
    </p:spTree>
    <p:extLst>
      <p:ext uri="{BB962C8B-B14F-4D97-AF65-F5344CB8AC3E}">
        <p14:creationId xmlns:p14="http://schemas.microsoft.com/office/powerpoint/2010/main" val="319065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AB14-8B94-107E-59EA-0EB48F172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6700" dirty="0"/>
              <a:t>Introduction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EFB65-DB5A-E6A7-E379-7E2FC92ED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24643"/>
            <a:ext cx="10934700" cy="5268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State Bank of India (SBI)</a:t>
            </a:r>
          </a:p>
          <a:p>
            <a:pPr marL="0" indent="0">
              <a:buNone/>
            </a:pPr>
            <a:r>
              <a:rPr lang="en-US" dirty="0"/>
              <a:t>In contrast, SBI's portal is a focused functional gateway. The design is minimalist and built for a single task: getting the user to log in securely and efficiently. By removing distractions, the design prioritizes a streamlined, task-oriented user journey. This approach is modern and security-focused.</a:t>
            </a:r>
          </a:p>
          <a:p>
            <a:pPr marL="0" indent="0">
              <a:buNone/>
            </a:pPr>
            <a:r>
              <a:rPr lang="en-US" b="1" dirty="0"/>
              <a:t>Punjab National Bank (PNB)</a:t>
            </a:r>
          </a:p>
          <a:p>
            <a:pPr marL="0" indent="0">
              <a:buNone/>
            </a:pPr>
            <a:r>
              <a:rPr lang="en-US" b="1" dirty="0"/>
              <a:t>PNB's website is designed as a comprehensive informational portal. Its homepage is dense, featuring numerous links, product showcases, and mega-menus. The core goal is discovery, exposing users to the full breadth of the bank's services at once. This approach is traditional and information-rich.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327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0741C57-3633-D0E9-89D7-62F71082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Thank You!!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8D0F17A-7F3A-88AE-E8B8-FF0F207BA5F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V="1">
            <a:off x="839788" y="5991225"/>
            <a:ext cx="10514012" cy="75278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00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21EB-21C8-3F3D-0522-D04AE3DFA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13CA1D-86CA-9823-2B76-8EA24AB752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3232197"/>
              </p:ext>
            </p:extLst>
          </p:nvPr>
        </p:nvGraphicFramePr>
        <p:xfrm>
          <a:off x="838200" y="365125"/>
          <a:ext cx="10510684" cy="6417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926">
                  <a:extLst>
                    <a:ext uri="{9D8B030D-6E8A-4147-A177-3AD203B41FA5}">
                      <a16:colId xmlns:a16="http://schemas.microsoft.com/office/drawing/2014/main" val="2837566308"/>
                    </a:ext>
                  </a:extLst>
                </a:gridCol>
                <a:gridCol w="3549222">
                  <a:extLst>
                    <a:ext uri="{9D8B030D-6E8A-4147-A177-3AD203B41FA5}">
                      <a16:colId xmlns:a16="http://schemas.microsoft.com/office/drawing/2014/main" val="3898269439"/>
                    </a:ext>
                  </a:extLst>
                </a:gridCol>
                <a:gridCol w="4247536">
                  <a:extLst>
                    <a:ext uri="{9D8B030D-6E8A-4147-A177-3AD203B41FA5}">
                      <a16:colId xmlns:a16="http://schemas.microsoft.com/office/drawing/2014/main" val="1272438832"/>
                    </a:ext>
                  </a:extLst>
                </a:gridCol>
              </a:tblGrid>
              <a:tr h="352423"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SBI Bank(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HomePage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PNB Bank(</a:t>
                      </a:r>
                      <a:r>
                        <a:rPr lang="en-IN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HomePage</a:t>
                      </a:r>
                      <a:r>
                        <a:rPr lang="en-I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319354"/>
                  </a:ext>
                </a:extLst>
              </a:tr>
              <a:tr h="1544447"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 Controls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Online banking login form, search bar for services, add beneficiary, OTP, checkboxes, sliders (loan/EMI calculators).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NetBanking</a:t>
                      </a:r>
                      <a:r>
                        <a:rPr lang="en-IN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login, quick fund transfer forms, add beneficiary, OTP, checkboxes, EMI sliders</a:t>
                      </a:r>
                      <a:r>
                        <a:rPr lang="en-IN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38320437"/>
                  </a:ext>
                </a:extLst>
              </a:tr>
              <a:tr h="1145374"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Navigation Components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&lt;header&gt; with logo, navigation bar (Personal, Corporate, NRI, Loans, Cards), drop-down menus, hamburger menu in mobile.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&lt;header&gt; with logo, navigation bar (Personal, Corporate, MSME, Agriculture), drop-down menus, quick links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434697"/>
                  </a:ext>
                </a:extLst>
              </a:tr>
              <a:tr h="940865"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Components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 cards with account info, loan details, offers, interest rates, product highlights, security alerts.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Service cards with account info, loan products, schemes, offers, interest rates, government subsidy info.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318849"/>
                  </a:ext>
                </a:extLst>
              </a:tr>
              <a:tr h="1145374"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Design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Modern, structured, blue-themed interface, easy navigation, mobile-friendly, accessible with SBI YONO integration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Traditional but updated design, maroon-gold theme, simpler layout, mobile-friendly with PNB One app integration.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385970"/>
                  </a:ext>
                </a:extLst>
              </a:tr>
              <a:tr h="1145374"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 Features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2FA with OTP, biometric login (YONO), end-to-end encryption, device binding, secure logout reminders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2FA with OTP, PNB One biometric login, encryption, session timeout, secure image authentication.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510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36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32E14B-CFEA-4807-153E-303549638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103124"/>
              </p:ext>
            </p:extLst>
          </p:nvPr>
        </p:nvGraphicFramePr>
        <p:xfrm>
          <a:off x="1628878" y="1494504"/>
          <a:ext cx="8127999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303566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40246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74550472"/>
                    </a:ext>
                  </a:extLst>
                </a:gridCol>
              </a:tblGrid>
              <a:tr h="903693">
                <a:tc>
                  <a:txBody>
                    <a:bodyPr/>
                    <a:lstStyle/>
                    <a:p>
                      <a:r>
                        <a:rPr lang="en-IN" dirty="0"/>
                        <a:t>NAVIGATION 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Global navigation bar provides quick access to Retail Banking, Corporate Banking, About Us, Services, and Help.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Global navigation bar includes logo, search, net banking login, and important service links.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99954"/>
                  </a:ext>
                </a:extLst>
              </a:tr>
              <a:tr h="1259404">
                <a:tc>
                  <a:txBody>
                    <a:bodyPr/>
                    <a:lstStyle/>
                    <a:p>
                      <a:r>
                        <a:rPr lang="en-IN" dirty="0"/>
                        <a:t>SEARCH FUNCTIONALITY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Acts as a support tool, helping customers directly find relevant banking information, forms, or service pages.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Works as a primary navigation aid, guiding users directly to service details, product information, and online portals.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361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58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C539FCD-765A-D3C5-366A-D7F074650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6891"/>
            <a:ext cx="10515600" cy="1090920"/>
          </a:xfrm>
        </p:spPr>
        <p:txBody>
          <a:bodyPr/>
          <a:lstStyle/>
          <a:p>
            <a:pPr algn="ctr"/>
            <a:r>
              <a:rPr lang="en-IN" dirty="0"/>
              <a:t>State Bank of India</a:t>
            </a:r>
          </a:p>
        </p:txBody>
      </p:sp>
    </p:spTree>
    <p:extLst>
      <p:ext uri="{BB962C8B-B14F-4D97-AF65-F5344CB8AC3E}">
        <p14:creationId xmlns:p14="http://schemas.microsoft.com/office/powerpoint/2010/main" val="278518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">
            <a:extLst>
              <a:ext uri="{FF2B5EF4-FFF2-40B4-BE49-F238E27FC236}">
                <a16:creationId xmlns:a16="http://schemas.microsoft.com/office/drawing/2014/main" id="{4BC69176-6603-C8BB-AFA4-DA313623C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122" y="2955635"/>
            <a:ext cx="9577651" cy="1469220"/>
          </a:xfrm>
          <a:prstGeom prst="rect">
            <a:avLst/>
          </a:prstGeom>
        </p:spPr>
      </p:pic>
      <p:pic>
        <p:nvPicPr>
          <p:cNvPr id="16" name="Picture 15" descr="A blue and white logo&#10;&#10;AI-generated content may be incorrect.">
            <a:extLst>
              <a:ext uri="{FF2B5EF4-FFF2-40B4-BE49-F238E27FC236}">
                <a16:creationId xmlns:a16="http://schemas.microsoft.com/office/drawing/2014/main" id="{B5D6B2E2-24C8-FE2C-9C9B-F1E529610A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37" y="1674870"/>
            <a:ext cx="2609627" cy="99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7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">
            <a:extLst>
              <a:ext uri="{FF2B5EF4-FFF2-40B4-BE49-F238E27FC236}">
                <a16:creationId xmlns:a16="http://schemas.microsoft.com/office/drawing/2014/main" id="{D3514639-06A8-10FF-E771-F1D3DD951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697" y="729673"/>
            <a:ext cx="7948047" cy="3283857"/>
          </a:xfrm>
          <a:prstGeom prst="rect">
            <a:avLst/>
          </a:prstGeom>
        </p:spPr>
      </p:pic>
      <p:pic>
        <p:nvPicPr>
          <p:cNvPr id="4" name="Screen Recording 2025-09-11 231511">
            <a:hlinkClick r:id="" action="ppaction://media"/>
            <a:extLst>
              <a:ext uri="{FF2B5EF4-FFF2-40B4-BE49-F238E27FC236}">
                <a16:creationId xmlns:a16="http://schemas.microsoft.com/office/drawing/2014/main" id="{AB2F789B-75F1-6C17-A641-487B6391A4E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60172" y="4412922"/>
            <a:ext cx="9782613" cy="47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6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7574AA7-A998-7842-7D65-052512396B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309" y="2317496"/>
            <a:ext cx="8225814" cy="4458736"/>
          </a:xfrm>
          <a:prstGeom prst="rect">
            <a:avLst/>
          </a:prstGeom>
        </p:spPr>
      </p:pic>
      <p:pic>
        <p:nvPicPr>
          <p:cNvPr id="5" name="Picture 4" descr="A screenshot of a login screen&#10;&#10;AI-generated content may be incorrect.">
            <a:extLst>
              <a:ext uri="{FF2B5EF4-FFF2-40B4-BE49-F238E27FC236}">
                <a16:creationId xmlns:a16="http://schemas.microsoft.com/office/drawing/2014/main" id="{94151015-3A0B-5B13-45B1-CA83B6A85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768"/>
            <a:ext cx="5570483" cy="223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64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">
            <a:extLst>
              <a:ext uri="{FF2B5EF4-FFF2-40B4-BE49-F238E27FC236}">
                <a16:creationId xmlns:a16="http://schemas.microsoft.com/office/drawing/2014/main" id="{42A5803F-D063-7F62-543C-D0FD76508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489" y="152400"/>
            <a:ext cx="6907576" cy="6553200"/>
          </a:xfrm>
          <a:prstGeom prst="rect">
            <a:avLst/>
          </a:prstGeom>
        </p:spPr>
      </p:pic>
      <p:pic>
        <p:nvPicPr>
          <p:cNvPr id="5" name="Picture 4" descr="A person holding a person">
            <a:extLst>
              <a:ext uri="{FF2B5EF4-FFF2-40B4-BE49-F238E27FC236}">
                <a16:creationId xmlns:a16="http://schemas.microsoft.com/office/drawing/2014/main" id="{2DAEE9E7-6F8E-1AF8-8A3B-66A30C5298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838" y="1245919"/>
            <a:ext cx="5917506" cy="175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 advTm="0">
        <p14:reveal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384</TotalTime>
  <Words>467</Words>
  <Application>Microsoft Office PowerPoint</Application>
  <PresentationFormat>Widescreen</PresentationFormat>
  <Paragraphs>39</Paragraphs>
  <Slides>20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Arial</vt:lpstr>
      <vt:lpstr>Calibri</vt:lpstr>
      <vt:lpstr>Corbel</vt:lpstr>
      <vt:lpstr>Depth</vt:lpstr>
      <vt:lpstr>State bank of India &amp; Punjab national Bank</vt:lpstr>
      <vt:lpstr>Introduction </vt:lpstr>
      <vt:lpstr>PowerPoint Presentation</vt:lpstr>
      <vt:lpstr>PowerPoint Presentation</vt:lpstr>
      <vt:lpstr>State Bank of India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Kartik Naik</dc:creator>
  <cp:lastModifiedBy>Kartik Naik</cp:lastModifiedBy>
  <cp:revision>19</cp:revision>
  <dcterms:created xsi:type="dcterms:W3CDTF">2025-09-11T15:21:36Z</dcterms:created>
  <dcterms:modified xsi:type="dcterms:W3CDTF">2025-09-23T16:36:41Z</dcterms:modified>
</cp:coreProperties>
</file>