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95" r:id="rId2"/>
    <p:sldId id="334" r:id="rId3"/>
    <p:sldId id="335" r:id="rId4"/>
    <p:sldId id="336" r:id="rId5"/>
    <p:sldId id="353" r:id="rId6"/>
    <p:sldId id="354" r:id="rId7"/>
    <p:sldId id="350" r:id="rId8"/>
    <p:sldId id="351" r:id="rId9"/>
    <p:sldId id="352" r:id="rId10"/>
    <p:sldId id="344" r:id="rId11"/>
    <p:sldId id="345" r:id="rId12"/>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120" autoAdjust="0"/>
  </p:normalViewPr>
  <p:slideViewPr>
    <p:cSldViewPr>
      <p:cViewPr varScale="1">
        <p:scale>
          <a:sx n="92" d="100"/>
          <a:sy n="92" d="100"/>
        </p:scale>
        <p:origin x="1583" y="8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019F1233-0ABC-4AAE-AB53-D76AF6A9EC98}" type="datetimeFigureOut">
              <a:rPr lang="en-US" smtClean="0"/>
              <a:pPr/>
              <a:t>6/11/2021</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1CDFAE99-2354-43A9-B741-C174AEC3E588}" type="slidenum">
              <a:rPr lang="en-US" smtClean="0"/>
              <a:pPr/>
              <a:t>‹#›</a:t>
            </a:fld>
            <a:endParaRPr lang="en-US"/>
          </a:p>
        </p:txBody>
      </p:sp>
    </p:spTree>
    <p:extLst>
      <p:ext uri="{BB962C8B-B14F-4D97-AF65-F5344CB8AC3E}">
        <p14:creationId xmlns:p14="http://schemas.microsoft.com/office/powerpoint/2010/main" val="3227666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56082E50-F27D-40A5-B167-970726F1DCA3}" type="datetime1">
              <a:rPr lang="en-US" smtClean="0"/>
              <a:pPr/>
              <a:t>6/11/2021</a:t>
            </a:fld>
            <a:endParaRPr lang="en-US"/>
          </a:p>
        </p:txBody>
      </p:sp>
      <p:sp>
        <p:nvSpPr>
          <p:cNvPr id="6" name="Holder 6"/>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A1EED9D-35CB-42F6-AE57-1E02F360C1AB}" type="datetime1">
              <a:rPr lang="en-US" smtClean="0"/>
              <a:pPr/>
              <a:t>6/11/2021</a:t>
            </a:fld>
            <a:endParaRPr lang="en-US"/>
          </a:p>
        </p:txBody>
      </p:sp>
      <p:sp>
        <p:nvSpPr>
          <p:cNvPr id="6" name="Holder 6"/>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47EB6137-AA5B-4005-B2F5-7224BDBA77E9}" type="datetime1">
              <a:rPr lang="en-US" smtClean="0"/>
              <a:pPr/>
              <a:t>6/11/2021</a:t>
            </a:fld>
            <a:endParaRPr lang="en-US"/>
          </a:p>
        </p:txBody>
      </p:sp>
      <p:sp>
        <p:nvSpPr>
          <p:cNvPr id="7" name="Holder 7"/>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4C207CC8-22CE-4231-8306-68CE7834191C}" type="datetime1">
              <a:rPr lang="en-US" smtClean="0"/>
              <a:pPr/>
              <a:t>6/11/2021</a:t>
            </a:fld>
            <a:endParaRPr lang="en-US"/>
          </a:p>
        </p:txBody>
      </p:sp>
      <p:sp>
        <p:nvSpPr>
          <p:cNvPr id="5" name="Holder 5"/>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3604C5F0-CD59-4ED1-BB37-AB2950136562}" type="datetime1">
              <a:rPr lang="en-US" smtClean="0"/>
              <a:pPr/>
              <a:t>6/11/2021</a:t>
            </a:fld>
            <a:endParaRPr lang="en-US"/>
          </a:p>
        </p:txBody>
      </p:sp>
      <p:sp>
        <p:nvSpPr>
          <p:cNvPr id="4" name="Holder 4"/>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46050" y="6390640"/>
            <a:ext cx="8832850" cy="309880"/>
          </a:xfrm>
          <a:custGeom>
            <a:avLst/>
            <a:gdLst/>
            <a:ahLst/>
            <a:cxnLst/>
            <a:rect l="l" t="t" r="r" b="b"/>
            <a:pathLst>
              <a:path w="8832850" h="309879">
                <a:moveTo>
                  <a:pt x="8832850" y="0"/>
                </a:moveTo>
                <a:lnTo>
                  <a:pt x="0" y="0"/>
                </a:lnTo>
                <a:lnTo>
                  <a:pt x="0" y="309880"/>
                </a:lnTo>
                <a:lnTo>
                  <a:pt x="8832850" y="309880"/>
                </a:lnTo>
                <a:close/>
              </a:path>
            </a:pathLst>
          </a:custGeom>
          <a:solidFill>
            <a:srgbClr val="8BACAD"/>
          </a:solidFill>
        </p:spPr>
        <p:txBody>
          <a:bodyPr wrap="square" lIns="0" tIns="0" rIns="0" bIns="0" rtlCol="0"/>
          <a:lstStyle/>
          <a:p>
            <a:endParaRPr/>
          </a:p>
        </p:txBody>
      </p:sp>
      <p:sp>
        <p:nvSpPr>
          <p:cNvPr id="17" name="bg object 17"/>
          <p:cNvSpPr/>
          <p:nvPr/>
        </p:nvSpPr>
        <p:spPr>
          <a:xfrm>
            <a:off x="152400" y="158750"/>
            <a:ext cx="8832850" cy="6546850"/>
          </a:xfrm>
          <a:custGeom>
            <a:avLst/>
            <a:gdLst/>
            <a:ahLst/>
            <a:cxnLst/>
            <a:rect l="l" t="t" r="r" b="b"/>
            <a:pathLst>
              <a:path w="8832850" h="6546850">
                <a:moveTo>
                  <a:pt x="4415790" y="6546850"/>
                </a:moveTo>
                <a:lnTo>
                  <a:pt x="0" y="6546850"/>
                </a:lnTo>
                <a:lnTo>
                  <a:pt x="0" y="0"/>
                </a:lnTo>
                <a:lnTo>
                  <a:pt x="8832850" y="0"/>
                </a:lnTo>
                <a:lnTo>
                  <a:pt x="8832850" y="6546850"/>
                </a:lnTo>
                <a:lnTo>
                  <a:pt x="4415790" y="6546850"/>
                </a:lnTo>
                <a:close/>
              </a:path>
            </a:pathLst>
          </a:custGeom>
          <a:ln w="9344">
            <a:solidFill>
              <a:srgbClr val="7A9798"/>
            </a:solidFill>
          </a:ln>
        </p:spPr>
        <p:txBody>
          <a:bodyPr wrap="square" lIns="0" tIns="0" rIns="0" bIns="0" rtlCol="0"/>
          <a:lstStyle/>
          <a:p>
            <a:endParaRPr/>
          </a:p>
        </p:txBody>
      </p:sp>
      <p:sp>
        <p:nvSpPr>
          <p:cNvPr id="2" name="Holder 2"/>
          <p:cNvSpPr>
            <a:spLocks noGrp="1"/>
          </p:cNvSpPr>
          <p:nvPr>
            <p:ph type="title"/>
          </p:nvPr>
        </p:nvSpPr>
        <p:spPr>
          <a:xfrm>
            <a:off x="670559" y="346709"/>
            <a:ext cx="7802880" cy="391159"/>
          </a:xfrm>
          <a:prstGeom prst="rect">
            <a:avLst/>
          </a:prstGeom>
        </p:spPr>
        <p:txBody>
          <a:bodyPr wrap="square" lIns="0" tIns="0" rIns="0" bIns="0">
            <a:spAutoFit/>
          </a:bodyPr>
          <a:lstStyle>
            <a:lvl1pPr>
              <a:defRPr sz="2400" b="0" i="0">
                <a:solidFill>
                  <a:schemeClr val="tx1"/>
                </a:solidFill>
                <a:latin typeface="Arial"/>
                <a:cs typeface="Arial"/>
              </a:defRPr>
            </a:lvl1pPr>
          </a:lstStyle>
          <a:p>
            <a:endParaRPr/>
          </a:p>
        </p:txBody>
      </p:sp>
      <p:sp>
        <p:nvSpPr>
          <p:cNvPr id="3" name="Holder 3"/>
          <p:cNvSpPr>
            <a:spLocks noGrp="1"/>
          </p:cNvSpPr>
          <p:nvPr>
            <p:ph type="body" idx="1"/>
          </p:nvPr>
        </p:nvSpPr>
        <p:spPr>
          <a:xfrm>
            <a:off x="762000" y="1828800"/>
            <a:ext cx="7471409" cy="38100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82270" y="6458416"/>
            <a:ext cx="3950970" cy="196215"/>
          </a:xfrm>
          <a:prstGeom prst="rect">
            <a:avLst/>
          </a:prstGeom>
        </p:spPr>
        <p:txBody>
          <a:bodyPr wrap="square" lIns="0" tIns="0" rIns="0" bIns="0">
            <a:spAutoFit/>
          </a:bodyPr>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59E0CED8-6FDB-49B7-B0A8-9CB92157D08E}" type="datetime1">
              <a:rPr lang="en-US" smtClean="0"/>
              <a:pPr/>
              <a:t>6/11/2021</a:t>
            </a:fld>
            <a:endParaRPr lang="en-US"/>
          </a:p>
        </p:txBody>
      </p:sp>
      <p:sp>
        <p:nvSpPr>
          <p:cNvPr id="6" name="Holder 6"/>
          <p:cNvSpPr>
            <a:spLocks noGrp="1"/>
          </p:cNvSpPr>
          <p:nvPr>
            <p:ph type="sldNum" sz="quarter" idx="7"/>
          </p:nvPr>
        </p:nvSpPr>
        <p:spPr>
          <a:xfrm>
            <a:off x="8459469" y="6430208"/>
            <a:ext cx="302259" cy="252729"/>
          </a:xfrm>
          <a:prstGeom prst="rect">
            <a:avLst/>
          </a:prstGeom>
        </p:spPr>
        <p:txBody>
          <a:bodyPr wrap="square" lIns="0" tIns="0" rIns="0" bIns="0">
            <a:spAutoFit/>
          </a:bodyPr>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hyperlink" Target="https://www.javatpoint.com/" TargetMode="External"/><Relationship Id="rId1" Type="http://schemas.openxmlformats.org/officeDocument/2006/relationships/slideLayout" Target="../slideLayouts/slideLayout6.xml"/><Relationship Id="rId5" Type="http://schemas.openxmlformats.org/officeDocument/2006/relationships/hyperlink" Target="https://docs.oracle.com/en/java/" TargetMode="External"/><Relationship Id="rId4" Type="http://schemas.openxmlformats.org/officeDocument/2006/relationships/hyperlink" Target="https://stackoverflow.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304800"/>
            <a:ext cx="8305800" cy="1490152"/>
          </a:xfrm>
          <a:prstGeom prst="rect">
            <a:avLst/>
          </a:prstGeom>
        </p:spPr>
        <p:txBody>
          <a:bodyPr vert="horz" wrap="square" lIns="0" tIns="12700" rIns="0" bIns="0" rtlCol="0">
            <a:spAutoFit/>
          </a:bodyPr>
          <a:lstStyle/>
          <a:p>
            <a:pPr marL="12700" algn="ctr">
              <a:lnSpc>
                <a:spcPct val="100000"/>
              </a:lnSpc>
              <a:spcBef>
                <a:spcPts val="100"/>
              </a:spcBef>
            </a:pPr>
            <a:r>
              <a:rPr lang="en-US" sz="3200" b="1" smtClean="0">
                <a:solidFill>
                  <a:srgbClr val="000000"/>
                </a:solidFill>
                <a:latin typeface="Times New Roman" pitchFamily="18" charset="0"/>
                <a:cs typeface="Times New Roman" pitchFamily="18" charset="0"/>
              </a:rPr>
              <a:t>  Project </a:t>
            </a:r>
            <a:r>
              <a:rPr lang="en-US" sz="3200" b="1" smtClean="0">
                <a:solidFill>
                  <a:srgbClr val="000000"/>
                </a:solidFill>
                <a:latin typeface="Times New Roman" pitchFamily="18" charset="0"/>
                <a:cs typeface="Times New Roman" pitchFamily="18" charset="0"/>
              </a:rPr>
              <a:t>Seminar</a:t>
            </a:r>
            <a:r>
              <a:rPr lang="en-US" sz="3200" b="1" dirty="0" smtClean="0">
                <a:solidFill>
                  <a:srgbClr val="000000"/>
                </a:solidFill>
                <a:latin typeface="Times New Roman" pitchFamily="18" charset="0"/>
                <a:cs typeface="Times New Roman" pitchFamily="18" charset="0"/>
              </a:rPr>
              <a:t/>
            </a:r>
            <a:br>
              <a:rPr lang="en-US" sz="3200" b="1" dirty="0" smtClean="0">
                <a:solidFill>
                  <a:srgbClr val="000000"/>
                </a:solidFill>
                <a:latin typeface="Times New Roman" pitchFamily="18" charset="0"/>
                <a:cs typeface="Times New Roman" pitchFamily="18" charset="0"/>
              </a:rPr>
            </a:br>
            <a:r>
              <a:rPr lang="en-US" sz="3200" b="1" dirty="0" smtClean="0">
                <a:solidFill>
                  <a:srgbClr val="000000"/>
                </a:solidFill>
                <a:latin typeface="Times New Roman" pitchFamily="18" charset="0"/>
                <a:cs typeface="Times New Roman" pitchFamily="18" charset="0"/>
              </a:rPr>
              <a:t>on</a:t>
            </a:r>
            <a:br>
              <a:rPr lang="en-US" sz="3200" b="1" dirty="0" smtClean="0">
                <a:solidFill>
                  <a:srgbClr val="000000"/>
                </a:solidFill>
                <a:latin typeface="Times New Roman" pitchFamily="18" charset="0"/>
                <a:cs typeface="Times New Roman" pitchFamily="18" charset="0"/>
              </a:rPr>
            </a:br>
            <a:r>
              <a:rPr lang="en-US" sz="3200" b="1" smtClean="0">
                <a:solidFill>
                  <a:srgbClr val="000000"/>
                </a:solidFill>
                <a:latin typeface="Calibri"/>
              </a:rPr>
              <a:t> </a:t>
            </a:r>
            <a:r>
              <a:rPr lang="en-US" sz="3200" b="1" smtClean="0">
                <a:solidFill>
                  <a:srgbClr val="0000FF"/>
                </a:solidFill>
                <a:latin typeface="Calibri"/>
              </a:rPr>
              <a:t>Simple Real-Time Chatting Application</a:t>
            </a:r>
            <a:endParaRPr sz="3200">
              <a:solidFill>
                <a:srgbClr val="0000FF"/>
              </a:solidFill>
              <a:latin typeface="Times New Roman" pitchFamily="18" charset="0"/>
              <a:cs typeface="Times New Roman" pitchFamily="18" charset="0"/>
            </a:endParaRPr>
          </a:p>
        </p:txBody>
      </p:sp>
      <p:sp>
        <p:nvSpPr>
          <p:cNvPr id="9" name="CustomShape 2"/>
          <p:cNvSpPr/>
          <p:nvPr/>
        </p:nvSpPr>
        <p:spPr>
          <a:xfrm>
            <a:off x="304800" y="3352800"/>
            <a:ext cx="3378240" cy="1230840"/>
          </a:xfrm>
          <a:prstGeom prst="rect">
            <a:avLst/>
          </a:prstGeom>
          <a:noFill/>
          <a:ln>
            <a:noFill/>
          </a:ln>
        </p:spPr>
        <p:txBody>
          <a:bodyPr lIns="90000" tIns="45000" rIns="90000" bIns="45000"/>
          <a:lstStyle/>
          <a:p>
            <a:pPr>
              <a:lnSpc>
                <a:spcPct val="100000"/>
              </a:lnSpc>
            </a:pPr>
            <a:r>
              <a:rPr lang="en-IN" dirty="0">
                <a:solidFill>
                  <a:srgbClr val="000000"/>
                </a:solidFill>
                <a:latin typeface="Arial"/>
              </a:rPr>
              <a:t>        </a:t>
            </a:r>
            <a:r>
              <a:rPr lang="en-IN" sz="2000" dirty="0">
                <a:solidFill>
                  <a:srgbClr val="000000"/>
                </a:solidFill>
                <a:latin typeface="Arial"/>
              </a:rPr>
              <a:t>  </a:t>
            </a:r>
            <a:r>
              <a:rPr lang="en-IN" sz="2000" b="1" dirty="0">
                <a:solidFill>
                  <a:srgbClr val="000000"/>
                </a:solidFill>
                <a:latin typeface="Arial"/>
              </a:rPr>
              <a:t> Presented By</a:t>
            </a:r>
            <a:endParaRPr/>
          </a:p>
          <a:p>
            <a:pPr>
              <a:lnSpc>
                <a:spcPct val="100000"/>
              </a:lnSpc>
            </a:pPr>
            <a:endParaRPr/>
          </a:p>
          <a:p>
            <a:pPr>
              <a:lnSpc>
                <a:spcPct val="100000"/>
              </a:lnSpc>
            </a:pPr>
            <a:r>
              <a:rPr lang="en-IN" sz="2000" b="1">
                <a:solidFill>
                  <a:srgbClr val="000000"/>
                </a:solidFill>
                <a:latin typeface="Arial"/>
              </a:rPr>
              <a:t>        </a:t>
            </a:r>
            <a:r>
              <a:rPr lang="en-IN" sz="2000" b="1" smtClean="0">
                <a:solidFill>
                  <a:srgbClr val="0000FF"/>
                </a:solidFill>
                <a:latin typeface="Arial"/>
              </a:rPr>
              <a:t>Vedant Chimote</a:t>
            </a:r>
            <a:endParaRPr>
              <a:solidFill>
                <a:srgbClr val="0000FF"/>
              </a:solidFill>
            </a:endParaRPr>
          </a:p>
          <a:p>
            <a:pPr>
              <a:lnSpc>
                <a:spcPct val="100000"/>
              </a:lnSpc>
            </a:pPr>
            <a:r>
              <a:rPr lang="en-IN" sz="2000" b="1">
                <a:solidFill>
                  <a:srgbClr val="0000FF"/>
                </a:solidFill>
                <a:latin typeface="Arial"/>
              </a:rPr>
              <a:t>           </a:t>
            </a:r>
            <a:r>
              <a:rPr lang="en-IN" sz="2000" b="1" smtClean="0">
                <a:solidFill>
                  <a:srgbClr val="0000FF"/>
                </a:solidFill>
                <a:latin typeface="Arial"/>
              </a:rPr>
              <a:t>  CS19B44     </a:t>
            </a:r>
            <a:endParaRPr>
              <a:solidFill>
                <a:srgbClr val="0000FF"/>
              </a:solidFill>
            </a:endParaRPr>
          </a:p>
        </p:txBody>
      </p:sp>
      <p:sp>
        <p:nvSpPr>
          <p:cNvPr id="12" name="CustomShape 3"/>
          <p:cNvSpPr/>
          <p:nvPr/>
        </p:nvSpPr>
        <p:spPr>
          <a:xfrm>
            <a:off x="5867400" y="3352800"/>
            <a:ext cx="2064600" cy="1222560"/>
          </a:xfrm>
          <a:prstGeom prst="rect">
            <a:avLst/>
          </a:prstGeom>
          <a:noFill/>
          <a:ln>
            <a:noFill/>
          </a:ln>
        </p:spPr>
        <p:txBody>
          <a:bodyPr wrap="none" lIns="90000" tIns="45000" rIns="90000" bIns="45000"/>
          <a:lstStyle/>
          <a:p>
            <a:pPr>
              <a:lnSpc>
                <a:spcPct val="100000"/>
              </a:lnSpc>
            </a:pPr>
            <a:r>
              <a:rPr lang="en-IN" sz="2000" b="1" dirty="0">
                <a:solidFill>
                  <a:srgbClr val="0000FF"/>
                </a:solidFill>
                <a:latin typeface="Arial"/>
              </a:rPr>
              <a:t>        </a:t>
            </a:r>
            <a:r>
              <a:rPr lang="en-IN" sz="2000" b="1">
                <a:solidFill>
                  <a:srgbClr val="000000"/>
                </a:solidFill>
                <a:latin typeface="Arial"/>
              </a:rPr>
              <a:t>Guided </a:t>
            </a:r>
            <a:r>
              <a:rPr lang="en-IN" sz="2000" b="1" smtClean="0">
                <a:solidFill>
                  <a:srgbClr val="000000"/>
                </a:solidFill>
                <a:latin typeface="Arial"/>
              </a:rPr>
              <a:t>By</a:t>
            </a:r>
            <a:endParaRPr smtClean="0"/>
          </a:p>
          <a:p>
            <a:pPr>
              <a:lnSpc>
                <a:spcPct val="100000"/>
              </a:lnSpc>
            </a:pPr>
            <a:endParaRPr lang="en-IN" smtClean="0"/>
          </a:p>
          <a:p>
            <a:pPr>
              <a:lnSpc>
                <a:spcPct val="100000"/>
              </a:lnSpc>
            </a:pPr>
            <a:r>
              <a:rPr lang="en-IN" sz="2000" b="1" smtClean="0">
                <a:solidFill>
                  <a:srgbClr val="0000FF"/>
                </a:solidFill>
                <a:latin typeface="Arial"/>
              </a:rPr>
              <a:t>Roshani Kambe Mam</a:t>
            </a:r>
            <a:endParaRPr smtClean="0">
              <a:solidFill>
                <a:srgbClr val="0000FF"/>
              </a:solidFill>
            </a:endParaRPr>
          </a:p>
          <a:p>
            <a:pPr>
              <a:lnSpc>
                <a:spcPct val="100000"/>
              </a:lnSpc>
            </a:pPr>
            <a:r>
              <a:rPr lang="en-IN" sz="2000" b="1" smtClean="0">
                <a:solidFill>
                  <a:srgbClr val="0000FF"/>
                </a:solidFill>
                <a:latin typeface="Arial"/>
              </a:rPr>
              <a:t>            </a:t>
            </a:r>
            <a:endParaRPr>
              <a:solidFill>
                <a:srgbClr val="0000FF"/>
              </a:solidFill>
            </a:endParaRPr>
          </a:p>
        </p:txBody>
      </p:sp>
      <p:sp>
        <p:nvSpPr>
          <p:cNvPr id="13" name="CustomShape 5"/>
          <p:cNvSpPr/>
          <p:nvPr/>
        </p:nvSpPr>
        <p:spPr>
          <a:xfrm>
            <a:off x="1447800" y="4876800"/>
            <a:ext cx="6629040" cy="397800"/>
          </a:xfrm>
          <a:prstGeom prst="rect">
            <a:avLst/>
          </a:prstGeom>
          <a:noFill/>
          <a:ln>
            <a:noFill/>
          </a:ln>
        </p:spPr>
        <p:txBody>
          <a:bodyPr lIns="90000" tIns="45000" rIns="90000" bIns="45000"/>
          <a:lstStyle/>
          <a:p>
            <a:pPr>
              <a:lnSpc>
                <a:spcPct val="100000"/>
              </a:lnSpc>
            </a:pPr>
            <a:r>
              <a:rPr lang="en-IN" sz="2200" b="1" dirty="0">
                <a:solidFill>
                  <a:srgbClr val="000000"/>
                </a:solidFill>
                <a:latin typeface="Arial"/>
              </a:rPr>
              <a:t>Department of Computer Science &amp; Engineering</a:t>
            </a:r>
            <a:endParaRPr/>
          </a:p>
        </p:txBody>
      </p:sp>
      <p:sp>
        <p:nvSpPr>
          <p:cNvPr id="14" name="CustomShape 4"/>
          <p:cNvSpPr/>
          <p:nvPr/>
        </p:nvSpPr>
        <p:spPr>
          <a:xfrm>
            <a:off x="457200" y="5334000"/>
            <a:ext cx="8229600" cy="914400"/>
          </a:xfrm>
          <a:prstGeom prst="rect">
            <a:avLst/>
          </a:prstGeom>
          <a:noFill/>
          <a:ln>
            <a:noFill/>
          </a:ln>
        </p:spPr>
        <p:txBody>
          <a:bodyPr lIns="90000" tIns="45000" rIns="90000" bIns="45000"/>
          <a:lstStyle/>
          <a:p>
            <a:pPr algn="ctr">
              <a:lnSpc>
                <a:spcPct val="93000"/>
              </a:lnSpc>
            </a:pPr>
            <a:r>
              <a:rPr lang="en-IN" sz="2200" b="1" dirty="0">
                <a:solidFill>
                  <a:srgbClr val="000000"/>
                </a:solidFill>
                <a:latin typeface="Perpetua"/>
                <a:ea typeface="DejaVu Sans"/>
              </a:rPr>
              <a:t>      </a:t>
            </a:r>
            <a:r>
              <a:rPr lang="en-IN" sz="2000" b="1" dirty="0">
                <a:solidFill>
                  <a:srgbClr val="000000"/>
                </a:solidFill>
                <a:latin typeface="Times New Roman" pitchFamily="18" charset="0"/>
                <a:ea typeface="DejaVu Sans"/>
                <a:cs typeface="Times New Roman" pitchFamily="18" charset="0"/>
              </a:rPr>
              <a:t>S</a:t>
            </a:r>
            <a:r>
              <a:rPr lang="en-IN" sz="2000" b="1" dirty="0" smtClean="0">
                <a:solidFill>
                  <a:srgbClr val="000000"/>
                </a:solidFill>
                <a:latin typeface="Times New Roman" pitchFamily="18" charset="0"/>
                <a:ea typeface="DejaVu Sans"/>
                <a:cs typeface="Times New Roman" pitchFamily="18" charset="0"/>
              </a:rPr>
              <a:t>. B. JAIN </a:t>
            </a:r>
            <a:r>
              <a:rPr lang="en-IN" sz="2000" b="1" dirty="0">
                <a:solidFill>
                  <a:srgbClr val="000000"/>
                </a:solidFill>
                <a:latin typeface="Times New Roman" pitchFamily="18" charset="0"/>
                <a:ea typeface="DejaVu Sans"/>
                <a:cs typeface="Times New Roman" pitchFamily="18" charset="0"/>
              </a:rPr>
              <a:t>INSTITUTE OF TECHNOLOGY </a:t>
            </a:r>
            <a:r>
              <a:rPr lang="en-IN" sz="2000" b="1" dirty="0" smtClean="0">
                <a:solidFill>
                  <a:srgbClr val="000000"/>
                </a:solidFill>
                <a:latin typeface="Times New Roman" pitchFamily="18" charset="0"/>
                <a:ea typeface="DejaVu Sans"/>
                <a:cs typeface="Times New Roman" pitchFamily="18" charset="0"/>
              </a:rPr>
              <a:t>MANAGEMENT AND RESEARCH,NAGPUR</a:t>
            </a:r>
          </a:p>
          <a:p>
            <a:pPr algn="ctr">
              <a:lnSpc>
                <a:spcPct val="93000"/>
              </a:lnSpc>
            </a:pPr>
            <a:r>
              <a:rPr lang="en-IN" sz="2000" b="1" dirty="0" smtClean="0">
                <a:solidFill>
                  <a:srgbClr val="000000"/>
                </a:solidFill>
                <a:latin typeface="Times New Roman" pitchFamily="18" charset="0"/>
                <a:cs typeface="Times New Roman" pitchFamily="18" charset="0"/>
              </a:rPr>
              <a:t>An Autonomous Institute, Affiliated to RTMNU, Nagpur</a:t>
            </a:r>
            <a:endParaRPr sz="2000">
              <a:latin typeface="Times New Roman" pitchFamily="18" charset="0"/>
              <a:cs typeface="Times New Roman" pitchFamily="18" charset="0"/>
            </a:endParaRPr>
          </a:p>
        </p:txBody>
      </p:sp>
      <p:pic>
        <p:nvPicPr>
          <p:cNvPr id="1026" name="Picture 2" descr="C:\Users\PROJECT LAB\Desktop\College LOGO.png"/>
          <p:cNvPicPr>
            <a:picLocks noChangeAspect="1" noChangeArrowheads="1"/>
          </p:cNvPicPr>
          <p:nvPr/>
        </p:nvPicPr>
        <p:blipFill>
          <a:blip r:embed="rId2"/>
          <a:srcRect/>
          <a:stretch>
            <a:fillRect/>
          </a:stretch>
        </p:blipFill>
        <p:spPr bwMode="auto">
          <a:xfrm>
            <a:off x="3810000" y="2057400"/>
            <a:ext cx="1466850" cy="1703803"/>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extShape 1"/>
          <p:cNvSpPr txBox="1"/>
          <p:nvPr/>
        </p:nvSpPr>
        <p:spPr>
          <a:xfrm>
            <a:off x="457200" y="274680"/>
            <a:ext cx="8229323" cy="487320"/>
          </a:xfrm>
          <a:prstGeom prst="rect">
            <a:avLst/>
          </a:prstGeom>
        </p:spPr>
        <p:txBody>
          <a:bodyPr anchor="ctr"/>
          <a:lstStyle/>
          <a:p>
            <a:pPr algn="ctr">
              <a:lnSpc>
                <a:spcPct val="100000"/>
              </a:lnSpc>
            </a:pPr>
            <a:r>
              <a:rPr lang="en-US" sz="3200" b="1" dirty="0">
                <a:solidFill>
                  <a:srgbClr val="000000"/>
                </a:solidFill>
                <a:latin typeface="Times New Roman" pitchFamily="18" charset="0"/>
                <a:cs typeface="Times New Roman" pitchFamily="18" charset="0"/>
              </a:rPr>
              <a:t>References</a:t>
            </a:r>
            <a:endParaRPr sz="3200">
              <a:latin typeface="Times New Roman" pitchFamily="18" charset="0"/>
              <a:cs typeface="Times New Roman" pitchFamily="18" charset="0"/>
            </a:endParaRPr>
          </a:p>
        </p:txBody>
      </p:sp>
      <p:sp>
        <p:nvSpPr>
          <p:cNvPr id="161" name="TextShape 2"/>
          <p:cNvSpPr txBox="1"/>
          <p:nvPr/>
        </p:nvSpPr>
        <p:spPr>
          <a:xfrm>
            <a:off x="457200" y="990600"/>
            <a:ext cx="8229323" cy="4525560"/>
          </a:xfrm>
          <a:prstGeom prst="rect">
            <a:avLst/>
          </a:prstGeom>
        </p:spPr>
        <p:txBody>
          <a:bodyPr/>
          <a:lstStyle/>
          <a:p>
            <a:pPr>
              <a:lnSpc>
                <a:spcPct val="100000"/>
              </a:lnSpc>
            </a:pPr>
            <a:endParaRPr/>
          </a:p>
          <a:p>
            <a:pPr>
              <a:lnSpc>
                <a:spcPct val="100000"/>
              </a:lnSpc>
            </a:pPr>
            <a:r>
              <a:rPr lang="en-US" sz="3200" b="1" smtClean="0">
                <a:solidFill>
                  <a:srgbClr val="000000"/>
                </a:solidFill>
                <a:latin typeface="Cambria"/>
              </a:rPr>
              <a:t>Websites:</a:t>
            </a:r>
          </a:p>
          <a:p>
            <a:pPr>
              <a:lnSpc>
                <a:spcPct val="100000"/>
              </a:lnSpc>
            </a:pPr>
            <a:endParaRPr/>
          </a:p>
          <a:p>
            <a:pPr marL="342900" indent="-342900">
              <a:lnSpc>
                <a:spcPct val="150000"/>
              </a:lnSpc>
              <a:buFont typeface="Arial" panose="020B0604020202020204" pitchFamily="34" charset="0"/>
              <a:buChar char="•"/>
            </a:pPr>
            <a:r>
              <a:rPr lang="en-IN" sz="2000">
                <a:hlinkClick r:id="rId2"/>
              </a:rPr>
              <a:t>https://</a:t>
            </a:r>
            <a:r>
              <a:rPr lang="en-IN" sz="2000" smtClean="0">
                <a:hlinkClick r:id="rId2"/>
              </a:rPr>
              <a:t>www.javatpoint.com</a:t>
            </a:r>
            <a:endParaRPr lang="en-IN" sz="2000" smtClean="0"/>
          </a:p>
          <a:p>
            <a:pPr marL="342900" indent="-342900">
              <a:lnSpc>
                <a:spcPct val="150000"/>
              </a:lnSpc>
              <a:buFont typeface="Arial" panose="020B0604020202020204" pitchFamily="34" charset="0"/>
              <a:buChar char="•"/>
            </a:pPr>
            <a:r>
              <a:rPr lang="en-IN" sz="2000">
                <a:hlinkClick r:id="rId3"/>
              </a:rPr>
              <a:t>https://github.com</a:t>
            </a:r>
            <a:r>
              <a:rPr lang="en-IN" sz="2000" smtClean="0">
                <a:hlinkClick r:id="rId3"/>
              </a:rPr>
              <a:t>/</a:t>
            </a:r>
            <a:endParaRPr lang="en-IN" sz="2000" smtClean="0"/>
          </a:p>
          <a:p>
            <a:pPr marL="342900" indent="-342900">
              <a:lnSpc>
                <a:spcPct val="150000"/>
              </a:lnSpc>
              <a:buFont typeface="Arial" panose="020B0604020202020204" pitchFamily="34" charset="0"/>
              <a:buChar char="•"/>
            </a:pPr>
            <a:r>
              <a:rPr lang="en-IN" sz="2000">
                <a:hlinkClick r:id="rId4"/>
              </a:rPr>
              <a:t>https://stackoverflow.com</a:t>
            </a:r>
            <a:r>
              <a:rPr lang="en-IN" sz="2000" smtClean="0">
                <a:hlinkClick r:id="rId4"/>
              </a:rPr>
              <a:t>/</a:t>
            </a:r>
            <a:endParaRPr lang="en-IN" sz="2000" smtClean="0"/>
          </a:p>
          <a:p>
            <a:pPr marL="342900" indent="-342900">
              <a:lnSpc>
                <a:spcPct val="150000"/>
              </a:lnSpc>
              <a:buFont typeface="Arial" panose="020B0604020202020204" pitchFamily="34" charset="0"/>
              <a:buChar char="•"/>
            </a:pPr>
            <a:r>
              <a:rPr lang="en-IN" sz="2000">
                <a:hlinkClick r:id="rId5"/>
              </a:rPr>
              <a:t>https://docs.oracle.com/en/java</a:t>
            </a:r>
            <a:r>
              <a:rPr lang="en-IN" sz="2000" smtClean="0">
                <a:hlinkClick r:id="rId5"/>
              </a:rPr>
              <a:t>/</a:t>
            </a:r>
            <a:endParaRPr lang="en-IN" sz="2000" smtClean="0"/>
          </a:p>
          <a:p>
            <a:pPr marL="342900" indent="-342900">
              <a:lnSpc>
                <a:spcPct val="150000"/>
              </a:lnSpc>
              <a:buFont typeface="Arial" panose="020B0604020202020204" pitchFamily="34" charset="0"/>
              <a:buChar char="•"/>
            </a:pPr>
            <a:endParaRPr lang="en-IN" sz="2000"/>
          </a:p>
          <a:p>
            <a:pPr>
              <a:lnSpc>
                <a:spcPct val="100000"/>
              </a:lnSpc>
            </a:pPr>
            <a:endParaRPr sz="2000"/>
          </a:p>
        </p:txBody>
      </p:sp>
      <p:sp>
        <p:nvSpPr>
          <p:cNvPr id="162" name="TextShape 3"/>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a:t>
            </a:r>
            <a:r>
              <a:rPr lang="en-IN" dirty="0" smtClean="0">
                <a:solidFill>
                  <a:srgbClr val="0000FF"/>
                </a:solidFill>
                <a:latin typeface="Cambria"/>
              </a:rPr>
              <a:t>Research</a:t>
            </a:r>
            <a:endParaRPr>
              <a:solidFill>
                <a:srgbClr val="0000FF"/>
              </a:solidFill>
            </a:endParaRPr>
          </a:p>
        </p:txBody>
      </p:sp>
      <p:sp>
        <p:nvSpPr>
          <p:cNvPr id="163" name="TextShape 4"/>
          <p:cNvSpPr txBox="1"/>
          <p:nvPr/>
        </p:nvSpPr>
        <p:spPr>
          <a:xfrm>
            <a:off x="8264769" y="6172200"/>
            <a:ext cx="585969" cy="685440"/>
          </a:xfrm>
          <a:prstGeom prst="rect">
            <a:avLst/>
          </a:prstGeom>
        </p:spPr>
        <p:txBody>
          <a:bodyPr anchor="ctr"/>
          <a:lstStyle/>
          <a:p>
            <a:pPr>
              <a:lnSpc>
                <a:spcPct val="100000"/>
              </a:lnSpc>
            </a:pPr>
            <a:fld id="{6B3B2609-D781-49FA-ACF3-213527B908E8}" type="slidenum">
              <a:rPr lang="en-IN">
                <a:solidFill>
                  <a:srgbClr val="0000FF"/>
                </a:solidFill>
                <a:latin typeface="Cambria"/>
              </a:rPr>
              <a:pPr>
                <a:lnSpc>
                  <a:spcPct val="100000"/>
                </a:lnSpc>
              </a:pPr>
              <a:t>10</a:t>
            </a:fld>
            <a:endParaRPr>
              <a:solidFill>
                <a:srgbClr val="0000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CustomShape 1"/>
          <p:cNvSpPr/>
          <p:nvPr/>
        </p:nvSpPr>
        <p:spPr>
          <a:xfrm>
            <a:off x="703384" y="2895480"/>
            <a:ext cx="7626462" cy="1316520"/>
          </a:xfrm>
          <a:prstGeom prst="rect">
            <a:avLst/>
          </a:prstGeom>
          <a:noFill/>
          <a:ln>
            <a:noFill/>
          </a:ln>
        </p:spPr>
        <p:txBody>
          <a:bodyPr lIns="90000" tIns="45000" rIns="90000" bIns="45000"/>
          <a:lstStyle/>
          <a:p>
            <a:pPr>
              <a:lnSpc>
                <a:spcPct val="100000"/>
              </a:lnSpc>
            </a:pPr>
            <a:r>
              <a:rPr lang="en-IN" sz="2800" dirty="0">
                <a:solidFill>
                  <a:srgbClr val="0000FF"/>
                </a:solidFill>
                <a:latin typeface="Arial"/>
              </a:rPr>
              <a:t>                     </a:t>
            </a:r>
            <a:r>
              <a:rPr lang="en-IN" sz="4800" b="1" dirty="0" smtClean="0">
                <a:solidFill>
                  <a:srgbClr val="0000FF"/>
                </a:solidFill>
                <a:latin typeface="Arial"/>
              </a:rPr>
              <a:t>Thank </a:t>
            </a:r>
            <a:r>
              <a:rPr lang="en-IN" sz="4800" b="1" dirty="0">
                <a:solidFill>
                  <a:srgbClr val="0000FF"/>
                </a:solidFill>
                <a:latin typeface="Arial"/>
              </a:rPr>
              <a:t>You</a:t>
            </a:r>
            <a:endParaRPr/>
          </a:p>
          <a:p>
            <a:pPr>
              <a:lnSpc>
                <a:spcPct val="100000"/>
              </a:lnSpc>
            </a:pPr>
            <a:r>
              <a:rPr lang="en-IN" sz="4800" dirty="0">
                <a:solidFill>
                  <a:srgbClr val="0000FF"/>
                </a:solidFill>
                <a:latin typeface="Arial"/>
              </a:rPr>
              <a:t>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1"/>
          <p:cNvSpPr txBox="1"/>
          <p:nvPr/>
        </p:nvSpPr>
        <p:spPr>
          <a:xfrm>
            <a:off x="457200" y="274680"/>
            <a:ext cx="8229323" cy="792120"/>
          </a:xfrm>
          <a:prstGeom prst="rect">
            <a:avLst/>
          </a:prstGeom>
        </p:spPr>
        <p:txBody>
          <a:bodyPr anchor="ctr"/>
          <a:lstStyle/>
          <a:p>
            <a:pPr>
              <a:lnSpc>
                <a:spcPct val="100000"/>
              </a:lnSpc>
            </a:pPr>
            <a:r>
              <a:rPr lang="en-US" sz="4400" b="1" dirty="0">
                <a:solidFill>
                  <a:srgbClr val="000000"/>
                </a:solidFill>
                <a:latin typeface="Calibri"/>
              </a:rPr>
              <a:t>Contents</a:t>
            </a:r>
            <a:endParaRPr/>
          </a:p>
        </p:txBody>
      </p:sp>
      <p:sp>
        <p:nvSpPr>
          <p:cNvPr id="126" name="TextShape 3"/>
          <p:cNvSpPr txBox="1"/>
          <p:nvPr/>
        </p:nvSpPr>
        <p:spPr>
          <a:xfrm>
            <a:off x="152400" y="6324960"/>
            <a:ext cx="6681877" cy="533040"/>
          </a:xfrm>
          <a:prstGeom prst="rect">
            <a:avLst/>
          </a:prstGeom>
        </p:spPr>
        <p:txBody>
          <a:bodyPr anchor="ctr"/>
          <a:lstStyle/>
          <a:p>
            <a:pPr>
              <a:lnSpc>
                <a:spcPct val="100000"/>
              </a:lnSpc>
            </a:pPr>
            <a:r>
              <a:rPr lang="en-IN" dirty="0">
                <a:solidFill>
                  <a:srgbClr val="0000FF"/>
                </a:solidFill>
                <a:latin typeface="Cambria"/>
              </a:rPr>
              <a:t>S. B. Jain Institute of Technology Management and </a:t>
            </a:r>
            <a:r>
              <a:rPr lang="en-IN" dirty="0" smtClean="0">
                <a:solidFill>
                  <a:srgbClr val="0000FF"/>
                </a:solidFill>
                <a:latin typeface="Cambria"/>
              </a:rPr>
              <a:t>Research</a:t>
            </a:r>
            <a:endParaRPr>
              <a:solidFill>
                <a:srgbClr val="0000FF"/>
              </a:solidFill>
            </a:endParaRPr>
          </a:p>
        </p:txBody>
      </p:sp>
      <p:sp>
        <p:nvSpPr>
          <p:cNvPr id="127" name="TextShape 4"/>
          <p:cNvSpPr txBox="1"/>
          <p:nvPr/>
        </p:nvSpPr>
        <p:spPr>
          <a:xfrm>
            <a:off x="8264769" y="6172200"/>
            <a:ext cx="585969" cy="685440"/>
          </a:xfrm>
          <a:prstGeom prst="rect">
            <a:avLst/>
          </a:prstGeom>
        </p:spPr>
        <p:txBody>
          <a:bodyPr anchor="ctr"/>
          <a:lstStyle/>
          <a:p>
            <a:pPr>
              <a:lnSpc>
                <a:spcPct val="100000"/>
              </a:lnSpc>
            </a:pPr>
            <a:fld id="{875A0353-135C-4D32-B10F-6068708FD2CD}" type="slidenum">
              <a:rPr lang="en-IN">
                <a:solidFill>
                  <a:srgbClr val="0000FF"/>
                </a:solidFill>
                <a:latin typeface="Cambria"/>
              </a:rPr>
              <a:pPr>
                <a:lnSpc>
                  <a:spcPct val="100000"/>
                </a:lnSpc>
              </a:pPr>
              <a:t>2</a:t>
            </a:fld>
            <a:endParaRPr>
              <a:solidFill>
                <a:srgbClr val="0000FF"/>
              </a:solidFill>
            </a:endParaRPr>
          </a:p>
        </p:txBody>
      </p:sp>
      <p:sp>
        <p:nvSpPr>
          <p:cNvPr id="6" name="Rectangle 5"/>
          <p:cNvSpPr/>
          <p:nvPr/>
        </p:nvSpPr>
        <p:spPr>
          <a:xfrm>
            <a:off x="609600" y="1219200"/>
            <a:ext cx="4572000" cy="3970318"/>
          </a:xfrm>
          <a:prstGeom prst="rect">
            <a:avLst/>
          </a:prstGeom>
        </p:spPr>
        <p:txBody>
          <a:bodyPr>
            <a:spAutoFit/>
          </a:bodyPr>
          <a:lstStyle/>
          <a:p>
            <a:pPr>
              <a:lnSpc>
                <a:spcPct val="150000"/>
              </a:lnSpc>
              <a:buFont typeface="Arial"/>
              <a:buChar char="•"/>
            </a:pPr>
            <a:r>
              <a:rPr lang="en-US" sz="2400" dirty="0" smtClean="0">
                <a:solidFill>
                  <a:srgbClr val="0000FF"/>
                </a:solidFill>
                <a:latin typeface="Times New Roman" pitchFamily="18" charset="0"/>
                <a:ea typeface="DejaVu Sans"/>
                <a:cs typeface="Times New Roman" pitchFamily="18" charset="0"/>
              </a:rPr>
              <a:t>Problem Statement &amp; Objectives</a:t>
            </a:r>
            <a:endParaRPr lang="en-US" sz="2400" dirty="0" smtClean="0">
              <a:solidFill>
                <a:srgbClr val="0000FF"/>
              </a:solidFill>
              <a:latin typeface="Times New Roman" pitchFamily="18" charset="0"/>
              <a:cs typeface="Times New Roman" pitchFamily="18" charset="0"/>
            </a:endParaRPr>
          </a:p>
          <a:p>
            <a:pPr>
              <a:lnSpc>
                <a:spcPct val="150000"/>
              </a:lnSpc>
              <a:buFont typeface="Arial"/>
              <a:buChar char="•"/>
            </a:pPr>
            <a:r>
              <a:rPr lang="en-US" sz="2400" smtClean="0">
                <a:solidFill>
                  <a:srgbClr val="0000FF"/>
                </a:solidFill>
                <a:latin typeface="Times New Roman" pitchFamily="18" charset="0"/>
                <a:ea typeface="DejaVu Sans"/>
                <a:cs typeface="Times New Roman" pitchFamily="18" charset="0"/>
              </a:rPr>
              <a:t>Introduction</a:t>
            </a:r>
          </a:p>
          <a:p>
            <a:pPr>
              <a:lnSpc>
                <a:spcPct val="150000"/>
              </a:lnSpc>
              <a:buFont typeface="Arial"/>
              <a:buChar char="•"/>
            </a:pPr>
            <a:r>
              <a:rPr lang="en-US" sz="2400" smtClean="0">
                <a:solidFill>
                  <a:srgbClr val="0000FF"/>
                </a:solidFill>
                <a:latin typeface="Times New Roman" pitchFamily="18" charset="0"/>
                <a:cs typeface="Times New Roman" pitchFamily="18" charset="0"/>
              </a:rPr>
              <a:t>Working</a:t>
            </a:r>
            <a:endParaRPr lang="en-US" sz="2400" dirty="0" smtClean="0">
              <a:solidFill>
                <a:srgbClr val="0000FF"/>
              </a:solidFill>
              <a:latin typeface="Times New Roman" pitchFamily="18" charset="0"/>
              <a:cs typeface="Times New Roman" pitchFamily="18" charset="0"/>
            </a:endParaRPr>
          </a:p>
          <a:p>
            <a:pPr>
              <a:lnSpc>
                <a:spcPct val="150000"/>
              </a:lnSpc>
              <a:buFont typeface="Arial"/>
              <a:buChar char="•"/>
            </a:pPr>
            <a:r>
              <a:rPr lang="en-US" sz="2400" smtClean="0">
                <a:solidFill>
                  <a:srgbClr val="0000FF"/>
                </a:solidFill>
                <a:latin typeface="Times New Roman" pitchFamily="18" charset="0"/>
                <a:ea typeface="DejaVu Sans"/>
                <a:cs typeface="Times New Roman" pitchFamily="18" charset="0"/>
              </a:rPr>
              <a:t>System Architecture</a:t>
            </a:r>
            <a:endParaRPr lang="en-US" sz="2400" dirty="0" smtClean="0">
              <a:solidFill>
                <a:srgbClr val="0000FF"/>
              </a:solidFill>
              <a:latin typeface="Times New Roman" pitchFamily="18" charset="0"/>
              <a:cs typeface="Times New Roman" pitchFamily="18" charset="0"/>
            </a:endParaRPr>
          </a:p>
          <a:p>
            <a:pPr>
              <a:lnSpc>
                <a:spcPct val="150000"/>
              </a:lnSpc>
              <a:buFont typeface="Arial"/>
              <a:buChar char="•"/>
            </a:pPr>
            <a:r>
              <a:rPr lang="en-US" sz="2400" dirty="0" smtClean="0">
                <a:solidFill>
                  <a:srgbClr val="0000FF"/>
                </a:solidFill>
                <a:latin typeface="Times New Roman" pitchFamily="18" charset="0"/>
                <a:ea typeface="DejaVu Sans"/>
                <a:cs typeface="Times New Roman" pitchFamily="18" charset="0"/>
              </a:rPr>
              <a:t>Technology to be Used</a:t>
            </a:r>
          </a:p>
          <a:p>
            <a:pPr>
              <a:lnSpc>
                <a:spcPct val="150000"/>
              </a:lnSpc>
              <a:buFont typeface="Arial"/>
              <a:buChar char="•"/>
            </a:pPr>
            <a:r>
              <a:rPr lang="en-US" sz="2400" smtClean="0">
                <a:solidFill>
                  <a:srgbClr val="0000FF"/>
                </a:solidFill>
                <a:latin typeface="Times New Roman" pitchFamily="18" charset="0"/>
                <a:cs typeface="Times New Roman" pitchFamily="18" charset="0"/>
              </a:rPr>
              <a:t>Screenshots</a:t>
            </a:r>
            <a:endParaRPr lang="en-US" sz="2400" dirty="0" smtClean="0">
              <a:solidFill>
                <a:srgbClr val="0000FF"/>
              </a:solidFill>
              <a:latin typeface="Times New Roman" pitchFamily="18" charset="0"/>
              <a:cs typeface="Times New Roman" pitchFamily="18" charset="0"/>
            </a:endParaRPr>
          </a:p>
          <a:p>
            <a:pPr>
              <a:lnSpc>
                <a:spcPct val="150000"/>
              </a:lnSpc>
              <a:buFont typeface="Arial"/>
              <a:buChar char="•"/>
            </a:pPr>
            <a:r>
              <a:rPr lang="en-US" sz="2400" smtClean="0">
                <a:solidFill>
                  <a:srgbClr val="0000FF"/>
                </a:solidFill>
                <a:latin typeface="Times New Roman" pitchFamily="18" charset="0"/>
                <a:ea typeface="DejaVu Sans"/>
                <a:cs typeface="Times New Roman" pitchFamily="18" charset="0"/>
              </a:rPr>
              <a:t>References</a:t>
            </a:r>
            <a:endParaRPr lang="en-US" sz="2400" dirty="0">
              <a:solidFill>
                <a:srgbClr val="0000FF"/>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457200" y="274680"/>
            <a:ext cx="8229323" cy="639720"/>
          </a:xfrm>
          <a:prstGeom prst="rect">
            <a:avLst/>
          </a:prstGeom>
        </p:spPr>
        <p:txBody>
          <a:bodyPr anchor="ctr"/>
          <a:lstStyle/>
          <a:p>
            <a:pPr algn="ctr">
              <a:lnSpc>
                <a:spcPct val="100000"/>
              </a:lnSpc>
            </a:pPr>
            <a:r>
              <a:rPr lang="en-US" sz="3200" b="1" dirty="0">
                <a:solidFill>
                  <a:srgbClr val="000000"/>
                </a:solidFill>
                <a:latin typeface="Times New Roman" pitchFamily="18" charset="0"/>
                <a:cs typeface="Times New Roman" pitchFamily="18" charset="0"/>
              </a:rPr>
              <a:t>Problem Statement &amp; Objectives</a:t>
            </a:r>
            <a:endParaRPr sz="3200">
              <a:latin typeface="Times New Roman" pitchFamily="18" charset="0"/>
              <a:cs typeface="Times New Roman" pitchFamily="18" charset="0"/>
            </a:endParaRPr>
          </a:p>
        </p:txBody>
      </p:sp>
      <p:sp>
        <p:nvSpPr>
          <p:cNvPr id="129" name="TextShape 2"/>
          <p:cNvSpPr txBox="1"/>
          <p:nvPr/>
        </p:nvSpPr>
        <p:spPr>
          <a:xfrm>
            <a:off x="381000" y="1143000"/>
            <a:ext cx="8229323" cy="4525560"/>
          </a:xfrm>
          <a:prstGeom prst="rect">
            <a:avLst/>
          </a:prstGeom>
        </p:spPr>
        <p:txBody>
          <a:bodyPr/>
          <a:lstStyle/>
          <a:p>
            <a:pPr>
              <a:lnSpc>
                <a:spcPct val="150000"/>
              </a:lnSpc>
            </a:pPr>
            <a:r>
              <a:rPr lang="en-US" sz="2800" b="1">
                <a:solidFill>
                  <a:srgbClr val="000000"/>
                </a:solidFill>
                <a:latin typeface="Cambria"/>
              </a:rPr>
              <a:t>Problem </a:t>
            </a:r>
            <a:r>
              <a:rPr lang="en-US" sz="2800" b="1" smtClean="0">
                <a:solidFill>
                  <a:srgbClr val="000000"/>
                </a:solidFill>
                <a:latin typeface="Cambria"/>
              </a:rPr>
              <a:t>Statement :</a:t>
            </a:r>
          </a:p>
          <a:p>
            <a:pPr>
              <a:lnSpc>
                <a:spcPct val="150000"/>
              </a:lnSpc>
            </a:pPr>
            <a:r>
              <a:rPr lang="en-US" sz="2400">
                <a:solidFill>
                  <a:srgbClr val="0000FF"/>
                </a:solidFill>
                <a:latin typeface="Cambria"/>
              </a:rPr>
              <a:t>To develope a simple chatting application using </a:t>
            </a:r>
            <a:r>
              <a:rPr lang="en-US" sz="2400" smtClean="0">
                <a:solidFill>
                  <a:srgbClr val="0000FF"/>
                </a:solidFill>
                <a:latin typeface="Cambria"/>
              </a:rPr>
              <a:t>Java.</a:t>
            </a:r>
            <a:endParaRPr sz="2400">
              <a:solidFill>
                <a:srgbClr val="0000FF"/>
              </a:solidFill>
              <a:latin typeface="Cambria"/>
            </a:endParaRPr>
          </a:p>
          <a:p>
            <a:pPr>
              <a:lnSpc>
                <a:spcPct val="100000"/>
              </a:lnSpc>
            </a:pPr>
            <a:endParaRPr/>
          </a:p>
          <a:p>
            <a:pPr>
              <a:lnSpc>
                <a:spcPct val="150000"/>
              </a:lnSpc>
            </a:pPr>
            <a:r>
              <a:rPr lang="en-US" sz="2800" b="1" smtClean="0">
                <a:solidFill>
                  <a:srgbClr val="000000"/>
                </a:solidFill>
                <a:latin typeface="Cambria"/>
              </a:rPr>
              <a:t>Objectives :</a:t>
            </a:r>
          </a:p>
          <a:p>
            <a:pPr>
              <a:lnSpc>
                <a:spcPct val="150000"/>
              </a:lnSpc>
            </a:pPr>
            <a:endParaRPr sz="1600"/>
          </a:p>
          <a:p>
            <a:pPr>
              <a:buFont typeface="Arial"/>
              <a:buChar char="•"/>
            </a:pPr>
            <a:r>
              <a:rPr lang="en-US" sz="2800" smtClean="0">
                <a:solidFill>
                  <a:srgbClr val="0000FF"/>
                </a:solidFill>
                <a:latin typeface="Cambria"/>
              </a:rPr>
              <a:t> </a:t>
            </a:r>
            <a:r>
              <a:rPr lang="en-US" sz="2400" smtClean="0">
                <a:solidFill>
                  <a:srgbClr val="0000FF"/>
                </a:solidFill>
                <a:latin typeface="Cambria"/>
              </a:rPr>
              <a:t>To make an effective communication between two individuals by implementing the client-server architecture.</a:t>
            </a:r>
            <a:endParaRPr sz="1400">
              <a:solidFill>
                <a:srgbClr val="0000FF"/>
              </a:solidFill>
            </a:endParaRPr>
          </a:p>
          <a:p>
            <a:pPr>
              <a:lnSpc>
                <a:spcPct val="100000"/>
              </a:lnSpc>
            </a:pPr>
            <a:endParaRPr sz="1400">
              <a:solidFill>
                <a:srgbClr val="0000FF"/>
              </a:solidFill>
            </a:endParaRPr>
          </a:p>
          <a:p>
            <a:pPr>
              <a:lnSpc>
                <a:spcPct val="100000"/>
              </a:lnSpc>
              <a:buFont typeface="Arial"/>
              <a:buChar char="•"/>
            </a:pPr>
            <a:r>
              <a:rPr lang="en-US" sz="2400">
                <a:solidFill>
                  <a:srgbClr val="0000FF"/>
                </a:solidFill>
                <a:latin typeface="Cambria"/>
              </a:rPr>
              <a:t> </a:t>
            </a:r>
            <a:r>
              <a:rPr lang="en-US" sz="2400" smtClean="0">
                <a:solidFill>
                  <a:srgbClr val="0000FF"/>
                </a:solidFill>
                <a:latin typeface="Cambria"/>
              </a:rPr>
              <a:t>To explore the various libraries in java supporting in  development of current project.</a:t>
            </a:r>
            <a:endParaRPr sz="1400">
              <a:solidFill>
                <a:srgbClr val="0000FF"/>
              </a:solidFill>
            </a:endParaRPr>
          </a:p>
          <a:p>
            <a:pPr>
              <a:lnSpc>
                <a:spcPct val="100000"/>
              </a:lnSpc>
            </a:pPr>
            <a:endParaRPr/>
          </a:p>
        </p:txBody>
      </p:sp>
      <p:sp>
        <p:nvSpPr>
          <p:cNvPr id="130" name="TextShape 3"/>
          <p:cNvSpPr txBox="1"/>
          <p:nvPr/>
        </p:nvSpPr>
        <p:spPr>
          <a:xfrm>
            <a:off x="228600" y="6477000"/>
            <a:ext cx="6681877" cy="228240"/>
          </a:xfrm>
          <a:prstGeom prst="rect">
            <a:avLst/>
          </a:prstGeom>
        </p:spPr>
        <p:txBody>
          <a:bodyPr anchor="ctr"/>
          <a:lstStyle/>
          <a:p>
            <a:pPr>
              <a:lnSpc>
                <a:spcPct val="100000"/>
              </a:lnSpc>
            </a:pPr>
            <a:r>
              <a:rPr lang="en-US" dirty="0" smtClean="0">
                <a:solidFill>
                  <a:srgbClr val="0000FF"/>
                </a:solidFill>
                <a:latin typeface="Cambria"/>
              </a:rPr>
              <a:t>S. B. Jain Institute of Technology Management and Research</a:t>
            </a:r>
            <a:endParaRPr lang="en-US" dirty="0">
              <a:solidFill>
                <a:srgbClr val="0000FF"/>
              </a:solidFill>
            </a:endParaRPr>
          </a:p>
        </p:txBody>
      </p:sp>
      <p:sp>
        <p:nvSpPr>
          <p:cNvPr id="131" name="TextShape 4"/>
          <p:cNvSpPr txBox="1"/>
          <p:nvPr/>
        </p:nvSpPr>
        <p:spPr>
          <a:xfrm>
            <a:off x="8264769" y="6172200"/>
            <a:ext cx="585969" cy="685440"/>
          </a:xfrm>
          <a:prstGeom prst="rect">
            <a:avLst/>
          </a:prstGeom>
        </p:spPr>
        <p:txBody>
          <a:bodyPr anchor="ctr"/>
          <a:lstStyle/>
          <a:p>
            <a:pPr>
              <a:lnSpc>
                <a:spcPct val="100000"/>
              </a:lnSpc>
            </a:pPr>
            <a:fld id="{AB54F94F-D823-4B90-87AD-C081F999EE5C}" type="slidenum">
              <a:rPr lang="en-IN">
                <a:solidFill>
                  <a:srgbClr val="0000FF"/>
                </a:solidFill>
                <a:latin typeface="Cambria"/>
              </a:rPr>
              <a:pPr>
                <a:lnSpc>
                  <a:spcPct val="100000"/>
                </a:lnSpc>
              </a:pPr>
              <a:t>3</a:t>
            </a:fld>
            <a:endParaRPr>
              <a:solidFill>
                <a:srgbClr val="0000FF"/>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extShape 1"/>
          <p:cNvSpPr txBox="1"/>
          <p:nvPr/>
        </p:nvSpPr>
        <p:spPr>
          <a:xfrm>
            <a:off x="457200" y="274680"/>
            <a:ext cx="8229323" cy="715920"/>
          </a:xfrm>
          <a:prstGeom prst="rect">
            <a:avLst/>
          </a:prstGeom>
        </p:spPr>
        <p:txBody>
          <a:bodyPr anchor="ctr"/>
          <a:lstStyle/>
          <a:p>
            <a:pPr algn="ctr">
              <a:lnSpc>
                <a:spcPct val="100000"/>
              </a:lnSpc>
            </a:pPr>
            <a:r>
              <a:rPr lang="en-US" sz="3200" b="1" dirty="0">
                <a:solidFill>
                  <a:srgbClr val="000000"/>
                </a:solidFill>
                <a:latin typeface="Calibri"/>
              </a:rPr>
              <a:t>Introduction</a:t>
            </a:r>
            <a:endParaRPr sz="3200"/>
          </a:p>
        </p:txBody>
      </p:sp>
      <p:sp>
        <p:nvSpPr>
          <p:cNvPr id="133" name="TextShape 2"/>
          <p:cNvSpPr txBox="1"/>
          <p:nvPr/>
        </p:nvSpPr>
        <p:spPr>
          <a:xfrm>
            <a:off x="457200" y="1600200"/>
            <a:ext cx="8229323" cy="4525560"/>
          </a:xfrm>
          <a:prstGeom prst="rect">
            <a:avLst/>
          </a:prstGeom>
        </p:spPr>
        <p:txBody>
          <a:bodyPr/>
          <a:lstStyle/>
          <a:p>
            <a:endParaRPr/>
          </a:p>
        </p:txBody>
      </p:sp>
      <p:sp>
        <p:nvSpPr>
          <p:cNvPr id="134" name="TextShape 3"/>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a:t>
            </a:r>
            <a:r>
              <a:rPr lang="en-IN" dirty="0" smtClean="0">
                <a:solidFill>
                  <a:srgbClr val="0000FF"/>
                </a:solidFill>
                <a:latin typeface="Cambria"/>
              </a:rPr>
              <a:t>Research</a:t>
            </a:r>
            <a:endParaRPr>
              <a:solidFill>
                <a:srgbClr val="0000FF"/>
              </a:solidFill>
            </a:endParaRPr>
          </a:p>
        </p:txBody>
      </p:sp>
      <p:sp>
        <p:nvSpPr>
          <p:cNvPr id="135" name="TextShape 4"/>
          <p:cNvSpPr txBox="1"/>
          <p:nvPr/>
        </p:nvSpPr>
        <p:spPr>
          <a:xfrm>
            <a:off x="8264769" y="6172200"/>
            <a:ext cx="585969" cy="685440"/>
          </a:xfrm>
          <a:prstGeom prst="rect">
            <a:avLst/>
          </a:prstGeom>
        </p:spPr>
        <p:txBody>
          <a:bodyPr anchor="ctr"/>
          <a:lstStyle/>
          <a:p>
            <a:pPr>
              <a:lnSpc>
                <a:spcPct val="100000"/>
              </a:lnSpc>
            </a:pPr>
            <a:fld id="{E537E29E-8101-40D2-BA48-617917C65D32}" type="slidenum">
              <a:rPr lang="en-IN">
                <a:solidFill>
                  <a:srgbClr val="0000FF"/>
                </a:solidFill>
                <a:latin typeface="Cambria"/>
              </a:rPr>
              <a:pPr>
                <a:lnSpc>
                  <a:spcPct val="100000"/>
                </a:lnSpc>
              </a:pPr>
              <a:t>4</a:t>
            </a:fld>
            <a:endParaRPr>
              <a:solidFill>
                <a:srgbClr val="0000FF"/>
              </a:solidFill>
            </a:endParaRPr>
          </a:p>
        </p:txBody>
      </p:sp>
      <p:sp>
        <p:nvSpPr>
          <p:cNvPr id="2" name="TextBox 1"/>
          <p:cNvSpPr txBox="1"/>
          <p:nvPr/>
        </p:nvSpPr>
        <p:spPr>
          <a:xfrm>
            <a:off x="457200" y="1037040"/>
            <a:ext cx="8458200" cy="923330"/>
          </a:xfrm>
          <a:prstGeom prst="rect">
            <a:avLst/>
          </a:prstGeom>
          <a:noFill/>
        </p:spPr>
        <p:txBody>
          <a:bodyPr wrap="square" rtlCol="0">
            <a:spAutoFit/>
          </a:bodyPr>
          <a:lstStyle/>
          <a:p>
            <a:r>
              <a:rPr lang="en-US"/>
              <a:t>The emergence of computer networks and telecommunication technologies allows people to communicate in a new way. Chatting is a method of using technology to bring people and ideas together despite geographical barriers. </a:t>
            </a:r>
            <a:endParaRPr lang="en-IN"/>
          </a:p>
        </p:txBody>
      </p:sp>
      <p:sp>
        <p:nvSpPr>
          <p:cNvPr id="3" name="TextBox 2"/>
          <p:cNvSpPr txBox="1"/>
          <p:nvPr/>
        </p:nvSpPr>
        <p:spPr>
          <a:xfrm>
            <a:off x="342900" y="2196405"/>
            <a:ext cx="8686800" cy="3693319"/>
          </a:xfrm>
          <a:prstGeom prst="rect">
            <a:avLst/>
          </a:prstGeom>
          <a:noFill/>
        </p:spPr>
        <p:txBody>
          <a:bodyPr wrap="square" rtlCol="0">
            <a:spAutoFit/>
          </a:bodyPr>
          <a:lstStyle/>
          <a:p>
            <a:r>
              <a:rPr lang="en-IN" smtClean="0"/>
              <a:t>We are developing Desktop based whatsapp like looking Chatting Application using </a:t>
            </a:r>
            <a:r>
              <a:rPr lang="en-IN"/>
              <a:t>Swing and Java </a:t>
            </a:r>
            <a:r>
              <a:rPr lang="en-IN" smtClean="0"/>
              <a:t>Networking. Mainly we are gonna use the core java as primary language for development. Moreover the project is built in purely java making use of :</a:t>
            </a:r>
          </a:p>
          <a:p>
            <a:endParaRPr lang="en-IN"/>
          </a:p>
          <a:p>
            <a:pPr marL="342900" indent="-342900">
              <a:buFont typeface="+mj-lt"/>
              <a:buAutoNum type="arabicPeriod"/>
            </a:pPr>
            <a:r>
              <a:rPr lang="en-IN" smtClean="0"/>
              <a:t>Java AWT : </a:t>
            </a:r>
            <a:r>
              <a:rPr lang="en-US" b="1"/>
              <a:t>Java AWT</a:t>
            </a:r>
            <a:r>
              <a:rPr lang="en-US"/>
              <a:t> (Abstract Window Toolkit) is </a:t>
            </a:r>
            <a:r>
              <a:rPr lang="en-US" i="1"/>
              <a:t>an API to develop GUI or window-based applications</a:t>
            </a:r>
            <a:r>
              <a:rPr lang="en-US"/>
              <a:t> in java</a:t>
            </a:r>
            <a:r>
              <a:rPr lang="en-US" smtClean="0"/>
              <a:t>.</a:t>
            </a:r>
          </a:p>
          <a:p>
            <a:pPr marL="342900" indent="-342900">
              <a:buFont typeface="+mj-lt"/>
              <a:buAutoNum type="arabicPeriod"/>
            </a:pPr>
            <a:r>
              <a:rPr lang="en-US" smtClean="0"/>
              <a:t>Java Swing : </a:t>
            </a:r>
            <a:r>
              <a:rPr lang="en-US" b="1"/>
              <a:t>Java Swing tutorial</a:t>
            </a:r>
            <a:r>
              <a:rPr lang="en-US"/>
              <a:t> is a part of Java Foundation Classes (JFC) that is </a:t>
            </a:r>
            <a:r>
              <a:rPr lang="en-US" i="1"/>
              <a:t>used to create window-based applications</a:t>
            </a:r>
            <a:r>
              <a:rPr lang="en-US"/>
              <a:t>. It is built on the top of AWT (Abstract Windowing Toolkit) API and entirely written in java</a:t>
            </a:r>
            <a:r>
              <a:rPr lang="en-US" smtClean="0"/>
              <a:t>.</a:t>
            </a:r>
          </a:p>
          <a:p>
            <a:pPr marL="342900" indent="-342900">
              <a:buFont typeface="+mj-lt"/>
              <a:buAutoNum type="arabicPeriod"/>
            </a:pPr>
            <a:r>
              <a:rPr lang="en-IN"/>
              <a:t>Java Socket </a:t>
            </a:r>
            <a:r>
              <a:rPr lang="en-IN" smtClean="0"/>
              <a:t>Programming : </a:t>
            </a:r>
            <a:r>
              <a:rPr lang="en-US" b="1"/>
              <a:t>Java Socket programming </a:t>
            </a:r>
            <a:r>
              <a:rPr lang="en-US"/>
              <a:t>is used for communication between the applications running on different JRE</a:t>
            </a:r>
            <a:r>
              <a:rPr lang="en-US" smtClean="0"/>
              <a:t>. </a:t>
            </a:r>
            <a:r>
              <a:rPr lang="en-US"/>
              <a:t>Java Socket programming can be connection-oriented or connection-less</a:t>
            </a:r>
            <a:r>
              <a:rPr lang="en-US" smtClean="0"/>
              <a:t>. </a:t>
            </a:r>
            <a:endParaRPr lang="en-IN"/>
          </a:p>
          <a:p>
            <a:pPr marL="285750" indent="-285750">
              <a:buFont typeface="Arial" panose="020B0604020202020204" pitchFamily="34" charset="0"/>
              <a:buChar char="•"/>
            </a:pPr>
            <a:endParaRPr lang="en-IN"/>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581400" y="381000"/>
            <a:ext cx="1619353" cy="584775"/>
          </a:xfrm>
          <a:prstGeom prst="rect">
            <a:avLst/>
          </a:prstGeom>
        </p:spPr>
        <p:txBody>
          <a:bodyPr wrap="none" anchor="ctr">
            <a:spAutoFit/>
          </a:bodyPr>
          <a:lstStyle/>
          <a:p>
            <a:pPr algn="ctr">
              <a:lnSpc>
                <a:spcPct val="100000"/>
              </a:lnSpc>
            </a:pPr>
            <a:r>
              <a:rPr lang="en-US" sz="3200" b="1" smtClean="0">
                <a:solidFill>
                  <a:srgbClr val="000000"/>
                </a:solidFill>
              </a:rPr>
              <a:t>Working</a:t>
            </a:r>
            <a:endParaRPr lang="en-US" sz="3200"/>
          </a:p>
        </p:txBody>
      </p:sp>
      <p:sp>
        <p:nvSpPr>
          <p:cNvPr id="4" name="TextBox 3"/>
          <p:cNvSpPr txBox="1"/>
          <p:nvPr/>
        </p:nvSpPr>
        <p:spPr>
          <a:xfrm>
            <a:off x="457200" y="1115199"/>
            <a:ext cx="8305800" cy="5078313"/>
          </a:xfrm>
          <a:prstGeom prst="rect">
            <a:avLst/>
          </a:prstGeom>
          <a:noFill/>
        </p:spPr>
        <p:txBody>
          <a:bodyPr wrap="square" rtlCol="0" anchor="ctr">
            <a:spAutoFit/>
          </a:bodyPr>
          <a:lstStyle/>
          <a:p>
            <a:pPr marL="342900" indent="-342900">
              <a:buFont typeface="+mj-lt"/>
              <a:buAutoNum type="arabicPeriod"/>
            </a:pPr>
            <a:r>
              <a:rPr lang="en-IN" smtClean="0"/>
              <a:t>Firstly , we will need to create the window frames as GUI for actual chatting. So for Implementing this, will import the Swing Package and AWT Package. Specifically, we will be using</a:t>
            </a:r>
            <a:r>
              <a:rPr lang="en-US" smtClean="0">
                <a:solidFill>
                  <a:srgbClr val="0070C0"/>
                </a:solidFill>
                <a:latin typeface="Cambria"/>
              </a:rPr>
              <a:t> </a:t>
            </a:r>
            <a:r>
              <a:rPr lang="en-US"/>
              <a:t>JLabel, JTextField, JTextArea, JPanel, JButton from Swing Package and ImageIcon class from the AWT </a:t>
            </a:r>
            <a:r>
              <a:rPr lang="en-US" smtClean="0"/>
              <a:t>package to display the user dp. And we will be using Intellij Idea as our ide.</a:t>
            </a:r>
          </a:p>
          <a:p>
            <a:pPr marL="342900" indent="-342900">
              <a:buFont typeface="+mj-lt"/>
              <a:buAutoNum type="arabicPeriod"/>
            </a:pPr>
            <a:r>
              <a:rPr lang="en-US" smtClean="0"/>
              <a:t>We will be doing this for two times once for the server part and again for the client part. As we are making our window look like the whatsapp app’s chat activity, we will be placing the required icons and other elements at the specific position using the setBounds() method where we need to pass the co-ordinates to set the position. And also performing certain events via those icons and buttons. </a:t>
            </a:r>
          </a:p>
          <a:p>
            <a:pPr marL="342900" indent="-342900">
              <a:buFont typeface="+mj-lt"/>
              <a:buAutoNum type="arabicPeriod"/>
            </a:pPr>
            <a:r>
              <a:rPr lang="en-US" smtClean="0"/>
              <a:t>We gonna need to apply certain attributes for better designing of the various elements like textField ,Buttons ,InputBar and the main area where the chats will be displayed. So for adding the required attributes to these elements we will be calling certain methods like setText(), setBackground(), setForeground(), etc.</a:t>
            </a:r>
          </a:p>
          <a:p>
            <a:pPr marL="342900" indent="-342900">
              <a:buFont typeface="+mj-lt"/>
              <a:buAutoNum type="arabicPeriod"/>
            </a:pPr>
            <a:r>
              <a:rPr lang="en-US" smtClean="0"/>
              <a:t>We have added certain extra yet important features like the Time-Date, which will be marked as when the message will be sent and received by the respective user. Also we are displaying the current status of counter user as reading or typing.</a:t>
            </a:r>
          </a:p>
          <a:p>
            <a:pPr marL="342900" indent="-342900">
              <a:buFont typeface="+mj-lt"/>
              <a:buAutoNum type="arabicPeriod"/>
            </a:pPr>
            <a:endParaRPr lang="en-IN"/>
          </a:p>
        </p:txBody>
      </p:sp>
    </p:spTree>
    <p:extLst>
      <p:ext uri="{BB962C8B-B14F-4D97-AF65-F5344CB8AC3E}">
        <p14:creationId xmlns:p14="http://schemas.microsoft.com/office/powerpoint/2010/main" val="3109186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533400"/>
            <a:ext cx="8305800" cy="3693319"/>
          </a:xfrm>
          <a:prstGeom prst="rect">
            <a:avLst/>
          </a:prstGeom>
          <a:noFill/>
        </p:spPr>
        <p:txBody>
          <a:bodyPr wrap="square" rtlCol="0">
            <a:spAutoFit/>
          </a:bodyPr>
          <a:lstStyle/>
          <a:p>
            <a:r>
              <a:rPr lang="en-US" smtClean="0"/>
              <a:t>5.   Now </a:t>
            </a:r>
            <a:r>
              <a:rPr lang="en-US"/>
              <a:t>its time for the networking programming part which will be carried through the Java Socket Programming which consist of mainly two classes namely </a:t>
            </a:r>
            <a:r>
              <a:rPr lang="en-IN" smtClean="0"/>
              <a:t>Socket and SocketServer for effective communication. For server part we need to make use of both Socket and SocketServer class while for the Client part only Socket class is required. The exchange of textual data between our client and server is handled with the help of DataInputStream to read the received message and DataOutputStream to send the typed message which is implemented in both ie. Client and Server.</a:t>
            </a:r>
          </a:p>
          <a:p>
            <a:endParaRPr lang="en-IN" smtClean="0"/>
          </a:p>
          <a:p>
            <a:r>
              <a:rPr lang="en-IN" smtClean="0"/>
              <a:t>6.   Some special care was taken to keep the connection alive between the server and client.And to close the connection after the windows are closed.</a:t>
            </a:r>
          </a:p>
          <a:p>
            <a:endParaRPr lang="en-IN"/>
          </a:p>
          <a:p>
            <a:r>
              <a:rPr lang="en-IN" smtClean="0"/>
              <a:t>The corresponding code for the above logic has been elaborated properly using proper comments. So reading and understanding code wont be tough.</a:t>
            </a:r>
            <a:endParaRPr lang="en-IN"/>
          </a:p>
        </p:txBody>
      </p:sp>
    </p:spTree>
    <p:extLst>
      <p:ext uri="{BB962C8B-B14F-4D97-AF65-F5344CB8AC3E}">
        <p14:creationId xmlns:p14="http://schemas.microsoft.com/office/powerpoint/2010/main" val="2249835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457200" y="228600"/>
            <a:ext cx="8226277" cy="1184760"/>
          </a:xfrm>
          <a:prstGeom prst="rect">
            <a:avLst/>
          </a:prstGeom>
          <a:noFill/>
          <a:ln>
            <a:noFill/>
          </a:ln>
        </p:spPr>
        <p:txBody>
          <a:bodyPr lIns="90000" tIns="45000" rIns="90000" bIns="45000" anchor="ctr"/>
          <a:lstStyle/>
          <a:p>
            <a:pPr algn="ctr">
              <a:lnSpc>
                <a:spcPct val="100000"/>
              </a:lnSpc>
            </a:pPr>
            <a:r>
              <a:rPr lang="en-IN" sz="4400" b="1" smtClean="0">
                <a:solidFill>
                  <a:srgbClr val="000000"/>
                </a:solidFill>
                <a:latin typeface="Calibri"/>
                <a:ea typeface="DejaVu Sans"/>
              </a:rPr>
              <a:t>  System </a:t>
            </a:r>
            <a:r>
              <a:rPr lang="en-IN" sz="4400" b="1" dirty="0" smtClean="0">
                <a:solidFill>
                  <a:srgbClr val="000000"/>
                </a:solidFill>
                <a:latin typeface="Calibri"/>
                <a:ea typeface="DejaVu Sans"/>
              </a:rPr>
              <a:t>Architecture               </a:t>
            </a:r>
            <a:endParaRPr dirty="0"/>
          </a:p>
        </p:txBody>
      </p:sp>
      <p:sp>
        <p:nvSpPr>
          <p:cNvPr id="141" name="CustomShape 2"/>
          <p:cNvSpPr/>
          <p:nvPr/>
        </p:nvSpPr>
        <p:spPr>
          <a:xfrm>
            <a:off x="410400" y="6172200"/>
            <a:ext cx="6678831" cy="681480"/>
          </a:xfrm>
          <a:prstGeom prst="rect">
            <a:avLst/>
          </a:prstGeom>
          <a:noFill/>
          <a:ln>
            <a:noFill/>
          </a:ln>
        </p:spPr>
        <p:txBody>
          <a:bodyPr lIns="90000" tIns="45000" rIns="90000" bIns="45000" anchor="ctr"/>
          <a:lstStyle/>
          <a:p>
            <a:pPr>
              <a:lnSpc>
                <a:spcPct val="100000"/>
              </a:lnSpc>
            </a:pPr>
            <a:r>
              <a:rPr lang="en-IN">
                <a:solidFill>
                  <a:srgbClr val="8B8B8B"/>
                </a:solidFill>
                <a:latin typeface="Cambria"/>
                <a:ea typeface="DejaVu Sans"/>
              </a:rPr>
              <a:t>S. B. Jain Institute of Technology Management and research</a:t>
            </a:r>
            <a:endParaRPr/>
          </a:p>
        </p:txBody>
      </p:sp>
      <p:sp>
        <p:nvSpPr>
          <p:cNvPr id="142" name="CustomShape 3"/>
          <p:cNvSpPr/>
          <p:nvPr/>
        </p:nvSpPr>
        <p:spPr>
          <a:xfrm>
            <a:off x="8264769" y="6172200"/>
            <a:ext cx="582923" cy="681480"/>
          </a:xfrm>
          <a:prstGeom prst="rect">
            <a:avLst/>
          </a:prstGeom>
          <a:noFill/>
          <a:ln>
            <a:noFill/>
          </a:ln>
        </p:spPr>
        <p:txBody>
          <a:bodyPr lIns="90000" tIns="45000" rIns="90000" bIns="45000" anchor="ctr"/>
          <a:lstStyle/>
          <a:p>
            <a:pPr>
              <a:lnSpc>
                <a:spcPct val="100000"/>
              </a:lnSpc>
            </a:pPr>
            <a:fld id="{31B5D9A9-4EAA-4349-9F5B-D4CD61CF54F7}" type="slidenum">
              <a:rPr lang="en-IN">
                <a:solidFill>
                  <a:srgbClr val="8B8B8B"/>
                </a:solidFill>
                <a:latin typeface="Cambria"/>
                <a:ea typeface="DejaVu Sans"/>
              </a:rPr>
              <a:pPr>
                <a:lnSpc>
                  <a:spcPct val="100000"/>
                </a:lnSpc>
              </a:pPr>
              <a:t>7</a:t>
            </a:fld>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1411351"/>
            <a:ext cx="4267200" cy="4675433"/>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extShape 1"/>
          <p:cNvSpPr txBox="1"/>
          <p:nvPr/>
        </p:nvSpPr>
        <p:spPr>
          <a:xfrm>
            <a:off x="457200" y="274680"/>
            <a:ext cx="8229323" cy="639720"/>
          </a:xfrm>
          <a:prstGeom prst="rect">
            <a:avLst/>
          </a:prstGeom>
        </p:spPr>
        <p:txBody>
          <a:bodyPr anchor="ctr"/>
          <a:lstStyle/>
          <a:p>
            <a:pPr algn="ctr">
              <a:lnSpc>
                <a:spcPct val="100000"/>
              </a:lnSpc>
            </a:pPr>
            <a:r>
              <a:rPr lang="en-US" sz="3200" b="1" dirty="0">
                <a:solidFill>
                  <a:srgbClr val="000000"/>
                </a:solidFill>
                <a:latin typeface="Times New Roman" pitchFamily="18" charset="0"/>
                <a:cs typeface="Times New Roman" pitchFamily="18" charset="0"/>
              </a:rPr>
              <a:t>Technology to be Use</a:t>
            </a:r>
            <a:endParaRPr sz="3200">
              <a:latin typeface="Times New Roman" pitchFamily="18" charset="0"/>
              <a:cs typeface="Times New Roman" pitchFamily="18" charset="0"/>
            </a:endParaRPr>
          </a:p>
        </p:txBody>
      </p:sp>
      <p:sp>
        <p:nvSpPr>
          <p:cNvPr id="149" name="TextShape 2"/>
          <p:cNvSpPr txBox="1"/>
          <p:nvPr/>
        </p:nvSpPr>
        <p:spPr>
          <a:xfrm>
            <a:off x="457200" y="1066800"/>
            <a:ext cx="8229323" cy="4525560"/>
          </a:xfrm>
          <a:prstGeom prst="rect">
            <a:avLst/>
          </a:prstGeom>
        </p:spPr>
        <p:txBody>
          <a:bodyPr/>
          <a:lstStyle/>
          <a:p>
            <a:pPr>
              <a:lnSpc>
                <a:spcPct val="100000"/>
              </a:lnSpc>
              <a:buFont typeface="Arial"/>
              <a:buChar char="•"/>
            </a:pPr>
            <a:endParaRPr lang="en-US" sz="2400" smtClean="0">
              <a:solidFill>
                <a:srgbClr val="000000"/>
              </a:solidFill>
              <a:latin typeface="Cambria"/>
            </a:endParaRPr>
          </a:p>
          <a:p>
            <a:pPr>
              <a:lnSpc>
                <a:spcPct val="100000"/>
              </a:lnSpc>
              <a:buFont typeface="Arial"/>
              <a:buChar char="•"/>
            </a:pPr>
            <a:r>
              <a:rPr lang="en-US" sz="2400" smtClean="0">
                <a:solidFill>
                  <a:srgbClr val="000000"/>
                </a:solidFill>
                <a:latin typeface="Cambria"/>
              </a:rPr>
              <a:t>Front End: </a:t>
            </a:r>
            <a:r>
              <a:rPr lang="en-US" sz="2400" smtClean="0">
                <a:solidFill>
                  <a:srgbClr val="0070C0"/>
                </a:solidFill>
                <a:latin typeface="Cambria"/>
              </a:rPr>
              <a:t>Java (AWT &amp; Swing)</a:t>
            </a:r>
            <a:endParaRPr sz="2400" smtClean="0">
              <a:solidFill>
                <a:srgbClr val="0070C0"/>
              </a:solidFill>
            </a:endParaRPr>
          </a:p>
          <a:p>
            <a:pPr>
              <a:lnSpc>
                <a:spcPct val="100000"/>
              </a:lnSpc>
            </a:pPr>
            <a:endParaRPr sz="2400" smtClean="0"/>
          </a:p>
          <a:p>
            <a:pPr>
              <a:lnSpc>
                <a:spcPct val="100000"/>
              </a:lnSpc>
              <a:buFont typeface="Arial"/>
              <a:buChar char="•"/>
            </a:pPr>
            <a:r>
              <a:rPr lang="en-US" sz="2400" smtClean="0">
                <a:solidFill>
                  <a:srgbClr val="000000"/>
                </a:solidFill>
                <a:latin typeface="Cambria"/>
              </a:rPr>
              <a:t>Back End: </a:t>
            </a:r>
            <a:r>
              <a:rPr lang="en-US" sz="2400" smtClean="0">
                <a:solidFill>
                  <a:srgbClr val="0070C0"/>
                </a:solidFill>
                <a:latin typeface="Cambria"/>
              </a:rPr>
              <a:t>core Java</a:t>
            </a:r>
            <a:endParaRPr sz="2400">
              <a:solidFill>
                <a:srgbClr val="0070C0"/>
              </a:solidFill>
            </a:endParaRPr>
          </a:p>
          <a:p>
            <a:pPr>
              <a:lnSpc>
                <a:spcPct val="100000"/>
              </a:lnSpc>
            </a:pPr>
            <a:r>
              <a:rPr lang="en-US" sz="2400" dirty="0">
                <a:solidFill>
                  <a:srgbClr val="000000"/>
                </a:solidFill>
                <a:latin typeface="Cambria"/>
              </a:rPr>
              <a:t>  </a:t>
            </a:r>
            <a:endParaRPr lang="en-US" sz="2400" dirty="0" smtClean="0">
              <a:solidFill>
                <a:srgbClr val="000000"/>
              </a:solidFill>
              <a:latin typeface="Cambria"/>
            </a:endParaRPr>
          </a:p>
          <a:p>
            <a:pPr>
              <a:lnSpc>
                <a:spcPct val="100000"/>
              </a:lnSpc>
              <a:buFont typeface="Arial" pitchFamily="34" charset="0"/>
              <a:buChar char="•"/>
            </a:pPr>
            <a:r>
              <a:rPr lang="en-US" sz="2400" smtClean="0">
                <a:solidFill>
                  <a:srgbClr val="000000"/>
                </a:solidFill>
                <a:latin typeface="Cambria"/>
              </a:rPr>
              <a:t>Library/API/Framework</a:t>
            </a:r>
            <a:r>
              <a:rPr lang="en-US" sz="2400">
                <a:solidFill>
                  <a:srgbClr val="000000"/>
                </a:solidFill>
                <a:latin typeface="Cambria"/>
              </a:rPr>
              <a:t>: </a:t>
            </a:r>
            <a:r>
              <a:rPr lang="en-US" sz="2400">
                <a:solidFill>
                  <a:srgbClr val="0070C0"/>
                </a:solidFill>
                <a:latin typeface="Cambria"/>
              </a:rPr>
              <a:t>Java Networking via Socket   </a:t>
            </a:r>
            <a:r>
              <a:rPr lang="en-US" sz="2400" smtClean="0">
                <a:solidFill>
                  <a:srgbClr val="0070C0"/>
                </a:solidFill>
                <a:latin typeface="Cambria"/>
              </a:rPr>
              <a:t>  				Programming</a:t>
            </a:r>
            <a:endParaRPr lang="en-US" sz="2400" dirty="0" smtClean="0">
              <a:solidFill>
                <a:srgbClr val="000000"/>
              </a:solidFill>
              <a:latin typeface="Cambria"/>
            </a:endParaRPr>
          </a:p>
          <a:p>
            <a:pPr>
              <a:lnSpc>
                <a:spcPct val="100000"/>
              </a:lnSpc>
              <a:buFont typeface="Arial" pitchFamily="34" charset="0"/>
              <a:buChar char="•"/>
            </a:pPr>
            <a:r>
              <a:rPr lang="en-US" sz="2400" smtClean="0">
                <a:solidFill>
                  <a:srgbClr val="000000"/>
                </a:solidFill>
                <a:latin typeface="Cambria"/>
              </a:rPr>
              <a:t>IDE: </a:t>
            </a:r>
            <a:r>
              <a:rPr lang="en-US" sz="2400" smtClean="0">
                <a:solidFill>
                  <a:srgbClr val="0070C0"/>
                </a:solidFill>
                <a:latin typeface="Cambria"/>
              </a:rPr>
              <a:t>Intellij idea </a:t>
            </a:r>
            <a:endParaRPr lang="en-US" sz="2400" dirty="0" smtClean="0">
              <a:solidFill>
                <a:srgbClr val="0070C0"/>
              </a:solidFill>
              <a:latin typeface="Cambria"/>
            </a:endParaRPr>
          </a:p>
          <a:p>
            <a:pPr>
              <a:lnSpc>
                <a:spcPct val="100000"/>
              </a:lnSpc>
              <a:buFont typeface="Arial" pitchFamily="34" charset="0"/>
              <a:buChar char="•"/>
            </a:pPr>
            <a:endParaRPr lang="en-US" sz="2400" dirty="0" smtClean="0">
              <a:solidFill>
                <a:srgbClr val="000000"/>
              </a:solidFill>
              <a:latin typeface="Cambria"/>
            </a:endParaRPr>
          </a:p>
          <a:p>
            <a:pPr>
              <a:lnSpc>
                <a:spcPct val="100000"/>
              </a:lnSpc>
              <a:buFont typeface="Arial" pitchFamily="34" charset="0"/>
              <a:buChar char="•"/>
            </a:pPr>
            <a:r>
              <a:rPr lang="en-US" sz="2400" dirty="0">
                <a:solidFill>
                  <a:srgbClr val="000000"/>
                </a:solidFill>
                <a:latin typeface="Cambria"/>
              </a:rPr>
              <a:t> </a:t>
            </a:r>
            <a:r>
              <a:rPr lang="en-US" sz="2400" dirty="0" smtClean="0">
                <a:solidFill>
                  <a:srgbClr val="000000"/>
                </a:solidFill>
                <a:latin typeface="Cambria"/>
              </a:rPr>
              <a:t>Hardware used</a:t>
            </a:r>
            <a:r>
              <a:rPr lang="en-US" sz="2400" smtClean="0">
                <a:solidFill>
                  <a:srgbClr val="000000"/>
                </a:solidFill>
                <a:latin typeface="Cambria"/>
              </a:rPr>
              <a:t>: </a:t>
            </a:r>
            <a:r>
              <a:rPr lang="en-US" sz="2400" smtClean="0">
                <a:solidFill>
                  <a:srgbClr val="0070C0"/>
                </a:solidFill>
                <a:latin typeface="Cambria"/>
              </a:rPr>
              <a:t>Personal computer running Windows 10       </a:t>
            </a:r>
            <a:endParaRPr sz="2400">
              <a:solidFill>
                <a:srgbClr val="0070C0"/>
              </a:solidFill>
            </a:endParaRPr>
          </a:p>
          <a:p>
            <a:pPr>
              <a:lnSpc>
                <a:spcPct val="100000"/>
              </a:lnSpc>
            </a:pPr>
            <a:endParaRPr/>
          </a:p>
        </p:txBody>
      </p:sp>
      <p:sp>
        <p:nvSpPr>
          <p:cNvPr id="150" name="TextShape 3"/>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a:solidFill>
                <a:srgbClr val="0000FF"/>
              </a:solidFill>
            </a:endParaRPr>
          </a:p>
        </p:txBody>
      </p:sp>
      <p:sp>
        <p:nvSpPr>
          <p:cNvPr id="151" name="TextShape 4"/>
          <p:cNvSpPr txBox="1"/>
          <p:nvPr/>
        </p:nvSpPr>
        <p:spPr>
          <a:xfrm>
            <a:off x="8264769" y="6172200"/>
            <a:ext cx="585969" cy="685440"/>
          </a:xfrm>
          <a:prstGeom prst="rect">
            <a:avLst/>
          </a:prstGeom>
        </p:spPr>
        <p:txBody>
          <a:bodyPr anchor="ctr"/>
          <a:lstStyle/>
          <a:p>
            <a:pPr>
              <a:lnSpc>
                <a:spcPct val="100000"/>
              </a:lnSpc>
            </a:pPr>
            <a:fld id="{8365E75B-33D1-40DC-9A8A-B397845CC64A}" type="slidenum">
              <a:rPr lang="en-IN">
                <a:solidFill>
                  <a:srgbClr val="0000FF"/>
                </a:solidFill>
                <a:latin typeface="Cambria"/>
              </a:rPr>
              <a:pPr>
                <a:lnSpc>
                  <a:spcPct val="100000"/>
                </a:lnSpc>
              </a:pPr>
              <a:t>8</a:t>
            </a:fld>
            <a:endParaRPr>
              <a:solidFill>
                <a:srgbClr val="0000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Shape 1"/>
          <p:cNvSpPr txBox="1"/>
          <p:nvPr/>
        </p:nvSpPr>
        <p:spPr>
          <a:xfrm>
            <a:off x="457200" y="274680"/>
            <a:ext cx="8229323" cy="563520"/>
          </a:xfrm>
          <a:prstGeom prst="rect">
            <a:avLst/>
          </a:prstGeom>
        </p:spPr>
        <p:txBody>
          <a:bodyPr anchor="ctr"/>
          <a:lstStyle/>
          <a:p>
            <a:pPr algn="ctr">
              <a:lnSpc>
                <a:spcPct val="100000"/>
              </a:lnSpc>
            </a:pPr>
            <a:r>
              <a:rPr lang="en-US" sz="3200" b="1" dirty="0" smtClean="0">
                <a:solidFill>
                  <a:srgbClr val="000000"/>
                </a:solidFill>
                <a:latin typeface="Times New Roman" pitchFamily="18" charset="0"/>
                <a:cs typeface="Times New Roman" pitchFamily="18" charset="0"/>
              </a:rPr>
              <a:t>Screen Shots</a:t>
            </a:r>
            <a:endParaRPr sz="3200">
              <a:latin typeface="Times New Roman" pitchFamily="18" charset="0"/>
              <a:cs typeface="Times New Roman" pitchFamily="18" charset="0"/>
            </a:endParaRPr>
          </a:p>
        </p:txBody>
      </p:sp>
      <p:sp>
        <p:nvSpPr>
          <p:cNvPr id="153" name="TextShape 2"/>
          <p:cNvSpPr txBox="1"/>
          <p:nvPr/>
        </p:nvSpPr>
        <p:spPr>
          <a:xfrm>
            <a:off x="457200" y="1600200"/>
            <a:ext cx="8229323" cy="4525560"/>
          </a:xfrm>
          <a:prstGeom prst="rect">
            <a:avLst/>
          </a:prstGeom>
        </p:spPr>
        <p:txBody>
          <a:bodyPr/>
          <a:lstStyle/>
          <a:p>
            <a:endParaRPr/>
          </a:p>
        </p:txBody>
      </p:sp>
      <p:sp>
        <p:nvSpPr>
          <p:cNvPr id="154" name="TextShape 3"/>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a:t>
            </a:r>
            <a:r>
              <a:rPr lang="en-IN" dirty="0" smtClean="0">
                <a:solidFill>
                  <a:srgbClr val="0000FF"/>
                </a:solidFill>
                <a:latin typeface="Cambria"/>
              </a:rPr>
              <a:t>Research</a:t>
            </a:r>
            <a:endParaRPr>
              <a:solidFill>
                <a:srgbClr val="0000FF"/>
              </a:solidFill>
            </a:endParaRPr>
          </a:p>
        </p:txBody>
      </p:sp>
      <p:sp>
        <p:nvSpPr>
          <p:cNvPr id="155" name="TextShape 4"/>
          <p:cNvSpPr txBox="1"/>
          <p:nvPr/>
        </p:nvSpPr>
        <p:spPr>
          <a:xfrm>
            <a:off x="8264769" y="6172200"/>
            <a:ext cx="585969" cy="685440"/>
          </a:xfrm>
          <a:prstGeom prst="rect">
            <a:avLst/>
          </a:prstGeom>
        </p:spPr>
        <p:txBody>
          <a:bodyPr anchor="ctr"/>
          <a:lstStyle/>
          <a:p>
            <a:pPr>
              <a:lnSpc>
                <a:spcPct val="100000"/>
              </a:lnSpc>
            </a:pPr>
            <a:fld id="{D3518213-5C68-4944-8677-D2500BF033B6}" type="slidenum">
              <a:rPr lang="en-IN">
                <a:solidFill>
                  <a:srgbClr val="0000FF"/>
                </a:solidFill>
                <a:latin typeface="Cambria"/>
              </a:rPr>
              <a:pPr>
                <a:lnSpc>
                  <a:spcPct val="100000"/>
                </a:lnSpc>
              </a:pPr>
              <a:t>9</a:t>
            </a:fld>
            <a:endParaRPr>
              <a:solidFill>
                <a:srgbClr val="0000FF"/>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761" y="1054894"/>
            <a:ext cx="8712200" cy="490061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3949</TotalTime>
  <Words>724</Words>
  <Application>Microsoft Office PowerPoint</Application>
  <PresentationFormat>On-screen Show (4:3)</PresentationFormat>
  <Paragraphs>82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Cambria</vt:lpstr>
      <vt:lpstr>DejaVu Sans</vt:lpstr>
      <vt:lpstr>Perpetua</vt:lpstr>
      <vt:lpstr>Times New Roman</vt:lpstr>
      <vt:lpstr>Office Theme</vt:lpstr>
      <vt:lpstr>  Project Seminar on  Simple Real-Time Chatting Application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Vedant c</cp:lastModifiedBy>
  <cp:revision>150</cp:revision>
  <dcterms:created xsi:type="dcterms:W3CDTF">2021-03-08T15:20:31Z</dcterms:created>
  <dcterms:modified xsi:type="dcterms:W3CDTF">2021-06-11T12:27:51Z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2017-11-07T00:00:00Z</vt:filetime>
  </property>
  <property fmtid="{D5CDD505-2E9C-101B-9397-08002B2CF9AE}" pid="3" name="Creator">
    <vt:lpwstr>Impress</vt:lpwstr>
  </property>
  <property fmtid="{D5CDD505-2E9C-101B-9397-08002B2CF9AE}" pid="4" name="LastSaved">
    <vt:filetime>2021-03-08T00:00:00Z</vt:filetime>
  </property>
</Properties>
</file>