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l8n0PF1hDv9IrlckzixlQHWG2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6B1"/>
    <a:srgbClr val="DFB235"/>
    <a:srgbClr val="FFFFCC"/>
    <a:srgbClr val="CC9900"/>
    <a:srgbClr val="996633"/>
    <a:srgbClr val="663300"/>
    <a:srgbClr val="E6B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A7DFC04-572C-47C5-A8FA-E194A5101758}">
  <a:tblStyle styleId="{5A7DFC04-572C-47C5-A8FA-E194A51017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-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5545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>
              <p:ext uri="{D42A27DB-BD31-4B8C-83A1-F6EECF244321}">
                <p14:modId xmlns:p14="http://schemas.microsoft.com/office/powerpoint/2010/main" val="331690659"/>
              </p:ext>
            </p:extLst>
          </p:nvPr>
        </p:nvGraphicFramePr>
        <p:xfrm>
          <a:off x="114300" y="731520"/>
          <a:ext cx="11931162" cy="3738298"/>
        </p:xfrm>
        <a:graphic>
          <a:graphicData uri="http://schemas.openxmlformats.org/drawingml/2006/table">
            <a:tbl>
              <a:tblPr firstRow="1" bandRow="1">
                <a:noFill/>
                <a:tableStyleId>{5A7DFC04-572C-47C5-A8FA-E194A5101758}</a:tableStyleId>
              </a:tblPr>
              <a:tblGrid>
                <a:gridCol w="4644107"/>
                <a:gridCol w="1321474"/>
                <a:gridCol w="5965581"/>
              </a:tblGrid>
              <a:tr h="404447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Equipo y </a:t>
                      </a:r>
                      <a:r>
                        <a:rPr lang="es-AR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expectativa 2021 </a:t>
                      </a:r>
                      <a:r>
                        <a:rPr lang="es-AR" sz="1200" b="1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(Equipo Familiar</a:t>
                      </a:r>
                      <a:r>
                        <a:rPr lang="es-AR" sz="1200" b="1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AR" sz="1200" b="1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):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Rita </a:t>
                      </a:r>
                      <a:r>
                        <a:rPr lang="es-AR" sz="800" b="0" u="none" strike="noStrike" cap="none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Andrioli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–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Medica;  Carlos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Toledo – Profesor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;  Martha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Ofelia Escobar – Maestra de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Grado;  Javier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Toledo – Parapentista y Técnico en Artes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Circenses;  Noelia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Toledo –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Kinesióloga; Silvina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Toledo – Lic. En Recursos Humanos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;   Carlos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Martin Toledo – Lic. Artes </a:t>
                      </a:r>
                      <a:r>
                        <a:rPr lang="es-AR" sz="800" b="0" u="none" strike="noStrike" cap="none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Audivisuales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– Creativa ;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Poppins"/>
                        </a:rPr>
                        <a:t>Cecilia </a:t>
                      </a:r>
                      <a:r>
                        <a:rPr lang="es-AR" sz="800" b="0" u="none" strike="noStrike" cap="none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Poppins"/>
                        </a:rPr>
                        <a:t>Neyra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Poppins"/>
                        </a:rPr>
                        <a:t> – Diseñadora de Moda –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Poppins"/>
                        </a:rPr>
                        <a:t>Artista; Julian </a:t>
                      </a:r>
                      <a:r>
                        <a:rPr lang="es-AR" sz="800" b="0" u="none" strike="noStrike" cap="none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Poppins"/>
                        </a:rPr>
                        <a:t>Banchio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Poppins"/>
                        </a:rPr>
                        <a:t> – Agricultor – </a:t>
                      </a:r>
                      <a:r>
                        <a:rPr lang="es-AR" sz="8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Poppins"/>
                        </a:rPr>
                        <a:t>Apicultor. </a:t>
                      </a:r>
                      <a:endParaRPr sz="8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24679"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Poppins"/>
                        <a:buNone/>
                      </a:pPr>
                      <a:r>
                        <a:rPr lang="es-AR" sz="11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Impacto</a:t>
                      </a:r>
                      <a:r>
                        <a:rPr lang="es-AR" sz="1100" b="1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:  </a:t>
                      </a:r>
                      <a:r>
                        <a:rPr lang="es-E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 de comprobar que vamos por buen camino. Al triple impacto: social-económico y ambiental, se le agrega un cuarto, la transformación. La transformación va desde adentro hacia afuera, pero el impacto se da en ambas direcciones.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Figura legal: </a:t>
                      </a:r>
                      <a:r>
                        <a:rPr lang="es-AR" sz="120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Somos</a:t>
                      </a:r>
                      <a:r>
                        <a:rPr lang="es-AR" sz="120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9  integrantes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</a:tr>
              <a:tr h="405083">
                <a:tc gridSpan="2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Página Web y redes</a:t>
                      </a:r>
                      <a:r>
                        <a:rPr lang="es-AR" sz="120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: </a:t>
                      </a:r>
                      <a:r>
                        <a:rPr lang="es-AR" sz="1200" u="none" strike="noStrike" cap="none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Instagram</a:t>
                      </a:r>
                      <a:r>
                        <a:rPr lang="es-AR" sz="120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:</a:t>
                      </a:r>
                      <a:r>
                        <a:rPr lang="es-AR" sz="120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@</a:t>
                      </a:r>
                      <a:r>
                        <a:rPr lang="es-AR" sz="1200" u="none" strike="noStrike" cap="none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hijosdelvientoaromaticas</a:t>
                      </a:r>
                      <a:endParaRPr lang="es-AR" sz="1200" u="none" strike="noStrike" cap="none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</a:tr>
              <a:tr h="501788">
                <a:tc gridSpan="3">
                  <a:txBody>
                    <a:bodyPr/>
                    <a:lstStyle/>
                    <a:p>
                      <a:pPr rtl="0"/>
                      <a:r>
                        <a:rPr lang="es-AR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Problema que atiende</a:t>
                      </a:r>
                      <a:r>
                        <a:rPr lang="es-AR" sz="1200" b="1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: </a:t>
                      </a:r>
                      <a:r>
                        <a:rPr lang="es-AR" sz="1200" b="1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</a:t>
                      </a:r>
                      <a:r>
                        <a:rPr lang="es-E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Desmejoramiento en el bienestar físico, psicológico, energético y mental  de la comunidad por el consumo y utilización de  productos y servicios </a:t>
                      </a:r>
                      <a:r>
                        <a:rPr lang="es-ES" sz="12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ultraprocesados</a:t>
                      </a:r>
                      <a:r>
                        <a:rPr lang="es-E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  / industrializados</a:t>
                      </a:r>
                      <a:r>
                        <a:rPr lang="es-ES" sz="12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s-E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que afectan nuestra salud, la armonía y equilibrio de nuestro cuerpo y alma.  </a:t>
                      </a:r>
                      <a:endParaRPr lang="es-ES" sz="1200" b="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s-ES" sz="1100" dirty="0" smtClean="0"/>
                        <a:t/>
                      </a:r>
                      <a:br>
                        <a:rPr lang="es-ES" sz="1100" dirty="0" smtClean="0"/>
                      </a:br>
                      <a:endParaRPr sz="1100" b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5542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Propósito</a:t>
                      </a:r>
                      <a:r>
                        <a:rPr lang="es-AR" sz="12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: mejorar</a:t>
                      </a:r>
                      <a:r>
                        <a:rPr lang="es-AR" sz="12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el bienestar y la calidad de vida </a:t>
                      </a:r>
                      <a:r>
                        <a:rPr lang="es-AR" sz="1200" b="0" u="none" strike="noStrike" cap="none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vida</a:t>
                      </a:r>
                      <a:r>
                        <a:rPr lang="es-AR" sz="12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las personas.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50763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AR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¿Qué hacemos</a:t>
                      </a:r>
                      <a:r>
                        <a:rPr lang="es-AR" sz="1200" b="1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?:  Cultivo de plantas aromáticas con</a:t>
                      </a:r>
                      <a:r>
                        <a:rPr lang="es-AR" sz="1200" b="1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espíritu consciente </a:t>
                      </a:r>
                      <a:r>
                        <a:rPr lang="es-AR" sz="1200" b="1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 y elaboración/</a:t>
                      </a:r>
                      <a:r>
                        <a:rPr lang="es-AR" sz="1200" b="1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prestación  de </a:t>
                      </a:r>
                      <a:r>
                        <a:rPr lang="es-E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PRODUCTOS Y SERVICIO AGROECOLÓGICOS que ayudaran a  reestablecer el equilibrio y armonía del cuerpo y de la mente para beneficio de nuestra salud y belleza.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585962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Elemento </a:t>
                      </a:r>
                      <a:r>
                        <a:rPr lang="es-AR" sz="1200" b="1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diferenciador</a:t>
                      </a:r>
                      <a:r>
                        <a:rPr lang="es-AR" sz="12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: Cultivo consciente</a:t>
                      </a:r>
                      <a:r>
                        <a:rPr lang="es-AR" sz="12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y artesanal de plantas aromáticas  resaltando </a:t>
                      </a:r>
                      <a:r>
                        <a:rPr lang="es-E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la  importancia de preservar el medio ambiente y los elementos de la naturaleza ( tierra, agua, aire y fuego), con el fin de mejorar la calidad de vida</a:t>
                      </a:r>
                      <a:r>
                        <a:rPr lang="es-ES" sz="12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 y el bienestar de las personas, 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704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Monto facturado </a:t>
                      </a:r>
                      <a:r>
                        <a:rPr lang="es-AR" sz="1200" b="1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2021</a:t>
                      </a:r>
                      <a:r>
                        <a:rPr lang="es-AR" sz="12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: 0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Expectativa a facturar </a:t>
                      </a:r>
                      <a:r>
                        <a:rPr lang="es-AR" sz="1200" b="1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2022</a:t>
                      </a:r>
                      <a:r>
                        <a:rPr lang="es-AR" sz="12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:</a:t>
                      </a:r>
                      <a:r>
                        <a:rPr lang="es-AR" sz="12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Google Shape;85;p1"/>
          <p:cNvSpPr txBox="1">
            <a:spLocks noGrp="1"/>
          </p:cNvSpPr>
          <p:nvPr>
            <p:ph type="title"/>
          </p:nvPr>
        </p:nvSpPr>
        <p:spPr>
          <a:xfrm>
            <a:off x="246185" y="98474"/>
            <a:ext cx="3727937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r>
              <a:rPr lang="es-AR" sz="2600" b="1" dirty="0" smtClean="0">
                <a:solidFill>
                  <a:srgbClr val="996633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Hijos del Viento</a:t>
            </a:r>
            <a:br>
              <a:rPr lang="es-AR" sz="2600" b="1" dirty="0" smtClean="0">
                <a:solidFill>
                  <a:srgbClr val="996633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s-AR" sz="2600" b="1" dirty="0" smtClean="0">
                <a:solidFill>
                  <a:srgbClr val="996633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Aromáticas</a:t>
            </a:r>
            <a:endParaRPr sz="2600" b="1" dirty="0">
              <a:solidFill>
                <a:srgbClr val="996633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graphicFrame>
        <p:nvGraphicFramePr>
          <p:cNvPr id="86" name="Google Shape;86;p1"/>
          <p:cNvGraphicFramePr/>
          <p:nvPr>
            <p:extLst>
              <p:ext uri="{D42A27DB-BD31-4B8C-83A1-F6EECF244321}">
                <p14:modId xmlns:p14="http://schemas.microsoft.com/office/powerpoint/2010/main" val="2356669021"/>
              </p:ext>
            </p:extLst>
          </p:nvPr>
        </p:nvGraphicFramePr>
        <p:xfrm>
          <a:off x="114300" y="4524946"/>
          <a:ext cx="11922369" cy="2333054"/>
        </p:xfrm>
        <a:graphic>
          <a:graphicData uri="http://schemas.openxmlformats.org/drawingml/2006/table">
            <a:tbl>
              <a:tblPr>
                <a:noFill/>
                <a:tableStyleId>{5A7DFC04-572C-47C5-A8FA-E194A5101758}</a:tableStyleId>
              </a:tblPr>
              <a:tblGrid>
                <a:gridCol w="11922369"/>
              </a:tblGrid>
              <a:tr h="649766">
                <a:tc>
                  <a:txBody>
                    <a:bodyPr/>
                    <a:lstStyle/>
                    <a:p>
                      <a:pPr rtl="0"/>
                      <a:r>
                        <a:rPr lang="es-AR" sz="10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Segmentos / Beneficiarios</a:t>
                      </a:r>
                      <a:r>
                        <a:rPr lang="es-AR" sz="10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: </a:t>
                      </a:r>
                      <a:r>
                        <a:rPr lang="es-ES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*Turistas en general, vecinos y aquellas personas de la localidad con orientación a producción orgánica de los productos derivados del cultivo de plantación de aromáticas. </a:t>
                      </a:r>
                      <a:endParaRPr lang="es-ES" sz="1000" b="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/>
                      <a:r>
                        <a:rPr lang="es-ES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* Productor / Manufacturero</a:t>
                      </a:r>
                      <a:endParaRPr lang="es-ES" sz="1000" b="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/>
                      <a:r>
                        <a:rPr lang="es-ES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* Centros Holísticos 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</a:tr>
              <a:tr h="2875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0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Canales de venta - Distribución: </a:t>
                      </a:r>
                      <a:r>
                        <a:rPr lang="es-AR" sz="1000" b="1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Venta directa en local</a:t>
                      </a:r>
                      <a:r>
                        <a:rPr lang="es-AR" sz="1000" b="1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- </a:t>
                      </a:r>
                      <a:r>
                        <a:rPr lang="es-AR" sz="10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Tienda </a:t>
                      </a:r>
                      <a:r>
                        <a:rPr lang="es-AR" sz="1000" b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online con envíos a todo el </a:t>
                      </a:r>
                      <a:r>
                        <a:rPr lang="es-AR" sz="10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país.</a:t>
                      </a:r>
                      <a:endParaRPr sz="10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</a:tr>
              <a:tr h="9399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0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Fuentes de Ingresos: </a:t>
                      </a:r>
                      <a:endParaRPr sz="10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000" b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Venta a través de tienda online: </a:t>
                      </a:r>
                      <a:r>
                        <a:rPr lang="es-AR" sz="10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s/d</a:t>
                      </a:r>
                      <a:endParaRPr sz="10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000" b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Venta </a:t>
                      </a:r>
                      <a:r>
                        <a:rPr lang="es-AR" sz="10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mayorista:</a:t>
                      </a:r>
                      <a:r>
                        <a:rPr lang="es-AR" sz="10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s/d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000" b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Proyectos </a:t>
                      </a:r>
                      <a:r>
                        <a:rPr lang="es-AR" sz="10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Especiales:</a:t>
                      </a:r>
                      <a:r>
                        <a:rPr lang="es-AR" sz="10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s/d</a:t>
                      </a:r>
                      <a:endParaRPr sz="10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0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Otros:</a:t>
                      </a:r>
                      <a:r>
                        <a:rPr lang="es-AR" sz="1000" b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s/d</a:t>
                      </a:r>
                      <a:endParaRPr sz="10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</a:tr>
              <a:tr h="455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0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Costos</a:t>
                      </a:r>
                      <a:r>
                        <a:rPr lang="es-AR" sz="1000" b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:</a:t>
                      </a:r>
                      <a:endParaRPr sz="10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000" b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Sueldos/honorarios </a:t>
                      </a:r>
                      <a:r>
                        <a:rPr lang="es-AR" sz="1000" b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socios: S/d</a:t>
                      </a:r>
                      <a:endParaRPr sz="10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6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"/>
          <p:cNvGraphicFramePr/>
          <p:nvPr>
            <p:extLst>
              <p:ext uri="{D42A27DB-BD31-4B8C-83A1-F6EECF244321}">
                <p14:modId xmlns:p14="http://schemas.microsoft.com/office/powerpoint/2010/main" val="3842222211"/>
              </p:ext>
            </p:extLst>
          </p:nvPr>
        </p:nvGraphicFramePr>
        <p:xfrm>
          <a:off x="5890846" y="26377"/>
          <a:ext cx="6026459" cy="274330"/>
        </p:xfrm>
        <a:graphic>
          <a:graphicData uri="http://schemas.openxmlformats.org/drawingml/2006/table">
            <a:tbl>
              <a:tblPr firstRow="1" bandRow="1">
                <a:noFill/>
                <a:tableStyleId>{5A7DFC04-572C-47C5-A8FA-E194A5101758}</a:tableStyleId>
              </a:tblPr>
              <a:tblGrid>
                <a:gridCol w="6026459"/>
              </a:tblGrid>
              <a:tr h="2725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solidFill>
                            <a:schemeClr val="dk1"/>
                          </a:solidFill>
                        </a:rPr>
                        <a:t>Países/Provincias/Ciudades donde opera</a:t>
                      </a: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es-AR" sz="1200" b="0" u="none" strike="noStrike" cap="none" dirty="0" smtClean="0">
                          <a:solidFill>
                            <a:schemeClr val="dk1"/>
                          </a:solidFill>
                        </a:rPr>
                        <a:t>Argentina. 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"/>
          <p:cNvGraphicFramePr/>
          <p:nvPr>
            <p:extLst>
              <p:ext uri="{D42A27DB-BD31-4B8C-83A1-F6EECF244321}">
                <p14:modId xmlns:p14="http://schemas.microsoft.com/office/powerpoint/2010/main" val="1791426940"/>
              </p:ext>
            </p:extLst>
          </p:nvPr>
        </p:nvGraphicFramePr>
        <p:xfrm>
          <a:off x="5890846" y="304790"/>
          <a:ext cx="6026446" cy="426730"/>
        </p:xfrm>
        <a:graphic>
          <a:graphicData uri="http://schemas.openxmlformats.org/drawingml/2006/table">
            <a:tbl>
              <a:tblPr firstRow="1" bandRow="1">
                <a:noFill/>
                <a:tableStyleId>{5A7DFC04-572C-47C5-A8FA-E194A5101758}</a:tableStyleId>
              </a:tblPr>
              <a:tblGrid>
                <a:gridCol w="6026446"/>
              </a:tblGrid>
              <a:tr h="285750">
                <a:tc>
                  <a:txBody>
                    <a:bodyPr/>
                    <a:lstStyle/>
                    <a:p>
                      <a:pPr rtl="0" fontAlgn="base"/>
                      <a:r>
                        <a:rPr lang="es-AR" sz="1100" b="1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Aliados</a:t>
                      </a:r>
                      <a:r>
                        <a:rPr lang="es-AR" sz="1100" b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Proveedores</a:t>
                      </a:r>
                      <a:r>
                        <a:rPr lang="es-ES" sz="11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 - </a:t>
                      </a: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Centros de terapias alternativas y holísticas</a:t>
                      </a:r>
                    </a:p>
                    <a:p>
                      <a:pPr rtl="0" fontAlgn="base"/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Comercios que</a:t>
                      </a:r>
                      <a:r>
                        <a:rPr lang="es-ES" sz="11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Arial"/>
                        </a:rPr>
                        <a:t> venden productos y servicios orientados a mejorar la  calidad de vida y el bienestar. </a:t>
                      </a:r>
                      <a:endParaRPr lang="es-ES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990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77" y="98152"/>
            <a:ext cx="641838" cy="63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347</Words>
  <Application>Microsoft Office PowerPoint</Application>
  <PresentationFormat>Personalizado</PresentationFormat>
  <Paragraphs>26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Poppins</vt:lpstr>
      <vt:lpstr>Calibri</vt:lpstr>
      <vt:lpstr>Avenir</vt:lpstr>
      <vt:lpstr>Tema de Office</vt:lpstr>
      <vt:lpstr>Hijos del Viento Aromáticas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Hijos del Viento Aromáticas</dc:title>
  <dc:creator>Alvaro Bronstein</dc:creator>
  <cp:lastModifiedBy>TOLEDO, Silvina Lucía</cp:lastModifiedBy>
  <cp:revision>12</cp:revision>
  <dcterms:created xsi:type="dcterms:W3CDTF">2018-08-10T00:01:19Z</dcterms:created>
  <dcterms:modified xsi:type="dcterms:W3CDTF">2021-09-03T13:39:44Z</dcterms:modified>
</cp:coreProperties>
</file>